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12"/>
  </p:notesMasterIdLst>
  <p:handoutMasterIdLst>
    <p:handoutMasterId r:id="rId13"/>
  </p:handoutMasterIdLst>
  <p:sldIdLst>
    <p:sldId id="713" r:id="rId2"/>
    <p:sldId id="823" r:id="rId3"/>
    <p:sldId id="892" r:id="rId4"/>
    <p:sldId id="797" r:id="rId5"/>
    <p:sldId id="839" r:id="rId6"/>
    <p:sldId id="877" r:id="rId7"/>
    <p:sldId id="878" r:id="rId8"/>
    <p:sldId id="879" r:id="rId9"/>
    <p:sldId id="890" r:id="rId10"/>
    <p:sldId id="891" r:id="rId11"/>
  </p:sldIdLst>
  <p:sldSz cx="9144000" cy="6858000" type="screen4x3"/>
  <p:notesSz cx="7099300" cy="10234613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82F"/>
    <a:srgbClr val="30313C"/>
    <a:srgbClr val="D729C2"/>
    <a:srgbClr val="126C12"/>
    <a:srgbClr val="FFFFFF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89"/>
    <p:restoredTop sz="87012"/>
  </p:normalViewPr>
  <p:slideViewPr>
    <p:cSldViewPr showGuides="1">
      <p:cViewPr varScale="1">
        <p:scale>
          <a:sx n="61" d="100"/>
          <a:sy n="61" d="100"/>
        </p:scale>
        <p:origin x="-1482" y="-90"/>
      </p:cViewPr>
      <p:guideLst>
        <p:guide orient="horz" pos="217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67174B-3AE5-4E38-9BA6-0378A47608A4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719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0166E4-CC95-4F22-912F-5295820AB898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22550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AECB1491-9CFC-4F6C-B180-48832B0D4B7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>
              <p:custDataLst>
                <p:tags r:id="rId2"/>
              </p:custDataLst>
            </p:nvPr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91CBF179-07C6-4C19-8F48-820FA4129246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6EF2F5ED-D19D-4097-92A9-D6092B3D6E68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A7AAEAA2-D029-4D23-B6D5-DE004B8B3E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EF2F5ED-D19D-4097-92A9-D6092B3D6E68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AAEAA2-D029-4D23-B6D5-DE004B8B3ED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6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1" r:id="rId12"/>
    <p:sldLayoutId id="2147483654" r:id="rId13"/>
    <p:sldLayoutId id="2147483658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/>
        </p:nvSpPr>
        <p:spPr>
          <a:xfrm>
            <a:off x="817245" y="2658110"/>
            <a:ext cx="7509510" cy="762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>
            <a:lvl1pPr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3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2pPr>
            <a:lvl3pPr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3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3pPr>
            <a:lvl4pPr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3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4pPr>
            <a:lvl5pPr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3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5pPr>
            <a:lvl6pPr marL="4572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6pPr>
            <a:lvl7pPr marL="9144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7pPr>
            <a:lvl8pPr marL="13716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8pPr>
            <a:lvl9pPr marL="18288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zh-CN" dirty="0"/>
              <a:t>jQuery</a:t>
            </a:r>
            <a:r>
              <a:rPr lang="en-US" altLang="en-US" dirty="0"/>
              <a:t>中的</a:t>
            </a:r>
            <a:r>
              <a:rPr lang="zh-CN" altLang="en-US" dirty="0"/>
              <a:t>尺寸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4350" y="965835"/>
            <a:ext cx="7658100" cy="2754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课堂练习：</a:t>
            </a:r>
          </a:p>
          <a:p>
            <a:pPr>
              <a:lnSpc>
                <a:spcPct val="200000"/>
              </a:lnSpc>
            </a:pPr>
            <a:r>
              <a:rPr lang="zh-CN" altLang="en-US" sz="2200" dirty="0"/>
              <a:t>（</a:t>
            </a:r>
            <a:r>
              <a:rPr lang="en-US" altLang="zh-CN" sz="2200" dirty="0"/>
              <a:t>1</a:t>
            </a:r>
            <a:r>
              <a:rPr lang="zh-CN" altLang="en-US" sz="2200" dirty="0"/>
              <a:t>）完成页面固定导航栏功能（吸顶效果）</a:t>
            </a:r>
          </a:p>
          <a:p>
            <a:pPr>
              <a:lnSpc>
                <a:spcPct val="200000"/>
              </a:lnSpc>
            </a:pPr>
            <a:r>
              <a:rPr lang="zh-CN" altLang="en-US" sz="2200" dirty="0" smtClean="0"/>
              <a:t>（</a:t>
            </a:r>
            <a:r>
              <a:rPr lang="en-US" altLang="zh-CN" sz="2200" dirty="0"/>
              <a:t>3</a:t>
            </a:r>
            <a:r>
              <a:rPr lang="zh-CN" altLang="en-US" sz="2200" dirty="0"/>
              <a:t>）实现图片导航效果</a:t>
            </a:r>
          </a:p>
          <a:p>
            <a:pPr>
              <a:lnSpc>
                <a:spcPct val="200000"/>
              </a:lnSpc>
            </a:pPr>
            <a:r>
              <a:rPr lang="zh-CN" altLang="en-US" sz="2200" dirty="0"/>
              <a:t>（</a:t>
            </a:r>
            <a:r>
              <a:rPr lang="en-US" altLang="zh-CN" sz="2200" dirty="0"/>
              <a:t>4</a:t>
            </a:r>
            <a:r>
              <a:rPr lang="zh-CN" altLang="en-US" sz="2200" dirty="0"/>
              <a:t>）实现页面无缝轮播图效果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448310" y="962025"/>
            <a:ext cx="8247380" cy="5312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1.jQuery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尺寸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）①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width()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：获取或设置元素的宽度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       （不包括内边距、边框或外边距）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获取：   对象.width()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设置：   对象.width(值)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注意：设置元素的宽度，如果传递的值是一个数字，默认单位是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px,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如果要用其他单位（例如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em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）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,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则必须传递一个字符串</a:t>
            </a: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ym typeface="+mn-ea"/>
              </a:rPr>
              <a:t>         $(‘p’).width(100); //</a:t>
            </a:r>
            <a:r>
              <a:rPr lang="zh-CN" altLang="en-US" sz="2200" dirty="0">
                <a:sym typeface="+mn-ea"/>
              </a:rPr>
              <a:t>设置元素</a:t>
            </a:r>
            <a:r>
              <a:rPr lang="en-US" altLang="zh-CN" sz="2200" dirty="0">
                <a:sym typeface="+mn-ea"/>
              </a:rPr>
              <a:t>p</a:t>
            </a:r>
            <a:r>
              <a:rPr lang="zh-CN" altLang="en-US" sz="2200" dirty="0">
                <a:sym typeface="+mn-ea"/>
              </a:rPr>
              <a:t>的宽度值为</a:t>
            </a:r>
            <a:r>
              <a:rPr lang="en-US" altLang="zh-CN" sz="2200" dirty="0">
                <a:sym typeface="+mn-ea"/>
              </a:rPr>
              <a:t>100px</a:t>
            </a:r>
            <a:endParaRPr lang="en-US" altLang="zh-CN" sz="2200" dirty="0"/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ym typeface="+mn-ea"/>
              </a:rPr>
              <a:t>         $(‘p’).width(’10em’); //</a:t>
            </a:r>
            <a:r>
              <a:rPr lang="zh-CN" altLang="en-US" sz="2200" dirty="0">
                <a:sym typeface="+mn-ea"/>
              </a:rPr>
              <a:t>设置</a:t>
            </a:r>
            <a:r>
              <a:rPr lang="en-US" altLang="zh-CN" sz="2200" dirty="0">
                <a:sym typeface="+mn-ea"/>
              </a:rPr>
              <a:t>p</a:t>
            </a:r>
            <a:r>
              <a:rPr lang="zh-CN" altLang="en-US" sz="2200" dirty="0">
                <a:sym typeface="+mn-ea"/>
              </a:rPr>
              <a:t>元素的宽度值为</a:t>
            </a:r>
            <a:r>
              <a:rPr lang="en-US" altLang="zh-CN" sz="2200" dirty="0">
                <a:sym typeface="+mn-ea"/>
              </a:rPr>
              <a:t>10em</a:t>
            </a: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ym typeface="+mn-ea"/>
              </a:rPr>
              <a:t>         </a:t>
            </a:r>
            <a:r>
              <a:rPr lang="zh-CN" altLang="en-US" sz="2200" dirty="0">
                <a:sym typeface="+mn-ea"/>
              </a:rPr>
              <a:t>②</a:t>
            </a:r>
            <a:r>
              <a:rPr lang="en-US" altLang="zh-CN" sz="2200" dirty="0">
                <a:sym typeface="+mn-ea"/>
              </a:rPr>
              <a:t>height()</a:t>
            </a:r>
            <a:r>
              <a:rPr lang="zh-CN" altLang="en-US" sz="2200" dirty="0">
                <a:sym typeface="+mn-ea"/>
              </a:rPr>
              <a:t>：获取或设置元素的高度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709930" y="1966595"/>
            <a:ext cx="7745730" cy="20040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注意：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width()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方法获取的宽度值和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height()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方法获取的高度值是元素在页面的实际宽度和高度，并且不带单位</a:t>
            </a: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FF0000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448310" y="700405"/>
            <a:ext cx="8465185" cy="5312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1.jQuery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尺寸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）①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innerWidth()</a:t>
            </a:r>
            <a:r>
              <a:rPr lang="zh-CN" altLang="en-US" sz="2200" dirty="0">
                <a:sym typeface="+mn-ea"/>
              </a:rPr>
              <a:t>方法返回元素的宽度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 </a:t>
            </a:r>
            <a:r>
              <a:rPr lang="zh-CN" altLang="en-US" sz="2200" dirty="0">
                <a:sym typeface="+mn-ea"/>
              </a:rPr>
              <a:t>（包括内边距即包含元素的</a:t>
            </a:r>
            <a:r>
              <a:rPr lang="en-US" altLang="zh-CN" sz="2200" dirty="0">
                <a:sym typeface="+mn-ea"/>
              </a:rPr>
              <a:t>width+padding</a:t>
            </a:r>
            <a:r>
              <a:rPr lang="zh-CN" altLang="en-US" sz="2200" dirty="0">
                <a:sym typeface="+mn-ea"/>
              </a:rPr>
              <a:t>值）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②</a:t>
            </a:r>
            <a:r>
              <a:rPr lang="en-US" altLang="zh-CN" sz="2200" dirty="0">
                <a:sym typeface="+mn-ea"/>
              </a:rPr>
              <a:t>innerHeight() </a:t>
            </a:r>
            <a:r>
              <a:rPr lang="zh-CN" altLang="en-US" sz="2200" dirty="0">
                <a:sym typeface="+mn-ea"/>
              </a:rPr>
              <a:t>方法返回元素的高度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       （包括内边距即包含元素的</a:t>
            </a:r>
            <a:r>
              <a:rPr lang="en-US" altLang="zh-CN" sz="2200" dirty="0">
                <a:sym typeface="+mn-ea"/>
              </a:rPr>
              <a:t>height+padding</a:t>
            </a:r>
            <a:r>
              <a:rPr lang="zh-CN" altLang="en-US" sz="2200" dirty="0">
                <a:sym typeface="+mn-ea"/>
              </a:rPr>
              <a:t>值）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（</a:t>
            </a:r>
            <a:r>
              <a:rPr lang="en-US" altLang="zh-CN" sz="2200" dirty="0">
                <a:sym typeface="+mn-ea"/>
              </a:rPr>
              <a:t>3</a:t>
            </a:r>
            <a:r>
              <a:rPr lang="zh-CN" altLang="en-US" sz="2200" dirty="0">
                <a:sym typeface="+mn-ea"/>
              </a:rPr>
              <a:t>）①</a:t>
            </a:r>
            <a:r>
              <a:rPr lang="en-US" altLang="zh-CN" sz="2200" dirty="0">
                <a:sym typeface="+mn-ea"/>
              </a:rPr>
              <a:t>outerWidth() </a:t>
            </a:r>
            <a:r>
              <a:rPr lang="zh-CN" altLang="en-US" sz="2200" dirty="0">
                <a:sym typeface="+mn-ea"/>
              </a:rPr>
              <a:t>方法返回元素的宽度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    （包括内边距和边框即包含元素的</a:t>
            </a:r>
            <a:r>
              <a:rPr lang="en-US" altLang="zh-CN" sz="2200" dirty="0">
                <a:sym typeface="+mn-ea"/>
              </a:rPr>
              <a:t>width+padding+border</a:t>
            </a:r>
            <a:r>
              <a:rPr lang="zh-CN" altLang="en-US" sz="2200" dirty="0">
                <a:sym typeface="+mn-ea"/>
              </a:rPr>
              <a:t>值）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     ②</a:t>
            </a:r>
            <a:r>
              <a:rPr lang="en-US" altLang="zh-CN" sz="2200" dirty="0">
                <a:sym typeface="+mn-ea"/>
              </a:rPr>
              <a:t>outerHeight() </a:t>
            </a:r>
            <a:r>
              <a:rPr lang="zh-CN" altLang="en-US" sz="2200" dirty="0">
                <a:sym typeface="+mn-ea"/>
              </a:rPr>
              <a:t>方法返回元素的高度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    （包括内边距和边框即包含元素的</a:t>
            </a:r>
            <a:r>
              <a:rPr lang="en-US" altLang="zh-CN" sz="2200" dirty="0">
                <a:sym typeface="+mn-ea"/>
              </a:rPr>
              <a:t>height+padding+border</a:t>
            </a:r>
            <a:r>
              <a:rPr lang="zh-CN" altLang="en-US" sz="2200" dirty="0">
                <a:sym typeface="+mn-ea"/>
              </a:rPr>
              <a:t>值）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448310" y="700405"/>
            <a:ext cx="8465185" cy="5312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1.jQuery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尺寸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）①</a:t>
            </a:r>
            <a:r>
              <a:rPr lang="en-US" altLang="zh-CN" sz="2200" dirty="0">
                <a:sym typeface="+mn-ea"/>
              </a:rPr>
              <a:t>outerWidth(true) </a:t>
            </a:r>
            <a:r>
              <a:rPr lang="zh-CN" altLang="en-US" sz="2200" dirty="0">
                <a:sym typeface="+mn-ea"/>
              </a:rPr>
              <a:t>方法返回元素的宽度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       （包括内边距、边框和外边距即包含元素的</a:t>
            </a:r>
            <a:r>
              <a:rPr lang="en-US" altLang="zh-CN" sz="2200" dirty="0">
                <a:sym typeface="+mn-ea"/>
              </a:rPr>
              <a:t>width+padding+border+margin</a:t>
            </a:r>
            <a:r>
              <a:rPr lang="zh-CN" altLang="en-US" sz="2200" dirty="0">
                <a:sym typeface="+mn-ea"/>
              </a:rPr>
              <a:t>值）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②</a:t>
            </a:r>
            <a:r>
              <a:rPr lang="en-US" altLang="zh-CN" sz="2200" dirty="0">
                <a:sym typeface="+mn-ea"/>
              </a:rPr>
              <a:t>outerHeight(true) </a:t>
            </a:r>
            <a:r>
              <a:rPr lang="zh-CN" altLang="en-US" sz="2200" dirty="0">
                <a:sym typeface="+mn-ea"/>
              </a:rPr>
              <a:t>方法返回元素的高度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       （包括内边距、边框和外边距即包含元素的</a:t>
            </a:r>
            <a:r>
              <a:rPr lang="en-US" altLang="zh-CN" sz="2200" dirty="0">
                <a:sym typeface="+mn-ea"/>
              </a:rPr>
              <a:t>height+padding+border+margin</a:t>
            </a:r>
            <a:r>
              <a:rPr lang="zh-CN" altLang="en-US" sz="2200" dirty="0">
                <a:sym typeface="+mn-ea"/>
              </a:rPr>
              <a:t>值）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459105" y="886460"/>
            <a:ext cx="8465185" cy="5312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2.jQuery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元素定位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 sz="2200" dirty="0">
                <a:sym typeface="+mn-ea"/>
              </a:rPr>
              <a:t>offset()</a:t>
            </a:r>
            <a:r>
              <a:rPr lang="zh-CN" altLang="en-US" sz="2200" dirty="0">
                <a:sym typeface="+mn-ea"/>
              </a:rPr>
              <a:t>方法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作用</a:t>
            </a:r>
            <a:r>
              <a:rPr lang="zh-CN" altLang="en-US" sz="2200" dirty="0" smtClean="0">
                <a:solidFill>
                  <a:schemeClr val="tx1"/>
                </a:solidFill>
                <a:sym typeface="+mn-ea"/>
              </a:rPr>
              <a:t>：获</a:t>
            </a:r>
            <a:r>
              <a:rPr sz="2200" dirty="0" err="1" smtClean="0">
                <a:sym typeface="+mn-ea"/>
              </a:rPr>
              <a:t>取或设置元素相对于文档顶部和左侧的</a:t>
            </a:r>
            <a:r>
              <a:rPr lang="zh-CN" sz="2200" dirty="0">
                <a:sym typeface="+mn-ea"/>
              </a:rPr>
              <a:t>偏移量</a:t>
            </a:r>
            <a:r>
              <a:rPr sz="2200" dirty="0">
                <a:sym typeface="+mn-ea"/>
              </a:rPr>
              <a:t> ，结果值为一个对象，该对象有两个属性left和top</a:t>
            </a:r>
            <a:r>
              <a:rPr lang="zh-CN" sz="2200" dirty="0">
                <a:sym typeface="+mn-ea"/>
              </a:rPr>
              <a:t>，</a:t>
            </a:r>
            <a:r>
              <a:rPr lang="zh-CN" altLang="en-US" sz="2200" dirty="0">
                <a:solidFill>
                  <a:srgbClr val="C00000"/>
                </a:solidFill>
                <a:sym typeface="+mn-ea"/>
              </a:rPr>
              <a:t>它只对可见元素有效</a:t>
            </a:r>
            <a:endParaRPr lang="en-US" altLang="zh-CN" sz="22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left：获取元素相对于文档左侧的位置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top ：获取元素相对于文档顶部的位置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设置位置语法格式：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  对象.offset({"left":值,"top":值})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35305" y="700405"/>
            <a:ext cx="8235950" cy="5312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2.jQuery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元素定位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 sz="2200" dirty="0">
                <a:sym typeface="+mn-ea"/>
              </a:rPr>
              <a:t>position()</a:t>
            </a:r>
            <a:r>
              <a:rPr lang="zh-CN" altLang="en-US" sz="2200" dirty="0">
                <a:sym typeface="+mn-ea"/>
              </a:rPr>
              <a:t>方法（该方法只能获取值不能设置值）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作用：</a:t>
            </a:r>
            <a:r>
              <a:rPr lang="zh-CN" altLang="en-US" sz="2200" dirty="0">
                <a:sym typeface="+mn-ea"/>
              </a:rPr>
              <a:t>是获取元素相对于最近一个</a:t>
            </a:r>
            <a:r>
              <a:rPr lang="en-US" altLang="zh-CN" sz="2200" dirty="0">
                <a:sym typeface="+mn-ea"/>
              </a:rPr>
              <a:t>position</a:t>
            </a:r>
            <a:r>
              <a:rPr lang="zh-CN" altLang="en-US" sz="2200" dirty="0">
                <a:sym typeface="+mn-ea"/>
              </a:rPr>
              <a:t>样式属性设置为</a:t>
            </a:r>
            <a:r>
              <a:rPr lang="en-US" altLang="zh-CN" sz="2200" dirty="0">
                <a:sym typeface="+mn-ea"/>
              </a:rPr>
              <a:t>relative</a:t>
            </a:r>
            <a:r>
              <a:rPr lang="zh-CN" altLang="en-US" sz="2200" dirty="0">
                <a:sym typeface="+mn-ea"/>
              </a:rPr>
              <a:t>或</a:t>
            </a:r>
            <a:r>
              <a:rPr lang="en-US" altLang="zh-CN" sz="2200" dirty="0">
                <a:sym typeface="+mn-ea"/>
              </a:rPr>
              <a:t>absolute</a:t>
            </a:r>
            <a:r>
              <a:rPr lang="zh-CN" altLang="en-US" sz="2200" dirty="0">
                <a:sym typeface="+mn-ea"/>
              </a:rPr>
              <a:t>的父节点的偏移量。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（与</a:t>
            </a:r>
            <a:r>
              <a:rPr lang="en-US" altLang="zh-CN" sz="2200" dirty="0">
                <a:sym typeface="+mn-ea"/>
              </a:rPr>
              <a:t>offset()</a:t>
            </a:r>
            <a:r>
              <a:rPr lang="zh-CN" altLang="en-US" sz="2200" dirty="0">
                <a:sym typeface="+mn-ea"/>
              </a:rPr>
              <a:t>一样，它返回的对象也包含两个属性，即</a:t>
            </a:r>
            <a:r>
              <a:rPr lang="en-US" altLang="zh-CN" sz="2200" dirty="0">
                <a:sym typeface="+mn-ea"/>
              </a:rPr>
              <a:t>top</a:t>
            </a:r>
            <a:r>
              <a:rPr lang="zh-CN" altLang="en-US" sz="2200" dirty="0">
                <a:sym typeface="+mn-ea"/>
              </a:rPr>
              <a:t>和</a:t>
            </a:r>
            <a:r>
              <a:rPr lang="en-US" altLang="zh-CN" sz="2200" dirty="0">
                <a:sym typeface="+mn-ea"/>
              </a:rPr>
              <a:t>left</a:t>
            </a:r>
            <a:r>
              <a:rPr lang="zh-CN" altLang="en-US" sz="2200" dirty="0">
                <a:sym typeface="+mn-ea"/>
              </a:rPr>
              <a:t>值）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sz="2200" dirty="0"/>
              <a:t>         对象.position().left  相对于父元素的左偏移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200" dirty="0">
                <a:sym typeface="+mn-ea"/>
              </a:rPr>
              <a:t>         </a:t>
            </a:r>
            <a:r>
              <a:rPr sz="2200" dirty="0">
                <a:sym typeface="+mn-ea"/>
              </a:rPr>
              <a:t>对象.position().top   相对于父元素的上偏移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zh-CN" sz="2200" dirty="0">
                <a:sym typeface="+mn-ea"/>
              </a:rPr>
              <a:t>例如：</a:t>
            </a:r>
            <a:r>
              <a:rPr lang="en-US" altLang="zh-CN" sz="2200" dirty="0">
                <a:sym typeface="+mn-ea"/>
              </a:rPr>
              <a:t> $(‘p’).position().left;</a:t>
            </a:r>
            <a:endParaRPr lang="en-US" altLang="zh-CN" sz="220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200" dirty="0">
                <a:sym typeface="+mn-ea"/>
              </a:rPr>
              <a:t>            $(‘p’).position().top;</a:t>
            </a:r>
            <a:endParaRPr lang="en-US" altLang="zh-CN" sz="22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535305" y="700405"/>
            <a:ext cx="8235950" cy="5312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2.jQuery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元素定位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 sz="2200" dirty="0">
                <a:sym typeface="+mn-ea"/>
              </a:rPr>
              <a:t>offsetParent()</a:t>
            </a:r>
            <a:endParaRPr lang="zh-CN" altLang="en-US" sz="2200" dirty="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作用：</a:t>
            </a:r>
            <a:r>
              <a:rPr lang="zh-CN" altLang="en-US" sz="2200" dirty="0">
                <a:sym typeface="+mn-ea"/>
              </a:rPr>
              <a:t>是获取有定位的父级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200" dirty="0">
                <a:sym typeface="+mn-ea"/>
              </a:rPr>
              <a:t>例如：</a:t>
            </a:r>
            <a:endParaRPr lang="en-US" altLang="zh-CN" sz="220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200" dirty="0">
                <a:sym typeface="+mn-ea"/>
              </a:rPr>
              <a:t>&lt;body&gt;</a:t>
            </a:r>
            <a:endParaRPr lang="en-US" altLang="zh-CN" sz="220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200" dirty="0">
                <a:sym typeface="+mn-ea"/>
              </a:rPr>
              <a:t>	&lt;div id=“div1”&gt;</a:t>
            </a:r>
            <a:endParaRPr lang="en-US" altLang="zh-CN" sz="220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200" dirty="0">
                <a:sym typeface="+mn-ea"/>
              </a:rPr>
              <a:t>		&lt;div id=“div2”&gt;&lt;/div&gt;</a:t>
            </a:r>
            <a:endParaRPr lang="en-US" altLang="zh-CN" sz="220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200" dirty="0">
                <a:sym typeface="+mn-ea"/>
              </a:rPr>
              <a:t>	&lt;/div&gt;</a:t>
            </a:r>
            <a:endParaRPr lang="en-US" altLang="zh-CN" sz="220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200" dirty="0">
                <a:sym typeface="+mn-ea"/>
              </a:rPr>
              <a:t>&lt;/body&gt;</a:t>
            </a:r>
            <a:endParaRPr lang="zh-CN" altLang="en-US" sz="22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9459" name="矩形 1"/>
          <p:cNvSpPr/>
          <p:nvPr/>
        </p:nvSpPr>
        <p:spPr>
          <a:xfrm>
            <a:off x="6096057" y="332656"/>
            <a:ext cx="2701925" cy="590465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en-US" altLang="zh-CN" dirty="0" smtClean="0">
              <a:latin typeface="Arial" panose="020B0604020202020204" pitchFamily="34" charset="0"/>
              <a:ea typeface="黑体" charset="-122"/>
            </a:endParaRPr>
          </a:p>
          <a:p>
            <a:r>
              <a:rPr lang="zh-CN" altLang="en-US" dirty="0" smtClean="0">
                <a:ea typeface="黑体" charset="-122"/>
              </a:rPr>
              <a:t>注意：</a:t>
            </a:r>
            <a:endParaRPr lang="en-US" altLang="zh-CN" dirty="0">
              <a:ea typeface="黑体" charset="-122"/>
            </a:endParaRPr>
          </a:p>
          <a:p>
            <a:endParaRPr lang="en-US" altLang="zh-CN" dirty="0" smtClean="0">
              <a:latin typeface="Arial" panose="020B0604020202020204" pitchFamily="34" charset="0"/>
              <a:ea typeface="黑体" charset="-122"/>
            </a:endParaRPr>
          </a:p>
          <a:p>
            <a:endParaRPr lang="en-US" altLang="zh-CN" dirty="0">
              <a:ea typeface="黑体" charset="-122"/>
            </a:endParaRPr>
          </a:p>
          <a:p>
            <a:r>
              <a:rPr lang="zh-CN" altLang="en-US" dirty="0" smtClean="0">
                <a:latin typeface="Arial" panose="020B0604020202020204" pitchFamily="34" charset="0"/>
                <a:ea typeface="黑体" charset="-122"/>
              </a:rPr>
              <a:t>（</a:t>
            </a:r>
            <a:r>
              <a:rPr lang="en-US" altLang="zh-CN" dirty="0">
                <a:latin typeface="Arial" panose="020B0604020202020204" pitchFamily="34" charset="0"/>
                <a:ea typeface="黑体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黑体" charset="-122"/>
              </a:rPr>
              <a:t>）</a:t>
            </a:r>
            <a:r>
              <a:rPr lang="en-US" altLang="zh-CN" dirty="0">
                <a:latin typeface="Arial" panose="020B0604020202020204" pitchFamily="34" charset="0"/>
                <a:ea typeface="黑体" charset="-122"/>
              </a:rPr>
              <a:t>div1</a:t>
            </a:r>
            <a:r>
              <a:rPr lang="zh-CN" altLang="en-US" dirty="0">
                <a:latin typeface="Arial" panose="020B0604020202020204" pitchFamily="34" charset="0"/>
                <a:ea typeface="黑体" charset="-122"/>
              </a:rPr>
              <a:t>有定位，</a:t>
            </a:r>
            <a:r>
              <a:rPr lang="en-US" altLang="zh-CN" dirty="0">
                <a:latin typeface="Arial" panose="020B0604020202020204" pitchFamily="34" charset="0"/>
                <a:ea typeface="黑体" charset="-122"/>
              </a:rPr>
              <a:t>$(“#div2”).offsetParent();</a:t>
            </a:r>
          </a:p>
          <a:p>
            <a:r>
              <a:rPr lang="zh-CN" altLang="en-US" dirty="0">
                <a:latin typeface="Arial" panose="020B0604020202020204" pitchFamily="34" charset="0"/>
                <a:ea typeface="黑体" charset="-122"/>
              </a:rPr>
              <a:t>定位父级是：</a:t>
            </a:r>
            <a:r>
              <a:rPr lang="en-US" altLang="zh-CN" dirty="0">
                <a:latin typeface="Arial" panose="020B0604020202020204" pitchFamily="34" charset="0"/>
                <a:ea typeface="黑体" charset="-122"/>
              </a:rPr>
              <a:t>div1</a:t>
            </a:r>
          </a:p>
          <a:p>
            <a:endParaRPr lang="en-US" altLang="zh-CN" dirty="0">
              <a:latin typeface="Arial" panose="020B0604020202020204" pitchFamily="34" charset="0"/>
              <a:ea typeface="黑体" charset="-122"/>
            </a:endParaRPr>
          </a:p>
          <a:p>
            <a:r>
              <a:rPr lang="zh-CN" altLang="en-US" dirty="0">
                <a:latin typeface="Arial" panose="020B0604020202020204" pitchFamily="34" charset="0"/>
                <a:ea typeface="黑体" charset="-122"/>
              </a:rPr>
              <a:t>（</a:t>
            </a:r>
            <a:r>
              <a:rPr lang="en-US" altLang="zh-CN" dirty="0">
                <a:latin typeface="Arial" panose="020B0604020202020204" pitchFamily="34" charset="0"/>
                <a:ea typeface="黑体" charset="-122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黑体" charset="-122"/>
              </a:rPr>
              <a:t>）</a:t>
            </a:r>
            <a:r>
              <a:rPr lang="en-US" altLang="zh-CN" dirty="0">
                <a:latin typeface="Arial" panose="020B0604020202020204" pitchFamily="34" charset="0"/>
                <a:ea typeface="黑体" charset="-122"/>
              </a:rPr>
              <a:t>div1</a:t>
            </a:r>
            <a:r>
              <a:rPr lang="zh-CN" altLang="en-US" dirty="0">
                <a:latin typeface="Arial" panose="020B0604020202020204" pitchFamily="34" charset="0"/>
                <a:ea typeface="黑体" charset="-122"/>
              </a:rPr>
              <a:t>有无定位，</a:t>
            </a:r>
            <a:endParaRPr lang="en-US" altLang="zh-CN" dirty="0">
              <a:latin typeface="Arial" panose="020B0604020202020204" pitchFamily="34" charset="0"/>
              <a:ea typeface="黑体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黑体" charset="-122"/>
              </a:rPr>
              <a:t>$(‘#div2’).parent();</a:t>
            </a:r>
          </a:p>
          <a:p>
            <a:r>
              <a:rPr lang="zh-CN" altLang="en-US" dirty="0">
                <a:latin typeface="Arial" panose="020B0604020202020204" pitchFamily="34" charset="0"/>
                <a:ea typeface="黑体" charset="-122"/>
              </a:rPr>
              <a:t>定位父级是：</a:t>
            </a:r>
            <a:r>
              <a:rPr lang="en-US" altLang="zh-CN" dirty="0">
                <a:latin typeface="Arial" panose="020B0604020202020204" pitchFamily="34" charset="0"/>
                <a:ea typeface="黑体" charset="-122"/>
              </a:rPr>
              <a:t>div1</a:t>
            </a:r>
          </a:p>
          <a:p>
            <a:endParaRPr lang="en-US" altLang="zh-CN" dirty="0">
              <a:latin typeface="Arial" panose="020B0604020202020204" pitchFamily="34" charset="0"/>
              <a:ea typeface="黑体" charset="-122"/>
            </a:endParaRPr>
          </a:p>
          <a:p>
            <a:r>
              <a:rPr lang="zh-CN" altLang="en-US" dirty="0">
                <a:latin typeface="Arial" panose="020B0604020202020204" pitchFamily="34" charset="0"/>
                <a:ea typeface="黑体" charset="-122"/>
              </a:rPr>
              <a:t>（</a:t>
            </a:r>
            <a:r>
              <a:rPr lang="en-US" altLang="zh-CN" dirty="0">
                <a:latin typeface="Arial" panose="020B0604020202020204" pitchFamily="34" charset="0"/>
                <a:ea typeface="黑体" charset="-122"/>
              </a:rPr>
              <a:t>3</a:t>
            </a:r>
            <a:r>
              <a:rPr lang="zh-CN" altLang="en-US" dirty="0">
                <a:latin typeface="Arial" panose="020B0604020202020204" pitchFamily="34" charset="0"/>
                <a:ea typeface="黑体" charset="-122"/>
              </a:rPr>
              <a:t>）</a:t>
            </a:r>
            <a:r>
              <a:rPr lang="en-US" altLang="zh-CN" dirty="0">
                <a:latin typeface="Arial" panose="020B0604020202020204" pitchFamily="34" charset="0"/>
                <a:ea typeface="黑体" charset="-122"/>
              </a:rPr>
              <a:t>div</a:t>
            </a:r>
            <a:r>
              <a:rPr lang="zh-CN" altLang="en-US" dirty="0">
                <a:latin typeface="Arial" panose="020B0604020202020204" pitchFamily="34" charset="0"/>
                <a:ea typeface="黑体" charset="-122"/>
              </a:rPr>
              <a:t>无定位，</a:t>
            </a:r>
            <a:endParaRPr lang="en-US" altLang="zh-CN" dirty="0">
              <a:latin typeface="Arial" panose="020B0604020202020204" pitchFamily="34" charset="0"/>
              <a:ea typeface="黑体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黑体" charset="-122"/>
              </a:rPr>
              <a:t>$(‘#div2’). offsetParent();</a:t>
            </a:r>
          </a:p>
          <a:p>
            <a:r>
              <a:rPr lang="zh-CN" altLang="en-US" dirty="0">
                <a:latin typeface="Arial" panose="020B0604020202020204" pitchFamily="34" charset="0"/>
                <a:ea typeface="黑体" charset="-122"/>
              </a:rPr>
              <a:t>定位父级：</a:t>
            </a:r>
            <a:r>
              <a:rPr lang="en-US" altLang="zh-CN" dirty="0">
                <a:latin typeface="Arial" panose="020B0604020202020204" pitchFamily="34" charset="0"/>
                <a:ea typeface="黑体" charset="-122"/>
              </a:rPr>
              <a:t>body</a:t>
            </a:r>
          </a:p>
          <a:p>
            <a:endParaRPr lang="en-US" altLang="zh-CN" dirty="0">
              <a:latin typeface="Arial" panose="020B0604020202020204" pitchFamily="34" charset="0"/>
              <a:ea typeface="黑体" charset="-122"/>
            </a:endParaRPr>
          </a:p>
          <a:p>
            <a:endParaRPr lang="zh-CN" altLang="en-US" dirty="0">
              <a:latin typeface="Arial" panose="020B0604020202020204" pitchFamily="34" charset="0"/>
              <a:ea typeface="黑体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535305" y="624204"/>
            <a:ext cx="8235950" cy="55410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3.jQuery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滚动条操作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 sz="2200" dirty="0">
                <a:sym typeface="+mn-ea"/>
              </a:rPr>
              <a:t>scrollTop()  </a:t>
            </a:r>
            <a:r>
              <a:rPr lang="en-US" altLang="zh-CN" sz="2200" dirty="0" smtClean="0">
                <a:sym typeface="+mn-ea"/>
              </a:rPr>
              <a:t>  </a:t>
            </a:r>
            <a:r>
              <a:rPr lang="zh-CN" altLang="en-US" sz="2200" dirty="0">
                <a:sym typeface="+mn-ea"/>
              </a:rPr>
              <a:t>作用：</a:t>
            </a:r>
            <a:r>
              <a:rPr lang="en-US" altLang="zh-CN" sz="2200" dirty="0">
                <a:sym typeface="+mn-ea"/>
              </a:rPr>
              <a:t>获取或设置滚动条向下滚动的距离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</a:t>
            </a:r>
            <a:r>
              <a:rPr lang="en-US" altLang="zh-CN" sz="220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scrollLeft</a:t>
            </a:r>
            <a:r>
              <a:rPr lang="en-US" altLang="zh-CN" sz="220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()	</a:t>
            </a:r>
            <a:r>
              <a:rPr lang="zh-CN" altLang="en-US" sz="220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作用</a:t>
            </a:r>
            <a:r>
              <a:rPr lang="zh-CN" altLang="en-US" sz="220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：获取或设置滚动条向右滚动的距离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例如：获取</a:t>
            </a:r>
            <a:r>
              <a:rPr lang="en-US" altLang="zh-CN" sz="220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p</a:t>
            </a:r>
            <a:r>
              <a:rPr lang="zh-CN" altLang="en-US" sz="220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元素的滚动距离：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220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  </a:t>
            </a:r>
            <a:r>
              <a:rPr lang="en-US" altLang="zh-CN" sz="220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var $scrollyT=$('p).scrollTop(); //</a:t>
            </a:r>
            <a:r>
              <a:rPr lang="zh-CN" altLang="en-US" sz="220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获取元素的滚动条距顶部的距离</a:t>
            </a:r>
            <a:endParaRPr kumimoji="0" lang="zh-CN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Arial" panose="020B0604020202020204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220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  var $scrollL=$('p).scrollLeft(); //</a:t>
            </a:r>
            <a:r>
              <a:rPr lang="zh-CN" altLang="en-US" sz="220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获取元素的滚动条距左侧的距离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如果给其指定一个参数，可以控制元素的滚动条滚动到指定的位置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  <a:sym typeface="Arial" panose="020B0604020202020204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220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$('div').scrollTop(300); //</a:t>
            </a:r>
            <a:r>
              <a:rPr lang="zh-CN" altLang="en-US" sz="220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元素的垂直滚动条滚动到指定的位置</a:t>
            </a:r>
            <a:endParaRPr kumimoji="0" lang="zh-CN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Arial" panose="020B0604020202020204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220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$(div').scrollLeft(300); //</a:t>
            </a:r>
            <a:r>
              <a:rPr lang="zh-CN" altLang="en-US" sz="220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元素的横向滚动条滚动到指定的位置</a:t>
            </a:r>
            <a:endParaRPr kumimoji="0" lang="zh-CN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  <a:sym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2*i*6"/>
  <p:tag name="KSO_WM_UNIT_TEMPLATE_CATEGORY" val="custom"/>
  <p:tag name="KSO_WM_UNIT_TEMPLATE_INDEX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2*i*7"/>
  <p:tag name="KSO_WM_UNIT_TEMPLATE_CATEGORY" val="custom"/>
  <p:tag name="KSO_WM_UNIT_TEMPLATE_INDEX" val="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</TotalTime>
  <Words>613</Words>
  <Application>Microsoft Office PowerPoint</Application>
  <PresentationFormat>全屏显示(4:3)</PresentationFormat>
  <Paragraphs>76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聚合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China</cp:lastModifiedBy>
  <cp:revision>3802</cp:revision>
  <dcterms:created xsi:type="dcterms:W3CDTF">2009-05-11T03:02:00Z</dcterms:created>
  <dcterms:modified xsi:type="dcterms:W3CDTF">2018-06-03T07:23:35Z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