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713" r:id="rId2"/>
    <p:sldId id="823" r:id="rId3"/>
    <p:sldId id="892" r:id="rId4"/>
    <p:sldId id="797" r:id="rId5"/>
    <p:sldId id="877" r:id="rId6"/>
    <p:sldId id="878" r:id="rId7"/>
    <p:sldId id="879" r:id="rId8"/>
    <p:sldId id="890" r:id="rId9"/>
    <p:sldId id="891" r:id="rId10"/>
    <p:sldId id="901" r:id="rId11"/>
    <p:sldId id="902" r:id="rId12"/>
    <p:sldId id="903" r:id="rId13"/>
    <p:sldId id="904" r:id="rId14"/>
    <p:sldId id="905" r:id="rId15"/>
    <p:sldId id="906" r:id="rId16"/>
    <p:sldId id="908" r:id="rId17"/>
    <p:sldId id="909" r:id="rId18"/>
    <p:sldId id="910" r:id="rId19"/>
    <p:sldId id="911" r:id="rId20"/>
    <p:sldId id="912" r:id="rId21"/>
    <p:sldId id="913" r:id="rId22"/>
    <p:sldId id="914" r:id="rId23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66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194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1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/>
        </p:nvSpPr>
        <p:spPr>
          <a:xfrm>
            <a:off x="817245" y="2658110"/>
            <a:ext cx="750951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5pPr>
            <a:lvl6pPr marL="4572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6pPr>
            <a:lvl7pPr marL="9144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7pPr>
            <a:lvl8pPr marL="13716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8pPr>
            <a:lvl9pPr marL="18288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zh-CN" dirty="0"/>
              <a:t>jQuery</a:t>
            </a:r>
            <a:r>
              <a:rPr lang="en-US" altLang="en-US" dirty="0"/>
              <a:t>中的</a:t>
            </a:r>
            <a:r>
              <a:rPr lang="zh-CN" altLang="en-US" dirty="0"/>
              <a:t>事件对象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/>
        </p:nvSpPr>
        <p:spPr>
          <a:xfrm>
            <a:off x="665480" y="723900"/>
            <a:ext cx="8204835" cy="555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⑥e</a:t>
            </a:r>
            <a:r>
              <a:rPr lang="en-US" altLang="zh-CN" sz="2200" dirty="0">
                <a:sym typeface="+mn-ea"/>
              </a:rPr>
              <a:t>vent</a:t>
            </a:r>
            <a:r>
              <a:rPr lang="zh-CN" altLang="en-US" sz="2200" dirty="0">
                <a:sym typeface="+mn-ea"/>
              </a:rPr>
              <a:t>.</a:t>
            </a:r>
            <a:r>
              <a:rPr lang="en-US" altLang="zh-CN" sz="2200" dirty="0">
                <a:sym typeface="+mn-ea"/>
              </a:rPr>
              <a:t>timeStamp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作用：获取事件触发的时间戳</a:t>
            </a:r>
            <a:endParaRPr lang="en-US" altLang="zh-CN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$('div').click(function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alert(e.timeStamp);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⑦</a:t>
            </a:r>
            <a:r>
              <a:rPr lang="en-US" altLang="zh-CN" sz="2200" dirty="0" err="1" smtClean="0">
                <a:solidFill>
                  <a:schemeClr val="tx1"/>
                </a:solidFill>
                <a:sym typeface="+mn-ea"/>
              </a:rPr>
              <a:t>event.which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：获取鼠标的左中右键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$('div').mousedown(function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alert(e.which);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});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42050" y="3744595"/>
            <a:ext cx="22904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：代表鼠标左键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：代表鼠标</a:t>
            </a:r>
            <a:r>
              <a:rPr lang="zh-CN" altLang="en-US" dirty="0" smtClean="0"/>
              <a:t>中键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：代表鼠标右键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/>
        </p:nvSpPr>
        <p:spPr>
          <a:xfrm>
            <a:off x="665480" y="723900"/>
            <a:ext cx="8204835" cy="555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：获取键盘的按键，返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回</a:t>
            </a:r>
            <a:r>
              <a:rPr lang="zh-CN" altLang="en-US" sz="2200" dirty="0" smtClean="0">
                <a:sym typeface="+mn-ea"/>
              </a:rPr>
              <a:t>键盘按键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$('input').keyup(function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alert(e.which);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});</a:t>
            </a:r>
            <a:endParaRPr lang="en-US" altLang="zh-CN" sz="2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sz="2200" dirty="0" err="1" smtClean="0">
                <a:solidFill>
                  <a:srgbClr val="FF0000"/>
                </a:solidFill>
                <a:sym typeface="+mn-ea"/>
              </a:rPr>
              <a:t>keydown、keyup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返回键码，</a:t>
            </a:r>
            <a:r>
              <a:rPr lang="en-US" altLang="zh-CN" sz="2200" dirty="0" err="1" smtClean="0">
                <a:solidFill>
                  <a:srgbClr val="FF0000"/>
                </a:solidFill>
                <a:sym typeface="+mn-ea"/>
              </a:rPr>
              <a:t>keypress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返回字符编码</a:t>
            </a: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⑧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event.ctrlKey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作用：获取是否按下了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ctrl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键返回布尔值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$('input').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keydown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alert(e.ctrlKey);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2125" y="728980"/>
            <a:ext cx="8411210" cy="49485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⑨获取触发元素鼠标当前的位置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</a:t>
            </a:r>
            <a:r>
              <a:rPr lang="en-US" altLang="zh-CN" sz="2200" dirty="0">
                <a:sym typeface="+mn-ea"/>
              </a:rPr>
              <a:t>screenX/screenY:</a:t>
            </a:r>
            <a:r>
              <a:rPr lang="zh-CN" altLang="en-US" sz="2200" dirty="0">
                <a:sym typeface="+mn-ea"/>
              </a:rPr>
              <a:t>获取鼠标距离显示器屏幕位置的水平</a:t>
            </a:r>
            <a:r>
              <a:rPr lang="en-US" altLang="zh-CN" sz="2200" dirty="0">
                <a:sym typeface="+mn-ea"/>
              </a:rPr>
              <a:t>/</a:t>
            </a:r>
            <a:r>
              <a:rPr lang="zh-CN" altLang="en-US" sz="2200" dirty="0">
                <a:sym typeface="+mn-ea"/>
              </a:rPr>
              <a:t>垂直坐标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pageX/pageY:</a:t>
            </a:r>
            <a:r>
              <a:rPr lang="zh-CN" altLang="en-US" sz="2200" dirty="0">
                <a:sym typeface="+mn-ea"/>
              </a:rPr>
              <a:t>获取鼠标相对于页面原点的水平</a:t>
            </a:r>
            <a:r>
              <a:rPr lang="en-US" altLang="zh-CN" sz="2200" dirty="0">
                <a:sym typeface="+mn-ea"/>
              </a:rPr>
              <a:t>/</a:t>
            </a:r>
            <a:r>
              <a:rPr lang="zh-CN" altLang="en-US" sz="2200" dirty="0">
                <a:sym typeface="+mn-ea"/>
              </a:rPr>
              <a:t>垂直坐标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clientX/clientY:</a:t>
            </a:r>
            <a:r>
              <a:rPr lang="zh-CN" altLang="en-US" sz="2200" dirty="0">
                <a:sym typeface="+mn-ea"/>
              </a:rPr>
              <a:t>获取鼠标相对于页面视口（可视区窗口）的水平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                  </a:t>
            </a:r>
            <a:r>
              <a:rPr lang="en-US" altLang="zh-CN" sz="2200" dirty="0">
                <a:sym typeface="+mn-ea"/>
              </a:rPr>
              <a:t>/</a:t>
            </a:r>
            <a:r>
              <a:rPr lang="zh-CN" altLang="en-US" sz="2200" dirty="0">
                <a:sym typeface="+mn-ea"/>
              </a:rPr>
              <a:t>垂直坐标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$(document).click(function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	</a:t>
            </a:r>
            <a:r>
              <a:rPr lang="zh-CN" altLang="en-US" sz="2200" dirty="0">
                <a:sym typeface="+mn-ea"/>
              </a:rPr>
              <a:t>alert(e.screenY+ ',' + e.pageY + ',' + e.clientY);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765" y="442595"/>
            <a:ext cx="807910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/>
              <a:t>2.</a:t>
            </a:r>
            <a:r>
              <a:rPr lang="zh-CN" altLang="en-US" sz="2200"/>
              <a:t>冒泡和默认行为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）如果在页面中重叠了多个元素，并且重叠的这些元素都绑定了同一个事件，那么就会出现冒泡问题。</a:t>
            </a:r>
          </a:p>
          <a:p>
            <a:pPr>
              <a:lnSpc>
                <a:spcPts val="3800"/>
              </a:lnSpc>
            </a:pPr>
            <a:r>
              <a:rPr lang="zh-CN" altLang="en-US" sz="2200"/>
              <a:t>    $('input').click(function () {</a:t>
            </a:r>
          </a:p>
          <a:p>
            <a:pPr>
              <a:lnSpc>
                <a:spcPts val="3800"/>
              </a:lnSpc>
            </a:pPr>
            <a:r>
              <a:rPr lang="en-US" altLang="zh-CN" sz="2200"/>
              <a:t>	</a:t>
            </a:r>
            <a:r>
              <a:rPr lang="zh-CN" altLang="en-US" sz="2200"/>
              <a:t>alert('按钮被触发了！');</a:t>
            </a:r>
          </a:p>
          <a:p>
            <a:pPr>
              <a:lnSpc>
                <a:spcPts val="3800"/>
              </a:lnSpc>
            </a:pPr>
            <a:r>
              <a:rPr lang="zh-CN" altLang="en-US" sz="2200"/>
              <a:t>    });</a:t>
            </a:r>
          </a:p>
          <a:p>
            <a:pPr>
              <a:lnSpc>
                <a:spcPts val="3800"/>
              </a:lnSpc>
            </a:pPr>
            <a:r>
              <a:rPr lang="zh-CN" altLang="en-US" sz="2200"/>
              <a:t>    $('div').click(function () {</a:t>
            </a:r>
          </a:p>
          <a:p>
            <a:pPr>
              <a:lnSpc>
                <a:spcPts val="3800"/>
              </a:lnSpc>
            </a:pPr>
            <a:r>
              <a:rPr lang="en-US" altLang="zh-CN" sz="2200"/>
              <a:t>	</a:t>
            </a:r>
            <a:r>
              <a:rPr lang="zh-CN" altLang="en-US" sz="2200"/>
              <a:t>alert('div层被触发了！');</a:t>
            </a:r>
          </a:p>
          <a:p>
            <a:pPr>
              <a:lnSpc>
                <a:spcPts val="3800"/>
              </a:lnSpc>
            </a:pPr>
            <a:r>
              <a:rPr lang="zh-CN" altLang="en-US" sz="2200"/>
              <a:t>    });</a:t>
            </a:r>
          </a:p>
          <a:p>
            <a:pPr>
              <a:lnSpc>
                <a:spcPts val="3800"/>
              </a:lnSpc>
            </a:pPr>
            <a:r>
              <a:rPr lang="zh-CN" altLang="en-US" sz="2200"/>
              <a:t>   $(document).click(function () {</a:t>
            </a:r>
          </a:p>
          <a:p>
            <a:pPr>
              <a:lnSpc>
                <a:spcPts val="3800"/>
              </a:lnSpc>
            </a:pPr>
            <a:r>
              <a:rPr lang="en-US" altLang="zh-CN" sz="2200"/>
              <a:t>	</a:t>
            </a:r>
            <a:r>
              <a:rPr lang="zh-CN" altLang="en-US" sz="2200"/>
              <a:t>alert('文档页面被触发了！');</a:t>
            </a:r>
          </a:p>
          <a:p>
            <a:pPr>
              <a:lnSpc>
                <a:spcPts val="3800"/>
              </a:lnSpc>
            </a:pPr>
            <a:r>
              <a:rPr lang="zh-CN" altLang="en-US" sz="2200"/>
              <a:t> 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94055" y="1768475"/>
            <a:ext cx="7839075" cy="2199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注意：当我们点击文档的时候，只触发文档事件；当我们点击 div层时，触发了 div和文档两个；当我们点击按钮时，触发了按钮、div和文档。触发的顺序是从小范围到大范围。这就是所谓的冒泡现象，一层一层往上。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46100" y="751205"/>
            <a:ext cx="8226425" cy="4264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 dirty="0">
                <a:solidFill>
                  <a:schemeClr val="tx1"/>
                </a:solidFill>
                <a:sym typeface="+mn-ea"/>
              </a:rPr>
              <a:t>解决：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 dirty="0">
                <a:solidFill>
                  <a:schemeClr val="tx1"/>
                </a:solidFill>
                <a:sym typeface="+mn-ea"/>
              </a:rPr>
              <a:t>    jQuery提供了一个事件对象的方法：event.stopPropagation()；这个方法设置到需要触发的事件上时，所有上层的冒泡行为都将被取消。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 dirty="0">
                <a:solidFill>
                  <a:schemeClr val="tx1"/>
                </a:solidFill>
                <a:sym typeface="+mn-ea"/>
              </a:rPr>
              <a:t>    $('input').click(function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sz="2200" dirty="0">
                <a:solidFill>
                  <a:schemeClr val="tx1"/>
                </a:solidFill>
                <a:sym typeface="+mn-ea"/>
              </a:rPr>
              <a:t>alert('按钮被触发了！');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sz="2200" dirty="0">
                <a:solidFill>
                  <a:schemeClr val="tx1"/>
                </a:solidFill>
                <a:sym typeface="+mn-ea"/>
              </a:rPr>
              <a:t>e.stopPropagation();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 dirty="0">
                <a:solidFill>
                  <a:schemeClr val="tx1"/>
                </a:solidFill>
                <a:sym typeface="+mn-ea"/>
              </a:rPr>
              <a:t>    });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130" y="682625"/>
            <a:ext cx="8079105" cy="553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）网页中的元素，在操作的时候会有自己的默认行为。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比如：右击文本框输入区域，会弹出系统菜单、点击超链接会跳转到指定页面、点击提交按钮会提交数据。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</a:t>
            </a:r>
            <a:r>
              <a:rPr lang="en-US" altLang="zh-CN" sz="2200" dirty="0"/>
              <a:t>//</a:t>
            </a:r>
            <a:r>
              <a:rPr lang="zh-CN" altLang="en-US" sz="2200" dirty="0"/>
              <a:t>禁止</a:t>
            </a:r>
            <a:r>
              <a:rPr lang="en-US" altLang="zh-CN" sz="2200" dirty="0"/>
              <a:t>a</a:t>
            </a:r>
            <a:r>
              <a:rPr lang="zh-CN" altLang="en-US" sz="2200" dirty="0"/>
              <a:t>链接跳转</a:t>
            </a:r>
          </a:p>
          <a:p>
            <a:pPr>
              <a:lnSpc>
                <a:spcPts val="3800"/>
              </a:lnSpc>
            </a:pPr>
            <a:r>
              <a:rPr lang="zh-CN" altLang="en-US" sz="2200" dirty="0"/>
              <a:t>   $('a').click(function (e) {</a:t>
            </a:r>
          </a:p>
          <a:p>
            <a:pPr>
              <a:lnSpc>
                <a:spcPts val="3800"/>
              </a:lnSpc>
            </a:pPr>
            <a:r>
              <a:rPr lang="en-US" altLang="zh-CN" sz="2200" dirty="0"/>
              <a:t>	</a:t>
            </a:r>
            <a:r>
              <a:rPr lang="zh-CN" altLang="en-US" sz="2200" dirty="0"/>
              <a:t>e.preventDefault();</a:t>
            </a:r>
          </a:p>
          <a:p>
            <a:pPr>
              <a:lnSpc>
                <a:spcPts val="3800"/>
              </a:lnSpc>
            </a:pPr>
            <a:r>
              <a:rPr lang="zh-CN" altLang="en-US" sz="2200" dirty="0"/>
              <a:t>    });</a:t>
            </a:r>
          </a:p>
          <a:p>
            <a:pPr>
              <a:lnSpc>
                <a:spcPts val="3800"/>
              </a:lnSpc>
            </a:pPr>
            <a:r>
              <a:rPr lang="zh-CN" altLang="en-US" sz="2200" dirty="0"/>
              <a:t>    //禁止提交表单跳转</a:t>
            </a:r>
          </a:p>
          <a:p>
            <a:pPr>
              <a:lnSpc>
                <a:spcPts val="3800"/>
              </a:lnSpc>
            </a:pPr>
            <a:r>
              <a:rPr lang="zh-CN" altLang="en-US" sz="2200" dirty="0"/>
              <a:t>    $('form').submit(function (e) {</a:t>
            </a:r>
          </a:p>
          <a:p>
            <a:pPr>
              <a:lnSpc>
                <a:spcPts val="3800"/>
              </a:lnSpc>
            </a:pPr>
            <a:r>
              <a:rPr lang="en-US" altLang="zh-CN" sz="2200" dirty="0"/>
              <a:t>	</a:t>
            </a:r>
            <a:r>
              <a:rPr lang="zh-CN" altLang="en-US" sz="2200" dirty="0"/>
              <a:t>e.preventDefault();</a:t>
            </a:r>
          </a:p>
          <a:p>
            <a:pPr>
              <a:lnSpc>
                <a:spcPts val="3800"/>
              </a:lnSpc>
            </a:pPr>
            <a:r>
              <a:rPr lang="zh-CN" altLang="en-US" sz="2200" dirty="0"/>
              <a:t>    });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60400" y="1422400"/>
            <a:ext cx="782320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注意：</a:t>
            </a:r>
            <a:r>
              <a:rPr lang="zh-CN" altLang="en-US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如果想让上面的超链接同时阻止默认行为且禁止冒泡行为，可以把两个方法同时写上：</a:t>
            </a:r>
            <a:r>
              <a:rPr lang="en-US" altLang="zh-CN" sz="22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event.stopPropagation</a:t>
            </a:r>
            <a:r>
              <a:rPr lang="en-US" altLang="zh-CN" sz="22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和 </a:t>
            </a:r>
            <a:r>
              <a:rPr lang="en-US" altLang="zh-CN" sz="22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event.preventDefault</a:t>
            </a:r>
            <a:r>
              <a:rPr lang="en-US" altLang="zh-CN" sz="22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这两个方法如果需要同时启用的时候，还有一种简写方案代替，就是直接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return false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    $('a').click(function (e) {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return false;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    });</a:t>
            </a:r>
            <a:endParaRPr lang="zh-CN" altLang="en-US" sz="2200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895" y="1672590"/>
            <a:ext cx="8030210" cy="33635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00405" y="899160"/>
            <a:ext cx="774255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//</a:t>
            </a:r>
            <a:r>
              <a:rPr lang="zh-CN" altLang="en-US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判断是否取消了元素的默认行为</a:t>
            </a:r>
          </a:p>
          <a:p>
            <a:r>
              <a:rPr lang="en-US" altLang="zh-CN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$('input').keyup(function (e) {</a:t>
            </a:r>
          </a:p>
          <a:p>
            <a:r>
              <a:rPr lang="en-US" altLang="zh-CN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e.preventDefault();</a:t>
            </a:r>
          </a:p>
          <a:p>
            <a:r>
              <a:rPr lang="en-US" altLang="zh-CN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alert(e.isDefaultPrevented());</a:t>
            </a:r>
          </a:p>
          <a:p>
            <a:r>
              <a:rPr lang="en-US" altLang="zh-CN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zh-CN" altLang="en-US" sz="2200">
                <a:latin typeface="+mn-lt"/>
              </a:rPr>
              <a:t>//判断是否调用了 stopPropagation()方法</a:t>
            </a:r>
          </a:p>
          <a:p>
            <a:pPr>
              <a:lnSpc>
                <a:spcPct val="150000"/>
              </a:lnSpc>
            </a:pPr>
            <a:r>
              <a:rPr lang="zh-CN" altLang="en-US" sz="2200">
                <a:latin typeface="+mn-lt"/>
              </a:rPr>
              <a:t>$('input').click(function (e) {</a:t>
            </a:r>
          </a:p>
          <a:p>
            <a:pPr>
              <a:lnSpc>
                <a:spcPct val="150000"/>
              </a:lnSpc>
            </a:pPr>
            <a:r>
              <a:rPr lang="en-US" altLang="zh-CN" sz="2200">
                <a:latin typeface="+mn-lt"/>
              </a:rPr>
              <a:t>	</a:t>
            </a:r>
            <a:r>
              <a:rPr lang="zh-CN" altLang="en-US" sz="2200">
                <a:latin typeface="+mn-lt"/>
              </a:rPr>
              <a:t>e.stopPropagation();</a:t>
            </a:r>
          </a:p>
          <a:p>
            <a:pPr>
              <a:lnSpc>
                <a:spcPct val="150000"/>
              </a:lnSpc>
            </a:pPr>
            <a:r>
              <a:rPr lang="en-US" altLang="zh-CN" sz="2200">
                <a:latin typeface="+mn-lt"/>
              </a:rPr>
              <a:t>	</a:t>
            </a:r>
            <a:r>
              <a:rPr lang="zh-CN" altLang="en-US" sz="2200">
                <a:latin typeface="+mn-lt"/>
              </a:rPr>
              <a:t>alert(e.isPropagationStopped());</a:t>
            </a:r>
          </a:p>
          <a:p>
            <a:pPr>
              <a:lnSpc>
                <a:spcPct val="150000"/>
              </a:lnSpc>
            </a:pPr>
            <a:r>
              <a:rPr lang="zh-CN" altLang="en-US" sz="2200">
                <a:latin typeface="+mn-lt"/>
              </a:rPr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46100" y="751205"/>
            <a:ext cx="8226425" cy="565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事件对象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JavaScript在事件处理函数中默认传递了  event对象，也就是事件对象。但由于浏览器的兼容性，开发者总是会做兼容方面的处理。jQuery在封装的时候，解决了这些问题，并且还创建了一些非常好用的属性和方法。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//通过处理函数传递事件对象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$('input').bind('click', function (e) {//接受事件对象参数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console.log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(e);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});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46100" y="681990"/>
            <a:ext cx="8051165" cy="5677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//取消冒泡并取消后续事件处理函数</a:t>
            </a:r>
          </a:p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$('input').click(function (e) {</a:t>
            </a:r>
          </a:p>
          <a:p>
            <a:pPr>
              <a:lnSpc>
                <a:spcPct val="150000"/>
              </a:lnSpc>
            </a:pPr>
            <a:r>
              <a:rPr lang="en-US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</a:t>
            </a: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alert('input');</a:t>
            </a:r>
          </a:p>
          <a:p>
            <a:pPr>
              <a:lnSpc>
                <a:spcPct val="150000"/>
              </a:lnSpc>
            </a:pPr>
            <a:r>
              <a:rPr lang="en-US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</a:t>
            </a: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e.stopImmediatePropagation();</a:t>
            </a:r>
          </a:p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$('input').click(function () {</a:t>
            </a:r>
          </a:p>
          <a:p>
            <a:pPr>
              <a:lnSpc>
                <a:spcPct val="150000"/>
              </a:lnSpc>
            </a:pPr>
            <a:r>
              <a:rPr lang="en-US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</a:t>
            </a: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alert('input2');</a:t>
            </a:r>
          </a:p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$(document).click(function () {</a:t>
            </a:r>
          </a:p>
          <a:p>
            <a:pPr>
              <a:lnSpc>
                <a:spcPct val="150000"/>
              </a:lnSpc>
            </a:pPr>
            <a:r>
              <a:rPr lang="en-US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</a:t>
            </a: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alert('document');</a:t>
            </a:r>
          </a:p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});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00405" y="1539240"/>
            <a:ext cx="7742555" cy="2630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//判断是否执行了 stopImmediatePropagation()方法</a:t>
            </a:r>
          </a:p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$('input').click(function (e) {</a:t>
            </a:r>
          </a:p>
          <a:p>
            <a:pPr>
              <a:lnSpc>
                <a:spcPct val="150000"/>
              </a:lnSpc>
            </a:pPr>
            <a:r>
              <a:rPr lang="en-US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</a:t>
            </a: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e.stopImmediatePropagation();</a:t>
            </a:r>
          </a:p>
          <a:p>
            <a:pPr>
              <a:lnSpc>
                <a:spcPct val="150000"/>
              </a:lnSpc>
            </a:pPr>
            <a:r>
              <a:rPr lang="en-US"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	</a:t>
            </a: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alert(e.isImmediatePropagationStopped());</a:t>
            </a:r>
          </a:p>
          <a:p>
            <a:pPr>
              <a:lnSpc>
                <a:spcPct val="150000"/>
              </a:lnSpc>
            </a:pPr>
            <a:r>
              <a:rPr sz="220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});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660" y="891540"/>
            <a:ext cx="7823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课后练习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 smtClean="0"/>
              <a:t>）拖</a:t>
            </a:r>
            <a:r>
              <a:rPr lang="zh-CN" altLang="en-US" sz="2200" dirty="0"/>
              <a:t>拽效果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 smtClean="0"/>
              <a:t>）页面</a:t>
            </a:r>
            <a:r>
              <a:rPr lang="zh-CN" altLang="en-US" sz="2200" dirty="0"/>
              <a:t>放大镜功能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755" y="1343025"/>
            <a:ext cx="6557645" cy="510413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886460" y="744220"/>
            <a:ext cx="39624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</a:t>
            </a:r>
            <a:r>
              <a:rPr lang="en-US" altLang="zh-CN" sz="2200"/>
              <a:t>event</a:t>
            </a:r>
            <a:r>
              <a:rPr lang="zh-CN" altLang="en-US" sz="2200"/>
              <a:t>对象的属性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11505" y="815975"/>
            <a:ext cx="7920990" cy="5226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①event.type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作用：获取触发事件名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$('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div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').click(function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alert(e.type);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②event.target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作用：获取绑定的 DOM元素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$('input').click(function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alert(e.target);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43890" y="866140"/>
            <a:ext cx="8204835" cy="5410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③event.data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作用：获取额外数据（可以是数字、字符串、数组、对象）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$('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div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').bind('click', 123, function 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e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{//传递 data数据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alert(e.data);//获取数字数据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注意：如果字符串就传递：'123'、如果是数组就传递[123,'abc']，如果是对象就传递：{user : 'Lee', age : 100}。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数组的调用方式是：e.data[1]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对象的调用方式是：e.data.user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12445" y="991870"/>
            <a:ext cx="7920990" cy="432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event.data获取额外数据，对于封装的简写事件也可以使用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$('input').click({user : 'Lee', age : 100},function (e) {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alert(e.data.user);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});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注意：键值对的键可以加上引号，也可以不加；在调用的时候也可以使用中括号的方式访问：</a:t>
            </a: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alert(e.data['user']);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65480" y="723900"/>
            <a:ext cx="8204835" cy="5410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④e</a:t>
            </a:r>
            <a:r>
              <a:rPr lang="en-US" altLang="zh-CN" sz="2200" dirty="0">
                <a:sym typeface="+mn-ea"/>
              </a:rPr>
              <a:t>vent</a:t>
            </a:r>
            <a:r>
              <a:rPr lang="zh-CN" altLang="en-US" sz="2200" dirty="0">
                <a:sym typeface="+mn-ea"/>
              </a:rPr>
              <a:t>.relatedTarget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作用：获取移入移出目标点离开或进入的那个</a:t>
            </a:r>
            <a:r>
              <a:rPr lang="en-US" altLang="zh-CN" sz="2200" dirty="0">
                <a:sym typeface="+mn-ea"/>
              </a:rPr>
              <a:t>DOM</a:t>
            </a:r>
            <a:r>
              <a:rPr lang="zh-CN" altLang="en-US" sz="2200" dirty="0">
                <a:sym typeface="+mn-ea"/>
              </a:rPr>
              <a:t>元素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</a:t>
            </a:r>
            <a:r>
              <a:rPr lang="en-US" altLang="zh-CN" sz="2200" dirty="0">
                <a:sym typeface="+mn-ea"/>
              </a:rPr>
              <a:t>//</a:t>
            </a:r>
            <a:r>
              <a:rPr lang="zh-CN" altLang="en-US" sz="2200" dirty="0">
                <a:sym typeface="+mn-ea"/>
              </a:rPr>
              <a:t>获取移入到 div之前的那个 DOM元素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$('div').mouseover(function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	</a:t>
            </a:r>
            <a:r>
              <a:rPr lang="zh-CN" altLang="en-US" sz="2200" dirty="0">
                <a:sym typeface="+mn-ea"/>
              </a:rPr>
              <a:t>alert(e.relatedTarget);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</a:t>
            </a:r>
            <a:r>
              <a:rPr lang="en-US" altLang="zh-CN" sz="2200" dirty="0">
                <a:sym typeface="+mn-ea"/>
              </a:rPr>
              <a:t>//获取移出 div之后到达最近的那个 DOM元素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$('div').mouseout(function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	alert(e.relatedTarget);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  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65480" y="723900"/>
            <a:ext cx="8204835" cy="417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⑤e</a:t>
            </a:r>
            <a:r>
              <a:rPr lang="en-US" altLang="zh-CN" sz="2200" dirty="0">
                <a:sym typeface="+mn-ea"/>
              </a:rPr>
              <a:t>vent</a:t>
            </a:r>
            <a:r>
              <a:rPr lang="zh-CN" altLang="en-US" sz="2200" dirty="0">
                <a:sym typeface="+mn-ea"/>
              </a:rPr>
              <a:t>.currentTarget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作用：获取冒泡触发的</a:t>
            </a:r>
            <a:r>
              <a:rPr lang="en-US" altLang="zh-CN" sz="2200" dirty="0">
                <a:sym typeface="+mn-ea"/>
              </a:rPr>
              <a:t>DOM</a:t>
            </a:r>
            <a:r>
              <a:rPr lang="zh-CN" altLang="en-US" sz="2200" dirty="0">
                <a:sym typeface="+mn-ea"/>
              </a:rPr>
              <a:t>元素等同于</a:t>
            </a:r>
            <a:r>
              <a:rPr lang="en-US" altLang="zh-CN" sz="2200" dirty="0">
                <a:sym typeface="+mn-ea"/>
              </a:rPr>
              <a:t>this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ym typeface="+mn-ea"/>
              </a:rPr>
              <a:t>    </a:t>
            </a:r>
            <a:r>
              <a:rPr lang="zh-CN" altLang="en-US" sz="2200" dirty="0" smtClean="0">
                <a:sym typeface="+mn-ea"/>
              </a:rPr>
              <a:t>$(</a:t>
            </a:r>
            <a:r>
              <a:rPr lang="zh-CN" altLang="en-US" sz="2200" dirty="0">
                <a:sym typeface="+mn-ea"/>
              </a:rPr>
              <a:t>document).mouseover(function(e){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console.log(e.currentTarget);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//?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console.log(this);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//?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console.log(e.target);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//?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})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0420" y="4900930"/>
            <a:ext cx="7654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注意：event.target得到的是触发元素的DOM，event.currentTarget得到的是监听元素的DOM。而 this也是得到监听元素的 DOM。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65480" y="723900"/>
            <a:ext cx="8204835" cy="417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⑤e</a:t>
            </a:r>
            <a:r>
              <a:rPr lang="en-US" altLang="zh-CN" sz="2200" dirty="0">
                <a:sym typeface="+mn-ea"/>
              </a:rPr>
              <a:t>vent</a:t>
            </a:r>
            <a:r>
              <a:rPr lang="zh-CN" altLang="en-US" sz="2200" dirty="0">
                <a:sym typeface="+mn-ea"/>
              </a:rPr>
              <a:t>.</a:t>
            </a:r>
            <a:r>
              <a:rPr lang="en-US" altLang="zh-CN" sz="2200" dirty="0">
                <a:sym typeface="+mn-ea"/>
              </a:rPr>
              <a:t>result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作用：获取上一个相同事件的返回值</a:t>
            </a:r>
            <a:endParaRPr lang="en-US" altLang="zh-CN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$('div').click(function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return '123';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});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$('div').click(function (e)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alert(e.result);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</TotalTime>
  <Words>799</Words>
  <Application>Microsoft Office PowerPoint</Application>
  <PresentationFormat>全屏显示(4:3)</PresentationFormat>
  <Paragraphs>152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3981</cp:revision>
  <dcterms:created xsi:type="dcterms:W3CDTF">2009-05-11T03:02:00Z</dcterms:created>
  <dcterms:modified xsi:type="dcterms:W3CDTF">2018-06-03T07:31:13Z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