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713" r:id="rId2"/>
    <p:sldId id="916" r:id="rId3"/>
    <p:sldId id="917" r:id="rId4"/>
    <p:sldId id="918" r:id="rId5"/>
    <p:sldId id="919" r:id="rId6"/>
    <p:sldId id="823" r:id="rId7"/>
    <p:sldId id="892" r:id="rId8"/>
    <p:sldId id="797" r:id="rId9"/>
    <p:sldId id="925" r:id="rId10"/>
    <p:sldId id="914" r:id="rId11"/>
    <p:sldId id="926" r:id="rId12"/>
    <p:sldId id="927" r:id="rId13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89"/>
    <p:restoredTop sz="87012"/>
  </p:normalViewPr>
  <p:slideViewPr>
    <p:cSldViewPr showGuides="1">
      <p:cViewPr varScale="1">
        <p:scale>
          <a:sx n="61" d="100"/>
          <a:sy n="61" d="100"/>
        </p:scale>
        <p:origin x="-1482" y="-90"/>
      </p:cViewPr>
      <p:guideLst>
        <p:guide orient="horz" pos="216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992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7784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90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2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F2F5ED-D19D-4097-92A9-D6092B3D6E68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1" r:id="rId12"/>
    <p:sldLayoutId id="2147483654" r:id="rId13"/>
    <p:sldLayoutId id="2147483658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/>
        </p:nvSpPr>
        <p:spPr>
          <a:xfrm>
            <a:off x="817245" y="2658110"/>
            <a:ext cx="7509510" cy="762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5pPr>
            <a:lvl6pPr marL="4572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6pPr>
            <a:lvl7pPr marL="9144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7pPr>
            <a:lvl8pPr marL="13716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8pPr>
            <a:lvl9pPr marL="18288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zh-CN" dirty="0"/>
              <a:t>jQuery</a:t>
            </a:r>
            <a:r>
              <a:rPr lang="en-US" altLang="en-US" dirty="0"/>
              <a:t>中的</a:t>
            </a:r>
            <a:r>
              <a:rPr lang="zh-CN" altLang="en-US" dirty="0"/>
              <a:t>高级事件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555625" y="689610"/>
            <a:ext cx="8032750" cy="519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zh-CN" altLang="en-US" sz="2200" dirty="0">
                <a:sym typeface="+mn-ea"/>
              </a:rPr>
              <a:t>slice(start, end)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作用： 把匹配元素集合缩减为指定的指数范围的子集。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       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（包头不包尾）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说明：</a:t>
            </a:r>
            <a:r>
              <a:rPr lang="zh-CN" altLang="en-US" sz="2200" dirty="0">
                <a:sym typeface="+mn-ea"/>
              </a:rPr>
              <a:t>start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基于 0 的整数值，指示开始选取元素的位置。如果是负数，则指示从集合末端开始的偏移量。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          end基于 0 的整数值，指示结束选取元素的位置。如果是负数，则指示从集合末端开始的偏移量。如果省略，则选取范围会在集合末端结束。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$("ul li").slice(2,5).css("color","red")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//从第0个开始数，不包括第5个，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555625" y="1329690"/>
            <a:ext cx="8032750" cy="38906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zh-CN" altLang="en-US" sz="2200" dirty="0">
                <a:sym typeface="+mn-ea"/>
              </a:rPr>
              <a:t>filter(selector)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作用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：将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匹配元素集合缩减为匹配指定选择器的元素</a:t>
            </a:r>
            <a:endParaRPr lang="zh-CN" altLang="en-US" sz="2200" dirty="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说明：selector字符串值，包含供匹配当前元素集合的选择器表达式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可以是odd或者even但不可数字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$('ul li').filter(':odd').css('background-color', 'red');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$((('ul li').filter('.active').css('background-color', 'red');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435610" y="735330"/>
            <a:ext cx="8272780" cy="56394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 smtClean="0">
                <a:sym typeface="+mn-ea"/>
              </a:rPr>
              <a:t>4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lang="zh-CN" altLang="en-US" sz="2200" dirty="0" smtClean="0">
                <a:sym typeface="+mn-ea"/>
              </a:rPr>
              <a:t>end</a:t>
            </a:r>
            <a:r>
              <a:rPr lang="zh-CN" altLang="en-US" sz="2200" dirty="0">
                <a:sym typeface="+mn-ea"/>
              </a:rPr>
              <a:t>()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作用： 结束当前链条中的最近的筛选操作，并将匹配元素集还原为之前的状态。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&lt;ul class="comment"&gt;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&lt;li id="one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"&gt;</a:t>
            </a:r>
            <a:r>
              <a:rPr lang="en-US" altLang="zh-CN" sz="2200" dirty="0" smtClean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&lt;/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li&gt;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	&lt;li&gt;1&lt;/li&gt;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	&lt;li&gt;2&lt;/li&gt;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	&lt;li&gt;3&lt;/li&gt;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	&lt;li&gt;4&lt;/li&gt;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&lt;/ul&gt;     </a:t>
            </a:r>
            <a:r>
              <a:rPr sz="2200" dirty="0">
                <a:solidFill>
                  <a:schemeClr val="tx1"/>
                </a:solidFill>
                <a:sym typeface="+mn-ea"/>
              </a:rPr>
              <a:t>$("#one").next().next().next().end().end().css("background","red")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31825" y="956310"/>
            <a:ext cx="787971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  <a:cs typeface="Calibri" panose="020F0502020204030204" pitchFamily="34" charset="0"/>
              </a:rPr>
              <a:t>案例分析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  <a:cs typeface="Calibri" panose="020F0502020204030204" pitchFamily="34" charset="0"/>
              </a:rPr>
              <a:t>    jQuery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  <a:cs typeface="Calibri" panose="020F0502020204030204" pitchFamily="34" charset="0"/>
              </a:rPr>
              <a:t>不但封装了大量常用的事件处理，还提供了不少高级事件方便开发者使用。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  <a:cs typeface="Calibri" panose="020F0502020204030204" pitchFamily="34" charset="0"/>
              </a:rPr>
              <a:t>    比如模拟用户触发事件、事件委托事件、和统一整合的 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  <a:cs typeface="Calibri" panose="020F0502020204030204" pitchFamily="34" charset="0"/>
              </a:rPr>
              <a:t>on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  <a:cs typeface="Calibri" panose="020F0502020204030204" pitchFamily="34" charset="0"/>
              </a:rPr>
              <a:t>和 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  <a:cs typeface="LKNFFR+TimesNewRomanPSMT" charset="0"/>
              </a:rPr>
              <a:t>off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  <a:cs typeface="Calibri" panose="020F0502020204030204" pitchFamily="34" charset="0"/>
              </a:rPr>
              <a:t>，以及仅执行一次的 </a:t>
            </a:r>
            <a:r>
              <a:rPr lang="en-US" altLang="zh-CN" sz="2400">
                <a:solidFill>
                  <a:srgbClr val="333333"/>
                </a:solidFill>
                <a:latin typeface="宋体" panose="02010600030101010101" pitchFamily="2" charset="-122"/>
                <a:cs typeface="LKNFFR+TimesNewRomanPSMT" charset="0"/>
              </a:rPr>
              <a:t>one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  <a:cs typeface="Calibri" panose="020F0502020204030204" pitchFamily="34" charset="0"/>
              </a:rPr>
              <a:t>方法。这些方法大大降低了开发者难度，提升了开发者的开发体验。</a:t>
            </a:r>
            <a:endParaRPr lang="zh-CN" altLang="en-US" sz="24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647065" y="712470"/>
            <a:ext cx="7849870" cy="5159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事件委托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含义：利用冒泡的原理，把事件加到父级或祖先元素上，触发执行结果。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优点：（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）提高性能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说明：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因为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jq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选择元素省略了循环但是如果匹配到的元素特别多的时候，这里用了一个隐式迭代，事件就得绑定多次，影响性能。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   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）新添加的元素还会有之前的事件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说明：对于普通的事件绑定，对于尚未存在的元素无法绑定事件，比如说页面动态创建一个元素，这个元素没有事件。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647065" y="1066800"/>
            <a:ext cx="7849870" cy="4267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事件绑定的方法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delegate()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用法：父级对象.delegate("子对象","事件",function(){ ... })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 注意：父级对象可以替换成其祖先元素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说明：其父级元素（或祖先元素）绑定事件，事件会一层层从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event.target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向上冒泡，直至到达你为其绑定事件的元素，冒泡过程中，如果事件的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currentTarget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与选择器匹配时，就会执行代码。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647065" y="861060"/>
            <a:ext cx="7849870" cy="481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undelegate()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用法：对象.undelegate("事件")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on()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用法</a:t>
            </a:r>
            <a:r>
              <a:rPr lang="en-US" altLang="zh-CN" sz="2200" dirty="0">
                <a:sym typeface="+mn-ea"/>
              </a:rPr>
              <a:t>1</a:t>
            </a:r>
            <a:r>
              <a:rPr lang="zh-CN" altLang="en-US" sz="2200" dirty="0">
                <a:sym typeface="+mn-ea"/>
              </a:rPr>
              <a:t>：对象.on("事件",function(){.....})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     </a:t>
            </a:r>
            <a:r>
              <a:rPr lang="zh-CN" altLang="en-US" sz="2200" dirty="0">
                <a:sym typeface="+mn-ea"/>
              </a:rPr>
              <a:t>作用：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可以替代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bind()</a:t>
            </a:r>
            <a:r>
              <a:rPr lang="zh-CN" altLang="en-US" sz="2200" dirty="0">
                <a:sym typeface="+mn-ea"/>
              </a:rPr>
              <a:t>，为对象添加绑定事件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①为对象绑定一个事件，一个处理程序 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  对象.</a:t>
            </a:r>
            <a:r>
              <a:rPr lang="en-US" altLang="zh-CN" sz="2200" dirty="0">
                <a:sym typeface="+mn-ea"/>
              </a:rPr>
              <a:t>on</a:t>
            </a:r>
            <a:r>
              <a:rPr lang="zh-CN" altLang="en-US" sz="2200" dirty="0">
                <a:sym typeface="+mn-ea"/>
              </a:rPr>
              <a:t>("事件",function(){  ....   })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②为对象绑定多个事件，一个处理程序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  对象.</a:t>
            </a:r>
            <a:r>
              <a:rPr lang="en-US" altLang="zh-CN" sz="2200" dirty="0">
                <a:sym typeface="+mn-ea"/>
              </a:rPr>
              <a:t>on</a:t>
            </a:r>
            <a:r>
              <a:rPr lang="zh-CN" altLang="en-US" sz="2200" dirty="0">
                <a:sym typeface="+mn-ea"/>
              </a:rPr>
              <a:t>("事件1  事件2",function(){.....})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580390" y="849630"/>
            <a:ext cx="8226425" cy="5159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③为对象绑定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个事件，多个处理程序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</a:t>
            </a:r>
            <a:r>
              <a:rPr lang="zh-CN" altLang="en-US" sz="2200" dirty="0">
                <a:sym typeface="+mn-ea"/>
              </a:rPr>
              <a:t>  对象.</a:t>
            </a:r>
            <a:r>
              <a:rPr lang="en-US" altLang="zh-CN" sz="2200" dirty="0">
                <a:sym typeface="+mn-ea"/>
              </a:rPr>
              <a:t>on</a:t>
            </a:r>
            <a:r>
              <a:rPr lang="zh-CN" altLang="en-US" sz="2200" dirty="0">
                <a:sym typeface="+mn-ea"/>
              </a:rPr>
              <a:t>("事件</a:t>
            </a:r>
            <a:r>
              <a:rPr lang="en-US" altLang="zh-CN" sz="2200" dirty="0">
                <a:sym typeface="+mn-ea"/>
              </a:rPr>
              <a:t>1</a:t>
            </a:r>
            <a:r>
              <a:rPr lang="zh-CN" altLang="en-US" sz="2200" dirty="0">
                <a:sym typeface="+mn-ea"/>
              </a:rPr>
              <a:t>",</a:t>
            </a:r>
            <a:r>
              <a:rPr lang="en-US" altLang="zh-CN" sz="2200" dirty="0">
                <a:sym typeface="+mn-ea"/>
              </a:rPr>
              <a:t>fn1</a:t>
            </a:r>
            <a:r>
              <a:rPr lang="zh-CN" altLang="en-US" sz="2200" dirty="0">
                <a:sym typeface="+mn-ea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</a:t>
            </a:r>
            <a:r>
              <a:rPr lang="zh-CN" altLang="en-US" sz="2200" dirty="0">
                <a:sym typeface="+mn-ea"/>
              </a:rPr>
              <a:t>对象.</a:t>
            </a:r>
            <a:r>
              <a:rPr lang="en-US" altLang="zh-CN" sz="2200" dirty="0">
                <a:sym typeface="+mn-ea"/>
              </a:rPr>
              <a:t>on</a:t>
            </a:r>
            <a:r>
              <a:rPr lang="zh-CN" altLang="en-US" sz="2200" dirty="0">
                <a:sym typeface="+mn-ea"/>
              </a:rPr>
              <a:t>("事件</a:t>
            </a:r>
            <a:r>
              <a:rPr lang="en-US" altLang="zh-CN" sz="2200" dirty="0">
                <a:sym typeface="+mn-ea"/>
              </a:rPr>
              <a:t>1</a:t>
            </a:r>
            <a:r>
              <a:rPr lang="zh-CN" altLang="en-US" sz="2200" dirty="0">
                <a:sym typeface="+mn-ea"/>
              </a:rPr>
              <a:t>",</a:t>
            </a:r>
            <a:r>
              <a:rPr lang="en-US" altLang="zh-CN" sz="2200" dirty="0">
                <a:sym typeface="+mn-ea"/>
              </a:rPr>
              <a:t>fn2</a:t>
            </a:r>
            <a:r>
              <a:rPr lang="zh-CN" altLang="en-US" sz="2200" dirty="0">
                <a:sym typeface="+mn-ea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④为对象绑定多个事件多个处理程序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对象.on({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"事件1":function(){...},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"事件2":function(){ ...}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})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用法</a:t>
            </a:r>
            <a:r>
              <a:rPr lang="en-US" altLang="zh-CN" sz="2200" dirty="0">
                <a:sym typeface="+mn-ea"/>
              </a:rPr>
              <a:t>2</a:t>
            </a:r>
            <a:r>
              <a:rPr lang="zh-CN" altLang="en-US" sz="2200" dirty="0">
                <a:sym typeface="+mn-ea"/>
              </a:rPr>
              <a:t>：父级对象.on("事件"，"子对象",function(){...})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作用：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可以替代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delegate()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，</a:t>
            </a:r>
            <a:r>
              <a:rPr lang="zh-CN" altLang="en-US" sz="2200" dirty="0">
                <a:sym typeface="+mn-ea"/>
              </a:rPr>
              <a:t>通过父级对象为子对象绑定事件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580390" y="849630"/>
            <a:ext cx="8226425" cy="4691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off()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用法：对象.off('事件')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作用：解除事件绑定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总结： jquery中的事件绑定：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bind()  ----  unbind()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delegate() ----  undelegate()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</a:t>
            </a:r>
            <a:r>
              <a:rPr lang="en-US" altLang="zh-CN" sz="2200" dirty="0">
                <a:sym typeface="+mn-ea"/>
              </a:rPr>
              <a:t>	        </a:t>
            </a:r>
            <a:r>
              <a:rPr lang="zh-CN" altLang="en-US" sz="2200" dirty="0">
                <a:sym typeface="+mn-ea"/>
              </a:rPr>
              <a:t>on() -----off()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  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说明：不管是.bind()还是.on()，绑定事件后都不是自动移除事件的，需要通过.unbind()和.off()来手工移除。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541020"/>
            <a:ext cx="8226425" cy="5753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one()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用法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sz="2200" dirty="0">
                <a:sym typeface="+mn-ea"/>
              </a:rPr>
              <a:t>对象.on</a:t>
            </a:r>
            <a:r>
              <a:rPr lang="en-US" altLang="zh-CN" sz="2200" dirty="0">
                <a:sym typeface="+mn-ea"/>
              </a:rPr>
              <a:t>e</a:t>
            </a:r>
            <a:r>
              <a:rPr lang="zh-CN" altLang="en-US" sz="2200" dirty="0">
                <a:sym typeface="+mn-ea"/>
              </a:rPr>
              <a:t>("事件",function(){.....})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  作用：简单的绑定事件类似于</a:t>
            </a:r>
            <a:r>
              <a:rPr lang="en-US" altLang="zh-CN" sz="2200" dirty="0">
                <a:sym typeface="+mn-ea"/>
              </a:rPr>
              <a:t>bind()</a:t>
            </a:r>
            <a:r>
              <a:rPr lang="zh-CN" altLang="en-US" sz="2200" dirty="0">
                <a:sym typeface="+mn-ea"/>
              </a:rPr>
              <a:t>，但是只触发一次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$('.button').one('click', function ()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alert('one仅触发一次！');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});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用法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sz="2200" dirty="0">
                <a:sym typeface="+mn-ea"/>
              </a:rPr>
              <a:t>父级对象.on</a:t>
            </a:r>
            <a:r>
              <a:rPr lang="en-US" altLang="zh-CN" sz="2200" dirty="0">
                <a:sym typeface="+mn-ea"/>
              </a:rPr>
              <a:t>e</a:t>
            </a:r>
            <a:r>
              <a:rPr lang="zh-CN" altLang="en-US" sz="2200" dirty="0">
                <a:sym typeface="+mn-ea"/>
              </a:rPr>
              <a:t>("事件"，"子对象",function(){...})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   作用：事件委托，类似</a:t>
            </a:r>
            <a:r>
              <a:rPr lang="zh-CN" altLang="en-US" sz="2200" dirty="0" smtClean="0">
                <a:sym typeface="+mn-ea"/>
              </a:rPr>
              <a:t>于</a:t>
            </a:r>
            <a:r>
              <a:rPr lang="en-US" altLang="zh-CN" sz="2200" dirty="0" smtClean="0">
                <a:sym typeface="+mn-ea"/>
              </a:rPr>
              <a:t>on()</a:t>
            </a:r>
            <a:r>
              <a:rPr lang="zh-CN" altLang="en-US" sz="2200" dirty="0">
                <a:sym typeface="+mn-ea"/>
              </a:rPr>
              <a:t>，但是只触发一次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$('#box).one('click', 'click', function ()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alert('one仅触发一次！');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});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541020"/>
            <a:ext cx="8032750" cy="5753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2.jquery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中的过滤器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is()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作用：根据选择器、元素或 jQuery 对象来检测匹配元素集合，如果这些元素中至少有一个元素匹配给定的参数，则返回 true。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if($("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.list li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").is(".active")){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	   console.log(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}else{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	   console.log(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231</TotalTime>
  <Words>805</Words>
  <Application>Microsoft Office PowerPoint</Application>
  <PresentationFormat>全屏显示(4:3)</PresentationFormat>
  <Paragraphs>84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聚合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China</cp:lastModifiedBy>
  <cp:revision>4043</cp:revision>
  <dcterms:created xsi:type="dcterms:W3CDTF">2009-05-11T03:02:00Z</dcterms:created>
  <dcterms:modified xsi:type="dcterms:W3CDTF">2018-06-03T07:34:23Z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