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Lst>
  <p:notesMasterIdLst>
    <p:notesMasterId r:id="rId13"/>
  </p:notesMasterIdLst>
  <p:handoutMasterIdLst>
    <p:handoutMasterId r:id="rId14"/>
  </p:handoutMasterIdLst>
  <p:sldIdLst>
    <p:sldId id="713" r:id="rId2"/>
    <p:sldId id="917" r:id="rId3"/>
    <p:sldId id="918" r:id="rId4"/>
    <p:sldId id="919" r:id="rId5"/>
    <p:sldId id="823" r:id="rId6"/>
    <p:sldId id="892" r:id="rId7"/>
    <p:sldId id="797" r:id="rId8"/>
    <p:sldId id="925" r:id="rId9"/>
    <p:sldId id="914" r:id="rId10"/>
    <p:sldId id="926" r:id="rId11"/>
    <p:sldId id="927" r:id="rId12"/>
  </p:sldIdLst>
  <p:sldSz cx="9144000" cy="6858000" type="screen4x3"/>
  <p:notesSz cx="7099300" cy="10234613"/>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682F"/>
    <a:srgbClr val="30313C"/>
    <a:srgbClr val="D729C2"/>
    <a:srgbClr val="126C12"/>
    <a:srgbClr val="FFFFFF"/>
    <a:srgbClr val="F0A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89"/>
    <p:restoredTop sz="87012"/>
  </p:normalViewPr>
  <p:slideViewPr>
    <p:cSldViewPr showGuides="1">
      <p:cViewPr varScale="1">
        <p:scale>
          <a:sx n="61" d="100"/>
          <a:sy n="61" d="100"/>
        </p:scale>
        <p:origin x="-1482" y="-66"/>
      </p:cViewPr>
      <p:guideLst>
        <p:guide orient="horz" pos="2163"/>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D67174B-3AE5-4E38-9BA6-0378A47608A4}" type="slidenum">
              <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053207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B0166E4-CC95-4F22-912F-5295820AB898}" type="slidenum">
              <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98747395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104272F7-5B41-43E8-8FB5-2B6A53E2D44C}" type="datetimeFigureOut">
              <a:rPr lang="zh-CN" altLang="en-US" smtClean="0"/>
              <a:pPr/>
              <a:t>2018/6/3</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6B379BE6-C539-450B-BBDC-F24606B38D93}" type="slidenum">
              <a:rPr lang="zh-CN" altLang="en-US" smtClean="0"/>
              <a:pPr/>
              <a:t>‹#›</a:t>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04272F7-5B41-43E8-8FB5-2B6A53E2D44C}" type="datetimeFigureOut">
              <a:rPr lang="zh-CN" altLang="en-US" smtClean="0"/>
              <a:pPr/>
              <a:t>2018/6/3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6B379BE6-C539-450B-BBDC-F24606B38D93}" type="slidenum">
              <a:rPr lang="zh-CN" altLang="en-US" smtClean="0"/>
              <a:pPr/>
              <a:t>‹#›</a:t>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04272F7-5B41-43E8-8FB5-2B6A53E2D44C}" type="datetimeFigureOut">
              <a:rPr lang="zh-CN" altLang="en-US" smtClean="0"/>
              <a:pPr/>
              <a:t>2018/6/3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6B379BE6-C539-450B-BBDC-F24606B38D93}" type="slidenum">
              <a:rPr lang="zh-CN" altLang="en-US" smtClean="0"/>
              <a:pPr/>
              <a:t>‹#›</a:t>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节标题">
    <p:bg>
      <p:bgPr>
        <a:solidFill>
          <a:schemeClr val="bg1"/>
        </a:solidFill>
        <a:effectLst/>
      </p:bgPr>
    </p:bg>
    <p:spTree>
      <p:nvGrpSpPr>
        <p:cNvPr id="1" name=""/>
        <p:cNvGrpSpPr/>
        <p:nvPr/>
      </p:nvGrpSpPr>
      <p:grpSpPr>
        <a:xfrm>
          <a:off x="0" y="0"/>
          <a:ext cx="0" cy="0"/>
          <a:chOff x="0" y="0"/>
          <a:chExt cx="0" cy="0"/>
        </a:xfrm>
      </p:grpSpPr>
      <p:sp>
        <p:nvSpPr>
          <p:cNvPr id="10" name="矩形 1" descr="#wm#_9_09_*Z"/>
          <p:cNvSpPr>
            <a:spLocks noChangeArrowheads="1"/>
          </p:cNvSpPr>
          <p:nvPr/>
        </p:nvSpPr>
        <p:spPr bwMode="auto">
          <a:xfrm>
            <a:off x="1588" y="2651125"/>
            <a:ext cx="617538" cy="1022350"/>
          </a:xfrm>
          <a:prstGeom prst="rect">
            <a:avLst/>
          </a:prstGeom>
          <a:solidFill>
            <a:srgbClr val="13C7A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黑体" charset="-122"/>
              </a:defRPr>
            </a:lvl1pPr>
            <a:lvl2pPr marL="742950" indent="-285750">
              <a:buFont typeface="Arial" panose="020B0604020202020204" pitchFamily="34" charset="0"/>
              <a:defRPr>
                <a:solidFill>
                  <a:schemeClr val="tx1"/>
                </a:solidFill>
                <a:latin typeface="Arial" panose="020B0604020202020204" pitchFamily="34" charset="0"/>
                <a:ea typeface="黑体" charset="-122"/>
              </a:defRPr>
            </a:lvl2pPr>
            <a:lvl3pPr marL="1143000" indent="-228600">
              <a:buFont typeface="Arial" panose="020B0604020202020204" pitchFamily="34" charset="0"/>
              <a:defRPr>
                <a:solidFill>
                  <a:schemeClr val="tx1"/>
                </a:solidFill>
                <a:latin typeface="Arial" panose="020B0604020202020204" pitchFamily="34" charset="0"/>
                <a:ea typeface="黑体" charset="-122"/>
              </a:defRPr>
            </a:lvl3pPr>
            <a:lvl4pPr marL="1600200" indent="-228600">
              <a:buFont typeface="Arial" panose="020B0604020202020204" pitchFamily="34" charset="0"/>
              <a:defRPr>
                <a:solidFill>
                  <a:schemeClr val="tx1"/>
                </a:solidFill>
                <a:latin typeface="Arial" panose="020B0604020202020204" pitchFamily="34" charset="0"/>
                <a:ea typeface="黑体" charset="-122"/>
              </a:defRPr>
            </a:lvl4pPr>
            <a:lvl5pPr marL="2057400" indent="-228600">
              <a:buFont typeface="Arial" panose="020B0604020202020204" pitchFamily="34" charset="0"/>
              <a:defRPr>
                <a:solidFill>
                  <a:schemeClr val="tx1"/>
                </a:solidFill>
                <a:latin typeface="Arial" panose="020B0604020202020204" pitchFamily="34" charset="0"/>
                <a:ea typeface="黑体"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charset="-122"/>
              </a:defRPr>
            </a:lvl9pPr>
          </a:lstStyle>
          <a:p>
            <a:pPr marL="0" marR="0" lvl="0" indent="0" algn="ctr" defTabSz="914400" rtl="0" eaLnBrk="0" fontAlgn="base" latinLnBrk="0" hangingPunct="0">
              <a:lnSpc>
                <a:spcPct val="130000"/>
              </a:lnSpc>
              <a:spcBef>
                <a:spcPct val="0"/>
              </a:spcBef>
              <a:spcAft>
                <a:spcPct val="0"/>
              </a:spcAft>
              <a:buClrTx/>
              <a:buSzTx/>
              <a:buFont typeface="Arial" panose="020B0604020202020204" pitchFamily="34" charset="0"/>
              <a:buNone/>
              <a:defRPr/>
            </a:pPr>
            <a:endParaRPr kumimoji="0" lang="zh-CN" altLang="zh-CN" sz="1500" b="0" i="0" u="none" strike="noStrike" kern="1200" cap="none" spc="0" normalizeH="0" baseline="0" noProof="0" smtClean="0">
              <a:ln>
                <a:noFill/>
              </a:ln>
              <a:solidFill>
                <a:srgbClr val="13C7AF"/>
              </a:solidFill>
              <a:effectLst/>
              <a:uLnTx/>
              <a:uFillTx/>
              <a:latin typeface="Arial" panose="020B0604020202020204" pitchFamily="34" charset="0"/>
              <a:ea typeface="黑体" charset="-122"/>
              <a:cs typeface="+mn-cs"/>
              <a:sym typeface="Arial" panose="020B0604020202020204" pitchFamily="34" charset="0"/>
            </a:endParaRPr>
          </a:p>
        </p:txBody>
      </p:sp>
      <p:sp>
        <p:nvSpPr>
          <p:cNvPr id="3" name="文本占位符 2"/>
          <p:cNvSpPr>
            <a:spLocks noGrp="1"/>
          </p:cNvSpPr>
          <p:nvPr>
            <p:ph type="body" idx="1"/>
          </p:nvPr>
        </p:nvSpPr>
        <p:spPr>
          <a:xfrm>
            <a:off x="2458039" y="3212976"/>
            <a:ext cx="6228762" cy="1188000"/>
          </a:xfrm>
        </p:spPr>
        <p:txBody>
          <a:bodyPr/>
          <a:lstStyle>
            <a:lvl1pPr marL="0" indent="0">
              <a:buNone/>
              <a:defRPr sz="15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fontAlgn="base"/>
            <a:r>
              <a:rPr lang="zh-CN" altLang="en-US" strike="noStrike" noProof="1" smtClean="0"/>
              <a:t>单击此处编辑母版文本样式</a:t>
            </a:r>
          </a:p>
        </p:txBody>
      </p:sp>
      <p:sp>
        <p:nvSpPr>
          <p:cNvPr id="11" name="日期占位符 1"/>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2" name="页脚占位符 3"/>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charset="-122"/>
              <a:cs typeface="+mn-cs"/>
            </a:endParaRPr>
          </a:p>
        </p:txBody>
      </p:sp>
      <p:sp>
        <p:nvSpPr>
          <p:cNvPr id="13" name="灯片编号占位符 4"/>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AECB1491-9CFC-4F6C-B180-48832B0D4B71}"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pPr marL="0" marR="0" indent="0" defTabSz="914400" rtl="0" fontAlgn="base" latinLnBrk="0">
                <a:lnSpc>
                  <a:spcPct val="100000"/>
                </a:lnSpc>
                <a:spcBef>
                  <a:spcPct val="0"/>
                </a:spcBef>
                <a:spcAft>
                  <a:spcPct val="0"/>
                </a:spcAft>
                <a:buClrTx/>
                <a:buSzTx/>
                <a:buFont typeface="Arial" panose="020B0604020202020204" pitchFamily="34" charset="0"/>
                <a:defRPr/>
              </a:pPr>
              <a:t>‹#›</a:t>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仅标题">
    <p:bg>
      <p:bgPr>
        <a:solidFill>
          <a:schemeClr val="bg1"/>
        </a:solidFill>
        <a:effectLst/>
      </p:bgPr>
    </p:bg>
    <p:spTree>
      <p:nvGrpSpPr>
        <p:cNvPr id="1" name=""/>
        <p:cNvGrpSpPr/>
        <p:nvPr/>
      </p:nvGrpSpPr>
      <p:grpSpPr>
        <a:xfrm>
          <a:off x="0" y="0"/>
          <a:ext cx="0" cy="0"/>
          <a:chOff x="0" y="0"/>
          <a:chExt cx="0" cy="0"/>
        </a:xfrm>
      </p:grpSpPr>
      <p:grpSp>
        <p:nvGrpSpPr>
          <p:cNvPr id="7173" name="Group 5" descr="#wm#_9_34_*Z"/>
          <p:cNvGrpSpPr/>
          <p:nvPr/>
        </p:nvGrpSpPr>
        <p:grpSpPr>
          <a:xfrm>
            <a:off x="2700338" y="2300288"/>
            <a:ext cx="3924300" cy="1990725"/>
            <a:chOff x="-546" y="-202"/>
            <a:chExt cx="8241" cy="3134"/>
          </a:xfrm>
        </p:grpSpPr>
        <p:sp>
          <p:nvSpPr>
            <p:cNvPr id="11" name="Line 4" descr="#wm#_9_34_*Z"/>
            <p:cNvSpPr>
              <a:spLocks noChangeShapeType="1"/>
            </p:cNvSpPr>
            <p:nvPr>
              <p:custDataLst>
                <p:tags r:id="rId1"/>
              </p:custDataLst>
            </p:nvPr>
          </p:nvSpPr>
          <p:spPr bwMode="auto">
            <a:xfrm>
              <a:off x="891" y="1295"/>
              <a:ext cx="6804" cy="0"/>
            </a:xfrm>
            <a:prstGeom prst="line">
              <a:avLst/>
            </a:prstGeom>
            <a:noFill/>
            <a:ln w="9525" cmpd="sng">
              <a:solidFill>
                <a:srgbClr val="A86CBB"/>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charset="-122"/>
                <a:cs typeface="+mn-cs"/>
              </a:endParaRPr>
            </a:p>
          </p:txBody>
        </p:sp>
        <p:sp>
          <p:nvSpPr>
            <p:cNvPr id="12" name="空心弧 14" descr="#wm#_9_34_*Z"/>
            <p:cNvSpPr/>
            <p:nvPr>
              <p:custDataLst>
                <p:tags r:id="rId2"/>
              </p:custDataLst>
            </p:nvPr>
          </p:nvSpPr>
          <p:spPr bwMode="auto">
            <a:xfrm rot="11040000">
              <a:off x="-546" y="-202"/>
              <a:ext cx="3130" cy="3134"/>
            </a:xfrm>
            <a:custGeom>
              <a:avLst/>
              <a:gdLst>
                <a:gd name="T0" fmla="*/ 112824 w 1629846"/>
                <a:gd name="T1" fmla="*/ 401212 h 1629846"/>
                <a:gd name="T2" fmla="*/ 930104 w 1629846"/>
                <a:gd name="T3" fmla="*/ 8181 h 1629846"/>
                <a:gd name="T4" fmla="*/ 1604743 w 1629846"/>
                <a:gd name="T5" fmla="*/ 614219 h 1629846"/>
                <a:gd name="T6" fmla="*/ 1301268 w 1629846"/>
                <a:gd name="T7" fmla="*/ 1468809 h 1629846"/>
                <a:gd name="T8" fmla="*/ 395502 w 1629846"/>
                <a:gd name="T9" fmla="*/ 1513627 h 1629846"/>
                <a:gd name="T10" fmla="*/ 395504 w 1629846"/>
                <a:gd name="T11" fmla="*/ 1513627 h 1629846"/>
                <a:gd name="T12" fmla="*/ 1301270 w 1629846"/>
                <a:gd name="T13" fmla="*/ 1468809 h 1629846"/>
                <a:gd name="T14" fmla="*/ 1604745 w 1629846"/>
                <a:gd name="T15" fmla="*/ 614219 h 1629846"/>
                <a:gd name="T16" fmla="*/ 930106 w 1629846"/>
                <a:gd name="T17" fmla="*/ 8181 h 1629846"/>
                <a:gd name="T18" fmla="*/ 112826 w 1629846"/>
                <a:gd name="T19" fmla="*/ 401212 h 1629846"/>
                <a:gd name="T20" fmla="*/ 112824 w 1629846"/>
                <a:gd name="T21" fmla="*/ 401212 h 1629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9846" h="1629846">
                  <a:moveTo>
                    <a:pt x="112824" y="401212"/>
                  </a:moveTo>
                  <a:cubicBezTo>
                    <a:pt x="280461" y="116719"/>
                    <a:pt x="603209" y="-38491"/>
                    <a:pt x="930104" y="8181"/>
                  </a:cubicBezTo>
                  <a:cubicBezTo>
                    <a:pt x="1256999" y="54853"/>
                    <a:pt x="1523417" y="294180"/>
                    <a:pt x="1604743" y="614219"/>
                  </a:cubicBezTo>
                  <a:cubicBezTo>
                    <a:pt x="1686069" y="934258"/>
                    <a:pt x="1566225" y="1271739"/>
                    <a:pt x="1301268" y="1468809"/>
                  </a:cubicBezTo>
                  <a:cubicBezTo>
                    <a:pt x="1036311" y="1665878"/>
                    <a:pt x="678620" y="1683577"/>
                    <a:pt x="395502" y="1513627"/>
                  </a:cubicBezTo>
                  <a:lnTo>
                    <a:pt x="395504" y="1513627"/>
                  </a:lnTo>
                  <a:cubicBezTo>
                    <a:pt x="678622" y="1683577"/>
                    <a:pt x="1036313" y="1665879"/>
                    <a:pt x="1301270" y="1468809"/>
                  </a:cubicBezTo>
                  <a:cubicBezTo>
                    <a:pt x="1566227" y="1271740"/>
                    <a:pt x="1686071" y="934258"/>
                    <a:pt x="1604745" y="614219"/>
                  </a:cubicBezTo>
                  <a:cubicBezTo>
                    <a:pt x="1523419" y="294180"/>
                    <a:pt x="1257001" y="54853"/>
                    <a:pt x="930106" y="8181"/>
                  </a:cubicBezTo>
                  <a:cubicBezTo>
                    <a:pt x="603211" y="-38491"/>
                    <a:pt x="280463" y="116719"/>
                    <a:pt x="112826" y="401212"/>
                  </a:cubicBezTo>
                  <a:lnTo>
                    <a:pt x="112824" y="401212"/>
                  </a:lnTo>
                  <a:close/>
                </a:path>
              </a:pathLst>
            </a:custGeom>
            <a:noFill/>
            <a:ln w="12700" cap="flat" cmpd="sng">
              <a:solidFill>
                <a:srgbClr val="13C7A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orm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charset="-122"/>
                <a:cs typeface="+mn-cs"/>
              </a:endParaRPr>
            </a:p>
          </p:txBody>
        </p:sp>
      </p:grpSp>
      <p:sp>
        <p:nvSpPr>
          <p:cNvPr id="2" name="标题 1"/>
          <p:cNvSpPr>
            <a:spLocks noGrp="1"/>
          </p:cNvSpPr>
          <p:nvPr>
            <p:ph type="title"/>
          </p:nvPr>
        </p:nvSpPr>
        <p:spPr>
          <a:xfrm>
            <a:off x="3384470" y="2468880"/>
            <a:ext cx="3239929" cy="770520"/>
          </a:xfrm>
        </p:spPr>
        <p:txBody>
          <a:bodyPr anchor="b">
            <a:normAutofit/>
          </a:bodyPr>
          <a:lstStyle>
            <a:lvl1pPr algn="l">
              <a:defRPr sz="2400">
                <a:latin typeface="+mj-lt"/>
              </a:defRPr>
            </a:lvl1pPr>
          </a:lstStyle>
          <a:p>
            <a:pPr fontAlgn="base"/>
            <a:r>
              <a:rPr lang="zh-CN" altLang="en-US" strike="noStrike" noProof="1" smtClean="0"/>
              <a:t>单击此处编辑母版标题样式</a:t>
            </a:r>
            <a:endParaRPr lang="zh-CN" altLang="en-US" strike="noStrike" noProof="1"/>
          </a:p>
        </p:txBody>
      </p:sp>
      <p:sp>
        <p:nvSpPr>
          <p:cNvPr id="9" name="Rectangle 5"/>
          <p:cNvSpPr>
            <a:spLocks noGrp="1" noChangeArrowheads="1"/>
          </p:cNvSpPr>
          <p:nvPr>
            <p:ph type="subTitle" idx="1"/>
          </p:nvPr>
        </p:nvSpPr>
        <p:spPr>
          <a:xfrm>
            <a:off x="3384470" y="3279599"/>
            <a:ext cx="3239929" cy="591361"/>
          </a:xfrm>
        </p:spPr>
        <p:txBody>
          <a:bodyPr lIns="90170" tIns="46990" rIns="90170" bIns="46990">
            <a:normAutofit/>
          </a:bodyPr>
          <a:lstStyle>
            <a:lvl1pPr marL="0" indent="0" algn="l">
              <a:defRPr sz="1350">
                <a:latin typeface="+mn-ea"/>
                <a:ea typeface="+mn-ea"/>
              </a:defRPr>
            </a:lvl1pPr>
          </a:lstStyle>
          <a:p>
            <a:pPr lvl="0" fontAlgn="base"/>
            <a:r>
              <a:rPr lang="zh-CN" altLang="en-US" sz="1350" strike="noStrike" noProof="0" smtClean="0">
                <a:sym typeface="Arial" panose="020B0604020202020204" pitchFamily="34" charset="0"/>
              </a:rPr>
              <a:t>单击此处编辑母版副标题样式</a:t>
            </a:r>
            <a:endParaRPr lang="zh-CN" strike="noStrike" noProof="0" dirty="0" smtClean="0">
              <a:sym typeface="Arial" panose="020B0604020202020204" pitchFamily="34" charset="0"/>
            </a:endParaRPr>
          </a:p>
        </p:txBody>
      </p:sp>
      <p:sp>
        <p:nvSpPr>
          <p:cNvPr id="13" name="日期占位符 2"/>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4" name="页脚占位符 3"/>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charset="-122"/>
              <a:cs typeface="+mn-cs"/>
            </a:endParaRPr>
          </a:p>
        </p:txBody>
      </p:sp>
      <p:sp>
        <p:nvSpPr>
          <p:cNvPr id="15" name="灯片编号占位符 4"/>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91CBF179-07C6-4C19-8F48-820FA4129246}"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pPr marL="0" marR="0" indent="0" defTabSz="914400" rtl="0" fontAlgn="base" latinLnBrk="0">
                <a:lnSpc>
                  <a:spcPct val="100000"/>
                </a:lnSpc>
                <a:spcBef>
                  <a:spcPct val="0"/>
                </a:spcBef>
                <a:spcAft>
                  <a:spcPct val="0"/>
                </a:spcAft>
                <a:buClrTx/>
                <a:buSzTx/>
                <a:buFont typeface="Arial" panose="020B0604020202020204" pitchFamily="34" charset="0"/>
                <a:defRPr/>
              </a:pPr>
              <a:t>‹#›</a:t>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6" name="内容占位符 6"/>
          <p:cNvSpPr>
            <a:spLocks noGrp="1"/>
          </p:cNvSpPr>
          <p:nvPr>
            <p:ph sz="quarter" idx="13"/>
          </p:nvPr>
        </p:nvSpPr>
        <p:spPr>
          <a:xfrm>
            <a:off x="457200" y="859536"/>
            <a:ext cx="8229600" cy="512851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6EF2F5ED-D19D-4097-92A9-D6092B3D6E68}" type="datetimeFigureOut">
              <a:rPr lang="zh-CN" altLang="en-US" smtClean="0"/>
              <a:pPr/>
              <a:t>2018/6/3</a:t>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A7AAEAA2-D029-4D23-B6D5-DE004B8B3ED2}" type="slidenum">
              <a:rPr lang="zh-CN" altLang="en-US" smtClean="0"/>
              <a:pPr/>
              <a:t>‹#›</a:t>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04272F7-5B41-43E8-8FB5-2B6A53E2D44C}" type="datetimeFigureOut">
              <a:rPr lang="zh-CN" altLang="en-US" smtClean="0"/>
              <a:pPr/>
              <a:t>2018/6/3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6B379BE6-C539-450B-BBDC-F24606B38D93}"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104272F7-5B41-43E8-8FB5-2B6A53E2D44C}" type="datetimeFigureOut">
              <a:rPr lang="zh-CN" altLang="en-US" smtClean="0"/>
              <a:pPr/>
              <a:t>2018/6/3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6B379BE6-C539-450B-BBDC-F24606B38D93}"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104272F7-5B41-43E8-8FB5-2B6A53E2D44C}" type="datetimeFigureOut">
              <a:rPr lang="zh-CN" altLang="en-US" smtClean="0"/>
              <a:pPr/>
              <a:t>2018/6/3</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6B379BE6-C539-450B-BBDC-F24606B38D93}"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104272F7-5B41-43E8-8FB5-2B6A53E2D44C}" type="datetimeFigureOut">
              <a:rPr lang="zh-CN" altLang="en-US" smtClean="0"/>
              <a:pPr/>
              <a:t>2018/6/3</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6B379BE6-C539-450B-BBDC-F24606B38D9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104272F7-5B41-43E8-8FB5-2B6A53E2D44C}" type="datetimeFigureOut">
              <a:rPr lang="zh-CN" altLang="en-US" smtClean="0"/>
              <a:pPr/>
              <a:t>2018/6/3</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6B379BE6-C539-450B-BBDC-F24606B38D93}"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104272F7-5B41-43E8-8FB5-2B6A53E2D44C}" type="datetimeFigureOut">
              <a:rPr lang="zh-CN" altLang="en-US" smtClean="0"/>
              <a:pPr/>
              <a:t>2018/6/3</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6B379BE6-C539-450B-BBDC-F24606B38D93}" type="slidenum">
              <a:rPr lang="zh-CN" altLang="en-US" smtClean="0"/>
              <a:pPr/>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104272F7-5B41-43E8-8FB5-2B6A53E2D44C}" type="datetimeFigureOut">
              <a:rPr lang="zh-CN" altLang="en-US" smtClean="0"/>
              <a:pPr/>
              <a:t>2018/6/3</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6B379BE6-C539-450B-BBDC-F24606B38D9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6EF2F5ED-D19D-4097-92A9-D6092B3D6E68}" type="datetimeFigureOut">
              <a:rPr lang="zh-CN" altLang="en-US" smtClean="0"/>
              <a:pPr/>
              <a:t>2018/6/3</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A7AAEAA2-D029-4D23-B6D5-DE004B8B3ED2}"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04272F7-5B41-43E8-8FB5-2B6A53E2D44C}" type="datetimeFigureOut">
              <a:rPr lang="zh-CN" altLang="en-US" smtClean="0"/>
              <a:pPr/>
              <a:t>2018/6/3</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B379BE6-C539-450B-BBDC-F24606B38D9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1" r:id="rId12"/>
    <p:sldLayoutId id="2147483654" r:id="rId13"/>
    <p:sldLayoutId id="2147483658" r:id="rId14"/>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nvSpPr>
        <p:spPr>
          <a:xfrm>
            <a:off x="817245" y="2658110"/>
            <a:ext cx="7509510" cy="762000"/>
          </a:xfrm>
          <a:prstGeom prst="rect">
            <a:avLst/>
          </a:prstGeom>
          <a:noFill/>
          <a:ln w="9525">
            <a:noFill/>
          </a:ln>
        </p:spPr>
        <p:txBody>
          <a:bodyPr wrap="square" lIns="91440" tIns="45720" rIns="91440" bIns="45720" anchor="t"/>
          <a:lstStyle>
            <a:lvl1pPr algn="just" rtl="0" eaLnBrk="0" fontAlgn="base" hangingPunct="0">
              <a:spcBef>
                <a:spcPct val="0"/>
              </a:spcBef>
              <a:spcAft>
                <a:spcPct val="0"/>
              </a:spcAft>
              <a:buFont typeface="Arial" panose="020B0604020202020204" pitchFamily="34" charset="0"/>
              <a:defRPr sz="3300" kern="1200">
                <a:solidFill>
                  <a:schemeClr val="tx1"/>
                </a:solidFill>
                <a:latin typeface="+mj-lt"/>
                <a:ea typeface="+mj-ea"/>
                <a:cs typeface="+mj-cs"/>
                <a:sym typeface="Arial" panose="020B0604020202020204" pitchFamily="34" charset="0"/>
              </a:defRPr>
            </a:lvl1pPr>
            <a:lvl2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charset="-122"/>
                <a:sym typeface="Arial" panose="020B0604020202020204" pitchFamily="34" charset="0"/>
              </a:defRPr>
            </a:lvl2pPr>
            <a:lvl3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charset="-122"/>
                <a:sym typeface="Arial" panose="020B0604020202020204" pitchFamily="34" charset="0"/>
              </a:defRPr>
            </a:lvl3pPr>
            <a:lvl4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charset="-122"/>
                <a:sym typeface="Arial" panose="020B0604020202020204" pitchFamily="34" charset="0"/>
              </a:defRPr>
            </a:lvl4pPr>
            <a:lvl5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charset="-122"/>
                <a:sym typeface="Arial" panose="020B0604020202020204" pitchFamily="34" charset="0"/>
              </a:defRPr>
            </a:lvl5pPr>
            <a:lvl6pPr marL="4572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charset="-122"/>
                <a:sym typeface="Arial" panose="020B0604020202020204" pitchFamily="34" charset="0"/>
              </a:defRPr>
            </a:lvl6pPr>
            <a:lvl7pPr marL="9144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charset="-122"/>
                <a:sym typeface="Arial" panose="020B0604020202020204" pitchFamily="34" charset="0"/>
              </a:defRPr>
            </a:lvl7pPr>
            <a:lvl8pPr marL="13716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charset="-122"/>
                <a:sym typeface="Arial" panose="020B0604020202020204" pitchFamily="34" charset="0"/>
              </a:defRPr>
            </a:lvl8pPr>
            <a:lvl9pPr marL="18288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charset="-122"/>
                <a:sym typeface="Arial" panose="020B0604020202020204" pitchFamily="34" charset="0"/>
              </a:defRPr>
            </a:lvl9pPr>
          </a:lstStyle>
          <a:p>
            <a:pPr algn="ctr"/>
            <a:r>
              <a:rPr lang="en-US" altLang="zh-CN" dirty="0"/>
              <a:t>jQuery</a:t>
            </a:r>
            <a:r>
              <a:rPr lang="en-US" altLang="en-US" dirty="0"/>
              <a:t>中的Ajax</a:t>
            </a:r>
          </a:p>
          <a:p>
            <a:pPr algn="ct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469900" y="552450"/>
            <a:ext cx="8204200" cy="389064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dirty="0">
                <a:solidFill>
                  <a:schemeClr val="tx1"/>
                </a:solidFill>
                <a:sym typeface="+mn-ea"/>
              </a:rPr>
              <a:t>③回调函数</a:t>
            </a:r>
          </a:p>
          <a:p>
            <a:pPr marL="0" indent="0">
              <a:lnSpc>
                <a:spcPct val="150000"/>
              </a:lnSpc>
              <a:spcBef>
                <a:spcPts val="0"/>
              </a:spcBef>
              <a:buNone/>
            </a:pPr>
            <a:r>
              <a:rPr lang="zh-CN" altLang="en-US" sz="2200" dirty="0">
                <a:solidFill>
                  <a:schemeClr val="tx1"/>
                </a:solidFill>
                <a:sym typeface="+mn-ea"/>
              </a:rPr>
              <a:t>   回调函数也可以传递三个可选参数</a:t>
            </a:r>
          </a:p>
          <a:p>
            <a:pPr marL="0" indent="0">
              <a:lnSpc>
                <a:spcPct val="150000"/>
              </a:lnSpc>
              <a:spcBef>
                <a:spcPts val="0"/>
              </a:spcBef>
              <a:buNone/>
            </a:pPr>
            <a:r>
              <a:rPr lang="zh-CN" altLang="en-US" sz="2200" dirty="0">
                <a:solidFill>
                  <a:schemeClr val="tx1"/>
                </a:solidFill>
                <a:sym typeface="+mn-ea"/>
              </a:rPr>
              <a:t>           参数</a:t>
            </a:r>
            <a:r>
              <a:rPr lang="en-US" altLang="zh-CN" sz="2200" dirty="0">
                <a:solidFill>
                  <a:schemeClr val="tx1"/>
                </a:solidFill>
                <a:sym typeface="+mn-ea"/>
              </a:rPr>
              <a:t>1</a:t>
            </a:r>
            <a:r>
              <a:rPr lang="zh-CN" altLang="en-US" sz="2200" dirty="0">
                <a:solidFill>
                  <a:schemeClr val="tx1"/>
                </a:solidFill>
                <a:sym typeface="+mn-ea"/>
              </a:rPr>
              <a:t>：responseText 请求返回值</a:t>
            </a:r>
          </a:p>
          <a:p>
            <a:pPr marL="0" indent="0">
              <a:lnSpc>
                <a:spcPct val="150000"/>
              </a:lnSpc>
              <a:spcBef>
                <a:spcPts val="0"/>
              </a:spcBef>
              <a:buNone/>
            </a:pPr>
            <a:r>
              <a:rPr lang="zh-CN" altLang="en-US" sz="2200" dirty="0">
                <a:solidFill>
                  <a:schemeClr val="tx1"/>
                </a:solidFill>
                <a:sym typeface="+mn-ea"/>
              </a:rPr>
              <a:t>           参数</a:t>
            </a:r>
            <a:r>
              <a:rPr lang="en-US" altLang="zh-CN" sz="2200" dirty="0">
                <a:solidFill>
                  <a:schemeClr val="tx1"/>
                </a:solidFill>
                <a:sym typeface="+mn-ea"/>
              </a:rPr>
              <a:t>2</a:t>
            </a:r>
            <a:r>
              <a:rPr lang="zh-CN" altLang="en-US" sz="2200" dirty="0">
                <a:solidFill>
                  <a:schemeClr val="tx1"/>
                </a:solidFill>
                <a:sym typeface="+mn-ea"/>
              </a:rPr>
              <a:t>：</a:t>
            </a:r>
            <a:r>
              <a:rPr lang="en-US" altLang="zh-CN" sz="2200" dirty="0">
                <a:solidFill>
                  <a:schemeClr val="tx1"/>
                </a:solidFill>
                <a:sym typeface="+mn-ea"/>
              </a:rPr>
              <a:t>s</a:t>
            </a:r>
            <a:r>
              <a:rPr lang="zh-CN" altLang="en-US" sz="2200" dirty="0">
                <a:solidFill>
                  <a:schemeClr val="tx1"/>
                </a:solidFill>
                <a:sym typeface="+mn-ea"/>
              </a:rPr>
              <a:t>tatus 请求状态（如果请求成功返回数据则为：Success， 否则为：Error）   </a:t>
            </a:r>
          </a:p>
          <a:p>
            <a:pPr marL="0" indent="0">
              <a:lnSpc>
                <a:spcPct val="150000"/>
              </a:lnSpc>
              <a:spcBef>
                <a:spcPts val="0"/>
              </a:spcBef>
              <a:buNone/>
            </a:pPr>
            <a:r>
              <a:rPr lang="zh-CN" altLang="en-US" sz="2200" dirty="0">
                <a:solidFill>
                  <a:schemeClr val="tx1"/>
                </a:solidFill>
                <a:sym typeface="+mn-ea"/>
              </a:rPr>
              <a:t>           参数</a:t>
            </a:r>
            <a:r>
              <a:rPr lang="en-US" altLang="zh-CN" sz="2200" dirty="0">
                <a:solidFill>
                  <a:schemeClr val="tx1"/>
                </a:solidFill>
                <a:sym typeface="+mn-ea"/>
              </a:rPr>
              <a:t>3</a:t>
            </a:r>
            <a:r>
              <a:rPr lang="zh-CN" altLang="en-US" sz="2200" dirty="0">
                <a:solidFill>
                  <a:schemeClr val="tx1"/>
                </a:solidFill>
                <a:sym typeface="+mn-ea"/>
              </a:rPr>
              <a:t>：XMLHttpRequest 对象</a:t>
            </a:r>
          </a:p>
          <a:p>
            <a:pPr marL="0" indent="0">
              <a:lnSpc>
                <a:spcPct val="150000"/>
              </a:lnSpc>
              <a:spcBef>
                <a:spcPts val="0"/>
              </a:spcBef>
              <a:buNone/>
            </a:pPr>
            <a:r>
              <a:rPr lang="zh-CN" altLang="en-US" sz="2000" dirty="0">
                <a:solidFill>
                  <a:srgbClr val="FF0000"/>
                </a:solidFill>
                <a:sym typeface="+mn-ea"/>
              </a:rPr>
              <a:t>注意：XMLHttpRequest 对象属于 JavaScript 范畴，可以调用一些属性如下：</a:t>
            </a:r>
            <a:r>
              <a:rPr lang="zh-CN" altLang="en-US" sz="2200" dirty="0">
                <a:solidFill>
                  <a:schemeClr val="tx1"/>
                </a:solidFill>
                <a:sym typeface="+mn-ea"/>
              </a:rPr>
              <a:t>    </a:t>
            </a:r>
          </a:p>
        </p:txBody>
      </p:sp>
      <p:graphicFrame>
        <p:nvGraphicFramePr>
          <p:cNvPr id="2" name="表格 1"/>
          <p:cNvGraphicFramePr/>
          <p:nvPr>
            <p:extLst>
              <p:ext uri="{D42A27DB-BD31-4B8C-83A1-F6EECF244321}">
                <p14:modId xmlns:p14="http://schemas.microsoft.com/office/powerpoint/2010/main" val="2367975449"/>
              </p:ext>
            </p:extLst>
          </p:nvPr>
        </p:nvGraphicFramePr>
        <p:xfrm>
          <a:off x="469900" y="3674690"/>
          <a:ext cx="8204200" cy="3183310"/>
        </p:xfrm>
        <a:graphic>
          <a:graphicData uri="http://schemas.openxmlformats.org/drawingml/2006/table">
            <a:tbl>
              <a:tblPr firstRow="1" bandRow="1">
                <a:tableStyleId>{5C22544A-7EE6-4342-B048-85BDC9FD1C3A}</a:tableStyleId>
              </a:tblPr>
              <a:tblGrid>
                <a:gridCol w="1940382"/>
                <a:gridCol w="6263818"/>
              </a:tblGrid>
              <a:tr h="485393">
                <a:tc>
                  <a:txBody>
                    <a:bodyPr/>
                    <a:lstStyle/>
                    <a:p>
                      <a:pPr algn="ctr" fontAlgn="auto">
                        <a:lnSpc>
                          <a:spcPct val="150000"/>
                        </a:lnSpc>
                        <a:buNone/>
                      </a:pPr>
                      <a:r>
                        <a:rPr lang="zh-CN" altLang="en-US" dirty="0"/>
                        <a:t>属性名</a:t>
                      </a:r>
                    </a:p>
                  </a:txBody>
                  <a:tcPr/>
                </a:tc>
                <a:tc>
                  <a:txBody>
                    <a:bodyPr/>
                    <a:lstStyle/>
                    <a:p>
                      <a:pPr algn="ctr" fontAlgn="auto">
                        <a:lnSpc>
                          <a:spcPct val="150000"/>
                        </a:lnSpc>
                        <a:buNone/>
                      </a:pPr>
                      <a:r>
                        <a:rPr lang="zh-CN" altLang="en-US"/>
                        <a:t>说明</a:t>
                      </a:r>
                    </a:p>
                  </a:txBody>
                  <a:tcPr/>
                </a:tc>
              </a:tr>
              <a:tr h="704951">
                <a:tc>
                  <a:txBody>
                    <a:bodyPr/>
                    <a:lstStyle/>
                    <a:p>
                      <a:pPr algn="ctr" fontAlgn="auto">
                        <a:lnSpc>
                          <a:spcPct val="150000"/>
                        </a:lnSpc>
                        <a:buNone/>
                      </a:pPr>
                      <a:r>
                        <a:rPr lang="zh-CN" altLang="en-US" dirty="0"/>
                        <a:t>responseText</a:t>
                      </a:r>
                    </a:p>
                  </a:txBody>
                  <a:tcPr/>
                </a:tc>
                <a:tc>
                  <a:txBody>
                    <a:bodyPr/>
                    <a:lstStyle/>
                    <a:p>
                      <a:pPr algn="ctr" fontAlgn="auto">
                        <a:lnSpc>
                          <a:spcPct val="150000"/>
                        </a:lnSpc>
                        <a:buNone/>
                      </a:pPr>
                      <a:r>
                        <a:rPr lang="zh-CN" altLang="en-US" dirty="0"/>
                        <a:t>作为响应主体被返回的文本</a:t>
                      </a:r>
                    </a:p>
                  </a:txBody>
                  <a:tcPr/>
                </a:tc>
              </a:tr>
              <a:tr h="1022180">
                <a:tc>
                  <a:txBody>
                    <a:bodyPr/>
                    <a:lstStyle/>
                    <a:p>
                      <a:pPr algn="ctr" fontAlgn="auto">
                        <a:lnSpc>
                          <a:spcPct val="150000"/>
                        </a:lnSpc>
                        <a:buNone/>
                      </a:pPr>
                      <a:r>
                        <a:rPr lang="zh-CN" altLang="en-US"/>
                        <a:t>responseXML</a:t>
                      </a:r>
                    </a:p>
                  </a:txBody>
                  <a:tcPr/>
                </a:tc>
                <a:tc>
                  <a:txBody>
                    <a:bodyPr/>
                    <a:lstStyle/>
                    <a:p>
                      <a:pPr algn="ctr" fontAlgn="auto">
                        <a:lnSpc>
                          <a:spcPct val="150000"/>
                        </a:lnSpc>
                        <a:buNone/>
                      </a:pPr>
                      <a:r>
                        <a:rPr lang="zh-CN" altLang="en-US" dirty="0"/>
                        <a:t>如果响应主体内容类型是"text/xml"或"application/xml"， </a:t>
                      </a:r>
                    </a:p>
                    <a:p>
                      <a:pPr algn="ctr" fontAlgn="auto">
                        <a:lnSpc>
                          <a:spcPct val="150000"/>
                        </a:lnSpc>
                        <a:buNone/>
                      </a:pPr>
                      <a:r>
                        <a:rPr lang="zh-CN" altLang="en-US" dirty="0"/>
                        <a:t>则返回包含响应数据的 XML DOM 文档 </a:t>
                      </a:r>
                    </a:p>
                  </a:txBody>
                  <a:tcPr/>
                </a:tc>
              </a:tr>
              <a:tr h="485393">
                <a:tc>
                  <a:txBody>
                    <a:bodyPr/>
                    <a:lstStyle/>
                    <a:p>
                      <a:pPr algn="ctr" fontAlgn="auto">
                        <a:lnSpc>
                          <a:spcPct val="150000"/>
                        </a:lnSpc>
                        <a:buNone/>
                      </a:pPr>
                      <a:r>
                        <a:rPr lang="zh-CN" altLang="en-US"/>
                        <a:t>status </a:t>
                      </a:r>
                    </a:p>
                  </a:txBody>
                  <a:tcPr/>
                </a:tc>
                <a:tc>
                  <a:txBody>
                    <a:bodyPr/>
                    <a:lstStyle/>
                    <a:p>
                      <a:pPr algn="ctr" fontAlgn="auto">
                        <a:lnSpc>
                          <a:spcPct val="150000"/>
                        </a:lnSpc>
                        <a:buNone/>
                      </a:pPr>
                      <a:r>
                        <a:rPr lang="zh-CN" altLang="en-US"/>
                        <a:t>响应的 HTTP 状态</a:t>
                      </a:r>
                    </a:p>
                  </a:txBody>
                  <a:tcPr/>
                </a:tc>
              </a:tr>
              <a:tr h="485393">
                <a:tc>
                  <a:txBody>
                    <a:bodyPr/>
                    <a:lstStyle/>
                    <a:p>
                      <a:pPr algn="ctr" fontAlgn="auto">
                        <a:lnSpc>
                          <a:spcPct val="150000"/>
                        </a:lnSpc>
                        <a:buNone/>
                      </a:pPr>
                      <a:r>
                        <a:rPr lang="zh-CN" altLang="en-US"/>
                        <a:t>statusText </a:t>
                      </a:r>
                    </a:p>
                  </a:txBody>
                  <a:tcPr/>
                </a:tc>
                <a:tc>
                  <a:txBody>
                    <a:bodyPr/>
                    <a:lstStyle/>
                    <a:p>
                      <a:pPr algn="ctr" fontAlgn="auto">
                        <a:lnSpc>
                          <a:spcPct val="150000"/>
                        </a:lnSpc>
                        <a:buNone/>
                      </a:pPr>
                      <a:r>
                        <a:rPr lang="zh-CN" altLang="en-US" dirty="0"/>
                        <a:t>状态的说明</a:t>
                      </a:r>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504190" y="1009650"/>
            <a:ext cx="8272780" cy="466788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sz="2200" dirty="0">
                <a:solidFill>
                  <a:srgbClr val="FF0000"/>
                </a:solidFill>
                <a:sym typeface="+mn-ea"/>
              </a:rPr>
              <a:t>说明：</a:t>
            </a:r>
            <a:r>
              <a:rPr lang="zh-CN" sz="2200" dirty="0">
                <a:solidFill>
                  <a:schemeClr val="tx1"/>
                </a:solidFill>
                <a:sym typeface="+mn-ea"/>
              </a:rPr>
              <a:t>如果成功返回数据，那么 xhr 对象的 statusText 属性则返回'OK'字符串。除了'OK'的状态 字符串，statusText 属性还提供了一系列其他的值，如下： </a:t>
            </a:r>
          </a:p>
        </p:txBody>
      </p:sp>
      <p:graphicFrame>
        <p:nvGraphicFramePr>
          <p:cNvPr id="4" name="表格 3"/>
          <p:cNvGraphicFramePr/>
          <p:nvPr/>
        </p:nvGraphicFramePr>
        <p:xfrm>
          <a:off x="628650" y="2804160"/>
          <a:ext cx="7690485" cy="4103370"/>
        </p:xfrm>
        <a:graphic>
          <a:graphicData uri="http://schemas.openxmlformats.org/drawingml/2006/table">
            <a:tbl>
              <a:tblPr firstRow="1" bandRow="1">
                <a:tableStyleId>{5C22544A-7EE6-4342-B048-85BDC9FD1C3A}</a:tableStyleId>
              </a:tblPr>
              <a:tblGrid>
                <a:gridCol w="1637665"/>
                <a:gridCol w="2517775"/>
                <a:gridCol w="3535045"/>
              </a:tblGrid>
              <a:tr h="381000">
                <a:tc>
                  <a:txBody>
                    <a:bodyPr/>
                    <a:lstStyle/>
                    <a:p>
                      <a:pPr algn="ctr" fontAlgn="auto">
                        <a:lnSpc>
                          <a:spcPct val="150000"/>
                        </a:lnSpc>
                        <a:buNone/>
                      </a:pPr>
                      <a:r>
                        <a:rPr lang="en-US" altLang="zh-CN"/>
                        <a:t>HTTP</a:t>
                      </a:r>
                      <a:r>
                        <a:rPr lang="zh-CN" altLang="en-US"/>
                        <a:t>状态码</a:t>
                      </a:r>
                    </a:p>
                  </a:txBody>
                  <a:tcPr/>
                </a:tc>
                <a:tc>
                  <a:txBody>
                    <a:bodyPr/>
                    <a:lstStyle/>
                    <a:p>
                      <a:pPr algn="ctr" fontAlgn="auto">
                        <a:lnSpc>
                          <a:spcPct val="150000"/>
                        </a:lnSpc>
                        <a:buNone/>
                      </a:pPr>
                      <a:r>
                        <a:rPr lang="zh-CN" altLang="en-US"/>
                        <a:t>状态字符串</a:t>
                      </a:r>
                    </a:p>
                  </a:txBody>
                  <a:tcPr/>
                </a:tc>
                <a:tc>
                  <a:txBody>
                    <a:bodyPr/>
                    <a:lstStyle/>
                    <a:p>
                      <a:pPr algn="ctr" fontAlgn="auto">
                        <a:lnSpc>
                          <a:spcPct val="150000"/>
                        </a:lnSpc>
                        <a:buNone/>
                      </a:pPr>
                      <a:r>
                        <a:rPr lang="zh-CN" altLang="en-US"/>
                        <a:t>说明</a:t>
                      </a:r>
                    </a:p>
                  </a:txBody>
                  <a:tcPr/>
                </a:tc>
              </a:tr>
              <a:tr h="381000">
                <a:tc>
                  <a:txBody>
                    <a:bodyPr/>
                    <a:lstStyle/>
                    <a:p>
                      <a:pPr algn="ctr" fontAlgn="auto">
                        <a:lnSpc>
                          <a:spcPct val="150000"/>
                        </a:lnSpc>
                        <a:buNone/>
                      </a:pPr>
                      <a:r>
                        <a:rPr lang="en-US" altLang="zh-CN"/>
                        <a:t>200</a:t>
                      </a:r>
                    </a:p>
                  </a:txBody>
                  <a:tcPr/>
                </a:tc>
                <a:tc>
                  <a:txBody>
                    <a:bodyPr/>
                    <a:lstStyle/>
                    <a:p>
                      <a:pPr algn="ctr" fontAlgn="auto">
                        <a:lnSpc>
                          <a:spcPct val="150000"/>
                        </a:lnSpc>
                        <a:buNone/>
                      </a:pPr>
                      <a:r>
                        <a:rPr lang="en-US" altLang="zh-CN"/>
                        <a:t>OK</a:t>
                      </a:r>
                    </a:p>
                  </a:txBody>
                  <a:tcPr/>
                </a:tc>
                <a:tc>
                  <a:txBody>
                    <a:bodyPr/>
                    <a:lstStyle/>
                    <a:p>
                      <a:pPr algn="ctr" fontAlgn="auto">
                        <a:lnSpc>
                          <a:spcPct val="150000"/>
                        </a:lnSpc>
                        <a:buNone/>
                      </a:pPr>
                      <a:r>
                        <a:rPr lang="zh-CN" altLang="en-US"/>
                        <a:t>服务器成功返回数据</a:t>
                      </a:r>
                    </a:p>
                  </a:txBody>
                  <a:tcPr/>
                </a:tc>
              </a:tr>
              <a:tr h="381000">
                <a:tc>
                  <a:txBody>
                    <a:bodyPr/>
                    <a:lstStyle/>
                    <a:p>
                      <a:pPr algn="ctr" fontAlgn="auto">
                        <a:lnSpc>
                          <a:spcPct val="150000"/>
                        </a:lnSpc>
                        <a:buNone/>
                      </a:pPr>
                      <a:r>
                        <a:rPr lang="en-US" altLang="zh-CN"/>
                        <a:t>400</a:t>
                      </a:r>
                    </a:p>
                  </a:txBody>
                  <a:tcPr/>
                </a:tc>
                <a:tc>
                  <a:txBody>
                    <a:bodyPr/>
                    <a:lstStyle/>
                    <a:p>
                      <a:pPr algn="ctr" fontAlgn="auto">
                        <a:lnSpc>
                          <a:spcPct val="150000"/>
                        </a:lnSpc>
                        <a:buNone/>
                      </a:pPr>
                      <a:r>
                        <a:rPr lang="en-US" altLang="zh-CN"/>
                        <a:t>BadRequest</a:t>
                      </a:r>
                    </a:p>
                  </a:txBody>
                  <a:tcPr/>
                </a:tc>
                <a:tc>
                  <a:txBody>
                    <a:bodyPr/>
                    <a:lstStyle/>
                    <a:p>
                      <a:pPr algn="ctr" fontAlgn="auto">
                        <a:lnSpc>
                          <a:spcPct val="150000"/>
                        </a:lnSpc>
                        <a:buNone/>
                      </a:pPr>
                      <a:r>
                        <a:rPr lang="zh-CN" altLang="en-US"/>
                        <a:t>语法错误导致服务器不识别</a:t>
                      </a:r>
                    </a:p>
                  </a:txBody>
                  <a:tcPr/>
                </a:tc>
              </a:tr>
              <a:tr h="381000">
                <a:tc>
                  <a:txBody>
                    <a:bodyPr/>
                    <a:lstStyle/>
                    <a:p>
                      <a:pPr algn="ctr" fontAlgn="auto">
                        <a:lnSpc>
                          <a:spcPct val="150000"/>
                        </a:lnSpc>
                        <a:buNone/>
                      </a:pPr>
                      <a:r>
                        <a:rPr lang="en-US" altLang="zh-CN"/>
                        <a:t>401</a:t>
                      </a:r>
                    </a:p>
                  </a:txBody>
                  <a:tcPr/>
                </a:tc>
                <a:tc>
                  <a:txBody>
                    <a:bodyPr/>
                    <a:lstStyle/>
                    <a:p>
                      <a:pPr algn="ctr" fontAlgn="auto">
                        <a:lnSpc>
                          <a:spcPct val="150000"/>
                        </a:lnSpc>
                        <a:buNone/>
                      </a:pPr>
                      <a:r>
                        <a:rPr lang="en-US" altLang="zh-CN"/>
                        <a:t>Unauthorized</a:t>
                      </a:r>
                    </a:p>
                  </a:txBody>
                  <a:tcPr/>
                </a:tc>
                <a:tc>
                  <a:txBody>
                    <a:bodyPr/>
                    <a:lstStyle/>
                    <a:p>
                      <a:pPr algn="ctr" fontAlgn="auto">
                        <a:lnSpc>
                          <a:spcPct val="150000"/>
                        </a:lnSpc>
                        <a:buNone/>
                      </a:pPr>
                      <a:r>
                        <a:rPr lang="zh-CN" altLang="en-US"/>
                        <a:t>请求需要用户验证</a:t>
                      </a:r>
                    </a:p>
                  </a:txBody>
                  <a:tcPr/>
                </a:tc>
              </a:tr>
              <a:tr h="381000">
                <a:tc>
                  <a:txBody>
                    <a:bodyPr/>
                    <a:lstStyle/>
                    <a:p>
                      <a:pPr algn="ctr" fontAlgn="auto">
                        <a:lnSpc>
                          <a:spcPct val="150000"/>
                        </a:lnSpc>
                        <a:buNone/>
                      </a:pPr>
                      <a:r>
                        <a:rPr lang="en-US" altLang="zh-CN"/>
                        <a:t>404</a:t>
                      </a:r>
                    </a:p>
                  </a:txBody>
                  <a:tcPr/>
                </a:tc>
                <a:tc>
                  <a:txBody>
                    <a:bodyPr/>
                    <a:lstStyle/>
                    <a:p>
                      <a:pPr algn="ctr" fontAlgn="auto">
                        <a:lnSpc>
                          <a:spcPct val="150000"/>
                        </a:lnSpc>
                        <a:buNone/>
                      </a:pPr>
                      <a:r>
                        <a:rPr lang="en-US" altLang="zh-CN"/>
                        <a:t>Not found</a:t>
                      </a:r>
                    </a:p>
                  </a:txBody>
                  <a:tcPr/>
                </a:tc>
                <a:tc>
                  <a:txBody>
                    <a:bodyPr/>
                    <a:lstStyle/>
                    <a:p>
                      <a:pPr algn="ctr" fontAlgn="auto">
                        <a:lnSpc>
                          <a:spcPct val="150000"/>
                        </a:lnSpc>
                        <a:buNone/>
                      </a:pPr>
                      <a:r>
                        <a:rPr lang="zh-CN" altLang="en-US"/>
                        <a:t>指定的</a:t>
                      </a:r>
                      <a:r>
                        <a:rPr lang="en-US" altLang="zh-CN"/>
                        <a:t>URL</a:t>
                      </a:r>
                      <a:r>
                        <a:rPr lang="zh-CN" altLang="en-US"/>
                        <a:t>在服务器上找不到</a:t>
                      </a:r>
                    </a:p>
                  </a:txBody>
                  <a:tcPr/>
                </a:tc>
              </a:tr>
              <a:tr h="381000">
                <a:tc>
                  <a:txBody>
                    <a:bodyPr/>
                    <a:lstStyle/>
                    <a:p>
                      <a:pPr algn="ctr" fontAlgn="auto">
                        <a:lnSpc>
                          <a:spcPct val="150000"/>
                        </a:lnSpc>
                        <a:buNone/>
                      </a:pPr>
                      <a:r>
                        <a:rPr lang="en-US" altLang="zh-CN"/>
                        <a:t>500</a:t>
                      </a:r>
                    </a:p>
                  </a:txBody>
                  <a:tcPr/>
                </a:tc>
                <a:tc>
                  <a:txBody>
                    <a:bodyPr/>
                    <a:lstStyle/>
                    <a:p>
                      <a:pPr algn="ctr" fontAlgn="auto">
                        <a:lnSpc>
                          <a:spcPct val="150000"/>
                        </a:lnSpc>
                        <a:buNone/>
                      </a:pPr>
                      <a:r>
                        <a:rPr lang="en-US" altLang="zh-CN"/>
                        <a:t>Internal Server Error</a:t>
                      </a:r>
                    </a:p>
                  </a:txBody>
                  <a:tcPr/>
                </a:tc>
                <a:tc>
                  <a:txBody>
                    <a:bodyPr/>
                    <a:lstStyle/>
                    <a:p>
                      <a:pPr algn="ctr" fontAlgn="auto">
                        <a:lnSpc>
                          <a:spcPct val="150000"/>
                        </a:lnSpc>
                        <a:buNone/>
                      </a:pPr>
                      <a:r>
                        <a:rPr lang="zh-CN" altLang="en-US"/>
                        <a:t>服务器遇到意外错误，无法完成请求</a:t>
                      </a:r>
                    </a:p>
                  </a:txBody>
                  <a:tcPr/>
                </a:tc>
              </a:tr>
              <a:tr h="381000">
                <a:tc>
                  <a:txBody>
                    <a:bodyPr/>
                    <a:lstStyle/>
                    <a:p>
                      <a:pPr algn="ctr" fontAlgn="auto">
                        <a:lnSpc>
                          <a:spcPct val="150000"/>
                        </a:lnSpc>
                        <a:buNone/>
                      </a:pPr>
                      <a:r>
                        <a:rPr lang="en-US" altLang="zh-CN"/>
                        <a:t>503</a:t>
                      </a:r>
                    </a:p>
                  </a:txBody>
                  <a:tcPr/>
                </a:tc>
                <a:tc>
                  <a:txBody>
                    <a:bodyPr/>
                    <a:lstStyle/>
                    <a:p>
                      <a:pPr algn="ctr" fontAlgn="auto">
                        <a:lnSpc>
                          <a:spcPct val="150000"/>
                        </a:lnSpc>
                        <a:buNone/>
                      </a:pPr>
                      <a:r>
                        <a:rPr lang="en-US" altLang="zh-CN"/>
                        <a:t>ServiceUnavailabic</a:t>
                      </a:r>
                    </a:p>
                  </a:txBody>
                  <a:tcPr/>
                </a:tc>
                <a:tc>
                  <a:txBody>
                    <a:bodyPr/>
                    <a:lstStyle/>
                    <a:p>
                      <a:pPr algn="ctr" fontAlgn="auto">
                        <a:lnSpc>
                          <a:spcPct val="150000"/>
                        </a:lnSpc>
                        <a:buNone/>
                      </a:pPr>
                      <a:r>
                        <a:rPr lang="zh-CN" altLang="en-US"/>
                        <a:t>由于服务器过载或维护导致无法完成请求</a:t>
                      </a:r>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584200" y="735330"/>
            <a:ext cx="7975600" cy="566166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200" dirty="0">
                <a:solidFill>
                  <a:schemeClr val="tx1"/>
                </a:solidFill>
                <a:sym typeface="+mn-ea"/>
              </a:rPr>
              <a:t>1.</a:t>
            </a:r>
            <a:r>
              <a:rPr lang="zh-CN" altLang="en-US" sz="2200" dirty="0">
                <a:solidFill>
                  <a:schemeClr val="tx1"/>
                </a:solidFill>
                <a:sym typeface="+mn-ea"/>
              </a:rPr>
              <a:t>定义：Ajax 全称为："Asynchronous JavaScript and XML"（异步 JavaScript 和 XML）</a:t>
            </a:r>
          </a:p>
          <a:p>
            <a:pPr marL="0" indent="0">
              <a:lnSpc>
                <a:spcPct val="150000"/>
              </a:lnSpc>
              <a:spcBef>
                <a:spcPts val="0"/>
              </a:spcBef>
              <a:buNone/>
            </a:pPr>
            <a:r>
              <a:rPr lang="en-US" altLang="zh-CN" sz="2200" dirty="0">
                <a:solidFill>
                  <a:schemeClr val="tx1"/>
                </a:solidFill>
                <a:sym typeface="+mn-ea"/>
              </a:rPr>
              <a:t>2.</a:t>
            </a:r>
            <a:r>
              <a:rPr lang="zh-CN" altLang="en-US" sz="2200" dirty="0">
                <a:solidFill>
                  <a:schemeClr val="tx1"/>
                </a:solidFill>
                <a:sym typeface="+mn-ea"/>
              </a:rPr>
              <a:t>概述：它并不是 JavaScript 的一种单一技术，而是利用了一系列交互式网页应用相关的技术所形 成的结合体，主要有：</a:t>
            </a:r>
          </a:p>
          <a:p>
            <a:pPr marL="0" indent="0">
              <a:lnSpc>
                <a:spcPct val="150000"/>
              </a:lnSpc>
              <a:spcBef>
                <a:spcPts val="0"/>
              </a:spcBef>
              <a:buNone/>
            </a:pPr>
            <a:r>
              <a:rPr lang="zh-CN" altLang="en-US" sz="2200" dirty="0">
                <a:solidFill>
                  <a:schemeClr val="tx1"/>
                </a:solidFill>
                <a:sym typeface="+mn-ea"/>
              </a:rPr>
              <a:t>（</a:t>
            </a:r>
            <a:r>
              <a:rPr lang="en-US" altLang="zh-CN" sz="2200" dirty="0">
                <a:solidFill>
                  <a:schemeClr val="tx1"/>
                </a:solidFill>
                <a:sym typeface="+mn-ea"/>
              </a:rPr>
              <a:t>1</a:t>
            </a:r>
            <a:r>
              <a:rPr lang="zh-CN" altLang="en-US" sz="2200" dirty="0">
                <a:solidFill>
                  <a:schemeClr val="tx1"/>
                </a:solidFill>
                <a:sym typeface="+mn-ea"/>
              </a:rPr>
              <a:t>） JavaScript，通过用户或其他与浏览器相关事件捕获交互行为</a:t>
            </a:r>
          </a:p>
          <a:p>
            <a:pPr marL="0" indent="0">
              <a:lnSpc>
                <a:spcPct val="150000"/>
              </a:lnSpc>
              <a:spcBef>
                <a:spcPts val="0"/>
              </a:spcBef>
              <a:buNone/>
            </a:pPr>
            <a:r>
              <a:rPr lang="zh-CN" altLang="en-US" sz="2200" dirty="0">
                <a:solidFill>
                  <a:schemeClr val="tx1"/>
                </a:solidFill>
                <a:sym typeface="+mn-ea"/>
              </a:rPr>
              <a:t>（</a:t>
            </a:r>
            <a:r>
              <a:rPr lang="en-US" altLang="zh-CN" sz="2200" dirty="0">
                <a:solidFill>
                  <a:schemeClr val="tx1"/>
                </a:solidFill>
                <a:sym typeface="+mn-ea"/>
              </a:rPr>
              <a:t>2</a:t>
            </a:r>
            <a:r>
              <a:rPr lang="zh-CN" altLang="en-US" sz="2200" dirty="0">
                <a:solidFill>
                  <a:schemeClr val="tx1"/>
                </a:solidFill>
                <a:sym typeface="+mn-ea"/>
              </a:rPr>
              <a:t>）XMLHttpRequest 对象，通过这个对象可以在不中断其它浏览器任务的情况下向服务器发送请求</a:t>
            </a:r>
          </a:p>
          <a:p>
            <a:pPr marL="0" indent="0">
              <a:lnSpc>
                <a:spcPct val="150000"/>
              </a:lnSpc>
              <a:spcBef>
                <a:spcPts val="0"/>
              </a:spcBef>
              <a:buNone/>
            </a:pPr>
            <a:r>
              <a:rPr lang="zh-CN" altLang="en-US" sz="2200" dirty="0">
                <a:solidFill>
                  <a:schemeClr val="tx1"/>
                </a:solidFill>
                <a:sym typeface="+mn-ea"/>
              </a:rPr>
              <a:t>（</a:t>
            </a:r>
            <a:r>
              <a:rPr lang="en-US" altLang="zh-CN" sz="2200" dirty="0">
                <a:solidFill>
                  <a:schemeClr val="tx1"/>
                </a:solidFill>
                <a:sym typeface="+mn-ea"/>
              </a:rPr>
              <a:t>3</a:t>
            </a:r>
            <a:r>
              <a:rPr lang="zh-CN" altLang="en-US" sz="2200" dirty="0">
                <a:solidFill>
                  <a:schemeClr val="tx1"/>
                </a:solidFill>
                <a:sym typeface="+mn-ea"/>
              </a:rPr>
              <a:t>）服务器上的文件，以 XML或JSON 格式保存文本数据</a:t>
            </a:r>
          </a:p>
          <a:p>
            <a:pPr marL="0" indent="0">
              <a:lnSpc>
                <a:spcPct val="150000"/>
              </a:lnSpc>
              <a:spcBef>
                <a:spcPts val="0"/>
              </a:spcBef>
              <a:buNone/>
            </a:pPr>
            <a:r>
              <a:rPr lang="zh-CN" altLang="en-US" sz="2200" dirty="0">
                <a:solidFill>
                  <a:schemeClr val="tx1"/>
                </a:solidFill>
                <a:sym typeface="+mn-ea"/>
              </a:rPr>
              <a:t>（</a:t>
            </a:r>
            <a:r>
              <a:rPr lang="en-US" altLang="zh-CN" sz="2200" dirty="0">
                <a:solidFill>
                  <a:schemeClr val="tx1"/>
                </a:solidFill>
                <a:sym typeface="+mn-ea"/>
              </a:rPr>
              <a:t>4</a:t>
            </a:r>
            <a:r>
              <a:rPr lang="zh-CN" altLang="en-US" sz="2200" dirty="0">
                <a:solidFill>
                  <a:schemeClr val="tx1"/>
                </a:solidFill>
                <a:sym typeface="+mn-ea"/>
              </a:rPr>
              <a:t>）其它 JavaScript，解释来自服务器的数据（比如 PHP 从 MySQL 获取的数据）并将其 呈现到页面上。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19100" y="958215"/>
            <a:ext cx="8305800" cy="514667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200" dirty="0">
                <a:solidFill>
                  <a:schemeClr val="tx1"/>
                </a:solidFill>
                <a:sym typeface="+mn-ea"/>
              </a:rPr>
              <a:t>3.</a:t>
            </a:r>
            <a:r>
              <a:rPr lang="zh-CN" altLang="en-US" sz="2200" dirty="0">
                <a:solidFill>
                  <a:schemeClr val="tx1"/>
                </a:solidFill>
                <a:sym typeface="+mn-ea"/>
              </a:rPr>
              <a:t>作用：</a:t>
            </a:r>
          </a:p>
          <a:p>
            <a:pPr marL="0" indent="0">
              <a:lnSpc>
                <a:spcPct val="150000"/>
              </a:lnSpc>
              <a:spcBef>
                <a:spcPts val="0"/>
              </a:spcBef>
              <a:buNone/>
            </a:pPr>
            <a:r>
              <a:rPr lang="zh-CN" altLang="en-US" sz="2200" dirty="0">
                <a:solidFill>
                  <a:schemeClr val="tx1"/>
                </a:solidFill>
                <a:sym typeface="+mn-ea"/>
              </a:rPr>
              <a:t>          使用 Ajax，我们可以无刷新状态更新页面，并且实现异步提交，提升了用户体验。 </a:t>
            </a:r>
          </a:p>
          <a:p>
            <a:pPr marL="0" indent="0">
              <a:lnSpc>
                <a:spcPct val="150000"/>
              </a:lnSpc>
              <a:spcBef>
                <a:spcPts val="0"/>
              </a:spcBef>
              <a:buNone/>
            </a:pPr>
            <a:r>
              <a:rPr lang="en-US" altLang="zh-CN" sz="2200" dirty="0">
                <a:solidFill>
                  <a:schemeClr val="tx1"/>
                </a:solidFill>
                <a:sym typeface="+mn-ea"/>
              </a:rPr>
              <a:t>4.Ajax</a:t>
            </a:r>
            <a:r>
              <a:rPr lang="zh-CN" altLang="en-US" sz="2200" dirty="0">
                <a:solidFill>
                  <a:schemeClr val="tx1"/>
                </a:solidFill>
                <a:sym typeface="+mn-ea"/>
              </a:rPr>
              <a:t>的优点：</a:t>
            </a:r>
          </a:p>
          <a:p>
            <a:pPr marL="0" indent="0">
              <a:lnSpc>
                <a:spcPct val="150000"/>
              </a:lnSpc>
              <a:spcBef>
                <a:spcPts val="0"/>
              </a:spcBef>
              <a:buNone/>
            </a:pPr>
            <a:r>
              <a:rPr lang="zh-CN" altLang="en-US" sz="2200" dirty="0">
                <a:solidFill>
                  <a:schemeClr val="tx1"/>
                </a:solidFill>
                <a:sym typeface="+mn-ea"/>
              </a:rPr>
              <a:t>（</a:t>
            </a:r>
            <a:r>
              <a:rPr lang="en-US" altLang="zh-CN" sz="2200" dirty="0">
                <a:solidFill>
                  <a:schemeClr val="tx1"/>
                </a:solidFill>
                <a:sym typeface="+mn-ea"/>
              </a:rPr>
              <a:t>1</a:t>
            </a:r>
            <a:r>
              <a:rPr lang="zh-CN" altLang="en-US" sz="2200" dirty="0">
                <a:solidFill>
                  <a:schemeClr val="tx1"/>
                </a:solidFill>
                <a:sym typeface="+mn-ea"/>
              </a:rPr>
              <a:t>）不需要插件支持（一般浏览器且默认开启 JavaScript 即可）</a:t>
            </a:r>
          </a:p>
          <a:p>
            <a:pPr marL="0" indent="0">
              <a:lnSpc>
                <a:spcPct val="150000"/>
              </a:lnSpc>
              <a:spcBef>
                <a:spcPts val="0"/>
              </a:spcBef>
              <a:buNone/>
            </a:pPr>
            <a:r>
              <a:rPr lang="zh-CN" altLang="en-US" sz="2200" dirty="0">
                <a:solidFill>
                  <a:schemeClr val="tx1"/>
                </a:solidFill>
                <a:sym typeface="+mn-ea"/>
              </a:rPr>
              <a:t>（</a:t>
            </a:r>
            <a:r>
              <a:rPr lang="en-US" altLang="zh-CN" sz="2200" dirty="0">
                <a:solidFill>
                  <a:schemeClr val="tx1"/>
                </a:solidFill>
                <a:sym typeface="+mn-ea"/>
              </a:rPr>
              <a:t>2</a:t>
            </a:r>
            <a:r>
              <a:rPr lang="zh-CN" altLang="en-US" sz="2200" dirty="0">
                <a:solidFill>
                  <a:schemeClr val="tx1"/>
                </a:solidFill>
                <a:sym typeface="+mn-ea"/>
              </a:rPr>
              <a:t>）用户体验极佳（不刷新页面即可获取可更新的数据）</a:t>
            </a:r>
          </a:p>
          <a:p>
            <a:pPr marL="0" indent="0">
              <a:lnSpc>
                <a:spcPct val="150000"/>
              </a:lnSpc>
              <a:spcBef>
                <a:spcPts val="0"/>
              </a:spcBef>
              <a:buNone/>
            </a:pPr>
            <a:r>
              <a:rPr lang="zh-CN" altLang="en-US" sz="2200" dirty="0">
                <a:solidFill>
                  <a:schemeClr val="tx1"/>
                </a:solidFill>
                <a:sym typeface="+mn-ea"/>
              </a:rPr>
              <a:t>（</a:t>
            </a:r>
            <a:r>
              <a:rPr lang="en-US" altLang="zh-CN" sz="2200" dirty="0">
                <a:solidFill>
                  <a:schemeClr val="tx1"/>
                </a:solidFill>
                <a:sym typeface="+mn-ea"/>
              </a:rPr>
              <a:t>3</a:t>
            </a:r>
            <a:r>
              <a:rPr lang="zh-CN" altLang="en-US" sz="2200" dirty="0">
                <a:solidFill>
                  <a:schemeClr val="tx1"/>
                </a:solidFill>
                <a:sym typeface="+mn-ea"/>
              </a:rPr>
              <a:t>）提升 Web 程序的性能（在传递数据方面做到按</a:t>
            </a:r>
            <a:r>
              <a:rPr lang="zh-CN" altLang="en-US" sz="2200" dirty="0" smtClean="0">
                <a:solidFill>
                  <a:schemeClr val="tx1"/>
                </a:solidFill>
                <a:sym typeface="+mn-ea"/>
              </a:rPr>
              <a:t>需</a:t>
            </a:r>
            <a:r>
              <a:rPr lang="zh-CN" altLang="en-US" sz="2200" dirty="0" smtClean="0">
                <a:sym typeface="+mn-ea"/>
              </a:rPr>
              <a:t>传送</a:t>
            </a:r>
            <a:r>
              <a:rPr lang="zh-CN" altLang="en-US" sz="2200" dirty="0" smtClean="0">
                <a:solidFill>
                  <a:schemeClr val="tx1"/>
                </a:solidFill>
                <a:sym typeface="+mn-ea"/>
              </a:rPr>
              <a:t>，</a:t>
            </a:r>
            <a:r>
              <a:rPr lang="zh-CN" altLang="en-US" sz="2200" dirty="0">
                <a:solidFill>
                  <a:schemeClr val="tx1"/>
                </a:solidFill>
                <a:sym typeface="+mn-ea"/>
              </a:rPr>
              <a:t>不必整体提交） </a:t>
            </a:r>
          </a:p>
          <a:p>
            <a:pPr marL="0" indent="0">
              <a:lnSpc>
                <a:spcPct val="150000"/>
              </a:lnSpc>
              <a:spcBef>
                <a:spcPts val="0"/>
              </a:spcBef>
              <a:buNone/>
            </a:pPr>
            <a:r>
              <a:rPr lang="zh-CN" altLang="en-US" sz="2200" dirty="0">
                <a:solidFill>
                  <a:schemeClr val="tx1"/>
                </a:solidFill>
                <a:sym typeface="+mn-ea"/>
              </a:rPr>
              <a:t>（</a:t>
            </a:r>
            <a:r>
              <a:rPr lang="en-US" altLang="zh-CN" sz="2200" dirty="0">
                <a:solidFill>
                  <a:schemeClr val="tx1"/>
                </a:solidFill>
                <a:sym typeface="+mn-ea"/>
              </a:rPr>
              <a:t>4</a:t>
            </a:r>
            <a:r>
              <a:rPr lang="zh-CN" altLang="en-US" sz="2200" dirty="0">
                <a:solidFill>
                  <a:schemeClr val="tx1"/>
                </a:solidFill>
                <a:sym typeface="+mn-ea"/>
              </a:rPr>
              <a:t>）减轻服务器和带宽的负担（将服务器的一些操作转移到客户端）</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647065" y="861060"/>
            <a:ext cx="7849870" cy="481647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200" dirty="0">
                <a:solidFill>
                  <a:schemeClr val="tx1"/>
                </a:solidFill>
                <a:sym typeface="+mn-ea"/>
              </a:rPr>
              <a:t>5.Ajax</a:t>
            </a:r>
            <a:r>
              <a:rPr lang="zh-CN" altLang="en-US" sz="2200" dirty="0">
                <a:solidFill>
                  <a:schemeClr val="tx1"/>
                </a:solidFill>
                <a:sym typeface="+mn-ea"/>
              </a:rPr>
              <a:t>的不足：</a:t>
            </a:r>
          </a:p>
          <a:p>
            <a:pPr marL="0" indent="0">
              <a:lnSpc>
                <a:spcPct val="150000"/>
              </a:lnSpc>
              <a:spcBef>
                <a:spcPts val="0"/>
              </a:spcBef>
              <a:buNone/>
            </a:pPr>
            <a:r>
              <a:rPr lang="zh-CN" altLang="en-US" sz="2200" dirty="0">
                <a:solidFill>
                  <a:schemeClr val="tx1"/>
                </a:solidFill>
                <a:sym typeface="+mn-ea"/>
              </a:rPr>
              <a:t>（</a:t>
            </a:r>
            <a:r>
              <a:rPr lang="en-US" altLang="zh-CN" sz="2200" dirty="0">
                <a:solidFill>
                  <a:schemeClr val="tx1"/>
                </a:solidFill>
                <a:sym typeface="+mn-ea"/>
              </a:rPr>
              <a:t>1</a:t>
            </a:r>
            <a:r>
              <a:rPr lang="zh-CN" altLang="en-US" sz="2200" dirty="0">
                <a:solidFill>
                  <a:schemeClr val="tx1"/>
                </a:solidFill>
                <a:sym typeface="+mn-ea"/>
              </a:rPr>
              <a:t>）不同版本的浏览器度 XMLHttpRequest 对象支持度不足(比如 IE5 之前)</a:t>
            </a:r>
          </a:p>
          <a:p>
            <a:pPr marL="0" indent="0">
              <a:lnSpc>
                <a:spcPct val="150000"/>
              </a:lnSpc>
              <a:spcBef>
                <a:spcPts val="0"/>
              </a:spcBef>
              <a:buNone/>
            </a:pPr>
            <a:r>
              <a:rPr lang="zh-CN" altLang="en-US" sz="2200" dirty="0">
                <a:solidFill>
                  <a:schemeClr val="tx1"/>
                </a:solidFill>
                <a:sym typeface="+mn-ea"/>
              </a:rPr>
              <a:t>（</a:t>
            </a:r>
            <a:r>
              <a:rPr lang="en-US" altLang="zh-CN" sz="2200" dirty="0">
                <a:solidFill>
                  <a:schemeClr val="tx1"/>
                </a:solidFill>
                <a:sym typeface="+mn-ea"/>
              </a:rPr>
              <a:t>2</a:t>
            </a:r>
            <a:r>
              <a:rPr lang="zh-CN" altLang="en-US" sz="2200" dirty="0">
                <a:solidFill>
                  <a:schemeClr val="tx1"/>
                </a:solidFill>
                <a:sym typeface="+mn-ea"/>
              </a:rPr>
              <a:t>）前进、后退的功能被破坏（因为 Ajax 永远在当前页，不会几率前后页面）</a:t>
            </a:r>
          </a:p>
          <a:p>
            <a:pPr marL="0" indent="0">
              <a:lnSpc>
                <a:spcPct val="150000"/>
              </a:lnSpc>
              <a:spcBef>
                <a:spcPts val="0"/>
              </a:spcBef>
              <a:buNone/>
            </a:pPr>
            <a:r>
              <a:rPr lang="zh-CN" altLang="en-US" sz="2200" dirty="0">
                <a:solidFill>
                  <a:schemeClr val="tx1"/>
                </a:solidFill>
                <a:sym typeface="+mn-ea"/>
              </a:rPr>
              <a:t>（</a:t>
            </a:r>
            <a:r>
              <a:rPr lang="en-US" altLang="zh-CN" sz="2200" dirty="0">
                <a:solidFill>
                  <a:schemeClr val="tx1"/>
                </a:solidFill>
                <a:sym typeface="+mn-ea"/>
              </a:rPr>
              <a:t>3</a:t>
            </a:r>
            <a:r>
              <a:rPr lang="zh-CN" altLang="en-US" sz="2200" dirty="0">
                <a:solidFill>
                  <a:schemeClr val="tx1"/>
                </a:solidFill>
                <a:sym typeface="+mn-ea"/>
              </a:rPr>
              <a:t>）搜索引擎的支持度不够（因为搜索引擎爬虫还不能理解 JS 引起变化数据的内容） </a:t>
            </a:r>
          </a:p>
          <a:p>
            <a:pPr marL="0" indent="0">
              <a:lnSpc>
                <a:spcPct val="150000"/>
              </a:lnSpc>
              <a:spcBef>
                <a:spcPts val="0"/>
              </a:spcBef>
              <a:buNone/>
            </a:pPr>
            <a:r>
              <a:rPr lang="zh-CN" altLang="en-US" sz="2200" dirty="0">
                <a:solidFill>
                  <a:schemeClr val="tx1"/>
                </a:solidFill>
                <a:sym typeface="+mn-ea"/>
              </a:rPr>
              <a:t>（</a:t>
            </a:r>
            <a:r>
              <a:rPr lang="en-US" altLang="zh-CN" sz="2200" dirty="0">
                <a:solidFill>
                  <a:schemeClr val="tx1"/>
                </a:solidFill>
                <a:sym typeface="+mn-ea"/>
              </a:rPr>
              <a:t>4</a:t>
            </a:r>
            <a:r>
              <a:rPr lang="zh-CN" altLang="en-US" sz="2200" dirty="0">
                <a:solidFill>
                  <a:schemeClr val="tx1"/>
                </a:solidFill>
                <a:sym typeface="+mn-ea"/>
              </a:rPr>
              <a:t>）开发调试工具缺乏（相对于其他语言的工具集来说，JS 或 Ajax 调试开发少的可怜）</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500380" y="849630"/>
            <a:ext cx="8306435" cy="515937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200" dirty="0">
                <a:solidFill>
                  <a:schemeClr val="tx1"/>
                </a:solidFill>
                <a:sym typeface="+mn-ea"/>
              </a:rPr>
              <a:t>6.</a:t>
            </a:r>
            <a:r>
              <a:rPr lang="zh-CN" altLang="en-US" sz="2200" dirty="0">
                <a:solidFill>
                  <a:schemeClr val="tx1"/>
                </a:solidFill>
                <a:sym typeface="+mn-ea"/>
              </a:rPr>
              <a:t>同步和异步</a:t>
            </a:r>
          </a:p>
          <a:p>
            <a:pPr marL="0" indent="0">
              <a:lnSpc>
                <a:spcPct val="150000"/>
              </a:lnSpc>
              <a:spcBef>
                <a:spcPts val="0"/>
              </a:spcBef>
              <a:buNone/>
            </a:pPr>
            <a:r>
              <a:rPr lang="zh-CN" altLang="en-US" sz="2200" dirty="0">
                <a:solidFill>
                  <a:schemeClr val="tx1"/>
                </a:solidFill>
                <a:sym typeface="+mn-ea"/>
              </a:rPr>
              <a:t>       使用 Ajax 最关键的地方，就是实现异步请求、接受响应及执行回调</a:t>
            </a:r>
          </a:p>
          <a:p>
            <a:pPr marL="0" indent="0">
              <a:lnSpc>
                <a:spcPct val="150000"/>
              </a:lnSpc>
              <a:spcBef>
                <a:spcPts val="0"/>
              </a:spcBef>
              <a:buNone/>
            </a:pPr>
            <a:r>
              <a:rPr lang="zh-CN" altLang="en-US" sz="2200" dirty="0">
                <a:solidFill>
                  <a:schemeClr val="tx1"/>
                </a:solidFill>
                <a:sym typeface="+mn-ea"/>
              </a:rPr>
              <a:t>       区别：我们普通的 Web 程序开发基本都是同步的，意为执行完一段程序才能执行下一段程序，而异步可以同时执行多条任务， </a:t>
            </a:r>
          </a:p>
          <a:p>
            <a:pPr marL="0" indent="0">
              <a:lnSpc>
                <a:spcPct val="150000"/>
              </a:lnSpc>
              <a:spcBef>
                <a:spcPts val="0"/>
              </a:spcBef>
              <a:buNone/>
            </a:pPr>
            <a:r>
              <a:rPr lang="zh-CN" altLang="en-US" sz="2200" dirty="0">
                <a:solidFill>
                  <a:schemeClr val="tx1"/>
                </a:solidFill>
                <a:sym typeface="+mn-ea"/>
              </a:rPr>
              <a:t>感觉有多条线路，Ajax 也可以 使用同步模式执行，但同步的模式属于阻塞模式，这样会导致多条线路执行时又必须一条一 条执行，会让 Web 页面出现假死状态，所以，一般 Ajax 大部分采用异步模式。</a:t>
            </a:r>
          </a:p>
          <a:p>
            <a:pPr marL="0" indent="0">
              <a:lnSpc>
                <a:spcPct val="150000"/>
              </a:lnSpc>
              <a:spcBef>
                <a:spcPts val="0"/>
              </a:spcBef>
              <a:buNone/>
            </a:pPr>
            <a:endParaRPr lang="en-US" altLang="zh-CN" sz="2200" dirty="0">
              <a:solidFill>
                <a:schemeClr val="tx1"/>
              </a:solidFill>
              <a:sym typeface="+mn-ea"/>
            </a:endParaRPr>
          </a:p>
          <a:p>
            <a:pPr marL="0" indent="0">
              <a:lnSpc>
                <a:spcPct val="150000"/>
              </a:lnSpc>
              <a:spcBef>
                <a:spcPts val="0"/>
              </a:spcBef>
              <a:buNone/>
            </a:pPr>
            <a:endParaRPr lang="en-US" altLang="zh-CN" sz="2200" dirty="0">
              <a:solidFill>
                <a:schemeClr val="tx1"/>
              </a:solidFill>
              <a:sym typeface="+mn-ea"/>
            </a:endParaRPr>
          </a:p>
          <a:p>
            <a:pPr marL="0" indent="0">
              <a:lnSpc>
                <a:spcPct val="150000"/>
              </a:lnSpc>
              <a:spcBef>
                <a:spcPts val="0"/>
              </a:spcBef>
              <a:buNone/>
            </a:pPr>
            <a:endParaRPr lang="zh-CN" altLang="en-US" sz="2200" dirty="0">
              <a:solidFill>
                <a:schemeClr val="tx1"/>
              </a:solidFill>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744220" y="1421130"/>
            <a:ext cx="7723505" cy="318262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200" dirty="0">
                <a:solidFill>
                  <a:schemeClr val="tx1"/>
                </a:solidFill>
                <a:sym typeface="+mn-ea"/>
              </a:rPr>
              <a:t>7.Ajax</a:t>
            </a:r>
            <a:r>
              <a:rPr lang="zh-CN" altLang="en-US" sz="2200" dirty="0">
                <a:solidFill>
                  <a:schemeClr val="tx1"/>
                </a:solidFill>
                <a:sym typeface="+mn-ea"/>
              </a:rPr>
              <a:t>的方法</a:t>
            </a:r>
          </a:p>
          <a:p>
            <a:pPr marL="0" indent="0">
              <a:lnSpc>
                <a:spcPct val="150000"/>
              </a:lnSpc>
              <a:spcBef>
                <a:spcPts val="0"/>
              </a:spcBef>
              <a:buNone/>
            </a:pPr>
            <a:r>
              <a:rPr lang="zh-CN" altLang="en-US" sz="2200" dirty="0">
                <a:solidFill>
                  <a:schemeClr val="tx1"/>
                </a:solidFill>
                <a:sym typeface="+mn-ea"/>
              </a:rPr>
              <a:t>       jQuery 对 Ajax 做了大量的封装，我们使用起来也较为方便，不需要去考虑浏览器兼容 性。对于封装的方式，jQuery 采用了三层封装：最底层的封装方法为：$.ajax()，而通过这层封装了第二层有三种方法：.load()、$.get()和$.post()，最高层是$.getScript()和$.getJSON() 方法。 </a:t>
            </a:r>
            <a:endParaRPr lang="en-US" altLang="zh-CN" sz="2200" dirty="0">
              <a:solidFill>
                <a:schemeClr val="tx1"/>
              </a:solidFill>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546100" y="849630"/>
            <a:ext cx="8226425" cy="526288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dirty="0">
                <a:sym typeface="+mn-ea"/>
              </a:rPr>
              <a:t>（</a:t>
            </a:r>
            <a:r>
              <a:rPr lang="en-US" altLang="zh-CN" sz="2200" dirty="0">
                <a:sym typeface="+mn-ea"/>
              </a:rPr>
              <a:t>1</a:t>
            </a:r>
            <a:r>
              <a:rPr lang="zh-CN" altLang="en-US" sz="2200" dirty="0">
                <a:sym typeface="+mn-ea"/>
              </a:rPr>
              <a:t>）</a:t>
            </a:r>
            <a:r>
              <a:rPr lang="en-US" altLang="zh-CN" sz="2200" dirty="0">
                <a:sym typeface="+mn-ea"/>
              </a:rPr>
              <a:t>.load()</a:t>
            </a:r>
            <a:r>
              <a:rPr lang="zh-CN" altLang="en-US" sz="2200" dirty="0">
                <a:sym typeface="+mn-ea"/>
              </a:rPr>
              <a:t>方法（了解）</a:t>
            </a:r>
            <a:endParaRPr lang="zh-CN" altLang="en-US" sz="2200" dirty="0">
              <a:solidFill>
                <a:schemeClr val="tx1"/>
              </a:solidFill>
              <a:sym typeface="+mn-ea"/>
            </a:endParaRPr>
          </a:p>
          <a:p>
            <a:pPr marL="0" indent="0">
              <a:lnSpc>
                <a:spcPct val="150000"/>
              </a:lnSpc>
              <a:spcBef>
                <a:spcPts val="0"/>
              </a:spcBef>
              <a:buNone/>
            </a:pPr>
            <a:r>
              <a:rPr lang="zh-CN" altLang="en-US" sz="2200" dirty="0">
                <a:sym typeface="+mn-ea"/>
              </a:rPr>
              <a:t>        参数介绍：</a:t>
            </a:r>
            <a:r>
              <a:rPr lang="en-US" altLang="zh-CN" sz="2200" dirty="0">
                <a:sym typeface="+mn-ea"/>
              </a:rPr>
              <a:t>load()</a:t>
            </a:r>
            <a:r>
              <a:rPr lang="zh-CN" altLang="en-US" sz="2200" dirty="0">
                <a:sym typeface="+mn-ea"/>
              </a:rPr>
              <a:t>方法接收三个参数</a:t>
            </a:r>
            <a:endParaRPr lang="zh-CN" altLang="en-US" sz="2200" dirty="0">
              <a:solidFill>
                <a:schemeClr val="tx1"/>
              </a:solidFill>
              <a:sym typeface="+mn-ea"/>
            </a:endParaRPr>
          </a:p>
          <a:p>
            <a:pPr marL="0" indent="0">
              <a:lnSpc>
                <a:spcPct val="150000"/>
              </a:lnSpc>
              <a:spcBef>
                <a:spcPts val="0"/>
              </a:spcBef>
              <a:buNone/>
            </a:pPr>
            <a:r>
              <a:rPr lang="zh-CN" altLang="en-US" sz="2200" dirty="0">
                <a:sym typeface="+mn-ea"/>
              </a:rPr>
              <a:t>                参数</a:t>
            </a:r>
            <a:r>
              <a:rPr lang="en-US" altLang="zh-CN" sz="2200" dirty="0">
                <a:sym typeface="+mn-ea"/>
              </a:rPr>
              <a:t>1</a:t>
            </a:r>
            <a:r>
              <a:rPr lang="zh-CN" altLang="en-US" sz="2200" dirty="0">
                <a:sym typeface="+mn-ea"/>
              </a:rPr>
              <a:t>：url(必选）请求 html 文件的 url 地址，参数类型为 String</a:t>
            </a:r>
            <a:endParaRPr lang="zh-CN" altLang="en-US" sz="2200" dirty="0">
              <a:solidFill>
                <a:schemeClr val="tx1"/>
              </a:solidFill>
              <a:sym typeface="+mn-ea"/>
            </a:endParaRPr>
          </a:p>
          <a:p>
            <a:pPr marL="0" indent="0">
              <a:lnSpc>
                <a:spcPct val="150000"/>
              </a:lnSpc>
              <a:spcBef>
                <a:spcPts val="0"/>
              </a:spcBef>
              <a:buNone/>
            </a:pPr>
            <a:r>
              <a:rPr lang="zh-CN" altLang="en-US" sz="2200" dirty="0">
                <a:sym typeface="+mn-ea"/>
              </a:rPr>
              <a:t>                参数</a:t>
            </a:r>
            <a:r>
              <a:rPr lang="en-US" altLang="zh-CN" sz="2200" dirty="0">
                <a:sym typeface="+mn-ea"/>
              </a:rPr>
              <a:t>2</a:t>
            </a:r>
            <a:r>
              <a:rPr lang="zh-CN" altLang="en-US" sz="2200" dirty="0">
                <a:sym typeface="+mn-ea"/>
              </a:rPr>
              <a:t>：（可选）发送的</a:t>
            </a:r>
            <a:r>
              <a:rPr lang="en-US" altLang="zh-CN" sz="2200" dirty="0">
                <a:sym typeface="+mn-ea"/>
              </a:rPr>
              <a:t>data(</a:t>
            </a:r>
            <a:r>
              <a:rPr lang="zh-CN" altLang="en-US" sz="2200" dirty="0">
                <a:sym typeface="+mn-ea"/>
              </a:rPr>
              <a:t>key/value</a:t>
            </a:r>
            <a:r>
              <a:rPr lang="en-US" altLang="zh-CN" sz="2200" dirty="0">
                <a:sym typeface="+mn-ea"/>
              </a:rPr>
              <a:t>)</a:t>
            </a:r>
            <a:r>
              <a:rPr lang="zh-CN" altLang="en-US" sz="2200" dirty="0">
                <a:sym typeface="+mn-ea"/>
              </a:rPr>
              <a:t> 数据，参数类型为 Object </a:t>
            </a:r>
          </a:p>
          <a:p>
            <a:pPr marL="0" indent="0">
              <a:lnSpc>
                <a:spcPct val="150000"/>
              </a:lnSpc>
              <a:spcBef>
                <a:spcPts val="0"/>
              </a:spcBef>
              <a:buNone/>
            </a:pPr>
            <a:r>
              <a:rPr lang="zh-CN" altLang="en-US" sz="2200" dirty="0">
                <a:sym typeface="+mn-ea"/>
              </a:rPr>
              <a:t>                参数</a:t>
            </a:r>
            <a:r>
              <a:rPr lang="en-US" altLang="zh-CN" sz="2200" dirty="0">
                <a:sym typeface="+mn-ea"/>
              </a:rPr>
              <a:t>3</a:t>
            </a:r>
            <a:r>
              <a:rPr lang="zh-CN" altLang="en-US" sz="2200" dirty="0" smtClean="0">
                <a:sym typeface="+mn-ea"/>
              </a:rPr>
              <a:t>：</a:t>
            </a:r>
            <a:r>
              <a:rPr lang="en-US" altLang="zh-CN" sz="2200" dirty="0" smtClean="0">
                <a:sym typeface="+mn-ea"/>
              </a:rPr>
              <a:t>c</a:t>
            </a:r>
            <a:r>
              <a:rPr lang="zh-CN" altLang="en-US" sz="2200" dirty="0" smtClean="0">
                <a:sym typeface="+mn-ea"/>
              </a:rPr>
              <a:t>allback</a:t>
            </a:r>
            <a:r>
              <a:rPr lang="zh-CN" altLang="en-US" sz="2200" dirty="0">
                <a:sym typeface="+mn-ea"/>
              </a:rPr>
              <a:t>(可选）成功或失败的回调</a:t>
            </a:r>
            <a:r>
              <a:rPr lang="zh-CN" altLang="en-US" sz="2200" dirty="0">
                <a:solidFill>
                  <a:schemeClr val="tx1"/>
                </a:solidFill>
                <a:sym typeface="+mn-ea"/>
              </a:rPr>
              <a:t>函数，参数类型为函数 Function</a:t>
            </a:r>
          </a:p>
          <a:p>
            <a:pPr marL="0" indent="0">
              <a:lnSpc>
                <a:spcPct val="150000"/>
              </a:lnSpc>
              <a:spcBef>
                <a:spcPts val="0"/>
              </a:spcBef>
              <a:buNone/>
            </a:pPr>
            <a:r>
              <a:rPr lang="zh-CN" altLang="en-US" sz="2200" dirty="0">
                <a:solidFill>
                  <a:srgbClr val="FF0000"/>
                </a:solidFill>
                <a:sym typeface="+mn-ea"/>
              </a:rPr>
              <a:t>注意：如果想让 Ajax 异步载入一段 HTML 内容，我们只需要一个 HTML 请求的 url 即可</a:t>
            </a:r>
          </a:p>
          <a:p>
            <a:pPr marL="0" indent="0">
              <a:lnSpc>
                <a:spcPct val="150000"/>
              </a:lnSpc>
              <a:spcBef>
                <a:spcPts val="0"/>
              </a:spcBef>
              <a:buNone/>
            </a:pPr>
            <a:endParaRPr lang="zh-CN" altLang="en-US" sz="2200" dirty="0">
              <a:solidFill>
                <a:schemeClr val="tx1"/>
              </a:solidFill>
              <a:sym typeface="+mn-ea"/>
            </a:endParaRPr>
          </a:p>
          <a:p>
            <a:pPr marL="0" indent="0">
              <a:lnSpc>
                <a:spcPct val="150000"/>
              </a:lnSpc>
              <a:spcBef>
                <a:spcPts val="0"/>
              </a:spcBef>
              <a:buNone/>
            </a:pPr>
            <a:endParaRPr lang="en-US" altLang="zh-CN" sz="2200" dirty="0">
              <a:solidFill>
                <a:schemeClr val="tx1"/>
              </a:solidFill>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555625" y="780415"/>
            <a:ext cx="8032750" cy="506793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dirty="0">
                <a:solidFill>
                  <a:srgbClr val="FF0000"/>
                </a:solidFill>
                <a:sym typeface="+mn-ea"/>
              </a:rPr>
              <a:t>用法：</a:t>
            </a:r>
            <a:r>
              <a:rPr lang="en-US" altLang="zh-CN" sz="2200" dirty="0">
                <a:solidFill>
                  <a:srgbClr val="FF0000"/>
                </a:solidFill>
                <a:sym typeface="+mn-ea"/>
              </a:rPr>
              <a:t>.load()</a:t>
            </a:r>
            <a:r>
              <a:rPr lang="zh-CN" altLang="en-US" sz="2200" dirty="0">
                <a:solidFill>
                  <a:srgbClr val="FF0000"/>
                </a:solidFill>
                <a:sym typeface="+mn-ea"/>
              </a:rPr>
              <a:t>方法是一个局部的方法，必须通过某一对象的调用</a:t>
            </a:r>
          </a:p>
          <a:p>
            <a:pPr marL="0" indent="0">
              <a:lnSpc>
                <a:spcPct val="150000"/>
              </a:lnSpc>
              <a:spcBef>
                <a:spcPts val="0"/>
              </a:spcBef>
              <a:buNone/>
            </a:pPr>
            <a:r>
              <a:rPr lang="zh-CN" altLang="en-US" sz="2200" dirty="0">
                <a:solidFill>
                  <a:schemeClr val="tx1"/>
                </a:solidFill>
                <a:sym typeface="+mn-ea"/>
              </a:rPr>
              <a:t>①请求文件</a:t>
            </a:r>
          </a:p>
          <a:p>
            <a:pPr marL="0" indent="0">
              <a:lnSpc>
                <a:spcPct val="150000"/>
              </a:lnSpc>
              <a:spcBef>
                <a:spcPts val="0"/>
              </a:spcBef>
              <a:buNone/>
            </a:pPr>
            <a:endParaRPr lang="zh-CN" altLang="en-US" sz="2200" dirty="0">
              <a:solidFill>
                <a:schemeClr val="tx1"/>
              </a:solidFill>
              <a:sym typeface="+mn-ea"/>
            </a:endParaRPr>
          </a:p>
          <a:p>
            <a:pPr marL="0" indent="0">
              <a:lnSpc>
                <a:spcPct val="150000"/>
              </a:lnSpc>
              <a:spcBef>
                <a:spcPts val="0"/>
              </a:spcBef>
              <a:buNone/>
            </a:pPr>
            <a:endParaRPr lang="zh-CN" altLang="en-US" sz="2200" dirty="0">
              <a:solidFill>
                <a:schemeClr val="tx1"/>
              </a:solidFill>
              <a:sym typeface="+mn-ea"/>
            </a:endParaRPr>
          </a:p>
          <a:p>
            <a:pPr marL="0" indent="0">
              <a:lnSpc>
                <a:spcPct val="150000"/>
              </a:lnSpc>
              <a:spcBef>
                <a:spcPts val="0"/>
              </a:spcBef>
              <a:buNone/>
            </a:pPr>
            <a:endParaRPr lang="zh-CN" altLang="en-US" sz="2200" dirty="0">
              <a:solidFill>
                <a:schemeClr val="tx1"/>
              </a:solidFill>
              <a:sym typeface="+mn-ea"/>
            </a:endParaRPr>
          </a:p>
          <a:p>
            <a:pPr marL="0" indent="0">
              <a:lnSpc>
                <a:spcPct val="150000"/>
              </a:lnSpc>
              <a:spcBef>
                <a:spcPts val="0"/>
              </a:spcBef>
              <a:buNone/>
            </a:pPr>
            <a:endParaRPr lang="zh-CN" altLang="en-US" sz="2200" dirty="0">
              <a:solidFill>
                <a:schemeClr val="tx1"/>
              </a:solidFill>
              <a:sym typeface="+mn-ea"/>
            </a:endParaRPr>
          </a:p>
          <a:p>
            <a:pPr marL="0" indent="0">
              <a:lnSpc>
                <a:spcPct val="150000"/>
              </a:lnSpc>
              <a:spcBef>
                <a:spcPts val="0"/>
              </a:spcBef>
              <a:buNone/>
            </a:pPr>
            <a:endParaRPr lang="zh-CN" altLang="en-US" sz="2200" dirty="0">
              <a:solidFill>
                <a:schemeClr val="tx1"/>
              </a:solidFill>
              <a:sym typeface="+mn-ea"/>
            </a:endParaRPr>
          </a:p>
          <a:p>
            <a:pPr marL="0" indent="0">
              <a:lnSpc>
                <a:spcPct val="150000"/>
              </a:lnSpc>
              <a:spcBef>
                <a:spcPts val="0"/>
              </a:spcBef>
              <a:buNone/>
            </a:pPr>
            <a:r>
              <a:rPr lang="zh-CN" altLang="en-US" sz="2200" dirty="0">
                <a:solidFill>
                  <a:schemeClr val="tx1"/>
                </a:solidFill>
                <a:sym typeface="+mn-ea"/>
              </a:rPr>
              <a:t>如果想对载入的 HTML 进行筛选，那么只要在 url 参数后面跟着一个选择器即可。 </a:t>
            </a:r>
          </a:p>
          <a:p>
            <a:pPr marL="0" indent="0">
              <a:lnSpc>
                <a:spcPct val="150000"/>
              </a:lnSpc>
              <a:spcBef>
                <a:spcPts val="0"/>
              </a:spcBef>
              <a:buNone/>
            </a:pPr>
            <a:r>
              <a:rPr lang="zh-CN" altLang="en-US" sz="2200" dirty="0">
                <a:solidFill>
                  <a:schemeClr val="tx1"/>
                </a:solidFill>
                <a:sym typeface="+mn-ea"/>
              </a:rPr>
              <a:t>$('.box').load("test.html .p1");</a:t>
            </a:r>
          </a:p>
        </p:txBody>
      </p:sp>
      <p:pic>
        <p:nvPicPr>
          <p:cNvPr id="3" name="图片 2"/>
          <p:cNvPicPr>
            <a:picLocks noChangeAspect="1"/>
          </p:cNvPicPr>
          <p:nvPr/>
        </p:nvPicPr>
        <p:blipFill>
          <a:blip r:embed="rId2" cstate="print"/>
          <a:stretch>
            <a:fillRect/>
          </a:stretch>
        </p:blipFill>
        <p:spPr>
          <a:xfrm>
            <a:off x="1009650" y="1983105"/>
            <a:ext cx="5649595" cy="240792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429895" y="689610"/>
            <a:ext cx="8387080" cy="51943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dirty="0">
                <a:solidFill>
                  <a:schemeClr val="tx1"/>
                </a:solidFill>
                <a:sym typeface="+mn-ea"/>
              </a:rPr>
              <a:t>②发送数据</a:t>
            </a:r>
            <a:endParaRPr lang="en-US" altLang="zh-CN" sz="2200" dirty="0">
              <a:solidFill>
                <a:schemeClr val="tx1"/>
              </a:solidFill>
              <a:sym typeface="+mn-ea"/>
            </a:endParaRPr>
          </a:p>
          <a:p>
            <a:pPr marL="0" indent="0">
              <a:lnSpc>
                <a:spcPct val="150000"/>
              </a:lnSpc>
              <a:spcBef>
                <a:spcPts val="0"/>
              </a:spcBef>
              <a:buNone/>
            </a:pPr>
            <a:r>
              <a:rPr lang="en-US" altLang="zh-CN" sz="2200" dirty="0">
                <a:solidFill>
                  <a:schemeClr val="tx1"/>
                </a:solidFill>
                <a:sym typeface="+mn-ea"/>
              </a:rPr>
              <a:t>        </a:t>
            </a:r>
            <a:r>
              <a:rPr lang="zh-CN" altLang="en-US" sz="2200" dirty="0">
                <a:solidFill>
                  <a:schemeClr val="tx1"/>
                </a:solidFill>
                <a:sym typeface="+mn-ea"/>
              </a:rPr>
              <a:t>加载服务器文件不仅需要载入数据，还需要向服务器提交数据，则可以通过参数</a:t>
            </a:r>
            <a:r>
              <a:rPr lang="en-US" altLang="zh-CN" sz="2200" dirty="0">
                <a:solidFill>
                  <a:schemeClr val="tx1"/>
                </a:solidFill>
                <a:sym typeface="+mn-ea"/>
              </a:rPr>
              <a:t>2data</a:t>
            </a:r>
            <a:r>
              <a:rPr lang="zh-CN" altLang="en-US" sz="2200" dirty="0">
                <a:solidFill>
                  <a:schemeClr val="tx1"/>
                </a:solidFill>
                <a:sym typeface="+mn-ea"/>
              </a:rPr>
              <a:t>发送数据，向服务器提交数据有两种方式：get 和 post。 </a:t>
            </a:r>
          </a:p>
          <a:p>
            <a:pPr marL="0" indent="0">
              <a:lnSpc>
                <a:spcPct val="150000"/>
              </a:lnSpc>
              <a:spcBef>
                <a:spcPts val="0"/>
              </a:spcBef>
              <a:buNone/>
            </a:pPr>
            <a:r>
              <a:rPr lang="zh-CN" altLang="en-US" sz="2200" dirty="0">
                <a:solidFill>
                  <a:schemeClr val="tx1"/>
                </a:solidFill>
                <a:sym typeface="+mn-ea"/>
              </a:rPr>
              <a:t>       </a:t>
            </a:r>
            <a:r>
              <a:rPr lang="en-US" altLang="zh-CN" sz="2200" dirty="0">
                <a:solidFill>
                  <a:schemeClr val="tx1"/>
                </a:solidFill>
                <a:sym typeface="+mn-ea"/>
              </a:rPr>
              <a:t>get</a:t>
            </a:r>
            <a:r>
              <a:rPr lang="zh-CN" altLang="en-US" sz="2200" dirty="0">
                <a:solidFill>
                  <a:schemeClr val="tx1"/>
                </a:solidFill>
                <a:sym typeface="+mn-ea"/>
              </a:rPr>
              <a:t>方式：不传递 data，则默认 get 方式，用</a:t>
            </a:r>
            <a:r>
              <a:rPr lang="en-US" altLang="zh-CN" sz="2200" dirty="0">
                <a:solidFill>
                  <a:schemeClr val="tx1"/>
                </a:solidFill>
                <a:sym typeface="+mn-ea"/>
              </a:rPr>
              <a:t>get</a:t>
            </a:r>
            <a:r>
              <a:rPr lang="zh-CN" altLang="en-US" sz="2200" dirty="0">
                <a:solidFill>
                  <a:schemeClr val="tx1"/>
                </a:solidFill>
                <a:sym typeface="+mn-ea"/>
              </a:rPr>
              <a:t>方式提交数据</a:t>
            </a:r>
          </a:p>
          <a:p>
            <a:pPr marL="0" indent="0">
              <a:lnSpc>
                <a:spcPct val="150000"/>
              </a:lnSpc>
              <a:spcBef>
                <a:spcPts val="0"/>
              </a:spcBef>
              <a:buNone/>
            </a:pPr>
            <a:endParaRPr lang="zh-CN" altLang="en-US" sz="2200" dirty="0">
              <a:solidFill>
                <a:schemeClr val="tx1"/>
              </a:solidFill>
              <a:sym typeface="+mn-ea"/>
            </a:endParaRPr>
          </a:p>
          <a:p>
            <a:pPr marL="0" indent="0">
              <a:lnSpc>
                <a:spcPct val="150000"/>
              </a:lnSpc>
              <a:spcBef>
                <a:spcPts val="0"/>
              </a:spcBef>
              <a:buNone/>
            </a:pPr>
            <a:endParaRPr lang="zh-CN" altLang="en-US" sz="2200" dirty="0">
              <a:solidFill>
                <a:schemeClr val="tx1"/>
              </a:solidFill>
              <a:sym typeface="+mn-ea"/>
            </a:endParaRPr>
          </a:p>
          <a:p>
            <a:pPr marL="0" indent="0">
              <a:lnSpc>
                <a:spcPct val="150000"/>
              </a:lnSpc>
              <a:spcBef>
                <a:spcPts val="0"/>
              </a:spcBef>
              <a:buNone/>
            </a:pPr>
            <a:r>
              <a:rPr lang="zh-CN" altLang="en-US" sz="2200" dirty="0">
                <a:solidFill>
                  <a:schemeClr val="tx1"/>
                </a:solidFill>
                <a:sym typeface="+mn-ea"/>
              </a:rPr>
              <a:t>        </a:t>
            </a:r>
            <a:r>
              <a:rPr lang="en-US" altLang="zh-CN" sz="2200" dirty="0">
                <a:solidFill>
                  <a:schemeClr val="tx1"/>
                </a:solidFill>
                <a:sym typeface="+mn-ea"/>
              </a:rPr>
              <a:t>post</a:t>
            </a:r>
            <a:r>
              <a:rPr lang="zh-CN" altLang="en-US" sz="2200" dirty="0">
                <a:solidFill>
                  <a:schemeClr val="tx1"/>
                </a:solidFill>
                <a:sym typeface="+mn-ea"/>
              </a:rPr>
              <a:t>方式：传递 data，则为 post 方式 </a:t>
            </a:r>
          </a:p>
        </p:txBody>
      </p:sp>
      <p:pic>
        <p:nvPicPr>
          <p:cNvPr id="2" name="图片 1"/>
          <p:cNvPicPr>
            <a:picLocks noChangeAspect="1"/>
          </p:cNvPicPr>
          <p:nvPr/>
        </p:nvPicPr>
        <p:blipFill>
          <a:blip r:embed="rId2" cstate="print"/>
          <a:stretch>
            <a:fillRect/>
          </a:stretch>
        </p:blipFill>
        <p:spPr>
          <a:xfrm>
            <a:off x="1437640" y="3267710"/>
            <a:ext cx="5835015" cy="981710"/>
          </a:xfrm>
          <a:prstGeom prst="rect">
            <a:avLst/>
          </a:prstGeom>
        </p:spPr>
      </p:pic>
      <p:pic>
        <p:nvPicPr>
          <p:cNvPr id="4" name="图片 3"/>
          <p:cNvPicPr>
            <a:picLocks noChangeAspect="1"/>
          </p:cNvPicPr>
          <p:nvPr/>
        </p:nvPicPr>
        <p:blipFill>
          <a:blip r:embed="rId3" cstate="print"/>
          <a:stretch>
            <a:fillRect/>
          </a:stretch>
        </p:blipFill>
        <p:spPr>
          <a:xfrm>
            <a:off x="1045845" y="4803140"/>
            <a:ext cx="6619240" cy="1080770"/>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62*i*6"/>
  <p:tag name="KSO_WM_UNIT_TEMPLATE_CATEGORY" val="custom"/>
  <p:tag name="KSO_WM_UNIT_TEMPLATE_INDEX" val="9"/>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62*i*7"/>
  <p:tag name="KSO_WM_UNIT_TEMPLATE_CATEGORY" val="custom"/>
  <p:tag name="KSO_WM_UNIT_TEMPLATE_INDEX" val="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184</TotalTime>
  <Words>986</Words>
  <Application>Microsoft Office PowerPoint</Application>
  <PresentationFormat>全屏显示(4:3)</PresentationFormat>
  <Paragraphs>86</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聚合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1000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dc:title>
  <dc:creator>wmy</dc:creator>
  <cp:lastModifiedBy>China</cp:lastModifiedBy>
  <cp:revision>4074</cp:revision>
  <dcterms:created xsi:type="dcterms:W3CDTF">2009-05-11T03:02:00Z</dcterms:created>
  <dcterms:modified xsi:type="dcterms:W3CDTF">2018-06-03T07:58:57Z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