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713" r:id="rId2"/>
    <p:sldId id="930" r:id="rId3"/>
    <p:sldId id="797" r:id="rId4"/>
    <p:sldId id="925" r:id="rId5"/>
    <p:sldId id="914" r:id="rId6"/>
    <p:sldId id="926" r:id="rId7"/>
    <p:sldId id="927" r:id="rId8"/>
    <p:sldId id="931" r:id="rId9"/>
    <p:sldId id="932" r:id="rId10"/>
    <p:sldId id="933" r:id="rId11"/>
    <p:sldId id="934" r:id="rId12"/>
    <p:sldId id="935" r:id="rId13"/>
    <p:sldId id="936" r:id="rId14"/>
    <p:sldId id="937" r:id="rId15"/>
    <p:sldId id="938" r:id="rId16"/>
    <p:sldId id="939" r:id="rId17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9"/>
    <p:restoredTop sz="87012"/>
  </p:normalViewPr>
  <p:slideViewPr>
    <p:cSldViewPr showGuides="1">
      <p:cViewPr varScale="1">
        <p:scale>
          <a:sx n="61" d="100"/>
          <a:sy n="61" d="100"/>
        </p:scale>
        <p:origin x="-1482" y="-90"/>
      </p:cViewPr>
      <p:guideLst>
        <p:guide orient="horz" pos="217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222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7466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47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2959100"/>
            <a:ext cx="9153525" cy="1719263"/>
          </a:xfrm>
          <a:prstGeom prst="rect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1" name="ksoSlideStyle" descr="#wm#_9_01_110_1111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pic>
        <p:nvPicPr>
          <p:cNvPr id="2" name="Picture 4" descr="#wm#_9_01_110_1111_c_1_1095*129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5" y="1341438"/>
            <a:ext cx="3482975" cy="3943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777490" y="3185160"/>
            <a:ext cx="5909310" cy="758190"/>
          </a:xfrm>
        </p:spPr>
        <p:txBody>
          <a:bodyPr anchor="ctr"/>
          <a:lstStyle>
            <a:lvl1pPr algn="r">
              <a:defRPr sz="27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4588" y="3944938"/>
            <a:ext cx="5917949" cy="611822"/>
          </a:xfrm>
        </p:spPr>
        <p:txBody>
          <a:bodyPr lIns="90170" tIns="46990" rIns="90170" bIns="46990"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 fontAlgn="base"/>
            <a:r>
              <a:rPr lang="zh-CN" altLang="en-US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4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52735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73486"/>
            <a:ext cx="8229600" cy="427173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84337"/>
            <a:ext cx="822960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05088"/>
            <a:ext cx="4038600" cy="424824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268760"/>
            <a:ext cx="7886700" cy="99799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2257227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3081140"/>
            <a:ext cx="3868737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2257227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81140"/>
            <a:ext cx="3887788" cy="316408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2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defRPr/>
              </a:pPr>
              <a:t>‹#›</a:t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3200"/>
            <a:ext cx="7639800" cy="6408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21800" y="1583224"/>
            <a:ext cx="2503800" cy="50036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1576800"/>
            <a:ext cx="4926330" cy="5010114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7857" y="1284339"/>
            <a:ext cx="1338943" cy="5002162"/>
          </a:xfrm>
        </p:spPr>
        <p:txBody>
          <a:bodyPr vert="eaVert" anchor="ctr"/>
          <a:lstStyle>
            <a:lvl1pPr algn="l"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4339"/>
            <a:ext cx="6743700" cy="50021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2"/>
          </p:nvPr>
        </p:nvSpPr>
        <p:spPr bwMode="auto">
          <a:xfrm>
            <a:off x="457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524625"/>
            <a:ext cx="289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24625"/>
            <a:ext cx="213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57200" y="2220913"/>
            <a:ext cx="8229600" cy="38719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14630"/>
            <a:r>
              <a:rPr lang="zh-CN" altLang="en-US" dirty="0"/>
              <a:t>单击此处编辑母版文本样式</a:t>
            </a:r>
          </a:p>
          <a:p>
            <a:pPr lvl="1" indent="-214630"/>
            <a:r>
              <a:rPr lang="zh-CN" altLang="en-US" dirty="0"/>
              <a:t>第二级</a:t>
            </a:r>
          </a:p>
          <a:p>
            <a:pPr lvl="2" indent="-214630"/>
            <a:r>
              <a:rPr lang="zh-CN" altLang="en-US" dirty="0"/>
              <a:t>第三级</a:t>
            </a:r>
          </a:p>
          <a:p>
            <a:pPr lvl="3" indent="-214630"/>
            <a:r>
              <a:rPr lang="zh-CN" altLang="en-US" dirty="0"/>
              <a:t>第四级</a:t>
            </a:r>
          </a:p>
          <a:p>
            <a:pPr lvl="4" indent="-214630"/>
            <a:r>
              <a:rPr lang="zh-CN" altLang="en-US" dirty="0"/>
              <a:t>第五级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105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104272F7-5B41-43E8-8FB5-2B6A53E2D44C}" type="datetimeFigureOut">
              <a:rPr lang="zh-CN" altLang="en-US" smtClean="0"/>
              <a:pPr/>
              <a:t>2018/6/3</a:t>
            </a:fld>
            <a:endParaRPr lang="zh-CN" alt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050" noProof="1"/>
            </a:lvl1pPr>
          </a:lstStyle>
          <a:p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000" noProof="1">
                <a:ea typeface="宋体" panose="02010600030101010101" pitchFamily="2" charset="-122"/>
                <a:cs typeface="黑体" charset="-122"/>
              </a:defRPr>
            </a:lvl1pPr>
          </a:lstStyle>
          <a:p>
            <a:fld id="{6B379BE6-C539-450B-BBDC-F24606B38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30" name="ksoSlideStyle" descr="#wm#_9_02_342_022" hidden="1"/>
          <p:cNvSpPr>
            <a:spLocks noChangeArrowheads="1"/>
          </p:cNvSpPr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 flipV="1">
            <a:off x="0" y="0"/>
            <a:ext cx="9109075" cy="757238"/>
          </a:xfrm>
          <a:prstGeom prst="rtTriangle">
            <a:avLst/>
          </a:prstGeom>
          <a:solidFill>
            <a:srgbClr val="A86CB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 flipH="1" flipV="1">
            <a:off x="3371850" y="4763"/>
            <a:ext cx="5773738" cy="1328738"/>
          </a:xfrm>
          <a:prstGeom prst="rtTriangle">
            <a:avLst/>
          </a:prstGeom>
          <a:solidFill>
            <a:srgbClr val="13C7AF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charset="-122"/>
              <a:cs typeface="+mn-cs"/>
            </a:endParaRPr>
          </a:p>
        </p:txBody>
      </p:sp>
      <p:sp>
        <p:nvSpPr>
          <p:cNvPr id="1033" name="Rectangle 2"/>
          <p:cNvSpPr>
            <a:spLocks noGrp="1"/>
          </p:cNvSpPr>
          <p:nvPr>
            <p:ph type="title"/>
          </p:nvPr>
        </p:nvSpPr>
        <p:spPr>
          <a:xfrm>
            <a:off x="457200" y="1263650"/>
            <a:ext cx="8229600" cy="76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charset="-122"/>
          <a:sym typeface="Arial" panose="020B0604020202020204" pitchFamily="34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charset="-122"/>
          <a:sym typeface="Arial" panose="020B0604020202020204" pitchFamily="34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charset="-122"/>
          <a:sym typeface="Arial" panose="020B0604020202020204" pitchFamily="34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300">
          <a:solidFill>
            <a:schemeClr val="tx1"/>
          </a:solidFill>
          <a:latin typeface="Arial" panose="020B0604020202020204" pitchFamily="34" charset="0"/>
          <a:ea typeface="黑体" charset="-122"/>
          <a:sym typeface="Arial" panose="020B0604020202020204" pitchFamily="34" charset="0"/>
        </a:defRPr>
      </a:lvl5pPr>
      <a:lvl6pPr marL="4572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charset="-122"/>
          <a:sym typeface="Arial" panose="020B0604020202020204" pitchFamily="34" charset="0"/>
        </a:defRPr>
      </a:lvl6pPr>
      <a:lvl7pPr marL="9144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charset="-122"/>
          <a:sym typeface="Arial" panose="020B0604020202020204" pitchFamily="34" charset="0"/>
        </a:defRPr>
      </a:lvl7pPr>
      <a:lvl8pPr marL="13716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charset="-122"/>
          <a:sym typeface="Arial" panose="020B0604020202020204" pitchFamily="34" charset="0"/>
        </a:defRPr>
      </a:lvl8pPr>
      <a:lvl9pPr marL="182880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1"/>
          </a:solidFill>
          <a:latin typeface="Arial" panose="020B0604020202020204" pitchFamily="34" charset="0"/>
          <a:ea typeface="黑体" charset="-122"/>
          <a:sym typeface="Arial" panose="020B0604020202020204" pitchFamily="34" charset="0"/>
        </a:defRPr>
      </a:lvl9pPr>
    </p:titleStyle>
    <p:bodyStyle>
      <a:lvl1pPr marL="2146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5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9004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433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86230" indent="-214630" algn="just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/>
        </p:nvSpPr>
        <p:spPr>
          <a:xfrm>
            <a:off x="817245" y="2658110"/>
            <a:ext cx="7509510" cy="762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3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5pPr>
            <a:lvl6pPr marL="4572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6pPr>
            <a:lvl7pPr marL="9144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7pPr>
            <a:lvl8pPr marL="13716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8pPr>
            <a:lvl9pPr marL="1828800" algn="just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400">
                <a:solidFill>
                  <a:schemeClr val="tx1"/>
                </a:solidFill>
                <a:latin typeface="Arial" panose="020B0604020202020204" pitchFamily="34" charset="0"/>
                <a:ea typeface="黑体" charset="-122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zh-CN" dirty="0"/>
              <a:t>jQuery</a:t>
            </a:r>
            <a:r>
              <a:rPr lang="en-US" altLang="en-US" dirty="0"/>
              <a:t>中的Ajax</a:t>
            </a: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41325" y="557530"/>
            <a:ext cx="8261350" cy="56280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$.get()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利用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get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方式提交或获取数据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参数说明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:有四个参数，前面三个参数和.load()一样，多了一个参数 type，即服务器返回的内容格式(包括 xml、html、script、json、jsonp 和 text,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默认是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json)第一个参数为必选参数，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后面三个为可选参数。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传送数据：可以使用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url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后面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?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拼接传值。也可以通过第二个参数发送数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据（</a:t>
            </a:r>
            <a:r>
              <a:rPr lang="zh-CN" altLang="en-US" sz="2200" dirty="0" smtClean="0">
                <a:sym typeface="+mn-ea"/>
              </a:rPr>
              <a:t>数据格式可以是对象也可以是字符串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）。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注意：第四参数 type 是指定异步返回值的类型。一般情况下 type 参数是智能判断，并不需要我们主动设置，如果主动设置，则会强行按照指定类型格式返回。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41325" y="557530"/>
            <a:ext cx="8261350" cy="561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8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$.post()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</a:t>
            </a:r>
            <a:r>
              <a:rPr lang="en-US" altLang="zh-CN" sz="2200" dirty="0">
                <a:sym typeface="+mn-ea"/>
              </a:rPr>
              <a:t>ajax</a:t>
            </a:r>
            <a:r>
              <a:rPr lang="zh-CN" altLang="en-US" sz="2200" dirty="0">
                <a:sym typeface="+mn-ea"/>
              </a:rPr>
              <a:t>利</a:t>
            </a:r>
            <a:r>
              <a:rPr lang="zh-CN" altLang="en-US" sz="2200" dirty="0" smtClean="0">
                <a:sym typeface="+mn-ea"/>
              </a:rPr>
              <a:t>用</a:t>
            </a:r>
            <a:r>
              <a:rPr lang="en-US" altLang="zh-CN" sz="2200" dirty="0" smtClean="0">
                <a:sym typeface="+mn-ea"/>
              </a:rPr>
              <a:t>post</a:t>
            </a:r>
            <a:r>
              <a:rPr lang="zh-CN" altLang="en-US" sz="2200" dirty="0" smtClean="0">
                <a:sym typeface="+mn-ea"/>
              </a:rPr>
              <a:t>方</a:t>
            </a:r>
            <a:r>
              <a:rPr lang="zh-CN" altLang="en-US" sz="2200" dirty="0">
                <a:sym typeface="+mn-ea"/>
              </a:rPr>
              <a:t>式提交或获取数据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用法：基本同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$.get()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类似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$.get()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$.post()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的区别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1.GET 请求是通过 URL 提交的，而 POST 请求则是 HTTP 消息实体提交的；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2.GET 提交有大小限制（2KB） 而 POST 方式不受限制；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3.GET 方式会被缓存下来，可能有安全性问题，而 POST 没有这个问题；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4.GET 方式通过$_GET[]获取，POST 方式通过$_POST[]获取。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635635" y="1341120"/>
            <a:ext cx="7872730" cy="3787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9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$.getScript()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作用：用于加载特定的 JS 文件，有时我们希望能够特定的情况再加载 JS 文件，而不是一开始把所有 JS 文件都加载了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这时可以使用$.getScript()方法。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$('button').click(function(){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    $.getScript("test.js")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})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41325" y="1060450"/>
            <a:ext cx="8261350" cy="4074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10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$.getJSON()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作用：专门加载 JSON 文件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$('button').click(function(){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	$.getJSON("student.json",function(data){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		console.log(data);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	})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})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41325" y="911860"/>
            <a:ext cx="8261350" cy="4074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$.ajax()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作用：利用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ajax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加载数据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参数说明：传一个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数据形式配置参数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707390" y="2701290"/>
          <a:ext cx="799528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245"/>
                <a:gridCol w="2333625"/>
                <a:gridCol w="4082415"/>
              </a:tblGrid>
              <a:tr h="4572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/>
                        <a:t>说明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dirty="0" err="1">
                          <a:solidFill>
                            <a:srgbClr val="FF0000"/>
                          </a:solidFill>
                        </a:rPr>
                        <a:t>url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发送请求的地址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请求方式：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POST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或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GET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，默认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GET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Object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或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发送到服务器的数据，键值对字符串或对象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/>
                        <a:t>返回的数据类型，比如</a:t>
                      </a:r>
                      <a:r>
                        <a:rPr lang="en-US" altLang="zh-CN" sz="1600"/>
                        <a:t>xml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json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jsonp</a:t>
                      </a:r>
                      <a:r>
                        <a:rPr lang="zh-CN" altLang="en-US" sz="1600"/>
                        <a:t>等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/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/>
                        <a:t>设置请求超时的时间（毫秒）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/>
                        <a:t>请求完成后调用的回调函数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753110" y="548640"/>
          <a:ext cx="799528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245"/>
                <a:gridCol w="2333625"/>
                <a:gridCol w="4082415"/>
              </a:tblGrid>
              <a:tr h="4572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/>
                        <a:t>说明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请求成功后调用的回调函数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请求失败时调用的回调函数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/>
                        <a:t>是否触发全局</a:t>
                      </a:r>
                      <a:r>
                        <a:rPr lang="en-US" altLang="zh-CN" sz="1600"/>
                        <a:t>Ajax,</a:t>
                      </a:r>
                      <a:r>
                        <a:rPr lang="zh-CN" altLang="en-US" sz="1600"/>
                        <a:t>默认为</a:t>
                      </a:r>
                      <a:r>
                        <a:rPr lang="en-US" altLang="zh-CN" sz="1600"/>
                        <a:t>true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230000"/>
                        </a:lnSpc>
                        <a:buNone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sz="1600" dirty="0">
                          <a:solidFill>
                            <a:srgbClr val="FF0000"/>
                          </a:solidFill>
                        </a:rPr>
                        <a:t>设置浏览器缓存响应，默认为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true,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如果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</a:rPr>
                        <a:t>dataType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类型为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script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或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</a:rPr>
                        <a:t>jsonp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时则为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220000"/>
                        </a:lnSpc>
                        <a:buNone/>
                      </a:pPr>
                      <a:r>
                        <a:rPr lang="en-US" altLang="zh-CN" sz="1600"/>
                        <a:t>contentType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/>
                        <a:t>指定请求内容的类型，默认为</a:t>
                      </a:r>
                      <a:r>
                        <a:rPr lang="en-US" altLang="zh-CN" sz="1600"/>
                        <a:t>application/x-www-form-urlrncoded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/>
                        <a:t>async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/>
                        <a:t>是否异步处理，默认为</a:t>
                      </a:r>
                      <a:r>
                        <a:rPr lang="en-US" altLang="zh-CN" sz="1600"/>
                        <a:t>ture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320000"/>
                        </a:lnSpc>
                        <a:buNone/>
                      </a:pPr>
                      <a:r>
                        <a:rPr lang="en-US" altLang="zh-CN" sz="1600"/>
                        <a:t>processData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/>
                        <a:t>默认为</a:t>
                      </a:r>
                      <a:r>
                        <a:rPr lang="en-US" altLang="zh-CN" sz="1600"/>
                        <a:t>true</a:t>
                      </a:r>
                      <a:r>
                        <a:rPr lang="zh-CN" altLang="en-US" sz="1600"/>
                        <a:t>，数据被处理为</a:t>
                      </a:r>
                      <a:r>
                        <a:rPr lang="en-US" altLang="zh-CN" sz="1600"/>
                        <a:t>URL</a:t>
                      </a:r>
                      <a:r>
                        <a:rPr lang="zh-CN" altLang="en-US" sz="1600"/>
                        <a:t>编码格式，如果为</a:t>
                      </a:r>
                      <a:r>
                        <a:rPr lang="en-US" altLang="zh-CN" sz="1600"/>
                        <a:t>false,</a:t>
                      </a:r>
                      <a:r>
                        <a:rPr lang="zh-CN" altLang="en-US" sz="1600"/>
                        <a:t>则阻止将传入的数据处理为</a:t>
                      </a:r>
                      <a:r>
                        <a:rPr lang="en-US" altLang="zh-CN" sz="1600"/>
                        <a:t>URL</a:t>
                      </a:r>
                      <a:r>
                        <a:rPr lang="zh-CN" altLang="en-US" sz="1600"/>
                        <a:t>编码格式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/>
                        <a:t>jsonp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/>
                        <a:t>Sring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指定一个参训参数名称来覆盖默认的</a:t>
                      </a:r>
                      <a:r>
                        <a:rPr lang="en-US" altLang="zh-CN" sz="1600" dirty="0" err="1"/>
                        <a:t>jsonp</a:t>
                      </a:r>
                      <a:r>
                        <a:rPr lang="zh-CN" altLang="en-US" sz="1600" dirty="0"/>
                        <a:t>回调参数名</a:t>
                      </a:r>
                      <a:r>
                        <a:rPr lang="en-US" altLang="zh-CN" sz="1600" dirty="0"/>
                        <a:t>callback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1510" y="908685"/>
            <a:ext cx="79984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课后练习：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）自己编写</a:t>
            </a:r>
            <a:r>
              <a:rPr lang="en-US" altLang="zh-CN" sz="2200" dirty="0" err="1"/>
              <a:t>json</a:t>
            </a:r>
            <a:r>
              <a:rPr lang="zh-CN" altLang="en-US" sz="2200" dirty="0"/>
              <a:t>数据，利用</a:t>
            </a:r>
            <a:r>
              <a:rPr lang="en-US" altLang="zh-CN" sz="2200" dirty="0" err="1"/>
              <a:t>ajax</a:t>
            </a:r>
            <a:r>
              <a:rPr lang="zh-CN" altLang="en-US" sz="2200" dirty="0"/>
              <a:t>请求数据并操作</a:t>
            </a:r>
            <a:r>
              <a:rPr lang="en-US" altLang="zh-CN" sz="2200" dirty="0"/>
              <a:t>DOM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）完成</a:t>
            </a:r>
            <a:r>
              <a:rPr lang="en-US" altLang="zh-CN" sz="2200" dirty="0" err="1"/>
              <a:t>jquery</a:t>
            </a:r>
            <a:r>
              <a:rPr lang="zh-CN" altLang="en-US" sz="2200" dirty="0"/>
              <a:t>瀑布流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）利用</a:t>
            </a:r>
            <a:r>
              <a:rPr lang="en-US" altLang="zh-CN" sz="2200" dirty="0" err="1"/>
              <a:t>jquery</a:t>
            </a:r>
            <a:r>
              <a:rPr lang="zh-CN" altLang="en-US" sz="2200" dirty="0"/>
              <a:t>实现百度搜索功能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459105" y="620395"/>
            <a:ext cx="8226425" cy="55600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前情回顾：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load()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方法：接收三个参数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①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url: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请求文件的网址；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②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data: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需要向服务器传输的数据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说明：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如果设置第二个参数则默认是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get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方式，则利用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get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方式发送数据，若设置了第二个参数则是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post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方式，那么利用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data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传输数据，数据格式为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Object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③</a:t>
            </a:r>
            <a:r>
              <a:rPr lang="en-US" altLang="zh-CN" sz="2200" dirty="0">
                <a:sym typeface="+mn-ea"/>
              </a:rPr>
              <a:t>callback:</a:t>
            </a:r>
            <a:r>
              <a:rPr lang="zh-CN" altLang="en-US" sz="2200" dirty="0">
                <a:sym typeface="+mn-ea"/>
              </a:rPr>
              <a:t>   响应成功或失败的回调函数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说明：回调函数也可以设置三个参数</a:t>
            </a:r>
            <a:r>
              <a:rPr lang="en-US" altLang="zh-CN" sz="2200" dirty="0">
                <a:sym typeface="+mn-ea"/>
              </a:rPr>
              <a:t>;</a:t>
            </a:r>
            <a:r>
              <a:rPr lang="zh-CN" altLang="en-US" sz="2200" dirty="0">
                <a:sym typeface="+mn-ea"/>
              </a:rPr>
              <a:t>①服务器返回文本</a:t>
            </a:r>
            <a:r>
              <a:rPr lang="en-US" altLang="zh-CN" sz="2200" dirty="0">
                <a:sym typeface="+mn-ea"/>
              </a:rPr>
              <a:t>responseText</a:t>
            </a:r>
            <a:r>
              <a:rPr lang="zh-CN" altLang="en-US" sz="2200" dirty="0">
                <a:sym typeface="+mn-ea"/>
              </a:rPr>
              <a:t>；②请求状态：请求成功返回</a:t>
            </a:r>
            <a:r>
              <a:rPr lang="en-US" altLang="zh-CN" sz="2200" dirty="0">
                <a:sym typeface="+mn-ea"/>
              </a:rPr>
              <a:t>success</a:t>
            </a:r>
            <a:r>
              <a:rPr lang="zh-CN" altLang="en-US" sz="2200" dirty="0">
                <a:sym typeface="+mn-ea"/>
              </a:rPr>
              <a:t>，失败返回</a:t>
            </a:r>
            <a:r>
              <a:rPr lang="en-US" altLang="zh-CN" sz="2200" dirty="0">
                <a:sym typeface="+mn-ea"/>
              </a:rPr>
              <a:t>error</a:t>
            </a:r>
            <a:r>
              <a:rPr lang="zh-CN" altLang="en-US" sz="2200" dirty="0">
                <a:sym typeface="+mn-ea"/>
              </a:rPr>
              <a:t>；③</a:t>
            </a:r>
            <a:r>
              <a:rPr lang="en-US" altLang="zh-CN" sz="2200" dirty="0">
                <a:sym typeface="+mn-ea"/>
              </a:rPr>
              <a:t>XMLHttpRequest</a:t>
            </a:r>
            <a:r>
              <a:rPr lang="zh-CN" altLang="en-US" sz="2200" dirty="0">
                <a:sym typeface="+mn-ea"/>
              </a:rPr>
              <a:t>对象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660400" y="1809750"/>
            <a:ext cx="7974965" cy="2611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说明：.load()方法是局部方法，因为他需要一个包含元素的 jQuery 对象作为前缀。而$.get()和 $.post()是全局方法，无须指定某个元素。对于用途而言，.load()适合做静态文件的异步获取， 而对于需要传递参数到服务器页面的，$.get()和$.post()更加合适。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/>
        </p:nvSpPr>
        <p:spPr>
          <a:xfrm>
            <a:off x="555625" y="700405"/>
            <a:ext cx="8032750" cy="5695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1.jq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中的工具类方法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定义：定义在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$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下的方法，不仅可以给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JQ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用，也可以给原生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用，叫做工具方法。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$.type()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作用：判断数据类型，比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typeof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更强大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var a = new Date();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alert(typeof a)//object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alert($.type(a));//date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ym typeface="+mn-ea"/>
              </a:rPr>
              <a:t>var a =</a:t>
            </a:r>
            <a:r>
              <a:rPr lang="en-US" altLang="zh-CN" sz="2200" dirty="0">
                <a:sym typeface="+mn-ea"/>
              </a:rPr>
              <a:t>[]</a:t>
            </a:r>
            <a:r>
              <a:rPr lang="zh-CN" altLang="en-US" sz="2200" dirty="0">
                <a:sym typeface="+mn-ea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</a:t>
            </a:r>
            <a:r>
              <a:rPr lang="en-US" altLang="zh-CN" sz="2200" dirty="0">
                <a:sym typeface="+mn-ea"/>
              </a:rPr>
              <a:t>alert(typeof a)//object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alert($.type(a));//</a:t>
            </a:r>
            <a:r>
              <a:rPr lang="en-US" altLang="zh-CN" sz="2200" dirty="0">
                <a:sym typeface="+mn-ea"/>
              </a:rPr>
              <a:t>array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509905" y="632460"/>
            <a:ext cx="8387080" cy="55937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 smtClean="0">
                <a:solidFill>
                  <a:schemeClr val="tx1"/>
                </a:solidFill>
                <a:sym typeface="+mn-ea"/>
              </a:rPr>
              <a:t>$.trim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作用：去掉前后空格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var str = "   helllo    ";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alert('('+str+')');//(  hello  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alert('('+$.trim(str)+')');//(hello)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 smtClean="0">
                <a:solidFill>
                  <a:schemeClr val="tx1"/>
                </a:solidFill>
                <a:sym typeface="+mn-ea"/>
              </a:rPr>
              <a:t>$.</a:t>
            </a:r>
            <a:r>
              <a:rPr lang="en-US" altLang="zh-CN" sz="2200" dirty="0" err="1" smtClean="0">
                <a:solidFill>
                  <a:schemeClr val="tx1"/>
                </a:solidFill>
                <a:sym typeface="+mn-ea"/>
              </a:rPr>
              <a:t>inArray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作用：类似于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indexOf(),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通过字符找其在数组中相对应的位置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如果找不到则返回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var arr=["a","b","c","d"];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alert($.inArray("b",arr));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//1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ym typeface="+mn-ea"/>
              </a:rPr>
              <a:t>          alert($.inArray("</a:t>
            </a:r>
            <a:r>
              <a:rPr lang="en-US" altLang="zh-CN" sz="2200" dirty="0">
                <a:sym typeface="+mn-ea"/>
              </a:rPr>
              <a:t>e</a:t>
            </a:r>
            <a:r>
              <a:rPr lang="zh-CN" altLang="en-US" sz="2200" dirty="0">
                <a:sym typeface="+mn-ea"/>
              </a:rPr>
              <a:t>",arr));</a:t>
            </a:r>
            <a:r>
              <a:rPr lang="en-US" altLang="zh-CN" sz="2200" dirty="0">
                <a:sym typeface="+mn-ea"/>
              </a:rPr>
              <a:t>//-1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69900" y="552450"/>
            <a:ext cx="8204200" cy="52844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 smtClean="0">
                <a:solidFill>
                  <a:schemeClr val="tx1"/>
                </a:solidFill>
                <a:sym typeface="+mn-ea"/>
              </a:rPr>
              <a:t>$.proxy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作用：改变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指向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function show(){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   alert(this);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？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show();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思考？如何能让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指向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document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？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$.proxy(show,document);效果？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原因：该方法只是改变了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指向并没有调用函数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解决：</a:t>
            </a:r>
            <a:r>
              <a:rPr lang="zh-CN" altLang="en-US" sz="2200" dirty="0">
                <a:sym typeface="+mn-ea"/>
              </a:rPr>
              <a:t>$.proxy(show,document)</a:t>
            </a:r>
            <a:r>
              <a:rPr lang="en-US" altLang="zh-CN" sz="2200" dirty="0">
                <a:sym typeface="+mn-ea"/>
              </a:rPr>
              <a:t>();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35610" y="598170"/>
            <a:ext cx="8272780" cy="5718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思考：如何进行传参？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function show(a,b){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        alert(a);alert(b);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        alert(this);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方法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：$.proxy(show,document)(1,2);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相当于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show()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在调用函数的时候进行传参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方法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sz="2200" dirty="0">
                <a:sym typeface="+mn-ea"/>
              </a:rPr>
              <a:t>$.proxy(show,document</a:t>
            </a:r>
            <a:r>
              <a:rPr lang="en-US" altLang="zh-CN" sz="2200" dirty="0">
                <a:sym typeface="+mn-ea"/>
              </a:rPr>
              <a:t>,1,2</a:t>
            </a:r>
            <a:r>
              <a:rPr lang="zh-CN" altLang="en-US" sz="2200" dirty="0">
                <a:sym typeface="+mn-ea"/>
              </a:rPr>
              <a:t>)()</a:t>
            </a:r>
            <a:r>
              <a:rPr lang="en-US" altLang="zh-CN" sz="2200" dirty="0">
                <a:sym typeface="+mn-ea"/>
              </a:rPr>
              <a:t>;//</a:t>
            </a:r>
            <a:r>
              <a:rPr lang="zh-CN" altLang="en-US" sz="2200" dirty="0">
                <a:sym typeface="+mn-ea"/>
              </a:rPr>
              <a:t>该方法从第三个参数起即为函数的实参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方法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sz="2200" dirty="0">
                <a:sym typeface="+mn-ea"/>
              </a:rPr>
              <a:t>$.proxy(show,document</a:t>
            </a:r>
            <a:r>
              <a:rPr lang="en-US" altLang="zh-CN" sz="2200" dirty="0">
                <a:sym typeface="+mn-ea"/>
              </a:rPr>
              <a:t>,1</a:t>
            </a:r>
            <a:r>
              <a:rPr lang="zh-CN" altLang="en-US" sz="2200" dirty="0">
                <a:sym typeface="+mn-ea"/>
              </a:rPr>
              <a:t>)(</a:t>
            </a:r>
            <a:r>
              <a:rPr lang="en-US" altLang="zh-CN" sz="2200" dirty="0">
                <a:sym typeface="+mn-ea"/>
              </a:rPr>
              <a:t>2</a:t>
            </a:r>
            <a:r>
              <a:rPr lang="zh-CN" altLang="en-US" sz="2200" dirty="0">
                <a:sym typeface="+mn-ea"/>
              </a:rPr>
              <a:t>)</a:t>
            </a:r>
            <a:r>
              <a:rPr lang="en-US" altLang="zh-CN" sz="2200" dirty="0">
                <a:sym typeface="+mn-ea"/>
              </a:rPr>
              <a:t>;//</a:t>
            </a:r>
            <a:r>
              <a:rPr lang="zh-CN" altLang="en-US" sz="2200" dirty="0">
                <a:sym typeface="+mn-ea"/>
              </a:rPr>
              <a:t>也可以交叉传参，该方法的参数优先。</a:t>
            </a:r>
            <a:endParaRPr lang="en-US" altLang="zh-CN" sz="2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35610" y="883920"/>
            <a:ext cx="8272780" cy="5285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$.noConflict()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作用：防止冲突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var $=10;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$(function(){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    alert(1);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//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Uncaught TypeError: $ is not a function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	})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造成了变量的冲突，怎么解决？？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var haha = $.noConflict();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 var $=10;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 haha(function(){  alert(1);  })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435610" y="786130"/>
            <a:ext cx="8272780" cy="5285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$.parseJSON()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作用：将字符串解析成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对象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var str = '{"name":"jack","age":20}';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alert($.parseJSON(str).name)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$.makeArray()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作用：将伪数组转换为真正的数组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var aDiv = document.getElementsByTagName('div');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aDiv.push(1);//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aDiv.push is not a function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解决：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$.makeArray(aDiv).push(1)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           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theme1.xml><?xml version="1.0" encoding="utf-8"?>
<a:theme xmlns:a="http://schemas.openxmlformats.org/drawingml/2006/main" name="1_默认设计模板_2">
  <a:themeElements>
    <a:clrScheme name="PPT9">
      <a:dk1>
        <a:srgbClr val="000000"/>
      </a:dk1>
      <a:lt1>
        <a:srgbClr val="FFFFFF"/>
      </a:lt1>
      <a:dk2>
        <a:srgbClr val="808080"/>
      </a:dk2>
      <a:lt2>
        <a:srgbClr val="808080"/>
      </a:lt2>
      <a:accent1>
        <a:srgbClr val="13C7AF"/>
      </a:accent1>
      <a:accent2>
        <a:srgbClr val="F56262"/>
      </a:accent2>
      <a:accent3>
        <a:srgbClr val="A86CBB"/>
      </a:accent3>
      <a:accent4>
        <a:srgbClr val="3B9AC6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1109</Words>
  <Application>Microsoft Office PowerPoint</Application>
  <PresentationFormat>全屏显示(4:3)</PresentationFormat>
  <Paragraphs>158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1_默认设计模板_2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China</cp:lastModifiedBy>
  <cp:revision>4155</cp:revision>
  <dcterms:created xsi:type="dcterms:W3CDTF">2009-05-11T03:02:00Z</dcterms:created>
  <dcterms:modified xsi:type="dcterms:W3CDTF">2018-06-03T08:02:50Z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