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977" r:id="rId3"/>
    <p:sldId id="1102" r:id="rId4"/>
    <p:sldId id="1150" r:id="rId5"/>
    <p:sldId id="1091" r:id="rId6"/>
    <p:sldId id="1092" r:id="rId7"/>
    <p:sldId id="1093" r:id="rId8"/>
    <p:sldId id="1151" r:id="rId9"/>
    <p:sldId id="1094" r:id="rId10"/>
    <p:sldId id="1103" r:id="rId11"/>
    <p:sldId id="1105" r:id="rId12"/>
    <p:sldId id="1109" r:id="rId13"/>
    <p:sldId id="1192" r:id="rId14"/>
    <p:sldId id="1104" r:id="rId15"/>
    <p:sldId id="1107" r:id="rId16"/>
    <p:sldId id="1106" r:id="rId17"/>
    <p:sldId id="1123" r:id="rId18"/>
    <p:sldId id="1124" r:id="rId19"/>
    <p:sldId id="1127" r:id="rId20"/>
    <p:sldId id="1125" r:id="rId21"/>
    <p:sldId id="1126" r:id="rId22"/>
    <p:sldId id="1128" r:id="rId23"/>
    <p:sldId id="1130" r:id="rId24"/>
    <p:sldId id="1129" r:id="rId25"/>
    <p:sldId id="1152" r:id="rId26"/>
    <p:sldId id="1131" r:id="rId27"/>
    <p:sldId id="1154" r:id="rId28"/>
    <p:sldId id="1153" r:id="rId29"/>
    <p:sldId id="1132" r:id="rId30"/>
    <p:sldId id="1133" r:id="rId31"/>
    <p:sldId id="1111" r:id="rId32"/>
    <p:sldId id="1135" r:id="rId33"/>
    <p:sldId id="1137" r:id="rId34"/>
    <p:sldId id="1138" r:id="rId35"/>
    <p:sldId id="1136" r:id="rId36"/>
    <p:sldId id="1134" r:id="rId37"/>
    <p:sldId id="1108" r:id="rId38"/>
    <p:sldId id="1095" r:id="rId39"/>
    <p:sldId id="1096" r:id="rId40"/>
    <p:sldId id="1097" r:id="rId41"/>
    <p:sldId id="1098" r:id="rId42"/>
    <p:sldId id="1099" r:id="rId43"/>
    <p:sldId id="1100" r:id="rId44"/>
    <p:sldId id="1101" r:id="rId45"/>
    <p:sldId id="1190" r:id="rId46"/>
  </p:sldIdLst>
  <p:sldSz cx="9144000" cy="6858000" type="screen4x3"/>
  <p:notesSz cx="7099300" cy="1023429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682F"/>
    <a:srgbClr val="30313C"/>
    <a:srgbClr val="D729C2"/>
    <a:srgbClr val="126C12"/>
    <a:srgbClr val="FFFFFF"/>
    <a:srgbClr val="F0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87012"/>
  </p:normalViewPr>
  <p:slideViewPr>
    <p:cSldViewPr showGuides="1">
      <p:cViewPr varScale="1">
        <p:scale>
          <a:sx n="64" d="100"/>
          <a:sy n="64" d="100"/>
        </p:scale>
        <p:origin x="1170" y="72"/>
      </p:cViewPr>
      <p:guideLst>
        <p:guide orient="horz" pos="2160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67174B-3AE5-4E38-9BA6-0378A47608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0166E4-CC95-4F22-912F-5295820AB898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" descr="#wm#_9_09_*Z"/>
          <p:cNvSpPr>
            <a:spLocks noChangeArrowheads="1"/>
          </p:cNvSpPr>
          <p:nvPr/>
        </p:nvSpPr>
        <p:spPr bwMode="auto">
          <a:xfrm>
            <a:off x="1588" y="2651125"/>
            <a:ext cx="617538" cy="1022350"/>
          </a:xfrm>
          <a:prstGeom prst="rect">
            <a:avLst/>
          </a:prstGeom>
          <a:solidFill>
            <a:srgbClr val="13C7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500" b="0" i="0" u="none" strike="noStrike" kern="1200" cap="none" spc="0" normalizeH="0" baseline="0" noProof="0" smtClean="0">
              <a:ln>
                <a:noFill/>
              </a:ln>
              <a:solidFill>
                <a:srgbClr val="13C7AF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8039" y="3212976"/>
            <a:ext cx="6228762" cy="118800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AECB1491-9CFC-4F6C-B180-48832B0D4B71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 descr="#wm#_9_34_*Z"/>
          <p:cNvGrpSpPr/>
          <p:nvPr/>
        </p:nvGrpSpPr>
        <p:grpSpPr>
          <a:xfrm>
            <a:off x="2700338" y="2300288"/>
            <a:ext cx="3924300" cy="1990725"/>
            <a:chOff x="-546" y="-202"/>
            <a:chExt cx="8241" cy="3134"/>
          </a:xfrm>
        </p:grpSpPr>
        <p:sp>
          <p:nvSpPr>
            <p:cNvPr id="11" name="Line 4" descr="#wm#_9_34_*Z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891" y="1295"/>
              <a:ext cx="6804" cy="0"/>
            </a:xfrm>
            <a:prstGeom prst="line">
              <a:avLst/>
            </a:prstGeom>
            <a:noFill/>
            <a:ln w="9525" cmpd="sng">
              <a:solidFill>
                <a:srgbClr val="A86CBB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rmAutofit fontScale="25000" lnSpcReduction="200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  <p:sp>
          <p:nvSpPr>
            <p:cNvPr id="12" name="空心弧 14" descr="#wm#_9_34_*Z"/>
            <p:cNvSpPr/>
            <p:nvPr>
              <p:custDataLst>
                <p:tags r:id="rId3"/>
              </p:custDataLst>
            </p:nvPr>
          </p:nvSpPr>
          <p:spPr bwMode="auto">
            <a:xfrm rot="11040000">
              <a:off x="-546" y="-202"/>
              <a:ext cx="3130" cy="3134"/>
            </a:xfrm>
            <a:custGeom>
              <a:avLst/>
              <a:gdLst>
                <a:gd name="T0" fmla="*/ 112824 w 1629846"/>
                <a:gd name="T1" fmla="*/ 401212 h 1629846"/>
                <a:gd name="T2" fmla="*/ 930104 w 1629846"/>
                <a:gd name="T3" fmla="*/ 8181 h 1629846"/>
                <a:gd name="T4" fmla="*/ 1604743 w 1629846"/>
                <a:gd name="T5" fmla="*/ 614219 h 1629846"/>
                <a:gd name="T6" fmla="*/ 1301268 w 1629846"/>
                <a:gd name="T7" fmla="*/ 1468809 h 1629846"/>
                <a:gd name="T8" fmla="*/ 395502 w 1629846"/>
                <a:gd name="T9" fmla="*/ 1513627 h 1629846"/>
                <a:gd name="T10" fmla="*/ 395504 w 1629846"/>
                <a:gd name="T11" fmla="*/ 1513627 h 1629846"/>
                <a:gd name="T12" fmla="*/ 1301270 w 1629846"/>
                <a:gd name="T13" fmla="*/ 1468809 h 1629846"/>
                <a:gd name="T14" fmla="*/ 1604745 w 1629846"/>
                <a:gd name="T15" fmla="*/ 614219 h 1629846"/>
                <a:gd name="T16" fmla="*/ 930106 w 1629846"/>
                <a:gd name="T17" fmla="*/ 8181 h 1629846"/>
                <a:gd name="T18" fmla="*/ 112826 w 1629846"/>
                <a:gd name="T19" fmla="*/ 401212 h 1629846"/>
                <a:gd name="T20" fmla="*/ 112824 w 1629846"/>
                <a:gd name="T21" fmla="*/ 401212 h 1629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9846" h="1629846">
                  <a:moveTo>
                    <a:pt x="112824" y="401212"/>
                  </a:moveTo>
                  <a:cubicBezTo>
                    <a:pt x="280461" y="116719"/>
                    <a:pt x="603209" y="-38491"/>
                    <a:pt x="930104" y="8181"/>
                  </a:cubicBezTo>
                  <a:cubicBezTo>
                    <a:pt x="1256999" y="54853"/>
                    <a:pt x="1523417" y="294180"/>
                    <a:pt x="1604743" y="614219"/>
                  </a:cubicBezTo>
                  <a:cubicBezTo>
                    <a:pt x="1686069" y="934258"/>
                    <a:pt x="1566225" y="1271739"/>
                    <a:pt x="1301268" y="1468809"/>
                  </a:cubicBezTo>
                  <a:cubicBezTo>
                    <a:pt x="1036311" y="1665878"/>
                    <a:pt x="678620" y="1683577"/>
                    <a:pt x="395502" y="1513627"/>
                  </a:cubicBezTo>
                  <a:lnTo>
                    <a:pt x="395504" y="1513627"/>
                  </a:lnTo>
                  <a:cubicBezTo>
                    <a:pt x="678622" y="1683577"/>
                    <a:pt x="1036313" y="1665879"/>
                    <a:pt x="1301270" y="1468809"/>
                  </a:cubicBezTo>
                  <a:cubicBezTo>
                    <a:pt x="1566227" y="1271740"/>
                    <a:pt x="1686071" y="934258"/>
                    <a:pt x="1604745" y="614219"/>
                  </a:cubicBezTo>
                  <a:cubicBezTo>
                    <a:pt x="1523419" y="294180"/>
                    <a:pt x="1257001" y="54853"/>
                    <a:pt x="930106" y="8181"/>
                  </a:cubicBezTo>
                  <a:cubicBezTo>
                    <a:pt x="603211" y="-38491"/>
                    <a:pt x="280463" y="116719"/>
                    <a:pt x="112826" y="401212"/>
                  </a:cubicBezTo>
                  <a:lnTo>
                    <a:pt x="112824" y="401212"/>
                  </a:lnTo>
                  <a:close/>
                </a:path>
              </a:pathLst>
            </a:custGeom>
            <a:noFill/>
            <a:ln w="12700" cap="flat" cmpd="sng">
              <a:solidFill>
                <a:srgbClr val="13C7A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470" y="2468880"/>
            <a:ext cx="3239929" cy="770520"/>
          </a:xfrm>
        </p:spPr>
        <p:txBody>
          <a:bodyPr anchor="b">
            <a:normAutofit/>
          </a:bodyPr>
          <a:lstStyle>
            <a:lvl1pPr algn="l">
              <a:defRPr sz="2400"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84470" y="3279599"/>
            <a:ext cx="3239929" cy="591361"/>
          </a:xfrm>
        </p:spPr>
        <p:txBody>
          <a:bodyPr lIns="90170" tIns="46990" rIns="90170" bIns="46990">
            <a:normAutofit/>
          </a:bodyPr>
          <a:lstStyle>
            <a:lvl1pPr marL="0" indent="0" algn="l">
              <a:defRPr sz="1350">
                <a:latin typeface="+mn-ea"/>
                <a:ea typeface="+mn-ea"/>
              </a:defRPr>
            </a:lvl1pPr>
          </a:lstStyle>
          <a:p>
            <a:pPr lvl="0" fontAlgn="base"/>
            <a:r>
              <a:rPr lang="zh-CN" altLang="en-US" sz="1350" strike="noStrike" noProof="0" smtClean="0">
                <a:sym typeface="Arial" panose="020B0604020202020204" pitchFamily="34" charset="0"/>
              </a:rPr>
              <a:t>单击此处编辑母版副标题样式</a:t>
            </a:r>
            <a:endParaRPr lang="zh-CN" strike="noStrike" noProof="0" dirty="0" smtClean="0">
              <a:sym typeface="Arial" panose="020B0604020202020204" pitchFamily="34" charset="0"/>
            </a:endParaRP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+mn-cs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fld id="{91CBF179-07C6-4C19-8F48-820FA4129246}" type="slidenum">
              <a:rPr kumimoji="0" lang="zh-CN" altLang="en-US" b="0" i="0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b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457200" y="859536"/>
            <a:ext cx="8229600" cy="512851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050"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4272F7-5B41-43E8-8FB5-2B6A53E2D4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379BE6-C539-450B-BBDC-F24606B38D93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en-US"/>
              <a:t>vue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dirty="0"/>
              <a:t>动态路由的实现：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、在</a:t>
            </a:r>
            <a:r>
              <a:rPr lang="en-US" altLang="zh-CN" dirty="0"/>
              <a:t>router</a:t>
            </a:r>
            <a:r>
              <a:rPr lang="zh-CN" altLang="en-US" dirty="0"/>
              <a:t>中添加动态路由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{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path: '/goods/</a:t>
            </a:r>
            <a:r>
              <a:rPr lang="zh-CN" altLang="en-US" sz="2800" b="1" dirty="0">
                <a:solidFill>
                  <a:srgbClr val="FF0000"/>
                </a:solidFill>
              </a:rPr>
              <a:t>:goodsId</a:t>
            </a:r>
            <a:r>
              <a:rPr lang="zh-CN" altLang="en-US" dirty="0"/>
              <a:t>',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name: 'goodsList',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component: goodsList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}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885055"/>
          </a:xfrm>
        </p:spPr>
        <p:txBody>
          <a:bodyPr>
            <a:normAutofit fontScale="90000" lnSpcReduction="20000"/>
          </a:bodyPr>
          <a:lstStyle/>
          <a:p>
            <a:pPr marL="0" indent="0">
              <a:lnSpc>
                <a:spcPct val="20000"/>
              </a:lnSpc>
              <a:buNone/>
            </a:pPr>
            <a:r>
              <a:rPr lang="en-US" dirty="0"/>
              <a:t>5</a:t>
            </a:r>
            <a:r>
              <a:rPr lang="zh-CN" altLang="en-US" dirty="0"/>
              <a:t>、路由模式设置</a:t>
            </a:r>
            <a:endParaRPr lang="zh-CN" altLang="en-US" dirty="0"/>
          </a:p>
          <a:p>
            <a:pPr marL="0" indent="0">
              <a:lnSpc>
                <a:spcPct val="20000"/>
              </a:lnSpc>
              <a:buNone/>
            </a:pP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在路由中设置地址栏模式，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在路由配置文件中添加 </a:t>
            </a:r>
            <a:r>
              <a:rPr lang="en-US" altLang="zh-CN" dirty="0"/>
              <a:t>mode</a:t>
            </a:r>
            <a:r>
              <a:rPr lang="zh-CN" altLang="en-US" dirty="0"/>
              <a:t>属性，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history,  </a:t>
            </a:r>
            <a:r>
              <a:rPr lang="zh-CN" altLang="en-US" dirty="0"/>
              <a:t>或 </a:t>
            </a:r>
            <a:r>
              <a:rPr lang="en-US" altLang="zh-CN" dirty="0"/>
              <a:t>hash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history: </a:t>
            </a:r>
            <a:r>
              <a:rPr lang="zh-CN" altLang="en-US" dirty="0"/>
              <a:t>地址栏网址去掉</a:t>
            </a:r>
            <a:r>
              <a:rPr lang="en-US" altLang="zh-CN" dirty="0"/>
              <a:t>#/      hash</a:t>
            </a:r>
            <a:r>
              <a:rPr lang="zh-CN" altLang="en-US" dirty="0"/>
              <a:t>：是在地址栏中添加</a:t>
            </a:r>
            <a:r>
              <a:rPr lang="en-US" altLang="zh-CN" dirty="0"/>
              <a:t>#/</a:t>
            </a:r>
            <a:endParaRPr lang="zh-CN" altLang="en-US" dirty="0"/>
          </a:p>
          <a:p>
            <a:pPr marL="0" indent="0">
              <a:lnSpc>
                <a:spcPct val="20000"/>
              </a:lnSpc>
              <a:buNone/>
            </a:pPr>
            <a:endParaRPr lang="zh-CN" altLang="en-US" dirty="0"/>
          </a:p>
          <a:p>
            <a:pPr marL="0" indent="0">
              <a:lnSpc>
                <a:spcPct val="20000"/>
              </a:lnSpc>
              <a:buNone/>
            </a:pPr>
            <a:r>
              <a:rPr lang="zh-CN" altLang="en-US" dirty="0"/>
              <a:t>  </a:t>
            </a:r>
            <a:r>
              <a:rPr lang="en-US" altLang="zh-CN" dirty="0"/>
              <a:t>export default new Router({</a:t>
            </a:r>
            <a:endParaRPr lang="en-US" altLang="zh-CN" dirty="0"/>
          </a:p>
          <a:p>
            <a:pPr marL="0" indent="0">
              <a:lnSpc>
                <a:spcPct val="20000"/>
              </a:lnSpc>
              <a:buNone/>
            </a:pP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 mode: 'history',</a:t>
            </a:r>
            <a:endParaRPr lang="en-US" altLang="zh-CN" dirty="0"/>
          </a:p>
          <a:p>
            <a:pPr marL="0" indent="0">
              <a:lnSpc>
                <a:spcPct val="20000"/>
              </a:lnSpc>
              <a:buNone/>
            </a:pPr>
            <a:r>
              <a:rPr lang="en-US" altLang="zh-CN" dirty="0"/>
              <a:t>  routes: [</a:t>
            </a:r>
            <a:endParaRPr lang="en-US" altLang="zh-CN" dirty="0"/>
          </a:p>
          <a:p>
            <a:pPr marL="0" indent="0">
              <a:lnSpc>
                <a:spcPct val="20000"/>
              </a:lnSpc>
              <a:buNone/>
            </a:pPr>
            <a:r>
              <a:rPr lang="en-US" altLang="zh-CN" dirty="0"/>
              <a:t>    {</a:t>
            </a:r>
            <a:endParaRPr lang="en-US" altLang="zh-CN" dirty="0"/>
          </a:p>
          <a:p>
            <a:pPr marL="0" indent="0">
              <a:lnSpc>
                <a:spcPct val="20000"/>
              </a:lnSpc>
              <a:buNone/>
            </a:pPr>
            <a:r>
              <a:rPr lang="en-US" altLang="zh-CN" dirty="0"/>
              <a:t>      path: '/goods/user/:name',</a:t>
            </a:r>
            <a:endParaRPr lang="en-US" altLang="zh-CN" dirty="0"/>
          </a:p>
          <a:p>
            <a:pPr marL="0" indent="0">
              <a:lnSpc>
                <a:spcPct val="20000"/>
              </a:lnSpc>
              <a:buNone/>
            </a:pPr>
            <a:r>
              <a:rPr lang="en-US" altLang="zh-CN" dirty="0"/>
              <a:t>      name: 'goodsList',</a:t>
            </a:r>
            <a:endParaRPr lang="en-US" altLang="zh-CN" dirty="0"/>
          </a:p>
          <a:p>
            <a:pPr marL="0" indent="0">
              <a:lnSpc>
                <a:spcPct val="20000"/>
              </a:lnSpc>
              <a:buNone/>
            </a:pPr>
            <a:r>
              <a:rPr lang="en-US" altLang="zh-CN" dirty="0"/>
              <a:t>      component: goodsList</a:t>
            </a:r>
            <a:endParaRPr lang="en-US" altLang="zh-CN" dirty="0"/>
          </a:p>
          <a:p>
            <a:pPr marL="0" indent="0">
              <a:lnSpc>
                <a:spcPct val="20000"/>
              </a:lnSpc>
              <a:buNone/>
            </a:pPr>
            <a:r>
              <a:rPr lang="en-US" altLang="zh-CN" dirty="0"/>
              <a:t>    }</a:t>
            </a:r>
            <a:endParaRPr lang="en-US" altLang="zh-CN" dirty="0"/>
          </a:p>
          <a:p>
            <a:pPr marL="0" indent="0">
              <a:lnSpc>
                <a:spcPct val="20000"/>
              </a:lnSpc>
              <a:buNone/>
            </a:pPr>
            <a:r>
              <a:rPr lang="en-US" altLang="zh-CN" dirty="0"/>
              <a:t>  ]</a:t>
            </a:r>
            <a:endParaRPr lang="en-US" altLang="zh-CN" dirty="0"/>
          </a:p>
          <a:p>
            <a:pPr marL="0" indent="0">
              <a:lnSpc>
                <a:spcPct val="20000"/>
              </a:lnSpc>
              <a:buNone/>
            </a:pPr>
            <a:r>
              <a:rPr lang="en-US" altLang="zh-CN" dirty="0"/>
              <a:t>})</a:t>
            </a:r>
            <a:endParaRPr lang="zh-CN" altLang="en-US" dirty="0"/>
          </a:p>
          <a:p>
            <a:pPr marL="0" indent="0">
              <a:lnSpc>
                <a:spcPct val="50000"/>
              </a:lnSpc>
              <a:buNone/>
            </a:pPr>
            <a:endParaRPr lang="zh-CN" altLang="en-US" dirty="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dirty="0"/>
              <a:t>或添加</a:t>
            </a:r>
            <a:r>
              <a:rPr lang="en-US" altLang="zh-CN" dirty="0"/>
              <a:t>#</a:t>
            </a:r>
            <a:r>
              <a:rPr lang="zh-CN" altLang="en-US" dirty="0"/>
              <a:t>模式</a:t>
            </a:r>
            <a:endParaRPr lang="zh-CN" altLang="en-US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zh-CN" dirty="0">
                <a:sym typeface="+mn-ea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 mode:' hash',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885055"/>
          </a:xfrm>
        </p:spPr>
        <p:txBody>
          <a:bodyPr>
            <a:normAutofit/>
          </a:bodyPr>
          <a:lstStyle/>
          <a:p>
            <a:pPr marL="0" indent="0">
              <a:lnSpc>
                <a:spcPct val="20000"/>
              </a:lnSpc>
              <a:buNone/>
            </a:pPr>
            <a:r>
              <a:rPr dirty="0"/>
              <a:t>scoped</a:t>
            </a:r>
            <a:r>
              <a:rPr lang="en-US" dirty="0"/>
              <a:t>:  </a:t>
            </a:r>
            <a:r>
              <a:rPr lang="zh-CN" altLang="en-US" dirty="0"/>
              <a:t>作用指定样式作用域， 只有当前可以使用。</a:t>
            </a:r>
            <a:endParaRPr lang="zh-CN" altLang="en-US" dirty="0"/>
          </a:p>
          <a:p>
            <a:pPr marL="0" indent="0">
              <a:lnSpc>
                <a:spcPct val="20000"/>
              </a:lnSpc>
              <a:buNone/>
            </a:pPr>
            <a:endParaRPr lang="zh-CN" altLang="en-US" dirty="0"/>
          </a:p>
          <a:p>
            <a:pPr marL="0" indent="0">
              <a:lnSpc>
                <a:spcPct val="20000"/>
              </a:lnSpc>
              <a:buNone/>
            </a:pPr>
            <a:r>
              <a:rPr lang="zh-CN" dirty="0">
                <a:sym typeface="+mn-ea"/>
              </a:rPr>
              <a:t>引入公共样式</a:t>
            </a:r>
            <a:endParaRPr dirty="0"/>
          </a:p>
          <a:p>
            <a:pPr marL="0" indent="0">
              <a:lnSpc>
                <a:spcPct val="20000"/>
              </a:lnSpc>
              <a:buNone/>
            </a:pPr>
            <a:endParaRPr dirty="0"/>
          </a:p>
          <a:p>
            <a:pPr marL="0" indent="0">
              <a:lnSpc>
                <a:spcPct val="20000"/>
              </a:lnSpc>
              <a:buNone/>
            </a:pPr>
            <a:r>
              <a:rPr dirty="0">
                <a:sym typeface="+mn-ea"/>
              </a:rPr>
              <a:t>&lt;style&gt;</a:t>
            </a:r>
            <a:endParaRPr dirty="0"/>
          </a:p>
          <a:p>
            <a:pPr marL="0" indent="0">
              <a:lnSpc>
                <a:spcPct val="20000"/>
              </a:lnSpc>
              <a:buNone/>
            </a:pPr>
            <a:r>
              <a:rPr dirty="0">
                <a:sym typeface="+mn-ea"/>
              </a:rPr>
              <a:t>@import url('./assets/css/base.css');</a:t>
            </a:r>
            <a:endParaRPr dirty="0"/>
          </a:p>
          <a:p>
            <a:pPr marL="0" indent="0">
              <a:lnSpc>
                <a:spcPct val="20000"/>
              </a:lnSpc>
              <a:buNone/>
            </a:pPr>
            <a:r>
              <a:rPr dirty="0">
                <a:sym typeface="+mn-ea"/>
              </a:rPr>
              <a:t>&lt;/style&gt;</a:t>
            </a:r>
            <a:endParaRPr dirty="0"/>
          </a:p>
          <a:p>
            <a:pPr marL="0" indent="0">
              <a:lnSpc>
                <a:spcPct val="2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dirty="0"/>
              <a:t>动态路由的实现：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、在组件中获取动态路由，通过 </a:t>
            </a:r>
            <a:r>
              <a:rPr lang="en-US" altLang="zh-CN" dirty="0"/>
              <a:t>$route.param.</a:t>
            </a:r>
            <a:r>
              <a:rPr lang="zh-CN" altLang="en-US" dirty="0"/>
              <a:t>动态路由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&lt;template&gt;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&lt;div&gt;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动态路由 {{$route.params.goodsId}}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&lt;/div&gt;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&lt;/template&gt;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dirty="0"/>
              <a:t>动态路由的实现：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、在地址栏中输入地址，按着规则来写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如： http://localhost:8080/#/goods/aa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得到的结果为：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如果在地址栏中输入的地址为：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http://localhost:8080/#/goods/11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得到的结果为： 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5595" y="3385185"/>
            <a:ext cx="1600200" cy="438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285" y="4858385"/>
            <a:ext cx="1476375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885055"/>
          </a:xfrm>
        </p:spPr>
        <p:txBody>
          <a:bodyPr>
            <a:norm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zh-CN" altLang="en-US" dirty="0"/>
              <a:t>动态路由的实现：</a:t>
            </a:r>
            <a:endParaRPr lang="zh-CN" altLang="en-US" dirty="0"/>
          </a:p>
          <a:p>
            <a:pPr marL="0" indent="0">
              <a:lnSpc>
                <a:spcPct val="50000"/>
              </a:lnSpc>
              <a:buNone/>
            </a:pPr>
            <a:r>
              <a:rPr lang="en-US" altLang="zh-CN" dirty="0"/>
              <a:t>4</a:t>
            </a:r>
            <a:r>
              <a:rPr lang="zh-CN" altLang="en-US" dirty="0"/>
              <a:t>、如果在路由设置 的动态路由为：</a:t>
            </a:r>
            <a:endParaRPr lang="zh-CN" altLang="en-US" dirty="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dirty="0"/>
              <a:t>  {</a:t>
            </a:r>
            <a:endParaRPr lang="zh-CN" altLang="en-US" dirty="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dirty="0"/>
              <a:t>      // path: '/goods/:goodsId',</a:t>
            </a:r>
            <a:endParaRPr lang="zh-CN" altLang="en-US" dirty="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dirty="0"/>
              <a:t>      path: '/goods/user/:name',</a:t>
            </a:r>
            <a:endParaRPr lang="zh-CN" altLang="en-US" dirty="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dirty="0"/>
              <a:t>      name: 'goodsList',</a:t>
            </a:r>
            <a:endParaRPr lang="zh-CN" altLang="en-US" dirty="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dirty="0"/>
              <a:t>      component: goodsList</a:t>
            </a:r>
            <a:endParaRPr lang="zh-CN" altLang="en-US" dirty="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dirty="0"/>
              <a:t>    }</a:t>
            </a:r>
            <a:endParaRPr lang="zh-CN" altLang="en-US" dirty="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dirty="0"/>
              <a:t>在组件中获取路由：</a:t>
            </a:r>
            <a:endParaRPr lang="zh-CN" altLang="en-US" dirty="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dirty="0"/>
              <a:t>   </a:t>
            </a:r>
            <a:r>
              <a:rPr lang="en-US" altLang="zh-CN" dirty="0"/>
              <a:t>{{$route.params.name}}</a:t>
            </a:r>
            <a:endParaRPr lang="en-US" altLang="zh-CN" dirty="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dirty="0"/>
              <a:t>在地址栏中输入以下网址：</a:t>
            </a:r>
            <a:endParaRPr lang="zh-CN" altLang="en-US" dirty="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dirty="0"/>
              <a:t>http://localhost:8080/#/goods/user/aaa</a:t>
            </a:r>
            <a:endParaRPr lang="zh-CN" altLang="en-US" dirty="0"/>
          </a:p>
          <a:p>
            <a:pPr marL="0" indent="0">
              <a:lnSpc>
                <a:spcPct val="50000"/>
              </a:lnSpc>
              <a:buNone/>
            </a:pPr>
            <a:r>
              <a:rPr lang="zh-CN" altLang="en-US" dirty="0"/>
              <a:t>得到的结果：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5570" y="5725795"/>
            <a:ext cx="2428875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885055"/>
          </a:xfrm>
        </p:spPr>
        <p:txBody>
          <a:bodyPr>
            <a:normAutofit/>
          </a:bodyPr>
          <a:lstStyle/>
          <a:p>
            <a:pPr marL="0" indent="0">
              <a:lnSpc>
                <a:spcPct val="20000"/>
              </a:lnSpc>
              <a:buNone/>
            </a:pPr>
            <a:r>
              <a:rPr lang="zh-CN" dirty="0"/>
              <a:t>二、嵌套路由</a:t>
            </a:r>
            <a:endParaRPr lang="zh-CN" dirty="0"/>
          </a:p>
          <a:p>
            <a:pPr marL="0" indent="0">
              <a:lnSpc>
                <a:spcPct val="20000"/>
              </a:lnSpc>
              <a:buNone/>
            </a:pPr>
            <a:endParaRPr lang="zh-CN" dirty="0"/>
          </a:p>
          <a:p>
            <a:pPr marL="0" indent="0">
              <a:lnSpc>
                <a:spcPct val="20000"/>
              </a:lnSpc>
              <a:buNone/>
            </a:pPr>
            <a:r>
              <a:rPr lang="zh-CN" dirty="0"/>
              <a:t>     就是路由嵌套路由</a:t>
            </a:r>
            <a:endParaRPr lang="zh-CN" dirty="0"/>
          </a:p>
          <a:p>
            <a:pPr marL="0" indent="0">
              <a:lnSpc>
                <a:spcPct val="20000"/>
              </a:lnSpc>
              <a:buNone/>
            </a:pPr>
            <a:endParaRPr 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zh-CN" dirty="0"/>
              <a:t>     即在一个页面中嵌入另一个页面。</a:t>
            </a:r>
            <a:endParaRPr 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zh-CN" dirty="0"/>
              <a:t>如一个页面是主页面，在这个页面链接到用户信息，在这个页面链接到用户设置，且页面不刷新。即可以用到嵌套路由</a:t>
            </a:r>
            <a:endParaRPr lang="zh-CN" dirty="0"/>
          </a:p>
          <a:p>
            <a:pPr marL="0" indent="0">
              <a:lnSpc>
                <a:spcPct val="130000"/>
              </a:lnSpc>
              <a:buNone/>
            </a:pPr>
            <a:endParaRPr lang="zh-CN" dirty="0"/>
          </a:p>
          <a:p>
            <a:pPr marL="0" indent="0">
              <a:lnSpc>
                <a:spcPct val="130000"/>
              </a:lnSpc>
              <a:buNone/>
            </a:pPr>
            <a:endParaRPr lang="zh-CN" dirty="0"/>
          </a:p>
          <a:p>
            <a:pPr marL="0" indent="0">
              <a:lnSpc>
                <a:spcPct val="130000"/>
              </a:lnSpc>
              <a:buNone/>
            </a:pPr>
            <a:endParaRPr lang="zh-CN" dirty="0"/>
          </a:p>
          <a:p>
            <a:pPr marL="0" indent="0">
              <a:lnSpc>
                <a:spcPct val="130000"/>
              </a:lnSpc>
              <a:buNone/>
            </a:pPr>
            <a:endParaRPr 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885055"/>
          </a:xfrm>
        </p:spPr>
        <p:txBody>
          <a:bodyPr>
            <a:normAutofit/>
          </a:bodyPr>
          <a:lstStyle/>
          <a:p>
            <a:pPr marL="0" indent="0">
              <a:lnSpc>
                <a:spcPct val="20000"/>
              </a:lnSpc>
              <a:buNone/>
            </a:pPr>
            <a:r>
              <a:rPr lang="zh-CN" dirty="0"/>
              <a:t>嵌套路由的使用</a:t>
            </a:r>
            <a:endParaRPr lang="zh-CN" dirty="0"/>
          </a:p>
          <a:p>
            <a:pPr marL="0" indent="0">
              <a:lnSpc>
                <a:spcPct val="20000"/>
              </a:lnSpc>
              <a:buNone/>
            </a:pPr>
            <a:endParaRPr 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、在主页面中，添加链接，进行页面跳转。 通过，</a:t>
            </a:r>
            <a:r>
              <a:rPr lang="en-US" altLang="zh-CN" dirty="0"/>
              <a:t>router-view</a:t>
            </a:r>
            <a:r>
              <a:rPr lang="zh-CN" altLang="en-US" dirty="0"/>
              <a:t>承载路由文件</a:t>
            </a:r>
            <a:r>
              <a:rPr lang="zh-CN" dirty="0"/>
              <a:t>。</a:t>
            </a:r>
            <a:endParaRPr 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dirty="0"/>
              <a:t> &lt;div&gt;</a:t>
            </a:r>
            <a:endParaRPr lang="zh-CN" dirty="0"/>
          </a:p>
          <a:p>
            <a:pPr marL="0" indent="0">
              <a:lnSpc>
                <a:spcPct val="20000"/>
              </a:lnSpc>
              <a:buNone/>
            </a:pPr>
            <a:r>
              <a:rPr lang="zh-CN" dirty="0"/>
              <a:t>        &lt;p&gt;&lt;router-link to=title1"&gt;路由一&lt;/router-link&gt;&lt;/p&gt;</a:t>
            </a:r>
            <a:endParaRPr lang="zh-CN" dirty="0"/>
          </a:p>
          <a:p>
            <a:pPr marL="0" indent="0">
              <a:lnSpc>
                <a:spcPct val="20000"/>
              </a:lnSpc>
              <a:buNone/>
            </a:pPr>
            <a:r>
              <a:rPr lang="zh-CN" dirty="0"/>
              <a:t>        &lt;p&gt;&lt;router-link to="title2"&gt;路由二&lt;/router-link&gt;&lt;/p&gt;</a:t>
            </a:r>
            <a:endParaRPr lang="zh-CN" dirty="0"/>
          </a:p>
          <a:p>
            <a:pPr marL="0" indent="0">
              <a:lnSpc>
                <a:spcPct val="20000"/>
              </a:lnSpc>
              <a:buNone/>
            </a:pPr>
            <a:r>
              <a:rPr lang="zh-CN" dirty="0"/>
              <a:t>        &lt;div&gt;</a:t>
            </a:r>
            <a:endParaRPr lang="zh-CN" dirty="0"/>
          </a:p>
          <a:p>
            <a:pPr marL="0" indent="0">
              <a:lnSpc>
                <a:spcPct val="20000"/>
              </a:lnSpc>
              <a:buNone/>
            </a:pPr>
            <a:r>
              <a:rPr lang="zh-CN" dirty="0"/>
              <a:t>            &lt;router-view&gt;&lt;/router-view&gt;</a:t>
            </a:r>
            <a:endParaRPr lang="zh-CN" dirty="0"/>
          </a:p>
          <a:p>
            <a:pPr marL="0" indent="0">
              <a:lnSpc>
                <a:spcPct val="20000"/>
              </a:lnSpc>
              <a:buNone/>
            </a:pPr>
            <a:r>
              <a:rPr lang="zh-CN" dirty="0"/>
              <a:t>        &lt;/div&gt;</a:t>
            </a:r>
            <a:endParaRPr lang="zh-CN" dirty="0"/>
          </a:p>
          <a:p>
            <a:pPr marL="0" indent="0">
              <a:lnSpc>
                <a:spcPct val="20000"/>
              </a:lnSpc>
              <a:buNone/>
            </a:pPr>
            <a:r>
              <a:rPr lang="zh-CN" dirty="0"/>
              <a:t>    &lt;/div&gt;</a:t>
            </a:r>
            <a:endParaRPr 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4885055"/>
          </a:xfrm>
        </p:spPr>
        <p:txBody>
          <a:bodyPr>
            <a:normAutofit/>
          </a:bodyPr>
          <a:lstStyle/>
          <a:p>
            <a:pPr marL="0" indent="0">
              <a:lnSpc>
                <a:spcPct val="20000"/>
              </a:lnSpc>
              <a:buNone/>
            </a:pPr>
            <a:r>
              <a:rPr lang="zh-CN" dirty="0"/>
              <a:t>嵌套路由的使用</a:t>
            </a:r>
            <a:endParaRPr lang="zh-CN" dirty="0"/>
          </a:p>
          <a:p>
            <a:pPr marL="0" indent="0">
              <a:lnSpc>
                <a:spcPct val="20000"/>
              </a:lnSpc>
              <a:buNone/>
            </a:pPr>
            <a:endParaRPr 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、在</a:t>
            </a:r>
            <a:r>
              <a:rPr lang="en-US" altLang="zh-CN" dirty="0"/>
              <a:t>view</a:t>
            </a:r>
            <a:r>
              <a:rPr lang="zh-CN" altLang="en-US" dirty="0"/>
              <a:t>文件夹中创建嵌套路由的页面。</a:t>
            </a:r>
            <a:endParaRPr lang="zh-CN" altLang="en-US" dirty="0"/>
          </a:p>
          <a:p>
            <a:pPr marL="0" indent="0">
              <a:lnSpc>
                <a:spcPct val="110000"/>
              </a:lnSpc>
              <a:buNone/>
            </a:pPr>
            <a:endParaRPr lang="zh-CN" alt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&lt;template&gt;</a:t>
            </a:r>
            <a:endParaRPr lang="zh-CN" alt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    &lt;div&gt;动态路由一&lt;/div&gt;</a:t>
            </a:r>
            <a:endParaRPr lang="zh-CN" alt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&lt;/template&gt;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5316220"/>
          </a:xfrm>
        </p:spPr>
        <p:txBody>
          <a:bodyPr>
            <a:normAutofit/>
          </a:bodyPr>
          <a:lstStyle/>
          <a:p>
            <a:pPr marL="0" indent="0">
              <a:lnSpc>
                <a:spcPct val="20000"/>
              </a:lnSpc>
              <a:buNone/>
            </a:pPr>
            <a:r>
              <a:rPr lang="zh-CN" dirty="0"/>
              <a:t>嵌套路由的使用</a:t>
            </a:r>
            <a:endParaRPr 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3</a:t>
            </a:r>
            <a:r>
              <a:rPr lang="zh-CN" altLang="en-US" dirty="0"/>
              <a:t>、在 </a:t>
            </a:r>
            <a:r>
              <a:rPr lang="en-US" altLang="zh-CN" dirty="0"/>
              <a:t>router </a:t>
            </a:r>
            <a:r>
              <a:rPr lang="zh-CN" altLang="en-US" dirty="0"/>
              <a:t>文件夹中的 </a:t>
            </a:r>
            <a:r>
              <a:rPr lang="en-US" altLang="zh-CN" dirty="0"/>
              <a:t>index.js</a:t>
            </a:r>
            <a:r>
              <a:rPr lang="zh-CN" altLang="en-US" dirty="0"/>
              <a:t>中引入页面</a:t>
            </a:r>
            <a:endParaRPr lang="zh-CN" altLang="en-US" dirty="0"/>
          </a:p>
          <a:p>
            <a:pPr marL="0" indent="0">
              <a:lnSpc>
                <a:spcPct val="40000"/>
              </a:lnSpc>
              <a:buNone/>
            </a:pPr>
            <a:endParaRPr lang="zh-CN" altLang="en-US" dirty="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dirty="0"/>
              <a:t>import Main from '@/view/嵌套路由'</a:t>
            </a:r>
            <a:endParaRPr lang="zh-CN" altLang="en-US" dirty="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dirty="0"/>
              <a:t>import Title1 from '@/view/嵌套路由1'</a:t>
            </a:r>
            <a:endParaRPr lang="zh-CN" altLang="en-US" dirty="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dirty="0"/>
              <a:t>import Title2 from '@/view/嵌套路由2'</a:t>
            </a:r>
            <a:endParaRPr lang="zh-CN" altLang="en-US" dirty="0"/>
          </a:p>
          <a:p>
            <a:pPr marL="0" indent="0">
              <a:lnSpc>
                <a:spcPct val="4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1、路由概念</a:t>
            </a:r>
            <a:endParaRPr dirty="0"/>
          </a:p>
          <a:p>
            <a:pPr marL="0" indent="0">
              <a:buNone/>
            </a:pPr>
            <a:r>
              <a:rPr dirty="0"/>
              <a:t>Vue.js 路由允许我们通过不同的 URL 访问不同的内容。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zh-CN" dirty="0"/>
              <a:t>前端路由就是把不同的路由对应不同的内容或页面的任务交给前端</a:t>
            </a:r>
            <a:endParaRPr lang="zh-CN" dirty="0"/>
          </a:p>
          <a:p>
            <a:pPr marL="0" indent="0">
              <a:buNone/>
            </a:pPr>
            <a:r>
              <a:rPr lang="zh-CN" dirty="0"/>
              <a:t>来做，之前是通过服务端根据</a:t>
            </a:r>
            <a:r>
              <a:rPr lang="en-US" altLang="zh-CN" dirty="0"/>
              <a:t>url</a:t>
            </a:r>
            <a:r>
              <a:rPr lang="zh-CN" altLang="en-US" dirty="0"/>
              <a:t>的不同返回不同的页面实现。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通过 Vue.js 可以实现多视图的单页Web应用（single page web application，SPA）。</a:t>
            </a:r>
            <a:endParaRPr dirty="0"/>
          </a:p>
          <a:p>
            <a:pPr marL="0" indent="0">
              <a:buNone/>
            </a:pPr>
            <a:r>
              <a:rPr dirty="0"/>
              <a:t>Vue.js 路由需要载入 vue-router 库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5316220"/>
          </a:xfrm>
        </p:spPr>
        <p:txBody>
          <a:bodyPr>
            <a:normAutofit/>
          </a:bodyPr>
          <a:lstStyle/>
          <a:p>
            <a:pPr marL="0" indent="0">
              <a:lnSpc>
                <a:spcPct val="20000"/>
              </a:lnSpc>
              <a:buNone/>
            </a:pPr>
            <a:r>
              <a:rPr lang="zh-CN" dirty="0"/>
              <a:t>嵌套路由的使用</a:t>
            </a:r>
            <a:endParaRPr 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4</a:t>
            </a:r>
            <a:r>
              <a:rPr lang="zh-CN" altLang="en-US" dirty="0"/>
              <a:t>、在 </a:t>
            </a:r>
            <a:r>
              <a:rPr lang="en-US" altLang="zh-CN" dirty="0"/>
              <a:t>router </a:t>
            </a:r>
            <a:r>
              <a:rPr lang="zh-CN" altLang="en-US" dirty="0"/>
              <a:t>文件夹中的 </a:t>
            </a:r>
            <a:r>
              <a:rPr lang="en-US" altLang="zh-CN" dirty="0"/>
              <a:t>index.js</a:t>
            </a:r>
            <a:r>
              <a:rPr lang="zh-CN" altLang="en-US" dirty="0"/>
              <a:t>中设置路由</a:t>
            </a:r>
            <a:endParaRPr lang="zh-CN" altLang="en-US" dirty="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dirty="0"/>
              <a:t> path: '/main',</a:t>
            </a:r>
            <a:endParaRPr lang="zh-CN" altLang="en-US" dirty="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dirty="0"/>
              <a:t>      name: 'main',</a:t>
            </a:r>
            <a:endParaRPr lang="zh-CN" altLang="en-US" dirty="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dirty="0"/>
              <a:t>      component: Main,</a:t>
            </a:r>
            <a:endParaRPr lang="zh-CN" altLang="en-US" dirty="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dirty="0"/>
              <a:t>      children: [</a:t>
            </a:r>
            <a:endParaRPr lang="zh-CN" altLang="en-US" dirty="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dirty="0"/>
              <a:t>        {</a:t>
            </a:r>
            <a:endParaRPr lang="zh-CN" altLang="en-US" dirty="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dirty="0"/>
              <a:t>          path:'title1',</a:t>
            </a:r>
            <a:endParaRPr lang="zh-CN" altLang="en-US" dirty="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dirty="0"/>
              <a:t>          name: 'title1',</a:t>
            </a:r>
            <a:endParaRPr lang="zh-CN" altLang="en-US" dirty="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dirty="0"/>
              <a:t>          component: Title1</a:t>
            </a:r>
            <a:endParaRPr lang="zh-CN" altLang="en-US" dirty="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dirty="0"/>
              <a:t>        },</a:t>
            </a:r>
            <a:endParaRPr lang="zh-CN" altLang="en-US" dirty="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dirty="0"/>
              <a:t>         ]</a:t>
            </a:r>
            <a:endParaRPr lang="zh-CN" altLang="en-US" dirty="0"/>
          </a:p>
          <a:p>
            <a:pPr marL="0" indent="0">
              <a:lnSpc>
                <a:spcPct val="40000"/>
              </a:lnSpc>
              <a:buNone/>
            </a:pPr>
            <a:r>
              <a:rPr lang="zh-CN" altLang="en-US" dirty="0"/>
              <a:t>    },</a:t>
            </a:r>
            <a:endParaRPr lang="zh-CN" altLang="en-US" dirty="0"/>
          </a:p>
          <a:p>
            <a:pPr marL="0" indent="0">
              <a:lnSpc>
                <a:spcPct val="11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508762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dirty="0"/>
              <a:t>三、编程式路由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lang="zh-CN" dirty="0"/>
              <a:t>通过</a:t>
            </a:r>
            <a:r>
              <a:rPr lang="en-US" altLang="zh-CN" dirty="0"/>
              <a:t>js</a:t>
            </a:r>
            <a:r>
              <a:rPr lang="zh-CN" altLang="en-US" dirty="0"/>
              <a:t>来实现页面的跳转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endParaRPr lang="zh-CN" alt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$router.push('name')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$router.push({path: 'name'})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508762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dirty="0"/>
              <a:t>编程式路由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lang="zh-CN" dirty="0"/>
              <a:t>路由跳转并传参：如下</a:t>
            </a:r>
            <a:endParaRPr 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this.$router.push({</a:t>
            </a:r>
            <a:endParaRPr lang="en-US" altLang="zh-CN" dirty="0"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ym typeface="+mn-ea"/>
              </a:rPr>
              <a:t>                path: '/main/title2?goodsId=123'</a:t>
            </a:r>
            <a:endParaRPr lang="en-US" altLang="zh-CN" dirty="0"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ym typeface="+mn-ea"/>
              </a:rPr>
              <a:t>            })</a:t>
            </a:r>
            <a:endParaRPr lang="en-US" altLang="zh-CN" dirty="0"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在跳转到的页面中获取参数</a:t>
            </a:r>
            <a:endParaRPr lang="zh-CN" alt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&lt;template&gt;</a:t>
            </a:r>
            <a:endParaRPr lang="zh-CN" alt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    &lt;div&gt;动态路由二{{$route.query.goodsId}}&lt;/div&gt;</a:t>
            </a:r>
            <a:endParaRPr lang="zh-CN" alt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&lt;/template&gt;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5087620"/>
          </a:xfrm>
        </p:spPr>
        <p:txBody>
          <a:bodyPr>
            <a:normAutofit fontScale="900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$route.params   </a:t>
            </a:r>
            <a:r>
              <a:rPr lang="zh-CN" altLang="en-US" dirty="0"/>
              <a:t>与  </a:t>
            </a:r>
            <a:r>
              <a:rPr lang="en-US" altLang="zh-CN" dirty="0"/>
              <a:t>$route.query</a:t>
            </a:r>
            <a:r>
              <a:rPr lang="zh-CN" altLang="en-US" dirty="0"/>
              <a:t>的区别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$route.params </a:t>
            </a:r>
            <a:r>
              <a:rPr lang="zh-CN" altLang="en-US" dirty="0"/>
              <a:t>获取的是组件与组件之间路由切换时的参数传递，即在路由文件中设置的参数，即动态路由里传的参数，用</a:t>
            </a:r>
            <a:r>
              <a:rPr lang="en-US" altLang="zh-CN" dirty="0"/>
              <a:t>params</a:t>
            </a:r>
            <a:r>
              <a:rPr lang="zh-CN" altLang="en-US" dirty="0"/>
              <a:t>来获取。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 {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      path: '/goods/:goodsId',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      name: 'main',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      component: Main,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这个用 </a:t>
            </a:r>
            <a:r>
              <a:rPr lang="en-US" altLang="zh-CN" dirty="0"/>
              <a:t>$route.params.goodsId</a:t>
            </a:r>
            <a:r>
              <a:rPr lang="zh-CN" altLang="en-US" dirty="0"/>
              <a:t>来获取。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而用编程式路由跳转传的参数，用 </a:t>
            </a:r>
            <a:r>
              <a:rPr lang="en-US" altLang="zh-CN" dirty="0"/>
              <a:t>$route.query</a:t>
            </a:r>
            <a:r>
              <a:rPr lang="zh-CN" altLang="en-US" dirty="0"/>
              <a:t>来获取。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this.$router.push({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        path: '/main/title2?goodsId=123'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  })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用</a:t>
            </a:r>
            <a:r>
              <a:rPr lang="en-US" altLang="zh-CN" dirty="0"/>
              <a:t>this.$route.query.goodsId </a:t>
            </a:r>
            <a:r>
              <a:rPr lang="zh-CN" altLang="en-US" dirty="0"/>
              <a:t>这个来获取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508762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dirty="0"/>
              <a:t>编程式路由</a:t>
            </a:r>
            <a:endParaRPr lang="zh-CN" alt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this.$router.push({path: “name”,  query: {a: 123}})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this.$router.go(1)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获取路由传的参数：</a:t>
            </a:r>
            <a:endParaRPr lang="zh-CN" alt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如果是直接在页面里获取    {{$route.query.name}}</a:t>
            </a:r>
            <a:endParaRPr lang="zh-CN" alt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在</a:t>
            </a:r>
            <a:r>
              <a:rPr lang="en-US" altLang="zh-CN" dirty="0"/>
              <a:t>data</a:t>
            </a:r>
            <a:r>
              <a:rPr lang="zh-CN" altLang="en-US" dirty="0"/>
              <a:t>里或代码里获取  </a:t>
            </a:r>
            <a:r>
              <a:rPr lang="en-US" altLang="zh-CN" dirty="0"/>
              <a:t>this.$route.query.name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508762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dirty="0"/>
              <a:t>路由传参：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params: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首先在路由动态添加 参数字段</a:t>
            </a:r>
            <a:r>
              <a:rPr lang="en-US" altLang="zh-CN" dirty="0"/>
              <a:t>,      </a:t>
            </a:r>
            <a:r>
              <a:rPr lang="zh-CN" altLang="en-US" dirty="0"/>
              <a:t>如：</a:t>
            </a:r>
            <a:r>
              <a:rPr lang="en-US" altLang="zh-CN" dirty="0"/>
              <a:t>userId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      path:'/r3/:userId',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      name: 'r3',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      component:r3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    },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然后在页面路由跳转的位置添加参数：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&lt;router-link :to="{ name: 'r3', params: { userId: 123 }}"&gt;parames传参&lt;/router-link&gt;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      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508762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dirty="0"/>
              <a:t>路由传参：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params: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zh-CN" dirty="0"/>
              <a:t>也可以通过编程式路由传参：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lang="zh-CN" dirty="0"/>
              <a:t>注意跳转页面时用</a:t>
            </a:r>
            <a:r>
              <a:rPr lang="en-US" altLang="zh-CN" dirty="0"/>
              <a:t>name: 'r1'   </a:t>
            </a:r>
            <a:r>
              <a:rPr lang="zh-CN" altLang="en-US" dirty="0"/>
              <a:t>而不是 </a:t>
            </a:r>
            <a:r>
              <a:rPr lang="en-US" altLang="zh-CN" dirty="0"/>
              <a:t>path: '/r1'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goPage(){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    this.$router.push({}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name: 'r1',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        query: {name: 'aa', id:1},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        params: {userId: 1111}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    )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}</a:t>
            </a:r>
            <a:r>
              <a:rPr lang="zh-CN" altLang="en-US" dirty="0"/>
              <a:t>      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508762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dirty="0"/>
              <a:t>路由传参：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params: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zh-CN" dirty="0"/>
              <a:t>也可以通过编程式路由传参：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goPage(){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    this.$router.push({}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        name: 'r1',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        query: {name: 'aa', id:1},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        params: {userId: 1111}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    )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}</a:t>
            </a:r>
            <a:r>
              <a:rPr lang="zh-CN" altLang="en-US" dirty="0"/>
              <a:t>      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508762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dirty="0"/>
              <a:t>五、命名路由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lang="zh-CN" dirty="0"/>
              <a:t>  给路由起个名字。</a:t>
            </a:r>
            <a:r>
              <a:rPr lang="en-US" altLang="zh-CN" dirty="0"/>
              <a:t>name</a:t>
            </a:r>
            <a:r>
              <a:rPr lang="zh-CN" altLang="en-US" dirty="0"/>
              <a:t>即可以实现命名路由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lang="zh-CN" dirty="0"/>
              <a:t> {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lang="zh-CN" dirty="0"/>
              <a:t>      path: '/main',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lang="zh-CN" dirty="0"/>
              <a:t>  </a:t>
            </a:r>
            <a:r>
              <a:rPr lang="zh-CN" dirty="0">
                <a:solidFill>
                  <a:srgbClr val="FF0000"/>
                </a:solidFill>
              </a:rPr>
              <a:t>    name: 'main',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lang="zh-CN" dirty="0"/>
              <a:t>      component: Main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508762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dirty="0"/>
              <a:t>五、命名路由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lang="zh-CN" dirty="0"/>
              <a:t>  在使用时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lang="zh-CN" dirty="0"/>
              <a:t> &lt;p&gt;&lt;router-link :to="{name: 'main'}"&gt;命名路由的跳转&lt;/router-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lang="zh-CN" dirty="0"/>
              <a:t>link&gt;&lt;/p&gt;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dirty="0"/>
              <a:t>什么时候使用前端路由？</a:t>
            </a:r>
            <a:endParaRPr lang="zh-CN" dirty="0"/>
          </a:p>
          <a:p>
            <a:pPr marL="0" indent="0">
              <a:buNone/>
            </a:pPr>
            <a:endParaRPr lang="zh-CN" dirty="0"/>
          </a:p>
          <a:p>
            <a:pPr marL="0" indent="0">
              <a:buNone/>
            </a:pPr>
            <a:r>
              <a:rPr lang="zh-CN" dirty="0"/>
              <a:t>在单页面应用，大部分页面结构不变， 只改变部分内容的使用</a:t>
            </a:r>
            <a:endParaRPr lang="zh-CN" dirty="0"/>
          </a:p>
          <a:p>
            <a:pPr marL="0" indent="0">
              <a:buNone/>
            </a:pPr>
            <a:endParaRPr 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508762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dirty="0"/>
              <a:t>五、命名路由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lang="zh-CN" dirty="0"/>
              <a:t>传参：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lang="zh-CN" dirty="0"/>
              <a:t>  </a:t>
            </a:r>
            <a:r>
              <a:rPr lang="zh-CN" dirty="0">
                <a:sym typeface="+mn-ea"/>
              </a:rPr>
              <a:t> {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lang="zh-CN" dirty="0">
                <a:sym typeface="+mn-ea"/>
              </a:rPr>
              <a:t>      path: '/main</a:t>
            </a:r>
            <a:r>
              <a:rPr lang="en-US" altLang="zh-CN" dirty="0">
                <a:sym typeface="+mn-ea"/>
              </a:rPr>
              <a:t>/: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cardId</a:t>
            </a:r>
            <a:r>
              <a:rPr lang="zh-CN" dirty="0">
                <a:sym typeface="+mn-ea"/>
              </a:rPr>
              <a:t>',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lang="zh-CN" dirty="0">
                <a:sym typeface="+mn-ea"/>
              </a:rPr>
              <a:t>  </a:t>
            </a:r>
            <a:r>
              <a:rPr lang="zh-CN" dirty="0">
                <a:solidFill>
                  <a:srgbClr val="FF0000"/>
                </a:solidFill>
                <a:sym typeface="+mn-ea"/>
              </a:rPr>
              <a:t>    name: 'main',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lang="zh-CN" dirty="0">
                <a:sym typeface="+mn-ea"/>
              </a:rPr>
              <a:t>      component: Main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ym typeface="+mn-ea"/>
              </a:rPr>
              <a:t>}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508762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dirty="0"/>
              <a:t>五、命名路由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lang="zh-CN" dirty="0"/>
              <a:t>  在使用时传参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lang="zh-CN" dirty="0"/>
              <a:t> &lt;p&gt;&lt;router-link :to="{name: 'main'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params:{cartId: 12345}</a:t>
            </a:r>
            <a:r>
              <a:rPr lang="zh-CN" dirty="0">
                <a:solidFill>
                  <a:srgbClr val="FF0000"/>
                </a:solidFill>
              </a:rPr>
              <a:t>}"</a:t>
            </a:r>
            <a:r>
              <a:rPr lang="zh-CN" dirty="0"/>
              <a:t>&gt;命名路由的跳转&lt;/router-link&gt;&lt;/p&gt;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508762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dirty="0"/>
              <a:t>六、命名视图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lang="zh-CN" dirty="0"/>
              <a:t> 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app.vue</a:t>
            </a:r>
            <a:r>
              <a:rPr lang="zh-CN" altLang="en-US" dirty="0"/>
              <a:t>中添加三个视图，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    &lt;router-view /&gt;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    &lt;router-view name="title1"/&gt;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    &lt;router-view name="title2"/&gt;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为视图添加</a:t>
            </a:r>
            <a:r>
              <a:rPr lang="en-US" altLang="zh-CN" dirty="0"/>
              <a:t>name</a:t>
            </a:r>
            <a:r>
              <a:rPr lang="zh-CN" altLang="en-US" dirty="0"/>
              <a:t>， 即是命名视图。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endParaRPr lang="zh-CN" dirty="0"/>
          </a:p>
          <a:p>
            <a:pPr marL="0" indent="0">
              <a:lnSpc>
                <a:spcPct val="80000"/>
              </a:lnSpc>
              <a:buNone/>
            </a:pPr>
            <a:endParaRPr lang="zh-CN" dirty="0"/>
          </a:p>
          <a:p>
            <a:pPr marL="0" indent="0">
              <a:lnSpc>
                <a:spcPct val="80000"/>
              </a:lnSpc>
              <a:buNone/>
            </a:pP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508762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dirty="0"/>
              <a:t>六、命名视图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lang="zh-CN" dirty="0"/>
              <a:t>  </a:t>
            </a:r>
            <a:r>
              <a:rPr lang="en-US" dirty="0"/>
              <a:t>2</a:t>
            </a:r>
            <a:r>
              <a:rPr lang="zh-CN" altLang="en-US" dirty="0"/>
              <a:t>、在路由文件中添加路由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      path: '/nameRouter',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      name: 'nameRouter',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 components: {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default: Main2,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title1: Title1,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title2: Title2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      }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    }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508762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dirty="0"/>
              <a:t>六、命名视图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3</a:t>
            </a:r>
            <a:r>
              <a:rPr lang="zh-CN" altLang="en-US" dirty="0"/>
              <a:t>、这样在命名的视图中显示相应的视图名称的路由。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845945"/>
            <a:ext cx="7543800" cy="508762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dirty="0"/>
              <a:t>六、命名视图</a:t>
            </a:r>
            <a:endParaRPr lang="zh-CN" dirty="0"/>
          </a:p>
          <a:p>
            <a:pPr marL="0" indent="0">
              <a:lnSpc>
                <a:spcPct val="80000"/>
              </a:lnSpc>
              <a:buNone/>
            </a:pPr>
            <a:endParaRPr lang="zh-CN" dirty="0"/>
          </a:p>
          <a:p>
            <a:pPr marL="0" indent="0">
              <a:lnSpc>
                <a:spcPct val="80000"/>
              </a:lnSpc>
              <a:buNone/>
            </a:pPr>
            <a:r>
              <a:rPr lang="zh-CN" dirty="0"/>
              <a:t>  在</a:t>
            </a:r>
            <a:r>
              <a:rPr lang="en-US" altLang="zh-CN" dirty="0"/>
              <a:t>app.vue</a:t>
            </a:r>
            <a:r>
              <a:rPr lang="zh-CN" altLang="en-US" dirty="0"/>
              <a:t>中添加三个视图，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    &lt;router-view /&gt;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    &lt;router-view name="title1"/&gt;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    &lt;router-view name="title2"/&gt;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为视图添加</a:t>
            </a:r>
            <a:r>
              <a:rPr lang="en-US" altLang="zh-CN" dirty="0"/>
              <a:t>name</a:t>
            </a:r>
            <a:r>
              <a:rPr lang="zh-CN" altLang="en-US" dirty="0"/>
              <a:t>， 即是命名视图。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endParaRPr lang="zh-CN" dirty="0"/>
          </a:p>
          <a:p>
            <a:pPr marL="0" indent="0">
              <a:lnSpc>
                <a:spcPct val="80000"/>
              </a:lnSpc>
              <a:buNone/>
            </a:pPr>
            <a:endParaRPr lang="zh-CN" dirty="0"/>
          </a:p>
          <a:p>
            <a:pPr marL="0" indent="0">
              <a:lnSpc>
                <a:spcPct val="80000"/>
              </a:lnSpc>
              <a:buNone/>
            </a:pP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dirty="0"/>
              <a:t>动态路由的实现：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、如果在路由设置 的动态路由为：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{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// path: '/goods/:goodsId',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path: '/goods/user/:name',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name: 'goodsList',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component: goodsList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}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to</a:t>
            </a:r>
            <a:endParaRPr dirty="0"/>
          </a:p>
          <a:p>
            <a:pPr marL="0" indent="0">
              <a:buNone/>
            </a:pPr>
            <a:r>
              <a:rPr dirty="0"/>
              <a:t>表示目标路由的链接。 当被点击后，内部会立刻把 to 的值传到 router.push()，所以这个值可以是一个字符串或者是描述目标位置的对象。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&lt;!-- 字符串 --&gt;</a:t>
            </a:r>
            <a:endParaRPr dirty="0"/>
          </a:p>
          <a:p>
            <a:pPr marL="0" indent="0">
              <a:buNone/>
            </a:pPr>
            <a:r>
              <a:rPr dirty="0"/>
              <a:t>&lt;router-link to="home"&gt;Home&lt;/router-link&gt;</a:t>
            </a:r>
            <a:endParaRPr dirty="0"/>
          </a:p>
          <a:p>
            <a:pPr marL="0" indent="0">
              <a:buNone/>
            </a:pPr>
            <a:r>
              <a:rPr dirty="0"/>
              <a:t>&lt;!-- 渲染结果 --&gt;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pPr marL="0" indent="0">
              <a:buNone/>
            </a:pPr>
            <a:r>
              <a:rPr dirty="0"/>
              <a:t>&lt;a href="home"&gt;Home&lt;/a&gt;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&lt;!-- 使用 v-bind 的 JS 表达式 --&gt;</a:t>
            </a:r>
            <a:endParaRPr dirty="0"/>
          </a:p>
          <a:p>
            <a:pPr marL="0" indent="0">
              <a:buNone/>
            </a:pPr>
            <a:r>
              <a:rPr dirty="0"/>
              <a:t>&lt;router-link v-bind:to="'home'"&gt;Home&lt;/router-link&gt;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&lt;!-- 不写 v-bind 也可以，就像绑定别的属性一样 --&gt;</a:t>
            </a:r>
            <a:endParaRPr dirty="0"/>
          </a:p>
          <a:p>
            <a:pPr marL="0" indent="0">
              <a:buNone/>
            </a:pPr>
            <a:r>
              <a:rPr dirty="0"/>
              <a:t>&lt;router-link :to="'home'"&gt;Home&lt;/router-link&gt;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&lt;!-- 同上 --&gt;</a:t>
            </a:r>
            <a:endParaRPr dirty="0"/>
          </a:p>
          <a:p>
            <a:pPr marL="0" indent="0">
              <a:buNone/>
            </a:pPr>
            <a:r>
              <a:rPr dirty="0"/>
              <a:t>&lt;router-link :to="{ path: 'home' }"&gt;Home&lt;/router-link&gt;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&lt;!-- 命名的路由 --&gt;</a:t>
            </a:r>
            <a:endParaRPr dirty="0"/>
          </a:p>
          <a:p>
            <a:pPr marL="0" indent="0">
              <a:buNone/>
            </a:pPr>
            <a:r>
              <a:rPr dirty="0"/>
              <a:t>&lt;router-link :to="{ name: 'user', params: { userId: 123 }}"&gt;User&lt;/router-link&gt;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&lt;!-- 带查询参数，下面的结果为 /register?plan=private --&gt;</a:t>
            </a:r>
            <a:endParaRPr dirty="0"/>
          </a:p>
          <a:p>
            <a:pPr marL="0" indent="0">
              <a:buNone/>
            </a:pPr>
            <a:r>
              <a:rPr dirty="0"/>
              <a:t>&lt;router-link :to="{ path: 'register', query: { plan: 'private' }}"&gt;Register&lt;/router-link&gt;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dirty="0">
                <a:sym typeface="+mn-ea"/>
              </a:rPr>
              <a:t>前端路由有什么优缺点？</a:t>
            </a:r>
            <a:endParaRPr lang="zh-CN" dirty="0"/>
          </a:p>
          <a:p>
            <a:pPr marL="0" indent="0">
              <a:buNone/>
            </a:pPr>
            <a:r>
              <a:rPr lang="zh-CN" dirty="0">
                <a:sym typeface="+mn-ea"/>
              </a:rPr>
              <a:t>优点： 用户体验好，不需要每次从服务器全部获取，快速展现给用户。</a:t>
            </a:r>
            <a:endParaRPr lang="zh-CN" dirty="0"/>
          </a:p>
          <a:p>
            <a:pPr marL="0" indent="0">
              <a:buNone/>
            </a:pPr>
            <a:endParaRPr lang="zh-CN" dirty="0"/>
          </a:p>
          <a:p>
            <a:pPr marL="0" indent="0">
              <a:buNone/>
            </a:pPr>
            <a:r>
              <a:rPr lang="zh-CN" dirty="0">
                <a:sym typeface="+mn-ea"/>
              </a:rPr>
              <a:t>缺点： 不利于 </a:t>
            </a:r>
            <a:r>
              <a:rPr lang="en-US" altLang="zh-CN" dirty="0">
                <a:sym typeface="+mn-ea"/>
              </a:rPr>
              <a:t>seo, </a:t>
            </a:r>
            <a:r>
              <a:rPr lang="zh-CN" altLang="en-US" dirty="0">
                <a:sym typeface="+mn-ea"/>
              </a:rPr>
              <a:t>使用浏览器的前进，后退键的时候会重新发送请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求，没有合理的利用缓存。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单页面无法记住之前滚动的位置，无法在前进，后退的时候记住滚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动的位置。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replace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设置 replace 属性的话，当点击时，会调用 router.replace() 而不是 router.push()，导航后不会留下 history 记录。</a:t>
            </a:r>
            <a:endParaRPr dirty="0"/>
          </a:p>
          <a:p>
            <a:pPr marL="0" indent="0">
              <a:buNone/>
            </a:pPr>
            <a:r>
              <a:rPr dirty="0"/>
              <a:t>&lt;router-link :to="{ path: '/abc'}" replace&gt;&lt;/router-link&gt;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append</a:t>
            </a:r>
            <a:endParaRPr dirty="0"/>
          </a:p>
          <a:p>
            <a:pPr marL="0" indent="0">
              <a:buNone/>
            </a:pPr>
            <a:r>
              <a:rPr dirty="0"/>
              <a:t>&lt;router-link :to="{ path: 'relative/path'}" append&gt;&lt;/router-link&gt;</a:t>
            </a: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tag</a:t>
            </a:r>
            <a:endParaRPr dirty="0"/>
          </a:p>
          <a:p>
            <a:pPr marL="0" indent="0">
              <a:buNone/>
            </a:pPr>
            <a:r>
              <a:rPr dirty="0"/>
              <a:t>&lt;router-link to="/foo" tag="li"&gt;foo&lt;/router-link&gt;&lt;!-- 渲染结果 --&gt;&lt;li&gt;foo&lt;/li&gt;</a:t>
            </a: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pPr marL="0" indent="0">
              <a:buNone/>
            </a:pPr>
            <a:r>
              <a:rPr dirty="0"/>
              <a:t>active-class</a:t>
            </a:r>
            <a:endParaRPr dirty="0"/>
          </a:p>
          <a:p>
            <a:pPr marL="0" indent="0">
              <a:buNone/>
            </a:pPr>
            <a:r>
              <a:rPr dirty="0"/>
              <a:t>&lt;style&gt;</a:t>
            </a:r>
            <a:endParaRPr dirty="0"/>
          </a:p>
          <a:p>
            <a:pPr marL="0" indent="0">
              <a:buNone/>
            </a:pPr>
            <a:r>
              <a:rPr dirty="0"/>
              <a:t>   ._active{</a:t>
            </a:r>
            <a:endParaRPr dirty="0"/>
          </a:p>
          <a:p>
            <a:pPr marL="0" indent="0">
              <a:buNone/>
            </a:pPr>
            <a:r>
              <a:rPr dirty="0"/>
              <a:t>      background-color : red;</a:t>
            </a:r>
            <a:endParaRPr dirty="0"/>
          </a:p>
          <a:p>
            <a:pPr marL="0" indent="0">
              <a:buNone/>
            </a:pPr>
            <a:r>
              <a:rPr dirty="0"/>
              <a:t>   }</a:t>
            </a:r>
            <a:endParaRPr dirty="0"/>
          </a:p>
          <a:p>
            <a:pPr marL="0" indent="0">
              <a:buNone/>
            </a:pPr>
            <a:r>
              <a:rPr dirty="0"/>
              <a:t>&lt;/style&gt;</a:t>
            </a:r>
            <a:endParaRPr dirty="0"/>
          </a:p>
          <a:p>
            <a:pPr marL="0" indent="0">
              <a:buNone/>
            </a:pPr>
            <a:r>
              <a:rPr dirty="0"/>
              <a:t>&lt;p&gt;</a:t>
            </a:r>
            <a:endParaRPr dirty="0"/>
          </a:p>
          <a:p>
            <a:pPr marL="0" indent="0">
              <a:buNone/>
            </a:pPr>
            <a:r>
              <a:rPr dirty="0"/>
              <a:t>   &lt;router-link v-bind:to = "{ path: '/route1'}" active-class = "_active"&gt;Router Link 1&lt;/router-link&gt;</a:t>
            </a:r>
            <a:endParaRPr dirty="0"/>
          </a:p>
          <a:p>
            <a:pPr marL="0" indent="0">
              <a:buNone/>
            </a:pPr>
            <a:r>
              <a:rPr dirty="0"/>
              <a:t>   &lt;router-link v-bind:to = "{ path: '/route2'}" tag = "span"&gt;Router Link 2&lt;/router-link&gt;</a:t>
            </a:r>
            <a:endParaRPr dirty="0"/>
          </a:p>
          <a:p>
            <a:pPr marL="0" indent="0">
              <a:buNone/>
            </a:pPr>
            <a:r>
              <a:rPr dirty="0"/>
              <a:t>&lt;/p&gt;</a:t>
            </a: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redirect: '/detail/analysis',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2、安装</a:t>
            </a:r>
            <a:endParaRPr dirty="0"/>
          </a:p>
          <a:p>
            <a:pPr marL="0" indent="0">
              <a:buNone/>
            </a:pPr>
            <a:r>
              <a:rPr dirty="0"/>
              <a:t>1、直接下载 / CDN</a:t>
            </a:r>
            <a:endParaRPr dirty="0"/>
          </a:p>
          <a:p>
            <a:pPr marL="0" indent="0">
              <a:buNone/>
            </a:pPr>
            <a:r>
              <a:rPr dirty="0"/>
              <a:t>https://unpkg.com/vue-router/dist/vue-router.js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NPM</a:t>
            </a:r>
            <a:endParaRPr dirty="0"/>
          </a:p>
          <a:p>
            <a:pPr marL="0" indent="0">
              <a:buNone/>
            </a:pPr>
            <a:r>
              <a:rPr dirty="0"/>
              <a:t>推荐使用淘宝镜像：</a:t>
            </a:r>
            <a:endParaRPr dirty="0"/>
          </a:p>
          <a:p>
            <a:pPr marL="0" indent="0">
              <a:buNone/>
            </a:pPr>
            <a:r>
              <a:rPr dirty="0"/>
              <a:t>cnpm install vue-router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&lt;router-link  to=”/</a:t>
            </a:r>
            <a:r>
              <a:rPr lang="zh-CN" altLang="en-US" dirty="0"/>
              <a:t>路由路径</a:t>
            </a:r>
            <a:r>
              <a:rPr lang="en-US" altLang="zh-CN" dirty="0"/>
              <a:t>”&gt;</a:t>
            </a:r>
            <a:r>
              <a:rPr lang="zh-CN" altLang="en-US" dirty="0"/>
              <a:t>路由</a:t>
            </a:r>
            <a:r>
              <a:rPr lang="en-US" altLang="zh-CN" dirty="0"/>
              <a:t>-&lt;/router-link&gt;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渲染可以改变默认标签：  在</a:t>
            </a:r>
            <a:r>
              <a:rPr lang="en-US" altLang="zh-CN" dirty="0"/>
              <a:t>router-link  </a:t>
            </a:r>
            <a:r>
              <a:rPr lang="zh-CN" altLang="en-US" dirty="0"/>
              <a:t>上添加   </a:t>
            </a:r>
            <a:r>
              <a:rPr lang="en-US" altLang="zh-CN" dirty="0"/>
              <a:t>tag=”div”   </a:t>
            </a:r>
            <a:r>
              <a:rPr lang="zh-CN" altLang="en-US" dirty="0"/>
              <a:t>来进行改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变</a:t>
            </a:r>
            <a:r>
              <a:rPr lang="en-US" altLang="zh-CN" dirty="0"/>
              <a:t>a</a:t>
            </a:r>
            <a:r>
              <a:rPr lang="zh-CN" altLang="en-US" dirty="0"/>
              <a:t>标签 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vue-router</a:t>
            </a:r>
            <a:r>
              <a:rPr lang="zh-CN" altLang="en-US" dirty="0"/>
              <a:t>用来构建</a:t>
            </a:r>
            <a:r>
              <a:rPr lang="en-US" altLang="zh-CN" dirty="0"/>
              <a:t>spa</a:t>
            </a:r>
            <a:r>
              <a:rPr lang="zh-CN" altLang="en-US" dirty="0"/>
              <a:t>页面</a:t>
            </a:r>
            <a:endParaRPr lang="zh-CN" altLang="en-US" dirty="0"/>
          </a:p>
          <a:p>
            <a:pPr marL="0" indent="0">
              <a:buNone/>
            </a:pPr>
            <a:r>
              <a:rPr lang="en-US" dirty="0"/>
              <a:t>1</a:t>
            </a:r>
            <a:r>
              <a:rPr lang="zh-CN" altLang="en-US" dirty="0"/>
              <a:t>、可以使用</a:t>
            </a:r>
            <a:r>
              <a:rPr lang="en-US" altLang="zh-CN" dirty="0"/>
              <a:t>router-link</a:t>
            </a:r>
            <a:r>
              <a:rPr lang="zh-CN" altLang="en-US" dirty="0"/>
              <a:t>进行页面跳转，或者使用 </a:t>
            </a:r>
            <a:r>
              <a:rPr lang="en-US" altLang="zh-CN" dirty="0"/>
              <a:t>this.$router.push({path: ''})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router-link</a:t>
            </a:r>
            <a:r>
              <a:rPr lang="zh-CN" altLang="en-US" dirty="0"/>
              <a:t>其实就是</a:t>
            </a:r>
            <a:r>
              <a:rPr lang="en-US" altLang="zh-CN" dirty="0"/>
              <a:t>a  href</a:t>
            </a:r>
            <a:r>
              <a:rPr lang="zh-CN" altLang="en-US" dirty="0"/>
              <a:t>的链接标签。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&lt;router-view&gt;&lt;/rotuer-view&gt; </a:t>
            </a:r>
            <a:r>
              <a:rPr lang="zh-CN" altLang="en-US" dirty="0"/>
              <a:t>页面渲染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router-link</a:t>
            </a:r>
            <a:r>
              <a:rPr lang="zh-CN" altLang="en-US" dirty="0"/>
              <a:t>与   </a:t>
            </a:r>
            <a:r>
              <a:rPr lang="en-US" altLang="zh-CN" dirty="0"/>
              <a:t>router-view </a:t>
            </a:r>
            <a:r>
              <a:rPr lang="zh-CN" altLang="en-US" dirty="0"/>
              <a:t>配合使用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路由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dirty="0"/>
              <a:t>一、动态路由：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注意： 公共的组件如</a:t>
            </a:r>
            <a:r>
              <a:rPr lang="en-US" altLang="zh-CN" dirty="0"/>
              <a:t>header , footr</a:t>
            </a:r>
            <a:r>
              <a:rPr lang="zh-CN" altLang="en-US" dirty="0"/>
              <a:t>等，可以把组件文件直接放到</a:t>
            </a:r>
            <a:r>
              <a:rPr lang="en-US" altLang="zh-CN" dirty="0"/>
              <a:t>components</a:t>
            </a:r>
            <a:r>
              <a:rPr lang="zh-CN" altLang="en-US" dirty="0"/>
              <a:t>文件夹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而页面放在 </a:t>
            </a:r>
            <a:r>
              <a:rPr lang="en-US" altLang="zh-CN" dirty="0"/>
              <a:t>view</a:t>
            </a:r>
            <a:r>
              <a:rPr lang="zh-CN" altLang="en-US" dirty="0"/>
              <a:t>文件夹里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845" y="2299970"/>
            <a:ext cx="8067675" cy="22574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62*i*6"/>
  <p:tag name="KSO_WM_UNIT_TEMPLATE_CATEGORY" val="custom"/>
  <p:tag name="KSO_WM_UNIT_TEMPLATE_INDEX" val="9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62*i*7"/>
  <p:tag name="KSO_WM_UNIT_TEMPLATE_CATEGORY" val="custom"/>
  <p:tag name="KSO_WM_UNIT_TEMPLATE_INDEX" val="9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6032</Words>
  <Application>WPS 演示</Application>
  <PresentationFormat>全屏显示(4:3)</PresentationFormat>
  <Paragraphs>476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Arial</vt:lpstr>
      <vt:lpstr>宋体</vt:lpstr>
      <vt:lpstr>Wingdings</vt:lpstr>
      <vt:lpstr>Calibri</vt:lpstr>
      <vt:lpstr>黑体</vt:lpstr>
      <vt:lpstr>Calibri Light</vt:lpstr>
      <vt:lpstr>微软雅黑</vt:lpstr>
      <vt:lpstr>Arial Unicode MS</vt:lpstr>
      <vt:lpstr>回顾</vt:lpstr>
      <vt:lpstr>vue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  <vt:lpstr>路由</vt:lpstr>
    </vt:vector>
  </TitlesOfParts>
  <Company>1000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h5</dc:title>
  <dc:creator>wmy</dc:creator>
  <cp:lastModifiedBy>zhaoxiang</cp:lastModifiedBy>
  <cp:revision>4754</cp:revision>
  <dcterms:created xsi:type="dcterms:W3CDTF">2009-05-11T03:02:00Z</dcterms:created>
  <dcterms:modified xsi:type="dcterms:W3CDTF">2019-02-26T14:29:27Z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