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80" r:id="rId6"/>
    <p:sldId id="281" r:id="rId7"/>
    <p:sldId id="282" r:id="rId8"/>
    <p:sldId id="283" r:id="rId9"/>
    <p:sldId id="284" r:id="rId10"/>
    <p:sldId id="286" r:id="rId11"/>
    <p:sldId id="287" r:id="rId12"/>
    <p:sldId id="288" r:id="rId13"/>
    <p:sldId id="285" r:id="rId14"/>
    <p:sldId id="289" r:id="rId15"/>
    <p:sldId id="290" r:id="rId16"/>
    <p:sldId id="258" r:id="rId17"/>
    <p:sldId id="261" r:id="rId18"/>
    <p:sldId id="260" r:id="rId19"/>
    <p:sldId id="259" r:id="rId20"/>
    <p:sldId id="291" r:id="rId21"/>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72"/>
    <p:restoredTop sz="94638"/>
  </p:normalViewPr>
  <p:slideViewPr>
    <p:cSldViewPr snapToGrid="0" snapToObjects="1" showGuides="1">
      <p:cViewPr varScale="1">
        <p:scale>
          <a:sx n="128" d="100"/>
          <a:sy n="128" d="100"/>
        </p:scale>
        <p:origin x="768" y="168"/>
      </p:cViewPr>
      <p:guideLst>
        <p:guide orient="horz" pos="2160"/>
        <p:guide pos="287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855C91-67BA-4447-AE6F-325D9093EF54}"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F939E2-2BBE-9640-A681-74C4DED86A8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appls,</a:t>
            </a:r>
            <a:r>
              <a:rPr lang="zh-CN" altLang="en-US"/>
              <a:t>评估简明摘要的</a:t>
            </a:r>
            <a:r>
              <a:rPr lang="zh-CN" altLang="en-US"/>
              <a:t>评估指标</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首先是目前存在的问题</a:t>
            </a:r>
            <a:r>
              <a:rPr lang="en-US" altLang="zh-CN"/>
              <a:t>，</a:t>
            </a:r>
            <a:r>
              <a:rPr lang="zh-CN" altLang="en-US"/>
              <a:t>简明摘要</a:t>
            </a:r>
            <a:r>
              <a:rPr lang="en-US" altLang="zh-CN"/>
              <a:t>，</a:t>
            </a:r>
            <a:r>
              <a:rPr lang="zh-CN" altLang="en-US"/>
              <a:t>以下我们简称为</a:t>
            </a:r>
            <a:r>
              <a:rPr lang="en-US" altLang="zh-CN"/>
              <a:t>PLS，</a:t>
            </a:r>
            <a:r>
              <a:rPr lang="zh-CN" altLang="en-US"/>
              <a:t>缺乏专用的评估指标，与此同时文本生成的评价指标在</a:t>
            </a:r>
            <a:r>
              <a:rPr lang="en-US" altLang="zh-CN"/>
              <a:t>PLS</a:t>
            </a:r>
            <a:r>
              <a:rPr lang="zh-CN" altLang="en-US"/>
              <a:t>任务上的适应性不明确，因为</a:t>
            </a:r>
            <a:r>
              <a:rPr lang="en-US" altLang="zh-CN"/>
              <a:t>PLS</a:t>
            </a:r>
            <a:r>
              <a:rPr lang="zh-CN" altLang="en-US"/>
              <a:t>任务存在许多与文本生成任务不一致的特点，比如</a:t>
            </a:r>
            <a:r>
              <a:rPr lang="en-US" altLang="zh-CN"/>
              <a:t>PLS</a:t>
            </a:r>
            <a:r>
              <a:rPr lang="zh-CN" altLang="en-US"/>
              <a:t>可能会包含去除细节，增加背景知识</a:t>
            </a:r>
            <a:r>
              <a:rPr lang="en-US" altLang="zh-CN"/>
              <a:t>，</a:t>
            </a:r>
            <a:r>
              <a:rPr lang="zh-CN" altLang="en-US"/>
              <a:t>专有名词的转译</a:t>
            </a:r>
            <a:r>
              <a:rPr lang="en-US" altLang="zh-CN"/>
              <a:t>，</a:t>
            </a:r>
            <a:r>
              <a:rPr lang="zh-CN" altLang="en-US"/>
              <a:t>文本的化简这些特征</a:t>
            </a:r>
            <a:r>
              <a:rPr lang="en-US" altLang="zh-CN"/>
              <a:t>，</a:t>
            </a:r>
            <a:r>
              <a:rPr lang="zh-CN" altLang="en-US"/>
              <a:t>导致文本生成的评价指标难以直接运用在</a:t>
            </a:r>
            <a:r>
              <a:rPr lang="en-US" altLang="zh-CN"/>
              <a:t>PLS</a:t>
            </a:r>
            <a:r>
              <a:rPr lang="zh-CN" altLang="en-US"/>
              <a:t>任务上，在这个工作中，作者提出了</a:t>
            </a:r>
            <a:r>
              <a:rPr lang="en-US" altLang="zh-CN"/>
              <a:t>Apples，</a:t>
            </a:r>
            <a:r>
              <a:rPr lang="zh-CN" altLang="en-US"/>
              <a:t>一个元评价基准，也就是对评价指标进行评价</a:t>
            </a:r>
            <a:r>
              <a:rPr lang="en-US" altLang="zh-CN"/>
              <a:t>。</a:t>
            </a:r>
            <a:r>
              <a:rPr lang="zh-CN" altLang="en-US"/>
              <a:t>他测试了</a:t>
            </a:r>
            <a:r>
              <a:rPr lang="en-US" altLang="zh-CN"/>
              <a:t>14</a:t>
            </a:r>
            <a:r>
              <a:rPr lang="zh-CN" altLang="en-US"/>
              <a:t>种可以用在</a:t>
            </a:r>
            <a:r>
              <a:rPr lang="en-US" altLang="zh-CN"/>
              <a:t>PLS</a:t>
            </a:r>
            <a:r>
              <a:rPr lang="zh-CN" altLang="en-US"/>
              <a:t>上的评价指标，并且给予了一些</a:t>
            </a:r>
            <a:r>
              <a:rPr lang="zh-CN" altLang="en-US"/>
              <a:t>洞见</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首先我们介绍一下现存的可以应用在</a:t>
            </a:r>
            <a:r>
              <a:rPr lang="en-US" altLang="zh-CN"/>
              <a:t>PLS</a:t>
            </a:r>
            <a:r>
              <a:rPr lang="zh-CN" altLang="en-US"/>
              <a:t>任务上的评价指标</a:t>
            </a:r>
            <a:r>
              <a:rPr lang="en-US" altLang="zh-CN"/>
              <a:t>，</a:t>
            </a:r>
            <a:r>
              <a:rPr lang="zh-CN" altLang="en-US"/>
              <a:t>首先是一些自动评价指标</a:t>
            </a:r>
            <a:r>
              <a:rPr lang="en-US" altLang="zh-CN"/>
              <a:t>，</a:t>
            </a:r>
            <a:r>
              <a:rPr lang="zh-CN" altLang="en-US"/>
              <a:t>他主要分为基于重复的</a:t>
            </a:r>
            <a:r>
              <a:rPr lang="en-US" altLang="zh-CN"/>
              <a:t>，</a:t>
            </a:r>
            <a:r>
              <a:rPr lang="zh-CN" altLang="en-US"/>
              <a:t>基于模型的和基于问答的</a:t>
            </a:r>
            <a:r>
              <a:rPr lang="en-US" altLang="zh-CN"/>
              <a:t>。</a:t>
            </a:r>
            <a:r>
              <a:rPr lang="zh-CN" altLang="en-US"/>
              <a:t>基于重复的模型，包括</a:t>
            </a:r>
            <a:r>
              <a:rPr lang="en-US" altLang="zh-CN"/>
              <a:t>ROUGE</a:t>
            </a:r>
            <a:r>
              <a:rPr lang="zh-CN" altLang="en-US"/>
              <a:t>也就是生成文本和参考文本的</a:t>
            </a:r>
            <a:r>
              <a:rPr lang="en-US" altLang="zh-CN"/>
              <a:t>ngram</a:t>
            </a:r>
            <a:r>
              <a:rPr lang="zh-CN" altLang="en-US"/>
              <a:t>召回率</a:t>
            </a:r>
            <a:r>
              <a:rPr lang="en-US" altLang="zh-CN"/>
              <a:t>，blue</a:t>
            </a:r>
            <a:r>
              <a:rPr lang="zh-CN" altLang="en-US"/>
              <a:t>计算生成文本相对于参考文本的</a:t>
            </a:r>
            <a:r>
              <a:rPr lang="en-US" altLang="zh-CN"/>
              <a:t>ngram</a:t>
            </a:r>
            <a:r>
              <a:rPr lang="zh-CN" altLang="en-US"/>
              <a:t>精确度，包含简短惩罚机制。</a:t>
            </a:r>
            <a:r>
              <a:rPr lang="en-US" altLang="zh-CN"/>
              <a:t>Meteor</a:t>
            </a:r>
            <a:r>
              <a:rPr lang="zh-CN" altLang="en-US"/>
              <a:t>在考虑</a:t>
            </a:r>
            <a:r>
              <a:rPr lang="en-US" altLang="zh-CN"/>
              <a:t>engram</a:t>
            </a:r>
            <a:r>
              <a:rPr lang="zh-CN" altLang="en-US"/>
              <a:t>精确度和召回率的基础上进一步进行了词极对齐</a:t>
            </a:r>
            <a:r>
              <a:rPr lang="en-US" altLang="zh-CN"/>
              <a:t>，Sari</a:t>
            </a:r>
            <a:r>
              <a:rPr lang="zh-CN" altLang="en-US"/>
              <a:t>更加关注文本简化</a:t>
            </a:r>
            <a:r>
              <a:rPr lang="en-US" altLang="zh-CN"/>
              <a:t>，</a:t>
            </a:r>
            <a:r>
              <a:rPr lang="zh-CN" altLang="en-US"/>
              <a:t>比较生成文本与参考文本之间的保留</a:t>
            </a:r>
            <a:r>
              <a:rPr lang="en-US" altLang="zh-CN"/>
              <a:t>，</a:t>
            </a:r>
            <a:r>
              <a:rPr lang="zh-CN" altLang="en-US"/>
              <a:t>添加</a:t>
            </a:r>
            <a:r>
              <a:rPr lang="en-US" altLang="zh-CN"/>
              <a:t>，</a:t>
            </a:r>
            <a:r>
              <a:rPr lang="zh-CN" altLang="en-US"/>
              <a:t>删除关系，并求平均</a:t>
            </a:r>
            <a:r>
              <a:rPr lang="en-US" altLang="zh-CN"/>
              <a:t>。</a:t>
            </a:r>
            <a:r>
              <a:rPr lang="zh-CN" altLang="en-US"/>
              <a:t>第二种是基于模型的评价指标，</a:t>
            </a:r>
            <a:r>
              <a:rPr lang="en-US" altLang="zh-CN"/>
              <a:t>GPTPPL</a:t>
            </a:r>
            <a:r>
              <a:rPr lang="zh-CN" altLang="en-US"/>
              <a:t>计算</a:t>
            </a:r>
            <a:r>
              <a:rPr lang="en-US" altLang="zh-CN"/>
              <a:t>GPT2</a:t>
            </a:r>
            <a:r>
              <a:rPr lang="zh-CN" altLang="en-US"/>
              <a:t>的模型困惑度来衡量生成文本的流畅性和连贯性</a:t>
            </a:r>
            <a:r>
              <a:rPr lang="en-US" altLang="zh-CN"/>
              <a:t>，bertscore</a:t>
            </a:r>
            <a:r>
              <a:rPr lang="zh-CN" altLang="en-US"/>
              <a:t>通过计算参考文本和生成文本的上下文</a:t>
            </a:r>
            <a:r>
              <a:rPr lang="en-US" altLang="zh-CN"/>
              <a:t>embedding</a:t>
            </a:r>
            <a:r>
              <a:rPr lang="zh-CN" altLang="en-US"/>
              <a:t>的相似度来捕捉语义的相似性</a:t>
            </a:r>
            <a:r>
              <a:rPr lang="en-US" altLang="zh-CN"/>
              <a:t>。LENS</a:t>
            </a:r>
            <a:r>
              <a:rPr lang="zh-CN" altLang="en-US"/>
              <a:t>经过大规模的监督训练</a:t>
            </a:r>
            <a:r>
              <a:rPr lang="en-US" altLang="zh-CN"/>
              <a:t>，</a:t>
            </a:r>
            <a:r>
              <a:rPr lang="zh-CN" altLang="en-US"/>
              <a:t>通过</a:t>
            </a:r>
            <a:r>
              <a:rPr lang="en-US" altLang="zh-CN"/>
              <a:t>Transformer</a:t>
            </a:r>
            <a:r>
              <a:rPr lang="zh-CN" altLang="en-US"/>
              <a:t>将输入文本、简化文本以及参考文本转换为向量，并结合这些向量来计算文本简化的质量得分。</a:t>
            </a:r>
            <a:r>
              <a:rPr lang="en-US" altLang="zh-CN"/>
              <a:t>QAEval</a:t>
            </a:r>
            <a:r>
              <a:rPr lang="zh-CN" altLang="en-US"/>
              <a:t>（</a:t>
            </a:r>
            <a:r>
              <a:rPr lang="en-US" altLang="zh-CN"/>
              <a:t>Deutsch</a:t>
            </a:r>
            <a:r>
              <a:rPr lang="zh-CN" altLang="en-US"/>
              <a:t>等，</a:t>
            </a:r>
            <a:r>
              <a:rPr lang="en-US" altLang="zh-CN"/>
              <a:t>2021</a:t>
            </a:r>
            <a:r>
              <a:rPr lang="zh-CN" altLang="en-US"/>
              <a:t>）从目标文本生成问答对，随后通过训练好的问答模型基于生成文本回答这些问题，其评分以正确回答问题的比例计算。</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需要的数据包括一个科学语言的摘要和白话摘要的对</a:t>
            </a:r>
            <a:r>
              <a:rPr lang="en-US" altLang="zh-CN"/>
              <a:t>，</a:t>
            </a:r>
            <a:r>
              <a:rPr lang="zh-CN" altLang="en-US"/>
              <a:t>将科学语言的摘要分为一个个句子</a:t>
            </a:r>
            <a:r>
              <a:rPr lang="en-US" altLang="zh-CN"/>
              <a:t>，</a:t>
            </a:r>
            <a:r>
              <a:rPr lang="zh-CN" altLang="en-US"/>
              <a:t>将这些句子从英文翻译到德文再翻译回英文获得语言的变体</a:t>
            </a:r>
            <a:r>
              <a:rPr lang="en-US" altLang="zh-CN"/>
              <a:t>，</a:t>
            </a:r>
            <a:r>
              <a:rPr lang="zh-CN" altLang="en-US"/>
              <a:t>即</a:t>
            </a:r>
            <a:r>
              <a:rPr lang="en-US" altLang="zh-CN"/>
              <a:t>candidate summary，</a:t>
            </a:r>
            <a:r>
              <a:rPr lang="zh-CN" altLang="en-US"/>
              <a:t>最后再在这些句子上施加不同程度的扰动</a:t>
            </a:r>
            <a:r>
              <a:rPr lang="en-US" altLang="zh-CN"/>
              <a:t>，</a:t>
            </a:r>
            <a:r>
              <a:rPr lang="zh-CN" altLang="en-US"/>
              <a:t>将扰动后的</a:t>
            </a:r>
            <a:r>
              <a:rPr lang="en-US" altLang="zh-CN"/>
              <a:t>candidate summary</a:t>
            </a:r>
            <a:r>
              <a:rPr lang="zh-CN" altLang="en-US"/>
              <a:t>与人工生成的白话摘要做计算</a:t>
            </a:r>
            <a:r>
              <a:rPr lang="en-US" altLang="zh-CN"/>
              <a:t>，</a:t>
            </a:r>
            <a:r>
              <a:rPr lang="zh-CN" altLang="en-US"/>
              <a:t>得到如</a:t>
            </a:r>
            <a:r>
              <a:rPr lang="en-US" altLang="zh-CN"/>
              <a:t>rouge</a:t>
            </a:r>
            <a:r>
              <a:rPr lang="zh-CN" altLang="en-US"/>
              <a:t>等一系列评价指标</a:t>
            </a:r>
            <a:r>
              <a:rPr lang="en-US" altLang="zh-CN"/>
              <a:t>，</a:t>
            </a:r>
            <a:r>
              <a:rPr lang="zh-CN" altLang="en-US"/>
              <a:t>观测评价指标随着扰动程度变化的变化趋势</a:t>
            </a:r>
            <a:r>
              <a:rPr lang="en-US" altLang="zh-CN"/>
              <a:t>，</a:t>
            </a:r>
            <a:r>
              <a:rPr lang="zh-CN" altLang="en-US"/>
              <a:t>就可以得出某种评价指标对特定扰动的敏感性</a:t>
            </a:r>
            <a:r>
              <a:rPr lang="en-US" altLang="zh-CN"/>
              <a:t>。</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使用</a:t>
            </a:r>
            <a:r>
              <a:rPr lang="en-US" altLang="zh-CN"/>
              <a:t>llm</a:t>
            </a:r>
            <a:r>
              <a:rPr lang="zh-CN" altLang="en-US"/>
              <a:t>来进行</a:t>
            </a:r>
            <a:r>
              <a:rPr lang="zh-CN" altLang="en-US"/>
              <a:t>数据合成</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使用</a:t>
            </a:r>
            <a:r>
              <a:rPr lang="en-US" altLang="zh-CN"/>
              <a:t>llm</a:t>
            </a:r>
            <a:r>
              <a:rPr lang="zh-CN" altLang="en-US"/>
              <a:t>的细粒度的</a:t>
            </a:r>
            <a:r>
              <a:rPr lang="zh-CN" altLang="en-US"/>
              <a:t>摘要评价</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SummaC</a:t>
            </a:r>
            <a:r>
              <a:rPr lang="zh-CN" altLang="en-US"/>
              <a:t>（</a:t>
            </a:r>
            <a:r>
              <a:rPr lang="en-US" altLang="zh-CN"/>
              <a:t>Laban</a:t>
            </a:r>
            <a:r>
              <a:rPr lang="zh-CN" altLang="en-US"/>
              <a:t>等人，</a:t>
            </a:r>
            <a:r>
              <a:rPr lang="en-US" altLang="zh-CN"/>
              <a:t>2022</a:t>
            </a:r>
            <a:r>
              <a:rPr lang="zh-CN" altLang="en-US"/>
              <a:t>）提出了一种轻量级模型，通过将输入文本分割为句子单元并聚合句子对之间的得分来促进自然语言推理。尽管性能有所提升，该模型仅专注于评估忠实度。</a:t>
            </a:r>
            <a:endParaRPr lang="zh-CN" altLang="en-US"/>
          </a:p>
          <a:p>
            <a:r>
              <a:rPr lang="en-US" altLang="zh-CN"/>
              <a:t>bacc=</a:t>
            </a:r>
            <a:r>
              <a:rPr lang="zh-CN" altLang="en-US"/>
              <a:t>真阳和真阴的</a:t>
            </a:r>
            <a:r>
              <a:rPr lang="zh-CN" altLang="en-US"/>
              <a:t>平均</a:t>
            </a:r>
            <a:endParaRPr lang="zh-CN" altLang="en-US"/>
          </a:p>
          <a:p>
            <a:r>
              <a:rPr lang="zh-CN" altLang="en-US"/>
              <a:t>皮尔森相关系数和斯皮尔曼相关系数都是衡量两个变量之间相关性的方法，皮尔森相关系数用于衡量两个变量之间的线性关系</a:t>
            </a:r>
            <a:r>
              <a:rPr lang="en-US" altLang="zh-CN"/>
              <a:t>, </a:t>
            </a:r>
            <a:r>
              <a:rPr lang="zh-CN" altLang="en-US"/>
              <a:t>斯皮尔曼相关系数用于衡量两个变量之间的单调</a:t>
            </a:r>
            <a:r>
              <a:rPr lang="zh-CN" altLang="en-US"/>
              <a:t>关系</a:t>
            </a:r>
            <a:endParaRPr lang="zh-CN" altLang="en-US"/>
          </a:p>
          <a:p>
            <a:r>
              <a:rPr lang="zh-CN" altLang="en-US"/>
              <a:t>系统级别衡量不同的摘要系统</a:t>
            </a:r>
            <a:r>
              <a:rPr lang="en-US" altLang="zh-CN"/>
              <a:t>（</a:t>
            </a:r>
            <a:r>
              <a:rPr lang="zh-CN" altLang="en-US"/>
              <a:t>不同模型</a:t>
            </a:r>
            <a:r>
              <a:rPr lang="en-US" altLang="zh-CN"/>
              <a:t>）</a:t>
            </a:r>
            <a:r>
              <a:rPr lang="zh-CN" altLang="en-US"/>
              <a:t>的平均</a:t>
            </a:r>
            <a:r>
              <a:rPr lang="en-US" altLang="zh-CN"/>
              <a:t>finesure</a:t>
            </a:r>
            <a:r>
              <a:rPr lang="zh-CN" altLang="en-US"/>
              <a:t>得分排序与人工标注的得分排序</a:t>
            </a:r>
            <a:r>
              <a:rPr lang="zh-CN" altLang="en-US"/>
              <a:t>之间的相关性</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641279"/>
            <a:ext cx="9144000" cy="21336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3256" y="60576"/>
            <a:ext cx="1085088" cy="1078992"/>
          </a:xfrm>
          <a:prstGeom prst="rect">
            <a:avLst/>
          </a:prstGeom>
        </p:spPr>
      </p:pic>
      <p:sp>
        <p:nvSpPr>
          <p:cNvPr id="2" name="标题 1"/>
          <p:cNvSpPr>
            <a:spLocks noGrp="1"/>
          </p:cNvSpPr>
          <p:nvPr>
            <p:ph type="ctrTitle"/>
          </p:nvPr>
        </p:nvSpPr>
        <p:spPr>
          <a:xfrm>
            <a:off x="685800" y="2130425"/>
            <a:ext cx="7772400" cy="1470025"/>
          </a:xfrm>
        </p:spPr>
        <p:txBody>
          <a:bodyPr>
            <a:normAutofit/>
          </a:bodyPr>
          <a:lstStyle>
            <a:lvl1pPr>
              <a:defRPr lang="en-US" altLang="zh-CN" sz="4800" b="1" kern="1200" dirty="0" smtClean="0">
                <a:solidFill>
                  <a:srgbClr val="FF00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stStyle>
          <a:p>
            <a:r>
              <a:rPr kumimoji="1" lang="en-US" altLang="zh-CN" dirty="0"/>
              <a:t>Click to edit Master title style</a:t>
            </a:r>
            <a:endParaRPr kumimoji="1"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zh-CN"/>
              <a:t>Click to edit Master subtitle style</a:t>
            </a:r>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竖排文本占位符 2"/>
          <p:cNvSpPr>
            <a:spLocks noGrp="1"/>
          </p:cNvSpPr>
          <p:nvPr>
            <p:ph type="body" orient="vert" idx="1"/>
          </p:nvPr>
        </p:nvSpPr>
        <p:spPr/>
        <p:txBody>
          <a:bodyPr vert="eaVert"/>
          <a:lstStyle/>
          <a:p>
            <a:pPr lvl="0"/>
            <a:r>
              <a:rPr kumimoji="1" lang="en-US" altLang="zh-CN"/>
              <a:t>Click to edit Master text styles</a:t>
            </a:r>
            <a:endParaRPr kumimoji="1" lang="en-US" altLang="zh-CN"/>
          </a:p>
          <a:p>
            <a:pPr lvl="1"/>
            <a:r>
              <a:rPr kumimoji="1" lang="en-US" altLang="zh-CN"/>
              <a:t>Second level</a:t>
            </a:r>
            <a:endParaRPr kumimoji="1" lang="en-US" altLang="zh-CN"/>
          </a:p>
          <a:p>
            <a:pPr lvl="2"/>
            <a:r>
              <a:rPr kumimoji="1" lang="en-US" altLang="zh-CN"/>
              <a:t>Third level</a:t>
            </a:r>
            <a:endParaRPr kumimoji="1" lang="en-US" altLang="zh-CN"/>
          </a:p>
          <a:p>
            <a:pPr lvl="3"/>
            <a:r>
              <a:rPr kumimoji="1" lang="en-US" altLang="zh-CN"/>
              <a:t>Fourth level</a:t>
            </a:r>
            <a:endParaRPr kumimoji="1" lang="en-US" altLang="zh-CN"/>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fld id="{A1D07F22-6007-5747-97C5-ACB9B8DD2B95}" type="datetimeFigureOut">
              <a:rPr kumimoji="1" lang="zh-CN" altLang="en-US" smtClean="0"/>
            </a:fld>
            <a:endParaRPr kumimoji="1"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p:txBody>
          <a:bodyPr/>
          <a:lstStyle/>
          <a:p>
            <a:fld id="{B77A552E-E01A-124E-8860-02CC8B25EBA8}"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en-US" altLang="zh-CN"/>
              <a:t>Click to edit Master title style</a:t>
            </a:r>
            <a:endParaRPr kumimoji="1" lang="zh-CN" altLang="en-US"/>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en-US" altLang="zh-CN"/>
              <a:t>Click to edit Master text styles</a:t>
            </a:r>
            <a:endParaRPr kumimoji="1" lang="en-US" altLang="zh-CN"/>
          </a:p>
          <a:p>
            <a:pPr lvl="1"/>
            <a:r>
              <a:rPr kumimoji="1" lang="en-US" altLang="zh-CN"/>
              <a:t>Second level</a:t>
            </a:r>
            <a:endParaRPr kumimoji="1" lang="en-US" altLang="zh-CN"/>
          </a:p>
          <a:p>
            <a:pPr lvl="2"/>
            <a:r>
              <a:rPr kumimoji="1" lang="en-US" altLang="zh-CN"/>
              <a:t>Third level</a:t>
            </a:r>
            <a:endParaRPr kumimoji="1" lang="en-US" altLang="zh-CN"/>
          </a:p>
          <a:p>
            <a:pPr lvl="3"/>
            <a:r>
              <a:rPr kumimoji="1" lang="en-US" altLang="zh-CN"/>
              <a:t>Fourth level</a:t>
            </a:r>
            <a:endParaRPr kumimoji="1" lang="en-US" altLang="zh-CN"/>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fld id="{A1D07F22-6007-5747-97C5-ACB9B8DD2B95}" type="datetimeFigureOut">
              <a:rPr kumimoji="1" lang="zh-CN" altLang="en-US" smtClean="0"/>
            </a:fld>
            <a:endParaRPr kumimoji="1"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p:txBody>
          <a:bodyPr/>
          <a:lstStyle/>
          <a:p>
            <a:fld id="{B77A552E-E01A-124E-8860-02CC8B25EBA8}"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34297"/>
            <a:ext cx="8229600" cy="663371"/>
          </a:xfrm>
        </p:spPr>
        <p:txBody>
          <a:bodyPr>
            <a:normAutofit/>
          </a:bodyPr>
          <a:lstStyle>
            <a:lvl1pPr algn="l">
              <a:defRPr sz="3600" b="1">
                <a:solidFill>
                  <a:srgbClr val="0433FF"/>
                </a:solidFill>
              </a:defRPr>
            </a:lvl1pPr>
          </a:lstStyle>
          <a:p>
            <a:r>
              <a:rPr kumimoji="1" lang="en-US" altLang="zh-CN" dirty="0"/>
              <a:t>Click to edit Master title style</a:t>
            </a:r>
            <a:endParaRPr kumimoji="1" lang="zh-CN" altLang="en-US" dirty="0"/>
          </a:p>
        </p:txBody>
      </p:sp>
      <p:pic>
        <p:nvPicPr>
          <p:cNvPr id="7" name="Picture 11"/>
          <p:cNvPicPr>
            <a:picLocks noChangeAspect="1" noChangeArrowheads="1"/>
          </p:cNvPicPr>
          <p:nvPr userDrawn="1"/>
        </p:nvPicPr>
        <p:blipFill>
          <a:blip r:embed="rId2">
            <a:alphaModFix amt="35000"/>
          </a:blip>
          <a:srcRect/>
          <a:stretch>
            <a:fillRect/>
          </a:stretch>
        </p:blipFill>
        <p:spPr bwMode="auto">
          <a:xfrm>
            <a:off x="8406234" y="154685"/>
            <a:ext cx="580032" cy="580032"/>
          </a:xfrm>
          <a:prstGeom prst="rect">
            <a:avLst/>
          </a:prstGeom>
          <a:noFill/>
          <a:ln w="9525">
            <a:noFill/>
            <a:miter lim="800000"/>
            <a:headEnd/>
            <a:tailEnd/>
          </a:ln>
          <a:effectLst/>
        </p:spPr>
      </p:pic>
      <p:sp>
        <p:nvSpPr>
          <p:cNvPr id="8" name="内容占位符 2"/>
          <p:cNvSpPr>
            <a:spLocks noGrp="1"/>
          </p:cNvSpPr>
          <p:nvPr>
            <p:ph idx="1"/>
          </p:nvPr>
        </p:nvSpPr>
        <p:spPr>
          <a:xfrm>
            <a:off x="457200" y="1184565"/>
            <a:ext cx="8229600" cy="5068154"/>
          </a:xfrm>
        </p:spPr>
        <p:txBody>
          <a:bodyPr/>
          <a:lstStyle>
            <a:lvl1pPr marL="342900" indent="-342900">
              <a:buClr>
                <a:srgbClr val="FF0000"/>
              </a:buClr>
              <a:buFont typeface="ZapfDingbatsITC" panose="05020102010704020609" charset="0"/>
              <a:buChar char="❈"/>
              <a:defRPr/>
            </a:lvl1pPr>
            <a:lvl2pPr marL="742950" indent="-285750">
              <a:buClr>
                <a:srgbClr val="FF0000"/>
              </a:buClr>
              <a:buFont typeface="ArialUnicodeMS" panose="020B0604020202020204" charset="-122"/>
              <a:buChar char="❆"/>
              <a:defRPr/>
            </a:lvl2pPr>
            <a:lvl3pPr marL="1143000" indent="-228600">
              <a:buClr>
                <a:srgbClr val="FF0000"/>
              </a:buClr>
              <a:buFont typeface="ZapfDingbatsITC" panose="05020102010704020609" charset="0"/>
              <a:buChar char="❁"/>
              <a:defRPr/>
            </a:lvl3pPr>
            <a:lvl4pPr marL="1600200" indent="-228600">
              <a:buClr>
                <a:srgbClr val="FF0000"/>
              </a:buClr>
              <a:buFont typeface="ZapfDingbatsITC" panose="05020102010704020609" charset="0"/>
              <a:buChar char="✥"/>
              <a:defRPr/>
            </a:lvl4pPr>
            <a:lvl5pPr marL="2057400" indent="-228600">
              <a:buClr>
                <a:srgbClr val="FF0000"/>
              </a:buClr>
              <a:buFont typeface="Wingdings" panose="05000000000000000000" pitchFamily="2" charset="2"/>
              <a:buChar char="Ø"/>
              <a:defRPr/>
            </a:lvl5pPr>
          </a:lstStyle>
          <a:p>
            <a:pPr lvl="0"/>
            <a:r>
              <a:rPr kumimoji="1" lang="en-US" altLang="zh-CN" dirty="0"/>
              <a:t>Click to edit Master text styles</a:t>
            </a:r>
            <a:endParaRPr kumimoji="1" lang="en-US" altLang="zh-CN" dirty="0"/>
          </a:p>
          <a:p>
            <a:pPr lvl="1"/>
            <a:r>
              <a:rPr kumimoji="1" lang="en-US" altLang="zh-CN" dirty="0"/>
              <a:t>Second level</a:t>
            </a:r>
            <a:endParaRPr kumimoji="1" lang="en-US" altLang="zh-CN" dirty="0"/>
          </a:p>
          <a:p>
            <a:pPr lvl="2"/>
            <a:r>
              <a:rPr kumimoji="1" lang="en-US" altLang="zh-CN" dirty="0"/>
              <a:t>Third level</a:t>
            </a:r>
            <a:endParaRPr kumimoji="1" lang="en-US" altLang="zh-CN" dirty="0"/>
          </a:p>
          <a:p>
            <a:pPr lvl="3"/>
            <a:r>
              <a:rPr kumimoji="1" lang="en-US" altLang="zh-CN" dirty="0"/>
              <a:t>Fourth level</a:t>
            </a:r>
            <a:endParaRPr kumimoji="1" lang="en-US" altLang="zh-CN" dirty="0"/>
          </a:p>
          <a:p>
            <a:pPr lvl="4"/>
            <a:r>
              <a:rPr kumimoji="1" lang="en-US" altLang="zh-CN" dirty="0"/>
              <a:t>Fifth level</a:t>
            </a:r>
            <a:endParaRPr kumimoji="1" lang="zh-CN" altLang="en-US" dirty="0"/>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16909"/>
            <a:ext cx="9144000" cy="213360"/>
          </a:xfrm>
          <a:prstGeom prst="rect">
            <a:avLst/>
          </a:prstGeom>
        </p:spPr>
      </p:pic>
      <p:sp>
        <p:nvSpPr>
          <p:cNvPr id="10" name="Rectangle 9"/>
          <p:cNvSpPr/>
          <p:nvPr userDrawn="1"/>
        </p:nvSpPr>
        <p:spPr>
          <a:xfrm>
            <a:off x="1318901" y="6407510"/>
            <a:ext cx="6770058" cy="461665"/>
          </a:xfrm>
          <a:prstGeom prst="rect">
            <a:avLst/>
          </a:prstGeom>
          <a:noFill/>
        </p:spPr>
        <p:txBody>
          <a:bodyPr wrap="none" lIns="91440" tIns="45720" rIns="91440" bIns="45720">
            <a:spAutoFit/>
          </a:bodyPr>
          <a:lstStyle/>
          <a:p>
            <a:pPr algn="ctr"/>
            <a:r>
              <a:rPr lang="en-US" altLang="zh-CN"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panose="03020702040506060504" charset="0"/>
                <a:ea typeface="Apple Chancery" panose="03020702040506060504" charset="0"/>
                <a:cs typeface="Apple Chancery" panose="03020702040506060504" charset="0"/>
              </a:rPr>
              <a:t>Beijing</a:t>
            </a:r>
            <a:r>
              <a:rPr lang="zh-CN" altLang="en-US"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panose="03020702040506060504" charset="0"/>
                <a:ea typeface="Apple Chancery" panose="03020702040506060504" charset="0"/>
                <a:cs typeface="Apple Chancery" panose="03020702040506060504" charset="0"/>
              </a:rPr>
              <a:t> </a:t>
            </a:r>
            <a:r>
              <a:rPr lang="en-US" altLang="zh-CN"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panose="03020702040506060504" charset="0"/>
                <a:ea typeface="Apple Chancery" panose="03020702040506060504" charset="0"/>
                <a:cs typeface="Apple Chancery" panose="03020702040506060504" charset="0"/>
              </a:rPr>
              <a:t>Institute</a:t>
            </a:r>
            <a:r>
              <a:rPr lang="zh-CN" altLang="en-US"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panose="03020702040506060504" charset="0"/>
                <a:ea typeface="Apple Chancery" panose="03020702040506060504" charset="0"/>
                <a:cs typeface="Apple Chancery" panose="03020702040506060504" charset="0"/>
              </a:rPr>
              <a:t> </a:t>
            </a:r>
            <a:r>
              <a:rPr lang="en-US" altLang="zh-CN"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panose="03020702040506060504" charset="0"/>
                <a:ea typeface="Apple Chancery" panose="03020702040506060504" charset="0"/>
                <a:cs typeface="Apple Chancery" panose="03020702040506060504" charset="0"/>
              </a:rPr>
              <a:t>of</a:t>
            </a:r>
            <a:r>
              <a:rPr lang="zh-CN" altLang="en-US"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panose="03020702040506060504" charset="0"/>
                <a:ea typeface="Apple Chancery" panose="03020702040506060504" charset="0"/>
                <a:cs typeface="Apple Chancery" panose="03020702040506060504" charset="0"/>
              </a:rPr>
              <a:t> </a:t>
            </a:r>
            <a:r>
              <a:rPr lang="en-US" altLang="zh-CN"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panose="03020702040506060504" charset="0"/>
                <a:ea typeface="Apple Chancery" panose="03020702040506060504" charset="0"/>
                <a:cs typeface="Apple Chancery" panose="03020702040506060504" charset="0"/>
              </a:rPr>
              <a:t>Technology</a:t>
            </a:r>
            <a:r>
              <a:rPr lang="zh-CN" altLang="en-US"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pple Chancery" panose="03020702040506060504" charset="0"/>
                <a:ea typeface="Apple Chancery" panose="03020702040506060504" charset="0"/>
                <a:cs typeface="Apple Chancery" panose="03020702040506060504" charset="0"/>
              </a:rPr>
              <a:t> ∙ </a:t>
            </a:r>
            <a:r>
              <a:rPr lang="en-US" altLang="zh-CN" sz="2400" b="1" kern="1200" cap="none" spc="0" dirty="0" err="1">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urlz MT" charset="0"/>
                <a:ea typeface="Curlz MT" charset="0"/>
                <a:cs typeface="Curlz MT" charset="0"/>
              </a:rPr>
              <a:t>DataHammer</a:t>
            </a:r>
            <a:r>
              <a:rPr lang="zh-CN" altLang="en-US"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urlz MT" charset="0"/>
                <a:ea typeface="Curlz MT" charset="0"/>
                <a:cs typeface="Curlz MT" charset="0"/>
              </a:rPr>
              <a:t> </a:t>
            </a:r>
            <a:r>
              <a:rPr lang="en-US" altLang="zh-CN"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urlz MT" charset="0"/>
                <a:ea typeface="Curlz MT" charset="0"/>
                <a:cs typeface="Curlz MT" charset="0"/>
              </a:rPr>
              <a:t>Group</a:t>
            </a:r>
            <a:endParaRPr lang="en-US" altLang="zh-CN" sz="2400" b="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urlz MT" charset="0"/>
              <a:ea typeface="Curlz MT" charset="0"/>
              <a:cs typeface="Curlz MT" charset="0"/>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0800000">
            <a:off x="5998" y="6263894"/>
            <a:ext cx="9144000" cy="213360"/>
          </a:xfrm>
          <a:prstGeom prst="rect">
            <a:avLst/>
          </a:prstGeom>
        </p:spPr>
      </p:pic>
      <p:sp>
        <p:nvSpPr>
          <p:cNvPr id="12" name="Date Placeholder 18"/>
          <p:cNvSpPr>
            <a:spLocks noGrp="1"/>
          </p:cNvSpPr>
          <p:nvPr>
            <p:ph type="dt" sz="half" idx="10"/>
          </p:nvPr>
        </p:nvSpPr>
        <p:spPr>
          <a:xfrm>
            <a:off x="207819" y="6467186"/>
            <a:ext cx="1111082" cy="390814"/>
          </a:xfrm>
        </p:spPr>
        <p:txBody>
          <a:bodyPr/>
          <a:lstStyle>
            <a:lvl1pPr>
              <a:defRPr sz="2000"/>
            </a:lvl1pPr>
          </a:lstStyle>
          <a:p>
            <a:fld id="{A1D07F22-6007-5747-97C5-ACB9B8DD2B95}" type="datetimeFigureOut">
              <a:rPr kumimoji="1" lang="zh-CN" altLang="en-US" smtClean="0"/>
            </a:fld>
            <a:endParaRPr kumimoji="1" lang="zh-CN" altLang="en-US" dirty="0"/>
          </a:p>
        </p:txBody>
      </p:sp>
      <p:sp>
        <p:nvSpPr>
          <p:cNvPr id="13" name="Slide Number Placeholder 19"/>
          <p:cNvSpPr>
            <a:spLocks noGrp="1"/>
          </p:cNvSpPr>
          <p:nvPr>
            <p:ph type="sldNum" sz="quarter" idx="11"/>
          </p:nvPr>
        </p:nvSpPr>
        <p:spPr>
          <a:xfrm>
            <a:off x="8088959" y="6467187"/>
            <a:ext cx="897307" cy="390814"/>
          </a:xfrm>
        </p:spPr>
        <p:txBody>
          <a:bodyPr/>
          <a:lstStyle>
            <a:lvl1pPr>
              <a:defRPr sz="2000"/>
            </a:lvl1pPr>
          </a:lstStyle>
          <a:p>
            <a:fld id="{B77A552E-E01A-124E-8860-02CC8B25EBA8}"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zh-CN"/>
              <a:t>Click to edit Master text styles</a:t>
            </a:r>
            <a:endParaRPr kumimoji="1" lang="en-US" altLang="zh-CN"/>
          </a:p>
        </p:txBody>
      </p:sp>
      <p:sp>
        <p:nvSpPr>
          <p:cNvPr id="4" name="日期占位符 3"/>
          <p:cNvSpPr>
            <a:spLocks noGrp="1"/>
          </p:cNvSpPr>
          <p:nvPr>
            <p:ph type="dt" sz="half" idx="10"/>
          </p:nvPr>
        </p:nvSpPr>
        <p:spPr/>
        <p:txBody>
          <a:bodyPr/>
          <a:lstStyle/>
          <a:p>
            <a:fld id="{A1D07F22-6007-5747-97C5-ACB9B8DD2B95}" type="datetimeFigureOut">
              <a:rPr kumimoji="1" lang="zh-CN" altLang="en-US" smtClean="0"/>
            </a:fld>
            <a:endParaRPr kumimoji="1"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6" name="幻灯片编号占位符 5"/>
          <p:cNvSpPr>
            <a:spLocks noGrp="1"/>
          </p:cNvSpPr>
          <p:nvPr>
            <p:ph type="sldNum" sz="quarter" idx="12"/>
          </p:nvPr>
        </p:nvSpPr>
        <p:spPr/>
        <p:txBody>
          <a:bodyPr/>
          <a:lstStyle/>
          <a:p>
            <a:fld id="{B77A552E-E01A-124E-8860-02CC8B25EBA8}"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zh-CN"/>
              <a:t>Click to edit Master text styles</a:t>
            </a:r>
            <a:endParaRPr kumimoji="1" lang="en-US" altLang="zh-CN"/>
          </a:p>
          <a:p>
            <a:pPr lvl="1"/>
            <a:r>
              <a:rPr kumimoji="1" lang="en-US" altLang="zh-CN"/>
              <a:t>Second level</a:t>
            </a:r>
            <a:endParaRPr kumimoji="1" lang="en-US" altLang="zh-CN"/>
          </a:p>
          <a:p>
            <a:pPr lvl="2"/>
            <a:r>
              <a:rPr kumimoji="1" lang="en-US" altLang="zh-CN"/>
              <a:t>Third level</a:t>
            </a:r>
            <a:endParaRPr kumimoji="1" lang="en-US" altLang="zh-CN"/>
          </a:p>
          <a:p>
            <a:pPr lvl="3"/>
            <a:r>
              <a:rPr kumimoji="1" lang="en-US" altLang="zh-CN"/>
              <a:t>Fourth level</a:t>
            </a:r>
            <a:endParaRPr kumimoji="1" lang="en-US" altLang="zh-CN"/>
          </a:p>
          <a:p>
            <a:pPr lvl="4"/>
            <a:r>
              <a:rPr kumimoji="1" lang="en-US" altLang="zh-CN"/>
              <a:t>Fifth level</a:t>
            </a:r>
            <a:endParaRPr kumimoji="1"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en-US" altLang="zh-CN"/>
              <a:t>Click to edit Master text styles</a:t>
            </a:r>
            <a:endParaRPr kumimoji="1" lang="en-US" altLang="zh-CN"/>
          </a:p>
          <a:p>
            <a:pPr lvl="1"/>
            <a:r>
              <a:rPr kumimoji="1" lang="en-US" altLang="zh-CN"/>
              <a:t>Second level</a:t>
            </a:r>
            <a:endParaRPr kumimoji="1" lang="en-US" altLang="zh-CN"/>
          </a:p>
          <a:p>
            <a:pPr lvl="2"/>
            <a:r>
              <a:rPr kumimoji="1" lang="en-US" altLang="zh-CN"/>
              <a:t>Third level</a:t>
            </a:r>
            <a:endParaRPr kumimoji="1" lang="en-US" altLang="zh-CN"/>
          </a:p>
          <a:p>
            <a:pPr lvl="3"/>
            <a:r>
              <a:rPr kumimoji="1" lang="en-US" altLang="zh-CN"/>
              <a:t>Fourth level</a:t>
            </a:r>
            <a:endParaRPr kumimoji="1" lang="en-US" altLang="zh-CN"/>
          </a:p>
          <a:p>
            <a:pPr lvl="4"/>
            <a:r>
              <a:rPr kumimoji="1" lang="en-US" altLang="zh-CN"/>
              <a:t>Fifth level</a:t>
            </a:r>
            <a:endParaRPr kumimoji="1" lang="zh-CN" altLang="en-US"/>
          </a:p>
        </p:txBody>
      </p:sp>
      <p:sp>
        <p:nvSpPr>
          <p:cNvPr id="5" name="日期占位符 4"/>
          <p:cNvSpPr>
            <a:spLocks noGrp="1"/>
          </p:cNvSpPr>
          <p:nvPr>
            <p:ph type="dt" sz="half" idx="10"/>
          </p:nvPr>
        </p:nvSpPr>
        <p:spPr/>
        <p:txBody>
          <a:bodyPr/>
          <a:lstStyle/>
          <a:p>
            <a:fld id="{A1D07F22-6007-5747-97C5-ACB9B8DD2B95}" type="datetimeFigureOut">
              <a:rPr kumimoji="1" lang="zh-CN" altLang="en-US" smtClean="0"/>
            </a:fld>
            <a:endParaRPr kumimoji="1"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p:txBody>
          <a:bodyPr/>
          <a:lstStyle/>
          <a:p>
            <a:fld id="{B77A552E-E01A-124E-8860-02CC8B25EBA8}"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endParaRPr kumimoji="1" lang="en-US" altLang="zh-CN"/>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zh-CN"/>
              <a:t>Click to edit Master text styles</a:t>
            </a:r>
            <a:endParaRPr kumimoji="1" lang="en-US" altLang="zh-CN"/>
          </a:p>
          <a:p>
            <a:pPr lvl="1"/>
            <a:r>
              <a:rPr kumimoji="1" lang="en-US" altLang="zh-CN"/>
              <a:t>Second level</a:t>
            </a:r>
            <a:endParaRPr kumimoji="1" lang="en-US" altLang="zh-CN"/>
          </a:p>
          <a:p>
            <a:pPr lvl="2"/>
            <a:r>
              <a:rPr kumimoji="1" lang="en-US" altLang="zh-CN"/>
              <a:t>Third level</a:t>
            </a:r>
            <a:endParaRPr kumimoji="1" lang="en-US" altLang="zh-CN"/>
          </a:p>
          <a:p>
            <a:pPr lvl="3"/>
            <a:r>
              <a:rPr kumimoji="1" lang="en-US" altLang="zh-CN"/>
              <a:t>Fourth level</a:t>
            </a:r>
            <a:endParaRPr kumimoji="1" lang="en-US" altLang="zh-CN"/>
          </a:p>
          <a:p>
            <a:pPr lvl="4"/>
            <a:r>
              <a:rPr kumimoji="1" lang="en-US" altLang="zh-CN"/>
              <a:t>Fifth level</a:t>
            </a:r>
            <a:endParaRPr kumimoji="1"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endParaRPr kumimoji="1" lang="en-US" altLang="zh-CN"/>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en-US" altLang="zh-CN"/>
              <a:t>Click to edit Master text styles</a:t>
            </a:r>
            <a:endParaRPr kumimoji="1" lang="en-US" altLang="zh-CN"/>
          </a:p>
          <a:p>
            <a:pPr lvl="1"/>
            <a:r>
              <a:rPr kumimoji="1" lang="en-US" altLang="zh-CN"/>
              <a:t>Second level</a:t>
            </a:r>
            <a:endParaRPr kumimoji="1" lang="en-US" altLang="zh-CN"/>
          </a:p>
          <a:p>
            <a:pPr lvl="2"/>
            <a:r>
              <a:rPr kumimoji="1" lang="en-US" altLang="zh-CN"/>
              <a:t>Third level</a:t>
            </a:r>
            <a:endParaRPr kumimoji="1" lang="en-US" altLang="zh-CN"/>
          </a:p>
          <a:p>
            <a:pPr lvl="3"/>
            <a:r>
              <a:rPr kumimoji="1" lang="en-US" altLang="zh-CN"/>
              <a:t>Fourth level</a:t>
            </a:r>
            <a:endParaRPr kumimoji="1" lang="en-US" altLang="zh-CN"/>
          </a:p>
          <a:p>
            <a:pPr lvl="4"/>
            <a:r>
              <a:rPr kumimoji="1" lang="en-US" altLang="zh-CN"/>
              <a:t>Fifth level</a:t>
            </a:r>
            <a:endParaRPr kumimoji="1" lang="zh-CN" altLang="en-US"/>
          </a:p>
        </p:txBody>
      </p:sp>
      <p:sp>
        <p:nvSpPr>
          <p:cNvPr id="7" name="日期占位符 6"/>
          <p:cNvSpPr>
            <a:spLocks noGrp="1"/>
          </p:cNvSpPr>
          <p:nvPr>
            <p:ph type="dt" sz="half" idx="10"/>
          </p:nvPr>
        </p:nvSpPr>
        <p:spPr/>
        <p:txBody>
          <a:bodyPr/>
          <a:lstStyle/>
          <a:p>
            <a:fld id="{A1D07F22-6007-5747-97C5-ACB9B8DD2B95}" type="datetimeFigureOut">
              <a:rPr kumimoji="1" lang="zh-CN" altLang="en-US" smtClean="0"/>
            </a:fld>
            <a:endParaRPr kumimoji="1"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9" name="幻灯片编号占位符 8"/>
          <p:cNvSpPr>
            <a:spLocks noGrp="1"/>
          </p:cNvSpPr>
          <p:nvPr>
            <p:ph type="sldNum" sz="quarter" idx="12"/>
          </p:nvPr>
        </p:nvSpPr>
        <p:spPr/>
        <p:txBody>
          <a:bodyPr/>
          <a:lstStyle/>
          <a:p>
            <a:fld id="{B77A552E-E01A-124E-8860-02CC8B25EBA8}"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日期占位符 2"/>
          <p:cNvSpPr>
            <a:spLocks noGrp="1"/>
          </p:cNvSpPr>
          <p:nvPr>
            <p:ph type="dt" sz="half" idx="10"/>
          </p:nvPr>
        </p:nvSpPr>
        <p:spPr/>
        <p:txBody>
          <a:bodyPr/>
          <a:lstStyle/>
          <a:p>
            <a:fld id="{A1D07F22-6007-5747-97C5-ACB9B8DD2B95}" type="datetimeFigureOut">
              <a:rPr kumimoji="1" lang="zh-CN" altLang="en-US" smtClean="0"/>
            </a:fld>
            <a:endParaRPr kumimoji="1"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5" name="幻灯片编号占位符 4"/>
          <p:cNvSpPr>
            <a:spLocks noGrp="1"/>
          </p:cNvSpPr>
          <p:nvPr>
            <p:ph type="sldNum" sz="quarter" idx="12"/>
          </p:nvPr>
        </p:nvSpPr>
        <p:spPr/>
        <p:txBody>
          <a:bodyPr/>
          <a:lstStyle/>
          <a:p>
            <a:fld id="{B77A552E-E01A-124E-8860-02CC8B25EBA8}"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D07F22-6007-5747-97C5-ACB9B8DD2B95}" type="datetimeFigureOut">
              <a:rPr kumimoji="1" lang="zh-CN" altLang="en-US" smtClean="0"/>
            </a:fld>
            <a:endParaRPr kumimoji="1"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4" name="幻灯片编号占位符 3"/>
          <p:cNvSpPr>
            <a:spLocks noGrp="1"/>
          </p:cNvSpPr>
          <p:nvPr>
            <p:ph type="sldNum" sz="quarter" idx="12"/>
          </p:nvPr>
        </p:nvSpPr>
        <p:spPr/>
        <p:txBody>
          <a:bodyPr/>
          <a:lstStyle/>
          <a:p>
            <a:fld id="{B77A552E-E01A-124E-8860-02CC8B25EBA8}"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en-US" altLang="zh-CN"/>
              <a:t>Click to edit Master title style</a:t>
            </a:r>
            <a:endParaRPr kumimoji="1"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a:t>Click to edit Master text styles</a:t>
            </a:r>
            <a:endParaRPr kumimoji="1" lang="en-US" altLang="zh-CN"/>
          </a:p>
          <a:p>
            <a:pPr lvl="1"/>
            <a:r>
              <a:rPr kumimoji="1" lang="en-US" altLang="zh-CN"/>
              <a:t>Second level</a:t>
            </a:r>
            <a:endParaRPr kumimoji="1" lang="en-US" altLang="zh-CN"/>
          </a:p>
          <a:p>
            <a:pPr lvl="2"/>
            <a:r>
              <a:rPr kumimoji="1" lang="en-US" altLang="zh-CN"/>
              <a:t>Third level</a:t>
            </a:r>
            <a:endParaRPr kumimoji="1" lang="en-US" altLang="zh-CN"/>
          </a:p>
          <a:p>
            <a:pPr lvl="3"/>
            <a:r>
              <a:rPr kumimoji="1" lang="en-US" altLang="zh-CN"/>
              <a:t>Fourth level</a:t>
            </a:r>
            <a:endParaRPr kumimoji="1" lang="en-US" altLang="zh-CN"/>
          </a:p>
          <a:p>
            <a:pPr lvl="4"/>
            <a:r>
              <a:rPr kumimoji="1" lang="en-US" altLang="zh-CN"/>
              <a:t>Fifth level</a:t>
            </a:r>
            <a:endParaRPr kumimoji="1"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zh-CN"/>
              <a:t>Click to edit Master text styles</a:t>
            </a:r>
            <a:endParaRPr kumimoji="1" lang="en-US" altLang="zh-CN"/>
          </a:p>
        </p:txBody>
      </p:sp>
      <p:sp>
        <p:nvSpPr>
          <p:cNvPr id="5" name="日期占位符 4"/>
          <p:cNvSpPr>
            <a:spLocks noGrp="1"/>
          </p:cNvSpPr>
          <p:nvPr>
            <p:ph type="dt" sz="half" idx="10"/>
          </p:nvPr>
        </p:nvSpPr>
        <p:spPr/>
        <p:txBody>
          <a:bodyPr/>
          <a:lstStyle/>
          <a:p>
            <a:fld id="{A1D07F22-6007-5747-97C5-ACB9B8DD2B95}" type="datetimeFigureOut">
              <a:rPr kumimoji="1" lang="zh-CN" altLang="en-US" smtClean="0"/>
            </a:fld>
            <a:endParaRPr kumimoji="1"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p:txBody>
          <a:bodyPr/>
          <a:lstStyle/>
          <a:p>
            <a:fld id="{B77A552E-E01A-124E-8860-02CC8B25EBA8}"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en-US" altLang="zh-CN"/>
              <a:t>Click to edit Master title style</a:t>
            </a:r>
            <a:endParaRPr kumimoji="1" lang="zh-CN" altLang="en-US"/>
          </a:p>
        </p:txBody>
      </p:sp>
      <p:sp>
        <p:nvSpPr>
          <p:cNvPr id="3" name="图片占位符 2"/>
          <p:cNvSpPr>
            <a:spLocks noGrp="1"/>
          </p:cNvSpPr>
          <p:nvPr>
            <p:ph type="pic" idx="1" hasCustomPrompt="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zh-CN"/>
              <a:t>Drag picture to placeholder or click icon to add</a:t>
            </a:r>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zh-CN"/>
              <a:t>Click to edit Master text styles</a:t>
            </a:r>
            <a:endParaRPr kumimoji="1" lang="en-US" altLang="zh-CN"/>
          </a:p>
        </p:txBody>
      </p:sp>
      <p:sp>
        <p:nvSpPr>
          <p:cNvPr id="5" name="日期占位符 4"/>
          <p:cNvSpPr>
            <a:spLocks noGrp="1"/>
          </p:cNvSpPr>
          <p:nvPr>
            <p:ph type="dt" sz="half" idx="10"/>
          </p:nvPr>
        </p:nvSpPr>
        <p:spPr/>
        <p:txBody>
          <a:bodyPr/>
          <a:lstStyle/>
          <a:p>
            <a:fld id="{A1D07F22-6007-5747-97C5-ACB9B8DD2B95}" type="datetimeFigureOut">
              <a:rPr kumimoji="1" lang="zh-CN" altLang="en-US" smtClean="0"/>
            </a:fld>
            <a:endParaRPr kumimoji="1"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kumimoji="1" lang="zh-CN" altLang="en-US"/>
          </a:p>
        </p:txBody>
      </p:sp>
      <p:sp>
        <p:nvSpPr>
          <p:cNvPr id="7" name="幻灯片编号占位符 6"/>
          <p:cNvSpPr>
            <a:spLocks noGrp="1"/>
          </p:cNvSpPr>
          <p:nvPr>
            <p:ph type="sldNum" sz="quarter" idx="12"/>
          </p:nvPr>
        </p:nvSpPr>
        <p:spPr/>
        <p:txBody>
          <a:bodyPr/>
          <a:lstStyle/>
          <a:p>
            <a:fld id="{B77A552E-E01A-124E-8860-02CC8B25EBA8}"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07F22-6007-5747-97C5-ACB9B8DD2B95}" type="datetimeFigureOut">
              <a:rPr kumimoji="1" lang="zh-CN" altLang="en-US" smtClean="0"/>
            </a:fld>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7A552E-E01A-124E-8860-02CC8B25EBA8}"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3555" y="1806575"/>
            <a:ext cx="8136890" cy="1470025"/>
          </a:xfrm>
        </p:spPr>
        <p:txBody>
          <a:bodyPr>
            <a:normAutofit fontScale="90000"/>
          </a:bodyPr>
          <a:lstStyle/>
          <a:p>
            <a:r>
              <a:rPr kumimoji="1" lang="en-US" altLang="zh-CN" dirty="0"/>
              <a:t>APPLS: Evaluating Evaluation Metrics for Plain Language  Summarization</a:t>
            </a:r>
            <a:endParaRPr kumimoji="1" lang="en-US" altLang="zh-CN" dirty="0"/>
          </a:p>
        </p:txBody>
      </p:sp>
      <p:sp>
        <p:nvSpPr>
          <p:cNvPr id="3" name="副标题 2"/>
          <p:cNvSpPr>
            <a:spLocks noGrp="1"/>
          </p:cNvSpPr>
          <p:nvPr>
            <p:ph type="subTitle" idx="1"/>
          </p:nvPr>
        </p:nvSpPr>
        <p:spPr>
          <a:xfrm>
            <a:off x="701040" y="3697605"/>
            <a:ext cx="7741285" cy="1752600"/>
          </a:xfrm>
        </p:spPr>
        <p:txBody>
          <a:bodyPr>
            <a:noAutofit/>
          </a:bodyPr>
          <a:lstStyle/>
          <a:p>
            <a:pPr>
              <a:lnSpc>
                <a:spcPct val="170000"/>
              </a:lnSpc>
            </a:pPr>
            <a:r>
              <a:rPr kumimoji="1" lang="en-US" altLang="zh-CN" sz="2400" b="1" dirty="0" err="1">
                <a:solidFill>
                  <a:schemeClr val="bg1">
                    <a:lumMod val="50000"/>
                  </a:schemeClr>
                </a:solidFill>
              </a:rPr>
              <a:t>EMNLP 2024</a:t>
            </a:r>
            <a:endParaRPr kumimoji="1" lang="en-US" altLang="zh-CN" sz="2400" b="1" dirty="0" err="1">
              <a:solidFill>
                <a:schemeClr val="bg1">
                  <a:lumMod val="50000"/>
                </a:schemeClr>
              </a:solidFill>
            </a:endParaRPr>
          </a:p>
          <a:p>
            <a:pPr>
              <a:lnSpc>
                <a:spcPct val="170000"/>
              </a:lnSpc>
            </a:pPr>
            <a:r>
              <a:rPr kumimoji="1" lang="en-US" altLang="zh-CN" sz="2000" dirty="0" err="1">
                <a:solidFill>
                  <a:schemeClr val="bg1">
                    <a:lumMod val="50000"/>
                  </a:schemeClr>
                </a:solidFill>
              </a:rPr>
              <a:t>Yue Guo1*  Tal August1  Gondy Leroy2  </a:t>
            </a:r>
            <a:endParaRPr kumimoji="1" lang="en-US" altLang="zh-CN" sz="2000" dirty="0" err="1">
              <a:solidFill>
                <a:schemeClr val="bg1">
                  <a:lumMod val="50000"/>
                </a:schemeClr>
              </a:solidFill>
            </a:endParaRPr>
          </a:p>
          <a:p>
            <a:pPr>
              <a:lnSpc>
                <a:spcPct val="170000"/>
              </a:lnSpc>
            </a:pPr>
            <a:r>
              <a:rPr kumimoji="1" lang="en-US" altLang="zh-CN" sz="2000" dirty="0" err="1">
                <a:solidFill>
                  <a:schemeClr val="bg1">
                    <a:lumMod val="50000"/>
                  </a:schemeClr>
                </a:solidFill>
              </a:rPr>
              <a:t>Trevor Cohen3  Lucy Lu Wang3,4  </a:t>
            </a:r>
            <a:endParaRPr kumimoji="1" lang="en-US" altLang="zh-CN" sz="2000" dirty="0" err="1">
              <a:solidFill>
                <a:schemeClr val="bg1">
                  <a:lumMod val="50000"/>
                </a:schemeClr>
              </a:solidFill>
            </a:endParaRPr>
          </a:p>
          <a:p>
            <a:pPr>
              <a:lnSpc>
                <a:spcPct val="170000"/>
              </a:lnSpc>
            </a:pPr>
            <a:r>
              <a:rPr kumimoji="1" lang="en-US" altLang="zh-CN" sz="2000" dirty="0" err="1">
                <a:solidFill>
                  <a:schemeClr val="bg1">
                    <a:lumMod val="50000"/>
                  </a:schemeClr>
                </a:solidFill>
              </a:rPr>
              <a:t>1 University of Illinois Urbana-Champaign   2 University of Arizona  </a:t>
            </a:r>
            <a:endParaRPr kumimoji="1" lang="en-US" altLang="zh-CN" sz="2000" dirty="0" err="1">
              <a:solidFill>
                <a:schemeClr val="bg1">
                  <a:lumMod val="50000"/>
                </a:schemeClr>
              </a:solidFill>
            </a:endParaRPr>
          </a:p>
          <a:p>
            <a:pPr>
              <a:lnSpc>
                <a:spcPct val="170000"/>
              </a:lnSpc>
            </a:pPr>
            <a:r>
              <a:rPr kumimoji="1" lang="en-US" altLang="zh-CN" sz="2000" dirty="0" err="1">
                <a:solidFill>
                  <a:schemeClr val="bg1">
                    <a:lumMod val="50000"/>
                  </a:schemeClr>
                </a:solidFill>
              </a:rPr>
              <a:t>3 University of Washington   4 Allen Institute for AI</a:t>
            </a:r>
            <a:endParaRPr kumimoji="1" lang="en-US" altLang="zh-CN" sz="2000" dirty="0" err="1">
              <a:solidFill>
                <a:schemeClr val="bg1">
                  <a:lumMod val="50000"/>
                </a:schemeClr>
              </a:solidFill>
            </a:endParaRPr>
          </a:p>
          <a:p>
            <a:pPr>
              <a:lnSpc>
                <a:spcPct val="170000"/>
              </a:lnSpc>
            </a:pPr>
            <a:endParaRPr kumimoji="1" lang="en-US" altLang="zh-CN" sz="2000" dirty="0" err="1">
              <a:solidFill>
                <a:schemeClr val="bg1">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Results</a:t>
            </a:r>
            <a:endParaRPr kumimoji="1" lang="en-US" altLang="zh-CN" dirty="0" err="1"/>
          </a:p>
        </p:txBody>
      </p:sp>
      <p:sp>
        <p:nvSpPr>
          <p:cNvPr id="6" name="内容占位符 2"/>
          <p:cNvSpPr>
            <a:spLocks noGrp="1"/>
          </p:cNvSpPr>
          <p:nvPr/>
        </p:nvSpPr>
        <p:spPr>
          <a:xfrm>
            <a:off x="457200" y="4617375"/>
            <a:ext cx="8229600" cy="50681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FF0000"/>
              </a:buClr>
              <a:buFont typeface="ZapfDingbatsITC" panose="05020102010704020609" charset="0"/>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FF0000"/>
              </a:buClr>
              <a:buFont typeface="ArialUnicodeMS" panose="020B0604020202020204" charset="-12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FF0000"/>
              </a:buClr>
              <a:buFont typeface="ZapfDingbatsITC" panose="05020102010704020609" charset="0"/>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FF0000"/>
              </a:buClr>
              <a:buFont typeface="ZapfDingbatsITC" panose="05020102010704020609"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FF0000"/>
              </a:buClr>
              <a:buFont typeface="Wingdings" panose="05000000000000000000" pitchFamily="2" charset="2"/>
              <a:buChar char="Ø"/>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r>
              <a:rPr kumimoji="1" lang="en-US" altLang="zh-CN" sz="2400" dirty="0"/>
              <a:t>Promptbased scores demonstrate sensitivity to perturbations in informativeness, faithfulness, and simplification, while showing less sensitivity to changes in coherence</a:t>
            </a:r>
            <a:endParaRPr kumimoji="1" lang="en-US" altLang="zh-CN" sz="2400" dirty="0"/>
          </a:p>
        </p:txBody>
      </p:sp>
      <p:pic>
        <p:nvPicPr>
          <p:cNvPr id="8" name="内容占位符 7"/>
          <p:cNvPicPr>
            <a:picLocks noChangeAspect="1"/>
          </p:cNvPicPr>
          <p:nvPr>
            <p:ph idx="1"/>
          </p:nvPr>
        </p:nvPicPr>
        <p:blipFill>
          <a:blip r:embed="rId1"/>
          <a:stretch>
            <a:fillRect/>
          </a:stretch>
        </p:blipFill>
        <p:spPr>
          <a:xfrm>
            <a:off x="-33020" y="2244090"/>
            <a:ext cx="9177655" cy="20777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Useful conclusion</a:t>
            </a:r>
            <a:endParaRPr kumimoji="1" lang="en-US" altLang="zh-CN" dirty="0" err="1"/>
          </a:p>
        </p:txBody>
      </p:sp>
      <p:sp>
        <p:nvSpPr>
          <p:cNvPr id="3" name="内容占位符 2"/>
          <p:cNvSpPr>
            <a:spLocks noGrp="1"/>
          </p:cNvSpPr>
          <p:nvPr>
            <p:ph idx="1"/>
          </p:nvPr>
        </p:nvSpPr>
        <p:spPr/>
        <p:txBody>
          <a:bodyPr>
            <a:normAutofit/>
          </a:bodyPr>
          <a:lstStyle/>
          <a:p>
            <a:pPr>
              <a:lnSpc>
                <a:spcPct val="120000"/>
              </a:lnSpc>
            </a:pPr>
            <a:r>
              <a:rPr kumimoji="1" lang="en-US" altLang="zh-CN" sz="2800" dirty="0"/>
              <a:t>No single metric is sensitive to all perturbations across criteria.</a:t>
            </a:r>
            <a:endParaRPr kumimoji="1" lang="en-US" altLang="zh-CN" sz="2800" dirty="0"/>
          </a:p>
          <a:p>
            <a:pPr>
              <a:lnSpc>
                <a:spcPct val="120000"/>
              </a:lnSpc>
            </a:pPr>
            <a:endParaRPr kumimoji="1" lang="en-US" altLang="zh-CN" sz="2800" dirty="0"/>
          </a:p>
          <a:p>
            <a:pPr>
              <a:lnSpc>
                <a:spcPct val="120000"/>
              </a:lnSpc>
            </a:pPr>
            <a:r>
              <a:rPr kumimoji="1" lang="en-US" altLang="zh-CN" sz="2800" dirty="0"/>
              <a:t>Consider using a metric suite.</a:t>
            </a:r>
            <a:endParaRPr kumimoji="1" lang="en-US" altLang="zh-CN" sz="2800" dirty="0"/>
          </a:p>
          <a:p>
            <a:pPr>
              <a:lnSpc>
                <a:spcPct val="120000"/>
              </a:lnSpc>
            </a:pPr>
            <a:endParaRPr kumimoji="1" lang="en-US" altLang="zh-CN" sz="2800" dirty="0"/>
          </a:p>
          <a:p>
            <a:pPr>
              <a:lnSpc>
                <a:spcPct val="120000"/>
              </a:lnSpc>
            </a:pPr>
            <a:r>
              <a:rPr kumimoji="1" lang="en-US" altLang="zh-CN" sz="2800" dirty="0"/>
              <a:t>SARI for simplicity, GPT-PPL for informativeness, LENS for coherence, and QAEval for faithfulness.</a:t>
            </a:r>
            <a:endParaRPr kumimoji="1" lang="en-US" altLang="zh-C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03555" y="1806575"/>
            <a:ext cx="8136890" cy="1470025"/>
          </a:xfrm>
        </p:spPr>
        <p:txBody>
          <a:bodyPr>
            <a:normAutofit fontScale="90000"/>
          </a:bodyPr>
          <a:lstStyle/>
          <a:p>
            <a:r>
              <a:rPr kumimoji="1" lang="en-US" altLang="zh-CN" dirty="0"/>
              <a:t>FineSurE: Fine-grained Summarization Evaluation using LLMs</a:t>
            </a:r>
            <a:endParaRPr kumimoji="1" lang="en-US" altLang="zh-CN" dirty="0"/>
          </a:p>
        </p:txBody>
      </p:sp>
      <p:sp>
        <p:nvSpPr>
          <p:cNvPr id="3" name="副标题 2"/>
          <p:cNvSpPr>
            <a:spLocks noGrp="1"/>
          </p:cNvSpPr>
          <p:nvPr>
            <p:ph type="subTitle" idx="1"/>
          </p:nvPr>
        </p:nvSpPr>
        <p:spPr>
          <a:xfrm>
            <a:off x="701040" y="3697605"/>
            <a:ext cx="7741285" cy="1752600"/>
          </a:xfrm>
        </p:spPr>
        <p:txBody>
          <a:bodyPr>
            <a:noAutofit/>
          </a:bodyPr>
          <a:lstStyle/>
          <a:p>
            <a:pPr>
              <a:lnSpc>
                <a:spcPct val="170000"/>
              </a:lnSpc>
            </a:pPr>
            <a:r>
              <a:rPr kumimoji="1" lang="en-US" altLang="zh-CN" sz="2400" b="1" dirty="0" err="1">
                <a:solidFill>
                  <a:schemeClr val="bg1">
                    <a:lumMod val="50000"/>
                  </a:schemeClr>
                </a:solidFill>
              </a:rPr>
              <a:t>ACL 2024</a:t>
            </a:r>
            <a:endParaRPr kumimoji="1" lang="en-US" altLang="zh-CN" sz="2400" b="1" dirty="0" err="1">
              <a:solidFill>
                <a:schemeClr val="bg1">
                  <a:lumMod val="50000"/>
                </a:schemeClr>
              </a:solidFill>
            </a:endParaRPr>
          </a:p>
          <a:p>
            <a:pPr>
              <a:lnSpc>
                <a:spcPct val="170000"/>
              </a:lnSpc>
            </a:pPr>
            <a:r>
              <a:rPr kumimoji="1" lang="en-US" altLang="zh-CN" sz="2000" dirty="0" err="1">
                <a:solidFill>
                  <a:schemeClr val="bg1">
                    <a:lumMod val="50000"/>
                  </a:schemeClr>
                </a:solidFill>
              </a:rPr>
              <a:t>Hwanjun Song1,∗ Hang Su2,†, Igor Shalyminov2,†, Jason Cai2,†, Saab Mansour2,†  </a:t>
            </a:r>
            <a:endParaRPr kumimoji="1" lang="en-US" altLang="zh-CN" sz="2000" dirty="0" err="1">
              <a:solidFill>
                <a:schemeClr val="bg1">
                  <a:lumMod val="50000"/>
                </a:schemeClr>
              </a:solidFill>
            </a:endParaRPr>
          </a:p>
          <a:p>
            <a:pPr>
              <a:lnSpc>
                <a:spcPct val="170000"/>
              </a:lnSpc>
            </a:pPr>
            <a:r>
              <a:rPr kumimoji="1" lang="en-US" altLang="zh-CN" sz="2000" dirty="0" err="1">
                <a:solidFill>
                  <a:schemeClr val="bg1">
                    <a:lumMod val="50000"/>
                  </a:schemeClr>
                </a:solidFill>
              </a:rPr>
              <a:t>1 Korea Advanced Institute of Science and Technology  </a:t>
            </a:r>
            <a:endParaRPr kumimoji="1" lang="en-US" altLang="zh-CN" sz="2000" dirty="0" err="1">
              <a:solidFill>
                <a:schemeClr val="bg1">
                  <a:lumMod val="50000"/>
                </a:schemeClr>
              </a:solidFill>
            </a:endParaRPr>
          </a:p>
          <a:p>
            <a:pPr>
              <a:lnSpc>
                <a:spcPct val="170000"/>
              </a:lnSpc>
            </a:pPr>
            <a:r>
              <a:rPr kumimoji="1" lang="en-US" altLang="zh-CN" sz="2000" dirty="0" err="1">
                <a:solidFill>
                  <a:schemeClr val="bg1">
                    <a:lumMod val="50000"/>
                  </a:schemeClr>
                </a:solidFill>
              </a:rPr>
              <a:t>2 AWS AI Labs</a:t>
            </a:r>
            <a:endParaRPr kumimoji="1" lang="en-US" altLang="zh-CN" sz="2000" dirty="0" err="1">
              <a:solidFill>
                <a:schemeClr val="bg1">
                  <a:lumMod val="50000"/>
                </a:schemeClr>
              </a:solidFill>
            </a:endParaRPr>
          </a:p>
          <a:p>
            <a:pPr>
              <a:lnSpc>
                <a:spcPct val="170000"/>
              </a:lnSpc>
            </a:pPr>
            <a:endParaRPr kumimoji="1" lang="en-US" altLang="zh-CN" sz="2000" dirty="0" err="1">
              <a:solidFill>
                <a:schemeClr val="bg1">
                  <a:lumMod val="50000"/>
                </a:schemeClr>
              </a:solidFill>
            </a:endParaRPr>
          </a:p>
          <a:p>
            <a:pPr>
              <a:lnSpc>
                <a:spcPct val="170000"/>
              </a:lnSpc>
            </a:pPr>
            <a:endParaRPr kumimoji="1" lang="en-US" altLang="zh-CN" sz="2000" dirty="0" err="1">
              <a:solidFill>
                <a:schemeClr val="bg1">
                  <a:lumMod val="5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Motivation</a:t>
            </a:r>
            <a:endParaRPr kumimoji="1" lang="en-US" altLang="zh-CN" dirty="0" err="1"/>
          </a:p>
        </p:txBody>
      </p:sp>
      <p:sp>
        <p:nvSpPr>
          <p:cNvPr id="3" name="内容占位符 2"/>
          <p:cNvSpPr>
            <a:spLocks noGrp="1"/>
          </p:cNvSpPr>
          <p:nvPr>
            <p:ph idx="1"/>
          </p:nvPr>
        </p:nvSpPr>
        <p:spPr/>
        <p:txBody>
          <a:bodyPr>
            <a:normAutofit fontScale="90000" lnSpcReduction="20000"/>
          </a:bodyPr>
          <a:lstStyle/>
          <a:p>
            <a:pPr>
              <a:lnSpc>
                <a:spcPct val="120000"/>
              </a:lnSpc>
            </a:pPr>
            <a:r>
              <a:rPr kumimoji="1" lang="en-US" altLang="zh-CN" sz="2800" dirty="0"/>
              <a:t>Problem</a:t>
            </a:r>
            <a:endParaRPr kumimoji="1" lang="en-US" altLang="zh-CN" dirty="0"/>
          </a:p>
          <a:p>
            <a:pPr lvl="1">
              <a:lnSpc>
                <a:spcPct val="120000"/>
              </a:lnSpc>
            </a:pPr>
            <a:r>
              <a:rPr kumimoji="1" lang="en-US" altLang="zh-CN" sz="2400" dirty="0"/>
              <a:t>Traditional methods like </a:t>
            </a:r>
            <a:r>
              <a:rPr kumimoji="1" lang="en-US" altLang="zh-CN" sz="2400" b="1" dirty="0"/>
              <a:t>ROUGE do not correlate well</a:t>
            </a:r>
            <a:r>
              <a:rPr kumimoji="1" lang="en-US" altLang="zh-CN" sz="2400" dirty="0"/>
              <a:t> with human judgment.</a:t>
            </a:r>
            <a:endParaRPr kumimoji="1" lang="en-US" altLang="zh-CN" sz="2400" dirty="0"/>
          </a:p>
          <a:p>
            <a:pPr lvl="1">
              <a:lnSpc>
                <a:spcPct val="120000"/>
              </a:lnSpc>
            </a:pPr>
            <a:r>
              <a:rPr kumimoji="1" lang="en-US" altLang="zh-CN" sz="2400" dirty="0"/>
              <a:t>LLM-based metrics provide  </a:t>
            </a:r>
            <a:r>
              <a:rPr kumimoji="1" lang="en-US" altLang="zh-CN" sz="2400" b="1" dirty="0"/>
              <a:t>only summary-level assessment</a:t>
            </a:r>
            <a:r>
              <a:rPr kumimoji="1" lang="en-US" altLang="zh-CN" sz="2400" dirty="0"/>
              <a:t> using Likertscale scores.</a:t>
            </a:r>
            <a:endParaRPr kumimoji="1" lang="en-US" altLang="zh-CN" sz="2400" dirty="0"/>
          </a:p>
          <a:p>
            <a:pPr lvl="1">
              <a:lnSpc>
                <a:spcPct val="120000"/>
              </a:lnSpc>
            </a:pPr>
            <a:r>
              <a:rPr kumimoji="1" lang="en-US" altLang="zh-CN" sz="2400" dirty="0"/>
              <a:t>Criteria like </a:t>
            </a:r>
            <a:r>
              <a:rPr kumimoji="1" lang="en-US" altLang="zh-CN" sz="2400" b="1" dirty="0"/>
              <a:t>‘coherence’ and ‘relevance’ are difficult to evaluate</a:t>
            </a:r>
            <a:r>
              <a:rPr kumimoji="1" lang="en-US" altLang="zh-CN" sz="2400" dirty="0"/>
              <a:t> even for human.</a:t>
            </a:r>
            <a:endParaRPr kumimoji="1" lang="en-US" altLang="zh-CN" sz="2400" dirty="0"/>
          </a:p>
          <a:p>
            <a:pPr lvl="1">
              <a:lnSpc>
                <a:spcPct val="120000"/>
              </a:lnSpc>
            </a:pPr>
            <a:endParaRPr kumimoji="1" lang="en-US" altLang="zh-CN" dirty="0"/>
          </a:p>
          <a:p>
            <a:pPr lvl="0">
              <a:lnSpc>
                <a:spcPct val="120000"/>
              </a:lnSpc>
            </a:pPr>
            <a:r>
              <a:rPr kumimoji="1" lang="en-US" altLang="zh-CN" sz="2800" dirty="0"/>
              <a:t>Contribution</a:t>
            </a:r>
            <a:endParaRPr kumimoji="1" lang="en-US" altLang="zh-CN" dirty="0"/>
          </a:p>
          <a:p>
            <a:pPr lvl="1">
              <a:lnSpc>
                <a:spcPct val="120000"/>
              </a:lnSpc>
            </a:pPr>
            <a:r>
              <a:rPr kumimoji="1" lang="en-US" altLang="zh-CN" sz="2400" dirty="0"/>
              <a:t>Propose FineSurE, use </a:t>
            </a:r>
            <a:r>
              <a:rPr kumimoji="1" lang="en-US" altLang="zh-CN" sz="2400" b="1" dirty="0"/>
              <a:t>more clear criteria</a:t>
            </a:r>
            <a:r>
              <a:rPr kumimoji="1" lang="en-US" altLang="zh-CN" sz="2400" dirty="0"/>
              <a:t> through </a:t>
            </a:r>
            <a:r>
              <a:rPr kumimoji="1" lang="en-US" altLang="zh-CN" sz="2400" b="1" dirty="0"/>
              <a:t>sentence-level</a:t>
            </a:r>
            <a:r>
              <a:rPr kumimoji="1" lang="en-US" altLang="zh-CN" sz="2400" dirty="0"/>
              <a:t> keyfact alignment and fact checking, to </a:t>
            </a:r>
            <a:r>
              <a:rPr kumimoji="1" lang="en-US" altLang="zh-CN" sz="2400" b="1" dirty="0"/>
              <a:t>enhance correlation with human preference</a:t>
            </a:r>
            <a:r>
              <a:rPr kumimoji="1" lang="en-US" altLang="zh-CN" sz="2400" dirty="0"/>
              <a:t>.</a:t>
            </a:r>
            <a:endParaRPr kumimoji="1" lang="en-US" altLang="zh-C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err="1"/>
              <a:t>Method</a:t>
            </a:r>
            <a:endParaRPr kumimoji="1" lang="zh-CN" altLang="en-US" dirty="0"/>
          </a:p>
        </p:txBody>
      </p:sp>
      <p:pic>
        <p:nvPicPr>
          <p:cNvPr id="4" name="内容占位符 3"/>
          <p:cNvPicPr>
            <a:picLocks noChangeAspect="1"/>
          </p:cNvPicPr>
          <p:nvPr>
            <p:ph idx="1"/>
          </p:nvPr>
        </p:nvPicPr>
        <p:blipFill>
          <a:blip r:embed="rId1"/>
          <a:srcRect b="26546"/>
          <a:stretch>
            <a:fillRect/>
          </a:stretch>
        </p:blipFill>
        <p:spPr>
          <a:xfrm>
            <a:off x="38100" y="1731645"/>
            <a:ext cx="9105900" cy="2451100"/>
          </a:xfrm>
          <a:prstGeom prst="rect">
            <a:avLst/>
          </a:prstGeom>
        </p:spPr>
      </p:pic>
      <p:sp>
        <p:nvSpPr>
          <p:cNvPr id="5" name="矩形 4"/>
          <p:cNvSpPr/>
          <p:nvPr/>
        </p:nvSpPr>
        <p:spPr>
          <a:xfrm>
            <a:off x="7506335" y="2856230"/>
            <a:ext cx="1501775" cy="1087755"/>
          </a:xfrm>
          <a:prstGeom prst="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a:p>
            <a:endParaRPr lang="zh-CN" altLang="en-US"/>
          </a:p>
        </p:txBody>
      </p:sp>
      <p:sp>
        <p:nvSpPr>
          <p:cNvPr id="6" name="文本框 5"/>
          <p:cNvSpPr txBox="1"/>
          <p:nvPr/>
        </p:nvSpPr>
        <p:spPr>
          <a:xfrm>
            <a:off x="7668895" y="3876675"/>
            <a:ext cx="1080135" cy="368300"/>
          </a:xfrm>
          <a:prstGeom prst="rect">
            <a:avLst/>
          </a:prstGeom>
          <a:noFill/>
        </p:spPr>
        <p:txBody>
          <a:bodyPr wrap="square" rtlCol="0">
            <a:spAutoFit/>
          </a:bodyPr>
          <a:p>
            <a:r>
              <a:rPr lang="en-US" altLang="zh-CN">
                <a:solidFill>
                  <a:srgbClr val="FF0000"/>
                </a:solidFill>
              </a:rPr>
              <a:t>3 criteria</a:t>
            </a:r>
            <a:endParaRPr lang="en-US" altLang="zh-CN">
              <a:solidFill>
                <a:srgbClr val="FF0000"/>
              </a:solidFill>
            </a:endParaRPr>
          </a:p>
        </p:txBody>
      </p:sp>
      <p:sp>
        <p:nvSpPr>
          <p:cNvPr id="7" name="文本框 6"/>
          <p:cNvSpPr txBox="1"/>
          <p:nvPr/>
        </p:nvSpPr>
        <p:spPr>
          <a:xfrm>
            <a:off x="688340" y="4182745"/>
            <a:ext cx="3806825" cy="368300"/>
          </a:xfrm>
          <a:prstGeom prst="rect">
            <a:avLst/>
          </a:prstGeom>
          <a:noFill/>
        </p:spPr>
        <p:txBody>
          <a:bodyPr wrap="square" rtlCol="0">
            <a:spAutoFit/>
          </a:bodyPr>
          <a:p>
            <a:r>
              <a:rPr lang="en-US" altLang="zh-CN">
                <a:solidFill>
                  <a:srgbClr val="FF0000"/>
                </a:solidFill>
              </a:rPr>
              <a:t>breakdown summary to sentences</a:t>
            </a:r>
            <a:endParaRPr lang="en-US" altLang="zh-CN">
              <a:solidFill>
                <a:srgbClr val="FF0000"/>
              </a:solidFill>
            </a:endParaRPr>
          </a:p>
        </p:txBody>
      </p:sp>
      <p:sp>
        <p:nvSpPr>
          <p:cNvPr id="8" name="文本框 7"/>
          <p:cNvSpPr txBox="1"/>
          <p:nvPr/>
        </p:nvSpPr>
        <p:spPr>
          <a:xfrm>
            <a:off x="3411220" y="1559560"/>
            <a:ext cx="3341370" cy="368300"/>
          </a:xfrm>
          <a:prstGeom prst="rect">
            <a:avLst/>
          </a:prstGeom>
          <a:noFill/>
        </p:spPr>
        <p:txBody>
          <a:bodyPr wrap="square" rtlCol="0">
            <a:spAutoFit/>
          </a:bodyPr>
          <a:p>
            <a:r>
              <a:rPr lang="en-US" altLang="zh-CN">
                <a:solidFill>
                  <a:srgbClr val="FF0000"/>
                </a:solidFill>
              </a:rPr>
              <a:t>keyfact extraction(LLM/human)</a:t>
            </a:r>
            <a:endParaRPr lang="en-US" altLang="zh-CN">
              <a:solidFill>
                <a:srgbClr val="FF0000"/>
              </a:solidFill>
            </a:endParaRPr>
          </a:p>
        </p:txBody>
      </p:sp>
      <p:cxnSp>
        <p:nvCxnSpPr>
          <p:cNvPr id="10" name="肘形连接符 9"/>
          <p:cNvCxnSpPr/>
          <p:nvPr/>
        </p:nvCxnSpPr>
        <p:spPr>
          <a:xfrm>
            <a:off x="4760595" y="2432050"/>
            <a:ext cx="642620" cy="3175"/>
          </a:xfrm>
          <a:prstGeom prst="bentConnector2">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2" name="内容占位符 2"/>
          <p:cNvSpPr>
            <a:spLocks noGrp="1"/>
          </p:cNvSpPr>
          <p:nvPr/>
        </p:nvSpPr>
        <p:spPr>
          <a:xfrm>
            <a:off x="623570" y="4913630"/>
            <a:ext cx="8322310" cy="138049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rgbClr val="FF0000"/>
              </a:buClr>
              <a:buFont typeface="ZapfDingbatsITC" panose="05020102010704020609" charset="0"/>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FF0000"/>
              </a:buClr>
              <a:buFont typeface="ArialUnicodeMS" panose="020B0604020202020204" charset="-12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FF0000"/>
              </a:buClr>
              <a:buFont typeface="ZapfDingbatsITC" panose="05020102010704020609" charset="0"/>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FF0000"/>
              </a:buClr>
              <a:buFont typeface="ZapfDingbatsITC" panose="05020102010704020609"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FF0000"/>
              </a:buClr>
              <a:buFont typeface="Wingdings" panose="05000000000000000000" pitchFamily="2" charset="2"/>
              <a:buChar char="Ø"/>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pPr>
              <a:lnSpc>
                <a:spcPct val="120000"/>
              </a:lnSpc>
            </a:pPr>
            <a:r>
              <a:rPr lang="en-US" altLang="zh-CN" sz="2000">
                <a:sym typeface="+mn-ea"/>
              </a:rPr>
              <a:t>More clear criteria: faithfulness, completeness, conciseness</a:t>
            </a:r>
            <a:endParaRPr lang="en-US" altLang="zh-CN" sz="2000"/>
          </a:p>
          <a:p>
            <a:pPr>
              <a:lnSpc>
                <a:spcPct val="120000"/>
              </a:lnSpc>
            </a:pPr>
            <a:r>
              <a:rPr lang="en-US" altLang="zh-CN" sz="2000">
                <a:sym typeface="+mn-ea"/>
              </a:rPr>
              <a:t>Sentence-level evaluation through keyfact alignment and fact checking by LLM</a:t>
            </a:r>
            <a:endParaRPr kumimoji="1" lang="en-US" altLang="zh-C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Method-details</a:t>
            </a:r>
            <a:endParaRPr kumimoji="1" lang="en-US" altLang="zh-CN" dirty="0"/>
          </a:p>
        </p:txBody>
      </p:sp>
      <p:sp>
        <p:nvSpPr>
          <p:cNvPr id="3" name="内容占位符 2"/>
          <p:cNvSpPr>
            <a:spLocks noGrp="1"/>
          </p:cNvSpPr>
          <p:nvPr>
            <p:ph idx="1"/>
          </p:nvPr>
        </p:nvSpPr>
        <p:spPr/>
        <p:txBody>
          <a:bodyPr/>
          <a:lstStyle/>
          <a:p>
            <a:r>
              <a:rPr kumimoji="1" lang="en-US" altLang="zh-CN" dirty="0"/>
              <a:t>Use </a:t>
            </a:r>
            <a:r>
              <a:rPr kumimoji="1" lang="en-US" altLang="zh-CN" b="1" dirty="0"/>
              <a:t>human-extracted keyfacts as default</a:t>
            </a:r>
            <a:r>
              <a:rPr kumimoji="1" lang="en-US" altLang="zh-CN" dirty="0"/>
              <a:t>, or use LLM to extract keyfacts from a reference summary(lower quality)</a:t>
            </a:r>
            <a:endParaRPr kumimoji="1" lang="en-US" altLang="zh-CN" dirty="0"/>
          </a:p>
          <a:p>
            <a:endParaRPr kumimoji="1" lang="en-US" altLang="zh-CN" dirty="0"/>
          </a:p>
          <a:p>
            <a:r>
              <a:rPr kumimoji="1" lang="en-US" altLang="zh-CN" dirty="0"/>
              <a:t>Prompt LLM to carry out keyfacts alignment(instruction format) and fact checking(instruction format + categorization)</a:t>
            </a:r>
            <a:endParaRPr kumimoji="1"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Evaluation-faithfulness</a:t>
            </a:r>
            <a:endParaRPr kumimoji="1" lang="zh-CN" altLang="en-US" dirty="0"/>
          </a:p>
        </p:txBody>
      </p:sp>
      <p:pic>
        <p:nvPicPr>
          <p:cNvPr id="5" name="内容占位符 4"/>
          <p:cNvPicPr>
            <a:picLocks noChangeAspect="1"/>
          </p:cNvPicPr>
          <p:nvPr>
            <p:ph idx="1"/>
          </p:nvPr>
        </p:nvPicPr>
        <p:blipFill>
          <a:blip r:embed="rId1"/>
          <a:stretch>
            <a:fillRect/>
          </a:stretch>
        </p:blipFill>
        <p:spPr>
          <a:xfrm>
            <a:off x="457200" y="1877060"/>
            <a:ext cx="8229600" cy="3350260"/>
          </a:xfrm>
          <a:prstGeom prst="rect">
            <a:avLst/>
          </a:prstGeom>
        </p:spPr>
      </p:pic>
      <p:sp>
        <p:nvSpPr>
          <p:cNvPr id="6" name="文本框 5"/>
          <p:cNvSpPr txBox="1"/>
          <p:nvPr/>
        </p:nvSpPr>
        <p:spPr>
          <a:xfrm>
            <a:off x="847090" y="5445760"/>
            <a:ext cx="7558405" cy="368300"/>
          </a:xfrm>
          <a:prstGeom prst="rect">
            <a:avLst/>
          </a:prstGeom>
          <a:noFill/>
        </p:spPr>
        <p:txBody>
          <a:bodyPr wrap="square" rtlCol="0">
            <a:spAutoFit/>
          </a:bodyPr>
          <a:p>
            <a:r>
              <a:rPr lang="en-US" altLang="zh-CN"/>
              <a:t>FRANK：summary dataset with sentence-level </a:t>
            </a:r>
            <a:r>
              <a:rPr lang="en-US" altLang="zh-CN"/>
              <a:t>factuality error types.</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sz="3110" dirty="0" err="1"/>
              <a:t>Evaluation-completeness and conciseness</a:t>
            </a:r>
            <a:endParaRPr kumimoji="1" lang="zh-CN" altLang="en-US" sz="3110" dirty="0"/>
          </a:p>
        </p:txBody>
      </p:sp>
      <p:pic>
        <p:nvPicPr>
          <p:cNvPr id="7" name="图片 6"/>
          <p:cNvPicPr>
            <a:picLocks noChangeAspect="1"/>
          </p:cNvPicPr>
          <p:nvPr/>
        </p:nvPicPr>
        <p:blipFill>
          <a:blip r:embed="rId1"/>
          <a:stretch>
            <a:fillRect/>
          </a:stretch>
        </p:blipFill>
        <p:spPr>
          <a:xfrm>
            <a:off x="226695" y="1853565"/>
            <a:ext cx="8689975" cy="3564255"/>
          </a:xfrm>
          <a:prstGeom prst="rect">
            <a:avLst/>
          </a:prstGeom>
        </p:spPr>
      </p:pic>
      <p:sp>
        <p:nvSpPr>
          <p:cNvPr id="8" name="文本框 7"/>
          <p:cNvSpPr txBox="1"/>
          <p:nvPr/>
        </p:nvSpPr>
        <p:spPr>
          <a:xfrm>
            <a:off x="1272540" y="5591810"/>
            <a:ext cx="7558405" cy="368300"/>
          </a:xfrm>
          <a:prstGeom prst="rect">
            <a:avLst/>
          </a:prstGeom>
          <a:noFill/>
        </p:spPr>
        <p:txBody>
          <a:bodyPr wrap="square" rtlCol="0">
            <a:spAutoFit/>
          </a:bodyPr>
          <a:p>
            <a:r>
              <a:rPr lang="en-US" altLang="zh-CN"/>
              <a:t>REALSumm: summary dataset with human-extracted keyfacts</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110" dirty="0"/>
              <a:t>Conclusion</a:t>
            </a:r>
            <a:endParaRPr kumimoji="1" lang="en-US" altLang="zh-CN" sz="3110" dirty="0"/>
          </a:p>
        </p:txBody>
      </p:sp>
      <p:sp>
        <p:nvSpPr>
          <p:cNvPr id="3" name="内容占位符 2"/>
          <p:cNvSpPr>
            <a:spLocks noGrp="1"/>
          </p:cNvSpPr>
          <p:nvPr>
            <p:ph idx="1"/>
          </p:nvPr>
        </p:nvSpPr>
        <p:spPr/>
        <p:txBody>
          <a:bodyPr/>
          <a:p>
            <a:r>
              <a:rPr kumimoji="1" lang="en-US" altLang="zh-CN" dirty="0"/>
              <a:t>FineSurE, based on keyfact lists and using LLMs to generate the keyfacts, align them to the summary sentences and categorize the errors automatically</a:t>
            </a:r>
            <a:endParaRPr kumimoji="1" lang="en-US" altLang="zh-CN" dirty="0"/>
          </a:p>
          <a:p>
            <a:endParaRPr kumimoji="1" lang="en-US" altLang="zh-CN" dirty="0"/>
          </a:p>
          <a:p>
            <a:r>
              <a:rPr kumimoji="1" lang="en-US" altLang="zh-CN" dirty="0"/>
              <a:t>More clear criteria</a:t>
            </a:r>
            <a:endParaRPr kumimoji="1" lang="en-US" altLang="zh-CN" dirty="0"/>
          </a:p>
          <a:p>
            <a:r>
              <a:rPr kumimoji="1" lang="en-US" altLang="zh-CN" dirty="0"/>
              <a:t>fine-grained</a:t>
            </a:r>
            <a:endParaRPr kumimoji="1" lang="en-US" altLang="zh-CN" dirty="0"/>
          </a:p>
          <a:p>
            <a:r>
              <a:rPr kumimoji="1" lang="en-US" altLang="zh-CN" dirty="0"/>
              <a:t>Using of keyfacts</a:t>
            </a:r>
            <a:endParaRPr kumimoji="1"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Motivation</a:t>
            </a:r>
            <a:endParaRPr kumimoji="1" lang="en-US" altLang="zh-CN" dirty="0" err="1"/>
          </a:p>
        </p:txBody>
      </p:sp>
      <p:sp>
        <p:nvSpPr>
          <p:cNvPr id="3" name="内容占位符 2"/>
          <p:cNvSpPr>
            <a:spLocks noGrp="1"/>
          </p:cNvSpPr>
          <p:nvPr>
            <p:ph idx="1"/>
          </p:nvPr>
        </p:nvSpPr>
        <p:spPr/>
        <p:txBody>
          <a:bodyPr>
            <a:normAutofit lnSpcReduction="20000"/>
          </a:bodyPr>
          <a:lstStyle/>
          <a:p>
            <a:r>
              <a:rPr kumimoji="1" lang="en-US" altLang="zh-CN" sz="2800" dirty="0"/>
              <a:t>Problem</a:t>
            </a:r>
            <a:endParaRPr kumimoji="1" lang="en-US" altLang="zh-CN" dirty="0"/>
          </a:p>
          <a:p>
            <a:pPr lvl="1">
              <a:lnSpc>
                <a:spcPct val="120000"/>
              </a:lnSpc>
            </a:pPr>
            <a:r>
              <a:rPr kumimoji="1" lang="en-US" altLang="zh-CN" sz="2400" dirty="0"/>
              <a:t>Plain language summarization(PLS) </a:t>
            </a:r>
            <a:r>
              <a:rPr kumimoji="1" lang="en-US" altLang="zh-CN" sz="2400" b="1" dirty="0"/>
              <a:t>lacks dedicated metric</a:t>
            </a:r>
            <a:endParaRPr kumimoji="1" lang="en-US" altLang="zh-CN" sz="2400" b="1" dirty="0"/>
          </a:p>
          <a:p>
            <a:pPr lvl="1">
              <a:lnSpc>
                <a:spcPct val="140000"/>
              </a:lnSpc>
            </a:pPr>
            <a:r>
              <a:rPr kumimoji="1" lang="en-US" altLang="zh-CN" sz="2400" b="1" dirty="0"/>
              <a:t>Suitability of text generation metrics </a:t>
            </a:r>
            <a:r>
              <a:rPr kumimoji="1" lang="en-US" altLang="zh-CN" sz="2400" dirty="0"/>
              <a:t>is</a:t>
            </a:r>
            <a:r>
              <a:rPr kumimoji="1" lang="en-US" altLang="zh-CN" sz="2400" b="1" dirty="0"/>
              <a:t> unclear</a:t>
            </a:r>
            <a:r>
              <a:rPr kumimoji="1" lang="en-US" altLang="zh-CN" sz="2400" dirty="0"/>
              <a:t>(removing details, adding background, jargon interpretation, text simplification are all included)</a:t>
            </a:r>
            <a:endParaRPr kumimoji="1" lang="en-US" altLang="zh-CN" sz="2400" dirty="0"/>
          </a:p>
          <a:p>
            <a:pPr lvl="1"/>
            <a:endParaRPr kumimoji="1" lang="en-US" altLang="zh-CN" dirty="0"/>
          </a:p>
          <a:p>
            <a:pPr lvl="0"/>
            <a:r>
              <a:rPr kumimoji="1" lang="en-US" altLang="zh-CN" sz="2800" dirty="0"/>
              <a:t>Contribution</a:t>
            </a:r>
            <a:endParaRPr kumimoji="1" lang="en-US" altLang="zh-CN" dirty="0"/>
          </a:p>
          <a:p>
            <a:pPr lvl="1"/>
            <a:r>
              <a:rPr kumimoji="1" lang="en-US" altLang="zh-CN" sz="2400" dirty="0"/>
              <a:t>Propose APPLS, a </a:t>
            </a:r>
            <a:r>
              <a:rPr kumimoji="1" lang="en-US" altLang="zh-CN" sz="2400" b="1" dirty="0"/>
              <a:t>meta-evaluation testbed</a:t>
            </a:r>
            <a:r>
              <a:rPr kumimoji="1" lang="en-US" altLang="zh-CN" sz="2400" dirty="0"/>
              <a:t> for PLS</a:t>
            </a:r>
            <a:endParaRPr kumimoji="1" lang="en-US" altLang="zh-CN" sz="2400" dirty="0"/>
          </a:p>
          <a:p>
            <a:pPr lvl="1"/>
            <a:r>
              <a:rPr kumimoji="1" lang="en-US" altLang="zh-CN" sz="2400" dirty="0"/>
              <a:t>Evaluate 14 PLS metrics and give insights</a:t>
            </a:r>
            <a:endParaRPr kumimoji="1" lang="en-US" altLang="zh-C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Background-Existing metrics</a:t>
            </a:r>
            <a:endParaRPr kumimoji="1" lang="en-US" altLang="zh-CN" dirty="0" err="1"/>
          </a:p>
        </p:txBody>
      </p:sp>
      <p:sp>
        <p:nvSpPr>
          <p:cNvPr id="3" name="内容占位符 2"/>
          <p:cNvSpPr>
            <a:spLocks noGrp="1"/>
          </p:cNvSpPr>
          <p:nvPr>
            <p:ph idx="1"/>
          </p:nvPr>
        </p:nvSpPr>
        <p:spPr>
          <a:xfrm>
            <a:off x="374015" y="1185545"/>
            <a:ext cx="8644255" cy="5067935"/>
          </a:xfrm>
        </p:spPr>
        <p:txBody>
          <a:bodyPr>
            <a:normAutofit lnSpcReduction="10000"/>
          </a:bodyPr>
          <a:lstStyle/>
          <a:p>
            <a:r>
              <a:rPr kumimoji="1" lang="en-US" altLang="zh-CN" sz="2800" b="1" dirty="0"/>
              <a:t>Automated evaluation metrics</a:t>
            </a:r>
            <a:endParaRPr kumimoji="1" lang="en-US" altLang="zh-CN" dirty="0"/>
          </a:p>
          <a:p>
            <a:pPr lvl="1">
              <a:lnSpc>
                <a:spcPct val="140000"/>
              </a:lnSpc>
            </a:pPr>
            <a:r>
              <a:rPr kumimoji="1" lang="en-US" altLang="zh-CN" sz="2400" b="1" dirty="0"/>
              <a:t>Overlap-based</a:t>
            </a:r>
            <a:r>
              <a:rPr kumimoji="1" lang="en-US" altLang="zh-CN" sz="2400" dirty="0"/>
              <a:t>: ROUGE, BLEU, METEOR, SARI</a:t>
            </a:r>
            <a:endParaRPr kumimoji="1" lang="en-US" altLang="zh-CN" sz="2400" dirty="0"/>
          </a:p>
          <a:p>
            <a:pPr lvl="1">
              <a:lnSpc>
                <a:spcPct val="140000"/>
              </a:lnSpc>
            </a:pPr>
            <a:r>
              <a:rPr kumimoji="1" lang="en-US" altLang="zh-CN" sz="2400" b="1" dirty="0"/>
              <a:t>Model-based</a:t>
            </a:r>
            <a:r>
              <a:rPr kumimoji="1" lang="en-US" altLang="zh-CN" sz="2400" dirty="0"/>
              <a:t>: GPT-PPL, BERT-Score, LENS</a:t>
            </a:r>
            <a:endParaRPr kumimoji="1" lang="en-US" altLang="zh-CN" sz="2400" dirty="0"/>
          </a:p>
          <a:p>
            <a:pPr lvl="1">
              <a:lnSpc>
                <a:spcPct val="140000"/>
              </a:lnSpc>
            </a:pPr>
            <a:r>
              <a:rPr kumimoji="1" lang="en-US" altLang="zh-CN" sz="2400" b="1" dirty="0"/>
              <a:t>QA-based</a:t>
            </a:r>
            <a:r>
              <a:rPr kumimoji="1" lang="en-US" altLang="zh-CN" sz="2400" dirty="0"/>
              <a:t>: QAEval</a:t>
            </a:r>
            <a:endParaRPr kumimoji="1" lang="en-US" altLang="zh-CN" sz="2400" dirty="0"/>
          </a:p>
          <a:p>
            <a:pPr lvl="0">
              <a:lnSpc>
                <a:spcPct val="140000"/>
              </a:lnSpc>
            </a:pPr>
            <a:r>
              <a:rPr kumimoji="1" lang="en-US" altLang="zh-CN" sz="2740" b="1" dirty="0"/>
              <a:t>Lexical features</a:t>
            </a:r>
            <a:r>
              <a:rPr kumimoji="1" lang="en-US" altLang="zh-CN" sz="2740" dirty="0"/>
              <a:t>: length, familiarity, conjuctions, function words...</a:t>
            </a:r>
            <a:endParaRPr kumimoji="1" lang="en-US" altLang="zh-CN" sz="2740" dirty="0"/>
          </a:p>
          <a:p>
            <a:pPr lvl="0">
              <a:lnSpc>
                <a:spcPct val="140000"/>
              </a:lnSpc>
            </a:pPr>
            <a:r>
              <a:rPr kumimoji="1" lang="en-US" altLang="zh-CN" sz="2740" dirty="0"/>
              <a:t>LLM prompt-based evaluations: </a:t>
            </a:r>
            <a:r>
              <a:rPr kumimoji="1" lang="en-US" altLang="zh-CN" sz="2740" b="1" dirty="0"/>
              <a:t>prompt GPT-4</a:t>
            </a:r>
            <a:r>
              <a:rPr kumimoji="1" lang="en-US" altLang="zh-CN" sz="2740" dirty="0"/>
              <a:t> to evaluate</a:t>
            </a:r>
            <a:endParaRPr kumimoji="1" lang="en-US" altLang="zh-CN" dirty="0"/>
          </a:p>
          <a:p>
            <a:pPr lvl="0"/>
            <a:endParaRPr kumimoji="1" lang="en-US" altLang="zh-C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Method</a:t>
            </a:r>
            <a:endParaRPr kumimoji="1" lang="en-US" altLang="zh-CN" dirty="0" err="1"/>
          </a:p>
        </p:txBody>
      </p:sp>
      <p:sp>
        <p:nvSpPr>
          <p:cNvPr id="3" name="内容占位符 2"/>
          <p:cNvSpPr>
            <a:spLocks noGrp="1"/>
          </p:cNvSpPr>
          <p:nvPr>
            <p:ph idx="1"/>
          </p:nvPr>
        </p:nvSpPr>
        <p:spPr/>
        <p:txBody>
          <a:bodyPr>
            <a:normAutofit lnSpcReduction="20000"/>
          </a:bodyPr>
          <a:lstStyle/>
          <a:p>
            <a:r>
              <a:rPr kumimoji="1" lang="en-US" altLang="zh-CN" sz="2400" dirty="0"/>
              <a:t>Applying </a:t>
            </a:r>
            <a:r>
              <a:rPr kumimoji="1" lang="en-US" altLang="zh-CN" sz="2400" b="1" dirty="0"/>
              <a:t>perturbations </a:t>
            </a:r>
            <a:r>
              <a:rPr kumimoji="1" lang="en-US" altLang="zh-CN" sz="2400" dirty="0"/>
              <a:t>to texts and assess </a:t>
            </a:r>
            <a:r>
              <a:rPr kumimoji="1" lang="en-US" altLang="zh-CN" sz="2400" b="1" dirty="0"/>
              <a:t>sensitivity </a:t>
            </a:r>
            <a:r>
              <a:rPr kumimoji="1" lang="en-US" altLang="zh-CN" sz="2400" dirty="0"/>
              <a:t>of the metrics</a:t>
            </a:r>
            <a:endParaRPr kumimoji="1" lang="en-US" altLang="zh-CN" sz="2400" dirty="0"/>
          </a:p>
          <a:p>
            <a:r>
              <a:rPr kumimoji="1" lang="en-US" altLang="zh-CN" sz="2400" dirty="0"/>
              <a:t>4 criteria(</a:t>
            </a:r>
            <a:r>
              <a:rPr kumimoji="1" lang="en-US" altLang="zh-CN" sz="2400" dirty="0">
                <a:sym typeface="+mn-ea"/>
              </a:rPr>
              <a:t>informativeness,  coherence, simpli</a:t>
            </a:r>
            <a:r>
              <a:rPr kumimoji="1" lang="en-US" altLang="zh-CN" sz="2400" dirty="0">
                <a:sym typeface="+mn-ea"/>
              </a:rPr>
              <a:t>fication and faithfulness)</a:t>
            </a:r>
            <a:r>
              <a:rPr kumimoji="1" lang="en-US" altLang="zh-CN" sz="2400" dirty="0"/>
              <a:t>, 11 perturbations, 14 metrics, 2 datasets</a:t>
            </a:r>
            <a:endParaRPr kumimoji="1" lang="en-US" altLang="zh-CN" sz="2400" dirty="0"/>
          </a:p>
        </p:txBody>
      </p:sp>
      <p:pic>
        <p:nvPicPr>
          <p:cNvPr id="4" name="图片 3"/>
          <p:cNvPicPr>
            <a:picLocks noChangeAspect="1"/>
          </p:cNvPicPr>
          <p:nvPr/>
        </p:nvPicPr>
        <p:blipFill>
          <a:blip r:embed="rId1"/>
          <a:stretch>
            <a:fillRect/>
          </a:stretch>
        </p:blipFill>
        <p:spPr>
          <a:xfrm>
            <a:off x="2017395" y="2578100"/>
            <a:ext cx="5108575" cy="3568065"/>
          </a:xfrm>
          <a:prstGeom prst="rect">
            <a:avLst/>
          </a:prstGeom>
        </p:spPr>
      </p:pic>
      <p:sp>
        <p:nvSpPr>
          <p:cNvPr id="5" name="文本框 4"/>
          <p:cNvSpPr txBox="1"/>
          <p:nvPr/>
        </p:nvSpPr>
        <p:spPr>
          <a:xfrm>
            <a:off x="230505" y="4980940"/>
            <a:ext cx="3180715" cy="1476375"/>
          </a:xfrm>
          <a:prstGeom prst="rect">
            <a:avLst/>
          </a:prstGeom>
          <a:noFill/>
        </p:spPr>
        <p:txBody>
          <a:bodyPr wrap="square" rtlCol="0">
            <a:spAutoFit/>
          </a:bodyPr>
          <a:p>
            <a:r>
              <a:rPr lang="en-US" altLang="zh-CN">
                <a:solidFill>
                  <a:srgbClr val="FF0000"/>
                </a:solidFill>
              </a:rPr>
              <a:t>scientific abstract</a:t>
            </a:r>
            <a:endParaRPr lang="en-US" altLang="zh-CN">
              <a:solidFill>
                <a:srgbClr val="FF0000"/>
              </a:solidFill>
            </a:endParaRPr>
          </a:p>
          <a:p>
            <a:r>
              <a:rPr lang="en-US" altLang="zh-CN">
                <a:solidFill>
                  <a:srgbClr val="FF0000"/>
                </a:solidFill>
              </a:rPr>
              <a:t>breakdown to sentences</a:t>
            </a:r>
            <a:endParaRPr lang="en-US" altLang="zh-CN">
              <a:solidFill>
                <a:srgbClr val="FF0000"/>
              </a:solidFill>
            </a:endParaRPr>
          </a:p>
          <a:p>
            <a:r>
              <a:rPr lang="en-US" altLang="zh-CN">
                <a:solidFill>
                  <a:srgbClr val="FF0000"/>
                </a:solidFill>
              </a:rPr>
              <a:t>round translation</a:t>
            </a:r>
            <a:endParaRPr lang="en-US" altLang="zh-CN">
              <a:solidFill>
                <a:srgbClr val="FF0000"/>
              </a:solidFill>
            </a:endParaRPr>
          </a:p>
          <a:p>
            <a:endParaRPr lang="en-US" altLang="zh-CN"/>
          </a:p>
          <a:p>
            <a:endParaRPr lang="en-US" altLang="zh-CN"/>
          </a:p>
        </p:txBody>
      </p:sp>
      <p:cxnSp>
        <p:nvCxnSpPr>
          <p:cNvPr id="6" name="直接箭头连接符 5"/>
          <p:cNvCxnSpPr/>
          <p:nvPr/>
        </p:nvCxnSpPr>
        <p:spPr>
          <a:xfrm>
            <a:off x="2646680" y="4980940"/>
            <a:ext cx="389255" cy="29146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7" name="文本框 6"/>
          <p:cNvSpPr txBox="1"/>
          <p:nvPr/>
        </p:nvSpPr>
        <p:spPr>
          <a:xfrm>
            <a:off x="3740785" y="5535295"/>
            <a:ext cx="3048000" cy="368300"/>
          </a:xfrm>
          <a:prstGeom prst="rect">
            <a:avLst/>
          </a:prstGeom>
          <a:noFill/>
          <a:ln>
            <a:noFill/>
          </a:ln>
        </p:spPr>
        <p:txBody>
          <a:bodyPr wrap="square" rtlCol="0">
            <a:spAutoFit/>
          </a:bodyPr>
          <a:p>
            <a:r>
              <a:rPr lang="en-US" altLang="zh-CN">
                <a:solidFill>
                  <a:srgbClr val="FF0000"/>
                </a:solidFill>
              </a:rPr>
              <a:t>perturbations</a:t>
            </a:r>
            <a:endParaRPr lang="en-US" altLang="zh-CN">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Method-Criteria and perturbations</a:t>
            </a:r>
            <a:endParaRPr kumimoji="1" lang="en-US" altLang="zh-CN" dirty="0" err="1"/>
          </a:p>
        </p:txBody>
      </p:sp>
      <p:sp>
        <p:nvSpPr>
          <p:cNvPr id="3" name="内容占位符 2"/>
          <p:cNvSpPr>
            <a:spLocks noGrp="1"/>
          </p:cNvSpPr>
          <p:nvPr>
            <p:ph idx="1"/>
          </p:nvPr>
        </p:nvSpPr>
        <p:spPr/>
        <p:txBody>
          <a:bodyPr>
            <a:normAutofit lnSpcReduction="20000"/>
          </a:bodyPr>
          <a:lstStyle/>
          <a:p>
            <a:pPr lvl="0">
              <a:lnSpc>
                <a:spcPct val="120000"/>
              </a:lnSpc>
            </a:pPr>
            <a:r>
              <a:rPr kumimoji="1" lang="en-US" altLang="zh-CN" sz="3200" dirty="0"/>
              <a:t>informativeness</a:t>
            </a:r>
            <a:endParaRPr kumimoji="1" lang="en-US" altLang="zh-CN" sz="3200" dirty="0"/>
          </a:p>
          <a:p>
            <a:pPr lvl="1">
              <a:lnSpc>
                <a:spcPct val="120000"/>
              </a:lnSpc>
            </a:pPr>
            <a:r>
              <a:rPr kumimoji="1" lang="en-US" altLang="zh-CN" sz="2800" dirty="0"/>
              <a:t>delete sentences, add sentences, add definitions</a:t>
            </a:r>
            <a:endParaRPr kumimoji="1" lang="en-US" altLang="zh-CN" sz="2800" dirty="0"/>
          </a:p>
          <a:p>
            <a:pPr lvl="0">
              <a:lnSpc>
                <a:spcPct val="120000"/>
              </a:lnSpc>
            </a:pPr>
            <a:r>
              <a:rPr kumimoji="1" lang="en-US" altLang="zh-CN" sz="3200" dirty="0"/>
              <a:t>simplification</a:t>
            </a:r>
            <a:endParaRPr kumimoji="1" lang="en-US" altLang="zh-CN" sz="3200" dirty="0"/>
          </a:p>
          <a:p>
            <a:pPr lvl="1">
              <a:lnSpc>
                <a:spcPct val="120000"/>
              </a:lnSpc>
            </a:pPr>
            <a:r>
              <a:rPr kumimoji="1" lang="en-US" altLang="zh-CN" sz="2800" dirty="0"/>
              <a:t>replace sentences</a:t>
            </a:r>
            <a:endParaRPr kumimoji="1" lang="en-US" altLang="zh-CN" sz="2800" dirty="0"/>
          </a:p>
          <a:p>
            <a:pPr lvl="0">
              <a:lnSpc>
                <a:spcPct val="120000"/>
              </a:lnSpc>
            </a:pPr>
            <a:r>
              <a:rPr kumimoji="1" lang="en-US" altLang="zh-CN" sz="3200" dirty="0"/>
              <a:t>coherence</a:t>
            </a:r>
            <a:endParaRPr kumimoji="1" lang="en-US" altLang="zh-CN" sz="3200" dirty="0"/>
          </a:p>
          <a:p>
            <a:pPr lvl="1">
              <a:lnSpc>
                <a:spcPct val="120000"/>
              </a:lnSpc>
            </a:pPr>
            <a:r>
              <a:rPr kumimoji="1" lang="en-US" altLang="zh-CN" sz="2800" dirty="0"/>
              <a:t>reorder sentences</a:t>
            </a:r>
            <a:endParaRPr kumimoji="1" lang="en-US" altLang="zh-CN" sz="2800" dirty="0"/>
          </a:p>
          <a:p>
            <a:pPr lvl="0">
              <a:lnSpc>
                <a:spcPct val="120000"/>
              </a:lnSpc>
            </a:pPr>
            <a:r>
              <a:rPr kumimoji="1" lang="en-US" altLang="zh-CN" sz="3200" dirty="0"/>
              <a:t>faithfulness</a:t>
            </a:r>
            <a:endParaRPr kumimoji="1" lang="en-US" altLang="zh-CN" sz="3200" dirty="0"/>
          </a:p>
          <a:p>
            <a:pPr lvl="1">
              <a:lnSpc>
                <a:spcPct val="120000"/>
              </a:lnSpc>
            </a:pPr>
            <a:r>
              <a:rPr kumimoji="1" lang="en-US" altLang="zh-CN" sz="2800" dirty="0"/>
              <a:t>number/verb/entity swap, negate sentences</a:t>
            </a:r>
            <a:endParaRPr kumimoji="1" lang="en-US" altLang="zh-CN" sz="2395" b="1" dirty="0"/>
          </a:p>
          <a:p>
            <a:pPr lvl="1">
              <a:lnSpc>
                <a:spcPct val="140000"/>
              </a:lnSpc>
            </a:pPr>
            <a:endParaRPr kumimoji="1" lang="en-US" altLang="zh-C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Motivation</a:t>
            </a:r>
            <a:endParaRPr kumimoji="1" lang="en-US" altLang="zh-CN" dirty="0" err="1"/>
          </a:p>
        </p:txBody>
      </p:sp>
      <p:sp>
        <p:nvSpPr>
          <p:cNvPr id="4" name="内容占位符 3"/>
          <p:cNvSpPr/>
          <p:nvPr>
            <p:ph idx="1"/>
          </p:nvPr>
        </p:nvSpPr>
        <p:spPr/>
        <p:txBody>
          <a:bodyPr/>
          <a:p>
            <a:endParaRPr lang="zh-CN" altLang="en-US"/>
          </a:p>
        </p:txBody>
      </p:sp>
      <p:pic>
        <p:nvPicPr>
          <p:cNvPr id="5" name="图片 4"/>
          <p:cNvPicPr>
            <a:picLocks noChangeAspect="1"/>
          </p:cNvPicPr>
          <p:nvPr/>
        </p:nvPicPr>
        <p:blipFill>
          <a:blip r:embed="rId1"/>
          <a:stretch>
            <a:fillRect/>
          </a:stretch>
        </p:blipFill>
        <p:spPr>
          <a:xfrm>
            <a:off x="0" y="0"/>
            <a:ext cx="9144000" cy="68237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Results</a:t>
            </a:r>
            <a:endParaRPr kumimoji="1" lang="en-US" altLang="zh-CN" dirty="0" err="1"/>
          </a:p>
        </p:txBody>
      </p:sp>
      <p:pic>
        <p:nvPicPr>
          <p:cNvPr id="4" name="内容占位符 3"/>
          <p:cNvPicPr>
            <a:picLocks noChangeAspect="1"/>
          </p:cNvPicPr>
          <p:nvPr>
            <p:ph idx="1"/>
          </p:nvPr>
        </p:nvPicPr>
        <p:blipFill>
          <a:blip r:embed="rId1"/>
          <a:stretch>
            <a:fillRect/>
          </a:stretch>
        </p:blipFill>
        <p:spPr>
          <a:xfrm>
            <a:off x="457200" y="1013460"/>
            <a:ext cx="8229600" cy="4208145"/>
          </a:xfrm>
          <a:prstGeom prst="rect">
            <a:avLst/>
          </a:prstGeom>
        </p:spPr>
      </p:pic>
      <p:sp>
        <p:nvSpPr>
          <p:cNvPr id="6" name="内容占位符 2"/>
          <p:cNvSpPr>
            <a:spLocks noGrp="1"/>
          </p:cNvSpPr>
          <p:nvPr/>
        </p:nvSpPr>
        <p:spPr>
          <a:xfrm>
            <a:off x="457200" y="5442875"/>
            <a:ext cx="8229600" cy="5068154"/>
          </a:xfrm>
          <a:prstGeom prst="rect">
            <a:avLst/>
          </a:prstGeom>
        </p:spPr>
        <p:style>
          <a:lnRef idx="2">
            <a:schemeClr val="accent1"/>
          </a:lnRef>
          <a:fillRef idx="0">
            <a:srgbClr val="FFFFFF"/>
          </a:fillRef>
          <a:effectRef idx="0">
            <a:srgbClr val="FFFFFF"/>
          </a:effectRef>
          <a:fontRef idx="minor">
            <a:schemeClr val="tx1"/>
          </a:fontRef>
        </p:style>
        <p:txBody>
          <a:bodyPr vert="horz" lIns="91440" tIns="45720" rIns="91440" bIns="45720" rtlCol="0">
            <a:normAutofit lnSpcReduction="20000"/>
          </a:bodyPr>
          <a:lstStyle>
            <a:lvl1pPr marL="342900" indent="-342900" algn="l" defTabSz="457200" rtl="0" eaLnBrk="1" latinLnBrk="0" hangingPunct="1">
              <a:spcBef>
                <a:spcPct val="20000"/>
              </a:spcBef>
              <a:buClr>
                <a:srgbClr val="FF0000"/>
              </a:buClr>
              <a:buFont typeface="ZapfDingbatsITC" panose="05020102010704020609" charset="0"/>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FF0000"/>
              </a:buClr>
              <a:buFont typeface="ArialUnicodeMS" panose="020B0604020202020204" charset="-12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FF0000"/>
              </a:buClr>
              <a:buFont typeface="ZapfDingbatsITC" panose="05020102010704020609" charset="0"/>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FF0000"/>
              </a:buClr>
              <a:buFont typeface="ZapfDingbatsITC" panose="05020102010704020609"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FF0000"/>
              </a:buClr>
              <a:buFont typeface="Wingdings" panose="05000000000000000000" pitchFamily="2" charset="2"/>
              <a:buChar char="Ø"/>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r>
              <a:rPr kumimoji="1" lang="en-US" altLang="zh-CN" sz="2400" dirty="0"/>
              <a:t>Aside from SARI, current metrics exhibit shortcomings in evaluating simplicity.</a:t>
            </a:r>
            <a:endParaRPr kumimoji="1" lang="en-US" altLang="zh-CN" sz="2400" dirty="0"/>
          </a:p>
        </p:txBody>
      </p:sp>
      <p:sp>
        <p:nvSpPr>
          <p:cNvPr id="8" name="矩形 7"/>
          <p:cNvSpPr/>
          <p:nvPr/>
        </p:nvSpPr>
        <p:spPr>
          <a:xfrm>
            <a:off x="7376160" y="4973320"/>
            <a:ext cx="1098550" cy="259080"/>
          </a:xfrm>
          <a:prstGeom prst="rect">
            <a:avLst/>
          </a:prstGeom>
          <a:noFill/>
          <a:ln w="28575">
            <a:solidFill>
              <a:srgbClr val="FF0000"/>
            </a:solidFill>
          </a:ln>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Lst>
        </p:spPr>
        <p:style>
          <a:lnRef idx="1">
            <a:schemeClr val="accent1"/>
          </a:lnRef>
          <a:fillRef idx="3">
            <a:schemeClr val="accent1"/>
          </a:fillRef>
          <a:effectRef idx="2">
            <a:schemeClr val="accent1"/>
          </a:effectRef>
          <a:fontRef idx="minor">
            <a:schemeClr val="lt1"/>
          </a:fontRef>
        </p:style>
        <p:txBody>
          <a:bodyPr/>
          <a:p>
            <a:endParaRPr lang="zh-CN" altLang="en-US"/>
          </a:p>
        </p:txBody>
      </p:sp>
      <p:sp>
        <p:nvSpPr>
          <p:cNvPr id="9" name="矩形 8"/>
          <p:cNvSpPr/>
          <p:nvPr/>
        </p:nvSpPr>
        <p:spPr>
          <a:xfrm>
            <a:off x="6187440" y="4962525"/>
            <a:ext cx="1098550" cy="259080"/>
          </a:xfrm>
          <a:prstGeom prst="rect">
            <a:avLst/>
          </a:prstGeom>
          <a:noFill/>
          <a:ln w="28575">
            <a:solidFill>
              <a:schemeClr val="tx2"/>
            </a:solidFill>
          </a:ln>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Lst>
        </p:spPr>
        <p:style>
          <a:lnRef idx="1">
            <a:schemeClr val="accent1"/>
          </a:lnRef>
          <a:fillRef idx="3">
            <a:schemeClr val="accent1"/>
          </a:fillRef>
          <a:effectRef idx="2">
            <a:schemeClr val="accent1"/>
          </a:effectRef>
          <a:fontRef idx="minor">
            <a:schemeClr val="lt1"/>
          </a:fontRef>
        </p:style>
        <p:txBody>
          <a:bodyPr/>
          <a:p>
            <a:endParaRPr lang="zh-CN" altLang="en-US"/>
          </a:p>
        </p:txBody>
      </p:sp>
      <p:sp>
        <p:nvSpPr>
          <p:cNvPr id="10" name="矩形 9"/>
          <p:cNvSpPr/>
          <p:nvPr/>
        </p:nvSpPr>
        <p:spPr>
          <a:xfrm>
            <a:off x="746125" y="4712970"/>
            <a:ext cx="6288405" cy="249555"/>
          </a:xfrm>
          <a:prstGeom prst="rect">
            <a:avLst/>
          </a:prstGeom>
          <a:ln>
            <a:solidFill>
              <a:srgbClr val="00B050"/>
            </a:solidFill>
          </a:ln>
        </p:spPr>
        <p:style>
          <a:lnRef idx="2">
            <a:schemeClr val="accent1"/>
          </a:lnRef>
          <a:fillRef idx="0">
            <a:srgbClr val="FFFFFF"/>
          </a:fillRef>
          <a:effectRef idx="0">
            <a:srgbClr val="FFFFFF"/>
          </a:effectRef>
          <a:fontRef idx="minor">
            <a:schemeClr val="tx1"/>
          </a:fontRef>
        </p:style>
        <p:txBody>
          <a:bodyPr/>
          <a:p>
            <a:endParaRPr lang="zh-CN" altLang="en-US"/>
          </a:p>
        </p:txBody>
      </p:sp>
      <p:sp>
        <p:nvSpPr>
          <p:cNvPr id="11" name="矩形 10"/>
          <p:cNvSpPr/>
          <p:nvPr/>
        </p:nvSpPr>
        <p:spPr>
          <a:xfrm>
            <a:off x="746125" y="4973320"/>
            <a:ext cx="5304155" cy="248285"/>
          </a:xfrm>
          <a:prstGeom prst="rect">
            <a:avLst/>
          </a:prstGeom>
          <a:ln w="28575">
            <a:solidFill>
              <a:schemeClr val="accent6">
                <a:lumMod val="60000"/>
                <a:lumOff val="40000"/>
              </a:schemeClr>
            </a:solidFill>
          </a:ln>
        </p:spPr>
        <p:style>
          <a:lnRef idx="2">
            <a:schemeClr val="accent1"/>
          </a:lnRef>
          <a:fillRef idx="0">
            <a:srgbClr val="FFFFFF"/>
          </a:fillRef>
          <a:effectRef idx="0">
            <a:srgbClr val="FFFFFF"/>
          </a:effectRef>
          <a:fontRef idx="minor">
            <a:schemeClr val="tx1"/>
          </a:fontRef>
        </p:style>
        <p:txBody>
          <a:bodyPr/>
          <a:p>
            <a:endParaRPr lang="zh-CN" altLang="en-US"/>
          </a:p>
        </p:txBody>
      </p:sp>
      <p:sp>
        <p:nvSpPr>
          <p:cNvPr id="12" name="矩形 11"/>
          <p:cNvSpPr/>
          <p:nvPr/>
        </p:nvSpPr>
        <p:spPr>
          <a:xfrm>
            <a:off x="7285990" y="4712970"/>
            <a:ext cx="1181100" cy="248920"/>
          </a:xfrm>
          <a:prstGeom prst="rect">
            <a:avLst/>
          </a:prstGeom>
          <a:ln w="28575">
            <a:solidFill>
              <a:schemeClr val="accent6">
                <a:lumMod val="60000"/>
                <a:lumOff val="40000"/>
              </a:schemeClr>
            </a:solidFill>
          </a:ln>
        </p:spPr>
        <p:style>
          <a:lnRef idx="2">
            <a:schemeClr val="accent1"/>
          </a:lnRef>
          <a:fillRef idx="0">
            <a:srgbClr val="FFFFFF"/>
          </a:fillRef>
          <a:effectRef idx="0">
            <a:srgbClr val="FFFFFF"/>
          </a:effectRef>
          <a:fontRef idx="minor">
            <a:schemeClr val="tx1"/>
          </a:fontRef>
        </p:style>
        <p:txBody>
          <a:bodyPr/>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Results</a:t>
            </a:r>
            <a:endParaRPr kumimoji="1" lang="en-US" altLang="zh-CN" dirty="0" err="1"/>
          </a:p>
        </p:txBody>
      </p:sp>
      <p:pic>
        <p:nvPicPr>
          <p:cNvPr id="4" name="内容占位符 3"/>
          <p:cNvPicPr>
            <a:picLocks noChangeAspect="1"/>
          </p:cNvPicPr>
          <p:nvPr>
            <p:ph idx="1"/>
          </p:nvPr>
        </p:nvPicPr>
        <p:blipFill>
          <a:blip r:embed="rId1"/>
          <a:stretch>
            <a:fillRect/>
          </a:stretch>
        </p:blipFill>
        <p:spPr>
          <a:xfrm>
            <a:off x="457200" y="1013460"/>
            <a:ext cx="8229600" cy="4208145"/>
          </a:xfrm>
          <a:prstGeom prst="rect">
            <a:avLst/>
          </a:prstGeom>
        </p:spPr>
      </p:pic>
      <p:sp>
        <p:nvSpPr>
          <p:cNvPr id="6" name="内容占位符 2"/>
          <p:cNvSpPr>
            <a:spLocks noGrp="1"/>
          </p:cNvSpPr>
          <p:nvPr/>
        </p:nvSpPr>
        <p:spPr>
          <a:xfrm>
            <a:off x="457200" y="5442875"/>
            <a:ext cx="8229600" cy="5068154"/>
          </a:xfrm>
          <a:prstGeom prst="rect">
            <a:avLst/>
          </a:prstGeom>
        </p:spPr>
        <p:txBody>
          <a:bodyPr vert="horz" lIns="91440" tIns="45720" rIns="91440" bIns="45720" rtlCol="0">
            <a:normAutofit lnSpcReduction="20000"/>
          </a:bodyPr>
          <a:lstStyle>
            <a:lvl1pPr marL="342900" indent="-342900" algn="l" defTabSz="457200" rtl="0" eaLnBrk="1" latinLnBrk="0" hangingPunct="1">
              <a:spcBef>
                <a:spcPct val="20000"/>
              </a:spcBef>
              <a:buClr>
                <a:srgbClr val="FF0000"/>
              </a:buClr>
              <a:buFont typeface="ZapfDingbatsITC" panose="05020102010704020609" charset="0"/>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FF0000"/>
              </a:buClr>
              <a:buFont typeface="ArialUnicodeMS" panose="020B0604020202020204" charset="-12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FF0000"/>
              </a:buClr>
              <a:buFont typeface="ZapfDingbatsITC" panose="05020102010704020609" charset="0"/>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FF0000"/>
              </a:buClr>
              <a:buFont typeface="ZapfDingbatsITC" panose="05020102010704020609"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FF0000"/>
              </a:buClr>
              <a:buFont typeface="Wingdings" panose="05000000000000000000" pitchFamily="2" charset="2"/>
              <a:buChar char="Ø"/>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r>
              <a:rPr kumimoji="1" lang="en-US" altLang="zh-CN" sz="2400" dirty="0"/>
              <a:t>Metrics effectively capture informativeness,  coherence, and faithfulness, with room for  improvement.</a:t>
            </a:r>
            <a:endParaRPr kumimoji="1" lang="en-US" altLang="zh-CN" sz="2400" dirty="0"/>
          </a:p>
        </p:txBody>
      </p:sp>
      <p:sp>
        <p:nvSpPr>
          <p:cNvPr id="8" name="矩形 7"/>
          <p:cNvSpPr/>
          <p:nvPr/>
        </p:nvSpPr>
        <p:spPr>
          <a:xfrm>
            <a:off x="7376160" y="4973320"/>
            <a:ext cx="1098550" cy="259080"/>
          </a:xfrm>
          <a:prstGeom prst="rect">
            <a:avLst/>
          </a:prstGeom>
          <a:noFill/>
          <a:ln w="28575">
            <a:solidFill>
              <a:srgbClr val="FF0000"/>
            </a:solidFill>
          </a:ln>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Lst>
        </p:spPr>
        <p:style>
          <a:lnRef idx="1">
            <a:schemeClr val="accent1"/>
          </a:lnRef>
          <a:fillRef idx="3">
            <a:schemeClr val="accent1"/>
          </a:fillRef>
          <a:effectRef idx="2">
            <a:schemeClr val="accent1"/>
          </a:effectRef>
          <a:fontRef idx="minor">
            <a:schemeClr val="lt1"/>
          </a:fontRef>
        </p:style>
        <p:txBody>
          <a:bodyPr/>
          <a:p>
            <a:endParaRPr lang="zh-CN" altLang="en-US"/>
          </a:p>
        </p:txBody>
      </p:sp>
      <p:sp>
        <p:nvSpPr>
          <p:cNvPr id="9" name="矩形 8"/>
          <p:cNvSpPr/>
          <p:nvPr/>
        </p:nvSpPr>
        <p:spPr>
          <a:xfrm>
            <a:off x="6187440" y="4962525"/>
            <a:ext cx="1098550" cy="259080"/>
          </a:xfrm>
          <a:prstGeom prst="rect">
            <a:avLst/>
          </a:prstGeom>
          <a:noFill/>
          <a:ln w="28575">
            <a:solidFill>
              <a:schemeClr val="tx2"/>
            </a:solidFill>
          </a:ln>
          <a:extLst>
            <a:ext uri="{909E8E84-426E-40DD-AFC4-6F175D3DCCD1}">
              <a14:hiddenFill xmlns:a14="http://schemas.microsoft.com/office/drawing/2010/main">
                <a:gradFill rotWithShape="1">
                  <a:gsLst>
                    <a:gs pos="0">
                      <a:schemeClr val="accent1">
                        <a:tint val="100000"/>
                        <a:shade val="100000"/>
                        <a:satMod val="130000"/>
                      </a:schemeClr>
                    </a:gs>
                    <a:gs pos="100000">
                      <a:schemeClr val="accent1">
                        <a:tint val="50000"/>
                        <a:shade val="100000"/>
                        <a:satMod val="350000"/>
                      </a:schemeClr>
                    </a:gs>
                  </a:gsLst>
                  <a:lin ang="16200000" scaled="0"/>
                </a:gradFill>
              </a14:hiddenFill>
            </a:ext>
          </a:extLst>
        </p:spPr>
        <p:style>
          <a:lnRef idx="1">
            <a:schemeClr val="accent1"/>
          </a:lnRef>
          <a:fillRef idx="3">
            <a:schemeClr val="accent1"/>
          </a:fillRef>
          <a:effectRef idx="2">
            <a:schemeClr val="accent1"/>
          </a:effectRef>
          <a:fontRef idx="minor">
            <a:schemeClr val="lt1"/>
          </a:fontRef>
        </p:style>
        <p:txBody>
          <a:bodyPr/>
          <a:p>
            <a:endParaRPr lang="zh-CN" altLang="en-US"/>
          </a:p>
        </p:txBody>
      </p:sp>
      <p:sp>
        <p:nvSpPr>
          <p:cNvPr id="10" name="矩形 9"/>
          <p:cNvSpPr/>
          <p:nvPr/>
        </p:nvSpPr>
        <p:spPr>
          <a:xfrm>
            <a:off x="746125" y="4712970"/>
            <a:ext cx="6288405" cy="249555"/>
          </a:xfrm>
          <a:prstGeom prst="rect">
            <a:avLst/>
          </a:prstGeom>
          <a:ln>
            <a:solidFill>
              <a:srgbClr val="00B050"/>
            </a:solidFill>
          </a:ln>
        </p:spPr>
        <p:style>
          <a:lnRef idx="2">
            <a:schemeClr val="accent1"/>
          </a:lnRef>
          <a:fillRef idx="0">
            <a:srgbClr val="FFFFFF"/>
          </a:fillRef>
          <a:effectRef idx="0">
            <a:srgbClr val="FFFFFF"/>
          </a:effectRef>
          <a:fontRef idx="minor">
            <a:schemeClr val="tx1"/>
          </a:fontRef>
        </p:style>
        <p:txBody>
          <a:bodyPr/>
          <a:p>
            <a:endParaRPr lang="zh-CN" altLang="en-US"/>
          </a:p>
        </p:txBody>
      </p:sp>
      <p:sp>
        <p:nvSpPr>
          <p:cNvPr id="11" name="矩形 10"/>
          <p:cNvSpPr/>
          <p:nvPr/>
        </p:nvSpPr>
        <p:spPr>
          <a:xfrm>
            <a:off x="746125" y="4973320"/>
            <a:ext cx="5304155" cy="248285"/>
          </a:xfrm>
          <a:prstGeom prst="rect">
            <a:avLst/>
          </a:prstGeom>
          <a:ln w="28575">
            <a:solidFill>
              <a:schemeClr val="accent6">
                <a:lumMod val="60000"/>
                <a:lumOff val="40000"/>
              </a:schemeClr>
            </a:solidFill>
          </a:ln>
        </p:spPr>
        <p:style>
          <a:lnRef idx="2">
            <a:schemeClr val="accent1"/>
          </a:lnRef>
          <a:fillRef idx="0">
            <a:srgbClr val="FFFFFF"/>
          </a:fillRef>
          <a:effectRef idx="0">
            <a:srgbClr val="FFFFFF"/>
          </a:effectRef>
          <a:fontRef idx="minor">
            <a:schemeClr val="tx1"/>
          </a:fontRef>
        </p:style>
        <p:txBody>
          <a:bodyPr/>
          <a:p>
            <a:endParaRPr lang="zh-CN" altLang="en-US"/>
          </a:p>
        </p:txBody>
      </p:sp>
      <p:sp>
        <p:nvSpPr>
          <p:cNvPr id="12" name="矩形 11"/>
          <p:cNvSpPr/>
          <p:nvPr/>
        </p:nvSpPr>
        <p:spPr>
          <a:xfrm>
            <a:off x="7285990" y="4712970"/>
            <a:ext cx="1181100" cy="248920"/>
          </a:xfrm>
          <a:prstGeom prst="rect">
            <a:avLst/>
          </a:prstGeom>
          <a:ln w="28575">
            <a:solidFill>
              <a:schemeClr val="accent6">
                <a:lumMod val="60000"/>
                <a:lumOff val="40000"/>
              </a:schemeClr>
            </a:solidFill>
          </a:ln>
        </p:spPr>
        <p:style>
          <a:lnRef idx="2">
            <a:schemeClr val="accent1"/>
          </a:lnRef>
          <a:fillRef idx="0">
            <a:srgbClr val="FFFFFF"/>
          </a:fillRef>
          <a:effectRef idx="0">
            <a:srgbClr val="FFFFFF"/>
          </a:effectRef>
          <a:fontRef idx="minor">
            <a:schemeClr val="tx1"/>
          </a:fontRef>
        </p:style>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Results</a:t>
            </a:r>
            <a:endParaRPr kumimoji="1" lang="en-US" altLang="zh-CN" dirty="0" err="1"/>
          </a:p>
        </p:txBody>
      </p:sp>
      <p:sp>
        <p:nvSpPr>
          <p:cNvPr id="6" name="内容占位符 2"/>
          <p:cNvSpPr>
            <a:spLocks noGrp="1"/>
          </p:cNvSpPr>
          <p:nvPr/>
        </p:nvSpPr>
        <p:spPr>
          <a:xfrm>
            <a:off x="457200" y="5442875"/>
            <a:ext cx="8229600" cy="5068154"/>
          </a:xfrm>
          <a:prstGeom prst="rect">
            <a:avLst/>
          </a:prstGeom>
        </p:spPr>
        <p:txBody>
          <a:bodyPr vert="horz" lIns="91440" tIns="45720" rIns="91440" bIns="45720" rtlCol="0">
            <a:normAutofit lnSpcReduction="20000"/>
          </a:bodyPr>
          <a:lstStyle>
            <a:lvl1pPr marL="342900" indent="-342900" algn="l" defTabSz="457200" rtl="0" eaLnBrk="1" latinLnBrk="0" hangingPunct="1">
              <a:spcBef>
                <a:spcPct val="20000"/>
              </a:spcBef>
              <a:buClr>
                <a:srgbClr val="FF0000"/>
              </a:buClr>
              <a:buFont typeface="ZapfDingbatsITC" panose="05020102010704020609" charset="0"/>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rgbClr val="FF0000"/>
              </a:buClr>
              <a:buFont typeface="ArialUnicodeMS" panose="020B0604020202020204" charset="-122"/>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Clr>
                <a:srgbClr val="FF0000"/>
              </a:buClr>
              <a:buFont typeface="ZapfDingbatsITC" panose="05020102010704020609" charset="0"/>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Clr>
                <a:srgbClr val="FF0000"/>
              </a:buClr>
              <a:buFont typeface="ZapfDingbatsITC" panose="05020102010704020609"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Clr>
                <a:srgbClr val="FF0000"/>
              </a:buClr>
              <a:buFont typeface="Wingdings" panose="05000000000000000000" pitchFamily="2" charset="2"/>
              <a:buChar char="Ø"/>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a:lstStyle>
          <a:p>
            <a:r>
              <a:rPr kumimoji="1" lang="en-US" altLang="zh-CN" sz="2400" dirty="0"/>
              <a:t>Lexical features are useful measures of text  simplicity.</a:t>
            </a:r>
            <a:endParaRPr kumimoji="1" lang="en-US" altLang="zh-CN" sz="2400" dirty="0"/>
          </a:p>
        </p:txBody>
      </p:sp>
      <p:pic>
        <p:nvPicPr>
          <p:cNvPr id="5" name="内容占位符 4"/>
          <p:cNvPicPr>
            <a:picLocks noChangeAspect="1"/>
          </p:cNvPicPr>
          <p:nvPr>
            <p:ph idx="1"/>
          </p:nvPr>
        </p:nvPicPr>
        <p:blipFill>
          <a:blip r:embed="rId1"/>
          <a:stretch>
            <a:fillRect/>
          </a:stretch>
        </p:blipFill>
        <p:spPr>
          <a:xfrm>
            <a:off x="1548765" y="1032510"/>
            <a:ext cx="6045200" cy="41783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3455</Words>
  <Application>WPS 演示</Application>
  <PresentationFormat>全屏显示(4:3)</PresentationFormat>
  <Paragraphs>132</Paragraphs>
  <Slides>18</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18</vt:i4>
      </vt:variant>
    </vt:vector>
  </HeadingPairs>
  <TitlesOfParts>
    <vt:vector size="39" baseType="lpstr">
      <vt:lpstr>Arial</vt:lpstr>
      <vt:lpstr>宋体</vt:lpstr>
      <vt:lpstr>Wingdings</vt:lpstr>
      <vt:lpstr>Arial</vt:lpstr>
      <vt:lpstr>微软雅黑</vt:lpstr>
      <vt:lpstr>汉仪旗黑</vt:lpstr>
      <vt:lpstr>ZapfDingbatsITC</vt:lpstr>
      <vt:lpstr>ArialUnicodeMS</vt:lpstr>
      <vt:lpstr>Apple Chancery</vt:lpstr>
      <vt:lpstr>Curlz MT</vt:lpstr>
      <vt:lpstr>苹方-简</vt:lpstr>
      <vt:lpstr>Calibri</vt:lpstr>
      <vt:lpstr>Helvetica Neue</vt:lpstr>
      <vt:lpstr>宋体</vt:lpstr>
      <vt:lpstr>Arial Unicode MS</vt:lpstr>
      <vt:lpstr>汉仪书宋二KW</vt:lpstr>
      <vt:lpstr>Cambria Math</vt:lpstr>
      <vt:lpstr>Kingsoft Math</vt:lpstr>
      <vt:lpstr>微软雅黑</vt:lpstr>
      <vt:lpstr>DejaVu Math TeX Gyre</vt:lpstr>
      <vt:lpstr>Office 主题</vt:lpstr>
      <vt:lpstr>Controlled Text Generation with Natural Language Instructions</vt:lpstr>
      <vt:lpstr>InstructCTG-Task</vt:lpstr>
      <vt:lpstr>Motivation</vt:lpstr>
      <vt:lpstr>Motivation</vt:lpstr>
      <vt:lpstr>Motivation</vt:lpstr>
      <vt:lpstr>Motivation</vt:lpstr>
      <vt:lpstr>Motivation</vt:lpstr>
      <vt:lpstr>Results</vt:lpstr>
      <vt:lpstr>Results</vt:lpstr>
      <vt:lpstr>Results</vt:lpstr>
      <vt:lpstr>Motivation</vt:lpstr>
      <vt:lpstr>APPLS: Evaluating Evaluation Metrics for Plain Language  Summarization</vt:lpstr>
      <vt:lpstr>Motivation</vt:lpstr>
      <vt:lpstr>InstructCT-Problem Solved</vt:lpstr>
      <vt:lpstr>InstructCTG-Data Collection</vt:lpstr>
      <vt:lpstr>InstructCTG-Data Collection from C4</vt:lpstr>
      <vt:lpstr>InstructCTG-Constraint Verbalization</vt:lpstr>
      <vt:lpstr>Evaluation-completeness and conciseness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mxl.cs.pku@gmail.com</dc:creator>
  <cp:lastModifiedBy>Love of my life</cp:lastModifiedBy>
  <cp:revision>29</cp:revision>
  <dcterms:created xsi:type="dcterms:W3CDTF">2025-04-08T16:12:09Z</dcterms:created>
  <dcterms:modified xsi:type="dcterms:W3CDTF">2025-04-08T16:12:09Z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9D20AB180940DFCD05B1F4675FB7CC7E_43</vt:lpwstr>
  </property>
  <property fmtid="{D5CDD505-2E9C-101B-9397-08002B2CF9AE}" pid="3" name="KSOProductBuildVer">
    <vt:lpwstr>2052-7.2.2.8955</vt:lpwstr>
  </property>
</Properties>
</file>