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6" r:id="rId17"/>
    <p:sldId id="337" r:id="rId18"/>
    <p:sldId id="321" r:id="rId19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2" d="100"/>
          <a:sy n="62" d="100"/>
        </p:scale>
        <p:origin x="-918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72445-B465-4A1A-80AA-4B439F36B3E1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343E8-32D0-44E7-A3A3-6971031A3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343E8-32D0-44E7-A3A3-6971031A3DC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0934" y="1858963"/>
            <a:ext cx="7085678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398" y="3836759"/>
            <a:ext cx="708567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298296"/>
            <a:ext cx="411426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691" y="363600"/>
            <a:ext cx="10514231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3"/>
          <p:cNvGrpSpPr/>
          <p:nvPr/>
        </p:nvGrpSpPr>
        <p:grpSpPr>
          <a:xfrm>
            <a:off x="112861" y="121429"/>
            <a:ext cx="11964694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3665" y="4201200"/>
            <a:ext cx="7368241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889021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091" y="3596907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293" y="0"/>
            <a:ext cx="10514231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282961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106873"/>
            <a:ext cx="5157115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282961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106873"/>
            <a:ext cx="5182513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534" y="1857600"/>
            <a:ext cx="7087477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91" y="754380"/>
            <a:ext cx="4164658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754380"/>
            <a:ext cx="6169597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7" y="2356380"/>
            <a:ext cx="4164658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7234" y="365125"/>
            <a:ext cx="1885089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125"/>
            <a:ext cx="8407944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580" y="1"/>
            <a:ext cx="10514231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957943"/>
            <a:ext cx="10514231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ybatis/mybatis-3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574926" y="1988840"/>
            <a:ext cx="7085678" cy="936104"/>
          </a:xfrm>
        </p:spPr>
        <p:txBody>
          <a:bodyPr anchor="ctr"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67014" y="3836758"/>
            <a:ext cx="6480720" cy="268858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MyBatis</a:t>
            </a:r>
            <a:r>
              <a:rPr lang="zh-CN" altLang="en-US" smtClean="0"/>
              <a:t>开发步骤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jar</a:t>
            </a:r>
            <a:r>
              <a:rPr lang="zh-CN" altLang="en-US" smtClean="0"/>
              <a:t>包下载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jar</a:t>
            </a:r>
            <a:r>
              <a:rPr lang="zh-CN" altLang="en-US" smtClean="0"/>
              <a:t>包目录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MyBatis</a:t>
            </a:r>
            <a:r>
              <a:rPr lang="zh-CN" altLang="en-US" smtClean="0"/>
              <a:t>环境配置文件分类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mtClean="0"/>
              <a:t>系统核心配置文件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mapper</a:t>
            </a:r>
            <a:r>
              <a:rPr lang="zh-CN" altLang="en-US" smtClean="0"/>
              <a:t>映射文件</a:t>
            </a:r>
            <a:endParaRPr lang="zh-CN" altLang="en-US"/>
          </a:p>
        </p:txBody>
      </p:sp>
      <p:sp>
        <p:nvSpPr>
          <p:cNvPr id="6" name="Text Box 3"/>
          <p:cNvSpPr txBox="1"/>
          <p:nvPr/>
        </p:nvSpPr>
        <p:spPr>
          <a:xfrm>
            <a:off x="3862958" y="3284984"/>
            <a:ext cx="1727200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b="1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本讲大纲</a:t>
            </a:r>
            <a:r>
              <a:rPr lang="zh-CN" altLang="en-US" b="1" strike="noStrike" noProof="1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typeAliases</a:t>
            </a:r>
            <a:r>
              <a:rPr lang="zh-CN" altLang="en-US" sz="2200" smtClean="0"/>
              <a:t>元素</a:t>
            </a:r>
          </a:p>
          <a:p>
            <a:pPr lvl="1"/>
            <a:r>
              <a:rPr lang="zh-CN" altLang="en-US" smtClean="0"/>
              <a:t>类型别名是</a:t>
            </a:r>
            <a:r>
              <a:rPr lang="en-US" altLang="zh-CN" smtClean="0"/>
              <a:t>Java </a:t>
            </a:r>
            <a:r>
              <a:rPr lang="zh-CN" altLang="en-US" smtClean="0"/>
              <a:t>类型的简称</a:t>
            </a:r>
            <a:r>
              <a:rPr lang="en-US" altLang="zh-CN" smtClean="0"/>
              <a:t>,</a:t>
            </a:r>
            <a:r>
              <a:rPr lang="zh-CN" altLang="en-US" smtClean="0"/>
              <a:t>它仅仅只是关联到</a:t>
            </a:r>
            <a:r>
              <a:rPr lang="en-US" altLang="zh-CN" smtClean="0"/>
              <a:t>XML </a:t>
            </a:r>
            <a:r>
              <a:rPr lang="zh-CN" altLang="en-US" smtClean="0"/>
              <a:t>配置，简写冗长的</a:t>
            </a:r>
            <a:r>
              <a:rPr lang="en-US" altLang="zh-CN" smtClean="0"/>
              <a:t>JAVA </a:t>
            </a:r>
            <a:r>
              <a:rPr lang="zh-CN" altLang="en-US" smtClean="0"/>
              <a:t>类名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别</a:t>
            </a:r>
            <a:r>
              <a:rPr lang="zh-CN" altLang="en-US" smtClean="0"/>
              <a:t>名有两种配置方式，分别是</a:t>
            </a:r>
            <a:r>
              <a:rPr lang="zh-CN" altLang="en-US" smtClean="0">
                <a:solidFill>
                  <a:srgbClr val="FF0000"/>
                </a:solidFill>
              </a:rPr>
              <a:t>单个文件别名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包路径别名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typeAlias</a:t>
            </a:r>
            <a:r>
              <a:rPr lang="zh-CN" altLang="en-US" smtClean="0"/>
              <a:t>为单个文件别名配置，相当于定义了名称为</a:t>
            </a:r>
            <a:r>
              <a:rPr lang="en-US" altLang="zh-CN" smtClean="0"/>
              <a:t>”book”</a:t>
            </a:r>
            <a:r>
              <a:rPr lang="zh-CN" altLang="en-US" smtClean="0"/>
              <a:t>的路径为</a:t>
            </a:r>
            <a:r>
              <a:rPr lang="en-US" altLang="zh-CN" smtClean="0"/>
              <a:t>” </a:t>
            </a:r>
            <a:r>
              <a:rPr lang="en-US" altLang="zh-CN" smtClean="0"/>
              <a:t>com.study.zxxz.dto.BookDTO</a:t>
            </a:r>
            <a:r>
              <a:rPr lang="en-US" altLang="zh-CN" smtClean="0"/>
              <a:t>”</a:t>
            </a:r>
            <a:r>
              <a:rPr lang="zh-CN" altLang="en-US" smtClean="0"/>
              <a:t>的类，这样定义后，在</a:t>
            </a:r>
            <a:r>
              <a:rPr lang="en-US" altLang="zh-CN" smtClean="0"/>
              <a:t>MyBatis</a:t>
            </a:r>
            <a:r>
              <a:rPr lang="zh-CN" altLang="en-US" smtClean="0"/>
              <a:t>上下文中就可以使用别名去代替全限定名了；</a:t>
            </a:r>
            <a:endParaRPr lang="en-US" altLang="zh-CN" smtClean="0"/>
          </a:p>
          <a:p>
            <a:pPr lvl="1"/>
            <a:r>
              <a:rPr lang="en-US" altLang="zh-CN" smtClean="0"/>
              <a:t>package</a:t>
            </a:r>
            <a:r>
              <a:rPr lang="zh-CN" altLang="en-US" smtClean="0"/>
              <a:t>为包路径别名，配置好后，就可以在</a:t>
            </a:r>
            <a:r>
              <a:rPr lang="en-US" altLang="zh-CN" smtClean="0"/>
              <a:t>MyBatis</a:t>
            </a:r>
            <a:r>
              <a:rPr lang="zh-CN" altLang="en-US" smtClean="0"/>
              <a:t>上下文中使用该包路径以及下级包路径下的文件别名了，使用的别名需要与类名保持一致，不区分大小写。</a:t>
            </a:r>
            <a:endParaRPr lang="en-US" altLang="zh-CN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8742" y="2564904"/>
            <a:ext cx="6693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Environments</a:t>
            </a:r>
            <a:r>
              <a:rPr lang="zh-CN" altLang="en-US" sz="2200" smtClean="0"/>
              <a:t>元素</a:t>
            </a:r>
          </a:p>
          <a:p>
            <a:pPr lvl="1"/>
            <a:r>
              <a:rPr lang="en-US" altLang="zh-CN" smtClean="0"/>
              <a:t>MyBatis </a:t>
            </a:r>
            <a:r>
              <a:rPr lang="zh-CN" altLang="en-US" smtClean="0"/>
              <a:t>可以配置多套运行环境，将</a:t>
            </a:r>
            <a:r>
              <a:rPr lang="en-US" altLang="zh-CN" smtClean="0"/>
              <a:t>SQL</a:t>
            </a:r>
            <a:r>
              <a:rPr lang="zh-CN" altLang="en-US" smtClean="0"/>
              <a:t>映射到多个数据库上</a:t>
            </a:r>
          </a:p>
          <a:p>
            <a:pPr lvl="1"/>
            <a:r>
              <a:rPr lang="zh-CN" altLang="en-US" smtClean="0"/>
              <a:t>虽然可以配置多个运行环境，但是每个</a:t>
            </a:r>
            <a:r>
              <a:rPr lang="en-US" altLang="zh-CN" smtClean="0"/>
              <a:t>SqlSessionFactory </a:t>
            </a:r>
            <a:r>
              <a:rPr lang="zh-CN" altLang="en-US" smtClean="0"/>
              <a:t>实例只能选择一个运行环境。</a:t>
            </a:r>
          </a:p>
          <a:p>
            <a:pPr lvl="1"/>
            <a:r>
              <a:rPr lang="zh-CN" altLang="en-US" smtClean="0"/>
              <a:t>即：每个数据库对应一个</a:t>
            </a:r>
            <a:r>
              <a:rPr lang="en-US" altLang="zh-CN" smtClean="0"/>
              <a:t>SqlSessionFactory </a:t>
            </a:r>
            <a:r>
              <a:rPr lang="zh-CN" altLang="en-US" smtClean="0"/>
              <a:t>实例。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Environments</a:t>
            </a:r>
            <a:r>
              <a:rPr lang="zh-CN" altLang="en-US" sz="2200" smtClean="0"/>
              <a:t>及其子元素属性</a:t>
            </a:r>
          </a:p>
          <a:p>
            <a:pPr lvl="1"/>
            <a:r>
              <a:rPr lang="en-US" altLang="zh-CN" smtClean="0"/>
              <a:t>&lt;environments default="development"&gt; 	--</a:t>
            </a:r>
            <a:r>
              <a:rPr lang="zh-CN" altLang="en-US" smtClean="0"/>
              <a:t>表示默认的环境 </a:t>
            </a:r>
            <a:r>
              <a:rPr lang="en-US" altLang="zh-CN" smtClean="0"/>
              <a:t>ID</a:t>
            </a:r>
            <a:r>
              <a:rPr lang="zh-CN" altLang="en-US" smtClean="0"/>
              <a:t> 。</a:t>
            </a:r>
          </a:p>
          <a:p>
            <a:pPr lvl="1"/>
            <a:r>
              <a:rPr lang="en-US" altLang="zh-CN" smtClean="0"/>
              <a:t>&lt;environment id="development"&gt; 		--</a:t>
            </a:r>
            <a:r>
              <a:rPr lang="zh-CN" altLang="en-US" smtClean="0"/>
              <a:t>表示每个 </a:t>
            </a:r>
            <a:r>
              <a:rPr lang="en-US" altLang="zh-CN" smtClean="0"/>
              <a:t>environment </a:t>
            </a:r>
            <a:r>
              <a:rPr lang="zh-CN" altLang="en-US" smtClean="0"/>
              <a:t>元素定义的环境 </a:t>
            </a:r>
            <a:r>
              <a:rPr lang="en-US" altLang="zh-CN" smtClean="0"/>
              <a:t>ID </a:t>
            </a:r>
            <a:r>
              <a:rPr lang="zh-CN" altLang="en-US" smtClean="0"/>
              <a:t>。</a:t>
            </a:r>
          </a:p>
          <a:p>
            <a:pPr lvl="1"/>
            <a:r>
              <a:rPr lang="en-US" altLang="zh-CN" smtClean="0"/>
              <a:t>&lt;transactionManager type="JDBC"&gt; 	--</a:t>
            </a:r>
            <a:r>
              <a:rPr lang="zh-CN" altLang="en-US" smtClean="0"/>
              <a:t>表示事务管理器的配置。</a:t>
            </a:r>
          </a:p>
          <a:p>
            <a:pPr lvl="1"/>
            <a:r>
              <a:rPr lang="en-US" altLang="zh-CN" smtClean="0"/>
              <a:t>&lt;dataSource type=“POOLED”&gt;		--</a:t>
            </a:r>
            <a:r>
              <a:rPr lang="zh-CN" altLang="en-US" smtClean="0"/>
              <a:t>表示数据源的配置。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transactionManager-</a:t>
            </a:r>
            <a:r>
              <a:rPr lang="zh-CN" altLang="en-US" sz="2200" smtClean="0"/>
              <a:t>事务管理器</a:t>
            </a:r>
            <a:endParaRPr lang="en-US" altLang="zh-CN" sz="2200" smtClean="0"/>
          </a:p>
          <a:p>
            <a:pPr lvl="1"/>
            <a:r>
              <a:rPr lang="zh-CN" altLang="en-US" smtClean="0"/>
              <a:t>在 </a:t>
            </a:r>
            <a:r>
              <a:rPr lang="en-US" altLang="zh-CN" smtClean="0"/>
              <a:t>MyBatis </a:t>
            </a:r>
            <a:r>
              <a:rPr lang="zh-CN" altLang="en-US" smtClean="0"/>
              <a:t>中有两种类型的事务管理器（也就是 </a:t>
            </a:r>
            <a:r>
              <a:rPr lang="en-US" altLang="zh-CN" smtClean="0"/>
              <a:t>type=”[JDBC|MANAGED]”</a:t>
            </a:r>
            <a:r>
              <a:rPr lang="zh-CN" altLang="en-US" smtClean="0"/>
              <a:t>）：</a:t>
            </a:r>
          </a:p>
          <a:p>
            <a:pPr lvl="1"/>
            <a:r>
              <a:rPr lang="en-US" altLang="zh-CN" smtClean="0"/>
              <a:t>JDBC – </a:t>
            </a:r>
            <a:r>
              <a:rPr lang="zh-CN" altLang="en-US" smtClean="0"/>
              <a:t>这个配置就是直接使用了 </a:t>
            </a:r>
            <a:r>
              <a:rPr lang="en-US" altLang="zh-CN" smtClean="0"/>
              <a:t>JDBC </a:t>
            </a:r>
            <a:r>
              <a:rPr lang="zh-CN" altLang="en-US" smtClean="0"/>
              <a:t>的提交和回滚设置，它依赖于从数据源得到的连接来管理事务作用域。</a:t>
            </a:r>
          </a:p>
          <a:p>
            <a:pPr lvl="1"/>
            <a:r>
              <a:rPr lang="en-US" altLang="zh-CN" smtClean="0"/>
              <a:t>MANAGED – </a:t>
            </a:r>
            <a:r>
              <a:rPr lang="zh-CN" altLang="en-US" smtClean="0"/>
              <a:t>这个配置几乎没做什么。它从来不提交或回滚一个连接，而是让容器来管理事务的整个生命周期（比如 </a:t>
            </a:r>
            <a:r>
              <a:rPr lang="en-US" altLang="zh-CN" smtClean="0"/>
              <a:t>JEE </a:t>
            </a:r>
            <a:r>
              <a:rPr lang="zh-CN" altLang="en-US" smtClean="0"/>
              <a:t>应用服务器的上下文）。 默认情况下它会关闭连接，然而一些容器并不希望这样，因此需要将 </a:t>
            </a:r>
            <a:r>
              <a:rPr lang="en-US" altLang="zh-CN" smtClean="0"/>
              <a:t>closeConnection </a:t>
            </a:r>
            <a:r>
              <a:rPr lang="zh-CN" altLang="en-US" smtClean="0"/>
              <a:t>属性设置为 </a:t>
            </a:r>
            <a:r>
              <a:rPr lang="en-US" altLang="zh-CN" smtClean="0"/>
              <a:t>false </a:t>
            </a:r>
            <a:r>
              <a:rPr lang="zh-CN" altLang="en-US" smtClean="0"/>
              <a:t>来阻止它默认的关闭行为。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dataSource</a:t>
            </a:r>
            <a:r>
              <a:rPr lang="zh-CN" altLang="en-US" sz="2200" smtClean="0"/>
              <a:t>数据源</a:t>
            </a:r>
            <a:endParaRPr lang="en-US" altLang="zh-CN" sz="2200" smtClean="0"/>
          </a:p>
          <a:p>
            <a:pPr lvl="1"/>
            <a:r>
              <a:rPr lang="en-US" altLang="zh-CN" smtClean="0"/>
              <a:t>dataSource</a:t>
            </a:r>
            <a:r>
              <a:rPr lang="zh-CN" altLang="en-US" smtClean="0"/>
              <a:t>元素使用基本的</a:t>
            </a:r>
            <a:r>
              <a:rPr lang="en-US" altLang="zh-CN" smtClean="0"/>
              <a:t>JDBC</a:t>
            </a:r>
            <a:r>
              <a:rPr lang="zh-CN" altLang="en-US" smtClean="0"/>
              <a:t>数据源接口来配置</a:t>
            </a:r>
            <a:r>
              <a:rPr lang="en-US" altLang="zh-CN" smtClean="0"/>
              <a:t>JDBC</a:t>
            </a:r>
            <a:r>
              <a:rPr lang="zh-CN" altLang="en-US" smtClean="0"/>
              <a:t>连接对象的资源。有三种内建的数据源类型</a:t>
            </a:r>
          </a:p>
          <a:p>
            <a:pPr lvl="1"/>
            <a:r>
              <a:rPr lang="en-US" altLang="zh-CN" smtClean="0"/>
              <a:t>&lt;dataSource type=“[UNPOOLED|POOLED|JNDI]"/&gt;</a:t>
            </a:r>
          </a:p>
          <a:p>
            <a:pPr lvl="2"/>
            <a:r>
              <a:rPr lang="en-US" altLang="zh-CN" smtClean="0"/>
              <a:t>UNPOOLED</a:t>
            </a:r>
          </a:p>
          <a:p>
            <a:pPr lvl="2"/>
            <a:r>
              <a:rPr lang="en-US" altLang="zh-CN" smtClean="0"/>
              <a:t>POOLED</a:t>
            </a:r>
          </a:p>
          <a:p>
            <a:pPr lvl="2"/>
            <a:r>
              <a:rPr lang="en-US" altLang="zh-CN" smtClean="0"/>
              <a:t>JNDI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mappers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marL="687705" lvl="2" indent="-230505"/>
            <a:r>
              <a:rPr lang="en-US" altLang="zh-CN" sz="2000" smtClean="0"/>
              <a:t>Sql</a:t>
            </a:r>
            <a:r>
              <a:rPr lang="zh-CN" altLang="zh-CN" sz="2000" smtClean="0"/>
              <a:t>映射语句一般定义在各持久类的</a:t>
            </a:r>
            <a:r>
              <a:rPr lang="en-US" altLang="zh-CN" sz="2000" smtClean="0"/>
              <a:t>Mapper.xml</a:t>
            </a:r>
            <a:r>
              <a:rPr lang="zh-CN" altLang="zh-CN" sz="2000" smtClean="0"/>
              <a:t>文件中，需要在配置中引用这些映射文件</a:t>
            </a:r>
            <a:r>
              <a:rPr lang="zh-CN" altLang="en-US" smtClean="0"/>
              <a:t>。</a:t>
            </a:r>
            <a:endParaRPr lang="zh-CN" altLang="zh-CN" sz="20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mapper</a:t>
            </a:r>
            <a:r>
              <a:rPr lang="zh-CN" altLang="en-US" smtClean="0"/>
              <a:t>映射文件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映射文件是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最复杂且最重要的组件，又被称为映射器。它由一个接口加上</a:t>
            </a:r>
            <a:r>
              <a:rPr lang="en-US" altLang="zh-CN" sz="2200" smtClean="0"/>
              <a:t>XML</a:t>
            </a:r>
            <a:r>
              <a:rPr lang="zh-CN" altLang="en-US" sz="2200" smtClean="0"/>
              <a:t>文件组成。在映射器中可以配置参数、各类的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语句、存储过程、缓存、级联等复杂的内容，并且通过简易的映射规则映射到指定的</a:t>
            </a:r>
            <a:r>
              <a:rPr lang="en-US" altLang="zh-CN" sz="2200" smtClean="0"/>
              <a:t>POJO</a:t>
            </a:r>
            <a:r>
              <a:rPr lang="zh-CN" altLang="en-US" sz="2200" smtClean="0"/>
              <a:t>或者其他对象中，映射器能有效消除</a:t>
            </a:r>
            <a:r>
              <a:rPr lang="en-US" altLang="zh-CN" sz="2200" smtClean="0"/>
              <a:t>JDBC</a:t>
            </a:r>
            <a:r>
              <a:rPr lang="zh-CN" altLang="en-US" sz="2200" smtClean="0"/>
              <a:t>底层的代码。</a:t>
            </a:r>
            <a:endParaRPr lang="en-US" altLang="zh-CN" sz="2200" smtClean="0"/>
          </a:p>
          <a:p>
            <a:r>
              <a:rPr lang="zh-CN" altLang="en-US" sz="2200" smtClean="0"/>
              <a:t>在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应用程序开发中，映射器的开发工作量占全部工作量的</a:t>
            </a:r>
            <a:r>
              <a:rPr lang="en-US" altLang="zh-CN" sz="2200" smtClean="0"/>
              <a:t>80%</a:t>
            </a:r>
            <a:r>
              <a:rPr lang="zh-CN" altLang="en-US" sz="2200" smtClean="0"/>
              <a:t>。在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中映射器的配置顶级元素不多，但是里面的一些细节，比如缓存、级联、</a:t>
            </a:r>
            <a:r>
              <a:rPr lang="en-US" altLang="zh-CN" sz="2200" smtClean="0"/>
              <a:t>#</a:t>
            </a:r>
            <a:r>
              <a:rPr lang="zh-CN" altLang="en-US" sz="2200" smtClean="0"/>
              <a:t>和</a:t>
            </a:r>
            <a:r>
              <a:rPr lang="en-US" altLang="zh-CN" sz="2200" smtClean="0"/>
              <a:t>$</a:t>
            </a:r>
            <a:r>
              <a:rPr lang="zh-CN" altLang="en-US" sz="2200" smtClean="0"/>
              <a:t>字符的替换、参数、存储过程、映射规则等需要我们进一步学习</a:t>
            </a:r>
            <a:r>
              <a:rPr lang="zh-CN" altLang="en-US" sz="2200" smtClean="0"/>
              <a:t>。</a:t>
            </a:r>
            <a:endParaRPr lang="zh-CN" altLang="en-US" sz="2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mapper</a:t>
            </a:r>
            <a:r>
              <a:rPr lang="zh-CN" altLang="en-US" smtClean="0"/>
              <a:t>映射文件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957942"/>
            <a:ext cx="10657715" cy="5279369"/>
          </a:xfrm>
        </p:spPr>
        <p:txBody>
          <a:bodyPr>
            <a:normAutofit/>
          </a:bodyPr>
          <a:lstStyle/>
          <a:p>
            <a:r>
              <a:rPr lang="en-US" altLang="zh-CN" sz="2200" smtClean="0"/>
              <a:t>mapper</a:t>
            </a:r>
            <a:r>
              <a:rPr lang="zh-CN" altLang="en-US" sz="2200" smtClean="0"/>
              <a:t>映射文件基本写法如下：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pPr lvl="1"/>
            <a:r>
              <a:rPr lang="en-US" altLang="zh-CN" sz="1800" smtClean="0"/>
              <a:t>&lt;mapper&gt;</a:t>
            </a:r>
            <a:r>
              <a:rPr lang="zh-CN" altLang="en-US" sz="1800" smtClean="0"/>
              <a:t>元素中的属性</a:t>
            </a:r>
            <a:r>
              <a:rPr lang="en-US" altLang="zh-CN" sz="1800" smtClean="0"/>
              <a:t>namespace</a:t>
            </a:r>
            <a:r>
              <a:rPr lang="zh-CN" altLang="en-US" sz="1800" smtClean="0"/>
              <a:t>所对应的是一个接口的全限定名，于是</a:t>
            </a:r>
            <a:r>
              <a:rPr lang="en-US" altLang="zh-CN" sz="1800" smtClean="0"/>
              <a:t>MyBatis</a:t>
            </a:r>
            <a:r>
              <a:rPr lang="zh-CN" altLang="en-US" sz="1800" smtClean="0"/>
              <a:t>上下文就可以通过它找到对应的接口。</a:t>
            </a:r>
            <a:endParaRPr lang="en-US" altLang="zh-CN" sz="1800" smtClean="0"/>
          </a:p>
          <a:p>
            <a:pPr lvl="1"/>
            <a:r>
              <a:rPr lang="en-US" altLang="zh-CN" sz="1800" smtClean="0"/>
              <a:t>&lt;select&gt;</a:t>
            </a:r>
            <a:r>
              <a:rPr lang="zh-CN" altLang="en-US" sz="1800" smtClean="0"/>
              <a:t>元素表明这是一条查询语句，而属性</a:t>
            </a:r>
            <a:r>
              <a:rPr lang="en-US" altLang="zh-CN" sz="1800" smtClean="0"/>
              <a:t>id</a:t>
            </a:r>
            <a:r>
              <a:rPr lang="zh-CN" altLang="en-US" sz="1800" smtClean="0"/>
              <a:t>标识了这条</a:t>
            </a:r>
            <a:r>
              <a:rPr lang="en-US" altLang="zh-CN" sz="1800" smtClean="0"/>
              <a:t>SQL</a:t>
            </a:r>
            <a:r>
              <a:rPr lang="zh-CN" altLang="en-US" sz="1800" smtClean="0"/>
              <a:t>，属性</a:t>
            </a:r>
            <a:r>
              <a:rPr lang="en-US" altLang="zh-CN" sz="1800" smtClean="0"/>
              <a:t>parameterType=“java.lang.Integer”</a:t>
            </a:r>
            <a:r>
              <a:rPr lang="zh-CN" altLang="en-US" sz="1800" smtClean="0"/>
              <a:t>说明传递给</a:t>
            </a:r>
            <a:r>
              <a:rPr lang="en-US" altLang="zh-CN" sz="1800" smtClean="0"/>
              <a:t>SQL</a:t>
            </a:r>
            <a:r>
              <a:rPr lang="zh-CN" altLang="en-US" sz="1800" smtClean="0"/>
              <a:t>的是一个</a:t>
            </a:r>
            <a:r>
              <a:rPr lang="en-US" altLang="zh-CN" sz="1800" smtClean="0"/>
              <a:t>Integer</a:t>
            </a:r>
            <a:r>
              <a:rPr lang="zh-CN" altLang="en-US" sz="1800" smtClean="0"/>
              <a:t>型的参数，而</a:t>
            </a:r>
            <a:r>
              <a:rPr lang="en-US" altLang="zh-CN" sz="1800" smtClean="0"/>
              <a:t>resultType=“com.study.zxxz.dto.ShelfDTO”</a:t>
            </a:r>
            <a:r>
              <a:rPr lang="zh-CN" altLang="en-US" sz="1800" smtClean="0"/>
              <a:t>表示返回的是一个</a:t>
            </a:r>
            <a:r>
              <a:rPr lang="en-US" altLang="zh-CN" sz="1800" smtClean="0"/>
              <a:t>ShelfDTO</a:t>
            </a:r>
            <a:r>
              <a:rPr lang="zh-CN" altLang="en-US" sz="1800" smtClean="0"/>
              <a:t>类型的返回值。</a:t>
            </a:r>
            <a:endParaRPr lang="en-US" altLang="zh-CN" sz="1800" smtClean="0"/>
          </a:p>
          <a:p>
            <a:pPr lvl="1"/>
            <a:r>
              <a:rPr lang="en-US" altLang="zh-CN" sz="1800" smtClean="0"/>
              <a:t>#{bookTypeID}</a:t>
            </a:r>
            <a:r>
              <a:rPr lang="zh-CN" altLang="en-US" sz="1800" smtClean="0"/>
              <a:t>表示传进去的参数。</a:t>
            </a:r>
            <a:endParaRPr lang="zh-CN" altLang="en-US" sz="18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669" y="1628799"/>
            <a:ext cx="6621444" cy="13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82838" y="2636912"/>
            <a:ext cx="7085678" cy="936104"/>
          </a:xfrm>
        </p:spPr>
        <p:txBody>
          <a:bodyPr anchor="ctr"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MyBatis</a:t>
            </a:r>
            <a:r>
              <a:rPr lang="zh-CN" altLang="en-US" smtClean="0"/>
              <a:t>开发步骤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9"/>
          <p:cNvSpPr>
            <a:spLocks noChangeArrowheads="1"/>
          </p:cNvSpPr>
          <p:nvPr/>
        </p:nvSpPr>
        <p:spPr bwMode="auto">
          <a:xfrm>
            <a:off x="3724821" y="2109242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>
              <a:ea typeface="宋体" pitchFamily="2" charset="-122"/>
            </a:endParaRPr>
          </a:p>
        </p:txBody>
      </p:sp>
      <p:sp>
        <p:nvSpPr>
          <p:cNvPr id="6" name="右箭头 10"/>
          <p:cNvSpPr>
            <a:spLocks noChangeArrowheads="1"/>
          </p:cNvSpPr>
          <p:nvPr/>
        </p:nvSpPr>
        <p:spPr bwMode="auto">
          <a:xfrm>
            <a:off x="5510758" y="2109242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>
              <a:ea typeface="宋体" pitchFamily="2" charset="-122"/>
            </a:endParaRPr>
          </a:p>
        </p:txBody>
      </p:sp>
      <p:sp>
        <p:nvSpPr>
          <p:cNvPr id="7" name="右箭头 13"/>
          <p:cNvSpPr>
            <a:spLocks noChangeArrowheads="1"/>
          </p:cNvSpPr>
          <p:nvPr/>
        </p:nvSpPr>
        <p:spPr bwMode="auto">
          <a:xfrm>
            <a:off x="7296696" y="2109242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>
              <a:ea typeface="宋体" pitchFamily="2" charset="-122"/>
            </a:endParaRPr>
          </a:p>
        </p:txBody>
      </p:sp>
      <p:pic>
        <p:nvPicPr>
          <p:cNvPr id="8" name="组合 3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9096" y="1556792"/>
            <a:ext cx="1693862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组合 2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9696" y="1556792"/>
            <a:ext cx="1689100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组合 2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5633" y="1556792"/>
            <a:ext cx="16891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组合 30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3158" y="1556792"/>
            <a:ext cx="1687513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34"/>
          <p:cNvSpPr>
            <a:spLocks noChangeArrowheads="1"/>
          </p:cNvSpPr>
          <p:nvPr/>
        </p:nvSpPr>
        <p:spPr bwMode="auto">
          <a:xfrm>
            <a:off x="6082258" y="36808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>
              <a:ea typeface="宋体" pitchFamily="2" charset="-122"/>
            </a:endParaRPr>
          </a:p>
        </p:txBody>
      </p:sp>
      <p:sp>
        <p:nvSpPr>
          <p:cNvPr id="13" name="右箭头 35"/>
          <p:cNvSpPr>
            <a:spLocks noChangeArrowheads="1"/>
          </p:cNvSpPr>
          <p:nvPr/>
        </p:nvSpPr>
        <p:spPr bwMode="auto">
          <a:xfrm>
            <a:off x="2551658" y="36808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>
              <a:ea typeface="宋体" pitchFamily="2" charset="-122"/>
            </a:endParaRPr>
          </a:p>
        </p:txBody>
      </p:sp>
      <p:sp>
        <p:nvSpPr>
          <p:cNvPr id="14" name="右箭头 36"/>
          <p:cNvSpPr>
            <a:spLocks noChangeArrowheads="1"/>
          </p:cNvSpPr>
          <p:nvPr/>
        </p:nvSpPr>
        <p:spPr bwMode="auto">
          <a:xfrm>
            <a:off x="4337596" y="3680867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>
              <a:ea typeface="宋体" pitchFamily="2" charset="-122"/>
            </a:endParaRPr>
          </a:p>
        </p:txBody>
      </p:sp>
      <p:pic>
        <p:nvPicPr>
          <p:cNvPr id="15" name="组合 3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1583" y="3130004"/>
            <a:ext cx="16891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组合 3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77521" y="3130004"/>
            <a:ext cx="16891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组合 30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5646" y="3130004"/>
            <a:ext cx="16891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jar</a:t>
            </a:r>
            <a:r>
              <a:rPr lang="zh-CN" altLang="en-US" smtClean="0"/>
              <a:t>包下载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957942"/>
            <a:ext cx="10514231" cy="5351377"/>
          </a:xfrm>
        </p:spPr>
        <p:txBody>
          <a:bodyPr>
            <a:normAutofit/>
          </a:bodyPr>
          <a:lstStyle/>
          <a:p>
            <a:r>
              <a:rPr lang="en-US" altLang="zh-CN" sz="2200" smtClean="0"/>
              <a:t>MyBatis</a:t>
            </a:r>
            <a:r>
              <a:rPr lang="zh-CN" altLang="en-US" sz="2200" smtClean="0"/>
              <a:t>本是</a:t>
            </a:r>
            <a:r>
              <a:rPr lang="en-US" altLang="zh-CN" sz="2200" smtClean="0"/>
              <a:t>apache</a:t>
            </a:r>
            <a:r>
              <a:rPr lang="zh-CN" altLang="en-US" sz="2200" smtClean="0"/>
              <a:t>的一个开源项目</a:t>
            </a:r>
            <a:r>
              <a:rPr lang="en-US" altLang="zh-CN" sz="2200" smtClean="0"/>
              <a:t>iBatis, 2010</a:t>
            </a:r>
            <a:r>
              <a:rPr lang="zh-CN" altLang="en-US" sz="2200" smtClean="0"/>
              <a:t>年这个项目由</a:t>
            </a:r>
            <a:r>
              <a:rPr lang="en-US" altLang="zh-CN" sz="2200" smtClean="0"/>
              <a:t>apache software foundation </a:t>
            </a:r>
            <a:r>
              <a:rPr lang="zh-CN" altLang="en-US" sz="2200" smtClean="0"/>
              <a:t>迁移到了</a:t>
            </a:r>
            <a:r>
              <a:rPr lang="en-US" altLang="zh-CN" sz="2200" smtClean="0"/>
              <a:t>google code</a:t>
            </a:r>
            <a:r>
              <a:rPr lang="zh-CN" altLang="en-US" sz="2200" smtClean="0"/>
              <a:t>，并且改名为</a:t>
            </a:r>
            <a:r>
              <a:rPr lang="en-US" altLang="zh-CN" sz="2200" smtClean="0"/>
              <a:t>MyBatis </a:t>
            </a:r>
            <a:r>
              <a:rPr lang="zh-CN" altLang="en-US" sz="2200" smtClean="0"/>
              <a:t>。</a:t>
            </a:r>
            <a:r>
              <a:rPr lang="en-US" altLang="zh-CN" sz="2200" smtClean="0"/>
              <a:t>2013</a:t>
            </a:r>
            <a:r>
              <a:rPr lang="zh-CN" altLang="en-US" sz="2200" smtClean="0"/>
              <a:t>年</a:t>
            </a:r>
            <a:r>
              <a:rPr lang="en-US" altLang="zh-CN" sz="2200" smtClean="0"/>
              <a:t>11</a:t>
            </a:r>
            <a:r>
              <a:rPr lang="zh-CN" altLang="en-US" sz="2200" smtClean="0"/>
              <a:t>月迁移到</a:t>
            </a:r>
            <a:r>
              <a:rPr lang="en-US" altLang="zh-CN" sz="2200" smtClean="0"/>
              <a:t>Github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r>
              <a:rPr lang="zh-CN" altLang="en-US" sz="2200" smtClean="0"/>
              <a:t>因此，可以访问</a:t>
            </a:r>
            <a:r>
              <a:rPr lang="en-US" altLang="zh-CN" sz="2200" smtClean="0"/>
              <a:t>github</a:t>
            </a:r>
            <a:r>
              <a:rPr lang="zh-CN" altLang="en-US" sz="2200" smtClean="0"/>
              <a:t>的网站</a:t>
            </a:r>
            <a:r>
              <a:rPr lang="en-US" altLang="zh-CN" sz="2200" smtClean="0">
                <a:hlinkClick r:id="rId2"/>
              </a:rPr>
              <a:t>https://github.com/mybatis/mybatis-3/releases</a:t>
            </a:r>
            <a:r>
              <a:rPr lang="zh-CN" altLang="en-US" sz="2200" smtClean="0"/>
              <a:t>来下载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所需要的包和源码。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建议将包和源码都下载下来，对于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的包，我们需要在工程路径下配置引用它；对于源码，我们在分析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运行原理时会用到它，有时阅读它可以得到更多的信息，包括</a:t>
            </a:r>
            <a:r>
              <a:rPr lang="en-US" altLang="zh-CN" sz="2200" smtClean="0"/>
              <a:t>API</a:t>
            </a:r>
            <a:r>
              <a:rPr lang="zh-CN" altLang="en-US" sz="2200" smtClean="0"/>
              <a:t>没有的信息。</a:t>
            </a:r>
            <a:endParaRPr lang="zh-CN" altLang="en-US" sz="2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694" y="3356992"/>
            <a:ext cx="752156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jar</a:t>
            </a:r>
            <a:r>
              <a:rPr lang="zh-CN" altLang="en-US" smtClean="0"/>
              <a:t>包目录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下载下来的</a:t>
            </a:r>
            <a:r>
              <a:rPr lang="en-US" altLang="zh-CN" sz="2200" smtClean="0"/>
              <a:t>jar</a:t>
            </a:r>
            <a:r>
              <a:rPr lang="zh-CN" altLang="en-US" sz="2200" smtClean="0"/>
              <a:t>包目录如图所示：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其中</a:t>
            </a:r>
            <a:r>
              <a:rPr lang="en-US" altLang="zh-CN" sz="2200" smtClean="0"/>
              <a:t>mybatis-3.4.4.jar</a:t>
            </a:r>
            <a:r>
              <a:rPr lang="zh-CN" altLang="en-US" sz="2200" smtClean="0"/>
              <a:t>是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项目工程包。</a:t>
            </a:r>
            <a:endParaRPr lang="en-US" altLang="zh-CN" sz="2200" smtClean="0"/>
          </a:p>
          <a:p>
            <a:r>
              <a:rPr lang="en-US" altLang="zh-CN" sz="2200" smtClean="0"/>
              <a:t>lib</a:t>
            </a:r>
            <a:r>
              <a:rPr lang="zh-CN" altLang="en-US" sz="2200" smtClean="0"/>
              <a:t>文件目录下放置的是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项目工程包所需依赖的第三方包。</a:t>
            </a:r>
            <a:endParaRPr lang="en-US" altLang="zh-CN" sz="2200" smtClean="0"/>
          </a:p>
          <a:p>
            <a:r>
              <a:rPr lang="en-US" altLang="zh-CN" sz="2200" smtClean="0"/>
              <a:t>pdf</a:t>
            </a:r>
            <a:r>
              <a:rPr lang="zh-CN" altLang="en-US" sz="2200" smtClean="0"/>
              <a:t>文件是它的说明文档。</a:t>
            </a:r>
            <a:endParaRPr lang="en-US" altLang="zh-CN" sz="2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694" y="1628800"/>
            <a:ext cx="43611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MyBatis</a:t>
            </a:r>
            <a:r>
              <a:rPr lang="zh-CN" altLang="en-US" smtClean="0"/>
              <a:t>环境配置文件分类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MyBatis</a:t>
            </a:r>
            <a:r>
              <a:rPr lang="zh-CN" altLang="en-US" sz="2200" smtClean="0"/>
              <a:t>的环境配置</a:t>
            </a:r>
            <a:r>
              <a:rPr lang="en-US" altLang="zh-CN" sz="2200" smtClean="0"/>
              <a:t>XML</a:t>
            </a:r>
            <a:r>
              <a:rPr lang="zh-CN" altLang="en-US" sz="2200" smtClean="0"/>
              <a:t>文件分为两类：</a:t>
            </a:r>
            <a:endParaRPr lang="en-US" altLang="zh-CN" sz="2200" smtClean="0"/>
          </a:p>
          <a:p>
            <a:r>
              <a:rPr lang="zh-CN" altLang="en-US" sz="2200" smtClean="0"/>
              <a:t>一类是系统核心配置文件</a:t>
            </a:r>
            <a:r>
              <a:rPr lang="en-US" altLang="zh-CN" sz="2200" smtClean="0">
                <a:solidFill>
                  <a:srgbClr val="FF0000"/>
                </a:solidFill>
              </a:rPr>
              <a:t>mybatis-config.xml</a:t>
            </a:r>
            <a:r>
              <a:rPr lang="zh-CN" altLang="en-US" sz="2200" smtClean="0"/>
              <a:t>，通常只有一个，主要是配置一些最基本的上下文参数和运行环境；</a:t>
            </a:r>
            <a:endParaRPr lang="en-US" altLang="zh-CN" sz="2200" smtClean="0"/>
          </a:p>
          <a:p>
            <a:r>
              <a:rPr lang="zh-CN" altLang="en-US" sz="2200" smtClean="0"/>
              <a:t>另一类是映射文件</a:t>
            </a:r>
            <a:r>
              <a:rPr lang="en-US" altLang="zh-CN" sz="2200" smtClean="0">
                <a:solidFill>
                  <a:srgbClr val="FF0000"/>
                </a:solidFill>
              </a:rPr>
              <a:t>mapper.xml</a:t>
            </a:r>
            <a:r>
              <a:rPr lang="zh-CN" altLang="en-US" sz="2200" smtClean="0"/>
              <a:t>，它可以配置映射关系、</a:t>
            </a:r>
            <a:r>
              <a:rPr lang="en-US" altLang="zh-CN" sz="2200" smtClean="0"/>
              <a:t>SQL</a:t>
            </a:r>
            <a:r>
              <a:rPr lang="zh-CN" altLang="en-US" sz="2200" smtClean="0"/>
              <a:t>、参数等信息。</a:t>
            </a:r>
            <a:endParaRPr lang="zh-CN" altLang="en-US" sz="2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505" lvl="1" indent="-230505"/>
            <a:r>
              <a:rPr lang="zh-CN" altLang="en-US" sz="2200" smtClean="0"/>
              <a:t>系统核心配置文件的文件名称不做强制要求，它包含包含数据源和事务管理器等设置和属性信息，配置方式如下：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0710" y="1988840"/>
            <a:ext cx="787919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957942"/>
            <a:ext cx="10729723" cy="549539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600" smtClean="0"/>
              <a:t>我们描述一下系统核心配置文件的相关元素：</a:t>
            </a:r>
            <a:endParaRPr lang="en-US" altLang="zh-CN" sz="2600" smtClean="0"/>
          </a:p>
          <a:p>
            <a:pPr lvl="1"/>
            <a:r>
              <a:rPr lang="en-US" altLang="zh-CN" smtClean="0"/>
              <a:t>configuration </a:t>
            </a:r>
            <a:r>
              <a:rPr lang="zh-CN" altLang="en-US" smtClean="0"/>
              <a:t>配置</a:t>
            </a:r>
          </a:p>
          <a:p>
            <a:pPr lvl="1"/>
            <a:r>
              <a:rPr lang="en-US" altLang="zh-CN" smtClean="0"/>
              <a:t>properties    </a:t>
            </a:r>
            <a:r>
              <a:rPr lang="zh-CN" altLang="en-US" smtClean="0"/>
              <a:t>可以配置在</a:t>
            </a:r>
            <a:r>
              <a:rPr lang="en-US" altLang="zh-CN" smtClean="0"/>
              <a:t>Java </a:t>
            </a:r>
            <a:r>
              <a:rPr lang="zh-CN" altLang="en-US" smtClean="0"/>
              <a:t>属性配置文件中</a:t>
            </a:r>
          </a:p>
          <a:p>
            <a:pPr lvl="1"/>
            <a:r>
              <a:rPr lang="en-US" altLang="zh-CN" smtClean="0"/>
              <a:t>settings    </a:t>
            </a:r>
            <a:r>
              <a:rPr lang="zh-CN" altLang="en-US" smtClean="0"/>
              <a:t>修改 </a:t>
            </a:r>
            <a:r>
              <a:rPr lang="en-US" altLang="zh-CN" smtClean="0"/>
              <a:t>MyBatis </a:t>
            </a:r>
            <a:r>
              <a:rPr lang="zh-CN" altLang="en-US" smtClean="0"/>
              <a:t>在运行时的行为方式</a:t>
            </a:r>
          </a:p>
          <a:p>
            <a:pPr lvl="1"/>
            <a:r>
              <a:rPr lang="en-US" altLang="zh-CN" smtClean="0"/>
              <a:t>typeAliases   </a:t>
            </a:r>
            <a:r>
              <a:rPr lang="zh-CN" altLang="en-US" smtClean="0"/>
              <a:t>为 </a:t>
            </a:r>
            <a:r>
              <a:rPr lang="en-US" altLang="zh-CN" smtClean="0"/>
              <a:t>Java </a:t>
            </a:r>
            <a:r>
              <a:rPr lang="zh-CN" altLang="en-US" smtClean="0"/>
              <a:t>类型命名一个别名（简称）</a:t>
            </a:r>
          </a:p>
          <a:p>
            <a:pPr lvl="1"/>
            <a:r>
              <a:rPr lang="en-US" altLang="zh-CN" smtClean="0"/>
              <a:t>typeHandlers   </a:t>
            </a:r>
            <a:r>
              <a:rPr lang="zh-CN" altLang="en-US" smtClean="0"/>
              <a:t>类型处理器</a:t>
            </a:r>
          </a:p>
          <a:p>
            <a:pPr lvl="1"/>
            <a:r>
              <a:rPr lang="en-US" altLang="zh-CN" smtClean="0"/>
              <a:t>objectFactory   </a:t>
            </a:r>
            <a:r>
              <a:rPr lang="zh-CN" altLang="en-US" smtClean="0"/>
              <a:t>对象工厂</a:t>
            </a:r>
          </a:p>
          <a:p>
            <a:pPr lvl="1"/>
            <a:r>
              <a:rPr lang="en-US" altLang="zh-CN" smtClean="0"/>
              <a:t>plugins   </a:t>
            </a:r>
            <a:r>
              <a:rPr lang="zh-CN" altLang="en-US" smtClean="0"/>
              <a:t>插件</a:t>
            </a:r>
          </a:p>
          <a:p>
            <a:pPr lvl="1"/>
            <a:r>
              <a:rPr lang="en-US" altLang="zh-CN" smtClean="0"/>
              <a:t>environments   </a:t>
            </a:r>
            <a:r>
              <a:rPr lang="zh-CN" altLang="en-US" smtClean="0"/>
              <a:t>环境</a:t>
            </a:r>
          </a:p>
          <a:p>
            <a:pPr lvl="1"/>
            <a:r>
              <a:rPr lang="en-US" altLang="zh-CN" smtClean="0"/>
              <a:t>environment   </a:t>
            </a:r>
            <a:r>
              <a:rPr lang="zh-CN" altLang="en-US" smtClean="0"/>
              <a:t>环境变量</a:t>
            </a: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transactionManager  </a:t>
            </a:r>
            <a:r>
              <a:rPr lang="zh-CN" altLang="en-US" smtClean="0">
                <a:solidFill>
                  <a:srgbClr val="FF0000"/>
                </a:solidFill>
              </a:rPr>
              <a:t>事务管理器</a:t>
            </a: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dataSource   </a:t>
            </a:r>
            <a:r>
              <a:rPr lang="zh-CN" altLang="en-US" smtClean="0">
                <a:solidFill>
                  <a:srgbClr val="FF0000"/>
                </a:solidFill>
              </a:rPr>
              <a:t>数据源</a:t>
            </a:r>
          </a:p>
          <a:p>
            <a:pPr lvl="1"/>
            <a:r>
              <a:rPr lang="en-US" altLang="zh-CN" smtClean="0"/>
              <a:t>mappers   </a:t>
            </a:r>
            <a:r>
              <a:rPr lang="zh-CN" altLang="en-US" smtClean="0"/>
              <a:t>映射器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properties</a:t>
            </a:r>
            <a:r>
              <a:rPr lang="zh-CN" altLang="en-US" sz="2200" smtClean="0"/>
              <a:t>元素</a:t>
            </a:r>
          </a:p>
          <a:p>
            <a:pPr lvl="1"/>
            <a:r>
              <a:rPr lang="en-US" altLang="zh-CN" smtClean="0"/>
              <a:t>properties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.properties</a:t>
            </a:r>
            <a:r>
              <a:rPr lang="zh-CN" altLang="en-US" smtClean="0"/>
              <a:t>的配置文件有关。配置</a:t>
            </a:r>
            <a:r>
              <a:rPr lang="en-US" altLang="zh-CN" smtClean="0"/>
              <a:t>properties</a:t>
            </a:r>
            <a:r>
              <a:rPr lang="zh-CN" altLang="en-US" smtClean="0"/>
              <a:t>的</a:t>
            </a:r>
            <a:r>
              <a:rPr lang="en-US" altLang="zh-CN" smtClean="0"/>
              <a:t>resource</a:t>
            </a:r>
            <a:r>
              <a:rPr lang="zh-CN" altLang="en-US" smtClean="0"/>
              <a:t>指定</a:t>
            </a:r>
            <a:r>
              <a:rPr lang="en-US" altLang="zh-CN" smtClean="0"/>
              <a:t>. </a:t>
            </a:r>
            <a:r>
              <a:rPr lang="zh-CN" altLang="en-US" smtClean="0"/>
              <a:t>文件中相应属性值。</a:t>
            </a:r>
            <a:r>
              <a:rPr lang="en-US" altLang="zh-CN" smtClean="0"/>
              <a:t>properties</a:t>
            </a:r>
            <a:r>
              <a:rPr lang="zh-CN" altLang="en-US" smtClean="0"/>
              <a:t>的路径，然后再在</a:t>
            </a:r>
            <a:r>
              <a:rPr lang="en-US" altLang="zh-CN" smtClean="0"/>
              <a:t>properties</a:t>
            </a:r>
            <a:r>
              <a:rPr lang="zh-CN" altLang="en-US" smtClean="0"/>
              <a:t>标签下配置</a:t>
            </a:r>
            <a:r>
              <a:rPr lang="en-US" altLang="zh-CN" smtClean="0"/>
              <a:t>property</a:t>
            </a:r>
            <a:r>
              <a:rPr lang="zh-CN" altLang="en-US" smtClean="0"/>
              <a:t>的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value</a:t>
            </a:r>
            <a:r>
              <a:rPr lang="zh-CN" altLang="en-US" smtClean="0"/>
              <a:t>，则可以替换</a:t>
            </a:r>
            <a:r>
              <a:rPr lang="en-US" altLang="zh-CN" smtClean="0"/>
              <a:t>.properties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70670" y="3284984"/>
            <a:ext cx="6858000" cy="22812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mpd="sng">
            <a:solidFill>
              <a:schemeClr val="bg1"/>
            </a:solidFill>
            <a:round/>
            <a:headEnd/>
            <a:tailEnd/>
          </a:ln>
          <a:effectLst>
            <a:outerShdw sx="100999" sy="100999" algn="ctr" rotWithShape="0">
              <a:srgbClr val="000000">
                <a:alpha val="9999"/>
              </a:srgb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&lt;!– </a:t>
            </a:r>
            <a:r>
              <a:rPr lang="zh-CN" b="1">
                <a:solidFill>
                  <a:srgbClr val="071215"/>
                </a:solidFill>
                <a:ea typeface="宋体" pitchFamily="2" charset="-122"/>
              </a:rPr>
              <a:t>属性替换</a:t>
            </a: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--&gt;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&lt;properties resource=“jdbc.properties"&gt;      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&lt;property name="driver" value="${driver}"/&gt;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&lt;property name="url" value="${url}"/&gt;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&lt;property name="username" value="${username}"/&gt;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&lt;property name="password" value="${password}"/&gt;  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>
                <a:solidFill>
                  <a:srgbClr val="071215"/>
                </a:solidFill>
                <a:ea typeface="宋体" pitchFamily="2" charset="-122"/>
              </a:rPr>
              <a:t>&lt;/properties&gt;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系统核心配置文件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Settings</a:t>
            </a:r>
            <a:r>
              <a:rPr lang="zh-CN" altLang="en-US" sz="2200" smtClean="0"/>
              <a:t>元素</a:t>
            </a:r>
            <a:endParaRPr lang="en-US" altLang="zh-CN" sz="2200" smtClean="0"/>
          </a:p>
          <a:p>
            <a:pPr marL="687705" lvl="2" indent="-230505"/>
            <a:r>
              <a:rPr lang="zh-CN" altLang="zh-CN" sz="2000" smtClean="0"/>
              <a:t>用来修改</a:t>
            </a:r>
            <a:r>
              <a:rPr lang="en-US" altLang="zh-CN" sz="2000" smtClean="0"/>
              <a:t>MyBatis</a:t>
            </a:r>
            <a:r>
              <a:rPr lang="zh-CN" altLang="zh-CN" sz="2000" smtClean="0"/>
              <a:t>在运行时的行为方式，主要是</a:t>
            </a:r>
            <a:r>
              <a:rPr lang="en-US" altLang="zh-CN" sz="2000" smtClean="0"/>
              <a:t>Mybatis</a:t>
            </a:r>
            <a:r>
              <a:rPr lang="zh-CN" altLang="zh-CN" sz="2000" smtClean="0"/>
              <a:t>的一些全局配置属性的设置</a:t>
            </a:r>
            <a:r>
              <a:rPr lang="zh-CN" altLang="en-US" sz="2200" smtClean="0"/>
              <a:t>。</a:t>
            </a:r>
            <a:endParaRPr lang="zh-CN" altLang="zh-CN" sz="2000" smtClean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414686" y="2276872"/>
          <a:ext cx="7715250" cy="2800986"/>
        </p:xfrm>
        <a:graphic>
          <a:graphicData uri="http://schemas.openxmlformats.org/drawingml/2006/table">
            <a:tbl>
              <a:tblPr/>
              <a:tblGrid>
                <a:gridCol w="2000250"/>
                <a:gridCol w="3603625"/>
                <a:gridCol w="1238250"/>
                <a:gridCol w="87312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设置项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允许值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默认值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cacheEnabled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对在此配置文件下的所有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cache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进行全局性开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关设置。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 | false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lazyLoadingEnabled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全局性设置懒加载。如果设为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/>
                          <a:ea typeface="宋体" pitchFamily="2" charset="-122"/>
                        </a:rPr>
                        <a:t>‘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/>
                          <a:ea typeface="宋体" pitchFamily="2" charset="-122"/>
                        </a:rPr>
                        <a:t>’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，则所有相关联的都会被初始化加载。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 | false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/>
                          <a:ea typeface="宋体" pitchFamily="2" charset="-122"/>
                        </a:rPr>
                        <a:t>……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(9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/>
                          <a:ea typeface="宋体" pitchFamily="2" charset="-122"/>
                        </a:rPr>
                        <a:t>……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/>
                          <a:ea typeface="宋体" pitchFamily="2" charset="-122"/>
                        </a:rPr>
                        <a:t>……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/>
                          <a:ea typeface="宋体" pitchFamily="2" charset="-122"/>
                        </a:rPr>
                        <a:t>……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1694</Words>
  <Application>Microsoft Office PowerPoint</Application>
  <PresentationFormat>自定义</PresentationFormat>
  <Paragraphs>119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主题1</vt:lpstr>
      <vt:lpstr>MyBatis环境配置</vt:lpstr>
      <vt:lpstr>MyBatis开发步骤</vt:lpstr>
      <vt:lpstr>jar包下载</vt:lpstr>
      <vt:lpstr>jar包目录</vt:lpstr>
      <vt:lpstr>MyBatis环境配置文件分类</vt:lpstr>
      <vt:lpstr>系统核心配置文件</vt:lpstr>
      <vt:lpstr>系统核心配置文件</vt:lpstr>
      <vt:lpstr>系统核心配置文件</vt:lpstr>
      <vt:lpstr>系统核心配置文件</vt:lpstr>
      <vt:lpstr>系统核心配置文件</vt:lpstr>
      <vt:lpstr>系统核心配置文件</vt:lpstr>
      <vt:lpstr>系统核心配置文件</vt:lpstr>
      <vt:lpstr>系统核心配置文件</vt:lpstr>
      <vt:lpstr>系统核心配置文件</vt:lpstr>
      <vt:lpstr>系统核心配置文件</vt:lpstr>
      <vt:lpstr>mapper映射文件</vt:lpstr>
      <vt:lpstr>mapper映射文件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513</cp:revision>
  <dcterms:modified xsi:type="dcterms:W3CDTF">2017-10-26T08:04:15Z</dcterms:modified>
</cp:coreProperties>
</file>