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22" r:id="rId4"/>
    <p:sldId id="323" r:id="rId5"/>
    <p:sldId id="33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21" r:id="rId1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91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2445-B465-4A1A-80AA-4B439F36B3E1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343E8-32D0-44E7-A3A3-6971031A3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343E8-32D0-44E7-A3A3-6971031A3DC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0934" y="1858963"/>
            <a:ext cx="7085678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398" y="3836759"/>
            <a:ext cx="708567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298296"/>
            <a:ext cx="411426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298296"/>
            <a:ext cx="2742843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691" y="363600"/>
            <a:ext cx="10514231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3"/>
          <p:cNvGrpSpPr/>
          <p:nvPr/>
        </p:nvGrpSpPr>
        <p:grpSpPr>
          <a:xfrm>
            <a:off x="112861" y="121429"/>
            <a:ext cx="11964694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3665" y="4201200"/>
            <a:ext cx="7368241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889021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091" y="3596907"/>
            <a:ext cx="10514231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293" y="0"/>
            <a:ext cx="10514231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282961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106873"/>
            <a:ext cx="5157115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282961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106873"/>
            <a:ext cx="5182513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534" y="1857600"/>
            <a:ext cx="7087477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91" y="754380"/>
            <a:ext cx="4164658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754380"/>
            <a:ext cx="6169597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7" y="2356380"/>
            <a:ext cx="4164658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7234" y="365125"/>
            <a:ext cx="1885089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125"/>
            <a:ext cx="8407944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580" y="1"/>
            <a:ext cx="10514231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957943"/>
            <a:ext cx="10514231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574926" y="1988840"/>
            <a:ext cx="7085678" cy="936104"/>
          </a:xfrm>
        </p:spPr>
        <p:txBody>
          <a:bodyPr anchor="ctr"/>
          <a:lstStyle/>
          <a:p>
            <a:r>
              <a:rPr lang="en-US" altLang="zh-CN" smtClean="0"/>
              <a:t>crud</a:t>
            </a:r>
            <a:r>
              <a:rPr lang="zh-CN" altLang="en-US" smtClean="0"/>
              <a:t>映射器配置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367014" y="3836758"/>
            <a:ext cx="6256062" cy="2400554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mtClean="0"/>
              <a:t>映射器的元素概述</a:t>
            </a:r>
            <a:r>
              <a:rPr lang="en-US" altLang="zh-CN" smtClean="0"/>
              <a:t>	2. select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marL="342900" indent="-342900" algn="l"/>
            <a:r>
              <a:rPr lang="en-US" altLang="zh-CN" smtClean="0"/>
              <a:t>3.	insert</a:t>
            </a:r>
            <a:r>
              <a:rPr lang="zh-CN" altLang="en-US" smtClean="0"/>
              <a:t>元素</a:t>
            </a:r>
            <a:r>
              <a:rPr lang="en-US" altLang="zh-CN" smtClean="0"/>
              <a:t>		4. delete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marL="342900" indent="-342900" algn="l">
              <a:buAutoNum type="arabicPeriod" startAt="5"/>
            </a:pPr>
            <a:r>
              <a:rPr lang="en-US" altLang="zh-CN" smtClean="0"/>
              <a:t>update</a:t>
            </a:r>
            <a:r>
              <a:rPr lang="zh-CN" altLang="en-US" smtClean="0"/>
              <a:t>元素</a:t>
            </a:r>
            <a:r>
              <a:rPr lang="en-US" altLang="zh-CN" smtClean="0"/>
              <a:t>		</a:t>
            </a:r>
            <a:endParaRPr lang="zh-CN" altLang="en-US"/>
          </a:p>
        </p:txBody>
      </p:sp>
      <p:sp>
        <p:nvSpPr>
          <p:cNvPr id="6" name="Text Box 3"/>
          <p:cNvSpPr txBox="1"/>
          <p:nvPr/>
        </p:nvSpPr>
        <p:spPr>
          <a:xfrm>
            <a:off x="3862958" y="3284984"/>
            <a:ext cx="17272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b="1" strike="noStrike" noProof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本讲大纲</a:t>
            </a:r>
            <a:r>
              <a:rPr lang="zh-CN" altLang="en-US" b="1" strike="noStrike" noProof="1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有时候，需要在新增的同时返回新增主键。例如主次表中，新增主表后，需要获取主表主键作为外键传入子表，</a:t>
            </a:r>
            <a:r>
              <a:rPr lang="en-US" altLang="zh-CN" sz="2200" smtClean="0"/>
              <a:t>MyBatis</a:t>
            </a:r>
            <a:r>
              <a:rPr lang="zh-CN" altLang="en-US" sz="2200" smtClean="0"/>
              <a:t>提供了相关写法，就是主键回填，包括自增主键和非自增主键。</a:t>
            </a:r>
            <a:endParaRPr lang="en-US" altLang="zh-CN" sz="2200" smtClean="0"/>
          </a:p>
          <a:p>
            <a:pPr lvl="1"/>
            <a:r>
              <a:rPr lang="zh-CN" altLang="en-US" sz="1800" smtClean="0"/>
              <a:t>自增主键：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独有的自增主键，可以在执行</a:t>
            </a:r>
            <a:r>
              <a:rPr lang="en-US" altLang="zh-CN" sz="1800" smtClean="0"/>
              <a:t>insert</a:t>
            </a:r>
            <a:r>
              <a:rPr lang="zh-CN" altLang="en-US" sz="1800" smtClean="0"/>
              <a:t>提交之前返回一个自增主键。具体做法是通过函数获取新增数据的主键，函数为：</a:t>
            </a:r>
            <a:r>
              <a:rPr lang="en-US" altLang="zh-CN" sz="1800" smtClean="0">
                <a:solidFill>
                  <a:srgbClr val="FF0000"/>
                </a:solidFill>
              </a:rPr>
              <a:t>LAST_INSERT_ID()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1">
              <a:buNone/>
            </a:pPr>
            <a:endParaRPr lang="en-US" altLang="zh-CN" sz="1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726" y="3140968"/>
            <a:ext cx="776246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H="1">
            <a:off x="3286894" y="3501008"/>
            <a:ext cx="144016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39022" y="350100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4806" y="4941168"/>
            <a:ext cx="2376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smtClean="0"/>
              <a:t>将查询到的主键返回到</a:t>
            </a:r>
            <a:r>
              <a:rPr lang="en-US" altLang="zh-CN" sz="1500" smtClean="0"/>
              <a:t>paramterType</a:t>
            </a:r>
            <a:r>
              <a:rPr lang="zh-CN" altLang="en-US" sz="1500" smtClean="0"/>
              <a:t>的哪个属性中</a:t>
            </a:r>
            <a:endParaRPr lang="zh-CN" altLang="en-US" sz="15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5206" y="3501008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3198" y="4941168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smtClean="0"/>
              <a:t>相对于</a:t>
            </a:r>
            <a:r>
              <a:rPr lang="en-US" altLang="zh-CN" sz="1500" smtClean="0"/>
              <a:t>insert</a:t>
            </a:r>
            <a:r>
              <a:rPr lang="zh-CN" altLang="en-US" sz="1500" smtClean="0"/>
              <a:t>语句来说的执行顺序</a:t>
            </a:r>
            <a:endParaRPr lang="zh-CN" altLang="en-US" sz="1500"/>
          </a:p>
        </p:txBody>
      </p:sp>
      <p:cxnSp>
        <p:nvCxnSpPr>
          <p:cNvPr id="14" name="直接连接符 13"/>
          <p:cNvCxnSpPr/>
          <p:nvPr/>
        </p:nvCxnSpPr>
        <p:spPr>
          <a:xfrm>
            <a:off x="5807174" y="350100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967414" y="3573016"/>
            <a:ext cx="115212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79382" y="3573016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03518" y="5013176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smtClean="0"/>
              <a:t>类型必填</a:t>
            </a:r>
            <a:endParaRPr lang="en-US" altLang="zh-CN" sz="150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1800" smtClean="0"/>
              <a:t>非自增主键：使用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数据库时，用</a:t>
            </a:r>
            <a:r>
              <a:rPr lang="en-US" altLang="zh-CN" sz="1800" smtClean="0">
                <a:solidFill>
                  <a:srgbClr val="FF0000"/>
                </a:solidFill>
              </a:rPr>
              <a:t>uuid()</a:t>
            </a:r>
            <a:r>
              <a:rPr lang="zh-CN" altLang="en-US" sz="1800" smtClean="0"/>
              <a:t>函数获取到随机字符串（</a:t>
            </a:r>
            <a:r>
              <a:rPr lang="en-US" altLang="zh-CN" sz="1800" smtClean="0"/>
              <a:t>oracle</a:t>
            </a:r>
            <a:r>
              <a:rPr lang="zh-CN" altLang="en-US" sz="1800" smtClean="0"/>
              <a:t>中为</a:t>
            </a:r>
            <a:r>
              <a:rPr lang="en-US" altLang="zh-CN" sz="1800" smtClean="0">
                <a:solidFill>
                  <a:srgbClr val="FF0000"/>
                </a:solidFill>
              </a:rPr>
              <a:t>sys_guid() </a:t>
            </a:r>
            <a:r>
              <a:rPr lang="zh-CN" altLang="en-US" sz="1800" smtClean="0"/>
              <a:t>），然后将获取到的内容传入</a:t>
            </a:r>
            <a:r>
              <a:rPr lang="en-US" altLang="zh-CN" sz="1800" smtClean="0"/>
              <a:t>insert</a:t>
            </a:r>
            <a:r>
              <a:rPr lang="zh-CN" altLang="en-US" sz="1800" smtClean="0"/>
              <a:t>的存储语句中。</a:t>
            </a:r>
            <a:endParaRPr lang="zh-CN" altLang="en-US" sz="18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734" y="1844824"/>
            <a:ext cx="77740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delete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删除元素为</a:t>
            </a:r>
            <a:r>
              <a:rPr lang="en-US" altLang="zh-CN" sz="2200" smtClean="0"/>
              <a:t>delete</a:t>
            </a:r>
            <a:r>
              <a:rPr lang="zh-CN" altLang="en-US" sz="2200" smtClean="0"/>
              <a:t>，只需要设置</a:t>
            </a:r>
            <a:r>
              <a:rPr lang="en-US" altLang="zh-CN" sz="2200" smtClean="0"/>
              <a:t>id</a:t>
            </a:r>
            <a:r>
              <a:rPr lang="zh-CN" altLang="en-US" sz="2200" smtClean="0"/>
              <a:t>与参数类型即可。调用的方法为</a:t>
            </a:r>
            <a:r>
              <a:rPr lang="en-US" altLang="zh-CN" sz="2200" smtClean="0"/>
              <a:t>sqlSession.delete();</a:t>
            </a:r>
          </a:p>
          <a:p>
            <a:pPr>
              <a:buNone/>
            </a:pPr>
            <a:endParaRPr lang="zh-CN" altLang="en-US" sz="2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5" y="1916831"/>
            <a:ext cx="5639373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update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修改元素为</a:t>
            </a:r>
            <a:r>
              <a:rPr lang="en-US" altLang="zh-CN" sz="2200" smtClean="0"/>
              <a:t>update</a:t>
            </a:r>
            <a:r>
              <a:rPr lang="zh-CN" altLang="en-US" sz="2200" smtClean="0"/>
              <a:t>，将要修改的信息传入，根据某个字段，修改信息。调用的方法为</a:t>
            </a:r>
            <a:r>
              <a:rPr lang="en-US" altLang="zh-CN" sz="2200" smtClean="0"/>
              <a:t>sqlSession.update();</a:t>
            </a:r>
            <a:endParaRPr lang="zh-CN" altLang="en-US" sz="2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670" y="1934449"/>
            <a:ext cx="8352928" cy="70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82838" y="2636912"/>
            <a:ext cx="7085678" cy="936104"/>
          </a:xfrm>
        </p:spPr>
        <p:txBody>
          <a:bodyPr anchor="ctr"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映射器的元素概述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54646" y="1268760"/>
          <a:ext cx="1015313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3672408"/>
                <a:gridCol w="4248472"/>
              </a:tblGrid>
              <a:tr h="362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元素名称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select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查询语句，最常用的元素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可以自定义参数，返回结果集等</a:t>
                      </a:r>
                      <a:endParaRPr lang="zh-CN" altLang="en-US"/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insert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插入语句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执行后返回一个整数，代表插入的条数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更新语句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执行后返回一个整数，代表更新的条数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delete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删除语句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执行后返回一个整数，代表删除的条数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允许定义一部分</a:t>
                      </a:r>
                      <a:r>
                        <a:rPr lang="en-US" altLang="zh-CN" smtClean="0"/>
                        <a:t>sql</a:t>
                      </a:r>
                      <a:r>
                        <a:rPr lang="zh-CN" altLang="en-US" smtClean="0"/>
                        <a:t>，然后引用它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即将被删除的元素（不建议使用）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resultMap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用来描述从数据库结果集来加载对象，它是最复杂、最强大的元素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它将提供映射规则</a:t>
                      </a:r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给定命名空间的缓存配置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254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cache-ref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其他命名空间缓存配置的引用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映射器中写法（使用对象返回结果集）：</a:t>
            </a:r>
            <a:endParaRPr lang="en-US" altLang="zh-CN" sz="2200" smtClean="0"/>
          </a:p>
          <a:p>
            <a:pPr lvl="1"/>
            <a:r>
              <a:rPr lang="zh-CN" altLang="en-US" sz="1800" smtClean="0"/>
              <a:t>在映射器中</a:t>
            </a:r>
            <a:r>
              <a:rPr lang="en-US" altLang="zh-CN" sz="1800" smtClean="0"/>
              <a:t>select</a:t>
            </a:r>
            <a:r>
              <a:rPr lang="zh-CN" altLang="en-US" sz="1800" smtClean="0"/>
              <a:t>元素代表</a:t>
            </a:r>
            <a:r>
              <a:rPr lang="en-US" altLang="zh-CN" sz="1800" smtClean="0"/>
              <a:t>SQL</a:t>
            </a:r>
            <a:r>
              <a:rPr lang="zh-CN" altLang="en-US" sz="1800" smtClean="0"/>
              <a:t>的</a:t>
            </a:r>
            <a:r>
              <a:rPr lang="en-US" altLang="zh-CN" sz="1800" smtClean="0"/>
              <a:t>select</a:t>
            </a:r>
            <a:r>
              <a:rPr lang="zh-CN" altLang="en-US" sz="1800" smtClean="0"/>
              <a:t>语句，用于查询。在</a:t>
            </a:r>
            <a:r>
              <a:rPr lang="en-US" altLang="zh-CN" sz="1800" smtClean="0"/>
              <a:t>SQL</a:t>
            </a:r>
            <a:r>
              <a:rPr lang="zh-CN" altLang="en-US" sz="1800" smtClean="0"/>
              <a:t>中，</a:t>
            </a:r>
            <a:r>
              <a:rPr lang="en-US" altLang="zh-CN" sz="1800" smtClean="0"/>
              <a:t>select</a:t>
            </a:r>
            <a:r>
              <a:rPr lang="zh-CN" altLang="en-US" sz="1800" smtClean="0"/>
              <a:t>语句是用的最多的语句，在</a:t>
            </a:r>
            <a:r>
              <a:rPr lang="en-US" altLang="zh-CN" sz="1800" smtClean="0"/>
              <a:t>MyBatis</a:t>
            </a:r>
            <a:r>
              <a:rPr lang="zh-CN" altLang="en-US" sz="1800" smtClean="0"/>
              <a:t>中</a:t>
            </a:r>
            <a:r>
              <a:rPr lang="en-US" altLang="zh-CN" sz="1800" smtClean="0"/>
              <a:t>select</a:t>
            </a:r>
            <a:r>
              <a:rPr lang="zh-CN" altLang="en-US" sz="1800" smtClean="0"/>
              <a:t>也是用的最多的元素，使用的多就意味着强大和复杂。以下是一个最简单的带有参数的</a:t>
            </a:r>
            <a:r>
              <a:rPr lang="en-US" altLang="zh-CN" sz="1800" smtClean="0"/>
              <a:t>select</a:t>
            </a:r>
            <a:r>
              <a:rPr lang="zh-CN" altLang="en-US" sz="1800" smtClean="0"/>
              <a:t>查询：</a:t>
            </a:r>
            <a:endParaRPr lang="en-US" altLang="zh-CN" sz="1800" smtClean="0"/>
          </a:p>
          <a:p>
            <a:endParaRPr lang="en-US" altLang="zh-CN" sz="2200" smtClean="0"/>
          </a:p>
          <a:p>
            <a:endParaRPr lang="en-US" altLang="zh-CN" sz="22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734" y="2780928"/>
            <a:ext cx="61984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H="1">
            <a:off x="2998862" y="2996952"/>
            <a:ext cx="57606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66814" y="400506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方法名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383238" y="299695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99262" y="40770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参数类型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95006" y="3212976"/>
            <a:ext cx="28803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30910" y="501317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返回数据中单条数据类型</a:t>
            </a:r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2998862" y="2996952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23198" y="2996952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502918" y="3212976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dao</a:t>
            </a:r>
            <a:r>
              <a:rPr lang="zh-CN" altLang="en-US" sz="2200" smtClean="0"/>
              <a:t>层调用方法</a:t>
            </a:r>
            <a:endParaRPr lang="en-US" altLang="zh-CN" sz="2200" smtClean="0"/>
          </a:p>
          <a:p>
            <a:pPr lvl="1"/>
            <a:r>
              <a:rPr lang="zh-CN" altLang="en-US" sz="1800" smtClean="0"/>
              <a:t>上页的查询方法，根据</a:t>
            </a:r>
            <a:r>
              <a:rPr lang="en-US" altLang="zh-CN" sz="1800" smtClean="0"/>
              <a:t>bookID</a:t>
            </a:r>
            <a:r>
              <a:rPr lang="zh-CN" altLang="en-US" sz="1800" smtClean="0"/>
              <a:t>查询</a:t>
            </a:r>
            <a:r>
              <a:rPr lang="en-US" altLang="zh-CN" sz="1800" smtClean="0"/>
              <a:t>book</a:t>
            </a:r>
            <a:r>
              <a:rPr lang="zh-CN" altLang="en-US" sz="1800" smtClean="0"/>
              <a:t>表的数据，返回的是单条数据，并且类型为</a:t>
            </a:r>
            <a:r>
              <a:rPr lang="en-US" altLang="zh-CN" sz="1800" smtClean="0"/>
              <a:t>BookDTO</a:t>
            </a:r>
            <a:r>
              <a:rPr lang="zh-CN" altLang="en-US" sz="1800" smtClean="0"/>
              <a:t>这个</a:t>
            </a:r>
            <a:r>
              <a:rPr lang="en-US" altLang="zh-CN" sz="1800" smtClean="0"/>
              <a:t>JavaBean</a:t>
            </a:r>
            <a:r>
              <a:rPr lang="zh-CN" altLang="en-US" sz="1800" smtClean="0"/>
              <a:t>对象，这就要求必须在指定的路径下有</a:t>
            </a:r>
            <a:r>
              <a:rPr lang="en-US" altLang="zh-CN" sz="1800" smtClean="0"/>
              <a:t>BookDTO</a:t>
            </a:r>
            <a:r>
              <a:rPr lang="zh-CN" altLang="en-US" sz="1800" smtClean="0"/>
              <a:t>，并且内部有与</a:t>
            </a:r>
            <a:r>
              <a:rPr lang="en-US" altLang="zh-CN" sz="1800" smtClean="0"/>
              <a:t>book</a:t>
            </a:r>
            <a:r>
              <a:rPr lang="zh-CN" altLang="en-US" sz="1800" smtClean="0"/>
              <a:t>表形成映射关系的属性以及对应的</a:t>
            </a:r>
            <a:r>
              <a:rPr lang="en-US" altLang="zh-CN" sz="1800" smtClean="0"/>
              <a:t>set</a:t>
            </a:r>
            <a:r>
              <a:rPr lang="zh-CN" altLang="en-US" sz="1800" smtClean="0"/>
              <a:t>和</a:t>
            </a:r>
            <a:r>
              <a:rPr lang="en-US" altLang="zh-CN" sz="1800" smtClean="0"/>
              <a:t>get</a:t>
            </a:r>
            <a:r>
              <a:rPr lang="zh-CN" altLang="en-US" sz="1800" smtClean="0"/>
              <a:t>方法。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映射器写好后，就需要有方法来调用该映射器对应的方法。在上章的学习中，我们使用</a:t>
            </a:r>
            <a:r>
              <a:rPr lang="en-US" altLang="zh-CN" sz="1800" smtClean="0"/>
              <a:t>SqlSessionFactory</a:t>
            </a:r>
            <a:r>
              <a:rPr lang="zh-CN" altLang="en-US" sz="1800" smtClean="0"/>
              <a:t>创建出了一个</a:t>
            </a:r>
            <a:r>
              <a:rPr lang="en-US" altLang="zh-CN" sz="1600" smtClean="0"/>
              <a:t>SqlSession</a:t>
            </a:r>
            <a:r>
              <a:rPr lang="zh-CN" altLang="en-US" sz="1600" smtClean="0"/>
              <a:t>对象，那么接下来，就可以使用</a:t>
            </a:r>
            <a:r>
              <a:rPr lang="en-US" altLang="zh-CN" sz="1600" smtClean="0"/>
              <a:t>SqlSession</a:t>
            </a:r>
            <a:r>
              <a:rPr lang="zh-CN" altLang="en-US" sz="1600" smtClean="0"/>
              <a:t>的相关方法，来调用映射器的方法，返回我们需要的内容。代码如下：</a:t>
            </a:r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endParaRPr lang="en-US" altLang="zh-CN" sz="1600" smtClean="0"/>
          </a:p>
          <a:p>
            <a:pPr lvl="1"/>
            <a:r>
              <a:rPr lang="zh-CN" altLang="en-US" sz="1600" smtClean="0"/>
              <a:t>直接调用</a:t>
            </a:r>
            <a:r>
              <a:rPr lang="en-US" altLang="zh-CN" sz="1600" smtClean="0"/>
              <a:t>sqlSession</a:t>
            </a:r>
            <a:r>
              <a:rPr lang="zh-CN" altLang="en-US" sz="1600" smtClean="0"/>
              <a:t>的查询返回单个对象的方法，传入参数，返回了</a:t>
            </a:r>
            <a:r>
              <a:rPr lang="en-US" altLang="zh-CN" sz="1600" smtClean="0"/>
              <a:t>BookDTO</a:t>
            </a:r>
            <a:r>
              <a:rPr lang="zh-CN" altLang="en-US" sz="1600" smtClean="0"/>
              <a:t>这个对象。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726" y="3861048"/>
            <a:ext cx="682995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smtClean="0"/>
              <a:t>使用</a:t>
            </a:r>
            <a:r>
              <a:rPr lang="en-US" altLang="zh-CN" sz="2200" smtClean="0"/>
              <a:t>resultMap</a:t>
            </a:r>
            <a:r>
              <a:rPr lang="zh-CN" altLang="en-US" sz="2200" smtClean="0"/>
              <a:t>返回结果集</a:t>
            </a:r>
            <a:endParaRPr lang="en-US" altLang="zh-CN" sz="2200" smtClean="0"/>
          </a:p>
          <a:p>
            <a:pPr lvl="1"/>
            <a:r>
              <a:rPr lang="zh-CN" altLang="en-US" smtClean="0"/>
              <a:t>为了支持复杂的映射，</a:t>
            </a:r>
            <a:r>
              <a:rPr lang="en-US" altLang="zh-CN" smtClean="0"/>
              <a:t>select</a:t>
            </a:r>
            <a:r>
              <a:rPr lang="zh-CN" altLang="en-US" smtClean="0"/>
              <a:t>元素提供了</a:t>
            </a:r>
            <a:r>
              <a:rPr lang="en-US" altLang="zh-CN" smtClean="0"/>
              <a:t>resultMap</a:t>
            </a:r>
            <a:r>
              <a:rPr lang="zh-CN" altLang="en-US" smtClean="0"/>
              <a:t>属性。先定义</a:t>
            </a:r>
            <a:r>
              <a:rPr lang="en-US" altLang="zh-CN" smtClean="0"/>
              <a:t>resultMap</a:t>
            </a:r>
            <a:r>
              <a:rPr lang="zh-CN" altLang="en-US" smtClean="0"/>
              <a:t>属性，如下：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en-US" altLang="zh-CN" smtClean="0"/>
              <a:t>resultMap</a:t>
            </a:r>
            <a:r>
              <a:rPr lang="zh-CN" altLang="en-US" smtClean="0"/>
              <a:t>元素定义了一个</a:t>
            </a:r>
            <a:r>
              <a:rPr lang="en-US" altLang="zh-CN" smtClean="0"/>
              <a:t>bookMap</a:t>
            </a:r>
            <a:r>
              <a:rPr lang="zh-CN" altLang="en-US" smtClean="0"/>
              <a:t>，它的属性</a:t>
            </a:r>
            <a:r>
              <a:rPr lang="en-US" altLang="zh-CN" smtClean="0"/>
              <a:t>id</a:t>
            </a:r>
            <a:r>
              <a:rPr lang="zh-CN" altLang="en-US" smtClean="0"/>
              <a:t>代表它的标识，</a:t>
            </a:r>
            <a:r>
              <a:rPr lang="en-US" altLang="zh-CN" smtClean="0"/>
              <a:t>type</a:t>
            </a:r>
            <a:r>
              <a:rPr lang="zh-CN" altLang="en-US" smtClean="0"/>
              <a:t>代表哪个类作为它的映射类。</a:t>
            </a:r>
            <a:endParaRPr lang="en-US" altLang="zh-CN" smtClean="0"/>
          </a:p>
          <a:p>
            <a:pPr lvl="2"/>
            <a:r>
              <a:rPr lang="zh-CN" altLang="en-US" smtClean="0"/>
              <a:t>子元素</a:t>
            </a:r>
            <a:r>
              <a:rPr lang="en-US" altLang="zh-CN" smtClean="0"/>
              <a:t>id</a:t>
            </a:r>
            <a:r>
              <a:rPr lang="zh-CN" altLang="en-US" smtClean="0"/>
              <a:t>代表</a:t>
            </a:r>
            <a:r>
              <a:rPr lang="en-US" altLang="zh-CN" smtClean="0"/>
              <a:t>resultMap</a:t>
            </a:r>
            <a:r>
              <a:rPr lang="zh-CN" altLang="en-US" smtClean="0"/>
              <a:t>的主键，而</a:t>
            </a:r>
            <a:r>
              <a:rPr lang="en-US" altLang="zh-CN" smtClean="0"/>
              <a:t>result</a:t>
            </a:r>
            <a:r>
              <a:rPr lang="zh-CN" altLang="en-US" smtClean="0"/>
              <a:t>代表其属性，</a:t>
            </a:r>
            <a:r>
              <a:rPr lang="en-US" altLang="zh-CN" smtClean="0"/>
              <a:t>id</a:t>
            </a:r>
            <a:r>
              <a:rPr lang="zh-CN" altLang="en-US" smtClean="0"/>
              <a:t>和</a:t>
            </a:r>
            <a:r>
              <a:rPr lang="en-US" altLang="zh-CN" smtClean="0"/>
              <a:t>result</a:t>
            </a:r>
            <a:r>
              <a:rPr lang="zh-CN" altLang="en-US" smtClean="0"/>
              <a:t>元素的属性</a:t>
            </a:r>
            <a:r>
              <a:rPr lang="en-US" altLang="zh-CN" smtClean="0"/>
              <a:t>property</a:t>
            </a:r>
            <a:r>
              <a:rPr lang="zh-CN" altLang="en-US" smtClean="0"/>
              <a:t>代表映射类的属性名称，</a:t>
            </a:r>
            <a:r>
              <a:rPr lang="en-US" altLang="zh-CN" smtClean="0"/>
              <a:t>column</a:t>
            </a:r>
            <a:r>
              <a:rPr lang="zh-CN" altLang="en-US" smtClean="0"/>
              <a:t>代表该属性在数据库中对应的字段。</a:t>
            </a:r>
            <a:endParaRPr lang="en-US" altLang="zh-CN" smtClean="0"/>
          </a:p>
          <a:p>
            <a:pPr lvl="2"/>
            <a:r>
              <a:rPr lang="zh-CN" altLang="en-US" smtClean="0"/>
              <a:t>在</a:t>
            </a:r>
            <a:r>
              <a:rPr lang="en-US" altLang="zh-CN" smtClean="0"/>
              <a:t>select</a:t>
            </a:r>
            <a:r>
              <a:rPr lang="zh-CN" altLang="en-US" smtClean="0"/>
              <a:t>元素的属性</a:t>
            </a:r>
            <a:r>
              <a:rPr lang="en-US" altLang="zh-CN" smtClean="0"/>
              <a:t>resultMap</a:t>
            </a:r>
            <a:r>
              <a:rPr lang="zh-CN" altLang="en-US" smtClean="0"/>
              <a:t>指定了采用哪个</a:t>
            </a:r>
            <a:r>
              <a:rPr lang="en-US" altLang="zh-CN" smtClean="0"/>
              <a:t>resultMap</a:t>
            </a:r>
            <a:r>
              <a:rPr lang="zh-CN" altLang="en-US" smtClean="0"/>
              <a:t>作为其映射规则。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2717" y="1988840"/>
            <a:ext cx="751662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元素（映射方法属性详解）</a:t>
            </a:r>
            <a:endParaRPr lang="zh-CN" alt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838622" y="1052737"/>
          <a:ext cx="10297144" cy="5104469"/>
        </p:xfrm>
        <a:graphic>
          <a:graphicData uri="http://schemas.openxmlformats.org/drawingml/2006/table">
            <a:tbl>
              <a:tblPr/>
              <a:tblGrid>
                <a:gridCol w="1566955"/>
                <a:gridCol w="8730189"/>
              </a:tblGrid>
              <a:tr h="32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32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在命名空间中唯一的标识符，可以被用来引用这条语句。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2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parameterType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将会传入这条语句的参数类的完全限定名或别名。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从这条语句中返回的期望类型的类的完全限定名或别名。注意集合情形，那应该是集合可以包含的类型，而不能是集合本身。使用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resultType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resultMap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，但不能同时使用。 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2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resultMap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命名引用外部的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flushCache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将其设置为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，不论语句什么时候被调用，都会导致缓存被清空。默认值：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false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。 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8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useCache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将其设置为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，将会导致本条语句的结果被缓存。默认值：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true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timeout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这个设置驱动程序等待数据库返回请求结果，并抛出异常时间的最大等待值。默认不设置（驱动自行处理）。 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2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fetchSize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这是暗示驱动程序每次批量返回的结果行数。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statementType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STATEMENT,PREPARED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CALLABLE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的一种。让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MyBatis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选择使用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Statement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PreparedStatement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CallableStatement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。默认值：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PREPARED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。 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32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resultSetType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FORWARD_ONLY|SCROLL_SENSITIVE|SCROLL_INSENSITIVE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中的一种。默认是不设置（驱动自行处理）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smtClean="0"/>
              <a:t>sqlSession</a:t>
            </a:r>
            <a:r>
              <a:rPr lang="zh-CN" altLang="en-US" sz="2200" smtClean="0"/>
              <a:t>在查询中的相关方法：</a:t>
            </a:r>
            <a:endParaRPr lang="en-US" altLang="zh-CN" sz="2200" smtClean="0"/>
          </a:p>
          <a:p>
            <a:pPr lvl="1"/>
            <a:r>
              <a:rPr lang="en-US" altLang="zh-CN" smtClean="0"/>
              <a:t>selectOne(</a:t>
            </a:r>
            <a:r>
              <a:rPr lang="zh-CN" altLang="en-US" smtClean="0"/>
              <a:t>映射方法名</a:t>
            </a:r>
            <a:r>
              <a:rPr lang="en-US" altLang="zh-CN" smtClean="0"/>
              <a:t>, [</a:t>
            </a:r>
            <a:r>
              <a:rPr lang="zh-CN" altLang="en-US" smtClean="0"/>
              <a:t>参数</a:t>
            </a:r>
            <a:r>
              <a:rPr lang="en-US" altLang="zh-CN" smtClean="0"/>
              <a:t>])	--</a:t>
            </a:r>
            <a:r>
              <a:rPr lang="zh-CN" altLang="en-US" smtClean="0"/>
              <a:t>查询返回单条数据</a:t>
            </a:r>
            <a:endParaRPr lang="en-US" altLang="zh-CN" smtClean="0"/>
          </a:p>
          <a:p>
            <a:pPr lvl="1"/>
            <a:r>
              <a:rPr lang="en-US" altLang="zh-CN" smtClean="0"/>
              <a:t>selectList(</a:t>
            </a:r>
            <a:r>
              <a:rPr lang="zh-CN" altLang="en-US" smtClean="0"/>
              <a:t>映射方法名</a:t>
            </a:r>
            <a:r>
              <a:rPr lang="en-US" altLang="zh-CN" smtClean="0"/>
              <a:t>, [</a:t>
            </a:r>
            <a:r>
              <a:rPr lang="zh-CN" altLang="en-US" smtClean="0"/>
              <a:t>参数</a:t>
            </a:r>
            <a:r>
              <a:rPr lang="en-US" altLang="zh-CN" smtClean="0"/>
              <a:t>])	--</a:t>
            </a:r>
            <a:r>
              <a:rPr lang="zh-CN" altLang="en-US" smtClean="0"/>
              <a:t>查询返回</a:t>
            </a:r>
            <a:r>
              <a:rPr lang="en-US" altLang="zh-CN" smtClean="0"/>
              <a:t>List</a:t>
            </a:r>
            <a:r>
              <a:rPr lang="zh-CN" altLang="en-US" smtClean="0"/>
              <a:t>集合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如果要查询的是多条数据，可以使用</a:t>
            </a:r>
            <a:r>
              <a:rPr lang="en-US" altLang="zh-CN" smtClean="0"/>
              <a:t>selectOne</a:t>
            </a:r>
            <a:r>
              <a:rPr lang="zh-CN" altLang="en-US" smtClean="0"/>
              <a:t>，也可以使用</a:t>
            </a:r>
            <a:r>
              <a:rPr lang="en-US" altLang="zh-CN" smtClean="0"/>
              <a:t>selectList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但是要查询单条数据，只能使用</a:t>
            </a:r>
            <a:r>
              <a:rPr lang="en-US" altLang="zh-CN" smtClean="0"/>
              <a:t>selectList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映射中传递参数的方式：</a:t>
            </a:r>
            <a:endParaRPr lang="en-US" altLang="zh-CN" smtClean="0"/>
          </a:p>
          <a:p>
            <a:pPr lvl="1"/>
            <a:r>
              <a:rPr lang="en-US" altLang="zh-CN" smtClean="0"/>
              <a:t>#{}	--</a:t>
            </a:r>
            <a:r>
              <a:rPr lang="zh-CN" altLang="en-US" smtClean="0"/>
              <a:t>用该写法传递参数，表示传入占位符</a:t>
            </a:r>
            <a:endParaRPr lang="en-US" altLang="zh-CN" smtClean="0"/>
          </a:p>
          <a:p>
            <a:pPr lvl="1"/>
            <a:r>
              <a:rPr lang="en-US" altLang="zh-CN" smtClean="0"/>
              <a:t>${}	--</a:t>
            </a:r>
            <a:r>
              <a:rPr lang="zh-CN" altLang="en-US" smtClean="0"/>
              <a:t>表示一个拼接符号，但是会引起</a:t>
            </a:r>
            <a:r>
              <a:rPr lang="en-US" altLang="zh-CN" smtClean="0"/>
              <a:t>sql</a:t>
            </a:r>
            <a:r>
              <a:rPr lang="zh-CN" altLang="en-US" smtClean="0"/>
              <a:t>注入，所以不建议使用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sql</a:t>
            </a:r>
            <a:r>
              <a:rPr lang="zh-CN" altLang="en-US" smtClean="0"/>
              <a:t>中使用模糊查询时，可以使用</a:t>
            </a:r>
            <a:r>
              <a:rPr lang="en-US" altLang="zh-CN" smtClean="0"/>
              <a:t>${}</a:t>
            </a:r>
            <a:r>
              <a:rPr lang="zh-CN" altLang="en-US" smtClean="0"/>
              <a:t>，写法为</a:t>
            </a:r>
            <a:r>
              <a:rPr lang="en-US" altLang="zh-CN" smtClean="0"/>
              <a:t>‘%${value}%’</a:t>
            </a:r>
            <a:r>
              <a:rPr lang="zh-CN" altLang="en-US" smtClean="0"/>
              <a:t>，也可以使用</a:t>
            </a:r>
            <a:r>
              <a:rPr lang="en-US" altLang="zh-CN" smtClean="0"/>
              <a:t>CONCAT(CONCAT('%', #{value}), '%')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insert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smtClean="0"/>
              <a:t>insert</a:t>
            </a:r>
            <a:r>
              <a:rPr lang="zh-CN" altLang="en-US" sz="2200" smtClean="0"/>
              <a:t>写法如下：</a:t>
            </a:r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上面的</a:t>
            </a:r>
            <a:r>
              <a:rPr lang="en-US" altLang="zh-CN" sz="2200" smtClean="0"/>
              <a:t>insert</a:t>
            </a:r>
            <a:r>
              <a:rPr lang="zh-CN" altLang="en-US" sz="2200" smtClean="0"/>
              <a:t>映射元素，参数类型为</a:t>
            </a:r>
            <a:r>
              <a:rPr lang="en-US" altLang="zh-CN" sz="2200" smtClean="0"/>
              <a:t>BookDTO</a:t>
            </a:r>
            <a:r>
              <a:rPr lang="zh-CN" altLang="en-US" sz="2200" smtClean="0"/>
              <a:t>，那么每一个参数写法必须与</a:t>
            </a:r>
            <a:r>
              <a:rPr lang="en-US" altLang="zh-CN" sz="2200" smtClean="0"/>
              <a:t>bookDTO</a:t>
            </a:r>
            <a:r>
              <a:rPr lang="zh-CN" altLang="en-US" sz="2200" smtClean="0"/>
              <a:t>的属性匹配，否则报错。</a:t>
            </a:r>
            <a:endParaRPr lang="en-US" altLang="zh-CN" sz="2200" smtClean="0"/>
          </a:p>
          <a:p>
            <a:r>
              <a:rPr lang="zh-CN" altLang="en-US" sz="2200" smtClean="0"/>
              <a:t>调用方法为：</a:t>
            </a:r>
            <a:r>
              <a:rPr lang="en-US" altLang="zh-CN" sz="2200" smtClean="0"/>
              <a:t>sqlSession.insert(“addBook”,bookDTO);</a:t>
            </a:r>
            <a:endParaRPr lang="zh-CN" altLang="en-US" sz="2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7" y="1628800"/>
            <a:ext cx="84117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7614" y="6165304"/>
            <a:ext cx="2386438" cy="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1449</Words>
  <Application>Microsoft Office PowerPoint</Application>
  <PresentationFormat>自定义</PresentationFormat>
  <Paragraphs>114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主题1</vt:lpstr>
      <vt:lpstr>crud映射器配置</vt:lpstr>
      <vt:lpstr>映射器的元素概述</vt:lpstr>
      <vt:lpstr>select元素</vt:lpstr>
      <vt:lpstr>select元素</vt:lpstr>
      <vt:lpstr>select元素</vt:lpstr>
      <vt:lpstr>select元素（映射方法属性详解）</vt:lpstr>
      <vt:lpstr>select元素</vt:lpstr>
      <vt:lpstr>select元素</vt:lpstr>
      <vt:lpstr>insert元素</vt:lpstr>
      <vt:lpstr>insert元素</vt:lpstr>
      <vt:lpstr>insert元素</vt:lpstr>
      <vt:lpstr>delete元素</vt:lpstr>
      <vt:lpstr>update元素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728</cp:revision>
  <dcterms:modified xsi:type="dcterms:W3CDTF">2017-10-26T08:04:58Z</dcterms:modified>
</cp:coreProperties>
</file>