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32" r:id="rId3"/>
    <p:sldId id="341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21" r:id="rId12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2" d="100"/>
          <a:sy n="62" d="100"/>
        </p:scale>
        <p:origin x="-918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72445-B465-4A1A-80AA-4B439F36B3E1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343E8-32D0-44E7-A3A3-6971031A3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0934" y="1858963"/>
            <a:ext cx="7085678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7398" y="3836759"/>
            <a:ext cx="7085678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298296"/>
            <a:ext cx="411426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79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691" y="363600"/>
            <a:ext cx="10514231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3"/>
          <p:cNvGrpSpPr/>
          <p:nvPr/>
        </p:nvGrpSpPr>
        <p:grpSpPr>
          <a:xfrm>
            <a:off x="112861" y="121429"/>
            <a:ext cx="11964694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3665" y="4201200"/>
            <a:ext cx="7368241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889021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091" y="3596907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293" y="0"/>
            <a:ext cx="10514231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282961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106873"/>
            <a:ext cx="5157115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282961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7" y="2106873"/>
            <a:ext cx="5182513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534" y="1857600"/>
            <a:ext cx="7087477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91" y="754380"/>
            <a:ext cx="4164658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754380"/>
            <a:ext cx="6169597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7" y="2356380"/>
            <a:ext cx="4164658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7234" y="365125"/>
            <a:ext cx="1885089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125"/>
            <a:ext cx="8407944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3580" y="1"/>
            <a:ext cx="10514231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957943"/>
            <a:ext cx="10514231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574926" y="1988840"/>
            <a:ext cx="7085678" cy="936104"/>
          </a:xfrm>
        </p:spPr>
        <p:txBody>
          <a:bodyPr anchor="ctr"/>
          <a:lstStyle/>
          <a:p>
            <a:r>
              <a:rPr lang="zh-CN" altLang="en-US" smtClean="0"/>
              <a:t>级联查询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367014" y="3836758"/>
            <a:ext cx="6256062" cy="2400554"/>
          </a:xfrm>
        </p:spPr>
        <p:txBody>
          <a:bodyPr>
            <a:normAutofit/>
          </a:bodyPr>
          <a:lstStyle/>
          <a:p>
            <a:pPr marL="342900" indent="-342900" algn="l"/>
            <a:r>
              <a:rPr lang="en-US" altLang="zh-CN" smtClean="0"/>
              <a:t>1. </a:t>
            </a:r>
            <a:r>
              <a:rPr lang="zh-CN" altLang="en-US" smtClean="0"/>
              <a:t>级联概述（</a:t>
            </a:r>
            <a:r>
              <a:rPr lang="en-US" altLang="zh-CN" smtClean="0"/>
              <a:t>resultMap</a:t>
            </a:r>
            <a:r>
              <a:rPr lang="zh-CN" altLang="en-US" smtClean="0"/>
              <a:t>元素）</a:t>
            </a:r>
            <a:endParaRPr lang="en-US" altLang="zh-CN" smtClean="0"/>
          </a:p>
          <a:p>
            <a:pPr marL="342900" indent="-342900" algn="l"/>
            <a:r>
              <a:rPr lang="en-US" altLang="zh-CN" smtClean="0"/>
              <a:t>2. </a:t>
            </a:r>
            <a:r>
              <a:rPr lang="zh-CN" altLang="en-US" smtClean="0"/>
              <a:t>级联业务准备</a:t>
            </a:r>
            <a:r>
              <a:rPr lang="en-US" altLang="zh-CN" smtClean="0"/>
              <a:t>		</a:t>
            </a:r>
          </a:p>
          <a:p>
            <a:pPr marL="342900" indent="-342900" algn="l"/>
            <a:r>
              <a:rPr lang="en-US" altLang="zh-CN" smtClean="0"/>
              <a:t>3. </a:t>
            </a:r>
            <a:r>
              <a:rPr lang="zh-CN" altLang="en-US" smtClean="0"/>
              <a:t>一对一级联</a:t>
            </a:r>
            <a:endParaRPr lang="en-US" altLang="zh-CN" smtClean="0"/>
          </a:p>
          <a:p>
            <a:pPr marL="342900" indent="-342900" algn="l"/>
            <a:r>
              <a:rPr lang="en-US" altLang="zh-CN" smtClean="0"/>
              <a:t>4.	</a:t>
            </a:r>
            <a:r>
              <a:rPr lang="zh-CN" altLang="en-US" smtClean="0"/>
              <a:t>一对多级联</a:t>
            </a:r>
            <a:endParaRPr lang="zh-CN" altLang="en-US"/>
          </a:p>
        </p:txBody>
      </p:sp>
      <p:sp>
        <p:nvSpPr>
          <p:cNvPr id="6" name="Text Box 3"/>
          <p:cNvSpPr txBox="1"/>
          <p:nvPr/>
        </p:nvSpPr>
        <p:spPr>
          <a:xfrm>
            <a:off x="3862958" y="3284984"/>
            <a:ext cx="1727200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b="1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</a:rPr>
              <a:t>本讲大纲</a:t>
            </a:r>
            <a:r>
              <a:rPr lang="zh-CN" altLang="en-US" b="1" strike="noStrike" noProof="1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一对多级联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第三步：根据配置中</a:t>
            </a:r>
            <a:r>
              <a:rPr lang="en-US" altLang="zh-CN" sz="2200" smtClean="0"/>
              <a:t>select</a:t>
            </a:r>
            <a:r>
              <a:rPr lang="zh-CN" altLang="en-US" sz="2200" smtClean="0"/>
              <a:t>属性的写法，需要指定具体的</a:t>
            </a:r>
            <a:r>
              <a:rPr lang="en-US" altLang="zh-CN" sz="2200" smtClean="0"/>
              <a:t>sql</a:t>
            </a:r>
            <a:r>
              <a:rPr lang="zh-CN" altLang="en-US" sz="2200" smtClean="0"/>
              <a:t>，来查询需要返回的图书信息集合。那么就需要在</a:t>
            </a:r>
            <a:r>
              <a:rPr lang="en-US" altLang="zh-CN" sz="2200" smtClean="0"/>
              <a:t>select</a:t>
            </a:r>
            <a:r>
              <a:rPr lang="zh-CN" altLang="en-US" sz="2200" smtClean="0"/>
              <a:t>属性的配置中的对应的命名空间中写</a:t>
            </a:r>
            <a:r>
              <a:rPr lang="en-US" altLang="zh-CN" sz="2200" smtClean="0"/>
              <a:t>id=“findBookForResult”</a:t>
            </a:r>
            <a:r>
              <a:rPr lang="zh-CN" altLang="en-US" sz="2200" smtClean="0"/>
              <a:t>的</a:t>
            </a:r>
            <a:r>
              <a:rPr lang="en-US" altLang="zh-CN" sz="2200" smtClean="0"/>
              <a:t>sql</a:t>
            </a:r>
            <a:r>
              <a:rPr lang="zh-CN" altLang="en-US" sz="2200" smtClean="0"/>
              <a:t>。代码如下：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至此，调用查询图书类别的方法时，就可以同时返回对应的图书信息集合。</a:t>
            </a:r>
            <a:endParaRPr lang="zh-CN" altLang="en-US" sz="22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670" y="2348880"/>
            <a:ext cx="1055910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82838" y="2636912"/>
            <a:ext cx="7085678" cy="936104"/>
          </a:xfrm>
        </p:spPr>
        <p:txBody>
          <a:bodyPr anchor="ctr"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级联概述（</a:t>
            </a:r>
            <a:r>
              <a:rPr lang="en-US" altLang="zh-CN" smtClean="0"/>
              <a:t>resultMap</a:t>
            </a:r>
            <a:r>
              <a:rPr lang="zh-CN" altLang="en-US" smtClean="0"/>
              <a:t>元素）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在</a:t>
            </a:r>
            <a:r>
              <a:rPr lang="en-US" altLang="zh-CN" sz="2200" smtClean="0"/>
              <a:t>java</a:t>
            </a:r>
            <a:r>
              <a:rPr lang="zh-CN" altLang="en-US" sz="2200" smtClean="0"/>
              <a:t>中，实体对象有很多级联关系，这就意味着在</a:t>
            </a:r>
            <a:r>
              <a:rPr lang="en-US" altLang="zh-CN" sz="2200" smtClean="0"/>
              <a:t>sql</a:t>
            </a:r>
            <a:r>
              <a:rPr lang="zh-CN" altLang="en-US" sz="2200" smtClean="0"/>
              <a:t>查询中，同时查询对象对应的级联对象。</a:t>
            </a:r>
            <a:endParaRPr lang="en-US" altLang="zh-CN" sz="2200" smtClean="0"/>
          </a:p>
          <a:p>
            <a:pPr lvl="1"/>
            <a:r>
              <a:rPr lang="zh-CN" altLang="en-US" sz="1800" smtClean="0"/>
              <a:t>一对一：比如一个类型的书都放在同一书架上，那么图书类型和书架就是</a:t>
            </a:r>
            <a:r>
              <a:rPr lang="zh-CN" altLang="en-US" sz="1800" smtClean="0">
                <a:solidFill>
                  <a:srgbClr val="FF0000"/>
                </a:solidFill>
              </a:rPr>
              <a:t>一对一</a:t>
            </a:r>
            <a:r>
              <a:rPr lang="zh-CN" altLang="en-US" sz="1800" smtClean="0"/>
              <a:t>的级联。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一对多：比如一个图书类型对应多本书，那么图书类型和图书就是</a:t>
            </a:r>
            <a:r>
              <a:rPr lang="zh-CN" altLang="en-US" sz="1800" smtClean="0">
                <a:solidFill>
                  <a:srgbClr val="FF0000"/>
                </a:solidFill>
              </a:rPr>
              <a:t>一对多</a:t>
            </a:r>
            <a:r>
              <a:rPr lang="zh-CN" altLang="en-US" sz="1800" smtClean="0"/>
              <a:t>的级联。</a:t>
            </a:r>
            <a:endParaRPr lang="en-US" altLang="zh-CN" sz="1800" smtClean="0"/>
          </a:p>
          <a:p>
            <a:r>
              <a:rPr lang="zh-CN" altLang="en-US" sz="2200" smtClean="0"/>
              <a:t>注意，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没有多对多级联，因为多对多级联比较复杂，使用困难，而且可以通过两个一堆多级联进行替换，所以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不支持多对多级联。</a:t>
            </a:r>
            <a:endParaRPr lang="zh-CN" altLang="en-US" sz="2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级联概述（</a:t>
            </a:r>
            <a:r>
              <a:rPr lang="en-US" altLang="zh-CN" smtClean="0"/>
              <a:t>resultMap</a:t>
            </a:r>
            <a:r>
              <a:rPr lang="zh-CN" altLang="en-US" smtClean="0"/>
              <a:t>元素）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级联查询的关键配置元素，是</a:t>
            </a:r>
            <a:r>
              <a:rPr lang="en-US" altLang="zh-CN" sz="2200" smtClean="0">
                <a:solidFill>
                  <a:srgbClr val="FF0000"/>
                </a:solidFill>
              </a:rPr>
              <a:t>association</a:t>
            </a:r>
            <a:r>
              <a:rPr lang="zh-CN" altLang="en-US" sz="2200" smtClean="0"/>
              <a:t>和</a:t>
            </a:r>
            <a:r>
              <a:rPr lang="en-US" altLang="zh-CN" sz="2200" smtClean="0">
                <a:solidFill>
                  <a:srgbClr val="FF0000"/>
                </a:solidFill>
              </a:rPr>
              <a:t>collection</a:t>
            </a:r>
            <a:r>
              <a:rPr lang="zh-CN" altLang="en-US" sz="2200" smtClean="0"/>
              <a:t>。下面图表表示这两个元素的详细元素属性：</a:t>
            </a:r>
            <a:endParaRPr lang="zh-CN" altLang="en-US" sz="220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58" y="2060848"/>
            <a:ext cx="576244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7214" y="2204864"/>
            <a:ext cx="5688632" cy="266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级联业务准备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级联示例，例如现在有以下的表关系：</a:t>
            </a:r>
            <a:endParaRPr lang="en-US" altLang="zh-CN" sz="2200" smtClean="0"/>
          </a:p>
          <a:p>
            <a:pPr>
              <a:buNone/>
            </a:pPr>
            <a:endParaRPr lang="en-US" altLang="zh-CN" sz="220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26654" y="4005064"/>
          <a:ext cx="3312368" cy="259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224136"/>
                <a:gridCol w="936104"/>
              </a:tblGrid>
              <a:tr h="36691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图书信息表</a:t>
                      </a:r>
                      <a:r>
                        <a:rPr lang="en-US" altLang="zh-CN" sz="1400" smtClean="0"/>
                        <a:t>(book)</a:t>
                      </a:r>
                      <a:endParaRPr lang="zh-CN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bookid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int(32)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图书</a:t>
                      </a:r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name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varchar(255)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名称</a:t>
                      </a:r>
                      <a:endParaRPr lang="zh-CN" altLang="en-US" sz="1400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booktypeid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int(32)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图书类型</a:t>
                      </a:r>
                      <a:endParaRPr lang="zh-CN" altLang="en-US" sz="1400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price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double(6)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价格</a:t>
                      </a:r>
                      <a:endParaRPr lang="zh-CN" altLang="en-US" sz="1400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img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varchar(255)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图片地址</a:t>
                      </a:r>
                      <a:endParaRPr lang="zh-CN" altLang="en-US" sz="1400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description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varchar(500)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备注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75326" y="4022303"/>
          <a:ext cx="3528392" cy="1854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936104"/>
              </a:tblGrid>
              <a:tr h="36691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书架表</a:t>
                      </a:r>
                      <a:r>
                        <a:rPr lang="en-US" altLang="zh-CN" sz="1400" smtClean="0"/>
                        <a:t>(shelf)</a:t>
                      </a:r>
                      <a:endParaRPr lang="zh-CN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shelfid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int(32)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图书</a:t>
                      </a:r>
                      <a:r>
                        <a:rPr lang="en-US" altLang="zh-CN" sz="1400" smtClean="0"/>
                        <a:t>id</a:t>
                      </a:r>
                      <a:endParaRPr lang="zh-CN" altLang="en-US" sz="1400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shelfname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varchar(255)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名称</a:t>
                      </a:r>
                      <a:endParaRPr lang="zh-CN" altLang="en-US" sz="1400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booktypeid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int(32)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图书类型</a:t>
                      </a:r>
                      <a:endParaRPr lang="zh-CN" altLang="en-US" sz="1400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shelfaddress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varchar(255)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位置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90950" y="1814001"/>
          <a:ext cx="3528392" cy="111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936104"/>
              </a:tblGrid>
              <a:tr h="36691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图书类别表</a:t>
                      </a:r>
                      <a:r>
                        <a:rPr lang="en-US" altLang="zh-CN" sz="1400" smtClean="0"/>
                        <a:t>(booktype)</a:t>
                      </a:r>
                      <a:endParaRPr lang="zh-CN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booktypeid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int(32)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图书类型</a:t>
                      </a:r>
                      <a:endParaRPr lang="zh-CN" altLang="en-US" sz="1400"/>
                    </a:p>
                  </a:txBody>
                  <a:tcPr/>
                </a:tc>
              </a:tr>
              <a:tr h="372013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booktypename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varchar(255)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名称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3070870" y="2924944"/>
            <a:ext cx="8640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66814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一对一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103318" y="2924944"/>
            <a:ext cx="79208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35366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一对多</a:t>
            </a:r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级联业务准备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smtClean="0"/>
              <a:t>JavaBean</a:t>
            </a:r>
            <a:r>
              <a:rPr lang="zh-CN" altLang="en-US" sz="2200" smtClean="0"/>
              <a:t>结构如下：</a:t>
            </a:r>
            <a:endParaRPr lang="zh-CN" altLang="en-US" sz="2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646" y="4581128"/>
            <a:ext cx="294809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4926" y="2060848"/>
            <a:ext cx="32524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5366" y="4581128"/>
            <a:ext cx="294095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 flipH="1">
            <a:off x="2566814" y="3284984"/>
            <a:ext cx="151216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4806" y="3429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一对一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599262" y="3284984"/>
            <a:ext cx="115212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31310" y="3429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一对多</a:t>
            </a:r>
            <a:endParaRPr lang="zh-CN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一对一级联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根据上面的结构，我们需要有这样的查询业务：根据图书类型</a:t>
            </a:r>
            <a:r>
              <a:rPr lang="en-US" altLang="zh-CN" sz="2200" smtClean="0"/>
              <a:t>ID</a:t>
            </a:r>
            <a:r>
              <a:rPr lang="zh-CN" altLang="en-US" sz="2200" smtClean="0"/>
              <a:t>，调用查询图书类型（</a:t>
            </a:r>
            <a:r>
              <a:rPr lang="en-US" altLang="zh-CN" sz="2200" smtClean="0"/>
              <a:t>BookTypeDTO</a:t>
            </a:r>
            <a:r>
              <a:rPr lang="zh-CN" altLang="en-US" sz="2200" smtClean="0"/>
              <a:t>）的映射方法，同时查出对应的图书列表（</a:t>
            </a:r>
            <a:r>
              <a:rPr lang="en-US" altLang="zh-CN" sz="2200" smtClean="0"/>
              <a:t>bookList</a:t>
            </a:r>
            <a:r>
              <a:rPr lang="zh-CN" altLang="en-US" sz="2200" smtClean="0"/>
              <a:t>），以及对应的书架信息（</a:t>
            </a:r>
            <a:r>
              <a:rPr lang="en-US" altLang="zh-CN" sz="2200" smtClean="0"/>
              <a:t>shelfDTO</a:t>
            </a:r>
            <a:r>
              <a:rPr lang="zh-CN" altLang="en-US" sz="2200" smtClean="0"/>
              <a:t>）。</a:t>
            </a:r>
            <a:endParaRPr lang="en-US" altLang="zh-CN" sz="2200" smtClean="0"/>
          </a:p>
          <a:p>
            <a:r>
              <a:rPr lang="zh-CN" altLang="en-US" sz="2200" smtClean="0"/>
              <a:t>第一步：查询图书类型，返回使用</a:t>
            </a:r>
            <a:r>
              <a:rPr lang="en-US" altLang="zh-CN" sz="2200" smtClean="0"/>
              <a:t>resultMap</a:t>
            </a:r>
            <a:r>
              <a:rPr lang="zh-CN" altLang="en-US" sz="2200" smtClean="0"/>
              <a:t>：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使用</a:t>
            </a:r>
            <a:r>
              <a:rPr lang="en-US" altLang="zh-CN" sz="2200" smtClean="0"/>
              <a:t>findBookType</a:t>
            </a:r>
            <a:r>
              <a:rPr lang="zh-CN" altLang="en-US" sz="2200" smtClean="0"/>
              <a:t>，即可根据</a:t>
            </a:r>
            <a:r>
              <a:rPr lang="en-US" altLang="zh-CN" sz="2200" smtClean="0"/>
              <a:t>bookTypeID</a:t>
            </a:r>
            <a:r>
              <a:rPr lang="zh-CN" altLang="en-US" sz="2200" smtClean="0"/>
              <a:t>查询出对应的图书类型。</a:t>
            </a:r>
            <a:endParaRPr lang="zh-CN" altLang="en-US" sz="2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694" y="2852936"/>
            <a:ext cx="84893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一对一级联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957942"/>
            <a:ext cx="10514231" cy="5495394"/>
          </a:xfrm>
        </p:spPr>
        <p:txBody>
          <a:bodyPr>
            <a:normAutofit lnSpcReduction="10000"/>
          </a:bodyPr>
          <a:lstStyle/>
          <a:p>
            <a:r>
              <a:rPr lang="zh-CN" altLang="en-US" sz="2200" smtClean="0"/>
              <a:t>第二步，在映射文件中，使用</a:t>
            </a:r>
            <a:r>
              <a:rPr lang="en-US" altLang="zh-CN" sz="2200" smtClean="0"/>
              <a:t>association</a:t>
            </a:r>
            <a:r>
              <a:rPr lang="zh-CN" altLang="en-US" sz="2200" smtClean="0"/>
              <a:t>元素，建立图书类型（</a:t>
            </a:r>
            <a:r>
              <a:rPr lang="en-US" altLang="zh-CN" sz="2200" smtClean="0"/>
              <a:t>BookTypeDTO</a:t>
            </a:r>
            <a:r>
              <a:rPr lang="zh-CN" altLang="en-US" sz="2200" smtClean="0"/>
              <a:t>）与书架信息（</a:t>
            </a:r>
            <a:r>
              <a:rPr lang="en-US" altLang="zh-CN" sz="2200" smtClean="0"/>
              <a:t>shelfDTO</a:t>
            </a:r>
            <a:r>
              <a:rPr lang="zh-CN" altLang="en-US" sz="2200" smtClean="0"/>
              <a:t>）一对一的映射关系。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1900" smtClean="0"/>
              <a:t>上面划横线的代码中，</a:t>
            </a:r>
            <a:r>
              <a:rPr lang="en-US" altLang="zh-CN" sz="1900" smtClean="0">
                <a:solidFill>
                  <a:srgbClr val="FF0000"/>
                </a:solidFill>
              </a:rPr>
              <a:t>association</a:t>
            </a:r>
            <a:r>
              <a:rPr lang="zh-CN" altLang="en-US" sz="1900" smtClean="0"/>
              <a:t>元素代表着一对一级联的开始。</a:t>
            </a:r>
            <a:r>
              <a:rPr lang="en-US" altLang="zh-CN" sz="1900" smtClean="0">
                <a:solidFill>
                  <a:srgbClr val="FF0000"/>
                </a:solidFill>
              </a:rPr>
              <a:t>property</a:t>
            </a:r>
            <a:r>
              <a:rPr lang="zh-CN" altLang="en-US" sz="1900" smtClean="0"/>
              <a:t>属性代表映射到</a:t>
            </a:r>
            <a:r>
              <a:rPr lang="en-US" altLang="zh-CN" sz="1900" smtClean="0"/>
              <a:t>javaBean</a:t>
            </a:r>
            <a:r>
              <a:rPr lang="zh-CN" altLang="en-US" sz="1900" smtClean="0"/>
              <a:t>上，这里的</a:t>
            </a:r>
            <a:r>
              <a:rPr lang="en-US" altLang="zh-CN" sz="1900" smtClean="0"/>
              <a:t>property</a:t>
            </a:r>
            <a:r>
              <a:rPr lang="zh-CN" altLang="en-US" sz="1900" smtClean="0"/>
              <a:t>的值为图书类型的</a:t>
            </a:r>
            <a:r>
              <a:rPr lang="en-US" altLang="zh-CN" sz="1900" smtClean="0"/>
              <a:t>DTO</a:t>
            </a:r>
            <a:r>
              <a:rPr lang="zh-CN" altLang="en-US" sz="1900" smtClean="0"/>
              <a:t>中定义的书架信息属性。</a:t>
            </a:r>
            <a:r>
              <a:rPr lang="en-US" altLang="zh-CN" sz="1900" smtClean="0">
                <a:solidFill>
                  <a:srgbClr val="FF0000"/>
                </a:solidFill>
              </a:rPr>
              <a:t>select</a:t>
            </a:r>
            <a:r>
              <a:rPr lang="zh-CN" altLang="en-US" sz="1900" smtClean="0"/>
              <a:t>配置是命名空间</a:t>
            </a:r>
            <a:r>
              <a:rPr lang="en-US" altLang="zh-CN" sz="1900" smtClean="0"/>
              <a:t>+sql ID</a:t>
            </a:r>
            <a:r>
              <a:rPr lang="zh-CN" altLang="en-US" sz="1900" smtClean="0"/>
              <a:t>的方式，这样便可以指向指定</a:t>
            </a:r>
            <a:r>
              <a:rPr lang="en-US" altLang="zh-CN" sz="1900" smtClean="0"/>
              <a:t>Mapper</a:t>
            </a:r>
            <a:r>
              <a:rPr lang="zh-CN" altLang="en-US" sz="1900" smtClean="0"/>
              <a:t>的</a:t>
            </a:r>
            <a:r>
              <a:rPr lang="en-US" altLang="zh-CN" sz="1900" smtClean="0"/>
              <a:t>SQL</a:t>
            </a:r>
            <a:r>
              <a:rPr lang="zh-CN" altLang="en-US" sz="1900" smtClean="0"/>
              <a:t>，</a:t>
            </a:r>
            <a:r>
              <a:rPr lang="en-US" altLang="zh-CN" sz="1900" smtClean="0"/>
              <a:t>column</a:t>
            </a:r>
            <a:r>
              <a:rPr lang="zh-CN" altLang="en-US" sz="1900" smtClean="0"/>
              <a:t>代表</a:t>
            </a:r>
            <a:r>
              <a:rPr lang="en-US" altLang="zh-CN" sz="1900" smtClean="0"/>
              <a:t>sql</a:t>
            </a:r>
            <a:r>
              <a:rPr lang="zh-CN" altLang="en-US" sz="1900" smtClean="0"/>
              <a:t>中一对一关系中的数据库外键字段。</a:t>
            </a:r>
            <a:endParaRPr lang="zh-CN" altLang="en-US" sz="19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670" y="1916832"/>
            <a:ext cx="957679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630710" y="2708920"/>
            <a:ext cx="89289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一对一级联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第三步：根据上页内容中</a:t>
            </a:r>
            <a:r>
              <a:rPr lang="en-US" altLang="zh-CN" sz="2200" smtClean="0"/>
              <a:t>association</a:t>
            </a:r>
            <a:r>
              <a:rPr lang="zh-CN" altLang="en-US" sz="2200" smtClean="0"/>
              <a:t>配置的写法，因此还需要指定具体的</a:t>
            </a:r>
            <a:r>
              <a:rPr lang="en-US" altLang="zh-CN" sz="2200" smtClean="0"/>
              <a:t>sql</a:t>
            </a:r>
            <a:r>
              <a:rPr lang="zh-CN" altLang="en-US" sz="2200" smtClean="0"/>
              <a:t>，来查询需要返回的书架信息对象。那么就需要在</a:t>
            </a:r>
            <a:r>
              <a:rPr lang="en-US" altLang="zh-CN" sz="2200" smtClean="0"/>
              <a:t>select</a:t>
            </a:r>
            <a:r>
              <a:rPr lang="zh-CN" altLang="en-US" sz="2200" smtClean="0"/>
              <a:t>属性的配置中的对应的命名空间中写</a:t>
            </a:r>
            <a:r>
              <a:rPr lang="en-US" altLang="zh-CN" sz="2200" smtClean="0"/>
              <a:t>id=“getShlfByBookTypeID”</a:t>
            </a:r>
            <a:r>
              <a:rPr lang="zh-CN" altLang="en-US" sz="2200" smtClean="0"/>
              <a:t>的</a:t>
            </a:r>
            <a:r>
              <a:rPr lang="en-US" altLang="zh-CN" sz="2200" smtClean="0"/>
              <a:t>sql</a:t>
            </a:r>
            <a:r>
              <a:rPr lang="zh-CN" altLang="en-US" sz="2200" smtClean="0"/>
              <a:t>。代码如下：</a:t>
            </a:r>
            <a:endParaRPr lang="en-US" altLang="zh-CN" sz="2200" smtClean="0"/>
          </a:p>
          <a:p>
            <a:pPr>
              <a:buNone/>
            </a:pPr>
            <a:endParaRPr lang="en-US" altLang="zh-CN" sz="2200" smtClean="0"/>
          </a:p>
          <a:p>
            <a:pPr>
              <a:buNone/>
            </a:pPr>
            <a:endParaRPr lang="en-US" altLang="zh-CN" sz="2200" smtClean="0"/>
          </a:p>
          <a:p>
            <a:r>
              <a:rPr lang="zh-CN" altLang="en-US" sz="2200" smtClean="0"/>
              <a:t>至此，调用查询图书类别的方法时，就可以同时返回对应的书架信息。</a:t>
            </a:r>
            <a:endParaRPr lang="zh-CN" altLang="en-US" sz="2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678" y="2420888"/>
            <a:ext cx="983351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一对多级联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一对一的关系配置好后，同样是使用配置的方式来配置图书类型（</a:t>
            </a:r>
            <a:r>
              <a:rPr lang="en-US" altLang="zh-CN" sz="2200" smtClean="0"/>
              <a:t>BookTypeDTO</a:t>
            </a:r>
            <a:r>
              <a:rPr lang="zh-CN" altLang="en-US" sz="2200" smtClean="0"/>
              <a:t>）和对应图书集合（</a:t>
            </a:r>
            <a:r>
              <a:rPr lang="en-US" altLang="zh-CN" sz="2200" smtClean="0"/>
              <a:t>bookList</a:t>
            </a:r>
            <a:r>
              <a:rPr lang="zh-CN" altLang="en-US" sz="2200" smtClean="0"/>
              <a:t>）的关系。这里使用</a:t>
            </a:r>
            <a:r>
              <a:rPr lang="en-US" altLang="zh-CN" sz="2200" smtClean="0"/>
              <a:t>collection</a:t>
            </a:r>
            <a:r>
              <a:rPr lang="zh-CN" altLang="en-US" sz="2200" smtClean="0"/>
              <a:t>标签配置，以达到查询图书类型时，同时查询出对应的图书集合目的。</a:t>
            </a:r>
            <a:endParaRPr lang="en-US" altLang="zh-CN" sz="2200" smtClean="0"/>
          </a:p>
          <a:p>
            <a:r>
              <a:rPr lang="zh-CN" altLang="en-US" sz="2200" smtClean="0"/>
              <a:t>第一步：依然是之前查询图书类型的映射方法。</a:t>
            </a:r>
            <a:endParaRPr lang="en-US" altLang="zh-CN" sz="2200" smtClean="0"/>
          </a:p>
          <a:p>
            <a:r>
              <a:rPr lang="zh-CN" altLang="en-US" sz="2200" smtClean="0"/>
              <a:t>第二步：在映射文件中，使用</a:t>
            </a:r>
            <a:r>
              <a:rPr lang="en-US" altLang="zh-CN" sz="2200" smtClean="0"/>
              <a:t>collection</a:t>
            </a:r>
            <a:r>
              <a:rPr lang="zh-CN" altLang="en-US" sz="2200" smtClean="0"/>
              <a:t>元素，建立图书类型（</a:t>
            </a:r>
            <a:r>
              <a:rPr lang="en-US" altLang="zh-CN" sz="2200" smtClean="0"/>
              <a:t>BookTypeDTO</a:t>
            </a:r>
            <a:r>
              <a:rPr lang="zh-CN" altLang="en-US" sz="2200" smtClean="0"/>
              <a:t>）与图书集合（</a:t>
            </a:r>
            <a:r>
              <a:rPr lang="en-US" altLang="zh-CN" sz="2200" smtClean="0"/>
              <a:t>bookList</a:t>
            </a:r>
            <a:r>
              <a:rPr lang="zh-CN" altLang="en-US" sz="2200" smtClean="0"/>
              <a:t>）一对多的映射关系。</a:t>
            </a:r>
          </a:p>
          <a:p>
            <a:pPr>
              <a:buNone/>
            </a:pPr>
            <a:endParaRPr lang="en-US" altLang="zh-CN" sz="2200" smtClean="0"/>
          </a:p>
          <a:p>
            <a:pPr>
              <a:buNone/>
            </a:pPr>
            <a:endParaRPr lang="en-US" altLang="zh-CN" sz="2200" smtClean="0"/>
          </a:p>
          <a:p>
            <a:r>
              <a:rPr lang="zh-CN" altLang="en-US" sz="1900" smtClean="0"/>
              <a:t>在上面划横线的</a:t>
            </a:r>
            <a:r>
              <a:rPr lang="en-US" altLang="zh-CN" sz="1900" smtClean="0"/>
              <a:t>collection</a:t>
            </a:r>
            <a:r>
              <a:rPr lang="zh-CN" altLang="en-US" sz="1900" smtClean="0"/>
              <a:t>配置中，</a:t>
            </a:r>
            <a:r>
              <a:rPr lang="en-US" altLang="zh-CN" sz="1900" smtClean="0">
                <a:solidFill>
                  <a:srgbClr val="FF0000"/>
                </a:solidFill>
              </a:rPr>
              <a:t>collection</a:t>
            </a:r>
            <a:r>
              <a:rPr lang="zh-CN" altLang="en-US" sz="1900" smtClean="0"/>
              <a:t>元素表示一对多关联，</a:t>
            </a:r>
            <a:r>
              <a:rPr lang="en-US" altLang="zh-CN" sz="1900" smtClean="0">
                <a:solidFill>
                  <a:srgbClr val="FF0000"/>
                </a:solidFill>
              </a:rPr>
              <a:t>property</a:t>
            </a:r>
            <a:r>
              <a:rPr lang="zh-CN" altLang="en-US" sz="1900" smtClean="0"/>
              <a:t>和</a:t>
            </a:r>
            <a:r>
              <a:rPr lang="en-US" altLang="zh-CN" sz="1900" smtClean="0">
                <a:solidFill>
                  <a:srgbClr val="FF0000"/>
                </a:solidFill>
              </a:rPr>
              <a:t>column</a:t>
            </a:r>
            <a:r>
              <a:rPr lang="zh-CN" altLang="en-US" sz="1900" smtClean="0"/>
              <a:t>与</a:t>
            </a:r>
            <a:r>
              <a:rPr lang="en-US" altLang="zh-CN" sz="1900" smtClean="0"/>
              <a:t>association</a:t>
            </a:r>
            <a:r>
              <a:rPr lang="zh-CN" altLang="en-US" sz="1900" smtClean="0"/>
              <a:t>中相关属性一致。其</a:t>
            </a:r>
            <a:r>
              <a:rPr lang="en-US" altLang="zh-CN" sz="1900" smtClean="0">
                <a:solidFill>
                  <a:srgbClr val="FF0000"/>
                </a:solidFill>
              </a:rPr>
              <a:t>select</a:t>
            </a:r>
            <a:r>
              <a:rPr lang="zh-CN" altLang="en-US" sz="1900" smtClean="0"/>
              <a:t>元素指向</a:t>
            </a:r>
            <a:r>
              <a:rPr lang="en-US" altLang="zh-CN" sz="1900" smtClean="0"/>
              <a:t>SQL</a:t>
            </a:r>
            <a:r>
              <a:rPr lang="zh-CN" altLang="en-US" sz="1900" smtClean="0"/>
              <a:t>，将通过</a:t>
            </a:r>
            <a:r>
              <a:rPr lang="en-US" altLang="zh-CN" sz="1900" smtClean="0"/>
              <a:t>column</a:t>
            </a:r>
            <a:r>
              <a:rPr lang="zh-CN" altLang="en-US" sz="1900" smtClean="0"/>
              <a:t>制定的</a:t>
            </a:r>
            <a:r>
              <a:rPr lang="en-US" altLang="zh-CN" sz="1900" smtClean="0"/>
              <a:t>SQL</a:t>
            </a:r>
            <a:r>
              <a:rPr lang="zh-CN" altLang="en-US" sz="1900" smtClean="0"/>
              <a:t>字段作为参数进行传递，然后将结果返回给图书类型对象的属性</a:t>
            </a:r>
            <a:r>
              <a:rPr lang="en-US" altLang="zh-CN" sz="2000" smtClean="0"/>
              <a:t>bookList</a:t>
            </a:r>
            <a:r>
              <a:rPr lang="zh-CN" altLang="en-US" sz="2000" smtClean="0"/>
              <a:t>。</a:t>
            </a:r>
            <a:endParaRPr lang="zh-CN" altLang="en-US" sz="19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694" y="3789040"/>
            <a:ext cx="9067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846734" y="4725144"/>
            <a:ext cx="83529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1129</Words>
  <Application>Microsoft Office PowerPoint</Application>
  <PresentationFormat>自定义</PresentationFormat>
  <Paragraphs>95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主题1</vt:lpstr>
      <vt:lpstr>级联查询</vt:lpstr>
      <vt:lpstr>级联概述（resultMap元素）</vt:lpstr>
      <vt:lpstr>级联概述（resultMap元素）</vt:lpstr>
      <vt:lpstr>级联业务准备</vt:lpstr>
      <vt:lpstr>级联业务准备</vt:lpstr>
      <vt:lpstr>一对一级联</vt:lpstr>
      <vt:lpstr>一对一级联</vt:lpstr>
      <vt:lpstr>一对一级联</vt:lpstr>
      <vt:lpstr>一对多级联</vt:lpstr>
      <vt:lpstr>一对多级联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728</cp:revision>
  <dcterms:modified xsi:type="dcterms:W3CDTF">2017-10-26T08:05:11Z</dcterms:modified>
</cp:coreProperties>
</file>