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38" r:id="rId2"/>
    <p:sldId id="990" r:id="rId3"/>
    <p:sldId id="992" r:id="rId4"/>
    <p:sldId id="993" r:id="rId5"/>
    <p:sldId id="994" r:id="rId6"/>
    <p:sldId id="995" r:id="rId7"/>
    <p:sldId id="996" r:id="rId8"/>
    <p:sldId id="997" r:id="rId9"/>
    <p:sldId id="998" r:id="rId10"/>
    <p:sldId id="999" r:id="rId11"/>
    <p:sldId id="1000" r:id="rId12"/>
    <p:sldId id="1001" r:id="rId13"/>
    <p:sldId id="1002" r:id="rId14"/>
    <p:sldId id="1003" r:id="rId15"/>
    <p:sldId id="1004" r:id="rId16"/>
    <p:sldId id="1005" r:id="rId17"/>
    <p:sldId id="1006" r:id="rId18"/>
    <p:sldId id="1007" r:id="rId19"/>
    <p:sldId id="1008" r:id="rId20"/>
    <p:sldId id="886" r:id="rId21"/>
    <p:sldId id="1009" r:id="rId22"/>
    <p:sldId id="1010" r:id="rId23"/>
    <p:sldId id="1011" r:id="rId24"/>
    <p:sldId id="1012" r:id="rId25"/>
    <p:sldId id="1013" r:id="rId26"/>
    <p:sldId id="1014" r:id="rId27"/>
    <p:sldId id="1015" r:id="rId28"/>
    <p:sldId id="1016" r:id="rId29"/>
    <p:sldId id="1017" r:id="rId30"/>
    <p:sldId id="1020" r:id="rId31"/>
    <p:sldId id="1019" r:id="rId32"/>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FF"/>
    <a:srgbClr val="0000E1"/>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575" autoAdjust="0"/>
  </p:normalViewPr>
  <p:slideViewPr>
    <p:cSldViewPr>
      <p:cViewPr varScale="1">
        <p:scale>
          <a:sx n="96" d="100"/>
          <a:sy n="96" d="100"/>
        </p:scale>
        <p:origin x="1461" y="115"/>
      </p:cViewPr>
      <p:guideLst>
        <p:guide orient="horz" pos="2160"/>
        <p:guide pos="2880"/>
      </p:guideLst>
    </p:cSldViewPr>
  </p:slideViewPr>
  <p:outlineViewPr>
    <p:cViewPr>
      <p:scale>
        <a:sx n="33" d="100"/>
        <a:sy n="33" d="100"/>
      </p:scale>
      <p:origin x="0" y="43626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6D1469-C67C-43DD-86C4-BFFF7550F22B}" type="slidenum">
              <a:rPr lang="en-US" altLang="zh-CN"/>
              <a:pPr>
                <a:defRPr/>
              </a:pPr>
              <a:t>‹#›</a:t>
            </a:fld>
            <a:endParaRPr lang="en-US" altLang="zh-CN"/>
          </a:p>
        </p:txBody>
      </p:sp>
    </p:spTree>
    <p:extLst>
      <p:ext uri="{BB962C8B-B14F-4D97-AF65-F5344CB8AC3E}">
        <p14:creationId xmlns:p14="http://schemas.microsoft.com/office/powerpoint/2010/main" val="113621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C77222-3A9B-4630-963E-A75EDD7F2B5D}" type="slidenum">
              <a:rPr lang="en-US" altLang="zh-CN"/>
              <a:pPr>
                <a:defRPr/>
              </a:pPr>
              <a:t>‹#›</a:t>
            </a:fld>
            <a:endParaRPr lang="en-US" altLang="zh-CN"/>
          </a:p>
        </p:txBody>
      </p:sp>
    </p:spTree>
    <p:extLst>
      <p:ext uri="{BB962C8B-B14F-4D97-AF65-F5344CB8AC3E}">
        <p14:creationId xmlns:p14="http://schemas.microsoft.com/office/powerpoint/2010/main" val="11602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A121C8-6AEF-4C3E-B3B5-FD8A07927092}" type="slidenum">
              <a:rPr lang="en-US" altLang="zh-CN"/>
              <a:pPr>
                <a:defRPr/>
              </a:pPr>
              <a:t>‹#›</a:t>
            </a:fld>
            <a:endParaRPr lang="en-US" altLang="zh-CN"/>
          </a:p>
        </p:txBody>
      </p:sp>
    </p:spTree>
    <p:extLst>
      <p:ext uri="{BB962C8B-B14F-4D97-AF65-F5344CB8AC3E}">
        <p14:creationId xmlns:p14="http://schemas.microsoft.com/office/powerpoint/2010/main" val="111649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FEC486-F6C5-4AAA-8960-E919FE3FCCA3}" type="slidenum">
              <a:rPr lang="en-US" altLang="zh-CN"/>
              <a:pPr>
                <a:defRPr/>
              </a:pPr>
              <a:t>‹#›</a:t>
            </a:fld>
            <a:endParaRPr lang="en-US" altLang="zh-CN"/>
          </a:p>
        </p:txBody>
      </p:sp>
    </p:spTree>
    <p:extLst>
      <p:ext uri="{BB962C8B-B14F-4D97-AF65-F5344CB8AC3E}">
        <p14:creationId xmlns:p14="http://schemas.microsoft.com/office/powerpoint/2010/main" val="104332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3DCA4C-AF04-4244-A082-F134C26C2F63}" type="slidenum">
              <a:rPr lang="en-US" altLang="zh-CN"/>
              <a:pPr>
                <a:defRPr/>
              </a:pPr>
              <a:t>‹#›</a:t>
            </a:fld>
            <a:endParaRPr lang="en-US" altLang="zh-CN"/>
          </a:p>
        </p:txBody>
      </p:sp>
    </p:spTree>
    <p:extLst>
      <p:ext uri="{BB962C8B-B14F-4D97-AF65-F5344CB8AC3E}">
        <p14:creationId xmlns:p14="http://schemas.microsoft.com/office/powerpoint/2010/main" val="330392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F191335-FFD6-4CC5-9B10-2218992F66C3}" type="slidenum">
              <a:rPr lang="en-US" altLang="zh-CN"/>
              <a:pPr>
                <a:defRPr/>
              </a:pPr>
              <a:t>‹#›</a:t>
            </a:fld>
            <a:endParaRPr lang="en-US" altLang="zh-CN"/>
          </a:p>
        </p:txBody>
      </p:sp>
    </p:spTree>
    <p:extLst>
      <p:ext uri="{BB962C8B-B14F-4D97-AF65-F5344CB8AC3E}">
        <p14:creationId xmlns:p14="http://schemas.microsoft.com/office/powerpoint/2010/main" val="8516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918295-1FD1-4DA7-9F4F-48ED7ABBB111}" type="slidenum">
              <a:rPr lang="en-US" altLang="zh-CN"/>
              <a:pPr>
                <a:defRPr/>
              </a:pPr>
              <a:t>‹#›</a:t>
            </a:fld>
            <a:endParaRPr lang="en-US" altLang="zh-CN"/>
          </a:p>
        </p:txBody>
      </p:sp>
    </p:spTree>
    <p:extLst>
      <p:ext uri="{BB962C8B-B14F-4D97-AF65-F5344CB8AC3E}">
        <p14:creationId xmlns:p14="http://schemas.microsoft.com/office/powerpoint/2010/main" val="279269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9658311-2B5E-4B54-A64F-80F748F0F7B7}" type="slidenum">
              <a:rPr lang="en-US" altLang="zh-CN"/>
              <a:pPr>
                <a:defRPr/>
              </a:pPr>
              <a:t>‹#›</a:t>
            </a:fld>
            <a:endParaRPr lang="en-US" altLang="zh-CN"/>
          </a:p>
        </p:txBody>
      </p:sp>
    </p:spTree>
    <p:extLst>
      <p:ext uri="{BB962C8B-B14F-4D97-AF65-F5344CB8AC3E}">
        <p14:creationId xmlns:p14="http://schemas.microsoft.com/office/powerpoint/2010/main" val="1380962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D463A07-5878-4175-8019-C3E8ECC8F15A}" type="slidenum">
              <a:rPr lang="en-US" altLang="zh-CN"/>
              <a:pPr>
                <a:defRPr/>
              </a:pPr>
              <a:t>‹#›</a:t>
            </a:fld>
            <a:endParaRPr lang="en-US" altLang="zh-CN"/>
          </a:p>
        </p:txBody>
      </p:sp>
    </p:spTree>
    <p:extLst>
      <p:ext uri="{BB962C8B-B14F-4D97-AF65-F5344CB8AC3E}">
        <p14:creationId xmlns:p14="http://schemas.microsoft.com/office/powerpoint/2010/main" val="378921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D66A801-E626-4839-9137-0EEA428EDCFA}" type="slidenum">
              <a:rPr lang="en-US" altLang="zh-CN"/>
              <a:pPr>
                <a:defRPr/>
              </a:pPr>
              <a:t>‹#›</a:t>
            </a:fld>
            <a:endParaRPr lang="en-US" altLang="zh-CN"/>
          </a:p>
        </p:txBody>
      </p:sp>
    </p:spTree>
    <p:extLst>
      <p:ext uri="{BB962C8B-B14F-4D97-AF65-F5344CB8AC3E}">
        <p14:creationId xmlns:p14="http://schemas.microsoft.com/office/powerpoint/2010/main" val="379199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8B0799-F841-424A-B011-CEEF2562E9E3}" type="slidenum">
              <a:rPr lang="en-US" altLang="zh-CN"/>
              <a:pPr>
                <a:defRPr/>
              </a:pPr>
              <a:t>‹#›</a:t>
            </a:fld>
            <a:endParaRPr lang="en-US" altLang="zh-CN"/>
          </a:p>
        </p:txBody>
      </p:sp>
    </p:spTree>
    <p:extLst>
      <p:ext uri="{BB962C8B-B14F-4D97-AF65-F5344CB8AC3E}">
        <p14:creationId xmlns:p14="http://schemas.microsoft.com/office/powerpoint/2010/main" val="268985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54C29BD-F113-4F65-8132-FD331AFC82F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endParaRPr lang="en-US" altLang="zh-CN" sz="1600" b="1" dirty="0">
              <a:latin typeface="+mn-ea"/>
              <a:ea typeface="+mn-ea"/>
            </a:endParaRPr>
          </a:p>
          <a:p>
            <a:pPr algn="just" eaLnBrk="1" hangingPunct="1"/>
            <a:endParaRPr lang="en-US" altLang="zh-CN" sz="1600" b="1" dirty="0">
              <a:latin typeface="+mn-ea"/>
            </a:endParaRPr>
          </a:p>
          <a:p>
            <a:pPr algn="l"/>
            <a:r>
              <a:rPr lang="zh-CN" altLang="en-US" sz="1600" b="1" dirty="0">
                <a:latin typeface="+mn-ea"/>
              </a:rPr>
              <a:t>要求：</a:t>
            </a:r>
            <a:endParaRPr lang="en-US" altLang="zh-CN" sz="1600" b="1" dirty="0">
              <a:latin typeface="+mn-ea"/>
            </a:endParaRPr>
          </a:p>
          <a:p>
            <a:pPr algn="l"/>
            <a:r>
              <a:rPr lang="en-US" altLang="zh-CN" sz="1600" b="1" dirty="0">
                <a:latin typeface="+mn-ea"/>
              </a:rPr>
              <a:t>1</a:t>
            </a:r>
            <a:r>
              <a:rPr lang="zh-CN" altLang="en-US" sz="1600" b="1" dirty="0">
                <a:latin typeface="+mn-ea"/>
              </a:rPr>
              <a:t>、完成本文档中所有的测试程序并填写运行结果，体会字符数组输入输出时不同用法的差异</a:t>
            </a:r>
            <a:endParaRPr lang="en-US" altLang="zh-CN" sz="1600" b="1" dirty="0">
              <a:latin typeface="+mn-ea"/>
            </a:endParaRPr>
          </a:p>
          <a:p>
            <a:pPr algn="l"/>
            <a:r>
              <a:rPr lang="en-US" altLang="zh-CN" sz="1600" b="1" dirty="0">
                <a:latin typeface="+mn-ea"/>
              </a:rPr>
              <a:t>2</a:t>
            </a:r>
            <a:r>
              <a:rPr lang="zh-CN" altLang="en-US" sz="1600" b="1" dirty="0">
                <a:latin typeface="+mn-ea"/>
              </a:rPr>
              <a:t>、需完成的页面，右上角有标注，直接在本文件上作答，</a:t>
            </a:r>
            <a:r>
              <a:rPr lang="zh-CN" altLang="en-US" sz="1600" b="1" dirty="0">
                <a:solidFill>
                  <a:srgbClr val="FF0000"/>
                </a:solidFill>
                <a:latin typeface="+mn-ea"/>
              </a:rPr>
              <a:t>用蓝色写出答案</a:t>
            </a:r>
            <a:r>
              <a:rPr lang="zh-CN" altLang="en-US" sz="1600" b="1" dirty="0">
                <a:latin typeface="+mn-ea"/>
              </a:rPr>
              <a:t>即可</a:t>
            </a:r>
            <a:endParaRPr lang="en-US" altLang="zh-CN" sz="1600" b="1" dirty="0">
              <a:latin typeface="+mn-ea"/>
            </a:endParaRPr>
          </a:p>
          <a:p>
            <a:pPr algn="l"/>
            <a:r>
              <a:rPr lang="en-US" altLang="zh-CN" sz="1600" b="1" dirty="0">
                <a:latin typeface="+mn-ea"/>
              </a:rPr>
              <a:t>   ★ </a:t>
            </a:r>
            <a:r>
              <a:rPr lang="zh-CN" altLang="en-US" sz="1600" b="1" dirty="0">
                <a:latin typeface="+mn-ea"/>
              </a:rPr>
              <a:t>运行结果</a:t>
            </a:r>
            <a:r>
              <a:rPr lang="zh-CN" altLang="en-US" sz="1600" b="1" dirty="0">
                <a:solidFill>
                  <a:srgbClr val="FF0000"/>
                </a:solidFill>
                <a:latin typeface="+mn-ea"/>
              </a:rPr>
              <a:t>允许</a:t>
            </a:r>
            <a:r>
              <a:rPr lang="zh-CN" altLang="en-US" sz="1600" b="1" dirty="0">
                <a:latin typeface="+mn-ea"/>
              </a:rPr>
              <a:t>截图后贴在文档中，内容不要相互重叠即可</a:t>
            </a:r>
            <a:endParaRPr lang="en-US" altLang="zh-CN" sz="1600" b="1" dirty="0">
              <a:latin typeface="+mn-ea"/>
            </a:endParaRPr>
          </a:p>
          <a:p>
            <a:pPr algn="l"/>
            <a:r>
              <a:rPr lang="en-US" altLang="zh-CN" sz="1600" b="1" dirty="0">
                <a:latin typeface="+mn-ea"/>
              </a:rPr>
              <a:t>3</a:t>
            </a:r>
            <a:r>
              <a:rPr lang="zh-CN" altLang="en-US" sz="1600" b="1" dirty="0">
                <a:latin typeface="+mn-ea"/>
              </a:rPr>
              <a:t>、如果写答案时，字数超出了框架范围，可以缩小字体或者扩大框架，只要能够清晰识别即可</a:t>
            </a:r>
            <a:endParaRPr lang="en-US" altLang="zh-CN" sz="1600" b="1" dirty="0">
              <a:latin typeface="+mn-ea"/>
            </a:endParaRPr>
          </a:p>
          <a:p>
            <a:pPr algn="l"/>
            <a:r>
              <a:rPr lang="en-US" altLang="zh-CN" sz="1600" b="1" dirty="0">
                <a:latin typeface="+mn-ea"/>
              </a:rPr>
              <a:t>4</a:t>
            </a:r>
            <a:r>
              <a:rPr lang="zh-CN" altLang="en-US" sz="1600" b="1" dirty="0">
                <a:latin typeface="+mn-ea"/>
              </a:rPr>
              <a:t>、所有例子仅在</a:t>
            </a:r>
            <a:r>
              <a:rPr lang="en-US" altLang="zh-CN" sz="1600" b="1" dirty="0">
                <a:latin typeface="+mn-ea"/>
              </a:rPr>
              <a:t>VS2017</a:t>
            </a:r>
            <a:r>
              <a:rPr lang="zh-CN" altLang="en-US" sz="1600" b="1" dirty="0">
                <a:latin typeface="+mn-ea"/>
              </a:rPr>
              <a:t>下测试过，如果要换成其他编译器，可能需要自行修改头文件适配</a:t>
            </a:r>
            <a:endParaRPr lang="en-US" altLang="zh-CN" sz="1600" b="1" dirty="0">
              <a:latin typeface="+mn-ea"/>
            </a:endParaRPr>
          </a:p>
          <a:p>
            <a:pPr algn="l"/>
            <a:r>
              <a:rPr lang="en-US" altLang="zh-CN" sz="1600" b="1" dirty="0">
                <a:latin typeface="+mn-ea"/>
              </a:rPr>
              <a:t>   ★ </a:t>
            </a:r>
            <a:r>
              <a:rPr lang="zh-CN" altLang="en-US" sz="1600" b="1" dirty="0">
                <a:latin typeface="+mn-ea"/>
              </a:rPr>
              <a:t>除题目明确指定编译器外，缺省使用</a:t>
            </a:r>
            <a:r>
              <a:rPr lang="en-US" altLang="zh-CN" sz="1600" b="1" dirty="0">
                <a:latin typeface="+mn-ea"/>
              </a:rPr>
              <a:t>VS2017</a:t>
            </a:r>
            <a:r>
              <a:rPr lang="zh-CN" altLang="en-US" sz="1600" b="1" dirty="0">
                <a:latin typeface="+mn-ea"/>
              </a:rPr>
              <a:t>即可</a:t>
            </a:r>
            <a:endParaRPr lang="en-US" altLang="zh-CN" sz="1600" b="1" dirty="0">
              <a:latin typeface="+mn-ea"/>
            </a:endParaRPr>
          </a:p>
          <a:p>
            <a:pPr algn="l"/>
            <a:r>
              <a:rPr lang="en-US" altLang="zh-CN" sz="1600" b="1" dirty="0">
                <a:latin typeface="+mn-ea"/>
              </a:rPr>
              <a:t>5</a:t>
            </a:r>
            <a:r>
              <a:rPr lang="zh-CN" altLang="en-US" sz="1600" b="1" dirty="0">
                <a:latin typeface="+mn-ea"/>
              </a:rPr>
              <a:t>、转换为</a:t>
            </a:r>
            <a:r>
              <a:rPr lang="en-US" altLang="zh-CN" sz="1600" b="1" dirty="0">
                <a:latin typeface="+mn-ea"/>
              </a:rPr>
              <a:t>pdf</a:t>
            </a:r>
            <a:r>
              <a:rPr lang="zh-CN" altLang="en-US" sz="1600" b="1" dirty="0">
                <a:latin typeface="+mn-ea"/>
              </a:rPr>
              <a:t>后提交</a:t>
            </a:r>
          </a:p>
        </p:txBody>
      </p:sp>
    </p:spTree>
    <p:extLst>
      <p:ext uri="{BB962C8B-B14F-4D97-AF65-F5344CB8AC3E}">
        <p14:creationId xmlns:p14="http://schemas.microsoft.com/office/powerpoint/2010/main" val="50936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逐个：</a:t>
            </a:r>
            <a:r>
              <a:rPr lang="en-US" altLang="zh-CN" sz="1600" b="1" dirty="0" err="1">
                <a:latin typeface="+mn-ea"/>
              </a:rPr>
              <a:t>printf</a:t>
            </a:r>
            <a:r>
              <a:rPr lang="en-US" altLang="zh-CN" sz="1600" b="1" dirty="0">
                <a:latin typeface="+mn-ea"/>
              </a:rPr>
              <a:t>("%c",</a:t>
            </a:r>
            <a:r>
              <a:rPr lang="zh-CN" altLang="en-US" sz="1600" b="1" dirty="0">
                <a:latin typeface="+mn-ea"/>
              </a:rPr>
              <a:t>数组元素</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数组元素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9</a:t>
            </a:r>
            <a:r>
              <a:rPr lang="zh-CN" altLang="en-US" sz="1600" b="1" dirty="0">
                <a:latin typeface="+mn-ea"/>
              </a:rPr>
              <a:t>：</a:t>
            </a:r>
            <a:r>
              <a:rPr lang="en-US" altLang="zh-CN" sz="1600" b="1" dirty="0">
                <a:latin typeface="+mn-ea"/>
              </a:rPr>
              <a:t>C/C++</a:t>
            </a:r>
            <a:r>
              <a:rPr lang="zh-CN" altLang="en-US" sz="1600" b="1" dirty="0">
                <a:latin typeface="+mn-ea"/>
              </a:rPr>
              <a:t>方式输出单个字符</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&lt;iostream&gt;</a:t>
            </a:r>
          </a:p>
          <a:p>
            <a:r>
              <a:rPr lang="en-US" altLang="zh-CN" sz="1600" b="1" dirty="0">
                <a:latin typeface="宋体" pitchFamily="2" charset="-122"/>
              </a:rPr>
              <a:t>#include &lt;</a:t>
            </a:r>
            <a:r>
              <a:rPr lang="en-US" altLang="zh-CN" sz="1600" b="1" dirty="0" err="1">
                <a:latin typeface="宋体" pitchFamily="2" charset="-122"/>
              </a:rPr>
              <a:t>cstdio</a:t>
            </a:r>
            <a:r>
              <a:rPr lang="en-US" altLang="zh-CN" sz="1600" b="1" dirty="0">
                <a:latin typeface="宋体" pitchFamily="2" charset="-122"/>
              </a:rPr>
              <a:t>&gt;</a:t>
            </a:r>
          </a:p>
          <a:p>
            <a:r>
              <a:rPr lang="en-US" altLang="zh-CN" sz="1600" b="1" dirty="0">
                <a:latin typeface="宋体" pitchFamily="2" charset="-122"/>
              </a:rPr>
              <a:t>using namespace std;</a:t>
            </a:r>
          </a:p>
          <a:p>
            <a:endParaRPr lang="en-US" altLang="zh-CN" sz="1600" b="1" dirty="0">
              <a:latin typeface="宋体" pitchFamily="2" charset="-122"/>
            </a:endParaRPr>
          </a:p>
          <a:p>
            <a:r>
              <a:rPr lang="en-US" altLang="zh-CN" sz="1600" b="1" dirty="0">
                <a:latin typeface="宋体" pitchFamily="2" charset="-122"/>
              </a:rPr>
              <a:t>int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a[]="Student";   </a:t>
            </a:r>
            <a:r>
              <a:rPr lang="en-US" altLang="zh-CN" sz="1600" b="1" dirty="0">
                <a:solidFill>
                  <a:srgbClr val="FF3300"/>
                </a:solidFill>
                <a:latin typeface="宋体" pitchFamily="2" charset="-122"/>
              </a:rPr>
              <a:t>//</a:t>
            </a:r>
            <a:r>
              <a:rPr lang="zh-CN" altLang="en-US" sz="1600" b="1" dirty="0">
                <a:solidFill>
                  <a:srgbClr val="FF0000"/>
                </a:solidFill>
                <a:latin typeface="宋体" pitchFamily="2" charset="-122"/>
              </a:rPr>
              <a:t>长度缺省为</a:t>
            </a:r>
            <a:r>
              <a:rPr lang="en-US" altLang="zh-CN" sz="1600" b="1" dirty="0">
                <a:solidFill>
                  <a:srgbClr val="FF0000"/>
                </a:solidFill>
                <a:latin typeface="宋体" pitchFamily="2" charset="-122"/>
              </a:rPr>
              <a:t>8</a:t>
            </a:r>
          </a:p>
          <a:p>
            <a:endParaRPr lang="en-US" altLang="zh-CN" sz="1600" b="1" dirty="0">
              <a:solidFill>
                <a:srgbClr val="FF00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sizeof</a:t>
            </a:r>
            <a:r>
              <a:rPr lang="en-US" altLang="zh-CN" sz="1600" b="1" dirty="0">
                <a:latin typeface="宋体" pitchFamily="2" charset="-122"/>
              </a:rPr>
              <a:t>(a)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("%c*\n", a[5]);</a:t>
            </a:r>
            <a:endParaRPr lang="en-US" altLang="zh-CN" sz="1600" b="1" dirty="0">
              <a:solidFill>
                <a:srgbClr val="FF0000"/>
              </a:solidFill>
              <a:latin typeface="宋体" pitchFamily="2" charset="-122"/>
            </a:endParaRPr>
          </a:p>
          <a:p>
            <a:endParaRPr lang="en-US" altLang="zh-CN" sz="1600" dirty="0">
              <a:latin typeface="宋体" pitchFamily="2" charset="-122"/>
            </a:endParaRPr>
          </a:p>
          <a:p>
            <a:r>
              <a:rPr lang="en-US" altLang="zh-CN" sz="1600"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a[3] &lt;&lt; '*'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r>
              <a:rPr lang="en-US" altLang="zh-CN" sz="1600" b="1" dirty="0">
                <a:solidFill>
                  <a:srgbClr val="FF0000"/>
                </a:solidFill>
                <a:latin typeface="宋体" pitchFamily="2" charset="-122"/>
              </a:rPr>
              <a:t>//</a:t>
            </a:r>
            <a:r>
              <a:rPr lang="zh-CN" altLang="en-US" sz="1600" b="1" dirty="0">
                <a:solidFill>
                  <a:srgbClr val="FF0000"/>
                </a:solidFill>
                <a:latin typeface="宋体" pitchFamily="2" charset="-122"/>
              </a:rPr>
              <a:t>输出加</a:t>
            </a:r>
            <a:r>
              <a:rPr lang="en-US" altLang="zh-CN" sz="1600" b="1" dirty="0">
                <a:solidFill>
                  <a:srgbClr val="FF0000"/>
                </a:solidFill>
                <a:latin typeface="宋体" pitchFamily="2" charset="-122"/>
              </a:rPr>
              <a:t>*</a:t>
            </a:r>
            <a:r>
              <a:rPr lang="zh-CN" altLang="en-US" sz="1600" b="1" dirty="0">
                <a:solidFill>
                  <a:srgbClr val="FF0000"/>
                </a:solidFill>
                <a:latin typeface="宋体" pitchFamily="2" charset="-122"/>
              </a:rPr>
              <a:t>是为了确认只输出了一个字符</a:t>
            </a:r>
            <a:endParaRPr lang="en-US" altLang="zh-CN" sz="1600" b="1" dirty="0">
              <a:solidFill>
                <a:srgbClr val="FF0000"/>
              </a:solidFill>
              <a:latin typeface="宋体" pitchFamily="2" charset="-122"/>
            </a:endParaRPr>
          </a:p>
          <a:p>
            <a:endParaRPr lang="en-US" altLang="zh-CN" sz="1600" b="1" dirty="0">
              <a:solidFill>
                <a:srgbClr val="FF0000"/>
              </a:solidFill>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en-US" altLang="zh-CN" sz="1600" b="1" dirty="0">
                <a:solidFill>
                  <a:srgbClr val="0000CC"/>
                </a:solidFill>
                <a:latin typeface="+mn-ea"/>
                <a:ea typeface="+mn-ea"/>
              </a:rPr>
              <a:t>8</a:t>
            </a:r>
          </a:p>
          <a:p>
            <a:r>
              <a:rPr lang="en-US" altLang="zh-CN" sz="1600" b="1" dirty="0">
                <a:solidFill>
                  <a:srgbClr val="0000CC"/>
                </a:solidFill>
                <a:latin typeface="+mn-ea"/>
                <a:ea typeface="+mn-ea"/>
              </a:rPr>
              <a:t>n*</a:t>
            </a:r>
          </a:p>
          <a:p>
            <a:r>
              <a:rPr lang="en-US" altLang="zh-CN" sz="1600" b="1" dirty="0">
                <a:solidFill>
                  <a:srgbClr val="0000CC"/>
                </a:solidFill>
                <a:latin typeface="+mn-ea"/>
                <a:ea typeface="+mn-ea"/>
              </a:rPr>
              <a:t>d*</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zh-CN" altLang="en-US"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64766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逐个：</a:t>
            </a:r>
            <a:r>
              <a:rPr lang="en-US" altLang="zh-CN" sz="1600" b="1" dirty="0" err="1">
                <a:latin typeface="+mn-ea"/>
              </a:rPr>
              <a:t>printf</a:t>
            </a:r>
            <a:r>
              <a:rPr lang="en-US" altLang="zh-CN" sz="1600" b="1" dirty="0">
                <a:latin typeface="+mn-ea"/>
              </a:rPr>
              <a:t>("%c",</a:t>
            </a:r>
            <a:r>
              <a:rPr lang="zh-CN" altLang="en-US" sz="1600" b="1" dirty="0">
                <a:latin typeface="+mn-ea"/>
              </a:rPr>
              <a:t>数组元素</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数组元素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10</a:t>
            </a:r>
            <a:r>
              <a:rPr lang="zh-CN" altLang="en-US" sz="1600" b="1" dirty="0">
                <a:latin typeface="+mn-ea"/>
              </a:rPr>
              <a:t>：</a:t>
            </a:r>
            <a:r>
              <a:rPr lang="en-US" altLang="zh-CN" sz="1600" b="1" dirty="0">
                <a:latin typeface="+mn-ea"/>
              </a:rPr>
              <a:t>C/C++</a:t>
            </a:r>
            <a:r>
              <a:rPr lang="zh-CN" altLang="en-US" sz="1600" b="1" dirty="0">
                <a:latin typeface="+mn-ea"/>
              </a:rPr>
              <a:t>方式以单个字符</a:t>
            </a:r>
            <a:r>
              <a:rPr lang="en-US" altLang="zh-CN" sz="1600" b="1" dirty="0">
                <a:latin typeface="+mn-ea"/>
              </a:rPr>
              <a:t>+</a:t>
            </a:r>
            <a:r>
              <a:rPr lang="zh-CN" altLang="en-US" sz="1600" b="1" dirty="0">
                <a:latin typeface="+mn-ea"/>
              </a:rPr>
              <a:t>循环形式输出整个数组</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#include &lt;</a:t>
            </a:r>
            <a:r>
              <a:rPr lang="en-US" altLang="zh-CN" sz="1600" b="1" dirty="0" err="1">
                <a:latin typeface="宋体" pitchFamily="2" charset="-122"/>
              </a:rPr>
              <a:t>cstdio</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char a[]="Student";</a:t>
            </a:r>
            <a:endParaRPr lang="en-US" altLang="zh-CN" sz="1600" b="1" dirty="0">
              <a:solidFill>
                <a:srgbClr val="FF0000"/>
              </a:solidFill>
              <a:latin typeface="宋体" pitchFamily="2" charset="-122"/>
            </a:endParaRPr>
          </a:p>
          <a:p>
            <a:endParaRPr lang="en-US" altLang="zh-CN" sz="1600" b="1" dirty="0">
              <a:solidFill>
                <a:srgbClr val="FF0000"/>
              </a:solidFill>
              <a:latin typeface="宋体" pitchFamily="2" charset="-122"/>
            </a:endParaRPr>
          </a:p>
          <a:p>
            <a:r>
              <a:rPr lang="en-US" altLang="zh-CN" sz="1600" b="1" dirty="0">
                <a:solidFill>
                  <a:srgbClr val="FF0000"/>
                </a:solidFill>
                <a:latin typeface="宋体" pitchFamily="2" charset="-122"/>
              </a:rPr>
              <a:t>    </a:t>
            </a:r>
            <a:r>
              <a:rPr lang="en-US" altLang="zh-CN" sz="1600" b="1" dirty="0">
                <a:latin typeface="宋体" pitchFamily="2" charset="-122"/>
              </a:rPr>
              <a:t>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&lt;7;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("%c", a[</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 //</a:t>
            </a:r>
            <a:r>
              <a:rPr lang="zh-CN" altLang="en-US" sz="1600" b="1" dirty="0">
                <a:latin typeface="宋体" pitchFamily="2" charset="-122"/>
              </a:rPr>
              <a:t>换行</a:t>
            </a:r>
            <a:endParaRPr lang="en-US" altLang="zh-CN" sz="1600" b="1" dirty="0">
              <a:latin typeface="宋体" pitchFamily="2" charset="-122"/>
            </a:endParaRPr>
          </a:p>
          <a:p>
            <a:endParaRPr lang="en-US" altLang="zh-CN" sz="1600" b="1" dirty="0">
              <a:solidFill>
                <a:srgbClr val="FF0000"/>
              </a:solidFill>
              <a:latin typeface="宋体" pitchFamily="2" charset="-122"/>
            </a:endParaRPr>
          </a:p>
          <a:p>
            <a:r>
              <a:rPr lang="en-US" altLang="zh-CN" sz="1600" b="1" dirty="0">
                <a:solidFill>
                  <a:srgbClr val="FF0000"/>
                </a:solidFill>
                <a:latin typeface="宋体" pitchFamily="2" charset="-122"/>
              </a:rPr>
              <a:t>    </a:t>
            </a:r>
            <a:r>
              <a:rPr lang="en-US" altLang="zh-CN" sz="1600" b="1" dirty="0">
                <a:latin typeface="宋体" pitchFamily="2" charset="-122"/>
              </a:rPr>
              <a:t>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&lt;7;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 //</a:t>
            </a:r>
            <a:r>
              <a:rPr lang="zh-CN" altLang="en-US" sz="1600" b="1" dirty="0">
                <a:latin typeface="宋体" pitchFamily="2" charset="-122"/>
              </a:rPr>
              <a:t>换行</a:t>
            </a:r>
          </a:p>
          <a:p>
            <a:endParaRPr lang="en-US" altLang="zh-CN" sz="1600" b="1" dirty="0">
              <a:latin typeface="宋体" pitchFamily="2" charset="-122"/>
            </a:endParaRPr>
          </a:p>
          <a:p>
            <a:r>
              <a:rPr lang="zh-CN" altLang="en-US" sz="1600" b="1" dirty="0">
                <a:latin typeface="宋体" pitchFamily="2" charset="-122"/>
              </a:rPr>
              <a:t>    </a:t>
            </a:r>
            <a:r>
              <a:rPr lang="en-US" altLang="zh-CN" sz="1600" b="1" dirty="0">
                <a:latin typeface="宋体" pitchFamily="2" charset="-122"/>
              </a:rPr>
              <a:t>return 0;</a:t>
            </a:r>
          </a:p>
          <a:p>
            <a:r>
              <a:rPr lang="en-US" altLang="zh-CN" sz="1600" b="1" dirty="0">
                <a:latin typeface="宋体" pitchFamily="2" charset="-122"/>
              </a:rPr>
              <a:t>}</a:t>
            </a: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en-US" altLang="zh-CN" sz="1600" b="1" dirty="0">
                <a:solidFill>
                  <a:srgbClr val="0000CC"/>
                </a:solidFill>
                <a:latin typeface="+mn-ea"/>
                <a:ea typeface="+mn-ea"/>
              </a:rPr>
              <a:t>Student</a:t>
            </a:r>
          </a:p>
          <a:p>
            <a:r>
              <a:rPr lang="en-US" altLang="zh-CN" sz="1600" b="1" dirty="0">
                <a:solidFill>
                  <a:srgbClr val="0000CC"/>
                </a:solidFill>
                <a:latin typeface="+mn-ea"/>
                <a:ea typeface="+mn-ea"/>
              </a:rPr>
              <a:t>Student</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zh-CN" altLang="en-US"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6" name="AutoShape 4"/>
          <p:cNvSpPr>
            <a:spLocks/>
          </p:cNvSpPr>
          <p:nvPr/>
        </p:nvSpPr>
        <p:spPr bwMode="auto">
          <a:xfrm>
            <a:off x="2843808" y="3212976"/>
            <a:ext cx="1944216" cy="504056"/>
          </a:xfrm>
          <a:prstGeom prst="borderCallout1">
            <a:avLst>
              <a:gd name="adj1" fmla="val 11671"/>
              <a:gd name="adj2" fmla="val -2356"/>
              <a:gd name="adj3" fmla="val 211514"/>
              <a:gd name="adj4" fmla="val -52469"/>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b="1" dirty="0">
                <a:latin typeface="宋体" pitchFamily="2" charset="-122"/>
              </a:rPr>
              <a:t>数组 </a:t>
            </a:r>
            <a:r>
              <a:rPr lang="en-US" altLang="zh-CN" sz="1200" b="1" dirty="0">
                <a:latin typeface="宋体" pitchFamily="2" charset="-122"/>
              </a:rPr>
              <a:t>a </a:t>
            </a:r>
            <a:r>
              <a:rPr lang="zh-CN" altLang="en-US" sz="1200" b="1" dirty="0">
                <a:latin typeface="宋体" pitchFamily="2" charset="-122"/>
              </a:rPr>
              <a:t>缺省长度为</a:t>
            </a:r>
            <a:r>
              <a:rPr lang="en-US" altLang="zh-CN" sz="1200" b="1" dirty="0">
                <a:latin typeface="宋体" pitchFamily="2" charset="-122"/>
              </a:rPr>
              <a:t>8</a:t>
            </a:r>
          </a:p>
          <a:p>
            <a:r>
              <a:rPr lang="zh-CN" altLang="en-US" sz="1200" b="1" dirty="0">
                <a:latin typeface="宋体" pitchFamily="2" charset="-122"/>
              </a:rPr>
              <a:t>输出</a:t>
            </a:r>
            <a:r>
              <a:rPr lang="en-US" altLang="zh-CN" sz="1200" b="1" dirty="0">
                <a:latin typeface="宋体" pitchFamily="2" charset="-122"/>
              </a:rPr>
              <a:t>[0]-[6]</a:t>
            </a:r>
            <a:r>
              <a:rPr lang="zh-CN" altLang="en-US" sz="1200" b="1" dirty="0">
                <a:latin typeface="宋体" pitchFamily="2" charset="-122"/>
              </a:rPr>
              <a:t>，尾零不输出</a:t>
            </a:r>
          </a:p>
        </p:txBody>
      </p:sp>
    </p:spTree>
    <p:extLst>
      <p:ext uri="{BB962C8B-B14F-4D97-AF65-F5344CB8AC3E}">
        <p14:creationId xmlns:p14="http://schemas.microsoft.com/office/powerpoint/2010/main" val="311438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逐个：</a:t>
            </a:r>
            <a:r>
              <a:rPr lang="en-US" altLang="zh-CN" sz="1600" b="1" dirty="0" err="1">
                <a:latin typeface="+mn-ea"/>
              </a:rPr>
              <a:t>printf</a:t>
            </a:r>
            <a:r>
              <a:rPr lang="en-US" altLang="zh-CN" sz="1600" b="1" dirty="0">
                <a:latin typeface="+mn-ea"/>
              </a:rPr>
              <a:t>("%c",</a:t>
            </a:r>
            <a:r>
              <a:rPr lang="zh-CN" altLang="en-US" sz="1600" b="1" dirty="0">
                <a:latin typeface="+mn-ea"/>
              </a:rPr>
              <a:t>数组元素</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数组元素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11</a:t>
            </a:r>
            <a:r>
              <a:rPr lang="zh-CN" altLang="en-US" sz="1600" b="1" dirty="0">
                <a:latin typeface="+mn-ea"/>
              </a:rPr>
              <a:t>：</a:t>
            </a:r>
            <a:r>
              <a:rPr lang="en-US" altLang="zh-CN" sz="1600" b="1" dirty="0">
                <a:latin typeface="+mn-ea"/>
              </a:rPr>
              <a:t>C/C++</a:t>
            </a:r>
            <a:r>
              <a:rPr lang="zh-CN" altLang="en-US" sz="1600" b="1" dirty="0">
                <a:latin typeface="+mn-ea"/>
              </a:rPr>
              <a:t>方式以单个字符</a:t>
            </a:r>
            <a:r>
              <a:rPr lang="en-US" altLang="zh-CN" sz="1600" b="1" dirty="0">
                <a:latin typeface="+mn-ea"/>
              </a:rPr>
              <a:t>+</a:t>
            </a:r>
            <a:r>
              <a:rPr lang="zh-CN" altLang="en-US" sz="1600" b="1" dirty="0">
                <a:latin typeface="+mn-ea"/>
              </a:rPr>
              <a:t>循环形式输出整个数组</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#include &lt;</a:t>
            </a:r>
            <a:r>
              <a:rPr lang="en-US" altLang="zh-CN" sz="1600" b="1" dirty="0" err="1">
                <a:latin typeface="宋体" pitchFamily="2" charset="-122"/>
              </a:rPr>
              <a:t>cstdio</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char a[]="Student";</a:t>
            </a:r>
            <a:endParaRPr lang="en-US" altLang="zh-CN" sz="1600" b="1" dirty="0">
              <a:solidFill>
                <a:srgbClr val="FF0000"/>
              </a:solidFill>
              <a:latin typeface="宋体" pitchFamily="2" charset="-122"/>
            </a:endParaRPr>
          </a:p>
          <a:p>
            <a:endParaRPr lang="en-US" altLang="zh-CN" sz="1600" b="1" dirty="0">
              <a:solidFill>
                <a:srgbClr val="FF0000"/>
              </a:solidFill>
              <a:latin typeface="宋体" pitchFamily="2" charset="-122"/>
            </a:endParaRPr>
          </a:p>
          <a:p>
            <a:r>
              <a:rPr lang="en-US" altLang="zh-CN" sz="1600" b="1" dirty="0">
                <a:solidFill>
                  <a:srgbClr val="FF0000"/>
                </a:solidFill>
                <a:latin typeface="宋体" pitchFamily="2" charset="-122"/>
              </a:rPr>
              <a:t>    </a:t>
            </a:r>
            <a:r>
              <a:rPr lang="en-US" altLang="zh-CN" sz="1600" b="1" dirty="0">
                <a:latin typeface="宋体" pitchFamily="2" charset="-122"/>
              </a:rPr>
              <a:t>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&lt;7;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("%c,", a[</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 //</a:t>
            </a:r>
            <a:r>
              <a:rPr lang="zh-CN" altLang="en-US" sz="1600" b="1" dirty="0">
                <a:latin typeface="宋体" pitchFamily="2" charset="-122"/>
              </a:rPr>
              <a:t>换行</a:t>
            </a:r>
            <a:endParaRPr lang="en-US" altLang="zh-CN" sz="1600" b="1" dirty="0">
              <a:latin typeface="宋体" pitchFamily="2" charset="-122"/>
            </a:endParaRPr>
          </a:p>
          <a:p>
            <a:endParaRPr lang="en-US" altLang="zh-CN" sz="1600" b="1" dirty="0">
              <a:solidFill>
                <a:srgbClr val="FF0000"/>
              </a:solidFill>
              <a:latin typeface="宋体" pitchFamily="2" charset="-122"/>
            </a:endParaRPr>
          </a:p>
          <a:p>
            <a:r>
              <a:rPr lang="en-US" altLang="zh-CN" sz="1600" b="1" dirty="0">
                <a:solidFill>
                  <a:srgbClr val="FF0000"/>
                </a:solidFill>
                <a:latin typeface="宋体" pitchFamily="2" charset="-122"/>
              </a:rPr>
              <a:t>    </a:t>
            </a:r>
            <a:r>
              <a:rPr lang="en-US" altLang="zh-CN" sz="1600" b="1" dirty="0">
                <a:latin typeface="宋体" pitchFamily="2" charset="-122"/>
              </a:rPr>
              <a:t>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&lt;7;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a:t>
            </a:r>
            <a:r>
              <a:rPr lang="en-US" altLang="zh-CN" sz="1600" b="1" dirty="0" err="1">
                <a:latin typeface="宋体" pitchFamily="2" charset="-122"/>
              </a:rPr>
              <a:t>i</a:t>
            </a:r>
            <a:r>
              <a:rPr lang="en-US" altLang="zh-CN" sz="1600" b="1" dirty="0">
                <a:latin typeface="宋体" pitchFamily="2" charset="-122"/>
              </a:rPr>
              <a:t>] &lt;&lt; '*';</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 //</a:t>
            </a:r>
            <a:r>
              <a:rPr lang="zh-CN" altLang="en-US" sz="1600" b="1" dirty="0">
                <a:latin typeface="宋体" pitchFamily="2" charset="-122"/>
              </a:rPr>
              <a:t>换行</a:t>
            </a:r>
          </a:p>
          <a:p>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   </a:t>
            </a:r>
            <a:r>
              <a:rPr lang="en-US" altLang="zh-CN" sz="1600" b="1" dirty="0">
                <a:latin typeface="宋体" pitchFamily="2" charset="-122"/>
              </a:rPr>
              <a:t>return 0;</a:t>
            </a:r>
          </a:p>
          <a:p>
            <a:r>
              <a:rPr lang="en-US" altLang="zh-CN" sz="1600" b="1" dirty="0">
                <a:latin typeface="宋体" pitchFamily="2" charset="-122"/>
              </a:rPr>
              <a:t>}</a:t>
            </a: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pt-BR" altLang="zh-CN" sz="1600" b="1" dirty="0">
                <a:solidFill>
                  <a:srgbClr val="0000CC"/>
                </a:solidFill>
                <a:latin typeface="+mn-ea"/>
                <a:ea typeface="+mn-ea"/>
              </a:rPr>
              <a:t>S,t,u,d,e,n,t,</a:t>
            </a:r>
          </a:p>
          <a:p>
            <a:r>
              <a:rPr lang="pt-BR" altLang="zh-CN" sz="1600" b="1" dirty="0">
                <a:solidFill>
                  <a:srgbClr val="0000CC"/>
                </a:solidFill>
                <a:latin typeface="+mn-ea"/>
                <a:ea typeface="+mn-ea"/>
              </a:rPr>
              <a:t>S*t*u*d*e*n*t*</a:t>
            </a:r>
            <a:endParaRPr lang="en-US" altLang="zh-CN" sz="1600" b="1" dirty="0">
              <a:solidFill>
                <a:srgbClr val="0000CC"/>
              </a:solidFill>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zh-CN" altLang="en-US"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grpSp>
        <p:nvGrpSpPr>
          <p:cNvPr id="2" name="组合 1"/>
          <p:cNvGrpSpPr/>
          <p:nvPr/>
        </p:nvGrpSpPr>
        <p:grpSpPr>
          <a:xfrm>
            <a:off x="2843808" y="3522524"/>
            <a:ext cx="2160240" cy="2068030"/>
            <a:chOff x="6804248" y="4381155"/>
            <a:chExt cx="2160240" cy="2068030"/>
          </a:xfrm>
        </p:grpSpPr>
        <p:sp>
          <p:nvSpPr>
            <p:cNvPr id="13" name="AutoShape 4"/>
            <p:cNvSpPr>
              <a:spLocks/>
            </p:cNvSpPr>
            <p:nvPr/>
          </p:nvSpPr>
          <p:spPr bwMode="auto">
            <a:xfrm>
              <a:off x="7524328" y="4381155"/>
              <a:ext cx="1440160" cy="646088"/>
            </a:xfrm>
            <a:prstGeom prst="borderCallout1">
              <a:avLst>
                <a:gd name="adj1" fmla="val 11671"/>
                <a:gd name="adj2" fmla="val -2356"/>
                <a:gd name="adj3" fmla="val 176877"/>
                <a:gd name="adj4" fmla="val -86455"/>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dirty="0">
                  <a:latin typeface="+mn-ea"/>
                  <a:ea typeface="+mn-ea"/>
                </a:rPr>
                <a:t>%c</a:t>
              </a:r>
              <a:r>
                <a:rPr lang="zh-CN" altLang="en-US" sz="1200" b="1" dirty="0">
                  <a:latin typeface="+mn-ea"/>
                  <a:ea typeface="+mn-ea"/>
                </a:rPr>
                <a:t>后面多一个</a:t>
              </a:r>
              <a:r>
                <a:rPr lang="en-US" altLang="zh-CN" sz="1200" b="1" dirty="0">
                  <a:latin typeface="+mn-ea"/>
                  <a:ea typeface="+mn-ea"/>
                </a:rPr>
                <a:t>,</a:t>
              </a:r>
            </a:p>
            <a:p>
              <a:r>
                <a:rPr lang="en-US" altLang="zh-CN" sz="1200" b="1" dirty="0" err="1">
                  <a:latin typeface="+mn-ea"/>
                  <a:ea typeface="+mn-ea"/>
                </a:rPr>
                <a:t>cout</a:t>
              </a:r>
              <a:r>
                <a:rPr lang="zh-CN" altLang="en-US" sz="1200" b="1" dirty="0">
                  <a:latin typeface="+mn-ea"/>
                  <a:ea typeface="+mn-ea"/>
                </a:rPr>
                <a:t>方式每个字符</a:t>
              </a:r>
              <a:endParaRPr lang="en-US" altLang="zh-CN" sz="1200" b="1" dirty="0">
                <a:latin typeface="+mn-ea"/>
                <a:ea typeface="+mn-ea"/>
              </a:endParaRPr>
            </a:p>
            <a:p>
              <a:r>
                <a:rPr lang="zh-CN" altLang="en-US" sz="1200" b="1" dirty="0">
                  <a:latin typeface="+mn-ea"/>
                  <a:ea typeface="+mn-ea"/>
                </a:rPr>
                <a:t>后面多一个</a:t>
              </a:r>
              <a:r>
                <a:rPr lang="en-US" altLang="zh-CN" sz="1200" b="1" dirty="0">
                  <a:latin typeface="+mn-ea"/>
                  <a:ea typeface="+mn-ea"/>
                </a:rPr>
                <a:t>*</a:t>
              </a:r>
              <a:endParaRPr lang="zh-CN" altLang="en-US" sz="1200" b="1" dirty="0">
                <a:latin typeface="+mn-ea"/>
                <a:ea typeface="+mn-ea"/>
              </a:endParaRPr>
            </a:p>
          </p:txBody>
        </p:sp>
        <p:cxnSp>
          <p:nvCxnSpPr>
            <p:cNvPr id="14" name="直接连接符 13"/>
            <p:cNvCxnSpPr>
              <a:stCxn id="13" idx="2"/>
            </p:cNvCxnSpPr>
            <p:nvPr/>
          </p:nvCxnSpPr>
          <p:spPr bwMode="auto">
            <a:xfrm flipH="1">
              <a:off x="6804248" y="4704199"/>
              <a:ext cx="720080" cy="1744986"/>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900655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字符串形式：</a:t>
            </a:r>
            <a:r>
              <a:rPr lang="en-US" altLang="zh-CN" sz="1600" b="1" dirty="0" err="1">
                <a:latin typeface="+mn-ea"/>
              </a:rPr>
              <a:t>printf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12</a:t>
            </a:r>
            <a:r>
              <a:rPr lang="zh-CN" altLang="en-US" sz="1600" b="1" dirty="0">
                <a:latin typeface="+mn-ea"/>
              </a:rPr>
              <a:t>：</a:t>
            </a:r>
            <a:r>
              <a:rPr lang="en-US" altLang="zh-CN" sz="1600" b="1" dirty="0">
                <a:latin typeface="+mn-ea"/>
              </a:rPr>
              <a:t>C/C++</a:t>
            </a:r>
            <a:r>
              <a:rPr lang="zh-CN" altLang="en-US" sz="1600" b="1" dirty="0">
                <a:latin typeface="+mn-ea"/>
              </a:rPr>
              <a:t>以字符串方式输出字符数组</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a[]="Student";</a:t>
            </a:r>
            <a:endParaRPr lang="en-US" altLang="zh-CN" sz="1600" b="1" dirty="0">
              <a:solidFill>
                <a:srgbClr val="FF00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("%s\n", a);</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en-US" altLang="zh-CN" sz="1600" b="1" dirty="0">
                <a:solidFill>
                  <a:srgbClr val="0000CC"/>
                </a:solidFill>
                <a:latin typeface="+mn-ea"/>
                <a:ea typeface="+mn-ea"/>
              </a:rPr>
              <a:t>Student</a:t>
            </a:r>
          </a:p>
          <a:p>
            <a:r>
              <a:rPr lang="en-US" altLang="zh-CN" sz="1600" b="1" dirty="0">
                <a:solidFill>
                  <a:srgbClr val="0000CC"/>
                </a:solidFill>
                <a:latin typeface="+mn-ea"/>
                <a:ea typeface="+mn-ea"/>
              </a:rPr>
              <a:t>Student</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r>
              <a:rPr lang="zh-CN" altLang="en-US" sz="1600" b="1" dirty="0">
                <a:latin typeface="+mn-ea"/>
                <a:ea typeface="+mn-ea"/>
              </a:rPr>
              <a:t>问：尾零输出了吗？</a:t>
            </a:r>
            <a:endParaRPr lang="en-US" altLang="zh-CN" sz="1600" b="1" dirty="0">
              <a:latin typeface="+mn-ea"/>
              <a:ea typeface="+mn-ea"/>
            </a:endParaRPr>
          </a:p>
          <a:p>
            <a:endParaRPr lang="en-US" altLang="zh-CN" sz="1600" b="1" dirty="0">
              <a:latin typeface="+mn-ea"/>
              <a:ea typeface="+mn-ea"/>
            </a:endParaRPr>
          </a:p>
          <a:p>
            <a:r>
              <a:rPr lang="zh-CN" altLang="en-US" sz="1600" b="1" dirty="0">
                <a:solidFill>
                  <a:srgbClr val="0000CC"/>
                </a:solidFill>
                <a:latin typeface="+mn-ea"/>
                <a:ea typeface="+mn-ea"/>
              </a:rPr>
              <a:t>没有输出</a:t>
            </a:r>
            <a:endParaRPr lang="en-US" altLang="zh-CN" sz="1600" b="1" dirty="0">
              <a:solidFill>
                <a:srgbClr val="0000CC"/>
              </a:solidFill>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zh-CN" altLang="en-US"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grpSp>
        <p:nvGrpSpPr>
          <p:cNvPr id="4" name="组合 3"/>
          <p:cNvGrpSpPr/>
          <p:nvPr/>
        </p:nvGrpSpPr>
        <p:grpSpPr>
          <a:xfrm>
            <a:off x="2233134" y="2907932"/>
            <a:ext cx="2353602" cy="1042135"/>
            <a:chOff x="1763688" y="2566885"/>
            <a:chExt cx="2353602" cy="1042135"/>
          </a:xfrm>
        </p:grpSpPr>
        <p:sp>
          <p:nvSpPr>
            <p:cNvPr id="10" name="AutoShape 4"/>
            <p:cNvSpPr>
              <a:spLocks/>
            </p:cNvSpPr>
            <p:nvPr/>
          </p:nvSpPr>
          <p:spPr bwMode="auto">
            <a:xfrm>
              <a:off x="2821146" y="2566885"/>
              <a:ext cx="1296144" cy="502073"/>
            </a:xfrm>
            <a:prstGeom prst="borderCallout1">
              <a:avLst>
                <a:gd name="adj1" fmla="val 5884"/>
                <a:gd name="adj2" fmla="val -2356"/>
                <a:gd name="adj3" fmla="val 265985"/>
                <a:gd name="adj4" fmla="val -135887"/>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b="1" dirty="0">
                  <a:solidFill>
                    <a:srgbClr val="FF0000"/>
                  </a:solidFill>
                </a:rPr>
                <a:t>跟数组名</a:t>
              </a:r>
            </a:p>
            <a:p>
              <a:r>
                <a:rPr lang="zh-CN" altLang="en-US" sz="1200" b="1" dirty="0">
                  <a:solidFill>
                    <a:srgbClr val="FF0000"/>
                  </a:solidFill>
                </a:rPr>
                <a:t>不是数组元素名</a:t>
              </a:r>
            </a:p>
          </p:txBody>
        </p:sp>
        <p:cxnSp>
          <p:nvCxnSpPr>
            <p:cNvPr id="11" name="直接连接符 10"/>
            <p:cNvCxnSpPr>
              <a:stCxn id="10" idx="2"/>
            </p:cNvCxnSpPr>
            <p:nvPr/>
          </p:nvCxnSpPr>
          <p:spPr bwMode="auto">
            <a:xfrm flipH="1">
              <a:off x="1763688" y="2817922"/>
              <a:ext cx="1057458" cy="791098"/>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69624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字符串形式：</a:t>
            </a:r>
            <a:r>
              <a:rPr lang="en-US" altLang="zh-CN" sz="1600" b="1" dirty="0" err="1">
                <a:latin typeface="+mn-ea"/>
              </a:rPr>
              <a:t>printf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13</a:t>
            </a:r>
            <a:r>
              <a:rPr lang="zh-CN" altLang="en-US" sz="1600" b="1" dirty="0">
                <a:latin typeface="+mn-ea"/>
              </a:rPr>
              <a:t>：</a:t>
            </a:r>
            <a:r>
              <a:rPr lang="en-US" altLang="zh-CN" sz="1600" b="1" dirty="0">
                <a:latin typeface="+mn-ea"/>
              </a:rPr>
              <a:t>C/C++</a:t>
            </a:r>
            <a:r>
              <a:rPr lang="zh-CN" altLang="en-US" sz="1600" b="1" dirty="0">
                <a:latin typeface="+mn-ea"/>
              </a:rPr>
              <a:t>以字符串方式输出字符数组</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#include &lt;</a:t>
            </a:r>
            <a:r>
              <a:rPr lang="en-US" altLang="zh-CN" sz="1600" b="1" dirty="0" err="1">
                <a:latin typeface="宋体" pitchFamily="2" charset="-122"/>
              </a:rPr>
              <a:t>cstdio</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dirty="0">
                <a:latin typeface="宋体" pitchFamily="2" charset="-122"/>
              </a:rPr>
              <a:t>    </a:t>
            </a:r>
            <a:r>
              <a:rPr lang="en-US" altLang="zh-CN" sz="1600" b="1" dirty="0">
                <a:latin typeface="宋体" pitchFamily="2" charset="-122"/>
              </a:rPr>
              <a:t>char a[]="Student\0china";</a:t>
            </a:r>
          </a:p>
          <a:p>
            <a:endParaRPr lang="en-US" altLang="zh-CN" sz="1600" b="1" dirty="0">
              <a:solidFill>
                <a:srgbClr val="FF0000"/>
              </a:solidFill>
              <a:latin typeface="宋体" pitchFamily="2" charset="-122"/>
            </a:endParaRPr>
          </a:p>
          <a:p>
            <a:r>
              <a:rPr lang="en-US" altLang="zh-CN" sz="1600" b="1" dirty="0">
                <a:solidFill>
                  <a:srgbClr val="FF0000"/>
                </a:solidFill>
                <a:latin typeface="宋体" pitchFamily="2" charset="-122"/>
              </a:rPr>
              <a:t>    </a:t>
            </a:r>
            <a:r>
              <a:rPr lang="en-US" altLang="zh-CN" sz="1600" b="1" dirty="0" err="1">
                <a:solidFill>
                  <a:srgbClr val="FF0000"/>
                </a:solidFill>
                <a:latin typeface="宋体" pitchFamily="2" charset="-122"/>
              </a:rPr>
              <a:t>cout</a:t>
            </a:r>
            <a:r>
              <a:rPr lang="en-US" altLang="zh-CN" sz="1600" b="1" dirty="0">
                <a:solidFill>
                  <a:srgbClr val="FF0000"/>
                </a:solidFill>
                <a:latin typeface="宋体" pitchFamily="2" charset="-122"/>
              </a:rPr>
              <a:t> &lt;&lt; </a:t>
            </a:r>
            <a:r>
              <a:rPr lang="en-US" altLang="zh-CN" sz="1600" b="1" dirty="0" err="1">
                <a:solidFill>
                  <a:srgbClr val="FF0000"/>
                </a:solidFill>
                <a:latin typeface="宋体" pitchFamily="2" charset="-122"/>
              </a:rPr>
              <a:t>sizeof</a:t>
            </a:r>
            <a:r>
              <a:rPr lang="en-US" altLang="zh-CN" sz="1600" b="1" dirty="0">
                <a:solidFill>
                  <a:srgbClr val="FF0000"/>
                </a:solidFill>
                <a:latin typeface="宋体" pitchFamily="2" charset="-122"/>
              </a:rPr>
              <a:t>(a) &lt;&lt; </a:t>
            </a:r>
            <a:r>
              <a:rPr lang="en-US" altLang="zh-CN" sz="1600" b="1" dirty="0" err="1">
                <a:solidFill>
                  <a:srgbClr val="FF0000"/>
                </a:solidFill>
                <a:latin typeface="宋体" pitchFamily="2" charset="-122"/>
              </a:rPr>
              <a:t>endl</a:t>
            </a:r>
            <a:r>
              <a:rPr lang="en-US" altLang="zh-CN" sz="1600" b="1" dirty="0">
                <a:solidFill>
                  <a:srgbClr val="FF0000"/>
                </a:solidFill>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("%s*\n", a);</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0000"/>
              </a:solidFill>
              <a:latin typeface="宋体" pitchFamily="2" charset="-122"/>
            </a:endParaRPr>
          </a:p>
          <a:p>
            <a:r>
              <a:rPr lang="en-US" altLang="zh-CN" sz="1600" b="1" dirty="0">
                <a:solidFill>
                  <a:srgbClr val="FF0000"/>
                </a:solidFill>
                <a:latin typeface="宋体" pitchFamily="2" charset="-122"/>
              </a:rPr>
              <a:t>    </a:t>
            </a:r>
            <a:r>
              <a:rPr lang="en-US" altLang="zh-CN" sz="1600" b="1" dirty="0" err="1">
                <a:solidFill>
                  <a:srgbClr val="FF0000"/>
                </a:solidFill>
                <a:latin typeface="宋体" pitchFamily="2" charset="-122"/>
              </a:rPr>
              <a:t>cout</a:t>
            </a:r>
            <a:r>
              <a:rPr lang="en-US" altLang="zh-CN" sz="1600" b="1" dirty="0">
                <a:solidFill>
                  <a:srgbClr val="FF0000"/>
                </a:solidFill>
                <a:latin typeface="宋体" pitchFamily="2" charset="-122"/>
              </a:rPr>
              <a:t> &lt;&lt; a[12] &lt;&lt; </a:t>
            </a:r>
            <a:r>
              <a:rPr lang="en-US" altLang="zh-CN" sz="1600" b="1" dirty="0" err="1">
                <a:solidFill>
                  <a:srgbClr val="FF0000"/>
                </a:solidFill>
                <a:latin typeface="宋体" pitchFamily="2" charset="-122"/>
              </a:rPr>
              <a:t>endl</a:t>
            </a:r>
            <a:r>
              <a:rPr lang="en-US" altLang="zh-CN" sz="1600" b="1" dirty="0">
                <a:solidFill>
                  <a:srgbClr val="FF0000"/>
                </a:solidFill>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en-US" altLang="zh-CN" sz="1600" b="1" dirty="0">
                <a:solidFill>
                  <a:srgbClr val="0000CC"/>
                </a:solidFill>
                <a:latin typeface="+mn-ea"/>
                <a:ea typeface="+mn-ea"/>
              </a:rPr>
              <a:t>14</a:t>
            </a:r>
          </a:p>
          <a:p>
            <a:r>
              <a:rPr lang="en-US" altLang="zh-CN" sz="1600" b="1" dirty="0">
                <a:solidFill>
                  <a:srgbClr val="0000CC"/>
                </a:solidFill>
                <a:latin typeface="+mn-ea"/>
                <a:ea typeface="+mn-ea"/>
              </a:rPr>
              <a:t>Student*</a:t>
            </a:r>
          </a:p>
          <a:p>
            <a:r>
              <a:rPr lang="en-US" altLang="zh-CN" sz="1600" b="1" dirty="0">
                <a:solidFill>
                  <a:srgbClr val="0000CC"/>
                </a:solidFill>
                <a:latin typeface="+mn-ea"/>
                <a:ea typeface="+mn-ea"/>
              </a:rPr>
              <a:t>Student*</a:t>
            </a:r>
          </a:p>
          <a:p>
            <a:r>
              <a:rPr lang="en-US" altLang="zh-CN" sz="1600" b="1" dirty="0">
                <a:solidFill>
                  <a:srgbClr val="0000CC"/>
                </a:solidFill>
                <a:latin typeface="+mn-ea"/>
                <a:ea typeface="+mn-ea"/>
              </a:rPr>
              <a:t>A</a:t>
            </a:r>
          </a:p>
          <a:p>
            <a:endParaRPr lang="en-US" altLang="zh-CN" sz="1600" b="1" dirty="0">
              <a:latin typeface="+mn-ea"/>
              <a:ea typeface="+mn-ea"/>
            </a:endParaRPr>
          </a:p>
          <a:p>
            <a:endParaRPr lang="en-US" altLang="zh-CN" sz="1600" b="1" dirty="0">
              <a:latin typeface="+mn-ea"/>
              <a:ea typeface="+mn-ea"/>
            </a:endParaRPr>
          </a:p>
          <a:p>
            <a:r>
              <a:rPr lang="zh-CN" altLang="en-US" sz="1600" b="1" dirty="0">
                <a:latin typeface="+mn-ea"/>
                <a:ea typeface="+mn-ea"/>
              </a:rPr>
              <a:t>问</a:t>
            </a:r>
            <a:r>
              <a:rPr lang="en-US" altLang="zh-CN" sz="1600" b="1" dirty="0">
                <a:latin typeface="+mn-ea"/>
                <a:ea typeface="+mn-ea"/>
              </a:rPr>
              <a:t>1</a:t>
            </a:r>
            <a:r>
              <a:rPr lang="zh-CN" altLang="en-US" sz="1600" b="1" dirty="0">
                <a:latin typeface="+mn-ea"/>
                <a:ea typeface="+mn-ea"/>
              </a:rPr>
              <a:t>：从本例的结果可知，</a:t>
            </a:r>
            <a:endParaRPr lang="en-US" altLang="zh-CN" sz="1600" b="1" dirty="0">
              <a:latin typeface="+mn-ea"/>
              <a:ea typeface="+mn-ea"/>
            </a:endParaRPr>
          </a:p>
          <a:p>
            <a:r>
              <a:rPr lang="zh-CN" altLang="en-US" sz="1600" b="1" dirty="0">
                <a:latin typeface="+mn-ea"/>
                <a:ea typeface="+mn-ea"/>
              </a:rPr>
              <a:t>     数组</a:t>
            </a:r>
            <a:r>
              <a:rPr lang="en-US" altLang="zh-CN" sz="1600" b="1" dirty="0">
                <a:latin typeface="+mn-ea"/>
                <a:ea typeface="+mn-ea"/>
              </a:rPr>
              <a:t>a</a:t>
            </a:r>
            <a:r>
              <a:rPr lang="zh-CN" altLang="en-US" sz="1600" b="1" dirty="0">
                <a:latin typeface="+mn-ea"/>
                <a:ea typeface="+mn-ea"/>
              </a:rPr>
              <a:t>的长度是</a:t>
            </a:r>
            <a:r>
              <a:rPr lang="en-US" altLang="zh-CN" sz="1600" b="1" dirty="0">
                <a:latin typeface="+mn-ea"/>
                <a:ea typeface="+mn-ea"/>
              </a:rPr>
              <a:t>__</a:t>
            </a:r>
            <a:r>
              <a:rPr lang="en-US" altLang="zh-CN" sz="1600" b="1" dirty="0">
                <a:solidFill>
                  <a:srgbClr val="0000CC"/>
                </a:solidFill>
                <a:latin typeface="+mn-ea"/>
                <a:ea typeface="+mn-ea"/>
              </a:rPr>
              <a:t>14</a:t>
            </a:r>
            <a:r>
              <a:rPr lang="en-US" altLang="zh-CN" sz="1600" b="1" dirty="0">
                <a:latin typeface="+mn-ea"/>
                <a:ea typeface="+mn-ea"/>
              </a:rPr>
              <a:t>____</a:t>
            </a:r>
            <a:r>
              <a:rPr lang="zh-CN" altLang="en-US" sz="1600" b="1" dirty="0">
                <a:latin typeface="+mn-ea"/>
                <a:ea typeface="+mn-ea"/>
              </a:rPr>
              <a:t>，</a:t>
            </a:r>
            <a:endParaRPr lang="en-US" altLang="zh-CN" sz="1600" b="1" dirty="0">
              <a:latin typeface="+mn-ea"/>
              <a:ea typeface="+mn-ea"/>
            </a:endParaRPr>
          </a:p>
          <a:p>
            <a:r>
              <a:rPr lang="en-US" altLang="zh-CN" sz="1600" b="1" dirty="0">
                <a:latin typeface="+mn-ea"/>
                <a:ea typeface="+mn-ea"/>
              </a:rPr>
              <a:t>     </a:t>
            </a:r>
            <a:r>
              <a:rPr lang="zh-CN" altLang="en-US" sz="1600" b="1" dirty="0">
                <a:latin typeface="+mn-ea"/>
                <a:ea typeface="+mn-ea"/>
              </a:rPr>
              <a:t>最后是否还有隐含的</a:t>
            </a:r>
            <a:r>
              <a:rPr lang="en-US" altLang="zh-CN" sz="1600" b="1" dirty="0">
                <a:latin typeface="+mn-ea"/>
                <a:ea typeface="+mn-ea"/>
              </a:rPr>
              <a:t>\0</a:t>
            </a:r>
            <a:r>
              <a:rPr lang="zh-CN" altLang="en-US" sz="1600" b="1" dirty="0">
                <a:latin typeface="+mn-ea"/>
                <a:ea typeface="+mn-ea"/>
              </a:rPr>
              <a:t>？</a:t>
            </a:r>
            <a:endParaRPr lang="en-US" altLang="zh-CN" sz="1600" b="1" dirty="0">
              <a:latin typeface="+mn-ea"/>
              <a:ea typeface="+mn-ea"/>
            </a:endParaRPr>
          </a:p>
          <a:p>
            <a:r>
              <a:rPr lang="en-US" altLang="zh-CN" sz="1600" b="1" dirty="0">
                <a:latin typeface="+mn-ea"/>
                <a:ea typeface="+mn-ea"/>
              </a:rPr>
              <a:t>     a</a:t>
            </a:r>
            <a:r>
              <a:rPr lang="zh-CN" altLang="en-US" sz="1600" b="1" dirty="0">
                <a:latin typeface="+mn-ea"/>
                <a:ea typeface="+mn-ea"/>
              </a:rPr>
              <a:t>中的字符串的长度是</a:t>
            </a:r>
            <a:r>
              <a:rPr lang="en-US" altLang="zh-CN" sz="1600" b="1" dirty="0">
                <a:latin typeface="+mn-ea"/>
                <a:ea typeface="+mn-ea"/>
              </a:rPr>
              <a:t>_</a:t>
            </a:r>
            <a:r>
              <a:rPr lang="en-US" altLang="zh-CN" sz="1600" b="1" dirty="0">
                <a:solidFill>
                  <a:srgbClr val="0000CC"/>
                </a:solidFill>
                <a:latin typeface="+mn-ea"/>
                <a:ea typeface="+mn-ea"/>
              </a:rPr>
              <a:t>7</a:t>
            </a:r>
            <a:r>
              <a:rPr lang="en-US" altLang="zh-CN" sz="1600" b="1" dirty="0">
                <a:latin typeface="+mn-ea"/>
                <a:ea typeface="+mn-ea"/>
              </a:rPr>
              <a:t>__</a:t>
            </a:r>
          </a:p>
          <a:p>
            <a:endParaRPr lang="en-US" altLang="zh-CN" sz="1600" b="1" dirty="0">
              <a:latin typeface="+mn-ea"/>
              <a:ea typeface="+mn-ea"/>
            </a:endParaRPr>
          </a:p>
          <a:p>
            <a:r>
              <a:rPr lang="zh-CN" altLang="en-US" sz="1600" b="1" dirty="0">
                <a:latin typeface="+mn-ea"/>
                <a:ea typeface="+mn-ea"/>
              </a:rPr>
              <a:t>问</a:t>
            </a:r>
            <a:r>
              <a:rPr lang="en-US" altLang="zh-CN" sz="1600" b="1" dirty="0">
                <a:latin typeface="+mn-ea"/>
                <a:ea typeface="+mn-ea"/>
              </a:rPr>
              <a:t>2</a:t>
            </a:r>
            <a:r>
              <a:rPr lang="zh-CN" altLang="en-US" sz="1600" b="1" dirty="0">
                <a:latin typeface="+mn-ea"/>
                <a:ea typeface="+mn-ea"/>
              </a:rPr>
              <a:t>：字符串形式输出字符数组，</a:t>
            </a:r>
            <a:endParaRPr lang="en-US" altLang="zh-CN" sz="1600" b="1" dirty="0">
              <a:latin typeface="+mn-ea"/>
              <a:ea typeface="+mn-ea"/>
            </a:endParaRPr>
          </a:p>
          <a:p>
            <a:r>
              <a:rPr lang="en-US" altLang="zh-CN" sz="1600" b="1" dirty="0">
                <a:latin typeface="+mn-ea"/>
                <a:ea typeface="+mn-ea"/>
              </a:rPr>
              <a:t>     </a:t>
            </a:r>
            <a:r>
              <a:rPr lang="zh-CN" altLang="en-US" sz="1600" b="1" dirty="0">
                <a:latin typeface="+mn-ea"/>
                <a:ea typeface="+mn-ea"/>
              </a:rPr>
              <a:t>如果数组中包含显式</a:t>
            </a:r>
            <a:r>
              <a:rPr lang="en-US" altLang="zh-CN" sz="1600" b="1" dirty="0">
                <a:latin typeface="+mn-ea"/>
                <a:ea typeface="+mn-ea"/>
              </a:rPr>
              <a:t>'\0'</a:t>
            </a:r>
            <a:r>
              <a:rPr lang="zh-CN" altLang="en-US" sz="1600" b="1" dirty="0">
                <a:latin typeface="+mn-ea"/>
                <a:ea typeface="+mn-ea"/>
              </a:rPr>
              <a:t>，</a:t>
            </a:r>
            <a:endParaRPr lang="en-US" altLang="zh-CN" sz="1600" b="1" dirty="0">
              <a:latin typeface="+mn-ea"/>
              <a:ea typeface="+mn-ea"/>
            </a:endParaRPr>
          </a:p>
          <a:p>
            <a:r>
              <a:rPr lang="en-US" altLang="zh-CN" sz="1600" b="1" dirty="0">
                <a:latin typeface="+mn-ea"/>
                <a:ea typeface="+mn-ea"/>
              </a:rPr>
              <a:t>     </a:t>
            </a:r>
            <a:r>
              <a:rPr lang="zh-CN" altLang="en-US" sz="1600" b="1" dirty="0">
                <a:latin typeface="+mn-ea"/>
                <a:ea typeface="+mn-ea"/>
              </a:rPr>
              <a:t>则输出到</a:t>
            </a:r>
            <a:r>
              <a:rPr lang="en-US" altLang="zh-CN" sz="1600" b="1" dirty="0">
                <a:latin typeface="+mn-ea"/>
                <a:ea typeface="+mn-ea"/>
              </a:rPr>
              <a:t>__</a:t>
            </a:r>
            <a:r>
              <a:rPr lang="en-US" altLang="zh-CN" sz="1600" b="1" dirty="0">
                <a:solidFill>
                  <a:srgbClr val="0000CC"/>
                </a:solidFill>
                <a:latin typeface="+mn-ea"/>
                <a:ea typeface="+mn-ea"/>
              </a:rPr>
              <a:t>\0</a:t>
            </a:r>
            <a:r>
              <a:rPr lang="en-US" altLang="zh-CN" sz="1600" b="1" dirty="0">
                <a:latin typeface="+mn-ea"/>
                <a:ea typeface="+mn-ea"/>
              </a:rPr>
              <a:t>___</a:t>
            </a:r>
            <a:r>
              <a:rPr lang="zh-CN" altLang="en-US" sz="1600" b="1" dirty="0">
                <a:latin typeface="+mn-ea"/>
                <a:ea typeface="+mn-ea"/>
              </a:rPr>
              <a:t>为止</a:t>
            </a:r>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zh-CN" altLang="en-US"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194988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字符串形式：</a:t>
            </a:r>
            <a:r>
              <a:rPr lang="en-US" altLang="zh-CN" sz="1600" b="1" dirty="0" err="1">
                <a:latin typeface="+mn-ea"/>
              </a:rPr>
              <a:t>printf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14</a:t>
            </a:r>
            <a:r>
              <a:rPr lang="zh-CN" altLang="en-US" sz="1600" b="1" dirty="0">
                <a:latin typeface="+mn-ea"/>
              </a:rPr>
              <a:t>：</a:t>
            </a:r>
            <a:r>
              <a:rPr lang="en-US" altLang="zh-CN" sz="1600" b="1" dirty="0">
                <a:latin typeface="+mn-ea"/>
              </a:rPr>
              <a:t>C/C++</a:t>
            </a:r>
            <a:r>
              <a:rPr lang="zh-CN" altLang="en-US" sz="1600" b="1" dirty="0">
                <a:latin typeface="+mn-ea"/>
              </a:rPr>
              <a:t>以字符串方式输出字符数组</a:t>
            </a:r>
            <a:r>
              <a:rPr lang="en-US" altLang="zh-CN" sz="1600" b="1" dirty="0">
                <a:latin typeface="+mn-ea"/>
              </a:rPr>
              <a:t>(</a:t>
            </a:r>
            <a:r>
              <a:rPr lang="zh-CN" altLang="en-US" sz="1600" b="1" dirty="0">
                <a:latin typeface="+mn-ea"/>
              </a:rPr>
              <a:t>不含尾零</a:t>
            </a:r>
            <a:r>
              <a:rPr lang="en-US" altLang="zh-CN" sz="1600" b="1" dirty="0">
                <a:latin typeface="+mn-ea"/>
              </a:rPr>
              <a:t>)</a:t>
            </a:r>
            <a:endParaRPr lang="zh-CN" altLang="en-US" sz="1600" b="1" dirty="0">
              <a:latin typeface="+mn-ea"/>
            </a:endParaRP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4419600"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solidFill>
                  <a:srgbClr val="FF3300"/>
                </a:solidFill>
                <a:latin typeface="宋体" pitchFamily="2" charset="-122"/>
              </a:rPr>
              <a:t>    //</a:t>
            </a:r>
            <a:r>
              <a:rPr lang="zh-CN" altLang="en-US" sz="1600" b="1" dirty="0">
                <a:solidFill>
                  <a:srgbClr val="FF3300"/>
                </a:solidFill>
                <a:latin typeface="宋体" pitchFamily="2" charset="-122"/>
              </a:rPr>
              <a:t>注意：不能以字符串方式初始化</a:t>
            </a:r>
            <a:endParaRPr lang="en-US" altLang="zh-CN" sz="1600" b="1" dirty="0">
              <a:latin typeface="宋体" pitchFamily="2" charset="-122"/>
            </a:endParaRPr>
          </a:p>
          <a:p>
            <a:r>
              <a:rPr lang="en-US" altLang="zh-CN" sz="1600" dirty="0">
                <a:latin typeface="宋体" pitchFamily="2" charset="-122"/>
              </a:rPr>
              <a:t>    </a:t>
            </a:r>
            <a:r>
              <a:rPr lang="en-US" altLang="zh-CN" sz="1600" b="1" dirty="0">
                <a:latin typeface="宋体" pitchFamily="2" charset="-122"/>
              </a:rPr>
              <a:t>char a[5]={'C','h','</a:t>
            </a:r>
            <a:r>
              <a:rPr lang="en-US" altLang="zh-CN" sz="1600" b="1" dirty="0" err="1">
                <a:latin typeface="宋体" pitchFamily="2" charset="-122"/>
              </a:rPr>
              <a:t>i</a:t>
            </a:r>
            <a:r>
              <a:rPr lang="en-US" altLang="zh-CN" sz="1600" b="1" dirty="0">
                <a:latin typeface="宋体" pitchFamily="2" charset="-122"/>
              </a:rPr>
              <a:t>','</a:t>
            </a:r>
            <a:r>
              <a:rPr lang="en-US" altLang="zh-CN" sz="1600" b="1" dirty="0" err="1">
                <a:latin typeface="宋体" pitchFamily="2" charset="-122"/>
              </a:rPr>
              <a:t>n','a</a:t>
            </a:r>
            <a:r>
              <a:rPr lang="en-US" altLang="zh-CN" sz="1600" b="1" dirty="0">
                <a:latin typeface="宋体" pitchFamily="2" charset="-122"/>
              </a:rPr>
              <a:t>'};</a:t>
            </a:r>
            <a:endParaRPr lang="en-US" altLang="zh-CN" sz="1600" b="1" dirty="0">
              <a:solidFill>
                <a:srgbClr val="FF00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("%s\n", a);</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4572000" y="2100582"/>
            <a:ext cx="4572000"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en-US" altLang="zh-CN" sz="1600" b="1" dirty="0">
                <a:solidFill>
                  <a:srgbClr val="0000E1"/>
                </a:solidFill>
                <a:latin typeface="+mn-ea"/>
                <a:ea typeface="+mn-ea"/>
              </a:rPr>
              <a:t>China</a:t>
            </a:r>
            <a:r>
              <a:rPr lang="zh-CN" altLang="en-US" sz="1600" b="1" dirty="0">
                <a:solidFill>
                  <a:srgbClr val="0000E1"/>
                </a:solidFill>
                <a:latin typeface="+mn-ea"/>
                <a:ea typeface="+mn-ea"/>
              </a:rPr>
              <a:t>烫烫烫烫烫烫烫烫烫烫烫烫烫烫烫烫烫烫烫烫烫烫烫烫烫烫烫烫烫烫烫烫烫烫烫烫烫烫烫烫烫烫烫烫烫烫烫烫烫烫烫烫烫烫烫烫烫 烫烫烫烫烫烫烫烫烫烫烫烫烫烫烫烫烫烫烫烫烫烫烫烫烫烫烫烫烫烫烫烫烫烫烫烫烫烫烫烫烫烫烫烫烫烫蘎</a:t>
            </a:r>
            <a:r>
              <a:rPr lang="en-US" altLang="zh-CN" sz="1600" b="1" dirty="0">
                <a:solidFill>
                  <a:srgbClr val="0000E1"/>
                </a:solidFill>
                <a:latin typeface="+mn-ea"/>
                <a:ea typeface="+mn-ea"/>
              </a:rPr>
              <a:t>F3`</a:t>
            </a:r>
          </a:p>
          <a:p>
            <a:r>
              <a:rPr lang="en-US" altLang="zh-CN" sz="1600" b="1" dirty="0">
                <a:solidFill>
                  <a:srgbClr val="0000E1"/>
                </a:solidFill>
                <a:latin typeface="+mn-ea"/>
                <a:ea typeface="+mn-ea"/>
              </a:rPr>
              <a:t>China</a:t>
            </a:r>
            <a:r>
              <a:rPr lang="zh-CN" altLang="en-US" sz="1600" b="1" dirty="0">
                <a:solidFill>
                  <a:srgbClr val="0000E1"/>
                </a:solidFill>
                <a:latin typeface="+mn-ea"/>
                <a:ea typeface="+mn-ea"/>
              </a:rPr>
              <a:t>烫烫烫烫烫烫烫烫烫烫烫烫烫烫烫烫烫烫烫烫烫烫烫烫烫烫烫烫烫烫烫烫烫烫烫烫烫烫烫烫烫烫烫烫烫烫烫烫烫烫烫烫烫烫烫烫烫 烫烫烫烫烫烫烫烫烫烫烫烫烫烫烫烫烫烫烫烫烫烫烫烫烫烫烫烫烫烫烫烫烫烫烫烫烫烫烫烫烫烫烫烫烫烫蘎</a:t>
            </a:r>
            <a:r>
              <a:rPr lang="en-US" altLang="zh-CN" sz="1600" b="1" dirty="0">
                <a:solidFill>
                  <a:srgbClr val="0000E1"/>
                </a:solidFill>
                <a:latin typeface="+mn-ea"/>
                <a:ea typeface="+mn-ea"/>
              </a:rPr>
              <a:t>F3`</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r>
              <a:rPr lang="zh-CN" altLang="en-US" sz="1600" b="1" dirty="0">
                <a:latin typeface="+mn-ea"/>
                <a:ea typeface="+mn-ea"/>
              </a:rPr>
              <a:t>问</a:t>
            </a:r>
            <a:r>
              <a:rPr lang="en-US" altLang="zh-CN" sz="1600" b="1" dirty="0">
                <a:latin typeface="+mn-ea"/>
                <a:ea typeface="+mn-ea"/>
              </a:rPr>
              <a:t>1</a:t>
            </a:r>
            <a:r>
              <a:rPr lang="zh-CN" altLang="en-US" sz="1600" b="1" dirty="0">
                <a:latin typeface="+mn-ea"/>
                <a:ea typeface="+mn-ea"/>
              </a:rPr>
              <a:t>：为什么会有乱字符？</a:t>
            </a:r>
            <a:endParaRPr lang="en-US" altLang="zh-CN" sz="1600" b="1" dirty="0">
              <a:latin typeface="+mn-ea"/>
              <a:ea typeface="+mn-ea"/>
            </a:endParaRPr>
          </a:p>
          <a:p>
            <a:r>
              <a:rPr lang="zh-CN" altLang="en-US" sz="1600" b="1" dirty="0">
                <a:solidFill>
                  <a:srgbClr val="0000CC"/>
                </a:solidFill>
                <a:latin typeface="+mn-ea"/>
                <a:ea typeface="+mn-ea"/>
              </a:rPr>
              <a:t>字符数组中没有</a:t>
            </a:r>
            <a:r>
              <a:rPr lang="en-US" altLang="zh-CN" sz="1600" b="1" dirty="0">
                <a:solidFill>
                  <a:srgbClr val="0000CC"/>
                </a:solidFill>
                <a:latin typeface="+mn-ea"/>
                <a:ea typeface="+mn-ea"/>
              </a:rPr>
              <a:t>\0</a:t>
            </a:r>
            <a:r>
              <a:rPr lang="zh-CN" altLang="en-US" sz="1600" b="1" dirty="0">
                <a:solidFill>
                  <a:srgbClr val="0000CC"/>
                </a:solidFill>
                <a:latin typeface="+mn-ea"/>
                <a:ea typeface="+mn-ea"/>
              </a:rPr>
              <a:t>，</a:t>
            </a:r>
            <a:endParaRPr lang="en-US" altLang="zh-CN" sz="1600" b="1" dirty="0">
              <a:solidFill>
                <a:srgbClr val="0000CC"/>
              </a:solidFill>
              <a:latin typeface="+mn-ea"/>
              <a:ea typeface="+mn-ea"/>
            </a:endParaRPr>
          </a:p>
          <a:p>
            <a:r>
              <a:rPr lang="zh-CN" altLang="en-US" sz="1600" b="1" dirty="0">
                <a:solidFill>
                  <a:srgbClr val="0000CC"/>
                </a:solidFill>
                <a:latin typeface="+mn-ea"/>
                <a:ea typeface="+mn-ea"/>
              </a:rPr>
              <a:t>输出语句输出到内存中某处的</a:t>
            </a:r>
            <a:r>
              <a:rPr lang="en-US" altLang="zh-CN" sz="1600" b="1" dirty="0">
                <a:solidFill>
                  <a:srgbClr val="0000CC"/>
                </a:solidFill>
                <a:latin typeface="+mn-ea"/>
                <a:ea typeface="+mn-ea"/>
              </a:rPr>
              <a:t>\0</a:t>
            </a:r>
            <a:r>
              <a:rPr lang="zh-CN" altLang="en-US" sz="1600" b="1" dirty="0">
                <a:solidFill>
                  <a:srgbClr val="0000CC"/>
                </a:solidFill>
                <a:latin typeface="+mn-ea"/>
                <a:ea typeface="+mn-ea"/>
              </a:rPr>
              <a:t>为止</a:t>
            </a:r>
            <a:endParaRPr lang="en-US" altLang="zh-CN" sz="1600" b="1" dirty="0">
              <a:solidFill>
                <a:srgbClr val="0000CC"/>
              </a:solidFill>
              <a:latin typeface="+mn-ea"/>
              <a:ea typeface="+mn-ea"/>
            </a:endParaRPr>
          </a:p>
          <a:p>
            <a:r>
              <a:rPr lang="zh-CN" altLang="en-US" sz="1600" b="1" dirty="0">
                <a:latin typeface="+mn-ea"/>
                <a:ea typeface="+mn-ea"/>
              </a:rPr>
              <a:t>问</a:t>
            </a:r>
            <a:r>
              <a:rPr lang="en-US" altLang="zh-CN" sz="1600" b="1" dirty="0">
                <a:latin typeface="+mn-ea"/>
                <a:ea typeface="+mn-ea"/>
              </a:rPr>
              <a:t>2</a:t>
            </a:r>
            <a:r>
              <a:rPr lang="zh-CN" altLang="en-US" sz="1600" b="1" dirty="0">
                <a:latin typeface="+mn-ea"/>
                <a:ea typeface="+mn-ea"/>
              </a:rPr>
              <a:t>：如果</a:t>
            </a:r>
            <a:r>
              <a:rPr lang="en-US" altLang="zh-CN" sz="1600" b="1" dirty="0">
                <a:latin typeface="+mn-ea"/>
                <a:ea typeface="+mn-ea"/>
              </a:rPr>
              <a:t>%s</a:t>
            </a:r>
            <a:r>
              <a:rPr lang="zh-CN" altLang="en-US" sz="1600" b="1" dirty="0">
                <a:latin typeface="+mn-ea"/>
                <a:ea typeface="+mn-ea"/>
              </a:rPr>
              <a:t>方式换成下面形式</a:t>
            </a:r>
            <a:endParaRPr lang="en-US" altLang="zh-CN" sz="1600" b="1" dirty="0">
              <a:latin typeface="+mn-ea"/>
              <a:ea typeface="+mn-ea"/>
            </a:endParaRPr>
          </a:p>
          <a:p>
            <a:endParaRPr lang="en-US" altLang="zh-CN" sz="1600" b="1" dirty="0">
              <a:latin typeface="+mn-ea"/>
              <a:ea typeface="+mn-ea"/>
            </a:endParaRPr>
          </a:p>
          <a:p>
            <a:r>
              <a:rPr lang="en-US" altLang="zh-CN" sz="1600" b="1" dirty="0" err="1">
                <a:latin typeface="+mn-ea"/>
                <a:ea typeface="+mn-ea"/>
              </a:rPr>
              <a:t>int</a:t>
            </a:r>
            <a:r>
              <a:rPr lang="en-US" altLang="zh-CN" sz="1600" b="1" dirty="0">
                <a:latin typeface="+mn-ea"/>
                <a:ea typeface="+mn-ea"/>
              </a:rPr>
              <a:t> </a:t>
            </a:r>
            <a:r>
              <a:rPr lang="en-US" altLang="zh-CN" sz="1600" b="1" dirty="0" err="1">
                <a:latin typeface="+mn-ea"/>
                <a:ea typeface="+mn-ea"/>
              </a:rPr>
              <a:t>i</a:t>
            </a:r>
            <a:r>
              <a:rPr lang="en-US" altLang="zh-CN" sz="1600" b="1" dirty="0">
                <a:latin typeface="+mn-ea"/>
                <a:ea typeface="+mn-ea"/>
              </a:rPr>
              <a:t>;</a:t>
            </a:r>
          </a:p>
          <a:p>
            <a:r>
              <a:rPr lang="en-US" altLang="zh-CN" sz="1600" b="1" dirty="0">
                <a:latin typeface="+mn-ea"/>
                <a:ea typeface="+mn-ea"/>
              </a:rPr>
              <a:t>for (</a:t>
            </a:r>
            <a:r>
              <a:rPr lang="en-US" altLang="zh-CN" sz="1600" b="1" dirty="0" err="1">
                <a:latin typeface="+mn-ea"/>
                <a:ea typeface="+mn-ea"/>
              </a:rPr>
              <a:t>i</a:t>
            </a:r>
            <a:r>
              <a:rPr lang="en-US" altLang="zh-CN" sz="1600" b="1" dirty="0">
                <a:latin typeface="+mn-ea"/>
                <a:ea typeface="+mn-ea"/>
              </a:rPr>
              <a:t>=0; </a:t>
            </a:r>
            <a:r>
              <a:rPr lang="en-US" altLang="zh-CN" sz="1600" b="1" dirty="0" err="1">
                <a:latin typeface="+mn-ea"/>
                <a:ea typeface="+mn-ea"/>
              </a:rPr>
              <a:t>i</a:t>
            </a:r>
            <a:r>
              <a:rPr lang="en-US" altLang="zh-CN" sz="1600" b="1" dirty="0">
                <a:latin typeface="+mn-ea"/>
                <a:ea typeface="+mn-ea"/>
              </a:rPr>
              <a:t>&lt;5; </a:t>
            </a:r>
            <a:r>
              <a:rPr lang="en-US" altLang="zh-CN" sz="1600" b="1" dirty="0" err="1">
                <a:latin typeface="+mn-ea"/>
                <a:ea typeface="+mn-ea"/>
              </a:rPr>
              <a:t>i</a:t>
            </a:r>
            <a:r>
              <a:rPr lang="en-US" altLang="zh-CN" sz="1600" b="1" dirty="0">
                <a:latin typeface="+mn-ea"/>
                <a:ea typeface="+mn-ea"/>
              </a:rPr>
              <a:t>++)</a:t>
            </a:r>
          </a:p>
          <a:p>
            <a:r>
              <a:rPr lang="en-US" altLang="zh-CN" sz="1600" b="1" dirty="0">
                <a:latin typeface="+mn-ea"/>
                <a:ea typeface="+mn-ea"/>
              </a:rPr>
              <a:t>    </a:t>
            </a:r>
            <a:r>
              <a:rPr lang="en-US" altLang="zh-CN" sz="1600" b="1" dirty="0" err="1">
                <a:latin typeface="+mn-ea"/>
                <a:ea typeface="+mn-ea"/>
              </a:rPr>
              <a:t>printf</a:t>
            </a:r>
            <a:r>
              <a:rPr lang="en-US" altLang="zh-CN" sz="1600" b="1" dirty="0">
                <a:latin typeface="+mn-ea"/>
                <a:ea typeface="+mn-ea"/>
              </a:rPr>
              <a:t>("%c", a[</a:t>
            </a:r>
            <a:r>
              <a:rPr lang="en-US" altLang="zh-CN" sz="1600" b="1" dirty="0" err="1">
                <a:latin typeface="+mn-ea"/>
                <a:ea typeface="+mn-ea"/>
              </a:rPr>
              <a:t>i</a:t>
            </a:r>
            <a:r>
              <a:rPr lang="en-US" altLang="zh-CN" sz="1600" b="1" dirty="0">
                <a:latin typeface="+mn-ea"/>
                <a:ea typeface="+mn-ea"/>
              </a:rPr>
              <a:t>]);</a:t>
            </a:r>
          </a:p>
          <a:p>
            <a:endParaRPr lang="en-US" altLang="zh-CN" sz="1600" b="1" dirty="0">
              <a:latin typeface="+mn-ea"/>
              <a:ea typeface="+mn-ea"/>
            </a:endParaRPr>
          </a:p>
          <a:p>
            <a:r>
              <a:rPr lang="zh-CN" altLang="en-US" sz="1600" b="1" dirty="0">
                <a:latin typeface="+mn-ea"/>
                <a:ea typeface="+mn-ea"/>
              </a:rPr>
              <a:t>还会看到乱字符吗？为什么？</a:t>
            </a:r>
            <a:endParaRPr lang="en-US" altLang="zh-CN" sz="1600" b="1" dirty="0">
              <a:latin typeface="+mn-ea"/>
              <a:ea typeface="+mn-ea"/>
            </a:endParaRPr>
          </a:p>
          <a:p>
            <a:r>
              <a:rPr lang="zh-CN" altLang="en-US" sz="1600" b="1" dirty="0">
                <a:solidFill>
                  <a:srgbClr val="0000CC"/>
                </a:solidFill>
                <a:latin typeface="+mn-ea"/>
                <a:ea typeface="+mn-ea"/>
              </a:rPr>
              <a:t>不会，程序逐字符输出，输出</a:t>
            </a:r>
            <a:r>
              <a:rPr lang="en-US" altLang="zh-CN" sz="1600" b="1" dirty="0">
                <a:solidFill>
                  <a:srgbClr val="0000CC"/>
                </a:solidFill>
                <a:latin typeface="+mn-ea"/>
                <a:ea typeface="+mn-ea"/>
              </a:rPr>
              <a:t>5</a:t>
            </a:r>
            <a:r>
              <a:rPr lang="zh-CN" altLang="en-US" sz="1600" b="1" dirty="0">
                <a:solidFill>
                  <a:srgbClr val="0000CC"/>
                </a:solidFill>
                <a:latin typeface="+mn-ea"/>
                <a:ea typeface="+mn-ea"/>
              </a:rPr>
              <a:t>个字符后停止</a:t>
            </a: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271577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5.5.5.2.</a:t>
            </a:r>
            <a:r>
              <a:rPr lang="zh-CN" altLang="en-US" sz="1600" b="1" dirty="0">
                <a:latin typeface="+mn-ea"/>
              </a:rPr>
              <a:t>输出</a:t>
            </a:r>
          </a:p>
          <a:p>
            <a:pPr algn="just" eaLnBrk="1" hangingPunct="1"/>
            <a:r>
              <a:rPr lang="zh-CN" altLang="en-US" sz="1600" b="1" dirty="0">
                <a:latin typeface="+mn-ea"/>
              </a:rPr>
              <a:t>   字符串形式：</a:t>
            </a:r>
            <a:r>
              <a:rPr lang="en-US" altLang="zh-CN" sz="1600" b="1" dirty="0" err="1">
                <a:latin typeface="+mn-ea"/>
              </a:rPr>
              <a:t>printf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cout</a:t>
            </a:r>
            <a:r>
              <a:rPr lang="en-US" altLang="zh-CN" sz="1600" b="1" dirty="0">
                <a:latin typeface="+mn-ea"/>
              </a:rPr>
              <a:t> &lt;&lt;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例</a:t>
            </a:r>
            <a:r>
              <a:rPr lang="en-US" altLang="zh-CN" sz="1600" b="1" dirty="0">
                <a:latin typeface="+mn-ea"/>
              </a:rPr>
              <a:t>15</a:t>
            </a:r>
            <a:r>
              <a:rPr lang="zh-CN" altLang="en-US" sz="1600" b="1" dirty="0">
                <a:latin typeface="+mn-ea"/>
              </a:rPr>
              <a:t>：</a:t>
            </a:r>
            <a:r>
              <a:rPr lang="en-US" altLang="zh-CN" sz="1600" b="1" dirty="0">
                <a:latin typeface="+mn-ea"/>
              </a:rPr>
              <a:t>C/C++</a:t>
            </a:r>
            <a:r>
              <a:rPr lang="zh-CN" altLang="en-US" sz="1600" b="1" dirty="0">
                <a:latin typeface="+mn-ea"/>
              </a:rPr>
              <a:t>以字符串方式输出字符数组</a:t>
            </a:r>
            <a:r>
              <a:rPr lang="en-US" altLang="zh-CN" sz="1600" b="1" dirty="0">
                <a:latin typeface="+mn-ea"/>
              </a:rPr>
              <a:t>(</a:t>
            </a:r>
            <a:r>
              <a:rPr lang="zh-CN" altLang="en-US" sz="1600" b="1" dirty="0">
                <a:latin typeface="+mn-ea"/>
              </a:rPr>
              <a:t>不含尾零</a:t>
            </a:r>
            <a:r>
              <a:rPr lang="en-US" altLang="zh-CN" sz="1600" b="1" dirty="0">
                <a:latin typeface="+mn-ea"/>
              </a:rPr>
              <a:t>)</a:t>
            </a:r>
            <a:endParaRPr lang="zh-CN" altLang="en-US" sz="1600" b="1" dirty="0">
              <a:latin typeface="+mn-ea"/>
            </a:endParaRP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dirty="0">
                <a:latin typeface="宋体" pitchFamily="2" charset="-122"/>
              </a:rPr>
              <a:t>    </a:t>
            </a:r>
            <a:r>
              <a:rPr lang="en-US" altLang="zh-CN" sz="1600" b="1" dirty="0">
                <a:latin typeface="宋体" pitchFamily="2" charset="-122"/>
              </a:rPr>
              <a:t>char a[5]; </a:t>
            </a:r>
            <a:r>
              <a:rPr lang="en-US" altLang="zh-CN" sz="1600" b="1" dirty="0">
                <a:solidFill>
                  <a:srgbClr val="FF0000"/>
                </a:solidFill>
                <a:latin typeface="宋体" pitchFamily="2" charset="-122"/>
              </a:rPr>
              <a:t>//</a:t>
            </a:r>
            <a:r>
              <a:rPr lang="zh-CN" altLang="en-US" sz="1600" b="1" dirty="0">
                <a:solidFill>
                  <a:srgbClr val="FF0000"/>
                </a:solidFill>
                <a:latin typeface="宋体" pitchFamily="2" charset="-122"/>
              </a:rPr>
              <a:t>不初始化</a:t>
            </a:r>
          </a:p>
          <a:p>
            <a:endParaRPr lang="en-US" altLang="zh-CN" sz="1600" b="1" dirty="0">
              <a:latin typeface="宋体" pitchFamily="2" charset="-122"/>
            </a:endParaRPr>
          </a:p>
          <a:p>
            <a:r>
              <a:rPr lang="zh-CN" altLang="en-US"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("%s\n", a);</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zh-CN" altLang="en-US" sz="1600" b="1" dirty="0">
                <a:solidFill>
                  <a:srgbClr val="0000CC"/>
                </a:solidFill>
                <a:latin typeface="+mn-ea"/>
                <a:ea typeface="+mn-ea"/>
              </a:rPr>
              <a:t>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a:t>
            </a:r>
            <a:r>
              <a:rPr lang="en-US" altLang="zh-CN" sz="1600" b="1" dirty="0">
                <a:solidFill>
                  <a:srgbClr val="0000CC"/>
                </a:solidFill>
                <a:latin typeface="+mn-ea"/>
                <a:ea typeface="+mn-ea"/>
              </a:rPr>
              <a:t>?9??</a:t>
            </a:r>
          </a:p>
          <a:p>
            <a:r>
              <a:rPr lang="zh-CN" altLang="en-US" sz="1600" b="1" dirty="0">
                <a:solidFill>
                  <a:srgbClr val="0000CC"/>
                </a:solidFill>
                <a:latin typeface="+mn-ea"/>
                <a:ea typeface="+mn-ea"/>
              </a:rPr>
              <a:t>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烫</a:t>
            </a:r>
            <a:r>
              <a:rPr lang="en-US" altLang="zh-CN" sz="1600" b="1" dirty="0">
                <a:solidFill>
                  <a:srgbClr val="0000CC"/>
                </a:solidFill>
                <a:latin typeface="+mn-ea"/>
                <a:ea typeface="+mn-ea"/>
              </a:rPr>
              <a:t>?9?</a:t>
            </a:r>
          </a:p>
          <a:p>
            <a:endParaRPr lang="en-US" altLang="zh-CN" sz="1600" b="1" dirty="0">
              <a:solidFill>
                <a:srgbClr val="0000CC"/>
              </a:solidFill>
              <a:latin typeface="+mn-ea"/>
              <a:ea typeface="+mn-ea"/>
            </a:endParaRPr>
          </a:p>
          <a:p>
            <a:endParaRPr lang="en-US" altLang="zh-CN" sz="1600" b="1" dirty="0">
              <a:latin typeface="+mn-ea"/>
              <a:ea typeface="+mn-ea"/>
            </a:endParaRPr>
          </a:p>
          <a:p>
            <a:endParaRPr lang="en-US" altLang="zh-CN" sz="1600" b="1" dirty="0">
              <a:latin typeface="+mn-ea"/>
              <a:ea typeface="+mn-ea"/>
            </a:endParaRPr>
          </a:p>
          <a:p>
            <a:r>
              <a:rPr lang="zh-CN" altLang="en-US" sz="1600" b="1" dirty="0">
                <a:latin typeface="+mn-ea"/>
                <a:ea typeface="+mn-ea"/>
              </a:rPr>
              <a:t>问</a:t>
            </a:r>
            <a:r>
              <a:rPr lang="en-US" altLang="zh-CN" sz="1600" b="1" dirty="0">
                <a:latin typeface="+mn-ea"/>
                <a:ea typeface="+mn-ea"/>
              </a:rPr>
              <a:t>1</a:t>
            </a:r>
            <a:r>
              <a:rPr lang="zh-CN" altLang="en-US" sz="1600" b="1" dirty="0">
                <a:latin typeface="+mn-ea"/>
                <a:ea typeface="+mn-ea"/>
              </a:rPr>
              <a:t>：为什么会有乱字符？</a:t>
            </a:r>
            <a:endParaRPr lang="en-US" altLang="zh-CN" sz="1600" b="1" dirty="0">
              <a:latin typeface="+mn-ea"/>
              <a:ea typeface="+mn-ea"/>
            </a:endParaRPr>
          </a:p>
          <a:p>
            <a:r>
              <a:rPr lang="zh-CN" altLang="en-US" sz="1600" b="1" dirty="0">
                <a:solidFill>
                  <a:srgbClr val="0000CC"/>
                </a:solidFill>
                <a:latin typeface="+mn-ea"/>
              </a:rPr>
              <a:t>字符数组中没有</a:t>
            </a:r>
            <a:r>
              <a:rPr lang="en-US" altLang="zh-CN" sz="1600" b="1" dirty="0">
                <a:solidFill>
                  <a:srgbClr val="0000CC"/>
                </a:solidFill>
                <a:latin typeface="+mn-ea"/>
              </a:rPr>
              <a:t>\0</a:t>
            </a:r>
            <a:r>
              <a:rPr lang="zh-CN" altLang="en-US" sz="1600" b="1" dirty="0">
                <a:solidFill>
                  <a:srgbClr val="0000CC"/>
                </a:solidFill>
                <a:latin typeface="+mn-ea"/>
              </a:rPr>
              <a:t>，</a:t>
            </a:r>
            <a:endParaRPr lang="en-US" altLang="zh-CN" sz="1600" b="1" dirty="0">
              <a:solidFill>
                <a:srgbClr val="0000CC"/>
              </a:solidFill>
              <a:latin typeface="+mn-ea"/>
            </a:endParaRPr>
          </a:p>
          <a:p>
            <a:r>
              <a:rPr lang="zh-CN" altLang="en-US" sz="1600" b="1" dirty="0">
                <a:solidFill>
                  <a:srgbClr val="0000CC"/>
                </a:solidFill>
                <a:latin typeface="+mn-ea"/>
              </a:rPr>
              <a:t>输出语句输出到内存中某处的</a:t>
            </a:r>
            <a:r>
              <a:rPr lang="en-US" altLang="zh-CN" sz="1600" b="1" dirty="0">
                <a:solidFill>
                  <a:srgbClr val="0000CC"/>
                </a:solidFill>
                <a:latin typeface="+mn-ea"/>
              </a:rPr>
              <a:t>\0</a:t>
            </a:r>
            <a:r>
              <a:rPr lang="zh-CN" altLang="en-US" sz="1600" b="1" dirty="0">
                <a:solidFill>
                  <a:srgbClr val="0000CC"/>
                </a:solidFill>
                <a:latin typeface="+mn-ea"/>
              </a:rPr>
              <a:t>为止</a:t>
            </a:r>
            <a:endParaRPr lang="en-US" altLang="zh-CN" sz="1600" b="1" dirty="0">
              <a:latin typeface="+mn-ea"/>
              <a:ea typeface="+mn-ea"/>
            </a:endParaRPr>
          </a:p>
          <a:p>
            <a:r>
              <a:rPr lang="zh-CN" altLang="en-US" sz="1600" b="1" dirty="0">
                <a:latin typeface="+mn-ea"/>
                <a:ea typeface="+mn-ea"/>
              </a:rPr>
              <a:t>问</a:t>
            </a:r>
            <a:r>
              <a:rPr lang="en-US" altLang="zh-CN" sz="1600" b="1" dirty="0">
                <a:latin typeface="+mn-ea"/>
                <a:ea typeface="+mn-ea"/>
              </a:rPr>
              <a:t>2</a:t>
            </a:r>
            <a:r>
              <a:rPr lang="zh-CN" altLang="en-US" sz="1600" b="1" dirty="0">
                <a:latin typeface="+mn-ea"/>
                <a:ea typeface="+mn-ea"/>
              </a:rPr>
              <a:t>：乱字符出现几行是正常的？</a:t>
            </a:r>
            <a:endParaRPr lang="en-US" altLang="zh-CN" sz="1600" b="1" dirty="0">
              <a:latin typeface="+mn-ea"/>
              <a:ea typeface="+mn-ea"/>
            </a:endParaRPr>
          </a:p>
          <a:p>
            <a:r>
              <a:rPr lang="en-US" altLang="zh-CN" sz="1600" b="1" dirty="0">
                <a:latin typeface="+mn-ea"/>
                <a:ea typeface="+mn-ea"/>
              </a:rPr>
              <a:t>     </a:t>
            </a:r>
            <a:r>
              <a:rPr lang="zh-CN" altLang="en-US" sz="1600" b="1" dirty="0">
                <a:latin typeface="+mn-ea"/>
                <a:ea typeface="+mn-ea"/>
              </a:rPr>
              <a:t>一行？多行？或者都正常？</a:t>
            </a:r>
            <a:endParaRPr lang="en-US" altLang="zh-CN" sz="1600" b="1" dirty="0">
              <a:latin typeface="+mn-ea"/>
              <a:ea typeface="+mn-ea"/>
            </a:endParaRPr>
          </a:p>
          <a:p>
            <a:r>
              <a:rPr lang="zh-CN" altLang="en-US" sz="1600" b="1" dirty="0">
                <a:solidFill>
                  <a:srgbClr val="0000CC"/>
                </a:solidFill>
                <a:latin typeface="+mn-ea"/>
                <a:ea typeface="+mn-ea"/>
              </a:rPr>
              <a:t>无论出现多少行都正常</a:t>
            </a:r>
            <a:endParaRPr lang="en-US" altLang="zh-CN" sz="1600" b="1" dirty="0">
              <a:solidFill>
                <a:srgbClr val="0000CC"/>
              </a:solidFill>
              <a:latin typeface="+mn-ea"/>
              <a:ea typeface="+mn-ea"/>
            </a:endParaRPr>
          </a:p>
          <a:p>
            <a:endParaRPr lang="en-US" altLang="zh-CN" sz="1600" b="1" dirty="0">
              <a:latin typeface="+mn-ea"/>
              <a:ea typeface="+mn-ea"/>
            </a:endParaRPr>
          </a:p>
          <a:p>
            <a:r>
              <a:rPr lang="zh-CN" altLang="en-US" sz="1600" b="1" dirty="0">
                <a:latin typeface="+mn-ea"/>
                <a:ea typeface="+mn-ea"/>
              </a:rPr>
              <a:t>结论：不能字符串形式输出不含</a:t>
            </a:r>
            <a:endParaRPr lang="en-US" altLang="zh-CN" sz="1600" b="1" dirty="0">
              <a:latin typeface="+mn-ea"/>
              <a:ea typeface="+mn-ea"/>
            </a:endParaRPr>
          </a:p>
          <a:p>
            <a:r>
              <a:rPr lang="en-US" altLang="zh-CN" sz="1600" b="1" dirty="0">
                <a:latin typeface="+mn-ea"/>
                <a:ea typeface="+mn-ea"/>
              </a:rPr>
              <a:t>      _</a:t>
            </a:r>
            <a:r>
              <a:rPr lang="en-US" altLang="zh-CN" sz="1600" b="1" dirty="0">
                <a:solidFill>
                  <a:srgbClr val="0000CC"/>
                </a:solidFill>
                <a:latin typeface="+mn-ea"/>
                <a:ea typeface="+mn-ea"/>
              </a:rPr>
              <a:t>\0</a:t>
            </a:r>
            <a:r>
              <a:rPr lang="en-US" altLang="zh-CN" sz="1600" b="1" dirty="0">
                <a:latin typeface="+mn-ea"/>
                <a:ea typeface="+mn-ea"/>
              </a:rPr>
              <a:t>_</a:t>
            </a:r>
            <a:r>
              <a:rPr lang="zh-CN" altLang="en-US" sz="1600" b="1" dirty="0">
                <a:latin typeface="+mn-ea"/>
                <a:ea typeface="+mn-ea"/>
              </a:rPr>
              <a:t>的字符数组，否则</a:t>
            </a:r>
            <a:endParaRPr lang="en-US" altLang="zh-CN" sz="1600" b="1" dirty="0">
              <a:latin typeface="+mn-ea"/>
              <a:ea typeface="+mn-ea"/>
            </a:endParaRPr>
          </a:p>
          <a:p>
            <a:r>
              <a:rPr lang="en-US" altLang="zh-CN" sz="1600" b="1" dirty="0">
                <a:latin typeface="+mn-ea"/>
                <a:ea typeface="+mn-ea"/>
              </a:rPr>
              <a:t>      </a:t>
            </a:r>
            <a:r>
              <a:rPr lang="zh-CN" altLang="en-US" sz="1600" b="1" dirty="0">
                <a:latin typeface="+mn-ea"/>
                <a:ea typeface="+mn-ea"/>
              </a:rPr>
              <a:t>可能会得到不正确的结果</a:t>
            </a:r>
            <a:endParaRPr lang="en-US" altLang="zh-CN" sz="1600" b="1" dirty="0">
              <a:latin typeface="+mn-ea"/>
              <a:ea typeface="+mn-ea"/>
            </a:endParaRPr>
          </a:p>
          <a:p>
            <a:endParaRPr lang="en-US" altLang="zh-CN"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49366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5.5.5.3.</a:t>
            </a:r>
            <a:r>
              <a:rPr lang="zh-CN" altLang="en-US" sz="1600" b="1" dirty="0">
                <a:latin typeface="+mn-ea"/>
              </a:rPr>
              <a:t>从任一元素开始以字符串形式输入</a:t>
            </a:r>
            <a:r>
              <a:rPr lang="en-US" altLang="zh-CN" sz="1600" b="1" dirty="0">
                <a:latin typeface="+mn-ea"/>
              </a:rPr>
              <a:t>/</a:t>
            </a:r>
            <a:r>
              <a:rPr lang="zh-CN" altLang="en-US" sz="1600" b="1" dirty="0">
                <a:latin typeface="+mn-ea"/>
              </a:rPr>
              <a:t>输出</a:t>
            </a:r>
          </a:p>
          <a:p>
            <a:pPr algn="just" eaLnBrk="1" hangingPunct="1"/>
            <a:endParaRPr lang="zh-CN" altLang="en-US" sz="1600" b="1" dirty="0">
              <a:solidFill>
                <a:srgbClr val="FF3300"/>
              </a:solidFill>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16</a:t>
            </a:r>
            <a:r>
              <a:rPr lang="zh-CN" altLang="en-US" sz="1600" b="1" dirty="0">
                <a:latin typeface="+mn-ea"/>
              </a:rPr>
              <a:t>：从任一元素开始以字符串形式输出</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a[]="Student";</a:t>
            </a:r>
            <a:endParaRPr lang="en-US" altLang="zh-CN" sz="1600" b="1" dirty="0">
              <a:solidFill>
                <a:srgbClr val="FF00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("%s\n", &amp;a[3]);</a:t>
            </a: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&amp;a[3]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mn-ea"/>
                <a:ea typeface="+mn-ea"/>
              </a:rPr>
              <a:t>输出为：</a:t>
            </a:r>
            <a:endParaRPr lang="en-US" altLang="zh-CN" sz="1600" b="1" dirty="0">
              <a:latin typeface="+mn-ea"/>
              <a:ea typeface="+mn-ea"/>
            </a:endParaRPr>
          </a:p>
          <a:p>
            <a:r>
              <a:rPr lang="en-US" altLang="zh-CN" sz="1600" b="1" dirty="0">
                <a:solidFill>
                  <a:srgbClr val="0000CC"/>
                </a:solidFill>
                <a:latin typeface="+mn-ea"/>
                <a:ea typeface="+mn-ea"/>
              </a:rPr>
              <a:t>dent</a:t>
            </a:r>
          </a:p>
          <a:p>
            <a:r>
              <a:rPr lang="en-US" altLang="zh-CN" sz="1600" b="1" dirty="0">
                <a:solidFill>
                  <a:srgbClr val="0000CC"/>
                </a:solidFill>
                <a:latin typeface="+mn-ea"/>
                <a:ea typeface="+mn-ea"/>
              </a:rPr>
              <a:t>dent</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6" name="AutoShape 4"/>
          <p:cNvSpPr>
            <a:spLocks/>
          </p:cNvSpPr>
          <p:nvPr/>
        </p:nvSpPr>
        <p:spPr bwMode="auto">
          <a:xfrm>
            <a:off x="3218391" y="2852936"/>
            <a:ext cx="648072" cy="286050"/>
          </a:xfrm>
          <a:prstGeom prst="borderCallout1">
            <a:avLst>
              <a:gd name="adj1" fmla="val 5884"/>
              <a:gd name="adj2" fmla="val -2356"/>
              <a:gd name="adj3" fmla="val 415312"/>
              <a:gd name="adj4" fmla="val -249976"/>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200" b="1" dirty="0">
                <a:latin typeface="宋体" pitchFamily="2" charset="-122"/>
              </a:rPr>
              <a:t>%s</a:t>
            </a:r>
            <a:r>
              <a:rPr lang="zh-CN" altLang="en-US" sz="1200" b="1" dirty="0">
                <a:latin typeface="宋体" pitchFamily="2" charset="-122"/>
              </a:rPr>
              <a:t>形式</a:t>
            </a:r>
          </a:p>
        </p:txBody>
      </p:sp>
      <p:sp>
        <p:nvSpPr>
          <p:cNvPr id="7" name="AutoShape 4"/>
          <p:cNvSpPr>
            <a:spLocks/>
          </p:cNvSpPr>
          <p:nvPr/>
        </p:nvSpPr>
        <p:spPr bwMode="auto">
          <a:xfrm>
            <a:off x="3248051" y="3442501"/>
            <a:ext cx="1462822" cy="346540"/>
          </a:xfrm>
          <a:prstGeom prst="borderCallout1">
            <a:avLst>
              <a:gd name="adj1" fmla="val 5884"/>
              <a:gd name="adj2" fmla="val -2356"/>
              <a:gd name="adj3" fmla="val 155055"/>
              <a:gd name="adj4" fmla="val -66747"/>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200" b="1" dirty="0">
                <a:latin typeface="宋体" pitchFamily="2" charset="-122"/>
              </a:rPr>
              <a:t>&amp;</a:t>
            </a:r>
            <a:r>
              <a:rPr lang="zh-CN" altLang="en-US" sz="1200" b="1" dirty="0">
                <a:latin typeface="宋体" pitchFamily="2" charset="-122"/>
              </a:rPr>
              <a:t>数组元素名形式</a:t>
            </a:r>
          </a:p>
        </p:txBody>
      </p:sp>
      <p:cxnSp>
        <p:nvCxnSpPr>
          <p:cNvPr id="8" name="直接连接符 7"/>
          <p:cNvCxnSpPr/>
          <p:nvPr/>
        </p:nvCxnSpPr>
        <p:spPr bwMode="auto">
          <a:xfrm flipH="1">
            <a:off x="1619672" y="3559514"/>
            <a:ext cx="1617999" cy="949606"/>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0539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5.5.5.3.</a:t>
            </a:r>
            <a:r>
              <a:rPr lang="zh-CN" altLang="en-US" sz="1600" b="1" dirty="0">
                <a:latin typeface="+mn-ea"/>
              </a:rPr>
              <a:t>从任一元素开始以字符串形式输入</a:t>
            </a:r>
            <a:r>
              <a:rPr lang="en-US" altLang="zh-CN" sz="1600" b="1" dirty="0">
                <a:latin typeface="+mn-ea"/>
              </a:rPr>
              <a:t>/</a:t>
            </a:r>
            <a:r>
              <a:rPr lang="zh-CN" altLang="en-US" sz="1600" b="1" dirty="0">
                <a:latin typeface="+mn-ea"/>
              </a:rPr>
              <a:t>输出</a:t>
            </a:r>
          </a:p>
          <a:p>
            <a:pPr algn="just" eaLnBrk="1" hangingPunct="1"/>
            <a:endParaRPr lang="zh-CN" altLang="en-US" sz="1600" b="1" dirty="0">
              <a:solidFill>
                <a:srgbClr val="FF3300"/>
              </a:solidFill>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17</a:t>
            </a:r>
            <a:r>
              <a:rPr lang="zh-CN" altLang="en-US" sz="1600" b="1" dirty="0">
                <a:latin typeface="+mn-ea"/>
              </a:rPr>
              <a:t>：</a:t>
            </a:r>
            <a:r>
              <a:rPr lang="en-US" altLang="zh-CN" sz="1600" b="1" dirty="0">
                <a:latin typeface="+mn-ea"/>
              </a:rPr>
              <a:t>C</a:t>
            </a:r>
            <a:r>
              <a:rPr lang="zh-CN" altLang="en-US" sz="1600" b="1" dirty="0">
                <a:latin typeface="+mn-ea"/>
              </a:rPr>
              <a:t>方式从任一元素开始以字符串形式输入</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#define _CRT_SECURE_NO_WARNINGS</a:t>
            </a:r>
            <a:r>
              <a:rPr lang="en-US" altLang="zh-CN" sz="1600" b="1" dirty="0">
                <a:solidFill>
                  <a:srgbClr val="FF0000"/>
                </a:solidFill>
                <a:latin typeface="宋体" pitchFamily="2" charset="-122"/>
              </a:rPr>
              <a:t>  //VS2017</a:t>
            </a:r>
            <a:r>
              <a:rPr lang="zh-CN" altLang="en-US" sz="1600" b="1" dirty="0">
                <a:solidFill>
                  <a:srgbClr val="FF0000"/>
                </a:solidFill>
                <a:latin typeface="宋体" pitchFamily="2" charset="-122"/>
              </a:rPr>
              <a:t>需要</a:t>
            </a:r>
            <a:endParaRPr lang="en-US" altLang="zh-CN" sz="1600" b="1" dirty="0">
              <a:solidFill>
                <a:srgbClr val="FF0000"/>
              </a:solidFill>
              <a:latin typeface="宋体" pitchFamily="2" charset="-122"/>
            </a:endParaRPr>
          </a:p>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char a[10];</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endParaRPr lang="en-US" altLang="zh-CN" sz="1600" b="1" dirty="0">
              <a:solidFill>
                <a:srgbClr val="FF0000"/>
              </a:solidFill>
              <a:latin typeface="宋体" pitchFamily="2" charset="-122"/>
            </a:endParaRP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scanf</a:t>
            </a:r>
            <a:r>
              <a:rPr lang="en-US" altLang="zh-CN" sz="1600" b="1" dirty="0">
                <a:solidFill>
                  <a:srgbClr val="FF3300"/>
                </a:solidFill>
                <a:latin typeface="宋体" pitchFamily="2" charset="-122"/>
              </a:rPr>
              <a:t>("%s", &amp;a[3]);</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scanf</a:t>
            </a:r>
            <a:r>
              <a:rPr lang="zh-CN" altLang="en-US" sz="1200" b="1" dirty="0">
                <a:latin typeface="+mn-ea"/>
                <a:ea typeface="+mn-ea"/>
              </a:rPr>
              <a:t>先输出</a:t>
            </a:r>
            <a:r>
              <a:rPr lang="en-US" altLang="zh-CN" sz="1200" b="1" dirty="0">
                <a:latin typeface="+mn-ea"/>
                <a:ea typeface="+mn-ea"/>
              </a:rPr>
              <a:t>10</a:t>
            </a:r>
            <a:r>
              <a:rPr lang="zh-CN" altLang="en-US" sz="1200" b="1" dirty="0">
                <a:latin typeface="+mn-ea"/>
                <a:ea typeface="+mn-ea"/>
              </a:rPr>
              <a:t>行，内容是</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zh-CN" altLang="en-US" sz="1200" b="1" dirty="0">
                <a:latin typeface="+mn-ea"/>
                <a:ea typeface="+mn-ea"/>
              </a:rPr>
              <a:t>等待键盘输入，输入</a:t>
            </a:r>
            <a:r>
              <a:rPr lang="en-US" altLang="zh-CN" sz="1200" b="1" dirty="0">
                <a:solidFill>
                  <a:srgbClr val="FF0000"/>
                </a:solidFill>
                <a:latin typeface="+mn-ea"/>
                <a:ea typeface="+mn-ea"/>
              </a:rPr>
              <a:t>Hello</a:t>
            </a:r>
            <a:r>
              <a:rPr lang="zh-CN" altLang="en-US" sz="1200" b="1" dirty="0">
                <a:latin typeface="+mn-ea"/>
                <a:ea typeface="+mn-ea"/>
              </a:rPr>
              <a:t>并回车，输出为</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FF00FF"/>
                </a:solidFill>
                <a:latin typeface="+mn-ea"/>
                <a:ea typeface="+mn-ea"/>
              </a:rPr>
              <a:t>72</a:t>
            </a:r>
          </a:p>
          <a:p>
            <a:r>
              <a:rPr lang="en-US" altLang="zh-CN" sz="1200" b="1" dirty="0">
                <a:solidFill>
                  <a:srgbClr val="FF00FF"/>
                </a:solidFill>
                <a:latin typeface="+mn-ea"/>
                <a:ea typeface="+mn-ea"/>
              </a:rPr>
              <a:t>101</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111</a:t>
            </a:r>
          </a:p>
          <a:p>
            <a:r>
              <a:rPr lang="en-US" altLang="zh-CN" sz="1200" b="1" dirty="0">
                <a:solidFill>
                  <a:srgbClr val="FF00FF"/>
                </a:solidFill>
                <a:latin typeface="+mn-ea"/>
                <a:ea typeface="+mn-ea"/>
              </a:rPr>
              <a:t>0</a:t>
            </a:r>
          </a:p>
          <a:p>
            <a:r>
              <a:rPr lang="en-US" altLang="zh-CN" sz="1200" b="1" dirty="0">
                <a:solidFill>
                  <a:srgbClr val="0000CC"/>
                </a:solidFill>
                <a:latin typeface="+mn-ea"/>
                <a:ea typeface="+mn-ea"/>
              </a:rPr>
              <a:t>-52</a:t>
            </a:r>
          </a:p>
          <a:p>
            <a:r>
              <a:rPr lang="en-US" altLang="zh-CN" sz="1200" b="1" dirty="0">
                <a:latin typeface="+mn-ea"/>
                <a:ea typeface="+mn-ea"/>
              </a:rPr>
              <a:t>//</a:t>
            </a:r>
            <a:r>
              <a:rPr lang="zh-CN" altLang="en-US" sz="1200" b="1" dirty="0">
                <a:latin typeface="+mn-ea"/>
                <a:ea typeface="+mn-ea"/>
              </a:rPr>
              <a:t>用不同颜色标注出有变化的内容</a:t>
            </a:r>
            <a:endParaRPr lang="en-US" altLang="zh-CN" sz="12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7" name="AutoShape 4"/>
          <p:cNvSpPr>
            <a:spLocks/>
          </p:cNvSpPr>
          <p:nvPr/>
        </p:nvSpPr>
        <p:spPr bwMode="auto">
          <a:xfrm>
            <a:off x="3419872" y="4005064"/>
            <a:ext cx="1462822" cy="346540"/>
          </a:xfrm>
          <a:prstGeom prst="borderCallout1">
            <a:avLst>
              <a:gd name="adj1" fmla="val 5884"/>
              <a:gd name="adj2" fmla="val -2356"/>
              <a:gd name="adj3" fmla="val 300957"/>
              <a:gd name="adj4" fmla="val -97634"/>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200" b="1" dirty="0">
                <a:latin typeface="宋体" pitchFamily="2" charset="-122"/>
              </a:rPr>
              <a:t>&amp;</a:t>
            </a:r>
            <a:r>
              <a:rPr lang="zh-CN" altLang="en-US" sz="1200" b="1" dirty="0">
                <a:latin typeface="宋体" pitchFamily="2" charset="-122"/>
              </a:rPr>
              <a:t>数组元素名形式</a:t>
            </a:r>
          </a:p>
        </p:txBody>
      </p:sp>
    </p:spTree>
    <p:extLst>
      <p:ext uri="{BB962C8B-B14F-4D97-AF65-F5344CB8AC3E}">
        <p14:creationId xmlns:p14="http://schemas.microsoft.com/office/powerpoint/2010/main" val="3170043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rPr>
              <a:t>5.5.5.3.</a:t>
            </a:r>
            <a:r>
              <a:rPr lang="zh-CN" altLang="en-US" sz="1600" b="1" dirty="0">
                <a:latin typeface="+mn-ea"/>
              </a:rPr>
              <a:t>从任一元素开始以字符串形式输入</a:t>
            </a:r>
            <a:r>
              <a:rPr lang="en-US" altLang="zh-CN" sz="1600" b="1" dirty="0">
                <a:latin typeface="+mn-ea"/>
              </a:rPr>
              <a:t>/</a:t>
            </a:r>
            <a:r>
              <a:rPr lang="zh-CN" altLang="en-US" sz="1600" b="1" dirty="0">
                <a:latin typeface="+mn-ea"/>
              </a:rPr>
              <a:t>输出</a:t>
            </a:r>
          </a:p>
          <a:p>
            <a:pPr algn="just" eaLnBrk="1" hangingPunct="1"/>
            <a:endParaRPr lang="zh-CN" altLang="en-US" sz="1600" b="1" dirty="0">
              <a:solidFill>
                <a:srgbClr val="FF3300"/>
              </a:solidFill>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18</a:t>
            </a:r>
            <a:r>
              <a:rPr lang="zh-CN" altLang="en-US" sz="1600" b="1" dirty="0">
                <a:latin typeface="+mn-ea"/>
              </a:rPr>
              <a:t>：</a:t>
            </a:r>
            <a:r>
              <a:rPr lang="en-US" altLang="zh-CN" sz="1600" b="1" dirty="0">
                <a:latin typeface="+mn-ea"/>
              </a:rPr>
              <a:t>C++</a:t>
            </a:r>
            <a:r>
              <a:rPr lang="zh-CN" altLang="en-US" sz="1600" b="1" dirty="0">
                <a:latin typeface="+mn-ea"/>
              </a:rPr>
              <a:t>方式从任一元素开始以字符串形式输入</a:t>
            </a:r>
          </a:p>
          <a:p>
            <a:pPr algn="just" eaLnBrk="1" hangingPunct="1"/>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char a[10];</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endParaRPr lang="en-US" altLang="zh-CN" sz="1600" b="1" dirty="0">
              <a:solidFill>
                <a:srgbClr val="FF0000"/>
              </a:solidFill>
              <a:latin typeface="宋体" pitchFamily="2" charset="-122"/>
            </a:endParaRP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cin</a:t>
            </a:r>
            <a:r>
              <a:rPr lang="en-US" altLang="zh-CN" sz="1600" b="1" dirty="0">
                <a:solidFill>
                  <a:srgbClr val="FF3300"/>
                </a:solidFill>
                <a:latin typeface="宋体" pitchFamily="2" charset="-122"/>
              </a:rPr>
              <a:t> &gt;&gt; &amp;a[3];</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364088" y="1484784"/>
            <a:ext cx="3779912" cy="5268934"/>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cin</a:t>
            </a:r>
            <a:r>
              <a:rPr lang="zh-CN" altLang="en-US" sz="1200" b="1" dirty="0">
                <a:latin typeface="+mn-ea"/>
                <a:ea typeface="+mn-ea"/>
              </a:rPr>
              <a:t>先输出</a:t>
            </a:r>
            <a:r>
              <a:rPr lang="en-US" altLang="zh-CN" sz="1200" b="1" dirty="0">
                <a:latin typeface="+mn-ea"/>
                <a:ea typeface="+mn-ea"/>
              </a:rPr>
              <a:t>10</a:t>
            </a:r>
            <a:r>
              <a:rPr lang="zh-CN" altLang="en-US" sz="1200" b="1" dirty="0">
                <a:latin typeface="+mn-ea"/>
                <a:ea typeface="+mn-ea"/>
              </a:rPr>
              <a:t>行，内容是</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zh-CN" altLang="en-US" sz="1200" b="1" dirty="0">
                <a:latin typeface="+mn-ea"/>
                <a:ea typeface="+mn-ea"/>
              </a:rPr>
              <a:t>等待键盘输入，输入</a:t>
            </a:r>
            <a:r>
              <a:rPr lang="en-US" altLang="zh-CN" sz="1200" b="1" dirty="0">
                <a:solidFill>
                  <a:srgbClr val="FF0000"/>
                </a:solidFill>
                <a:latin typeface="+mn-ea"/>
                <a:ea typeface="+mn-ea"/>
              </a:rPr>
              <a:t>Hello</a:t>
            </a:r>
            <a:r>
              <a:rPr lang="zh-CN" altLang="en-US" sz="1200" b="1" dirty="0">
                <a:latin typeface="+mn-ea"/>
                <a:ea typeface="+mn-ea"/>
              </a:rPr>
              <a:t>并回车，输出为</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FF00FF"/>
                </a:solidFill>
                <a:latin typeface="+mn-ea"/>
                <a:ea typeface="+mn-ea"/>
              </a:rPr>
              <a:t>72</a:t>
            </a:r>
          </a:p>
          <a:p>
            <a:r>
              <a:rPr lang="en-US" altLang="zh-CN" sz="1200" b="1" dirty="0">
                <a:solidFill>
                  <a:srgbClr val="FF00FF"/>
                </a:solidFill>
                <a:latin typeface="+mn-ea"/>
                <a:ea typeface="+mn-ea"/>
              </a:rPr>
              <a:t>101</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111</a:t>
            </a:r>
          </a:p>
          <a:p>
            <a:r>
              <a:rPr lang="en-US" altLang="zh-CN" sz="1200" b="1" dirty="0">
                <a:solidFill>
                  <a:srgbClr val="FF00FF"/>
                </a:solidFill>
                <a:latin typeface="+mn-ea"/>
                <a:ea typeface="+mn-ea"/>
              </a:rPr>
              <a:t>0</a:t>
            </a:r>
          </a:p>
          <a:p>
            <a:r>
              <a:rPr lang="en-US" altLang="zh-CN" sz="1200" b="1" dirty="0">
                <a:solidFill>
                  <a:srgbClr val="0000CC"/>
                </a:solidFill>
                <a:latin typeface="+mn-ea"/>
                <a:ea typeface="+mn-ea"/>
              </a:rPr>
              <a:t>-52</a:t>
            </a:r>
          </a:p>
          <a:p>
            <a:r>
              <a:rPr lang="en-US" altLang="zh-CN" sz="1200" b="1" dirty="0">
                <a:latin typeface="+mn-ea"/>
                <a:ea typeface="+mn-ea"/>
              </a:rPr>
              <a:t>//</a:t>
            </a:r>
            <a:r>
              <a:rPr lang="zh-CN" altLang="en-US" sz="1200" b="1" dirty="0">
                <a:latin typeface="+mn-ea"/>
                <a:ea typeface="+mn-ea"/>
              </a:rPr>
              <a:t>用不同颜色标注出有变化的内容</a:t>
            </a:r>
            <a:endParaRPr lang="en-US" altLang="zh-CN" sz="1200" b="1" dirty="0">
              <a:latin typeface="+mn-ea"/>
              <a:ea typeface="+mn-ea"/>
            </a:endParaRPr>
          </a:p>
          <a:p>
            <a:endParaRPr lang="en-US" altLang="zh-CN" sz="1200" b="1" dirty="0">
              <a:latin typeface="+mn-ea"/>
            </a:endParaRPr>
          </a:p>
          <a:p>
            <a:r>
              <a:rPr lang="zh-CN" altLang="en-US" sz="1200" b="1" dirty="0">
                <a:latin typeface="+mn-ea"/>
              </a:rPr>
              <a:t>综合例</a:t>
            </a:r>
            <a:r>
              <a:rPr lang="en-US" altLang="zh-CN" sz="1200" b="1" dirty="0">
                <a:latin typeface="+mn-ea"/>
              </a:rPr>
              <a:t>16-18</a:t>
            </a:r>
            <a:r>
              <a:rPr lang="zh-CN" altLang="en-US" sz="1200" b="1" dirty="0">
                <a:latin typeface="+mn-ea"/>
              </a:rPr>
              <a:t>的结果，得出的结论是：</a:t>
            </a:r>
            <a:endParaRPr lang="en-US" altLang="zh-CN" sz="1200" b="1" dirty="0">
              <a:latin typeface="+mn-ea"/>
            </a:endParaRPr>
          </a:p>
          <a:p>
            <a:r>
              <a:rPr lang="en-US" altLang="zh-CN" sz="1200" b="1" dirty="0">
                <a:latin typeface="+mn-ea"/>
              </a:rPr>
              <a:t>C/C++</a:t>
            </a:r>
            <a:r>
              <a:rPr lang="zh-CN" altLang="en-US" sz="1200" b="1" dirty="0">
                <a:latin typeface="+mn-ea"/>
              </a:rPr>
              <a:t>方式从任一元素开始以字符串形式</a:t>
            </a:r>
            <a:endParaRPr lang="en-US" altLang="zh-CN" sz="1200" b="1" dirty="0">
              <a:latin typeface="+mn-ea"/>
            </a:endParaRPr>
          </a:p>
          <a:p>
            <a:r>
              <a:rPr lang="zh-CN" altLang="en-US" sz="1200" b="1" dirty="0">
                <a:latin typeface="+mn-ea"/>
              </a:rPr>
              <a:t>输入输出时，表示形式都是</a:t>
            </a:r>
            <a:r>
              <a:rPr lang="en-US" altLang="zh-CN" sz="1200" b="1" dirty="0">
                <a:latin typeface="+mn-ea"/>
              </a:rPr>
              <a:t>_</a:t>
            </a:r>
            <a:r>
              <a:rPr lang="zh-CN" altLang="en-US" sz="1200" b="1" dirty="0">
                <a:solidFill>
                  <a:srgbClr val="0000CC"/>
                </a:solidFill>
                <a:latin typeface="+mn-ea"/>
              </a:rPr>
              <a:t>指针</a:t>
            </a:r>
            <a:r>
              <a:rPr lang="en-US" altLang="zh-CN" sz="1200" b="1" dirty="0">
                <a:solidFill>
                  <a:srgbClr val="0000CC"/>
                </a:solidFill>
                <a:latin typeface="+mn-ea"/>
              </a:rPr>
              <a:t>(&amp;a[</a:t>
            </a:r>
            <a:r>
              <a:rPr lang="en-US" altLang="zh-CN" sz="1200" b="1" dirty="0" err="1">
                <a:solidFill>
                  <a:srgbClr val="0000CC"/>
                </a:solidFill>
                <a:latin typeface="+mn-ea"/>
              </a:rPr>
              <a:t>i</a:t>
            </a:r>
            <a:r>
              <a:rPr lang="en-US" altLang="zh-CN" sz="1200" b="1" dirty="0">
                <a:solidFill>
                  <a:srgbClr val="0000CC"/>
                </a:solidFill>
                <a:latin typeface="+mn-ea"/>
              </a:rPr>
              <a:t>])_</a:t>
            </a:r>
            <a:r>
              <a:rPr lang="zh-CN" altLang="en-US" sz="1200" b="1" dirty="0">
                <a:latin typeface="+mn-ea"/>
              </a:rPr>
              <a:t>的形式</a:t>
            </a:r>
            <a:endParaRPr lang="en-US" altLang="zh-CN" sz="12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7" name="AutoShape 4"/>
          <p:cNvSpPr>
            <a:spLocks/>
          </p:cNvSpPr>
          <p:nvPr/>
        </p:nvSpPr>
        <p:spPr bwMode="auto">
          <a:xfrm>
            <a:off x="3419872" y="4005064"/>
            <a:ext cx="1462822" cy="346540"/>
          </a:xfrm>
          <a:prstGeom prst="borderCallout1">
            <a:avLst>
              <a:gd name="adj1" fmla="val 5884"/>
              <a:gd name="adj2" fmla="val -2356"/>
              <a:gd name="adj3" fmla="val 266810"/>
              <a:gd name="adj4" fmla="val -131463"/>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1200" b="1" dirty="0">
                <a:latin typeface="宋体" pitchFamily="2" charset="-122"/>
              </a:rPr>
              <a:t>&amp;</a:t>
            </a:r>
            <a:r>
              <a:rPr lang="zh-CN" altLang="en-US" sz="1200" b="1" dirty="0">
                <a:latin typeface="宋体" pitchFamily="2" charset="-122"/>
              </a:rPr>
              <a:t>数组元素名形式</a:t>
            </a:r>
          </a:p>
        </p:txBody>
      </p:sp>
    </p:spTree>
    <p:extLst>
      <p:ext uri="{BB962C8B-B14F-4D97-AF65-F5344CB8AC3E}">
        <p14:creationId xmlns:p14="http://schemas.microsoft.com/office/powerpoint/2010/main" val="325431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ea typeface="+mn-ea"/>
              </a:rPr>
              <a:t>   逐个输入：</a:t>
            </a:r>
            <a:r>
              <a:rPr lang="en-US" altLang="zh-CN" sz="1600" b="1" dirty="0" err="1">
                <a:latin typeface="+mn-ea"/>
                <a:ea typeface="+mn-ea"/>
              </a:rPr>
              <a:t>scanf</a:t>
            </a:r>
            <a:r>
              <a:rPr lang="en-US" altLang="zh-CN" sz="1600" b="1" dirty="0">
                <a:latin typeface="+mn-ea"/>
                <a:ea typeface="+mn-ea"/>
              </a:rPr>
              <a:t>("%c",&amp;</a:t>
            </a:r>
            <a:r>
              <a:rPr lang="zh-CN" altLang="en-US" sz="1600" b="1" dirty="0">
                <a:latin typeface="+mn-ea"/>
                <a:ea typeface="+mn-ea"/>
              </a:rPr>
              <a:t>数组元素</a:t>
            </a:r>
            <a:r>
              <a:rPr lang="en-US" altLang="zh-CN" sz="1600" b="1" dirty="0">
                <a:latin typeface="+mn-ea"/>
                <a:ea typeface="+mn-ea"/>
              </a:rPr>
              <a:t>)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p>
          <a:p>
            <a:pPr algn="just" eaLnBrk="1" hangingPunct="1"/>
            <a:r>
              <a:rPr lang="zh-CN" altLang="en-US" sz="1600" b="1" dirty="0">
                <a:latin typeface="+mn-ea"/>
                <a:ea typeface="+mn-ea"/>
              </a:rPr>
              <a:t>             </a:t>
            </a:r>
            <a:r>
              <a:rPr lang="en-US" altLang="zh-CN" sz="1600" b="1" dirty="0" err="1">
                <a:latin typeface="+mn-ea"/>
                <a:ea typeface="+mn-ea"/>
              </a:rPr>
              <a:t>cin</a:t>
            </a:r>
            <a:r>
              <a:rPr lang="en-US" altLang="zh-CN" sz="1600" b="1" dirty="0">
                <a:latin typeface="+mn-ea"/>
                <a:ea typeface="+mn-ea"/>
              </a:rPr>
              <a:t> &gt;&gt; </a:t>
            </a:r>
            <a:r>
              <a:rPr lang="zh-CN" altLang="en-US" sz="1600" b="1" dirty="0">
                <a:latin typeface="+mn-ea"/>
                <a:ea typeface="+mn-ea"/>
              </a:rPr>
              <a:t>数组元素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endParaRPr lang="en-US" altLang="zh-CN" sz="1600" b="1" dirty="0">
              <a:solidFill>
                <a:srgbClr val="FF3300"/>
              </a:solidFill>
              <a:latin typeface="+mn-ea"/>
              <a:ea typeface="+mn-ea"/>
            </a:endParaRPr>
          </a:p>
          <a:p>
            <a:pPr algn="just" eaLnBrk="1" hangingPunct="1"/>
            <a:r>
              <a:rPr lang="zh-CN" altLang="en-US" sz="1600" b="1" dirty="0">
                <a:latin typeface="+mn-ea"/>
              </a:rPr>
              <a:t>例</a:t>
            </a:r>
            <a:r>
              <a:rPr lang="en-US" altLang="zh-CN" sz="1600" b="1" dirty="0">
                <a:latin typeface="+mn-ea"/>
              </a:rPr>
              <a:t>1</a:t>
            </a:r>
            <a:r>
              <a:rPr lang="zh-CN" altLang="en-US" sz="1600" b="1" dirty="0">
                <a:latin typeface="+mn-ea"/>
              </a:rPr>
              <a:t>：</a:t>
            </a:r>
            <a:r>
              <a:rPr lang="en-US" altLang="zh-CN" sz="1600" b="1" dirty="0">
                <a:latin typeface="+mn-ea"/>
              </a:rPr>
              <a:t>C</a:t>
            </a:r>
            <a:r>
              <a:rPr lang="zh-CN" altLang="en-US" sz="1600" b="1" dirty="0">
                <a:latin typeface="+mn-ea"/>
              </a:rPr>
              <a:t>方式输入单个字符</a:t>
            </a: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#define _CRT_SECURE_NO_WARNINGS</a:t>
            </a:r>
            <a:r>
              <a:rPr lang="en-US" altLang="zh-CN" sz="1600" b="1" dirty="0">
                <a:solidFill>
                  <a:srgbClr val="FF0000"/>
                </a:solidFill>
                <a:latin typeface="宋体" pitchFamily="2" charset="-122"/>
              </a:rPr>
              <a:t>  //VS2017</a:t>
            </a:r>
            <a:r>
              <a:rPr lang="zh-CN" altLang="en-US" sz="1600" b="1" dirty="0">
                <a:solidFill>
                  <a:srgbClr val="FF0000"/>
                </a:solidFill>
                <a:latin typeface="宋体" pitchFamily="2" charset="-122"/>
              </a:rPr>
              <a:t>需要</a:t>
            </a:r>
            <a:endParaRPr lang="en-US" altLang="zh-CN" sz="1600" b="1" dirty="0">
              <a:solidFill>
                <a:srgbClr val="FF0000"/>
              </a:solidFill>
              <a:latin typeface="宋体" pitchFamily="2" charset="-122"/>
            </a:endParaRPr>
          </a:p>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scanf</a:t>
            </a:r>
            <a:r>
              <a:rPr lang="en-US" altLang="zh-CN" sz="1600" b="1" dirty="0">
                <a:solidFill>
                  <a:srgbClr val="FF3300"/>
                </a:solidFill>
                <a:latin typeface="宋体" pitchFamily="2" charset="-122"/>
              </a:rPr>
              <a:t>("%</a:t>
            </a:r>
            <a:r>
              <a:rPr lang="en-US" altLang="zh-CN" sz="1600" b="1" dirty="0" err="1">
                <a:solidFill>
                  <a:srgbClr val="FF3300"/>
                </a:solidFill>
                <a:latin typeface="宋体" pitchFamily="2" charset="-122"/>
              </a:rPr>
              <a:t>c%c</a:t>
            </a:r>
            <a:r>
              <a:rPr lang="en-US" altLang="zh-CN" sz="1600" b="1" dirty="0">
                <a:solidFill>
                  <a:srgbClr val="FF3300"/>
                </a:solidFill>
                <a:latin typeface="宋体" pitchFamily="2" charset="-122"/>
              </a:rPr>
              <a:t>", &amp;a[3], &amp;a[7]);</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4" name="AutoShape 4"/>
          <p:cNvSpPr>
            <a:spLocks/>
          </p:cNvSpPr>
          <p:nvPr/>
        </p:nvSpPr>
        <p:spPr bwMode="auto">
          <a:xfrm>
            <a:off x="3563888" y="3595328"/>
            <a:ext cx="1513135" cy="864096"/>
          </a:xfrm>
          <a:prstGeom prst="borderCallout1">
            <a:avLst>
              <a:gd name="adj1" fmla="val 5884"/>
              <a:gd name="adj2" fmla="val -2356"/>
              <a:gd name="adj3" fmla="val 168775"/>
              <a:gd name="adj4" fmla="val -78289"/>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b="1" dirty="0">
                <a:latin typeface="宋体" pitchFamily="2" charset="-122"/>
              </a:rPr>
              <a:t>数组下标表示前有</a:t>
            </a:r>
          </a:p>
          <a:p>
            <a:r>
              <a:rPr lang="zh-CN" altLang="en-US" sz="1200" b="1" dirty="0">
                <a:latin typeface="宋体" pitchFamily="2" charset="-122"/>
              </a:rPr>
              <a:t>取地址符号</a:t>
            </a:r>
            <a:r>
              <a:rPr lang="en-US" altLang="zh-CN" sz="1200" b="1" dirty="0">
                <a:latin typeface="宋体" pitchFamily="2" charset="-122"/>
              </a:rPr>
              <a:t>&amp;</a:t>
            </a:r>
          </a:p>
          <a:p>
            <a:r>
              <a:rPr lang="zh-CN" altLang="en-US" sz="1200" b="1" dirty="0">
                <a:latin typeface="宋体" pitchFamily="2" charset="-122"/>
              </a:rPr>
              <a:t>因为</a:t>
            </a:r>
            <a:r>
              <a:rPr lang="en-US" altLang="zh-CN" sz="1200" b="1" dirty="0" err="1">
                <a:latin typeface="宋体" pitchFamily="2" charset="-122"/>
              </a:rPr>
              <a:t>scanf</a:t>
            </a:r>
            <a:r>
              <a:rPr lang="zh-CN" altLang="en-US" sz="1200" b="1" dirty="0">
                <a:latin typeface="宋体" pitchFamily="2" charset="-122"/>
              </a:rPr>
              <a:t>规定后面</a:t>
            </a:r>
          </a:p>
          <a:p>
            <a:r>
              <a:rPr lang="zh-CN" altLang="en-US" sz="1200" b="1" dirty="0">
                <a:latin typeface="宋体" pitchFamily="2" charset="-122"/>
              </a:rPr>
              <a:t>必须是变量的地址</a:t>
            </a: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宋体" pitchFamily="2" charset="-122"/>
              </a:rPr>
              <a:t>scanf</a:t>
            </a:r>
            <a:r>
              <a:rPr lang="zh-CN" altLang="en-US" sz="1200" b="1" dirty="0">
                <a:latin typeface="宋体" pitchFamily="2" charset="-122"/>
              </a:rPr>
              <a:t>前首先输出</a:t>
            </a:r>
            <a:r>
              <a:rPr lang="en-US" altLang="zh-CN" sz="1200" b="1" dirty="0">
                <a:latin typeface="宋体" pitchFamily="2" charset="-122"/>
              </a:rPr>
              <a:t>10</a:t>
            </a:r>
            <a:r>
              <a:rPr lang="zh-CN" altLang="en-US" sz="1200" b="1" dirty="0">
                <a:latin typeface="宋体" pitchFamily="2" charset="-122"/>
              </a:rPr>
              <a:t>行，内容是</a:t>
            </a:r>
            <a:endParaRPr lang="en-US" altLang="zh-CN" sz="1200" b="1" dirty="0">
              <a:latin typeface="宋体" pitchFamily="2" charset="-122"/>
            </a:endParaRP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a:solidFill>
                  <a:srgbClr val="0000FF"/>
                </a:solidFill>
                <a:latin typeface="宋体" pitchFamily="2" charset="-122"/>
              </a:rPr>
              <a:t>-52</a:t>
            </a:r>
          </a:p>
          <a:p>
            <a:r>
              <a:rPr lang="en-US" altLang="zh-CN" sz="1200" b="1" dirty="0" err="1">
                <a:latin typeface="宋体" pitchFamily="2" charset="-122"/>
              </a:rPr>
              <a:t>scanf</a:t>
            </a:r>
            <a:r>
              <a:rPr lang="zh-CN" altLang="en-US" sz="1200" b="1" dirty="0">
                <a:latin typeface="宋体" pitchFamily="2" charset="-122"/>
              </a:rPr>
              <a:t>时，输入</a:t>
            </a:r>
            <a:r>
              <a:rPr lang="en-US" altLang="zh-CN" sz="1200" b="1" dirty="0">
                <a:solidFill>
                  <a:srgbClr val="FF0000"/>
                </a:solidFill>
                <a:latin typeface="宋体" pitchFamily="2" charset="-122"/>
              </a:rPr>
              <a:t>AB</a:t>
            </a:r>
            <a:r>
              <a:rPr lang="zh-CN" altLang="en-US" sz="1200" b="1" dirty="0">
                <a:latin typeface="宋体" pitchFamily="2" charset="-122"/>
              </a:rPr>
              <a:t>并回车，输出是：</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FF00FF"/>
                </a:solidFill>
                <a:latin typeface="宋体" pitchFamily="2" charset="-122"/>
              </a:rPr>
              <a:t>65</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FF00FF"/>
                </a:solidFill>
                <a:latin typeface="宋体" pitchFamily="2" charset="-122"/>
              </a:rPr>
              <a:t>66</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latin typeface="宋体" pitchFamily="2" charset="-122"/>
              </a:rPr>
              <a:t>//</a:t>
            </a:r>
            <a:r>
              <a:rPr lang="zh-CN" altLang="en-US" sz="1200" b="1" dirty="0">
                <a:latin typeface="宋体" pitchFamily="2" charset="-122"/>
              </a:rPr>
              <a:t>用不同颜色标注出有变化的内容</a:t>
            </a:r>
            <a:endParaRPr lang="en-US" altLang="zh-CN" sz="1200" b="1" dirty="0">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1797344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endParaRPr lang="en-US" altLang="zh-CN" sz="1600" b="1" dirty="0">
              <a:latin typeface="+mn-ea"/>
              <a:ea typeface="+mn-ea"/>
            </a:endParaRPr>
          </a:p>
          <a:p>
            <a:pPr algn="just" eaLnBrk="1" hangingPunct="1"/>
            <a:endParaRPr lang="en-US" altLang="zh-CN" sz="1600" b="1" dirty="0">
              <a:latin typeface="+mn-ea"/>
            </a:endParaRPr>
          </a:p>
          <a:p>
            <a:pPr algn="just" eaLnBrk="1" hangingPunct="1"/>
            <a:r>
              <a:rPr lang="zh-CN" altLang="en-US" sz="1600" b="1" dirty="0">
                <a:latin typeface="+mn-ea"/>
                <a:ea typeface="+mn-ea"/>
              </a:rPr>
              <a:t>完成下表</a:t>
            </a:r>
            <a:r>
              <a:rPr lang="en-US" altLang="zh-CN" sz="1600" b="1" dirty="0">
                <a:latin typeface="+mn-ea"/>
                <a:ea typeface="+mn-ea"/>
              </a:rPr>
              <a:t>(</a:t>
            </a:r>
            <a:r>
              <a:rPr lang="zh-CN" altLang="en-US" sz="1600" b="1" dirty="0">
                <a:latin typeface="+mn-ea"/>
                <a:ea typeface="+mn-ea"/>
              </a:rPr>
              <a:t>给出了第一行的答案供参考</a:t>
            </a:r>
            <a:r>
              <a:rPr lang="en-US" altLang="zh-CN" sz="1600" b="1" dirty="0">
                <a:latin typeface="+mn-ea"/>
                <a:ea typeface="+mn-ea"/>
              </a:rPr>
              <a:t>)</a:t>
            </a:r>
            <a:r>
              <a:rPr lang="zh-CN" altLang="en-US" sz="1600" b="1" dirty="0">
                <a:latin typeface="+mn-ea"/>
                <a:ea typeface="+mn-ea"/>
              </a:rPr>
              <a:t>：</a:t>
            </a:r>
          </a:p>
        </p:txBody>
      </p:sp>
      <p:graphicFrame>
        <p:nvGraphicFramePr>
          <p:cNvPr id="3" name="Group 54"/>
          <p:cNvGraphicFramePr>
            <a:graphicFrameLocks noGrp="1"/>
          </p:cNvGraphicFramePr>
          <p:nvPr>
            <p:extLst>
              <p:ext uri="{D42A27DB-BD31-4B8C-83A1-F6EECF244321}">
                <p14:modId xmlns:p14="http://schemas.microsoft.com/office/powerpoint/2010/main" val="1883898078"/>
              </p:ext>
            </p:extLst>
          </p:nvPr>
        </p:nvGraphicFramePr>
        <p:xfrm>
          <a:off x="899592" y="1628800"/>
          <a:ext cx="7488832" cy="2374687"/>
        </p:xfrm>
        <a:graphic>
          <a:graphicData uri="http://schemas.openxmlformats.org/drawingml/2006/table">
            <a:tbl>
              <a:tblPr/>
              <a:tblGrid>
                <a:gridCol w="2088232">
                  <a:extLst>
                    <a:ext uri="{9D8B030D-6E8A-4147-A177-3AD203B41FA5}">
                      <a16:colId xmlns:a16="http://schemas.microsoft.com/office/drawing/2014/main" val="20000"/>
                    </a:ext>
                  </a:extLst>
                </a:gridCol>
                <a:gridCol w="2852853">
                  <a:extLst>
                    <a:ext uri="{9D8B030D-6E8A-4147-A177-3AD203B41FA5}">
                      <a16:colId xmlns:a16="http://schemas.microsoft.com/office/drawing/2014/main" val="20001"/>
                    </a:ext>
                  </a:extLst>
                </a:gridCol>
                <a:gridCol w="2547747">
                  <a:extLst>
                    <a:ext uri="{9D8B030D-6E8A-4147-A177-3AD203B41FA5}">
                      <a16:colId xmlns:a16="http://schemas.microsoft.com/office/drawing/2014/main" val="20002"/>
                    </a:ext>
                  </a:extLst>
                </a:gridCol>
              </a:tblGrid>
              <a:tr h="2875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600" b="1" i="0" u="none" strike="noStrike" cap="none" normalizeH="0" baseline="0" dirty="0">
                        <a:ln>
                          <a:noFill/>
                        </a:ln>
                        <a:solidFill>
                          <a:schemeClr val="tx1"/>
                        </a:solidFill>
                        <a:effectLst/>
                        <a:latin typeface="宋体" pitchFamily="2" charset="-122"/>
                        <a:ea typeface="宋体"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宋体" pitchFamily="2" charset="-122"/>
                          <a:ea typeface="宋体" pitchFamily="2" charset="-122"/>
                        </a:rPr>
                        <a:t>C</a:t>
                      </a:r>
                      <a:r>
                        <a:rPr kumimoji="1" lang="zh-CN" altLang="en-US" sz="1600" b="1" i="0" u="none" strike="noStrike" cap="none" normalizeH="0" baseline="0" dirty="0">
                          <a:ln>
                            <a:noFill/>
                          </a:ln>
                          <a:solidFill>
                            <a:schemeClr val="tx1"/>
                          </a:solidFill>
                          <a:effectLst/>
                          <a:latin typeface="宋体" pitchFamily="2" charset="-122"/>
                          <a:ea typeface="宋体" pitchFamily="2" charset="-122"/>
                        </a:rPr>
                        <a:t>方式</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宋体" pitchFamily="2" charset="-122"/>
                          <a:ea typeface="宋体" pitchFamily="2" charset="-122"/>
                        </a:rPr>
                        <a:t>C++</a:t>
                      </a:r>
                      <a:r>
                        <a:rPr kumimoji="1" lang="zh-CN" altLang="en-US" sz="1600" b="1" i="0" u="none" strike="noStrike" cap="none" normalizeH="0" baseline="0">
                          <a:ln>
                            <a:noFill/>
                          </a:ln>
                          <a:solidFill>
                            <a:schemeClr val="tx1"/>
                          </a:solidFill>
                          <a:effectLst/>
                          <a:latin typeface="宋体" pitchFamily="2" charset="-122"/>
                          <a:ea typeface="宋体" pitchFamily="2" charset="-122"/>
                        </a:rPr>
                        <a:t>方式</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5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输入单个字符</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scanf</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("%c", &amp;</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元素名</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rgbClr val="0000CC"/>
                          </a:solidFill>
                          <a:effectLst/>
                          <a:latin typeface="宋体" pitchFamily="2" charset="-122"/>
                          <a:ea typeface="宋体" pitchFamily="2" charset="-122"/>
                        </a:rPr>
                        <a:t>cin &gt;&gt; </a:t>
                      </a:r>
                      <a:r>
                        <a:rPr kumimoji="1" lang="zh-CN" altLang="en-US" sz="1600" b="1" i="0" u="none" strike="noStrike" cap="none" normalizeH="0" baseline="0">
                          <a:ln>
                            <a:noFill/>
                          </a:ln>
                          <a:solidFill>
                            <a:srgbClr val="0000CC"/>
                          </a:solidFill>
                          <a:effectLst/>
                          <a:latin typeface="宋体" pitchFamily="2" charset="-122"/>
                          <a:ea typeface="宋体" pitchFamily="2" charset="-122"/>
                        </a:rPr>
                        <a:t>元素名</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75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输入字符串</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scanf</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("%s", </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数组名</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cin</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 &gt;&gt; </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数组名</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75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输出单个字符</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printf</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("%c", </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字符变量名</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cout</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 &gt;&gt; </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字符变量名</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75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输出字符串</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printf</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("%s", </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数组名</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cout</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 </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&gt;&gt;</a:t>
                      </a:r>
                      <a:r>
                        <a:rPr kumimoji="1" lang="zh-CN" altLang="en-US" sz="1600" b="1" i="0" u="none" strike="noStrike" cap="none" normalizeH="0" baseline="0" dirty="0">
                          <a:ln>
                            <a:noFill/>
                          </a:ln>
                          <a:solidFill>
                            <a:srgbClr val="0000CC"/>
                          </a:solidFill>
                          <a:effectLst/>
                          <a:latin typeface="宋体" pitchFamily="2" charset="-122"/>
                          <a:ea typeface="宋体" pitchFamily="2" charset="-122"/>
                        </a:rPr>
                        <a:t> 数组名</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75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任一元素开始输入串</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scanf</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("%s", &amp;a[</a:t>
                      </a: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i</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cin</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 &gt;&gt; &amp;a[</a:t>
                      </a:r>
                      <a:r>
                        <a:rPr kumimoji="1" lang="en-US" altLang="zh-CN" sz="1600" b="1" i="0" u="none" strike="noStrike" cap="none" normalizeH="0" baseline="0" dirty="0" err="1">
                          <a:ln>
                            <a:noFill/>
                          </a:ln>
                          <a:solidFill>
                            <a:srgbClr val="0000CC"/>
                          </a:solidFill>
                          <a:effectLst/>
                          <a:latin typeface="宋体" pitchFamily="2" charset="-122"/>
                          <a:ea typeface="宋体" pitchFamily="2" charset="-122"/>
                        </a:rPr>
                        <a:t>i</a:t>
                      </a:r>
                      <a:r>
                        <a:rPr kumimoji="1" lang="en-US" altLang="zh-CN" sz="1600" b="1" i="0" u="none" strike="noStrike" cap="none" normalizeH="0" baseline="0" dirty="0">
                          <a:ln>
                            <a:noFill/>
                          </a:ln>
                          <a:solidFill>
                            <a:srgbClr val="0000CC"/>
                          </a:solidFill>
                          <a:effectLst/>
                          <a:latin typeface="宋体" pitchFamily="2" charset="-122"/>
                          <a:ea typeface="宋体" pitchFamily="2" charset="-122"/>
                        </a:rPr>
                        <a:t>]</a:t>
                      </a:r>
                      <a:endParaRPr kumimoji="1" lang="zh-CN" altLang="en-US" sz="1600" b="1" i="0" u="none" strike="noStrike" cap="none" normalizeH="0" baseline="0" dirty="0">
                        <a:ln>
                          <a:noFill/>
                        </a:ln>
                        <a:solidFill>
                          <a:srgbClr val="0000CC"/>
                        </a:solidFill>
                        <a:effectLst/>
                        <a:latin typeface="宋体" pitchFamily="2" charset="-122"/>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29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a:ln>
                            <a:noFill/>
                          </a:ln>
                          <a:solidFill>
                            <a:schemeClr val="tx1"/>
                          </a:solidFill>
                          <a:effectLst/>
                          <a:latin typeface="宋体" pitchFamily="2" charset="-122"/>
                          <a:ea typeface="宋体" pitchFamily="2" charset="-122"/>
                        </a:rPr>
                        <a:t>任一元素开始输出串</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r>
                        <a:rPr lang="en-US" altLang="zh-CN" sz="1600" b="1" dirty="0" err="1">
                          <a:solidFill>
                            <a:srgbClr val="0000CC"/>
                          </a:solidFill>
                          <a:latin typeface="宋体" pitchFamily="2" charset="-122"/>
                        </a:rPr>
                        <a:t>printf</a:t>
                      </a:r>
                      <a:r>
                        <a:rPr lang="en-US" altLang="zh-CN" sz="1600" b="1" dirty="0">
                          <a:solidFill>
                            <a:srgbClr val="0000CC"/>
                          </a:solidFill>
                          <a:latin typeface="宋体" pitchFamily="2" charset="-122"/>
                        </a:rPr>
                        <a:t>("%s\n", &amp;a[</a:t>
                      </a:r>
                      <a:r>
                        <a:rPr lang="en-US" altLang="zh-CN" sz="1600" b="1" dirty="0" err="1">
                          <a:solidFill>
                            <a:srgbClr val="0000CC"/>
                          </a:solidFill>
                          <a:latin typeface="宋体" pitchFamily="2" charset="-122"/>
                        </a:rPr>
                        <a:t>i</a:t>
                      </a:r>
                      <a:r>
                        <a:rPr lang="en-US" altLang="zh-CN" sz="1600" b="1" dirty="0">
                          <a:solidFill>
                            <a:srgbClr val="0000CC"/>
                          </a:solidFill>
                          <a:latin typeface="宋体" pitchFamily="2" charset="-122"/>
                        </a:rPr>
                        <a:t>]);</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altLang="zh-CN" sz="1600" b="1" dirty="0" err="1">
                          <a:solidFill>
                            <a:srgbClr val="0000CC"/>
                          </a:solidFill>
                          <a:latin typeface="宋体" pitchFamily="2" charset="-122"/>
                        </a:rPr>
                        <a:t>cout</a:t>
                      </a:r>
                      <a:r>
                        <a:rPr lang="en-US" altLang="zh-CN" sz="1600" b="1" dirty="0">
                          <a:solidFill>
                            <a:srgbClr val="0000CC"/>
                          </a:solidFill>
                          <a:latin typeface="宋体" pitchFamily="2" charset="-122"/>
                        </a:rPr>
                        <a:t> &lt;&lt; &amp;a[</a:t>
                      </a:r>
                      <a:r>
                        <a:rPr lang="en-US" altLang="zh-CN" sz="1600" b="1" dirty="0" err="1">
                          <a:solidFill>
                            <a:srgbClr val="0000CC"/>
                          </a:solidFill>
                          <a:latin typeface="宋体" pitchFamily="2" charset="-122"/>
                        </a:rPr>
                        <a:t>i</a:t>
                      </a:r>
                      <a:r>
                        <a:rPr lang="en-US" altLang="zh-CN" sz="1600" b="1" dirty="0">
                          <a:solidFill>
                            <a:srgbClr val="0000CC"/>
                          </a:solidFill>
                          <a:latin typeface="宋体" pitchFamily="2" charset="-122"/>
                        </a:rPr>
                        <a:t>]</a:t>
                      </a:r>
                      <a:endParaRPr kumimoji="1" lang="zh-CN" altLang="en-US" sz="1600" b="1" i="0" u="none" strike="noStrike" cap="none" normalizeH="0" baseline="0" dirty="0">
                        <a:ln>
                          <a:noFill/>
                        </a:ln>
                        <a:solidFill>
                          <a:srgbClr val="0000CC"/>
                        </a:solidFill>
                        <a:effectLst/>
                        <a:latin typeface="宋体" pitchFamily="2" charset="-122"/>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4" name="椭圆 3"/>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281325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5.5.5.4.</a:t>
            </a:r>
            <a:r>
              <a:rPr lang="zh-CN" altLang="en-US" sz="1600" b="1" dirty="0">
                <a:latin typeface="+mn-ea"/>
              </a:rPr>
              <a:t>多个字符串的输入</a:t>
            </a:r>
            <a:endParaRPr lang="en-US" altLang="zh-CN" sz="1600" b="1" dirty="0">
              <a:latin typeface="+mn-ea"/>
            </a:endParaRPr>
          </a:p>
          <a:p>
            <a:pPr algn="just" eaLnBrk="1" hangingPunct="1"/>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19</a:t>
            </a:r>
            <a:r>
              <a:rPr lang="zh-CN" altLang="en-US" sz="1600" b="1" dirty="0">
                <a:latin typeface="+mn-ea"/>
              </a:rPr>
              <a:t>：</a:t>
            </a:r>
            <a:r>
              <a:rPr lang="en-US" altLang="zh-CN" sz="1600" b="1" dirty="0">
                <a:latin typeface="+mn-ea"/>
              </a:rPr>
              <a:t>C</a:t>
            </a:r>
            <a:r>
              <a:rPr lang="zh-CN" altLang="en-US" sz="1600" b="1" dirty="0">
                <a:latin typeface="+mn-ea"/>
              </a:rPr>
              <a:t>方式多个字符串的输入</a:t>
            </a: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#define _CRT_SECURE_NO_WARNINGS</a:t>
            </a:r>
            <a:r>
              <a:rPr lang="en-US" altLang="zh-CN" sz="1600" b="1" dirty="0">
                <a:solidFill>
                  <a:srgbClr val="FF0000"/>
                </a:solidFill>
                <a:latin typeface="宋体" pitchFamily="2" charset="-122"/>
              </a:rPr>
              <a:t>  //VS2017</a:t>
            </a:r>
            <a:r>
              <a:rPr lang="zh-CN" altLang="en-US" sz="1600" b="1" dirty="0">
                <a:solidFill>
                  <a:srgbClr val="FF0000"/>
                </a:solidFill>
                <a:latin typeface="宋体" pitchFamily="2" charset="-122"/>
              </a:rPr>
              <a:t>需要</a:t>
            </a:r>
            <a:endParaRPr lang="en-US" altLang="zh-CN" sz="1600" b="1" dirty="0">
              <a:solidFill>
                <a:srgbClr val="FF0000"/>
              </a:solidFill>
              <a:latin typeface="宋体" pitchFamily="2" charset="-122"/>
            </a:endParaRPr>
          </a:p>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#include &lt;</a:t>
            </a:r>
            <a:r>
              <a:rPr lang="en-US" altLang="zh-CN" sz="1600" b="1" dirty="0" err="1">
                <a:latin typeface="宋体" pitchFamily="2" charset="-122"/>
              </a:rPr>
              <a:t>cstdio</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a:t>
            </a:r>
            <a:r>
              <a:rPr lang="en-US" altLang="zh-CN" sz="1600" dirty="0">
                <a:latin typeface="宋体" pitchFamily="2" charset="-122"/>
              </a:rPr>
              <a:t>  </a:t>
            </a:r>
            <a:r>
              <a:rPr lang="en-US" altLang="zh-CN" sz="1600" b="1" dirty="0">
                <a:latin typeface="宋体" pitchFamily="2" charset="-122"/>
              </a:rPr>
              <a:t>char a[10], b[20];</a:t>
            </a: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scanf</a:t>
            </a:r>
            <a:r>
              <a:rPr lang="en-US" altLang="zh-CN" sz="1600" b="1" dirty="0">
                <a:latin typeface="宋体" pitchFamily="2" charset="-122"/>
              </a:rPr>
              <a:t>("%</a:t>
            </a:r>
            <a:r>
              <a:rPr lang="en-US" altLang="zh-CN" sz="1600" b="1" dirty="0" err="1">
                <a:latin typeface="宋体" pitchFamily="2" charset="-122"/>
              </a:rPr>
              <a:t>s%s</a:t>
            </a:r>
            <a:r>
              <a:rPr lang="en-US" altLang="zh-CN" sz="1600" b="1" dirty="0">
                <a:latin typeface="宋体" pitchFamily="2" charset="-122"/>
              </a:rPr>
              <a:t>", a, b);</a:t>
            </a:r>
            <a:endParaRPr lang="en-US" altLang="zh-CN" sz="1600" b="1" dirty="0">
              <a:solidFill>
                <a:srgbClr val="FF33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printf</a:t>
            </a:r>
            <a:r>
              <a:rPr lang="en-US" altLang="zh-CN" sz="1600" b="1" dirty="0">
                <a:latin typeface="宋体" pitchFamily="2" charset="-122"/>
              </a:rPr>
              <a:t>("%s-%s\n", a, b);</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1</a:t>
            </a:r>
            <a:r>
              <a:rPr lang="zh-CN" altLang="en-US" sz="1600" b="1" dirty="0">
                <a:latin typeface="宋体" pitchFamily="2" charset="-122"/>
              </a:rPr>
              <a:t>、假设输入为</a:t>
            </a:r>
            <a:r>
              <a:rPr lang="en-US" altLang="zh-CN" sz="1600" b="1" dirty="0" err="1">
                <a:solidFill>
                  <a:srgbClr val="FF3300"/>
                </a:solidFill>
                <a:latin typeface="宋体" pitchFamily="2" charset="-122"/>
              </a:rPr>
              <a:t>abc</a:t>
            </a:r>
            <a:r>
              <a:rPr lang="zh-CN" altLang="en-US" sz="1600" b="1" dirty="0">
                <a:solidFill>
                  <a:srgbClr val="FF3300"/>
                </a:solidFill>
                <a:latin typeface="宋体" pitchFamily="2" charset="-122"/>
              </a:rPr>
              <a:t>空格</a:t>
            </a:r>
            <a:r>
              <a:rPr lang="en-US" altLang="zh-CN" sz="1600" b="1" dirty="0" err="1">
                <a:solidFill>
                  <a:srgbClr val="FF3300"/>
                </a:solidFill>
                <a:latin typeface="宋体" pitchFamily="2" charset="-122"/>
              </a:rPr>
              <a:t>def</a:t>
            </a:r>
            <a:r>
              <a:rPr lang="zh-CN" altLang="en-US" sz="1600" b="1" dirty="0">
                <a:latin typeface="宋体" pitchFamily="2" charset="-122"/>
              </a:rPr>
              <a:t>并回车</a:t>
            </a:r>
            <a:endParaRPr lang="en-US" altLang="zh-CN" sz="1600" b="1" dirty="0">
              <a:latin typeface="+mn-ea"/>
              <a:ea typeface="+mn-ea"/>
            </a:endParaRPr>
          </a:p>
          <a:p>
            <a:r>
              <a:rPr lang="zh-CN" altLang="en-US" sz="1600" b="1" dirty="0">
                <a:latin typeface="+mn-ea"/>
                <a:ea typeface="+mn-ea"/>
              </a:rPr>
              <a:t>   则输出为：</a:t>
            </a:r>
            <a:endParaRPr lang="en-US" altLang="zh-CN" sz="1600" b="1" dirty="0">
              <a:latin typeface="+mn-ea"/>
              <a:ea typeface="+mn-ea"/>
            </a:endParaRPr>
          </a:p>
          <a:p>
            <a:r>
              <a:rPr lang="en-US" altLang="zh-CN" sz="1600" b="1" dirty="0" err="1">
                <a:solidFill>
                  <a:srgbClr val="0000CC"/>
                </a:solidFill>
                <a:latin typeface="+mn-ea"/>
                <a:ea typeface="+mn-ea"/>
              </a:rPr>
              <a:t>abc</a:t>
            </a:r>
            <a:r>
              <a:rPr lang="en-US" altLang="zh-CN" sz="1600" b="1" dirty="0">
                <a:solidFill>
                  <a:srgbClr val="0000CC"/>
                </a:solidFill>
                <a:latin typeface="+mn-ea"/>
                <a:ea typeface="+mn-ea"/>
              </a:rPr>
              <a:t>-def</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r>
              <a:rPr lang="en-US" altLang="zh-CN" sz="1600" b="1" dirty="0">
                <a:latin typeface="宋体" pitchFamily="2" charset="-122"/>
              </a:rPr>
              <a:t>2</a:t>
            </a:r>
            <a:r>
              <a:rPr lang="zh-CN" altLang="en-US" sz="1600" b="1" dirty="0">
                <a:latin typeface="宋体" pitchFamily="2" charset="-122"/>
              </a:rPr>
              <a:t>、假设输入为</a:t>
            </a:r>
            <a:r>
              <a:rPr lang="en-US" altLang="zh-CN" sz="1600" b="1" dirty="0" err="1">
                <a:solidFill>
                  <a:srgbClr val="FF3300"/>
                </a:solidFill>
                <a:latin typeface="宋体" pitchFamily="2" charset="-122"/>
              </a:rPr>
              <a:t>abc</a:t>
            </a:r>
            <a:r>
              <a:rPr lang="zh-CN" altLang="en-US" sz="1600" b="1" dirty="0">
                <a:latin typeface="宋体" pitchFamily="2" charset="-122"/>
              </a:rPr>
              <a:t>回车</a:t>
            </a:r>
            <a:endParaRPr lang="en-US" altLang="zh-CN" sz="1600" b="1" dirty="0">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def</a:t>
            </a:r>
            <a:r>
              <a:rPr lang="zh-CN" altLang="en-US" sz="1600" b="1" dirty="0">
                <a:latin typeface="宋体" pitchFamily="2" charset="-122"/>
              </a:rPr>
              <a:t>回车</a:t>
            </a:r>
            <a:endParaRPr lang="en-US" altLang="zh-CN" sz="1600" b="1" dirty="0">
              <a:latin typeface="+mn-ea"/>
            </a:endParaRPr>
          </a:p>
          <a:p>
            <a:r>
              <a:rPr lang="zh-CN" altLang="en-US" sz="1600" b="1" dirty="0">
                <a:latin typeface="+mn-ea"/>
              </a:rPr>
              <a:t>   则输出为：</a:t>
            </a:r>
            <a:endParaRPr lang="en-US" altLang="zh-CN" sz="1600" b="1" dirty="0">
              <a:latin typeface="+mn-ea"/>
            </a:endParaRPr>
          </a:p>
          <a:p>
            <a:r>
              <a:rPr lang="en-US" altLang="zh-CN" sz="1600" b="1" dirty="0" err="1">
                <a:solidFill>
                  <a:srgbClr val="0000CC"/>
                </a:solidFill>
                <a:latin typeface="+mn-ea"/>
                <a:ea typeface="+mn-ea"/>
              </a:rPr>
              <a:t>abc</a:t>
            </a:r>
            <a:r>
              <a:rPr lang="en-US" altLang="zh-CN" sz="1600" b="1" dirty="0">
                <a:solidFill>
                  <a:srgbClr val="0000CC"/>
                </a:solidFill>
                <a:latin typeface="+mn-ea"/>
                <a:ea typeface="+mn-ea"/>
              </a:rPr>
              <a:t>-def</a:t>
            </a:r>
          </a:p>
          <a:p>
            <a:endParaRPr lang="en-US" altLang="zh-CN" sz="1600" b="1" dirty="0">
              <a:latin typeface="+mn-ea"/>
              <a:ea typeface="+mn-ea"/>
            </a:endParaRPr>
          </a:p>
          <a:p>
            <a:endParaRPr lang="en-US" altLang="zh-CN" sz="1600" b="1" dirty="0">
              <a:latin typeface="+mn-ea"/>
              <a:ea typeface="+mn-ea"/>
            </a:endParaRPr>
          </a:p>
          <a:p>
            <a:endParaRPr lang="en-US" altLang="zh-CN" sz="1600" b="1" dirty="0">
              <a:latin typeface="+mn-ea"/>
              <a:ea typeface="+mn-ea"/>
            </a:endParaRPr>
          </a:p>
          <a:p>
            <a:r>
              <a:rPr lang="zh-CN" altLang="en-US" sz="1600" b="1" dirty="0">
                <a:latin typeface="+mn-ea"/>
                <a:ea typeface="+mn-ea"/>
              </a:rPr>
              <a:t>结论：空格是</a:t>
            </a:r>
            <a:r>
              <a:rPr lang="en-US" altLang="zh-CN" sz="1600" b="1" dirty="0">
                <a:latin typeface="+mn-ea"/>
                <a:ea typeface="+mn-ea"/>
              </a:rPr>
              <a:t>__</a:t>
            </a:r>
            <a:r>
              <a:rPr lang="en-US" altLang="zh-CN" sz="1600" b="1" dirty="0">
                <a:solidFill>
                  <a:srgbClr val="0000CC"/>
                </a:solidFill>
                <a:latin typeface="+mn-ea"/>
                <a:ea typeface="+mn-ea"/>
              </a:rPr>
              <a:t>B</a:t>
            </a:r>
            <a:r>
              <a:rPr lang="en-US" altLang="zh-CN" sz="1600" b="1" dirty="0">
                <a:latin typeface="+mn-ea"/>
                <a:ea typeface="+mn-ea"/>
              </a:rPr>
              <a:t>_______</a:t>
            </a:r>
          </a:p>
          <a:p>
            <a:r>
              <a:rPr lang="en-US" altLang="zh-CN" sz="1600" b="1" dirty="0">
                <a:latin typeface="+mn-ea"/>
                <a:ea typeface="+mn-ea"/>
              </a:rPr>
              <a:t>    A.</a:t>
            </a:r>
            <a:r>
              <a:rPr lang="zh-CN" altLang="en-US" sz="1600" b="1" dirty="0">
                <a:latin typeface="+mn-ea"/>
                <a:ea typeface="+mn-ea"/>
              </a:rPr>
              <a:t>输入串中的合法字符</a:t>
            </a:r>
            <a:endParaRPr lang="en-US" altLang="zh-CN" sz="1600" b="1" dirty="0">
              <a:latin typeface="+mn-ea"/>
              <a:ea typeface="+mn-ea"/>
            </a:endParaRPr>
          </a:p>
          <a:p>
            <a:r>
              <a:rPr lang="en-US" altLang="zh-CN" sz="1600" b="1" dirty="0">
                <a:latin typeface="+mn-ea"/>
                <a:ea typeface="+mn-ea"/>
              </a:rPr>
              <a:t>    B.</a:t>
            </a:r>
            <a:r>
              <a:rPr lang="zh-CN" altLang="en-US" sz="1600" b="1" dirty="0">
                <a:latin typeface="+mn-ea"/>
                <a:ea typeface="+mn-ea"/>
              </a:rPr>
              <a:t>输入分隔符</a:t>
            </a:r>
            <a:endParaRPr lang="en-US" altLang="zh-CN"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198602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5.5.5.4.</a:t>
            </a:r>
            <a:r>
              <a:rPr lang="zh-CN" altLang="en-US" sz="1600" b="1" dirty="0">
                <a:latin typeface="+mn-ea"/>
              </a:rPr>
              <a:t>多个字符串的输入</a:t>
            </a:r>
            <a:endParaRPr lang="en-US" altLang="zh-CN" sz="1600" b="1" dirty="0">
              <a:latin typeface="+mn-ea"/>
            </a:endParaRPr>
          </a:p>
          <a:p>
            <a:pPr algn="just" eaLnBrk="1" hangingPunct="1"/>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20</a:t>
            </a:r>
            <a:r>
              <a:rPr lang="zh-CN" altLang="en-US" sz="1600" b="1" dirty="0">
                <a:latin typeface="+mn-ea"/>
              </a:rPr>
              <a:t>：</a:t>
            </a:r>
            <a:r>
              <a:rPr lang="en-US" altLang="zh-CN" sz="1600" b="1" dirty="0">
                <a:latin typeface="+mn-ea"/>
              </a:rPr>
              <a:t>C++</a:t>
            </a:r>
            <a:r>
              <a:rPr lang="zh-CN" altLang="en-US" sz="1600" b="1" dirty="0">
                <a:latin typeface="+mn-ea"/>
              </a:rPr>
              <a:t>方式多个字符串的输入</a:t>
            </a: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a:t>
            </a:r>
            <a:r>
              <a:rPr lang="en-US" altLang="zh-CN" sz="1600" dirty="0">
                <a:latin typeface="宋体" pitchFamily="2" charset="-122"/>
              </a:rPr>
              <a:t>  </a:t>
            </a:r>
            <a:r>
              <a:rPr lang="en-US" altLang="zh-CN" sz="1600" b="1" dirty="0">
                <a:latin typeface="宋体" pitchFamily="2" charset="-122"/>
              </a:rPr>
              <a:t>char a[10], b[20];</a:t>
            </a: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cin</a:t>
            </a:r>
            <a:r>
              <a:rPr lang="en-US" altLang="zh-CN" sz="1600" b="1" dirty="0">
                <a:latin typeface="宋体" pitchFamily="2" charset="-122"/>
              </a:rPr>
              <a:t> &gt;&gt; a &gt;&gt; b;</a:t>
            </a:r>
            <a:endParaRPr lang="en-US" altLang="zh-CN" sz="1600" b="1" dirty="0">
              <a:solidFill>
                <a:srgbClr val="FF33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 &lt;&lt; b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1</a:t>
            </a:r>
            <a:r>
              <a:rPr lang="zh-CN" altLang="en-US" sz="1600" b="1" dirty="0">
                <a:latin typeface="宋体" pitchFamily="2" charset="-122"/>
              </a:rPr>
              <a:t>、假设输入为</a:t>
            </a:r>
            <a:r>
              <a:rPr lang="en-US" altLang="zh-CN" sz="1600" b="1" dirty="0" err="1">
                <a:solidFill>
                  <a:srgbClr val="FF3300"/>
                </a:solidFill>
                <a:latin typeface="宋体" pitchFamily="2" charset="-122"/>
              </a:rPr>
              <a:t>abc</a:t>
            </a:r>
            <a:r>
              <a:rPr lang="zh-CN" altLang="en-US" sz="1600" b="1" dirty="0">
                <a:solidFill>
                  <a:srgbClr val="FF3300"/>
                </a:solidFill>
                <a:latin typeface="宋体" pitchFamily="2" charset="-122"/>
              </a:rPr>
              <a:t>空格</a:t>
            </a:r>
            <a:r>
              <a:rPr lang="en-US" altLang="zh-CN" sz="1600" b="1" dirty="0" err="1">
                <a:solidFill>
                  <a:srgbClr val="FF3300"/>
                </a:solidFill>
                <a:latin typeface="宋体" pitchFamily="2" charset="-122"/>
              </a:rPr>
              <a:t>def</a:t>
            </a:r>
            <a:r>
              <a:rPr lang="zh-CN" altLang="en-US" sz="1600" b="1" dirty="0">
                <a:latin typeface="宋体" pitchFamily="2" charset="-122"/>
              </a:rPr>
              <a:t>并回车</a:t>
            </a:r>
            <a:endParaRPr lang="en-US" altLang="zh-CN" sz="1600" b="1" dirty="0">
              <a:latin typeface="+mn-ea"/>
            </a:endParaRPr>
          </a:p>
          <a:p>
            <a:r>
              <a:rPr lang="zh-CN" altLang="en-US" sz="1600" b="1" dirty="0">
                <a:latin typeface="+mn-ea"/>
              </a:rPr>
              <a:t>   则输出为：</a:t>
            </a:r>
            <a:endParaRPr lang="en-US" altLang="zh-CN" sz="1600" b="1" dirty="0">
              <a:latin typeface="+mn-ea"/>
            </a:endParaRPr>
          </a:p>
          <a:p>
            <a:r>
              <a:rPr lang="en-US" altLang="zh-CN" sz="1600" b="1" dirty="0" err="1">
                <a:solidFill>
                  <a:srgbClr val="0000CC"/>
                </a:solidFill>
                <a:latin typeface="+mn-ea"/>
              </a:rPr>
              <a:t>abc</a:t>
            </a:r>
            <a:r>
              <a:rPr lang="en-US" altLang="zh-CN" sz="1600" b="1" dirty="0">
                <a:solidFill>
                  <a:srgbClr val="0000CC"/>
                </a:solidFill>
                <a:latin typeface="+mn-ea"/>
              </a:rPr>
              <a:t>-def</a:t>
            </a:r>
          </a:p>
          <a:p>
            <a:endParaRPr lang="en-US" altLang="zh-CN" sz="1600" b="1" dirty="0">
              <a:latin typeface="+mn-ea"/>
            </a:endParaRPr>
          </a:p>
          <a:p>
            <a:endParaRPr lang="en-US" altLang="zh-CN" sz="1600" b="1" dirty="0">
              <a:latin typeface="+mn-ea"/>
            </a:endParaRPr>
          </a:p>
          <a:p>
            <a:r>
              <a:rPr lang="en-US" altLang="zh-CN" sz="1600" b="1" dirty="0">
                <a:latin typeface="宋体" pitchFamily="2" charset="-122"/>
              </a:rPr>
              <a:t>2</a:t>
            </a:r>
            <a:r>
              <a:rPr lang="zh-CN" altLang="en-US" sz="1600" b="1" dirty="0">
                <a:latin typeface="宋体" pitchFamily="2" charset="-122"/>
              </a:rPr>
              <a:t>、假设输入为</a:t>
            </a:r>
            <a:r>
              <a:rPr lang="en-US" altLang="zh-CN" sz="1600" b="1" dirty="0" err="1">
                <a:solidFill>
                  <a:srgbClr val="FF3300"/>
                </a:solidFill>
                <a:latin typeface="宋体" pitchFamily="2" charset="-122"/>
              </a:rPr>
              <a:t>abc</a:t>
            </a:r>
            <a:r>
              <a:rPr lang="zh-CN" altLang="en-US" sz="1600" b="1" dirty="0">
                <a:latin typeface="宋体" pitchFamily="2" charset="-122"/>
              </a:rPr>
              <a:t>回车</a:t>
            </a:r>
            <a:endParaRPr lang="en-US" altLang="zh-CN" sz="1600" b="1" dirty="0">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def</a:t>
            </a:r>
            <a:r>
              <a:rPr lang="zh-CN" altLang="en-US" sz="1600" b="1" dirty="0">
                <a:latin typeface="宋体" pitchFamily="2" charset="-122"/>
              </a:rPr>
              <a:t>回车</a:t>
            </a:r>
            <a:endParaRPr lang="en-US" altLang="zh-CN" sz="1600" b="1" dirty="0">
              <a:latin typeface="+mn-ea"/>
            </a:endParaRPr>
          </a:p>
          <a:p>
            <a:r>
              <a:rPr lang="zh-CN" altLang="en-US" sz="1600" b="1" dirty="0">
                <a:latin typeface="+mn-ea"/>
              </a:rPr>
              <a:t>   则输出为：</a:t>
            </a:r>
            <a:endParaRPr lang="en-US" altLang="zh-CN" sz="1600" b="1" dirty="0">
              <a:latin typeface="+mn-ea"/>
            </a:endParaRPr>
          </a:p>
          <a:p>
            <a:r>
              <a:rPr lang="en-US" altLang="zh-CN" sz="1600" b="1" dirty="0" err="1">
                <a:solidFill>
                  <a:srgbClr val="0000CC"/>
                </a:solidFill>
                <a:latin typeface="+mn-ea"/>
              </a:rPr>
              <a:t>abc</a:t>
            </a:r>
            <a:r>
              <a:rPr lang="en-US" altLang="zh-CN" sz="1600" b="1" dirty="0">
                <a:solidFill>
                  <a:srgbClr val="0000CC"/>
                </a:solidFill>
                <a:latin typeface="+mn-ea"/>
              </a:rPr>
              <a:t>-def</a:t>
            </a:r>
          </a:p>
          <a:p>
            <a:endParaRPr lang="en-US" altLang="zh-CN" sz="1600" b="1" dirty="0">
              <a:latin typeface="+mn-ea"/>
            </a:endParaRPr>
          </a:p>
          <a:p>
            <a:endParaRPr lang="en-US" altLang="zh-CN" sz="1600" b="1" dirty="0">
              <a:latin typeface="+mn-ea"/>
            </a:endParaRPr>
          </a:p>
          <a:p>
            <a:r>
              <a:rPr lang="zh-CN" altLang="en-US" sz="1600" b="1" dirty="0">
                <a:latin typeface="+mn-ea"/>
              </a:rPr>
              <a:t>结论：空格是</a:t>
            </a:r>
            <a:r>
              <a:rPr lang="en-US" altLang="zh-CN" sz="1600" b="1" dirty="0">
                <a:latin typeface="+mn-ea"/>
              </a:rPr>
              <a:t>___</a:t>
            </a:r>
            <a:r>
              <a:rPr lang="en-US" altLang="zh-CN" sz="1600" b="1" dirty="0">
                <a:solidFill>
                  <a:srgbClr val="0000CC"/>
                </a:solidFill>
                <a:latin typeface="+mn-ea"/>
              </a:rPr>
              <a:t>B</a:t>
            </a:r>
            <a:r>
              <a:rPr lang="en-US" altLang="zh-CN" sz="1600" b="1" dirty="0">
                <a:latin typeface="+mn-ea"/>
              </a:rPr>
              <a:t>______</a:t>
            </a:r>
          </a:p>
          <a:p>
            <a:r>
              <a:rPr lang="en-US" altLang="zh-CN" sz="1600" b="1" dirty="0">
                <a:latin typeface="+mn-ea"/>
              </a:rPr>
              <a:t>    A.</a:t>
            </a:r>
            <a:r>
              <a:rPr lang="zh-CN" altLang="en-US" sz="1600" b="1" dirty="0">
                <a:latin typeface="+mn-ea"/>
              </a:rPr>
              <a:t>输入串中的合法字符</a:t>
            </a:r>
            <a:endParaRPr lang="en-US" altLang="zh-CN" sz="1600" b="1" dirty="0">
              <a:latin typeface="+mn-ea"/>
            </a:endParaRPr>
          </a:p>
          <a:p>
            <a:r>
              <a:rPr lang="en-US" altLang="zh-CN" sz="1600" b="1" dirty="0">
                <a:latin typeface="+mn-ea"/>
              </a:rPr>
              <a:t>    B.</a:t>
            </a:r>
            <a:r>
              <a:rPr lang="zh-CN" altLang="en-US" sz="1600" b="1" dirty="0">
                <a:latin typeface="+mn-ea"/>
              </a:rPr>
              <a:t>输入分隔符</a:t>
            </a:r>
            <a:endParaRPr lang="en-US" altLang="zh-CN" sz="1600" b="1" dirty="0">
              <a:latin typeface="+mn-ea"/>
            </a:endParaRPr>
          </a:p>
          <a:p>
            <a:endParaRPr lang="en-US" altLang="zh-CN" sz="1600" b="1" dirty="0">
              <a:latin typeface="+mn-ea"/>
              <a:ea typeface="+mn-ea"/>
            </a:endParaRPr>
          </a:p>
          <a:p>
            <a:r>
              <a:rPr lang="zh-CN" altLang="en-US" sz="1600" b="1" dirty="0">
                <a:latin typeface="+mn-ea"/>
                <a:ea typeface="+mn-ea"/>
              </a:rPr>
              <a:t>综合例</a:t>
            </a:r>
            <a:r>
              <a:rPr lang="en-US" altLang="zh-CN" sz="1600" b="1" dirty="0">
                <a:latin typeface="+mn-ea"/>
                <a:ea typeface="+mn-ea"/>
              </a:rPr>
              <a:t>19-20</a:t>
            </a:r>
            <a:r>
              <a:rPr lang="zh-CN" altLang="en-US" sz="1600" b="1" dirty="0">
                <a:latin typeface="+mn-ea"/>
                <a:ea typeface="+mn-ea"/>
              </a:rPr>
              <a:t>可知：</a:t>
            </a:r>
            <a:endParaRPr lang="en-US" altLang="zh-CN" sz="1600" b="1" dirty="0">
              <a:latin typeface="+mn-ea"/>
              <a:ea typeface="+mn-ea"/>
            </a:endParaRPr>
          </a:p>
          <a:p>
            <a:r>
              <a:rPr lang="en-US" altLang="zh-CN" sz="1600" b="1" dirty="0" err="1">
                <a:latin typeface="+mn-ea"/>
              </a:rPr>
              <a:t>scanf</a:t>
            </a:r>
            <a:r>
              <a:rPr lang="en-US" altLang="zh-CN" sz="1600" b="1" dirty="0">
                <a:latin typeface="+mn-ea"/>
              </a:rPr>
              <a:t>/</a:t>
            </a:r>
            <a:r>
              <a:rPr lang="en-US" altLang="zh-CN" sz="1600" b="1" dirty="0" err="1">
                <a:latin typeface="+mn-ea"/>
              </a:rPr>
              <a:t>cin</a:t>
            </a:r>
            <a:r>
              <a:rPr lang="zh-CN" altLang="en-US" sz="1600" b="1" dirty="0">
                <a:latin typeface="+mn-ea"/>
              </a:rPr>
              <a:t>从键盘上输入的字符串</a:t>
            </a:r>
            <a:endParaRPr lang="en-US" altLang="zh-CN" sz="1600" b="1" dirty="0">
              <a:latin typeface="+mn-ea"/>
            </a:endParaRPr>
          </a:p>
          <a:p>
            <a:r>
              <a:rPr lang="zh-CN" altLang="en-US" sz="1600" b="1" dirty="0">
                <a:latin typeface="+mn-ea"/>
              </a:rPr>
              <a:t>不能包含</a:t>
            </a:r>
            <a:r>
              <a:rPr lang="en-US" altLang="zh-CN" sz="1600" b="1" dirty="0">
                <a:latin typeface="+mn-ea"/>
              </a:rPr>
              <a:t>___</a:t>
            </a:r>
            <a:r>
              <a:rPr lang="zh-CN" altLang="en-US" sz="1600" b="1" dirty="0">
                <a:solidFill>
                  <a:srgbClr val="0000CC"/>
                </a:solidFill>
                <a:latin typeface="+mn-ea"/>
              </a:rPr>
              <a:t>空格</a:t>
            </a:r>
            <a:r>
              <a:rPr lang="en-US" altLang="zh-CN" sz="1600" b="1" dirty="0">
                <a:latin typeface="+mn-ea"/>
              </a:rPr>
              <a:t>_______</a:t>
            </a:r>
            <a:endParaRPr lang="en-US" altLang="zh-CN" sz="1600" b="1" dirty="0">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628421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5.5.5.4.</a:t>
            </a:r>
            <a:r>
              <a:rPr lang="zh-CN" altLang="en-US" sz="1600" b="1" dirty="0">
                <a:latin typeface="+mn-ea"/>
              </a:rPr>
              <a:t>多个字符串的输入</a:t>
            </a:r>
            <a:endParaRPr lang="en-US" altLang="zh-CN" sz="1600" b="1" dirty="0">
              <a:latin typeface="+mn-ea"/>
            </a:endParaRPr>
          </a:p>
          <a:p>
            <a:pPr algn="just" eaLnBrk="1" hangingPunct="1"/>
            <a:r>
              <a:rPr lang="zh-CN" altLang="en-US" sz="1600" b="1" dirty="0">
                <a:latin typeface="+mn-ea"/>
              </a:rPr>
              <a:t>★ 不同编译器从键盘输入含空格字符串的方法不同</a:t>
            </a:r>
            <a:endParaRPr lang="en-US" altLang="zh-CN" sz="1600" b="1" dirty="0">
              <a:latin typeface="+mn-ea"/>
            </a:endParaRPr>
          </a:p>
          <a:p>
            <a:pPr algn="just" eaLnBrk="1" hangingPunct="1"/>
            <a:r>
              <a:rPr lang="en-US" altLang="zh-CN" sz="1600" b="1" dirty="0">
                <a:latin typeface="+mn-ea"/>
              </a:rPr>
              <a:t>   ● VS2017    </a:t>
            </a:r>
            <a:r>
              <a:rPr lang="zh-CN" altLang="en-US" sz="1600" b="1" dirty="0">
                <a:latin typeface="+mn-ea"/>
              </a:rPr>
              <a:t>：</a:t>
            </a:r>
            <a:r>
              <a:rPr lang="en-US" altLang="zh-CN" sz="1600" b="1" dirty="0" err="1">
                <a:latin typeface="+mn-ea"/>
              </a:rPr>
              <a:t>gets_s</a:t>
            </a:r>
            <a:r>
              <a:rPr lang="zh-CN" altLang="en-US" sz="1600" b="1" dirty="0">
                <a:latin typeface="+mn-ea"/>
              </a:rPr>
              <a:t>，无</a:t>
            </a:r>
            <a:r>
              <a:rPr lang="en-US" altLang="zh-CN" sz="1600" b="1" dirty="0">
                <a:latin typeface="+mn-ea"/>
              </a:rPr>
              <a:t>gets</a:t>
            </a:r>
          </a:p>
          <a:p>
            <a:pPr algn="just" eaLnBrk="1" hangingPunct="1"/>
            <a:r>
              <a:rPr lang="en-US" altLang="zh-CN" sz="1600" b="1" dirty="0">
                <a:latin typeface="+mn-ea"/>
              </a:rPr>
              <a:t>   ● </a:t>
            </a:r>
            <a:r>
              <a:rPr lang="en-US" altLang="zh-CN" sz="1600" b="1" dirty="0" err="1">
                <a:latin typeface="+mn-ea"/>
              </a:rPr>
              <a:t>CodeBlocks</a:t>
            </a:r>
            <a:r>
              <a:rPr lang="zh-CN" altLang="en-US" sz="1600" b="1" dirty="0">
                <a:latin typeface="+mn-ea"/>
              </a:rPr>
              <a:t>：</a:t>
            </a:r>
            <a:r>
              <a:rPr lang="en-US" altLang="zh-CN" sz="1600" b="1" dirty="0">
                <a:latin typeface="+mn-ea"/>
              </a:rPr>
              <a:t>gets</a:t>
            </a:r>
            <a:r>
              <a:rPr lang="zh-CN" altLang="en-US" sz="1600" b="1" dirty="0">
                <a:latin typeface="+mn-ea"/>
              </a:rPr>
              <a:t>，  无</a:t>
            </a:r>
            <a:r>
              <a:rPr lang="en-US" altLang="zh-CN" sz="1600" b="1" dirty="0" err="1">
                <a:latin typeface="+mn-ea"/>
              </a:rPr>
              <a:t>gets_s</a:t>
            </a:r>
            <a:endParaRPr lang="en-US" altLang="zh-CN" sz="1600" b="1" dirty="0">
              <a:latin typeface="+mn-ea"/>
            </a:endParaRPr>
          </a:p>
          <a:p>
            <a:pPr algn="just" eaLnBrk="1" hangingPunct="1"/>
            <a:r>
              <a:rPr lang="en-US" altLang="zh-CN" sz="1600" b="1" dirty="0">
                <a:latin typeface="+mn-ea"/>
              </a:rPr>
              <a:t>   ● Dev C++   </a:t>
            </a:r>
            <a:r>
              <a:rPr lang="zh-CN" altLang="en-US" sz="1600" b="1" dirty="0">
                <a:latin typeface="+mn-ea"/>
              </a:rPr>
              <a:t>：</a:t>
            </a:r>
            <a:r>
              <a:rPr lang="en-US" altLang="zh-CN" sz="1600" b="1" dirty="0">
                <a:latin typeface="+mn-ea"/>
              </a:rPr>
              <a:t>gets</a:t>
            </a:r>
            <a:r>
              <a:rPr lang="zh-CN" altLang="en-US" sz="1600" b="1" dirty="0">
                <a:latin typeface="+mn-ea"/>
              </a:rPr>
              <a:t>，  无</a:t>
            </a:r>
            <a:r>
              <a:rPr lang="en-US" altLang="zh-CN" sz="1600" b="1" dirty="0" err="1">
                <a:latin typeface="+mn-ea"/>
              </a:rPr>
              <a:t>gets_s</a:t>
            </a:r>
            <a:endParaRPr lang="en-US" altLang="zh-CN" sz="1600" b="1" dirty="0">
              <a:latin typeface="+mn-ea"/>
            </a:endParaRPr>
          </a:p>
          <a:p>
            <a:pPr algn="just" eaLnBrk="1" hangingPunct="1"/>
            <a:r>
              <a:rPr lang="en-US" altLang="zh-CN" sz="1600" b="1" dirty="0">
                <a:latin typeface="+mn-ea"/>
              </a:rPr>
              <a:t>   ● Linux C++ </a:t>
            </a:r>
            <a:r>
              <a:rPr lang="zh-CN" altLang="en-US" sz="1600" b="1" dirty="0">
                <a:latin typeface="+mn-ea"/>
              </a:rPr>
              <a:t>：</a:t>
            </a:r>
            <a:r>
              <a:rPr lang="en-US" altLang="zh-CN" sz="1600" b="1" dirty="0">
                <a:latin typeface="+mn-ea"/>
              </a:rPr>
              <a:t>gets</a:t>
            </a:r>
            <a:r>
              <a:rPr lang="zh-CN" altLang="en-US" sz="1600" b="1" dirty="0">
                <a:latin typeface="+mn-ea"/>
              </a:rPr>
              <a:t>有</a:t>
            </a:r>
            <a:r>
              <a:rPr lang="en-US" altLang="zh-CN" sz="1600" b="1" dirty="0">
                <a:latin typeface="+mn-ea"/>
              </a:rPr>
              <a:t>warning</a:t>
            </a:r>
            <a:r>
              <a:rPr lang="zh-CN" altLang="en-US" sz="1600" b="1" dirty="0">
                <a:latin typeface="+mn-ea"/>
              </a:rPr>
              <a:t>，无</a:t>
            </a:r>
            <a:r>
              <a:rPr lang="en-US" altLang="zh-CN" sz="1600" b="1" dirty="0" err="1">
                <a:latin typeface="+mn-ea"/>
              </a:rPr>
              <a:t>gets_s</a:t>
            </a:r>
            <a:endParaRPr lang="en-US" altLang="zh-CN" sz="1600" b="1" dirty="0">
              <a:latin typeface="+mn-ea"/>
            </a:endParaRPr>
          </a:p>
          <a:p>
            <a:pPr algn="just" eaLnBrk="1" hangingPunct="1"/>
            <a:r>
              <a:rPr lang="en-US" altLang="zh-CN" sz="1600" b="1" dirty="0">
                <a:latin typeface="+mn-ea"/>
              </a:rPr>
              <a:t>   ● </a:t>
            </a:r>
            <a:r>
              <a:rPr lang="zh-CN" altLang="en-US" sz="1600" b="1" dirty="0">
                <a:latin typeface="+mn-ea"/>
              </a:rPr>
              <a:t>四个编译器均能使用</a:t>
            </a:r>
            <a:r>
              <a:rPr lang="en-US" altLang="zh-CN" sz="1600" b="1" dirty="0" err="1">
                <a:latin typeface="+mn-ea"/>
              </a:rPr>
              <a:t>fgets</a:t>
            </a:r>
            <a:r>
              <a:rPr lang="zh-CN" altLang="en-US" sz="1600" b="1" dirty="0">
                <a:latin typeface="+mn-ea"/>
              </a:rPr>
              <a:t>函数，函数原型为</a:t>
            </a:r>
            <a:endParaRPr lang="en-US" altLang="zh-CN" sz="1600" b="1" dirty="0">
              <a:latin typeface="+mn-ea"/>
            </a:endParaRPr>
          </a:p>
          <a:p>
            <a:pPr algn="just" eaLnBrk="1" hangingPunct="1"/>
            <a:r>
              <a:rPr lang="en-US" altLang="zh-CN" sz="1600" b="1" dirty="0">
                <a:latin typeface="+mn-ea"/>
              </a:rPr>
              <a:t>          </a:t>
            </a:r>
            <a:r>
              <a:rPr lang="en-US" altLang="zh-CN" sz="1600" b="1" dirty="0" err="1">
                <a:latin typeface="+mn-ea"/>
              </a:rPr>
              <a:t>fgets</a:t>
            </a:r>
            <a:r>
              <a:rPr lang="en-US" altLang="zh-CN" sz="1600" b="1" dirty="0">
                <a:latin typeface="+mn-ea"/>
              </a:rPr>
              <a:t>(</a:t>
            </a:r>
            <a:r>
              <a:rPr lang="zh-CN" altLang="en-US" sz="1600" b="1" dirty="0">
                <a:latin typeface="+mn-ea"/>
              </a:rPr>
              <a:t>字符数组名，最大长度，</a:t>
            </a:r>
            <a:r>
              <a:rPr lang="en-US" altLang="zh-CN" sz="1600" b="1" dirty="0" err="1">
                <a:latin typeface="+mn-ea"/>
              </a:rPr>
              <a:t>stdin</a:t>
            </a:r>
            <a:r>
              <a:rPr lang="en-US" altLang="zh-CN" sz="1600" b="1" dirty="0">
                <a:latin typeface="+mn-ea"/>
              </a:rPr>
              <a:t>);</a:t>
            </a:r>
          </a:p>
          <a:p>
            <a:pPr algn="just" eaLnBrk="1" hangingPunct="1"/>
            <a:r>
              <a:rPr lang="en-US" altLang="zh-CN" sz="1600" b="1" dirty="0">
                <a:latin typeface="+mn-ea"/>
              </a:rPr>
              <a:t>      </a:t>
            </a:r>
            <a:r>
              <a:rPr lang="zh-CN" altLang="en-US" sz="1600" b="1" dirty="0">
                <a:latin typeface="+mn-ea"/>
              </a:rPr>
              <a:t>但与</a:t>
            </a:r>
            <a:r>
              <a:rPr lang="en-US" altLang="zh-CN" sz="1600" b="1" dirty="0">
                <a:latin typeface="+mn-ea"/>
              </a:rPr>
              <a:t>gets/</a:t>
            </a:r>
            <a:r>
              <a:rPr lang="en-US" altLang="zh-CN" sz="1600" b="1" dirty="0" err="1">
                <a:latin typeface="+mn-ea"/>
              </a:rPr>
              <a:t>gets_s</a:t>
            </a:r>
            <a:r>
              <a:rPr lang="zh-CN" altLang="en-US" sz="1600" b="1" dirty="0">
                <a:latin typeface="+mn-ea"/>
              </a:rPr>
              <a:t>的表现有不同，请自行观察</a:t>
            </a:r>
            <a:endParaRPr lang="en-US" altLang="zh-CN" sz="1600" b="1" dirty="0">
              <a:latin typeface="+mn-ea"/>
            </a:endParaRPr>
          </a:p>
          <a:p>
            <a:pPr algn="just" eaLnBrk="1" hangingPunct="1"/>
            <a:endParaRPr lang="en-US" altLang="zh-CN" sz="1600" b="1" dirty="0">
              <a:solidFill>
                <a:schemeClr val="accent2"/>
              </a:solidFill>
              <a:latin typeface="+mn-ea"/>
            </a:endParaRPr>
          </a:p>
          <a:p>
            <a:pPr algn="just" eaLnBrk="1" hangingPunct="1"/>
            <a:r>
              <a:rPr lang="zh-CN" altLang="en-US" sz="1600" b="1" dirty="0">
                <a:solidFill>
                  <a:schemeClr val="accent2"/>
                </a:solidFill>
                <a:latin typeface="+mn-ea"/>
              </a:rPr>
              <a:t>★ </a:t>
            </a:r>
            <a:r>
              <a:rPr lang="en-US" altLang="zh-CN" sz="1600" b="1" dirty="0" err="1">
                <a:solidFill>
                  <a:schemeClr val="accent2"/>
                </a:solidFill>
                <a:latin typeface="+mn-ea"/>
              </a:rPr>
              <a:t>scanf</a:t>
            </a:r>
            <a:r>
              <a:rPr lang="en-US" altLang="zh-CN" sz="1600" b="1" dirty="0">
                <a:solidFill>
                  <a:schemeClr val="accent2"/>
                </a:solidFill>
                <a:latin typeface="+mn-ea"/>
              </a:rPr>
              <a:t>/</a:t>
            </a:r>
            <a:r>
              <a:rPr lang="en-US" altLang="zh-CN" sz="1600" b="1" dirty="0" err="1">
                <a:solidFill>
                  <a:schemeClr val="accent2"/>
                </a:solidFill>
                <a:latin typeface="+mn-ea"/>
              </a:rPr>
              <a:t>cin</a:t>
            </a:r>
            <a:r>
              <a:rPr lang="zh-CN" altLang="en-US" sz="1600" b="1" dirty="0">
                <a:solidFill>
                  <a:schemeClr val="accent2"/>
                </a:solidFill>
                <a:latin typeface="+mn-ea"/>
              </a:rPr>
              <a:t>通过某些高级设置方式还是可以输入</a:t>
            </a:r>
            <a:endParaRPr lang="en-US" altLang="zh-CN" sz="1600" b="1" dirty="0">
              <a:solidFill>
                <a:schemeClr val="accent2"/>
              </a:solidFill>
              <a:latin typeface="+mn-ea"/>
            </a:endParaRPr>
          </a:p>
          <a:p>
            <a:pPr algn="just" eaLnBrk="1" hangingPunct="1"/>
            <a:r>
              <a:rPr lang="en-US" altLang="zh-CN" sz="1600" b="1" dirty="0">
                <a:solidFill>
                  <a:schemeClr val="accent2"/>
                </a:solidFill>
                <a:latin typeface="+mn-ea"/>
              </a:rPr>
              <a:t>   </a:t>
            </a:r>
            <a:r>
              <a:rPr lang="zh-CN" altLang="en-US" sz="1600" b="1" dirty="0">
                <a:solidFill>
                  <a:schemeClr val="accent2"/>
                </a:solidFill>
                <a:latin typeface="+mn-ea"/>
              </a:rPr>
              <a:t>含空格的字符串的，本课程不再讨论</a:t>
            </a:r>
            <a:endParaRPr lang="zh-CN" altLang="en-US" sz="1600" b="1" dirty="0">
              <a:latin typeface="+mn-ea"/>
            </a:endParaRPr>
          </a:p>
        </p:txBody>
      </p:sp>
    </p:spTree>
    <p:extLst>
      <p:ext uri="{BB962C8B-B14F-4D97-AF65-F5344CB8AC3E}">
        <p14:creationId xmlns:p14="http://schemas.microsoft.com/office/powerpoint/2010/main" val="11728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5.5.5.4.</a:t>
            </a:r>
            <a:r>
              <a:rPr lang="zh-CN" altLang="en-US" sz="1600" b="1" dirty="0">
                <a:latin typeface="+mn-ea"/>
              </a:rPr>
              <a:t>多个字符串的输入</a:t>
            </a:r>
            <a:endParaRPr lang="en-US" altLang="zh-CN" sz="1600" b="1" dirty="0">
              <a:latin typeface="+mn-ea"/>
            </a:endParaRPr>
          </a:p>
          <a:p>
            <a:pPr algn="just" eaLnBrk="1" hangingPunct="1"/>
            <a:r>
              <a:rPr lang="zh-CN" altLang="en-US" sz="1600" b="1" dirty="0">
                <a:latin typeface="+mn-ea"/>
              </a:rPr>
              <a:t>★ 不同编译器从键盘输入含空格字符串的方法不同</a:t>
            </a:r>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21</a:t>
            </a:r>
            <a:r>
              <a:rPr lang="zh-CN" altLang="en-US" sz="1600" b="1" dirty="0">
                <a:latin typeface="+mn-ea"/>
              </a:rPr>
              <a:t>：</a:t>
            </a:r>
            <a:r>
              <a:rPr lang="en-US" altLang="zh-CN" sz="1600" b="1" dirty="0">
                <a:latin typeface="+mn-ea"/>
              </a:rPr>
              <a:t>VS2017</a:t>
            </a:r>
            <a:r>
              <a:rPr lang="zh-CN" altLang="en-US" sz="1600" b="1" dirty="0">
                <a:latin typeface="+mn-ea"/>
              </a:rPr>
              <a:t>下用</a:t>
            </a:r>
            <a:r>
              <a:rPr lang="en-US" altLang="zh-CN" sz="1600" b="1" dirty="0" err="1">
                <a:latin typeface="+mn-ea"/>
              </a:rPr>
              <a:t>gets_s</a:t>
            </a:r>
            <a:r>
              <a:rPr lang="zh-CN" altLang="en-US" sz="1600" b="1" dirty="0">
                <a:latin typeface="+mn-ea"/>
              </a:rPr>
              <a:t>输入含空格的字符串</a:t>
            </a:r>
          </a:p>
        </p:txBody>
      </p:sp>
      <p:sp>
        <p:nvSpPr>
          <p:cNvPr id="3" name="Rectangle 3"/>
          <p:cNvSpPr>
            <a:spLocks noChangeArrowheads="1"/>
          </p:cNvSpPr>
          <p:nvPr/>
        </p:nvSpPr>
        <p:spPr bwMode="auto">
          <a:xfrm>
            <a:off x="152400" y="2100582"/>
            <a:ext cx="4707632"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 b[20];</a:t>
            </a: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gets_s</a:t>
            </a:r>
            <a:r>
              <a:rPr lang="en-US" altLang="zh-CN" sz="1600" b="1" dirty="0">
                <a:latin typeface="宋体" pitchFamily="2" charset="-122"/>
              </a:rPr>
              <a:t>(a);</a:t>
            </a:r>
          </a:p>
          <a:p>
            <a:r>
              <a:rPr lang="en-US" altLang="zh-CN" sz="1600" b="1" dirty="0">
                <a:latin typeface="宋体" pitchFamily="2" charset="-122"/>
              </a:rPr>
              <a:t>    </a:t>
            </a:r>
            <a:r>
              <a:rPr lang="en-US" altLang="zh-CN" sz="1600" b="1" dirty="0" err="1">
                <a:latin typeface="宋体" pitchFamily="2" charset="-122"/>
              </a:rPr>
              <a:t>gets_s</a:t>
            </a:r>
            <a:r>
              <a:rPr lang="en-US" altLang="zh-CN" sz="1600" b="1" dirty="0">
                <a:latin typeface="宋体" pitchFamily="2" charset="-122"/>
              </a:rPr>
              <a:t>(b);</a:t>
            </a:r>
            <a:endParaRPr lang="en-US" altLang="zh-CN" sz="1600" b="1" dirty="0">
              <a:solidFill>
                <a:srgbClr val="FF33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a:t>
            </a:r>
            <a:r>
              <a:rPr lang="en-US" altLang="zh-CN" sz="1600" b="1" dirty="0" err="1">
                <a:latin typeface="宋体" pitchFamily="2" charset="-122"/>
              </a:rPr>
              <a:t>endl</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b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4860032" y="2100582"/>
            <a:ext cx="428396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1</a:t>
            </a:r>
            <a:r>
              <a:rPr lang="zh-CN" altLang="en-US" sz="1600" b="1" dirty="0">
                <a:latin typeface="宋体" pitchFamily="2" charset="-122"/>
              </a:rPr>
              <a:t>、键盘输入</a:t>
            </a:r>
            <a:r>
              <a:rPr lang="en-US" altLang="zh-CN" sz="1600" b="1" dirty="0" err="1">
                <a:solidFill>
                  <a:srgbClr val="FF3300"/>
                </a:solidFill>
                <a:latin typeface="宋体" pitchFamily="2" charset="-122"/>
              </a:rPr>
              <a:t>abc</a:t>
            </a:r>
            <a:r>
              <a:rPr lang="zh-CN" altLang="en-US" sz="1600" b="1" dirty="0">
                <a:solidFill>
                  <a:srgbClr val="FF3300"/>
                </a:solidFill>
                <a:latin typeface="宋体" pitchFamily="2" charset="-122"/>
              </a:rPr>
              <a:t>空格</a:t>
            </a:r>
            <a:r>
              <a:rPr lang="en-US" altLang="zh-CN" sz="1600" b="1" dirty="0" err="1">
                <a:solidFill>
                  <a:srgbClr val="FF3300"/>
                </a:solidFill>
                <a:latin typeface="宋体" pitchFamily="2" charset="-122"/>
              </a:rPr>
              <a:t>def</a:t>
            </a:r>
            <a:r>
              <a:rPr lang="zh-CN" altLang="en-US" sz="1600" b="1" dirty="0">
                <a:latin typeface="宋体" pitchFamily="2" charset="-122"/>
              </a:rPr>
              <a:t>并回车，</a:t>
            </a:r>
            <a:endParaRPr lang="en-US" altLang="zh-CN" sz="1600" b="1" dirty="0">
              <a:latin typeface="宋体" pitchFamily="2" charset="-122"/>
            </a:endParaRPr>
          </a:p>
          <a:p>
            <a:r>
              <a:rPr lang="zh-CN" altLang="en-US" sz="1600" b="1" dirty="0">
                <a:latin typeface="宋体" pitchFamily="2" charset="-122"/>
              </a:rPr>
              <a:t>   会继续等待输入，</a:t>
            </a:r>
            <a:endParaRPr lang="en-US" altLang="zh-CN" sz="1600" b="1" dirty="0">
              <a:latin typeface="宋体" pitchFamily="2" charset="-122"/>
            </a:endParaRPr>
          </a:p>
          <a:p>
            <a:r>
              <a:rPr lang="zh-CN" altLang="en-US" sz="1600" b="1" dirty="0">
                <a:latin typeface="宋体" pitchFamily="2" charset="-122"/>
              </a:rPr>
              <a:t>   再输入</a:t>
            </a:r>
            <a:r>
              <a:rPr lang="en-US" altLang="zh-CN" sz="1600" b="1" dirty="0">
                <a:solidFill>
                  <a:srgbClr val="FF3300"/>
                </a:solidFill>
                <a:latin typeface="宋体" pitchFamily="2" charset="-122"/>
              </a:rPr>
              <a:t>xyz</a:t>
            </a:r>
            <a:r>
              <a:rPr lang="zh-CN" altLang="en-US" sz="1600" b="1" dirty="0">
                <a:solidFill>
                  <a:srgbClr val="FF3300"/>
                </a:solidFill>
                <a:latin typeface="宋体" pitchFamily="2" charset="-122"/>
              </a:rPr>
              <a:t>并回车</a:t>
            </a:r>
            <a:endParaRPr lang="en-US" altLang="zh-CN" sz="1600" b="1" dirty="0">
              <a:solidFill>
                <a:srgbClr val="FF3300"/>
              </a:solidFill>
              <a:latin typeface="宋体" pitchFamily="2" charset="-122"/>
            </a:endParaRPr>
          </a:p>
          <a:p>
            <a:r>
              <a:rPr lang="zh-CN" altLang="en-US" sz="1600" b="1" dirty="0">
                <a:latin typeface="宋体" pitchFamily="2" charset="-122"/>
              </a:rPr>
              <a:t>   则输出为：</a:t>
            </a:r>
            <a:endParaRPr lang="en-US" altLang="zh-CN" sz="1600" b="1" dirty="0">
              <a:latin typeface="宋体" pitchFamily="2" charset="-122"/>
            </a:endParaRPr>
          </a:p>
          <a:p>
            <a:r>
              <a:rPr lang="en-US" altLang="zh-CN" sz="1600" b="1" dirty="0" err="1">
                <a:solidFill>
                  <a:srgbClr val="0000CC"/>
                </a:solidFill>
                <a:latin typeface="宋体" pitchFamily="2" charset="-122"/>
              </a:rPr>
              <a:t>abc</a:t>
            </a:r>
            <a:r>
              <a:rPr lang="en-US" altLang="zh-CN" sz="1600" b="1" dirty="0">
                <a:solidFill>
                  <a:srgbClr val="0000CC"/>
                </a:solidFill>
                <a:latin typeface="宋体" pitchFamily="2" charset="-122"/>
              </a:rPr>
              <a:t> def</a:t>
            </a:r>
          </a:p>
          <a:p>
            <a:r>
              <a:rPr lang="en-US" altLang="zh-CN" sz="1600" b="1" dirty="0" err="1">
                <a:solidFill>
                  <a:srgbClr val="0000CC"/>
                </a:solidFill>
                <a:latin typeface="宋体" pitchFamily="2" charset="-122"/>
              </a:rPr>
              <a:t>xyz</a:t>
            </a:r>
            <a:endParaRPr lang="en-US" altLang="zh-CN" sz="1600" b="1" dirty="0">
              <a:solidFill>
                <a:srgbClr val="0000CC"/>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2</a:t>
            </a:r>
            <a:r>
              <a:rPr lang="zh-CN" altLang="en-US" sz="1600" b="1" dirty="0">
                <a:latin typeface="宋体" pitchFamily="2" charset="-122"/>
              </a:rPr>
              <a:t>、键盘输入超过</a:t>
            </a:r>
            <a:r>
              <a:rPr lang="en-US" altLang="zh-CN" sz="1600" b="1" dirty="0">
                <a:latin typeface="宋体" pitchFamily="2" charset="-122"/>
              </a:rPr>
              <a:t>9</a:t>
            </a:r>
            <a:r>
              <a:rPr lang="zh-CN" altLang="en-US" sz="1600" b="1" dirty="0">
                <a:latin typeface="宋体" pitchFamily="2" charset="-122"/>
              </a:rPr>
              <a:t>个字符，观察</a:t>
            </a:r>
            <a:endParaRPr lang="en-US" altLang="zh-CN" sz="1600" b="1" dirty="0">
              <a:latin typeface="宋体" pitchFamily="2" charset="-122"/>
            </a:endParaRPr>
          </a:p>
          <a:p>
            <a:r>
              <a:rPr lang="zh-CN" altLang="en-US" sz="1600" b="1" dirty="0">
                <a:solidFill>
                  <a:srgbClr val="0000CC"/>
                </a:solidFill>
                <a:latin typeface="宋体" pitchFamily="2" charset="-122"/>
              </a:rPr>
              <a:t>运行时报错：</a:t>
            </a:r>
            <a:r>
              <a:rPr lang="en-US" altLang="zh-CN" sz="1600" b="1" dirty="0">
                <a:solidFill>
                  <a:srgbClr val="0000CC"/>
                </a:solidFill>
                <a:latin typeface="宋体" pitchFamily="2" charset="-122"/>
              </a:rPr>
              <a:t>”Buffer is too small”</a:t>
            </a:r>
          </a:p>
          <a:p>
            <a:endParaRPr lang="en-US" altLang="zh-CN" sz="1600" b="1" dirty="0">
              <a:latin typeface="宋体" pitchFamily="2" charset="-122"/>
            </a:endParaRPr>
          </a:p>
          <a:p>
            <a:r>
              <a:rPr lang="en-US" altLang="zh-CN" sz="1600" b="1" dirty="0">
                <a:latin typeface="宋体" pitchFamily="2" charset="-122"/>
              </a:rPr>
              <a:t>3</a:t>
            </a:r>
            <a:r>
              <a:rPr lang="zh-CN" altLang="en-US" sz="1600" b="1" dirty="0">
                <a:latin typeface="宋体" pitchFamily="2" charset="-122"/>
              </a:rPr>
              <a:t>、键盘先输入</a:t>
            </a:r>
            <a:r>
              <a:rPr lang="en-US" altLang="zh-CN" sz="1600" b="1" dirty="0">
                <a:solidFill>
                  <a:srgbClr val="FF0000"/>
                </a:solidFill>
                <a:latin typeface="宋体" pitchFamily="2" charset="-122"/>
              </a:rPr>
              <a:t>Hello</a:t>
            </a:r>
            <a:r>
              <a:rPr lang="zh-CN" altLang="en-US" sz="1600" b="1" dirty="0">
                <a:latin typeface="宋体" pitchFamily="2" charset="-122"/>
              </a:rPr>
              <a:t>并回车，</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再输入超过</a:t>
            </a:r>
            <a:r>
              <a:rPr lang="en-US" altLang="zh-CN" sz="1600" b="1" dirty="0">
                <a:latin typeface="宋体" pitchFamily="2" charset="-122"/>
              </a:rPr>
              <a:t>19</a:t>
            </a:r>
            <a:r>
              <a:rPr lang="zh-CN" altLang="en-US" sz="1600" b="1" dirty="0">
                <a:latin typeface="宋体" pitchFamily="2" charset="-122"/>
              </a:rPr>
              <a:t>个字符，观察</a:t>
            </a:r>
            <a:endParaRPr lang="en-US" altLang="zh-CN" sz="1600" b="1" dirty="0">
              <a:latin typeface="宋体" pitchFamily="2" charset="-122"/>
            </a:endParaRPr>
          </a:p>
          <a:p>
            <a:r>
              <a:rPr lang="zh-CN" altLang="en-US" sz="1600" b="1" dirty="0">
                <a:solidFill>
                  <a:srgbClr val="0000CC"/>
                </a:solidFill>
                <a:latin typeface="宋体" pitchFamily="2" charset="-122"/>
              </a:rPr>
              <a:t>运行时报错：</a:t>
            </a:r>
            <a:r>
              <a:rPr lang="en-US" altLang="zh-CN" sz="1600" b="1" dirty="0">
                <a:solidFill>
                  <a:srgbClr val="0000CC"/>
                </a:solidFill>
                <a:latin typeface="宋体" pitchFamily="2" charset="-122"/>
              </a:rPr>
              <a:t>”Buffer is too small”</a:t>
            </a:r>
          </a:p>
          <a:p>
            <a:endParaRPr lang="en-US" altLang="zh-CN" sz="1600" b="1" dirty="0">
              <a:latin typeface="宋体" pitchFamily="2" charset="-122"/>
            </a:endParaRPr>
          </a:p>
          <a:p>
            <a:r>
              <a:rPr lang="zh-CN" altLang="en-US" sz="1600" b="1" dirty="0">
                <a:latin typeface="宋体" pitchFamily="2" charset="-122"/>
              </a:rPr>
              <a:t>问：为什么</a:t>
            </a:r>
            <a:r>
              <a:rPr lang="en-US" altLang="zh-CN" sz="1600" b="1" dirty="0">
                <a:latin typeface="宋体" pitchFamily="2" charset="-122"/>
              </a:rPr>
              <a:t>a</a:t>
            </a:r>
            <a:r>
              <a:rPr lang="zh-CN" altLang="en-US" sz="1600" b="1" dirty="0">
                <a:latin typeface="宋体" pitchFamily="2" charset="-122"/>
              </a:rPr>
              <a:t>最长输入只能是</a:t>
            </a:r>
            <a:r>
              <a:rPr lang="en-US" altLang="zh-CN" sz="1600" b="1" dirty="0">
                <a:latin typeface="宋体" pitchFamily="2" charset="-122"/>
              </a:rPr>
              <a:t>9</a:t>
            </a:r>
            <a:r>
              <a:rPr lang="zh-CN" altLang="en-US" sz="1600" b="1" dirty="0">
                <a:latin typeface="宋体" pitchFamily="2" charset="-122"/>
              </a:rPr>
              <a:t>？</a:t>
            </a:r>
            <a:endParaRPr lang="en-US" altLang="zh-CN" sz="1600" b="1" dirty="0">
              <a:latin typeface="宋体" pitchFamily="2" charset="-122"/>
            </a:endParaRPr>
          </a:p>
          <a:p>
            <a:r>
              <a:rPr lang="en-US" altLang="zh-CN" sz="1600" b="1" dirty="0">
                <a:solidFill>
                  <a:srgbClr val="0000CC"/>
                </a:solidFill>
                <a:latin typeface="宋体" pitchFamily="2" charset="-122"/>
              </a:rPr>
              <a:t>a[10]</a:t>
            </a:r>
            <a:r>
              <a:rPr lang="zh-CN" altLang="en-US" sz="1600" b="1" dirty="0">
                <a:solidFill>
                  <a:srgbClr val="0000CC"/>
                </a:solidFill>
                <a:latin typeface="宋体" pitchFamily="2" charset="-122"/>
              </a:rPr>
              <a:t>最多只能输入</a:t>
            </a:r>
            <a:r>
              <a:rPr lang="en-US" altLang="zh-CN" sz="1600" b="1" dirty="0">
                <a:solidFill>
                  <a:srgbClr val="0000CC"/>
                </a:solidFill>
                <a:latin typeface="宋体" pitchFamily="2" charset="-122"/>
              </a:rPr>
              <a:t>9</a:t>
            </a:r>
            <a:r>
              <a:rPr lang="zh-CN" altLang="en-US" sz="1600" b="1" dirty="0">
                <a:solidFill>
                  <a:srgbClr val="0000CC"/>
                </a:solidFill>
                <a:latin typeface="宋体" pitchFamily="2" charset="-122"/>
              </a:rPr>
              <a:t>个字符，最后有一个</a:t>
            </a:r>
            <a:r>
              <a:rPr lang="en-US" altLang="zh-CN" sz="1600" b="1" dirty="0">
                <a:solidFill>
                  <a:srgbClr val="0000CC"/>
                </a:solidFill>
                <a:latin typeface="宋体" pitchFamily="2" charset="-122"/>
              </a:rPr>
              <a:t>\0</a:t>
            </a:r>
          </a:p>
          <a:p>
            <a:r>
              <a:rPr lang="zh-CN" altLang="en-US" sz="1600" b="1" dirty="0">
                <a:latin typeface="宋体" pitchFamily="2" charset="-122"/>
              </a:rPr>
              <a:t>    为什么</a:t>
            </a:r>
            <a:r>
              <a:rPr lang="en-US" altLang="zh-CN" sz="1600" b="1" dirty="0">
                <a:latin typeface="宋体" pitchFamily="2" charset="-122"/>
              </a:rPr>
              <a:t>b</a:t>
            </a:r>
            <a:r>
              <a:rPr lang="zh-CN" altLang="en-US" sz="1600" b="1" dirty="0">
                <a:latin typeface="宋体" pitchFamily="2" charset="-122"/>
              </a:rPr>
              <a:t>最长输入只能是</a:t>
            </a:r>
            <a:r>
              <a:rPr lang="en-US" altLang="zh-CN" sz="1600" b="1" dirty="0">
                <a:latin typeface="宋体" pitchFamily="2" charset="-122"/>
              </a:rPr>
              <a:t>19</a:t>
            </a:r>
            <a:r>
              <a:rPr lang="zh-CN" altLang="en-US" sz="1600" b="1" dirty="0">
                <a:latin typeface="宋体" pitchFamily="2" charset="-122"/>
              </a:rPr>
              <a:t>？</a:t>
            </a:r>
            <a:endParaRPr lang="en-US" altLang="zh-CN" sz="1600" b="1" dirty="0">
              <a:latin typeface="宋体" pitchFamily="2" charset="-122"/>
            </a:endParaRPr>
          </a:p>
          <a:p>
            <a:r>
              <a:rPr lang="en-US" altLang="zh-CN" sz="1600" b="1" dirty="0">
                <a:solidFill>
                  <a:srgbClr val="0000CC"/>
                </a:solidFill>
                <a:latin typeface="宋体" pitchFamily="2" charset="-122"/>
              </a:rPr>
              <a:t>b[20]</a:t>
            </a:r>
            <a:r>
              <a:rPr lang="zh-CN" altLang="en-US" sz="1600" b="1" dirty="0">
                <a:solidFill>
                  <a:srgbClr val="0000CC"/>
                </a:solidFill>
                <a:latin typeface="宋体" pitchFamily="2" charset="-122"/>
              </a:rPr>
              <a:t>最多只能输入</a:t>
            </a:r>
            <a:r>
              <a:rPr lang="en-US" altLang="zh-CN" sz="1600" b="1" dirty="0">
                <a:solidFill>
                  <a:srgbClr val="0000CC"/>
                </a:solidFill>
                <a:latin typeface="宋体" pitchFamily="2" charset="-122"/>
              </a:rPr>
              <a:t>19</a:t>
            </a:r>
            <a:r>
              <a:rPr lang="zh-CN" altLang="en-US" sz="1600" b="1" dirty="0">
                <a:solidFill>
                  <a:srgbClr val="0000CC"/>
                </a:solidFill>
                <a:latin typeface="宋体" pitchFamily="2" charset="-122"/>
              </a:rPr>
              <a:t>个字符，最后有一个</a:t>
            </a:r>
            <a:r>
              <a:rPr lang="en-US" altLang="zh-CN" sz="1600" b="1" dirty="0">
                <a:solidFill>
                  <a:srgbClr val="0000CC"/>
                </a:solidFill>
                <a:latin typeface="宋体" pitchFamily="2" charset="-122"/>
              </a:rPr>
              <a:t>\0</a:t>
            </a: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1660503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5.5.5.4.</a:t>
            </a:r>
            <a:r>
              <a:rPr lang="zh-CN" altLang="en-US" sz="1600" b="1" dirty="0">
                <a:latin typeface="+mn-ea"/>
              </a:rPr>
              <a:t>多个字符串的输入</a:t>
            </a:r>
            <a:endParaRPr lang="en-US" altLang="zh-CN" sz="1600" b="1" dirty="0">
              <a:latin typeface="+mn-ea"/>
            </a:endParaRPr>
          </a:p>
          <a:p>
            <a:pPr algn="just" eaLnBrk="1" hangingPunct="1"/>
            <a:r>
              <a:rPr lang="zh-CN" altLang="en-US" sz="1600" b="1" dirty="0">
                <a:latin typeface="+mn-ea"/>
              </a:rPr>
              <a:t>★ 不同编译器从键盘输入含空格字符串的方法不同</a:t>
            </a:r>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22</a:t>
            </a:r>
            <a:r>
              <a:rPr lang="zh-CN" altLang="en-US" sz="1600" b="1" dirty="0">
                <a:latin typeface="+mn-ea"/>
              </a:rPr>
              <a:t>：</a:t>
            </a:r>
            <a:r>
              <a:rPr lang="en-US" altLang="zh-CN" sz="1600" b="1" dirty="0" err="1">
                <a:latin typeface="+mn-ea"/>
              </a:rPr>
              <a:t>CodeBlocks</a:t>
            </a:r>
            <a:r>
              <a:rPr lang="en-US" altLang="zh-CN" sz="1600" b="1" dirty="0">
                <a:latin typeface="+mn-ea"/>
              </a:rPr>
              <a:t>/</a:t>
            </a:r>
            <a:r>
              <a:rPr lang="en-US" altLang="zh-CN" sz="1600" b="1" dirty="0" err="1">
                <a:latin typeface="+mn-ea"/>
              </a:rPr>
              <a:t>DevC</a:t>
            </a:r>
            <a:r>
              <a:rPr lang="en-US" altLang="zh-CN" sz="1600" b="1" dirty="0">
                <a:latin typeface="+mn-ea"/>
              </a:rPr>
              <a:t>++/Linux</a:t>
            </a:r>
            <a:r>
              <a:rPr lang="zh-CN" altLang="en-US" sz="1600" b="1" dirty="0">
                <a:latin typeface="+mn-ea"/>
              </a:rPr>
              <a:t>下用</a:t>
            </a:r>
            <a:r>
              <a:rPr lang="en-US" altLang="zh-CN" sz="1600" b="1" dirty="0">
                <a:latin typeface="+mn-ea"/>
              </a:rPr>
              <a:t>gets</a:t>
            </a:r>
            <a:r>
              <a:rPr lang="zh-CN" altLang="en-US" sz="1600" b="1" dirty="0">
                <a:latin typeface="+mn-ea"/>
              </a:rPr>
              <a:t>输入含空格的字符串</a:t>
            </a:r>
          </a:p>
        </p:txBody>
      </p:sp>
      <p:sp>
        <p:nvSpPr>
          <p:cNvPr id="3" name="Rectangle 3"/>
          <p:cNvSpPr>
            <a:spLocks noChangeArrowheads="1"/>
          </p:cNvSpPr>
          <p:nvPr/>
        </p:nvSpPr>
        <p:spPr bwMode="auto">
          <a:xfrm>
            <a:off x="152400" y="2100582"/>
            <a:ext cx="377152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 b[20];</a:t>
            </a:r>
          </a:p>
          <a:p>
            <a:endParaRPr lang="en-US" altLang="zh-CN" sz="1600" b="1" dirty="0">
              <a:latin typeface="宋体" pitchFamily="2" charset="-122"/>
            </a:endParaRPr>
          </a:p>
          <a:p>
            <a:r>
              <a:rPr lang="en-US" altLang="zh-CN" sz="1600" b="1" dirty="0">
                <a:latin typeface="宋体" pitchFamily="2" charset="-122"/>
              </a:rPr>
              <a:t>    gets(a);</a:t>
            </a:r>
          </a:p>
          <a:p>
            <a:r>
              <a:rPr lang="en-US" altLang="zh-CN" sz="1600" b="1" dirty="0">
                <a:latin typeface="宋体" pitchFamily="2" charset="-122"/>
              </a:rPr>
              <a:t>    gets(b);</a:t>
            </a:r>
            <a:endParaRPr lang="en-US" altLang="zh-CN" sz="1600" b="1" dirty="0">
              <a:solidFill>
                <a:srgbClr val="FF3300"/>
              </a:solidFill>
              <a:latin typeface="宋体" pitchFamily="2" charset="-122"/>
            </a:endParaRPr>
          </a:p>
          <a:p>
            <a:endParaRPr lang="en-US" altLang="zh-CN" sz="1600" b="1" dirty="0">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 &lt;&lt; </a:t>
            </a:r>
            <a:r>
              <a:rPr lang="en-US" altLang="zh-CN" sz="1600" b="1" dirty="0" err="1">
                <a:latin typeface="宋体" pitchFamily="2" charset="-122"/>
              </a:rPr>
              <a:t>endl</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b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a:p>
            <a:r>
              <a:rPr lang="en-US" altLang="zh-CN" sz="1600" b="1" dirty="0">
                <a:solidFill>
                  <a:srgbClr val="FF0000"/>
                </a:solidFill>
                <a:latin typeface="宋体" pitchFamily="2" charset="-122"/>
              </a:rPr>
              <a:t>//Linux</a:t>
            </a:r>
            <a:r>
              <a:rPr lang="zh-CN" altLang="en-US" sz="1600" b="1" dirty="0">
                <a:solidFill>
                  <a:srgbClr val="FF0000"/>
                </a:solidFill>
                <a:latin typeface="宋体" pitchFamily="2" charset="-122"/>
              </a:rPr>
              <a:t>有编译警告，但可以继续运行</a:t>
            </a:r>
            <a:endParaRPr lang="en-US" altLang="zh-CN" sz="1600" b="1" dirty="0">
              <a:solidFill>
                <a:srgbClr val="FF0000"/>
              </a:solidFill>
              <a:latin typeface="宋体" pitchFamily="2" charset="-122"/>
            </a:endParaRPr>
          </a:p>
          <a:p>
            <a:endParaRPr lang="en-US" altLang="zh-CN" sz="1600" b="1" dirty="0">
              <a:solidFill>
                <a:srgbClr val="FF0000"/>
              </a:solidFill>
              <a:latin typeface="宋体" pitchFamily="2" charset="-122"/>
            </a:endParaRPr>
          </a:p>
          <a:p>
            <a:endParaRPr lang="en-US" altLang="zh-CN" sz="1600" b="1" dirty="0">
              <a:latin typeface="宋体" pitchFamily="2" charset="-122"/>
            </a:endParaRPr>
          </a:p>
        </p:txBody>
      </p:sp>
      <p:sp>
        <p:nvSpPr>
          <p:cNvPr id="5" name="Rectangle 4"/>
          <p:cNvSpPr>
            <a:spLocks noChangeArrowheads="1"/>
          </p:cNvSpPr>
          <p:nvPr/>
        </p:nvSpPr>
        <p:spPr bwMode="auto">
          <a:xfrm>
            <a:off x="3923928" y="2100582"/>
            <a:ext cx="4824536"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1</a:t>
            </a:r>
            <a:r>
              <a:rPr lang="zh-CN" altLang="en-US" sz="1600" b="1" dirty="0">
                <a:latin typeface="宋体" pitchFamily="2" charset="-122"/>
              </a:rPr>
              <a:t>、键盘输入</a:t>
            </a:r>
            <a:r>
              <a:rPr lang="en-US" altLang="zh-CN" sz="1600" b="1" dirty="0" err="1">
                <a:solidFill>
                  <a:srgbClr val="FF3300"/>
                </a:solidFill>
                <a:latin typeface="宋体" pitchFamily="2" charset="-122"/>
              </a:rPr>
              <a:t>abc</a:t>
            </a:r>
            <a:r>
              <a:rPr lang="zh-CN" altLang="en-US" sz="1600" b="1" dirty="0">
                <a:solidFill>
                  <a:srgbClr val="FF3300"/>
                </a:solidFill>
                <a:latin typeface="宋体" pitchFamily="2" charset="-122"/>
              </a:rPr>
              <a:t>空格</a:t>
            </a:r>
            <a:r>
              <a:rPr lang="en-US" altLang="zh-CN" sz="1600" b="1" dirty="0" err="1">
                <a:solidFill>
                  <a:srgbClr val="FF3300"/>
                </a:solidFill>
                <a:latin typeface="宋体" pitchFamily="2" charset="-122"/>
              </a:rPr>
              <a:t>def</a:t>
            </a:r>
            <a:r>
              <a:rPr lang="zh-CN" altLang="en-US" sz="1600" b="1" dirty="0">
                <a:latin typeface="宋体" pitchFamily="2" charset="-122"/>
              </a:rPr>
              <a:t>并回车，</a:t>
            </a:r>
            <a:endParaRPr lang="en-US" altLang="zh-CN" sz="1600" b="1" dirty="0">
              <a:latin typeface="宋体" pitchFamily="2" charset="-122"/>
            </a:endParaRPr>
          </a:p>
          <a:p>
            <a:r>
              <a:rPr lang="zh-CN" altLang="en-US" sz="1600" b="1" dirty="0">
                <a:latin typeface="宋体" pitchFamily="2" charset="-122"/>
              </a:rPr>
              <a:t>   会继续等待输入，</a:t>
            </a:r>
            <a:endParaRPr lang="en-US" altLang="zh-CN" sz="1600" b="1" dirty="0">
              <a:latin typeface="宋体" pitchFamily="2" charset="-122"/>
            </a:endParaRPr>
          </a:p>
          <a:p>
            <a:r>
              <a:rPr lang="zh-CN" altLang="en-US" sz="1600" b="1" dirty="0">
                <a:latin typeface="宋体" pitchFamily="2" charset="-122"/>
              </a:rPr>
              <a:t>   再输入</a:t>
            </a:r>
            <a:r>
              <a:rPr lang="en-US" altLang="zh-CN" sz="1600" b="1" dirty="0">
                <a:solidFill>
                  <a:srgbClr val="FF3300"/>
                </a:solidFill>
                <a:latin typeface="宋体" pitchFamily="2" charset="-122"/>
              </a:rPr>
              <a:t>xyz</a:t>
            </a:r>
            <a:r>
              <a:rPr lang="zh-CN" altLang="en-US" sz="1600" b="1" dirty="0">
                <a:solidFill>
                  <a:srgbClr val="FF3300"/>
                </a:solidFill>
                <a:latin typeface="宋体" pitchFamily="2" charset="-122"/>
              </a:rPr>
              <a:t>并回车</a:t>
            </a:r>
            <a:endParaRPr lang="en-US" altLang="zh-CN" sz="1600" b="1" dirty="0">
              <a:solidFill>
                <a:srgbClr val="FF3300"/>
              </a:solidFill>
              <a:latin typeface="宋体" pitchFamily="2" charset="-122"/>
            </a:endParaRPr>
          </a:p>
          <a:p>
            <a:r>
              <a:rPr lang="zh-CN" altLang="en-US" sz="1600" b="1" dirty="0">
                <a:latin typeface="宋体" pitchFamily="2" charset="-122"/>
              </a:rPr>
              <a:t>   则输出为：</a:t>
            </a:r>
            <a:endParaRPr lang="en-US" altLang="zh-CN" sz="1600" b="1" dirty="0">
              <a:latin typeface="宋体" pitchFamily="2" charset="-122"/>
            </a:endParaRPr>
          </a:p>
          <a:p>
            <a:r>
              <a:rPr lang="en-US" altLang="zh-CN" sz="1600" b="1" dirty="0" err="1">
                <a:solidFill>
                  <a:srgbClr val="0000CC"/>
                </a:solidFill>
                <a:latin typeface="宋体" pitchFamily="2" charset="-122"/>
              </a:rPr>
              <a:t>abc</a:t>
            </a:r>
            <a:r>
              <a:rPr lang="en-US" altLang="zh-CN" sz="1600" b="1" dirty="0">
                <a:solidFill>
                  <a:srgbClr val="0000CC"/>
                </a:solidFill>
                <a:latin typeface="宋体" pitchFamily="2" charset="-122"/>
              </a:rPr>
              <a:t> def</a:t>
            </a:r>
          </a:p>
          <a:p>
            <a:r>
              <a:rPr lang="en-US" altLang="zh-CN" sz="1600" b="1" dirty="0" err="1">
                <a:solidFill>
                  <a:srgbClr val="0000CC"/>
                </a:solidFill>
                <a:latin typeface="宋体" pitchFamily="2" charset="-122"/>
              </a:rPr>
              <a:t>xyz</a:t>
            </a:r>
            <a:endParaRPr lang="en-US" altLang="zh-CN" sz="1600" b="1" dirty="0">
              <a:solidFill>
                <a:srgbClr val="0000CC"/>
              </a:solidFill>
              <a:latin typeface="宋体" pitchFamily="2" charset="-122"/>
            </a:endParaRPr>
          </a:p>
          <a:p>
            <a:r>
              <a:rPr lang="en-US" altLang="zh-CN" sz="1600" b="1" dirty="0">
                <a:latin typeface="宋体" pitchFamily="2" charset="-122"/>
              </a:rPr>
              <a:t>2</a:t>
            </a:r>
            <a:r>
              <a:rPr lang="zh-CN" altLang="en-US" sz="1600" b="1" dirty="0">
                <a:latin typeface="宋体" pitchFamily="2" charset="-122"/>
              </a:rPr>
              <a:t>、键盘输入超过</a:t>
            </a:r>
            <a:r>
              <a:rPr lang="en-US" altLang="zh-CN" sz="1600" b="1" dirty="0">
                <a:latin typeface="宋体" pitchFamily="2" charset="-122"/>
              </a:rPr>
              <a:t>9</a:t>
            </a:r>
            <a:r>
              <a:rPr lang="zh-CN" altLang="en-US" sz="1600" b="1" dirty="0">
                <a:latin typeface="宋体" pitchFamily="2" charset="-122"/>
              </a:rPr>
              <a:t>个字符，观察</a:t>
            </a:r>
            <a:endParaRPr lang="en-US" altLang="zh-CN" sz="1600" b="1" dirty="0">
              <a:latin typeface="宋体" pitchFamily="2" charset="-122"/>
            </a:endParaRPr>
          </a:p>
          <a:p>
            <a:r>
              <a:rPr lang="zh-CN" altLang="en-US" sz="1600" b="1" dirty="0">
                <a:solidFill>
                  <a:srgbClr val="0000CC"/>
                </a:solidFill>
                <a:latin typeface="宋体" pitchFamily="2" charset="-122"/>
              </a:rPr>
              <a:t>程序正常输出了所有输入的字符</a:t>
            </a:r>
            <a:r>
              <a:rPr lang="en-US" altLang="zh-CN" sz="1600" b="1" dirty="0">
                <a:solidFill>
                  <a:srgbClr val="0000CC"/>
                </a:solidFill>
                <a:latin typeface="宋体" pitchFamily="2" charset="-122"/>
              </a:rPr>
              <a:t>,</a:t>
            </a:r>
          </a:p>
          <a:p>
            <a:r>
              <a:rPr lang="zh-CN" altLang="en-US" sz="1600" b="1" dirty="0">
                <a:solidFill>
                  <a:srgbClr val="0000CC"/>
                </a:solidFill>
                <a:latin typeface="宋体" pitchFamily="2" charset="-122"/>
              </a:rPr>
              <a:t>但有时程序的返回值为</a:t>
            </a:r>
            <a:r>
              <a:rPr lang="en-US" altLang="zh-CN" sz="1600" b="1" dirty="0">
                <a:solidFill>
                  <a:srgbClr val="0000CC"/>
                </a:solidFill>
                <a:latin typeface="宋体" pitchFamily="2" charset="-122"/>
              </a:rPr>
              <a:t>0xC0000005</a:t>
            </a:r>
          </a:p>
          <a:p>
            <a:r>
              <a:rPr lang="en-US" altLang="zh-CN" sz="1600" b="1" dirty="0">
                <a:latin typeface="宋体" pitchFamily="2" charset="-122"/>
              </a:rPr>
              <a:t>3</a:t>
            </a:r>
            <a:r>
              <a:rPr lang="zh-CN" altLang="en-US" sz="1600" b="1" dirty="0">
                <a:latin typeface="宋体" pitchFamily="2" charset="-122"/>
              </a:rPr>
              <a:t>、键盘先输入</a:t>
            </a:r>
            <a:r>
              <a:rPr lang="en-US" altLang="zh-CN" sz="1600" b="1" dirty="0">
                <a:solidFill>
                  <a:srgbClr val="FF0000"/>
                </a:solidFill>
                <a:latin typeface="宋体" pitchFamily="2" charset="-122"/>
              </a:rPr>
              <a:t>Hello</a:t>
            </a:r>
            <a:r>
              <a:rPr lang="zh-CN" altLang="en-US" sz="1600" b="1" dirty="0">
                <a:latin typeface="宋体" pitchFamily="2" charset="-122"/>
              </a:rPr>
              <a:t>并回车，</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再输入超过</a:t>
            </a:r>
            <a:r>
              <a:rPr lang="en-US" altLang="zh-CN" sz="1600" b="1" dirty="0">
                <a:latin typeface="宋体" pitchFamily="2" charset="-122"/>
              </a:rPr>
              <a:t>19</a:t>
            </a:r>
            <a:r>
              <a:rPr lang="zh-CN" altLang="en-US" sz="1600" b="1" dirty="0">
                <a:latin typeface="宋体" pitchFamily="2" charset="-122"/>
              </a:rPr>
              <a:t>个字符，观察</a:t>
            </a:r>
            <a:endParaRPr lang="en-US" altLang="zh-CN" sz="1600" b="1" dirty="0">
              <a:latin typeface="宋体" pitchFamily="2" charset="-122"/>
            </a:endParaRPr>
          </a:p>
          <a:p>
            <a:r>
              <a:rPr lang="zh-CN" altLang="en-US" sz="1600" b="1" dirty="0">
                <a:solidFill>
                  <a:srgbClr val="0000CC"/>
                </a:solidFill>
                <a:latin typeface="宋体" pitchFamily="2" charset="-122"/>
              </a:rPr>
              <a:t>程序第一行可能会输出错误的字符，</a:t>
            </a:r>
            <a:endParaRPr lang="en-US" altLang="zh-CN" sz="1600" b="1" dirty="0">
              <a:solidFill>
                <a:srgbClr val="0000CC"/>
              </a:solidFill>
              <a:latin typeface="宋体" pitchFamily="2" charset="-122"/>
            </a:endParaRPr>
          </a:p>
          <a:p>
            <a:r>
              <a:rPr lang="zh-CN" altLang="en-US" sz="1600" b="1" dirty="0">
                <a:solidFill>
                  <a:srgbClr val="0000CC"/>
                </a:solidFill>
                <a:latin typeface="宋体" pitchFamily="2" charset="-122"/>
              </a:rPr>
              <a:t>第二行输出正确</a:t>
            </a:r>
            <a:endParaRPr lang="en-US" altLang="zh-CN" sz="1600" b="1" dirty="0">
              <a:solidFill>
                <a:srgbClr val="0000CC"/>
              </a:solidFill>
              <a:latin typeface="宋体" pitchFamily="2" charset="-122"/>
            </a:endParaRPr>
          </a:p>
          <a:p>
            <a:r>
              <a:rPr lang="zh-CN" altLang="en-US" sz="1600" b="1" dirty="0">
                <a:latin typeface="宋体" pitchFamily="2" charset="-122"/>
              </a:rPr>
              <a:t>问：为什么</a:t>
            </a:r>
            <a:r>
              <a:rPr lang="en-US" altLang="zh-CN" sz="1600" b="1" dirty="0">
                <a:latin typeface="宋体" pitchFamily="2" charset="-122"/>
              </a:rPr>
              <a:t>a</a:t>
            </a:r>
            <a:r>
              <a:rPr lang="zh-CN" altLang="en-US" sz="1600" b="1" dirty="0">
                <a:latin typeface="宋体" pitchFamily="2" charset="-122"/>
              </a:rPr>
              <a:t>最长输入只能是</a:t>
            </a:r>
            <a:r>
              <a:rPr lang="en-US" altLang="zh-CN" sz="1600" b="1" dirty="0">
                <a:latin typeface="宋体" pitchFamily="2" charset="-122"/>
              </a:rPr>
              <a:t>9</a:t>
            </a:r>
            <a:r>
              <a:rPr lang="zh-CN" altLang="en-US" sz="1600" b="1" dirty="0">
                <a:latin typeface="宋体" pitchFamily="2" charset="-122"/>
              </a:rPr>
              <a:t>？</a:t>
            </a:r>
            <a:endParaRPr lang="en-US" altLang="zh-CN" sz="1600" b="1" dirty="0">
              <a:latin typeface="宋体" pitchFamily="2" charset="-122"/>
            </a:endParaRPr>
          </a:p>
          <a:p>
            <a:r>
              <a:rPr lang="en-US" altLang="zh-CN" sz="1600" b="1" dirty="0">
                <a:solidFill>
                  <a:srgbClr val="0000CC"/>
                </a:solidFill>
                <a:latin typeface="宋体" pitchFamily="2" charset="-122"/>
              </a:rPr>
              <a:t>a[10]</a:t>
            </a:r>
            <a:r>
              <a:rPr lang="zh-CN" altLang="en-US" sz="1600" b="1" dirty="0">
                <a:solidFill>
                  <a:srgbClr val="0000CC"/>
                </a:solidFill>
                <a:latin typeface="宋体" pitchFamily="2" charset="-122"/>
              </a:rPr>
              <a:t>最多只能输入</a:t>
            </a:r>
            <a:r>
              <a:rPr lang="en-US" altLang="zh-CN" sz="1600" b="1" dirty="0">
                <a:solidFill>
                  <a:srgbClr val="0000CC"/>
                </a:solidFill>
                <a:latin typeface="宋体" pitchFamily="2" charset="-122"/>
              </a:rPr>
              <a:t>9</a:t>
            </a:r>
            <a:r>
              <a:rPr lang="zh-CN" altLang="en-US" sz="1600" b="1" dirty="0">
                <a:solidFill>
                  <a:srgbClr val="0000CC"/>
                </a:solidFill>
                <a:latin typeface="宋体" pitchFamily="2" charset="-122"/>
              </a:rPr>
              <a:t>个字符，最后有一个</a:t>
            </a:r>
            <a:r>
              <a:rPr lang="en-US" altLang="zh-CN" sz="1600" b="1" dirty="0">
                <a:solidFill>
                  <a:srgbClr val="0000CC"/>
                </a:solidFill>
                <a:latin typeface="宋体" pitchFamily="2" charset="-122"/>
              </a:rPr>
              <a:t>\0</a:t>
            </a:r>
          </a:p>
          <a:p>
            <a:r>
              <a:rPr lang="zh-CN" altLang="en-US" sz="1600" b="1" dirty="0">
                <a:latin typeface="宋体" pitchFamily="2" charset="-122"/>
              </a:rPr>
              <a:t>    为什么</a:t>
            </a:r>
            <a:r>
              <a:rPr lang="en-US" altLang="zh-CN" sz="1600" b="1" dirty="0">
                <a:latin typeface="宋体" pitchFamily="2" charset="-122"/>
              </a:rPr>
              <a:t>b</a:t>
            </a:r>
            <a:r>
              <a:rPr lang="zh-CN" altLang="en-US" sz="1600" b="1" dirty="0">
                <a:latin typeface="宋体" pitchFamily="2" charset="-122"/>
              </a:rPr>
              <a:t>最长输入只能是</a:t>
            </a:r>
            <a:r>
              <a:rPr lang="en-US" altLang="zh-CN" sz="1600" b="1" dirty="0">
                <a:latin typeface="宋体" pitchFamily="2" charset="-122"/>
              </a:rPr>
              <a:t>19</a:t>
            </a:r>
            <a:r>
              <a:rPr lang="zh-CN" altLang="en-US" sz="1600" b="1" dirty="0">
                <a:latin typeface="宋体" pitchFamily="2" charset="-122"/>
              </a:rPr>
              <a:t>？</a:t>
            </a:r>
            <a:endParaRPr lang="en-US" altLang="zh-CN" sz="1600" b="1" dirty="0">
              <a:latin typeface="宋体" pitchFamily="2" charset="-122"/>
            </a:endParaRPr>
          </a:p>
          <a:p>
            <a:r>
              <a:rPr lang="en-US" altLang="zh-CN" sz="1600" b="1" dirty="0">
                <a:solidFill>
                  <a:srgbClr val="0000CC"/>
                </a:solidFill>
                <a:latin typeface="宋体" pitchFamily="2" charset="-122"/>
              </a:rPr>
              <a:t>b[20]</a:t>
            </a:r>
            <a:r>
              <a:rPr lang="zh-CN" altLang="en-US" sz="1600" b="1" dirty="0">
                <a:solidFill>
                  <a:srgbClr val="0000CC"/>
                </a:solidFill>
                <a:latin typeface="宋体" pitchFamily="2" charset="-122"/>
              </a:rPr>
              <a:t>最多只能输入</a:t>
            </a:r>
            <a:r>
              <a:rPr lang="en-US" altLang="zh-CN" sz="1600" b="1" dirty="0">
                <a:solidFill>
                  <a:srgbClr val="0000CC"/>
                </a:solidFill>
                <a:latin typeface="宋体" pitchFamily="2" charset="-122"/>
              </a:rPr>
              <a:t>19</a:t>
            </a:r>
            <a:r>
              <a:rPr lang="zh-CN" altLang="en-US" sz="1600" b="1" dirty="0">
                <a:solidFill>
                  <a:srgbClr val="0000CC"/>
                </a:solidFill>
                <a:latin typeface="宋体" pitchFamily="2" charset="-122"/>
              </a:rPr>
              <a:t>个字符，最后有一个</a:t>
            </a:r>
            <a:r>
              <a:rPr lang="en-US" altLang="zh-CN" sz="1600" b="1" dirty="0">
                <a:solidFill>
                  <a:srgbClr val="0000CC"/>
                </a:solidFill>
                <a:latin typeface="宋体" pitchFamily="2" charset="-122"/>
              </a:rPr>
              <a:t>\0</a:t>
            </a:r>
          </a:p>
          <a:p>
            <a:endParaRPr lang="zh-CN" altLang="en-US" sz="1600" b="1" dirty="0">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122457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5.5.5.4.</a:t>
            </a:r>
            <a:r>
              <a:rPr lang="zh-CN" altLang="en-US" sz="1600" b="1" dirty="0">
                <a:latin typeface="+mn-ea"/>
              </a:rPr>
              <a:t>多个字符串的输入</a:t>
            </a:r>
            <a:endParaRPr lang="en-US" altLang="zh-CN" sz="1600" b="1" dirty="0">
              <a:latin typeface="+mn-ea"/>
            </a:endParaRPr>
          </a:p>
          <a:p>
            <a:pPr algn="just" eaLnBrk="1" hangingPunct="1"/>
            <a:r>
              <a:rPr lang="zh-CN" altLang="en-US" sz="1600" b="1" dirty="0">
                <a:latin typeface="+mn-ea"/>
              </a:rPr>
              <a:t>★ 不同编译器从键盘输入含空格字符串的方法不同</a:t>
            </a:r>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23</a:t>
            </a:r>
            <a:r>
              <a:rPr lang="zh-CN" altLang="en-US" sz="1600" b="1" dirty="0">
                <a:latin typeface="+mn-ea"/>
              </a:rPr>
              <a:t>：四个编译器下均可用</a:t>
            </a:r>
            <a:r>
              <a:rPr lang="en-US" altLang="zh-CN" sz="1600" b="1" dirty="0" err="1">
                <a:latin typeface="+mn-ea"/>
              </a:rPr>
              <a:t>fgets</a:t>
            </a:r>
            <a:r>
              <a:rPr lang="zh-CN" altLang="en-US" sz="1600" b="1" dirty="0">
                <a:latin typeface="+mn-ea"/>
              </a:rPr>
              <a:t>输入含空格的字符串</a:t>
            </a:r>
          </a:p>
        </p:txBody>
      </p:sp>
      <p:sp>
        <p:nvSpPr>
          <p:cNvPr id="3" name="Rectangle 3"/>
          <p:cNvSpPr>
            <a:spLocks noChangeArrowheads="1"/>
          </p:cNvSpPr>
          <p:nvPr/>
        </p:nvSpPr>
        <p:spPr bwMode="auto">
          <a:xfrm>
            <a:off x="179512" y="2100582"/>
            <a:ext cx="4851648" cy="4653136"/>
          </a:xfrm>
          <a:prstGeom prst="rect">
            <a:avLst/>
          </a:prstGeom>
          <a:noFill/>
          <a:ln w="9525">
            <a:solidFill>
              <a:schemeClr val="tx1"/>
            </a:solidFill>
            <a:miter lim="800000"/>
            <a:headEnd/>
            <a:tailEnd/>
          </a:ln>
          <a:effectLst/>
          <a:extLst/>
        </p:spPr>
        <p:txBody>
          <a:bodyPr wrap="none" anchor="ctr"/>
          <a:lstStyle/>
          <a:p>
            <a:r>
              <a:rPr lang="en-US" altLang="zh-CN" sz="1200" b="1" dirty="0">
                <a:latin typeface="宋体" pitchFamily="2" charset="-122"/>
              </a:rPr>
              <a:t>#include &lt;</a:t>
            </a:r>
            <a:r>
              <a:rPr lang="en-US" altLang="zh-CN" sz="1200" b="1" dirty="0" err="1">
                <a:latin typeface="宋体" pitchFamily="2" charset="-122"/>
              </a:rPr>
              <a:t>iostream</a:t>
            </a:r>
            <a:r>
              <a:rPr lang="en-US" altLang="zh-CN" sz="1200" b="1" dirty="0">
                <a:latin typeface="宋体" pitchFamily="2" charset="-122"/>
              </a:rPr>
              <a:t>&gt;</a:t>
            </a:r>
          </a:p>
          <a:p>
            <a:r>
              <a:rPr lang="en-US" altLang="zh-CN" sz="1200" b="1" dirty="0">
                <a:latin typeface="宋体" pitchFamily="2" charset="-122"/>
              </a:rPr>
              <a:t>using namespace </a:t>
            </a:r>
            <a:r>
              <a:rPr lang="en-US" altLang="zh-CN" sz="1200" b="1" dirty="0" err="1">
                <a:latin typeface="宋体" pitchFamily="2" charset="-122"/>
              </a:rPr>
              <a:t>std</a:t>
            </a:r>
            <a:r>
              <a:rPr lang="en-US" altLang="zh-CN" sz="1200" b="1" dirty="0">
                <a:latin typeface="宋体" pitchFamily="2" charset="-122"/>
              </a:rPr>
              <a:t>;</a:t>
            </a:r>
          </a:p>
          <a:p>
            <a:endParaRPr lang="en-US" altLang="zh-CN" sz="1200" b="1" dirty="0">
              <a:latin typeface="宋体" pitchFamily="2" charset="-122"/>
            </a:endParaRPr>
          </a:p>
          <a:p>
            <a:r>
              <a:rPr lang="en-US" altLang="zh-CN" sz="1200" b="1" dirty="0" err="1">
                <a:latin typeface="宋体" pitchFamily="2" charset="-122"/>
              </a:rPr>
              <a:t>int</a:t>
            </a:r>
            <a:r>
              <a:rPr lang="en-US" altLang="zh-CN" sz="1200" b="1" dirty="0">
                <a:latin typeface="宋体" pitchFamily="2" charset="-122"/>
              </a:rPr>
              <a:t> main()</a:t>
            </a:r>
            <a:endParaRPr lang="en-US" altLang="zh-CN" sz="1200" b="1" dirty="0">
              <a:solidFill>
                <a:srgbClr val="FF3300"/>
              </a:solidFill>
              <a:latin typeface="宋体" pitchFamily="2" charset="-122"/>
            </a:endParaRPr>
          </a:p>
          <a:p>
            <a:r>
              <a:rPr lang="en-US" altLang="zh-CN" sz="1200" b="1" dirty="0">
                <a:latin typeface="宋体" pitchFamily="2" charset="-122"/>
              </a:rPr>
              <a:t>{</a:t>
            </a:r>
          </a:p>
          <a:p>
            <a:r>
              <a:rPr lang="en-US" altLang="zh-CN" sz="1200" b="1" dirty="0">
                <a:latin typeface="宋体" pitchFamily="2" charset="-122"/>
              </a:rPr>
              <a:t>    char a[10], b[20];</a:t>
            </a:r>
          </a:p>
          <a:p>
            <a:endParaRPr lang="en-US" altLang="zh-CN" sz="1200" b="1" dirty="0">
              <a:latin typeface="宋体" pitchFamily="2" charset="-122"/>
            </a:endParaRPr>
          </a:p>
          <a:p>
            <a:r>
              <a:rPr lang="en-US" altLang="zh-CN" sz="1200" b="1" dirty="0">
                <a:latin typeface="宋体" pitchFamily="2" charset="-122"/>
              </a:rPr>
              <a:t>    </a:t>
            </a:r>
            <a:r>
              <a:rPr lang="en-US" altLang="zh-CN" sz="1200" b="1" dirty="0" err="1">
                <a:latin typeface="宋体" pitchFamily="2" charset="-122"/>
              </a:rPr>
              <a:t>fgets</a:t>
            </a:r>
            <a:r>
              <a:rPr lang="en-US" altLang="zh-CN" sz="1200" b="1" dirty="0">
                <a:latin typeface="宋体" pitchFamily="2" charset="-122"/>
              </a:rPr>
              <a:t>(a,10,stdin);</a:t>
            </a:r>
          </a:p>
          <a:p>
            <a:r>
              <a:rPr lang="en-US" altLang="zh-CN" sz="1200" b="1" dirty="0">
                <a:latin typeface="宋体" pitchFamily="2" charset="-122"/>
              </a:rPr>
              <a:t>    </a:t>
            </a:r>
            <a:r>
              <a:rPr lang="en-US" altLang="zh-CN" sz="1200" b="1" dirty="0" err="1">
                <a:latin typeface="宋体" pitchFamily="2" charset="-122"/>
              </a:rPr>
              <a:t>fgets</a:t>
            </a:r>
            <a:r>
              <a:rPr lang="en-US" altLang="zh-CN" sz="1200" b="1" dirty="0">
                <a:latin typeface="宋体" pitchFamily="2" charset="-122"/>
              </a:rPr>
              <a:t>(b,20,stdin);</a:t>
            </a:r>
            <a:endParaRPr lang="en-US" altLang="zh-CN" sz="1200" b="1" dirty="0">
              <a:solidFill>
                <a:srgbClr val="FF3300"/>
              </a:solidFill>
              <a:latin typeface="宋体" pitchFamily="2" charset="-122"/>
            </a:endParaRPr>
          </a:p>
          <a:p>
            <a:endParaRPr lang="en-US" altLang="zh-CN" sz="1200" b="1" dirty="0">
              <a:latin typeface="宋体" pitchFamily="2" charset="-122"/>
            </a:endParaRPr>
          </a:p>
          <a:p>
            <a:r>
              <a:rPr lang="en-US" altLang="zh-CN" sz="1200" b="1" dirty="0">
                <a:latin typeface="宋体" pitchFamily="2" charset="-122"/>
              </a:rPr>
              <a:t>    </a:t>
            </a:r>
            <a:r>
              <a:rPr lang="en-US" altLang="zh-CN" sz="1200" b="1" dirty="0" err="1">
                <a:latin typeface="宋体" pitchFamily="2" charset="-122"/>
              </a:rPr>
              <a:t>cout</a:t>
            </a:r>
            <a:r>
              <a:rPr lang="en-US" altLang="zh-CN" sz="1200" b="1" dirty="0">
                <a:latin typeface="宋体" pitchFamily="2" charset="-122"/>
              </a:rPr>
              <a:t> &lt;&lt; a &lt;&lt; </a:t>
            </a:r>
            <a:r>
              <a:rPr lang="en-US" altLang="zh-CN" sz="1200" b="1" dirty="0" err="1">
                <a:latin typeface="宋体" pitchFamily="2" charset="-122"/>
              </a:rPr>
              <a:t>endl</a:t>
            </a:r>
            <a:r>
              <a:rPr lang="en-US" altLang="zh-CN" sz="1200" b="1" dirty="0">
                <a:latin typeface="宋体" pitchFamily="2" charset="-122"/>
              </a:rPr>
              <a:t>;</a:t>
            </a:r>
          </a:p>
          <a:p>
            <a:r>
              <a:rPr lang="en-US" altLang="zh-CN" sz="1200" b="1" dirty="0">
                <a:latin typeface="宋体" pitchFamily="2" charset="-122"/>
              </a:rPr>
              <a:t>    </a:t>
            </a:r>
            <a:r>
              <a:rPr lang="en-US" altLang="zh-CN" sz="1200" b="1" dirty="0" err="1">
                <a:latin typeface="宋体" pitchFamily="2" charset="-122"/>
              </a:rPr>
              <a:t>cout</a:t>
            </a:r>
            <a:r>
              <a:rPr lang="en-US" altLang="zh-CN" sz="1200" b="1" dirty="0">
                <a:latin typeface="宋体" pitchFamily="2" charset="-122"/>
              </a:rPr>
              <a:t> &lt;&lt; b &lt;&lt; </a:t>
            </a:r>
            <a:r>
              <a:rPr lang="en-US" altLang="zh-CN" sz="1200" b="1" dirty="0" err="1">
                <a:latin typeface="宋体" pitchFamily="2" charset="-122"/>
              </a:rPr>
              <a:t>endl</a:t>
            </a:r>
            <a:r>
              <a:rPr lang="en-US" altLang="zh-CN" sz="1200" b="1" dirty="0">
                <a:latin typeface="宋体" pitchFamily="2" charset="-122"/>
              </a:rPr>
              <a:t>;</a:t>
            </a:r>
          </a:p>
          <a:p>
            <a:endParaRPr lang="en-US" altLang="zh-CN" sz="1200" b="1" dirty="0">
              <a:latin typeface="宋体" pitchFamily="2" charset="-122"/>
            </a:endParaRPr>
          </a:p>
          <a:p>
            <a:r>
              <a:rPr lang="en-US" altLang="zh-CN" sz="1200" b="1" dirty="0">
                <a:solidFill>
                  <a:srgbClr val="FF0000"/>
                </a:solidFill>
                <a:latin typeface="宋体" pitchFamily="2" charset="-122"/>
              </a:rPr>
              <a:t>    </a:t>
            </a:r>
            <a:r>
              <a:rPr lang="en-US" altLang="zh-CN" sz="1200" b="1" dirty="0" err="1">
                <a:solidFill>
                  <a:srgbClr val="FF0000"/>
                </a:solidFill>
                <a:latin typeface="宋体" pitchFamily="2" charset="-122"/>
              </a:rPr>
              <a:t>int</a:t>
            </a:r>
            <a:r>
              <a:rPr lang="en-US" altLang="zh-CN" sz="1200" b="1" dirty="0">
                <a:solidFill>
                  <a:srgbClr val="FF0000"/>
                </a:solidFill>
                <a:latin typeface="宋体" pitchFamily="2" charset="-122"/>
              </a:rPr>
              <a:t> </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a:t>
            </a:r>
          </a:p>
          <a:p>
            <a:r>
              <a:rPr lang="en-US" altLang="zh-CN" sz="1200" b="1" dirty="0">
                <a:solidFill>
                  <a:srgbClr val="FF0000"/>
                </a:solidFill>
                <a:latin typeface="宋体" pitchFamily="2" charset="-122"/>
              </a:rPr>
              <a:t>    for(</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=0; a[</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]!='\0'; </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a:t>
            </a:r>
          </a:p>
          <a:p>
            <a:r>
              <a:rPr lang="en-US" altLang="zh-CN" sz="1200" b="1" dirty="0">
                <a:solidFill>
                  <a:srgbClr val="FF0000"/>
                </a:solidFill>
                <a:latin typeface="宋体" pitchFamily="2" charset="-122"/>
              </a:rPr>
              <a:t>        </a:t>
            </a:r>
            <a:r>
              <a:rPr lang="en-US" altLang="zh-CN" sz="1200" b="1" dirty="0" err="1">
                <a:solidFill>
                  <a:srgbClr val="FF0000"/>
                </a:solidFill>
                <a:latin typeface="宋体" pitchFamily="2" charset="-122"/>
              </a:rPr>
              <a:t>cout</a:t>
            </a:r>
            <a:r>
              <a:rPr lang="en-US" altLang="zh-CN" sz="1200" b="1" dirty="0">
                <a:solidFill>
                  <a:srgbClr val="FF0000"/>
                </a:solidFill>
                <a:latin typeface="宋体" pitchFamily="2" charset="-122"/>
              </a:rPr>
              <a:t> &lt;&lt; </a:t>
            </a:r>
            <a:r>
              <a:rPr lang="en-US" altLang="zh-CN" sz="1200" b="1" dirty="0" err="1">
                <a:solidFill>
                  <a:srgbClr val="FF0000"/>
                </a:solidFill>
                <a:latin typeface="宋体" pitchFamily="2" charset="-122"/>
              </a:rPr>
              <a:t>int</a:t>
            </a:r>
            <a:r>
              <a:rPr lang="en-US" altLang="zh-CN" sz="1200" b="1" dirty="0">
                <a:solidFill>
                  <a:srgbClr val="FF0000"/>
                </a:solidFill>
                <a:latin typeface="宋体" pitchFamily="2" charset="-122"/>
              </a:rPr>
              <a:t>(a[</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 &lt;&lt; ' ';</a:t>
            </a:r>
          </a:p>
          <a:p>
            <a:r>
              <a:rPr lang="en-US" altLang="zh-CN" sz="1200" b="1" dirty="0">
                <a:solidFill>
                  <a:srgbClr val="FF0000"/>
                </a:solidFill>
                <a:latin typeface="宋体" pitchFamily="2" charset="-122"/>
              </a:rPr>
              <a:t>    </a:t>
            </a:r>
            <a:r>
              <a:rPr lang="en-US" altLang="zh-CN" sz="1200" b="1" dirty="0" err="1">
                <a:solidFill>
                  <a:srgbClr val="FF0000"/>
                </a:solidFill>
                <a:latin typeface="宋体" pitchFamily="2" charset="-122"/>
              </a:rPr>
              <a:t>cout</a:t>
            </a:r>
            <a:r>
              <a:rPr lang="en-US" altLang="zh-CN" sz="1200" b="1" dirty="0">
                <a:solidFill>
                  <a:srgbClr val="FF0000"/>
                </a:solidFill>
                <a:latin typeface="宋体" pitchFamily="2" charset="-122"/>
              </a:rPr>
              <a:t> &lt;&lt; </a:t>
            </a:r>
            <a:r>
              <a:rPr lang="en-US" altLang="zh-CN" sz="1200" b="1" dirty="0" err="1">
                <a:solidFill>
                  <a:srgbClr val="FF0000"/>
                </a:solidFill>
                <a:latin typeface="宋体" pitchFamily="2" charset="-122"/>
              </a:rPr>
              <a:t>endl</a:t>
            </a:r>
            <a:r>
              <a:rPr lang="en-US" altLang="zh-CN" sz="1200" b="1" dirty="0">
                <a:solidFill>
                  <a:srgbClr val="FF0000"/>
                </a:solidFill>
                <a:latin typeface="宋体" pitchFamily="2" charset="-122"/>
              </a:rPr>
              <a:t>;</a:t>
            </a:r>
          </a:p>
          <a:p>
            <a:endParaRPr lang="en-US" altLang="zh-CN" sz="1200" b="1" dirty="0">
              <a:solidFill>
                <a:srgbClr val="FF0000"/>
              </a:solidFill>
              <a:latin typeface="宋体" pitchFamily="2" charset="-122"/>
            </a:endParaRPr>
          </a:p>
          <a:p>
            <a:r>
              <a:rPr lang="en-US" altLang="zh-CN" sz="1200" b="1" dirty="0">
                <a:solidFill>
                  <a:srgbClr val="FF0000"/>
                </a:solidFill>
                <a:latin typeface="宋体" pitchFamily="2" charset="-122"/>
              </a:rPr>
              <a:t>    for(</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=0; b[</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]!='\0'; </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a:t>
            </a:r>
          </a:p>
          <a:p>
            <a:r>
              <a:rPr lang="en-US" altLang="zh-CN" sz="1200" b="1" dirty="0">
                <a:solidFill>
                  <a:srgbClr val="FF0000"/>
                </a:solidFill>
                <a:latin typeface="宋体" pitchFamily="2" charset="-122"/>
              </a:rPr>
              <a:t>        </a:t>
            </a:r>
            <a:r>
              <a:rPr lang="en-US" altLang="zh-CN" sz="1200" b="1" dirty="0" err="1">
                <a:solidFill>
                  <a:srgbClr val="FF0000"/>
                </a:solidFill>
                <a:latin typeface="宋体" pitchFamily="2" charset="-122"/>
              </a:rPr>
              <a:t>cout</a:t>
            </a:r>
            <a:r>
              <a:rPr lang="en-US" altLang="zh-CN" sz="1200" b="1" dirty="0">
                <a:solidFill>
                  <a:srgbClr val="FF0000"/>
                </a:solidFill>
                <a:latin typeface="宋体" pitchFamily="2" charset="-122"/>
              </a:rPr>
              <a:t> &lt;&lt; </a:t>
            </a:r>
            <a:r>
              <a:rPr lang="en-US" altLang="zh-CN" sz="1200" b="1" dirty="0" err="1">
                <a:solidFill>
                  <a:srgbClr val="FF0000"/>
                </a:solidFill>
                <a:latin typeface="宋体" pitchFamily="2" charset="-122"/>
              </a:rPr>
              <a:t>int</a:t>
            </a:r>
            <a:r>
              <a:rPr lang="en-US" altLang="zh-CN" sz="1200" b="1" dirty="0">
                <a:solidFill>
                  <a:srgbClr val="FF0000"/>
                </a:solidFill>
                <a:latin typeface="宋体" pitchFamily="2" charset="-122"/>
              </a:rPr>
              <a:t>(b[</a:t>
            </a:r>
            <a:r>
              <a:rPr lang="en-US" altLang="zh-CN" sz="1200" b="1" dirty="0" err="1">
                <a:solidFill>
                  <a:srgbClr val="FF0000"/>
                </a:solidFill>
                <a:latin typeface="宋体" pitchFamily="2" charset="-122"/>
              </a:rPr>
              <a:t>i</a:t>
            </a:r>
            <a:r>
              <a:rPr lang="en-US" altLang="zh-CN" sz="1200" b="1" dirty="0">
                <a:solidFill>
                  <a:srgbClr val="FF0000"/>
                </a:solidFill>
                <a:latin typeface="宋体" pitchFamily="2" charset="-122"/>
              </a:rPr>
              <a:t>]) &lt;&lt; ' ';</a:t>
            </a:r>
          </a:p>
          <a:p>
            <a:r>
              <a:rPr lang="en-US" altLang="zh-CN" sz="1200" b="1" dirty="0">
                <a:solidFill>
                  <a:srgbClr val="FF0000"/>
                </a:solidFill>
                <a:latin typeface="宋体" pitchFamily="2" charset="-122"/>
              </a:rPr>
              <a:t>    </a:t>
            </a:r>
            <a:r>
              <a:rPr lang="en-US" altLang="zh-CN" sz="1200" b="1" dirty="0" err="1">
                <a:solidFill>
                  <a:srgbClr val="FF0000"/>
                </a:solidFill>
                <a:latin typeface="宋体" pitchFamily="2" charset="-122"/>
              </a:rPr>
              <a:t>cout</a:t>
            </a:r>
            <a:r>
              <a:rPr lang="en-US" altLang="zh-CN" sz="1200" b="1" dirty="0">
                <a:solidFill>
                  <a:srgbClr val="FF0000"/>
                </a:solidFill>
                <a:latin typeface="宋体" pitchFamily="2" charset="-122"/>
              </a:rPr>
              <a:t> &lt;&lt; </a:t>
            </a:r>
            <a:r>
              <a:rPr lang="en-US" altLang="zh-CN" sz="1200" b="1" dirty="0" err="1">
                <a:solidFill>
                  <a:srgbClr val="FF0000"/>
                </a:solidFill>
                <a:latin typeface="宋体" pitchFamily="2" charset="-122"/>
              </a:rPr>
              <a:t>endl</a:t>
            </a:r>
            <a:r>
              <a:rPr lang="en-US" altLang="zh-CN" sz="1200" b="1" dirty="0">
                <a:solidFill>
                  <a:srgbClr val="FF0000"/>
                </a:solidFill>
                <a:latin typeface="宋体" pitchFamily="2" charset="-122"/>
              </a:rPr>
              <a:t>;</a:t>
            </a:r>
            <a:endParaRPr lang="en-US" altLang="zh-CN" sz="1200" b="1" dirty="0">
              <a:latin typeface="宋体" pitchFamily="2" charset="-122"/>
            </a:endParaRPr>
          </a:p>
          <a:p>
            <a:endParaRPr lang="en-US" altLang="zh-CN" sz="1200" b="1" dirty="0">
              <a:latin typeface="宋体" pitchFamily="2" charset="-122"/>
            </a:endParaRPr>
          </a:p>
          <a:p>
            <a:r>
              <a:rPr lang="en-US" altLang="zh-CN" sz="1200" b="1" dirty="0">
                <a:latin typeface="宋体" pitchFamily="2" charset="-122"/>
              </a:rPr>
              <a:t>    return 0;</a:t>
            </a:r>
          </a:p>
          <a:p>
            <a:r>
              <a:rPr lang="en-US" altLang="zh-CN" sz="1200" b="1" dirty="0">
                <a:latin typeface="宋体" pitchFamily="2" charset="-122"/>
              </a:rPr>
              <a:t>}</a:t>
            </a:r>
          </a:p>
          <a:p>
            <a:endParaRPr lang="en-US" altLang="zh-CN" sz="1200" b="1" dirty="0">
              <a:latin typeface="宋体" pitchFamily="2" charset="-122"/>
            </a:endParaRPr>
          </a:p>
        </p:txBody>
      </p:sp>
      <p:sp>
        <p:nvSpPr>
          <p:cNvPr id="5" name="Rectangle 4"/>
          <p:cNvSpPr>
            <a:spLocks noChangeArrowheads="1"/>
          </p:cNvSpPr>
          <p:nvPr/>
        </p:nvSpPr>
        <p:spPr bwMode="auto">
          <a:xfrm>
            <a:off x="5076056" y="1628800"/>
            <a:ext cx="3915544" cy="5124918"/>
          </a:xfrm>
          <a:prstGeom prst="rect">
            <a:avLst/>
          </a:prstGeom>
          <a:noFill/>
          <a:ln w="9525">
            <a:solidFill>
              <a:schemeClr val="tx1"/>
            </a:solidFill>
            <a:miter lim="800000"/>
            <a:headEnd/>
            <a:tailEnd/>
          </a:ln>
          <a:effectLst/>
          <a:extLst/>
        </p:spPr>
        <p:txBody>
          <a:bodyPr wrap="none" anchor="ctr"/>
          <a:lstStyle/>
          <a:p>
            <a:r>
              <a:rPr lang="en-US" altLang="zh-CN" sz="1050" b="1" dirty="0">
                <a:latin typeface="宋体" pitchFamily="2" charset="-122"/>
              </a:rPr>
              <a:t>1</a:t>
            </a:r>
            <a:r>
              <a:rPr lang="zh-CN" altLang="en-US" sz="1050" b="1" dirty="0">
                <a:latin typeface="宋体" pitchFamily="2" charset="-122"/>
              </a:rPr>
              <a:t>、键盘输入</a:t>
            </a:r>
            <a:r>
              <a:rPr lang="en-US" altLang="zh-CN" sz="1050" b="1" dirty="0" err="1">
                <a:solidFill>
                  <a:srgbClr val="FF3300"/>
                </a:solidFill>
                <a:latin typeface="宋体" pitchFamily="2" charset="-122"/>
              </a:rPr>
              <a:t>abc</a:t>
            </a:r>
            <a:r>
              <a:rPr lang="zh-CN" altLang="en-US" sz="1050" b="1" dirty="0">
                <a:solidFill>
                  <a:srgbClr val="FF3300"/>
                </a:solidFill>
                <a:latin typeface="宋体" pitchFamily="2" charset="-122"/>
              </a:rPr>
              <a:t>空格</a:t>
            </a:r>
            <a:r>
              <a:rPr lang="en-US" altLang="zh-CN" sz="1050" b="1" dirty="0" err="1">
                <a:solidFill>
                  <a:srgbClr val="FF3300"/>
                </a:solidFill>
                <a:latin typeface="宋体" pitchFamily="2" charset="-122"/>
              </a:rPr>
              <a:t>def</a:t>
            </a:r>
            <a:r>
              <a:rPr lang="zh-CN" altLang="en-US" sz="1050" b="1" dirty="0">
                <a:latin typeface="宋体" pitchFamily="2" charset="-122"/>
              </a:rPr>
              <a:t>并回车，</a:t>
            </a:r>
            <a:endParaRPr lang="en-US" altLang="zh-CN" sz="1050" b="1" dirty="0">
              <a:latin typeface="宋体" pitchFamily="2" charset="-122"/>
            </a:endParaRPr>
          </a:p>
          <a:p>
            <a:r>
              <a:rPr lang="zh-CN" altLang="en-US" sz="1050" b="1" dirty="0">
                <a:latin typeface="宋体" pitchFamily="2" charset="-122"/>
              </a:rPr>
              <a:t>   会继续等待输入，</a:t>
            </a:r>
            <a:endParaRPr lang="en-US" altLang="zh-CN" sz="1050" b="1" dirty="0">
              <a:latin typeface="宋体" pitchFamily="2" charset="-122"/>
            </a:endParaRPr>
          </a:p>
          <a:p>
            <a:r>
              <a:rPr lang="zh-CN" altLang="en-US" sz="1050" b="1" dirty="0">
                <a:latin typeface="宋体" pitchFamily="2" charset="-122"/>
              </a:rPr>
              <a:t>   再输入</a:t>
            </a:r>
            <a:r>
              <a:rPr lang="en-US" altLang="zh-CN" sz="1050" b="1" dirty="0">
                <a:solidFill>
                  <a:srgbClr val="FF3300"/>
                </a:solidFill>
                <a:latin typeface="宋体" pitchFamily="2" charset="-122"/>
              </a:rPr>
              <a:t>xyz</a:t>
            </a:r>
            <a:r>
              <a:rPr lang="zh-CN" altLang="en-US" sz="1050" b="1" dirty="0">
                <a:solidFill>
                  <a:srgbClr val="FF3300"/>
                </a:solidFill>
                <a:latin typeface="宋体" pitchFamily="2" charset="-122"/>
              </a:rPr>
              <a:t>并回车</a:t>
            </a:r>
            <a:endParaRPr lang="en-US" altLang="zh-CN" sz="1050" b="1" dirty="0">
              <a:solidFill>
                <a:srgbClr val="FF3300"/>
              </a:solidFill>
              <a:latin typeface="宋体" pitchFamily="2" charset="-122"/>
            </a:endParaRPr>
          </a:p>
          <a:p>
            <a:r>
              <a:rPr lang="zh-CN" altLang="en-US" sz="1050" b="1" dirty="0">
                <a:latin typeface="宋体" pitchFamily="2" charset="-122"/>
              </a:rPr>
              <a:t>   则输出为：</a:t>
            </a:r>
            <a:endParaRPr lang="en-US" altLang="zh-CN" sz="1050" b="1" dirty="0">
              <a:latin typeface="宋体" pitchFamily="2" charset="-122"/>
            </a:endParaRPr>
          </a:p>
          <a:p>
            <a:r>
              <a:rPr lang="en-US" altLang="zh-CN" sz="1050" b="1" dirty="0" err="1">
                <a:solidFill>
                  <a:srgbClr val="0000CC"/>
                </a:solidFill>
                <a:latin typeface="宋体" pitchFamily="2" charset="-122"/>
              </a:rPr>
              <a:t>abc</a:t>
            </a:r>
            <a:r>
              <a:rPr lang="en-US" altLang="zh-CN" sz="1050" b="1" dirty="0">
                <a:solidFill>
                  <a:srgbClr val="0000CC"/>
                </a:solidFill>
                <a:latin typeface="宋体" pitchFamily="2" charset="-122"/>
              </a:rPr>
              <a:t> def</a:t>
            </a:r>
          </a:p>
          <a:p>
            <a:endParaRPr lang="en-US" altLang="zh-CN" sz="1050" b="1" dirty="0">
              <a:solidFill>
                <a:srgbClr val="0000CC"/>
              </a:solidFill>
              <a:latin typeface="宋体" pitchFamily="2" charset="-122"/>
            </a:endParaRPr>
          </a:p>
          <a:p>
            <a:r>
              <a:rPr lang="en-US" altLang="zh-CN" sz="1050" b="1" dirty="0" err="1">
                <a:solidFill>
                  <a:srgbClr val="0000CC"/>
                </a:solidFill>
                <a:latin typeface="宋体" pitchFamily="2" charset="-122"/>
              </a:rPr>
              <a:t>xyz</a:t>
            </a:r>
            <a:endParaRPr lang="en-US" altLang="zh-CN" sz="1050" b="1" dirty="0">
              <a:solidFill>
                <a:srgbClr val="0000CC"/>
              </a:solidFill>
              <a:latin typeface="宋体" pitchFamily="2" charset="-122"/>
            </a:endParaRPr>
          </a:p>
          <a:p>
            <a:endParaRPr lang="en-US" altLang="zh-CN" sz="1050" b="1" dirty="0">
              <a:solidFill>
                <a:srgbClr val="0000CC"/>
              </a:solidFill>
              <a:latin typeface="宋体" pitchFamily="2" charset="-122"/>
            </a:endParaRPr>
          </a:p>
          <a:p>
            <a:r>
              <a:rPr lang="en-US" altLang="zh-CN" sz="1050" b="1" dirty="0">
                <a:solidFill>
                  <a:srgbClr val="0000CC"/>
                </a:solidFill>
                <a:latin typeface="宋体" pitchFamily="2" charset="-122"/>
              </a:rPr>
              <a:t>97 98 99 32 100 101 102 10</a:t>
            </a:r>
          </a:p>
          <a:p>
            <a:r>
              <a:rPr lang="en-US" altLang="zh-CN" sz="1050" b="1" dirty="0">
                <a:solidFill>
                  <a:srgbClr val="0000CC"/>
                </a:solidFill>
                <a:latin typeface="宋体" pitchFamily="2" charset="-122"/>
              </a:rPr>
              <a:t>120 121 122 10</a:t>
            </a:r>
          </a:p>
          <a:p>
            <a:r>
              <a:rPr lang="zh-CN" altLang="en-US" sz="1050" b="1" dirty="0">
                <a:latin typeface="宋体" pitchFamily="2" charset="-122"/>
              </a:rPr>
              <a:t>   问</a:t>
            </a:r>
            <a:r>
              <a:rPr lang="en-US" altLang="zh-CN" sz="1050" b="1" dirty="0">
                <a:latin typeface="宋体" pitchFamily="2" charset="-122"/>
              </a:rPr>
              <a:t>1</a:t>
            </a:r>
            <a:r>
              <a:rPr lang="zh-CN" altLang="en-US" sz="1050" b="1" dirty="0">
                <a:latin typeface="宋体" pitchFamily="2" charset="-122"/>
              </a:rPr>
              <a:t>：和例</a:t>
            </a:r>
            <a:r>
              <a:rPr lang="en-US" altLang="zh-CN" sz="1050" b="1" dirty="0">
                <a:latin typeface="宋体" pitchFamily="2" charset="-122"/>
              </a:rPr>
              <a:t>21-22</a:t>
            </a:r>
            <a:r>
              <a:rPr lang="zh-CN" altLang="en-US" sz="1050" b="1" dirty="0">
                <a:latin typeface="宋体" pitchFamily="2" charset="-122"/>
              </a:rPr>
              <a:t>的输出区别在哪里？</a:t>
            </a:r>
            <a:endParaRPr lang="en-US" altLang="zh-CN" sz="1050" b="1" dirty="0">
              <a:latin typeface="宋体" pitchFamily="2" charset="-122"/>
            </a:endParaRPr>
          </a:p>
          <a:p>
            <a:r>
              <a:rPr lang="zh-CN" altLang="en-US" sz="1050" b="1" dirty="0">
                <a:solidFill>
                  <a:srgbClr val="0000CC"/>
                </a:solidFill>
                <a:latin typeface="宋体" pitchFamily="2" charset="-122"/>
              </a:rPr>
              <a:t>程序将回车也作为输入写入了字符数组</a:t>
            </a:r>
            <a:endParaRPr lang="en-US" altLang="zh-CN" sz="1050" b="1" dirty="0">
              <a:solidFill>
                <a:srgbClr val="0000CC"/>
              </a:solidFill>
              <a:latin typeface="宋体" pitchFamily="2" charset="-122"/>
            </a:endParaRPr>
          </a:p>
          <a:p>
            <a:r>
              <a:rPr lang="en-US" altLang="zh-CN" sz="1050" b="1" dirty="0">
                <a:latin typeface="宋体" pitchFamily="2" charset="-122"/>
              </a:rPr>
              <a:t>   </a:t>
            </a:r>
            <a:r>
              <a:rPr lang="zh-CN" altLang="en-US" sz="1050" b="1" dirty="0">
                <a:latin typeface="宋体" pitchFamily="2" charset="-122"/>
              </a:rPr>
              <a:t>问</a:t>
            </a:r>
            <a:r>
              <a:rPr lang="en-US" altLang="zh-CN" sz="1050" b="1" dirty="0">
                <a:latin typeface="宋体" pitchFamily="2" charset="-122"/>
              </a:rPr>
              <a:t>2</a:t>
            </a:r>
            <a:r>
              <a:rPr lang="zh-CN" altLang="en-US" sz="1050" b="1" dirty="0">
                <a:latin typeface="宋体" pitchFamily="2" charset="-122"/>
              </a:rPr>
              <a:t>：后面两段红色代码得目的是什么？</a:t>
            </a:r>
            <a:endParaRPr lang="en-US" altLang="zh-CN" sz="1050" b="1" dirty="0">
              <a:latin typeface="宋体" pitchFamily="2" charset="-122"/>
            </a:endParaRPr>
          </a:p>
          <a:p>
            <a:r>
              <a:rPr lang="zh-CN" altLang="en-US" sz="1050" b="1" dirty="0">
                <a:solidFill>
                  <a:srgbClr val="0000CC"/>
                </a:solidFill>
                <a:latin typeface="宋体" pitchFamily="2" charset="-122"/>
              </a:rPr>
              <a:t>检查字符数组中是否含有回车</a:t>
            </a:r>
            <a:endParaRPr lang="en-US" altLang="zh-CN" sz="1050" b="1" dirty="0">
              <a:solidFill>
                <a:srgbClr val="0000CC"/>
              </a:solidFill>
              <a:latin typeface="宋体" pitchFamily="2" charset="-122"/>
            </a:endParaRPr>
          </a:p>
          <a:p>
            <a:r>
              <a:rPr lang="en-US" altLang="zh-CN" sz="1050" b="1" dirty="0">
                <a:latin typeface="宋体" pitchFamily="2" charset="-122"/>
              </a:rPr>
              <a:t>2</a:t>
            </a:r>
            <a:r>
              <a:rPr lang="zh-CN" altLang="en-US" sz="1050" b="1" dirty="0">
                <a:latin typeface="宋体" pitchFamily="2" charset="-122"/>
              </a:rPr>
              <a:t>、键盘输入</a:t>
            </a:r>
            <a:r>
              <a:rPr lang="en-US" altLang="zh-CN" sz="1050" b="1" dirty="0">
                <a:solidFill>
                  <a:srgbClr val="FF0000"/>
                </a:solidFill>
                <a:latin typeface="宋体" pitchFamily="2" charset="-122"/>
              </a:rPr>
              <a:t>9</a:t>
            </a:r>
            <a:r>
              <a:rPr lang="zh-CN" altLang="en-US" sz="1050" b="1" dirty="0">
                <a:solidFill>
                  <a:srgbClr val="FF0000"/>
                </a:solidFill>
                <a:latin typeface="宋体" pitchFamily="2" charset="-122"/>
              </a:rPr>
              <a:t>个字符</a:t>
            </a:r>
            <a:r>
              <a:rPr lang="zh-CN" altLang="en-US" sz="1050" b="1" dirty="0">
                <a:latin typeface="宋体" pitchFamily="2" charset="-122"/>
              </a:rPr>
              <a:t>并回车，则输出为：</a:t>
            </a:r>
            <a:endParaRPr lang="en-US" altLang="zh-CN" sz="1050" b="1" dirty="0">
              <a:latin typeface="宋体" pitchFamily="2" charset="-122"/>
            </a:endParaRPr>
          </a:p>
          <a:p>
            <a:r>
              <a:rPr lang="en-US" altLang="zh-CN" sz="1050" b="1" dirty="0">
                <a:solidFill>
                  <a:srgbClr val="0000CC"/>
                </a:solidFill>
                <a:latin typeface="宋体" pitchFamily="2" charset="-122"/>
              </a:rPr>
              <a:t>123456789</a:t>
            </a:r>
          </a:p>
          <a:p>
            <a:endParaRPr lang="en-US" altLang="zh-CN" sz="1050" b="1" dirty="0">
              <a:solidFill>
                <a:srgbClr val="0000CC"/>
              </a:solidFill>
              <a:latin typeface="宋体" pitchFamily="2" charset="-122"/>
            </a:endParaRPr>
          </a:p>
          <a:p>
            <a:endParaRPr lang="en-US" altLang="zh-CN" sz="1050" b="1" dirty="0">
              <a:solidFill>
                <a:srgbClr val="0000CC"/>
              </a:solidFill>
              <a:latin typeface="宋体" pitchFamily="2" charset="-122"/>
            </a:endParaRPr>
          </a:p>
          <a:p>
            <a:r>
              <a:rPr lang="en-US" altLang="zh-CN" sz="1050" b="1" dirty="0">
                <a:solidFill>
                  <a:srgbClr val="0000CC"/>
                </a:solidFill>
                <a:latin typeface="宋体" pitchFamily="2" charset="-122"/>
              </a:rPr>
              <a:t>49 50 51 52 53 54 55 56 57</a:t>
            </a:r>
          </a:p>
          <a:p>
            <a:r>
              <a:rPr lang="en-US" altLang="zh-CN" sz="1050" b="1" dirty="0">
                <a:solidFill>
                  <a:srgbClr val="0000CC"/>
                </a:solidFill>
                <a:latin typeface="宋体" pitchFamily="2" charset="-122"/>
              </a:rPr>
              <a:t>10</a:t>
            </a:r>
          </a:p>
          <a:p>
            <a:r>
              <a:rPr lang="en-US" altLang="zh-CN" sz="1050" b="1" dirty="0">
                <a:latin typeface="宋体" pitchFamily="2" charset="-122"/>
              </a:rPr>
              <a:t>3</a:t>
            </a:r>
            <a:r>
              <a:rPr lang="zh-CN" altLang="en-US" sz="1050" b="1" dirty="0">
                <a:latin typeface="宋体" pitchFamily="2" charset="-122"/>
              </a:rPr>
              <a:t>、如果输入</a:t>
            </a:r>
            <a:r>
              <a:rPr lang="en-US" altLang="zh-CN" sz="1050" b="1" dirty="0">
                <a:solidFill>
                  <a:srgbClr val="FF0000"/>
                </a:solidFill>
                <a:latin typeface="宋体" pitchFamily="2" charset="-122"/>
              </a:rPr>
              <a:t>28</a:t>
            </a:r>
            <a:r>
              <a:rPr lang="zh-CN" altLang="en-US" sz="1050" b="1" dirty="0">
                <a:solidFill>
                  <a:srgbClr val="FF0000"/>
                </a:solidFill>
                <a:latin typeface="宋体" pitchFamily="2" charset="-122"/>
              </a:rPr>
              <a:t>个字符</a:t>
            </a:r>
            <a:r>
              <a:rPr lang="zh-CN" altLang="en-US" sz="1050" b="1" dirty="0">
                <a:latin typeface="宋体" pitchFamily="2" charset="-122"/>
              </a:rPr>
              <a:t>并回车，则输出为：</a:t>
            </a:r>
            <a:endParaRPr lang="en-US" altLang="zh-CN" sz="1050" b="1" dirty="0">
              <a:latin typeface="宋体" pitchFamily="2" charset="-122"/>
            </a:endParaRPr>
          </a:p>
          <a:p>
            <a:r>
              <a:rPr lang="en-US" altLang="zh-CN" sz="1050" b="1" dirty="0">
                <a:solidFill>
                  <a:srgbClr val="0000CC"/>
                </a:solidFill>
                <a:latin typeface="宋体" pitchFamily="2" charset="-122"/>
              </a:rPr>
              <a:t>123456789</a:t>
            </a:r>
          </a:p>
          <a:p>
            <a:r>
              <a:rPr lang="en-US" altLang="zh-CN" sz="1050" b="1" dirty="0">
                <a:solidFill>
                  <a:srgbClr val="0000CC"/>
                </a:solidFill>
                <a:latin typeface="宋体" pitchFamily="2" charset="-122"/>
              </a:rPr>
              <a:t>0123456789012345678</a:t>
            </a:r>
          </a:p>
          <a:p>
            <a:r>
              <a:rPr lang="en-US" altLang="zh-CN" sz="1050" b="1" dirty="0">
                <a:solidFill>
                  <a:srgbClr val="0000CC"/>
                </a:solidFill>
                <a:latin typeface="宋体" pitchFamily="2" charset="-122"/>
              </a:rPr>
              <a:t>49 50 51 52 53 54 55 56 57</a:t>
            </a:r>
          </a:p>
          <a:p>
            <a:r>
              <a:rPr lang="en-US" altLang="zh-CN" sz="1050" b="1" dirty="0">
                <a:solidFill>
                  <a:srgbClr val="0000CC"/>
                </a:solidFill>
                <a:latin typeface="宋体" pitchFamily="2" charset="-122"/>
              </a:rPr>
              <a:t>48 49 50 51 52 53 54 55 56 57 48 49 50 51 52 53 54 55 56</a:t>
            </a:r>
          </a:p>
          <a:p>
            <a:r>
              <a:rPr lang="en-US" altLang="zh-CN" sz="1050" b="1" dirty="0">
                <a:latin typeface="宋体" pitchFamily="2" charset="-122"/>
              </a:rPr>
              <a:t>4</a:t>
            </a:r>
            <a:r>
              <a:rPr lang="zh-CN" altLang="en-US" sz="1050" b="1" dirty="0">
                <a:latin typeface="宋体" pitchFamily="2" charset="-122"/>
              </a:rPr>
              <a:t>、如果输入</a:t>
            </a:r>
            <a:r>
              <a:rPr lang="zh-CN" altLang="en-US" sz="1050" b="1" dirty="0">
                <a:solidFill>
                  <a:srgbClr val="FF0000"/>
                </a:solidFill>
                <a:latin typeface="宋体" pitchFamily="2" charset="-122"/>
              </a:rPr>
              <a:t>超过</a:t>
            </a:r>
            <a:r>
              <a:rPr lang="en-US" altLang="zh-CN" sz="1050" b="1" dirty="0">
                <a:solidFill>
                  <a:srgbClr val="FF0000"/>
                </a:solidFill>
                <a:latin typeface="宋体" pitchFamily="2" charset="-122"/>
              </a:rPr>
              <a:t>28</a:t>
            </a:r>
            <a:r>
              <a:rPr lang="zh-CN" altLang="en-US" sz="1050" b="1" dirty="0">
                <a:solidFill>
                  <a:srgbClr val="FF0000"/>
                </a:solidFill>
                <a:latin typeface="宋体" pitchFamily="2" charset="-122"/>
              </a:rPr>
              <a:t>个字符</a:t>
            </a:r>
            <a:r>
              <a:rPr lang="zh-CN" altLang="en-US" sz="1050" b="1" dirty="0">
                <a:latin typeface="宋体" pitchFamily="2" charset="-122"/>
              </a:rPr>
              <a:t>并回车，</a:t>
            </a:r>
            <a:endParaRPr lang="en-US" altLang="zh-CN" sz="1050" b="1" dirty="0">
              <a:latin typeface="宋体" pitchFamily="2" charset="-122"/>
            </a:endParaRPr>
          </a:p>
          <a:p>
            <a:r>
              <a:rPr lang="en-US" altLang="zh-CN" sz="1050" b="1" dirty="0">
                <a:latin typeface="宋体" pitchFamily="2" charset="-122"/>
              </a:rPr>
              <a:t>   </a:t>
            </a:r>
            <a:r>
              <a:rPr lang="zh-CN" altLang="en-US" sz="1050" b="1" dirty="0">
                <a:latin typeface="宋体" pitchFamily="2" charset="-122"/>
              </a:rPr>
              <a:t>则输出为：</a:t>
            </a:r>
            <a:endParaRPr lang="en-US" altLang="zh-CN" sz="1050" b="1" dirty="0">
              <a:latin typeface="宋体" pitchFamily="2" charset="-122"/>
            </a:endParaRPr>
          </a:p>
          <a:p>
            <a:r>
              <a:rPr lang="en-US" altLang="zh-CN" sz="1050" b="1" dirty="0">
                <a:solidFill>
                  <a:srgbClr val="0000CC"/>
                </a:solidFill>
                <a:latin typeface="宋体" pitchFamily="2" charset="-122"/>
              </a:rPr>
              <a:t>123456789</a:t>
            </a:r>
          </a:p>
          <a:p>
            <a:r>
              <a:rPr lang="en-US" altLang="zh-CN" sz="1050" b="1" dirty="0">
                <a:solidFill>
                  <a:srgbClr val="0000CC"/>
                </a:solidFill>
                <a:latin typeface="宋体" pitchFamily="2" charset="-122"/>
              </a:rPr>
              <a:t>0123456789012345678</a:t>
            </a:r>
          </a:p>
          <a:p>
            <a:r>
              <a:rPr lang="en-US" altLang="zh-CN" sz="1050" b="1" dirty="0">
                <a:solidFill>
                  <a:srgbClr val="0000CC"/>
                </a:solidFill>
                <a:latin typeface="宋体" pitchFamily="2" charset="-122"/>
              </a:rPr>
              <a:t>49 50 51 52 53 54 55 56 57</a:t>
            </a:r>
          </a:p>
          <a:p>
            <a:r>
              <a:rPr lang="en-US" altLang="zh-CN" sz="1050" b="1" dirty="0">
                <a:solidFill>
                  <a:srgbClr val="0000CC"/>
                </a:solidFill>
                <a:latin typeface="宋体" pitchFamily="2" charset="-122"/>
              </a:rPr>
              <a:t>48 49 50 51 52 53 54 55 56 57 48 49 50 51 52 53 54 55 56</a:t>
            </a: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83529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5.5.5.5.</a:t>
            </a:r>
            <a:r>
              <a:rPr lang="zh-CN" altLang="en-US" sz="1600" b="1" dirty="0">
                <a:latin typeface="+mn-ea"/>
              </a:rPr>
              <a:t>二维字符数组的输入</a:t>
            </a:r>
            <a:r>
              <a:rPr lang="en-US" altLang="zh-CN" sz="1600" b="1" dirty="0">
                <a:latin typeface="+mn-ea"/>
              </a:rPr>
              <a:t>/</a:t>
            </a:r>
            <a:r>
              <a:rPr lang="zh-CN" altLang="en-US" sz="1600" b="1" dirty="0">
                <a:latin typeface="+mn-ea"/>
              </a:rPr>
              <a:t>输出</a:t>
            </a:r>
          </a:p>
          <a:p>
            <a:pPr algn="l" eaLnBrk="1" hangingPunct="1"/>
            <a:r>
              <a:rPr lang="zh-CN" altLang="en-US" sz="1600" b="1" dirty="0">
                <a:latin typeface="+mn-ea"/>
              </a:rPr>
              <a:t>★ 数组名加双下标表示元素，单下标表示一维数组</a:t>
            </a:r>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24</a:t>
            </a:r>
            <a:r>
              <a:rPr lang="zh-CN" altLang="en-US" sz="1600" b="1" dirty="0">
                <a:latin typeface="+mn-ea"/>
              </a:rPr>
              <a:t>：二维字符数组以双下标形式输出单个字符</a:t>
            </a:r>
            <a:r>
              <a:rPr lang="en-US" altLang="zh-CN" sz="1600" b="1" dirty="0">
                <a:latin typeface="+mn-ea"/>
              </a:rPr>
              <a:t>/</a:t>
            </a:r>
            <a:r>
              <a:rPr lang="zh-CN" altLang="en-US" sz="1600" b="1" dirty="0">
                <a:latin typeface="+mn-ea"/>
              </a:rPr>
              <a:t>单下标形式输出字符串</a:t>
            </a:r>
            <a:endParaRPr lang="en-US" altLang="zh-CN" sz="1600" b="1" dirty="0">
              <a:latin typeface="+mn-ea"/>
            </a:endParaRPr>
          </a:p>
        </p:txBody>
      </p:sp>
      <p:sp>
        <p:nvSpPr>
          <p:cNvPr id="3" name="Rectangle 3"/>
          <p:cNvSpPr>
            <a:spLocks noChangeArrowheads="1"/>
          </p:cNvSpPr>
          <p:nvPr/>
        </p:nvSpPr>
        <p:spPr bwMode="auto">
          <a:xfrm>
            <a:off x="179512"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mn-ea"/>
                <a:ea typeface="+mn-ea"/>
              </a:rPr>
              <a:t>#include &lt;</a:t>
            </a:r>
            <a:r>
              <a:rPr lang="en-US" altLang="zh-CN" sz="1600" b="1" dirty="0" err="1">
                <a:latin typeface="+mn-ea"/>
                <a:ea typeface="+mn-ea"/>
              </a:rPr>
              <a:t>iostream</a:t>
            </a:r>
            <a:r>
              <a:rPr lang="en-US" altLang="zh-CN" sz="1600" b="1" dirty="0">
                <a:latin typeface="+mn-ea"/>
                <a:ea typeface="+mn-ea"/>
              </a:rPr>
              <a:t>&gt;</a:t>
            </a:r>
          </a:p>
          <a:p>
            <a:r>
              <a:rPr lang="en-US" altLang="zh-CN" sz="1600" b="1" dirty="0">
                <a:latin typeface="+mn-ea"/>
                <a:ea typeface="+mn-ea"/>
              </a:rPr>
              <a:t>using namespace </a:t>
            </a:r>
            <a:r>
              <a:rPr lang="en-US" altLang="zh-CN" sz="1600" b="1" dirty="0" err="1">
                <a:latin typeface="+mn-ea"/>
                <a:ea typeface="+mn-ea"/>
              </a:rPr>
              <a:t>std</a:t>
            </a:r>
            <a:r>
              <a:rPr lang="en-US" altLang="zh-CN" sz="1600" b="1" dirty="0">
                <a:latin typeface="+mn-ea"/>
                <a:ea typeface="+mn-ea"/>
              </a:rPr>
              <a:t>;</a:t>
            </a:r>
          </a:p>
          <a:p>
            <a:endParaRPr lang="en-US" altLang="zh-CN" sz="1600" b="1" dirty="0">
              <a:latin typeface="+mn-ea"/>
              <a:ea typeface="+mn-ea"/>
            </a:endParaRPr>
          </a:p>
          <a:p>
            <a:r>
              <a:rPr lang="en-US" altLang="zh-CN" sz="1600" b="1" dirty="0" err="1">
                <a:latin typeface="+mn-ea"/>
                <a:ea typeface="+mn-ea"/>
              </a:rPr>
              <a:t>int</a:t>
            </a:r>
            <a:r>
              <a:rPr lang="en-US" altLang="zh-CN" sz="1600" b="1" dirty="0">
                <a:latin typeface="+mn-ea"/>
                <a:ea typeface="+mn-ea"/>
              </a:rPr>
              <a:t> main()</a:t>
            </a:r>
          </a:p>
          <a:p>
            <a:r>
              <a:rPr lang="en-US" altLang="zh-CN" sz="1600" b="1" dirty="0">
                <a:latin typeface="+mn-ea"/>
                <a:ea typeface="+mn-ea"/>
              </a:rPr>
              <a:t>{</a:t>
            </a:r>
          </a:p>
          <a:p>
            <a:r>
              <a:rPr lang="en-US" altLang="zh-CN" sz="1600" b="1" dirty="0">
                <a:latin typeface="+mn-ea"/>
                <a:ea typeface="+mn-ea"/>
              </a:rPr>
              <a:t>    char a[3][30]={"ABCDEFGHIJKLMNOPQRSTUVWXYZ",</a:t>
            </a:r>
          </a:p>
          <a:p>
            <a:r>
              <a:rPr lang="en-US" altLang="zh-CN" sz="1600" b="1" dirty="0">
                <a:latin typeface="+mn-ea"/>
                <a:ea typeface="+mn-ea"/>
              </a:rPr>
              <a:t>                   "</a:t>
            </a:r>
            <a:r>
              <a:rPr lang="en-US" altLang="zh-CN" sz="1600" b="1" dirty="0" err="1">
                <a:latin typeface="+mn-ea"/>
                <a:ea typeface="+mn-ea"/>
              </a:rPr>
              <a:t>abcdefghijklmnopqrstuvwxyz</a:t>
            </a:r>
            <a:r>
              <a:rPr lang="en-US" altLang="zh-CN" sz="1600" b="1" dirty="0">
                <a:latin typeface="+mn-ea"/>
                <a:ea typeface="+mn-ea"/>
              </a:rPr>
              <a:t>",</a:t>
            </a:r>
          </a:p>
          <a:p>
            <a:r>
              <a:rPr lang="en-US" altLang="zh-CN" sz="1600" b="1" dirty="0">
                <a:latin typeface="+mn-ea"/>
                <a:ea typeface="+mn-ea"/>
              </a:rPr>
              <a:t>                   "0123456789" };</a:t>
            </a:r>
          </a:p>
          <a:p>
            <a:r>
              <a:rPr lang="en-US" altLang="zh-CN" sz="1600" b="1" dirty="0">
                <a:solidFill>
                  <a:srgbClr val="FF0000"/>
                </a:solidFill>
                <a:latin typeface="+mn-ea"/>
                <a:ea typeface="+mn-ea"/>
              </a:rPr>
              <a:t>    // </a:t>
            </a:r>
            <a:r>
              <a:rPr lang="zh-CN" altLang="en-US" sz="1600" b="1" dirty="0">
                <a:solidFill>
                  <a:srgbClr val="FF0000"/>
                </a:solidFill>
                <a:latin typeface="+mn-ea"/>
                <a:ea typeface="+mn-ea"/>
              </a:rPr>
              <a:t>单个字符输出</a:t>
            </a:r>
            <a:r>
              <a:rPr lang="en-US" altLang="zh-CN" sz="1600" b="1" dirty="0">
                <a:solidFill>
                  <a:srgbClr val="FF0000"/>
                </a:solidFill>
                <a:latin typeface="+mn-ea"/>
                <a:ea typeface="+mn-ea"/>
              </a:rPr>
              <a:t>(</a:t>
            </a:r>
            <a:r>
              <a:rPr lang="zh-CN" altLang="en-US" sz="1600" b="1" dirty="0">
                <a:solidFill>
                  <a:srgbClr val="FF0000"/>
                </a:solidFill>
                <a:latin typeface="+mn-ea"/>
                <a:ea typeface="+mn-ea"/>
              </a:rPr>
              <a:t>数组名</a:t>
            </a:r>
            <a:r>
              <a:rPr lang="en-US" altLang="zh-CN" sz="1600" b="1" dirty="0">
                <a:solidFill>
                  <a:srgbClr val="FF0000"/>
                </a:solidFill>
                <a:latin typeface="+mn-ea"/>
                <a:ea typeface="+mn-ea"/>
              </a:rPr>
              <a:t>+</a:t>
            </a:r>
            <a:r>
              <a:rPr lang="zh-CN" altLang="en-US" sz="1600" b="1" dirty="0">
                <a:solidFill>
                  <a:srgbClr val="FF0000"/>
                </a:solidFill>
                <a:latin typeface="+mn-ea"/>
                <a:ea typeface="+mn-ea"/>
              </a:rPr>
              <a:t>双下标</a:t>
            </a:r>
            <a:r>
              <a:rPr lang="en-US" altLang="zh-CN" sz="1600" b="1" dirty="0">
                <a:solidFill>
                  <a:srgbClr val="FF0000"/>
                </a:solidFill>
                <a:latin typeface="+mn-ea"/>
                <a:ea typeface="+mn-ea"/>
              </a:rPr>
              <a:t>)</a:t>
            </a:r>
            <a:endParaRPr lang="en-US" altLang="zh-CN" sz="1600" b="1" dirty="0">
              <a:latin typeface="+mn-ea"/>
              <a:ea typeface="+mn-ea"/>
            </a:endParaRPr>
          </a:p>
          <a:p>
            <a:r>
              <a:rPr lang="en-US" altLang="zh-CN" sz="1600" b="1" dirty="0">
                <a:latin typeface="+mn-ea"/>
                <a:ea typeface="+mn-ea"/>
              </a:rPr>
              <a:t>    </a:t>
            </a:r>
            <a:r>
              <a:rPr lang="en-US" altLang="zh-CN" sz="1600" b="1" dirty="0" err="1">
                <a:latin typeface="+mn-ea"/>
                <a:ea typeface="+mn-ea"/>
              </a:rPr>
              <a:t>printf</a:t>
            </a:r>
            <a:r>
              <a:rPr lang="en-US" altLang="zh-CN" sz="1600" b="1" dirty="0">
                <a:latin typeface="+mn-ea"/>
                <a:ea typeface="+mn-ea"/>
              </a:rPr>
              <a:t>("a[0][2]=%c\n", a[0][2]);</a:t>
            </a:r>
          </a:p>
          <a:p>
            <a:r>
              <a:rPr lang="en-US" altLang="zh-CN" sz="1600" b="1" dirty="0">
                <a:latin typeface="+mn-ea"/>
                <a:ea typeface="+mn-ea"/>
              </a:rPr>
              <a:t>    </a:t>
            </a:r>
            <a:r>
              <a:rPr lang="en-US" altLang="zh-CN" sz="1600" b="1" dirty="0" err="1">
                <a:latin typeface="+mn-ea"/>
                <a:ea typeface="+mn-ea"/>
              </a:rPr>
              <a:t>cout</a:t>
            </a:r>
            <a:r>
              <a:rPr lang="en-US" altLang="zh-CN" sz="1600" b="1" dirty="0">
                <a:latin typeface="+mn-ea"/>
                <a:ea typeface="+mn-ea"/>
              </a:rPr>
              <a:t> &lt;&lt; "a[1][20]=" &lt;&lt; a[1][20] &lt;&lt; </a:t>
            </a:r>
            <a:r>
              <a:rPr lang="en-US" altLang="zh-CN" sz="1600" b="1" dirty="0" err="1">
                <a:latin typeface="+mn-ea"/>
                <a:ea typeface="+mn-ea"/>
              </a:rPr>
              <a:t>endl</a:t>
            </a:r>
            <a:r>
              <a:rPr lang="en-US" altLang="zh-CN" sz="1600" b="1" dirty="0">
                <a:latin typeface="+mn-ea"/>
                <a:ea typeface="+mn-ea"/>
              </a:rPr>
              <a:t>;</a:t>
            </a:r>
          </a:p>
          <a:p>
            <a:endParaRPr lang="en-US" altLang="zh-CN" sz="1600" b="1" dirty="0">
              <a:solidFill>
                <a:srgbClr val="FF0000"/>
              </a:solidFill>
              <a:latin typeface="+mn-ea"/>
              <a:ea typeface="+mn-ea"/>
            </a:endParaRPr>
          </a:p>
          <a:p>
            <a:r>
              <a:rPr lang="en-US" altLang="zh-CN" sz="1600" b="1" dirty="0">
                <a:solidFill>
                  <a:srgbClr val="FF0000"/>
                </a:solidFill>
                <a:latin typeface="+mn-ea"/>
                <a:ea typeface="+mn-ea"/>
              </a:rPr>
              <a:t>    // </a:t>
            </a:r>
            <a:r>
              <a:rPr lang="zh-CN" altLang="en-US" sz="1600" b="1" dirty="0">
                <a:solidFill>
                  <a:srgbClr val="FF0000"/>
                </a:solidFill>
                <a:latin typeface="+mn-ea"/>
                <a:ea typeface="+mn-ea"/>
              </a:rPr>
              <a:t>字符串输出</a:t>
            </a:r>
            <a:r>
              <a:rPr lang="en-US" altLang="zh-CN" sz="1600" b="1" dirty="0">
                <a:solidFill>
                  <a:srgbClr val="FF0000"/>
                </a:solidFill>
                <a:latin typeface="+mn-ea"/>
                <a:ea typeface="+mn-ea"/>
              </a:rPr>
              <a:t>(</a:t>
            </a:r>
            <a:r>
              <a:rPr lang="zh-CN" altLang="en-US" sz="1600" b="1" dirty="0">
                <a:solidFill>
                  <a:srgbClr val="FF0000"/>
                </a:solidFill>
                <a:latin typeface="+mn-ea"/>
                <a:ea typeface="+mn-ea"/>
              </a:rPr>
              <a:t>数组名</a:t>
            </a:r>
            <a:r>
              <a:rPr lang="en-US" altLang="zh-CN" sz="1600" b="1" dirty="0">
                <a:solidFill>
                  <a:srgbClr val="FF0000"/>
                </a:solidFill>
                <a:latin typeface="+mn-ea"/>
                <a:ea typeface="+mn-ea"/>
              </a:rPr>
              <a:t>+</a:t>
            </a:r>
            <a:r>
              <a:rPr lang="zh-CN" altLang="en-US" sz="1600" b="1" dirty="0">
                <a:solidFill>
                  <a:srgbClr val="FF0000"/>
                </a:solidFill>
                <a:latin typeface="+mn-ea"/>
                <a:ea typeface="+mn-ea"/>
              </a:rPr>
              <a:t>单下标</a:t>
            </a:r>
            <a:r>
              <a:rPr lang="en-US" altLang="zh-CN" sz="1600" b="1" dirty="0">
                <a:solidFill>
                  <a:srgbClr val="FF0000"/>
                </a:solidFill>
                <a:latin typeface="+mn-ea"/>
                <a:ea typeface="+mn-ea"/>
              </a:rPr>
              <a:t>)</a:t>
            </a:r>
            <a:endParaRPr lang="zh-CN" altLang="en-US" sz="1600" b="1" dirty="0">
              <a:latin typeface="+mn-ea"/>
              <a:ea typeface="+mn-ea"/>
            </a:endParaRPr>
          </a:p>
          <a:p>
            <a:r>
              <a:rPr lang="en-US" altLang="zh-CN" sz="1600" b="1" dirty="0">
                <a:latin typeface="+mn-ea"/>
                <a:ea typeface="+mn-ea"/>
              </a:rPr>
              <a:t>    </a:t>
            </a:r>
            <a:r>
              <a:rPr lang="en-US" altLang="zh-CN" sz="1600" b="1" dirty="0" err="1">
                <a:latin typeface="+mn-ea"/>
                <a:ea typeface="+mn-ea"/>
              </a:rPr>
              <a:t>printf</a:t>
            </a:r>
            <a:r>
              <a:rPr lang="en-US" altLang="zh-CN" sz="1600" b="1" dirty="0">
                <a:latin typeface="+mn-ea"/>
                <a:ea typeface="+mn-ea"/>
              </a:rPr>
              <a:t>("a[0]=%s\</a:t>
            </a:r>
            <a:r>
              <a:rPr lang="en-US" altLang="zh-CN" sz="1600" b="1" dirty="0" err="1">
                <a:latin typeface="+mn-ea"/>
                <a:ea typeface="+mn-ea"/>
              </a:rPr>
              <a:t>n",a</a:t>
            </a:r>
            <a:r>
              <a:rPr lang="en-US" altLang="zh-CN" sz="1600" b="1" dirty="0">
                <a:latin typeface="+mn-ea"/>
                <a:ea typeface="+mn-ea"/>
              </a:rPr>
              <a:t>[0]);</a:t>
            </a:r>
          </a:p>
          <a:p>
            <a:r>
              <a:rPr lang="en-US" altLang="zh-CN" sz="1600" b="1" dirty="0">
                <a:latin typeface="+mn-ea"/>
                <a:ea typeface="+mn-ea"/>
              </a:rPr>
              <a:t>    </a:t>
            </a:r>
            <a:r>
              <a:rPr lang="en-US" altLang="zh-CN" sz="1600" b="1" dirty="0" err="1">
                <a:latin typeface="+mn-ea"/>
                <a:ea typeface="+mn-ea"/>
              </a:rPr>
              <a:t>cout</a:t>
            </a:r>
            <a:r>
              <a:rPr lang="en-US" altLang="zh-CN" sz="1600" b="1" dirty="0">
                <a:latin typeface="+mn-ea"/>
                <a:ea typeface="+mn-ea"/>
              </a:rPr>
              <a:t> &lt;&lt; "a[2]=" &lt;&lt; a[2] &lt;&lt; </a:t>
            </a:r>
            <a:r>
              <a:rPr lang="en-US" altLang="zh-CN" sz="1600" b="1" dirty="0" err="1">
                <a:latin typeface="+mn-ea"/>
                <a:ea typeface="+mn-ea"/>
              </a:rPr>
              <a:t>endl</a:t>
            </a:r>
            <a:r>
              <a:rPr lang="en-US" altLang="zh-CN" sz="1600" b="1" dirty="0">
                <a:latin typeface="+mn-ea"/>
                <a:ea typeface="+mn-ea"/>
              </a:rPr>
              <a:t>;</a:t>
            </a:r>
          </a:p>
          <a:p>
            <a:endParaRPr lang="en-US" altLang="zh-CN" sz="1600" b="1" dirty="0">
              <a:latin typeface="+mn-ea"/>
              <a:ea typeface="+mn-ea"/>
            </a:endParaRPr>
          </a:p>
          <a:p>
            <a:r>
              <a:rPr lang="en-US" altLang="zh-CN" sz="1600" b="1" dirty="0">
                <a:latin typeface="+mn-ea"/>
                <a:ea typeface="+mn-ea"/>
              </a:rPr>
              <a:t>    return 0;</a:t>
            </a:r>
          </a:p>
          <a:p>
            <a:r>
              <a:rPr lang="en-US" altLang="zh-CN" sz="1600" b="1" dirty="0">
                <a:latin typeface="+mn-ea"/>
                <a:ea typeface="+mn-ea"/>
              </a:rPr>
              <a:t>}</a:t>
            </a:r>
          </a:p>
          <a:p>
            <a:endParaRPr lang="en-US" altLang="zh-CN" sz="1600" b="1" dirty="0">
              <a:latin typeface="+mn-ea"/>
              <a:ea typeface="+mn-ea"/>
            </a:endParaRP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zh-CN" altLang="en-US" sz="1600" b="1" dirty="0">
                <a:latin typeface="宋体" pitchFamily="2" charset="-122"/>
              </a:rPr>
              <a:t>输出为：</a:t>
            </a:r>
            <a:endParaRPr lang="en-US" altLang="zh-CN" sz="1600" b="1" dirty="0">
              <a:latin typeface="宋体" pitchFamily="2" charset="-122"/>
            </a:endParaRPr>
          </a:p>
          <a:p>
            <a:endParaRPr lang="en-US" altLang="zh-CN" sz="1600" b="1" dirty="0">
              <a:latin typeface="宋体" pitchFamily="2" charset="-122"/>
            </a:endParaRPr>
          </a:p>
          <a:p>
            <a:r>
              <a:rPr lang="en-US" altLang="zh-CN" sz="1600" b="1" dirty="0">
                <a:solidFill>
                  <a:srgbClr val="0000CC"/>
                </a:solidFill>
                <a:latin typeface="宋体" pitchFamily="2" charset="-122"/>
              </a:rPr>
              <a:t>a[0][2]=C</a:t>
            </a:r>
          </a:p>
          <a:p>
            <a:r>
              <a:rPr lang="en-US" altLang="zh-CN" sz="1600" b="1" dirty="0">
                <a:solidFill>
                  <a:srgbClr val="0000CC"/>
                </a:solidFill>
                <a:latin typeface="宋体" pitchFamily="2" charset="-122"/>
              </a:rPr>
              <a:t>a[1][20]=u</a:t>
            </a:r>
          </a:p>
          <a:p>
            <a:r>
              <a:rPr lang="en-US" altLang="zh-CN" sz="1600" b="1" dirty="0">
                <a:solidFill>
                  <a:srgbClr val="0000CC"/>
                </a:solidFill>
                <a:latin typeface="宋体" pitchFamily="2" charset="-122"/>
              </a:rPr>
              <a:t>a[0]=ABCDEFGHIJKLMNOPQRSTUVWXYZ</a:t>
            </a:r>
          </a:p>
          <a:p>
            <a:r>
              <a:rPr lang="en-US" altLang="zh-CN" sz="1600" b="1" dirty="0">
                <a:solidFill>
                  <a:srgbClr val="0000CC"/>
                </a:solidFill>
                <a:latin typeface="宋体" pitchFamily="2" charset="-122"/>
              </a:rPr>
              <a:t>a[2]=0123456789</a:t>
            </a: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719241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5.5.5.5.</a:t>
            </a:r>
            <a:r>
              <a:rPr lang="zh-CN" altLang="en-US" sz="1600" b="1" dirty="0">
                <a:latin typeface="+mn-ea"/>
              </a:rPr>
              <a:t>二维字符数组的输入</a:t>
            </a:r>
            <a:r>
              <a:rPr lang="en-US" altLang="zh-CN" sz="1600" b="1" dirty="0">
                <a:latin typeface="+mn-ea"/>
              </a:rPr>
              <a:t>/</a:t>
            </a:r>
            <a:r>
              <a:rPr lang="zh-CN" altLang="en-US" sz="1600" b="1" dirty="0">
                <a:latin typeface="+mn-ea"/>
              </a:rPr>
              <a:t>输出</a:t>
            </a:r>
          </a:p>
          <a:p>
            <a:pPr algn="l" eaLnBrk="1" hangingPunct="1"/>
            <a:r>
              <a:rPr lang="zh-CN" altLang="en-US" sz="1600" b="1" dirty="0">
                <a:latin typeface="+mn-ea"/>
              </a:rPr>
              <a:t>★ 数组名加双下标表示元素，单下标表示一维数组</a:t>
            </a:r>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25</a:t>
            </a:r>
            <a:r>
              <a:rPr lang="zh-CN" altLang="en-US" sz="1600" b="1" dirty="0">
                <a:latin typeface="+mn-ea"/>
              </a:rPr>
              <a:t>：二维字符数组以双下标形式输入单个字符</a:t>
            </a:r>
            <a:endParaRPr lang="en-US" altLang="zh-CN" sz="1600" b="1" dirty="0">
              <a:latin typeface="+mn-ea"/>
            </a:endParaRPr>
          </a:p>
        </p:txBody>
      </p:sp>
      <p:sp>
        <p:nvSpPr>
          <p:cNvPr id="3" name="Rectangle 3"/>
          <p:cNvSpPr>
            <a:spLocks noChangeArrowheads="1"/>
          </p:cNvSpPr>
          <p:nvPr/>
        </p:nvSpPr>
        <p:spPr bwMode="auto">
          <a:xfrm>
            <a:off x="179512"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mn-ea"/>
                <a:ea typeface="+mn-ea"/>
              </a:rPr>
              <a:t>#define _CRT_SECURE_NO_WARNINGS</a:t>
            </a:r>
            <a:r>
              <a:rPr lang="en-US" altLang="zh-CN" sz="1600" b="1" dirty="0">
                <a:solidFill>
                  <a:srgbClr val="FF0000"/>
                </a:solidFill>
                <a:latin typeface="+mn-ea"/>
                <a:ea typeface="+mn-ea"/>
              </a:rPr>
              <a:t>  //VS2017</a:t>
            </a:r>
            <a:r>
              <a:rPr lang="zh-CN" altLang="en-US" sz="1600" b="1" dirty="0">
                <a:solidFill>
                  <a:srgbClr val="FF0000"/>
                </a:solidFill>
                <a:latin typeface="+mn-ea"/>
                <a:ea typeface="+mn-ea"/>
              </a:rPr>
              <a:t>需要</a:t>
            </a:r>
            <a:endParaRPr lang="en-US" altLang="zh-CN" sz="1600" b="1" dirty="0">
              <a:solidFill>
                <a:srgbClr val="FF0000"/>
              </a:solidFill>
              <a:latin typeface="+mn-ea"/>
              <a:ea typeface="+mn-ea"/>
            </a:endParaRPr>
          </a:p>
          <a:p>
            <a:r>
              <a:rPr lang="en-US" altLang="zh-CN" sz="1600" b="1" dirty="0">
                <a:latin typeface="+mn-ea"/>
                <a:ea typeface="+mn-ea"/>
              </a:rPr>
              <a:t>#include &lt;</a:t>
            </a:r>
            <a:r>
              <a:rPr lang="en-US" altLang="zh-CN" sz="1600" b="1" dirty="0" err="1">
                <a:latin typeface="+mn-ea"/>
                <a:ea typeface="+mn-ea"/>
              </a:rPr>
              <a:t>iostream</a:t>
            </a:r>
            <a:r>
              <a:rPr lang="en-US" altLang="zh-CN" sz="1600" b="1" dirty="0">
                <a:latin typeface="+mn-ea"/>
                <a:ea typeface="+mn-ea"/>
              </a:rPr>
              <a:t>&gt;</a:t>
            </a:r>
          </a:p>
          <a:p>
            <a:r>
              <a:rPr lang="en-US" altLang="zh-CN" sz="1600" b="1" dirty="0">
                <a:latin typeface="+mn-ea"/>
                <a:ea typeface="+mn-ea"/>
              </a:rPr>
              <a:t>using namespace </a:t>
            </a:r>
            <a:r>
              <a:rPr lang="en-US" altLang="zh-CN" sz="1600" b="1" dirty="0" err="1">
                <a:latin typeface="+mn-ea"/>
                <a:ea typeface="+mn-ea"/>
              </a:rPr>
              <a:t>std</a:t>
            </a:r>
            <a:r>
              <a:rPr lang="en-US" altLang="zh-CN" sz="1600" b="1" dirty="0">
                <a:latin typeface="+mn-ea"/>
                <a:ea typeface="+mn-ea"/>
              </a:rPr>
              <a:t>;</a:t>
            </a:r>
          </a:p>
          <a:p>
            <a:endParaRPr lang="en-US" altLang="zh-CN" sz="1600" b="1" dirty="0">
              <a:latin typeface="+mn-ea"/>
              <a:ea typeface="+mn-ea"/>
            </a:endParaRPr>
          </a:p>
          <a:p>
            <a:r>
              <a:rPr lang="en-US" altLang="zh-CN" sz="1600" b="1" dirty="0" err="1">
                <a:latin typeface="+mn-ea"/>
                <a:ea typeface="+mn-ea"/>
              </a:rPr>
              <a:t>int</a:t>
            </a:r>
            <a:r>
              <a:rPr lang="en-US" altLang="zh-CN" sz="1600" b="1" dirty="0">
                <a:latin typeface="+mn-ea"/>
                <a:ea typeface="+mn-ea"/>
              </a:rPr>
              <a:t> main()</a:t>
            </a:r>
          </a:p>
          <a:p>
            <a:r>
              <a:rPr lang="en-US" altLang="zh-CN" sz="1600" b="1" dirty="0">
                <a:latin typeface="+mn-ea"/>
                <a:ea typeface="+mn-ea"/>
              </a:rPr>
              <a:t>{</a:t>
            </a:r>
          </a:p>
          <a:p>
            <a:r>
              <a:rPr lang="en-US" altLang="zh-CN" sz="1600" b="1" dirty="0">
                <a:latin typeface="+mn-ea"/>
                <a:ea typeface="+mn-ea"/>
              </a:rPr>
              <a:t>    char a[3][30]={"ABCDEFGHIJKLMNOPQRSTUVWXYZ",</a:t>
            </a:r>
          </a:p>
          <a:p>
            <a:r>
              <a:rPr lang="en-US" altLang="zh-CN" sz="1600" b="1" dirty="0">
                <a:latin typeface="+mn-ea"/>
                <a:ea typeface="+mn-ea"/>
              </a:rPr>
              <a:t>                   "</a:t>
            </a:r>
            <a:r>
              <a:rPr lang="en-US" altLang="zh-CN" sz="1600" b="1" dirty="0" err="1">
                <a:latin typeface="+mn-ea"/>
                <a:ea typeface="+mn-ea"/>
              </a:rPr>
              <a:t>abcdefghijklmnopqrstuvwxyz</a:t>
            </a:r>
            <a:r>
              <a:rPr lang="en-US" altLang="zh-CN" sz="1600" b="1" dirty="0">
                <a:latin typeface="+mn-ea"/>
                <a:ea typeface="+mn-ea"/>
              </a:rPr>
              <a:t>",</a:t>
            </a:r>
          </a:p>
          <a:p>
            <a:r>
              <a:rPr lang="en-US" altLang="zh-CN" sz="1600" b="1" dirty="0">
                <a:latin typeface="+mn-ea"/>
                <a:ea typeface="+mn-ea"/>
              </a:rPr>
              <a:t>                   "0123456789" };</a:t>
            </a:r>
          </a:p>
          <a:p>
            <a:r>
              <a:rPr lang="en-US" altLang="zh-CN" sz="1600" b="1" dirty="0">
                <a:solidFill>
                  <a:srgbClr val="FF0000"/>
                </a:solidFill>
                <a:latin typeface="+mn-ea"/>
                <a:ea typeface="+mn-ea"/>
              </a:rPr>
              <a:t>    // </a:t>
            </a:r>
            <a:r>
              <a:rPr lang="zh-CN" altLang="en-US" sz="1600" b="1" dirty="0">
                <a:solidFill>
                  <a:srgbClr val="FF0000"/>
                </a:solidFill>
                <a:latin typeface="+mn-ea"/>
                <a:ea typeface="+mn-ea"/>
              </a:rPr>
              <a:t>单字符输入</a:t>
            </a:r>
            <a:r>
              <a:rPr lang="en-US" altLang="zh-CN" sz="1600" b="1" dirty="0">
                <a:solidFill>
                  <a:srgbClr val="FF0000"/>
                </a:solidFill>
                <a:latin typeface="+mn-ea"/>
                <a:ea typeface="+mn-ea"/>
              </a:rPr>
              <a:t>(</a:t>
            </a:r>
            <a:r>
              <a:rPr lang="zh-CN" altLang="en-US" sz="1600" b="1" dirty="0">
                <a:solidFill>
                  <a:srgbClr val="FF0000"/>
                </a:solidFill>
                <a:latin typeface="+mn-ea"/>
                <a:ea typeface="+mn-ea"/>
              </a:rPr>
              <a:t>数组名</a:t>
            </a:r>
            <a:r>
              <a:rPr lang="en-US" altLang="zh-CN" sz="1600" b="1" dirty="0">
                <a:solidFill>
                  <a:srgbClr val="FF0000"/>
                </a:solidFill>
                <a:latin typeface="+mn-ea"/>
                <a:ea typeface="+mn-ea"/>
              </a:rPr>
              <a:t>+</a:t>
            </a:r>
            <a:r>
              <a:rPr lang="zh-CN" altLang="en-US" sz="1600" b="1" dirty="0">
                <a:solidFill>
                  <a:srgbClr val="FF0000"/>
                </a:solidFill>
                <a:latin typeface="+mn-ea"/>
                <a:ea typeface="+mn-ea"/>
              </a:rPr>
              <a:t>双下标</a:t>
            </a:r>
            <a:r>
              <a:rPr lang="en-US" altLang="zh-CN" sz="1600" b="1" dirty="0">
                <a:solidFill>
                  <a:srgbClr val="FF0000"/>
                </a:solidFill>
                <a:latin typeface="+mn-ea"/>
                <a:ea typeface="+mn-ea"/>
              </a:rPr>
              <a:t>)</a:t>
            </a:r>
            <a:endParaRPr lang="en-US" altLang="zh-CN" sz="1600" b="1" dirty="0">
              <a:latin typeface="+mn-ea"/>
              <a:ea typeface="+mn-ea"/>
            </a:endParaRPr>
          </a:p>
          <a:p>
            <a:r>
              <a:rPr lang="en-US" altLang="zh-CN" sz="1600" b="1" dirty="0">
                <a:latin typeface="+mn-ea"/>
                <a:ea typeface="+mn-ea"/>
              </a:rPr>
              <a:t>    </a:t>
            </a:r>
            <a:r>
              <a:rPr lang="en-US" altLang="zh-CN" sz="1600" b="1" dirty="0" err="1">
                <a:latin typeface="+mn-ea"/>
                <a:ea typeface="+mn-ea"/>
              </a:rPr>
              <a:t>scanf</a:t>
            </a:r>
            <a:r>
              <a:rPr lang="en-US" altLang="zh-CN" sz="1600" b="1" dirty="0">
                <a:latin typeface="+mn-ea"/>
                <a:ea typeface="+mn-ea"/>
              </a:rPr>
              <a:t>("%c\n", &amp;a[0][2]); </a:t>
            </a:r>
            <a:r>
              <a:rPr lang="en-US" altLang="zh-CN" sz="1600" b="1" dirty="0">
                <a:solidFill>
                  <a:srgbClr val="FF0000"/>
                </a:solidFill>
                <a:latin typeface="+mn-ea"/>
                <a:ea typeface="+mn-ea"/>
              </a:rPr>
              <a:t>//</a:t>
            </a:r>
            <a:r>
              <a:rPr lang="zh-CN" altLang="en-US" sz="1600" b="1" dirty="0">
                <a:solidFill>
                  <a:srgbClr val="FF0000"/>
                </a:solidFill>
                <a:latin typeface="+mn-ea"/>
                <a:ea typeface="+mn-ea"/>
              </a:rPr>
              <a:t>格式符为</a:t>
            </a:r>
            <a:r>
              <a:rPr lang="en-US" altLang="zh-CN" sz="1600" b="1" dirty="0">
                <a:solidFill>
                  <a:srgbClr val="FF0000"/>
                </a:solidFill>
                <a:latin typeface="+mn-ea"/>
                <a:ea typeface="+mn-ea"/>
              </a:rPr>
              <a:t>%c</a:t>
            </a:r>
          </a:p>
          <a:p>
            <a:r>
              <a:rPr lang="en-US" altLang="zh-CN" sz="1600" b="1" dirty="0">
                <a:latin typeface="+mn-ea"/>
                <a:ea typeface="+mn-ea"/>
              </a:rPr>
              <a:t>    </a:t>
            </a:r>
            <a:r>
              <a:rPr lang="en-US" altLang="zh-CN" sz="1600" b="1" dirty="0" err="1">
                <a:latin typeface="+mn-ea"/>
                <a:ea typeface="+mn-ea"/>
              </a:rPr>
              <a:t>cin</a:t>
            </a:r>
            <a:r>
              <a:rPr lang="en-US" altLang="zh-CN" sz="1600" b="1" dirty="0">
                <a:latin typeface="+mn-ea"/>
                <a:ea typeface="+mn-ea"/>
              </a:rPr>
              <a:t> &gt;&gt; a[1][20];         </a:t>
            </a:r>
            <a:r>
              <a:rPr lang="en-US" altLang="zh-CN" sz="1600" b="1" dirty="0">
                <a:solidFill>
                  <a:srgbClr val="FF0000"/>
                </a:solidFill>
                <a:latin typeface="+mn-ea"/>
                <a:ea typeface="+mn-ea"/>
              </a:rPr>
              <a:t>//</a:t>
            </a:r>
            <a:r>
              <a:rPr lang="zh-CN" altLang="en-US" sz="1600" b="1" dirty="0">
                <a:solidFill>
                  <a:srgbClr val="FF0000"/>
                </a:solidFill>
                <a:latin typeface="+mn-ea"/>
                <a:ea typeface="+mn-ea"/>
              </a:rPr>
              <a:t>无</a:t>
            </a:r>
            <a:r>
              <a:rPr lang="en-US" altLang="zh-CN" sz="1600" b="1" dirty="0">
                <a:solidFill>
                  <a:srgbClr val="FF0000"/>
                </a:solidFill>
                <a:latin typeface="+mn-ea"/>
                <a:ea typeface="+mn-ea"/>
              </a:rPr>
              <a:t>&amp;</a:t>
            </a:r>
          </a:p>
          <a:p>
            <a:endParaRPr lang="en-US" altLang="zh-CN" sz="1600" b="1" dirty="0">
              <a:solidFill>
                <a:srgbClr val="FF0000"/>
              </a:solidFill>
              <a:latin typeface="+mn-ea"/>
              <a:ea typeface="+mn-ea"/>
            </a:endParaRPr>
          </a:p>
          <a:p>
            <a:r>
              <a:rPr lang="en-US" altLang="zh-CN" sz="1600" b="1" dirty="0">
                <a:solidFill>
                  <a:srgbClr val="FF0000"/>
                </a:solidFill>
                <a:latin typeface="+mn-ea"/>
                <a:ea typeface="+mn-ea"/>
              </a:rPr>
              <a:t>    // </a:t>
            </a:r>
            <a:r>
              <a:rPr lang="zh-CN" altLang="en-US" sz="1600" b="1" dirty="0">
                <a:solidFill>
                  <a:srgbClr val="FF0000"/>
                </a:solidFill>
                <a:latin typeface="+mn-ea"/>
                <a:ea typeface="+mn-ea"/>
              </a:rPr>
              <a:t>字符串输出</a:t>
            </a:r>
            <a:r>
              <a:rPr lang="en-US" altLang="zh-CN" sz="1600" b="1" dirty="0">
                <a:solidFill>
                  <a:srgbClr val="FF0000"/>
                </a:solidFill>
                <a:latin typeface="+mn-ea"/>
                <a:ea typeface="+mn-ea"/>
              </a:rPr>
              <a:t>(</a:t>
            </a:r>
            <a:r>
              <a:rPr lang="zh-CN" altLang="en-US" sz="1600" b="1" dirty="0">
                <a:solidFill>
                  <a:srgbClr val="FF0000"/>
                </a:solidFill>
                <a:latin typeface="+mn-ea"/>
                <a:ea typeface="+mn-ea"/>
              </a:rPr>
              <a:t>数组名</a:t>
            </a:r>
            <a:r>
              <a:rPr lang="en-US" altLang="zh-CN" sz="1600" b="1" dirty="0">
                <a:solidFill>
                  <a:srgbClr val="FF0000"/>
                </a:solidFill>
                <a:latin typeface="+mn-ea"/>
                <a:ea typeface="+mn-ea"/>
              </a:rPr>
              <a:t>+</a:t>
            </a:r>
            <a:r>
              <a:rPr lang="zh-CN" altLang="en-US" sz="1600" b="1" dirty="0">
                <a:solidFill>
                  <a:srgbClr val="FF0000"/>
                </a:solidFill>
                <a:latin typeface="+mn-ea"/>
                <a:ea typeface="+mn-ea"/>
              </a:rPr>
              <a:t>单下标</a:t>
            </a:r>
            <a:r>
              <a:rPr lang="en-US" altLang="zh-CN" sz="1600" b="1" dirty="0">
                <a:solidFill>
                  <a:srgbClr val="FF0000"/>
                </a:solidFill>
                <a:latin typeface="+mn-ea"/>
                <a:ea typeface="+mn-ea"/>
              </a:rPr>
              <a:t>)</a:t>
            </a:r>
            <a:endParaRPr lang="en-US" altLang="zh-CN" sz="1600" b="1" dirty="0">
              <a:latin typeface="+mn-ea"/>
              <a:ea typeface="+mn-ea"/>
            </a:endParaRPr>
          </a:p>
          <a:p>
            <a:r>
              <a:rPr lang="en-US" altLang="zh-CN" sz="1600" b="1" dirty="0">
                <a:latin typeface="+mn-ea"/>
                <a:ea typeface="+mn-ea"/>
              </a:rPr>
              <a:t>    </a:t>
            </a:r>
            <a:r>
              <a:rPr lang="en-US" altLang="zh-CN" sz="1600" b="1" dirty="0" err="1">
                <a:latin typeface="+mn-ea"/>
                <a:ea typeface="+mn-ea"/>
              </a:rPr>
              <a:t>printf</a:t>
            </a:r>
            <a:r>
              <a:rPr lang="en-US" altLang="zh-CN" sz="1600" b="1" dirty="0">
                <a:latin typeface="+mn-ea"/>
                <a:ea typeface="+mn-ea"/>
              </a:rPr>
              <a:t>("a[0]=%s\n", a[0]);</a:t>
            </a:r>
          </a:p>
          <a:p>
            <a:r>
              <a:rPr lang="en-US" altLang="zh-CN" sz="1600" b="1" dirty="0">
                <a:latin typeface="+mn-ea"/>
                <a:ea typeface="+mn-ea"/>
              </a:rPr>
              <a:t>    </a:t>
            </a:r>
            <a:r>
              <a:rPr lang="en-US" altLang="zh-CN" sz="1600" b="1" dirty="0" err="1">
                <a:latin typeface="+mn-ea"/>
                <a:ea typeface="+mn-ea"/>
              </a:rPr>
              <a:t>cout</a:t>
            </a:r>
            <a:r>
              <a:rPr lang="en-US" altLang="zh-CN" sz="1600" b="1" dirty="0">
                <a:latin typeface="+mn-ea"/>
                <a:ea typeface="+mn-ea"/>
              </a:rPr>
              <a:t> &lt;&lt; "a[1]=" &lt;&lt; a[1] &lt;&lt; </a:t>
            </a:r>
            <a:r>
              <a:rPr lang="en-US" altLang="zh-CN" sz="1600" b="1" dirty="0" err="1">
                <a:latin typeface="+mn-ea"/>
                <a:ea typeface="+mn-ea"/>
              </a:rPr>
              <a:t>endl</a:t>
            </a:r>
            <a:r>
              <a:rPr lang="en-US" altLang="zh-CN" sz="1600" b="1" dirty="0">
                <a:latin typeface="+mn-ea"/>
                <a:ea typeface="+mn-ea"/>
              </a:rPr>
              <a:t>;</a:t>
            </a:r>
          </a:p>
          <a:p>
            <a:endParaRPr lang="en-US" altLang="zh-CN" sz="1600" b="1" dirty="0">
              <a:latin typeface="+mn-ea"/>
              <a:ea typeface="+mn-ea"/>
            </a:endParaRPr>
          </a:p>
          <a:p>
            <a:r>
              <a:rPr lang="en-US" altLang="zh-CN" sz="1600" b="1" dirty="0">
                <a:latin typeface="+mn-ea"/>
                <a:ea typeface="+mn-ea"/>
              </a:rPr>
              <a:t>    return 0;</a:t>
            </a:r>
          </a:p>
          <a:p>
            <a:r>
              <a:rPr lang="en-US" altLang="zh-CN" sz="1600" b="1" dirty="0">
                <a:latin typeface="+mn-ea"/>
                <a:ea typeface="+mn-ea"/>
              </a:rPr>
              <a:t>}</a:t>
            </a:r>
          </a:p>
        </p:txBody>
      </p:sp>
      <p:sp>
        <p:nvSpPr>
          <p:cNvPr id="5" name="Rectangle 4"/>
          <p:cNvSpPr>
            <a:spLocks noChangeArrowheads="1"/>
          </p:cNvSpPr>
          <p:nvPr/>
        </p:nvSpPr>
        <p:spPr bwMode="auto">
          <a:xfrm>
            <a:off x="5652120" y="2100582"/>
            <a:ext cx="3384376"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1</a:t>
            </a:r>
            <a:r>
              <a:rPr lang="zh-CN" altLang="en-US" sz="1600" b="1" dirty="0">
                <a:latin typeface="宋体" pitchFamily="2" charset="-122"/>
              </a:rPr>
              <a:t>、键盘输入</a:t>
            </a:r>
            <a:r>
              <a:rPr lang="en-US" altLang="zh-CN" sz="1600" b="1" dirty="0">
                <a:solidFill>
                  <a:srgbClr val="FF3300"/>
                </a:solidFill>
                <a:latin typeface="宋体" pitchFamily="2" charset="-122"/>
              </a:rPr>
              <a:t>#@</a:t>
            </a:r>
            <a:r>
              <a:rPr lang="zh-CN" altLang="en-US" sz="1600" b="1" dirty="0">
                <a:latin typeface="宋体" pitchFamily="2" charset="-122"/>
              </a:rPr>
              <a:t>并回车，输出为：</a:t>
            </a:r>
            <a:endParaRPr lang="en-US" altLang="zh-CN" sz="1600" b="1" dirty="0">
              <a:latin typeface="宋体" pitchFamily="2" charset="-122"/>
            </a:endParaRPr>
          </a:p>
          <a:p>
            <a:r>
              <a:rPr lang="en-US" altLang="zh-CN" sz="1600" b="1" dirty="0">
                <a:solidFill>
                  <a:srgbClr val="0000CC"/>
                </a:solidFill>
                <a:latin typeface="宋体" pitchFamily="2" charset="-122"/>
              </a:rPr>
              <a:t>a[0]=AB#DEFGHIJKLMNOPQRSTUVWXYZ</a:t>
            </a:r>
          </a:p>
          <a:p>
            <a:r>
              <a:rPr lang="en-US" altLang="zh-CN" sz="1600" b="1" dirty="0">
                <a:solidFill>
                  <a:srgbClr val="0000CC"/>
                </a:solidFill>
                <a:latin typeface="宋体" pitchFamily="2" charset="-122"/>
              </a:rPr>
              <a:t>a[1]=</a:t>
            </a:r>
            <a:r>
              <a:rPr lang="en-US" altLang="zh-CN" sz="1600" b="1" dirty="0" err="1">
                <a:solidFill>
                  <a:srgbClr val="0000CC"/>
                </a:solidFill>
                <a:latin typeface="宋体" pitchFamily="2" charset="-122"/>
              </a:rPr>
              <a:t>abcdefghijklmnopqrst@vwxyz</a:t>
            </a:r>
            <a:endParaRPr lang="en-US" altLang="zh-CN" sz="1600" b="1" dirty="0">
              <a:solidFill>
                <a:srgbClr val="0000CC"/>
              </a:solidFill>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r>
              <a:rPr lang="en-US" altLang="zh-CN" sz="1600" b="1" dirty="0">
                <a:latin typeface="宋体" pitchFamily="2" charset="-122"/>
              </a:rPr>
              <a:t>2</a:t>
            </a:r>
            <a:r>
              <a:rPr lang="zh-CN" altLang="en-US" sz="1600" b="1" dirty="0">
                <a:latin typeface="宋体" pitchFamily="2" charset="-122"/>
              </a:rPr>
              <a:t>、键盘输入</a:t>
            </a:r>
            <a:r>
              <a:rPr lang="en-US" altLang="zh-CN" sz="1600" b="1" dirty="0">
                <a:solidFill>
                  <a:srgbClr val="FF3300"/>
                </a:solidFill>
                <a:latin typeface="宋体" pitchFamily="2" charset="-122"/>
              </a:rPr>
              <a:t>#</a:t>
            </a:r>
            <a:r>
              <a:rPr lang="zh-CN" altLang="en-US" sz="1600" b="1" dirty="0">
                <a:latin typeface="宋体" pitchFamily="2" charset="-122"/>
              </a:rPr>
              <a:t>并回车，</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输入</a:t>
            </a:r>
            <a:r>
              <a:rPr lang="en-US" altLang="zh-CN" sz="1600" b="1" dirty="0">
                <a:solidFill>
                  <a:srgbClr val="FF0000"/>
                </a:solidFill>
                <a:latin typeface="宋体" pitchFamily="2" charset="-122"/>
              </a:rPr>
              <a:t>@</a:t>
            </a:r>
            <a:r>
              <a:rPr lang="zh-CN" altLang="en-US" sz="1600" b="1" dirty="0">
                <a:latin typeface="宋体" pitchFamily="2" charset="-122"/>
              </a:rPr>
              <a:t>并回车</a:t>
            </a:r>
            <a:endParaRPr lang="en-US" altLang="zh-CN" sz="1600" b="1" dirty="0">
              <a:latin typeface="宋体" pitchFamily="2" charset="-122"/>
            </a:endParaRPr>
          </a:p>
          <a:p>
            <a:r>
              <a:rPr lang="zh-CN" altLang="en-US" sz="1600" b="1" dirty="0">
                <a:latin typeface="宋体" pitchFamily="2" charset="-122"/>
              </a:rPr>
              <a:t>   输出为：</a:t>
            </a:r>
            <a:endParaRPr lang="en-US" altLang="zh-CN" sz="1600" b="1" dirty="0">
              <a:latin typeface="宋体" pitchFamily="2" charset="-122"/>
            </a:endParaRPr>
          </a:p>
          <a:p>
            <a:r>
              <a:rPr lang="en-US" altLang="zh-CN" sz="1600" b="1" dirty="0">
                <a:solidFill>
                  <a:srgbClr val="0000CC"/>
                </a:solidFill>
                <a:latin typeface="宋体" pitchFamily="2" charset="-122"/>
              </a:rPr>
              <a:t>a[0]=AB#DEFGHIJKLMNOPQRSTUVWXYZ</a:t>
            </a:r>
          </a:p>
          <a:p>
            <a:r>
              <a:rPr lang="en-US" altLang="zh-CN" sz="1600" b="1" dirty="0">
                <a:solidFill>
                  <a:srgbClr val="0000CC"/>
                </a:solidFill>
                <a:latin typeface="宋体" pitchFamily="2" charset="-122"/>
              </a:rPr>
              <a:t>a[1]=</a:t>
            </a:r>
            <a:r>
              <a:rPr lang="en-US" altLang="zh-CN" sz="1600" b="1" dirty="0" err="1">
                <a:solidFill>
                  <a:srgbClr val="0000CC"/>
                </a:solidFill>
                <a:latin typeface="宋体" pitchFamily="2" charset="-122"/>
              </a:rPr>
              <a:t>abcdefghijklmnopqrst@vwxyz</a:t>
            </a:r>
            <a:endParaRPr lang="en-US" altLang="zh-CN" sz="1600" b="1" dirty="0">
              <a:solidFill>
                <a:srgbClr val="0000CC"/>
              </a:solidFill>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a:p>
            <a:endParaRPr lang="en-US" altLang="zh-CN" sz="1600" b="1" dirty="0">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460420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5.5.5.5.</a:t>
            </a:r>
            <a:r>
              <a:rPr lang="zh-CN" altLang="en-US" sz="1600" b="1" dirty="0">
                <a:latin typeface="+mn-ea"/>
              </a:rPr>
              <a:t>二维字符数组的输入</a:t>
            </a:r>
            <a:r>
              <a:rPr lang="en-US" altLang="zh-CN" sz="1600" b="1" dirty="0">
                <a:latin typeface="+mn-ea"/>
              </a:rPr>
              <a:t>/</a:t>
            </a:r>
            <a:r>
              <a:rPr lang="zh-CN" altLang="en-US" sz="1600" b="1" dirty="0">
                <a:latin typeface="+mn-ea"/>
              </a:rPr>
              <a:t>输出</a:t>
            </a:r>
          </a:p>
          <a:p>
            <a:pPr algn="l" eaLnBrk="1" hangingPunct="1"/>
            <a:r>
              <a:rPr lang="zh-CN" altLang="en-US" sz="1600" b="1" dirty="0">
                <a:latin typeface="+mn-ea"/>
              </a:rPr>
              <a:t>★ 数组名加双下标表示元素，单下标表示</a:t>
            </a:r>
            <a:endParaRPr lang="en-US" altLang="zh-CN" sz="1600" b="1" dirty="0">
              <a:latin typeface="+mn-ea"/>
            </a:endParaRPr>
          </a:p>
          <a:p>
            <a:pPr algn="l" eaLnBrk="1" hangingPunct="1"/>
            <a:r>
              <a:rPr lang="zh-CN" altLang="en-US" sz="1600" b="1" dirty="0">
                <a:latin typeface="+mn-ea"/>
              </a:rPr>
              <a:t>一维数组</a:t>
            </a:r>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26</a:t>
            </a:r>
            <a:r>
              <a:rPr lang="zh-CN" altLang="en-US" sz="1600" b="1" dirty="0">
                <a:latin typeface="+mn-ea"/>
              </a:rPr>
              <a:t>：二维字符数组以单下标形式输入</a:t>
            </a:r>
            <a:endParaRPr lang="en-US" altLang="zh-CN" sz="1600" b="1" dirty="0">
              <a:latin typeface="+mn-ea"/>
            </a:endParaRPr>
          </a:p>
          <a:p>
            <a:pPr algn="just" eaLnBrk="1" hangingPunct="1"/>
            <a:r>
              <a:rPr lang="zh-CN" altLang="en-US" sz="1600" b="1" dirty="0">
                <a:latin typeface="+mn-ea"/>
              </a:rPr>
              <a:t>字符串</a:t>
            </a:r>
            <a:endParaRPr lang="en-US" altLang="zh-CN" sz="1600" b="1" dirty="0">
              <a:latin typeface="+mn-ea"/>
            </a:endParaRPr>
          </a:p>
        </p:txBody>
      </p:sp>
      <p:sp>
        <p:nvSpPr>
          <p:cNvPr id="3" name="Rectangle 3"/>
          <p:cNvSpPr>
            <a:spLocks noChangeArrowheads="1"/>
          </p:cNvSpPr>
          <p:nvPr/>
        </p:nvSpPr>
        <p:spPr bwMode="auto">
          <a:xfrm>
            <a:off x="179512" y="2348880"/>
            <a:ext cx="3851920" cy="4404838"/>
          </a:xfrm>
          <a:prstGeom prst="rect">
            <a:avLst/>
          </a:prstGeom>
          <a:noFill/>
          <a:ln w="9525">
            <a:solidFill>
              <a:schemeClr val="tx1"/>
            </a:solidFill>
            <a:miter lim="800000"/>
            <a:headEnd/>
            <a:tailEnd/>
          </a:ln>
          <a:effectLst/>
          <a:extLst/>
        </p:spPr>
        <p:txBody>
          <a:bodyPr wrap="none" anchor="ctr"/>
          <a:lstStyle/>
          <a:p>
            <a:r>
              <a:rPr lang="en-US" altLang="zh-CN" sz="1600" b="1" dirty="0">
                <a:latin typeface="+mn-ea"/>
                <a:ea typeface="+mn-ea"/>
              </a:rPr>
              <a:t>#define _CRT_SECURE_NO_WARNINGS  </a:t>
            </a:r>
          </a:p>
          <a:p>
            <a:r>
              <a:rPr lang="en-US" altLang="zh-CN" sz="1600" b="1" dirty="0">
                <a:solidFill>
                  <a:srgbClr val="FF0000"/>
                </a:solidFill>
                <a:latin typeface="+mn-ea"/>
                <a:ea typeface="+mn-ea"/>
              </a:rPr>
              <a:t>//VS2017</a:t>
            </a:r>
            <a:r>
              <a:rPr lang="zh-CN" altLang="en-US" sz="1600" b="1" dirty="0">
                <a:solidFill>
                  <a:srgbClr val="FF0000"/>
                </a:solidFill>
                <a:latin typeface="+mn-ea"/>
                <a:ea typeface="+mn-ea"/>
              </a:rPr>
              <a:t>需要</a:t>
            </a:r>
          </a:p>
          <a:p>
            <a:r>
              <a:rPr lang="en-US" altLang="zh-CN" sz="1600" b="1" dirty="0">
                <a:latin typeface="+mn-ea"/>
                <a:ea typeface="+mn-ea"/>
              </a:rPr>
              <a:t>#include &lt;</a:t>
            </a:r>
            <a:r>
              <a:rPr lang="en-US" altLang="zh-CN" sz="1600" b="1" dirty="0" err="1">
                <a:latin typeface="+mn-ea"/>
                <a:ea typeface="+mn-ea"/>
              </a:rPr>
              <a:t>iostream</a:t>
            </a:r>
            <a:r>
              <a:rPr lang="en-US" altLang="zh-CN" sz="1600" b="1" dirty="0">
                <a:latin typeface="+mn-ea"/>
                <a:ea typeface="+mn-ea"/>
              </a:rPr>
              <a:t>&gt;</a:t>
            </a:r>
          </a:p>
          <a:p>
            <a:r>
              <a:rPr lang="en-US" altLang="zh-CN" sz="1600" b="1" dirty="0">
                <a:latin typeface="+mn-ea"/>
                <a:ea typeface="+mn-ea"/>
              </a:rPr>
              <a:t>using namespace std;</a:t>
            </a:r>
          </a:p>
          <a:p>
            <a:r>
              <a:rPr lang="en-US" altLang="zh-CN" sz="1600" b="1" dirty="0" err="1">
                <a:latin typeface="+mn-ea"/>
                <a:ea typeface="+mn-ea"/>
              </a:rPr>
              <a:t>int</a:t>
            </a:r>
            <a:r>
              <a:rPr lang="en-US" altLang="zh-CN" sz="1600" b="1" dirty="0">
                <a:latin typeface="+mn-ea"/>
                <a:ea typeface="+mn-ea"/>
              </a:rPr>
              <a:t> main()</a:t>
            </a:r>
          </a:p>
          <a:p>
            <a:r>
              <a:rPr lang="en-US" altLang="zh-CN" sz="1600" b="1" dirty="0">
                <a:latin typeface="+mn-ea"/>
                <a:ea typeface="+mn-ea"/>
              </a:rPr>
              <a:t>{</a:t>
            </a:r>
          </a:p>
          <a:p>
            <a:r>
              <a:rPr lang="en-US" altLang="zh-CN" sz="1600" b="1" dirty="0">
                <a:latin typeface="+mn-ea"/>
              </a:rPr>
              <a:t>    char a[3][30]=</a:t>
            </a:r>
          </a:p>
          <a:p>
            <a:r>
              <a:rPr lang="en-US" altLang="zh-CN" sz="1600" b="1" dirty="0">
                <a:latin typeface="+mn-ea"/>
              </a:rPr>
              <a:t>{"ABCDEFGHIJKLMNOPQRSTUVWXYZ",</a:t>
            </a:r>
          </a:p>
          <a:p>
            <a:r>
              <a:rPr lang="en-US" altLang="zh-CN" sz="1600" b="1" dirty="0">
                <a:latin typeface="+mn-ea"/>
              </a:rPr>
              <a:t>"</a:t>
            </a:r>
            <a:r>
              <a:rPr lang="en-US" altLang="zh-CN" sz="1600" b="1" dirty="0" err="1">
                <a:latin typeface="+mn-ea"/>
              </a:rPr>
              <a:t>abcdefghijklmnopqrstuvwxyz</a:t>
            </a:r>
            <a:r>
              <a:rPr lang="en-US" altLang="zh-CN" sz="1600" b="1" dirty="0">
                <a:latin typeface="+mn-ea"/>
              </a:rPr>
              <a:t>",</a:t>
            </a:r>
          </a:p>
          <a:p>
            <a:r>
              <a:rPr lang="en-US" altLang="zh-CN" sz="1600" b="1" dirty="0">
                <a:latin typeface="+mn-ea"/>
              </a:rPr>
              <a:t>                   "0123456789" };</a:t>
            </a:r>
            <a:endParaRPr lang="en-US" altLang="zh-CN" sz="1600" b="1" dirty="0">
              <a:latin typeface="+mn-ea"/>
              <a:ea typeface="+mn-ea"/>
            </a:endParaRPr>
          </a:p>
          <a:p>
            <a:r>
              <a:rPr lang="en-US" altLang="zh-CN" sz="1600" b="1" dirty="0">
                <a:latin typeface="+mn-ea"/>
                <a:ea typeface="+mn-ea"/>
              </a:rPr>
              <a:t>    </a:t>
            </a:r>
            <a:r>
              <a:rPr lang="en-US" altLang="zh-CN" sz="1600" b="1" dirty="0" err="1">
                <a:latin typeface="+mn-ea"/>
                <a:ea typeface="+mn-ea"/>
              </a:rPr>
              <a:t>scanf</a:t>
            </a:r>
            <a:r>
              <a:rPr lang="en-US" altLang="zh-CN" sz="1600" b="1" dirty="0">
                <a:latin typeface="+mn-ea"/>
                <a:ea typeface="+mn-ea"/>
              </a:rPr>
              <a:t>("%s", a[1]);</a:t>
            </a:r>
          </a:p>
          <a:p>
            <a:r>
              <a:rPr lang="en-US" altLang="zh-CN" sz="1600" b="1" dirty="0">
                <a:solidFill>
                  <a:srgbClr val="FF0000"/>
                </a:solidFill>
                <a:latin typeface="+mn-ea"/>
                <a:ea typeface="+mn-ea"/>
              </a:rPr>
              <a:t>//a[1]</a:t>
            </a:r>
            <a:r>
              <a:rPr lang="zh-CN" altLang="en-US" sz="1600" b="1" dirty="0">
                <a:solidFill>
                  <a:srgbClr val="FF0000"/>
                </a:solidFill>
                <a:latin typeface="+mn-ea"/>
                <a:ea typeface="+mn-ea"/>
              </a:rPr>
              <a:t>是一维数组名</a:t>
            </a:r>
            <a:r>
              <a:rPr lang="en-US" altLang="zh-CN" sz="1600" b="1" dirty="0">
                <a:solidFill>
                  <a:srgbClr val="FF0000"/>
                </a:solidFill>
                <a:latin typeface="+mn-ea"/>
                <a:ea typeface="+mn-ea"/>
              </a:rPr>
              <a:t>,</a:t>
            </a:r>
            <a:r>
              <a:rPr lang="zh-CN" altLang="en-US" sz="1600" b="1" dirty="0">
                <a:solidFill>
                  <a:srgbClr val="FF0000"/>
                </a:solidFill>
                <a:latin typeface="+mn-ea"/>
                <a:ea typeface="+mn-ea"/>
              </a:rPr>
              <a:t>无</a:t>
            </a:r>
            <a:r>
              <a:rPr lang="en-US" altLang="zh-CN" sz="1600" b="1" dirty="0">
                <a:solidFill>
                  <a:srgbClr val="FF0000"/>
                </a:solidFill>
                <a:latin typeface="+mn-ea"/>
                <a:ea typeface="+mn-ea"/>
              </a:rPr>
              <a:t>&amp;</a:t>
            </a:r>
            <a:endParaRPr lang="en-US" altLang="zh-CN" sz="1600" b="1" dirty="0">
              <a:latin typeface="+mn-ea"/>
              <a:ea typeface="+mn-ea"/>
            </a:endParaRPr>
          </a:p>
          <a:p>
            <a:r>
              <a:rPr lang="en-US" altLang="zh-CN" sz="1600" b="1" dirty="0">
                <a:latin typeface="+mn-ea"/>
                <a:ea typeface="+mn-ea"/>
              </a:rPr>
              <a:t>    </a:t>
            </a:r>
            <a:r>
              <a:rPr lang="en-US" altLang="zh-CN" sz="1600" b="1" dirty="0" err="1">
                <a:latin typeface="+mn-ea"/>
                <a:ea typeface="+mn-ea"/>
              </a:rPr>
              <a:t>cout</a:t>
            </a:r>
            <a:r>
              <a:rPr lang="en-US" altLang="zh-CN" sz="1600" b="1" dirty="0">
                <a:latin typeface="+mn-ea"/>
                <a:ea typeface="+mn-ea"/>
              </a:rPr>
              <a:t> &lt;&lt; "a[0]=" &lt;&lt; a[0] &lt;&lt; </a:t>
            </a:r>
            <a:r>
              <a:rPr lang="en-US" altLang="zh-CN" sz="1600" b="1" dirty="0" err="1">
                <a:latin typeface="+mn-ea"/>
                <a:ea typeface="+mn-ea"/>
              </a:rPr>
              <a:t>endl</a:t>
            </a:r>
            <a:r>
              <a:rPr lang="en-US" altLang="zh-CN" sz="1600" b="1" dirty="0">
                <a:latin typeface="+mn-ea"/>
                <a:ea typeface="+mn-ea"/>
              </a:rPr>
              <a:t>;</a:t>
            </a:r>
          </a:p>
          <a:p>
            <a:r>
              <a:rPr lang="en-US" altLang="zh-CN" sz="1600" b="1" dirty="0">
                <a:latin typeface="+mn-ea"/>
                <a:ea typeface="+mn-ea"/>
              </a:rPr>
              <a:t>    </a:t>
            </a:r>
            <a:r>
              <a:rPr lang="en-US" altLang="zh-CN" sz="1600" b="1" dirty="0" err="1">
                <a:latin typeface="+mn-ea"/>
                <a:ea typeface="+mn-ea"/>
              </a:rPr>
              <a:t>cout</a:t>
            </a:r>
            <a:r>
              <a:rPr lang="en-US" altLang="zh-CN" sz="1600" b="1" dirty="0">
                <a:latin typeface="+mn-ea"/>
                <a:ea typeface="+mn-ea"/>
              </a:rPr>
              <a:t> &lt;&lt; "a[1]=" &lt;&lt; a[1] &lt;&lt; </a:t>
            </a:r>
            <a:r>
              <a:rPr lang="en-US" altLang="zh-CN" sz="1600" b="1" dirty="0" err="1">
                <a:latin typeface="+mn-ea"/>
                <a:ea typeface="+mn-ea"/>
              </a:rPr>
              <a:t>endl</a:t>
            </a:r>
            <a:r>
              <a:rPr lang="en-US" altLang="zh-CN" sz="1600" b="1" dirty="0">
                <a:latin typeface="+mn-ea"/>
                <a:ea typeface="+mn-ea"/>
              </a:rPr>
              <a:t>;</a:t>
            </a:r>
          </a:p>
          <a:p>
            <a:r>
              <a:rPr lang="en-US" altLang="zh-CN" sz="1600" b="1" dirty="0">
                <a:latin typeface="+mn-ea"/>
                <a:ea typeface="+mn-ea"/>
              </a:rPr>
              <a:t>    </a:t>
            </a:r>
            <a:r>
              <a:rPr lang="en-US" altLang="zh-CN" sz="1600" b="1" dirty="0" err="1">
                <a:latin typeface="+mn-ea"/>
                <a:ea typeface="+mn-ea"/>
              </a:rPr>
              <a:t>cout</a:t>
            </a:r>
            <a:r>
              <a:rPr lang="en-US" altLang="zh-CN" sz="1600" b="1" dirty="0">
                <a:latin typeface="+mn-ea"/>
                <a:ea typeface="+mn-ea"/>
              </a:rPr>
              <a:t> &lt;&lt; "a[2]=" &lt;&lt; a[2] &lt;&lt; </a:t>
            </a:r>
            <a:r>
              <a:rPr lang="en-US" altLang="zh-CN" sz="1600" b="1" dirty="0" err="1">
                <a:latin typeface="+mn-ea"/>
                <a:ea typeface="+mn-ea"/>
              </a:rPr>
              <a:t>endl</a:t>
            </a:r>
            <a:r>
              <a:rPr lang="en-US" altLang="zh-CN" sz="1600" b="1" dirty="0">
                <a:latin typeface="+mn-ea"/>
                <a:ea typeface="+mn-ea"/>
              </a:rPr>
              <a:t>;</a:t>
            </a:r>
          </a:p>
          <a:p>
            <a:r>
              <a:rPr lang="en-US" altLang="zh-CN" sz="1600" b="1" dirty="0">
                <a:latin typeface="+mn-ea"/>
                <a:ea typeface="+mn-ea"/>
              </a:rPr>
              <a:t>    return 0;</a:t>
            </a:r>
          </a:p>
          <a:p>
            <a:r>
              <a:rPr lang="en-US" altLang="zh-CN" sz="1600" b="1" dirty="0">
                <a:latin typeface="+mn-ea"/>
                <a:ea typeface="+mn-ea"/>
              </a:rPr>
              <a:t>}</a:t>
            </a:r>
          </a:p>
        </p:txBody>
      </p:sp>
      <p:sp>
        <p:nvSpPr>
          <p:cNvPr id="5" name="Rectangle 4"/>
          <p:cNvSpPr>
            <a:spLocks noChangeArrowheads="1"/>
          </p:cNvSpPr>
          <p:nvPr/>
        </p:nvSpPr>
        <p:spPr bwMode="auto">
          <a:xfrm>
            <a:off x="4031432" y="548680"/>
            <a:ext cx="5112568" cy="6205038"/>
          </a:xfrm>
          <a:prstGeom prst="rect">
            <a:avLst/>
          </a:prstGeom>
          <a:noFill/>
          <a:ln w="9525">
            <a:solidFill>
              <a:schemeClr val="tx1"/>
            </a:solidFill>
            <a:miter lim="800000"/>
            <a:headEnd/>
            <a:tailEnd/>
          </a:ln>
          <a:effectLst/>
          <a:extLst/>
        </p:spPr>
        <p:txBody>
          <a:bodyPr wrap="none" anchor="ctr"/>
          <a:lstStyle/>
          <a:p>
            <a:r>
              <a:rPr lang="en-US" altLang="zh-CN" sz="1600" b="1" dirty="0">
                <a:latin typeface="+mn-ea"/>
                <a:ea typeface="+mn-ea"/>
              </a:rPr>
              <a:t>1</a:t>
            </a:r>
            <a:r>
              <a:rPr lang="zh-CN" altLang="en-US" sz="1600" b="1" dirty="0">
                <a:latin typeface="+mn-ea"/>
                <a:ea typeface="+mn-ea"/>
              </a:rPr>
              <a:t>、输入≤</a:t>
            </a:r>
            <a:r>
              <a:rPr lang="en-US" altLang="zh-CN" sz="1600" b="1" dirty="0">
                <a:latin typeface="+mn-ea"/>
                <a:ea typeface="+mn-ea"/>
              </a:rPr>
              <a:t>29</a:t>
            </a:r>
            <a:r>
              <a:rPr lang="zh-CN" altLang="en-US" sz="1600" b="1" dirty="0">
                <a:latin typeface="+mn-ea"/>
                <a:ea typeface="+mn-ea"/>
              </a:rPr>
              <a:t>个字符，输出为：</a:t>
            </a:r>
            <a:endParaRPr lang="en-US" altLang="zh-CN" sz="1600" b="1" dirty="0">
              <a:latin typeface="+mn-ea"/>
              <a:ea typeface="+mn-ea"/>
            </a:endParaRPr>
          </a:p>
          <a:p>
            <a:r>
              <a:rPr lang="en-US" altLang="zh-CN" sz="1600" b="1" dirty="0">
                <a:solidFill>
                  <a:srgbClr val="0000CC"/>
                </a:solidFill>
                <a:latin typeface="+mn-ea"/>
                <a:ea typeface="+mn-ea"/>
              </a:rPr>
              <a:t>a[0]=ABCDEFGHIJKLMNOPQRSTUVWXYZ</a:t>
            </a:r>
          </a:p>
          <a:p>
            <a:r>
              <a:rPr lang="en-US" altLang="zh-CN" sz="1600" b="1" dirty="0">
                <a:solidFill>
                  <a:srgbClr val="0000CC"/>
                </a:solidFill>
                <a:latin typeface="+mn-ea"/>
                <a:ea typeface="+mn-ea"/>
              </a:rPr>
              <a:t>a[1]=1234567890</a:t>
            </a:r>
          </a:p>
          <a:p>
            <a:r>
              <a:rPr lang="en-US" altLang="zh-CN" sz="1600" b="1" dirty="0">
                <a:solidFill>
                  <a:srgbClr val="0000CC"/>
                </a:solidFill>
                <a:latin typeface="+mn-ea"/>
                <a:ea typeface="+mn-ea"/>
              </a:rPr>
              <a:t>a[2]=0123456789</a:t>
            </a:r>
          </a:p>
          <a:p>
            <a:r>
              <a:rPr lang="en-US" altLang="zh-CN" sz="1600" b="1" dirty="0">
                <a:latin typeface="+mn-ea"/>
                <a:ea typeface="+mn-ea"/>
              </a:rPr>
              <a:t>2</a:t>
            </a:r>
            <a:r>
              <a:rPr lang="zh-CN" altLang="en-US" sz="1600" b="1" dirty="0">
                <a:latin typeface="+mn-ea"/>
                <a:ea typeface="+mn-ea"/>
              </a:rPr>
              <a:t>、输入</a:t>
            </a:r>
            <a:r>
              <a:rPr lang="en-US" altLang="zh-CN" sz="1600" b="1" dirty="0">
                <a:latin typeface="+mn-ea"/>
                <a:ea typeface="+mn-ea"/>
              </a:rPr>
              <a:t>30-59</a:t>
            </a:r>
            <a:r>
              <a:rPr lang="zh-CN" altLang="en-US" sz="1600" b="1" dirty="0">
                <a:latin typeface="+mn-ea"/>
                <a:ea typeface="+mn-ea"/>
              </a:rPr>
              <a:t>个字符，输出为：</a:t>
            </a:r>
            <a:endParaRPr lang="en-US" altLang="zh-CN" sz="1600" b="1" dirty="0">
              <a:latin typeface="+mn-ea"/>
              <a:ea typeface="+mn-ea"/>
            </a:endParaRPr>
          </a:p>
          <a:p>
            <a:r>
              <a:rPr lang="en-US" altLang="zh-CN" sz="1600" b="1" dirty="0">
                <a:solidFill>
                  <a:srgbClr val="0000CC"/>
                </a:solidFill>
                <a:latin typeface="+mn-ea"/>
                <a:ea typeface="+mn-ea"/>
              </a:rPr>
              <a:t>a[0]=ABCDEFGHIJKLMNOPQRSTUVWXYZ</a:t>
            </a:r>
          </a:p>
          <a:p>
            <a:r>
              <a:rPr lang="en-US" altLang="zh-CN" sz="1600" b="1" dirty="0">
                <a:solidFill>
                  <a:srgbClr val="0000CC"/>
                </a:solidFill>
                <a:latin typeface="+mn-ea"/>
                <a:ea typeface="+mn-ea"/>
              </a:rPr>
              <a:t>a[1]=1234567890123456789012345678901234567890</a:t>
            </a:r>
          </a:p>
          <a:p>
            <a:r>
              <a:rPr lang="en-US" altLang="zh-CN" sz="1600" b="1" dirty="0">
                <a:solidFill>
                  <a:srgbClr val="0000CC"/>
                </a:solidFill>
                <a:latin typeface="+mn-ea"/>
                <a:ea typeface="+mn-ea"/>
              </a:rPr>
              <a:t>a[2]=1234567890</a:t>
            </a:r>
          </a:p>
          <a:p>
            <a:r>
              <a:rPr lang="en-US" altLang="zh-CN" sz="1600" b="1" dirty="0">
                <a:latin typeface="+mn-ea"/>
                <a:ea typeface="+mn-ea"/>
              </a:rPr>
              <a:t>3</a:t>
            </a:r>
            <a:r>
              <a:rPr lang="zh-CN" altLang="en-US" sz="1600" b="1" dirty="0">
                <a:latin typeface="+mn-ea"/>
                <a:ea typeface="+mn-ea"/>
              </a:rPr>
              <a:t>、输入</a:t>
            </a:r>
            <a:r>
              <a:rPr lang="en-US" altLang="zh-CN" sz="1600" b="1" dirty="0">
                <a:latin typeface="+mn-ea"/>
                <a:ea typeface="+mn-ea"/>
              </a:rPr>
              <a:t>60</a:t>
            </a:r>
            <a:r>
              <a:rPr lang="zh-CN" altLang="en-US" sz="1600" b="1" dirty="0">
                <a:latin typeface="+mn-ea"/>
                <a:ea typeface="+mn-ea"/>
              </a:rPr>
              <a:t>个以上字符，输出为：</a:t>
            </a:r>
            <a:endParaRPr lang="en-US" altLang="zh-CN" sz="1600" b="1" dirty="0">
              <a:latin typeface="+mn-ea"/>
              <a:ea typeface="+mn-ea"/>
            </a:endParaRPr>
          </a:p>
          <a:p>
            <a:r>
              <a:rPr lang="en-US" altLang="zh-CN" sz="1600" b="1" dirty="0">
                <a:solidFill>
                  <a:srgbClr val="0000CC"/>
                </a:solidFill>
                <a:latin typeface="+mn-ea"/>
                <a:ea typeface="+mn-ea"/>
              </a:rPr>
              <a:t>a[0]=ABCDEFGHIJKLMNOPQRSTUVWXYZ</a:t>
            </a:r>
          </a:p>
          <a:p>
            <a:r>
              <a:rPr lang="en-US" altLang="zh-CN" sz="1600" b="1" dirty="0">
                <a:solidFill>
                  <a:srgbClr val="0000CC"/>
                </a:solidFill>
                <a:latin typeface="+mn-ea"/>
                <a:ea typeface="+mn-ea"/>
              </a:rPr>
              <a:t>a[1]=1234567890123456789012345678901234567890123456789012345678901234567890</a:t>
            </a:r>
          </a:p>
          <a:p>
            <a:r>
              <a:rPr lang="en-US" altLang="zh-CN" sz="1600" b="1" dirty="0">
                <a:solidFill>
                  <a:srgbClr val="0000CC"/>
                </a:solidFill>
                <a:latin typeface="+mn-ea"/>
                <a:ea typeface="+mn-ea"/>
              </a:rPr>
              <a:t>a[2]=1234567890123456789012345678901234567890</a:t>
            </a:r>
          </a:p>
          <a:p>
            <a:r>
              <a:rPr lang="zh-CN" altLang="en-US" sz="1600" b="1" dirty="0">
                <a:solidFill>
                  <a:srgbClr val="0000CC"/>
                </a:solidFill>
                <a:latin typeface="+mn-ea"/>
                <a:ea typeface="+mn-ea"/>
              </a:rPr>
              <a:t>运行时报错：</a:t>
            </a:r>
            <a:endParaRPr lang="en-US" altLang="zh-CN" sz="1600" b="1" dirty="0">
              <a:solidFill>
                <a:srgbClr val="0000CC"/>
              </a:solidFill>
              <a:latin typeface="+mn-ea"/>
              <a:ea typeface="+mn-ea"/>
            </a:endParaRPr>
          </a:p>
          <a:p>
            <a:r>
              <a:rPr lang="en-US" altLang="zh-CN" sz="1600" b="1" dirty="0">
                <a:solidFill>
                  <a:srgbClr val="0000CC"/>
                </a:solidFill>
                <a:latin typeface="+mn-ea"/>
                <a:ea typeface="+mn-ea"/>
              </a:rPr>
              <a:t>Stack around the variable </a:t>
            </a:r>
          </a:p>
          <a:p>
            <a:r>
              <a:rPr lang="en-US" altLang="zh-CN" sz="1600" b="1" dirty="0">
                <a:solidFill>
                  <a:srgbClr val="0000CC"/>
                </a:solidFill>
                <a:latin typeface="+mn-ea"/>
                <a:ea typeface="+mn-ea"/>
              </a:rPr>
              <a:t>‘a’ was corrupted</a:t>
            </a:r>
          </a:p>
          <a:p>
            <a:r>
              <a:rPr lang="zh-CN" altLang="en-US" sz="1600" b="1" dirty="0">
                <a:latin typeface="+mn-ea"/>
                <a:ea typeface="+mn-ea"/>
              </a:rPr>
              <a:t>将</a:t>
            </a:r>
            <a:r>
              <a:rPr lang="en-US" altLang="zh-CN" sz="1600" b="1" dirty="0" err="1">
                <a:latin typeface="+mn-ea"/>
                <a:ea typeface="+mn-ea"/>
              </a:rPr>
              <a:t>scanf</a:t>
            </a:r>
            <a:r>
              <a:rPr lang="zh-CN" altLang="en-US" sz="1600" b="1" dirty="0">
                <a:latin typeface="+mn-ea"/>
                <a:ea typeface="+mn-ea"/>
              </a:rPr>
              <a:t>换为 </a:t>
            </a:r>
            <a:r>
              <a:rPr lang="en-US" altLang="zh-CN" sz="1600" b="1" dirty="0" err="1">
                <a:latin typeface="+mn-ea"/>
                <a:ea typeface="+mn-ea"/>
              </a:rPr>
              <a:t>cin</a:t>
            </a:r>
            <a:r>
              <a:rPr lang="en-US" altLang="zh-CN" sz="1600" b="1" dirty="0">
                <a:latin typeface="+mn-ea"/>
                <a:ea typeface="+mn-ea"/>
              </a:rPr>
              <a:t> &gt;&gt; a[1];</a:t>
            </a:r>
          </a:p>
          <a:p>
            <a:r>
              <a:rPr lang="zh-CN" altLang="en-US" sz="1600" b="1" dirty="0">
                <a:latin typeface="+mn-ea"/>
                <a:ea typeface="+mn-ea"/>
              </a:rPr>
              <a:t>再重复</a:t>
            </a:r>
            <a:r>
              <a:rPr lang="en-US" altLang="zh-CN" sz="1600" b="1" dirty="0">
                <a:latin typeface="+mn-ea"/>
                <a:ea typeface="+mn-ea"/>
              </a:rPr>
              <a:t>1</a:t>
            </a:r>
            <a:r>
              <a:rPr lang="zh-CN" altLang="en-US" sz="1600" b="1" dirty="0">
                <a:latin typeface="+mn-ea"/>
                <a:ea typeface="+mn-ea"/>
              </a:rPr>
              <a:t>、</a:t>
            </a:r>
            <a:r>
              <a:rPr lang="en-US" altLang="zh-CN" sz="1600" b="1" dirty="0">
                <a:latin typeface="+mn-ea"/>
                <a:ea typeface="+mn-ea"/>
              </a:rPr>
              <a:t>2</a:t>
            </a:r>
            <a:r>
              <a:rPr lang="zh-CN" altLang="en-US" sz="1600" b="1" dirty="0">
                <a:latin typeface="+mn-ea"/>
                <a:ea typeface="+mn-ea"/>
              </a:rPr>
              <a:t>、</a:t>
            </a:r>
            <a:r>
              <a:rPr lang="en-US" altLang="zh-CN" sz="1600" b="1" dirty="0">
                <a:latin typeface="+mn-ea"/>
                <a:ea typeface="+mn-ea"/>
              </a:rPr>
              <a:t>3</a:t>
            </a:r>
            <a:r>
              <a:rPr lang="zh-CN" altLang="en-US" sz="1600" b="1" dirty="0">
                <a:latin typeface="+mn-ea"/>
                <a:ea typeface="+mn-ea"/>
              </a:rPr>
              <a:t>，观察结果</a:t>
            </a:r>
            <a:endParaRPr lang="en-US" altLang="zh-CN" sz="1600" b="1" dirty="0">
              <a:latin typeface="+mn-ea"/>
              <a:ea typeface="+mn-ea"/>
            </a:endParaRPr>
          </a:p>
          <a:p>
            <a:r>
              <a:rPr lang="zh-CN" altLang="en-US" sz="1600" b="1" dirty="0">
                <a:solidFill>
                  <a:srgbClr val="0000CC"/>
                </a:solidFill>
                <a:latin typeface="+mn-ea"/>
                <a:ea typeface="+mn-ea"/>
              </a:rPr>
              <a:t>结果与</a:t>
            </a:r>
            <a:r>
              <a:rPr lang="en-US" altLang="zh-CN" sz="1600" b="1" dirty="0">
                <a:solidFill>
                  <a:srgbClr val="0000CC"/>
                </a:solidFill>
                <a:latin typeface="+mn-ea"/>
                <a:ea typeface="+mn-ea"/>
              </a:rPr>
              <a:t>1</a:t>
            </a:r>
            <a:r>
              <a:rPr lang="zh-CN" altLang="en-US" sz="1600" b="1" dirty="0">
                <a:solidFill>
                  <a:srgbClr val="0000CC"/>
                </a:solidFill>
                <a:latin typeface="+mn-ea"/>
                <a:ea typeface="+mn-ea"/>
              </a:rPr>
              <a:t>、</a:t>
            </a:r>
            <a:r>
              <a:rPr lang="en-US" altLang="zh-CN" sz="1600" b="1" dirty="0">
                <a:solidFill>
                  <a:srgbClr val="0000CC"/>
                </a:solidFill>
                <a:latin typeface="+mn-ea"/>
                <a:ea typeface="+mn-ea"/>
              </a:rPr>
              <a:t>2</a:t>
            </a:r>
            <a:r>
              <a:rPr lang="zh-CN" altLang="en-US" sz="1600" b="1" dirty="0">
                <a:solidFill>
                  <a:srgbClr val="0000CC"/>
                </a:solidFill>
                <a:latin typeface="+mn-ea"/>
                <a:ea typeface="+mn-ea"/>
              </a:rPr>
              <a:t>、</a:t>
            </a:r>
            <a:r>
              <a:rPr lang="en-US" altLang="zh-CN" sz="1600" b="1" dirty="0">
                <a:solidFill>
                  <a:srgbClr val="0000CC"/>
                </a:solidFill>
                <a:latin typeface="+mn-ea"/>
                <a:ea typeface="+mn-ea"/>
              </a:rPr>
              <a:t>3</a:t>
            </a:r>
            <a:r>
              <a:rPr lang="zh-CN" altLang="en-US" sz="1600" b="1" dirty="0">
                <a:solidFill>
                  <a:srgbClr val="0000CC"/>
                </a:solidFill>
                <a:latin typeface="+mn-ea"/>
                <a:ea typeface="+mn-ea"/>
              </a:rPr>
              <a:t>相同</a:t>
            </a:r>
            <a:endParaRPr lang="en-US" altLang="zh-CN" sz="1600" b="1" dirty="0">
              <a:solidFill>
                <a:srgbClr val="0000CC"/>
              </a:solidFill>
              <a:latin typeface="+mn-ea"/>
              <a:ea typeface="+mn-ea"/>
            </a:endParaRPr>
          </a:p>
          <a:p>
            <a:r>
              <a:rPr lang="zh-CN" altLang="en-US" sz="1600" b="1" dirty="0">
                <a:latin typeface="+mn-ea"/>
              </a:rPr>
              <a:t>问</a:t>
            </a:r>
            <a:r>
              <a:rPr lang="en-US" altLang="zh-CN" sz="1600" b="1" dirty="0">
                <a:latin typeface="+mn-ea"/>
              </a:rPr>
              <a:t>1</a:t>
            </a:r>
            <a:r>
              <a:rPr lang="zh-CN" altLang="en-US" sz="1600" b="1" dirty="0">
                <a:latin typeface="+mn-ea"/>
              </a:rPr>
              <a:t>：输入</a:t>
            </a:r>
            <a:r>
              <a:rPr lang="en-US" altLang="zh-CN" sz="1600" b="1" dirty="0">
                <a:latin typeface="+mn-ea"/>
              </a:rPr>
              <a:t>30~59</a:t>
            </a:r>
            <a:r>
              <a:rPr lang="zh-CN" altLang="en-US" sz="1600" b="1" dirty="0">
                <a:latin typeface="+mn-ea"/>
              </a:rPr>
              <a:t>个字符为什么不</a:t>
            </a:r>
            <a:endParaRPr lang="en-US" altLang="zh-CN" sz="1600" b="1" dirty="0">
              <a:latin typeface="+mn-ea"/>
            </a:endParaRPr>
          </a:p>
          <a:p>
            <a:r>
              <a:rPr lang="en-US" altLang="zh-CN" sz="1600" b="1" dirty="0">
                <a:latin typeface="+mn-ea"/>
              </a:rPr>
              <a:t>     </a:t>
            </a:r>
            <a:r>
              <a:rPr lang="zh-CN" altLang="en-US" sz="1600" b="1" dirty="0">
                <a:latin typeface="+mn-ea"/>
              </a:rPr>
              <a:t>出现错误？</a:t>
            </a:r>
            <a:r>
              <a:rPr lang="en-US" altLang="zh-CN" sz="1600" b="1" dirty="0">
                <a:latin typeface="+mn-ea"/>
              </a:rPr>
              <a:t>a[2]</a:t>
            </a:r>
            <a:r>
              <a:rPr lang="zh-CN" altLang="en-US" sz="1600" b="1" dirty="0">
                <a:latin typeface="+mn-ea"/>
              </a:rPr>
              <a:t>中是什么？</a:t>
            </a:r>
          </a:p>
          <a:p>
            <a:r>
              <a:rPr lang="en-US" altLang="zh-CN" sz="1600" b="1" dirty="0">
                <a:solidFill>
                  <a:srgbClr val="0000CC"/>
                </a:solidFill>
                <a:latin typeface="+mn-ea"/>
                <a:ea typeface="+mn-ea"/>
              </a:rPr>
              <a:t>31~59</a:t>
            </a:r>
            <a:r>
              <a:rPr lang="zh-CN" altLang="en-US" sz="1600" b="1" dirty="0">
                <a:solidFill>
                  <a:srgbClr val="0000CC"/>
                </a:solidFill>
                <a:latin typeface="+mn-ea"/>
                <a:ea typeface="+mn-ea"/>
              </a:rPr>
              <a:t>这些多余的字符将</a:t>
            </a:r>
            <a:r>
              <a:rPr lang="en-US" altLang="zh-CN" sz="1600" b="1" dirty="0">
                <a:solidFill>
                  <a:srgbClr val="0000CC"/>
                </a:solidFill>
                <a:latin typeface="+mn-ea"/>
                <a:ea typeface="+mn-ea"/>
              </a:rPr>
              <a:t>a[2]</a:t>
            </a:r>
            <a:r>
              <a:rPr lang="zh-CN" altLang="en-US" sz="1600" b="1" dirty="0">
                <a:solidFill>
                  <a:srgbClr val="0000CC"/>
                </a:solidFill>
                <a:latin typeface="+mn-ea"/>
                <a:ea typeface="+mn-ea"/>
              </a:rPr>
              <a:t>覆盖了，</a:t>
            </a:r>
            <a:endParaRPr lang="en-US" altLang="zh-CN" sz="1600" b="1" dirty="0">
              <a:solidFill>
                <a:srgbClr val="0000CC"/>
              </a:solidFill>
              <a:latin typeface="+mn-ea"/>
              <a:ea typeface="+mn-ea"/>
            </a:endParaRPr>
          </a:p>
          <a:p>
            <a:r>
              <a:rPr lang="zh-CN" altLang="en-US" sz="1600" b="1" dirty="0">
                <a:solidFill>
                  <a:srgbClr val="0000CC"/>
                </a:solidFill>
                <a:latin typeface="+mn-ea"/>
                <a:ea typeface="+mn-ea"/>
              </a:rPr>
              <a:t>因此</a:t>
            </a:r>
            <a:r>
              <a:rPr lang="en-US" altLang="zh-CN" sz="1600" b="1" dirty="0">
                <a:solidFill>
                  <a:srgbClr val="0000CC"/>
                </a:solidFill>
                <a:latin typeface="+mn-ea"/>
                <a:ea typeface="+mn-ea"/>
              </a:rPr>
              <a:t>a[2]</a:t>
            </a:r>
            <a:r>
              <a:rPr lang="zh-CN" altLang="en-US" sz="1600" b="1" dirty="0">
                <a:solidFill>
                  <a:srgbClr val="0000CC"/>
                </a:solidFill>
                <a:latin typeface="+mn-ea"/>
                <a:ea typeface="+mn-ea"/>
              </a:rPr>
              <a:t>是这些多余的字符</a:t>
            </a:r>
            <a:endParaRPr lang="en-US" altLang="zh-CN" sz="1600" b="1" dirty="0">
              <a:solidFill>
                <a:srgbClr val="0000CC"/>
              </a:solidFill>
              <a:latin typeface="+mn-ea"/>
              <a:ea typeface="+mn-ea"/>
            </a:endParaRPr>
          </a:p>
          <a:p>
            <a:r>
              <a:rPr lang="zh-CN" altLang="en-US" sz="1600" b="1" dirty="0">
                <a:latin typeface="+mn-ea"/>
                <a:ea typeface="+mn-ea"/>
              </a:rPr>
              <a:t>问</a:t>
            </a:r>
            <a:r>
              <a:rPr lang="en-US" altLang="zh-CN" sz="1600" b="1" dirty="0">
                <a:latin typeface="+mn-ea"/>
                <a:ea typeface="+mn-ea"/>
              </a:rPr>
              <a:t>2</a:t>
            </a:r>
            <a:r>
              <a:rPr lang="zh-CN" altLang="en-US" sz="1600" b="1" dirty="0">
                <a:latin typeface="+mn-ea"/>
                <a:ea typeface="+mn-ea"/>
              </a:rPr>
              <a:t>：简述你是怎么理解二维数组</a:t>
            </a:r>
            <a:endParaRPr lang="en-US" altLang="zh-CN" sz="1600" b="1" dirty="0">
              <a:latin typeface="+mn-ea"/>
              <a:ea typeface="+mn-ea"/>
            </a:endParaRPr>
          </a:p>
          <a:p>
            <a:r>
              <a:rPr lang="en-US" altLang="zh-CN" sz="1600" b="1" dirty="0">
                <a:latin typeface="+mn-ea"/>
                <a:ea typeface="+mn-ea"/>
              </a:rPr>
              <a:t>     </a:t>
            </a:r>
            <a:r>
              <a:rPr lang="zh-CN" altLang="en-US" sz="1600" b="1" dirty="0">
                <a:latin typeface="+mn-ea"/>
                <a:ea typeface="+mn-ea"/>
              </a:rPr>
              <a:t>越界的？</a:t>
            </a:r>
            <a:endParaRPr lang="en-US" altLang="zh-CN" sz="1600" b="1" dirty="0">
              <a:latin typeface="+mn-ea"/>
              <a:ea typeface="+mn-ea"/>
            </a:endParaRPr>
          </a:p>
          <a:p>
            <a:r>
              <a:rPr lang="zh-CN" altLang="en-US" sz="1600" b="1" dirty="0">
                <a:solidFill>
                  <a:srgbClr val="0000CC"/>
                </a:solidFill>
                <a:latin typeface="+mn-ea"/>
                <a:ea typeface="+mn-ea"/>
              </a:rPr>
              <a:t>二位数组本质上为一位数组，越界时会覆盖其之后的字符</a:t>
            </a:r>
            <a:endParaRPr lang="en-US" altLang="zh-CN" sz="1600" b="1" dirty="0">
              <a:solidFill>
                <a:srgbClr val="0000CC"/>
              </a:solidFill>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207314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ea typeface="+mn-ea"/>
              </a:rPr>
              <a:t>   逐个输入：</a:t>
            </a:r>
            <a:r>
              <a:rPr lang="en-US" altLang="zh-CN" sz="1600" b="1" dirty="0" err="1">
                <a:latin typeface="+mn-ea"/>
                <a:ea typeface="+mn-ea"/>
              </a:rPr>
              <a:t>scanf</a:t>
            </a:r>
            <a:r>
              <a:rPr lang="en-US" altLang="zh-CN" sz="1600" b="1" dirty="0">
                <a:latin typeface="+mn-ea"/>
                <a:ea typeface="+mn-ea"/>
              </a:rPr>
              <a:t>("%c",&amp;</a:t>
            </a:r>
            <a:r>
              <a:rPr lang="zh-CN" altLang="en-US" sz="1600" b="1" dirty="0">
                <a:latin typeface="+mn-ea"/>
                <a:ea typeface="+mn-ea"/>
              </a:rPr>
              <a:t>数组元素</a:t>
            </a:r>
            <a:r>
              <a:rPr lang="en-US" altLang="zh-CN" sz="1600" b="1" dirty="0">
                <a:latin typeface="+mn-ea"/>
                <a:ea typeface="+mn-ea"/>
              </a:rPr>
              <a:t>)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p>
          <a:p>
            <a:pPr algn="just" eaLnBrk="1" hangingPunct="1"/>
            <a:r>
              <a:rPr lang="zh-CN" altLang="en-US" sz="1600" b="1" dirty="0">
                <a:latin typeface="+mn-ea"/>
                <a:ea typeface="+mn-ea"/>
              </a:rPr>
              <a:t>             </a:t>
            </a:r>
            <a:r>
              <a:rPr lang="en-US" altLang="zh-CN" sz="1600" b="1" dirty="0" err="1">
                <a:latin typeface="+mn-ea"/>
                <a:ea typeface="+mn-ea"/>
              </a:rPr>
              <a:t>cin</a:t>
            </a:r>
            <a:r>
              <a:rPr lang="en-US" altLang="zh-CN" sz="1600" b="1" dirty="0">
                <a:latin typeface="+mn-ea"/>
                <a:ea typeface="+mn-ea"/>
              </a:rPr>
              <a:t> &gt;&gt; </a:t>
            </a:r>
            <a:r>
              <a:rPr lang="zh-CN" altLang="en-US" sz="1600" b="1" dirty="0">
                <a:latin typeface="+mn-ea"/>
                <a:ea typeface="+mn-ea"/>
              </a:rPr>
              <a:t>数组元素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endParaRPr lang="en-US" altLang="zh-CN" sz="1600" b="1" dirty="0">
              <a:solidFill>
                <a:srgbClr val="FF3300"/>
              </a:solidFill>
              <a:latin typeface="+mn-ea"/>
              <a:ea typeface="+mn-ea"/>
            </a:endParaRPr>
          </a:p>
          <a:p>
            <a:pPr algn="just" eaLnBrk="1" hangingPunct="1"/>
            <a:r>
              <a:rPr lang="zh-CN" altLang="en-US" sz="1600" b="1" dirty="0">
                <a:latin typeface="+mn-ea"/>
              </a:rPr>
              <a:t>例</a:t>
            </a:r>
            <a:r>
              <a:rPr lang="en-US" altLang="zh-CN" sz="1600" b="1" dirty="0">
                <a:latin typeface="+mn-ea"/>
              </a:rPr>
              <a:t>2</a:t>
            </a:r>
            <a:r>
              <a:rPr lang="zh-CN" altLang="en-US" sz="1600" b="1" dirty="0">
                <a:latin typeface="+mn-ea"/>
              </a:rPr>
              <a:t>：</a:t>
            </a:r>
            <a:r>
              <a:rPr lang="en-US" altLang="zh-CN" sz="1600" b="1" dirty="0">
                <a:latin typeface="+mn-ea"/>
              </a:rPr>
              <a:t>C++</a:t>
            </a:r>
            <a:r>
              <a:rPr lang="zh-CN" altLang="en-US" sz="1600" b="1" dirty="0">
                <a:latin typeface="+mn-ea"/>
              </a:rPr>
              <a:t>方式输入单个字符</a:t>
            </a: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 </a:t>
            </a: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cin</a:t>
            </a:r>
            <a:r>
              <a:rPr lang="en-US" altLang="zh-CN" sz="1600" b="1" dirty="0">
                <a:solidFill>
                  <a:srgbClr val="FF3300"/>
                </a:solidFill>
                <a:latin typeface="宋体" pitchFamily="2" charset="-122"/>
              </a:rPr>
              <a:t> &gt;&gt; a[3] &gt;&gt; a[7];</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4" name="AutoShape 4"/>
          <p:cNvSpPr>
            <a:spLocks/>
          </p:cNvSpPr>
          <p:nvPr/>
        </p:nvSpPr>
        <p:spPr bwMode="auto">
          <a:xfrm>
            <a:off x="3563888" y="3595328"/>
            <a:ext cx="1513135" cy="481744"/>
          </a:xfrm>
          <a:prstGeom prst="borderCallout1">
            <a:avLst>
              <a:gd name="adj1" fmla="val 5884"/>
              <a:gd name="adj2" fmla="val -2356"/>
              <a:gd name="adj3" fmla="val 284894"/>
              <a:gd name="adj4" fmla="val -88953"/>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b="1" dirty="0">
                <a:latin typeface="宋体" pitchFamily="2" charset="-122"/>
              </a:rPr>
              <a:t>数组下标表示前</a:t>
            </a:r>
            <a:endParaRPr lang="en-US" altLang="zh-CN" sz="1200" b="1" dirty="0">
              <a:latin typeface="宋体" pitchFamily="2" charset="-122"/>
            </a:endParaRPr>
          </a:p>
          <a:p>
            <a:pPr algn="ctr"/>
            <a:r>
              <a:rPr lang="zh-CN" altLang="en-US" sz="1200" b="1" dirty="0">
                <a:latin typeface="宋体" pitchFamily="2" charset="-122"/>
              </a:rPr>
              <a:t>无取地址符号</a:t>
            </a:r>
            <a:r>
              <a:rPr lang="en-US" altLang="zh-CN" sz="1200" b="1" dirty="0">
                <a:latin typeface="宋体" pitchFamily="2" charset="-122"/>
              </a:rPr>
              <a:t>&amp;</a:t>
            </a: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宋体" pitchFamily="2" charset="-122"/>
              </a:rPr>
              <a:t>cin</a:t>
            </a:r>
            <a:r>
              <a:rPr lang="zh-CN" altLang="en-US" sz="1200" b="1" dirty="0">
                <a:latin typeface="宋体" pitchFamily="2" charset="-122"/>
              </a:rPr>
              <a:t>前首先输出</a:t>
            </a:r>
            <a:r>
              <a:rPr lang="en-US" altLang="zh-CN" sz="1200" b="1" dirty="0">
                <a:latin typeface="宋体" pitchFamily="2" charset="-122"/>
              </a:rPr>
              <a:t>10</a:t>
            </a:r>
            <a:r>
              <a:rPr lang="zh-CN" altLang="en-US" sz="1200" b="1" dirty="0">
                <a:latin typeface="宋体" pitchFamily="2" charset="-122"/>
              </a:rPr>
              <a:t>行，内容是</a:t>
            </a:r>
            <a:endParaRPr lang="en-US" altLang="zh-CN" sz="1200" b="1" dirty="0">
              <a:latin typeface="宋体" pitchFamily="2" charset="-122"/>
            </a:endParaRP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err="1">
                <a:latin typeface="宋体" pitchFamily="2" charset="-122"/>
              </a:rPr>
              <a:t>cin</a:t>
            </a:r>
            <a:r>
              <a:rPr lang="zh-CN" altLang="en-US" sz="1200" b="1" dirty="0">
                <a:latin typeface="宋体" pitchFamily="2" charset="-122"/>
              </a:rPr>
              <a:t>时，输入</a:t>
            </a:r>
            <a:r>
              <a:rPr lang="en-US" altLang="zh-CN" sz="1200" b="1" dirty="0">
                <a:solidFill>
                  <a:srgbClr val="FF0000"/>
                </a:solidFill>
                <a:latin typeface="宋体" pitchFamily="2" charset="-122"/>
              </a:rPr>
              <a:t>AB</a:t>
            </a:r>
            <a:r>
              <a:rPr lang="zh-CN" altLang="en-US" sz="1200" b="1" dirty="0">
                <a:latin typeface="宋体" pitchFamily="2" charset="-122"/>
              </a:rPr>
              <a:t>并回车，输出是：</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FF00FF"/>
                </a:solidFill>
                <a:latin typeface="宋体" pitchFamily="2" charset="-122"/>
              </a:rPr>
              <a:t>65</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FF00FF"/>
                </a:solidFill>
                <a:latin typeface="宋体" pitchFamily="2" charset="-122"/>
              </a:rPr>
              <a:t>66</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latin typeface="宋体" pitchFamily="2" charset="-122"/>
              </a:rPr>
              <a:t>//</a:t>
            </a:r>
            <a:r>
              <a:rPr lang="zh-CN" altLang="en-US" sz="1200" b="1" dirty="0">
                <a:latin typeface="宋体" pitchFamily="2" charset="-122"/>
              </a:rPr>
              <a:t>用不同颜色标注出有变化的内容</a:t>
            </a:r>
            <a:endParaRPr lang="en-US" altLang="zh-CN" sz="1200" b="1" dirty="0">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125744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5.5.5.5.</a:t>
            </a:r>
            <a:r>
              <a:rPr lang="zh-CN" altLang="en-US" sz="1600" b="1" dirty="0">
                <a:latin typeface="+mn-ea"/>
              </a:rPr>
              <a:t>二维字符数组的输入</a:t>
            </a:r>
            <a:r>
              <a:rPr lang="en-US" altLang="zh-CN" sz="1600" b="1" dirty="0">
                <a:latin typeface="+mn-ea"/>
              </a:rPr>
              <a:t>/</a:t>
            </a:r>
            <a:r>
              <a:rPr lang="zh-CN" altLang="en-US" sz="1600" b="1" dirty="0">
                <a:latin typeface="+mn-ea"/>
              </a:rPr>
              <a:t>输出</a:t>
            </a:r>
          </a:p>
          <a:p>
            <a:pPr algn="l" eaLnBrk="1" hangingPunct="1"/>
            <a:r>
              <a:rPr lang="zh-CN" altLang="en-US" sz="1600" b="1" dirty="0">
                <a:latin typeface="+mn-ea"/>
              </a:rPr>
              <a:t>★ 数组名加双下标表示元素，单下标表示一维数组</a:t>
            </a:r>
            <a:endParaRPr lang="en-US" altLang="zh-CN" sz="1600" b="1" dirty="0">
              <a:latin typeface="+mn-ea"/>
            </a:endParaRPr>
          </a:p>
          <a:p>
            <a:pPr algn="just" eaLnBrk="1" hangingPunct="1"/>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27</a:t>
            </a:r>
            <a:r>
              <a:rPr lang="zh-CN" altLang="en-US" sz="1600" b="1" dirty="0">
                <a:latin typeface="+mn-ea"/>
              </a:rPr>
              <a:t>：二维字符数组从任一位置开始输出字符串</a:t>
            </a:r>
            <a:endParaRPr lang="en-US" altLang="zh-CN" sz="1600" b="1" dirty="0">
              <a:latin typeface="+mn-ea"/>
            </a:endParaRPr>
          </a:p>
        </p:txBody>
      </p:sp>
      <p:sp>
        <p:nvSpPr>
          <p:cNvPr id="3" name="Rectangle 3"/>
          <p:cNvSpPr>
            <a:spLocks noChangeArrowheads="1"/>
          </p:cNvSpPr>
          <p:nvPr/>
        </p:nvSpPr>
        <p:spPr bwMode="auto">
          <a:xfrm>
            <a:off x="179512" y="2100582"/>
            <a:ext cx="4392488" cy="4653136"/>
          </a:xfrm>
          <a:prstGeom prst="rect">
            <a:avLst/>
          </a:prstGeom>
          <a:noFill/>
          <a:ln w="9525">
            <a:solidFill>
              <a:schemeClr val="tx1"/>
            </a:solidFill>
            <a:miter lim="800000"/>
            <a:headEnd/>
            <a:tailEnd/>
          </a:ln>
          <a:effectLst/>
          <a:extLst/>
        </p:spPr>
        <p:txBody>
          <a:bodyPr wrap="none" anchor="ctr"/>
          <a:lstStyle/>
          <a:p>
            <a:r>
              <a:rPr lang="en-US" altLang="zh-CN" sz="1200" b="1" dirty="0">
                <a:latin typeface="+mn-ea"/>
                <a:ea typeface="+mn-ea"/>
              </a:rPr>
              <a:t>#include &lt;</a:t>
            </a:r>
            <a:r>
              <a:rPr lang="en-US" altLang="zh-CN" sz="1200" b="1" dirty="0" err="1">
                <a:latin typeface="+mn-ea"/>
                <a:ea typeface="+mn-ea"/>
              </a:rPr>
              <a:t>iostream</a:t>
            </a:r>
            <a:r>
              <a:rPr lang="en-US" altLang="zh-CN" sz="1200" b="1" dirty="0">
                <a:latin typeface="+mn-ea"/>
                <a:ea typeface="+mn-ea"/>
              </a:rPr>
              <a:t>&gt;</a:t>
            </a:r>
          </a:p>
          <a:p>
            <a:r>
              <a:rPr lang="en-US" altLang="zh-CN" sz="1200" b="1" dirty="0">
                <a:latin typeface="+mn-ea"/>
                <a:ea typeface="+mn-ea"/>
              </a:rPr>
              <a:t>using namespace </a:t>
            </a:r>
            <a:r>
              <a:rPr lang="en-US" altLang="zh-CN" sz="1200" b="1" dirty="0" err="1">
                <a:latin typeface="+mn-ea"/>
                <a:ea typeface="+mn-ea"/>
              </a:rPr>
              <a:t>std</a:t>
            </a:r>
            <a:r>
              <a:rPr lang="en-US" altLang="zh-CN" sz="1200" b="1" dirty="0">
                <a:latin typeface="+mn-ea"/>
                <a:ea typeface="+mn-ea"/>
              </a:rPr>
              <a:t>;</a:t>
            </a:r>
          </a:p>
          <a:p>
            <a:endParaRPr lang="en-US" altLang="zh-CN" sz="1200" b="1" dirty="0">
              <a:latin typeface="+mn-ea"/>
              <a:ea typeface="+mn-ea"/>
            </a:endParaRPr>
          </a:p>
          <a:p>
            <a:r>
              <a:rPr lang="en-US" altLang="zh-CN" sz="1200" b="1" dirty="0" err="1">
                <a:latin typeface="+mn-ea"/>
                <a:ea typeface="+mn-ea"/>
              </a:rPr>
              <a:t>int</a:t>
            </a:r>
            <a:r>
              <a:rPr lang="en-US" altLang="zh-CN" sz="1200" b="1" dirty="0">
                <a:latin typeface="+mn-ea"/>
                <a:ea typeface="+mn-ea"/>
              </a:rPr>
              <a:t> main()</a:t>
            </a:r>
          </a:p>
          <a:p>
            <a:r>
              <a:rPr lang="en-US" altLang="zh-CN" sz="1200" b="1" dirty="0">
                <a:latin typeface="+mn-ea"/>
                <a:ea typeface="+mn-ea"/>
              </a:rPr>
              <a:t>{</a:t>
            </a:r>
          </a:p>
          <a:p>
            <a:r>
              <a:rPr lang="en-US" altLang="zh-CN" sz="1200" b="1" dirty="0">
                <a:latin typeface="+mn-ea"/>
                <a:ea typeface="+mn-ea"/>
              </a:rPr>
              <a:t>    char a[3][30]={"ABCDEFGHIJKLMNOPQRSTUVWXYZ",</a:t>
            </a:r>
          </a:p>
          <a:p>
            <a:r>
              <a:rPr lang="en-US" altLang="zh-CN" sz="1200" b="1" dirty="0">
                <a:latin typeface="+mn-ea"/>
                <a:ea typeface="+mn-ea"/>
              </a:rPr>
              <a:t>                   "</a:t>
            </a:r>
            <a:r>
              <a:rPr lang="en-US" altLang="zh-CN" sz="1200" b="1" dirty="0" err="1">
                <a:latin typeface="+mn-ea"/>
                <a:ea typeface="+mn-ea"/>
              </a:rPr>
              <a:t>abcdefghijklmnopqrstuvwxyz</a:t>
            </a:r>
            <a:r>
              <a:rPr lang="en-US" altLang="zh-CN" sz="1200" b="1" dirty="0">
                <a:latin typeface="+mn-ea"/>
                <a:ea typeface="+mn-ea"/>
              </a:rPr>
              <a:t>",</a:t>
            </a:r>
          </a:p>
          <a:p>
            <a:r>
              <a:rPr lang="en-US" altLang="zh-CN" sz="1200" b="1" dirty="0">
                <a:latin typeface="+mn-ea"/>
                <a:ea typeface="+mn-ea"/>
              </a:rPr>
              <a:t>                   "0123456789" };</a:t>
            </a:r>
          </a:p>
          <a:p>
            <a:endParaRPr lang="en-US" altLang="zh-CN" sz="1200" b="1" dirty="0">
              <a:solidFill>
                <a:srgbClr val="FF0000"/>
              </a:solidFill>
              <a:latin typeface="+mn-ea"/>
              <a:ea typeface="+mn-ea"/>
            </a:endParaRPr>
          </a:p>
          <a:p>
            <a:r>
              <a:rPr lang="en-US" altLang="zh-CN" sz="1200" b="1" dirty="0">
                <a:solidFill>
                  <a:srgbClr val="FF0000"/>
                </a:solidFill>
                <a:latin typeface="+mn-ea"/>
                <a:ea typeface="+mn-ea"/>
              </a:rPr>
              <a:t>    //</a:t>
            </a:r>
            <a:r>
              <a:rPr lang="zh-CN" altLang="en-US" sz="1200" b="1" dirty="0">
                <a:solidFill>
                  <a:srgbClr val="FF0000"/>
                </a:solidFill>
                <a:latin typeface="+mn-ea"/>
                <a:ea typeface="+mn-ea"/>
              </a:rPr>
              <a:t>（第</a:t>
            </a:r>
            <a:r>
              <a:rPr lang="en-US" altLang="zh-CN" sz="1200" b="1" dirty="0">
                <a:solidFill>
                  <a:srgbClr val="FF0000"/>
                </a:solidFill>
                <a:latin typeface="+mn-ea"/>
                <a:ea typeface="+mn-ea"/>
              </a:rPr>
              <a:t>1</a:t>
            </a:r>
            <a:r>
              <a:rPr lang="zh-CN" altLang="en-US" sz="1200" b="1" dirty="0">
                <a:solidFill>
                  <a:srgbClr val="FF0000"/>
                </a:solidFill>
                <a:latin typeface="+mn-ea"/>
                <a:ea typeface="+mn-ea"/>
              </a:rPr>
              <a:t>组）单字符输出</a:t>
            </a:r>
            <a:r>
              <a:rPr lang="en-US" altLang="zh-CN" sz="1200" b="1" dirty="0">
                <a:solidFill>
                  <a:srgbClr val="FF0000"/>
                </a:solidFill>
                <a:latin typeface="+mn-ea"/>
                <a:ea typeface="+mn-ea"/>
              </a:rPr>
              <a:t>(</a:t>
            </a:r>
            <a:r>
              <a:rPr lang="zh-CN" altLang="en-US" sz="1200" b="1" dirty="0">
                <a:solidFill>
                  <a:srgbClr val="FF0000"/>
                </a:solidFill>
                <a:latin typeface="+mn-ea"/>
                <a:ea typeface="+mn-ea"/>
              </a:rPr>
              <a:t>数组名</a:t>
            </a:r>
            <a:r>
              <a:rPr lang="en-US" altLang="zh-CN" sz="1200" b="1" dirty="0">
                <a:solidFill>
                  <a:srgbClr val="FF0000"/>
                </a:solidFill>
                <a:latin typeface="+mn-ea"/>
                <a:ea typeface="+mn-ea"/>
              </a:rPr>
              <a:t>+</a:t>
            </a:r>
            <a:r>
              <a:rPr lang="zh-CN" altLang="en-US" sz="1200" b="1" dirty="0">
                <a:solidFill>
                  <a:srgbClr val="FF0000"/>
                </a:solidFill>
                <a:latin typeface="+mn-ea"/>
                <a:ea typeface="+mn-ea"/>
              </a:rPr>
              <a:t>双下标</a:t>
            </a:r>
            <a:r>
              <a:rPr lang="en-US" altLang="zh-CN" sz="1200" b="1" dirty="0">
                <a:solidFill>
                  <a:srgbClr val="FF0000"/>
                </a:solidFill>
                <a:latin typeface="+mn-ea"/>
                <a:ea typeface="+mn-ea"/>
              </a:rPr>
              <a:t>)</a:t>
            </a:r>
            <a:endParaRPr lang="en-US" altLang="zh-CN" sz="1200" b="1" dirty="0">
              <a:latin typeface="+mn-ea"/>
              <a:ea typeface="+mn-ea"/>
            </a:endParaRPr>
          </a:p>
          <a:p>
            <a:r>
              <a:rPr lang="en-US" altLang="zh-CN" sz="1200" b="1" dirty="0">
                <a:latin typeface="+mn-ea"/>
                <a:ea typeface="+mn-ea"/>
              </a:rPr>
              <a:t>    </a:t>
            </a:r>
            <a:r>
              <a:rPr lang="en-US" altLang="zh-CN" sz="1200" b="1" dirty="0" err="1">
                <a:latin typeface="+mn-ea"/>
                <a:ea typeface="+mn-ea"/>
              </a:rPr>
              <a:t>printf</a:t>
            </a:r>
            <a:r>
              <a:rPr lang="en-US" altLang="zh-CN" sz="1200" b="1" dirty="0">
                <a:latin typeface="+mn-ea"/>
                <a:ea typeface="+mn-ea"/>
              </a:rPr>
              <a:t>("a[0][2]=%c\n", a[0][2]);</a:t>
            </a:r>
          </a:p>
          <a:p>
            <a:r>
              <a:rPr lang="en-US" altLang="zh-CN" sz="1200" b="1" dirty="0">
                <a:latin typeface="+mn-ea"/>
                <a:ea typeface="+mn-ea"/>
              </a:rPr>
              <a:t>    </a:t>
            </a:r>
            <a:r>
              <a:rPr lang="en-US" altLang="zh-CN" sz="1200" b="1" dirty="0" err="1">
                <a:latin typeface="+mn-ea"/>
                <a:ea typeface="+mn-ea"/>
              </a:rPr>
              <a:t>cout</a:t>
            </a:r>
            <a:r>
              <a:rPr lang="en-US" altLang="zh-CN" sz="1200" b="1" dirty="0">
                <a:latin typeface="+mn-ea"/>
                <a:ea typeface="+mn-ea"/>
              </a:rPr>
              <a:t> &lt;&lt; "a[1][20]=" &lt;&lt; a[1][20] &lt;&lt; </a:t>
            </a:r>
            <a:r>
              <a:rPr lang="en-US" altLang="zh-CN" sz="1200" b="1" dirty="0" err="1">
                <a:latin typeface="+mn-ea"/>
                <a:ea typeface="+mn-ea"/>
              </a:rPr>
              <a:t>endl</a:t>
            </a:r>
            <a:r>
              <a:rPr lang="en-US" altLang="zh-CN" sz="1200" b="1" dirty="0">
                <a:latin typeface="+mn-ea"/>
                <a:ea typeface="+mn-ea"/>
              </a:rPr>
              <a:t>;</a:t>
            </a:r>
          </a:p>
          <a:p>
            <a:endParaRPr lang="en-US" altLang="zh-CN" sz="1200" b="1" dirty="0">
              <a:solidFill>
                <a:srgbClr val="FF0000"/>
              </a:solidFill>
              <a:latin typeface="+mn-ea"/>
              <a:ea typeface="+mn-ea"/>
            </a:endParaRPr>
          </a:p>
          <a:p>
            <a:r>
              <a:rPr lang="en-US" altLang="zh-CN" sz="1200" b="1" dirty="0">
                <a:solidFill>
                  <a:srgbClr val="FF0000"/>
                </a:solidFill>
                <a:latin typeface="+mn-ea"/>
                <a:ea typeface="+mn-ea"/>
              </a:rPr>
              <a:t>    //</a:t>
            </a:r>
            <a:r>
              <a:rPr lang="zh-CN" altLang="en-US" sz="1200" b="1" dirty="0">
                <a:solidFill>
                  <a:srgbClr val="FF0000"/>
                </a:solidFill>
                <a:latin typeface="+mn-ea"/>
                <a:ea typeface="+mn-ea"/>
              </a:rPr>
              <a:t>（第</a:t>
            </a:r>
            <a:r>
              <a:rPr lang="en-US" altLang="zh-CN" sz="1200" b="1" dirty="0">
                <a:solidFill>
                  <a:srgbClr val="FF0000"/>
                </a:solidFill>
                <a:latin typeface="+mn-ea"/>
                <a:ea typeface="+mn-ea"/>
              </a:rPr>
              <a:t>2</a:t>
            </a:r>
            <a:r>
              <a:rPr lang="zh-CN" altLang="en-US" sz="1200" b="1" dirty="0">
                <a:solidFill>
                  <a:srgbClr val="FF0000"/>
                </a:solidFill>
                <a:latin typeface="+mn-ea"/>
                <a:ea typeface="+mn-ea"/>
              </a:rPr>
              <a:t>组）字符串输出</a:t>
            </a:r>
            <a:r>
              <a:rPr lang="en-US" altLang="zh-CN" sz="1200" b="1" dirty="0">
                <a:solidFill>
                  <a:srgbClr val="FF0000"/>
                </a:solidFill>
                <a:latin typeface="+mn-ea"/>
                <a:ea typeface="+mn-ea"/>
              </a:rPr>
              <a:t>(&amp;+</a:t>
            </a:r>
            <a:r>
              <a:rPr lang="zh-CN" altLang="en-US" sz="1200" b="1" dirty="0">
                <a:solidFill>
                  <a:srgbClr val="FF0000"/>
                </a:solidFill>
                <a:latin typeface="+mn-ea"/>
                <a:ea typeface="+mn-ea"/>
              </a:rPr>
              <a:t>数组名</a:t>
            </a:r>
            <a:r>
              <a:rPr lang="en-US" altLang="zh-CN" sz="1200" b="1" dirty="0">
                <a:solidFill>
                  <a:srgbClr val="FF0000"/>
                </a:solidFill>
                <a:latin typeface="+mn-ea"/>
                <a:ea typeface="+mn-ea"/>
              </a:rPr>
              <a:t>+</a:t>
            </a:r>
            <a:r>
              <a:rPr lang="zh-CN" altLang="en-US" sz="1200" b="1" dirty="0">
                <a:solidFill>
                  <a:srgbClr val="FF0000"/>
                </a:solidFill>
                <a:latin typeface="+mn-ea"/>
                <a:ea typeface="+mn-ea"/>
              </a:rPr>
              <a:t>双下标</a:t>
            </a:r>
            <a:r>
              <a:rPr lang="en-US" altLang="zh-CN" sz="1200" b="1" dirty="0">
                <a:solidFill>
                  <a:srgbClr val="FF0000"/>
                </a:solidFill>
                <a:latin typeface="+mn-ea"/>
                <a:ea typeface="+mn-ea"/>
              </a:rPr>
              <a:t>)</a:t>
            </a:r>
            <a:endParaRPr lang="zh-CN" altLang="en-US" sz="1200" b="1" dirty="0">
              <a:latin typeface="+mn-ea"/>
              <a:ea typeface="+mn-ea"/>
            </a:endParaRPr>
          </a:p>
          <a:p>
            <a:r>
              <a:rPr lang="en-US" altLang="zh-CN" sz="1200" b="1" dirty="0">
                <a:latin typeface="+mn-ea"/>
                <a:ea typeface="+mn-ea"/>
              </a:rPr>
              <a:t>    </a:t>
            </a:r>
            <a:r>
              <a:rPr lang="en-US" altLang="zh-CN" sz="1200" b="1" dirty="0" err="1">
                <a:latin typeface="+mn-ea"/>
                <a:ea typeface="+mn-ea"/>
              </a:rPr>
              <a:t>printf</a:t>
            </a:r>
            <a:r>
              <a:rPr lang="en-US" altLang="zh-CN" sz="1200" b="1" dirty="0">
                <a:latin typeface="+mn-ea"/>
                <a:ea typeface="+mn-ea"/>
              </a:rPr>
              <a:t>("a[0][2]=%s\n", &amp;a[0][2]); </a:t>
            </a:r>
            <a:endParaRPr lang="zh-CN" altLang="zh-CN" sz="1200" dirty="0">
              <a:latin typeface="+mn-ea"/>
              <a:ea typeface="+mn-ea"/>
            </a:endParaRPr>
          </a:p>
          <a:p>
            <a:r>
              <a:rPr lang="en-US" altLang="zh-CN" sz="1200" b="1" dirty="0">
                <a:latin typeface="+mn-ea"/>
                <a:ea typeface="+mn-ea"/>
              </a:rPr>
              <a:t>    </a:t>
            </a:r>
            <a:r>
              <a:rPr lang="en-US" altLang="zh-CN" sz="1200" b="1" dirty="0" err="1">
                <a:latin typeface="+mn-ea"/>
                <a:ea typeface="+mn-ea"/>
              </a:rPr>
              <a:t>cout</a:t>
            </a:r>
            <a:r>
              <a:rPr lang="en-US" altLang="zh-CN" sz="1200" b="1" dirty="0">
                <a:latin typeface="+mn-ea"/>
                <a:ea typeface="+mn-ea"/>
              </a:rPr>
              <a:t> &lt;&lt; "a[1][20]=" &lt;&lt; &amp;a[1][20] &lt;&lt; </a:t>
            </a:r>
            <a:r>
              <a:rPr lang="en-US" altLang="zh-CN" sz="1200" b="1" dirty="0" err="1">
                <a:latin typeface="+mn-ea"/>
                <a:ea typeface="+mn-ea"/>
              </a:rPr>
              <a:t>endl</a:t>
            </a:r>
            <a:r>
              <a:rPr lang="en-US" altLang="zh-CN" sz="1200" b="1" dirty="0">
                <a:latin typeface="+mn-ea"/>
                <a:ea typeface="+mn-ea"/>
              </a:rPr>
              <a:t>;       </a:t>
            </a:r>
          </a:p>
          <a:p>
            <a:endParaRPr lang="en-US" altLang="zh-CN" sz="1200" b="1" dirty="0">
              <a:solidFill>
                <a:srgbClr val="FF0000"/>
              </a:solidFill>
              <a:latin typeface="+mn-ea"/>
              <a:ea typeface="+mn-ea"/>
            </a:endParaRPr>
          </a:p>
          <a:p>
            <a:r>
              <a:rPr lang="en-US" altLang="zh-CN" sz="1200" b="1" dirty="0">
                <a:solidFill>
                  <a:srgbClr val="FF0000"/>
                </a:solidFill>
                <a:latin typeface="+mn-ea"/>
                <a:ea typeface="+mn-ea"/>
              </a:rPr>
              <a:t>    //</a:t>
            </a:r>
            <a:r>
              <a:rPr lang="zh-CN" altLang="en-US" sz="1200" b="1" dirty="0">
                <a:solidFill>
                  <a:srgbClr val="FF0000"/>
                </a:solidFill>
                <a:latin typeface="+mn-ea"/>
                <a:ea typeface="+mn-ea"/>
              </a:rPr>
              <a:t>（第</a:t>
            </a:r>
            <a:r>
              <a:rPr lang="en-US" altLang="zh-CN" sz="1200" b="1" dirty="0">
                <a:solidFill>
                  <a:srgbClr val="FF0000"/>
                </a:solidFill>
                <a:latin typeface="+mn-ea"/>
                <a:ea typeface="+mn-ea"/>
              </a:rPr>
              <a:t>3</a:t>
            </a:r>
            <a:r>
              <a:rPr lang="zh-CN" altLang="en-US" sz="1200" b="1" dirty="0">
                <a:solidFill>
                  <a:srgbClr val="FF0000"/>
                </a:solidFill>
                <a:latin typeface="+mn-ea"/>
                <a:ea typeface="+mn-ea"/>
              </a:rPr>
              <a:t>组）字符串输出</a:t>
            </a:r>
            <a:r>
              <a:rPr lang="en-US" altLang="zh-CN" sz="1200" b="1" dirty="0">
                <a:solidFill>
                  <a:srgbClr val="FF0000"/>
                </a:solidFill>
                <a:latin typeface="+mn-ea"/>
                <a:ea typeface="+mn-ea"/>
              </a:rPr>
              <a:t>(</a:t>
            </a:r>
            <a:r>
              <a:rPr lang="zh-CN" altLang="en-US" sz="1200" b="1" dirty="0">
                <a:solidFill>
                  <a:srgbClr val="FF0000"/>
                </a:solidFill>
                <a:latin typeface="+mn-ea"/>
                <a:ea typeface="+mn-ea"/>
              </a:rPr>
              <a:t>数组名</a:t>
            </a:r>
            <a:r>
              <a:rPr lang="en-US" altLang="zh-CN" sz="1200" b="1" dirty="0">
                <a:solidFill>
                  <a:srgbClr val="FF0000"/>
                </a:solidFill>
                <a:latin typeface="+mn-ea"/>
                <a:ea typeface="+mn-ea"/>
              </a:rPr>
              <a:t>+</a:t>
            </a:r>
            <a:r>
              <a:rPr lang="zh-CN" altLang="en-US" sz="1200" b="1" dirty="0">
                <a:solidFill>
                  <a:srgbClr val="FF0000"/>
                </a:solidFill>
                <a:latin typeface="+mn-ea"/>
                <a:ea typeface="+mn-ea"/>
              </a:rPr>
              <a:t>单下标</a:t>
            </a:r>
            <a:r>
              <a:rPr lang="en-US" altLang="zh-CN" sz="1200" b="1" dirty="0">
                <a:solidFill>
                  <a:srgbClr val="FF0000"/>
                </a:solidFill>
                <a:latin typeface="+mn-ea"/>
                <a:ea typeface="+mn-ea"/>
              </a:rPr>
              <a:t>)</a:t>
            </a:r>
            <a:endParaRPr lang="en-US" altLang="zh-CN" sz="1200" b="1" dirty="0">
              <a:latin typeface="+mn-ea"/>
              <a:ea typeface="+mn-ea"/>
            </a:endParaRPr>
          </a:p>
          <a:p>
            <a:r>
              <a:rPr lang="en-US" altLang="zh-CN" sz="1200" b="1" dirty="0">
                <a:latin typeface="+mn-ea"/>
                <a:ea typeface="+mn-ea"/>
              </a:rPr>
              <a:t>    </a:t>
            </a:r>
            <a:r>
              <a:rPr lang="en-US" altLang="zh-CN" sz="1200" b="1" dirty="0" err="1">
                <a:latin typeface="+mn-ea"/>
                <a:ea typeface="+mn-ea"/>
              </a:rPr>
              <a:t>printf</a:t>
            </a:r>
            <a:r>
              <a:rPr lang="en-US" altLang="zh-CN" sz="1200" b="1" dirty="0">
                <a:latin typeface="+mn-ea"/>
                <a:ea typeface="+mn-ea"/>
              </a:rPr>
              <a:t>("a[0]=%s\</a:t>
            </a:r>
            <a:r>
              <a:rPr lang="en-US" altLang="zh-CN" sz="1200" b="1" dirty="0" err="1">
                <a:latin typeface="+mn-ea"/>
                <a:ea typeface="+mn-ea"/>
              </a:rPr>
              <a:t>n",a</a:t>
            </a:r>
            <a:r>
              <a:rPr lang="en-US" altLang="zh-CN" sz="1200" b="1" dirty="0">
                <a:latin typeface="+mn-ea"/>
                <a:ea typeface="+mn-ea"/>
              </a:rPr>
              <a:t>[0]);</a:t>
            </a:r>
          </a:p>
          <a:p>
            <a:r>
              <a:rPr lang="en-US" altLang="zh-CN" sz="1200" b="1" dirty="0">
                <a:latin typeface="+mn-ea"/>
                <a:ea typeface="+mn-ea"/>
              </a:rPr>
              <a:t>    </a:t>
            </a:r>
            <a:r>
              <a:rPr lang="en-US" altLang="zh-CN" sz="1200" b="1" dirty="0" err="1">
                <a:latin typeface="+mn-ea"/>
                <a:ea typeface="+mn-ea"/>
              </a:rPr>
              <a:t>cout</a:t>
            </a:r>
            <a:r>
              <a:rPr lang="en-US" altLang="zh-CN" sz="1200" b="1" dirty="0">
                <a:latin typeface="+mn-ea"/>
                <a:ea typeface="+mn-ea"/>
              </a:rPr>
              <a:t> &lt;&lt; "a[2]=" &lt;&lt; a[2] &lt;&lt; </a:t>
            </a:r>
            <a:r>
              <a:rPr lang="en-US" altLang="zh-CN" sz="1200" b="1" dirty="0" err="1">
                <a:latin typeface="+mn-ea"/>
                <a:ea typeface="+mn-ea"/>
              </a:rPr>
              <a:t>endl</a:t>
            </a:r>
            <a:r>
              <a:rPr lang="en-US" altLang="zh-CN" sz="1200" b="1" dirty="0">
                <a:latin typeface="+mn-ea"/>
                <a:ea typeface="+mn-ea"/>
              </a:rPr>
              <a:t>;</a:t>
            </a:r>
          </a:p>
          <a:p>
            <a:endParaRPr lang="en-US" altLang="zh-CN" sz="1200" b="1" dirty="0">
              <a:latin typeface="+mn-ea"/>
              <a:ea typeface="+mn-ea"/>
            </a:endParaRPr>
          </a:p>
          <a:p>
            <a:r>
              <a:rPr lang="en-US" altLang="zh-CN" sz="1200" b="1" dirty="0">
                <a:latin typeface="+mn-ea"/>
                <a:ea typeface="+mn-ea"/>
              </a:rPr>
              <a:t>    return 0;</a:t>
            </a:r>
          </a:p>
          <a:p>
            <a:r>
              <a:rPr lang="en-US" altLang="zh-CN" sz="1200" b="1" dirty="0">
                <a:latin typeface="+mn-ea"/>
                <a:ea typeface="+mn-ea"/>
              </a:rPr>
              <a:t>}</a:t>
            </a:r>
          </a:p>
          <a:p>
            <a:endParaRPr lang="en-US" altLang="zh-CN" sz="1200" b="1" dirty="0">
              <a:latin typeface="+mn-ea"/>
              <a:ea typeface="+mn-ea"/>
            </a:endParaRPr>
          </a:p>
          <a:p>
            <a:endParaRPr lang="en-US" altLang="zh-CN" sz="1200" b="1" dirty="0">
              <a:latin typeface="+mn-ea"/>
              <a:ea typeface="+mn-ea"/>
            </a:endParaRPr>
          </a:p>
        </p:txBody>
      </p:sp>
      <p:sp>
        <p:nvSpPr>
          <p:cNvPr id="5" name="Rectangle 4"/>
          <p:cNvSpPr>
            <a:spLocks noChangeArrowheads="1"/>
          </p:cNvSpPr>
          <p:nvPr/>
        </p:nvSpPr>
        <p:spPr bwMode="auto">
          <a:xfrm>
            <a:off x="4860032" y="836712"/>
            <a:ext cx="4283968" cy="5917006"/>
          </a:xfrm>
          <a:prstGeom prst="rect">
            <a:avLst/>
          </a:prstGeom>
          <a:noFill/>
          <a:ln w="9525">
            <a:solidFill>
              <a:schemeClr val="tx1"/>
            </a:solidFill>
            <a:miter lim="800000"/>
            <a:headEnd/>
            <a:tailEnd/>
          </a:ln>
          <a:effectLst/>
          <a:extLst/>
        </p:spPr>
        <p:txBody>
          <a:bodyPr wrap="none" anchor="ctr"/>
          <a:lstStyle/>
          <a:p>
            <a:r>
              <a:rPr lang="zh-CN" altLang="en-US" sz="1600" b="1" dirty="0">
                <a:latin typeface="宋体" pitchFamily="2" charset="-122"/>
              </a:rPr>
              <a:t>输出为：</a:t>
            </a:r>
            <a:endParaRPr lang="en-US" altLang="zh-CN" sz="1600" b="1" dirty="0">
              <a:latin typeface="宋体" pitchFamily="2" charset="-122"/>
            </a:endParaRPr>
          </a:p>
          <a:p>
            <a:r>
              <a:rPr lang="en-US" altLang="zh-CN" sz="1600" b="1" dirty="0">
                <a:solidFill>
                  <a:srgbClr val="0000CC"/>
                </a:solidFill>
                <a:latin typeface="宋体" pitchFamily="2" charset="-122"/>
              </a:rPr>
              <a:t>a[0][2]=C</a:t>
            </a:r>
          </a:p>
          <a:p>
            <a:r>
              <a:rPr lang="en-US" altLang="zh-CN" sz="1600" b="1" dirty="0">
                <a:solidFill>
                  <a:srgbClr val="0000CC"/>
                </a:solidFill>
                <a:latin typeface="宋体" pitchFamily="2" charset="-122"/>
              </a:rPr>
              <a:t>a[1][20]=u</a:t>
            </a:r>
          </a:p>
          <a:p>
            <a:r>
              <a:rPr lang="en-US" altLang="zh-CN" sz="1600" b="1" dirty="0">
                <a:solidFill>
                  <a:srgbClr val="0000CC"/>
                </a:solidFill>
                <a:latin typeface="宋体" pitchFamily="2" charset="-122"/>
              </a:rPr>
              <a:t>a[0][2]=CDEFGHIJKLMNOPQRSTUVWXYZ</a:t>
            </a:r>
          </a:p>
          <a:p>
            <a:r>
              <a:rPr lang="en-US" altLang="zh-CN" sz="1600" b="1" dirty="0">
                <a:solidFill>
                  <a:srgbClr val="0000CC"/>
                </a:solidFill>
                <a:latin typeface="宋体" pitchFamily="2" charset="-122"/>
              </a:rPr>
              <a:t>a[1][20]=</a:t>
            </a:r>
            <a:r>
              <a:rPr lang="en-US" altLang="zh-CN" sz="1600" b="1" dirty="0" err="1">
                <a:solidFill>
                  <a:srgbClr val="0000CC"/>
                </a:solidFill>
                <a:latin typeface="宋体" pitchFamily="2" charset="-122"/>
              </a:rPr>
              <a:t>uvwxyz</a:t>
            </a:r>
            <a:endParaRPr lang="en-US" altLang="zh-CN" sz="1600" b="1" dirty="0">
              <a:solidFill>
                <a:srgbClr val="0000CC"/>
              </a:solidFill>
              <a:latin typeface="宋体" pitchFamily="2" charset="-122"/>
            </a:endParaRPr>
          </a:p>
          <a:p>
            <a:r>
              <a:rPr lang="en-US" altLang="zh-CN" sz="1600" b="1" dirty="0">
                <a:solidFill>
                  <a:srgbClr val="0000CC"/>
                </a:solidFill>
                <a:latin typeface="宋体" pitchFamily="2" charset="-122"/>
              </a:rPr>
              <a:t>a[0]=ABCDEFGHIJKLMNOPQRSTUVWXYZ</a:t>
            </a:r>
          </a:p>
          <a:p>
            <a:r>
              <a:rPr lang="en-US" altLang="zh-CN" sz="1600" b="1" dirty="0">
                <a:solidFill>
                  <a:srgbClr val="0000CC"/>
                </a:solidFill>
                <a:latin typeface="宋体" pitchFamily="2" charset="-122"/>
              </a:rPr>
              <a:t>a[2]=0123456789</a:t>
            </a:r>
          </a:p>
          <a:p>
            <a:endParaRPr lang="en-US" altLang="zh-CN" sz="1600" b="1" dirty="0">
              <a:latin typeface="宋体" pitchFamily="2" charset="-122"/>
            </a:endParaRPr>
          </a:p>
          <a:p>
            <a:r>
              <a:rPr lang="zh-CN" altLang="en-US" sz="1600" b="1" dirty="0">
                <a:latin typeface="宋体" pitchFamily="2" charset="-122"/>
              </a:rPr>
              <a:t>问</a:t>
            </a:r>
            <a:r>
              <a:rPr lang="en-US" altLang="zh-CN" sz="1600" b="1" dirty="0">
                <a:latin typeface="宋体" pitchFamily="2" charset="-122"/>
              </a:rPr>
              <a:t>1</a:t>
            </a:r>
            <a:r>
              <a:rPr lang="zh-CN" altLang="en-US" sz="1600" b="1" dirty="0">
                <a:latin typeface="宋体" pitchFamily="2" charset="-122"/>
              </a:rPr>
              <a:t>：同样双下标形式</a:t>
            </a:r>
            <a:r>
              <a:rPr lang="en-US" altLang="zh-CN" sz="1600" b="1" dirty="0">
                <a:latin typeface="宋体" pitchFamily="2" charset="-122"/>
              </a:rPr>
              <a:t>(</a:t>
            </a:r>
            <a:r>
              <a:rPr lang="zh-CN" altLang="en-US" sz="1600" b="1" dirty="0">
                <a:latin typeface="宋体" pitchFamily="2" charset="-122"/>
              </a:rPr>
              <a:t>第</a:t>
            </a:r>
            <a:r>
              <a:rPr lang="en-US" altLang="zh-CN" sz="1600" b="1" dirty="0">
                <a:latin typeface="宋体" pitchFamily="2" charset="-122"/>
              </a:rPr>
              <a:t>1/2</a:t>
            </a:r>
            <a:r>
              <a:rPr lang="zh-CN" altLang="en-US" sz="1600" b="1" dirty="0">
                <a:latin typeface="宋体" pitchFamily="2" charset="-122"/>
              </a:rPr>
              <a:t>组</a:t>
            </a:r>
            <a:r>
              <a:rPr lang="en-US" altLang="zh-CN" sz="1600" b="1" dirty="0">
                <a:latin typeface="宋体" pitchFamily="2" charset="-122"/>
              </a:rPr>
              <a:t>)</a:t>
            </a:r>
            <a:r>
              <a:rPr lang="zh-CN" altLang="en-US" sz="1600" b="1" dirty="0">
                <a:latin typeface="宋体" pitchFamily="2" charset="-122"/>
              </a:rPr>
              <a:t>，</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怎样输出单个字符？</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怎样输出字符串？</a:t>
            </a:r>
            <a:endParaRPr lang="en-US" altLang="zh-CN" sz="1600" b="1" dirty="0">
              <a:latin typeface="宋体" pitchFamily="2" charset="-122"/>
            </a:endParaRPr>
          </a:p>
          <a:p>
            <a:r>
              <a:rPr lang="en-US" altLang="zh-CN" sz="1600" b="1" dirty="0" err="1">
                <a:solidFill>
                  <a:srgbClr val="0000CC"/>
                </a:solidFill>
                <a:latin typeface="+mn-ea"/>
              </a:rPr>
              <a:t>printf</a:t>
            </a:r>
            <a:r>
              <a:rPr lang="en-US" altLang="zh-CN" sz="1600" b="1" dirty="0">
                <a:solidFill>
                  <a:srgbClr val="0000CC"/>
                </a:solidFill>
                <a:latin typeface="+mn-ea"/>
              </a:rPr>
              <a:t>("c", a[</a:t>
            </a:r>
            <a:r>
              <a:rPr lang="en-US" altLang="zh-CN" sz="1600" b="1" dirty="0" err="1">
                <a:solidFill>
                  <a:srgbClr val="0000CC"/>
                </a:solidFill>
                <a:latin typeface="+mn-ea"/>
              </a:rPr>
              <a:t>i</a:t>
            </a:r>
            <a:r>
              <a:rPr lang="en-US" altLang="zh-CN" sz="1600" b="1" dirty="0">
                <a:solidFill>
                  <a:srgbClr val="0000CC"/>
                </a:solidFill>
                <a:latin typeface="+mn-ea"/>
              </a:rPr>
              <a:t>][j]);</a:t>
            </a:r>
          </a:p>
          <a:p>
            <a:r>
              <a:rPr lang="en-US" altLang="zh-CN" sz="1600" b="1" dirty="0" err="1">
                <a:solidFill>
                  <a:srgbClr val="0000CC"/>
                </a:solidFill>
                <a:latin typeface="+mn-ea"/>
              </a:rPr>
              <a:t>cout</a:t>
            </a:r>
            <a:r>
              <a:rPr lang="en-US" altLang="zh-CN" sz="1600" b="1" dirty="0">
                <a:solidFill>
                  <a:srgbClr val="0000CC"/>
                </a:solidFill>
                <a:latin typeface="+mn-ea"/>
              </a:rPr>
              <a:t> &lt;&lt; a[</a:t>
            </a:r>
            <a:r>
              <a:rPr lang="en-US" altLang="zh-CN" sz="1600" b="1" dirty="0" err="1">
                <a:solidFill>
                  <a:srgbClr val="0000CC"/>
                </a:solidFill>
                <a:latin typeface="+mn-ea"/>
              </a:rPr>
              <a:t>i</a:t>
            </a:r>
            <a:r>
              <a:rPr lang="en-US" altLang="zh-CN" sz="1600" b="1" dirty="0">
                <a:solidFill>
                  <a:srgbClr val="0000CC"/>
                </a:solidFill>
                <a:latin typeface="+mn-ea"/>
              </a:rPr>
              <a:t>][j];</a:t>
            </a:r>
          </a:p>
          <a:p>
            <a:endParaRPr lang="en-US" altLang="zh-CN" sz="1600" b="1" dirty="0">
              <a:solidFill>
                <a:srgbClr val="0000CC"/>
              </a:solidFill>
              <a:latin typeface="+mn-ea"/>
            </a:endParaRPr>
          </a:p>
          <a:p>
            <a:r>
              <a:rPr lang="en-US" altLang="zh-CN" sz="1600" b="1" dirty="0" err="1">
                <a:solidFill>
                  <a:srgbClr val="0000CC"/>
                </a:solidFill>
                <a:latin typeface="+mn-ea"/>
              </a:rPr>
              <a:t>printf</a:t>
            </a:r>
            <a:r>
              <a:rPr lang="en-US" altLang="zh-CN" sz="1600" b="1" dirty="0">
                <a:solidFill>
                  <a:srgbClr val="0000CC"/>
                </a:solidFill>
                <a:latin typeface="+mn-ea"/>
              </a:rPr>
              <a:t>("s", &amp;a[</a:t>
            </a:r>
            <a:r>
              <a:rPr lang="en-US" altLang="zh-CN" sz="1600" b="1" dirty="0" err="1">
                <a:solidFill>
                  <a:srgbClr val="0000CC"/>
                </a:solidFill>
                <a:latin typeface="+mn-ea"/>
              </a:rPr>
              <a:t>i</a:t>
            </a:r>
            <a:r>
              <a:rPr lang="en-US" altLang="zh-CN" sz="1600" b="1" dirty="0">
                <a:solidFill>
                  <a:srgbClr val="0000CC"/>
                </a:solidFill>
                <a:latin typeface="+mn-ea"/>
              </a:rPr>
              <a:t>][j]);</a:t>
            </a:r>
          </a:p>
          <a:p>
            <a:r>
              <a:rPr lang="en-US" altLang="zh-CN" sz="1600" b="1" dirty="0" err="1">
                <a:solidFill>
                  <a:srgbClr val="0000CC"/>
                </a:solidFill>
                <a:latin typeface="+mn-ea"/>
              </a:rPr>
              <a:t>cout</a:t>
            </a:r>
            <a:r>
              <a:rPr lang="en-US" altLang="zh-CN" sz="1600" b="1" dirty="0">
                <a:solidFill>
                  <a:srgbClr val="0000CC"/>
                </a:solidFill>
                <a:latin typeface="+mn-ea"/>
              </a:rPr>
              <a:t> &lt;&lt; &amp;a[</a:t>
            </a:r>
            <a:r>
              <a:rPr lang="en-US" altLang="zh-CN" sz="1600" b="1" dirty="0" err="1">
                <a:solidFill>
                  <a:srgbClr val="0000CC"/>
                </a:solidFill>
                <a:latin typeface="+mn-ea"/>
              </a:rPr>
              <a:t>i</a:t>
            </a:r>
            <a:r>
              <a:rPr lang="en-US" altLang="zh-CN" sz="1600" b="1" dirty="0">
                <a:solidFill>
                  <a:srgbClr val="0000CC"/>
                </a:solidFill>
                <a:latin typeface="+mn-ea"/>
              </a:rPr>
              <a:t>][j];</a:t>
            </a:r>
          </a:p>
          <a:p>
            <a:r>
              <a:rPr lang="zh-CN" altLang="en-US" sz="1600" b="1" dirty="0">
                <a:latin typeface="宋体" pitchFamily="2" charset="-122"/>
              </a:rPr>
              <a:t>问</a:t>
            </a:r>
            <a:r>
              <a:rPr lang="en-US" altLang="zh-CN" sz="1600" b="1" dirty="0">
                <a:latin typeface="宋体" pitchFamily="2" charset="-122"/>
              </a:rPr>
              <a:t>2</a:t>
            </a:r>
            <a:r>
              <a:rPr lang="zh-CN" altLang="en-US" sz="1600" b="1" dirty="0">
                <a:latin typeface="宋体" pitchFamily="2" charset="-122"/>
              </a:rPr>
              <a:t>：如何修改第</a:t>
            </a:r>
            <a:r>
              <a:rPr lang="en-US" altLang="zh-CN" sz="1600" b="1" dirty="0">
                <a:latin typeface="宋体" pitchFamily="2" charset="-122"/>
              </a:rPr>
              <a:t>2</a:t>
            </a:r>
            <a:r>
              <a:rPr lang="zh-CN" altLang="en-US" sz="1600" b="1" dirty="0">
                <a:latin typeface="宋体" pitchFamily="2" charset="-122"/>
              </a:rPr>
              <a:t>组的输出</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必须保持双下标形式不变</a:t>
            </a:r>
            <a:r>
              <a:rPr lang="en-US" altLang="zh-CN" sz="1600" b="1" dirty="0">
                <a:latin typeface="宋体" pitchFamily="2" charset="-122"/>
              </a:rPr>
              <a:t>)</a:t>
            </a:r>
            <a:r>
              <a:rPr lang="zh-CN" altLang="en-US" sz="1600" b="1" dirty="0">
                <a:latin typeface="宋体" pitchFamily="2" charset="-122"/>
              </a:rPr>
              <a:t>，</a:t>
            </a:r>
            <a:endParaRPr lang="en-US" altLang="zh-CN" sz="1600" b="1" dirty="0">
              <a:latin typeface="宋体" pitchFamily="2" charset="-122"/>
            </a:endParaRPr>
          </a:p>
          <a:p>
            <a:r>
              <a:rPr lang="en-US" altLang="zh-CN" sz="1600" b="1" dirty="0">
                <a:latin typeface="宋体" pitchFamily="2" charset="-122"/>
              </a:rPr>
              <a:t>     </a:t>
            </a:r>
            <a:r>
              <a:rPr lang="zh-CN" altLang="en-US" sz="1600" b="1" dirty="0">
                <a:latin typeface="宋体" pitchFamily="2" charset="-122"/>
              </a:rPr>
              <a:t>使输出结果与第</a:t>
            </a:r>
            <a:r>
              <a:rPr lang="en-US" altLang="zh-CN" sz="1600" b="1" dirty="0">
                <a:latin typeface="宋体" pitchFamily="2" charset="-122"/>
              </a:rPr>
              <a:t>3</a:t>
            </a:r>
            <a:r>
              <a:rPr lang="zh-CN" altLang="en-US" sz="1600" b="1" dirty="0">
                <a:latin typeface="宋体" pitchFamily="2" charset="-122"/>
              </a:rPr>
              <a:t>组一致？</a:t>
            </a:r>
            <a:endParaRPr lang="en-US" altLang="zh-CN" sz="1600" b="1" dirty="0">
              <a:latin typeface="宋体" pitchFamily="2" charset="-122"/>
            </a:endParaRPr>
          </a:p>
          <a:p>
            <a:r>
              <a:rPr lang="en-US" altLang="zh-CN" sz="1600" b="1" dirty="0" err="1">
                <a:solidFill>
                  <a:srgbClr val="0000CC"/>
                </a:solidFill>
                <a:latin typeface="+mn-ea"/>
              </a:rPr>
              <a:t>printf</a:t>
            </a:r>
            <a:r>
              <a:rPr lang="en-US" altLang="zh-CN" sz="1600" b="1" dirty="0">
                <a:solidFill>
                  <a:srgbClr val="0000CC"/>
                </a:solidFill>
                <a:latin typeface="+mn-ea"/>
              </a:rPr>
              <a:t>("a[0][0]=%s\n", &amp;a[0][0]); </a:t>
            </a:r>
            <a:endParaRPr lang="zh-CN" altLang="zh-CN" sz="1600" dirty="0">
              <a:solidFill>
                <a:srgbClr val="0000CC"/>
              </a:solidFill>
              <a:latin typeface="+mn-ea"/>
            </a:endParaRPr>
          </a:p>
          <a:p>
            <a:r>
              <a:rPr lang="en-US" altLang="zh-CN" sz="1600" b="1" dirty="0" err="1">
                <a:solidFill>
                  <a:srgbClr val="0000CC"/>
                </a:solidFill>
                <a:latin typeface="+mn-ea"/>
              </a:rPr>
              <a:t>cout</a:t>
            </a:r>
            <a:r>
              <a:rPr lang="en-US" altLang="zh-CN" sz="1600" b="1" dirty="0">
                <a:solidFill>
                  <a:srgbClr val="0000CC"/>
                </a:solidFill>
                <a:latin typeface="+mn-ea"/>
              </a:rPr>
              <a:t> &lt;&lt; "a[2][0]=" &lt;&lt; &amp;a[2][0] &lt;&lt; </a:t>
            </a:r>
            <a:r>
              <a:rPr lang="en-US" altLang="zh-CN" sz="1600" b="1" dirty="0" err="1">
                <a:solidFill>
                  <a:srgbClr val="0000CC"/>
                </a:solidFill>
                <a:latin typeface="+mn-ea"/>
              </a:rPr>
              <a:t>endl</a:t>
            </a:r>
            <a:r>
              <a:rPr lang="en-US" altLang="zh-CN" sz="1600" b="1" dirty="0">
                <a:solidFill>
                  <a:srgbClr val="0000CC"/>
                </a:solidFill>
                <a:latin typeface="+mn-ea"/>
              </a:rPr>
              <a:t>;</a:t>
            </a:r>
            <a:endParaRPr lang="en-US" altLang="zh-CN" sz="1600" b="1" dirty="0">
              <a:solidFill>
                <a:srgbClr val="0000CC"/>
              </a:solidFill>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612940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rPr>
              <a:t>5.5.5.</a:t>
            </a:r>
            <a:r>
              <a:rPr lang="zh-CN" altLang="en-US" sz="1600" b="1" dirty="0">
                <a:latin typeface="+mn-ea"/>
              </a:rPr>
              <a:t>字符数组的输入与输出</a:t>
            </a:r>
          </a:p>
          <a:p>
            <a:pPr algn="just" eaLnBrk="1" hangingPunct="1"/>
            <a:r>
              <a:rPr lang="en-US" altLang="zh-CN" sz="1600" b="1" dirty="0">
                <a:latin typeface="+mn-ea"/>
              </a:rPr>
              <a:t>5.5.5.5.</a:t>
            </a:r>
            <a:r>
              <a:rPr lang="zh-CN" altLang="en-US" sz="1600" b="1" dirty="0">
                <a:latin typeface="+mn-ea"/>
              </a:rPr>
              <a:t>二维字符数组的输入</a:t>
            </a:r>
            <a:r>
              <a:rPr lang="en-US" altLang="zh-CN" sz="1600" b="1" dirty="0">
                <a:latin typeface="+mn-ea"/>
              </a:rPr>
              <a:t>/</a:t>
            </a:r>
            <a:r>
              <a:rPr lang="zh-CN" altLang="en-US" sz="1600" b="1" dirty="0">
                <a:latin typeface="+mn-ea"/>
              </a:rPr>
              <a:t>输出</a:t>
            </a:r>
          </a:p>
          <a:p>
            <a:pPr algn="l" eaLnBrk="1" hangingPunct="1"/>
            <a:r>
              <a:rPr lang="zh-CN" altLang="en-US" sz="1600" b="1" dirty="0">
                <a:latin typeface="+mn-ea"/>
              </a:rPr>
              <a:t>★ 数组名加双下标表示元素，单下标表示</a:t>
            </a:r>
            <a:endParaRPr lang="en-US" altLang="zh-CN" sz="1600" b="1" dirty="0">
              <a:latin typeface="+mn-ea"/>
            </a:endParaRPr>
          </a:p>
          <a:p>
            <a:pPr algn="l" eaLnBrk="1" hangingPunct="1"/>
            <a:r>
              <a:rPr lang="zh-CN" altLang="en-US" sz="1600" b="1" dirty="0">
                <a:latin typeface="+mn-ea"/>
              </a:rPr>
              <a:t>一维数组</a:t>
            </a:r>
            <a:endParaRPr lang="en-US" altLang="zh-CN" sz="1600" b="1" dirty="0">
              <a:latin typeface="+mn-ea"/>
            </a:endParaRPr>
          </a:p>
          <a:p>
            <a:pPr algn="just" eaLnBrk="1" hangingPunct="1"/>
            <a:r>
              <a:rPr lang="zh-CN" altLang="en-US" sz="1600" b="1" dirty="0">
                <a:latin typeface="+mn-ea"/>
              </a:rPr>
              <a:t>例</a:t>
            </a:r>
            <a:r>
              <a:rPr lang="en-US" altLang="zh-CN" sz="1600" b="1" dirty="0">
                <a:latin typeface="+mn-ea"/>
              </a:rPr>
              <a:t>28</a:t>
            </a:r>
            <a:r>
              <a:rPr lang="zh-CN" altLang="en-US" sz="1600" b="1" dirty="0">
                <a:latin typeface="+mn-ea"/>
              </a:rPr>
              <a:t>：二维字符数组从任一位置开始输入</a:t>
            </a:r>
            <a:endParaRPr lang="en-US" altLang="zh-CN" sz="1600" b="1" dirty="0">
              <a:latin typeface="+mn-ea"/>
            </a:endParaRPr>
          </a:p>
          <a:p>
            <a:pPr algn="just" eaLnBrk="1" hangingPunct="1"/>
            <a:r>
              <a:rPr lang="zh-CN" altLang="en-US" sz="1600" b="1" dirty="0">
                <a:latin typeface="+mn-ea"/>
              </a:rPr>
              <a:t>字符串</a:t>
            </a:r>
            <a:endParaRPr lang="en-US" altLang="zh-CN" sz="1600" b="1" dirty="0">
              <a:latin typeface="+mn-ea"/>
            </a:endParaRPr>
          </a:p>
        </p:txBody>
      </p:sp>
      <p:sp>
        <p:nvSpPr>
          <p:cNvPr id="3" name="Rectangle 3"/>
          <p:cNvSpPr>
            <a:spLocks noChangeArrowheads="1"/>
          </p:cNvSpPr>
          <p:nvPr/>
        </p:nvSpPr>
        <p:spPr bwMode="auto">
          <a:xfrm>
            <a:off x="179512" y="2348880"/>
            <a:ext cx="3960440" cy="4404838"/>
          </a:xfrm>
          <a:prstGeom prst="rect">
            <a:avLst/>
          </a:prstGeom>
          <a:noFill/>
          <a:ln w="9525">
            <a:solidFill>
              <a:schemeClr val="tx1"/>
            </a:solidFill>
            <a:miter lim="800000"/>
            <a:headEnd/>
            <a:tailEnd/>
          </a:ln>
          <a:effectLst/>
          <a:extLst/>
        </p:spPr>
        <p:txBody>
          <a:bodyPr wrap="none" anchor="ctr"/>
          <a:lstStyle/>
          <a:p>
            <a:r>
              <a:rPr lang="en-US" altLang="zh-CN" sz="1600" b="1" dirty="0">
                <a:latin typeface="+mn-ea"/>
              </a:rPr>
              <a:t>#define _CRT_SECURE_NO_WARNINGS  </a:t>
            </a:r>
          </a:p>
          <a:p>
            <a:r>
              <a:rPr lang="en-US" altLang="zh-CN" sz="1600" b="1" dirty="0">
                <a:solidFill>
                  <a:srgbClr val="FF0000"/>
                </a:solidFill>
                <a:latin typeface="+mn-ea"/>
              </a:rPr>
              <a:t>//VS2017</a:t>
            </a:r>
            <a:r>
              <a:rPr lang="zh-CN" altLang="en-US" sz="1600" b="1" dirty="0">
                <a:solidFill>
                  <a:srgbClr val="FF0000"/>
                </a:solidFill>
                <a:latin typeface="+mn-ea"/>
              </a:rPr>
              <a:t>需要</a:t>
            </a:r>
          </a:p>
          <a:p>
            <a:r>
              <a:rPr lang="en-US" altLang="zh-CN" sz="1600" b="1" dirty="0">
                <a:latin typeface="+mn-ea"/>
              </a:rPr>
              <a:t>#include &lt;</a:t>
            </a:r>
            <a:r>
              <a:rPr lang="en-US" altLang="zh-CN" sz="1600" b="1" dirty="0" err="1">
                <a:latin typeface="+mn-ea"/>
              </a:rPr>
              <a:t>iostream</a:t>
            </a:r>
            <a:r>
              <a:rPr lang="en-US" altLang="zh-CN" sz="1600" b="1" dirty="0">
                <a:latin typeface="+mn-ea"/>
              </a:rPr>
              <a:t>&gt;</a:t>
            </a:r>
          </a:p>
          <a:p>
            <a:r>
              <a:rPr lang="en-US" altLang="zh-CN" sz="1600" b="1" dirty="0">
                <a:latin typeface="+mn-ea"/>
              </a:rPr>
              <a:t>using namespace std;</a:t>
            </a:r>
          </a:p>
          <a:p>
            <a:r>
              <a:rPr lang="en-US" altLang="zh-CN" sz="1600" b="1" dirty="0" err="1">
                <a:latin typeface="+mn-ea"/>
              </a:rPr>
              <a:t>int</a:t>
            </a:r>
            <a:r>
              <a:rPr lang="en-US" altLang="zh-CN" sz="1600" b="1" dirty="0">
                <a:latin typeface="+mn-ea"/>
              </a:rPr>
              <a:t> main()</a:t>
            </a:r>
          </a:p>
          <a:p>
            <a:r>
              <a:rPr lang="en-US" altLang="zh-CN" sz="1600" b="1" dirty="0">
                <a:latin typeface="+mn-ea"/>
              </a:rPr>
              <a:t>{</a:t>
            </a:r>
          </a:p>
          <a:p>
            <a:r>
              <a:rPr lang="en-US" altLang="zh-CN" sz="1600" b="1" dirty="0">
                <a:latin typeface="+mn-ea"/>
              </a:rPr>
              <a:t>    char a[3][30]={</a:t>
            </a:r>
          </a:p>
          <a:p>
            <a:r>
              <a:rPr lang="en-US" altLang="zh-CN" sz="1600" b="1" dirty="0">
                <a:latin typeface="+mn-ea"/>
              </a:rPr>
              <a:t>"ABCDEFGHIJKLMNOPQRSTUVWXYZ",</a:t>
            </a:r>
          </a:p>
          <a:p>
            <a:r>
              <a:rPr lang="en-US" altLang="zh-CN" sz="1600" b="1" dirty="0">
                <a:latin typeface="+mn-ea"/>
              </a:rPr>
              <a:t>"</a:t>
            </a:r>
            <a:r>
              <a:rPr lang="en-US" altLang="zh-CN" sz="1600" b="1" dirty="0" err="1">
                <a:latin typeface="+mn-ea"/>
              </a:rPr>
              <a:t>abcdefghijklmnopqrstuvwxyz</a:t>
            </a:r>
            <a:r>
              <a:rPr lang="en-US" altLang="zh-CN" sz="1600" b="1" dirty="0">
                <a:latin typeface="+mn-ea"/>
              </a:rPr>
              <a:t>",</a:t>
            </a:r>
          </a:p>
          <a:p>
            <a:r>
              <a:rPr lang="en-US" altLang="zh-CN" sz="1600" b="1" dirty="0">
                <a:latin typeface="+mn-ea"/>
              </a:rPr>
              <a:t>                   "0123456789" };</a:t>
            </a:r>
          </a:p>
          <a:p>
            <a:r>
              <a:rPr lang="en-US" altLang="zh-CN" sz="1600" b="1" dirty="0">
                <a:latin typeface="+mn-ea"/>
              </a:rPr>
              <a:t>    </a:t>
            </a:r>
            <a:r>
              <a:rPr lang="en-US" altLang="zh-CN" sz="1600" b="1" dirty="0" err="1">
                <a:latin typeface="+mn-ea"/>
              </a:rPr>
              <a:t>scanf</a:t>
            </a:r>
            <a:r>
              <a:rPr lang="en-US" altLang="zh-CN" sz="1600" b="1" dirty="0">
                <a:latin typeface="+mn-ea"/>
              </a:rPr>
              <a:t>("%s", &amp;a[1][3]);</a:t>
            </a:r>
          </a:p>
          <a:p>
            <a:r>
              <a:rPr lang="en-US" altLang="zh-CN" sz="1600" b="1" dirty="0">
                <a:solidFill>
                  <a:srgbClr val="FF0000"/>
                </a:solidFill>
                <a:latin typeface="+mn-ea"/>
              </a:rPr>
              <a:t>//&amp;+</a:t>
            </a:r>
            <a:r>
              <a:rPr lang="zh-CN" altLang="en-US" sz="1600" b="1" dirty="0">
                <a:solidFill>
                  <a:srgbClr val="FF0000"/>
                </a:solidFill>
                <a:latin typeface="+mn-ea"/>
              </a:rPr>
              <a:t>数组名</a:t>
            </a:r>
            <a:r>
              <a:rPr lang="en-US" altLang="zh-CN" sz="1600" b="1" dirty="0">
                <a:solidFill>
                  <a:srgbClr val="FF0000"/>
                </a:solidFill>
                <a:latin typeface="+mn-ea"/>
              </a:rPr>
              <a:t>+</a:t>
            </a:r>
            <a:r>
              <a:rPr lang="zh-CN" altLang="en-US" sz="1600" b="1" dirty="0">
                <a:solidFill>
                  <a:srgbClr val="FF0000"/>
                </a:solidFill>
                <a:latin typeface="+mn-ea"/>
              </a:rPr>
              <a:t>双下标</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"a[0]=" &lt;&lt; a[0]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"a[1]=" &lt;&lt; a[1]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"a[2]=" &lt;&lt; a[2]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5" name="Rectangle 4"/>
          <p:cNvSpPr>
            <a:spLocks noChangeArrowheads="1"/>
          </p:cNvSpPr>
          <p:nvPr/>
        </p:nvSpPr>
        <p:spPr bwMode="auto">
          <a:xfrm>
            <a:off x="4139952" y="332656"/>
            <a:ext cx="5004048" cy="6421062"/>
          </a:xfrm>
          <a:prstGeom prst="rect">
            <a:avLst/>
          </a:prstGeom>
          <a:noFill/>
          <a:ln w="9525">
            <a:solidFill>
              <a:schemeClr val="tx1"/>
            </a:solidFill>
            <a:miter lim="800000"/>
            <a:headEnd/>
            <a:tailEnd/>
          </a:ln>
          <a:effectLst/>
          <a:extLst/>
        </p:spPr>
        <p:txBody>
          <a:bodyPr wrap="none" anchor="ctr"/>
          <a:lstStyle/>
          <a:p>
            <a:r>
              <a:rPr lang="en-US" altLang="zh-CN" sz="1600" b="1" dirty="0">
                <a:latin typeface="+mn-ea"/>
              </a:rPr>
              <a:t>1</a:t>
            </a:r>
            <a:r>
              <a:rPr lang="zh-CN" altLang="en-US" sz="1600" b="1" dirty="0">
                <a:latin typeface="+mn-ea"/>
              </a:rPr>
              <a:t>、输入≤</a:t>
            </a:r>
            <a:r>
              <a:rPr lang="en-US" altLang="zh-CN" sz="1600" b="1" dirty="0">
                <a:latin typeface="+mn-ea"/>
              </a:rPr>
              <a:t>26</a:t>
            </a:r>
            <a:r>
              <a:rPr lang="zh-CN" altLang="en-US" sz="1600" b="1" dirty="0">
                <a:latin typeface="+mn-ea"/>
              </a:rPr>
              <a:t>个字符，输出为：</a:t>
            </a:r>
            <a:endParaRPr lang="en-US" altLang="zh-CN" sz="1600" b="1" dirty="0">
              <a:latin typeface="+mn-ea"/>
            </a:endParaRPr>
          </a:p>
          <a:p>
            <a:r>
              <a:rPr lang="en-US" altLang="zh-CN" sz="1600" b="1" dirty="0">
                <a:solidFill>
                  <a:srgbClr val="0000CC"/>
                </a:solidFill>
                <a:latin typeface="+mn-ea"/>
              </a:rPr>
              <a:t>a[0]=ABCDEFGHIJKLMNOPQRSTUVWXYZ</a:t>
            </a:r>
          </a:p>
          <a:p>
            <a:r>
              <a:rPr lang="en-US" altLang="zh-CN" sz="1600" b="1" dirty="0">
                <a:solidFill>
                  <a:srgbClr val="0000CC"/>
                </a:solidFill>
                <a:latin typeface="+mn-ea"/>
              </a:rPr>
              <a:t>a[1]=</a:t>
            </a:r>
            <a:r>
              <a:rPr lang="en-US" altLang="zh-CN" sz="1600" b="1" dirty="0" err="1">
                <a:solidFill>
                  <a:srgbClr val="0000CC"/>
                </a:solidFill>
                <a:latin typeface="+mn-ea"/>
              </a:rPr>
              <a:t>abc</a:t>
            </a:r>
            <a:r>
              <a:rPr lang="en-US" altLang="zh-CN" sz="1600" b="1" dirty="0">
                <a:solidFill>
                  <a:srgbClr val="0000CC"/>
                </a:solidFill>
                <a:latin typeface="+mn-ea"/>
              </a:rPr>
              <a:t>***********</a:t>
            </a:r>
          </a:p>
          <a:p>
            <a:r>
              <a:rPr lang="en-US" altLang="zh-CN" sz="1600" b="1" dirty="0">
                <a:solidFill>
                  <a:srgbClr val="0000CC"/>
                </a:solidFill>
                <a:latin typeface="+mn-ea"/>
              </a:rPr>
              <a:t>a[2]=0123456789</a:t>
            </a:r>
          </a:p>
          <a:p>
            <a:r>
              <a:rPr lang="en-US" altLang="zh-CN" sz="1600" b="1" dirty="0">
                <a:latin typeface="+mn-ea"/>
              </a:rPr>
              <a:t>2</a:t>
            </a:r>
            <a:r>
              <a:rPr lang="zh-CN" altLang="en-US" sz="1600" b="1" dirty="0">
                <a:latin typeface="+mn-ea"/>
              </a:rPr>
              <a:t>、输入</a:t>
            </a:r>
            <a:r>
              <a:rPr lang="en-US" altLang="zh-CN" sz="1600" b="1" dirty="0">
                <a:latin typeface="+mn-ea"/>
              </a:rPr>
              <a:t>27-56</a:t>
            </a:r>
            <a:r>
              <a:rPr lang="zh-CN" altLang="en-US" sz="1600" b="1" dirty="0">
                <a:latin typeface="+mn-ea"/>
              </a:rPr>
              <a:t>个字符，输出为：</a:t>
            </a:r>
            <a:endParaRPr lang="en-US" altLang="zh-CN" sz="1600" b="1" dirty="0">
              <a:latin typeface="+mn-ea"/>
            </a:endParaRPr>
          </a:p>
          <a:p>
            <a:r>
              <a:rPr lang="en-US" altLang="zh-CN" sz="1600" b="1" dirty="0">
                <a:solidFill>
                  <a:srgbClr val="0000CC"/>
                </a:solidFill>
                <a:latin typeface="+mn-ea"/>
              </a:rPr>
              <a:t>a[0]=ABCDEFGHIJKLMNOPQRSTUVWXYZ</a:t>
            </a:r>
          </a:p>
          <a:p>
            <a:r>
              <a:rPr lang="en-US" altLang="zh-CN" sz="1600" b="1" dirty="0">
                <a:solidFill>
                  <a:srgbClr val="0000CC"/>
                </a:solidFill>
                <a:latin typeface="+mn-ea"/>
              </a:rPr>
              <a:t>a[1]=</a:t>
            </a:r>
            <a:r>
              <a:rPr lang="en-US" altLang="zh-CN" sz="1600" b="1" dirty="0" err="1">
                <a:solidFill>
                  <a:srgbClr val="0000CC"/>
                </a:solidFill>
                <a:latin typeface="+mn-ea"/>
              </a:rPr>
              <a:t>abc</a:t>
            </a:r>
            <a:r>
              <a:rPr lang="en-US" altLang="zh-CN" sz="1600" b="1" dirty="0">
                <a:solidFill>
                  <a:srgbClr val="0000CC"/>
                </a:solidFill>
                <a:latin typeface="+mn-ea"/>
              </a:rPr>
              <a:t>****************************************</a:t>
            </a:r>
          </a:p>
          <a:p>
            <a:r>
              <a:rPr lang="en-US" altLang="zh-CN" sz="1600" b="1" dirty="0">
                <a:solidFill>
                  <a:srgbClr val="0000CC"/>
                </a:solidFill>
                <a:latin typeface="+mn-ea"/>
              </a:rPr>
              <a:t>a[2]=*************</a:t>
            </a:r>
          </a:p>
          <a:p>
            <a:r>
              <a:rPr lang="en-US" altLang="zh-CN" sz="1600" b="1" dirty="0">
                <a:latin typeface="+mn-ea"/>
              </a:rPr>
              <a:t>3</a:t>
            </a:r>
            <a:r>
              <a:rPr lang="zh-CN" altLang="en-US" sz="1600" b="1" dirty="0">
                <a:latin typeface="+mn-ea"/>
              </a:rPr>
              <a:t>、输入</a:t>
            </a:r>
            <a:r>
              <a:rPr lang="en-US" altLang="zh-CN" sz="1600" b="1" dirty="0">
                <a:latin typeface="+mn-ea"/>
              </a:rPr>
              <a:t>56</a:t>
            </a:r>
            <a:r>
              <a:rPr lang="zh-CN" altLang="en-US" sz="1600" b="1" dirty="0">
                <a:latin typeface="+mn-ea"/>
              </a:rPr>
              <a:t>个以上字符，输出为：</a:t>
            </a:r>
            <a:endParaRPr lang="en-US" altLang="zh-CN" sz="1600" b="1" dirty="0">
              <a:latin typeface="+mn-ea"/>
            </a:endParaRPr>
          </a:p>
          <a:p>
            <a:r>
              <a:rPr lang="en-US" altLang="zh-CN" sz="1600" b="1" dirty="0">
                <a:solidFill>
                  <a:srgbClr val="0000CC"/>
                </a:solidFill>
                <a:latin typeface="+mn-ea"/>
              </a:rPr>
              <a:t>a[0]=ABCDEFGHIJKLMNOPQRSTUVWXYZ</a:t>
            </a:r>
          </a:p>
          <a:p>
            <a:r>
              <a:rPr lang="en-US" altLang="zh-CN" sz="1600" b="1" dirty="0">
                <a:solidFill>
                  <a:srgbClr val="0000CC"/>
                </a:solidFill>
                <a:latin typeface="+mn-ea"/>
              </a:rPr>
              <a:t>a[1]=</a:t>
            </a:r>
            <a:r>
              <a:rPr lang="en-US" altLang="zh-CN" sz="1600" b="1" dirty="0" err="1">
                <a:solidFill>
                  <a:srgbClr val="0000CC"/>
                </a:solidFill>
                <a:latin typeface="+mn-ea"/>
              </a:rPr>
              <a:t>abc</a:t>
            </a:r>
            <a:r>
              <a:rPr lang="en-US" altLang="zh-CN" sz="1600" b="1" dirty="0">
                <a:solidFill>
                  <a:srgbClr val="0000CC"/>
                </a:solidFill>
                <a:latin typeface="+mn-ea"/>
              </a:rPr>
              <a:t>************************************************************</a:t>
            </a:r>
          </a:p>
          <a:p>
            <a:r>
              <a:rPr lang="en-US" altLang="zh-CN" sz="1600" b="1" dirty="0">
                <a:solidFill>
                  <a:srgbClr val="0000CC"/>
                </a:solidFill>
                <a:latin typeface="+mn-ea"/>
              </a:rPr>
              <a:t>a[2]=*********************************</a:t>
            </a:r>
          </a:p>
          <a:p>
            <a:r>
              <a:rPr lang="zh-CN" altLang="en-US" sz="1600" b="1" dirty="0">
                <a:solidFill>
                  <a:srgbClr val="0000CC"/>
                </a:solidFill>
                <a:latin typeface="+mn-ea"/>
              </a:rPr>
              <a:t>运行时报错：</a:t>
            </a:r>
            <a:endParaRPr lang="en-US" altLang="zh-CN" sz="1600" b="1" dirty="0">
              <a:solidFill>
                <a:srgbClr val="0000CC"/>
              </a:solidFill>
              <a:latin typeface="+mn-ea"/>
            </a:endParaRPr>
          </a:p>
          <a:p>
            <a:r>
              <a:rPr lang="en-US" altLang="zh-CN" sz="1600" b="1" dirty="0">
                <a:solidFill>
                  <a:srgbClr val="0000CC"/>
                </a:solidFill>
                <a:latin typeface="+mn-ea"/>
              </a:rPr>
              <a:t>Stack around the variable </a:t>
            </a:r>
          </a:p>
          <a:p>
            <a:r>
              <a:rPr lang="en-US" altLang="zh-CN" sz="1600" b="1" dirty="0">
                <a:solidFill>
                  <a:srgbClr val="0000CC"/>
                </a:solidFill>
                <a:latin typeface="+mn-ea"/>
              </a:rPr>
              <a:t>‘a’ was corrupted</a:t>
            </a:r>
          </a:p>
          <a:p>
            <a:r>
              <a:rPr lang="zh-CN" altLang="en-US" sz="1600" b="1" dirty="0">
                <a:latin typeface="+mn-ea"/>
              </a:rPr>
              <a:t>将</a:t>
            </a:r>
            <a:r>
              <a:rPr lang="en-US" altLang="zh-CN" sz="1600" b="1" dirty="0" err="1">
                <a:latin typeface="+mn-ea"/>
              </a:rPr>
              <a:t>scanf</a:t>
            </a:r>
            <a:r>
              <a:rPr lang="zh-CN" altLang="en-US" sz="1600" b="1" dirty="0">
                <a:latin typeface="+mn-ea"/>
              </a:rPr>
              <a:t>换为 </a:t>
            </a:r>
            <a:r>
              <a:rPr lang="en-US" altLang="zh-CN" sz="1600" b="1" dirty="0" err="1">
                <a:latin typeface="+mn-ea"/>
              </a:rPr>
              <a:t>cin</a:t>
            </a:r>
            <a:r>
              <a:rPr lang="en-US" altLang="zh-CN" sz="1600" b="1" dirty="0">
                <a:latin typeface="+mn-ea"/>
              </a:rPr>
              <a:t> &gt;&gt; &amp;a[1][3];</a:t>
            </a:r>
          </a:p>
          <a:p>
            <a:r>
              <a:rPr lang="zh-CN" altLang="en-US" sz="1600" b="1" dirty="0">
                <a:latin typeface="+mn-ea"/>
              </a:rPr>
              <a:t>再重复</a:t>
            </a:r>
            <a:r>
              <a:rPr lang="en-US" altLang="zh-CN" sz="1600" b="1" dirty="0">
                <a:latin typeface="+mn-ea"/>
              </a:rPr>
              <a:t>1</a:t>
            </a:r>
            <a:r>
              <a:rPr lang="zh-CN" altLang="en-US" sz="1600" b="1" dirty="0">
                <a:latin typeface="+mn-ea"/>
              </a:rPr>
              <a:t>、</a:t>
            </a:r>
            <a:r>
              <a:rPr lang="en-US" altLang="zh-CN" sz="1600" b="1" dirty="0">
                <a:latin typeface="+mn-ea"/>
              </a:rPr>
              <a:t>2</a:t>
            </a:r>
            <a:r>
              <a:rPr lang="zh-CN" altLang="en-US" sz="1600" b="1" dirty="0">
                <a:latin typeface="+mn-ea"/>
              </a:rPr>
              <a:t>、</a:t>
            </a:r>
            <a:r>
              <a:rPr lang="en-US" altLang="zh-CN" sz="1600" b="1" dirty="0">
                <a:latin typeface="+mn-ea"/>
              </a:rPr>
              <a:t>3</a:t>
            </a:r>
            <a:r>
              <a:rPr lang="zh-CN" altLang="en-US" sz="1600" b="1" dirty="0">
                <a:latin typeface="+mn-ea"/>
              </a:rPr>
              <a:t>，观察结果</a:t>
            </a:r>
            <a:endParaRPr lang="en-US" altLang="zh-CN" sz="1600" b="1" dirty="0">
              <a:latin typeface="+mn-ea"/>
            </a:endParaRPr>
          </a:p>
          <a:p>
            <a:r>
              <a:rPr lang="zh-CN" altLang="en-US" sz="1600" b="1" dirty="0">
                <a:solidFill>
                  <a:srgbClr val="0000CC"/>
                </a:solidFill>
                <a:latin typeface="+mn-ea"/>
              </a:rPr>
              <a:t>结果与</a:t>
            </a:r>
            <a:r>
              <a:rPr lang="en-US" altLang="zh-CN" sz="1600" b="1" dirty="0">
                <a:solidFill>
                  <a:srgbClr val="0000CC"/>
                </a:solidFill>
                <a:latin typeface="+mn-ea"/>
              </a:rPr>
              <a:t>1</a:t>
            </a:r>
            <a:r>
              <a:rPr lang="zh-CN" altLang="en-US" sz="1600" b="1" dirty="0">
                <a:solidFill>
                  <a:srgbClr val="0000CC"/>
                </a:solidFill>
                <a:latin typeface="+mn-ea"/>
              </a:rPr>
              <a:t>、</a:t>
            </a:r>
            <a:r>
              <a:rPr lang="en-US" altLang="zh-CN" sz="1600" b="1" dirty="0">
                <a:solidFill>
                  <a:srgbClr val="0000CC"/>
                </a:solidFill>
                <a:latin typeface="+mn-ea"/>
              </a:rPr>
              <a:t>2</a:t>
            </a:r>
            <a:r>
              <a:rPr lang="zh-CN" altLang="en-US" sz="1600" b="1" dirty="0">
                <a:solidFill>
                  <a:srgbClr val="0000CC"/>
                </a:solidFill>
                <a:latin typeface="+mn-ea"/>
              </a:rPr>
              <a:t>、</a:t>
            </a:r>
            <a:r>
              <a:rPr lang="en-US" altLang="zh-CN" sz="1600" b="1" dirty="0">
                <a:solidFill>
                  <a:srgbClr val="0000CC"/>
                </a:solidFill>
                <a:latin typeface="+mn-ea"/>
              </a:rPr>
              <a:t>3</a:t>
            </a:r>
            <a:r>
              <a:rPr lang="zh-CN" altLang="en-US" sz="1600" b="1" dirty="0">
                <a:solidFill>
                  <a:srgbClr val="0000CC"/>
                </a:solidFill>
                <a:latin typeface="+mn-ea"/>
              </a:rPr>
              <a:t>相同</a:t>
            </a:r>
            <a:endParaRPr lang="en-US" altLang="zh-CN" sz="1600" b="1" dirty="0">
              <a:solidFill>
                <a:srgbClr val="0000CC"/>
              </a:solidFill>
              <a:latin typeface="+mn-ea"/>
            </a:endParaRPr>
          </a:p>
          <a:p>
            <a:r>
              <a:rPr lang="zh-CN" altLang="en-US" sz="1600" b="1" dirty="0">
                <a:latin typeface="+mn-ea"/>
              </a:rPr>
              <a:t>问</a:t>
            </a:r>
            <a:r>
              <a:rPr lang="en-US" altLang="zh-CN" sz="1600" b="1" dirty="0">
                <a:latin typeface="+mn-ea"/>
              </a:rPr>
              <a:t>1</a:t>
            </a:r>
            <a:r>
              <a:rPr lang="zh-CN" altLang="en-US" sz="1600" b="1" dirty="0">
                <a:latin typeface="+mn-ea"/>
              </a:rPr>
              <a:t>：输入</a:t>
            </a:r>
            <a:r>
              <a:rPr lang="en-US" altLang="zh-CN" sz="1600" b="1" dirty="0">
                <a:latin typeface="+mn-ea"/>
              </a:rPr>
              <a:t>27~56</a:t>
            </a:r>
            <a:r>
              <a:rPr lang="zh-CN" altLang="en-US" sz="1600" b="1" dirty="0">
                <a:latin typeface="+mn-ea"/>
              </a:rPr>
              <a:t>个字符为什么不</a:t>
            </a:r>
            <a:endParaRPr lang="en-US" altLang="zh-CN" sz="1600" b="1" dirty="0">
              <a:latin typeface="+mn-ea"/>
            </a:endParaRPr>
          </a:p>
          <a:p>
            <a:r>
              <a:rPr lang="en-US" altLang="zh-CN" sz="1600" b="1" dirty="0">
                <a:latin typeface="+mn-ea"/>
              </a:rPr>
              <a:t>     </a:t>
            </a:r>
            <a:r>
              <a:rPr lang="zh-CN" altLang="en-US" sz="1600" b="1" dirty="0">
                <a:latin typeface="+mn-ea"/>
              </a:rPr>
              <a:t>出现错误？</a:t>
            </a:r>
            <a:r>
              <a:rPr lang="en-US" altLang="zh-CN" sz="1600" b="1" dirty="0">
                <a:latin typeface="+mn-ea"/>
              </a:rPr>
              <a:t>a[2]</a:t>
            </a:r>
            <a:r>
              <a:rPr lang="zh-CN" altLang="en-US" sz="1600" b="1" dirty="0">
                <a:latin typeface="+mn-ea"/>
              </a:rPr>
              <a:t>中是什么？</a:t>
            </a:r>
          </a:p>
          <a:p>
            <a:r>
              <a:rPr lang="en-US" altLang="zh-CN" sz="1600" b="1" dirty="0">
                <a:solidFill>
                  <a:srgbClr val="0000CC"/>
                </a:solidFill>
                <a:latin typeface="+mn-ea"/>
              </a:rPr>
              <a:t>28~56</a:t>
            </a:r>
            <a:r>
              <a:rPr lang="zh-CN" altLang="en-US" sz="1600" b="1" dirty="0">
                <a:solidFill>
                  <a:srgbClr val="0000CC"/>
                </a:solidFill>
                <a:latin typeface="+mn-ea"/>
              </a:rPr>
              <a:t>这些多余的字符将</a:t>
            </a:r>
            <a:r>
              <a:rPr lang="en-US" altLang="zh-CN" sz="1600" b="1" dirty="0">
                <a:solidFill>
                  <a:srgbClr val="0000CC"/>
                </a:solidFill>
                <a:latin typeface="+mn-ea"/>
              </a:rPr>
              <a:t>a[2]</a:t>
            </a:r>
            <a:r>
              <a:rPr lang="zh-CN" altLang="en-US" sz="1600" b="1" dirty="0">
                <a:solidFill>
                  <a:srgbClr val="0000CC"/>
                </a:solidFill>
                <a:latin typeface="+mn-ea"/>
              </a:rPr>
              <a:t>覆盖了，</a:t>
            </a:r>
            <a:endParaRPr lang="en-US" altLang="zh-CN" sz="1600" b="1" dirty="0">
              <a:solidFill>
                <a:srgbClr val="0000CC"/>
              </a:solidFill>
              <a:latin typeface="+mn-ea"/>
            </a:endParaRPr>
          </a:p>
          <a:p>
            <a:r>
              <a:rPr lang="zh-CN" altLang="en-US" sz="1600" b="1" dirty="0">
                <a:solidFill>
                  <a:srgbClr val="0000CC"/>
                </a:solidFill>
                <a:latin typeface="+mn-ea"/>
              </a:rPr>
              <a:t>因此</a:t>
            </a:r>
            <a:r>
              <a:rPr lang="en-US" altLang="zh-CN" sz="1600" b="1" dirty="0">
                <a:solidFill>
                  <a:srgbClr val="0000CC"/>
                </a:solidFill>
                <a:latin typeface="+mn-ea"/>
              </a:rPr>
              <a:t>a[2]</a:t>
            </a:r>
            <a:r>
              <a:rPr lang="zh-CN" altLang="en-US" sz="1600" b="1" dirty="0">
                <a:solidFill>
                  <a:srgbClr val="0000CC"/>
                </a:solidFill>
                <a:latin typeface="+mn-ea"/>
              </a:rPr>
              <a:t>是这些多余的字符</a:t>
            </a:r>
            <a:endParaRPr lang="en-US" altLang="zh-CN" sz="1600" b="1" dirty="0">
              <a:solidFill>
                <a:srgbClr val="0000CC"/>
              </a:solidFill>
              <a:latin typeface="+mn-ea"/>
            </a:endParaRPr>
          </a:p>
          <a:p>
            <a:r>
              <a:rPr lang="zh-CN" altLang="en-US" sz="1600" b="1" dirty="0">
                <a:latin typeface="+mn-ea"/>
              </a:rPr>
              <a:t>问</a:t>
            </a:r>
            <a:r>
              <a:rPr lang="en-US" altLang="zh-CN" sz="1600" b="1" dirty="0">
                <a:latin typeface="+mn-ea"/>
              </a:rPr>
              <a:t>2</a:t>
            </a:r>
            <a:r>
              <a:rPr lang="zh-CN" altLang="en-US" sz="1600" b="1" dirty="0">
                <a:latin typeface="+mn-ea"/>
              </a:rPr>
              <a:t>：如果想不影响</a:t>
            </a:r>
            <a:r>
              <a:rPr lang="en-US" altLang="zh-CN" sz="1600" b="1" dirty="0">
                <a:latin typeface="+mn-ea"/>
              </a:rPr>
              <a:t>a[2]</a:t>
            </a:r>
            <a:r>
              <a:rPr lang="zh-CN" altLang="en-US" sz="1600" b="1" dirty="0">
                <a:latin typeface="+mn-ea"/>
              </a:rPr>
              <a:t>，例</a:t>
            </a:r>
            <a:r>
              <a:rPr lang="en-US" altLang="zh-CN" sz="1600" b="1" dirty="0">
                <a:latin typeface="+mn-ea"/>
              </a:rPr>
              <a:t>26</a:t>
            </a:r>
            <a:r>
              <a:rPr lang="zh-CN" altLang="en-US" sz="1600" b="1" dirty="0">
                <a:latin typeface="+mn-ea"/>
              </a:rPr>
              <a:t>中是≤</a:t>
            </a:r>
            <a:r>
              <a:rPr lang="en-US" altLang="zh-CN" sz="1600" b="1" dirty="0">
                <a:latin typeface="+mn-ea"/>
              </a:rPr>
              <a:t>29</a:t>
            </a:r>
            <a:r>
              <a:rPr lang="zh-CN" altLang="en-US" sz="1600" b="1" dirty="0">
                <a:latin typeface="+mn-ea"/>
              </a:rPr>
              <a:t>个字符，</a:t>
            </a:r>
            <a:endParaRPr lang="en-US" altLang="zh-CN" sz="1600" b="1" dirty="0">
              <a:latin typeface="+mn-ea"/>
            </a:endParaRPr>
          </a:p>
          <a:p>
            <a:r>
              <a:rPr lang="zh-CN" altLang="en-US" sz="1600" b="1" dirty="0">
                <a:latin typeface="+mn-ea"/>
              </a:rPr>
              <a:t>     本例中是≤</a:t>
            </a:r>
            <a:r>
              <a:rPr lang="en-US" altLang="zh-CN" sz="1600" b="1" dirty="0">
                <a:latin typeface="+mn-ea"/>
              </a:rPr>
              <a:t>26</a:t>
            </a:r>
            <a:r>
              <a:rPr lang="zh-CN" altLang="en-US" sz="1600" b="1" dirty="0">
                <a:latin typeface="+mn-ea"/>
              </a:rPr>
              <a:t>个字符，差别在哪？</a:t>
            </a:r>
            <a:endParaRPr lang="en-US" altLang="zh-CN" sz="1600" b="1" dirty="0">
              <a:latin typeface="+mn-ea"/>
            </a:endParaRPr>
          </a:p>
          <a:p>
            <a:r>
              <a:rPr lang="zh-CN" altLang="en-US" sz="1600" b="1" dirty="0">
                <a:solidFill>
                  <a:srgbClr val="0000CC"/>
                </a:solidFill>
                <a:latin typeface="+mn-ea"/>
              </a:rPr>
              <a:t>本例从</a:t>
            </a:r>
            <a:r>
              <a:rPr lang="en-US" altLang="zh-CN" sz="1600" b="1" dirty="0">
                <a:solidFill>
                  <a:srgbClr val="0000CC"/>
                </a:solidFill>
                <a:latin typeface="+mn-ea"/>
              </a:rPr>
              <a:t>a[1][3]</a:t>
            </a:r>
            <a:r>
              <a:rPr lang="zh-CN" altLang="en-US" sz="1600" b="1" dirty="0">
                <a:solidFill>
                  <a:srgbClr val="0000CC"/>
                </a:solidFill>
                <a:latin typeface="+mn-ea"/>
              </a:rPr>
              <a:t>开始覆盖字符，</a:t>
            </a:r>
            <a:endParaRPr lang="en-US" altLang="zh-CN" sz="1600" b="1" dirty="0">
              <a:solidFill>
                <a:srgbClr val="0000CC"/>
              </a:solidFill>
              <a:latin typeface="+mn-ea"/>
            </a:endParaRPr>
          </a:p>
          <a:p>
            <a:r>
              <a:rPr lang="zh-CN" altLang="en-US" sz="1600" b="1" dirty="0">
                <a:solidFill>
                  <a:srgbClr val="0000CC"/>
                </a:solidFill>
                <a:latin typeface="+mn-ea"/>
              </a:rPr>
              <a:t>与例</a:t>
            </a:r>
            <a:r>
              <a:rPr lang="en-US" altLang="zh-CN" sz="1600" b="1" dirty="0">
                <a:solidFill>
                  <a:srgbClr val="0000CC"/>
                </a:solidFill>
                <a:latin typeface="+mn-ea"/>
              </a:rPr>
              <a:t>26</a:t>
            </a:r>
            <a:r>
              <a:rPr lang="zh-CN" altLang="en-US" sz="1600" b="1" dirty="0">
                <a:solidFill>
                  <a:srgbClr val="0000CC"/>
                </a:solidFill>
                <a:latin typeface="+mn-ea"/>
              </a:rPr>
              <a:t>相比少了三个字符</a:t>
            </a:r>
            <a:endParaRPr lang="en-US" altLang="zh-CN" sz="1600" b="1" dirty="0">
              <a:solidFill>
                <a:srgbClr val="0000CC"/>
              </a:solidFill>
              <a:latin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2774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ea typeface="+mn-ea"/>
              </a:rPr>
              <a:t>   逐个输入：</a:t>
            </a:r>
            <a:r>
              <a:rPr lang="en-US" altLang="zh-CN" sz="1600" b="1" dirty="0" err="1">
                <a:latin typeface="+mn-ea"/>
                <a:ea typeface="+mn-ea"/>
              </a:rPr>
              <a:t>scanf</a:t>
            </a:r>
            <a:r>
              <a:rPr lang="en-US" altLang="zh-CN" sz="1600" b="1" dirty="0">
                <a:latin typeface="+mn-ea"/>
                <a:ea typeface="+mn-ea"/>
              </a:rPr>
              <a:t>("%c",&amp;</a:t>
            </a:r>
            <a:r>
              <a:rPr lang="zh-CN" altLang="en-US" sz="1600" b="1" dirty="0">
                <a:latin typeface="+mn-ea"/>
                <a:ea typeface="+mn-ea"/>
              </a:rPr>
              <a:t>数组元素</a:t>
            </a:r>
            <a:r>
              <a:rPr lang="en-US" altLang="zh-CN" sz="1600" b="1" dirty="0">
                <a:latin typeface="+mn-ea"/>
                <a:ea typeface="+mn-ea"/>
              </a:rPr>
              <a:t>)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p>
          <a:p>
            <a:pPr algn="just" eaLnBrk="1" hangingPunct="1"/>
            <a:r>
              <a:rPr lang="zh-CN" altLang="en-US" sz="1600" b="1" dirty="0">
                <a:latin typeface="+mn-ea"/>
                <a:ea typeface="+mn-ea"/>
              </a:rPr>
              <a:t>             </a:t>
            </a:r>
            <a:r>
              <a:rPr lang="en-US" altLang="zh-CN" sz="1600" b="1" dirty="0" err="1">
                <a:latin typeface="+mn-ea"/>
                <a:ea typeface="+mn-ea"/>
              </a:rPr>
              <a:t>cin</a:t>
            </a:r>
            <a:r>
              <a:rPr lang="en-US" altLang="zh-CN" sz="1600" b="1" dirty="0">
                <a:latin typeface="+mn-ea"/>
                <a:ea typeface="+mn-ea"/>
              </a:rPr>
              <a:t> &gt;&gt; </a:t>
            </a:r>
            <a:r>
              <a:rPr lang="zh-CN" altLang="en-US" sz="1600" b="1" dirty="0">
                <a:latin typeface="+mn-ea"/>
                <a:ea typeface="+mn-ea"/>
              </a:rPr>
              <a:t>数组元素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endParaRPr lang="en-US" altLang="zh-CN" sz="1600" b="1" dirty="0">
              <a:solidFill>
                <a:srgbClr val="FF3300"/>
              </a:solidFill>
              <a:latin typeface="+mn-ea"/>
              <a:ea typeface="+mn-ea"/>
            </a:endParaRPr>
          </a:p>
          <a:p>
            <a:pPr algn="just" eaLnBrk="1" hangingPunct="1"/>
            <a:r>
              <a:rPr lang="zh-CN" altLang="en-US" sz="1600" b="1" dirty="0">
                <a:latin typeface="+mn-ea"/>
              </a:rPr>
              <a:t>例</a:t>
            </a:r>
            <a:r>
              <a:rPr lang="en-US" altLang="zh-CN" sz="1600" b="1" dirty="0">
                <a:latin typeface="+mn-ea"/>
              </a:rPr>
              <a:t>3</a:t>
            </a:r>
            <a:r>
              <a:rPr lang="zh-CN" altLang="en-US" sz="1600" b="1" dirty="0">
                <a:latin typeface="+mn-ea"/>
              </a:rPr>
              <a:t>：</a:t>
            </a:r>
            <a:r>
              <a:rPr lang="en-US" altLang="zh-CN" sz="1600" b="1" dirty="0">
                <a:latin typeface="+mn-ea"/>
              </a:rPr>
              <a:t>C</a:t>
            </a:r>
            <a:r>
              <a:rPr lang="zh-CN" altLang="en-US" sz="1600" b="1" dirty="0">
                <a:latin typeface="+mn-ea"/>
              </a:rPr>
              <a:t>方式多次逐个输入时回车的处理</a:t>
            </a: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400" b="1" dirty="0">
                <a:latin typeface="宋体" pitchFamily="2" charset="-122"/>
              </a:rPr>
              <a:t>#define _CRT_SECURE_NO_WARNINGS</a:t>
            </a:r>
            <a:r>
              <a:rPr lang="en-US" altLang="zh-CN" sz="1400" b="1" dirty="0">
                <a:solidFill>
                  <a:srgbClr val="FF0000"/>
                </a:solidFill>
                <a:latin typeface="宋体" pitchFamily="2" charset="-122"/>
              </a:rPr>
              <a:t>  //VS2017</a:t>
            </a:r>
            <a:r>
              <a:rPr lang="zh-CN" altLang="en-US" sz="1400" b="1" dirty="0">
                <a:solidFill>
                  <a:srgbClr val="FF0000"/>
                </a:solidFill>
                <a:latin typeface="宋体" pitchFamily="2" charset="-122"/>
              </a:rPr>
              <a:t>需要</a:t>
            </a:r>
            <a:endParaRPr lang="en-US" altLang="zh-CN" sz="1400" b="1" dirty="0">
              <a:solidFill>
                <a:srgbClr val="FF0000"/>
              </a:solidFill>
              <a:latin typeface="宋体" pitchFamily="2" charset="-122"/>
            </a:endParaRPr>
          </a:p>
          <a:p>
            <a:r>
              <a:rPr lang="en-US" altLang="zh-CN" sz="1400" b="1" dirty="0">
                <a:latin typeface="宋体" pitchFamily="2" charset="-122"/>
              </a:rPr>
              <a:t>#include &lt;</a:t>
            </a:r>
            <a:r>
              <a:rPr lang="en-US" altLang="zh-CN" sz="1400" b="1" dirty="0" err="1">
                <a:latin typeface="宋体" pitchFamily="2" charset="-122"/>
              </a:rPr>
              <a:t>iostream</a:t>
            </a:r>
            <a:r>
              <a:rPr lang="en-US" altLang="zh-CN" sz="1400" b="1" dirty="0">
                <a:latin typeface="宋体" pitchFamily="2" charset="-122"/>
              </a:rPr>
              <a:t>&gt;</a:t>
            </a:r>
          </a:p>
          <a:p>
            <a:r>
              <a:rPr lang="en-US" altLang="zh-CN" sz="1400" b="1" dirty="0">
                <a:latin typeface="宋体" pitchFamily="2" charset="-122"/>
              </a:rPr>
              <a:t>using namespace </a:t>
            </a:r>
            <a:r>
              <a:rPr lang="en-US" altLang="zh-CN" sz="1400" b="1" dirty="0" err="1">
                <a:latin typeface="宋体" pitchFamily="2" charset="-122"/>
              </a:rPr>
              <a:t>std</a:t>
            </a:r>
            <a:r>
              <a:rPr lang="en-US" altLang="zh-CN" sz="1400" b="1" dirty="0">
                <a:latin typeface="宋体" pitchFamily="2" charset="-122"/>
              </a:rPr>
              <a:t>;</a:t>
            </a:r>
          </a:p>
          <a:p>
            <a:endParaRPr lang="en-US" altLang="zh-CN" sz="1400" b="1" dirty="0">
              <a:latin typeface="宋体" pitchFamily="2" charset="-122"/>
            </a:endParaRPr>
          </a:p>
          <a:p>
            <a:r>
              <a:rPr lang="en-US" altLang="zh-CN" sz="1400" b="1" dirty="0" err="1">
                <a:latin typeface="宋体" pitchFamily="2" charset="-122"/>
              </a:rPr>
              <a:t>int</a:t>
            </a:r>
            <a:r>
              <a:rPr lang="en-US" altLang="zh-CN" sz="1400" b="1" dirty="0">
                <a:latin typeface="宋体" pitchFamily="2" charset="-122"/>
              </a:rPr>
              <a:t> main()</a:t>
            </a:r>
          </a:p>
          <a:p>
            <a:r>
              <a:rPr lang="en-US" altLang="zh-CN" sz="1400" b="1" dirty="0">
                <a:latin typeface="宋体" pitchFamily="2" charset="-122"/>
              </a:rPr>
              <a:t>{</a:t>
            </a:r>
          </a:p>
          <a:p>
            <a:r>
              <a:rPr lang="en-US" altLang="zh-CN" sz="1400" b="1" dirty="0">
                <a:latin typeface="宋体" pitchFamily="2" charset="-122"/>
              </a:rPr>
              <a:t>    char a[10];</a:t>
            </a:r>
          </a:p>
          <a:p>
            <a:r>
              <a:rPr lang="en-US" altLang="zh-CN" sz="1400" b="1" dirty="0">
                <a:latin typeface="宋体" pitchFamily="2" charset="-122"/>
              </a:rPr>
              <a:t>    </a:t>
            </a:r>
            <a:r>
              <a:rPr lang="en-US" altLang="zh-CN" sz="1400" b="1" dirty="0" err="1">
                <a:latin typeface="宋体" pitchFamily="2" charset="-122"/>
              </a:rPr>
              <a:t>int</a:t>
            </a:r>
            <a:r>
              <a:rPr lang="en-US" altLang="zh-CN" sz="1400" b="1" dirty="0">
                <a:latin typeface="宋体" pitchFamily="2" charset="-122"/>
              </a:rPr>
              <a:t> </a:t>
            </a:r>
            <a:r>
              <a:rPr lang="en-US" altLang="zh-CN" sz="1400" b="1" dirty="0" err="1">
                <a:latin typeface="宋体" pitchFamily="2" charset="-122"/>
              </a:rPr>
              <a:t>i</a:t>
            </a:r>
            <a:r>
              <a:rPr lang="en-US" altLang="zh-CN" sz="1400" b="1" dirty="0">
                <a:latin typeface="宋体" pitchFamily="2" charset="-122"/>
              </a:rPr>
              <a:t>;</a:t>
            </a:r>
          </a:p>
          <a:p>
            <a:endParaRPr lang="en-US" altLang="zh-CN" sz="1400" b="1" dirty="0">
              <a:latin typeface="宋体" pitchFamily="2" charset="-122"/>
            </a:endParaRPr>
          </a:p>
          <a:p>
            <a:r>
              <a:rPr lang="en-US" altLang="zh-CN" sz="1400" b="1" dirty="0">
                <a:latin typeface="宋体" pitchFamily="2" charset="-122"/>
              </a:rPr>
              <a:t>    for(</a:t>
            </a:r>
            <a:r>
              <a:rPr lang="en-US" altLang="zh-CN" sz="1400" b="1" dirty="0" err="1">
                <a:latin typeface="宋体" pitchFamily="2" charset="-122"/>
              </a:rPr>
              <a:t>i</a:t>
            </a:r>
            <a:r>
              <a:rPr lang="en-US" altLang="zh-CN" sz="1400" b="1" dirty="0">
                <a:latin typeface="宋体" pitchFamily="2" charset="-122"/>
              </a:rPr>
              <a:t>=0; </a:t>
            </a:r>
            <a:r>
              <a:rPr lang="en-US" altLang="zh-CN" sz="1400" b="1" dirty="0" err="1">
                <a:latin typeface="宋体" pitchFamily="2" charset="-122"/>
              </a:rPr>
              <a:t>i</a:t>
            </a:r>
            <a:r>
              <a:rPr lang="en-US" altLang="zh-CN" sz="1400" b="1" dirty="0">
                <a:latin typeface="宋体" pitchFamily="2" charset="-122"/>
              </a:rPr>
              <a:t>&lt;10; </a:t>
            </a:r>
            <a:r>
              <a:rPr lang="en-US" altLang="zh-CN" sz="1400" b="1" dirty="0" err="1">
                <a:latin typeface="宋体" pitchFamily="2" charset="-122"/>
              </a:rPr>
              <a:t>i</a:t>
            </a:r>
            <a:r>
              <a:rPr lang="en-US" altLang="zh-CN" sz="1400" b="1" dirty="0">
                <a:latin typeface="宋体" pitchFamily="2" charset="-122"/>
              </a:rPr>
              <a:t>++)</a:t>
            </a:r>
          </a:p>
          <a:p>
            <a:r>
              <a:rPr lang="en-US" altLang="zh-CN" sz="1400" b="1" dirty="0">
                <a:latin typeface="宋体" pitchFamily="2" charset="-122"/>
              </a:rPr>
              <a:t>        </a:t>
            </a:r>
            <a:r>
              <a:rPr lang="en-US" altLang="zh-CN" sz="1400" b="1" dirty="0" err="1">
                <a:latin typeface="宋体" pitchFamily="2" charset="-122"/>
              </a:rPr>
              <a:t>cout</a:t>
            </a:r>
            <a:r>
              <a:rPr lang="en-US" altLang="zh-CN" sz="1400" b="1" dirty="0">
                <a:latin typeface="宋体" pitchFamily="2" charset="-122"/>
              </a:rPr>
              <a:t> &lt;&lt; </a:t>
            </a:r>
            <a:r>
              <a:rPr lang="en-US" altLang="zh-CN" sz="1400" b="1" dirty="0" err="1">
                <a:latin typeface="宋体" pitchFamily="2" charset="-122"/>
              </a:rPr>
              <a:t>int</a:t>
            </a:r>
            <a:r>
              <a:rPr lang="en-US" altLang="zh-CN" sz="1400" b="1" dirty="0">
                <a:latin typeface="宋体" pitchFamily="2" charset="-122"/>
              </a:rPr>
              <a:t>(a[</a:t>
            </a:r>
            <a:r>
              <a:rPr lang="en-US" altLang="zh-CN" sz="1400" b="1" dirty="0" err="1">
                <a:latin typeface="宋体" pitchFamily="2" charset="-122"/>
              </a:rPr>
              <a:t>i</a:t>
            </a:r>
            <a:r>
              <a:rPr lang="en-US" altLang="zh-CN" sz="1400" b="1" dirty="0">
                <a:latin typeface="宋体" pitchFamily="2" charset="-122"/>
              </a:rPr>
              <a:t>]) &lt;&lt; </a:t>
            </a:r>
            <a:r>
              <a:rPr lang="en-US" altLang="zh-CN" sz="1400" b="1" dirty="0" err="1">
                <a:latin typeface="宋体" pitchFamily="2" charset="-122"/>
              </a:rPr>
              <a:t>endl</a:t>
            </a:r>
            <a:r>
              <a:rPr lang="en-US" altLang="zh-CN" sz="1400" b="1" dirty="0">
                <a:latin typeface="宋体" pitchFamily="2" charset="-122"/>
              </a:rPr>
              <a:t>;</a:t>
            </a:r>
          </a:p>
          <a:p>
            <a:endParaRPr lang="en-US" altLang="zh-CN" sz="1400" b="1" dirty="0">
              <a:solidFill>
                <a:srgbClr val="FF3300"/>
              </a:solidFill>
              <a:latin typeface="宋体" pitchFamily="2" charset="-122"/>
            </a:endParaRPr>
          </a:p>
          <a:p>
            <a:r>
              <a:rPr lang="en-US" altLang="zh-CN" sz="1400" b="1" dirty="0">
                <a:solidFill>
                  <a:srgbClr val="FF3300"/>
                </a:solidFill>
                <a:latin typeface="宋体" pitchFamily="2" charset="-122"/>
              </a:rPr>
              <a:t>    </a:t>
            </a:r>
            <a:r>
              <a:rPr lang="en-US" altLang="zh-CN" sz="1400" b="1" dirty="0" err="1">
                <a:solidFill>
                  <a:srgbClr val="FF3300"/>
                </a:solidFill>
                <a:latin typeface="宋体" pitchFamily="2" charset="-122"/>
              </a:rPr>
              <a:t>scanf</a:t>
            </a:r>
            <a:r>
              <a:rPr lang="en-US" altLang="zh-CN" sz="1400" b="1" dirty="0">
                <a:solidFill>
                  <a:srgbClr val="FF3300"/>
                </a:solidFill>
                <a:latin typeface="宋体" pitchFamily="2" charset="-122"/>
              </a:rPr>
              <a:t>("%</a:t>
            </a:r>
            <a:r>
              <a:rPr lang="en-US" altLang="zh-CN" sz="1400" b="1" dirty="0" err="1">
                <a:solidFill>
                  <a:srgbClr val="FF3300"/>
                </a:solidFill>
                <a:latin typeface="宋体" pitchFamily="2" charset="-122"/>
              </a:rPr>
              <a:t>c%c</a:t>
            </a:r>
            <a:r>
              <a:rPr lang="en-US" altLang="zh-CN" sz="1400" b="1" dirty="0">
                <a:solidFill>
                  <a:srgbClr val="FF3300"/>
                </a:solidFill>
                <a:latin typeface="宋体" pitchFamily="2" charset="-122"/>
              </a:rPr>
              <a:t>", &amp;a[3], &amp;a[7]);</a:t>
            </a:r>
          </a:p>
          <a:p>
            <a:r>
              <a:rPr lang="en-US" altLang="zh-CN" sz="1400" b="1" dirty="0">
                <a:solidFill>
                  <a:srgbClr val="FF3300"/>
                </a:solidFill>
                <a:latin typeface="宋体" pitchFamily="2" charset="-122"/>
              </a:rPr>
              <a:t>    </a:t>
            </a:r>
            <a:r>
              <a:rPr lang="en-US" altLang="zh-CN" sz="1400" b="1" dirty="0" err="1">
                <a:solidFill>
                  <a:srgbClr val="FF3300"/>
                </a:solidFill>
                <a:latin typeface="宋体" pitchFamily="2" charset="-122"/>
              </a:rPr>
              <a:t>scanf</a:t>
            </a:r>
            <a:r>
              <a:rPr lang="en-US" altLang="zh-CN" sz="1400" b="1" dirty="0">
                <a:solidFill>
                  <a:srgbClr val="FF3300"/>
                </a:solidFill>
                <a:latin typeface="宋体" pitchFamily="2" charset="-122"/>
              </a:rPr>
              <a:t>("%c", &amp;a[0]);</a:t>
            </a:r>
          </a:p>
          <a:p>
            <a:endParaRPr lang="en-US" altLang="zh-CN" sz="1400" b="1" dirty="0">
              <a:latin typeface="宋体" pitchFamily="2" charset="-122"/>
            </a:endParaRPr>
          </a:p>
          <a:p>
            <a:r>
              <a:rPr lang="en-US" altLang="zh-CN" sz="1400" b="1" dirty="0">
                <a:latin typeface="宋体" pitchFamily="2" charset="-122"/>
              </a:rPr>
              <a:t>   for(</a:t>
            </a:r>
            <a:r>
              <a:rPr lang="en-US" altLang="zh-CN" sz="1400" b="1" dirty="0" err="1">
                <a:latin typeface="宋体" pitchFamily="2" charset="-122"/>
              </a:rPr>
              <a:t>i</a:t>
            </a:r>
            <a:r>
              <a:rPr lang="en-US" altLang="zh-CN" sz="1400" b="1" dirty="0">
                <a:latin typeface="宋体" pitchFamily="2" charset="-122"/>
              </a:rPr>
              <a:t>=0; </a:t>
            </a:r>
            <a:r>
              <a:rPr lang="en-US" altLang="zh-CN" sz="1400" b="1" dirty="0" err="1">
                <a:latin typeface="宋体" pitchFamily="2" charset="-122"/>
              </a:rPr>
              <a:t>i</a:t>
            </a:r>
            <a:r>
              <a:rPr lang="en-US" altLang="zh-CN" sz="1400" b="1" dirty="0">
                <a:latin typeface="宋体" pitchFamily="2" charset="-122"/>
              </a:rPr>
              <a:t>&lt;10; </a:t>
            </a:r>
            <a:r>
              <a:rPr lang="en-US" altLang="zh-CN" sz="1400" b="1" dirty="0" err="1">
                <a:latin typeface="宋体" pitchFamily="2" charset="-122"/>
              </a:rPr>
              <a:t>i</a:t>
            </a:r>
            <a:r>
              <a:rPr lang="en-US" altLang="zh-CN" sz="1400" b="1" dirty="0">
                <a:latin typeface="宋体" pitchFamily="2" charset="-122"/>
              </a:rPr>
              <a:t>++)</a:t>
            </a:r>
            <a:endParaRPr lang="en-US" altLang="zh-CN" sz="1400" b="1" dirty="0">
              <a:solidFill>
                <a:srgbClr val="FF3300"/>
              </a:solidFill>
              <a:latin typeface="宋体" pitchFamily="2" charset="-122"/>
            </a:endParaRPr>
          </a:p>
          <a:p>
            <a:r>
              <a:rPr lang="en-US" altLang="zh-CN" sz="1400" b="1" dirty="0">
                <a:latin typeface="宋体" pitchFamily="2" charset="-122"/>
              </a:rPr>
              <a:t>      </a:t>
            </a:r>
            <a:r>
              <a:rPr lang="en-US" altLang="zh-CN" sz="1400" b="1" dirty="0" err="1">
                <a:latin typeface="宋体" pitchFamily="2" charset="-122"/>
              </a:rPr>
              <a:t>cout</a:t>
            </a:r>
            <a:r>
              <a:rPr lang="en-US" altLang="zh-CN" sz="1400" b="1" dirty="0">
                <a:latin typeface="宋体" pitchFamily="2" charset="-122"/>
              </a:rPr>
              <a:t> &lt;&lt; </a:t>
            </a:r>
            <a:r>
              <a:rPr lang="en-US" altLang="zh-CN" sz="1400" b="1" dirty="0" err="1">
                <a:latin typeface="宋体" pitchFamily="2" charset="-122"/>
              </a:rPr>
              <a:t>int</a:t>
            </a:r>
            <a:r>
              <a:rPr lang="en-US" altLang="zh-CN" sz="1400" b="1" dirty="0">
                <a:latin typeface="宋体" pitchFamily="2" charset="-122"/>
              </a:rPr>
              <a:t>(a[</a:t>
            </a:r>
            <a:r>
              <a:rPr lang="en-US" altLang="zh-CN" sz="1400" b="1" dirty="0" err="1">
                <a:latin typeface="宋体" pitchFamily="2" charset="-122"/>
              </a:rPr>
              <a:t>i</a:t>
            </a:r>
            <a:r>
              <a:rPr lang="en-US" altLang="zh-CN" sz="1400" b="1" dirty="0">
                <a:latin typeface="宋体" pitchFamily="2" charset="-122"/>
              </a:rPr>
              <a:t>]) &lt;&lt; </a:t>
            </a:r>
            <a:r>
              <a:rPr lang="en-US" altLang="zh-CN" sz="1400" b="1" dirty="0" err="1">
                <a:latin typeface="宋体" pitchFamily="2" charset="-122"/>
              </a:rPr>
              <a:t>endl</a:t>
            </a:r>
            <a:r>
              <a:rPr lang="en-US" altLang="zh-CN" sz="1400" b="1" dirty="0">
                <a:latin typeface="宋体" pitchFamily="2" charset="-122"/>
              </a:rPr>
              <a:t>;</a:t>
            </a:r>
          </a:p>
          <a:p>
            <a:endParaRPr lang="en-US" altLang="zh-CN" sz="1400" b="1" dirty="0">
              <a:latin typeface="宋体" pitchFamily="2" charset="-122"/>
            </a:endParaRPr>
          </a:p>
          <a:p>
            <a:r>
              <a:rPr lang="en-US" altLang="zh-CN" sz="1400" b="1" dirty="0">
                <a:latin typeface="宋体" pitchFamily="2" charset="-122"/>
              </a:rPr>
              <a:t>   return 0;</a:t>
            </a:r>
          </a:p>
          <a:p>
            <a:r>
              <a:rPr lang="en-US" altLang="zh-CN" sz="1400" b="1" dirty="0">
                <a:latin typeface="宋体" pitchFamily="2" charset="-122"/>
              </a:rPr>
              <a:t>}</a:t>
            </a:r>
          </a:p>
        </p:txBody>
      </p:sp>
      <p:sp>
        <p:nvSpPr>
          <p:cNvPr id="5" name="Rectangle 4"/>
          <p:cNvSpPr>
            <a:spLocks noChangeArrowheads="1"/>
          </p:cNvSpPr>
          <p:nvPr/>
        </p:nvSpPr>
        <p:spPr bwMode="auto">
          <a:xfrm>
            <a:off x="5652120" y="2100582"/>
            <a:ext cx="3096344" cy="465313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宋体" pitchFamily="2" charset="-122"/>
              </a:rPr>
              <a:t>scanf</a:t>
            </a:r>
            <a:r>
              <a:rPr lang="zh-CN" altLang="en-US" sz="1200" b="1" dirty="0">
                <a:latin typeface="宋体" pitchFamily="2" charset="-122"/>
              </a:rPr>
              <a:t>前首先输出</a:t>
            </a:r>
            <a:r>
              <a:rPr lang="en-US" altLang="zh-CN" sz="1200" b="1" dirty="0">
                <a:latin typeface="宋体" pitchFamily="2" charset="-122"/>
              </a:rPr>
              <a:t>10</a:t>
            </a:r>
            <a:r>
              <a:rPr lang="zh-CN" altLang="en-US" sz="1200" b="1" dirty="0">
                <a:latin typeface="宋体" pitchFamily="2" charset="-122"/>
              </a:rPr>
              <a:t>行，内容是</a:t>
            </a:r>
            <a:endParaRPr lang="en-US" altLang="zh-CN" sz="1200" b="1" dirty="0">
              <a:latin typeface="宋体" pitchFamily="2" charset="-122"/>
            </a:endParaRP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err="1">
                <a:latin typeface="宋体" pitchFamily="2" charset="-122"/>
              </a:rPr>
              <a:t>scanf</a:t>
            </a:r>
            <a:r>
              <a:rPr lang="zh-CN" altLang="en-US" sz="1200" b="1" dirty="0">
                <a:latin typeface="宋体" pitchFamily="2" charset="-122"/>
              </a:rPr>
              <a:t>时，输入</a:t>
            </a:r>
            <a:r>
              <a:rPr lang="en-US" altLang="zh-CN" sz="1200" b="1" dirty="0">
                <a:solidFill>
                  <a:srgbClr val="FF0000"/>
                </a:solidFill>
                <a:latin typeface="宋体" pitchFamily="2" charset="-122"/>
              </a:rPr>
              <a:t>AB</a:t>
            </a:r>
            <a:r>
              <a:rPr lang="zh-CN" altLang="en-US" sz="1200" b="1" dirty="0">
                <a:latin typeface="宋体" pitchFamily="2" charset="-122"/>
              </a:rPr>
              <a:t>并回车，输出是：</a:t>
            </a:r>
          </a:p>
          <a:p>
            <a:r>
              <a:rPr lang="en-US" altLang="zh-CN" sz="1200" b="1" dirty="0">
                <a:solidFill>
                  <a:srgbClr val="FF00FF"/>
                </a:solidFill>
                <a:latin typeface="宋体" pitchFamily="2" charset="-122"/>
              </a:rPr>
              <a:t>10</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FF00FF"/>
                </a:solidFill>
                <a:latin typeface="宋体" pitchFamily="2" charset="-122"/>
              </a:rPr>
              <a:t>65</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solidFill>
                  <a:srgbClr val="FF00FF"/>
                </a:solidFill>
                <a:latin typeface="宋体" pitchFamily="2" charset="-122"/>
              </a:rPr>
              <a:t>66</a:t>
            </a:r>
          </a:p>
          <a:p>
            <a:r>
              <a:rPr lang="en-US" altLang="zh-CN" sz="1200" b="1" dirty="0">
                <a:solidFill>
                  <a:srgbClr val="0000CC"/>
                </a:solidFill>
                <a:latin typeface="宋体" pitchFamily="2" charset="-122"/>
              </a:rPr>
              <a:t>-52</a:t>
            </a:r>
          </a:p>
          <a:p>
            <a:r>
              <a:rPr lang="en-US" altLang="zh-CN" sz="1200" b="1" dirty="0">
                <a:solidFill>
                  <a:srgbClr val="0000CC"/>
                </a:solidFill>
                <a:latin typeface="宋体" pitchFamily="2" charset="-122"/>
              </a:rPr>
              <a:t>-52</a:t>
            </a:r>
          </a:p>
          <a:p>
            <a:r>
              <a:rPr lang="en-US" altLang="zh-CN" sz="1200" b="1" dirty="0">
                <a:latin typeface="宋体" pitchFamily="2" charset="-122"/>
              </a:rPr>
              <a:t>//</a:t>
            </a:r>
            <a:r>
              <a:rPr lang="zh-CN" altLang="en-US" sz="1200" b="1" dirty="0">
                <a:latin typeface="宋体" pitchFamily="2" charset="-122"/>
              </a:rPr>
              <a:t>用不同颜色标注出有变化的内容</a:t>
            </a:r>
            <a:endParaRPr lang="en-US" altLang="zh-CN" sz="1200" b="1" dirty="0">
              <a:latin typeface="宋体" pitchFamily="2" charset="-122"/>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06350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ea typeface="+mn-ea"/>
              </a:rPr>
              <a:t>   逐个输入：</a:t>
            </a:r>
            <a:r>
              <a:rPr lang="en-US" altLang="zh-CN" sz="1600" b="1" dirty="0" err="1">
                <a:latin typeface="+mn-ea"/>
                <a:ea typeface="+mn-ea"/>
              </a:rPr>
              <a:t>scanf</a:t>
            </a:r>
            <a:r>
              <a:rPr lang="en-US" altLang="zh-CN" sz="1600" b="1" dirty="0">
                <a:latin typeface="+mn-ea"/>
                <a:ea typeface="+mn-ea"/>
              </a:rPr>
              <a:t>("%c",&amp;</a:t>
            </a:r>
            <a:r>
              <a:rPr lang="zh-CN" altLang="en-US" sz="1600" b="1" dirty="0">
                <a:latin typeface="+mn-ea"/>
                <a:ea typeface="+mn-ea"/>
              </a:rPr>
              <a:t>数组元素</a:t>
            </a:r>
            <a:r>
              <a:rPr lang="en-US" altLang="zh-CN" sz="1600" b="1" dirty="0">
                <a:latin typeface="+mn-ea"/>
                <a:ea typeface="+mn-ea"/>
              </a:rPr>
              <a:t>)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p>
          <a:p>
            <a:pPr algn="just" eaLnBrk="1" hangingPunct="1"/>
            <a:r>
              <a:rPr lang="zh-CN" altLang="en-US" sz="1600" b="1" dirty="0">
                <a:latin typeface="+mn-ea"/>
                <a:ea typeface="+mn-ea"/>
              </a:rPr>
              <a:t>             </a:t>
            </a:r>
            <a:r>
              <a:rPr lang="en-US" altLang="zh-CN" sz="1600" b="1" dirty="0" err="1">
                <a:latin typeface="+mn-ea"/>
                <a:ea typeface="+mn-ea"/>
              </a:rPr>
              <a:t>cin</a:t>
            </a:r>
            <a:r>
              <a:rPr lang="en-US" altLang="zh-CN" sz="1600" b="1" dirty="0">
                <a:latin typeface="+mn-ea"/>
                <a:ea typeface="+mn-ea"/>
              </a:rPr>
              <a:t> &gt;&gt; </a:t>
            </a:r>
            <a:r>
              <a:rPr lang="zh-CN" altLang="en-US" sz="1600" b="1" dirty="0">
                <a:latin typeface="+mn-ea"/>
                <a:ea typeface="+mn-ea"/>
              </a:rPr>
              <a:t>数组元素         </a:t>
            </a:r>
            <a:r>
              <a:rPr lang="en-US" altLang="zh-CN" sz="1600" b="1" dirty="0">
                <a:solidFill>
                  <a:srgbClr val="FF3300"/>
                </a:solidFill>
                <a:latin typeface="+mn-ea"/>
                <a:ea typeface="+mn-ea"/>
              </a:rPr>
              <a:t>C++</a:t>
            </a:r>
            <a:r>
              <a:rPr lang="zh-CN" altLang="en-US" sz="1600" b="1" dirty="0">
                <a:solidFill>
                  <a:srgbClr val="FF3300"/>
                </a:solidFill>
                <a:latin typeface="+mn-ea"/>
                <a:ea typeface="+mn-ea"/>
              </a:rPr>
              <a:t>方式</a:t>
            </a:r>
            <a:endParaRPr lang="en-US" altLang="zh-CN" sz="1600" b="1" dirty="0">
              <a:solidFill>
                <a:srgbClr val="FF3300"/>
              </a:solidFill>
              <a:latin typeface="+mn-ea"/>
              <a:ea typeface="+mn-ea"/>
            </a:endParaRPr>
          </a:p>
          <a:p>
            <a:pPr algn="just" eaLnBrk="1" hangingPunct="1"/>
            <a:r>
              <a:rPr lang="zh-CN" altLang="en-US" sz="1600" b="1" dirty="0">
                <a:latin typeface="+mn-ea"/>
              </a:rPr>
              <a:t>例</a:t>
            </a:r>
            <a:r>
              <a:rPr lang="en-US" altLang="zh-CN" sz="1600" b="1" dirty="0">
                <a:latin typeface="+mn-ea"/>
              </a:rPr>
              <a:t>4</a:t>
            </a:r>
            <a:r>
              <a:rPr lang="zh-CN" altLang="en-US" sz="1600" b="1" dirty="0">
                <a:latin typeface="+mn-ea"/>
              </a:rPr>
              <a:t>：</a:t>
            </a:r>
            <a:r>
              <a:rPr lang="en-US" altLang="zh-CN" sz="1600" b="1" dirty="0">
                <a:latin typeface="+mn-ea"/>
              </a:rPr>
              <a:t>C++</a:t>
            </a:r>
            <a:r>
              <a:rPr lang="zh-CN" altLang="en-US" sz="1600" b="1" dirty="0">
                <a:latin typeface="+mn-ea"/>
              </a:rPr>
              <a:t>方式多次逐个输入时回车的处理</a:t>
            </a: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cin</a:t>
            </a:r>
            <a:r>
              <a:rPr lang="en-US" altLang="zh-CN" sz="1600" b="1" dirty="0">
                <a:solidFill>
                  <a:srgbClr val="FF3300"/>
                </a:solidFill>
                <a:latin typeface="宋体" pitchFamily="2" charset="-122"/>
              </a:rPr>
              <a:t> &gt;&gt; a[3] &gt;&gt; a[7];</a:t>
            </a: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cin</a:t>
            </a:r>
            <a:r>
              <a:rPr lang="en-US" altLang="zh-CN" sz="1600" b="1" dirty="0">
                <a:solidFill>
                  <a:srgbClr val="FF3300"/>
                </a:solidFill>
                <a:latin typeface="宋体" pitchFamily="2" charset="-122"/>
              </a:rPr>
              <a:t> &gt;&gt; a[0];</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364088" y="1556792"/>
            <a:ext cx="3672408" cy="519692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cin</a:t>
            </a:r>
            <a:r>
              <a:rPr lang="zh-CN" altLang="en-US" sz="1200" b="1" dirty="0">
                <a:latin typeface="+mn-ea"/>
                <a:ea typeface="+mn-ea"/>
              </a:rPr>
              <a:t>前首先输出</a:t>
            </a:r>
            <a:r>
              <a:rPr lang="en-US" altLang="zh-CN" sz="1200" b="1" dirty="0">
                <a:latin typeface="+mn-ea"/>
                <a:ea typeface="+mn-ea"/>
              </a:rPr>
              <a:t>10</a:t>
            </a:r>
            <a:r>
              <a:rPr lang="zh-CN" altLang="en-US" sz="1200" b="1" dirty="0">
                <a:latin typeface="+mn-ea"/>
                <a:ea typeface="+mn-ea"/>
              </a:rPr>
              <a:t>行，内容是</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err="1">
                <a:latin typeface="+mn-ea"/>
                <a:ea typeface="+mn-ea"/>
              </a:rPr>
              <a:t>cin</a:t>
            </a:r>
            <a:r>
              <a:rPr lang="zh-CN" altLang="en-US" sz="1200" b="1" dirty="0">
                <a:latin typeface="+mn-ea"/>
                <a:ea typeface="+mn-ea"/>
              </a:rPr>
              <a:t>时，输入</a:t>
            </a:r>
            <a:r>
              <a:rPr lang="en-US" altLang="zh-CN" sz="1200" b="1" dirty="0">
                <a:solidFill>
                  <a:srgbClr val="FF0000"/>
                </a:solidFill>
                <a:latin typeface="+mn-ea"/>
                <a:ea typeface="+mn-ea"/>
              </a:rPr>
              <a:t>AB</a:t>
            </a:r>
            <a:r>
              <a:rPr lang="zh-CN" altLang="en-US" sz="1200" b="1" dirty="0">
                <a:latin typeface="+mn-ea"/>
                <a:ea typeface="+mn-ea"/>
              </a:rPr>
              <a:t>并回车，表现如何？</a:t>
            </a:r>
            <a:endParaRPr lang="en-US" altLang="zh-CN" sz="1200" b="1" dirty="0">
              <a:latin typeface="+mn-ea"/>
              <a:ea typeface="+mn-ea"/>
            </a:endParaRPr>
          </a:p>
          <a:p>
            <a:r>
              <a:rPr lang="zh-CN" altLang="en-US" sz="1200" b="1" dirty="0">
                <a:latin typeface="+mn-ea"/>
                <a:ea typeface="+mn-ea"/>
              </a:rPr>
              <a:t>多按几次回车，表现如何？</a:t>
            </a:r>
            <a:endParaRPr lang="en-US" altLang="zh-CN" sz="1200" b="1" dirty="0">
              <a:latin typeface="+mn-ea"/>
              <a:ea typeface="+mn-ea"/>
            </a:endParaRPr>
          </a:p>
          <a:p>
            <a:r>
              <a:rPr lang="zh-CN" altLang="en-US" sz="1200" b="1" dirty="0">
                <a:latin typeface="+mn-ea"/>
                <a:ea typeface="+mn-ea"/>
              </a:rPr>
              <a:t>最后再输入</a:t>
            </a:r>
            <a:r>
              <a:rPr lang="en-US" altLang="zh-CN" sz="1200" b="1" dirty="0">
                <a:solidFill>
                  <a:srgbClr val="FF0000"/>
                </a:solidFill>
                <a:latin typeface="+mn-ea"/>
                <a:ea typeface="+mn-ea"/>
              </a:rPr>
              <a:t>C</a:t>
            </a:r>
            <a:r>
              <a:rPr lang="zh-CN" altLang="en-US" sz="1200" b="1" dirty="0">
                <a:latin typeface="+mn-ea"/>
                <a:ea typeface="+mn-ea"/>
              </a:rPr>
              <a:t>并回车，则输出是：</a:t>
            </a:r>
          </a:p>
          <a:p>
            <a:r>
              <a:rPr lang="en-US" altLang="zh-CN" sz="1200" b="1" dirty="0">
                <a:solidFill>
                  <a:srgbClr val="FF00FF"/>
                </a:solidFill>
                <a:latin typeface="+mn-ea"/>
                <a:ea typeface="+mn-ea"/>
              </a:rPr>
              <a:t>67</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FF00FF"/>
                </a:solidFill>
                <a:latin typeface="+mn-ea"/>
                <a:ea typeface="+mn-ea"/>
              </a:rPr>
              <a:t>65</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FF00FF"/>
                </a:solidFill>
                <a:latin typeface="+mn-ea"/>
                <a:ea typeface="+mn-ea"/>
              </a:rPr>
              <a:t>66</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latin typeface="+mn-ea"/>
                <a:ea typeface="+mn-ea"/>
              </a:rPr>
              <a:t>//</a:t>
            </a:r>
            <a:r>
              <a:rPr lang="zh-CN" altLang="en-US" sz="1200" b="1" dirty="0">
                <a:latin typeface="+mn-ea"/>
                <a:ea typeface="+mn-ea"/>
              </a:rPr>
              <a:t>用不同颜色标注出有变化的内容</a:t>
            </a:r>
            <a:endParaRPr lang="en-US" altLang="zh-CN" sz="1200" b="1" dirty="0">
              <a:latin typeface="+mn-ea"/>
              <a:ea typeface="+mn-ea"/>
            </a:endParaRPr>
          </a:p>
          <a:p>
            <a:pPr algn="just" eaLnBrk="1" hangingPunct="1"/>
            <a:r>
              <a:rPr lang="zh-CN" altLang="en-US" sz="1200" b="1" dirty="0">
                <a:latin typeface="+mn-ea"/>
                <a:ea typeface="+mn-ea"/>
              </a:rPr>
              <a:t>综合例</a:t>
            </a:r>
            <a:r>
              <a:rPr lang="en-US" altLang="zh-CN" sz="1200" b="1" dirty="0">
                <a:latin typeface="+mn-ea"/>
                <a:ea typeface="+mn-ea"/>
              </a:rPr>
              <a:t>3/4</a:t>
            </a:r>
            <a:r>
              <a:rPr lang="zh-CN" altLang="en-US" sz="1200" b="1" dirty="0">
                <a:latin typeface="+mn-ea"/>
                <a:ea typeface="+mn-ea"/>
              </a:rPr>
              <a:t>得到结论：当多次逐个输入时，</a:t>
            </a:r>
            <a:endParaRPr lang="en-US" altLang="zh-CN" sz="1200" b="1" dirty="0">
              <a:latin typeface="+mn-ea"/>
              <a:ea typeface="+mn-ea"/>
            </a:endParaRPr>
          </a:p>
          <a:p>
            <a:pPr algn="just" eaLnBrk="1" hangingPunct="1"/>
            <a:r>
              <a:rPr lang="en-US" altLang="zh-CN" sz="1200" b="1" dirty="0">
                <a:solidFill>
                  <a:srgbClr val="FF3300"/>
                </a:solidFill>
                <a:latin typeface="+mn-ea"/>
                <a:ea typeface="+mn-ea"/>
              </a:rPr>
              <a:t>C</a:t>
            </a:r>
            <a:r>
              <a:rPr lang="zh-CN" altLang="en-US" sz="1200" b="1" dirty="0">
                <a:solidFill>
                  <a:srgbClr val="FF3300"/>
                </a:solidFill>
                <a:latin typeface="+mn-ea"/>
                <a:ea typeface="+mn-ea"/>
              </a:rPr>
              <a:t>方式</a:t>
            </a:r>
            <a:r>
              <a:rPr lang="zh-CN" altLang="en-US" sz="1200" b="1" dirty="0">
                <a:latin typeface="+mn-ea"/>
                <a:ea typeface="+mn-ea"/>
              </a:rPr>
              <a:t>处理回车的方式是</a:t>
            </a:r>
            <a:r>
              <a:rPr lang="en-US" altLang="zh-CN" sz="1200" b="1" dirty="0">
                <a:latin typeface="+mn-ea"/>
                <a:ea typeface="+mn-ea"/>
              </a:rPr>
              <a:t>_</a:t>
            </a:r>
            <a:r>
              <a:rPr lang="zh-CN" altLang="en-US" sz="1200" b="1" dirty="0">
                <a:solidFill>
                  <a:srgbClr val="0000CC"/>
                </a:solidFill>
                <a:latin typeface="+mn-ea"/>
                <a:ea typeface="+mn-ea"/>
              </a:rPr>
              <a:t>将回车视为一个字符输入</a:t>
            </a:r>
            <a:r>
              <a:rPr lang="en-US" altLang="zh-CN" sz="1200" b="1" dirty="0">
                <a:latin typeface="+mn-ea"/>
                <a:ea typeface="+mn-ea"/>
              </a:rPr>
              <a:t>_</a:t>
            </a:r>
            <a:r>
              <a:rPr lang="zh-CN" altLang="en-US" sz="1200" b="1" dirty="0">
                <a:latin typeface="+mn-ea"/>
                <a:ea typeface="+mn-ea"/>
              </a:rPr>
              <a:t>，</a:t>
            </a:r>
            <a:endParaRPr lang="en-US" altLang="zh-CN" sz="1200" b="1" dirty="0">
              <a:latin typeface="+mn-ea"/>
              <a:ea typeface="+mn-ea"/>
            </a:endParaRPr>
          </a:p>
          <a:p>
            <a:pPr algn="just" eaLnBrk="1" hangingPunct="1"/>
            <a:r>
              <a:rPr lang="en-US" altLang="zh-CN" sz="1200" b="1" dirty="0">
                <a:solidFill>
                  <a:srgbClr val="FF3300"/>
                </a:solidFill>
                <a:latin typeface="+mn-ea"/>
                <a:ea typeface="+mn-ea"/>
              </a:rPr>
              <a:t>C++</a:t>
            </a:r>
            <a:r>
              <a:rPr lang="zh-CN" altLang="en-US" sz="1200" b="1" dirty="0">
                <a:solidFill>
                  <a:srgbClr val="FF3300"/>
                </a:solidFill>
                <a:latin typeface="+mn-ea"/>
                <a:ea typeface="+mn-ea"/>
              </a:rPr>
              <a:t>方式</a:t>
            </a:r>
            <a:r>
              <a:rPr lang="zh-CN" altLang="en-US" sz="1200" b="1" dirty="0">
                <a:latin typeface="+mn-ea"/>
                <a:ea typeface="+mn-ea"/>
              </a:rPr>
              <a:t>处理回车的方式是</a:t>
            </a:r>
            <a:r>
              <a:rPr lang="en-US" altLang="zh-CN" sz="1200" b="1" dirty="0">
                <a:latin typeface="+mn-ea"/>
                <a:ea typeface="+mn-ea"/>
              </a:rPr>
              <a:t>_</a:t>
            </a:r>
            <a:r>
              <a:rPr lang="zh-CN" altLang="en-US" sz="1200" b="1" dirty="0">
                <a:solidFill>
                  <a:srgbClr val="0000CC"/>
                </a:solidFill>
                <a:latin typeface="+mn-ea"/>
                <a:ea typeface="+mn-ea"/>
              </a:rPr>
              <a:t>忽略回车</a:t>
            </a:r>
            <a:r>
              <a:rPr lang="en-US" altLang="zh-CN" sz="1200" b="1" dirty="0">
                <a:latin typeface="+mn-ea"/>
                <a:ea typeface="+mn-ea"/>
              </a:rPr>
              <a:t>_</a:t>
            </a: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Tree>
    <p:extLst>
      <p:ext uri="{BB962C8B-B14F-4D97-AF65-F5344CB8AC3E}">
        <p14:creationId xmlns:p14="http://schemas.microsoft.com/office/powerpoint/2010/main" val="37080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rPr>
              <a:t>   字符串形式：</a:t>
            </a:r>
            <a:r>
              <a:rPr lang="en-US" altLang="zh-CN" sz="1600" b="1" dirty="0" err="1">
                <a:latin typeface="+mn-ea"/>
              </a:rPr>
              <a:t>scanf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cin</a:t>
            </a:r>
            <a:r>
              <a:rPr lang="en-US" altLang="zh-CN" sz="1600" b="1" dirty="0">
                <a:latin typeface="+mn-ea"/>
              </a:rPr>
              <a:t> &gt;&gt;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endParaRPr lang="en-US" altLang="zh-CN" sz="1600" b="1" dirty="0">
              <a:solidFill>
                <a:srgbClr val="FF3300"/>
              </a:solidFill>
              <a:latin typeface="+mn-ea"/>
            </a:endParaRPr>
          </a:p>
          <a:p>
            <a:pPr algn="just" eaLnBrk="1" hangingPunct="1"/>
            <a:r>
              <a:rPr lang="zh-CN" altLang="en-US" sz="1600" b="1" dirty="0">
                <a:latin typeface="+mn-ea"/>
              </a:rPr>
              <a:t>例</a:t>
            </a:r>
            <a:r>
              <a:rPr lang="en-US" altLang="zh-CN" sz="1600" b="1" dirty="0">
                <a:latin typeface="+mn-ea"/>
              </a:rPr>
              <a:t>5</a:t>
            </a:r>
            <a:r>
              <a:rPr lang="zh-CN" altLang="en-US" sz="1600" b="1" dirty="0">
                <a:latin typeface="+mn-ea"/>
              </a:rPr>
              <a:t>：</a:t>
            </a:r>
            <a:r>
              <a:rPr lang="en-US" altLang="zh-CN" sz="1600" b="1" dirty="0">
                <a:latin typeface="+mn-ea"/>
              </a:rPr>
              <a:t>C</a:t>
            </a:r>
            <a:r>
              <a:rPr lang="zh-CN" altLang="en-US" sz="1600" b="1" dirty="0">
                <a:latin typeface="+mn-ea"/>
              </a:rPr>
              <a:t>方式输入字符串</a:t>
            </a:r>
            <a:r>
              <a:rPr lang="en-US" altLang="zh-CN" sz="1600" b="1" dirty="0">
                <a:latin typeface="+mn-ea"/>
              </a:rPr>
              <a:t>(</a:t>
            </a:r>
            <a:r>
              <a:rPr lang="zh-CN" altLang="en-US" sz="1600" b="1" dirty="0">
                <a:latin typeface="+mn-ea"/>
              </a:rPr>
              <a:t>正确</a:t>
            </a:r>
            <a:r>
              <a:rPr lang="en-US" altLang="zh-CN" sz="1600" b="1" dirty="0">
                <a:latin typeface="+mn-ea"/>
              </a:rPr>
              <a:t>)</a:t>
            </a:r>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#define _CRT_SECURE_NO_WARNINGS</a:t>
            </a:r>
            <a:r>
              <a:rPr lang="en-US" altLang="zh-CN" sz="1600" b="1" dirty="0">
                <a:solidFill>
                  <a:srgbClr val="FF0000"/>
                </a:solidFill>
                <a:latin typeface="宋体" pitchFamily="2" charset="-122"/>
              </a:rPr>
              <a:t>  //VS2017</a:t>
            </a:r>
            <a:r>
              <a:rPr lang="zh-CN" altLang="en-US" sz="1600" b="1" dirty="0">
                <a:solidFill>
                  <a:srgbClr val="FF0000"/>
                </a:solidFill>
                <a:latin typeface="宋体" pitchFamily="2" charset="-122"/>
              </a:rPr>
              <a:t>需要</a:t>
            </a:r>
            <a:endParaRPr lang="en-US" altLang="zh-CN" sz="1600" b="1" dirty="0">
              <a:solidFill>
                <a:srgbClr val="FF0000"/>
              </a:solidFill>
              <a:latin typeface="宋体" pitchFamily="2" charset="-122"/>
            </a:endParaRPr>
          </a:p>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scanf</a:t>
            </a:r>
            <a:r>
              <a:rPr lang="en-US" altLang="zh-CN" sz="1600" b="1" dirty="0">
                <a:solidFill>
                  <a:srgbClr val="FF3300"/>
                </a:solidFill>
                <a:latin typeface="宋体" pitchFamily="2" charset="-122"/>
              </a:rPr>
              <a:t>("%s", a);</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652120" y="2100582"/>
            <a:ext cx="3384376" cy="465313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scanf</a:t>
            </a:r>
            <a:r>
              <a:rPr lang="zh-CN" altLang="en-US" sz="1200" b="1" dirty="0">
                <a:latin typeface="+mn-ea"/>
                <a:ea typeface="+mn-ea"/>
              </a:rPr>
              <a:t>前首先输出</a:t>
            </a:r>
            <a:r>
              <a:rPr lang="en-US" altLang="zh-CN" sz="1200" b="1" dirty="0">
                <a:latin typeface="+mn-ea"/>
                <a:ea typeface="+mn-ea"/>
              </a:rPr>
              <a:t>10</a:t>
            </a:r>
            <a:r>
              <a:rPr lang="zh-CN" altLang="en-US" sz="1200" b="1" dirty="0">
                <a:latin typeface="+mn-ea"/>
                <a:ea typeface="+mn-ea"/>
              </a:rPr>
              <a:t>行，内容是</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zh-CN" altLang="en-US" sz="1200" b="1" dirty="0">
                <a:latin typeface="+mn-ea"/>
                <a:ea typeface="+mn-ea"/>
              </a:rPr>
              <a:t>等待键盘输入，输入</a:t>
            </a:r>
            <a:r>
              <a:rPr lang="en-US" altLang="zh-CN" sz="1200" b="1" dirty="0">
                <a:solidFill>
                  <a:srgbClr val="FF3300"/>
                </a:solidFill>
                <a:latin typeface="+mn-ea"/>
                <a:ea typeface="+mn-ea"/>
              </a:rPr>
              <a:t>Hello</a:t>
            </a:r>
            <a:r>
              <a:rPr lang="zh-CN" altLang="en-US" sz="1200" b="1" dirty="0">
                <a:latin typeface="+mn-ea"/>
                <a:ea typeface="+mn-ea"/>
              </a:rPr>
              <a:t>并回车，输出为</a:t>
            </a:r>
            <a:endParaRPr lang="en-US" altLang="zh-CN" sz="1200" b="1" dirty="0">
              <a:latin typeface="+mn-ea"/>
              <a:ea typeface="+mn-ea"/>
            </a:endParaRPr>
          </a:p>
          <a:p>
            <a:r>
              <a:rPr lang="en-US" altLang="zh-CN" sz="1200" b="1" dirty="0">
                <a:solidFill>
                  <a:srgbClr val="FF00FF"/>
                </a:solidFill>
                <a:latin typeface="+mn-ea"/>
                <a:ea typeface="+mn-ea"/>
              </a:rPr>
              <a:t>72</a:t>
            </a:r>
          </a:p>
          <a:p>
            <a:r>
              <a:rPr lang="en-US" altLang="zh-CN" sz="1200" b="1" dirty="0">
                <a:solidFill>
                  <a:srgbClr val="FF00FF"/>
                </a:solidFill>
                <a:latin typeface="+mn-ea"/>
                <a:ea typeface="+mn-ea"/>
              </a:rPr>
              <a:t>101</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111</a:t>
            </a:r>
          </a:p>
          <a:p>
            <a:r>
              <a:rPr lang="en-US" altLang="zh-CN" sz="1200" b="1" dirty="0">
                <a:solidFill>
                  <a:srgbClr val="FF00FF"/>
                </a:solidFill>
                <a:latin typeface="+mn-ea"/>
                <a:ea typeface="+mn-ea"/>
              </a:rPr>
              <a:t>0</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latin typeface="+mn-ea"/>
                <a:ea typeface="+mn-ea"/>
              </a:rPr>
              <a:t>//</a:t>
            </a:r>
            <a:r>
              <a:rPr lang="zh-CN" altLang="en-US" sz="1200" b="1" dirty="0">
                <a:latin typeface="+mn-ea"/>
                <a:ea typeface="+mn-ea"/>
              </a:rPr>
              <a:t>用不同颜色标注出有变化的内容</a:t>
            </a:r>
            <a:endParaRPr lang="en-US" altLang="zh-CN" sz="1200" b="1" dirty="0">
              <a:latin typeface="+mn-ea"/>
              <a:ea typeface="+mn-ea"/>
            </a:endParaRPr>
          </a:p>
          <a:p>
            <a:pPr algn="just" eaLnBrk="1" hangingPunct="1"/>
            <a:r>
              <a:rPr lang="zh-CN" altLang="en-US" sz="1200" b="1" dirty="0">
                <a:latin typeface="+mn-ea"/>
                <a:ea typeface="+mn-ea"/>
              </a:rPr>
              <a:t>问：</a:t>
            </a:r>
            <a:r>
              <a:rPr lang="en-US" altLang="zh-CN" sz="1200" b="1" dirty="0">
                <a:latin typeface="+mn-ea"/>
                <a:ea typeface="+mn-ea"/>
              </a:rPr>
              <a:t>1</a:t>
            </a:r>
            <a:r>
              <a:rPr lang="zh-CN" altLang="en-US" sz="1200" b="1" dirty="0">
                <a:latin typeface="+mn-ea"/>
                <a:ea typeface="+mn-ea"/>
              </a:rPr>
              <a:t>、回车是否在数组中？</a:t>
            </a:r>
            <a:r>
              <a:rPr lang="zh-CN" altLang="en-US" sz="1200" b="1" dirty="0">
                <a:solidFill>
                  <a:schemeClr val="accent6"/>
                </a:solidFill>
                <a:latin typeface="+mn-ea"/>
                <a:ea typeface="+mn-ea"/>
              </a:rPr>
              <a:t>否</a:t>
            </a:r>
            <a:endParaRPr lang="en-US" altLang="zh-CN" sz="1200" b="1" dirty="0">
              <a:solidFill>
                <a:schemeClr val="accent6"/>
              </a:solidFill>
              <a:latin typeface="+mn-ea"/>
              <a:ea typeface="+mn-ea"/>
            </a:endParaRPr>
          </a:p>
          <a:p>
            <a:pPr algn="just" eaLnBrk="1" hangingPunct="1"/>
            <a:r>
              <a:rPr lang="en-US" altLang="zh-CN" sz="1200" b="1" dirty="0">
                <a:latin typeface="+mn-ea"/>
                <a:ea typeface="+mn-ea"/>
              </a:rPr>
              <a:t>    2</a:t>
            </a:r>
            <a:r>
              <a:rPr lang="zh-CN" altLang="en-US" sz="1200" b="1" dirty="0">
                <a:latin typeface="+mn-ea"/>
                <a:ea typeface="+mn-ea"/>
              </a:rPr>
              <a:t>、</a:t>
            </a:r>
            <a:r>
              <a:rPr lang="en-US" altLang="zh-CN" sz="1200" b="1" dirty="0">
                <a:latin typeface="+mn-ea"/>
                <a:ea typeface="+mn-ea"/>
              </a:rPr>
              <a:t>Hello</a:t>
            </a:r>
            <a:r>
              <a:rPr lang="zh-CN" altLang="en-US" sz="1200" b="1" dirty="0">
                <a:latin typeface="+mn-ea"/>
                <a:ea typeface="+mn-ea"/>
              </a:rPr>
              <a:t>后面的一个字符是什么？</a:t>
            </a:r>
            <a:r>
              <a:rPr lang="en-US" altLang="zh-CN" sz="1200" b="1" dirty="0">
                <a:solidFill>
                  <a:schemeClr val="accent6"/>
                </a:solidFill>
                <a:latin typeface="+mn-ea"/>
                <a:ea typeface="+mn-ea"/>
              </a:rPr>
              <a:t>\0</a:t>
            </a:r>
            <a:r>
              <a:rPr lang="zh-CN" altLang="en-US" sz="1200" b="1" dirty="0">
                <a:solidFill>
                  <a:schemeClr val="accent6"/>
                </a:solidFill>
                <a:latin typeface="+mn-ea"/>
                <a:ea typeface="+mn-ea"/>
              </a:rPr>
              <a:t>，尾零</a:t>
            </a:r>
            <a:endParaRPr lang="en-US" altLang="zh-CN" sz="1200" b="1" dirty="0">
              <a:solidFill>
                <a:schemeClr val="accent6"/>
              </a:solidFill>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8" name="AutoShape 4"/>
          <p:cNvSpPr>
            <a:spLocks/>
          </p:cNvSpPr>
          <p:nvPr/>
        </p:nvSpPr>
        <p:spPr bwMode="auto">
          <a:xfrm>
            <a:off x="3275856" y="3550289"/>
            <a:ext cx="1800200" cy="864096"/>
          </a:xfrm>
          <a:prstGeom prst="borderCallout1">
            <a:avLst>
              <a:gd name="adj1" fmla="val 5884"/>
              <a:gd name="adj2" fmla="val -2356"/>
              <a:gd name="adj3" fmla="val 172510"/>
              <a:gd name="adj4" fmla="val -72109"/>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b="1" dirty="0">
                <a:latin typeface="宋体" pitchFamily="2" charset="-122"/>
              </a:rPr>
              <a:t>直接数组名，无下标，</a:t>
            </a:r>
            <a:endParaRPr lang="en-US" altLang="zh-CN" sz="1200" b="1" dirty="0">
              <a:latin typeface="宋体" pitchFamily="2" charset="-122"/>
            </a:endParaRPr>
          </a:p>
          <a:p>
            <a:r>
              <a:rPr lang="zh-CN" altLang="en-US" sz="1200" b="1" dirty="0">
                <a:latin typeface="宋体" pitchFamily="2" charset="-122"/>
              </a:rPr>
              <a:t>也不加</a:t>
            </a:r>
            <a:r>
              <a:rPr lang="en-US" altLang="zh-CN" sz="1200" b="1" dirty="0">
                <a:latin typeface="宋体" pitchFamily="2" charset="-122"/>
              </a:rPr>
              <a:t>&amp;</a:t>
            </a:r>
          </a:p>
          <a:p>
            <a:r>
              <a:rPr lang="zh-CN" altLang="en-US" sz="1200" b="1" dirty="0">
                <a:solidFill>
                  <a:srgbClr val="FF0000"/>
                </a:solidFill>
                <a:latin typeface="宋体" pitchFamily="2" charset="-122"/>
              </a:rPr>
              <a:t>因为</a:t>
            </a:r>
            <a:r>
              <a:rPr lang="en-US" altLang="zh-CN" sz="1200" b="1" dirty="0">
                <a:solidFill>
                  <a:srgbClr val="FF0000"/>
                </a:solidFill>
                <a:latin typeface="宋体" pitchFamily="2" charset="-122"/>
              </a:rPr>
              <a:t>C/C++</a:t>
            </a:r>
            <a:r>
              <a:rPr lang="zh-CN" altLang="en-US" sz="1200" b="1" dirty="0">
                <a:solidFill>
                  <a:srgbClr val="FF0000"/>
                </a:solidFill>
                <a:latin typeface="宋体" pitchFamily="2" charset="-122"/>
              </a:rPr>
              <a:t>规定，数组名</a:t>
            </a:r>
            <a:endParaRPr lang="en-US" altLang="zh-CN" sz="1200" b="1" dirty="0">
              <a:solidFill>
                <a:srgbClr val="FF0000"/>
              </a:solidFill>
              <a:latin typeface="宋体" pitchFamily="2" charset="-122"/>
            </a:endParaRPr>
          </a:p>
          <a:p>
            <a:r>
              <a:rPr lang="zh-CN" altLang="en-US" sz="1200" b="1" dirty="0">
                <a:solidFill>
                  <a:srgbClr val="FF0000"/>
                </a:solidFill>
                <a:latin typeface="宋体" pitchFamily="2" charset="-122"/>
              </a:rPr>
              <a:t>代表数组的起始地址</a:t>
            </a:r>
          </a:p>
        </p:txBody>
      </p:sp>
    </p:spTree>
    <p:extLst>
      <p:ext uri="{BB962C8B-B14F-4D97-AF65-F5344CB8AC3E}">
        <p14:creationId xmlns:p14="http://schemas.microsoft.com/office/powerpoint/2010/main" val="308032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rPr>
              <a:t>   字符串形式：</a:t>
            </a:r>
            <a:r>
              <a:rPr lang="en-US" altLang="zh-CN" sz="1600" b="1" dirty="0" err="1">
                <a:latin typeface="+mn-ea"/>
              </a:rPr>
              <a:t>scanf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cin</a:t>
            </a:r>
            <a:r>
              <a:rPr lang="en-US" altLang="zh-CN" sz="1600" b="1" dirty="0">
                <a:latin typeface="+mn-ea"/>
              </a:rPr>
              <a:t> &gt;&gt;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endParaRPr lang="en-US" altLang="zh-CN" sz="1600" b="1" dirty="0">
              <a:solidFill>
                <a:srgbClr val="FF3300"/>
              </a:solidFill>
              <a:latin typeface="+mn-ea"/>
            </a:endParaRPr>
          </a:p>
          <a:p>
            <a:pPr algn="just" eaLnBrk="1" hangingPunct="1"/>
            <a:r>
              <a:rPr lang="zh-CN" altLang="en-US" sz="1600" b="1" dirty="0">
                <a:latin typeface="+mn-ea"/>
              </a:rPr>
              <a:t>例</a:t>
            </a:r>
            <a:r>
              <a:rPr lang="en-US" altLang="zh-CN" sz="1600" b="1" dirty="0">
                <a:latin typeface="+mn-ea"/>
              </a:rPr>
              <a:t>6</a:t>
            </a:r>
            <a:r>
              <a:rPr lang="zh-CN" altLang="en-US" sz="1600" b="1" dirty="0">
                <a:latin typeface="+mn-ea"/>
              </a:rPr>
              <a:t>：</a:t>
            </a:r>
            <a:r>
              <a:rPr lang="en-US" altLang="zh-CN" sz="1600" b="1" dirty="0">
                <a:latin typeface="+mn-ea"/>
              </a:rPr>
              <a:t>C</a:t>
            </a:r>
            <a:r>
              <a:rPr lang="zh-CN" altLang="en-US" sz="1600" b="1" dirty="0">
                <a:latin typeface="+mn-ea"/>
              </a:rPr>
              <a:t>方式输入字符串</a:t>
            </a:r>
            <a:r>
              <a:rPr lang="en-US" altLang="zh-CN" sz="1600" b="1" dirty="0">
                <a:latin typeface="+mn-ea"/>
              </a:rPr>
              <a:t>(</a:t>
            </a:r>
            <a:r>
              <a:rPr lang="zh-CN" altLang="en-US" sz="1600" b="1" dirty="0">
                <a:latin typeface="+mn-ea"/>
              </a:rPr>
              <a:t>错误</a:t>
            </a:r>
            <a:r>
              <a:rPr lang="en-US" altLang="zh-CN" sz="1600" b="1" dirty="0">
                <a:latin typeface="+mn-ea"/>
              </a:rPr>
              <a:t>)</a:t>
            </a:r>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#define _CRT_SECURE_NO_WARNINGS</a:t>
            </a:r>
            <a:r>
              <a:rPr lang="en-US" altLang="zh-CN" sz="1600" b="1" dirty="0">
                <a:solidFill>
                  <a:srgbClr val="FF0000"/>
                </a:solidFill>
                <a:latin typeface="宋体" pitchFamily="2" charset="-122"/>
              </a:rPr>
              <a:t>  //VS2017</a:t>
            </a:r>
            <a:r>
              <a:rPr lang="zh-CN" altLang="en-US" sz="1600" b="1" dirty="0">
                <a:solidFill>
                  <a:srgbClr val="FF0000"/>
                </a:solidFill>
                <a:latin typeface="宋体" pitchFamily="2" charset="-122"/>
              </a:rPr>
              <a:t>需要</a:t>
            </a:r>
            <a:endParaRPr lang="en-US" altLang="zh-CN" sz="1600" b="1" dirty="0">
              <a:solidFill>
                <a:srgbClr val="FF0000"/>
              </a:solidFill>
              <a:latin typeface="宋体" pitchFamily="2" charset="-122"/>
            </a:endParaRPr>
          </a:p>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scanf</a:t>
            </a:r>
            <a:r>
              <a:rPr lang="en-US" altLang="zh-CN" sz="1600" b="1" dirty="0">
                <a:solidFill>
                  <a:srgbClr val="FF3300"/>
                </a:solidFill>
                <a:latin typeface="宋体" pitchFamily="2" charset="-122"/>
              </a:rPr>
              <a:t>("%s", a);</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436096" y="836712"/>
            <a:ext cx="3707904" cy="591700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scanf</a:t>
            </a:r>
            <a:r>
              <a:rPr lang="zh-CN" altLang="en-US" sz="1200" b="1" dirty="0">
                <a:latin typeface="+mn-ea"/>
                <a:ea typeface="+mn-ea"/>
              </a:rPr>
              <a:t>前首先输出</a:t>
            </a:r>
            <a:r>
              <a:rPr lang="en-US" altLang="zh-CN" sz="1200" b="1" dirty="0">
                <a:latin typeface="+mn-ea"/>
                <a:ea typeface="+mn-ea"/>
              </a:rPr>
              <a:t>10</a:t>
            </a:r>
            <a:r>
              <a:rPr lang="zh-CN" altLang="en-US" sz="1200" b="1" dirty="0">
                <a:latin typeface="+mn-ea"/>
                <a:ea typeface="+mn-ea"/>
              </a:rPr>
              <a:t>行，内容是</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zh-CN" altLang="en-US" sz="1200" b="1" dirty="0">
                <a:latin typeface="+mn-ea"/>
                <a:ea typeface="+mn-ea"/>
              </a:rPr>
              <a:t>等待键盘输入：</a:t>
            </a:r>
            <a:endParaRPr lang="en-US" altLang="zh-CN" sz="1200" b="1" dirty="0">
              <a:latin typeface="+mn-ea"/>
              <a:ea typeface="+mn-ea"/>
            </a:endParaRPr>
          </a:p>
          <a:p>
            <a:r>
              <a:rPr lang="zh-CN" altLang="en-US" sz="1200" b="1" dirty="0">
                <a:latin typeface="+mn-ea"/>
                <a:ea typeface="+mn-ea"/>
              </a:rPr>
              <a:t>测试</a:t>
            </a:r>
            <a:r>
              <a:rPr lang="en-US" altLang="zh-CN" sz="1200" b="1" dirty="0">
                <a:latin typeface="+mn-ea"/>
                <a:ea typeface="+mn-ea"/>
              </a:rPr>
              <a:t>1</a:t>
            </a:r>
            <a:r>
              <a:rPr lang="zh-CN" altLang="en-US" sz="1200" b="1" dirty="0">
                <a:latin typeface="+mn-ea"/>
                <a:ea typeface="+mn-ea"/>
              </a:rPr>
              <a:t>：输入</a:t>
            </a:r>
            <a:r>
              <a:rPr lang="en-US" altLang="zh-CN" sz="1200" b="1" dirty="0">
                <a:solidFill>
                  <a:srgbClr val="FF3300"/>
                </a:solidFill>
                <a:latin typeface="+mn-ea"/>
                <a:ea typeface="+mn-ea"/>
              </a:rPr>
              <a:t>10</a:t>
            </a:r>
            <a:r>
              <a:rPr lang="zh-CN" altLang="en-US" sz="1200" b="1" dirty="0">
                <a:solidFill>
                  <a:srgbClr val="FF3300"/>
                </a:solidFill>
                <a:latin typeface="+mn-ea"/>
                <a:ea typeface="+mn-ea"/>
              </a:rPr>
              <a:t>个字符</a:t>
            </a:r>
            <a:r>
              <a:rPr lang="zh-CN" altLang="en-US" sz="1200" b="1" dirty="0">
                <a:latin typeface="+mn-ea"/>
                <a:ea typeface="+mn-ea"/>
              </a:rPr>
              <a:t>并回车，输出？</a:t>
            </a:r>
            <a:endParaRPr lang="en-US" altLang="zh-CN" sz="1200" b="1" dirty="0">
              <a:latin typeface="+mn-ea"/>
              <a:ea typeface="+mn-ea"/>
            </a:endParaRPr>
          </a:p>
          <a:p>
            <a:r>
              <a:rPr lang="zh-CN" altLang="en-US" sz="1200" b="1" dirty="0">
                <a:latin typeface="+mn-ea"/>
                <a:ea typeface="+mn-ea"/>
              </a:rPr>
              <a:t>测试</a:t>
            </a:r>
            <a:r>
              <a:rPr lang="en-US" altLang="zh-CN" sz="1200" b="1" dirty="0">
                <a:latin typeface="+mn-ea"/>
                <a:ea typeface="+mn-ea"/>
              </a:rPr>
              <a:t>2</a:t>
            </a:r>
            <a:r>
              <a:rPr lang="zh-CN" altLang="en-US" sz="1200" b="1" dirty="0">
                <a:latin typeface="+mn-ea"/>
                <a:ea typeface="+mn-ea"/>
              </a:rPr>
              <a:t>：输入</a:t>
            </a:r>
            <a:r>
              <a:rPr lang="en-US" altLang="zh-CN" sz="1200" b="1" dirty="0">
                <a:solidFill>
                  <a:srgbClr val="FF3300"/>
                </a:solidFill>
                <a:latin typeface="+mn-ea"/>
                <a:ea typeface="+mn-ea"/>
              </a:rPr>
              <a:t>10</a:t>
            </a:r>
            <a:r>
              <a:rPr lang="zh-CN" altLang="en-US" sz="1200" b="1" dirty="0">
                <a:solidFill>
                  <a:srgbClr val="FF3300"/>
                </a:solidFill>
                <a:latin typeface="+mn-ea"/>
                <a:ea typeface="+mn-ea"/>
              </a:rPr>
              <a:t>个以上字符</a:t>
            </a:r>
            <a:r>
              <a:rPr lang="zh-CN" altLang="en-US" sz="1200" b="1" dirty="0">
                <a:latin typeface="+mn-ea"/>
                <a:ea typeface="+mn-ea"/>
              </a:rPr>
              <a:t>并回车，输出？</a:t>
            </a:r>
            <a:endParaRPr lang="en-US" altLang="zh-CN" sz="1200" b="1" dirty="0">
              <a:latin typeface="+mn-ea"/>
              <a:ea typeface="+mn-ea"/>
            </a:endParaRPr>
          </a:p>
          <a:p>
            <a:r>
              <a:rPr lang="zh-CN" altLang="en-US" sz="1200" b="1" dirty="0">
                <a:solidFill>
                  <a:srgbClr val="0000CC"/>
                </a:solidFill>
                <a:latin typeface="+mn-ea"/>
                <a:ea typeface="+mn-ea"/>
              </a:rPr>
              <a:t>测试</a:t>
            </a:r>
            <a:r>
              <a:rPr lang="en-US" altLang="zh-CN" sz="1200" b="1" dirty="0">
                <a:solidFill>
                  <a:srgbClr val="0000CC"/>
                </a:solidFill>
                <a:latin typeface="+mn-ea"/>
                <a:ea typeface="+mn-ea"/>
              </a:rPr>
              <a:t>1</a:t>
            </a:r>
            <a:r>
              <a:rPr lang="zh-CN" altLang="en-US" sz="1200" b="1" dirty="0">
                <a:solidFill>
                  <a:srgbClr val="0000CC"/>
                </a:solidFill>
                <a:latin typeface="+mn-ea"/>
                <a:ea typeface="+mn-ea"/>
              </a:rPr>
              <a:t>：</a:t>
            </a:r>
            <a:endParaRPr lang="en-US" altLang="zh-CN" sz="1200" b="1" dirty="0">
              <a:solidFill>
                <a:srgbClr val="0000CC"/>
              </a:solidFill>
              <a:latin typeface="+mn-ea"/>
              <a:ea typeface="+mn-ea"/>
            </a:endParaRPr>
          </a:p>
          <a:p>
            <a:r>
              <a:rPr lang="en-US" altLang="zh-CN" sz="1200" b="1" dirty="0">
                <a:solidFill>
                  <a:srgbClr val="0000CC"/>
                </a:solidFill>
                <a:latin typeface="+mn-ea"/>
                <a:ea typeface="+mn-ea"/>
              </a:rPr>
              <a:t>49</a:t>
            </a:r>
          </a:p>
          <a:p>
            <a:r>
              <a:rPr lang="en-US" altLang="zh-CN" sz="1200" b="1" dirty="0">
                <a:solidFill>
                  <a:srgbClr val="0000CC"/>
                </a:solidFill>
                <a:latin typeface="+mn-ea"/>
                <a:ea typeface="+mn-ea"/>
              </a:rPr>
              <a:t>50</a:t>
            </a:r>
          </a:p>
          <a:p>
            <a:r>
              <a:rPr lang="en-US" altLang="zh-CN" sz="1200" b="1" dirty="0">
                <a:solidFill>
                  <a:srgbClr val="0000CC"/>
                </a:solidFill>
                <a:latin typeface="+mn-ea"/>
                <a:ea typeface="+mn-ea"/>
              </a:rPr>
              <a:t>51</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53</a:t>
            </a:r>
          </a:p>
          <a:p>
            <a:r>
              <a:rPr lang="en-US" altLang="zh-CN" sz="1200" b="1" dirty="0">
                <a:solidFill>
                  <a:srgbClr val="0000CC"/>
                </a:solidFill>
                <a:latin typeface="+mn-ea"/>
                <a:ea typeface="+mn-ea"/>
              </a:rPr>
              <a:t>54</a:t>
            </a:r>
          </a:p>
          <a:p>
            <a:r>
              <a:rPr lang="en-US" altLang="zh-CN" sz="1200" b="1" dirty="0">
                <a:solidFill>
                  <a:srgbClr val="0000CC"/>
                </a:solidFill>
                <a:latin typeface="+mn-ea"/>
                <a:ea typeface="+mn-ea"/>
              </a:rPr>
              <a:t>55</a:t>
            </a:r>
          </a:p>
          <a:p>
            <a:r>
              <a:rPr lang="en-US" altLang="zh-CN" sz="1200" b="1" dirty="0">
                <a:solidFill>
                  <a:srgbClr val="0000CC"/>
                </a:solidFill>
                <a:latin typeface="+mn-ea"/>
                <a:ea typeface="+mn-ea"/>
              </a:rPr>
              <a:t>56</a:t>
            </a:r>
          </a:p>
          <a:p>
            <a:r>
              <a:rPr lang="en-US" altLang="zh-CN" sz="1200" b="1" dirty="0">
                <a:solidFill>
                  <a:srgbClr val="0000CC"/>
                </a:solidFill>
                <a:latin typeface="+mn-ea"/>
                <a:ea typeface="+mn-ea"/>
              </a:rPr>
              <a:t>57</a:t>
            </a:r>
          </a:p>
          <a:p>
            <a:r>
              <a:rPr lang="en-US" altLang="zh-CN" sz="1200" b="1" dirty="0">
                <a:solidFill>
                  <a:srgbClr val="0000CC"/>
                </a:solidFill>
                <a:latin typeface="+mn-ea"/>
                <a:ea typeface="+mn-ea"/>
              </a:rPr>
              <a:t>48</a:t>
            </a:r>
          </a:p>
          <a:p>
            <a:r>
              <a:rPr lang="zh-CN" altLang="en-US" sz="1200" b="1" dirty="0">
                <a:solidFill>
                  <a:srgbClr val="0000CC"/>
                </a:solidFill>
                <a:latin typeface="+mn-ea"/>
                <a:ea typeface="+mn-ea"/>
              </a:rPr>
              <a:t>运行时报错：</a:t>
            </a:r>
            <a:endParaRPr lang="en-US" altLang="zh-CN" sz="1200" b="1" dirty="0">
              <a:solidFill>
                <a:srgbClr val="0000CC"/>
              </a:solidFill>
              <a:latin typeface="+mn-ea"/>
              <a:ea typeface="+mn-ea"/>
            </a:endParaRPr>
          </a:p>
          <a:p>
            <a:r>
              <a:rPr lang="en-US" altLang="zh-CN" sz="1200" b="1" dirty="0">
                <a:solidFill>
                  <a:srgbClr val="0000CC"/>
                </a:solidFill>
                <a:latin typeface="+mn-ea"/>
                <a:ea typeface="+mn-ea"/>
              </a:rPr>
              <a:t>stack around the variable ‘a’ was occupied.</a:t>
            </a:r>
          </a:p>
          <a:p>
            <a:r>
              <a:rPr lang="zh-CN" altLang="en-US" sz="1200" b="1" dirty="0">
                <a:solidFill>
                  <a:srgbClr val="0000CC"/>
                </a:solidFill>
                <a:latin typeface="+mn-ea"/>
                <a:ea typeface="+mn-ea"/>
              </a:rPr>
              <a:t>测试</a:t>
            </a:r>
            <a:r>
              <a:rPr lang="en-US" altLang="zh-CN" sz="1200" b="1" dirty="0">
                <a:solidFill>
                  <a:srgbClr val="0000CC"/>
                </a:solidFill>
                <a:latin typeface="+mn-ea"/>
                <a:ea typeface="+mn-ea"/>
              </a:rPr>
              <a:t>2</a:t>
            </a:r>
            <a:r>
              <a:rPr lang="zh-CN" altLang="en-US" sz="1200" b="1" dirty="0">
                <a:solidFill>
                  <a:srgbClr val="0000CC"/>
                </a:solidFill>
                <a:latin typeface="+mn-ea"/>
                <a:ea typeface="+mn-ea"/>
              </a:rPr>
              <a:t>：同上</a:t>
            </a:r>
            <a:endParaRPr lang="en-US" altLang="zh-CN" sz="1200" b="1" dirty="0">
              <a:solidFill>
                <a:srgbClr val="0000CC"/>
              </a:solidFill>
              <a:latin typeface="+mn-ea"/>
              <a:ea typeface="+mn-ea"/>
            </a:endParaRPr>
          </a:p>
          <a:p>
            <a:pPr algn="just" eaLnBrk="1" hangingPunct="1"/>
            <a:r>
              <a:rPr lang="zh-CN" altLang="en-US" sz="1200" b="1" dirty="0">
                <a:latin typeface="+mn-ea"/>
                <a:ea typeface="+mn-ea"/>
              </a:rPr>
              <a:t>问：如果要保证输入正确，输入的字符个数</a:t>
            </a:r>
            <a:endParaRPr lang="en-US" altLang="zh-CN" sz="1200" b="1" dirty="0">
              <a:latin typeface="+mn-ea"/>
              <a:ea typeface="+mn-ea"/>
            </a:endParaRPr>
          </a:p>
          <a:p>
            <a:pPr algn="just" eaLnBrk="1" hangingPunct="1"/>
            <a:r>
              <a:rPr lang="en-US" altLang="zh-CN" sz="1200" b="1" dirty="0">
                <a:latin typeface="+mn-ea"/>
                <a:ea typeface="+mn-ea"/>
              </a:rPr>
              <a:t>    </a:t>
            </a:r>
            <a:r>
              <a:rPr lang="zh-CN" altLang="en-US" sz="1200" b="1" dirty="0">
                <a:latin typeface="+mn-ea"/>
                <a:ea typeface="+mn-ea"/>
              </a:rPr>
              <a:t>要</a:t>
            </a:r>
            <a:r>
              <a:rPr lang="en-US" altLang="zh-CN" sz="1200" b="1" dirty="0">
                <a:latin typeface="+mn-ea"/>
                <a:ea typeface="+mn-ea"/>
              </a:rPr>
              <a:t>_</a:t>
            </a:r>
            <a:r>
              <a:rPr lang="zh-CN" altLang="en-US" sz="1200" b="1" dirty="0">
                <a:solidFill>
                  <a:srgbClr val="0000CC"/>
                </a:solidFill>
                <a:latin typeface="+mn-ea"/>
                <a:ea typeface="+mn-ea"/>
              </a:rPr>
              <a:t>小于</a:t>
            </a:r>
            <a:r>
              <a:rPr lang="en-US" altLang="zh-CN" sz="1200" b="1" dirty="0">
                <a:latin typeface="+mn-ea"/>
                <a:ea typeface="+mn-ea"/>
              </a:rPr>
              <a:t>_</a:t>
            </a:r>
            <a:r>
              <a:rPr lang="zh-CN" altLang="en-US" sz="1200" b="1" dirty="0">
                <a:latin typeface="+mn-ea"/>
                <a:ea typeface="+mn-ea"/>
              </a:rPr>
              <a:t>定义的字符数组的长度</a:t>
            </a: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8" name="AutoShape 4"/>
          <p:cNvSpPr>
            <a:spLocks/>
          </p:cNvSpPr>
          <p:nvPr/>
        </p:nvSpPr>
        <p:spPr bwMode="auto">
          <a:xfrm>
            <a:off x="3275856" y="3550289"/>
            <a:ext cx="1800200" cy="864096"/>
          </a:xfrm>
          <a:prstGeom prst="borderCallout1">
            <a:avLst>
              <a:gd name="adj1" fmla="val 5884"/>
              <a:gd name="adj2" fmla="val -2356"/>
              <a:gd name="adj3" fmla="val 172510"/>
              <a:gd name="adj4" fmla="val -72109"/>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200" b="1" dirty="0">
                <a:latin typeface="宋体" pitchFamily="2" charset="-122"/>
              </a:rPr>
              <a:t>直接数组名，无下标，</a:t>
            </a:r>
            <a:endParaRPr lang="en-US" altLang="zh-CN" sz="1200" b="1" dirty="0">
              <a:latin typeface="宋体" pitchFamily="2" charset="-122"/>
            </a:endParaRPr>
          </a:p>
          <a:p>
            <a:r>
              <a:rPr lang="zh-CN" altLang="en-US" sz="1200" b="1" dirty="0">
                <a:latin typeface="宋体" pitchFamily="2" charset="-122"/>
              </a:rPr>
              <a:t>也不加</a:t>
            </a:r>
            <a:r>
              <a:rPr lang="en-US" altLang="zh-CN" sz="1200" b="1" dirty="0">
                <a:latin typeface="宋体" pitchFamily="2" charset="-122"/>
              </a:rPr>
              <a:t>&amp;</a:t>
            </a:r>
          </a:p>
          <a:p>
            <a:r>
              <a:rPr lang="zh-CN" altLang="en-US" sz="1200" b="1" dirty="0">
                <a:solidFill>
                  <a:srgbClr val="FF0000"/>
                </a:solidFill>
                <a:latin typeface="宋体" pitchFamily="2" charset="-122"/>
              </a:rPr>
              <a:t>因为</a:t>
            </a:r>
            <a:r>
              <a:rPr lang="en-US" altLang="zh-CN" sz="1200" b="1" dirty="0">
                <a:solidFill>
                  <a:srgbClr val="FF0000"/>
                </a:solidFill>
                <a:latin typeface="宋体" pitchFamily="2" charset="-122"/>
              </a:rPr>
              <a:t>C/C++</a:t>
            </a:r>
            <a:r>
              <a:rPr lang="zh-CN" altLang="en-US" sz="1200" b="1" dirty="0">
                <a:solidFill>
                  <a:srgbClr val="FF0000"/>
                </a:solidFill>
                <a:latin typeface="宋体" pitchFamily="2" charset="-122"/>
              </a:rPr>
              <a:t>规定，数组名</a:t>
            </a:r>
            <a:endParaRPr lang="en-US" altLang="zh-CN" sz="1200" b="1" dirty="0">
              <a:solidFill>
                <a:srgbClr val="FF0000"/>
              </a:solidFill>
              <a:latin typeface="宋体" pitchFamily="2" charset="-122"/>
            </a:endParaRPr>
          </a:p>
          <a:p>
            <a:r>
              <a:rPr lang="zh-CN" altLang="en-US" sz="1200" b="1" dirty="0">
                <a:solidFill>
                  <a:srgbClr val="FF0000"/>
                </a:solidFill>
                <a:latin typeface="宋体" pitchFamily="2" charset="-122"/>
              </a:rPr>
              <a:t>代表数组的起始地址</a:t>
            </a:r>
          </a:p>
        </p:txBody>
      </p:sp>
    </p:spTree>
    <p:extLst>
      <p:ext uri="{BB962C8B-B14F-4D97-AF65-F5344CB8AC3E}">
        <p14:creationId xmlns:p14="http://schemas.microsoft.com/office/powerpoint/2010/main" val="21476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rPr>
              <a:t>   字符串形式：</a:t>
            </a:r>
            <a:r>
              <a:rPr lang="en-US" altLang="zh-CN" sz="1600" b="1" dirty="0" err="1">
                <a:latin typeface="+mn-ea"/>
              </a:rPr>
              <a:t>scanf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cin</a:t>
            </a:r>
            <a:r>
              <a:rPr lang="en-US" altLang="zh-CN" sz="1600" b="1" dirty="0">
                <a:latin typeface="+mn-ea"/>
              </a:rPr>
              <a:t> &gt;&gt;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endParaRPr lang="en-US" altLang="zh-CN" sz="1600" b="1" dirty="0">
              <a:solidFill>
                <a:srgbClr val="FF3300"/>
              </a:solidFill>
              <a:latin typeface="+mn-ea"/>
            </a:endParaRPr>
          </a:p>
          <a:p>
            <a:pPr algn="just" eaLnBrk="1" hangingPunct="1"/>
            <a:r>
              <a:rPr lang="zh-CN" altLang="en-US" sz="1600" b="1" dirty="0">
                <a:latin typeface="+mn-ea"/>
              </a:rPr>
              <a:t>例</a:t>
            </a:r>
            <a:r>
              <a:rPr lang="en-US" altLang="zh-CN" sz="1600" b="1" dirty="0">
                <a:latin typeface="+mn-ea"/>
              </a:rPr>
              <a:t>7</a:t>
            </a:r>
            <a:r>
              <a:rPr lang="zh-CN" altLang="en-US" sz="1600" b="1" dirty="0">
                <a:latin typeface="+mn-ea"/>
              </a:rPr>
              <a:t>：</a:t>
            </a:r>
            <a:r>
              <a:rPr lang="en-US" altLang="zh-CN" sz="1600" b="1" dirty="0">
                <a:latin typeface="+mn-ea"/>
              </a:rPr>
              <a:t>C++</a:t>
            </a:r>
            <a:r>
              <a:rPr lang="zh-CN" altLang="en-US" sz="1600" b="1" dirty="0">
                <a:latin typeface="+mn-ea"/>
              </a:rPr>
              <a:t>方式输入字符串</a:t>
            </a:r>
            <a:r>
              <a:rPr lang="en-US" altLang="zh-CN" sz="1600" b="1" dirty="0">
                <a:latin typeface="+mn-ea"/>
              </a:rPr>
              <a:t>(</a:t>
            </a:r>
            <a:r>
              <a:rPr lang="zh-CN" altLang="en-US" sz="1600" b="1" dirty="0">
                <a:latin typeface="+mn-ea"/>
              </a:rPr>
              <a:t>正确</a:t>
            </a:r>
            <a:r>
              <a:rPr lang="en-US" altLang="zh-CN" sz="1600" b="1" dirty="0">
                <a:latin typeface="+mn-ea"/>
              </a:rPr>
              <a:t>)</a:t>
            </a:r>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cin</a:t>
            </a:r>
            <a:r>
              <a:rPr lang="en-US" altLang="zh-CN" sz="1600" b="1" dirty="0">
                <a:solidFill>
                  <a:srgbClr val="FF3300"/>
                </a:solidFill>
                <a:latin typeface="宋体" pitchFamily="2" charset="-122"/>
              </a:rPr>
              <a:t> &gt;&gt; a;</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508104" y="2100582"/>
            <a:ext cx="3483496" cy="4653136"/>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cin</a:t>
            </a:r>
            <a:r>
              <a:rPr lang="zh-CN" altLang="en-US" sz="1200" b="1" dirty="0">
                <a:latin typeface="+mn-ea"/>
                <a:ea typeface="+mn-ea"/>
              </a:rPr>
              <a:t>前首先输出</a:t>
            </a:r>
            <a:r>
              <a:rPr lang="en-US" altLang="zh-CN" sz="1200" b="1" dirty="0">
                <a:latin typeface="+mn-ea"/>
                <a:ea typeface="+mn-ea"/>
              </a:rPr>
              <a:t>10</a:t>
            </a:r>
            <a:r>
              <a:rPr lang="zh-CN" altLang="en-US" sz="1200" b="1" dirty="0">
                <a:latin typeface="+mn-ea"/>
                <a:ea typeface="+mn-ea"/>
              </a:rPr>
              <a:t>行，内容是</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zh-CN" altLang="en-US" sz="1200" b="1" dirty="0">
                <a:latin typeface="+mn-ea"/>
                <a:ea typeface="+mn-ea"/>
              </a:rPr>
              <a:t>等待键盘输入，输入</a:t>
            </a:r>
            <a:r>
              <a:rPr lang="en-US" altLang="zh-CN" sz="1200" b="1" dirty="0">
                <a:solidFill>
                  <a:srgbClr val="FF3300"/>
                </a:solidFill>
                <a:latin typeface="+mn-ea"/>
                <a:ea typeface="+mn-ea"/>
              </a:rPr>
              <a:t>Hello</a:t>
            </a:r>
            <a:r>
              <a:rPr lang="zh-CN" altLang="en-US" sz="1200" b="1" dirty="0">
                <a:latin typeface="+mn-ea"/>
                <a:ea typeface="+mn-ea"/>
              </a:rPr>
              <a:t>并回车，输出为</a:t>
            </a:r>
            <a:endParaRPr lang="en-US" altLang="zh-CN" sz="1200" b="1" dirty="0">
              <a:latin typeface="+mn-ea"/>
              <a:ea typeface="+mn-ea"/>
            </a:endParaRPr>
          </a:p>
          <a:p>
            <a:r>
              <a:rPr lang="en-US" altLang="zh-CN" sz="1200" b="1" dirty="0">
                <a:solidFill>
                  <a:srgbClr val="FF00FF"/>
                </a:solidFill>
                <a:latin typeface="+mn-ea"/>
                <a:ea typeface="+mn-ea"/>
              </a:rPr>
              <a:t>72</a:t>
            </a:r>
          </a:p>
          <a:p>
            <a:r>
              <a:rPr lang="en-US" altLang="zh-CN" sz="1200" b="1" dirty="0">
                <a:solidFill>
                  <a:srgbClr val="FF00FF"/>
                </a:solidFill>
                <a:latin typeface="+mn-ea"/>
                <a:ea typeface="+mn-ea"/>
              </a:rPr>
              <a:t>101</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108</a:t>
            </a:r>
          </a:p>
          <a:p>
            <a:r>
              <a:rPr lang="en-US" altLang="zh-CN" sz="1200" b="1" dirty="0">
                <a:solidFill>
                  <a:srgbClr val="FF00FF"/>
                </a:solidFill>
                <a:latin typeface="+mn-ea"/>
                <a:ea typeface="+mn-ea"/>
              </a:rPr>
              <a:t>111</a:t>
            </a:r>
          </a:p>
          <a:p>
            <a:r>
              <a:rPr lang="en-US" altLang="zh-CN" sz="1200" b="1" dirty="0">
                <a:solidFill>
                  <a:srgbClr val="FF00FF"/>
                </a:solidFill>
                <a:latin typeface="+mn-ea"/>
                <a:ea typeface="+mn-ea"/>
              </a:rPr>
              <a:t>0</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latin typeface="+mn-ea"/>
                <a:ea typeface="+mn-ea"/>
              </a:rPr>
              <a:t>//</a:t>
            </a:r>
            <a:r>
              <a:rPr lang="zh-CN" altLang="en-US" sz="1200" b="1" dirty="0">
                <a:latin typeface="+mn-ea"/>
                <a:ea typeface="+mn-ea"/>
              </a:rPr>
              <a:t>用不同颜色标注出有变化的内容</a:t>
            </a:r>
            <a:endParaRPr lang="en-US" altLang="zh-CN" sz="1200" b="1" dirty="0">
              <a:latin typeface="+mn-ea"/>
              <a:ea typeface="+mn-ea"/>
            </a:endParaRPr>
          </a:p>
          <a:p>
            <a:pPr algn="just" eaLnBrk="1" hangingPunct="1"/>
            <a:r>
              <a:rPr lang="zh-CN" altLang="en-US" sz="1200" b="1" dirty="0">
                <a:latin typeface="+mn-ea"/>
                <a:ea typeface="+mn-ea"/>
              </a:rPr>
              <a:t>问：</a:t>
            </a:r>
            <a:r>
              <a:rPr lang="en-US" altLang="zh-CN" sz="1200" b="1" dirty="0">
                <a:latin typeface="+mn-ea"/>
                <a:ea typeface="+mn-ea"/>
              </a:rPr>
              <a:t>1</a:t>
            </a:r>
            <a:r>
              <a:rPr lang="zh-CN" altLang="en-US" sz="1200" b="1" dirty="0">
                <a:latin typeface="+mn-ea"/>
                <a:ea typeface="+mn-ea"/>
              </a:rPr>
              <a:t>、回车是否在数组中？</a:t>
            </a:r>
            <a:r>
              <a:rPr lang="zh-CN" altLang="en-US" sz="1200" b="1" dirty="0">
                <a:solidFill>
                  <a:srgbClr val="0000CC"/>
                </a:solidFill>
                <a:latin typeface="+mn-ea"/>
                <a:ea typeface="+mn-ea"/>
              </a:rPr>
              <a:t>否</a:t>
            </a:r>
            <a:endParaRPr lang="en-US" altLang="zh-CN" sz="1200" b="1" dirty="0">
              <a:solidFill>
                <a:srgbClr val="0000CC"/>
              </a:solidFill>
              <a:latin typeface="+mn-ea"/>
              <a:ea typeface="+mn-ea"/>
            </a:endParaRPr>
          </a:p>
          <a:p>
            <a:pPr algn="just" eaLnBrk="1" hangingPunct="1"/>
            <a:r>
              <a:rPr lang="en-US" altLang="zh-CN" sz="1200" b="1" dirty="0">
                <a:latin typeface="+mn-ea"/>
                <a:ea typeface="+mn-ea"/>
              </a:rPr>
              <a:t>    2</a:t>
            </a:r>
            <a:r>
              <a:rPr lang="zh-CN" altLang="en-US" sz="1200" b="1" dirty="0">
                <a:latin typeface="+mn-ea"/>
                <a:ea typeface="+mn-ea"/>
              </a:rPr>
              <a:t>、</a:t>
            </a:r>
            <a:r>
              <a:rPr lang="en-US" altLang="zh-CN" sz="1200" b="1" dirty="0">
                <a:latin typeface="+mn-ea"/>
                <a:ea typeface="+mn-ea"/>
              </a:rPr>
              <a:t>Hello</a:t>
            </a:r>
            <a:r>
              <a:rPr lang="zh-CN" altLang="en-US" sz="1200" b="1" dirty="0">
                <a:latin typeface="+mn-ea"/>
                <a:ea typeface="+mn-ea"/>
              </a:rPr>
              <a:t>后面的一个字符是什么？</a:t>
            </a:r>
            <a:r>
              <a:rPr lang="en-US" altLang="zh-CN" sz="1200" b="1" dirty="0">
                <a:solidFill>
                  <a:srgbClr val="0000CC"/>
                </a:solidFill>
                <a:latin typeface="+mn-ea"/>
                <a:ea typeface="+mn-ea"/>
              </a:rPr>
              <a:t>\0</a:t>
            </a:r>
            <a:r>
              <a:rPr lang="zh-CN" altLang="en-US" sz="1200" b="1" dirty="0">
                <a:solidFill>
                  <a:srgbClr val="0000CC"/>
                </a:solidFill>
                <a:latin typeface="+mn-ea"/>
                <a:ea typeface="+mn-ea"/>
              </a:rPr>
              <a:t>，尾零</a:t>
            </a:r>
            <a:endParaRPr lang="en-US" altLang="zh-CN" sz="1200" b="1" dirty="0">
              <a:solidFill>
                <a:srgbClr val="0000CC"/>
              </a:solidFill>
              <a:latin typeface="+mn-ea"/>
              <a:ea typeface="+mn-ea"/>
            </a:endParaRP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7" name="AutoShape 4"/>
          <p:cNvSpPr>
            <a:spLocks/>
          </p:cNvSpPr>
          <p:nvPr/>
        </p:nvSpPr>
        <p:spPr bwMode="auto">
          <a:xfrm>
            <a:off x="3266100" y="3645024"/>
            <a:ext cx="1512168" cy="489743"/>
          </a:xfrm>
          <a:prstGeom prst="borderCallout1">
            <a:avLst>
              <a:gd name="adj1" fmla="val 11671"/>
              <a:gd name="adj2" fmla="val -2356"/>
              <a:gd name="adj3" fmla="val 270608"/>
              <a:gd name="adj4" fmla="val -118259"/>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b="1" dirty="0">
                <a:latin typeface="宋体" pitchFamily="2" charset="-122"/>
              </a:rPr>
              <a:t>直接数组名</a:t>
            </a:r>
            <a:r>
              <a:rPr lang="en-US" altLang="zh-CN" sz="1200" b="1" dirty="0">
                <a:latin typeface="宋体" pitchFamily="2" charset="-122"/>
              </a:rPr>
              <a:t>,</a:t>
            </a:r>
            <a:r>
              <a:rPr lang="zh-CN" altLang="en-US" sz="1200" b="1" dirty="0">
                <a:latin typeface="宋体" pitchFamily="2" charset="-122"/>
              </a:rPr>
              <a:t>无下标</a:t>
            </a:r>
            <a:r>
              <a:rPr lang="en-US" altLang="zh-CN" sz="1200" b="1" dirty="0">
                <a:latin typeface="宋体" pitchFamily="2" charset="-122"/>
              </a:rPr>
              <a:t>,</a:t>
            </a:r>
            <a:r>
              <a:rPr lang="zh-CN" altLang="en-US" sz="1200" b="1" dirty="0">
                <a:latin typeface="宋体" pitchFamily="2" charset="-122"/>
              </a:rPr>
              <a:t>也不加</a:t>
            </a:r>
            <a:r>
              <a:rPr lang="en-US" altLang="zh-CN" sz="1200" b="1" dirty="0">
                <a:latin typeface="宋体" pitchFamily="2" charset="-122"/>
              </a:rPr>
              <a:t>&amp;</a:t>
            </a:r>
          </a:p>
        </p:txBody>
      </p:sp>
    </p:spTree>
    <p:extLst>
      <p:ext uri="{BB962C8B-B14F-4D97-AF65-F5344CB8AC3E}">
        <p14:creationId xmlns:p14="http://schemas.microsoft.com/office/powerpoint/2010/main" val="139127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subTitle" idx="1"/>
          </p:nvPr>
        </p:nvSpPr>
        <p:spPr>
          <a:xfrm>
            <a:off x="152400" y="152400"/>
            <a:ext cx="8839200" cy="6553200"/>
          </a:xfrm>
        </p:spPr>
        <p:txBody>
          <a:bodyPr/>
          <a:lstStyle/>
          <a:p>
            <a:pPr eaLnBrk="1" hangingPunct="1"/>
            <a:r>
              <a:rPr lang="en-US" altLang="zh-CN" sz="2800" b="1" dirty="0">
                <a:latin typeface="+mn-ea"/>
                <a:ea typeface="+mn-ea"/>
              </a:rPr>
              <a:t>§5.</a:t>
            </a:r>
            <a:r>
              <a:rPr lang="zh-CN" altLang="en-US" sz="2800" b="1" dirty="0">
                <a:latin typeface="+mn-ea"/>
                <a:ea typeface="+mn-ea"/>
              </a:rPr>
              <a:t>利用数组处理批量数据</a:t>
            </a:r>
          </a:p>
          <a:p>
            <a:pPr algn="just" eaLnBrk="1" hangingPunct="1"/>
            <a:r>
              <a:rPr lang="en-US" altLang="zh-CN" sz="1600" b="1" dirty="0">
                <a:latin typeface="+mn-ea"/>
                <a:ea typeface="+mn-ea"/>
              </a:rPr>
              <a:t>5.5.5.</a:t>
            </a:r>
            <a:r>
              <a:rPr lang="zh-CN" altLang="en-US" sz="1600" b="1" dirty="0">
                <a:latin typeface="+mn-ea"/>
                <a:ea typeface="+mn-ea"/>
              </a:rPr>
              <a:t>字符数组的输入与输出</a:t>
            </a:r>
          </a:p>
          <a:p>
            <a:pPr algn="just" eaLnBrk="1" hangingPunct="1"/>
            <a:r>
              <a:rPr lang="en-US" altLang="zh-CN" sz="1600" b="1" dirty="0">
                <a:latin typeface="+mn-ea"/>
                <a:ea typeface="+mn-ea"/>
              </a:rPr>
              <a:t>5.5.5.1.</a:t>
            </a:r>
            <a:r>
              <a:rPr lang="zh-CN" altLang="en-US" sz="1600" b="1" dirty="0">
                <a:latin typeface="+mn-ea"/>
                <a:ea typeface="+mn-ea"/>
              </a:rPr>
              <a:t>输入</a:t>
            </a:r>
          </a:p>
          <a:p>
            <a:pPr algn="just" eaLnBrk="1" hangingPunct="1"/>
            <a:r>
              <a:rPr lang="zh-CN" altLang="en-US" sz="1600" b="1" dirty="0">
                <a:latin typeface="+mn-ea"/>
              </a:rPr>
              <a:t>   字符串形式：</a:t>
            </a:r>
            <a:r>
              <a:rPr lang="en-US" altLang="zh-CN" sz="1600" b="1" dirty="0" err="1">
                <a:latin typeface="+mn-ea"/>
              </a:rPr>
              <a:t>scanf</a:t>
            </a:r>
            <a:r>
              <a:rPr lang="en-US" altLang="zh-CN" sz="1600" b="1" dirty="0">
                <a:latin typeface="+mn-ea"/>
              </a:rPr>
              <a:t>("%s",</a:t>
            </a:r>
            <a:r>
              <a:rPr lang="zh-CN" altLang="en-US" sz="1600" b="1" dirty="0">
                <a:latin typeface="+mn-ea"/>
              </a:rPr>
              <a:t>数组名</a:t>
            </a:r>
            <a:r>
              <a:rPr lang="en-US" altLang="zh-CN" sz="1600" b="1" dirty="0">
                <a:latin typeface="+mn-ea"/>
              </a:rPr>
              <a:t>)    </a:t>
            </a:r>
            <a:r>
              <a:rPr lang="en-US" altLang="zh-CN" sz="1600" b="1" dirty="0">
                <a:solidFill>
                  <a:srgbClr val="FF3300"/>
                </a:solidFill>
                <a:latin typeface="+mn-ea"/>
              </a:rPr>
              <a:t>C</a:t>
            </a:r>
            <a:r>
              <a:rPr lang="zh-CN" altLang="en-US" sz="1600" b="1" dirty="0">
                <a:solidFill>
                  <a:srgbClr val="FF3300"/>
                </a:solidFill>
                <a:latin typeface="+mn-ea"/>
              </a:rPr>
              <a:t>方式</a:t>
            </a:r>
          </a:p>
          <a:p>
            <a:pPr algn="just" eaLnBrk="1" hangingPunct="1"/>
            <a:r>
              <a:rPr lang="zh-CN" altLang="en-US" sz="1600" b="1" dirty="0">
                <a:latin typeface="+mn-ea"/>
              </a:rPr>
              <a:t>               </a:t>
            </a:r>
            <a:r>
              <a:rPr lang="en-US" altLang="zh-CN" sz="1600" b="1" dirty="0" err="1">
                <a:latin typeface="+mn-ea"/>
              </a:rPr>
              <a:t>cin</a:t>
            </a:r>
            <a:r>
              <a:rPr lang="en-US" altLang="zh-CN" sz="1600" b="1" dirty="0">
                <a:latin typeface="+mn-ea"/>
              </a:rPr>
              <a:t> &gt;&gt; </a:t>
            </a:r>
            <a:r>
              <a:rPr lang="zh-CN" altLang="en-US" sz="1600" b="1" dirty="0">
                <a:latin typeface="+mn-ea"/>
              </a:rPr>
              <a:t>数组名         </a:t>
            </a:r>
            <a:r>
              <a:rPr lang="en-US" altLang="zh-CN" sz="1600" b="1" dirty="0">
                <a:solidFill>
                  <a:srgbClr val="FF3300"/>
                </a:solidFill>
                <a:latin typeface="+mn-ea"/>
              </a:rPr>
              <a:t>C++</a:t>
            </a:r>
            <a:r>
              <a:rPr lang="zh-CN" altLang="en-US" sz="1600" b="1" dirty="0">
                <a:solidFill>
                  <a:srgbClr val="FF3300"/>
                </a:solidFill>
                <a:latin typeface="+mn-ea"/>
              </a:rPr>
              <a:t>方式</a:t>
            </a:r>
            <a:endParaRPr lang="en-US" altLang="zh-CN" sz="1600" b="1" dirty="0">
              <a:solidFill>
                <a:srgbClr val="FF3300"/>
              </a:solidFill>
              <a:latin typeface="+mn-ea"/>
            </a:endParaRPr>
          </a:p>
          <a:p>
            <a:pPr algn="just" eaLnBrk="1" hangingPunct="1"/>
            <a:r>
              <a:rPr lang="zh-CN" altLang="en-US" sz="1600" b="1" dirty="0">
                <a:latin typeface="+mn-ea"/>
              </a:rPr>
              <a:t>例</a:t>
            </a:r>
            <a:r>
              <a:rPr lang="en-US" altLang="zh-CN" sz="1600" b="1" dirty="0">
                <a:latin typeface="+mn-ea"/>
              </a:rPr>
              <a:t>8</a:t>
            </a:r>
            <a:r>
              <a:rPr lang="zh-CN" altLang="en-US" sz="1600" b="1" dirty="0">
                <a:latin typeface="+mn-ea"/>
              </a:rPr>
              <a:t>：</a:t>
            </a:r>
            <a:r>
              <a:rPr lang="en-US" altLang="zh-CN" sz="1600" b="1" dirty="0">
                <a:latin typeface="+mn-ea"/>
              </a:rPr>
              <a:t>C++</a:t>
            </a:r>
            <a:r>
              <a:rPr lang="zh-CN" altLang="en-US" sz="1600" b="1" dirty="0">
                <a:latin typeface="+mn-ea"/>
              </a:rPr>
              <a:t>方式输入字符串</a:t>
            </a:r>
            <a:r>
              <a:rPr lang="en-US" altLang="zh-CN" sz="1600" b="1" dirty="0">
                <a:latin typeface="+mn-ea"/>
              </a:rPr>
              <a:t>(</a:t>
            </a:r>
            <a:r>
              <a:rPr lang="zh-CN" altLang="en-US" sz="1600" b="1" dirty="0">
                <a:latin typeface="+mn-ea"/>
              </a:rPr>
              <a:t>错误</a:t>
            </a:r>
            <a:r>
              <a:rPr lang="en-US" altLang="zh-CN" sz="1600" b="1" dirty="0">
                <a:latin typeface="+mn-ea"/>
              </a:rPr>
              <a:t>)</a:t>
            </a:r>
            <a:endParaRPr lang="zh-CN" altLang="en-US" sz="1600" b="1" dirty="0">
              <a:latin typeface="+mn-ea"/>
            </a:endParaRPr>
          </a:p>
        </p:txBody>
      </p:sp>
      <p:sp>
        <p:nvSpPr>
          <p:cNvPr id="3" name="Rectangle 3"/>
          <p:cNvSpPr>
            <a:spLocks noChangeArrowheads="1"/>
          </p:cNvSpPr>
          <p:nvPr/>
        </p:nvSpPr>
        <p:spPr bwMode="auto">
          <a:xfrm>
            <a:off x="152400" y="2100582"/>
            <a:ext cx="5211688" cy="4653136"/>
          </a:xfrm>
          <a:prstGeom prst="rect">
            <a:avLst/>
          </a:prstGeom>
          <a:noFill/>
          <a:ln w="9525">
            <a:solidFill>
              <a:schemeClr val="tx1"/>
            </a:solidFill>
            <a:miter lim="800000"/>
            <a:headEnd/>
            <a:tailEnd/>
          </a:ln>
          <a:effectLst/>
          <a:extLst/>
        </p:spPr>
        <p:txBody>
          <a:bodyPr wrap="none" anchor="ctr"/>
          <a:lstStyle/>
          <a:p>
            <a:r>
              <a:rPr lang="en-US" altLang="zh-CN" sz="1600" b="1" dirty="0">
                <a:latin typeface="宋体" pitchFamily="2" charset="-122"/>
              </a:rPr>
              <a:t>#include &lt;</a:t>
            </a:r>
            <a:r>
              <a:rPr lang="en-US" altLang="zh-CN" sz="1600" b="1" dirty="0" err="1">
                <a:latin typeface="宋体" pitchFamily="2" charset="-122"/>
              </a:rPr>
              <a:t>iostream</a:t>
            </a:r>
            <a:r>
              <a:rPr lang="en-US" altLang="zh-CN" sz="1600" b="1" dirty="0">
                <a:latin typeface="宋体" pitchFamily="2" charset="-122"/>
              </a:rPr>
              <a:t>&gt;</a:t>
            </a:r>
          </a:p>
          <a:p>
            <a:r>
              <a:rPr lang="en-US" altLang="zh-CN" sz="1600" b="1" dirty="0">
                <a:latin typeface="宋体" pitchFamily="2" charset="-122"/>
              </a:rPr>
              <a:t>using namespace </a:t>
            </a:r>
            <a:r>
              <a:rPr lang="en-US" altLang="zh-CN" sz="1600" b="1" dirty="0" err="1">
                <a:latin typeface="宋体" pitchFamily="2" charset="-122"/>
              </a:rPr>
              <a:t>std</a:t>
            </a:r>
            <a:r>
              <a:rPr lang="en-US" altLang="zh-CN" sz="1600" b="1" dirty="0">
                <a:latin typeface="宋体" pitchFamily="2" charset="-122"/>
              </a:rPr>
              <a:t>;</a:t>
            </a:r>
          </a:p>
          <a:p>
            <a:endParaRPr lang="en-US" altLang="zh-CN" sz="1600" b="1" dirty="0">
              <a:latin typeface="宋体" pitchFamily="2" charset="-122"/>
            </a:endParaRPr>
          </a:p>
          <a:p>
            <a:r>
              <a:rPr lang="en-US" altLang="zh-CN" sz="1600" b="1" dirty="0" err="1">
                <a:latin typeface="宋体" pitchFamily="2" charset="-122"/>
              </a:rPr>
              <a:t>int</a:t>
            </a:r>
            <a:r>
              <a:rPr lang="en-US" altLang="zh-CN" sz="1600" b="1" dirty="0">
                <a:latin typeface="宋体" pitchFamily="2" charset="-122"/>
              </a:rPr>
              <a:t> main()</a:t>
            </a:r>
            <a:endParaRPr lang="en-US" altLang="zh-CN" sz="1600" b="1" dirty="0">
              <a:solidFill>
                <a:srgbClr val="FF3300"/>
              </a:solidFill>
              <a:latin typeface="宋体" pitchFamily="2" charset="-122"/>
            </a:endParaRPr>
          </a:p>
          <a:p>
            <a:r>
              <a:rPr lang="en-US" altLang="zh-CN" sz="1600" b="1" dirty="0">
                <a:latin typeface="宋体" pitchFamily="2" charset="-122"/>
              </a:rPr>
              <a:t>{</a:t>
            </a:r>
          </a:p>
          <a:p>
            <a:r>
              <a:rPr lang="en-US" altLang="zh-CN" sz="1600" b="1" dirty="0">
                <a:latin typeface="宋体" pitchFamily="2" charset="-122"/>
              </a:rPr>
              <a:t>    char a[10];</a:t>
            </a:r>
          </a:p>
          <a:p>
            <a:r>
              <a:rPr lang="en-US" altLang="zh-CN" sz="1600" b="1" dirty="0">
                <a:latin typeface="宋体" pitchFamily="2" charset="-122"/>
              </a:rPr>
              <a:t>    </a:t>
            </a:r>
            <a:r>
              <a:rPr lang="en-US" altLang="zh-CN" sz="1600" b="1" dirty="0" err="1">
                <a:latin typeface="宋体" pitchFamily="2" charset="-122"/>
              </a:rPr>
              <a:t>int</a:t>
            </a:r>
            <a:r>
              <a:rPr lang="en-US" altLang="zh-CN" sz="1600" b="1" dirty="0">
                <a:latin typeface="宋体" pitchFamily="2" charset="-122"/>
              </a:rPr>
              <a:t> </a:t>
            </a:r>
            <a:r>
              <a:rPr lang="en-US" altLang="zh-CN" sz="1600" b="1" dirty="0" err="1">
                <a:latin typeface="宋体" pitchFamily="2" charset="-122"/>
              </a:rPr>
              <a:t>i</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solidFill>
                <a:srgbClr val="FF3300"/>
              </a:solidFill>
              <a:latin typeface="宋体" pitchFamily="2" charset="-122"/>
            </a:endParaRPr>
          </a:p>
          <a:p>
            <a:r>
              <a:rPr lang="en-US" altLang="zh-CN" sz="1600" b="1" dirty="0">
                <a:solidFill>
                  <a:srgbClr val="FF3300"/>
                </a:solidFill>
                <a:latin typeface="宋体" pitchFamily="2" charset="-122"/>
              </a:rPr>
              <a:t>    </a:t>
            </a:r>
            <a:r>
              <a:rPr lang="en-US" altLang="zh-CN" sz="1600" b="1" dirty="0" err="1">
                <a:solidFill>
                  <a:srgbClr val="FF3300"/>
                </a:solidFill>
                <a:latin typeface="宋体" pitchFamily="2" charset="-122"/>
              </a:rPr>
              <a:t>cin</a:t>
            </a:r>
            <a:r>
              <a:rPr lang="en-US" altLang="zh-CN" sz="1600" b="1" dirty="0">
                <a:solidFill>
                  <a:srgbClr val="FF3300"/>
                </a:solidFill>
                <a:latin typeface="宋体" pitchFamily="2" charset="-122"/>
              </a:rPr>
              <a:t> &gt;&gt; a;</a:t>
            </a:r>
          </a:p>
          <a:p>
            <a:endParaRPr lang="en-US" altLang="zh-CN" sz="1600" b="1" dirty="0">
              <a:latin typeface="宋体" pitchFamily="2" charset="-122"/>
            </a:endParaRPr>
          </a:p>
          <a:p>
            <a:r>
              <a:rPr lang="en-US" altLang="zh-CN" sz="1600" b="1" dirty="0">
                <a:latin typeface="宋体" pitchFamily="2" charset="-122"/>
              </a:rPr>
              <a:t>    for(</a:t>
            </a:r>
            <a:r>
              <a:rPr lang="en-US" altLang="zh-CN" sz="1600" b="1" dirty="0" err="1">
                <a:latin typeface="宋体" pitchFamily="2" charset="-122"/>
              </a:rPr>
              <a:t>i</a:t>
            </a:r>
            <a:r>
              <a:rPr lang="en-US" altLang="zh-CN" sz="1600" b="1" dirty="0">
                <a:latin typeface="宋体" pitchFamily="2" charset="-122"/>
              </a:rPr>
              <a:t>=0; </a:t>
            </a:r>
            <a:r>
              <a:rPr lang="en-US" altLang="zh-CN" sz="1600" b="1" dirty="0" err="1">
                <a:latin typeface="宋体" pitchFamily="2" charset="-122"/>
              </a:rPr>
              <a:t>i</a:t>
            </a:r>
            <a:r>
              <a:rPr lang="en-US" altLang="zh-CN" sz="1600" b="1" dirty="0">
                <a:latin typeface="宋体" pitchFamily="2" charset="-122"/>
              </a:rPr>
              <a:t>&lt;10; </a:t>
            </a:r>
            <a:r>
              <a:rPr lang="en-US" altLang="zh-CN" sz="1600" b="1" dirty="0" err="1">
                <a:latin typeface="宋体" pitchFamily="2" charset="-122"/>
              </a:rPr>
              <a:t>i</a:t>
            </a:r>
            <a:r>
              <a:rPr lang="en-US" altLang="zh-CN" sz="1600" b="1" dirty="0">
                <a:latin typeface="宋体" pitchFamily="2" charset="-122"/>
              </a:rPr>
              <a:t>++)</a:t>
            </a:r>
            <a:endParaRPr lang="en-US" altLang="zh-CN" sz="1600" b="1" dirty="0">
              <a:solidFill>
                <a:srgbClr val="FF3300"/>
              </a:solidFill>
              <a:latin typeface="宋体" pitchFamily="2" charset="-122"/>
            </a:endParaRPr>
          </a:p>
          <a:p>
            <a:r>
              <a:rPr lang="en-US" altLang="zh-CN" sz="1600" b="1" dirty="0">
                <a:latin typeface="宋体" pitchFamily="2" charset="-122"/>
              </a:rPr>
              <a:t>        </a:t>
            </a:r>
            <a:r>
              <a:rPr lang="en-US" altLang="zh-CN" sz="1600" b="1" dirty="0" err="1">
                <a:latin typeface="宋体" pitchFamily="2" charset="-122"/>
              </a:rPr>
              <a:t>cout</a:t>
            </a:r>
            <a:r>
              <a:rPr lang="en-US" altLang="zh-CN" sz="1600" b="1" dirty="0">
                <a:latin typeface="宋体" pitchFamily="2" charset="-122"/>
              </a:rPr>
              <a:t> &lt;&lt; </a:t>
            </a:r>
            <a:r>
              <a:rPr lang="en-US" altLang="zh-CN" sz="1600" b="1" dirty="0" err="1">
                <a:latin typeface="宋体" pitchFamily="2" charset="-122"/>
              </a:rPr>
              <a:t>int</a:t>
            </a:r>
            <a:r>
              <a:rPr lang="en-US" altLang="zh-CN" sz="1600" b="1" dirty="0">
                <a:latin typeface="宋体" pitchFamily="2" charset="-122"/>
              </a:rPr>
              <a:t>(a[</a:t>
            </a:r>
            <a:r>
              <a:rPr lang="en-US" altLang="zh-CN" sz="1600" b="1" dirty="0" err="1">
                <a:latin typeface="宋体" pitchFamily="2" charset="-122"/>
              </a:rPr>
              <a:t>i</a:t>
            </a:r>
            <a:r>
              <a:rPr lang="en-US" altLang="zh-CN" sz="1600" b="1" dirty="0">
                <a:latin typeface="宋体" pitchFamily="2" charset="-122"/>
              </a:rPr>
              <a:t>]) &lt;&lt; </a:t>
            </a:r>
            <a:r>
              <a:rPr lang="en-US" altLang="zh-CN" sz="1600" b="1" dirty="0" err="1">
                <a:latin typeface="宋体" pitchFamily="2" charset="-122"/>
              </a:rPr>
              <a:t>endl</a:t>
            </a:r>
            <a:r>
              <a:rPr lang="en-US" altLang="zh-CN" sz="1600" b="1" dirty="0">
                <a:latin typeface="宋体" pitchFamily="2" charset="-122"/>
              </a:rPr>
              <a:t>;</a:t>
            </a:r>
          </a:p>
          <a:p>
            <a:endParaRPr lang="en-US" altLang="zh-CN" sz="1600" b="1" dirty="0">
              <a:latin typeface="宋体" pitchFamily="2" charset="-122"/>
            </a:endParaRPr>
          </a:p>
          <a:p>
            <a:r>
              <a:rPr lang="en-US" altLang="zh-CN" sz="1600" b="1" dirty="0">
                <a:latin typeface="宋体" pitchFamily="2" charset="-122"/>
              </a:rPr>
              <a:t>    return 0;</a:t>
            </a:r>
          </a:p>
          <a:p>
            <a:r>
              <a:rPr lang="en-US" altLang="zh-CN" sz="1600" b="1" dirty="0">
                <a:latin typeface="宋体" pitchFamily="2" charset="-122"/>
              </a:rPr>
              <a:t>}</a:t>
            </a:r>
          </a:p>
        </p:txBody>
      </p:sp>
      <p:sp>
        <p:nvSpPr>
          <p:cNvPr id="5" name="Rectangle 4"/>
          <p:cNvSpPr>
            <a:spLocks noChangeArrowheads="1"/>
          </p:cNvSpPr>
          <p:nvPr/>
        </p:nvSpPr>
        <p:spPr bwMode="auto">
          <a:xfrm>
            <a:off x="5508104" y="1052736"/>
            <a:ext cx="3528392" cy="5700982"/>
          </a:xfrm>
          <a:prstGeom prst="rect">
            <a:avLst/>
          </a:prstGeom>
          <a:noFill/>
          <a:ln w="9525">
            <a:solidFill>
              <a:schemeClr val="tx1"/>
            </a:solidFill>
            <a:miter lim="800000"/>
            <a:headEnd/>
            <a:tailEnd/>
          </a:ln>
          <a:effectLst/>
          <a:extLst/>
        </p:spPr>
        <p:txBody>
          <a:bodyPr wrap="none" anchor="ctr"/>
          <a:lstStyle/>
          <a:p>
            <a:r>
              <a:rPr lang="en-US" altLang="zh-CN" sz="1200" b="1" dirty="0" err="1">
                <a:latin typeface="+mn-ea"/>
                <a:ea typeface="+mn-ea"/>
              </a:rPr>
              <a:t>cin</a:t>
            </a:r>
            <a:r>
              <a:rPr lang="zh-CN" altLang="en-US" sz="1200" b="1" dirty="0">
                <a:latin typeface="+mn-ea"/>
                <a:ea typeface="+mn-ea"/>
              </a:rPr>
              <a:t>前首先输出</a:t>
            </a:r>
            <a:r>
              <a:rPr lang="en-US" altLang="zh-CN" sz="1200" b="1" dirty="0">
                <a:latin typeface="+mn-ea"/>
                <a:ea typeface="+mn-ea"/>
              </a:rPr>
              <a:t>10</a:t>
            </a:r>
            <a:r>
              <a:rPr lang="zh-CN" altLang="en-US" sz="1200" b="1" dirty="0">
                <a:latin typeface="+mn-ea"/>
                <a:ea typeface="+mn-ea"/>
              </a:rPr>
              <a:t>行，内容是</a:t>
            </a:r>
            <a:endParaRPr lang="en-US" altLang="zh-CN" sz="1200" b="1" dirty="0">
              <a:latin typeface="+mn-ea"/>
              <a:ea typeface="+mn-ea"/>
            </a:endParaRP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-52</a:t>
            </a:r>
          </a:p>
          <a:p>
            <a:r>
              <a:rPr lang="zh-CN" altLang="en-US" sz="1200" b="1" dirty="0">
                <a:latin typeface="+mn-ea"/>
                <a:ea typeface="+mn-ea"/>
              </a:rPr>
              <a:t>等待键盘输入：</a:t>
            </a:r>
            <a:endParaRPr lang="en-US" altLang="zh-CN" sz="1200" b="1" dirty="0">
              <a:latin typeface="+mn-ea"/>
              <a:ea typeface="+mn-ea"/>
            </a:endParaRPr>
          </a:p>
          <a:p>
            <a:r>
              <a:rPr lang="zh-CN" altLang="en-US" sz="1200" b="1" dirty="0">
                <a:latin typeface="+mn-ea"/>
                <a:ea typeface="+mn-ea"/>
              </a:rPr>
              <a:t>测试</a:t>
            </a:r>
            <a:r>
              <a:rPr lang="en-US" altLang="zh-CN" sz="1200" b="1" dirty="0">
                <a:latin typeface="+mn-ea"/>
                <a:ea typeface="+mn-ea"/>
              </a:rPr>
              <a:t>1</a:t>
            </a:r>
            <a:r>
              <a:rPr lang="zh-CN" altLang="en-US" sz="1200" b="1" dirty="0">
                <a:latin typeface="+mn-ea"/>
                <a:ea typeface="+mn-ea"/>
              </a:rPr>
              <a:t>：输入</a:t>
            </a:r>
            <a:r>
              <a:rPr lang="en-US" altLang="zh-CN" sz="1200" b="1" dirty="0">
                <a:solidFill>
                  <a:srgbClr val="FF3300"/>
                </a:solidFill>
                <a:latin typeface="+mn-ea"/>
                <a:ea typeface="+mn-ea"/>
              </a:rPr>
              <a:t>10</a:t>
            </a:r>
            <a:r>
              <a:rPr lang="zh-CN" altLang="en-US" sz="1200" b="1" dirty="0">
                <a:solidFill>
                  <a:srgbClr val="FF3300"/>
                </a:solidFill>
                <a:latin typeface="+mn-ea"/>
                <a:ea typeface="+mn-ea"/>
              </a:rPr>
              <a:t>个字符</a:t>
            </a:r>
            <a:r>
              <a:rPr lang="zh-CN" altLang="en-US" sz="1200" b="1" dirty="0">
                <a:latin typeface="+mn-ea"/>
                <a:ea typeface="+mn-ea"/>
              </a:rPr>
              <a:t>并回车，输出？</a:t>
            </a:r>
            <a:endParaRPr lang="en-US" altLang="zh-CN" sz="1200" b="1" dirty="0">
              <a:latin typeface="+mn-ea"/>
              <a:ea typeface="+mn-ea"/>
            </a:endParaRPr>
          </a:p>
          <a:p>
            <a:r>
              <a:rPr lang="zh-CN" altLang="en-US" sz="1200" b="1" dirty="0">
                <a:latin typeface="+mn-ea"/>
                <a:ea typeface="+mn-ea"/>
              </a:rPr>
              <a:t>测试</a:t>
            </a:r>
            <a:r>
              <a:rPr lang="en-US" altLang="zh-CN" sz="1200" b="1" dirty="0">
                <a:latin typeface="+mn-ea"/>
                <a:ea typeface="+mn-ea"/>
              </a:rPr>
              <a:t>2</a:t>
            </a:r>
            <a:r>
              <a:rPr lang="zh-CN" altLang="en-US" sz="1200" b="1" dirty="0">
                <a:latin typeface="+mn-ea"/>
                <a:ea typeface="+mn-ea"/>
              </a:rPr>
              <a:t>：输入</a:t>
            </a:r>
            <a:r>
              <a:rPr lang="en-US" altLang="zh-CN" sz="1200" b="1" dirty="0">
                <a:solidFill>
                  <a:srgbClr val="FF3300"/>
                </a:solidFill>
                <a:latin typeface="+mn-ea"/>
                <a:ea typeface="+mn-ea"/>
              </a:rPr>
              <a:t>10</a:t>
            </a:r>
            <a:r>
              <a:rPr lang="zh-CN" altLang="en-US" sz="1200" b="1" dirty="0">
                <a:solidFill>
                  <a:srgbClr val="FF3300"/>
                </a:solidFill>
                <a:latin typeface="+mn-ea"/>
                <a:ea typeface="+mn-ea"/>
              </a:rPr>
              <a:t>个以上字符</a:t>
            </a:r>
            <a:r>
              <a:rPr lang="zh-CN" altLang="en-US" sz="1200" b="1" dirty="0">
                <a:latin typeface="+mn-ea"/>
                <a:ea typeface="+mn-ea"/>
              </a:rPr>
              <a:t>并回车，输出？</a:t>
            </a:r>
            <a:endParaRPr lang="en-US" altLang="zh-CN" sz="1200" b="1" dirty="0">
              <a:latin typeface="+mn-ea"/>
              <a:ea typeface="+mn-ea"/>
            </a:endParaRPr>
          </a:p>
          <a:p>
            <a:r>
              <a:rPr lang="zh-CN" altLang="en-US" sz="1200" b="1" dirty="0">
                <a:latin typeface="+mn-ea"/>
                <a:ea typeface="+mn-ea"/>
              </a:rPr>
              <a:t>测试</a:t>
            </a:r>
            <a:r>
              <a:rPr lang="en-US" altLang="zh-CN" sz="1200" b="1" dirty="0">
                <a:latin typeface="+mn-ea"/>
                <a:ea typeface="+mn-ea"/>
              </a:rPr>
              <a:t>1</a:t>
            </a:r>
            <a:r>
              <a:rPr lang="zh-CN" altLang="en-US" sz="1200" b="1" dirty="0">
                <a:latin typeface="+mn-ea"/>
                <a:ea typeface="+mn-ea"/>
              </a:rPr>
              <a:t>：</a:t>
            </a:r>
            <a:endParaRPr lang="en-US" altLang="zh-CN" sz="1200" b="1" dirty="0">
              <a:latin typeface="+mn-ea"/>
              <a:ea typeface="+mn-ea"/>
            </a:endParaRPr>
          </a:p>
          <a:p>
            <a:r>
              <a:rPr lang="en-US" altLang="zh-CN" sz="1200" b="1" dirty="0">
                <a:solidFill>
                  <a:srgbClr val="0000CC"/>
                </a:solidFill>
                <a:latin typeface="+mn-ea"/>
                <a:ea typeface="+mn-ea"/>
              </a:rPr>
              <a:t>49</a:t>
            </a:r>
          </a:p>
          <a:p>
            <a:r>
              <a:rPr lang="en-US" altLang="zh-CN" sz="1200" b="1" dirty="0">
                <a:solidFill>
                  <a:srgbClr val="0000CC"/>
                </a:solidFill>
                <a:latin typeface="+mn-ea"/>
                <a:ea typeface="+mn-ea"/>
              </a:rPr>
              <a:t>50</a:t>
            </a:r>
          </a:p>
          <a:p>
            <a:r>
              <a:rPr lang="en-US" altLang="zh-CN" sz="1200" b="1" dirty="0">
                <a:solidFill>
                  <a:srgbClr val="0000CC"/>
                </a:solidFill>
                <a:latin typeface="+mn-ea"/>
                <a:ea typeface="+mn-ea"/>
              </a:rPr>
              <a:t>51</a:t>
            </a:r>
          </a:p>
          <a:p>
            <a:r>
              <a:rPr lang="en-US" altLang="zh-CN" sz="1200" b="1" dirty="0">
                <a:solidFill>
                  <a:srgbClr val="0000CC"/>
                </a:solidFill>
                <a:latin typeface="+mn-ea"/>
                <a:ea typeface="+mn-ea"/>
              </a:rPr>
              <a:t>52</a:t>
            </a:r>
          </a:p>
          <a:p>
            <a:r>
              <a:rPr lang="en-US" altLang="zh-CN" sz="1200" b="1" dirty="0">
                <a:solidFill>
                  <a:srgbClr val="0000CC"/>
                </a:solidFill>
                <a:latin typeface="+mn-ea"/>
                <a:ea typeface="+mn-ea"/>
              </a:rPr>
              <a:t>53</a:t>
            </a:r>
          </a:p>
          <a:p>
            <a:r>
              <a:rPr lang="en-US" altLang="zh-CN" sz="1200" b="1" dirty="0">
                <a:solidFill>
                  <a:srgbClr val="0000CC"/>
                </a:solidFill>
                <a:latin typeface="+mn-ea"/>
                <a:ea typeface="+mn-ea"/>
              </a:rPr>
              <a:t>54</a:t>
            </a:r>
          </a:p>
          <a:p>
            <a:r>
              <a:rPr lang="en-US" altLang="zh-CN" sz="1200" b="1" dirty="0">
                <a:solidFill>
                  <a:srgbClr val="0000CC"/>
                </a:solidFill>
                <a:latin typeface="+mn-ea"/>
                <a:ea typeface="+mn-ea"/>
              </a:rPr>
              <a:t>55</a:t>
            </a:r>
          </a:p>
          <a:p>
            <a:r>
              <a:rPr lang="en-US" altLang="zh-CN" sz="1200" b="1" dirty="0">
                <a:solidFill>
                  <a:srgbClr val="0000CC"/>
                </a:solidFill>
                <a:latin typeface="+mn-ea"/>
                <a:ea typeface="+mn-ea"/>
              </a:rPr>
              <a:t>56</a:t>
            </a:r>
          </a:p>
          <a:p>
            <a:r>
              <a:rPr lang="en-US" altLang="zh-CN" sz="1200" b="1" dirty="0">
                <a:solidFill>
                  <a:srgbClr val="0000CC"/>
                </a:solidFill>
                <a:latin typeface="+mn-ea"/>
                <a:ea typeface="+mn-ea"/>
              </a:rPr>
              <a:t>57</a:t>
            </a:r>
          </a:p>
          <a:p>
            <a:r>
              <a:rPr lang="en-US" altLang="zh-CN" sz="1200" b="1" dirty="0">
                <a:solidFill>
                  <a:srgbClr val="0000CC"/>
                </a:solidFill>
                <a:latin typeface="+mn-ea"/>
                <a:ea typeface="+mn-ea"/>
              </a:rPr>
              <a:t>48</a:t>
            </a:r>
          </a:p>
          <a:p>
            <a:r>
              <a:rPr lang="zh-CN" altLang="en-US" sz="1200" b="1" dirty="0">
                <a:solidFill>
                  <a:srgbClr val="0000CC"/>
                </a:solidFill>
                <a:latin typeface="+mn-ea"/>
              </a:rPr>
              <a:t>运行时报错：</a:t>
            </a:r>
            <a:endParaRPr lang="en-US" altLang="zh-CN" sz="1200" b="1" dirty="0">
              <a:solidFill>
                <a:srgbClr val="0000CC"/>
              </a:solidFill>
              <a:latin typeface="+mn-ea"/>
            </a:endParaRPr>
          </a:p>
          <a:p>
            <a:r>
              <a:rPr lang="en-US" altLang="zh-CN" sz="1200" b="1" dirty="0">
                <a:solidFill>
                  <a:srgbClr val="0000CC"/>
                </a:solidFill>
                <a:latin typeface="+mn-ea"/>
              </a:rPr>
              <a:t>stack around the variable ‘a’ was occupied.</a:t>
            </a:r>
          </a:p>
          <a:p>
            <a:r>
              <a:rPr lang="zh-CN" altLang="en-US" sz="1200" b="1" dirty="0">
                <a:solidFill>
                  <a:srgbClr val="0000CC"/>
                </a:solidFill>
                <a:latin typeface="+mn-ea"/>
              </a:rPr>
              <a:t>测试</a:t>
            </a:r>
            <a:r>
              <a:rPr lang="en-US" altLang="zh-CN" sz="1200" b="1" dirty="0">
                <a:solidFill>
                  <a:srgbClr val="0000CC"/>
                </a:solidFill>
                <a:latin typeface="+mn-ea"/>
              </a:rPr>
              <a:t>2</a:t>
            </a:r>
            <a:r>
              <a:rPr lang="zh-CN" altLang="en-US" sz="1200" b="1" dirty="0">
                <a:solidFill>
                  <a:srgbClr val="0000CC"/>
                </a:solidFill>
                <a:latin typeface="+mn-ea"/>
              </a:rPr>
              <a:t>：同上</a:t>
            </a:r>
            <a:endParaRPr lang="en-US" altLang="zh-CN" sz="1200" b="1" dirty="0">
              <a:solidFill>
                <a:srgbClr val="0000CC"/>
              </a:solidFill>
              <a:latin typeface="+mn-ea"/>
              <a:ea typeface="+mn-ea"/>
            </a:endParaRPr>
          </a:p>
          <a:p>
            <a:pPr algn="just" eaLnBrk="1" hangingPunct="1"/>
            <a:r>
              <a:rPr lang="zh-CN" altLang="en-US" sz="1200" b="1" dirty="0">
                <a:latin typeface="+mn-ea"/>
                <a:ea typeface="+mn-ea"/>
              </a:rPr>
              <a:t>问：如果要保证输入正确，输入的字符个数</a:t>
            </a:r>
            <a:endParaRPr lang="en-US" altLang="zh-CN" sz="1200" b="1" dirty="0">
              <a:latin typeface="+mn-ea"/>
              <a:ea typeface="+mn-ea"/>
            </a:endParaRPr>
          </a:p>
          <a:p>
            <a:pPr algn="just" eaLnBrk="1" hangingPunct="1"/>
            <a:r>
              <a:rPr lang="en-US" altLang="zh-CN" sz="1200" b="1" dirty="0">
                <a:latin typeface="+mn-ea"/>
                <a:ea typeface="+mn-ea"/>
              </a:rPr>
              <a:t>    </a:t>
            </a:r>
            <a:r>
              <a:rPr lang="zh-CN" altLang="en-US" sz="1200" b="1" dirty="0">
                <a:latin typeface="+mn-ea"/>
                <a:ea typeface="+mn-ea"/>
              </a:rPr>
              <a:t>要</a:t>
            </a:r>
            <a:r>
              <a:rPr lang="en-US" altLang="zh-CN" sz="1200" b="1" dirty="0">
                <a:latin typeface="+mn-ea"/>
                <a:ea typeface="+mn-ea"/>
              </a:rPr>
              <a:t>_</a:t>
            </a:r>
            <a:r>
              <a:rPr lang="zh-CN" altLang="en-US" sz="1200" b="1" dirty="0">
                <a:solidFill>
                  <a:srgbClr val="0000CC"/>
                </a:solidFill>
                <a:latin typeface="+mn-ea"/>
                <a:ea typeface="+mn-ea"/>
              </a:rPr>
              <a:t>小于</a:t>
            </a:r>
            <a:r>
              <a:rPr lang="en-US" altLang="zh-CN" sz="1200" b="1" dirty="0">
                <a:latin typeface="+mn-ea"/>
                <a:ea typeface="+mn-ea"/>
              </a:rPr>
              <a:t>__</a:t>
            </a:r>
            <a:r>
              <a:rPr lang="zh-CN" altLang="en-US" sz="1200" b="1" dirty="0">
                <a:latin typeface="+mn-ea"/>
                <a:ea typeface="+mn-ea"/>
              </a:rPr>
              <a:t>定义的字符数组的长度</a:t>
            </a:r>
          </a:p>
        </p:txBody>
      </p:sp>
      <p:sp>
        <p:nvSpPr>
          <p:cNvPr id="9" name="椭圆 8"/>
          <p:cNvSpPr/>
          <p:nvPr/>
        </p:nvSpPr>
        <p:spPr bwMode="auto">
          <a:xfrm>
            <a:off x="6732240" y="152400"/>
            <a:ext cx="2304256" cy="540296"/>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FF0000"/>
                </a:solidFill>
                <a:effectLst/>
                <a:latin typeface="Times New Roman" charset="0"/>
                <a:ea typeface="宋体" pitchFamily="2" charset="-122"/>
              </a:rPr>
              <a:t>本页需填写答案</a:t>
            </a:r>
          </a:p>
        </p:txBody>
      </p:sp>
      <p:sp>
        <p:nvSpPr>
          <p:cNvPr id="7" name="AutoShape 4"/>
          <p:cNvSpPr>
            <a:spLocks/>
          </p:cNvSpPr>
          <p:nvPr/>
        </p:nvSpPr>
        <p:spPr bwMode="auto">
          <a:xfrm>
            <a:off x="3266100" y="3645024"/>
            <a:ext cx="1512168" cy="489743"/>
          </a:xfrm>
          <a:prstGeom prst="borderCallout1">
            <a:avLst>
              <a:gd name="adj1" fmla="val 11671"/>
              <a:gd name="adj2" fmla="val -2356"/>
              <a:gd name="adj3" fmla="val 270608"/>
              <a:gd name="adj4" fmla="val -118259"/>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b="1" dirty="0">
                <a:latin typeface="宋体" pitchFamily="2" charset="-122"/>
              </a:rPr>
              <a:t>直接数组名</a:t>
            </a:r>
            <a:r>
              <a:rPr lang="en-US" altLang="zh-CN" sz="1200" b="1" dirty="0">
                <a:latin typeface="宋体" pitchFamily="2" charset="-122"/>
              </a:rPr>
              <a:t>,</a:t>
            </a:r>
            <a:r>
              <a:rPr lang="zh-CN" altLang="en-US" sz="1200" b="1" dirty="0">
                <a:latin typeface="宋体" pitchFamily="2" charset="-122"/>
              </a:rPr>
              <a:t>无下标</a:t>
            </a:r>
            <a:r>
              <a:rPr lang="en-US" altLang="zh-CN" sz="1200" b="1" dirty="0">
                <a:latin typeface="宋体" pitchFamily="2" charset="-122"/>
              </a:rPr>
              <a:t>,</a:t>
            </a:r>
            <a:r>
              <a:rPr lang="zh-CN" altLang="en-US" sz="1200" b="1" dirty="0">
                <a:latin typeface="宋体" pitchFamily="2" charset="-122"/>
              </a:rPr>
              <a:t>也不加</a:t>
            </a:r>
            <a:r>
              <a:rPr lang="en-US" altLang="zh-CN" sz="1200" b="1" dirty="0">
                <a:latin typeface="宋体" pitchFamily="2" charset="-122"/>
              </a:rPr>
              <a:t>&amp;</a:t>
            </a:r>
          </a:p>
        </p:txBody>
      </p:sp>
    </p:spTree>
    <p:extLst>
      <p:ext uri="{BB962C8B-B14F-4D97-AF65-F5344CB8AC3E}">
        <p14:creationId xmlns:p14="http://schemas.microsoft.com/office/powerpoint/2010/main" val="284392645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7400</Words>
  <Application>Microsoft Office PowerPoint</Application>
  <PresentationFormat>全屏显示(4:3)</PresentationFormat>
  <Paragraphs>1368</Paragraphs>
  <Slides>31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31</vt:i4>
      </vt:variant>
    </vt:vector>
  </HeadingPairs>
  <TitlesOfParts>
    <vt:vector size="34" baseType="lpstr">
      <vt:lpstr>宋体</vt:lpstr>
      <vt:lpstr>Times New Roman</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user_201</dc:creator>
  <cp:lastModifiedBy>杨 志远</cp:lastModifiedBy>
  <cp:revision>506</cp:revision>
  <dcterms:created xsi:type="dcterms:W3CDTF">1998-01-29T08:42:32Z</dcterms:created>
  <dcterms:modified xsi:type="dcterms:W3CDTF">2018-11-27T03:33:48Z</dcterms:modified>
</cp:coreProperties>
</file>