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545" y="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C4C1B3-07AF-4A7B-A6F3-2CF8E4013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975B65-8AFD-43E2-ABDA-6647B3C63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85851F-3076-44D4-A93A-2273B0188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01DE-3ECB-4947-AA72-C72916A4320A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67FB70-7432-4F04-AF61-85011DC02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A2ECF2-9C59-4DC6-A38F-A3885EB79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E2194-A703-43F5-A233-4B713DE40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677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164DED-EF37-4105-B6BC-01F97B785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BE7B38-9910-4988-A021-FF25DC37C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1B85EF-9522-4A43-8F65-205BF01D4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01DE-3ECB-4947-AA72-C72916A4320A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4ACF25-82F6-49C7-A3B6-E2E881E35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735328-7C35-4A11-BD5A-10A56A4D7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E2194-A703-43F5-A233-4B713DE40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080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81EBF4-1B37-4991-BA0B-6EFC8C43F1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FD1959-AB00-4E98-A1A3-A27A75A81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EC8C9F-3F64-455F-A7ED-C413848A3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01DE-3ECB-4947-AA72-C72916A4320A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CEA0F0-E951-438A-AC09-2D7B9B7A2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74803A-258B-438D-A66B-AB324D56D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E2194-A703-43F5-A233-4B713DE40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584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064FA2-8917-4A71-BE50-9B3924434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7306A3-52A6-4681-BBDC-FE2592E51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CC39E8-7FFA-4878-A94F-7C824ACF6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01DE-3ECB-4947-AA72-C72916A4320A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6E4EED-CDCE-4874-80E1-1D3DA1F47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122047-8B57-4879-881A-8398228CD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E2194-A703-43F5-A233-4B713DE40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016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A9D486-26D1-424B-A1F6-80AF1FCEB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C0179A-A1E1-4B18-8231-0E3402808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A6FFD0-02B4-4837-9AB1-99BD13A33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01DE-3ECB-4947-AA72-C72916A4320A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8D2602-A7CD-4087-8BE8-E235E2DC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D86963-922A-4532-A7DE-1EFC4B152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E2194-A703-43F5-A233-4B713DE40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940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D376B-B3AF-4D36-88FA-D612A1521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1A74EB-2F40-40C3-8E8E-B167060A9B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377C1C-0C68-4B02-9E19-13668EFFF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BA2554-D6DF-40E0-B88E-6F6B2340D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01DE-3ECB-4947-AA72-C72916A4320A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992BDB-FC44-4BD4-8DE5-A45F99B89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1BA0FF-6238-4787-AAC4-3AD598E80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E2194-A703-43F5-A233-4B713DE40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040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970972-57C1-4707-90B8-8CB47AC57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94AF1A-A309-491D-B17B-8CE70A02E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6AB02C-8891-4868-8552-34EC5AE3B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0DB529-6244-48F6-AB2A-006CE5137C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EC159CA-32FF-458C-BD64-DEA58C9898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3C58437-6714-42AE-98B1-D74D05A7A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01DE-3ECB-4947-AA72-C72916A4320A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EE062E3-46DC-4BD5-A977-B9E31BFC8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99E0BB-C3AF-4817-9E39-90EFEA6C8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E2194-A703-43F5-A233-4B713DE40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463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44517E-25DF-4732-BD74-400091DE7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2EF31A-7F2E-4AD5-B298-556B0A9F7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01DE-3ECB-4947-AA72-C72916A4320A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C6D9C4-EC1B-4774-A161-6A7914B4E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F49C52-E38D-4DFA-B198-7A1F09D5C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E2194-A703-43F5-A233-4B713DE40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320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AD013D-925B-48A2-83E2-95A65347D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01DE-3ECB-4947-AA72-C72916A4320A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4C20F4-A074-4D4B-B755-27C924E34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94E078-1AE8-45D9-BDBF-9865389C8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E2194-A703-43F5-A233-4B713DE40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898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B2358F-18AC-4BC7-AC7E-B971F974A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BDB7CB-E0B8-4312-BEA6-E9C50984A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E97EC3-244C-4E8A-9B00-C9313AE5C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4B467C-207B-4477-9941-5F06C8DB0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01DE-3ECB-4947-AA72-C72916A4320A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30B111-4C21-468A-BE8B-5590B4E6B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633875-CBF1-431C-8FE1-663AB4464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E2194-A703-43F5-A233-4B713DE40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534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E1609-F2B3-46F1-AB1B-75E5AB17B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6EED6E-AA6C-48E0-81E7-A17529D756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E20C9F-FC4E-4304-AB39-2D79AC05E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29DF85-458C-4185-A903-C2EAEF1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01DE-3ECB-4947-AA72-C72916A4320A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D84505-BB20-4E30-A163-F84B6357C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B21649-D6D1-45A0-8DCB-CF3250F90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E2194-A703-43F5-A233-4B713DE40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244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53833C6-4B59-4EF7-8EEA-1F12663E6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267C83-CE3F-4BEF-BEF4-6319621AE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7D43D6-0BB6-4CC5-97DE-AF35CB537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B01DE-3ECB-4947-AA72-C72916A4320A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3A52D4-DC0D-4232-8C44-3412265A20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B7550F-5A63-4544-BE9B-240FC928A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E2194-A703-43F5-A233-4B713DE40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38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657BFB52-26B7-46BB-91F8-483CD0623D8C}"/>
              </a:ext>
            </a:extLst>
          </p:cNvPr>
          <p:cNvSpPr txBox="1"/>
          <p:nvPr/>
        </p:nvSpPr>
        <p:spPr>
          <a:xfrm>
            <a:off x="548640" y="367546"/>
            <a:ext cx="4040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P31 </a:t>
            </a:r>
            <a:r>
              <a:rPr lang="zh-CN" altLang="en-US" sz="2400" dirty="0"/>
              <a:t>交换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540701-2FA6-4FCC-97D8-1A486E6CA2DD}"/>
              </a:ext>
            </a:extLst>
          </p:cNvPr>
          <p:cNvSpPr txBox="1"/>
          <p:nvPr/>
        </p:nvSpPr>
        <p:spPr>
          <a:xfrm>
            <a:off x="8604070" y="367546"/>
            <a:ext cx="3204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1850059 </a:t>
            </a:r>
            <a:r>
              <a:rPr lang="zh-CN" altLang="en-US" sz="2400" dirty="0"/>
              <a:t>计</a:t>
            </a:r>
            <a:r>
              <a:rPr lang="en-US" altLang="zh-CN" sz="2400" dirty="0"/>
              <a:t>1</a:t>
            </a:r>
            <a:r>
              <a:rPr lang="zh-CN" altLang="en-US" sz="2400" dirty="0"/>
              <a:t>班 杨志远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27EB0C9-C975-479A-93F6-C378F1D76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08194"/>
              </p:ext>
            </p:extLst>
          </p:nvPr>
        </p:nvGraphicFramePr>
        <p:xfrm>
          <a:off x="1866538" y="2278497"/>
          <a:ext cx="3045096" cy="691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016">
                  <a:extLst>
                    <a:ext uri="{9D8B030D-6E8A-4147-A177-3AD203B41FA5}">
                      <a16:colId xmlns:a16="http://schemas.microsoft.com/office/drawing/2014/main" val="1386234994"/>
                    </a:ext>
                  </a:extLst>
                </a:gridCol>
                <a:gridCol w="846738">
                  <a:extLst>
                    <a:ext uri="{9D8B030D-6E8A-4147-A177-3AD203B41FA5}">
                      <a16:colId xmlns:a16="http://schemas.microsoft.com/office/drawing/2014/main" val="47834314"/>
                    </a:ext>
                  </a:extLst>
                </a:gridCol>
                <a:gridCol w="1648342">
                  <a:extLst>
                    <a:ext uri="{9D8B030D-6E8A-4147-A177-3AD203B41FA5}">
                      <a16:colId xmlns:a16="http://schemas.microsoft.com/office/drawing/2014/main" val="959273767"/>
                    </a:ext>
                  </a:extLst>
                </a:gridCol>
              </a:tblGrid>
              <a:tr h="691126">
                <a:tc>
                  <a:txBody>
                    <a:bodyPr/>
                    <a:lstStyle/>
                    <a:p>
                      <a:r>
                        <a:rPr lang="en-US" altLang="zh-CN" sz="2800" dirty="0" err="1"/>
                        <a:t>i</a:t>
                      </a:r>
                      <a:endParaRPr lang="zh-CN" altLang="en-US" sz="2800" dirty="0"/>
                    </a:p>
                  </a:txBody>
                  <a:tcPr marL="131762" marR="131762" marT="65882" marB="65882"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10</a:t>
                      </a:r>
                      <a:endParaRPr lang="zh-CN" altLang="en-US" sz="2800" dirty="0"/>
                    </a:p>
                  </a:txBody>
                  <a:tcPr marL="131762" marR="131762" marT="65882" marB="65882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2000</a:t>
                      </a:r>
                    </a:p>
                    <a:p>
                      <a:r>
                        <a:rPr lang="en-US" altLang="zh-CN" sz="1800" dirty="0"/>
                        <a:t>2007</a:t>
                      </a:r>
                      <a:endParaRPr lang="zh-CN" altLang="en-US" sz="1800" dirty="0"/>
                    </a:p>
                  </a:txBody>
                  <a:tcPr marL="131762" marR="131762" marT="65882" marB="65882"/>
                </a:tc>
                <a:extLst>
                  <a:ext uri="{0D108BD9-81ED-4DB2-BD59-A6C34878D82A}">
                    <a16:rowId xmlns:a16="http://schemas.microsoft.com/office/drawing/2014/main" val="130457877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CA37A0D-5434-4971-954B-BF17223C7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520872"/>
              </p:ext>
            </p:extLst>
          </p:nvPr>
        </p:nvGraphicFramePr>
        <p:xfrm>
          <a:off x="1866538" y="3841688"/>
          <a:ext cx="3045096" cy="691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016">
                  <a:extLst>
                    <a:ext uri="{9D8B030D-6E8A-4147-A177-3AD203B41FA5}">
                      <a16:colId xmlns:a16="http://schemas.microsoft.com/office/drawing/2014/main" val="1386234994"/>
                    </a:ext>
                  </a:extLst>
                </a:gridCol>
                <a:gridCol w="901412">
                  <a:extLst>
                    <a:ext uri="{9D8B030D-6E8A-4147-A177-3AD203B41FA5}">
                      <a16:colId xmlns:a16="http://schemas.microsoft.com/office/drawing/2014/main" val="47834314"/>
                    </a:ext>
                  </a:extLst>
                </a:gridCol>
                <a:gridCol w="1593668">
                  <a:extLst>
                    <a:ext uri="{9D8B030D-6E8A-4147-A177-3AD203B41FA5}">
                      <a16:colId xmlns:a16="http://schemas.microsoft.com/office/drawing/2014/main" val="959273767"/>
                    </a:ext>
                  </a:extLst>
                </a:gridCol>
              </a:tblGrid>
              <a:tr h="691126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x</a:t>
                      </a:r>
                      <a:endParaRPr lang="zh-CN" altLang="en-US" sz="2800" dirty="0"/>
                    </a:p>
                  </a:txBody>
                  <a:tcPr marL="131762" marR="131762" marT="65882" marB="6588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&amp;</a:t>
                      </a:r>
                      <a:r>
                        <a:rPr lang="en-US" altLang="zh-CN" sz="1800" dirty="0" err="1"/>
                        <a:t>i</a:t>
                      </a:r>
                      <a:r>
                        <a:rPr lang="en-US" altLang="zh-CN" sz="1800" dirty="0"/>
                        <a:t>= 2000</a:t>
                      </a:r>
                      <a:endParaRPr lang="zh-CN" altLang="en-US" sz="1800" dirty="0"/>
                    </a:p>
                  </a:txBody>
                  <a:tcPr marL="131762" marR="131762" marT="65882" marB="65882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4000</a:t>
                      </a:r>
                    </a:p>
                    <a:p>
                      <a:r>
                        <a:rPr lang="en-US" altLang="zh-CN" sz="1800" dirty="0"/>
                        <a:t>4007</a:t>
                      </a:r>
                      <a:endParaRPr lang="zh-CN" altLang="en-US" sz="1800" dirty="0"/>
                    </a:p>
                  </a:txBody>
                  <a:tcPr marL="131762" marR="131762" marT="65882" marB="65882"/>
                </a:tc>
                <a:extLst>
                  <a:ext uri="{0D108BD9-81ED-4DB2-BD59-A6C34878D82A}">
                    <a16:rowId xmlns:a16="http://schemas.microsoft.com/office/drawing/2014/main" val="130457877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F531F04-B1C2-4840-BD4B-A8E362F8B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240468"/>
              </p:ext>
            </p:extLst>
          </p:nvPr>
        </p:nvGraphicFramePr>
        <p:xfrm>
          <a:off x="6635931" y="2278497"/>
          <a:ext cx="3013166" cy="6804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086">
                  <a:extLst>
                    <a:ext uri="{9D8B030D-6E8A-4147-A177-3AD203B41FA5}">
                      <a16:colId xmlns:a16="http://schemas.microsoft.com/office/drawing/2014/main" val="1386234994"/>
                    </a:ext>
                  </a:extLst>
                </a:gridCol>
                <a:gridCol w="846738">
                  <a:extLst>
                    <a:ext uri="{9D8B030D-6E8A-4147-A177-3AD203B41FA5}">
                      <a16:colId xmlns:a16="http://schemas.microsoft.com/office/drawing/2014/main" val="47834314"/>
                    </a:ext>
                  </a:extLst>
                </a:gridCol>
                <a:gridCol w="1648342">
                  <a:extLst>
                    <a:ext uri="{9D8B030D-6E8A-4147-A177-3AD203B41FA5}">
                      <a16:colId xmlns:a16="http://schemas.microsoft.com/office/drawing/2014/main" val="959273767"/>
                    </a:ext>
                  </a:extLst>
                </a:gridCol>
              </a:tblGrid>
              <a:tr h="621457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j</a:t>
                      </a:r>
                      <a:endParaRPr lang="zh-CN" altLang="en-US" sz="2800" dirty="0"/>
                    </a:p>
                  </a:txBody>
                  <a:tcPr marL="131762" marR="131762" marT="65882" marB="65882"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15</a:t>
                      </a:r>
                      <a:endParaRPr lang="zh-CN" altLang="en-US" sz="2800" dirty="0"/>
                    </a:p>
                  </a:txBody>
                  <a:tcPr marL="131762" marR="131762" marT="65882" marB="65882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2008</a:t>
                      </a:r>
                    </a:p>
                    <a:p>
                      <a:r>
                        <a:rPr lang="en-US" altLang="zh-CN" sz="1800" dirty="0"/>
                        <a:t>2015</a:t>
                      </a:r>
                      <a:endParaRPr lang="zh-CN" altLang="en-US" sz="1800" dirty="0"/>
                    </a:p>
                  </a:txBody>
                  <a:tcPr marL="131762" marR="131762" marT="65882" marB="65882"/>
                </a:tc>
                <a:extLst>
                  <a:ext uri="{0D108BD9-81ED-4DB2-BD59-A6C34878D82A}">
                    <a16:rowId xmlns:a16="http://schemas.microsoft.com/office/drawing/2014/main" val="130457877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9EBBD6D-FD66-4493-A430-A9ADB5CED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802381"/>
              </p:ext>
            </p:extLst>
          </p:nvPr>
        </p:nvGraphicFramePr>
        <p:xfrm>
          <a:off x="6604001" y="3841688"/>
          <a:ext cx="3045096" cy="691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016">
                  <a:extLst>
                    <a:ext uri="{9D8B030D-6E8A-4147-A177-3AD203B41FA5}">
                      <a16:colId xmlns:a16="http://schemas.microsoft.com/office/drawing/2014/main" val="1386234994"/>
                    </a:ext>
                  </a:extLst>
                </a:gridCol>
                <a:gridCol w="846738">
                  <a:extLst>
                    <a:ext uri="{9D8B030D-6E8A-4147-A177-3AD203B41FA5}">
                      <a16:colId xmlns:a16="http://schemas.microsoft.com/office/drawing/2014/main" val="47834314"/>
                    </a:ext>
                  </a:extLst>
                </a:gridCol>
                <a:gridCol w="1648342">
                  <a:extLst>
                    <a:ext uri="{9D8B030D-6E8A-4147-A177-3AD203B41FA5}">
                      <a16:colId xmlns:a16="http://schemas.microsoft.com/office/drawing/2014/main" val="959273767"/>
                    </a:ext>
                  </a:extLst>
                </a:gridCol>
              </a:tblGrid>
              <a:tr h="691126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y</a:t>
                      </a:r>
                      <a:endParaRPr lang="zh-CN" altLang="en-US" sz="2800" dirty="0"/>
                    </a:p>
                  </a:txBody>
                  <a:tcPr marL="131762" marR="131762" marT="65882" marB="658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&amp;j= 2008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1762" marR="131762" marT="65882" marB="65882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4008</a:t>
                      </a:r>
                    </a:p>
                    <a:p>
                      <a:r>
                        <a:rPr lang="en-US" altLang="zh-CN" sz="1800" dirty="0"/>
                        <a:t>4015</a:t>
                      </a:r>
                      <a:endParaRPr lang="zh-CN" altLang="en-US" sz="1800" dirty="0"/>
                    </a:p>
                  </a:txBody>
                  <a:tcPr marL="131762" marR="131762" marT="65882" marB="65882"/>
                </a:tc>
                <a:extLst>
                  <a:ext uri="{0D108BD9-81ED-4DB2-BD59-A6C34878D82A}">
                    <a16:rowId xmlns:a16="http://schemas.microsoft.com/office/drawing/2014/main" val="130457877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7982D007-4A87-4CBA-B83B-158258425C7E}"/>
              </a:ext>
            </a:extLst>
          </p:cNvPr>
          <p:cNvSpPr txBox="1"/>
          <p:nvPr/>
        </p:nvSpPr>
        <p:spPr>
          <a:xfrm>
            <a:off x="705393" y="2439394"/>
            <a:ext cx="1045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main</a:t>
            </a:r>
            <a:endParaRPr lang="zh-CN" alt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5DA731-87D9-4BD2-AAB2-941F9D6D1433}"/>
              </a:ext>
            </a:extLst>
          </p:cNvPr>
          <p:cNvSpPr txBox="1"/>
          <p:nvPr/>
        </p:nvSpPr>
        <p:spPr>
          <a:xfrm>
            <a:off x="780174" y="4002162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swap</a:t>
            </a:r>
            <a:endParaRPr lang="zh-CN" altLang="en-US" sz="2000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29C5D683-C6D1-4562-99BE-F9F904255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542065"/>
              </p:ext>
            </p:extLst>
          </p:nvPr>
        </p:nvGraphicFramePr>
        <p:xfrm>
          <a:off x="4589418" y="4996522"/>
          <a:ext cx="3045096" cy="691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016">
                  <a:extLst>
                    <a:ext uri="{9D8B030D-6E8A-4147-A177-3AD203B41FA5}">
                      <a16:colId xmlns:a16="http://schemas.microsoft.com/office/drawing/2014/main" val="1386234994"/>
                    </a:ext>
                  </a:extLst>
                </a:gridCol>
                <a:gridCol w="846738">
                  <a:extLst>
                    <a:ext uri="{9D8B030D-6E8A-4147-A177-3AD203B41FA5}">
                      <a16:colId xmlns:a16="http://schemas.microsoft.com/office/drawing/2014/main" val="47834314"/>
                    </a:ext>
                  </a:extLst>
                </a:gridCol>
                <a:gridCol w="1648342">
                  <a:extLst>
                    <a:ext uri="{9D8B030D-6E8A-4147-A177-3AD203B41FA5}">
                      <a16:colId xmlns:a16="http://schemas.microsoft.com/office/drawing/2014/main" val="959273767"/>
                    </a:ext>
                  </a:extLst>
                </a:gridCol>
              </a:tblGrid>
              <a:tr h="691126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t</a:t>
                      </a:r>
                      <a:endParaRPr lang="zh-CN" altLang="en-US" sz="2800" dirty="0"/>
                    </a:p>
                  </a:txBody>
                  <a:tcPr marL="131762" marR="131762" marT="65882" marB="65882"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??</a:t>
                      </a:r>
                      <a:endParaRPr lang="zh-CN" altLang="en-US" sz="2800" dirty="0"/>
                    </a:p>
                  </a:txBody>
                  <a:tcPr marL="131762" marR="131762" marT="65882" marB="65882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4016</a:t>
                      </a:r>
                    </a:p>
                    <a:p>
                      <a:r>
                        <a:rPr lang="en-US" altLang="zh-CN" sz="1800" dirty="0"/>
                        <a:t>4023</a:t>
                      </a:r>
                      <a:endParaRPr lang="zh-CN" altLang="en-US" sz="1800" dirty="0"/>
                    </a:p>
                  </a:txBody>
                  <a:tcPr marL="131762" marR="131762" marT="65882" marB="65882"/>
                </a:tc>
                <a:extLst>
                  <a:ext uri="{0D108BD9-81ED-4DB2-BD59-A6C34878D82A}">
                    <a16:rowId xmlns:a16="http://schemas.microsoft.com/office/drawing/2014/main" val="1304578770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F98521AF-E16A-4C08-897A-2B6374ABED7D}"/>
              </a:ext>
            </a:extLst>
          </p:cNvPr>
          <p:cNvSpPr txBox="1"/>
          <p:nvPr/>
        </p:nvSpPr>
        <p:spPr>
          <a:xfrm>
            <a:off x="705393" y="5408023"/>
            <a:ext cx="3108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当前语句：</a:t>
            </a:r>
            <a:r>
              <a:rPr lang="en-US" altLang="zh-CN" dirty="0"/>
              <a:t>main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en-US" altLang="zh-CN" dirty="0"/>
              <a:t>swap(&amp;I, &amp;j);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EBF4579-CDE3-4291-BAE5-60E8DB8D0DCF}"/>
              </a:ext>
            </a:extLst>
          </p:cNvPr>
          <p:cNvCxnSpPr>
            <a:cxnSpLocks/>
          </p:cNvCxnSpPr>
          <p:nvPr/>
        </p:nvCxnSpPr>
        <p:spPr>
          <a:xfrm>
            <a:off x="2743200" y="2969623"/>
            <a:ext cx="0" cy="8720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8EC565F-EB84-4DB0-B779-CC6E59B70C55}"/>
              </a:ext>
            </a:extLst>
          </p:cNvPr>
          <p:cNvCxnSpPr>
            <a:cxnSpLocks/>
          </p:cNvCxnSpPr>
          <p:nvPr/>
        </p:nvCxnSpPr>
        <p:spPr>
          <a:xfrm>
            <a:off x="7485018" y="2969623"/>
            <a:ext cx="0" cy="8720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923B7CF4-3D5F-4229-AF3A-E0CB7EA51157}"/>
              </a:ext>
            </a:extLst>
          </p:cNvPr>
          <p:cNvSpPr txBox="1"/>
          <p:nvPr/>
        </p:nvSpPr>
        <p:spPr>
          <a:xfrm>
            <a:off x="2846698" y="32443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单向传值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AC0A94F-74CF-4C01-9BF6-D1E3367E42F7}"/>
              </a:ext>
            </a:extLst>
          </p:cNvPr>
          <p:cNvSpPr txBox="1"/>
          <p:nvPr/>
        </p:nvSpPr>
        <p:spPr>
          <a:xfrm>
            <a:off x="7588516" y="32209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单向传值</a:t>
            </a:r>
          </a:p>
        </p:txBody>
      </p:sp>
    </p:spTree>
    <p:extLst>
      <p:ext uri="{BB962C8B-B14F-4D97-AF65-F5344CB8AC3E}">
        <p14:creationId xmlns:p14="http://schemas.microsoft.com/office/powerpoint/2010/main" val="770240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657BFB52-26B7-46BB-91F8-483CD0623D8C}"/>
              </a:ext>
            </a:extLst>
          </p:cNvPr>
          <p:cNvSpPr txBox="1"/>
          <p:nvPr/>
        </p:nvSpPr>
        <p:spPr>
          <a:xfrm>
            <a:off x="548640" y="367546"/>
            <a:ext cx="4040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P31 </a:t>
            </a:r>
            <a:r>
              <a:rPr lang="zh-CN" altLang="en-US" sz="2400" dirty="0"/>
              <a:t>交换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540701-2FA6-4FCC-97D8-1A486E6CA2DD}"/>
              </a:ext>
            </a:extLst>
          </p:cNvPr>
          <p:cNvSpPr txBox="1"/>
          <p:nvPr/>
        </p:nvSpPr>
        <p:spPr>
          <a:xfrm>
            <a:off x="8604070" y="367546"/>
            <a:ext cx="3204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1850059 </a:t>
            </a:r>
            <a:r>
              <a:rPr lang="zh-CN" altLang="en-US" sz="2400" dirty="0"/>
              <a:t>计</a:t>
            </a:r>
            <a:r>
              <a:rPr lang="en-US" altLang="zh-CN" sz="2400" dirty="0"/>
              <a:t>1</a:t>
            </a:r>
            <a:r>
              <a:rPr lang="zh-CN" altLang="en-US" sz="2400" dirty="0"/>
              <a:t>班 杨志远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27EB0C9-C975-479A-93F6-C378F1D763B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66538" y="2278497"/>
          <a:ext cx="3045096" cy="691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016">
                  <a:extLst>
                    <a:ext uri="{9D8B030D-6E8A-4147-A177-3AD203B41FA5}">
                      <a16:colId xmlns:a16="http://schemas.microsoft.com/office/drawing/2014/main" val="1386234994"/>
                    </a:ext>
                  </a:extLst>
                </a:gridCol>
                <a:gridCol w="846738">
                  <a:extLst>
                    <a:ext uri="{9D8B030D-6E8A-4147-A177-3AD203B41FA5}">
                      <a16:colId xmlns:a16="http://schemas.microsoft.com/office/drawing/2014/main" val="47834314"/>
                    </a:ext>
                  </a:extLst>
                </a:gridCol>
                <a:gridCol w="1648342">
                  <a:extLst>
                    <a:ext uri="{9D8B030D-6E8A-4147-A177-3AD203B41FA5}">
                      <a16:colId xmlns:a16="http://schemas.microsoft.com/office/drawing/2014/main" val="959273767"/>
                    </a:ext>
                  </a:extLst>
                </a:gridCol>
              </a:tblGrid>
              <a:tr h="691126">
                <a:tc>
                  <a:txBody>
                    <a:bodyPr/>
                    <a:lstStyle/>
                    <a:p>
                      <a:r>
                        <a:rPr lang="en-US" altLang="zh-CN" sz="2800" dirty="0" err="1"/>
                        <a:t>i</a:t>
                      </a:r>
                      <a:endParaRPr lang="zh-CN" altLang="en-US" sz="2800" dirty="0"/>
                    </a:p>
                  </a:txBody>
                  <a:tcPr marL="131762" marR="131762" marT="65882" marB="65882"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10</a:t>
                      </a:r>
                      <a:endParaRPr lang="zh-CN" altLang="en-US" sz="2800" dirty="0"/>
                    </a:p>
                  </a:txBody>
                  <a:tcPr marL="131762" marR="131762" marT="65882" marB="65882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2000</a:t>
                      </a:r>
                    </a:p>
                    <a:p>
                      <a:r>
                        <a:rPr lang="en-US" altLang="zh-CN" sz="1800" dirty="0"/>
                        <a:t>2007</a:t>
                      </a:r>
                      <a:endParaRPr lang="zh-CN" altLang="en-US" sz="1800" dirty="0"/>
                    </a:p>
                  </a:txBody>
                  <a:tcPr marL="131762" marR="131762" marT="65882" marB="65882"/>
                </a:tc>
                <a:extLst>
                  <a:ext uri="{0D108BD9-81ED-4DB2-BD59-A6C34878D82A}">
                    <a16:rowId xmlns:a16="http://schemas.microsoft.com/office/drawing/2014/main" val="130457877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CA37A0D-5434-4971-954B-BF17223C7E2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66538" y="3841688"/>
          <a:ext cx="3045096" cy="691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016">
                  <a:extLst>
                    <a:ext uri="{9D8B030D-6E8A-4147-A177-3AD203B41FA5}">
                      <a16:colId xmlns:a16="http://schemas.microsoft.com/office/drawing/2014/main" val="1386234994"/>
                    </a:ext>
                  </a:extLst>
                </a:gridCol>
                <a:gridCol w="901412">
                  <a:extLst>
                    <a:ext uri="{9D8B030D-6E8A-4147-A177-3AD203B41FA5}">
                      <a16:colId xmlns:a16="http://schemas.microsoft.com/office/drawing/2014/main" val="47834314"/>
                    </a:ext>
                  </a:extLst>
                </a:gridCol>
                <a:gridCol w="1593668">
                  <a:extLst>
                    <a:ext uri="{9D8B030D-6E8A-4147-A177-3AD203B41FA5}">
                      <a16:colId xmlns:a16="http://schemas.microsoft.com/office/drawing/2014/main" val="959273767"/>
                    </a:ext>
                  </a:extLst>
                </a:gridCol>
              </a:tblGrid>
              <a:tr h="691126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x</a:t>
                      </a:r>
                      <a:endParaRPr lang="zh-CN" altLang="en-US" sz="2800" dirty="0"/>
                    </a:p>
                  </a:txBody>
                  <a:tcPr marL="131762" marR="131762" marT="65882" marB="6588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&amp;</a:t>
                      </a:r>
                      <a:r>
                        <a:rPr lang="en-US" altLang="zh-CN" sz="1800" dirty="0" err="1"/>
                        <a:t>i</a:t>
                      </a:r>
                      <a:r>
                        <a:rPr lang="en-US" altLang="zh-CN" sz="1800" dirty="0"/>
                        <a:t>= 2000</a:t>
                      </a:r>
                      <a:endParaRPr lang="zh-CN" altLang="en-US" sz="1800" dirty="0"/>
                    </a:p>
                  </a:txBody>
                  <a:tcPr marL="131762" marR="131762" marT="65882" marB="65882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4000</a:t>
                      </a:r>
                    </a:p>
                    <a:p>
                      <a:r>
                        <a:rPr lang="en-US" altLang="zh-CN" sz="1800" dirty="0"/>
                        <a:t>4007</a:t>
                      </a:r>
                      <a:endParaRPr lang="zh-CN" altLang="en-US" sz="1800" dirty="0"/>
                    </a:p>
                  </a:txBody>
                  <a:tcPr marL="131762" marR="131762" marT="65882" marB="65882"/>
                </a:tc>
                <a:extLst>
                  <a:ext uri="{0D108BD9-81ED-4DB2-BD59-A6C34878D82A}">
                    <a16:rowId xmlns:a16="http://schemas.microsoft.com/office/drawing/2014/main" val="130457877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F531F04-B1C2-4840-BD4B-A8E362F8B14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35931" y="2278497"/>
          <a:ext cx="3013166" cy="691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086">
                  <a:extLst>
                    <a:ext uri="{9D8B030D-6E8A-4147-A177-3AD203B41FA5}">
                      <a16:colId xmlns:a16="http://schemas.microsoft.com/office/drawing/2014/main" val="1386234994"/>
                    </a:ext>
                  </a:extLst>
                </a:gridCol>
                <a:gridCol w="846738">
                  <a:extLst>
                    <a:ext uri="{9D8B030D-6E8A-4147-A177-3AD203B41FA5}">
                      <a16:colId xmlns:a16="http://schemas.microsoft.com/office/drawing/2014/main" val="47834314"/>
                    </a:ext>
                  </a:extLst>
                </a:gridCol>
                <a:gridCol w="1648342">
                  <a:extLst>
                    <a:ext uri="{9D8B030D-6E8A-4147-A177-3AD203B41FA5}">
                      <a16:colId xmlns:a16="http://schemas.microsoft.com/office/drawing/2014/main" val="959273767"/>
                    </a:ext>
                  </a:extLst>
                </a:gridCol>
              </a:tblGrid>
              <a:tr h="691126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j</a:t>
                      </a:r>
                      <a:endParaRPr lang="zh-CN" altLang="en-US" sz="2800" dirty="0"/>
                    </a:p>
                  </a:txBody>
                  <a:tcPr marL="131762" marR="131762" marT="65882" marB="65882"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15</a:t>
                      </a:r>
                      <a:endParaRPr lang="zh-CN" altLang="en-US" sz="2800" dirty="0"/>
                    </a:p>
                  </a:txBody>
                  <a:tcPr marL="131762" marR="131762" marT="65882" marB="65882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2008</a:t>
                      </a:r>
                    </a:p>
                    <a:p>
                      <a:r>
                        <a:rPr lang="en-US" altLang="zh-CN" sz="1800" dirty="0"/>
                        <a:t>2015</a:t>
                      </a:r>
                      <a:endParaRPr lang="zh-CN" altLang="en-US" sz="1800" dirty="0"/>
                    </a:p>
                  </a:txBody>
                  <a:tcPr marL="131762" marR="131762" marT="65882" marB="65882"/>
                </a:tc>
                <a:extLst>
                  <a:ext uri="{0D108BD9-81ED-4DB2-BD59-A6C34878D82A}">
                    <a16:rowId xmlns:a16="http://schemas.microsoft.com/office/drawing/2014/main" val="130457877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9EBBD6D-FD66-4493-A430-A9ADB5CEDD0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04001" y="3841688"/>
          <a:ext cx="3045096" cy="691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016">
                  <a:extLst>
                    <a:ext uri="{9D8B030D-6E8A-4147-A177-3AD203B41FA5}">
                      <a16:colId xmlns:a16="http://schemas.microsoft.com/office/drawing/2014/main" val="1386234994"/>
                    </a:ext>
                  </a:extLst>
                </a:gridCol>
                <a:gridCol w="846738">
                  <a:extLst>
                    <a:ext uri="{9D8B030D-6E8A-4147-A177-3AD203B41FA5}">
                      <a16:colId xmlns:a16="http://schemas.microsoft.com/office/drawing/2014/main" val="47834314"/>
                    </a:ext>
                  </a:extLst>
                </a:gridCol>
                <a:gridCol w="1648342">
                  <a:extLst>
                    <a:ext uri="{9D8B030D-6E8A-4147-A177-3AD203B41FA5}">
                      <a16:colId xmlns:a16="http://schemas.microsoft.com/office/drawing/2014/main" val="959273767"/>
                    </a:ext>
                  </a:extLst>
                </a:gridCol>
              </a:tblGrid>
              <a:tr h="691126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y</a:t>
                      </a:r>
                      <a:endParaRPr lang="zh-CN" altLang="en-US" sz="2800" dirty="0"/>
                    </a:p>
                  </a:txBody>
                  <a:tcPr marL="131762" marR="131762" marT="65882" marB="658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&amp;j= 2008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1762" marR="131762" marT="65882" marB="65882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4008</a:t>
                      </a:r>
                    </a:p>
                    <a:p>
                      <a:r>
                        <a:rPr lang="en-US" altLang="zh-CN" sz="1800" dirty="0"/>
                        <a:t>4015</a:t>
                      </a:r>
                      <a:endParaRPr lang="zh-CN" altLang="en-US" sz="1800" dirty="0"/>
                    </a:p>
                  </a:txBody>
                  <a:tcPr marL="131762" marR="131762" marT="65882" marB="65882"/>
                </a:tc>
                <a:extLst>
                  <a:ext uri="{0D108BD9-81ED-4DB2-BD59-A6C34878D82A}">
                    <a16:rowId xmlns:a16="http://schemas.microsoft.com/office/drawing/2014/main" val="130457877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7982D007-4A87-4CBA-B83B-158258425C7E}"/>
              </a:ext>
            </a:extLst>
          </p:cNvPr>
          <p:cNvSpPr txBox="1"/>
          <p:nvPr/>
        </p:nvSpPr>
        <p:spPr>
          <a:xfrm>
            <a:off x="705393" y="2439394"/>
            <a:ext cx="1045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main</a:t>
            </a:r>
            <a:endParaRPr lang="zh-CN" alt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5DA731-87D9-4BD2-AAB2-941F9D6D1433}"/>
              </a:ext>
            </a:extLst>
          </p:cNvPr>
          <p:cNvSpPr txBox="1"/>
          <p:nvPr/>
        </p:nvSpPr>
        <p:spPr>
          <a:xfrm>
            <a:off x="780174" y="4002162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swap</a:t>
            </a:r>
            <a:endParaRPr lang="zh-CN" altLang="en-US" sz="2000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29C5D683-C6D1-4562-99BE-F9F904255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01246"/>
              </p:ext>
            </p:extLst>
          </p:nvPr>
        </p:nvGraphicFramePr>
        <p:xfrm>
          <a:off x="4589418" y="4996522"/>
          <a:ext cx="3045096" cy="741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016">
                  <a:extLst>
                    <a:ext uri="{9D8B030D-6E8A-4147-A177-3AD203B41FA5}">
                      <a16:colId xmlns:a16="http://schemas.microsoft.com/office/drawing/2014/main" val="1386234994"/>
                    </a:ext>
                  </a:extLst>
                </a:gridCol>
                <a:gridCol w="846738">
                  <a:extLst>
                    <a:ext uri="{9D8B030D-6E8A-4147-A177-3AD203B41FA5}">
                      <a16:colId xmlns:a16="http://schemas.microsoft.com/office/drawing/2014/main" val="47834314"/>
                    </a:ext>
                  </a:extLst>
                </a:gridCol>
                <a:gridCol w="1648342">
                  <a:extLst>
                    <a:ext uri="{9D8B030D-6E8A-4147-A177-3AD203B41FA5}">
                      <a16:colId xmlns:a16="http://schemas.microsoft.com/office/drawing/2014/main" val="959273767"/>
                    </a:ext>
                  </a:extLst>
                </a:gridCol>
              </a:tblGrid>
              <a:tr h="691126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t</a:t>
                      </a:r>
                      <a:endParaRPr lang="zh-CN" altLang="en-US" sz="2800" dirty="0"/>
                    </a:p>
                  </a:txBody>
                  <a:tcPr marL="131762" marR="131762" marT="65882" marB="65882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2000</a:t>
                      </a:r>
                    </a:p>
                    <a:p>
                      <a:r>
                        <a:rPr lang="en-US" altLang="zh-CN" sz="2000" dirty="0"/>
                        <a:t>(</a:t>
                      </a:r>
                      <a:r>
                        <a:rPr lang="zh-CN" altLang="en-US" sz="2000" dirty="0"/>
                        <a:t>地址</a:t>
                      </a:r>
                      <a:r>
                        <a:rPr lang="en-US" altLang="zh-CN" sz="2000" dirty="0"/>
                        <a:t>)</a:t>
                      </a:r>
                      <a:endParaRPr lang="zh-CN" altLang="en-US" sz="2800" dirty="0"/>
                    </a:p>
                  </a:txBody>
                  <a:tcPr marL="131762" marR="131762" marT="65882" marB="65882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4016</a:t>
                      </a:r>
                    </a:p>
                    <a:p>
                      <a:r>
                        <a:rPr lang="en-US" altLang="zh-CN" sz="1800" dirty="0"/>
                        <a:t>4023</a:t>
                      </a:r>
                      <a:endParaRPr lang="zh-CN" altLang="en-US" sz="1800" dirty="0"/>
                    </a:p>
                  </a:txBody>
                  <a:tcPr marL="131762" marR="131762" marT="65882" marB="65882"/>
                </a:tc>
                <a:extLst>
                  <a:ext uri="{0D108BD9-81ED-4DB2-BD59-A6C34878D82A}">
                    <a16:rowId xmlns:a16="http://schemas.microsoft.com/office/drawing/2014/main" val="1304578770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F98521AF-E16A-4C08-897A-2B6374ABED7D}"/>
              </a:ext>
            </a:extLst>
          </p:cNvPr>
          <p:cNvSpPr txBox="1"/>
          <p:nvPr/>
        </p:nvSpPr>
        <p:spPr>
          <a:xfrm>
            <a:off x="705393" y="5408023"/>
            <a:ext cx="3108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当前语句：</a:t>
            </a:r>
            <a:r>
              <a:rPr lang="en-US" altLang="zh-CN" dirty="0"/>
              <a:t>swap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en-US" altLang="zh-CN" dirty="0"/>
              <a:t>t=x;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EBF4579-CDE3-4291-BAE5-60E8DB8D0DCF}"/>
              </a:ext>
            </a:extLst>
          </p:cNvPr>
          <p:cNvCxnSpPr>
            <a:cxnSpLocks/>
          </p:cNvCxnSpPr>
          <p:nvPr/>
        </p:nvCxnSpPr>
        <p:spPr>
          <a:xfrm>
            <a:off x="2743200" y="2969623"/>
            <a:ext cx="0" cy="8720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8EC565F-EB84-4DB0-B779-CC6E59B70C55}"/>
              </a:ext>
            </a:extLst>
          </p:cNvPr>
          <p:cNvCxnSpPr>
            <a:cxnSpLocks/>
          </p:cNvCxnSpPr>
          <p:nvPr/>
        </p:nvCxnSpPr>
        <p:spPr>
          <a:xfrm>
            <a:off x="7485018" y="2969623"/>
            <a:ext cx="0" cy="8720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8108509-2D53-4357-BD60-FE936F682EFE}"/>
              </a:ext>
            </a:extLst>
          </p:cNvPr>
          <p:cNvCxnSpPr>
            <a:cxnSpLocks/>
          </p:cNvCxnSpPr>
          <p:nvPr/>
        </p:nvCxnSpPr>
        <p:spPr>
          <a:xfrm>
            <a:off x="2743201" y="4535958"/>
            <a:ext cx="2786742" cy="4605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58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657BFB52-26B7-46BB-91F8-483CD0623D8C}"/>
              </a:ext>
            </a:extLst>
          </p:cNvPr>
          <p:cNvSpPr txBox="1"/>
          <p:nvPr/>
        </p:nvSpPr>
        <p:spPr>
          <a:xfrm>
            <a:off x="548640" y="367546"/>
            <a:ext cx="4040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P31 </a:t>
            </a:r>
            <a:r>
              <a:rPr lang="zh-CN" altLang="en-US" sz="2400" dirty="0"/>
              <a:t>交换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540701-2FA6-4FCC-97D8-1A486E6CA2DD}"/>
              </a:ext>
            </a:extLst>
          </p:cNvPr>
          <p:cNvSpPr txBox="1"/>
          <p:nvPr/>
        </p:nvSpPr>
        <p:spPr>
          <a:xfrm>
            <a:off x="8604070" y="367546"/>
            <a:ext cx="3204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1850059 </a:t>
            </a:r>
            <a:r>
              <a:rPr lang="zh-CN" altLang="en-US" sz="2400" dirty="0"/>
              <a:t>计</a:t>
            </a:r>
            <a:r>
              <a:rPr lang="en-US" altLang="zh-CN" sz="2400" dirty="0"/>
              <a:t>1</a:t>
            </a:r>
            <a:r>
              <a:rPr lang="zh-CN" altLang="en-US" sz="2400" dirty="0"/>
              <a:t>班 杨志远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27EB0C9-C975-479A-93F6-C378F1D763B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66538" y="2278497"/>
          <a:ext cx="3045096" cy="691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016">
                  <a:extLst>
                    <a:ext uri="{9D8B030D-6E8A-4147-A177-3AD203B41FA5}">
                      <a16:colId xmlns:a16="http://schemas.microsoft.com/office/drawing/2014/main" val="1386234994"/>
                    </a:ext>
                  </a:extLst>
                </a:gridCol>
                <a:gridCol w="846738">
                  <a:extLst>
                    <a:ext uri="{9D8B030D-6E8A-4147-A177-3AD203B41FA5}">
                      <a16:colId xmlns:a16="http://schemas.microsoft.com/office/drawing/2014/main" val="47834314"/>
                    </a:ext>
                  </a:extLst>
                </a:gridCol>
                <a:gridCol w="1648342">
                  <a:extLst>
                    <a:ext uri="{9D8B030D-6E8A-4147-A177-3AD203B41FA5}">
                      <a16:colId xmlns:a16="http://schemas.microsoft.com/office/drawing/2014/main" val="959273767"/>
                    </a:ext>
                  </a:extLst>
                </a:gridCol>
              </a:tblGrid>
              <a:tr h="691126">
                <a:tc>
                  <a:txBody>
                    <a:bodyPr/>
                    <a:lstStyle/>
                    <a:p>
                      <a:r>
                        <a:rPr lang="en-US" altLang="zh-CN" sz="2800" dirty="0" err="1"/>
                        <a:t>i</a:t>
                      </a:r>
                      <a:endParaRPr lang="zh-CN" altLang="en-US" sz="2800" dirty="0"/>
                    </a:p>
                  </a:txBody>
                  <a:tcPr marL="131762" marR="131762" marT="65882" marB="65882"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10</a:t>
                      </a:r>
                      <a:endParaRPr lang="zh-CN" altLang="en-US" sz="2800" dirty="0"/>
                    </a:p>
                  </a:txBody>
                  <a:tcPr marL="131762" marR="131762" marT="65882" marB="65882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2000</a:t>
                      </a:r>
                    </a:p>
                    <a:p>
                      <a:r>
                        <a:rPr lang="en-US" altLang="zh-CN" sz="1800" dirty="0"/>
                        <a:t>2007</a:t>
                      </a:r>
                      <a:endParaRPr lang="zh-CN" altLang="en-US" sz="1800" dirty="0"/>
                    </a:p>
                  </a:txBody>
                  <a:tcPr marL="131762" marR="131762" marT="65882" marB="65882"/>
                </a:tc>
                <a:extLst>
                  <a:ext uri="{0D108BD9-81ED-4DB2-BD59-A6C34878D82A}">
                    <a16:rowId xmlns:a16="http://schemas.microsoft.com/office/drawing/2014/main" val="130457877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CA37A0D-5434-4971-954B-BF17223C7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852386"/>
              </p:ext>
            </p:extLst>
          </p:nvPr>
        </p:nvGraphicFramePr>
        <p:xfrm>
          <a:off x="1866538" y="3841688"/>
          <a:ext cx="3045096" cy="691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016">
                  <a:extLst>
                    <a:ext uri="{9D8B030D-6E8A-4147-A177-3AD203B41FA5}">
                      <a16:colId xmlns:a16="http://schemas.microsoft.com/office/drawing/2014/main" val="1386234994"/>
                    </a:ext>
                  </a:extLst>
                </a:gridCol>
                <a:gridCol w="901412">
                  <a:extLst>
                    <a:ext uri="{9D8B030D-6E8A-4147-A177-3AD203B41FA5}">
                      <a16:colId xmlns:a16="http://schemas.microsoft.com/office/drawing/2014/main" val="47834314"/>
                    </a:ext>
                  </a:extLst>
                </a:gridCol>
                <a:gridCol w="1593668">
                  <a:extLst>
                    <a:ext uri="{9D8B030D-6E8A-4147-A177-3AD203B41FA5}">
                      <a16:colId xmlns:a16="http://schemas.microsoft.com/office/drawing/2014/main" val="959273767"/>
                    </a:ext>
                  </a:extLst>
                </a:gridCol>
              </a:tblGrid>
              <a:tr h="691126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x</a:t>
                      </a:r>
                      <a:endParaRPr lang="zh-CN" altLang="en-US" sz="2800" dirty="0"/>
                    </a:p>
                  </a:txBody>
                  <a:tcPr marL="131762" marR="131762" marT="65882" marB="6588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2008</a:t>
                      </a:r>
                    </a:p>
                    <a:p>
                      <a:r>
                        <a:rPr lang="en-US" altLang="zh-CN" sz="1800" dirty="0"/>
                        <a:t>(</a:t>
                      </a:r>
                      <a:r>
                        <a:rPr lang="zh-CN" altLang="en-US" sz="1800" dirty="0"/>
                        <a:t>地址</a:t>
                      </a:r>
                      <a:r>
                        <a:rPr lang="en-US" altLang="zh-CN" sz="1800" dirty="0"/>
                        <a:t>)</a:t>
                      </a:r>
                      <a:endParaRPr lang="en-US" altLang="zh-CN" sz="1600" dirty="0"/>
                    </a:p>
                  </a:txBody>
                  <a:tcPr marL="131762" marR="131762" marT="65882" marB="65882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4000</a:t>
                      </a:r>
                    </a:p>
                    <a:p>
                      <a:r>
                        <a:rPr lang="en-US" altLang="zh-CN" sz="1800" dirty="0"/>
                        <a:t>4007</a:t>
                      </a:r>
                      <a:endParaRPr lang="zh-CN" altLang="en-US" sz="1800" dirty="0"/>
                    </a:p>
                  </a:txBody>
                  <a:tcPr marL="131762" marR="131762" marT="65882" marB="65882"/>
                </a:tc>
                <a:extLst>
                  <a:ext uri="{0D108BD9-81ED-4DB2-BD59-A6C34878D82A}">
                    <a16:rowId xmlns:a16="http://schemas.microsoft.com/office/drawing/2014/main" val="130457877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F531F04-B1C2-4840-BD4B-A8E362F8B14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35931" y="2278497"/>
          <a:ext cx="3013166" cy="691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086">
                  <a:extLst>
                    <a:ext uri="{9D8B030D-6E8A-4147-A177-3AD203B41FA5}">
                      <a16:colId xmlns:a16="http://schemas.microsoft.com/office/drawing/2014/main" val="1386234994"/>
                    </a:ext>
                  </a:extLst>
                </a:gridCol>
                <a:gridCol w="846738">
                  <a:extLst>
                    <a:ext uri="{9D8B030D-6E8A-4147-A177-3AD203B41FA5}">
                      <a16:colId xmlns:a16="http://schemas.microsoft.com/office/drawing/2014/main" val="47834314"/>
                    </a:ext>
                  </a:extLst>
                </a:gridCol>
                <a:gridCol w="1648342">
                  <a:extLst>
                    <a:ext uri="{9D8B030D-6E8A-4147-A177-3AD203B41FA5}">
                      <a16:colId xmlns:a16="http://schemas.microsoft.com/office/drawing/2014/main" val="959273767"/>
                    </a:ext>
                  </a:extLst>
                </a:gridCol>
              </a:tblGrid>
              <a:tr h="691126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j</a:t>
                      </a:r>
                      <a:endParaRPr lang="zh-CN" altLang="en-US" sz="2800" dirty="0"/>
                    </a:p>
                  </a:txBody>
                  <a:tcPr marL="131762" marR="131762" marT="65882" marB="65882"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15</a:t>
                      </a:r>
                      <a:endParaRPr lang="zh-CN" altLang="en-US" sz="2800" dirty="0"/>
                    </a:p>
                  </a:txBody>
                  <a:tcPr marL="131762" marR="131762" marT="65882" marB="65882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2008</a:t>
                      </a:r>
                    </a:p>
                    <a:p>
                      <a:r>
                        <a:rPr lang="en-US" altLang="zh-CN" sz="1800" dirty="0"/>
                        <a:t>2015</a:t>
                      </a:r>
                      <a:endParaRPr lang="zh-CN" altLang="en-US" sz="1800" dirty="0"/>
                    </a:p>
                  </a:txBody>
                  <a:tcPr marL="131762" marR="131762" marT="65882" marB="65882"/>
                </a:tc>
                <a:extLst>
                  <a:ext uri="{0D108BD9-81ED-4DB2-BD59-A6C34878D82A}">
                    <a16:rowId xmlns:a16="http://schemas.microsoft.com/office/drawing/2014/main" val="130457877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9EBBD6D-FD66-4493-A430-A9ADB5CEDD0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04001" y="3841688"/>
          <a:ext cx="3045096" cy="691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016">
                  <a:extLst>
                    <a:ext uri="{9D8B030D-6E8A-4147-A177-3AD203B41FA5}">
                      <a16:colId xmlns:a16="http://schemas.microsoft.com/office/drawing/2014/main" val="1386234994"/>
                    </a:ext>
                  </a:extLst>
                </a:gridCol>
                <a:gridCol w="846738">
                  <a:extLst>
                    <a:ext uri="{9D8B030D-6E8A-4147-A177-3AD203B41FA5}">
                      <a16:colId xmlns:a16="http://schemas.microsoft.com/office/drawing/2014/main" val="47834314"/>
                    </a:ext>
                  </a:extLst>
                </a:gridCol>
                <a:gridCol w="1648342">
                  <a:extLst>
                    <a:ext uri="{9D8B030D-6E8A-4147-A177-3AD203B41FA5}">
                      <a16:colId xmlns:a16="http://schemas.microsoft.com/office/drawing/2014/main" val="959273767"/>
                    </a:ext>
                  </a:extLst>
                </a:gridCol>
              </a:tblGrid>
              <a:tr h="691126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y</a:t>
                      </a:r>
                      <a:endParaRPr lang="zh-CN" altLang="en-US" sz="2800" dirty="0"/>
                    </a:p>
                  </a:txBody>
                  <a:tcPr marL="131762" marR="131762" marT="65882" marB="658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&amp;j= 2008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1762" marR="131762" marT="65882" marB="65882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4008</a:t>
                      </a:r>
                    </a:p>
                    <a:p>
                      <a:r>
                        <a:rPr lang="en-US" altLang="zh-CN" sz="1800" dirty="0"/>
                        <a:t>4015</a:t>
                      </a:r>
                      <a:endParaRPr lang="zh-CN" altLang="en-US" sz="1800" dirty="0"/>
                    </a:p>
                  </a:txBody>
                  <a:tcPr marL="131762" marR="131762" marT="65882" marB="65882"/>
                </a:tc>
                <a:extLst>
                  <a:ext uri="{0D108BD9-81ED-4DB2-BD59-A6C34878D82A}">
                    <a16:rowId xmlns:a16="http://schemas.microsoft.com/office/drawing/2014/main" val="130457877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7982D007-4A87-4CBA-B83B-158258425C7E}"/>
              </a:ext>
            </a:extLst>
          </p:cNvPr>
          <p:cNvSpPr txBox="1"/>
          <p:nvPr/>
        </p:nvSpPr>
        <p:spPr>
          <a:xfrm>
            <a:off x="705393" y="2439394"/>
            <a:ext cx="1045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main</a:t>
            </a:r>
            <a:endParaRPr lang="zh-CN" alt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5DA731-87D9-4BD2-AAB2-941F9D6D1433}"/>
              </a:ext>
            </a:extLst>
          </p:cNvPr>
          <p:cNvSpPr txBox="1"/>
          <p:nvPr/>
        </p:nvSpPr>
        <p:spPr>
          <a:xfrm>
            <a:off x="780174" y="4002162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swap</a:t>
            </a:r>
            <a:endParaRPr lang="zh-CN" altLang="en-US" sz="2000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29C5D683-C6D1-4562-99BE-F9F904255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826945"/>
              </p:ext>
            </p:extLst>
          </p:nvPr>
        </p:nvGraphicFramePr>
        <p:xfrm>
          <a:off x="4589418" y="4996522"/>
          <a:ext cx="3045096" cy="741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016">
                  <a:extLst>
                    <a:ext uri="{9D8B030D-6E8A-4147-A177-3AD203B41FA5}">
                      <a16:colId xmlns:a16="http://schemas.microsoft.com/office/drawing/2014/main" val="1386234994"/>
                    </a:ext>
                  </a:extLst>
                </a:gridCol>
                <a:gridCol w="846738">
                  <a:extLst>
                    <a:ext uri="{9D8B030D-6E8A-4147-A177-3AD203B41FA5}">
                      <a16:colId xmlns:a16="http://schemas.microsoft.com/office/drawing/2014/main" val="47834314"/>
                    </a:ext>
                  </a:extLst>
                </a:gridCol>
                <a:gridCol w="1648342">
                  <a:extLst>
                    <a:ext uri="{9D8B030D-6E8A-4147-A177-3AD203B41FA5}">
                      <a16:colId xmlns:a16="http://schemas.microsoft.com/office/drawing/2014/main" val="959273767"/>
                    </a:ext>
                  </a:extLst>
                </a:gridCol>
              </a:tblGrid>
              <a:tr h="691126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t</a:t>
                      </a:r>
                      <a:endParaRPr lang="zh-CN" altLang="en-US" sz="2800" dirty="0"/>
                    </a:p>
                  </a:txBody>
                  <a:tcPr marL="131762" marR="131762" marT="65882" marB="65882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2000</a:t>
                      </a:r>
                    </a:p>
                    <a:p>
                      <a:r>
                        <a:rPr lang="en-US" altLang="zh-CN" sz="2000" dirty="0"/>
                        <a:t>(</a:t>
                      </a:r>
                      <a:r>
                        <a:rPr lang="zh-CN" altLang="en-US" sz="2000" dirty="0"/>
                        <a:t>地址</a:t>
                      </a:r>
                      <a:r>
                        <a:rPr lang="en-US" altLang="zh-CN" sz="2000" dirty="0"/>
                        <a:t>)</a:t>
                      </a:r>
                      <a:endParaRPr lang="zh-CN" altLang="en-US" sz="2800" dirty="0"/>
                    </a:p>
                  </a:txBody>
                  <a:tcPr marL="131762" marR="131762" marT="65882" marB="65882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4016</a:t>
                      </a:r>
                    </a:p>
                    <a:p>
                      <a:r>
                        <a:rPr lang="en-US" altLang="zh-CN" sz="1800" dirty="0"/>
                        <a:t>4023</a:t>
                      </a:r>
                      <a:endParaRPr lang="zh-CN" altLang="en-US" sz="1800" dirty="0"/>
                    </a:p>
                  </a:txBody>
                  <a:tcPr marL="131762" marR="131762" marT="65882" marB="65882"/>
                </a:tc>
                <a:extLst>
                  <a:ext uri="{0D108BD9-81ED-4DB2-BD59-A6C34878D82A}">
                    <a16:rowId xmlns:a16="http://schemas.microsoft.com/office/drawing/2014/main" val="1304578770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F98521AF-E16A-4C08-897A-2B6374ABED7D}"/>
              </a:ext>
            </a:extLst>
          </p:cNvPr>
          <p:cNvSpPr txBox="1"/>
          <p:nvPr/>
        </p:nvSpPr>
        <p:spPr>
          <a:xfrm>
            <a:off x="705393" y="5408023"/>
            <a:ext cx="3108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当前语句：</a:t>
            </a:r>
            <a:r>
              <a:rPr lang="en-US" altLang="zh-CN" dirty="0"/>
              <a:t>swap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en-US" altLang="zh-CN" dirty="0"/>
              <a:t>x=y;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EBF4579-CDE3-4291-BAE5-60E8DB8D0DCF}"/>
              </a:ext>
            </a:extLst>
          </p:cNvPr>
          <p:cNvCxnSpPr>
            <a:cxnSpLocks/>
          </p:cNvCxnSpPr>
          <p:nvPr/>
        </p:nvCxnSpPr>
        <p:spPr>
          <a:xfrm>
            <a:off x="2743200" y="2969623"/>
            <a:ext cx="0" cy="8720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8EC565F-EB84-4DB0-B779-CC6E59B70C55}"/>
              </a:ext>
            </a:extLst>
          </p:cNvPr>
          <p:cNvCxnSpPr>
            <a:cxnSpLocks/>
          </p:cNvCxnSpPr>
          <p:nvPr/>
        </p:nvCxnSpPr>
        <p:spPr>
          <a:xfrm>
            <a:off x="7485018" y="2969623"/>
            <a:ext cx="0" cy="8720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8108509-2D53-4357-BD60-FE936F682EFE}"/>
              </a:ext>
            </a:extLst>
          </p:cNvPr>
          <p:cNvCxnSpPr>
            <a:cxnSpLocks/>
          </p:cNvCxnSpPr>
          <p:nvPr/>
        </p:nvCxnSpPr>
        <p:spPr>
          <a:xfrm flipH="1">
            <a:off x="6426926" y="4532814"/>
            <a:ext cx="1207589" cy="3091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4EAAAC0-8596-45CF-8C9E-23C4082A42E9}"/>
              </a:ext>
            </a:extLst>
          </p:cNvPr>
          <p:cNvCxnSpPr>
            <a:cxnSpLocks/>
          </p:cNvCxnSpPr>
          <p:nvPr/>
        </p:nvCxnSpPr>
        <p:spPr>
          <a:xfrm flipH="1">
            <a:off x="4815840" y="4841966"/>
            <a:ext cx="16110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758D41D-5973-473C-A7EC-9CD8E9328C45}"/>
              </a:ext>
            </a:extLst>
          </p:cNvPr>
          <p:cNvCxnSpPr>
            <a:cxnSpLocks/>
          </p:cNvCxnSpPr>
          <p:nvPr/>
        </p:nvCxnSpPr>
        <p:spPr>
          <a:xfrm flipH="1" flipV="1">
            <a:off x="2830287" y="4532814"/>
            <a:ext cx="2018937" cy="3091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671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657BFB52-26B7-46BB-91F8-483CD0623D8C}"/>
              </a:ext>
            </a:extLst>
          </p:cNvPr>
          <p:cNvSpPr txBox="1"/>
          <p:nvPr/>
        </p:nvSpPr>
        <p:spPr>
          <a:xfrm>
            <a:off x="548640" y="367546"/>
            <a:ext cx="4040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P31 </a:t>
            </a:r>
            <a:r>
              <a:rPr lang="zh-CN" altLang="en-US" sz="2400" dirty="0"/>
              <a:t>交换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540701-2FA6-4FCC-97D8-1A486E6CA2DD}"/>
              </a:ext>
            </a:extLst>
          </p:cNvPr>
          <p:cNvSpPr txBox="1"/>
          <p:nvPr/>
        </p:nvSpPr>
        <p:spPr>
          <a:xfrm>
            <a:off x="8604070" y="367546"/>
            <a:ext cx="3204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1850059 </a:t>
            </a:r>
            <a:r>
              <a:rPr lang="zh-CN" altLang="en-US" sz="2400" dirty="0"/>
              <a:t>计</a:t>
            </a:r>
            <a:r>
              <a:rPr lang="en-US" altLang="zh-CN" sz="2400" dirty="0"/>
              <a:t>1</a:t>
            </a:r>
            <a:r>
              <a:rPr lang="zh-CN" altLang="en-US" sz="2400" dirty="0"/>
              <a:t>班 杨志远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27EB0C9-C975-479A-93F6-C378F1D763B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66538" y="2278497"/>
          <a:ext cx="3045096" cy="691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016">
                  <a:extLst>
                    <a:ext uri="{9D8B030D-6E8A-4147-A177-3AD203B41FA5}">
                      <a16:colId xmlns:a16="http://schemas.microsoft.com/office/drawing/2014/main" val="1386234994"/>
                    </a:ext>
                  </a:extLst>
                </a:gridCol>
                <a:gridCol w="846738">
                  <a:extLst>
                    <a:ext uri="{9D8B030D-6E8A-4147-A177-3AD203B41FA5}">
                      <a16:colId xmlns:a16="http://schemas.microsoft.com/office/drawing/2014/main" val="47834314"/>
                    </a:ext>
                  </a:extLst>
                </a:gridCol>
                <a:gridCol w="1648342">
                  <a:extLst>
                    <a:ext uri="{9D8B030D-6E8A-4147-A177-3AD203B41FA5}">
                      <a16:colId xmlns:a16="http://schemas.microsoft.com/office/drawing/2014/main" val="959273767"/>
                    </a:ext>
                  </a:extLst>
                </a:gridCol>
              </a:tblGrid>
              <a:tr h="691126">
                <a:tc>
                  <a:txBody>
                    <a:bodyPr/>
                    <a:lstStyle/>
                    <a:p>
                      <a:r>
                        <a:rPr lang="en-US" altLang="zh-CN" sz="2800" dirty="0" err="1"/>
                        <a:t>i</a:t>
                      </a:r>
                      <a:endParaRPr lang="zh-CN" altLang="en-US" sz="2800" dirty="0"/>
                    </a:p>
                  </a:txBody>
                  <a:tcPr marL="131762" marR="131762" marT="65882" marB="65882"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10</a:t>
                      </a:r>
                      <a:endParaRPr lang="zh-CN" altLang="en-US" sz="2800" dirty="0"/>
                    </a:p>
                  </a:txBody>
                  <a:tcPr marL="131762" marR="131762" marT="65882" marB="65882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2000</a:t>
                      </a:r>
                    </a:p>
                    <a:p>
                      <a:r>
                        <a:rPr lang="en-US" altLang="zh-CN" sz="1800" dirty="0"/>
                        <a:t>2007</a:t>
                      </a:r>
                      <a:endParaRPr lang="zh-CN" altLang="en-US" sz="1800" dirty="0"/>
                    </a:p>
                  </a:txBody>
                  <a:tcPr marL="131762" marR="131762" marT="65882" marB="65882"/>
                </a:tc>
                <a:extLst>
                  <a:ext uri="{0D108BD9-81ED-4DB2-BD59-A6C34878D82A}">
                    <a16:rowId xmlns:a16="http://schemas.microsoft.com/office/drawing/2014/main" val="130457877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CA37A0D-5434-4971-954B-BF17223C7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20465"/>
              </p:ext>
            </p:extLst>
          </p:nvPr>
        </p:nvGraphicFramePr>
        <p:xfrm>
          <a:off x="1866538" y="3841688"/>
          <a:ext cx="3045096" cy="691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016">
                  <a:extLst>
                    <a:ext uri="{9D8B030D-6E8A-4147-A177-3AD203B41FA5}">
                      <a16:colId xmlns:a16="http://schemas.microsoft.com/office/drawing/2014/main" val="1386234994"/>
                    </a:ext>
                  </a:extLst>
                </a:gridCol>
                <a:gridCol w="901412">
                  <a:extLst>
                    <a:ext uri="{9D8B030D-6E8A-4147-A177-3AD203B41FA5}">
                      <a16:colId xmlns:a16="http://schemas.microsoft.com/office/drawing/2014/main" val="47834314"/>
                    </a:ext>
                  </a:extLst>
                </a:gridCol>
                <a:gridCol w="1593668">
                  <a:extLst>
                    <a:ext uri="{9D8B030D-6E8A-4147-A177-3AD203B41FA5}">
                      <a16:colId xmlns:a16="http://schemas.microsoft.com/office/drawing/2014/main" val="959273767"/>
                    </a:ext>
                  </a:extLst>
                </a:gridCol>
              </a:tblGrid>
              <a:tr h="691126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x</a:t>
                      </a:r>
                      <a:endParaRPr lang="zh-CN" altLang="en-US" sz="2800" dirty="0"/>
                    </a:p>
                  </a:txBody>
                  <a:tcPr marL="131762" marR="131762" marT="65882" marB="6588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2008</a:t>
                      </a:r>
                    </a:p>
                    <a:p>
                      <a:r>
                        <a:rPr lang="en-US" altLang="zh-CN" sz="1800" dirty="0"/>
                        <a:t>(</a:t>
                      </a:r>
                      <a:r>
                        <a:rPr lang="zh-CN" altLang="en-US" sz="1800" dirty="0"/>
                        <a:t>地址</a:t>
                      </a:r>
                      <a:r>
                        <a:rPr lang="en-US" altLang="zh-CN" sz="1800" dirty="0"/>
                        <a:t>)</a:t>
                      </a:r>
                      <a:endParaRPr lang="en-US" altLang="zh-CN" sz="1600" dirty="0"/>
                    </a:p>
                  </a:txBody>
                  <a:tcPr marL="131762" marR="131762" marT="65882" marB="65882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4000</a:t>
                      </a:r>
                    </a:p>
                    <a:p>
                      <a:r>
                        <a:rPr lang="en-US" altLang="zh-CN" sz="1800" dirty="0"/>
                        <a:t>4007</a:t>
                      </a:r>
                      <a:endParaRPr lang="zh-CN" altLang="en-US" sz="1800" dirty="0"/>
                    </a:p>
                  </a:txBody>
                  <a:tcPr marL="131762" marR="131762" marT="65882" marB="65882"/>
                </a:tc>
                <a:extLst>
                  <a:ext uri="{0D108BD9-81ED-4DB2-BD59-A6C34878D82A}">
                    <a16:rowId xmlns:a16="http://schemas.microsoft.com/office/drawing/2014/main" val="130457877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F531F04-B1C2-4840-BD4B-A8E362F8B14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35931" y="2278497"/>
          <a:ext cx="3013166" cy="691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086">
                  <a:extLst>
                    <a:ext uri="{9D8B030D-6E8A-4147-A177-3AD203B41FA5}">
                      <a16:colId xmlns:a16="http://schemas.microsoft.com/office/drawing/2014/main" val="1386234994"/>
                    </a:ext>
                  </a:extLst>
                </a:gridCol>
                <a:gridCol w="846738">
                  <a:extLst>
                    <a:ext uri="{9D8B030D-6E8A-4147-A177-3AD203B41FA5}">
                      <a16:colId xmlns:a16="http://schemas.microsoft.com/office/drawing/2014/main" val="47834314"/>
                    </a:ext>
                  </a:extLst>
                </a:gridCol>
                <a:gridCol w="1648342">
                  <a:extLst>
                    <a:ext uri="{9D8B030D-6E8A-4147-A177-3AD203B41FA5}">
                      <a16:colId xmlns:a16="http://schemas.microsoft.com/office/drawing/2014/main" val="959273767"/>
                    </a:ext>
                  </a:extLst>
                </a:gridCol>
              </a:tblGrid>
              <a:tr h="691126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j</a:t>
                      </a:r>
                      <a:endParaRPr lang="zh-CN" altLang="en-US" sz="2800" dirty="0"/>
                    </a:p>
                  </a:txBody>
                  <a:tcPr marL="131762" marR="131762" marT="65882" marB="65882"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15</a:t>
                      </a:r>
                      <a:endParaRPr lang="zh-CN" altLang="en-US" sz="2800" dirty="0"/>
                    </a:p>
                  </a:txBody>
                  <a:tcPr marL="131762" marR="131762" marT="65882" marB="65882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2008</a:t>
                      </a:r>
                    </a:p>
                    <a:p>
                      <a:r>
                        <a:rPr lang="en-US" altLang="zh-CN" sz="1800" dirty="0"/>
                        <a:t>2015</a:t>
                      </a:r>
                      <a:endParaRPr lang="zh-CN" altLang="en-US" sz="1800" dirty="0"/>
                    </a:p>
                  </a:txBody>
                  <a:tcPr marL="131762" marR="131762" marT="65882" marB="65882"/>
                </a:tc>
                <a:extLst>
                  <a:ext uri="{0D108BD9-81ED-4DB2-BD59-A6C34878D82A}">
                    <a16:rowId xmlns:a16="http://schemas.microsoft.com/office/drawing/2014/main" val="130457877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9EBBD6D-FD66-4493-A430-A9ADB5CED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013637"/>
              </p:ext>
            </p:extLst>
          </p:nvPr>
        </p:nvGraphicFramePr>
        <p:xfrm>
          <a:off x="6604001" y="3841688"/>
          <a:ext cx="3045096" cy="691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016">
                  <a:extLst>
                    <a:ext uri="{9D8B030D-6E8A-4147-A177-3AD203B41FA5}">
                      <a16:colId xmlns:a16="http://schemas.microsoft.com/office/drawing/2014/main" val="1386234994"/>
                    </a:ext>
                  </a:extLst>
                </a:gridCol>
                <a:gridCol w="846738">
                  <a:extLst>
                    <a:ext uri="{9D8B030D-6E8A-4147-A177-3AD203B41FA5}">
                      <a16:colId xmlns:a16="http://schemas.microsoft.com/office/drawing/2014/main" val="47834314"/>
                    </a:ext>
                  </a:extLst>
                </a:gridCol>
                <a:gridCol w="1648342">
                  <a:extLst>
                    <a:ext uri="{9D8B030D-6E8A-4147-A177-3AD203B41FA5}">
                      <a16:colId xmlns:a16="http://schemas.microsoft.com/office/drawing/2014/main" val="959273767"/>
                    </a:ext>
                  </a:extLst>
                </a:gridCol>
              </a:tblGrid>
              <a:tr h="691126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y</a:t>
                      </a:r>
                      <a:endParaRPr lang="zh-CN" altLang="en-US" sz="2800" dirty="0"/>
                    </a:p>
                  </a:txBody>
                  <a:tcPr marL="131762" marR="131762" marT="65882" marB="658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地址</a:t>
                      </a: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1762" marR="131762" marT="65882" marB="65882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4008</a:t>
                      </a:r>
                    </a:p>
                    <a:p>
                      <a:r>
                        <a:rPr lang="en-US" altLang="zh-CN" sz="1800" dirty="0"/>
                        <a:t>4015</a:t>
                      </a:r>
                      <a:endParaRPr lang="zh-CN" altLang="en-US" sz="1800" dirty="0"/>
                    </a:p>
                  </a:txBody>
                  <a:tcPr marL="131762" marR="131762" marT="65882" marB="65882"/>
                </a:tc>
                <a:extLst>
                  <a:ext uri="{0D108BD9-81ED-4DB2-BD59-A6C34878D82A}">
                    <a16:rowId xmlns:a16="http://schemas.microsoft.com/office/drawing/2014/main" val="130457877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7982D007-4A87-4CBA-B83B-158258425C7E}"/>
              </a:ext>
            </a:extLst>
          </p:cNvPr>
          <p:cNvSpPr txBox="1"/>
          <p:nvPr/>
        </p:nvSpPr>
        <p:spPr>
          <a:xfrm>
            <a:off x="705393" y="2439394"/>
            <a:ext cx="1045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main</a:t>
            </a:r>
            <a:endParaRPr lang="zh-CN" alt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5DA731-87D9-4BD2-AAB2-941F9D6D1433}"/>
              </a:ext>
            </a:extLst>
          </p:cNvPr>
          <p:cNvSpPr txBox="1"/>
          <p:nvPr/>
        </p:nvSpPr>
        <p:spPr>
          <a:xfrm>
            <a:off x="780174" y="4002162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swap</a:t>
            </a:r>
            <a:endParaRPr lang="zh-CN" altLang="en-US" sz="2000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29C5D683-C6D1-4562-99BE-F9F90425516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89418" y="4996522"/>
          <a:ext cx="3045096" cy="741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016">
                  <a:extLst>
                    <a:ext uri="{9D8B030D-6E8A-4147-A177-3AD203B41FA5}">
                      <a16:colId xmlns:a16="http://schemas.microsoft.com/office/drawing/2014/main" val="1386234994"/>
                    </a:ext>
                  </a:extLst>
                </a:gridCol>
                <a:gridCol w="846738">
                  <a:extLst>
                    <a:ext uri="{9D8B030D-6E8A-4147-A177-3AD203B41FA5}">
                      <a16:colId xmlns:a16="http://schemas.microsoft.com/office/drawing/2014/main" val="47834314"/>
                    </a:ext>
                  </a:extLst>
                </a:gridCol>
                <a:gridCol w="1648342">
                  <a:extLst>
                    <a:ext uri="{9D8B030D-6E8A-4147-A177-3AD203B41FA5}">
                      <a16:colId xmlns:a16="http://schemas.microsoft.com/office/drawing/2014/main" val="959273767"/>
                    </a:ext>
                  </a:extLst>
                </a:gridCol>
              </a:tblGrid>
              <a:tr h="691126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t</a:t>
                      </a:r>
                      <a:endParaRPr lang="zh-CN" altLang="en-US" sz="2800" dirty="0"/>
                    </a:p>
                  </a:txBody>
                  <a:tcPr marL="131762" marR="131762" marT="65882" marB="65882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2000</a:t>
                      </a:r>
                    </a:p>
                    <a:p>
                      <a:r>
                        <a:rPr lang="en-US" altLang="zh-CN" sz="2000" dirty="0"/>
                        <a:t>(</a:t>
                      </a:r>
                      <a:r>
                        <a:rPr lang="zh-CN" altLang="en-US" sz="2000" dirty="0"/>
                        <a:t>地址</a:t>
                      </a:r>
                      <a:r>
                        <a:rPr lang="en-US" altLang="zh-CN" sz="2000" dirty="0"/>
                        <a:t>)</a:t>
                      </a:r>
                      <a:endParaRPr lang="zh-CN" altLang="en-US" sz="2800" dirty="0"/>
                    </a:p>
                  </a:txBody>
                  <a:tcPr marL="131762" marR="131762" marT="65882" marB="65882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4016</a:t>
                      </a:r>
                    </a:p>
                    <a:p>
                      <a:r>
                        <a:rPr lang="en-US" altLang="zh-CN" sz="1800" dirty="0"/>
                        <a:t>4023</a:t>
                      </a:r>
                      <a:endParaRPr lang="zh-CN" altLang="en-US" sz="1800" dirty="0"/>
                    </a:p>
                  </a:txBody>
                  <a:tcPr marL="131762" marR="131762" marT="65882" marB="65882"/>
                </a:tc>
                <a:extLst>
                  <a:ext uri="{0D108BD9-81ED-4DB2-BD59-A6C34878D82A}">
                    <a16:rowId xmlns:a16="http://schemas.microsoft.com/office/drawing/2014/main" val="1304578770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F98521AF-E16A-4C08-897A-2B6374ABED7D}"/>
              </a:ext>
            </a:extLst>
          </p:cNvPr>
          <p:cNvSpPr txBox="1"/>
          <p:nvPr/>
        </p:nvSpPr>
        <p:spPr>
          <a:xfrm>
            <a:off x="705393" y="5408023"/>
            <a:ext cx="3108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当前语句：</a:t>
            </a:r>
            <a:r>
              <a:rPr lang="en-US" altLang="zh-CN" dirty="0"/>
              <a:t>swap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en-US" altLang="zh-CN" dirty="0"/>
              <a:t>y=t;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EBF4579-CDE3-4291-BAE5-60E8DB8D0DCF}"/>
              </a:ext>
            </a:extLst>
          </p:cNvPr>
          <p:cNvCxnSpPr>
            <a:cxnSpLocks/>
          </p:cNvCxnSpPr>
          <p:nvPr/>
        </p:nvCxnSpPr>
        <p:spPr>
          <a:xfrm>
            <a:off x="2743200" y="2969623"/>
            <a:ext cx="0" cy="8720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8EC565F-EB84-4DB0-B779-CC6E59B70C55}"/>
              </a:ext>
            </a:extLst>
          </p:cNvPr>
          <p:cNvCxnSpPr>
            <a:cxnSpLocks/>
          </p:cNvCxnSpPr>
          <p:nvPr/>
        </p:nvCxnSpPr>
        <p:spPr>
          <a:xfrm>
            <a:off x="7485018" y="2969623"/>
            <a:ext cx="0" cy="8720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758D41D-5973-473C-A7EC-9CD8E9328C45}"/>
              </a:ext>
            </a:extLst>
          </p:cNvPr>
          <p:cNvCxnSpPr>
            <a:cxnSpLocks/>
          </p:cNvCxnSpPr>
          <p:nvPr/>
        </p:nvCxnSpPr>
        <p:spPr>
          <a:xfrm flipV="1">
            <a:off x="5588000" y="4532814"/>
            <a:ext cx="1971040" cy="4637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460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657BFB52-26B7-46BB-91F8-483CD0623D8C}"/>
              </a:ext>
            </a:extLst>
          </p:cNvPr>
          <p:cNvSpPr txBox="1"/>
          <p:nvPr/>
        </p:nvSpPr>
        <p:spPr>
          <a:xfrm>
            <a:off x="548640" y="367546"/>
            <a:ext cx="4040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P31 </a:t>
            </a:r>
            <a:r>
              <a:rPr lang="zh-CN" altLang="en-US" sz="2400" dirty="0"/>
              <a:t>交换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540701-2FA6-4FCC-97D8-1A486E6CA2DD}"/>
              </a:ext>
            </a:extLst>
          </p:cNvPr>
          <p:cNvSpPr txBox="1"/>
          <p:nvPr/>
        </p:nvSpPr>
        <p:spPr>
          <a:xfrm>
            <a:off x="8604070" y="367546"/>
            <a:ext cx="3204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1850059 </a:t>
            </a:r>
            <a:r>
              <a:rPr lang="zh-CN" altLang="en-US" sz="2400" dirty="0"/>
              <a:t>计</a:t>
            </a:r>
            <a:r>
              <a:rPr lang="en-US" altLang="zh-CN" sz="2400" dirty="0"/>
              <a:t>1</a:t>
            </a:r>
            <a:r>
              <a:rPr lang="zh-CN" altLang="en-US" sz="2400" dirty="0"/>
              <a:t>班 杨志远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27EB0C9-C975-479A-93F6-C378F1D763B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66538" y="2278497"/>
          <a:ext cx="3045096" cy="691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016">
                  <a:extLst>
                    <a:ext uri="{9D8B030D-6E8A-4147-A177-3AD203B41FA5}">
                      <a16:colId xmlns:a16="http://schemas.microsoft.com/office/drawing/2014/main" val="1386234994"/>
                    </a:ext>
                  </a:extLst>
                </a:gridCol>
                <a:gridCol w="846738">
                  <a:extLst>
                    <a:ext uri="{9D8B030D-6E8A-4147-A177-3AD203B41FA5}">
                      <a16:colId xmlns:a16="http://schemas.microsoft.com/office/drawing/2014/main" val="47834314"/>
                    </a:ext>
                  </a:extLst>
                </a:gridCol>
                <a:gridCol w="1648342">
                  <a:extLst>
                    <a:ext uri="{9D8B030D-6E8A-4147-A177-3AD203B41FA5}">
                      <a16:colId xmlns:a16="http://schemas.microsoft.com/office/drawing/2014/main" val="959273767"/>
                    </a:ext>
                  </a:extLst>
                </a:gridCol>
              </a:tblGrid>
              <a:tr h="691126">
                <a:tc>
                  <a:txBody>
                    <a:bodyPr/>
                    <a:lstStyle/>
                    <a:p>
                      <a:r>
                        <a:rPr lang="en-US" altLang="zh-CN" sz="2800" dirty="0" err="1"/>
                        <a:t>i</a:t>
                      </a:r>
                      <a:endParaRPr lang="zh-CN" altLang="en-US" sz="2800" dirty="0"/>
                    </a:p>
                  </a:txBody>
                  <a:tcPr marL="131762" marR="131762" marT="65882" marB="65882"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10</a:t>
                      </a:r>
                      <a:endParaRPr lang="zh-CN" altLang="en-US" sz="2800" dirty="0"/>
                    </a:p>
                  </a:txBody>
                  <a:tcPr marL="131762" marR="131762" marT="65882" marB="65882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2000</a:t>
                      </a:r>
                    </a:p>
                    <a:p>
                      <a:r>
                        <a:rPr lang="en-US" altLang="zh-CN" sz="1800" dirty="0"/>
                        <a:t>2007</a:t>
                      </a:r>
                      <a:endParaRPr lang="zh-CN" altLang="en-US" sz="1800" dirty="0"/>
                    </a:p>
                  </a:txBody>
                  <a:tcPr marL="131762" marR="131762" marT="65882" marB="65882"/>
                </a:tc>
                <a:extLst>
                  <a:ext uri="{0D108BD9-81ED-4DB2-BD59-A6C34878D82A}">
                    <a16:rowId xmlns:a16="http://schemas.microsoft.com/office/drawing/2014/main" val="130457877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CA37A0D-5434-4971-954B-BF17223C7E2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66538" y="3841688"/>
          <a:ext cx="3045096" cy="691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016">
                  <a:extLst>
                    <a:ext uri="{9D8B030D-6E8A-4147-A177-3AD203B41FA5}">
                      <a16:colId xmlns:a16="http://schemas.microsoft.com/office/drawing/2014/main" val="1386234994"/>
                    </a:ext>
                  </a:extLst>
                </a:gridCol>
                <a:gridCol w="901412">
                  <a:extLst>
                    <a:ext uri="{9D8B030D-6E8A-4147-A177-3AD203B41FA5}">
                      <a16:colId xmlns:a16="http://schemas.microsoft.com/office/drawing/2014/main" val="47834314"/>
                    </a:ext>
                  </a:extLst>
                </a:gridCol>
                <a:gridCol w="1593668">
                  <a:extLst>
                    <a:ext uri="{9D8B030D-6E8A-4147-A177-3AD203B41FA5}">
                      <a16:colId xmlns:a16="http://schemas.microsoft.com/office/drawing/2014/main" val="959273767"/>
                    </a:ext>
                  </a:extLst>
                </a:gridCol>
              </a:tblGrid>
              <a:tr h="691126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x</a:t>
                      </a:r>
                      <a:endParaRPr lang="zh-CN" altLang="en-US" sz="2800" dirty="0"/>
                    </a:p>
                  </a:txBody>
                  <a:tcPr marL="131762" marR="131762" marT="65882" marB="6588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2008</a:t>
                      </a:r>
                    </a:p>
                    <a:p>
                      <a:r>
                        <a:rPr lang="en-US" altLang="zh-CN" sz="1800" dirty="0"/>
                        <a:t>(</a:t>
                      </a:r>
                      <a:r>
                        <a:rPr lang="zh-CN" altLang="en-US" sz="1800" dirty="0"/>
                        <a:t>地址</a:t>
                      </a:r>
                      <a:r>
                        <a:rPr lang="en-US" altLang="zh-CN" sz="1800" dirty="0"/>
                        <a:t>)</a:t>
                      </a:r>
                      <a:endParaRPr lang="en-US" altLang="zh-CN" sz="1600" dirty="0"/>
                    </a:p>
                  </a:txBody>
                  <a:tcPr marL="131762" marR="131762" marT="65882" marB="65882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4000</a:t>
                      </a:r>
                    </a:p>
                    <a:p>
                      <a:r>
                        <a:rPr lang="en-US" altLang="zh-CN" sz="1800" dirty="0"/>
                        <a:t>4007</a:t>
                      </a:r>
                      <a:endParaRPr lang="zh-CN" altLang="en-US" sz="1800" dirty="0"/>
                    </a:p>
                  </a:txBody>
                  <a:tcPr marL="131762" marR="131762" marT="65882" marB="65882"/>
                </a:tc>
                <a:extLst>
                  <a:ext uri="{0D108BD9-81ED-4DB2-BD59-A6C34878D82A}">
                    <a16:rowId xmlns:a16="http://schemas.microsoft.com/office/drawing/2014/main" val="130457877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F531F04-B1C2-4840-BD4B-A8E362F8B14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35931" y="2278497"/>
          <a:ext cx="3013166" cy="691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086">
                  <a:extLst>
                    <a:ext uri="{9D8B030D-6E8A-4147-A177-3AD203B41FA5}">
                      <a16:colId xmlns:a16="http://schemas.microsoft.com/office/drawing/2014/main" val="1386234994"/>
                    </a:ext>
                  </a:extLst>
                </a:gridCol>
                <a:gridCol w="846738">
                  <a:extLst>
                    <a:ext uri="{9D8B030D-6E8A-4147-A177-3AD203B41FA5}">
                      <a16:colId xmlns:a16="http://schemas.microsoft.com/office/drawing/2014/main" val="47834314"/>
                    </a:ext>
                  </a:extLst>
                </a:gridCol>
                <a:gridCol w="1648342">
                  <a:extLst>
                    <a:ext uri="{9D8B030D-6E8A-4147-A177-3AD203B41FA5}">
                      <a16:colId xmlns:a16="http://schemas.microsoft.com/office/drawing/2014/main" val="959273767"/>
                    </a:ext>
                  </a:extLst>
                </a:gridCol>
              </a:tblGrid>
              <a:tr h="691126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j</a:t>
                      </a:r>
                      <a:endParaRPr lang="zh-CN" altLang="en-US" sz="2800" dirty="0"/>
                    </a:p>
                  </a:txBody>
                  <a:tcPr marL="131762" marR="131762" marT="65882" marB="65882"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15</a:t>
                      </a:r>
                      <a:endParaRPr lang="zh-CN" altLang="en-US" sz="2800" dirty="0"/>
                    </a:p>
                  </a:txBody>
                  <a:tcPr marL="131762" marR="131762" marT="65882" marB="65882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2008</a:t>
                      </a:r>
                    </a:p>
                    <a:p>
                      <a:r>
                        <a:rPr lang="en-US" altLang="zh-CN" sz="1800" dirty="0"/>
                        <a:t>2015</a:t>
                      </a:r>
                      <a:endParaRPr lang="zh-CN" altLang="en-US" sz="1800" dirty="0"/>
                    </a:p>
                  </a:txBody>
                  <a:tcPr marL="131762" marR="131762" marT="65882" marB="65882"/>
                </a:tc>
                <a:extLst>
                  <a:ext uri="{0D108BD9-81ED-4DB2-BD59-A6C34878D82A}">
                    <a16:rowId xmlns:a16="http://schemas.microsoft.com/office/drawing/2014/main" val="130457877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9EBBD6D-FD66-4493-A430-A9ADB5CED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462965"/>
              </p:ext>
            </p:extLst>
          </p:nvPr>
        </p:nvGraphicFramePr>
        <p:xfrm>
          <a:off x="6604001" y="3841688"/>
          <a:ext cx="3045096" cy="691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016">
                  <a:extLst>
                    <a:ext uri="{9D8B030D-6E8A-4147-A177-3AD203B41FA5}">
                      <a16:colId xmlns:a16="http://schemas.microsoft.com/office/drawing/2014/main" val="1386234994"/>
                    </a:ext>
                  </a:extLst>
                </a:gridCol>
                <a:gridCol w="846738">
                  <a:extLst>
                    <a:ext uri="{9D8B030D-6E8A-4147-A177-3AD203B41FA5}">
                      <a16:colId xmlns:a16="http://schemas.microsoft.com/office/drawing/2014/main" val="47834314"/>
                    </a:ext>
                  </a:extLst>
                </a:gridCol>
                <a:gridCol w="1648342">
                  <a:extLst>
                    <a:ext uri="{9D8B030D-6E8A-4147-A177-3AD203B41FA5}">
                      <a16:colId xmlns:a16="http://schemas.microsoft.com/office/drawing/2014/main" val="959273767"/>
                    </a:ext>
                  </a:extLst>
                </a:gridCol>
              </a:tblGrid>
              <a:tr h="691126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y</a:t>
                      </a:r>
                      <a:endParaRPr lang="zh-CN" altLang="en-US" sz="2800" dirty="0"/>
                    </a:p>
                  </a:txBody>
                  <a:tcPr marL="131762" marR="131762" marT="65882" marB="658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地址</a:t>
                      </a: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1762" marR="131762" marT="65882" marB="65882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4008</a:t>
                      </a:r>
                    </a:p>
                    <a:p>
                      <a:r>
                        <a:rPr lang="en-US" altLang="zh-CN" sz="1800" dirty="0"/>
                        <a:t>4015</a:t>
                      </a:r>
                      <a:endParaRPr lang="zh-CN" altLang="en-US" sz="1800" dirty="0"/>
                    </a:p>
                  </a:txBody>
                  <a:tcPr marL="131762" marR="131762" marT="65882" marB="65882"/>
                </a:tc>
                <a:extLst>
                  <a:ext uri="{0D108BD9-81ED-4DB2-BD59-A6C34878D82A}">
                    <a16:rowId xmlns:a16="http://schemas.microsoft.com/office/drawing/2014/main" val="130457877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7982D007-4A87-4CBA-B83B-158258425C7E}"/>
              </a:ext>
            </a:extLst>
          </p:cNvPr>
          <p:cNvSpPr txBox="1"/>
          <p:nvPr/>
        </p:nvSpPr>
        <p:spPr>
          <a:xfrm>
            <a:off x="705393" y="2439394"/>
            <a:ext cx="1045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main</a:t>
            </a:r>
            <a:endParaRPr lang="zh-CN" alt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5DA731-87D9-4BD2-AAB2-941F9D6D1433}"/>
              </a:ext>
            </a:extLst>
          </p:cNvPr>
          <p:cNvSpPr txBox="1"/>
          <p:nvPr/>
        </p:nvSpPr>
        <p:spPr>
          <a:xfrm>
            <a:off x="780174" y="4002162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swap</a:t>
            </a:r>
            <a:endParaRPr lang="zh-CN" altLang="en-US" sz="2000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29C5D683-C6D1-4562-99BE-F9F90425516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89418" y="4996522"/>
          <a:ext cx="3045096" cy="741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016">
                  <a:extLst>
                    <a:ext uri="{9D8B030D-6E8A-4147-A177-3AD203B41FA5}">
                      <a16:colId xmlns:a16="http://schemas.microsoft.com/office/drawing/2014/main" val="1386234994"/>
                    </a:ext>
                  </a:extLst>
                </a:gridCol>
                <a:gridCol w="846738">
                  <a:extLst>
                    <a:ext uri="{9D8B030D-6E8A-4147-A177-3AD203B41FA5}">
                      <a16:colId xmlns:a16="http://schemas.microsoft.com/office/drawing/2014/main" val="47834314"/>
                    </a:ext>
                  </a:extLst>
                </a:gridCol>
                <a:gridCol w="1648342">
                  <a:extLst>
                    <a:ext uri="{9D8B030D-6E8A-4147-A177-3AD203B41FA5}">
                      <a16:colId xmlns:a16="http://schemas.microsoft.com/office/drawing/2014/main" val="959273767"/>
                    </a:ext>
                  </a:extLst>
                </a:gridCol>
              </a:tblGrid>
              <a:tr h="691126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t</a:t>
                      </a:r>
                      <a:endParaRPr lang="zh-CN" altLang="en-US" sz="2800" dirty="0"/>
                    </a:p>
                  </a:txBody>
                  <a:tcPr marL="131762" marR="131762" marT="65882" marB="65882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2000</a:t>
                      </a:r>
                    </a:p>
                    <a:p>
                      <a:r>
                        <a:rPr lang="en-US" altLang="zh-CN" sz="2000" dirty="0"/>
                        <a:t>(</a:t>
                      </a:r>
                      <a:r>
                        <a:rPr lang="zh-CN" altLang="en-US" sz="2000" dirty="0"/>
                        <a:t>地址</a:t>
                      </a:r>
                      <a:r>
                        <a:rPr lang="en-US" altLang="zh-CN" sz="2000" dirty="0"/>
                        <a:t>)</a:t>
                      </a:r>
                      <a:endParaRPr lang="zh-CN" altLang="en-US" sz="2800" dirty="0"/>
                    </a:p>
                  </a:txBody>
                  <a:tcPr marL="131762" marR="131762" marT="65882" marB="65882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4016</a:t>
                      </a:r>
                    </a:p>
                    <a:p>
                      <a:r>
                        <a:rPr lang="en-US" altLang="zh-CN" sz="1800" dirty="0"/>
                        <a:t>4023</a:t>
                      </a:r>
                      <a:endParaRPr lang="zh-CN" altLang="en-US" sz="1800" dirty="0"/>
                    </a:p>
                  </a:txBody>
                  <a:tcPr marL="131762" marR="131762" marT="65882" marB="65882"/>
                </a:tc>
                <a:extLst>
                  <a:ext uri="{0D108BD9-81ED-4DB2-BD59-A6C34878D82A}">
                    <a16:rowId xmlns:a16="http://schemas.microsoft.com/office/drawing/2014/main" val="1304578770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F98521AF-E16A-4C08-897A-2B6374ABED7D}"/>
              </a:ext>
            </a:extLst>
          </p:cNvPr>
          <p:cNvSpPr txBox="1"/>
          <p:nvPr/>
        </p:nvSpPr>
        <p:spPr>
          <a:xfrm>
            <a:off x="705393" y="5408023"/>
            <a:ext cx="3108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当前语句：</a:t>
            </a:r>
            <a:r>
              <a:rPr lang="en-US" altLang="zh-CN" dirty="0"/>
              <a:t>main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en-US" altLang="zh-CN" dirty="0" err="1"/>
              <a:t>cout</a:t>
            </a:r>
            <a:r>
              <a:rPr lang="en-US" altLang="zh-CN" dirty="0"/>
              <a:t> &lt;&lt; ……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EBF4579-CDE3-4291-BAE5-60E8DB8D0DCF}"/>
              </a:ext>
            </a:extLst>
          </p:cNvPr>
          <p:cNvCxnSpPr>
            <a:cxnSpLocks/>
          </p:cNvCxnSpPr>
          <p:nvPr/>
        </p:nvCxnSpPr>
        <p:spPr>
          <a:xfrm>
            <a:off x="2743200" y="2969623"/>
            <a:ext cx="0" cy="8720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8EC565F-EB84-4DB0-B779-CC6E59B70C55}"/>
              </a:ext>
            </a:extLst>
          </p:cNvPr>
          <p:cNvCxnSpPr>
            <a:cxnSpLocks/>
          </p:cNvCxnSpPr>
          <p:nvPr/>
        </p:nvCxnSpPr>
        <p:spPr>
          <a:xfrm>
            <a:off x="7485018" y="2969623"/>
            <a:ext cx="0" cy="8720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28A1B9EF-FCB3-4862-B790-A6EAE94D0E86}"/>
              </a:ext>
            </a:extLst>
          </p:cNvPr>
          <p:cNvSpPr txBox="1"/>
          <p:nvPr/>
        </p:nvSpPr>
        <p:spPr>
          <a:xfrm>
            <a:off x="2846698" y="32443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单向传值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ADB7C04-3C85-4029-9DE7-9AF804A03EDE}"/>
              </a:ext>
            </a:extLst>
          </p:cNvPr>
          <p:cNvSpPr txBox="1"/>
          <p:nvPr/>
        </p:nvSpPr>
        <p:spPr>
          <a:xfrm>
            <a:off x="7588516" y="32209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单向传值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B4E59CE-6E1C-4EE8-B6A6-118B7CCD7938}"/>
              </a:ext>
            </a:extLst>
          </p:cNvPr>
          <p:cNvSpPr txBox="1"/>
          <p:nvPr/>
        </p:nvSpPr>
        <p:spPr>
          <a:xfrm>
            <a:off x="426720" y="1454511"/>
            <a:ext cx="11678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</a:rPr>
              <a:t>仅交换了</a:t>
            </a:r>
            <a:r>
              <a:rPr lang="en-US" altLang="zh-CN" sz="2000" dirty="0">
                <a:solidFill>
                  <a:schemeClr val="tx2"/>
                </a:solidFill>
              </a:rPr>
              <a:t>swap</a:t>
            </a:r>
            <a:r>
              <a:rPr lang="zh-CN" altLang="en-US" sz="2000" dirty="0">
                <a:solidFill>
                  <a:schemeClr val="tx2"/>
                </a:solidFill>
              </a:rPr>
              <a:t>函数中指针类型的局部变量，也就是将两个地址进行了交换，未修改</a:t>
            </a:r>
            <a:r>
              <a:rPr lang="en-US" altLang="zh-CN" sz="2000" dirty="0">
                <a:solidFill>
                  <a:schemeClr val="tx2"/>
                </a:solidFill>
              </a:rPr>
              <a:t>main</a:t>
            </a:r>
            <a:r>
              <a:rPr lang="zh-CN" altLang="en-US" sz="2000" dirty="0">
                <a:solidFill>
                  <a:schemeClr val="tx2"/>
                </a:solidFill>
              </a:rPr>
              <a:t>函数中的变量</a:t>
            </a:r>
          </a:p>
        </p:txBody>
      </p:sp>
    </p:spTree>
    <p:extLst>
      <p:ext uri="{BB962C8B-B14F-4D97-AF65-F5344CB8AC3E}">
        <p14:creationId xmlns:p14="http://schemas.microsoft.com/office/powerpoint/2010/main" val="3360769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</Words>
  <Application>Microsoft Office PowerPoint</Application>
  <PresentationFormat>宽屏</PresentationFormat>
  <Paragraphs>144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志远 杨</dc:creator>
  <cp:lastModifiedBy>志远 杨</cp:lastModifiedBy>
  <cp:revision>32</cp:revision>
  <dcterms:created xsi:type="dcterms:W3CDTF">2018-12-10T15:21:07Z</dcterms:created>
  <dcterms:modified xsi:type="dcterms:W3CDTF">2018-12-11T03:00:09Z</dcterms:modified>
</cp:coreProperties>
</file>