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4590" autoAdjust="0"/>
  </p:normalViewPr>
  <p:slideViewPr>
    <p:cSldViewPr>
      <p:cViewPr varScale="1">
        <p:scale>
          <a:sx n="91" d="100"/>
          <a:sy n="91" d="100"/>
        </p:scale>
        <p:origin x="1241" y="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00284AC-FABD-4693-88BF-215077DAC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1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3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4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itchFamily="2" charset="-122"/>
              </a:rPr>
              <a:t>写出下列程序的运行结果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int main()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{ 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"Be </a:t>
            </a:r>
            <a:r>
              <a:rPr lang="en-US" altLang="zh-CN" sz="2800" b="1" dirty="0" err="1">
                <a:latin typeface="宋体" pitchFamily="2" charset="-122"/>
              </a:rPr>
              <a:t>well!","You","Not</a:t>
            </a:r>
            <a:r>
              <a:rPr lang="en-US" altLang="zh-CN" sz="2800" b="1" dirty="0">
                <a:latin typeface="宋体" pitchFamily="2" charset="-122"/>
              </a:rPr>
              <a:t> very"};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**p[]={c+3, c+2, c+1, c};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=p;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[-2]+3);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[-1][-1]+2);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</a:t>
            </a:r>
            <a:r>
              <a:rPr lang="en-US" altLang="zh-CN" sz="2800" b="1" dirty="0" err="1">
                <a:latin typeface="宋体" pitchFamily="2" charset="-122"/>
              </a:rPr>
              <a:t>endl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return 0;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97EA93-7C79-42E0-B8B5-EB13EA4F7F9E}"/>
              </a:ext>
            </a:extLst>
          </p:cNvPr>
          <p:cNvSpPr txBox="1"/>
          <p:nvPr/>
        </p:nvSpPr>
        <p:spPr>
          <a:xfrm>
            <a:off x="4716016" y="152400"/>
            <a:ext cx="4275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1850059 </a:t>
            </a:r>
            <a:r>
              <a:rPr lang="zh-CN" altLang="en-US" sz="3200" dirty="0">
                <a:solidFill>
                  <a:schemeClr val="accent2"/>
                </a:solidFill>
              </a:rPr>
              <a:t>计</a:t>
            </a:r>
            <a:r>
              <a:rPr lang="en-US" altLang="zh-CN" sz="3200" dirty="0">
                <a:solidFill>
                  <a:schemeClr val="accent2"/>
                </a:solidFill>
              </a:rPr>
              <a:t>1</a:t>
            </a:r>
            <a:r>
              <a:rPr lang="zh-CN" altLang="en-US" sz="3200" dirty="0">
                <a:solidFill>
                  <a:schemeClr val="accent2"/>
                </a:solidFill>
              </a:rPr>
              <a:t>班 杨志远</a:t>
            </a:r>
          </a:p>
        </p:txBody>
      </p:sp>
    </p:spTree>
    <p:extLst>
      <p:ext uri="{BB962C8B-B14F-4D97-AF65-F5344CB8AC3E}">
        <p14:creationId xmlns:p14="http://schemas.microsoft.com/office/powerpoint/2010/main" val="293200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252AB-5007-42B3-9966-1C4E662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2315-6AAA-453B-9E9C-3B7CAAB3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整体输出：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learn C++ language very well!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730673C-AA08-4A88-9578-88297ACA1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05991"/>
              </p:ext>
            </p:extLst>
          </p:nvPr>
        </p:nvGraphicFramePr>
        <p:xfrm>
          <a:off x="7812360" y="0"/>
          <a:ext cx="100811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2288977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6506502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6000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J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59406498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6001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4833537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6002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83144426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6003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9765655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6004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52696323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6005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10082831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6006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6741219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6007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18682853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6008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492722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6009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1487911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6010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960289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6011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3344057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6012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64451796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6013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4873702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6014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5473283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6015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24670586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6016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20332854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6017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7082815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6018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3958882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6019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4025974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6020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69666316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6020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96421206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6021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181119834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6022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marL="47240" marR="47240" marT="23620" marB="23620"/>
                </a:tc>
                <a:extLst>
                  <a:ext uri="{0D108BD9-81ED-4DB2-BD59-A6C34878D82A}">
                    <a16:rowId xmlns:a16="http://schemas.microsoft.com/office/drawing/2014/main" val="382892193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CA96521-79FD-440B-A520-99582C8B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30526"/>
              </p:ext>
            </p:extLst>
          </p:nvPr>
        </p:nvGraphicFramePr>
        <p:xfrm>
          <a:off x="323528" y="188640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1C04BE-16F2-4F0C-AA74-1CBB0D4855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188640"/>
            <a:ext cx="4320480" cy="19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1C1EC6-25C4-4CFB-9CCE-E4C5CA747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93012"/>
              </p:ext>
            </p:extLst>
          </p:nvPr>
        </p:nvGraphicFramePr>
        <p:xfrm>
          <a:off x="6084168" y="548680"/>
          <a:ext cx="139181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1102802005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16848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2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1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92861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97CB81-FF4B-4078-BF37-FBFD13BFC874}"/>
              </a:ext>
            </a:extLst>
          </p:cNvPr>
          <p:cNvCxnSpPr>
            <a:cxnSpLocks/>
          </p:cNvCxnSpPr>
          <p:nvPr/>
        </p:nvCxnSpPr>
        <p:spPr bwMode="auto">
          <a:xfrm>
            <a:off x="3491880" y="764704"/>
            <a:ext cx="25922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25611A0-4843-4B79-81C8-B61139753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91827"/>
              </p:ext>
            </p:extLst>
          </p:nvPr>
        </p:nvGraphicFramePr>
        <p:xfrm>
          <a:off x="4355976" y="1340768"/>
          <a:ext cx="1391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4127419088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82925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1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0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97043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6EED91-DA31-4D2B-9047-7E35CFBA4FDA}"/>
              </a:ext>
            </a:extLst>
          </p:cNvPr>
          <p:cNvCxnSpPr>
            <a:cxnSpLocks/>
          </p:cNvCxnSpPr>
          <p:nvPr/>
        </p:nvCxnSpPr>
        <p:spPr bwMode="auto">
          <a:xfrm>
            <a:off x="3491880" y="1148551"/>
            <a:ext cx="864096" cy="336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C09110-BE31-445F-A18C-A4BAFE480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25460"/>
              </p:ext>
            </p:extLst>
          </p:nvPr>
        </p:nvGraphicFramePr>
        <p:xfrm>
          <a:off x="4355976" y="3140968"/>
          <a:ext cx="139181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919315438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155651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4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8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3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9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3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0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316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71C0DC-AF94-4CC5-B260-9324AB940224}"/>
              </a:ext>
            </a:extLst>
          </p:cNvPr>
          <p:cNvCxnSpPr>
            <a:cxnSpLocks/>
          </p:cNvCxnSpPr>
          <p:nvPr/>
        </p:nvCxnSpPr>
        <p:spPr bwMode="auto">
          <a:xfrm>
            <a:off x="3491880" y="1484784"/>
            <a:ext cx="864096" cy="1919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69E22C4-C082-4FC0-B18A-A29AA3AEA058}"/>
              </a:ext>
            </a:extLst>
          </p:cNvPr>
          <p:cNvSpPr txBox="1"/>
          <p:nvPr/>
        </p:nvSpPr>
        <p:spPr>
          <a:xfrm>
            <a:off x="318476" y="450912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*c[]=…</a:t>
            </a:r>
          </a:p>
          <a:p>
            <a:r>
              <a:rPr lang="zh-CN" altLang="en-US" dirty="0"/>
              <a:t>由于篇幅问题，之后会用其他方法表示</a:t>
            </a:r>
            <a:r>
              <a:rPr lang="en-US" altLang="zh-CN" dirty="0"/>
              <a:t>c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9587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9EDAEE8C-D738-44C6-8CDB-872247C9966B}"/>
              </a:ext>
            </a:extLst>
          </p:cNvPr>
          <p:cNvSpPr txBox="1"/>
          <p:nvPr/>
        </p:nvSpPr>
        <p:spPr>
          <a:xfrm>
            <a:off x="318476" y="4509120"/>
            <a:ext cx="425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/>
              <a:t>char **p[]={c+3, c+2, c+1, c};</a:t>
            </a:r>
          </a:p>
          <a:p>
            <a:r>
              <a:rPr lang="sv-SE" altLang="zh-CN" dirty="0"/>
              <a:t>char ***pp=p;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EFFB998-2820-4F3A-AEBA-62D25292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41291"/>
              </p:ext>
            </p:extLst>
          </p:nvPr>
        </p:nvGraphicFramePr>
        <p:xfrm>
          <a:off x="5104892" y="3106488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6000-6022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 learn C++ 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278AB10E-B607-4078-9BC3-0EDB74C92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19778"/>
              </p:ext>
            </p:extLst>
          </p:nvPr>
        </p:nvGraphicFramePr>
        <p:xfrm>
          <a:off x="5104892" y="3863004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6100-6108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well!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91B171A-5214-44E6-9D4B-D10E6850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57586"/>
              </p:ext>
            </p:extLst>
          </p:nvPr>
        </p:nvGraphicFramePr>
        <p:xfrm>
          <a:off x="5104892" y="4619520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DA2EADD-F8B8-492C-AAA1-A67022D0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19551"/>
              </p:ext>
            </p:extLst>
          </p:nvPr>
        </p:nvGraphicFramePr>
        <p:xfrm>
          <a:off x="5104892" y="5376036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6300-6308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64CDD2BC-60C5-427C-9C5A-5D840D7B5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0137"/>
              </p:ext>
            </p:extLst>
          </p:nvPr>
        </p:nvGraphicFramePr>
        <p:xfrm>
          <a:off x="539552" y="2643130"/>
          <a:ext cx="288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307252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6178295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4499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819223"/>
                  </a:ext>
                </a:extLst>
              </a:tr>
            </a:tbl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7B9592-AE50-4BF9-88B9-81257F723F8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19672" y="692696"/>
            <a:ext cx="936104" cy="1950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7A54FCB-529C-4737-B88E-798C417B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3019"/>
              </p:ext>
            </p:extLst>
          </p:nvPr>
        </p:nvGraphicFramePr>
        <p:xfrm>
          <a:off x="4572000" y="476672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293EABE-E57F-40AB-88CD-20F5F3583A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0" y="620688"/>
            <a:ext cx="1152130" cy="117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2C05045-38C7-43A7-AF5D-0473BCC604E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69" y="1046641"/>
            <a:ext cx="1152130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15B96C1-B916-4F36-8FF3-2D12D8BA9184}"/>
              </a:ext>
            </a:extLst>
          </p:cNvPr>
          <p:cNvCxnSpPr>
            <a:cxnSpLocks/>
          </p:cNvCxnSpPr>
          <p:nvPr/>
        </p:nvCxnSpPr>
        <p:spPr bwMode="auto">
          <a:xfrm>
            <a:off x="3419868" y="1046641"/>
            <a:ext cx="1152131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86DDE3-D90A-4A4D-8E19-749139B3A5C2}"/>
              </a:ext>
            </a:extLst>
          </p:cNvPr>
          <p:cNvCxnSpPr>
            <a:cxnSpLocks/>
          </p:cNvCxnSpPr>
          <p:nvPr/>
        </p:nvCxnSpPr>
        <p:spPr bwMode="auto">
          <a:xfrm>
            <a:off x="3419867" y="692696"/>
            <a:ext cx="1152132" cy="1098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C6A53DF-177B-48AE-A61B-45701CAB0E23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>
            <a:off x="5104892" y="620688"/>
            <a:ext cx="2635460" cy="267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68EA7CD-7E32-4D9E-85B2-FC662EAE8452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flipH="1">
            <a:off x="5104892" y="1047393"/>
            <a:ext cx="2635460" cy="3001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98F0D95-FB46-4DB8-B4CF-776AD5A3F2A2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 flipH="1">
            <a:off x="5104892" y="1377204"/>
            <a:ext cx="2635460" cy="342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79147D1-4EEE-4DA9-AED5-33A33CE236E4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H="1">
            <a:off x="5104892" y="1770878"/>
            <a:ext cx="2635460" cy="379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89516B99-3C49-40D9-B549-27895D8D1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0064"/>
              </p:ext>
            </p:extLst>
          </p:nvPr>
        </p:nvGraphicFramePr>
        <p:xfrm>
          <a:off x="539552" y="476672"/>
          <a:ext cx="28803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304">
                  <a:extLst>
                    <a:ext uri="{9D8B030D-6E8A-4147-A177-3AD203B41FA5}">
                      <a16:colId xmlns:a16="http://schemas.microsoft.com/office/drawing/2014/main" val="1287748029"/>
                    </a:ext>
                  </a:extLst>
                </a:gridCol>
                <a:gridCol w="820848">
                  <a:extLst>
                    <a:ext uri="{9D8B030D-6E8A-4147-A177-3AD203B41FA5}">
                      <a16:colId xmlns:a16="http://schemas.microsoft.com/office/drawing/2014/main" val="4274114294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1829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2004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67E243B-E552-472E-B093-A8E5B799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643"/>
              </p:ext>
            </p:extLst>
          </p:nvPr>
        </p:nvGraphicFramePr>
        <p:xfrm>
          <a:off x="539552" y="2643130"/>
          <a:ext cx="288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307252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6178295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4499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1922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8408D9A-4AFB-4826-A0BE-07DE0E54CB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47664" y="1124744"/>
            <a:ext cx="1008112" cy="1518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DAEE8C-D738-44C6-8CDB-872247C9966B}"/>
              </a:ext>
            </a:extLst>
          </p:cNvPr>
          <p:cNvSpPr txBox="1"/>
          <p:nvPr/>
        </p:nvSpPr>
        <p:spPr>
          <a:xfrm>
            <a:off x="318475" y="4048424"/>
            <a:ext cx="425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</a:rPr>
              <a:t>cout</a:t>
            </a:r>
            <a:r>
              <a:rPr lang="en-US" altLang="zh-CN" b="1" dirty="0">
                <a:latin typeface="宋体" pitchFamily="2" charset="-122"/>
              </a:rPr>
              <a:t> &lt;&lt; (**++pp);</a:t>
            </a:r>
          </a:p>
          <a:p>
            <a:endParaRPr lang="en-US" altLang="zh-CN" b="1" dirty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**++pp -&gt; ++pp; *p[1] -&gt; ++pp; c[2]</a:t>
            </a:r>
          </a:p>
          <a:p>
            <a:endParaRPr lang="en-US" altLang="zh-CN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输出：</a:t>
            </a:r>
            <a:r>
              <a:rPr lang="en-US" altLang="zh-CN" b="1" dirty="0">
                <a:latin typeface="宋体" pitchFamily="2" charset="-122"/>
              </a:rPr>
              <a:t>You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8E320D3-4B20-4844-A207-A1708FEE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3750"/>
              </p:ext>
            </p:extLst>
          </p:nvPr>
        </p:nvGraphicFramePr>
        <p:xfrm>
          <a:off x="4572000" y="476672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60AA24-BF8C-4265-9125-FDC4462456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0" y="620688"/>
            <a:ext cx="1152130" cy="117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8F8370-18BC-4002-8C22-5415E0FFD1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69" y="1046641"/>
            <a:ext cx="1152130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17AFDD-814C-4ADB-A9C8-F6F312EC4564}"/>
              </a:ext>
            </a:extLst>
          </p:cNvPr>
          <p:cNvCxnSpPr>
            <a:cxnSpLocks/>
          </p:cNvCxnSpPr>
          <p:nvPr/>
        </p:nvCxnSpPr>
        <p:spPr bwMode="auto">
          <a:xfrm>
            <a:off x="3419868" y="1046641"/>
            <a:ext cx="1152131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1C57C5-60BC-4202-ADCB-1FF2A1CE4446}"/>
              </a:ext>
            </a:extLst>
          </p:cNvPr>
          <p:cNvCxnSpPr>
            <a:cxnSpLocks/>
          </p:cNvCxnSpPr>
          <p:nvPr/>
        </p:nvCxnSpPr>
        <p:spPr bwMode="auto">
          <a:xfrm>
            <a:off x="3419867" y="692696"/>
            <a:ext cx="1152132" cy="1098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CDA3066-CE9F-4B71-8D38-7A342074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32062"/>
              </p:ext>
            </p:extLst>
          </p:nvPr>
        </p:nvGraphicFramePr>
        <p:xfrm>
          <a:off x="5104892" y="3106488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6000-6022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 learn C++ 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B60595E-6657-439B-878A-8E4E27F7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8286"/>
              </p:ext>
            </p:extLst>
          </p:nvPr>
        </p:nvGraphicFramePr>
        <p:xfrm>
          <a:off x="5104892" y="3863004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6100-6108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well!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D6469E1-5E1E-4764-A03A-6512FD11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83437"/>
              </p:ext>
            </p:extLst>
          </p:nvPr>
        </p:nvGraphicFramePr>
        <p:xfrm>
          <a:off x="5104892" y="4619520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A7773C3-7A40-4751-AEBE-72171FB1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7071"/>
              </p:ext>
            </p:extLst>
          </p:nvPr>
        </p:nvGraphicFramePr>
        <p:xfrm>
          <a:off x="5104892" y="5376036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6300-6308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1A9379-4902-499F-8EEB-75EA4E724BB9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H="1">
            <a:off x="5104892" y="620688"/>
            <a:ext cx="2635460" cy="267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608176-20C6-46F1-852A-0BF74FEAC50F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 flipH="1">
            <a:off x="5104892" y="1047393"/>
            <a:ext cx="2635460" cy="3001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049140-D174-43F4-B5D1-C6DAFA80A9DC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flipH="1">
            <a:off x="5104892" y="1377204"/>
            <a:ext cx="2635460" cy="342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2E98B56-639E-438D-BE5C-0B4DDD771F0D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 flipH="1">
            <a:off x="5104892" y="1770878"/>
            <a:ext cx="2635460" cy="379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807490B8-2785-429D-B0AD-E895D977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0064"/>
              </p:ext>
            </p:extLst>
          </p:nvPr>
        </p:nvGraphicFramePr>
        <p:xfrm>
          <a:off x="539552" y="476672"/>
          <a:ext cx="28803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304">
                  <a:extLst>
                    <a:ext uri="{9D8B030D-6E8A-4147-A177-3AD203B41FA5}">
                      <a16:colId xmlns:a16="http://schemas.microsoft.com/office/drawing/2014/main" val="1287748029"/>
                    </a:ext>
                  </a:extLst>
                </a:gridCol>
                <a:gridCol w="820848">
                  <a:extLst>
                    <a:ext uri="{9D8B030D-6E8A-4147-A177-3AD203B41FA5}">
                      <a16:colId xmlns:a16="http://schemas.microsoft.com/office/drawing/2014/main" val="4274114294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1829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2004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E1AD32E-AE7A-4A28-BEEE-B9535ACB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67079"/>
              </p:ext>
            </p:extLst>
          </p:nvPr>
        </p:nvGraphicFramePr>
        <p:xfrm>
          <a:off x="539552" y="476672"/>
          <a:ext cx="28803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304">
                  <a:extLst>
                    <a:ext uri="{9D8B030D-6E8A-4147-A177-3AD203B41FA5}">
                      <a16:colId xmlns:a16="http://schemas.microsoft.com/office/drawing/2014/main" val="1287748029"/>
                    </a:ext>
                  </a:extLst>
                </a:gridCol>
                <a:gridCol w="820848">
                  <a:extLst>
                    <a:ext uri="{9D8B030D-6E8A-4147-A177-3AD203B41FA5}">
                      <a16:colId xmlns:a16="http://schemas.microsoft.com/office/drawing/2014/main" val="4274114294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1829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508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67E243B-E552-472E-B093-A8E5B799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5009"/>
              </p:ext>
            </p:extLst>
          </p:nvPr>
        </p:nvGraphicFramePr>
        <p:xfrm>
          <a:off x="539552" y="2643130"/>
          <a:ext cx="288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307252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6178295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4499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1922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8408D9A-4AFB-4826-A0BE-07DE0E54CB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91680" y="1412776"/>
            <a:ext cx="864096" cy="1230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DAEE8C-D738-44C6-8CDB-872247C9966B}"/>
              </a:ext>
            </a:extLst>
          </p:cNvPr>
          <p:cNvSpPr txBox="1"/>
          <p:nvPr/>
        </p:nvSpPr>
        <p:spPr>
          <a:xfrm>
            <a:off x="35496" y="3573016"/>
            <a:ext cx="5069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宋体" pitchFamily="2" charset="-122"/>
              </a:rPr>
              <a:t>cout</a:t>
            </a:r>
            <a:r>
              <a:rPr lang="en-US" altLang="zh-CN" sz="2000" b="1" dirty="0">
                <a:latin typeface="宋体" pitchFamily="2" charset="-122"/>
              </a:rPr>
              <a:t> &lt;&lt; (*--*++pp+4);</a:t>
            </a:r>
          </a:p>
          <a:p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</a:rPr>
              <a:t>*--*++pp+4 -&gt; *((--(*(++pp)))+4)</a:t>
            </a:r>
          </a:p>
          <a:p>
            <a:r>
              <a:rPr lang="en-US" altLang="zh-CN" sz="2000" b="1" dirty="0">
                <a:latin typeface="宋体" pitchFamily="2" charset="-122"/>
              </a:rPr>
              <a:t>-&gt;++pp; *((--*pp)+4)</a:t>
            </a:r>
          </a:p>
          <a:p>
            <a:r>
              <a:rPr lang="en-US" altLang="zh-CN" sz="2000" b="1" dirty="0">
                <a:latin typeface="宋体" pitchFamily="2" charset="-122"/>
              </a:rPr>
              <a:t>-&gt;++pp; --p[2]; *(p[2] + 4)</a:t>
            </a:r>
          </a:p>
          <a:p>
            <a:r>
              <a:rPr lang="en-US" altLang="zh-CN" sz="2000" b="1" dirty="0">
                <a:latin typeface="宋体" pitchFamily="2" charset="-122"/>
              </a:rPr>
              <a:t>-&gt;++pp; --p[2]; c[0] + 4</a:t>
            </a:r>
          </a:p>
          <a:p>
            <a:r>
              <a:rPr lang="zh-CN" altLang="en-US" sz="2000" b="1" dirty="0">
                <a:latin typeface="宋体" pitchFamily="2" charset="-122"/>
              </a:rPr>
              <a:t>输出：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空格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learn</a:t>
            </a:r>
            <a:r>
              <a:rPr lang="zh-CN" altLang="en-US" sz="2000" b="1" dirty="0">
                <a:latin typeface="宋体" pitchFamily="2" charset="-122"/>
              </a:rPr>
              <a:t>（空格）</a:t>
            </a:r>
            <a:r>
              <a:rPr lang="en-US" altLang="zh-CN" sz="2000" b="1" dirty="0">
                <a:latin typeface="宋体" pitchFamily="2" charset="-122"/>
              </a:rPr>
              <a:t>C++</a:t>
            </a:r>
            <a:r>
              <a:rPr lang="zh-CN" altLang="en-US" sz="2000" b="1" dirty="0">
                <a:latin typeface="宋体" pitchFamily="2" charset="-122"/>
              </a:rPr>
              <a:t>（空格）</a:t>
            </a:r>
            <a:r>
              <a:rPr lang="en-US" altLang="zh-CN" sz="2000" b="1" dirty="0">
                <a:latin typeface="宋体" pitchFamily="2" charset="-122"/>
              </a:rPr>
              <a:t>language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8E320D3-4B20-4844-A207-A1708FEE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6488"/>
              </p:ext>
            </p:extLst>
          </p:nvPr>
        </p:nvGraphicFramePr>
        <p:xfrm>
          <a:off x="4572000" y="476672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60AA24-BF8C-4265-9125-FDC4462456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0" y="620688"/>
            <a:ext cx="1152130" cy="117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8F8370-18BC-4002-8C22-5415E0FFD1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69" y="620688"/>
            <a:ext cx="1152130" cy="792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17AFDD-814C-4ADB-A9C8-F6F312EC4564}"/>
              </a:ext>
            </a:extLst>
          </p:cNvPr>
          <p:cNvCxnSpPr>
            <a:cxnSpLocks/>
          </p:cNvCxnSpPr>
          <p:nvPr/>
        </p:nvCxnSpPr>
        <p:spPr bwMode="auto">
          <a:xfrm>
            <a:off x="3419868" y="1046641"/>
            <a:ext cx="1152131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1C57C5-60BC-4202-ADCB-1FF2A1CE4446}"/>
              </a:ext>
            </a:extLst>
          </p:cNvPr>
          <p:cNvCxnSpPr>
            <a:cxnSpLocks/>
          </p:cNvCxnSpPr>
          <p:nvPr/>
        </p:nvCxnSpPr>
        <p:spPr bwMode="auto">
          <a:xfrm>
            <a:off x="3419867" y="692696"/>
            <a:ext cx="1152132" cy="1098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CDA3066-CE9F-4B71-8D38-7A3420740F9C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106488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6000-6022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 learn C++ 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B60595E-6657-439B-878A-8E4E27F771F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863004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6100-6108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well!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D6469E1-5E1E-4764-A03A-6512FD11AC6F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4619520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A7773C3-7A40-4751-AEBE-72171FB1A30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5376036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6300-6308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1A9379-4902-499F-8EEB-75EA4E724BB9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H="1">
            <a:off x="5104892" y="620688"/>
            <a:ext cx="2635460" cy="267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608176-20C6-46F1-852A-0BF74FEAC50F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 flipH="1">
            <a:off x="5104892" y="1047393"/>
            <a:ext cx="2635460" cy="3001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049140-D174-43F4-B5D1-C6DAFA80A9DC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flipH="1">
            <a:off x="5104892" y="1377204"/>
            <a:ext cx="2635460" cy="342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2E98B56-639E-438D-BE5C-0B4DDD771F0D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 flipH="1">
            <a:off x="5104892" y="1770878"/>
            <a:ext cx="2635460" cy="379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67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67E243B-E552-472E-B093-A8E5B799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27248"/>
              </p:ext>
            </p:extLst>
          </p:nvPr>
        </p:nvGraphicFramePr>
        <p:xfrm>
          <a:off x="539552" y="2643130"/>
          <a:ext cx="288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307252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6178295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4499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81922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8408D9A-4AFB-4826-A0BE-07DE0E54CB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91680" y="1412776"/>
            <a:ext cx="864096" cy="1230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DAEE8C-D738-44C6-8CDB-872247C9966B}"/>
              </a:ext>
            </a:extLst>
          </p:cNvPr>
          <p:cNvSpPr txBox="1"/>
          <p:nvPr/>
        </p:nvSpPr>
        <p:spPr>
          <a:xfrm>
            <a:off x="35496" y="3573016"/>
            <a:ext cx="5069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宋体" pitchFamily="2" charset="-122"/>
              </a:rPr>
              <a:t>cout</a:t>
            </a:r>
            <a:r>
              <a:rPr lang="en-US" altLang="zh-CN" sz="2000" b="1" dirty="0">
                <a:latin typeface="宋体" pitchFamily="2" charset="-122"/>
              </a:rPr>
              <a:t> &lt;&lt; (*pp[-2]+3);</a:t>
            </a:r>
          </a:p>
          <a:p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</a:rPr>
              <a:t>*pp[-2]+3 -&gt; *p[0] + 3 -&gt; c[3] + 3</a:t>
            </a:r>
          </a:p>
          <a:p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</a:rPr>
              <a:t>输出：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空格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very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8E320D3-4B20-4844-A207-A1708FEE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75175"/>
              </p:ext>
            </p:extLst>
          </p:nvPr>
        </p:nvGraphicFramePr>
        <p:xfrm>
          <a:off x="4572000" y="476672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60AA24-BF8C-4265-9125-FDC4462456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0" y="620688"/>
            <a:ext cx="1152130" cy="117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17AFDD-814C-4ADB-A9C8-F6F312EC4564}"/>
              </a:ext>
            </a:extLst>
          </p:cNvPr>
          <p:cNvCxnSpPr>
            <a:cxnSpLocks/>
          </p:cNvCxnSpPr>
          <p:nvPr/>
        </p:nvCxnSpPr>
        <p:spPr bwMode="auto">
          <a:xfrm>
            <a:off x="3419868" y="1046641"/>
            <a:ext cx="1152131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1C57C5-60BC-4202-ADCB-1FF2A1CE4446}"/>
              </a:ext>
            </a:extLst>
          </p:cNvPr>
          <p:cNvCxnSpPr>
            <a:cxnSpLocks/>
          </p:cNvCxnSpPr>
          <p:nvPr/>
        </p:nvCxnSpPr>
        <p:spPr bwMode="auto">
          <a:xfrm>
            <a:off x="3419867" y="692696"/>
            <a:ext cx="1152132" cy="1098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CDA3066-CE9F-4B71-8D38-7A3420740F9C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106488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6000-6022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 learn C++ 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B60595E-6657-439B-878A-8E4E27F771F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863004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6100-6108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well!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D6469E1-5E1E-4764-A03A-6512FD11AC6F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4619520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A7773C3-7A40-4751-AEBE-72171FB1A30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5376036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6300-6308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1A9379-4902-499F-8EEB-75EA4E724BB9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H="1">
            <a:off x="5104892" y="620688"/>
            <a:ext cx="2635460" cy="267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608176-20C6-46F1-852A-0BF74FEAC50F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 flipH="1">
            <a:off x="5104892" y="1047393"/>
            <a:ext cx="2635460" cy="3001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049140-D174-43F4-B5D1-C6DAFA80A9DC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flipH="1">
            <a:off x="5104892" y="1377204"/>
            <a:ext cx="2635460" cy="342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2E98B56-639E-438D-BE5C-0B4DDD771F0D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 flipH="1">
            <a:off x="5104892" y="1770878"/>
            <a:ext cx="2635460" cy="379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9D23A91-4E93-4473-92DC-CBC5E025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92261"/>
              </p:ext>
            </p:extLst>
          </p:nvPr>
        </p:nvGraphicFramePr>
        <p:xfrm>
          <a:off x="539552" y="476672"/>
          <a:ext cx="28803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304">
                  <a:extLst>
                    <a:ext uri="{9D8B030D-6E8A-4147-A177-3AD203B41FA5}">
                      <a16:colId xmlns:a16="http://schemas.microsoft.com/office/drawing/2014/main" val="1287748029"/>
                    </a:ext>
                  </a:extLst>
                </a:gridCol>
                <a:gridCol w="820848">
                  <a:extLst>
                    <a:ext uri="{9D8B030D-6E8A-4147-A177-3AD203B41FA5}">
                      <a16:colId xmlns:a16="http://schemas.microsoft.com/office/drawing/2014/main" val="4274114294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1829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5080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4DED20-F2FC-4E20-BD96-2A07917648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69" y="620688"/>
            <a:ext cx="1152130" cy="792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098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67E243B-E552-472E-B093-A8E5B799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69070"/>
              </p:ext>
            </p:extLst>
          </p:nvPr>
        </p:nvGraphicFramePr>
        <p:xfrm>
          <a:off x="539552" y="2643130"/>
          <a:ext cx="28803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4307252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6178295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44998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81922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8408D9A-4AFB-4826-A0BE-07DE0E54CB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91680" y="1412776"/>
            <a:ext cx="864096" cy="1230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DAEE8C-D738-44C6-8CDB-872247C9966B}"/>
              </a:ext>
            </a:extLst>
          </p:cNvPr>
          <p:cNvSpPr txBox="1"/>
          <p:nvPr/>
        </p:nvSpPr>
        <p:spPr>
          <a:xfrm>
            <a:off x="35496" y="3573016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宋体" pitchFamily="2" charset="-122"/>
              </a:rPr>
              <a:t>cout</a:t>
            </a:r>
            <a:r>
              <a:rPr lang="en-US" altLang="zh-CN" sz="2000" b="1" dirty="0">
                <a:latin typeface="宋体" pitchFamily="2" charset="-122"/>
              </a:rPr>
              <a:t> &lt;&lt; (pp[-1][-1]+2);</a:t>
            </a:r>
          </a:p>
          <a:p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</a:rPr>
              <a:t>pp[-1][-1]+2 -&gt; *(p[1]-1) + 2 -&gt; c[2-1] + 2 -&gt; c[1] + 2</a:t>
            </a:r>
          </a:p>
          <a:p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</a:rPr>
              <a:t>输出：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空格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)well!</a:t>
            </a:r>
            <a:endParaRPr lang="en-US" altLang="zh-CN" sz="2000" b="1" dirty="0">
              <a:latin typeface="宋体" pitchFamily="2" charset="-122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8E320D3-4B20-4844-A207-A1708FEE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37860"/>
              </p:ext>
            </p:extLst>
          </p:nvPr>
        </p:nvGraphicFramePr>
        <p:xfrm>
          <a:off x="4572000" y="476672"/>
          <a:ext cx="3168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41539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053344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1195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8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2865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60AA24-BF8C-4265-9125-FDC4462456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70" y="620688"/>
            <a:ext cx="1152130" cy="117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17AFDD-814C-4ADB-A9C8-F6F312EC4564}"/>
              </a:ext>
            </a:extLst>
          </p:cNvPr>
          <p:cNvCxnSpPr>
            <a:cxnSpLocks/>
          </p:cNvCxnSpPr>
          <p:nvPr/>
        </p:nvCxnSpPr>
        <p:spPr bwMode="auto">
          <a:xfrm>
            <a:off x="3419868" y="1046641"/>
            <a:ext cx="1152131" cy="36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1C57C5-60BC-4202-ADCB-1FF2A1CE4446}"/>
              </a:ext>
            </a:extLst>
          </p:cNvPr>
          <p:cNvCxnSpPr>
            <a:cxnSpLocks/>
          </p:cNvCxnSpPr>
          <p:nvPr/>
        </p:nvCxnSpPr>
        <p:spPr bwMode="auto">
          <a:xfrm>
            <a:off x="3419867" y="692696"/>
            <a:ext cx="1152132" cy="1098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CDA3066-CE9F-4B71-8D38-7A3420740F9C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106488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6000-6022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 learn C++ 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B60595E-6657-439B-878A-8E4E27F771F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3863004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6100-6108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well!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D6469E1-5E1E-4764-A03A-6512FD11AC6F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4619520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A7773C3-7A40-4751-AEBE-72171FB1A303}"/>
              </a:ext>
            </a:extLst>
          </p:cNvPr>
          <p:cNvGraphicFramePr>
            <a:graphicFrameLocks noGrp="1"/>
          </p:cNvGraphicFramePr>
          <p:nvPr/>
        </p:nvGraphicFramePr>
        <p:xfrm>
          <a:off x="5104892" y="5376036"/>
          <a:ext cx="36960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89110248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1226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6300-6308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332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1A9379-4902-499F-8EEB-75EA4E724BB9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H="1">
            <a:off x="5104892" y="620688"/>
            <a:ext cx="2635460" cy="267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608176-20C6-46F1-852A-0BF74FEAC50F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 flipH="1">
            <a:off x="5104892" y="1047393"/>
            <a:ext cx="2635460" cy="3001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049140-D174-43F4-B5D1-C6DAFA80A9DC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flipH="1">
            <a:off x="5104892" y="1377204"/>
            <a:ext cx="2635460" cy="342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2E98B56-639E-438D-BE5C-0B4DDD771F0D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 flipH="1">
            <a:off x="5104892" y="1770878"/>
            <a:ext cx="2635460" cy="3790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5119A61-E464-4963-B897-9B406149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64278"/>
              </p:ext>
            </p:extLst>
          </p:nvPr>
        </p:nvGraphicFramePr>
        <p:xfrm>
          <a:off x="539552" y="476672"/>
          <a:ext cx="28803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304">
                  <a:extLst>
                    <a:ext uri="{9D8B030D-6E8A-4147-A177-3AD203B41FA5}">
                      <a16:colId xmlns:a16="http://schemas.microsoft.com/office/drawing/2014/main" val="1287748029"/>
                    </a:ext>
                  </a:extLst>
                </a:gridCol>
                <a:gridCol w="820848">
                  <a:extLst>
                    <a:ext uri="{9D8B030D-6E8A-4147-A177-3AD203B41FA5}">
                      <a16:colId xmlns:a16="http://schemas.microsoft.com/office/drawing/2014/main" val="4274114294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1829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2008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5080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0789E3-7400-43A2-9827-795217CC80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869" y="620688"/>
            <a:ext cx="1152130" cy="792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113733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全屏显示(4:3)</PresentationFormat>
  <Paragraphs>288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宋体</vt:lpstr>
      <vt:lpstr>Times New Roman</vt:lpstr>
      <vt:lpstr>默认设计模板</vt:lpstr>
      <vt:lpstr>PowerPoint 演示文稿</vt:lpstr>
      <vt:lpstr>程序执行结果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志远 杨</cp:lastModifiedBy>
  <cp:revision>239</cp:revision>
  <cp:lastPrinted>2013-11-09T15:27:12Z</cp:lastPrinted>
  <dcterms:created xsi:type="dcterms:W3CDTF">1998-01-30T03:26:05Z</dcterms:created>
  <dcterms:modified xsi:type="dcterms:W3CDTF">2018-12-21T09:03:27Z</dcterms:modified>
</cp:coreProperties>
</file>