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0" r:id="rId2"/>
    <p:sldId id="814" r:id="rId3"/>
    <p:sldId id="800" r:id="rId4"/>
    <p:sldId id="801" r:id="rId5"/>
    <p:sldId id="802" r:id="rId6"/>
    <p:sldId id="803" r:id="rId7"/>
    <p:sldId id="804" r:id="rId8"/>
    <p:sldId id="805" r:id="rId9"/>
    <p:sldId id="806" r:id="rId10"/>
    <p:sldId id="811" r:id="rId11"/>
    <p:sldId id="807" r:id="rId12"/>
    <p:sldId id="809" r:id="rId13"/>
    <p:sldId id="810" r:id="rId14"/>
    <p:sldId id="812" r:id="rId15"/>
    <p:sldId id="813" r:id="rId16"/>
    <p:sldId id="815" r:id="rId17"/>
    <p:sldId id="816" r:id="rId18"/>
    <p:sldId id="817" r:id="rId19"/>
    <p:sldId id="81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5" autoAdjust="0"/>
  </p:normalViewPr>
  <p:slideViewPr>
    <p:cSldViewPr>
      <p:cViewPr varScale="1">
        <p:scale>
          <a:sx n="96" d="100"/>
          <a:sy n="96" d="100"/>
        </p:scale>
        <p:origin x="1414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4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97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4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4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61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32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20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7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3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8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17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17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、完成本文档中所有的测试程序并填写运行结果，从而体会二进制与十进制文件在不同操作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系统下的读写差异，掌握与文件有关的流函数的正确用法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、需完成的页面，右上角有标注，直接在本文件上作答，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用蓝色写出答案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、无特殊说明，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VS2017</a:t>
            </a:r>
            <a:r>
              <a:rPr lang="zh-CN" altLang="en-US" sz="1600" b="1" dirty="0">
                <a:latin typeface="+mn-ea"/>
              </a:rPr>
              <a:t>编译，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编译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、本题在“实验报告”中提交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7FE54-42D5-4C0D-9347-8F478E747CE3}"/>
              </a:ext>
            </a:extLst>
          </p:cNvPr>
          <p:cNvSpPr txBox="1"/>
          <p:nvPr/>
        </p:nvSpPr>
        <p:spPr>
          <a:xfrm>
            <a:off x="2591780" y="46531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1850059 </a:t>
            </a:r>
            <a:r>
              <a:rPr lang="zh-CN" altLang="en-US" dirty="0">
                <a:solidFill>
                  <a:srgbClr val="0000FF"/>
                </a:solidFill>
              </a:rPr>
              <a:t>计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班 杨志远</a:t>
            </a:r>
          </a:p>
        </p:txBody>
      </p:sp>
    </p:spTree>
    <p:extLst>
      <p:ext uri="{BB962C8B-B14F-4D97-AF65-F5344CB8AC3E}">
        <p14:creationId xmlns:p14="http://schemas.microsoft.com/office/powerpoint/2010/main" val="392191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：在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读取</a:t>
            </a:r>
            <a:r>
              <a:rPr lang="en-US" altLang="zh-CN" sz="1600" b="1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下写的十进制文件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"hello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\r</a:t>
            </a:r>
            <a:r>
              <a:rPr lang="en-US" altLang="zh-CN" sz="1200" b="1" dirty="0">
                <a:latin typeface="+mn-ea"/>
                <a:ea typeface="+mn-ea"/>
              </a:rPr>
              <a:t>"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 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模拟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Windows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格式</a:t>
            </a:r>
            <a:endParaRPr lang="en-US" altLang="zh-CN" sz="12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char </a:t>
            </a:r>
            <a:r>
              <a:rPr lang="en-US" altLang="zh-CN" sz="1200" b="1" dirty="0" err="1">
                <a:latin typeface="+mn-ea"/>
                <a:ea typeface="+mn-ea"/>
              </a:rPr>
              <a:t>str</a:t>
            </a:r>
            <a:r>
              <a:rPr lang="en-US" altLang="zh-CN" sz="1200" b="1" dirty="0">
                <a:latin typeface="+mn-ea"/>
                <a:ea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in.getline</a:t>
            </a:r>
            <a:r>
              <a:rPr lang="en-US" altLang="zh-CN" sz="1200" b="1" dirty="0">
                <a:latin typeface="+mn-ea"/>
                <a:ea typeface="+mn-ea"/>
              </a:rPr>
              <a:t>(</a:t>
            </a:r>
            <a:r>
              <a:rPr lang="en-US" altLang="zh-CN" sz="1200" b="1" dirty="0" err="1">
                <a:latin typeface="+mn-ea"/>
                <a:ea typeface="+mn-ea"/>
              </a:rPr>
              <a:t>str</a:t>
            </a:r>
            <a:r>
              <a:rPr lang="en-US" altLang="zh-CN" sz="1200" b="1" dirty="0">
                <a:latin typeface="+mn-ea"/>
                <a:ea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strlen</a:t>
            </a:r>
            <a:r>
              <a:rPr lang="en-US" altLang="zh-CN" sz="1200" b="1" dirty="0">
                <a:latin typeface="+mn-ea"/>
                <a:ea typeface="+mn-ea"/>
              </a:rPr>
              <a:t>(</a:t>
            </a:r>
            <a:r>
              <a:rPr lang="en-US" altLang="zh-CN" sz="1200" b="1" dirty="0" err="1">
                <a:latin typeface="+mn-ea"/>
                <a:ea typeface="+mn-ea"/>
              </a:rPr>
              <a:t>str</a:t>
            </a:r>
            <a:r>
              <a:rPr lang="en-US" altLang="zh-CN" sz="1200" b="1" dirty="0">
                <a:latin typeface="+mn-ea"/>
                <a:ea typeface="+mn-ea"/>
              </a:rPr>
              <a:t>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in.peek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4797151"/>
            <a:ext cx="4286420" cy="1800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+mn-ea"/>
                <a:ea typeface="+mn-ea"/>
              </a:rPr>
              <a:t>Linux</a:t>
            </a:r>
            <a:r>
              <a:rPr lang="zh-CN" altLang="en-US" sz="1400" b="1" dirty="0">
                <a:latin typeface="+mn-ea"/>
                <a:ea typeface="+mn-ea"/>
              </a:rPr>
              <a:t>下运行，输出结果是：</a:t>
            </a:r>
            <a:endParaRPr lang="en-US" altLang="zh-CN" sz="14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-1</a:t>
            </a:r>
          </a:p>
          <a:p>
            <a:r>
              <a:rPr lang="zh-CN" altLang="en-US" sz="1400" b="1" dirty="0">
                <a:latin typeface="+mn-ea"/>
              </a:rPr>
              <a:t>说明：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1</a:t>
            </a:r>
            <a:r>
              <a:rPr lang="zh-CN" altLang="en-US" sz="1400" b="1" dirty="0">
                <a:latin typeface="+mn-ea"/>
              </a:rPr>
              <a:t>、</a:t>
            </a:r>
            <a:r>
              <a:rPr lang="en-US" altLang="zh-CN" sz="1400" b="1" dirty="0" err="1">
                <a:latin typeface="+mn-ea"/>
              </a:rPr>
              <a:t>in.getline</a:t>
            </a:r>
            <a:r>
              <a:rPr lang="zh-CN" altLang="en-US" sz="1400" b="1" dirty="0">
                <a:latin typeface="+mn-ea"/>
              </a:rPr>
              <a:t>读到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就结束了，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被读掉，因此</a:t>
            </a:r>
            <a:r>
              <a:rPr lang="en-US" altLang="zh-CN" sz="1400" b="1" dirty="0" err="1">
                <a:latin typeface="+mn-ea"/>
              </a:rPr>
              <a:t>in.peek</a:t>
            </a:r>
            <a:r>
              <a:rPr lang="en-US" altLang="zh-CN" sz="1400" b="1" dirty="0">
                <a:latin typeface="+mn-ea"/>
              </a:rPr>
              <a:t>()</a:t>
            </a:r>
            <a:r>
              <a:rPr lang="zh-CN" altLang="en-US" sz="1400" b="1" dirty="0">
                <a:latin typeface="+mn-ea"/>
              </a:rPr>
              <a:t>读到了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。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2</a:t>
            </a:r>
            <a:r>
              <a:rPr lang="zh-CN" altLang="en-US" sz="1400" b="1" dirty="0">
                <a:latin typeface="+mn-ea"/>
              </a:rPr>
              <a:t>、</a:t>
            </a:r>
            <a:r>
              <a:rPr lang="en-US" altLang="zh-CN" sz="1400" b="1" dirty="0" err="1">
                <a:latin typeface="+mn-ea"/>
              </a:rPr>
              <a:t>strlen</a:t>
            </a:r>
            <a:r>
              <a:rPr lang="en-US" altLang="zh-CN" sz="1400" b="1" dirty="0">
                <a:latin typeface="+mn-ea"/>
              </a:rPr>
              <a:t>(</a:t>
            </a:r>
            <a:r>
              <a:rPr lang="en-US" altLang="zh-CN" sz="1400" b="1" dirty="0" err="1">
                <a:latin typeface="+mn-ea"/>
              </a:rPr>
              <a:t>str</a:t>
            </a:r>
            <a:r>
              <a:rPr lang="en-US" altLang="zh-CN" sz="1400" b="1" dirty="0">
                <a:latin typeface="+mn-ea"/>
              </a:rPr>
              <a:t>)</a:t>
            </a:r>
            <a:r>
              <a:rPr lang="zh-CN" altLang="en-US" sz="1400" b="1" dirty="0">
                <a:latin typeface="+mn-ea"/>
              </a:rPr>
              <a:t>是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，最后一个字符是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0x0D</a:t>
            </a:r>
            <a:r>
              <a:rPr lang="en-US" altLang="zh-CN" sz="1400" b="1" dirty="0">
                <a:latin typeface="+mn-ea"/>
              </a:rPr>
              <a:t>_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4797152"/>
            <a:ext cx="4351066" cy="1800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Windows</a:t>
            </a:r>
            <a:r>
              <a:rPr lang="zh-CN" altLang="en-US" sz="1400" b="1" dirty="0">
                <a:latin typeface="+mn-ea"/>
              </a:rPr>
              <a:t>下运行，输出结果是：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6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-1</a:t>
            </a:r>
          </a:p>
          <a:p>
            <a:r>
              <a:rPr lang="zh-CN" altLang="en-US" sz="1400" b="1" dirty="0">
                <a:latin typeface="+mn-ea"/>
              </a:rPr>
              <a:t>说明：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1</a:t>
            </a:r>
            <a:r>
              <a:rPr lang="zh-CN" altLang="en-US" sz="1400" b="1" dirty="0">
                <a:latin typeface="+mn-ea"/>
              </a:rPr>
              <a:t>、</a:t>
            </a:r>
            <a:r>
              <a:rPr lang="en-US" altLang="zh-CN" sz="1400" b="1" dirty="0" err="1">
                <a:latin typeface="+mn-ea"/>
              </a:rPr>
              <a:t>in.getline</a:t>
            </a:r>
            <a:r>
              <a:rPr lang="zh-CN" altLang="en-US" sz="1400" b="1" dirty="0">
                <a:latin typeface="+mn-ea"/>
              </a:rPr>
              <a:t>读到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就结束了，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被读掉，因此</a:t>
            </a:r>
            <a:r>
              <a:rPr lang="en-US" altLang="zh-CN" sz="1400" b="1" dirty="0" err="1">
                <a:latin typeface="+mn-ea"/>
              </a:rPr>
              <a:t>in.peek</a:t>
            </a:r>
            <a:r>
              <a:rPr lang="en-US" altLang="zh-CN" sz="1400" b="1" dirty="0">
                <a:latin typeface="+mn-ea"/>
              </a:rPr>
              <a:t>()</a:t>
            </a:r>
            <a:r>
              <a:rPr lang="zh-CN" altLang="en-US" sz="1400" b="1" dirty="0">
                <a:latin typeface="+mn-ea"/>
              </a:rPr>
              <a:t>读到了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。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2</a:t>
            </a:r>
            <a:r>
              <a:rPr lang="zh-CN" altLang="en-US" sz="1400" b="1" dirty="0">
                <a:latin typeface="+mn-ea"/>
              </a:rPr>
              <a:t>、</a:t>
            </a:r>
            <a:r>
              <a:rPr lang="en-US" altLang="zh-CN" sz="1400" b="1" dirty="0" err="1">
                <a:latin typeface="+mn-ea"/>
              </a:rPr>
              <a:t>strlen</a:t>
            </a:r>
            <a:r>
              <a:rPr lang="en-US" altLang="zh-CN" sz="1400" b="1" dirty="0">
                <a:latin typeface="+mn-ea"/>
              </a:rPr>
              <a:t>(</a:t>
            </a:r>
            <a:r>
              <a:rPr lang="en-US" altLang="zh-CN" sz="1400" b="1" dirty="0" err="1">
                <a:latin typeface="+mn-ea"/>
              </a:rPr>
              <a:t>str</a:t>
            </a:r>
            <a:r>
              <a:rPr lang="en-US" altLang="zh-CN" sz="1400" b="1" dirty="0">
                <a:latin typeface="+mn-ea"/>
              </a:rPr>
              <a:t>)</a:t>
            </a:r>
            <a:r>
              <a:rPr lang="zh-CN" altLang="en-US" sz="1400" b="1" dirty="0">
                <a:latin typeface="+mn-ea"/>
              </a:rPr>
              <a:t>是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，最后一个字符是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0x0D</a:t>
            </a:r>
            <a:r>
              <a:rPr lang="en-US" altLang="zh-CN" sz="1400" b="1" dirty="0">
                <a:latin typeface="+mn-ea"/>
              </a:rPr>
              <a:t>_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876256" y="980728"/>
            <a:ext cx="201275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同例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8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右侧，未变过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195736" y="980728"/>
            <a:ext cx="2342204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Linux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下运行本程序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1520" y="4725144"/>
            <a:ext cx="863748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本例说明，在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Linux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下读取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Windows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格式的文件，要注意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0D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的处理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611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374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"ABC\0\x61\x62\x63"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86374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</a:t>
            </a:r>
            <a:r>
              <a:rPr lang="en-US" altLang="zh-CN" sz="1600" b="1" dirty="0">
                <a:latin typeface="+mn-ea"/>
                <a:ea typeface="+mn-ea"/>
              </a:rPr>
              <a:t>out.txt</a:t>
            </a:r>
            <a:r>
              <a:rPr lang="zh-CN" altLang="en-US" sz="1600" b="1" dirty="0">
                <a:latin typeface="+mn-ea"/>
                <a:ea typeface="+mn-ea"/>
              </a:rPr>
              <a:t>的大小是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lang="zh-CN" altLang="en-US" sz="1600" b="1" dirty="0">
                <a:latin typeface="+mn-ea"/>
                <a:ea typeface="+mn-ea"/>
              </a:rPr>
              <a:t>字节，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的大小是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4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字节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latin typeface="+mn-ea"/>
                <a:ea typeface="+mn-ea"/>
              </a:rPr>
              <a:t>为什么？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Windows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下文件内容为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41 42 43 0D 0A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Linux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下文件内容为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41 42 43 0A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Linux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下没有写入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0x0D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，不需要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0x0D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ea typeface="+mn-ea"/>
              </a:rPr>
              <a:t>表示回车</a:t>
            </a:r>
            <a:endParaRPr lang="en-US" altLang="zh-CN" sz="16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29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374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"ABC\x1\x2\x1A\t\v\b\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\175()-=</a:t>
            </a:r>
            <a:r>
              <a:rPr lang="en-US" altLang="zh-CN" sz="1600" b="1" dirty="0" err="1">
                <a:latin typeface="+mn-ea"/>
              </a:rPr>
              <a:t>def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86374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</a:t>
            </a:r>
            <a:r>
              <a:rPr lang="en-US" altLang="zh-CN" sz="1600" b="1" dirty="0">
                <a:latin typeface="+mn-ea"/>
                <a:ea typeface="+mn-ea"/>
              </a:rPr>
              <a:t>out.txt</a:t>
            </a:r>
            <a:r>
              <a:rPr lang="zh-CN" altLang="en-US" sz="1600" b="1" dirty="0">
                <a:latin typeface="+mn-ea"/>
                <a:ea typeface="+mn-ea"/>
              </a:rPr>
              <a:t>的大小是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20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lang="zh-CN" altLang="en-US" sz="1600" b="1" dirty="0">
                <a:latin typeface="+mn-ea"/>
                <a:ea typeface="+mn-ea"/>
              </a:rPr>
              <a:t>字节，</a:t>
            </a:r>
            <a:r>
              <a:rPr lang="en-US" altLang="zh-CN" sz="1600" b="1" dirty="0" err="1">
                <a:latin typeface="+mn-ea"/>
                <a:ea typeface="+mn-ea"/>
              </a:rPr>
              <a:t>UltraEdit</a:t>
            </a:r>
            <a:r>
              <a:rPr lang="zh-CN" altLang="en-US" sz="1600" b="1" dirty="0">
                <a:latin typeface="+mn-ea"/>
                <a:ea typeface="+mn-ea"/>
              </a:rPr>
              <a:t>的</a:t>
            </a:r>
            <a:r>
              <a:rPr lang="en-US" altLang="zh-CN" sz="1600" b="1" dirty="0">
                <a:latin typeface="+mn-ea"/>
                <a:ea typeface="+mn-ea"/>
              </a:rPr>
              <a:t>16</a:t>
            </a:r>
            <a:r>
              <a:rPr lang="zh-CN" altLang="en-US" sz="1600" b="1" dirty="0">
                <a:latin typeface="+mn-ea"/>
                <a:ea typeface="+mn-ea"/>
              </a:rPr>
              <a:t>进制显示截图为：</a:t>
            </a: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的大小是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19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字节，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进制显示截图为：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FA2496-271F-46D4-833A-987FEA0D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08561"/>
            <a:ext cx="7416824" cy="4007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C13310-7A2E-4794-BFEC-5ACE326E6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118592"/>
            <a:ext cx="7416824" cy="4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0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\x1A</a:t>
            </a:r>
            <a:r>
              <a:rPr lang="en-US" altLang="zh-CN" sz="1200" b="1" dirty="0">
                <a:latin typeface="+mn-ea"/>
              </a:rPr>
              <a:t>\t\v\b\</a:t>
            </a:r>
            <a:r>
              <a:rPr lang="en-US" altLang="zh-CN" sz="1200" b="1" dirty="0" err="1">
                <a:latin typeface="+mn-ea"/>
              </a:rPr>
              <a:t>xff</a:t>
            </a:r>
            <a:r>
              <a:rPr lang="en-US" altLang="zh-CN" sz="1200" b="1" dirty="0">
                <a:latin typeface="+mn-ea"/>
              </a:rPr>
              <a:t>\175()-=</a:t>
            </a:r>
            <a:r>
              <a:rPr lang="en-US" altLang="zh-CN" sz="1200" b="1" dirty="0" err="1">
                <a:latin typeface="+mn-ea"/>
              </a:rPr>
              <a:t>def</a:t>
            </a:r>
            <a:r>
              <a:rPr lang="en-US" altLang="zh-CN" sz="1200" b="1" dirty="0">
                <a:latin typeface="+mn-ea"/>
              </a:rPr>
              <a:t>"&lt;&lt;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</a:rPr>
              <a:t>    while(!</a:t>
            </a:r>
            <a:r>
              <a:rPr lang="en-US" altLang="zh-CN" sz="1200" b="1" dirty="0" err="1">
                <a:latin typeface="+mn-ea"/>
              </a:rPr>
              <a:t>in.eof</a:t>
            </a:r>
            <a:r>
              <a:rPr lang="en-US" altLang="zh-CN" sz="1200" b="1" dirty="0">
                <a:latin typeface="+mn-ea"/>
              </a:rPr>
              <a:t>()) {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c++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c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Windows</a:t>
            </a:r>
            <a:r>
              <a:rPr lang="zh-CN" altLang="en-US" sz="1400" b="1" dirty="0">
                <a:latin typeface="+mn-ea"/>
              </a:rPr>
              <a:t>下运行，文件大小：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20</a:t>
            </a:r>
            <a:r>
              <a:rPr lang="en-US" altLang="zh-CN" sz="1400" b="1" dirty="0">
                <a:latin typeface="+mn-ea"/>
              </a:rPr>
              <a:t>_</a:t>
            </a:r>
          </a:p>
          <a:p>
            <a:r>
              <a:rPr lang="en-US" altLang="zh-CN" sz="1400" b="1" dirty="0">
                <a:latin typeface="+mn-ea"/>
              </a:rPr>
              <a:t>               </a:t>
            </a:r>
            <a:r>
              <a:rPr lang="zh-CN" altLang="en-US" sz="1400" b="1" dirty="0">
                <a:latin typeface="+mn-ea"/>
              </a:rPr>
              <a:t>输出的</a:t>
            </a:r>
            <a:r>
              <a:rPr lang="en-US" altLang="zh-CN" sz="1400" b="1" dirty="0">
                <a:latin typeface="+mn-ea"/>
              </a:rPr>
              <a:t>c</a:t>
            </a:r>
            <a:r>
              <a:rPr lang="zh-CN" altLang="en-US" sz="1400" b="1" dirty="0">
                <a:latin typeface="+mn-ea"/>
              </a:rPr>
              <a:t>是：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en-US" altLang="zh-CN" sz="1400" b="1" dirty="0">
                <a:latin typeface="+mn-ea"/>
              </a:rPr>
              <a:t>_</a:t>
            </a:r>
          </a:p>
          <a:p>
            <a:r>
              <a:rPr lang="en-US" altLang="zh-CN" sz="1400" b="1" dirty="0">
                <a:latin typeface="+mn-ea"/>
              </a:rPr>
              <a:t>Linux</a:t>
            </a:r>
            <a:r>
              <a:rPr lang="zh-CN" altLang="en-US" sz="1400" b="1" dirty="0">
                <a:latin typeface="+mn-ea"/>
              </a:rPr>
              <a:t>下运行，文件大小：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19</a:t>
            </a:r>
            <a:r>
              <a:rPr lang="en-US" altLang="zh-CN" sz="1400" b="1" dirty="0">
                <a:latin typeface="+mn-ea"/>
              </a:rPr>
              <a:t>_</a:t>
            </a:r>
          </a:p>
          <a:p>
            <a:r>
              <a:rPr lang="en-US" altLang="zh-CN" sz="1400" b="1" dirty="0">
                <a:latin typeface="+mn-ea"/>
              </a:rPr>
              <a:t>             </a:t>
            </a:r>
            <a:r>
              <a:rPr lang="zh-CN" altLang="en-US" sz="1400" b="1" dirty="0">
                <a:latin typeface="+mn-ea"/>
              </a:rPr>
              <a:t>输出的</a:t>
            </a:r>
            <a:r>
              <a:rPr lang="en-US" altLang="zh-CN" sz="1400" b="1" dirty="0">
                <a:latin typeface="+mn-ea"/>
              </a:rPr>
              <a:t>c</a:t>
            </a:r>
            <a:r>
              <a:rPr lang="zh-CN" altLang="en-US" sz="1400" b="1" dirty="0">
                <a:latin typeface="+mn-ea"/>
              </a:rPr>
              <a:t>是：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20</a:t>
            </a:r>
            <a:r>
              <a:rPr lang="en-US" altLang="zh-CN" sz="1400" b="1" dirty="0">
                <a:latin typeface="+mn-ea"/>
              </a:rPr>
              <a:t>_</a:t>
            </a:r>
          </a:p>
          <a:p>
            <a:r>
              <a:rPr lang="zh-CN" altLang="en-US" sz="1400" b="1" dirty="0">
                <a:latin typeface="+mn-ea"/>
              </a:rPr>
              <a:t>为什么</a:t>
            </a:r>
            <a:r>
              <a:rPr lang="en-US" altLang="zh-CN" sz="1400" b="1" dirty="0">
                <a:latin typeface="+mn-ea"/>
              </a:rPr>
              <a:t>?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Linux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</a:rPr>
              <a:t>下没有写入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0x0D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</a:rPr>
              <a:t>，在读入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0x1A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</a:rPr>
              <a:t>后会继续读入字符。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十进制方式下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0x1A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在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Windows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上有效。</a:t>
            </a:r>
            <a:endParaRPr lang="en-US" altLang="zh-CN" sz="1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\x1A</a:t>
            </a:r>
            <a:r>
              <a:rPr lang="en-US" altLang="zh-CN" sz="1200" b="1" dirty="0">
                <a:latin typeface="+mn-ea"/>
              </a:rPr>
              <a:t>\t\v\b\</a:t>
            </a:r>
            <a:r>
              <a:rPr lang="en-US" altLang="zh-CN" sz="1200" b="1" dirty="0" err="1">
                <a:latin typeface="+mn-ea"/>
              </a:rPr>
              <a:t>xff</a:t>
            </a:r>
            <a:r>
              <a:rPr lang="en-US" altLang="zh-CN" sz="1200" b="1" dirty="0">
                <a:latin typeface="+mn-ea"/>
              </a:rPr>
              <a:t>\175()-=</a:t>
            </a:r>
            <a:r>
              <a:rPr lang="en-US" altLang="zh-CN" sz="1200" b="1" dirty="0" err="1">
                <a:latin typeface="+mn-ea"/>
              </a:rPr>
              <a:t>def</a:t>
            </a:r>
            <a:r>
              <a:rPr lang="en-US" altLang="zh-CN" sz="1200" b="1" dirty="0">
                <a:latin typeface="+mn-ea"/>
              </a:rPr>
              <a:t>"&lt;&lt;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</a:rPr>
              <a:t>    while(!</a:t>
            </a:r>
            <a:r>
              <a:rPr lang="en-US" altLang="zh-CN" sz="1200" b="1" dirty="0" err="1">
                <a:latin typeface="+mn-ea"/>
              </a:rPr>
              <a:t>in.eof</a:t>
            </a:r>
            <a:r>
              <a:rPr lang="en-US" altLang="zh-CN" sz="1200" b="1" dirty="0">
                <a:latin typeface="+mn-ea"/>
              </a:rPr>
              <a:t>()) {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c++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c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4653136"/>
            <a:ext cx="4351066" cy="19442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Windows</a:t>
            </a:r>
            <a:r>
              <a:rPr lang="zh-CN" altLang="en-US" sz="1400" b="1" dirty="0">
                <a:latin typeface="+mn-ea"/>
              </a:rPr>
              <a:t>下运行，文件大小：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20</a:t>
            </a:r>
            <a:r>
              <a:rPr lang="en-US" altLang="zh-CN" sz="1400" b="1" dirty="0">
                <a:latin typeface="+mn-ea"/>
              </a:rPr>
              <a:t>_</a:t>
            </a:r>
          </a:p>
          <a:p>
            <a:r>
              <a:rPr lang="en-US" altLang="zh-CN" sz="1400" b="1" dirty="0">
                <a:latin typeface="+mn-ea"/>
              </a:rPr>
              <a:t>               </a:t>
            </a:r>
            <a:r>
              <a:rPr lang="zh-CN" altLang="en-US" sz="1400" b="1" dirty="0">
                <a:latin typeface="+mn-ea"/>
              </a:rPr>
              <a:t>输出的</a:t>
            </a:r>
            <a:r>
              <a:rPr lang="en-US" altLang="zh-CN" sz="1400" b="1" dirty="0">
                <a:latin typeface="+mn-ea"/>
              </a:rPr>
              <a:t>c</a:t>
            </a:r>
            <a:r>
              <a:rPr lang="zh-CN" altLang="en-US" sz="1400" b="1" dirty="0">
                <a:latin typeface="+mn-ea"/>
              </a:rPr>
              <a:t>是：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21</a:t>
            </a:r>
            <a:r>
              <a:rPr lang="en-US" altLang="zh-CN" sz="1400" b="1" dirty="0">
                <a:latin typeface="+mn-ea"/>
              </a:rPr>
              <a:t>_</a:t>
            </a:r>
          </a:p>
          <a:p>
            <a:r>
              <a:rPr lang="en-US" altLang="zh-CN" sz="1400" b="1" dirty="0">
                <a:latin typeface="+mn-ea"/>
              </a:rPr>
              <a:t>Linux</a:t>
            </a:r>
            <a:r>
              <a:rPr lang="zh-CN" altLang="en-US" sz="1400" b="1" dirty="0">
                <a:latin typeface="+mn-ea"/>
              </a:rPr>
              <a:t>下运行，文件大小：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19</a:t>
            </a:r>
            <a:r>
              <a:rPr lang="en-US" altLang="zh-CN" sz="1400" b="1" dirty="0">
                <a:latin typeface="+mn-ea"/>
              </a:rPr>
              <a:t>__</a:t>
            </a:r>
          </a:p>
          <a:p>
            <a:r>
              <a:rPr lang="en-US" altLang="zh-CN" sz="1400" b="1" dirty="0">
                <a:latin typeface="+mn-ea"/>
              </a:rPr>
              <a:t>             </a:t>
            </a:r>
            <a:r>
              <a:rPr lang="zh-CN" altLang="en-US" sz="1400" b="1" dirty="0">
                <a:latin typeface="+mn-ea"/>
              </a:rPr>
              <a:t>输出的</a:t>
            </a:r>
            <a:r>
              <a:rPr lang="en-US" altLang="zh-CN" sz="1400" b="1" dirty="0">
                <a:latin typeface="+mn-ea"/>
              </a:rPr>
              <a:t>c</a:t>
            </a:r>
            <a:r>
              <a:rPr lang="zh-CN" altLang="en-US" sz="1400" b="1" dirty="0">
                <a:latin typeface="+mn-ea"/>
              </a:rPr>
              <a:t>是：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20</a:t>
            </a:r>
            <a:r>
              <a:rPr lang="en-US" altLang="zh-CN" sz="1400" b="1" dirty="0">
                <a:latin typeface="+mn-ea"/>
              </a:rPr>
              <a:t>_</a:t>
            </a:r>
          </a:p>
          <a:p>
            <a:r>
              <a:rPr lang="en-US" altLang="zh-CN" sz="1400" b="1" dirty="0">
                <a:latin typeface="+mn-ea"/>
              </a:rPr>
              <a:t>c</a:t>
            </a:r>
            <a:r>
              <a:rPr lang="zh-CN" altLang="en-US" sz="1400" b="1" dirty="0">
                <a:latin typeface="+mn-ea"/>
              </a:rPr>
              <a:t>的大小比文件大小大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zh-CN" altLang="en-US" sz="1400" b="1" dirty="0">
                <a:latin typeface="+mn-ea"/>
              </a:rPr>
              <a:t>，原因是：</a:t>
            </a:r>
            <a:r>
              <a:rPr lang="en-US" altLang="zh-CN" sz="1400" b="1" dirty="0">
                <a:latin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in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读入字符时，由于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in.eof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()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的滞后性，当读入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时，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in.eof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被置为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，在下次循环条件判断时退出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因此文件末尾的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也被计数了。二进制方式下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0x1A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在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Windows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上失效</a:t>
            </a:r>
            <a:r>
              <a:rPr lang="en-US" altLang="zh-CN" sz="1400" b="1" dirty="0">
                <a:latin typeface="+mn-ea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3413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的文件，并用十进制不同方式读取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\x1A</a:t>
            </a:r>
            <a:r>
              <a:rPr lang="en-US" altLang="zh-CN" sz="1200" b="1" dirty="0">
                <a:latin typeface="+mn-ea"/>
                <a:ea typeface="+mn-ea"/>
              </a:rPr>
              <a:t>\t\v\b\175()-=</a:t>
            </a:r>
            <a:r>
              <a:rPr lang="en-US" altLang="zh-CN" sz="1200" b="1" dirty="0" err="1">
                <a:latin typeface="+mn-ea"/>
                <a:ea typeface="+mn-ea"/>
              </a:rPr>
              <a:t>def</a:t>
            </a:r>
            <a:r>
              <a:rPr lang="en-US" altLang="zh-CN" sz="1200" b="1" dirty="0">
                <a:latin typeface="+mn-ea"/>
                <a:ea typeface="+mn-ea"/>
              </a:rPr>
              <a:t>"&lt;&lt;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::in);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ea typeface="+mn-ea"/>
              </a:rPr>
              <a:t>不加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  <a:ea typeface="+mn-ea"/>
              </a:rPr>
              <a:t>ios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::binary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while(</a:t>
            </a:r>
            <a:r>
              <a:rPr lang="en-US" altLang="zh-CN" sz="1200" b="1" dirty="0" err="1">
                <a:latin typeface="+mn-ea"/>
                <a:ea typeface="+mn-ea"/>
              </a:rPr>
              <a:t>in.get</a:t>
            </a:r>
            <a:r>
              <a:rPr lang="en-US" altLang="zh-CN" sz="1200" b="1" dirty="0">
                <a:latin typeface="+mn-ea"/>
                <a:ea typeface="+mn-ea"/>
              </a:rPr>
              <a:t>()!=EOF) 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</a:t>
            </a:r>
            <a:r>
              <a:rPr lang="en-US" altLang="zh-CN" sz="1200" b="1" dirty="0" err="1">
                <a:latin typeface="+mn-ea"/>
                <a:ea typeface="+mn-ea"/>
              </a:rPr>
              <a:t>c++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c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  <a:ea typeface="+mn-ea"/>
              </a:rPr>
              <a:t>Windows</a:t>
            </a:r>
            <a:r>
              <a:rPr lang="zh-CN" altLang="en-US" sz="1400" b="1" dirty="0">
                <a:latin typeface="+mn-ea"/>
                <a:ea typeface="+mn-ea"/>
              </a:rPr>
              <a:t>下运行，文件大小：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19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400" b="1" dirty="0">
                <a:latin typeface="+mn-ea"/>
                <a:ea typeface="+mn-ea"/>
              </a:rPr>
              <a:t>               </a:t>
            </a:r>
            <a:r>
              <a:rPr lang="zh-CN" altLang="en-US" sz="1400" b="1" dirty="0">
                <a:latin typeface="+mn-ea"/>
                <a:ea typeface="+mn-ea"/>
              </a:rPr>
              <a:t>输出的</a:t>
            </a:r>
            <a:r>
              <a:rPr lang="en-US" altLang="zh-CN" sz="1400" b="1" dirty="0">
                <a:latin typeface="+mn-ea"/>
                <a:ea typeface="+mn-ea"/>
              </a:rPr>
              <a:t>c</a:t>
            </a:r>
            <a:r>
              <a:rPr lang="zh-CN" altLang="en-US" sz="1400" b="1" dirty="0">
                <a:latin typeface="+mn-ea"/>
                <a:ea typeface="+mn-ea"/>
              </a:rPr>
              <a:t>是：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400" b="1" dirty="0">
                <a:latin typeface="+mn-ea"/>
                <a:ea typeface="+mn-ea"/>
              </a:rPr>
              <a:t>Linux</a:t>
            </a:r>
            <a:r>
              <a:rPr lang="zh-CN" altLang="en-US" sz="1400" b="1" dirty="0">
                <a:latin typeface="+mn-ea"/>
                <a:ea typeface="+mn-ea"/>
              </a:rPr>
              <a:t>下运行，文件大小：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400" b="1" dirty="0">
                <a:latin typeface="+mn-ea"/>
                <a:ea typeface="+mn-ea"/>
              </a:rPr>
              <a:t>             </a:t>
            </a:r>
            <a:r>
              <a:rPr lang="zh-CN" altLang="en-US" sz="1400" b="1" dirty="0">
                <a:latin typeface="+mn-ea"/>
                <a:ea typeface="+mn-ea"/>
              </a:rPr>
              <a:t>输出的</a:t>
            </a:r>
            <a:r>
              <a:rPr lang="en-US" altLang="zh-CN" sz="1400" b="1" dirty="0">
                <a:latin typeface="+mn-ea"/>
                <a:ea typeface="+mn-ea"/>
              </a:rPr>
              <a:t>c</a:t>
            </a:r>
            <a:r>
              <a:rPr lang="zh-CN" altLang="en-US" sz="1400" b="1" dirty="0">
                <a:latin typeface="+mn-ea"/>
                <a:ea typeface="+mn-ea"/>
              </a:rPr>
              <a:t>是：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zh-CN" altLang="en-US" sz="1400" b="1" dirty="0">
                <a:latin typeface="+mn-ea"/>
                <a:ea typeface="+mn-ea"/>
              </a:rPr>
              <a:t>为什么</a:t>
            </a:r>
            <a:r>
              <a:rPr lang="en-US" altLang="zh-CN" sz="1400" b="1" dirty="0">
                <a:latin typeface="+mn-ea"/>
                <a:ea typeface="+mn-ea"/>
              </a:rPr>
              <a:t>?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  <a:ea typeface="+mn-ea"/>
              </a:rPr>
              <a:t>本程序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读入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不会计数。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Linux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下没有写入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0D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，在读入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0x1A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后会继续读入字符。十进制方式下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1A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在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Windows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上有效</a:t>
            </a:r>
            <a:endParaRPr lang="en-US" altLang="zh-CN" sz="1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\x1A</a:t>
            </a:r>
            <a:r>
              <a:rPr lang="en-US" altLang="zh-CN" sz="1200" b="1" dirty="0">
                <a:latin typeface="+mn-ea"/>
                <a:ea typeface="+mn-ea"/>
              </a:rPr>
              <a:t>\t\v\b\175()-=</a:t>
            </a:r>
            <a:r>
              <a:rPr lang="en-US" altLang="zh-CN" sz="1200" b="1" dirty="0" err="1">
                <a:latin typeface="+mn-ea"/>
                <a:ea typeface="+mn-ea"/>
              </a:rPr>
              <a:t>def</a:t>
            </a:r>
            <a:r>
              <a:rPr lang="en-US" altLang="zh-CN" sz="1200" b="1" dirty="0">
                <a:latin typeface="+mn-ea"/>
                <a:ea typeface="+mn-ea"/>
              </a:rPr>
              <a:t>"&lt;&lt;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::in);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ea typeface="+mn-ea"/>
              </a:rPr>
              <a:t>不加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  <a:ea typeface="+mn-ea"/>
              </a:rPr>
              <a:t>ios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::binary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char </a:t>
            </a:r>
            <a:r>
              <a:rPr lang="en-US" altLang="zh-CN" sz="1200" b="1" dirty="0" err="1">
                <a:latin typeface="+mn-ea"/>
                <a:ea typeface="+mn-ea"/>
              </a:rPr>
              <a:t>ch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while((</a:t>
            </a:r>
            <a:r>
              <a:rPr lang="en-US" altLang="zh-CN" sz="1200" b="1" dirty="0" err="1">
                <a:latin typeface="+mn-ea"/>
                <a:ea typeface="+mn-ea"/>
              </a:rPr>
              <a:t>ch</a:t>
            </a:r>
            <a:r>
              <a:rPr lang="en-US" altLang="zh-CN" sz="1200" b="1" dirty="0">
                <a:latin typeface="+mn-ea"/>
                <a:ea typeface="+mn-ea"/>
              </a:rPr>
              <a:t>=</a:t>
            </a:r>
            <a:r>
              <a:rPr lang="en-US" altLang="zh-CN" sz="1200" b="1" dirty="0" err="1">
                <a:latin typeface="+mn-ea"/>
                <a:ea typeface="+mn-ea"/>
              </a:rPr>
              <a:t>in.get</a:t>
            </a:r>
            <a:r>
              <a:rPr lang="en-US" altLang="zh-CN" sz="1200" b="1" dirty="0">
                <a:latin typeface="+mn-ea"/>
                <a:ea typeface="+mn-ea"/>
              </a:rPr>
              <a:t>())!=EOF) 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</a:t>
            </a:r>
            <a:r>
              <a:rPr lang="en-US" altLang="zh-CN" sz="1200" b="1" dirty="0" err="1">
                <a:latin typeface="+mn-ea"/>
                <a:ea typeface="+mn-ea"/>
              </a:rPr>
              <a:t>c++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c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  <a:ea typeface="+mn-ea"/>
              </a:rPr>
              <a:t>Windows</a:t>
            </a:r>
            <a:r>
              <a:rPr lang="zh-CN" altLang="en-US" sz="1400" b="1" dirty="0">
                <a:latin typeface="+mn-ea"/>
                <a:ea typeface="+mn-ea"/>
              </a:rPr>
              <a:t>下运行，文件大小：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19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400" b="1" dirty="0">
                <a:latin typeface="+mn-ea"/>
                <a:ea typeface="+mn-ea"/>
              </a:rPr>
              <a:t>               </a:t>
            </a:r>
            <a:r>
              <a:rPr lang="zh-CN" altLang="en-US" sz="1400" b="1" dirty="0">
                <a:latin typeface="+mn-ea"/>
                <a:ea typeface="+mn-ea"/>
              </a:rPr>
              <a:t>输出的</a:t>
            </a:r>
            <a:r>
              <a:rPr lang="en-US" altLang="zh-CN" sz="1400" b="1" dirty="0">
                <a:latin typeface="+mn-ea"/>
                <a:ea typeface="+mn-ea"/>
              </a:rPr>
              <a:t>c</a:t>
            </a:r>
            <a:r>
              <a:rPr lang="zh-CN" altLang="en-US" sz="1400" b="1" dirty="0">
                <a:latin typeface="+mn-ea"/>
                <a:ea typeface="+mn-ea"/>
              </a:rPr>
              <a:t>是：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400" b="1" dirty="0">
                <a:latin typeface="+mn-ea"/>
                <a:ea typeface="+mn-ea"/>
              </a:rPr>
              <a:t>Linux</a:t>
            </a:r>
            <a:r>
              <a:rPr lang="zh-CN" altLang="en-US" sz="1400" b="1" dirty="0">
                <a:latin typeface="+mn-ea"/>
                <a:ea typeface="+mn-ea"/>
              </a:rPr>
              <a:t>下运行，文件大小：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400" b="1" dirty="0">
                <a:latin typeface="+mn-ea"/>
                <a:ea typeface="+mn-ea"/>
              </a:rPr>
              <a:t>             </a:t>
            </a:r>
            <a:r>
              <a:rPr lang="zh-CN" altLang="en-US" sz="1400" b="1" dirty="0">
                <a:latin typeface="+mn-ea"/>
                <a:ea typeface="+mn-ea"/>
              </a:rPr>
              <a:t>输出的</a:t>
            </a:r>
            <a:r>
              <a:rPr lang="en-US" altLang="zh-CN" sz="1400" b="1" dirty="0">
                <a:latin typeface="+mn-ea"/>
                <a:ea typeface="+mn-ea"/>
              </a:rPr>
              <a:t>c</a:t>
            </a:r>
            <a:r>
              <a:rPr lang="zh-CN" altLang="en-US" sz="1400" b="1" dirty="0">
                <a:latin typeface="+mn-ea"/>
                <a:ea typeface="+mn-ea"/>
              </a:rPr>
              <a:t>是：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400" b="1" dirty="0">
                <a:latin typeface="+mn-ea"/>
                <a:ea typeface="+mn-ea"/>
              </a:rPr>
              <a:t>_</a:t>
            </a:r>
          </a:p>
          <a:p>
            <a:r>
              <a:rPr lang="zh-CN" altLang="en-US" sz="1400" b="1" dirty="0">
                <a:latin typeface="+mn-ea"/>
                <a:ea typeface="+mn-ea"/>
              </a:rPr>
              <a:t>为什么</a:t>
            </a:r>
            <a:r>
              <a:rPr lang="en-US" altLang="zh-CN" sz="1400" b="1" dirty="0">
                <a:latin typeface="+mn-ea"/>
                <a:ea typeface="+mn-ea"/>
              </a:rPr>
              <a:t>?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本程序读入</a:t>
            </a:r>
            <a:r>
              <a:rPr lang="en-US" altLang="zh-CN" sz="14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不会计数。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 Linux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下没有写入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0D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，在读入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0x1A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后会继续读入字符。十进制方式下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0x1A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在</a:t>
            </a:r>
            <a:r>
              <a:rPr lang="en-US" altLang="zh-CN" sz="1400" b="1" dirty="0">
                <a:solidFill>
                  <a:srgbClr val="0000FF"/>
                </a:solidFill>
                <a:latin typeface="+mn-ea"/>
              </a:rPr>
              <a:t>Windows</a:t>
            </a:r>
            <a:r>
              <a:rPr lang="zh-CN" altLang="en-US" sz="1400" b="1" dirty="0">
                <a:solidFill>
                  <a:srgbClr val="0000FF"/>
                </a:solidFill>
                <a:latin typeface="+mn-ea"/>
              </a:rPr>
              <a:t>上有效</a:t>
            </a:r>
            <a:endParaRPr lang="en-US" altLang="zh-CN" sz="14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59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的文件，并进行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>
                <a:latin typeface="+mn-ea"/>
              </a:rPr>
              <a:t>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39962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\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  <a:ea typeface="+mn-ea"/>
              </a:rPr>
              <a:t>xff</a:t>
            </a:r>
            <a:r>
              <a:rPr lang="en-US" altLang="zh-CN" sz="1200" b="1" dirty="0">
                <a:latin typeface="+mn-ea"/>
                <a:ea typeface="+mn-ea"/>
              </a:rPr>
              <a:t>\t\v\b\175()-=</a:t>
            </a:r>
            <a:r>
              <a:rPr lang="en-US" altLang="zh-CN" sz="1200" b="1" dirty="0" err="1">
                <a:latin typeface="+mn-ea"/>
                <a:ea typeface="+mn-ea"/>
              </a:rPr>
              <a:t>def</a:t>
            </a:r>
            <a:r>
              <a:rPr lang="en-US" altLang="zh-CN" sz="1200" b="1" dirty="0">
                <a:latin typeface="+mn-ea"/>
                <a:ea typeface="+mn-ea"/>
              </a:rPr>
              <a:t>"&lt;&lt;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::in);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ea typeface="+mn-ea"/>
              </a:rPr>
              <a:t>可加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  <a:ea typeface="+mn-ea"/>
              </a:rPr>
              <a:t>ios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::binary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while(</a:t>
            </a:r>
            <a:r>
              <a:rPr lang="en-US" altLang="zh-CN" sz="1200" b="1" dirty="0" err="1">
                <a:latin typeface="+mn-ea"/>
                <a:ea typeface="+mn-ea"/>
              </a:rPr>
              <a:t>in.get</a:t>
            </a:r>
            <a:r>
              <a:rPr lang="en-US" altLang="zh-CN" sz="1200" b="1" dirty="0">
                <a:latin typeface="+mn-ea"/>
                <a:ea typeface="+mn-ea"/>
              </a:rPr>
              <a:t>()!=EOF) 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</a:t>
            </a:r>
            <a:r>
              <a:rPr lang="en-US" altLang="zh-CN" sz="1200" b="1" dirty="0" err="1">
                <a:latin typeface="+mn-ea"/>
                <a:ea typeface="+mn-ea"/>
              </a:rPr>
              <a:t>c++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c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4976938"/>
            <a:ext cx="4286420" cy="162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19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c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Linux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c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zh-CN" altLang="en-US" sz="1200" b="1" dirty="0">
                <a:latin typeface="+mn-ea"/>
                <a:ea typeface="+mn-ea"/>
              </a:rPr>
              <a:t>为什么</a:t>
            </a:r>
            <a:r>
              <a:rPr lang="en-US" altLang="zh-CN" sz="1200" b="1" dirty="0">
                <a:latin typeface="+mn-ea"/>
                <a:ea typeface="+mn-ea"/>
              </a:rPr>
              <a:t>?</a:t>
            </a:r>
            <a:r>
              <a:rPr lang="en-US" altLang="zh-CN" sz="1200" b="1" dirty="0" err="1">
                <a:solidFill>
                  <a:srgbClr val="0000FF"/>
                </a:solidFill>
                <a:latin typeface="+mn-ea"/>
                <a:ea typeface="+mn-ea"/>
              </a:rPr>
              <a:t>in.get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()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在遇到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0xFF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时返回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型的</a:t>
            </a:r>
            <a:r>
              <a:rPr lang="fr-FR" altLang="zh-CN" sz="1200" b="1" dirty="0">
                <a:solidFill>
                  <a:srgbClr val="0000FF"/>
                </a:solidFill>
                <a:latin typeface="+mn-ea"/>
                <a:ea typeface="+mn-ea"/>
              </a:rPr>
              <a:t>255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，不等于</a:t>
            </a:r>
            <a:r>
              <a:rPr lang="en-US" altLang="zh-CN" sz="1200" b="1" dirty="0" err="1">
                <a:solidFill>
                  <a:srgbClr val="0000FF"/>
                </a:solidFill>
                <a:latin typeface="+mn-ea"/>
                <a:ea typeface="+mn-ea"/>
              </a:rPr>
              <a:t>eof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，因此读取方式错误</a:t>
            </a:r>
            <a:endParaRPr lang="en-US" altLang="zh-CN" sz="1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\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  <a:ea typeface="+mn-ea"/>
              </a:rPr>
              <a:t>xff</a:t>
            </a:r>
            <a:r>
              <a:rPr lang="en-US" altLang="zh-CN" sz="1200" b="1" dirty="0">
                <a:latin typeface="+mn-ea"/>
                <a:ea typeface="+mn-ea"/>
              </a:rPr>
              <a:t>\t\v\b\175()-=</a:t>
            </a:r>
            <a:r>
              <a:rPr lang="en-US" altLang="zh-CN" sz="1200" b="1" dirty="0" err="1">
                <a:latin typeface="+mn-ea"/>
                <a:ea typeface="+mn-ea"/>
              </a:rPr>
              <a:t>def</a:t>
            </a:r>
            <a:r>
              <a:rPr lang="en-US" altLang="zh-CN" sz="1200" b="1" dirty="0">
                <a:latin typeface="+mn-ea"/>
                <a:ea typeface="+mn-ea"/>
              </a:rPr>
              <a:t>"&lt;&lt;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::in);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ea typeface="+mn-ea"/>
              </a:rPr>
              <a:t>可加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  <a:ea typeface="+mn-ea"/>
              </a:rPr>
              <a:t>ios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ea typeface="+mn-ea"/>
              </a:rPr>
              <a:t>::binary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char </a:t>
            </a:r>
            <a:r>
              <a:rPr lang="en-US" altLang="zh-CN" sz="1200" b="1" dirty="0" err="1">
                <a:latin typeface="+mn-ea"/>
                <a:ea typeface="+mn-ea"/>
              </a:rPr>
              <a:t>ch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while((</a:t>
            </a:r>
            <a:r>
              <a:rPr lang="en-US" altLang="zh-CN" sz="1200" b="1" dirty="0" err="1">
                <a:latin typeface="+mn-ea"/>
                <a:ea typeface="+mn-ea"/>
              </a:rPr>
              <a:t>ch</a:t>
            </a:r>
            <a:r>
              <a:rPr lang="en-US" altLang="zh-CN" sz="1200" b="1" dirty="0">
                <a:latin typeface="+mn-ea"/>
                <a:ea typeface="+mn-ea"/>
              </a:rPr>
              <a:t>=</a:t>
            </a:r>
            <a:r>
              <a:rPr lang="en-US" altLang="zh-CN" sz="1200" b="1" dirty="0" err="1">
                <a:latin typeface="+mn-ea"/>
                <a:ea typeface="+mn-ea"/>
              </a:rPr>
              <a:t>in.get</a:t>
            </a:r>
            <a:r>
              <a:rPr lang="en-US" altLang="zh-CN" sz="1200" b="1" dirty="0">
                <a:latin typeface="+mn-ea"/>
                <a:ea typeface="+mn-ea"/>
              </a:rPr>
              <a:t>())!=EOF) 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</a:t>
            </a:r>
            <a:r>
              <a:rPr lang="en-US" altLang="zh-CN" sz="1200" b="1" dirty="0" err="1">
                <a:latin typeface="+mn-ea"/>
                <a:ea typeface="+mn-ea"/>
              </a:rPr>
              <a:t>c++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c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Windows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19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c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lang="en-US" altLang="zh-CN" sz="1200" b="1" dirty="0">
                <a:latin typeface="+mn-ea"/>
                <a:ea typeface="+mn-ea"/>
              </a:rPr>
              <a:t>__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Linux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18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c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zh-CN" altLang="en-US" sz="1200" b="1" dirty="0">
                <a:latin typeface="+mn-ea"/>
                <a:ea typeface="+mn-ea"/>
              </a:rPr>
              <a:t>为什么</a:t>
            </a:r>
            <a:r>
              <a:rPr lang="en-US" altLang="zh-CN" sz="1200" b="1" dirty="0">
                <a:latin typeface="+mn-ea"/>
                <a:ea typeface="+mn-ea"/>
              </a:rPr>
              <a:t>?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1200" b="1" dirty="0" err="1">
                <a:solidFill>
                  <a:srgbClr val="0000FF"/>
                </a:solidFill>
                <a:latin typeface="+mn-ea"/>
              </a:rPr>
              <a:t>in.get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()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在遇到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0xFF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返回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int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型的</a:t>
            </a:r>
            <a:r>
              <a:rPr lang="fr-FR" altLang="zh-CN" sz="1200" b="1" dirty="0">
                <a:solidFill>
                  <a:srgbClr val="0000FF"/>
                </a:solidFill>
                <a:latin typeface="+mn-ea"/>
              </a:rPr>
              <a:t>255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，被</a:t>
            </a:r>
            <a:r>
              <a:rPr lang="en-US" altLang="zh-CN" sz="1200" b="1" dirty="0" err="1">
                <a:solidFill>
                  <a:srgbClr val="0000FF"/>
                </a:solidFill>
                <a:latin typeface="+mn-ea"/>
              </a:rPr>
              <a:t>ch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获取并转化为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类型，等于</a:t>
            </a:r>
            <a:r>
              <a:rPr lang="en-US" altLang="zh-CN" sz="12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，而</a:t>
            </a:r>
            <a:r>
              <a:rPr lang="en-US" altLang="zh-CN" sz="12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会使程序终止读取文件</a:t>
            </a:r>
            <a:endParaRPr lang="en-US" altLang="zh-CN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1520" y="6237312"/>
            <a:ext cx="863748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综合例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12~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例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14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，结论：当文件中含字符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_0x1A_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时，不能用十进制方式读取，而当文件中含字符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_0xFF_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时，是可以用二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十进制方式正确读取的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342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：比较格式化读和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在不同读入方式时值的差别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"ABCDEFGHIJKLMNOPQRSTUVWXYZ"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</a:t>
            </a:r>
            <a:r>
              <a:rPr lang="en-US" altLang="zh-CN" sz="1200" b="1" dirty="0" err="1">
                <a:latin typeface="+mn-ea"/>
                <a:ea typeface="+mn-ea"/>
              </a:rPr>
              <a:t>in|ios</a:t>
            </a:r>
            <a:r>
              <a:rPr lang="en-US" altLang="zh-CN" sz="1200" b="1" dirty="0">
                <a:latin typeface="+mn-ea"/>
                <a:ea typeface="+mn-ea"/>
              </a:rPr>
              <a:t>::binary);</a:t>
            </a:r>
            <a:endParaRPr lang="en-US" altLang="zh-CN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char name[30];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in &gt;&gt; name;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'*' &lt;&lt; name &lt;&lt; '*'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(name[26])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in.gcount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in.tellg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5085184"/>
            <a:ext cx="4286420" cy="14039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28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name</a:t>
            </a:r>
            <a:r>
              <a:rPr lang="zh-CN" altLang="en-US" sz="1200" b="1" dirty="0">
                <a:latin typeface="+mn-ea"/>
                <a:ea typeface="+mn-ea"/>
              </a:rPr>
              <a:t>是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ABCDEFGHIJKLMNOPQRSTUVWXYZ</a:t>
            </a:r>
            <a:endParaRPr lang="en-US" altLang="zh-CN" sz="12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         name[26]</a:t>
            </a:r>
            <a:r>
              <a:rPr lang="zh-CN" altLang="en-US" sz="1200" b="1" dirty="0">
                <a:latin typeface="+mn-ea"/>
                <a:ea typeface="+mn-ea"/>
              </a:rPr>
              <a:t>的值是：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en-US" altLang="zh-CN" sz="1200" b="1" dirty="0" err="1">
                <a:latin typeface="+mn-ea"/>
                <a:ea typeface="+mn-ea"/>
              </a:rPr>
              <a:t>gcount</a:t>
            </a:r>
            <a:r>
              <a:rPr lang="en-US" altLang="zh-CN" sz="1200" b="1" dirty="0">
                <a:latin typeface="+mn-ea"/>
                <a:ea typeface="+mn-ea"/>
              </a:rPr>
              <a:t>()</a:t>
            </a:r>
            <a:r>
              <a:rPr lang="zh-CN" altLang="en-US" sz="1200" b="1" dirty="0">
                <a:latin typeface="+mn-ea"/>
                <a:ea typeface="+mn-ea"/>
              </a:rPr>
              <a:t>的值是：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en-US" altLang="zh-CN" sz="1200" b="1" dirty="0" err="1">
                <a:latin typeface="+mn-ea"/>
                <a:ea typeface="+mn-ea"/>
              </a:rPr>
              <a:t>tellg</a:t>
            </a:r>
            <a:r>
              <a:rPr lang="en-US" altLang="zh-CN" sz="1200" b="1" dirty="0">
                <a:latin typeface="+mn-ea"/>
                <a:ea typeface="+mn-ea"/>
              </a:rPr>
              <a:t>()</a:t>
            </a:r>
            <a:r>
              <a:rPr lang="zh-CN" altLang="en-US" sz="1200" b="1" dirty="0">
                <a:latin typeface="+mn-ea"/>
                <a:ea typeface="+mn-ea"/>
              </a:rPr>
              <a:t>的值是：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26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+mn-ea"/>
                <a:ea typeface="+mn-ea"/>
              </a:rPr>
              <a:t>说明：</a:t>
            </a:r>
            <a:r>
              <a:rPr lang="en-US" altLang="zh-CN" sz="1200" b="1" dirty="0">
                <a:latin typeface="+mn-ea"/>
                <a:ea typeface="+mn-ea"/>
              </a:rPr>
              <a:t>in &gt;&gt; </a:t>
            </a:r>
            <a:r>
              <a:rPr lang="zh-CN" altLang="en-US" sz="1200" b="1" dirty="0">
                <a:latin typeface="+mn-ea"/>
                <a:ea typeface="+mn-ea"/>
              </a:rPr>
              <a:t>方式读入字符串时，和</a:t>
            </a:r>
            <a:r>
              <a:rPr lang="en-US" altLang="zh-CN" sz="1200" b="1" dirty="0" err="1">
                <a:latin typeface="+mn-ea"/>
                <a:ea typeface="+mn-ea"/>
              </a:rPr>
              <a:t>cin</a:t>
            </a:r>
            <a:r>
              <a:rPr lang="zh-CN" altLang="en-US" sz="1200" b="1" dirty="0">
                <a:latin typeface="+mn-ea"/>
                <a:ea typeface="+mn-ea"/>
              </a:rPr>
              <a:t>方式相同，都是</a:t>
            </a:r>
            <a:endParaRPr lang="en-US" altLang="zh-CN" sz="12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</a:t>
            </a:r>
            <a:r>
              <a:rPr lang="zh-CN" altLang="en-US" sz="1200" b="1" dirty="0">
                <a:latin typeface="+mn-ea"/>
                <a:ea typeface="+mn-ea"/>
              </a:rPr>
              <a:t>读到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间隔符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zh-CN" altLang="en-US" sz="1200" b="1" dirty="0">
                <a:latin typeface="+mn-ea"/>
                <a:ea typeface="+mn-ea"/>
              </a:rPr>
              <a:t>停止，并在数组最后加入一个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\0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zh-CN" altLang="en-US" sz="1200" b="1" dirty="0">
                <a:latin typeface="+mn-ea"/>
                <a:ea typeface="+mn-ea"/>
              </a:rPr>
              <a:t>。</a:t>
            </a:r>
            <a:endParaRPr lang="en-US" altLang="zh-CN" sz="12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396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"ABCDEFGHIJKLMNOPQRSTUVWXYZ"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err="1">
                <a:latin typeface="+mn-ea"/>
              </a:rPr>
              <a:t>in|ios</a:t>
            </a:r>
            <a:r>
              <a:rPr lang="en-US" altLang="zh-CN" sz="1200" b="1" dirty="0">
                <a:latin typeface="+mn-ea"/>
              </a:rPr>
              <a:t>::binary);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name[30];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in.read</a:t>
            </a:r>
            <a:r>
              <a:rPr lang="en-US" altLang="zh-CN" sz="1200" b="1" dirty="0">
                <a:latin typeface="+mn-ea"/>
              </a:rPr>
              <a:t>(name, 26);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'*' &lt;&lt; name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(name[26])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in.gcount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in.tellg</a:t>
            </a:r>
            <a:r>
              <a:rPr lang="en-US" altLang="zh-CN" sz="1200" b="1" dirty="0">
                <a:latin typeface="+mn-ea"/>
              </a:rPr>
              <a:t>() 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4941168"/>
            <a:ext cx="4351066" cy="15479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Windows</a:t>
            </a:r>
            <a:r>
              <a:rPr lang="zh-CN" altLang="en-US" sz="1200" b="1" dirty="0">
                <a:latin typeface="+mn-ea"/>
              </a:rPr>
              <a:t>下运行，文件大小：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28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r>
              <a:rPr lang="en-US" altLang="zh-CN" sz="1200" b="1" dirty="0">
                <a:latin typeface="+mn-ea"/>
              </a:rPr>
              <a:t>               </a:t>
            </a:r>
            <a:r>
              <a:rPr lang="zh-CN" altLang="en-US" sz="1200" b="1" dirty="0">
                <a:latin typeface="+mn-ea"/>
              </a:rPr>
              <a:t>输出的</a:t>
            </a:r>
            <a:r>
              <a:rPr lang="en-US" altLang="zh-CN" sz="1200" b="1" dirty="0">
                <a:latin typeface="+mn-ea"/>
              </a:rPr>
              <a:t>name</a:t>
            </a:r>
            <a:r>
              <a:rPr lang="zh-CN" altLang="en-US" sz="1200" b="1" dirty="0">
                <a:latin typeface="+mn-ea"/>
              </a:rPr>
              <a:t>是：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ABCDEFGHIJKLMNOPQRSTUVWXYZ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烫烫烫烫烫烫烫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&lt;q6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   name[26]</a:t>
            </a:r>
            <a:r>
              <a:rPr lang="zh-CN" altLang="en-US" sz="1200" b="1" dirty="0">
                <a:latin typeface="+mn-ea"/>
              </a:rPr>
              <a:t>的值是：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-52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r>
              <a:rPr lang="en-US" altLang="zh-CN" sz="1200" b="1" dirty="0">
                <a:latin typeface="+mn-ea"/>
              </a:rPr>
              <a:t>               </a:t>
            </a:r>
            <a:r>
              <a:rPr lang="en-US" altLang="zh-CN" sz="1200" b="1" dirty="0" err="1">
                <a:latin typeface="+mn-ea"/>
              </a:rPr>
              <a:t>gcount</a:t>
            </a:r>
            <a:r>
              <a:rPr lang="en-US" altLang="zh-CN" sz="1200" b="1" dirty="0">
                <a:latin typeface="+mn-ea"/>
              </a:rPr>
              <a:t>()</a:t>
            </a:r>
            <a:r>
              <a:rPr lang="zh-CN" altLang="en-US" sz="1200" b="1" dirty="0">
                <a:latin typeface="+mn-ea"/>
              </a:rPr>
              <a:t>的值是：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26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r>
              <a:rPr lang="en-US" altLang="zh-CN" sz="1200" b="1" dirty="0">
                <a:latin typeface="+mn-ea"/>
              </a:rPr>
              <a:t>               </a:t>
            </a:r>
            <a:r>
              <a:rPr lang="en-US" altLang="zh-CN" sz="1200" b="1" dirty="0" err="1">
                <a:latin typeface="+mn-ea"/>
              </a:rPr>
              <a:t>tellg</a:t>
            </a:r>
            <a:r>
              <a:rPr lang="en-US" altLang="zh-CN" sz="1200" b="1" dirty="0">
                <a:latin typeface="+mn-ea"/>
              </a:rPr>
              <a:t>()</a:t>
            </a:r>
            <a:r>
              <a:rPr lang="zh-CN" altLang="en-US" sz="1200" b="1" dirty="0">
                <a:latin typeface="+mn-ea"/>
              </a:rPr>
              <a:t>的值是：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26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r>
              <a:rPr lang="zh-CN" altLang="en-US" sz="1200" b="1" dirty="0">
                <a:latin typeface="+mn-ea"/>
              </a:rPr>
              <a:t>说明：</a:t>
            </a:r>
            <a:r>
              <a:rPr lang="en-US" altLang="zh-CN" sz="1200" b="1" dirty="0" err="1">
                <a:latin typeface="+mn-ea"/>
              </a:rPr>
              <a:t>in.read</a:t>
            </a:r>
            <a:r>
              <a:rPr lang="en-US" altLang="zh-CN" sz="1200" b="1" dirty="0">
                <a:latin typeface="+mn-ea"/>
              </a:rPr>
              <a:t>()</a:t>
            </a:r>
            <a:r>
              <a:rPr lang="zh-CN" altLang="en-US" sz="1200" b="1" dirty="0">
                <a:latin typeface="+mn-ea"/>
              </a:rPr>
              <a:t>读入时，是读到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zh-CN" altLang="en-US" sz="1200" b="1" dirty="0">
                <a:latin typeface="+mn-ea"/>
              </a:rPr>
              <a:t>停止，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</a:t>
            </a:r>
            <a:r>
              <a:rPr lang="zh-CN" altLang="en-US" sz="1200" b="1" dirty="0">
                <a:latin typeface="+mn-ea"/>
              </a:rPr>
              <a:t>不在数组最后加入一个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\0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zh-CN" altLang="en-US" sz="1200" b="1" dirty="0">
                <a:latin typeface="+mn-ea"/>
              </a:rPr>
              <a:t>。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51520" y="6489105"/>
            <a:ext cx="8637486" cy="32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综合左右：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  <a:ea typeface="+mn-ea"/>
              </a:rPr>
              <a:t>gcount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()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仅对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_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非格式化输入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_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方式读时有效，可返回最后读取的字节数；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  <a:ea typeface="+mn-ea"/>
              </a:rPr>
              <a:t>tellg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()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则对两种读入方式均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__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有效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_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。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66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：比较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读超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不超过文件长度时的区别，并观察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的返回值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7"/>
            <a:ext cx="4286420" cy="43562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"ABCDEFGHIJKLMNOPQRSTUVWXYZ"; //</a:t>
            </a:r>
            <a:r>
              <a:rPr lang="zh-CN" altLang="en-US" sz="1200" b="1" dirty="0">
                <a:latin typeface="+mn-ea"/>
              </a:rPr>
              <a:t>无换行符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err="1">
                <a:latin typeface="+mn-ea"/>
              </a:rPr>
              <a:t>in|ios</a:t>
            </a:r>
            <a:r>
              <a:rPr lang="en-US" altLang="zh-CN" sz="1200" b="1" dirty="0">
                <a:latin typeface="+mn-ea"/>
              </a:rPr>
              <a:t>::binary);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name[30] = "00000000000000000000000000000";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in.read</a:t>
            </a:r>
            <a:r>
              <a:rPr lang="en-US" altLang="zh-CN" sz="1200" b="1" dirty="0">
                <a:latin typeface="+mn-ea"/>
              </a:rPr>
              <a:t>(name, 20);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'*' &lt;&lt; name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(name[20])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in.gcount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in.tellg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in.good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5336976"/>
            <a:ext cx="4286420" cy="136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>
                <a:latin typeface="+mn-ea"/>
                <a:ea typeface="+mn-ea"/>
              </a:rPr>
              <a:t>__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26</a:t>
            </a:r>
            <a:r>
              <a:rPr lang="en-US" altLang="zh-CN" sz="1200" b="1" dirty="0">
                <a:latin typeface="+mn-ea"/>
                <a:ea typeface="+mn-ea"/>
              </a:rPr>
              <a:t>__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name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ABCDEFGHIJKLMNOPQRST000000000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         name[20]</a:t>
            </a:r>
            <a:r>
              <a:rPr lang="zh-CN" altLang="en-US" sz="1200" b="1" dirty="0">
                <a:latin typeface="+mn-ea"/>
                <a:ea typeface="+mn-ea"/>
              </a:rPr>
              <a:t>的值是：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48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en-US" altLang="zh-CN" sz="1200" b="1" dirty="0" err="1">
                <a:latin typeface="+mn-ea"/>
                <a:ea typeface="+mn-ea"/>
              </a:rPr>
              <a:t>gcount</a:t>
            </a:r>
            <a:r>
              <a:rPr lang="en-US" altLang="zh-CN" sz="1200" b="1" dirty="0">
                <a:latin typeface="+mn-ea"/>
                <a:ea typeface="+mn-ea"/>
              </a:rPr>
              <a:t>()</a:t>
            </a:r>
            <a:r>
              <a:rPr lang="zh-CN" altLang="en-US" sz="1200" b="1" dirty="0">
                <a:latin typeface="+mn-ea"/>
                <a:ea typeface="+mn-ea"/>
              </a:rPr>
              <a:t>的值是：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20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en-US" altLang="zh-CN" sz="1200" b="1" dirty="0" err="1">
                <a:latin typeface="+mn-ea"/>
                <a:ea typeface="+mn-ea"/>
              </a:rPr>
              <a:t>tellg</a:t>
            </a:r>
            <a:r>
              <a:rPr lang="en-US" altLang="zh-CN" sz="1200" b="1" dirty="0">
                <a:latin typeface="+mn-ea"/>
                <a:ea typeface="+mn-ea"/>
              </a:rPr>
              <a:t>()</a:t>
            </a:r>
            <a:r>
              <a:rPr lang="zh-CN" altLang="en-US" sz="1200" b="1" dirty="0">
                <a:latin typeface="+mn-ea"/>
                <a:ea typeface="+mn-ea"/>
              </a:rPr>
              <a:t>的值是：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20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              good()</a:t>
            </a:r>
            <a:r>
              <a:rPr lang="zh-CN" altLang="en-US" sz="1200" b="1" dirty="0">
                <a:latin typeface="+mn-ea"/>
                <a:ea typeface="+mn-ea"/>
              </a:rPr>
              <a:t>的值是：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en-US" altLang="zh-CN" sz="1200" b="1" dirty="0">
                <a:latin typeface="+mn-ea"/>
                <a:ea typeface="+mn-ea"/>
              </a:rPr>
              <a:t>_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7"/>
            <a:ext cx="4351066" cy="435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"ABCDEFGHIJKLMNOPQRSTUVWXYZ"; //</a:t>
            </a:r>
            <a:r>
              <a:rPr lang="zh-CN" altLang="en-US" sz="1200" b="1" dirty="0">
                <a:latin typeface="+mn-ea"/>
                <a:ea typeface="+mn-ea"/>
              </a:rPr>
              <a:t>无换行符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</a:t>
            </a:r>
            <a:r>
              <a:rPr lang="en-US" altLang="zh-CN" sz="1200" b="1" dirty="0" err="1">
                <a:latin typeface="+mn-ea"/>
                <a:ea typeface="+mn-ea"/>
              </a:rPr>
              <a:t>in|ios</a:t>
            </a:r>
            <a:r>
              <a:rPr lang="en-US" altLang="zh-CN" sz="1200" b="1" dirty="0">
                <a:latin typeface="+mn-ea"/>
                <a:ea typeface="+mn-ea"/>
              </a:rPr>
              <a:t>::binary);</a:t>
            </a:r>
            <a:endParaRPr lang="en-US" altLang="zh-CN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char name[30] = "00000000000000000000000000000";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in.read</a:t>
            </a:r>
            <a:r>
              <a:rPr lang="en-US" altLang="zh-CN" sz="1200" b="1" dirty="0">
                <a:latin typeface="+mn-ea"/>
                <a:ea typeface="+mn-ea"/>
              </a:rPr>
              <a:t>(name, 200);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'*' &lt;&lt; name &lt;&lt; '*'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in.gcount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in.tellg</a:t>
            </a:r>
            <a:r>
              <a:rPr lang="en-US" altLang="zh-CN" sz="1200" b="1" dirty="0">
                <a:latin typeface="+mn-ea"/>
                <a:ea typeface="+mn-ea"/>
              </a:rPr>
              <a:t>() &lt;&lt;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in.good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5336973"/>
            <a:ext cx="4351066" cy="136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Windows</a:t>
            </a:r>
            <a:r>
              <a:rPr lang="zh-CN" altLang="en-US" sz="1200" b="1" dirty="0">
                <a:latin typeface="+mn-ea"/>
              </a:rPr>
              <a:t>下运行，文件大小：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26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r>
              <a:rPr lang="en-US" altLang="zh-CN" sz="1200" b="1" dirty="0">
                <a:latin typeface="+mn-ea"/>
              </a:rPr>
              <a:t>               </a:t>
            </a:r>
            <a:r>
              <a:rPr lang="zh-CN" altLang="en-US" sz="1200" b="1" dirty="0">
                <a:latin typeface="+mn-ea"/>
              </a:rPr>
              <a:t>输出的</a:t>
            </a:r>
            <a:r>
              <a:rPr lang="en-US" altLang="zh-CN" sz="1200" b="1" dirty="0">
                <a:latin typeface="+mn-ea"/>
              </a:rPr>
              <a:t>name</a:t>
            </a:r>
            <a:r>
              <a:rPr lang="zh-CN" altLang="en-US" sz="1200" b="1" dirty="0">
                <a:latin typeface="+mn-ea"/>
              </a:rPr>
              <a:t>是：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ABCDEFGHIJKLMNOPQRSTUVWXYZ000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   </a:t>
            </a:r>
            <a:r>
              <a:rPr lang="en-US" altLang="zh-CN" sz="1200" b="1" dirty="0" err="1">
                <a:latin typeface="+mn-ea"/>
              </a:rPr>
              <a:t>gcount</a:t>
            </a:r>
            <a:r>
              <a:rPr lang="en-US" altLang="zh-CN" sz="1200" b="1" dirty="0">
                <a:latin typeface="+mn-ea"/>
              </a:rPr>
              <a:t>()</a:t>
            </a:r>
            <a:r>
              <a:rPr lang="zh-CN" altLang="en-US" sz="1200" b="1" dirty="0">
                <a:latin typeface="+mn-ea"/>
              </a:rPr>
              <a:t>的值是：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26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r>
              <a:rPr lang="en-US" altLang="zh-CN" sz="1200" b="1" dirty="0">
                <a:latin typeface="+mn-ea"/>
              </a:rPr>
              <a:t>               </a:t>
            </a:r>
            <a:r>
              <a:rPr lang="en-US" altLang="zh-CN" sz="1200" b="1" dirty="0" err="1">
                <a:latin typeface="+mn-ea"/>
              </a:rPr>
              <a:t>tellg</a:t>
            </a:r>
            <a:r>
              <a:rPr lang="en-US" altLang="zh-CN" sz="1200" b="1" dirty="0">
                <a:latin typeface="+mn-ea"/>
              </a:rPr>
              <a:t>()</a:t>
            </a:r>
            <a:r>
              <a:rPr lang="zh-CN" altLang="en-US" sz="1200" b="1" dirty="0">
                <a:latin typeface="+mn-ea"/>
              </a:rPr>
              <a:t>的值是：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-1</a:t>
            </a:r>
            <a:r>
              <a:rPr lang="en-US" altLang="zh-CN" sz="1200" b="1" dirty="0">
                <a:latin typeface="+mn-ea"/>
              </a:rPr>
              <a:t>_</a:t>
            </a:r>
          </a:p>
          <a:p>
            <a:r>
              <a:rPr lang="en-US" altLang="zh-CN" sz="1200" b="1" dirty="0">
                <a:latin typeface="+mn-ea"/>
              </a:rPr>
              <a:t>               good()</a:t>
            </a:r>
            <a:r>
              <a:rPr lang="zh-CN" altLang="en-US" sz="1200" b="1" dirty="0">
                <a:latin typeface="+mn-ea"/>
              </a:rPr>
              <a:t>的值是：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6414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移动文件指针，观察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在不同情况下的返回值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38884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50" b="1" dirty="0">
                <a:latin typeface="+mn-ea"/>
                <a:ea typeface="+mn-ea"/>
              </a:rPr>
              <a:t>#include &lt;</a:t>
            </a:r>
            <a:r>
              <a:rPr lang="en-US" altLang="zh-CN" sz="1050" b="1" dirty="0" err="1">
                <a:latin typeface="+mn-ea"/>
                <a:ea typeface="+mn-ea"/>
              </a:rPr>
              <a:t>iostream</a:t>
            </a:r>
            <a:r>
              <a:rPr lang="en-US" altLang="zh-CN" sz="105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#include &lt;</a:t>
            </a:r>
            <a:r>
              <a:rPr lang="en-US" altLang="zh-CN" sz="1050" b="1" dirty="0" err="1">
                <a:latin typeface="+mn-ea"/>
                <a:ea typeface="+mn-ea"/>
              </a:rPr>
              <a:t>fstream</a:t>
            </a:r>
            <a:r>
              <a:rPr lang="en-US" altLang="zh-CN" sz="105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#include &lt;</a:t>
            </a:r>
            <a:r>
              <a:rPr lang="en-US" altLang="zh-CN" sz="1050" b="1" dirty="0" err="1">
                <a:latin typeface="+mn-ea"/>
                <a:ea typeface="+mn-ea"/>
              </a:rPr>
              <a:t>cstring</a:t>
            </a:r>
            <a:r>
              <a:rPr lang="en-US" altLang="zh-CN" sz="105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using namespace </a:t>
            </a:r>
            <a:r>
              <a:rPr lang="en-US" altLang="zh-CN" sz="1050" b="1" dirty="0" err="1">
                <a:latin typeface="+mn-ea"/>
                <a:ea typeface="+mn-ea"/>
              </a:rPr>
              <a:t>std</a:t>
            </a:r>
            <a:r>
              <a:rPr lang="en-US" altLang="zh-CN" sz="1050" b="1" dirty="0">
                <a:latin typeface="+mn-ea"/>
                <a:ea typeface="+mn-ea"/>
              </a:rPr>
              <a:t>;</a:t>
            </a:r>
          </a:p>
          <a:p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 err="1">
                <a:latin typeface="+mn-ea"/>
                <a:ea typeface="+mn-ea"/>
              </a:rPr>
              <a:t>int</a:t>
            </a:r>
            <a:r>
              <a:rPr lang="en-US" altLang="zh-CN" sz="1050" b="1" dirty="0">
                <a:latin typeface="+mn-ea"/>
                <a:ea typeface="+mn-ea"/>
              </a:rPr>
              <a:t> main(</a:t>
            </a:r>
            <a:r>
              <a:rPr lang="en-US" altLang="zh-CN" sz="1050" b="1" dirty="0" err="1">
                <a:latin typeface="+mn-ea"/>
                <a:ea typeface="+mn-ea"/>
              </a:rPr>
              <a:t>int</a:t>
            </a:r>
            <a:r>
              <a:rPr lang="en-US" altLang="zh-CN" sz="1050" b="1" dirty="0">
                <a:latin typeface="+mn-ea"/>
                <a:ea typeface="+mn-ea"/>
              </a:rPr>
              <a:t> </a:t>
            </a:r>
            <a:r>
              <a:rPr lang="en-US" altLang="zh-CN" sz="1050" b="1" dirty="0" err="1">
                <a:latin typeface="+mn-ea"/>
                <a:ea typeface="+mn-ea"/>
              </a:rPr>
              <a:t>argc</a:t>
            </a:r>
            <a:r>
              <a:rPr lang="en-US" altLang="zh-CN" sz="1050" b="1" dirty="0">
                <a:latin typeface="+mn-ea"/>
                <a:ea typeface="+mn-ea"/>
              </a:rPr>
              <a:t>, char *</a:t>
            </a:r>
            <a:r>
              <a:rPr lang="en-US" altLang="zh-CN" sz="1050" b="1" dirty="0" err="1">
                <a:latin typeface="+mn-ea"/>
                <a:ea typeface="+mn-ea"/>
              </a:rPr>
              <a:t>argv</a:t>
            </a:r>
            <a:r>
              <a:rPr lang="en-US" altLang="zh-CN" sz="105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ofstream</a:t>
            </a:r>
            <a:r>
              <a:rPr lang="en-US" altLang="zh-CN" sz="1050" b="1" dirty="0">
                <a:latin typeface="+mn-ea"/>
                <a:ea typeface="+mn-ea"/>
              </a:rPr>
              <a:t> out("out.txt", </a:t>
            </a:r>
            <a:r>
              <a:rPr lang="en-US" altLang="zh-CN" sz="1050" b="1" dirty="0" err="1">
                <a:latin typeface="+mn-ea"/>
                <a:ea typeface="+mn-ea"/>
              </a:rPr>
              <a:t>ios</a:t>
            </a:r>
            <a:r>
              <a:rPr lang="en-US" altLang="zh-CN" sz="105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out &lt;&lt; "ABCDEFGHIJKLMNOPQRSTUVWXYZ"; //</a:t>
            </a:r>
            <a:r>
              <a:rPr lang="zh-CN" altLang="en-US" sz="1050" b="1" dirty="0">
                <a:latin typeface="+mn-ea"/>
                <a:ea typeface="+mn-ea"/>
              </a:rPr>
              <a:t>无换行符</a:t>
            </a:r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out.close</a:t>
            </a:r>
            <a:r>
              <a:rPr lang="en-US" altLang="zh-CN" sz="1050" b="1" dirty="0">
                <a:latin typeface="+mn-ea"/>
                <a:ea typeface="+mn-ea"/>
              </a:rPr>
              <a:t>();</a:t>
            </a:r>
          </a:p>
          <a:p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ifstream</a:t>
            </a:r>
            <a:r>
              <a:rPr lang="en-US" altLang="zh-CN" sz="1050" b="1" dirty="0">
                <a:latin typeface="+mn-ea"/>
                <a:ea typeface="+mn-ea"/>
              </a:rPr>
              <a:t> in("out.txt", </a:t>
            </a:r>
            <a:r>
              <a:rPr lang="en-US" altLang="zh-CN" sz="1050" b="1" dirty="0" err="1">
                <a:latin typeface="+mn-ea"/>
                <a:ea typeface="+mn-ea"/>
              </a:rPr>
              <a:t>ios</a:t>
            </a:r>
            <a:r>
              <a:rPr lang="en-US" altLang="zh-CN" sz="1050" b="1" dirty="0">
                <a:latin typeface="+mn-ea"/>
                <a:ea typeface="+mn-ea"/>
              </a:rPr>
              <a:t>::</a:t>
            </a:r>
            <a:r>
              <a:rPr lang="en-US" altLang="zh-CN" sz="1050" b="1" dirty="0" err="1">
                <a:latin typeface="+mn-ea"/>
                <a:ea typeface="+mn-ea"/>
              </a:rPr>
              <a:t>in|ios</a:t>
            </a:r>
            <a:r>
              <a:rPr lang="en-US" altLang="zh-CN" sz="1050" b="1" dirty="0">
                <a:latin typeface="+mn-ea"/>
                <a:ea typeface="+mn-ea"/>
              </a:rPr>
              <a:t>::binary);</a:t>
            </a:r>
            <a:endParaRPr lang="en-US" altLang="zh-CN" sz="105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char name[80];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in.read</a:t>
            </a:r>
            <a:r>
              <a:rPr lang="en-US" altLang="zh-CN" sz="1050" b="1" dirty="0">
                <a:latin typeface="+mn-ea"/>
                <a:ea typeface="+mn-ea"/>
              </a:rPr>
              <a:t>(name, 10);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in.tellg</a:t>
            </a:r>
            <a:r>
              <a:rPr lang="en-US" altLang="zh-CN" sz="1050" b="1" dirty="0">
                <a:latin typeface="+mn-ea"/>
              </a:rPr>
              <a:t>() &lt;&lt; " " &lt;&lt; </a:t>
            </a:r>
            <a:r>
              <a:rPr lang="en-US" altLang="zh-CN" sz="1050" b="1" dirty="0" err="1">
                <a:latin typeface="+mn-ea"/>
              </a:rPr>
              <a:t>in.gcount</a:t>
            </a:r>
            <a:r>
              <a:rPr lang="en-US" altLang="zh-CN" sz="1050" b="1" dirty="0">
                <a:latin typeface="+mn-ea"/>
              </a:rPr>
              <a:t>()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name[10] = '\0';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cout</a:t>
            </a:r>
            <a:r>
              <a:rPr lang="en-US" altLang="zh-CN" sz="1050" b="1" dirty="0">
                <a:latin typeface="+mn-ea"/>
                <a:ea typeface="+mn-ea"/>
              </a:rPr>
              <a:t> &lt;&lt; '*' &lt;&lt; name &lt;&lt; '*' &lt;&lt; </a:t>
            </a:r>
            <a:r>
              <a:rPr lang="en-US" altLang="zh-CN" sz="1050" b="1" dirty="0" err="1">
                <a:latin typeface="+mn-ea"/>
                <a:ea typeface="+mn-ea"/>
              </a:rPr>
              <a:t>endl</a:t>
            </a:r>
            <a:r>
              <a:rPr lang="en-US" altLang="zh-CN" sz="105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in.seekg</a:t>
            </a:r>
            <a:r>
              <a:rPr lang="en-US" altLang="zh-CN" sz="1050" b="1" dirty="0">
                <a:latin typeface="+mn-ea"/>
                <a:ea typeface="+mn-ea"/>
              </a:rPr>
              <a:t>(-5, </a:t>
            </a:r>
            <a:r>
              <a:rPr lang="en-US" altLang="zh-CN" sz="1050" b="1" dirty="0" err="1">
                <a:latin typeface="+mn-ea"/>
                <a:ea typeface="+mn-ea"/>
              </a:rPr>
              <a:t>ios</a:t>
            </a:r>
            <a:r>
              <a:rPr lang="en-US" altLang="zh-CN" sz="1050" b="1" dirty="0">
                <a:latin typeface="+mn-ea"/>
                <a:ea typeface="+mn-ea"/>
              </a:rPr>
              <a:t>::cur);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in.tellg</a:t>
            </a:r>
            <a:r>
              <a:rPr lang="en-US" altLang="zh-CN" sz="1050" b="1" dirty="0">
                <a:latin typeface="+mn-ea"/>
              </a:rPr>
              <a:t>()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in.read</a:t>
            </a:r>
            <a:r>
              <a:rPr lang="en-US" altLang="zh-CN" sz="1050" b="1" dirty="0">
                <a:latin typeface="+mn-ea"/>
              </a:rPr>
              <a:t>(name, 10);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in.tellg</a:t>
            </a:r>
            <a:r>
              <a:rPr lang="en-US" altLang="zh-CN" sz="1050" b="1" dirty="0">
                <a:latin typeface="+mn-ea"/>
              </a:rPr>
              <a:t>() &lt;&lt; " " &lt;&lt; </a:t>
            </a:r>
            <a:r>
              <a:rPr lang="en-US" altLang="zh-CN" sz="1050" b="1" dirty="0" err="1">
                <a:latin typeface="+mn-ea"/>
              </a:rPr>
              <a:t>in.gcount</a:t>
            </a:r>
            <a:r>
              <a:rPr lang="en-US" altLang="zh-CN" sz="1050" b="1" dirty="0">
                <a:latin typeface="+mn-ea"/>
              </a:rPr>
              <a:t>()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name[10] = '\0';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'*' &lt;&lt; name &lt;&lt; '*'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4869160"/>
            <a:ext cx="4286420" cy="1728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200" b="1" dirty="0">
                <a:latin typeface="+mn-ea"/>
                <a:ea typeface="+mn-ea"/>
              </a:rPr>
              <a:t>下运行，输出依次是：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10 10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*ABCDEFGHIJ*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15 10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  <a:ea typeface="+mn-ea"/>
              </a:rPr>
              <a:t>*FGHIJKLMNO*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38884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50" b="1" dirty="0">
                <a:latin typeface="+mn-ea"/>
                <a:ea typeface="+mn-ea"/>
              </a:rPr>
              <a:t>#include &lt;</a:t>
            </a:r>
            <a:r>
              <a:rPr lang="en-US" altLang="zh-CN" sz="1050" b="1" dirty="0" err="1">
                <a:latin typeface="+mn-ea"/>
                <a:ea typeface="+mn-ea"/>
              </a:rPr>
              <a:t>iostream</a:t>
            </a:r>
            <a:r>
              <a:rPr lang="en-US" altLang="zh-CN" sz="105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#include &lt;</a:t>
            </a:r>
            <a:r>
              <a:rPr lang="en-US" altLang="zh-CN" sz="1050" b="1" dirty="0" err="1">
                <a:latin typeface="+mn-ea"/>
                <a:ea typeface="+mn-ea"/>
              </a:rPr>
              <a:t>fstream</a:t>
            </a:r>
            <a:r>
              <a:rPr lang="en-US" altLang="zh-CN" sz="105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#include &lt;</a:t>
            </a:r>
            <a:r>
              <a:rPr lang="en-US" altLang="zh-CN" sz="1050" b="1" dirty="0" err="1">
                <a:latin typeface="+mn-ea"/>
                <a:ea typeface="+mn-ea"/>
              </a:rPr>
              <a:t>cstring</a:t>
            </a:r>
            <a:r>
              <a:rPr lang="en-US" altLang="zh-CN" sz="105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using namespace </a:t>
            </a:r>
            <a:r>
              <a:rPr lang="en-US" altLang="zh-CN" sz="1050" b="1" dirty="0" err="1">
                <a:latin typeface="+mn-ea"/>
                <a:ea typeface="+mn-ea"/>
              </a:rPr>
              <a:t>std</a:t>
            </a:r>
            <a:r>
              <a:rPr lang="en-US" altLang="zh-CN" sz="1050" b="1" dirty="0">
                <a:latin typeface="+mn-ea"/>
                <a:ea typeface="+mn-ea"/>
              </a:rPr>
              <a:t>;</a:t>
            </a:r>
          </a:p>
          <a:p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 err="1">
                <a:latin typeface="+mn-ea"/>
                <a:ea typeface="+mn-ea"/>
              </a:rPr>
              <a:t>int</a:t>
            </a:r>
            <a:r>
              <a:rPr lang="en-US" altLang="zh-CN" sz="1050" b="1" dirty="0">
                <a:latin typeface="+mn-ea"/>
                <a:ea typeface="+mn-ea"/>
              </a:rPr>
              <a:t> main(</a:t>
            </a:r>
            <a:r>
              <a:rPr lang="en-US" altLang="zh-CN" sz="1050" b="1" dirty="0" err="1">
                <a:latin typeface="+mn-ea"/>
                <a:ea typeface="+mn-ea"/>
              </a:rPr>
              <a:t>int</a:t>
            </a:r>
            <a:r>
              <a:rPr lang="en-US" altLang="zh-CN" sz="1050" b="1" dirty="0">
                <a:latin typeface="+mn-ea"/>
                <a:ea typeface="+mn-ea"/>
              </a:rPr>
              <a:t> </a:t>
            </a:r>
            <a:r>
              <a:rPr lang="en-US" altLang="zh-CN" sz="1050" b="1" dirty="0" err="1">
                <a:latin typeface="+mn-ea"/>
                <a:ea typeface="+mn-ea"/>
              </a:rPr>
              <a:t>argc</a:t>
            </a:r>
            <a:r>
              <a:rPr lang="en-US" altLang="zh-CN" sz="1050" b="1" dirty="0">
                <a:latin typeface="+mn-ea"/>
                <a:ea typeface="+mn-ea"/>
              </a:rPr>
              <a:t>, char *</a:t>
            </a:r>
            <a:r>
              <a:rPr lang="en-US" altLang="zh-CN" sz="1050" b="1" dirty="0" err="1">
                <a:latin typeface="+mn-ea"/>
                <a:ea typeface="+mn-ea"/>
              </a:rPr>
              <a:t>argv</a:t>
            </a:r>
            <a:r>
              <a:rPr lang="en-US" altLang="zh-CN" sz="105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ofstream</a:t>
            </a:r>
            <a:r>
              <a:rPr lang="en-US" altLang="zh-CN" sz="1050" b="1" dirty="0">
                <a:latin typeface="+mn-ea"/>
                <a:ea typeface="+mn-ea"/>
              </a:rPr>
              <a:t> out("out.txt", </a:t>
            </a:r>
            <a:r>
              <a:rPr lang="en-US" altLang="zh-CN" sz="1050" b="1" dirty="0" err="1">
                <a:latin typeface="+mn-ea"/>
                <a:ea typeface="+mn-ea"/>
              </a:rPr>
              <a:t>ios</a:t>
            </a:r>
            <a:r>
              <a:rPr lang="en-US" altLang="zh-CN" sz="105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out &lt;&lt; "ABCDEFGHIJKLMNOPQRSTUVWXYZ"; //</a:t>
            </a:r>
            <a:r>
              <a:rPr lang="zh-CN" altLang="en-US" sz="1050" b="1" dirty="0">
                <a:latin typeface="+mn-ea"/>
                <a:ea typeface="+mn-ea"/>
              </a:rPr>
              <a:t>无换行符</a:t>
            </a:r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out.close</a:t>
            </a:r>
            <a:r>
              <a:rPr lang="en-US" altLang="zh-CN" sz="1050" b="1" dirty="0">
                <a:latin typeface="+mn-ea"/>
                <a:ea typeface="+mn-ea"/>
              </a:rPr>
              <a:t>();</a:t>
            </a:r>
          </a:p>
          <a:p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ifstream</a:t>
            </a:r>
            <a:r>
              <a:rPr lang="en-US" altLang="zh-CN" sz="1050" b="1" dirty="0">
                <a:latin typeface="+mn-ea"/>
                <a:ea typeface="+mn-ea"/>
              </a:rPr>
              <a:t> in("out.txt", </a:t>
            </a:r>
            <a:r>
              <a:rPr lang="en-US" altLang="zh-CN" sz="1050" b="1" dirty="0" err="1">
                <a:latin typeface="+mn-ea"/>
                <a:ea typeface="+mn-ea"/>
              </a:rPr>
              <a:t>ios</a:t>
            </a:r>
            <a:r>
              <a:rPr lang="en-US" altLang="zh-CN" sz="1050" b="1" dirty="0">
                <a:latin typeface="+mn-ea"/>
                <a:ea typeface="+mn-ea"/>
              </a:rPr>
              <a:t>::</a:t>
            </a:r>
            <a:r>
              <a:rPr lang="en-US" altLang="zh-CN" sz="1050" b="1" dirty="0" err="1">
                <a:latin typeface="+mn-ea"/>
                <a:ea typeface="+mn-ea"/>
              </a:rPr>
              <a:t>in|ios</a:t>
            </a:r>
            <a:r>
              <a:rPr lang="en-US" altLang="zh-CN" sz="1050" b="1" dirty="0">
                <a:latin typeface="+mn-ea"/>
                <a:ea typeface="+mn-ea"/>
              </a:rPr>
              <a:t>::binary);</a:t>
            </a:r>
            <a:endParaRPr lang="en-US" altLang="zh-CN" sz="105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char name[80];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in.read</a:t>
            </a:r>
            <a:r>
              <a:rPr lang="en-US" altLang="zh-CN" sz="1050" b="1" dirty="0">
                <a:latin typeface="+mn-ea"/>
                <a:ea typeface="+mn-ea"/>
              </a:rPr>
              <a:t>(name, 30);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cout</a:t>
            </a:r>
            <a:r>
              <a:rPr lang="en-US" altLang="zh-CN" sz="1050" b="1" dirty="0">
                <a:latin typeface="+mn-ea"/>
                <a:ea typeface="+mn-ea"/>
              </a:rPr>
              <a:t> &lt;&lt; </a:t>
            </a:r>
            <a:r>
              <a:rPr lang="en-US" altLang="zh-CN" sz="1050" b="1" dirty="0" err="1">
                <a:latin typeface="+mn-ea"/>
                <a:ea typeface="+mn-ea"/>
              </a:rPr>
              <a:t>in.tellg</a:t>
            </a:r>
            <a:r>
              <a:rPr lang="en-US" altLang="zh-CN" sz="1050" b="1" dirty="0">
                <a:latin typeface="+mn-ea"/>
                <a:ea typeface="+mn-ea"/>
              </a:rPr>
              <a:t>() &lt;&lt;</a:t>
            </a:r>
            <a:r>
              <a:rPr lang="en-US" altLang="zh-CN" sz="1050" b="1" dirty="0">
                <a:latin typeface="+mn-ea"/>
              </a:rPr>
              <a:t> " " &lt;&lt; </a:t>
            </a:r>
            <a:r>
              <a:rPr lang="en-US" altLang="zh-CN" sz="1050" b="1" dirty="0" err="1">
                <a:latin typeface="+mn-ea"/>
              </a:rPr>
              <a:t>in.gcount</a:t>
            </a:r>
            <a:r>
              <a:rPr lang="en-US" altLang="zh-CN" sz="1050" b="1" dirty="0">
                <a:latin typeface="+mn-ea"/>
              </a:rPr>
              <a:t>()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name[30] = '\0';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cout</a:t>
            </a:r>
            <a:r>
              <a:rPr lang="en-US" altLang="zh-CN" sz="1050" b="1" dirty="0">
                <a:latin typeface="+mn-ea"/>
                <a:ea typeface="+mn-ea"/>
              </a:rPr>
              <a:t> &lt;&lt; '*' &lt;&lt; name &lt;&lt; '*' &lt;&lt; </a:t>
            </a:r>
            <a:r>
              <a:rPr lang="en-US" altLang="zh-CN" sz="1050" b="1" dirty="0" err="1">
                <a:latin typeface="+mn-ea"/>
                <a:ea typeface="+mn-ea"/>
              </a:rPr>
              <a:t>endl</a:t>
            </a:r>
            <a:r>
              <a:rPr lang="en-US" altLang="zh-CN" sz="105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in.seekg</a:t>
            </a:r>
            <a:r>
              <a:rPr lang="en-US" altLang="zh-CN" sz="1050" b="1" dirty="0">
                <a:latin typeface="+mn-ea"/>
                <a:ea typeface="+mn-ea"/>
              </a:rPr>
              <a:t>(5, </a:t>
            </a:r>
            <a:r>
              <a:rPr lang="en-US" altLang="zh-CN" sz="1050" b="1" dirty="0" err="1">
                <a:latin typeface="+mn-ea"/>
                <a:ea typeface="+mn-ea"/>
              </a:rPr>
              <a:t>ios</a:t>
            </a:r>
            <a:r>
              <a:rPr lang="en-US" altLang="zh-CN" sz="1050" b="1" dirty="0">
                <a:latin typeface="+mn-ea"/>
                <a:ea typeface="+mn-ea"/>
              </a:rPr>
              <a:t>::beg);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cout</a:t>
            </a:r>
            <a:r>
              <a:rPr lang="en-US" altLang="zh-CN" sz="1050" b="1" dirty="0">
                <a:latin typeface="+mn-ea"/>
                <a:ea typeface="+mn-ea"/>
              </a:rPr>
              <a:t> &lt;&lt; </a:t>
            </a:r>
            <a:r>
              <a:rPr lang="en-US" altLang="zh-CN" sz="1050" b="1" dirty="0" err="1">
                <a:latin typeface="+mn-ea"/>
                <a:ea typeface="+mn-ea"/>
              </a:rPr>
              <a:t>in.tellg</a:t>
            </a:r>
            <a:r>
              <a:rPr lang="en-US" altLang="zh-CN" sz="1050" b="1" dirty="0">
                <a:latin typeface="+mn-ea"/>
                <a:ea typeface="+mn-ea"/>
              </a:rPr>
              <a:t>() &lt;&lt; </a:t>
            </a:r>
            <a:r>
              <a:rPr lang="en-US" altLang="zh-CN" sz="1050" b="1" dirty="0" err="1">
                <a:latin typeface="+mn-ea"/>
                <a:ea typeface="+mn-ea"/>
              </a:rPr>
              <a:t>endl</a:t>
            </a:r>
            <a:r>
              <a:rPr lang="en-US" altLang="zh-CN" sz="105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in.read</a:t>
            </a:r>
            <a:r>
              <a:rPr lang="en-US" altLang="zh-CN" sz="1050" b="1" dirty="0">
                <a:latin typeface="+mn-ea"/>
                <a:ea typeface="+mn-ea"/>
              </a:rPr>
              <a:t>(name, 30);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in.tellg</a:t>
            </a:r>
            <a:r>
              <a:rPr lang="en-US" altLang="zh-CN" sz="1050" b="1" dirty="0">
                <a:latin typeface="+mn-ea"/>
              </a:rPr>
              <a:t>() &lt;&lt; " " &lt;&lt; </a:t>
            </a:r>
            <a:r>
              <a:rPr lang="en-US" altLang="zh-CN" sz="1050" b="1" dirty="0" err="1">
                <a:latin typeface="+mn-ea"/>
              </a:rPr>
              <a:t>in.gcount</a:t>
            </a:r>
            <a:r>
              <a:rPr lang="en-US" altLang="zh-CN" sz="1050" b="1" dirty="0">
                <a:latin typeface="+mn-ea"/>
              </a:rPr>
              <a:t>()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  <a:ea typeface="+mn-ea"/>
            </a:endParaRPr>
          </a:p>
          <a:p>
            <a:r>
              <a:rPr lang="en-US" altLang="zh-CN" sz="1050" b="1" dirty="0">
                <a:latin typeface="+mn-ea"/>
                <a:ea typeface="+mn-ea"/>
              </a:rPr>
              <a:t>    name[30] = '\0';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</a:t>
            </a:r>
            <a:r>
              <a:rPr lang="en-US" altLang="zh-CN" sz="1050" b="1" dirty="0" err="1">
                <a:latin typeface="+mn-ea"/>
                <a:ea typeface="+mn-ea"/>
              </a:rPr>
              <a:t>cout</a:t>
            </a:r>
            <a:r>
              <a:rPr lang="en-US" altLang="zh-CN" sz="1050" b="1" dirty="0">
                <a:latin typeface="+mn-ea"/>
                <a:ea typeface="+mn-ea"/>
              </a:rPr>
              <a:t> &lt;&lt; '*' &lt;&lt; name &lt;&lt; '*' &lt;&lt; </a:t>
            </a:r>
            <a:r>
              <a:rPr lang="en-US" altLang="zh-CN" sz="1050" b="1" dirty="0" err="1">
                <a:latin typeface="+mn-ea"/>
                <a:ea typeface="+mn-ea"/>
              </a:rPr>
              <a:t>endl</a:t>
            </a:r>
            <a:r>
              <a:rPr lang="en-US" altLang="zh-CN" sz="105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05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4869159"/>
            <a:ext cx="4351066" cy="17281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Windows</a:t>
            </a:r>
            <a:r>
              <a:rPr lang="zh-CN" altLang="en-US" sz="1200" b="1" dirty="0">
                <a:latin typeface="+mn-ea"/>
              </a:rPr>
              <a:t>下运行，输出依次是：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-1 26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*ABCDEFGHIJKLMNOPQRSTUVWXYZ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烫烫*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-1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-1 0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*ABCDEFGHIJKLMNOPQRSTUVWXYZ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烫烫*</a:t>
            </a:r>
            <a:endParaRPr lang="en-US" altLang="zh-CN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1520" y="6021289"/>
            <a:ext cx="863748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综合左右：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  <a:ea typeface="+mn-ea"/>
              </a:rPr>
              <a:t>tellg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()/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  <a:ea typeface="+mn-ea"/>
              </a:rPr>
              <a:t>gcount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()/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  <a:ea typeface="+mn-ea"/>
              </a:rPr>
              <a:t>seekg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()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仅在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  <a:ea typeface="+mn-ea"/>
              </a:rPr>
              <a:t>_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ea typeface="+mn-ea"/>
              </a:rPr>
              <a:t>读取不差过文件长度的数据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_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</a:rPr>
              <a:t>情况下返回正确值，因此，每次操作完成后，最好判断流对象自身状态</a:t>
            </a:r>
            <a:r>
              <a:rPr lang="zh-CN" altLang="en-US" sz="1200" b="1" dirty="0">
                <a:solidFill>
                  <a:srgbClr val="FF3300"/>
                </a:solidFill>
                <a:latin typeface="+mn-ea"/>
                <a:ea typeface="+mn-ea"/>
              </a:rPr>
              <a:t>，正确才可继续下一步。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33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后判断流对象状态是否正确，若不正确则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                                                 </a:t>
            </a:r>
            <a:r>
              <a:rPr lang="zh-CN" altLang="en-US" sz="1600" b="1" dirty="0">
                <a:latin typeface="+mn-ea"/>
              </a:rPr>
              <a:t>恢复正确状态后再继续使用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6"/>
            <a:ext cx="4286420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"ABCDEFGHIJKLMNOPQRSTUVWXYZ"; //</a:t>
            </a:r>
            <a:r>
              <a:rPr lang="zh-CN" altLang="en-US" sz="1200" b="1" dirty="0">
                <a:latin typeface="+mn-ea"/>
                <a:ea typeface="+mn-ea"/>
              </a:rPr>
              <a:t>无换行符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</a:t>
            </a:r>
            <a:r>
              <a:rPr lang="en-US" altLang="zh-CN" sz="1200" b="1" dirty="0" err="1">
                <a:latin typeface="+mn-ea"/>
                <a:ea typeface="+mn-ea"/>
              </a:rPr>
              <a:t>in|ios</a:t>
            </a:r>
            <a:r>
              <a:rPr lang="en-US" altLang="zh-CN" sz="1200" b="1" dirty="0">
                <a:latin typeface="+mn-ea"/>
                <a:ea typeface="+mn-ea"/>
              </a:rPr>
              <a:t>::binary);</a:t>
            </a:r>
            <a:endParaRPr lang="en-US" altLang="zh-CN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char name[80];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in.read</a:t>
            </a:r>
            <a:r>
              <a:rPr lang="en-US" altLang="zh-CN" sz="1200" b="1" dirty="0">
                <a:latin typeface="+mn-ea"/>
                <a:ea typeface="+mn-ea"/>
              </a:rPr>
              <a:t>(name, 30);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in.tellg</a:t>
            </a:r>
            <a:r>
              <a:rPr lang="en-US" altLang="zh-CN" sz="1200" b="1" dirty="0">
                <a:latin typeface="+mn-ea"/>
                <a:ea typeface="+mn-ea"/>
              </a:rPr>
              <a:t>() &lt;&lt; " " &lt;&lt; </a:t>
            </a:r>
            <a:r>
              <a:rPr lang="en-US" altLang="zh-CN" sz="1200" b="1" dirty="0" err="1">
                <a:latin typeface="+mn-ea"/>
                <a:ea typeface="+mn-ea"/>
              </a:rPr>
              <a:t>in.gcount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name[30] = '\0';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'*' &lt;&lt; name &lt;&lt; '*'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if (!</a:t>
            </a:r>
            <a:r>
              <a:rPr lang="en-US" altLang="zh-CN" sz="1200" b="1" dirty="0" err="1">
                <a:latin typeface="+mn-ea"/>
                <a:ea typeface="+mn-ea"/>
              </a:rPr>
              <a:t>in.good</a:t>
            </a:r>
            <a:r>
              <a:rPr lang="en-US" altLang="zh-CN" sz="1200" b="1" dirty="0">
                <a:latin typeface="+mn-ea"/>
                <a:ea typeface="+mn-ea"/>
              </a:rPr>
              <a:t>())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</a:t>
            </a:r>
            <a:r>
              <a:rPr lang="en-US" altLang="zh-CN" sz="1200" b="1" dirty="0" err="1">
                <a:latin typeface="+mn-ea"/>
                <a:ea typeface="+mn-ea"/>
              </a:rPr>
              <a:t>in.clear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in.seekg</a:t>
            </a:r>
            <a:r>
              <a:rPr lang="en-US" altLang="zh-CN" sz="1200" b="1" dirty="0">
                <a:latin typeface="+mn-ea"/>
                <a:ea typeface="+mn-ea"/>
              </a:rPr>
              <a:t>(5,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::beg);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in.tellg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in.read</a:t>
            </a:r>
            <a:r>
              <a:rPr lang="en-US" altLang="zh-CN" sz="1200" b="1" dirty="0">
                <a:latin typeface="+mn-ea"/>
                <a:ea typeface="+mn-ea"/>
              </a:rPr>
              <a:t>(name, 30);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in.tellg</a:t>
            </a:r>
            <a:r>
              <a:rPr lang="en-US" altLang="zh-CN" sz="1200" b="1" dirty="0">
                <a:latin typeface="+mn-ea"/>
                <a:ea typeface="+mn-ea"/>
              </a:rPr>
              <a:t>() &lt;&lt; " " &lt;&lt; </a:t>
            </a:r>
            <a:r>
              <a:rPr lang="en-US" altLang="zh-CN" sz="1200" b="1" dirty="0" err="1">
                <a:latin typeface="+mn-ea"/>
                <a:ea typeface="+mn-ea"/>
              </a:rPr>
              <a:t>in.gcount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name[30] = '\0';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'*' &lt;&lt; name &lt;&lt; '*'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if (!</a:t>
            </a:r>
            <a:r>
              <a:rPr lang="en-US" altLang="zh-CN" sz="1200" b="1" dirty="0" err="1">
                <a:latin typeface="+mn-ea"/>
                <a:ea typeface="+mn-ea"/>
              </a:rPr>
              <a:t>in.good</a:t>
            </a:r>
            <a:r>
              <a:rPr lang="en-US" altLang="zh-CN" sz="1200" b="1" dirty="0">
                <a:latin typeface="+mn-ea"/>
                <a:ea typeface="+mn-ea"/>
              </a:rPr>
              <a:t>())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    </a:t>
            </a:r>
            <a:r>
              <a:rPr lang="en-US" altLang="zh-CN" sz="1200" b="1" dirty="0" err="1">
                <a:latin typeface="+mn-ea"/>
                <a:ea typeface="+mn-ea"/>
              </a:rPr>
              <a:t>in.clear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5085185"/>
            <a:ext cx="4351066" cy="162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Windows</a:t>
            </a:r>
            <a:r>
              <a:rPr lang="zh-CN" altLang="en-US" sz="1200" b="1" dirty="0">
                <a:latin typeface="+mn-ea"/>
              </a:rPr>
              <a:t>下运行，输出依次是：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-1 26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*ABCDEFGHIJKLMNOPQRSTUVWXYZ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烫烫*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5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-1 21</a:t>
            </a:r>
          </a:p>
          <a:p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*FGHIJKLMNOPQRSTUVWXYZVWXYZ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烫烫*</a:t>
            </a:r>
            <a:endParaRPr lang="en-US" altLang="zh-CN" sz="12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2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：十进制方式写，在</a:t>
            </a:r>
            <a:r>
              <a:rPr lang="en-US" altLang="zh-CN" sz="1600" b="1" dirty="0">
                <a:latin typeface="+mn-ea"/>
              </a:rPr>
              <a:t>Windows/Linux</a:t>
            </a:r>
            <a:r>
              <a:rPr lang="zh-CN" altLang="en-US" sz="1600" b="1" dirty="0">
                <a:latin typeface="+mn-ea"/>
              </a:rPr>
              <a:t>下的差别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fstream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argc</a:t>
            </a:r>
            <a:r>
              <a:rPr lang="en-US" altLang="zh-CN" sz="1600" b="1" dirty="0">
                <a:latin typeface="+mn-ea"/>
                <a:ea typeface="+mn-ea"/>
              </a:rPr>
              <a:t>, char *</a:t>
            </a:r>
            <a:r>
              <a:rPr lang="en-US" altLang="zh-CN" sz="1600" b="1" dirty="0" err="1">
                <a:latin typeface="+mn-ea"/>
                <a:ea typeface="+mn-ea"/>
              </a:rPr>
              <a:t>argv</a:t>
            </a:r>
            <a:r>
              <a:rPr lang="en-US" altLang="zh-CN" sz="16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ofstream</a:t>
            </a:r>
            <a:r>
              <a:rPr lang="en-US" altLang="zh-CN" sz="1600" b="1" dirty="0">
                <a:latin typeface="+mn-ea"/>
                <a:ea typeface="+mn-ea"/>
              </a:rPr>
              <a:t> out("out.txt", </a:t>
            </a:r>
            <a:r>
              <a:rPr lang="en-US" altLang="zh-CN" sz="1600" b="1" dirty="0" err="1">
                <a:latin typeface="+mn-ea"/>
                <a:ea typeface="+mn-ea"/>
              </a:rPr>
              <a:t>ios</a:t>
            </a:r>
            <a:r>
              <a:rPr lang="en-US" altLang="zh-CN" sz="1600" b="1" dirty="0">
                <a:latin typeface="+mn-ea"/>
                <a:ea typeface="+mn-ea"/>
              </a:rPr>
              <a:t>::out);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out &lt;&lt; "hello"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out.close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20" y="4509120"/>
            <a:ext cx="8640960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</a:t>
            </a:r>
            <a:r>
              <a:rPr lang="en-US" altLang="zh-CN" sz="1600" b="1" dirty="0">
                <a:latin typeface="+mn-ea"/>
                <a:ea typeface="+mn-ea"/>
              </a:rPr>
              <a:t>out.txt</a:t>
            </a:r>
            <a:r>
              <a:rPr lang="zh-CN" altLang="en-US" sz="1600" b="1" dirty="0">
                <a:latin typeface="+mn-ea"/>
                <a:ea typeface="+mn-ea"/>
              </a:rPr>
              <a:t>是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7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字节</a:t>
            </a:r>
            <a:r>
              <a:rPr lang="zh-CN" altLang="en-US" sz="1600" b="1" dirty="0">
                <a:latin typeface="+mn-ea"/>
                <a:ea typeface="+mn-ea"/>
              </a:rPr>
              <a:t>，用</a:t>
            </a:r>
            <a:r>
              <a:rPr lang="en-US" altLang="zh-CN" sz="1600" b="1" dirty="0" err="1">
                <a:latin typeface="+mn-ea"/>
                <a:ea typeface="+mn-ea"/>
              </a:rPr>
              <a:t>UltraEdit</a:t>
            </a:r>
            <a:r>
              <a:rPr lang="zh-CN" altLang="en-US" sz="1600" b="1" dirty="0">
                <a:latin typeface="+mn-ea"/>
                <a:ea typeface="+mn-ea"/>
              </a:rPr>
              <a:t>的</a:t>
            </a:r>
            <a:r>
              <a:rPr lang="en-US" altLang="zh-CN" sz="1600" b="1" dirty="0">
                <a:latin typeface="+mn-ea"/>
                <a:ea typeface="+mn-ea"/>
              </a:rPr>
              <a:t>16</a:t>
            </a:r>
            <a:r>
              <a:rPr lang="zh-CN" altLang="en-US" sz="1600" b="1" dirty="0">
                <a:latin typeface="+mn-ea"/>
                <a:ea typeface="+mn-ea"/>
              </a:rPr>
              <a:t>进制方式打开的贴图</a:t>
            </a: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字节，用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进制方式打开的贴图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FEF10A-C51D-4341-AD33-6967A022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58853"/>
            <a:ext cx="7286244" cy="3143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EE24BA-0A1E-40FF-9B95-3CEF2A435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922949"/>
            <a:ext cx="7286244" cy="2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8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：二进制方式写，在</a:t>
            </a:r>
            <a:r>
              <a:rPr lang="en-US" altLang="zh-CN" sz="1600" b="1" dirty="0">
                <a:latin typeface="+mn-ea"/>
              </a:rPr>
              <a:t>Windows/Linux</a:t>
            </a:r>
            <a:r>
              <a:rPr lang="zh-CN" altLang="en-US" sz="1600" b="1" dirty="0">
                <a:latin typeface="+mn-ea"/>
              </a:rPr>
              <a:t>下的差别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fstream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argc</a:t>
            </a:r>
            <a:r>
              <a:rPr lang="en-US" altLang="zh-CN" sz="1600" b="1" dirty="0">
                <a:latin typeface="+mn-ea"/>
                <a:ea typeface="+mn-ea"/>
              </a:rPr>
              <a:t>, char *</a:t>
            </a:r>
            <a:r>
              <a:rPr lang="en-US" altLang="zh-CN" sz="1600" b="1" dirty="0" err="1">
                <a:latin typeface="+mn-ea"/>
                <a:ea typeface="+mn-ea"/>
              </a:rPr>
              <a:t>argv</a:t>
            </a:r>
            <a:r>
              <a:rPr lang="en-US" altLang="zh-CN" sz="16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ofstream</a:t>
            </a:r>
            <a:r>
              <a:rPr lang="en-US" altLang="zh-CN" sz="1600" b="1" dirty="0">
                <a:latin typeface="+mn-ea"/>
                <a:ea typeface="+mn-ea"/>
              </a:rPr>
              <a:t> out("out.txt", </a:t>
            </a:r>
            <a:r>
              <a:rPr lang="en-US" altLang="zh-CN" sz="1600" b="1" dirty="0" err="1">
                <a:latin typeface="+mn-ea"/>
                <a:ea typeface="+mn-ea"/>
              </a:rPr>
              <a:t>ios</a:t>
            </a:r>
            <a:r>
              <a:rPr lang="en-US" altLang="zh-CN" sz="1600" b="1" dirty="0">
                <a:latin typeface="+mn-ea"/>
                <a:ea typeface="+mn-ea"/>
              </a:rPr>
              <a:t>::out | </a:t>
            </a:r>
            <a:r>
              <a:rPr lang="en-US" altLang="zh-CN" sz="1600" b="1" dirty="0" err="1">
                <a:latin typeface="+mn-ea"/>
                <a:ea typeface="+mn-ea"/>
              </a:rPr>
              <a:t>ios</a:t>
            </a:r>
            <a:r>
              <a:rPr lang="en-US" altLang="zh-CN" sz="1600" b="1" dirty="0">
                <a:latin typeface="+mn-ea"/>
                <a:ea typeface="+mn-ea"/>
              </a:rPr>
              <a:t>::binary);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out &lt;&lt; "hello"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out.close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20" y="4509120"/>
            <a:ext cx="8640960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</a:t>
            </a:r>
            <a:r>
              <a:rPr lang="en-US" altLang="zh-CN" sz="1600" b="1" dirty="0">
                <a:latin typeface="+mn-ea"/>
                <a:ea typeface="+mn-ea"/>
              </a:rPr>
              <a:t>out.txt</a:t>
            </a:r>
            <a:r>
              <a:rPr lang="zh-CN" altLang="en-US" sz="1600" b="1" dirty="0">
                <a:latin typeface="+mn-ea"/>
                <a:ea typeface="+mn-ea"/>
              </a:rPr>
              <a:t>是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6</a:t>
            </a:r>
            <a:r>
              <a:rPr lang="en-US" altLang="zh-CN" sz="1600" b="1" dirty="0">
                <a:latin typeface="+mn-ea"/>
                <a:ea typeface="+mn-ea"/>
              </a:rPr>
              <a:t>_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字节</a:t>
            </a:r>
            <a:r>
              <a:rPr lang="zh-CN" altLang="en-US" sz="1600" b="1" dirty="0">
                <a:latin typeface="+mn-ea"/>
                <a:ea typeface="+mn-ea"/>
              </a:rPr>
              <a:t>，用</a:t>
            </a:r>
            <a:r>
              <a:rPr lang="en-US" altLang="zh-CN" sz="1600" b="1" dirty="0" err="1">
                <a:latin typeface="+mn-ea"/>
                <a:ea typeface="+mn-ea"/>
              </a:rPr>
              <a:t>UltraEdit</a:t>
            </a:r>
            <a:r>
              <a:rPr lang="zh-CN" altLang="en-US" sz="1600" b="1" dirty="0">
                <a:latin typeface="+mn-ea"/>
                <a:ea typeface="+mn-ea"/>
              </a:rPr>
              <a:t>的</a:t>
            </a:r>
            <a:r>
              <a:rPr lang="en-US" altLang="zh-CN" sz="1600" b="1" dirty="0">
                <a:latin typeface="+mn-ea"/>
                <a:ea typeface="+mn-ea"/>
              </a:rPr>
              <a:t>16</a:t>
            </a:r>
            <a:r>
              <a:rPr lang="zh-CN" altLang="en-US" sz="1600" b="1" dirty="0">
                <a:latin typeface="+mn-ea"/>
                <a:ea typeface="+mn-ea"/>
              </a:rPr>
              <a:t>进制方式打开的贴图</a:t>
            </a: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字节，用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进制方式打开的贴图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B2592-39CE-4A95-922F-01CFD798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81050"/>
            <a:ext cx="7669975" cy="2563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559EA-80D5-43BA-97CE-9E85DD357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21288"/>
            <a:ext cx="7669975" cy="2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：十进制方式写，十进制方式读，</a:t>
            </a:r>
            <a:r>
              <a:rPr lang="en-US" altLang="zh-CN" sz="1600" b="1" dirty="0">
                <a:latin typeface="+mn-ea"/>
              </a:rPr>
              <a:t>0D0A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"hello"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ifstream</a:t>
            </a:r>
            <a:r>
              <a:rPr lang="en-US" altLang="zh-CN" sz="1600" b="1" dirty="0">
                <a:latin typeface="+mn-ea"/>
              </a:rPr>
              <a:t> in("out.txt",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::in);</a:t>
            </a:r>
          </a:p>
          <a:p>
            <a:r>
              <a:rPr lang="en-US" altLang="zh-CN" sz="1600" b="1" dirty="0">
                <a:latin typeface="+mn-ea"/>
              </a:rPr>
              <a:t>    while(!</a:t>
            </a:r>
            <a:r>
              <a:rPr lang="en-US" altLang="zh-CN" sz="1600" b="1" dirty="0" err="1">
                <a:latin typeface="+mn-ea"/>
              </a:rPr>
              <a:t>in.eof</a:t>
            </a:r>
            <a:r>
              <a:rPr lang="en-US" altLang="zh-CN" sz="1600" b="1" dirty="0">
                <a:latin typeface="+mn-ea"/>
              </a:rPr>
              <a:t>())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 &lt;&lt; ' ';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in.close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74914" y="5445224"/>
            <a:ext cx="8640960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下运行，输出结果是：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104 101 108 108 111 10 -1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0D 0A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的十进制方式下被当做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个字符处理，值是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066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：十进制方式写，二进制方式读，</a:t>
            </a:r>
            <a:r>
              <a:rPr lang="en-US" altLang="zh-CN" sz="1600" b="1" dirty="0">
                <a:latin typeface="+mn-ea"/>
              </a:rPr>
              <a:t>0D0A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"hello"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ifstream</a:t>
            </a:r>
            <a:r>
              <a:rPr lang="en-US" altLang="zh-CN" sz="1600" b="1" dirty="0">
                <a:latin typeface="+mn-ea"/>
              </a:rPr>
              <a:t> in("out.txt",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::in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r>
              <a:rPr lang="en-US" altLang="zh-CN" sz="1600" b="1" dirty="0">
                <a:latin typeface="+mn-ea"/>
              </a:rPr>
              <a:t>    while(!</a:t>
            </a:r>
            <a:r>
              <a:rPr lang="en-US" altLang="zh-CN" sz="1600" b="1" dirty="0" err="1">
                <a:latin typeface="+mn-ea"/>
              </a:rPr>
              <a:t>in.eof</a:t>
            </a:r>
            <a:r>
              <a:rPr lang="en-US" altLang="zh-CN" sz="1600" b="1" dirty="0">
                <a:latin typeface="+mn-ea"/>
              </a:rPr>
              <a:t>())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 &lt;&lt; ' ';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in.close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445224"/>
            <a:ext cx="8640960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下运行，输出结果是：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104 101 108 108 111 13 10 -1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0D 0A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的二进制方式下被当做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个字符处理，值是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13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24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：十进制方式写，十进制方式读，不同读方式在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下运行，输出结果是：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10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in&gt;&gt;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0x0D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还被留在缓冲区中，因此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5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-1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0x0D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55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：二进制方式写，十进制方式读，不同读方式在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下运行，输出结果是：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10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in&gt;&gt;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o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还被留在缓冲区中，因此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5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-1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14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：二进制方式写，二进制方式读，不同读方式在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下运行，输出结果是：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10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in&gt;&gt;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o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还被留在缓冲区中，因此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5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-1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787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  <a:endParaRPr lang="en-US" altLang="zh-CN" sz="2800" b="1" dirty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：十进制方式写，二进制方式读，不同读方式在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下运行，输出结果是：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ea typeface="+mn-ea"/>
              </a:rPr>
              <a:t>13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in&gt;&gt;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o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0x0D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还被留在缓冲区中，因此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0x0D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3888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>
                <a:latin typeface="+mn-ea"/>
              </a:rPr>
              <a:t>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4869160"/>
            <a:ext cx="4351066" cy="17281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6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-1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0x0A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</a:rPr>
              <a:t>eof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，最后一个字符是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0x0D</a:t>
            </a:r>
          </a:p>
        </p:txBody>
      </p:sp>
    </p:spTree>
    <p:extLst>
      <p:ext uri="{BB962C8B-B14F-4D97-AF65-F5344CB8AC3E}">
        <p14:creationId xmlns:p14="http://schemas.microsoft.com/office/powerpoint/2010/main" val="185397325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6032</Words>
  <Application>Microsoft Office PowerPoint</Application>
  <PresentationFormat>全屏显示(4:3)</PresentationFormat>
  <Paragraphs>807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志远 杨</cp:lastModifiedBy>
  <cp:revision>531</cp:revision>
  <dcterms:created xsi:type="dcterms:W3CDTF">1998-01-29T08:42:32Z</dcterms:created>
  <dcterms:modified xsi:type="dcterms:W3CDTF">2019-03-30T04:06:12Z</dcterms:modified>
</cp:coreProperties>
</file>