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562" r:id="rId2"/>
    <p:sldId id="563" r:id="rId3"/>
    <p:sldId id="564" r:id="rId4"/>
    <p:sldId id="565" r:id="rId5"/>
    <p:sldId id="566" r:id="rId6"/>
    <p:sldId id="567" r:id="rId7"/>
    <p:sldId id="568" r:id="rId8"/>
    <p:sldId id="569" r:id="rId9"/>
    <p:sldId id="570" r:id="rId10"/>
    <p:sldId id="571" r:id="rId11"/>
    <p:sldId id="572" r:id="rId12"/>
    <p:sldId id="573" r:id="rId13"/>
    <p:sldId id="574" r:id="rId14"/>
    <p:sldId id="575" r:id="rId15"/>
    <p:sldId id="682" r:id="rId16"/>
    <p:sldId id="577" r:id="rId17"/>
    <p:sldId id="684" r:id="rId18"/>
    <p:sldId id="685" r:id="rId19"/>
    <p:sldId id="578" r:id="rId20"/>
    <p:sldId id="683" r:id="rId21"/>
    <p:sldId id="580" r:id="rId22"/>
    <p:sldId id="686" r:id="rId23"/>
    <p:sldId id="585" r:id="rId24"/>
    <p:sldId id="687" r:id="rId25"/>
    <p:sldId id="689" r:id="rId26"/>
    <p:sldId id="691" r:id="rId27"/>
    <p:sldId id="688" r:id="rId28"/>
    <p:sldId id="586" r:id="rId29"/>
    <p:sldId id="587" r:id="rId30"/>
    <p:sldId id="589" r:id="rId31"/>
    <p:sldId id="681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575" autoAdjust="0"/>
  </p:normalViewPr>
  <p:slideViewPr>
    <p:cSldViewPr>
      <p:cViewPr varScale="1">
        <p:scale>
          <a:sx n="91" d="100"/>
          <a:sy n="91" d="100"/>
        </p:scale>
        <p:origin x="1519" y="7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69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78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76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65E6376-A889-419B-BC94-8D1A3A08F7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8830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D9F12-298F-4BA9-885E-BCD438E8F5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459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AEEE96-D9F8-4AA5-9180-644B18AD31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078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7B05AA-070D-443F-9B69-C3D4A9E3AB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065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C42DF3-6CE2-4BE7-9CDC-EAAC6AF6F4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3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33B832-CABD-439C-B200-DDE8714B0B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83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C15D7-5788-41E7-9CAD-BCD4FE0C0C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829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9E1C2-8757-4943-BB0D-44D6A40AC3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647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2EE0AD-AA26-4B0C-B2A5-065307B692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6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B4B751-1B33-4FAC-96B1-4F4734F155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540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ADDAC-226E-4E74-A9C7-8EDB750CC1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063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F1364-7677-4F0D-B113-A10E8B7764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867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3E456CB-F1D9-4742-BD7D-0EF249B6CED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2800" b="1" dirty="0">
                <a:latin typeface="+mn-ea"/>
                <a:ea typeface="+mn-ea"/>
              </a:rPr>
              <a:t>13.5.</a:t>
            </a:r>
            <a:r>
              <a:rPr lang="zh-CN" altLang="en-US" sz="2800" b="1" dirty="0">
                <a:latin typeface="+mn-ea"/>
                <a:ea typeface="+mn-ea"/>
              </a:rPr>
              <a:t>字符串流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0C18D81-C84D-4A1B-9858-4ABCE674ACD1}"/>
              </a:ext>
            </a:extLst>
          </p:cNvPr>
          <p:cNvSpPr txBox="1"/>
          <p:nvPr/>
        </p:nvSpPr>
        <p:spPr>
          <a:xfrm>
            <a:off x="7020272" y="152400"/>
            <a:ext cx="1971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1850059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计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zh-CN" altLang="en-US" dirty="0">
                <a:solidFill>
                  <a:srgbClr val="0000FF"/>
                </a:solidFill>
              </a:rPr>
              <a:t>班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杨志远</a:t>
            </a:r>
            <a:endParaRPr lang="en-US" altLang="zh-C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37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2800" b="1" dirty="0">
                <a:latin typeface="+mn-ea"/>
                <a:ea typeface="+mn-ea"/>
              </a:rPr>
              <a:t>13.5.</a:t>
            </a:r>
            <a:r>
              <a:rPr lang="zh-CN" altLang="en-US" sz="2800" b="1" dirty="0">
                <a:latin typeface="+mn-ea"/>
                <a:ea typeface="+mn-ea"/>
              </a:rPr>
              <a:t>字符串流</a:t>
            </a:r>
          </a:p>
          <a:p>
            <a:pPr algn="l"/>
            <a:r>
              <a:rPr lang="en-US" altLang="zh-CN" sz="2800" b="1" dirty="0">
                <a:latin typeface="+mn-ea"/>
                <a:ea typeface="+mn-ea"/>
              </a:rPr>
              <a:t>13.5.2.</a:t>
            </a:r>
            <a:r>
              <a:rPr lang="zh-CN" altLang="en-US" sz="2800" b="1" dirty="0">
                <a:latin typeface="+mn-ea"/>
                <a:ea typeface="+mn-ea"/>
              </a:rPr>
              <a:t>相关流对象的建立</a:t>
            </a:r>
          </a:p>
          <a:p>
            <a:pPr algn="l"/>
            <a:r>
              <a:rPr lang="zh-CN" altLang="en-US" sz="2800" b="1" dirty="0">
                <a:latin typeface="+mn-ea"/>
                <a:ea typeface="+mn-ea"/>
              </a:rPr>
              <a:t>字符串输出流对象：</a:t>
            </a:r>
          </a:p>
          <a:p>
            <a:pPr algn="l"/>
            <a:endParaRPr lang="zh-CN" altLang="en-US" sz="2800" b="1" dirty="0">
              <a:latin typeface="+mn-ea"/>
              <a:ea typeface="+mn-ea"/>
            </a:endParaRPr>
          </a:p>
          <a:p>
            <a:pPr algn="l"/>
            <a:r>
              <a:rPr lang="zh-CN" altLang="en-US" sz="2800" b="1" dirty="0">
                <a:latin typeface="+mn-ea"/>
                <a:ea typeface="+mn-ea"/>
              </a:rPr>
              <a:t>字符串输入流对象：</a:t>
            </a:r>
          </a:p>
          <a:p>
            <a:pPr algn="l"/>
            <a:endParaRPr lang="zh-CN" altLang="en-US" sz="2800" b="1" dirty="0">
              <a:latin typeface="+mn-ea"/>
              <a:ea typeface="+mn-ea"/>
            </a:endParaRPr>
          </a:p>
          <a:p>
            <a:pPr algn="l"/>
            <a:r>
              <a:rPr lang="zh-CN" altLang="en-US" sz="2800" b="1" dirty="0">
                <a:latin typeface="+mn-ea"/>
                <a:ea typeface="+mn-ea"/>
              </a:rPr>
              <a:t>字符串输入</a:t>
            </a:r>
            <a:r>
              <a:rPr lang="en-US" altLang="zh-CN" sz="2800" b="1" dirty="0">
                <a:latin typeface="+mn-ea"/>
                <a:ea typeface="+mn-ea"/>
              </a:rPr>
              <a:t>/</a:t>
            </a:r>
            <a:r>
              <a:rPr lang="zh-CN" altLang="en-US" sz="2800" b="1" dirty="0">
                <a:latin typeface="+mn-ea"/>
                <a:ea typeface="+mn-ea"/>
              </a:rPr>
              <a:t>输出流对象：</a:t>
            </a:r>
          </a:p>
        </p:txBody>
      </p:sp>
    </p:spTree>
    <p:extLst>
      <p:ext uri="{BB962C8B-B14F-4D97-AF65-F5344CB8AC3E}">
        <p14:creationId xmlns:p14="http://schemas.microsoft.com/office/powerpoint/2010/main" val="3386310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7504" y="152400"/>
            <a:ext cx="8928992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2800" b="1" dirty="0">
                <a:latin typeface="+mn-ea"/>
                <a:ea typeface="+mn-ea"/>
              </a:rPr>
              <a:t>13.5.</a:t>
            </a:r>
            <a:r>
              <a:rPr lang="zh-CN" altLang="en-US" sz="2800" b="1" dirty="0">
                <a:latin typeface="+mn-ea"/>
                <a:ea typeface="+mn-ea"/>
              </a:rPr>
              <a:t>字符串流</a:t>
            </a:r>
          </a:p>
          <a:p>
            <a:pPr algn="l"/>
            <a:r>
              <a:rPr lang="en-US" altLang="zh-CN" sz="2800" b="1" dirty="0">
                <a:latin typeface="+mn-ea"/>
                <a:ea typeface="+mn-ea"/>
              </a:rPr>
              <a:t>13.5.2.</a:t>
            </a:r>
            <a:r>
              <a:rPr lang="zh-CN" altLang="en-US" sz="2800" b="1" dirty="0">
                <a:latin typeface="+mn-ea"/>
                <a:ea typeface="+mn-ea"/>
              </a:rPr>
              <a:t>相关流对象的建立</a:t>
            </a:r>
          </a:p>
          <a:p>
            <a:pPr algn="l"/>
            <a:r>
              <a:rPr lang="zh-CN" altLang="en-US" sz="2800" b="1" dirty="0">
                <a:latin typeface="+mn-ea"/>
                <a:ea typeface="+mn-ea"/>
              </a:rPr>
              <a:t>字符串输出流对象：</a:t>
            </a:r>
          </a:p>
          <a:p>
            <a:pPr algn="l"/>
            <a:r>
              <a:rPr lang="zh-CN" altLang="en-US" sz="2800" b="1" dirty="0">
                <a:latin typeface="+mn-ea"/>
                <a:ea typeface="+mn-ea"/>
              </a:rPr>
              <a:t>  </a:t>
            </a:r>
            <a:r>
              <a:rPr lang="en-US" altLang="zh-CN" sz="2800" b="1" dirty="0" err="1">
                <a:latin typeface="+mn-ea"/>
              </a:rPr>
              <a:t>ostringstream</a:t>
            </a:r>
            <a:r>
              <a:rPr lang="en-US" altLang="zh-CN" sz="2800" b="1" dirty="0">
                <a:latin typeface="+mn-ea"/>
              </a:rPr>
              <a:t> </a:t>
            </a:r>
            <a:r>
              <a:rPr lang="zh-CN" altLang="en-US" sz="2800" b="1" dirty="0">
                <a:latin typeface="+mn-ea"/>
                <a:ea typeface="+mn-ea"/>
              </a:rPr>
              <a:t>对象名</a:t>
            </a:r>
            <a:r>
              <a:rPr lang="en-US" altLang="zh-CN" sz="2800" b="1" dirty="0">
                <a:latin typeface="+mn-ea"/>
                <a:ea typeface="+mn-ea"/>
              </a:rPr>
              <a:t>(string</a:t>
            </a:r>
            <a:r>
              <a:rPr lang="zh-CN" altLang="en-US" sz="2800" b="1" dirty="0">
                <a:latin typeface="+mn-ea"/>
                <a:ea typeface="+mn-ea"/>
              </a:rPr>
              <a:t>对象名，状态</a:t>
            </a:r>
            <a:r>
              <a:rPr lang="en-US" altLang="zh-CN" sz="2800" b="1" dirty="0">
                <a:latin typeface="+mn-ea"/>
                <a:ea typeface="+mn-ea"/>
              </a:rPr>
              <a:t>)</a:t>
            </a:r>
          </a:p>
          <a:p>
            <a:pPr algn="l"/>
            <a:r>
              <a:rPr lang="zh-CN" altLang="en-US" sz="2800" b="1" dirty="0">
                <a:latin typeface="+mn-ea"/>
                <a:ea typeface="+mn-ea"/>
              </a:rPr>
              <a:t>字符串输入流对象：</a:t>
            </a:r>
          </a:p>
          <a:p>
            <a:pPr algn="l"/>
            <a:r>
              <a:rPr lang="zh-CN" altLang="en-US" sz="2800" b="1" dirty="0">
                <a:latin typeface="+mn-ea"/>
                <a:ea typeface="+mn-ea"/>
              </a:rPr>
              <a:t>  </a:t>
            </a:r>
            <a:r>
              <a:rPr lang="en-US" altLang="zh-CN" sz="2800" b="1" dirty="0" err="1">
                <a:latin typeface="+mn-ea"/>
                <a:ea typeface="+mn-ea"/>
              </a:rPr>
              <a:t>i</a:t>
            </a:r>
            <a:r>
              <a:rPr lang="en-US" altLang="zh-CN" sz="2800" b="1" dirty="0" err="1">
                <a:latin typeface="+mn-ea"/>
              </a:rPr>
              <a:t>stringstream</a:t>
            </a:r>
            <a:r>
              <a:rPr lang="en-US" altLang="zh-CN" sz="2800" b="1" dirty="0">
                <a:latin typeface="+mn-ea"/>
              </a:rPr>
              <a:t> </a:t>
            </a:r>
            <a:r>
              <a:rPr lang="zh-CN" altLang="en-US" sz="2800" b="1" dirty="0">
                <a:latin typeface="+mn-ea"/>
                <a:ea typeface="+mn-ea"/>
              </a:rPr>
              <a:t>对象名</a:t>
            </a:r>
            <a:r>
              <a:rPr lang="en-US" altLang="zh-CN" sz="2800" b="1" dirty="0">
                <a:latin typeface="+mn-ea"/>
              </a:rPr>
              <a:t>(string</a:t>
            </a:r>
            <a:r>
              <a:rPr lang="zh-CN" altLang="en-US" sz="2800" b="1" dirty="0">
                <a:latin typeface="+mn-ea"/>
              </a:rPr>
              <a:t>对象名，状态</a:t>
            </a:r>
            <a:r>
              <a:rPr lang="en-US" altLang="zh-CN" sz="2800" b="1" dirty="0">
                <a:latin typeface="+mn-ea"/>
                <a:ea typeface="+mn-ea"/>
              </a:rPr>
              <a:t>)</a:t>
            </a:r>
          </a:p>
          <a:p>
            <a:pPr algn="l"/>
            <a:r>
              <a:rPr lang="zh-CN" altLang="en-US" sz="2800" b="1" dirty="0">
                <a:latin typeface="+mn-ea"/>
                <a:ea typeface="+mn-ea"/>
              </a:rPr>
              <a:t>字符串输入</a:t>
            </a:r>
            <a:r>
              <a:rPr lang="en-US" altLang="zh-CN" sz="2800" b="1" dirty="0">
                <a:latin typeface="+mn-ea"/>
                <a:ea typeface="+mn-ea"/>
              </a:rPr>
              <a:t>/</a:t>
            </a:r>
            <a:r>
              <a:rPr lang="zh-CN" altLang="en-US" sz="2800" b="1" dirty="0">
                <a:latin typeface="+mn-ea"/>
                <a:ea typeface="+mn-ea"/>
              </a:rPr>
              <a:t>输出流对象：</a:t>
            </a:r>
          </a:p>
          <a:p>
            <a:pPr algn="l"/>
            <a:r>
              <a:rPr lang="zh-CN" altLang="en-US" sz="2800" b="1" dirty="0">
                <a:latin typeface="+mn-ea"/>
                <a:ea typeface="+mn-ea"/>
              </a:rPr>
              <a:t>  </a:t>
            </a:r>
            <a:r>
              <a:rPr lang="en-US" altLang="zh-CN" sz="2800" b="1" dirty="0" err="1">
                <a:latin typeface="+mn-ea"/>
              </a:rPr>
              <a:t>stringstream</a:t>
            </a:r>
            <a:r>
              <a:rPr lang="en-US" altLang="zh-CN" sz="2800" b="1" dirty="0">
                <a:latin typeface="+mn-ea"/>
              </a:rPr>
              <a:t>  </a:t>
            </a:r>
            <a:r>
              <a:rPr lang="zh-CN" altLang="en-US" sz="2800" b="1" dirty="0">
                <a:latin typeface="+mn-ea"/>
                <a:ea typeface="+mn-ea"/>
              </a:rPr>
              <a:t>对象名</a:t>
            </a:r>
            <a:r>
              <a:rPr lang="en-US" altLang="zh-CN" sz="2800" b="1" dirty="0">
                <a:latin typeface="+mn-ea"/>
              </a:rPr>
              <a:t>(string</a:t>
            </a:r>
            <a:r>
              <a:rPr lang="zh-CN" altLang="en-US" sz="2800" b="1" dirty="0">
                <a:latin typeface="+mn-ea"/>
              </a:rPr>
              <a:t>对象名，状态</a:t>
            </a:r>
            <a:r>
              <a:rPr lang="en-US" altLang="zh-CN" sz="2800" b="1" dirty="0">
                <a:latin typeface="+mn-ea"/>
                <a:ea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5608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7504" y="152400"/>
            <a:ext cx="8899336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§13.</a:t>
            </a:r>
            <a:r>
              <a:rPr lang="zh-CN" altLang="en-US" sz="2800" b="1" dirty="0">
                <a:latin typeface="+mn-ea"/>
              </a:rPr>
              <a:t>输入输出流</a:t>
            </a:r>
          </a:p>
          <a:p>
            <a:pPr algn="l"/>
            <a:r>
              <a:rPr lang="en-US" altLang="zh-CN" sz="2800" b="1" dirty="0">
                <a:latin typeface="+mn-ea"/>
              </a:rPr>
              <a:t>13.5.</a:t>
            </a:r>
            <a:r>
              <a:rPr lang="zh-CN" altLang="en-US" sz="2800" b="1" dirty="0">
                <a:latin typeface="+mn-ea"/>
              </a:rPr>
              <a:t>字符串流</a:t>
            </a:r>
          </a:p>
          <a:p>
            <a:pPr algn="l"/>
            <a:r>
              <a:rPr lang="en-US" altLang="zh-CN" sz="2800" b="1" dirty="0">
                <a:latin typeface="+mn-ea"/>
              </a:rPr>
              <a:t>13.5.2.</a:t>
            </a:r>
            <a:r>
              <a:rPr lang="zh-CN" altLang="en-US" sz="2800" b="1" dirty="0">
                <a:latin typeface="+mn-ea"/>
              </a:rPr>
              <a:t>相关流对象的建立</a:t>
            </a:r>
          </a:p>
          <a:p>
            <a:pPr algn="l"/>
            <a:r>
              <a:rPr lang="zh-CN" altLang="en-US" sz="2800" b="1" dirty="0">
                <a:latin typeface="+mn-ea"/>
              </a:rPr>
              <a:t>字符串输出流对象：</a:t>
            </a:r>
          </a:p>
          <a:p>
            <a:pPr algn="l"/>
            <a:r>
              <a:rPr lang="zh-CN" altLang="en-US" sz="2800" b="1" dirty="0">
                <a:latin typeface="+mn-ea"/>
              </a:rPr>
              <a:t>  </a:t>
            </a:r>
            <a:r>
              <a:rPr lang="en-US" altLang="zh-CN" sz="2800" b="1" dirty="0" err="1">
                <a:latin typeface="+mn-ea"/>
              </a:rPr>
              <a:t>ostringstream</a:t>
            </a:r>
            <a:r>
              <a:rPr lang="en-US" altLang="zh-CN" sz="2800" b="1" dirty="0">
                <a:latin typeface="+mn-ea"/>
              </a:rPr>
              <a:t> </a:t>
            </a:r>
            <a:r>
              <a:rPr lang="zh-CN" altLang="en-US" sz="2800" b="1" dirty="0">
                <a:latin typeface="+mn-ea"/>
              </a:rPr>
              <a:t>对象名</a:t>
            </a:r>
            <a:r>
              <a:rPr lang="en-US" altLang="zh-CN" sz="2800" b="1" dirty="0">
                <a:latin typeface="+mn-ea"/>
              </a:rPr>
              <a:t>(string</a:t>
            </a:r>
            <a:r>
              <a:rPr lang="zh-CN" altLang="en-US" sz="2800" b="1" dirty="0">
                <a:latin typeface="+mn-ea"/>
              </a:rPr>
              <a:t>对象名，状态</a:t>
            </a:r>
            <a:r>
              <a:rPr lang="en-US" altLang="zh-CN" sz="2800" b="1" dirty="0">
                <a:latin typeface="+mn-ea"/>
              </a:rPr>
              <a:t>)</a:t>
            </a:r>
          </a:p>
          <a:p>
            <a:pPr algn="l"/>
            <a:r>
              <a:rPr lang="zh-CN" altLang="en-US" sz="2800" b="1" dirty="0">
                <a:latin typeface="+mn-ea"/>
              </a:rPr>
              <a:t>字符串输入流对象：</a:t>
            </a:r>
          </a:p>
          <a:p>
            <a:pPr algn="l"/>
            <a:r>
              <a:rPr lang="zh-CN" altLang="en-US" sz="2800" b="1" dirty="0">
                <a:latin typeface="+mn-ea"/>
              </a:rPr>
              <a:t>  </a:t>
            </a:r>
            <a:r>
              <a:rPr lang="en-US" altLang="zh-CN" sz="2800" b="1" dirty="0" err="1">
                <a:latin typeface="+mn-ea"/>
              </a:rPr>
              <a:t>istringstream</a:t>
            </a:r>
            <a:r>
              <a:rPr lang="en-US" altLang="zh-CN" sz="2800" b="1" dirty="0">
                <a:latin typeface="+mn-ea"/>
              </a:rPr>
              <a:t> </a:t>
            </a:r>
            <a:r>
              <a:rPr lang="zh-CN" altLang="en-US" sz="2800" b="1" dirty="0">
                <a:latin typeface="+mn-ea"/>
              </a:rPr>
              <a:t>对象名</a:t>
            </a:r>
            <a:r>
              <a:rPr lang="en-US" altLang="zh-CN" sz="2800" b="1" dirty="0">
                <a:latin typeface="+mn-ea"/>
              </a:rPr>
              <a:t>(string</a:t>
            </a:r>
            <a:r>
              <a:rPr lang="zh-CN" altLang="en-US" sz="2800" b="1" dirty="0">
                <a:latin typeface="+mn-ea"/>
              </a:rPr>
              <a:t>对象名，状态</a:t>
            </a:r>
            <a:r>
              <a:rPr lang="en-US" altLang="zh-CN" sz="2800" b="1" dirty="0">
                <a:latin typeface="+mn-ea"/>
              </a:rPr>
              <a:t>)</a:t>
            </a:r>
          </a:p>
          <a:p>
            <a:pPr algn="l"/>
            <a:r>
              <a:rPr lang="zh-CN" altLang="en-US" sz="2800" b="1" dirty="0">
                <a:latin typeface="+mn-ea"/>
              </a:rPr>
              <a:t>字符串输入</a:t>
            </a:r>
            <a:r>
              <a:rPr lang="en-US" altLang="zh-CN" sz="2800" b="1" dirty="0">
                <a:latin typeface="+mn-ea"/>
              </a:rPr>
              <a:t>/</a:t>
            </a:r>
            <a:r>
              <a:rPr lang="zh-CN" altLang="en-US" sz="2800" b="1" dirty="0">
                <a:latin typeface="+mn-ea"/>
              </a:rPr>
              <a:t>输出流对象：</a:t>
            </a:r>
          </a:p>
          <a:p>
            <a:pPr algn="l"/>
            <a:r>
              <a:rPr lang="zh-CN" altLang="en-US" sz="2800" b="1" dirty="0">
                <a:latin typeface="+mn-ea"/>
              </a:rPr>
              <a:t>  </a:t>
            </a:r>
            <a:r>
              <a:rPr lang="en-US" altLang="zh-CN" sz="2800" b="1" dirty="0" err="1">
                <a:latin typeface="+mn-ea"/>
              </a:rPr>
              <a:t>stringstream</a:t>
            </a:r>
            <a:r>
              <a:rPr lang="en-US" altLang="zh-CN" sz="2800" b="1" dirty="0">
                <a:latin typeface="+mn-ea"/>
              </a:rPr>
              <a:t>  </a:t>
            </a:r>
            <a:r>
              <a:rPr lang="zh-CN" altLang="en-US" sz="2800" b="1" dirty="0">
                <a:latin typeface="+mn-ea"/>
              </a:rPr>
              <a:t>对象名</a:t>
            </a:r>
            <a:r>
              <a:rPr lang="en-US" altLang="zh-CN" sz="2800" b="1" dirty="0">
                <a:latin typeface="+mn-ea"/>
              </a:rPr>
              <a:t>(string</a:t>
            </a:r>
            <a:r>
              <a:rPr lang="zh-CN" altLang="en-US" sz="2800" b="1" dirty="0">
                <a:latin typeface="+mn-ea"/>
              </a:rPr>
              <a:t>对象名，状态</a:t>
            </a:r>
            <a:r>
              <a:rPr lang="en-US" altLang="zh-CN" sz="2800" b="1" dirty="0">
                <a:latin typeface="+mn-ea"/>
              </a:rPr>
              <a:t>)</a:t>
            </a:r>
          </a:p>
          <a:p>
            <a:pPr algn="l"/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  <a:ea typeface="+mn-ea"/>
              </a:rPr>
              <a:t>★ </a:t>
            </a:r>
            <a:r>
              <a:rPr lang="zh-CN" altLang="en-US" sz="2800" b="1" dirty="0">
                <a:latin typeface="+mn-ea"/>
                <a:ea typeface="+mn-ea"/>
              </a:rPr>
              <a:t>加 </a:t>
            </a:r>
            <a:r>
              <a:rPr lang="en-US" altLang="zh-CN" sz="2800" b="1" dirty="0">
                <a:latin typeface="+mn-ea"/>
                <a:ea typeface="+mn-ea"/>
              </a:rPr>
              <a:t>#include </a:t>
            </a:r>
            <a:r>
              <a:rPr lang="en-US" altLang="zh-CN" sz="2800" b="1" dirty="0">
                <a:latin typeface="+mn-ea"/>
              </a:rPr>
              <a:t>&lt;</a:t>
            </a:r>
            <a:r>
              <a:rPr lang="en-US" altLang="zh-CN" sz="2800" b="1" dirty="0" err="1">
                <a:latin typeface="+mn-ea"/>
              </a:rPr>
              <a:t>sstream</a:t>
            </a:r>
            <a:r>
              <a:rPr lang="en-US" altLang="zh-CN" sz="2800" b="1" dirty="0">
                <a:latin typeface="+mn-ea"/>
              </a:rPr>
              <a:t>&gt;</a:t>
            </a:r>
            <a:endParaRPr lang="en-US" altLang="zh-CN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2244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2800" b="1" dirty="0">
                <a:latin typeface="+mn-ea"/>
                <a:ea typeface="+mn-ea"/>
              </a:rPr>
              <a:t>13.5.</a:t>
            </a:r>
            <a:r>
              <a:rPr lang="zh-CN" altLang="en-US" sz="2800" b="1" dirty="0">
                <a:latin typeface="+mn-ea"/>
                <a:ea typeface="+mn-ea"/>
              </a:rPr>
              <a:t>字符串流</a:t>
            </a:r>
          </a:p>
          <a:p>
            <a:pPr algn="l"/>
            <a:r>
              <a:rPr lang="en-US" altLang="zh-CN" sz="2800" b="1" dirty="0">
                <a:latin typeface="+mn-ea"/>
                <a:ea typeface="+mn-ea"/>
              </a:rPr>
              <a:t>13.5.3.</a:t>
            </a:r>
            <a:r>
              <a:rPr lang="zh-CN" altLang="en-US" sz="2800" b="1" dirty="0">
                <a:latin typeface="+mn-ea"/>
                <a:ea typeface="+mn-ea"/>
              </a:rPr>
              <a:t>字符串流对象的使用</a:t>
            </a:r>
          </a:p>
          <a:p>
            <a:pPr algn="l"/>
            <a:r>
              <a:rPr lang="en-US" altLang="zh-CN" sz="2800" b="1" dirty="0">
                <a:latin typeface="+mn-ea"/>
              </a:rPr>
              <a:t>int main()</a:t>
            </a:r>
          </a:p>
          <a:p>
            <a:pPr algn="l"/>
            <a:r>
              <a:rPr lang="en-US" altLang="zh-CN" sz="2800" b="1" dirty="0">
                <a:latin typeface="+mn-ea"/>
              </a:rPr>
              <a:t>{</a:t>
            </a:r>
          </a:p>
          <a:p>
            <a:pPr algn="l"/>
            <a:r>
              <a:rPr lang="en-US" altLang="zh-CN" sz="2800" b="1" dirty="0">
                <a:latin typeface="+mn-ea"/>
              </a:rPr>
              <a:t>	</a:t>
            </a:r>
            <a:r>
              <a:rPr lang="en-US" altLang="zh-CN" sz="2800" b="1" dirty="0" err="1">
                <a:latin typeface="+mn-ea"/>
              </a:rPr>
              <a:t>ostringstream</a:t>
            </a:r>
            <a:r>
              <a:rPr lang="en-US" altLang="zh-CN" sz="2800" b="1" dirty="0">
                <a:latin typeface="+mn-ea"/>
              </a:rPr>
              <a:t> </a:t>
            </a:r>
            <a:r>
              <a:rPr lang="en-US" altLang="zh-CN" sz="2800" b="1" dirty="0" err="1">
                <a:latin typeface="+mn-ea"/>
              </a:rPr>
              <a:t>ostream</a:t>
            </a:r>
            <a:r>
              <a:rPr lang="en-US" altLang="zh-CN" sz="2800" b="1" dirty="0">
                <a:latin typeface="+mn-ea"/>
              </a:rPr>
              <a:t>("Hello");</a:t>
            </a:r>
          </a:p>
          <a:p>
            <a:pPr algn="l"/>
            <a:r>
              <a:rPr lang="en-US" altLang="zh-CN" sz="2800" b="1" dirty="0">
                <a:latin typeface="+mn-ea"/>
              </a:rPr>
              <a:t>	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en-US" altLang="zh-CN" sz="2800" b="1" dirty="0">
                <a:latin typeface="+mn-ea"/>
              </a:rPr>
              <a:t> &lt;&lt; </a:t>
            </a:r>
            <a:r>
              <a:rPr lang="en-US" altLang="zh-CN" sz="2800" b="1" dirty="0" err="1">
                <a:latin typeface="+mn-ea"/>
              </a:rPr>
              <a:t>ostream.str</a:t>
            </a:r>
            <a:r>
              <a:rPr lang="en-US" altLang="zh-CN" sz="2800" b="1" dirty="0">
                <a:latin typeface="+mn-ea"/>
              </a:rPr>
              <a:t>() &lt;&lt; </a:t>
            </a:r>
            <a:r>
              <a:rPr lang="en-US" altLang="zh-CN" sz="2800" b="1" dirty="0" err="1">
                <a:latin typeface="+mn-ea"/>
              </a:rPr>
              <a:t>endl</a:t>
            </a:r>
            <a:r>
              <a:rPr lang="en-US" altLang="zh-CN" sz="2800" b="1" dirty="0">
                <a:latin typeface="+mn-ea"/>
              </a:rPr>
              <a:t>;</a:t>
            </a:r>
          </a:p>
          <a:p>
            <a:pPr algn="l"/>
            <a:r>
              <a:rPr lang="en-US" altLang="zh-CN" sz="2800" b="1" dirty="0">
                <a:latin typeface="+mn-ea"/>
              </a:rPr>
              <a:t>	</a:t>
            </a:r>
            <a:r>
              <a:rPr lang="en-US" altLang="zh-CN" sz="2800" b="1" dirty="0" err="1">
                <a:latin typeface="+mn-ea"/>
              </a:rPr>
              <a:t>ostream</a:t>
            </a:r>
            <a:r>
              <a:rPr lang="en-US" altLang="zh-CN" sz="2800" b="1" dirty="0">
                <a:latin typeface="+mn-ea"/>
              </a:rPr>
              <a:t> &lt;&lt; 123 &lt;&lt; "</a:t>
            </a:r>
            <a:r>
              <a:rPr lang="en-US" altLang="zh-CN" sz="2800" b="1" dirty="0" err="1">
                <a:latin typeface="+mn-ea"/>
              </a:rPr>
              <a:t>abc</a:t>
            </a:r>
            <a:r>
              <a:rPr lang="en-US" altLang="zh-CN" sz="2800" b="1" dirty="0">
                <a:latin typeface="+mn-ea"/>
              </a:rPr>
              <a:t>";</a:t>
            </a:r>
          </a:p>
          <a:p>
            <a:pPr algn="l"/>
            <a:r>
              <a:rPr lang="en-US" altLang="zh-CN" sz="2800" b="1" dirty="0">
                <a:latin typeface="+mn-ea"/>
              </a:rPr>
              <a:t>	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en-US" altLang="zh-CN" sz="2800" b="1" dirty="0">
                <a:latin typeface="+mn-ea"/>
              </a:rPr>
              <a:t> &lt;&lt; </a:t>
            </a:r>
            <a:r>
              <a:rPr lang="en-US" altLang="zh-CN" sz="2800" b="1" dirty="0" err="1">
                <a:latin typeface="+mn-ea"/>
              </a:rPr>
              <a:t>ostream.str</a:t>
            </a:r>
            <a:r>
              <a:rPr lang="en-US" altLang="zh-CN" sz="2800" b="1" dirty="0">
                <a:latin typeface="+mn-ea"/>
              </a:rPr>
              <a:t>() &lt;&lt; </a:t>
            </a:r>
            <a:r>
              <a:rPr lang="en-US" altLang="zh-CN" sz="2800" b="1" dirty="0" err="1">
                <a:latin typeface="+mn-ea"/>
              </a:rPr>
              <a:t>endl</a:t>
            </a:r>
            <a:r>
              <a:rPr lang="en-US" altLang="zh-CN" sz="2800" b="1" dirty="0">
                <a:latin typeface="+mn-ea"/>
              </a:rPr>
              <a:t> &lt;&lt; "*";</a:t>
            </a:r>
          </a:p>
          <a:p>
            <a:pPr algn="l"/>
            <a:r>
              <a:rPr lang="en-US" altLang="zh-CN" sz="2800" b="1" dirty="0">
                <a:latin typeface="+mn-ea"/>
              </a:rPr>
              <a:t>}</a:t>
            </a:r>
            <a:endParaRPr lang="en-US" altLang="zh-CN" sz="2800" b="1" dirty="0">
              <a:latin typeface="+mn-ea"/>
              <a:ea typeface="+mn-ea"/>
            </a:endParaRPr>
          </a:p>
        </p:txBody>
      </p:sp>
      <p:sp>
        <p:nvSpPr>
          <p:cNvPr id="311299" name="Rectangle 3"/>
          <p:cNvSpPr>
            <a:spLocks noChangeArrowheads="1"/>
          </p:cNvSpPr>
          <p:nvPr/>
        </p:nvSpPr>
        <p:spPr bwMode="auto">
          <a:xfrm>
            <a:off x="4967808" y="5661248"/>
            <a:ext cx="3276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FF3300"/>
                </a:solidFill>
                <a:latin typeface="宋体" pitchFamily="2" charset="-122"/>
              </a:rPr>
              <a:t>观察</a:t>
            </a:r>
            <a:r>
              <a:rPr lang="en-US" altLang="zh-CN" sz="2800" b="1">
                <a:solidFill>
                  <a:srgbClr val="FF3300"/>
                </a:solidFill>
                <a:latin typeface="宋体" pitchFamily="2" charset="-122"/>
              </a:rPr>
              <a:t>cout</a:t>
            </a:r>
            <a:r>
              <a:rPr lang="zh-CN" altLang="en-US" sz="2800" b="1">
                <a:solidFill>
                  <a:srgbClr val="FF3300"/>
                </a:solidFill>
                <a:latin typeface="宋体" pitchFamily="2" charset="-122"/>
              </a:rPr>
              <a:t>的输出</a:t>
            </a:r>
          </a:p>
        </p:txBody>
      </p:sp>
    </p:spTree>
    <p:extLst>
      <p:ext uri="{BB962C8B-B14F-4D97-AF65-F5344CB8AC3E}">
        <p14:creationId xmlns:p14="http://schemas.microsoft.com/office/powerpoint/2010/main" val="3618093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2800" b="1" dirty="0">
                <a:latin typeface="+mn-ea"/>
                <a:ea typeface="+mn-ea"/>
              </a:rPr>
              <a:t>13.5.</a:t>
            </a:r>
            <a:r>
              <a:rPr lang="zh-CN" altLang="en-US" sz="2800" b="1" dirty="0">
                <a:latin typeface="+mn-ea"/>
                <a:ea typeface="+mn-ea"/>
              </a:rPr>
              <a:t>字符串流</a:t>
            </a:r>
          </a:p>
          <a:p>
            <a:pPr algn="l"/>
            <a:r>
              <a:rPr lang="en-US" altLang="zh-CN" sz="2800" b="1" dirty="0">
                <a:latin typeface="+mn-ea"/>
                <a:ea typeface="+mn-ea"/>
              </a:rPr>
              <a:t>13.5.3.</a:t>
            </a:r>
            <a:r>
              <a:rPr lang="zh-CN" altLang="en-US" sz="2800" b="1" dirty="0">
                <a:latin typeface="+mn-ea"/>
                <a:ea typeface="+mn-ea"/>
              </a:rPr>
              <a:t>字符串流对象的使用</a:t>
            </a:r>
          </a:p>
          <a:p>
            <a:pPr algn="l"/>
            <a:r>
              <a:rPr lang="en-US" altLang="zh-CN" sz="2800" b="1" dirty="0">
                <a:latin typeface="+mn-ea"/>
              </a:rPr>
              <a:t>int main()</a:t>
            </a:r>
          </a:p>
          <a:p>
            <a:pPr algn="l"/>
            <a:r>
              <a:rPr lang="en-US" altLang="zh-CN" sz="2800" b="1" dirty="0">
                <a:latin typeface="+mn-ea"/>
              </a:rPr>
              <a:t>{</a:t>
            </a:r>
          </a:p>
          <a:p>
            <a:pPr algn="l"/>
            <a:r>
              <a:rPr lang="en-US" altLang="zh-CN" sz="2800" b="1" dirty="0">
                <a:latin typeface="+mn-ea"/>
              </a:rPr>
              <a:t>	</a:t>
            </a:r>
            <a:r>
              <a:rPr lang="en-US" altLang="zh-CN" sz="2800" b="1" dirty="0" err="1">
                <a:latin typeface="+mn-ea"/>
              </a:rPr>
              <a:t>ostringstream</a:t>
            </a:r>
            <a:r>
              <a:rPr lang="en-US" altLang="zh-CN" sz="2800" b="1" dirty="0">
                <a:latin typeface="+mn-ea"/>
              </a:rPr>
              <a:t> </a:t>
            </a:r>
            <a:r>
              <a:rPr lang="en-US" altLang="zh-CN" sz="2800" b="1" dirty="0" err="1">
                <a:latin typeface="+mn-ea"/>
              </a:rPr>
              <a:t>ostream</a:t>
            </a:r>
            <a:r>
              <a:rPr lang="en-US" altLang="zh-CN" sz="2800" b="1" dirty="0">
                <a:latin typeface="+mn-ea"/>
              </a:rPr>
              <a:t>("Hello");</a:t>
            </a:r>
          </a:p>
          <a:p>
            <a:pPr algn="l"/>
            <a:r>
              <a:rPr lang="en-US" altLang="zh-CN" sz="2800" b="1" dirty="0">
                <a:latin typeface="+mn-ea"/>
              </a:rPr>
              <a:t>	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en-US" altLang="zh-CN" sz="2800" b="1" dirty="0">
                <a:latin typeface="+mn-ea"/>
              </a:rPr>
              <a:t> &lt;&lt; </a:t>
            </a:r>
            <a:r>
              <a:rPr lang="en-US" altLang="zh-CN" sz="2800" b="1" dirty="0" err="1">
                <a:latin typeface="+mn-ea"/>
              </a:rPr>
              <a:t>ostream.str</a:t>
            </a:r>
            <a:r>
              <a:rPr lang="en-US" altLang="zh-CN" sz="2800" b="1" dirty="0">
                <a:latin typeface="+mn-ea"/>
              </a:rPr>
              <a:t>() &lt;&lt; </a:t>
            </a:r>
            <a:r>
              <a:rPr lang="en-US" altLang="zh-CN" sz="2800" b="1" dirty="0" err="1">
                <a:latin typeface="+mn-ea"/>
              </a:rPr>
              <a:t>endl</a:t>
            </a:r>
            <a:r>
              <a:rPr lang="en-US" altLang="zh-CN" sz="2800" b="1" dirty="0">
                <a:latin typeface="+mn-ea"/>
              </a:rPr>
              <a:t>;</a:t>
            </a:r>
          </a:p>
          <a:p>
            <a:pPr algn="l"/>
            <a:r>
              <a:rPr lang="en-US" altLang="zh-CN" sz="2800" b="1" dirty="0">
                <a:latin typeface="+mn-ea"/>
              </a:rPr>
              <a:t>	</a:t>
            </a:r>
            <a:r>
              <a:rPr lang="en-US" altLang="zh-CN" sz="2800" b="1" dirty="0" err="1">
                <a:latin typeface="+mn-ea"/>
              </a:rPr>
              <a:t>ostream</a:t>
            </a:r>
            <a:r>
              <a:rPr lang="en-US" altLang="zh-CN" sz="2800" b="1" dirty="0">
                <a:latin typeface="+mn-ea"/>
              </a:rPr>
              <a:t> &lt;&lt; 123 &lt;&lt; "</a:t>
            </a:r>
            <a:r>
              <a:rPr lang="en-US" altLang="zh-CN" sz="2800" b="1" dirty="0" err="1">
                <a:latin typeface="+mn-ea"/>
              </a:rPr>
              <a:t>abc</a:t>
            </a:r>
            <a:r>
              <a:rPr lang="en-US" altLang="zh-CN" sz="2800" b="1" dirty="0">
                <a:latin typeface="+mn-ea"/>
              </a:rPr>
              <a:t>" &lt;&lt; ends;</a:t>
            </a:r>
          </a:p>
          <a:p>
            <a:pPr algn="l"/>
            <a:r>
              <a:rPr lang="en-US" altLang="zh-CN" sz="2800" b="1" dirty="0">
                <a:latin typeface="+mn-ea"/>
              </a:rPr>
              <a:t>	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en-US" altLang="zh-CN" sz="2800" b="1" dirty="0">
                <a:latin typeface="+mn-ea"/>
              </a:rPr>
              <a:t> &lt;&lt; </a:t>
            </a:r>
            <a:r>
              <a:rPr lang="en-US" altLang="zh-CN" sz="2800" b="1" dirty="0" err="1">
                <a:latin typeface="+mn-ea"/>
              </a:rPr>
              <a:t>ostream.str</a:t>
            </a:r>
            <a:r>
              <a:rPr lang="en-US" altLang="zh-CN" sz="2800" b="1" dirty="0">
                <a:latin typeface="+mn-ea"/>
              </a:rPr>
              <a:t>() &lt;&lt; </a:t>
            </a:r>
            <a:r>
              <a:rPr lang="en-US" altLang="zh-CN" sz="2800" b="1" dirty="0" err="1">
                <a:latin typeface="+mn-ea"/>
              </a:rPr>
              <a:t>endl</a:t>
            </a:r>
            <a:r>
              <a:rPr lang="en-US" altLang="zh-CN" sz="2800" b="1" dirty="0">
                <a:latin typeface="+mn-ea"/>
              </a:rPr>
              <a:t> &lt;&lt; "*";</a:t>
            </a:r>
          </a:p>
          <a:p>
            <a:pPr algn="l"/>
            <a:r>
              <a:rPr lang="en-US" altLang="zh-CN" sz="2800" b="1" dirty="0">
                <a:latin typeface="+mn-ea"/>
              </a:rPr>
              <a:t>}</a:t>
            </a:r>
            <a:endParaRPr lang="en-US" altLang="zh-CN" sz="2800" b="1" dirty="0">
              <a:latin typeface="+mn-ea"/>
              <a:ea typeface="+mn-ea"/>
            </a:endParaRPr>
          </a:p>
        </p:txBody>
      </p:sp>
      <p:sp>
        <p:nvSpPr>
          <p:cNvPr id="313347" name="Rectangle 3"/>
          <p:cNvSpPr>
            <a:spLocks noChangeArrowheads="1"/>
          </p:cNvSpPr>
          <p:nvPr/>
        </p:nvSpPr>
        <p:spPr bwMode="auto">
          <a:xfrm>
            <a:off x="4967808" y="5661248"/>
            <a:ext cx="3276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>
                <a:solidFill>
                  <a:srgbClr val="FF3300"/>
                </a:solidFill>
                <a:latin typeface="宋体" pitchFamily="2" charset="-122"/>
              </a:rPr>
              <a:t>观察</a:t>
            </a:r>
            <a:r>
              <a:rPr lang="en-US" altLang="zh-CN" sz="2800" b="1" dirty="0" err="1">
                <a:solidFill>
                  <a:srgbClr val="FF3300"/>
                </a:solidFill>
                <a:latin typeface="宋体" pitchFamily="2" charset="-122"/>
              </a:rPr>
              <a:t>cout</a:t>
            </a:r>
            <a:r>
              <a:rPr lang="zh-CN" altLang="en-US" sz="2800" b="1" dirty="0">
                <a:solidFill>
                  <a:srgbClr val="FF3300"/>
                </a:solidFill>
                <a:latin typeface="宋体" pitchFamily="2" charset="-122"/>
              </a:rPr>
              <a:t>的输出</a:t>
            </a:r>
          </a:p>
        </p:txBody>
      </p:sp>
      <p:sp>
        <p:nvSpPr>
          <p:cNvPr id="313348" name="Rectangle 4"/>
          <p:cNvSpPr>
            <a:spLocks noChangeArrowheads="1"/>
          </p:cNvSpPr>
          <p:nvPr/>
        </p:nvSpPr>
        <p:spPr bwMode="auto">
          <a:xfrm>
            <a:off x="5436096" y="3717032"/>
            <a:ext cx="1295400" cy="6096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6835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2800" b="1" dirty="0">
                <a:latin typeface="+mn-ea"/>
                <a:ea typeface="+mn-ea"/>
              </a:rPr>
              <a:t>13.5.</a:t>
            </a:r>
            <a:r>
              <a:rPr lang="zh-CN" altLang="en-US" sz="2800" b="1" dirty="0">
                <a:latin typeface="+mn-ea"/>
                <a:ea typeface="+mn-ea"/>
              </a:rPr>
              <a:t>字符串流</a:t>
            </a:r>
          </a:p>
          <a:p>
            <a:pPr algn="l"/>
            <a:r>
              <a:rPr lang="en-US" altLang="zh-CN" sz="2800" b="1" dirty="0">
                <a:latin typeface="+mn-ea"/>
                <a:ea typeface="+mn-ea"/>
              </a:rPr>
              <a:t>13.5.3.</a:t>
            </a:r>
            <a:r>
              <a:rPr lang="zh-CN" altLang="en-US" sz="2800" b="1" dirty="0">
                <a:latin typeface="+mn-ea"/>
                <a:ea typeface="+mn-ea"/>
              </a:rPr>
              <a:t>字符串流对象的使用</a:t>
            </a:r>
          </a:p>
          <a:p>
            <a:pPr algn="l"/>
            <a:r>
              <a:rPr lang="en-US" altLang="zh-CN" sz="2800" b="1" dirty="0">
                <a:latin typeface="+mn-ea"/>
              </a:rPr>
              <a:t>int main()</a:t>
            </a:r>
          </a:p>
          <a:p>
            <a:pPr algn="l"/>
            <a:r>
              <a:rPr lang="en-US" altLang="zh-CN" sz="2800" b="1" dirty="0">
                <a:latin typeface="+mn-ea"/>
              </a:rPr>
              <a:t>{</a:t>
            </a:r>
          </a:p>
          <a:p>
            <a:pPr algn="l"/>
            <a:r>
              <a:rPr lang="en-US" altLang="zh-CN" sz="2800" b="1" dirty="0">
                <a:latin typeface="+mn-ea"/>
              </a:rPr>
              <a:t>	</a:t>
            </a:r>
            <a:r>
              <a:rPr lang="en-US" altLang="zh-CN" sz="2800" b="1" dirty="0" err="1">
                <a:latin typeface="+mn-ea"/>
              </a:rPr>
              <a:t>ostringstream</a:t>
            </a:r>
            <a:r>
              <a:rPr lang="en-US" altLang="zh-CN" sz="2800" b="1" dirty="0">
                <a:latin typeface="+mn-ea"/>
              </a:rPr>
              <a:t> </a:t>
            </a:r>
            <a:r>
              <a:rPr lang="en-US" altLang="zh-CN" sz="2800" b="1" dirty="0" err="1">
                <a:latin typeface="+mn-ea"/>
              </a:rPr>
              <a:t>ostream</a:t>
            </a:r>
            <a:r>
              <a:rPr lang="en-US" altLang="zh-CN" sz="2800" b="1" dirty="0">
                <a:latin typeface="+mn-ea"/>
              </a:rPr>
              <a:t>("Hello");</a:t>
            </a:r>
          </a:p>
          <a:p>
            <a:pPr algn="l"/>
            <a:r>
              <a:rPr lang="en-US" altLang="zh-CN" sz="2800" b="1" dirty="0">
                <a:latin typeface="+mn-ea"/>
              </a:rPr>
              <a:t>	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en-US" altLang="zh-CN" sz="2800" b="1" dirty="0">
                <a:latin typeface="+mn-ea"/>
              </a:rPr>
              <a:t> &lt;&lt; </a:t>
            </a:r>
            <a:r>
              <a:rPr lang="en-US" altLang="zh-CN" sz="2800" b="1" dirty="0" err="1">
                <a:latin typeface="+mn-ea"/>
              </a:rPr>
              <a:t>ostream.str</a:t>
            </a:r>
            <a:r>
              <a:rPr lang="en-US" altLang="zh-CN" sz="2800" b="1" dirty="0">
                <a:latin typeface="+mn-ea"/>
              </a:rPr>
              <a:t>() &lt;&lt; </a:t>
            </a:r>
            <a:r>
              <a:rPr lang="en-US" altLang="zh-CN" sz="2800" b="1" dirty="0" err="1">
                <a:latin typeface="+mn-ea"/>
              </a:rPr>
              <a:t>endl</a:t>
            </a:r>
            <a:r>
              <a:rPr lang="en-US" altLang="zh-CN" sz="2800" b="1" dirty="0">
                <a:latin typeface="+mn-ea"/>
              </a:rPr>
              <a:t>;</a:t>
            </a:r>
          </a:p>
          <a:p>
            <a:pPr algn="l"/>
            <a:r>
              <a:rPr lang="en-US" altLang="zh-CN" sz="2800" b="1" dirty="0">
                <a:latin typeface="+mn-ea"/>
              </a:rPr>
              <a:t>	</a:t>
            </a:r>
            <a:r>
              <a:rPr lang="en-US" altLang="zh-CN" sz="2800" b="1" dirty="0" err="1">
                <a:latin typeface="+mn-ea"/>
              </a:rPr>
              <a:t>ostream</a:t>
            </a:r>
            <a:r>
              <a:rPr lang="en-US" altLang="zh-CN" sz="2800" b="1" dirty="0">
                <a:latin typeface="+mn-ea"/>
              </a:rPr>
              <a:t> &lt;&lt; 123 &lt;&lt; "</a:t>
            </a:r>
            <a:r>
              <a:rPr lang="en-US" altLang="zh-CN" sz="2800" b="1" dirty="0" err="1">
                <a:latin typeface="+mn-ea"/>
              </a:rPr>
              <a:t>abc</a:t>
            </a:r>
            <a:r>
              <a:rPr lang="en-US" altLang="zh-CN" sz="2800" b="1" dirty="0">
                <a:latin typeface="+mn-ea"/>
              </a:rPr>
              <a:t>" &lt;&lt; </a:t>
            </a:r>
            <a:r>
              <a:rPr lang="en-US" altLang="zh-CN" sz="2800" b="1" dirty="0" err="1">
                <a:latin typeface="+mn-ea"/>
              </a:rPr>
              <a:t>endl</a:t>
            </a:r>
            <a:r>
              <a:rPr lang="en-US" altLang="zh-CN" sz="2800" b="1" dirty="0">
                <a:latin typeface="+mn-ea"/>
              </a:rPr>
              <a:t> &lt;&lt; ends;</a:t>
            </a:r>
          </a:p>
          <a:p>
            <a:pPr algn="l"/>
            <a:r>
              <a:rPr lang="en-US" altLang="zh-CN" sz="2800" b="1" dirty="0">
                <a:latin typeface="+mn-ea"/>
              </a:rPr>
              <a:t>	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en-US" altLang="zh-CN" sz="2800" b="1" dirty="0">
                <a:latin typeface="+mn-ea"/>
              </a:rPr>
              <a:t> &lt;&lt; </a:t>
            </a:r>
            <a:r>
              <a:rPr lang="en-US" altLang="zh-CN" sz="2800" b="1" dirty="0" err="1">
                <a:latin typeface="+mn-ea"/>
              </a:rPr>
              <a:t>ostream.str</a:t>
            </a:r>
            <a:r>
              <a:rPr lang="en-US" altLang="zh-CN" sz="2800" b="1" dirty="0">
                <a:latin typeface="+mn-ea"/>
              </a:rPr>
              <a:t>() &lt;&lt; </a:t>
            </a:r>
            <a:r>
              <a:rPr lang="en-US" altLang="zh-CN" sz="2800" b="1" dirty="0" err="1">
                <a:latin typeface="+mn-ea"/>
              </a:rPr>
              <a:t>endl</a:t>
            </a:r>
            <a:r>
              <a:rPr lang="en-US" altLang="zh-CN" sz="2800" b="1" dirty="0">
                <a:latin typeface="+mn-ea"/>
              </a:rPr>
              <a:t> &lt;&lt; "*";</a:t>
            </a:r>
          </a:p>
          <a:p>
            <a:pPr algn="l"/>
            <a:r>
              <a:rPr lang="en-US" altLang="zh-CN" sz="2800" b="1" dirty="0">
                <a:latin typeface="+mn-ea"/>
              </a:rPr>
              <a:t>}</a:t>
            </a:r>
            <a:endParaRPr lang="en-US" altLang="zh-CN" sz="2800" b="1" dirty="0">
              <a:latin typeface="+mn-ea"/>
              <a:ea typeface="+mn-ea"/>
            </a:endParaRPr>
          </a:p>
        </p:txBody>
      </p:sp>
      <p:sp>
        <p:nvSpPr>
          <p:cNvPr id="313347" name="Rectangle 3"/>
          <p:cNvSpPr>
            <a:spLocks noChangeArrowheads="1"/>
          </p:cNvSpPr>
          <p:nvPr/>
        </p:nvSpPr>
        <p:spPr bwMode="auto">
          <a:xfrm>
            <a:off x="4967808" y="5661248"/>
            <a:ext cx="3276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>
                <a:solidFill>
                  <a:srgbClr val="FF3300"/>
                </a:solidFill>
                <a:latin typeface="宋体" pitchFamily="2" charset="-122"/>
              </a:rPr>
              <a:t>观察</a:t>
            </a:r>
            <a:r>
              <a:rPr lang="en-US" altLang="zh-CN" sz="2800" b="1" dirty="0" err="1">
                <a:solidFill>
                  <a:srgbClr val="FF3300"/>
                </a:solidFill>
                <a:latin typeface="宋体" pitchFamily="2" charset="-122"/>
              </a:rPr>
              <a:t>cout</a:t>
            </a:r>
            <a:r>
              <a:rPr lang="zh-CN" altLang="en-US" sz="2800" b="1" dirty="0">
                <a:solidFill>
                  <a:srgbClr val="FF3300"/>
                </a:solidFill>
                <a:latin typeface="宋体" pitchFamily="2" charset="-122"/>
              </a:rPr>
              <a:t>的输出</a:t>
            </a:r>
          </a:p>
        </p:txBody>
      </p:sp>
      <p:sp>
        <p:nvSpPr>
          <p:cNvPr id="313348" name="Rectangle 4"/>
          <p:cNvSpPr>
            <a:spLocks noChangeArrowheads="1"/>
          </p:cNvSpPr>
          <p:nvPr/>
        </p:nvSpPr>
        <p:spPr bwMode="auto">
          <a:xfrm>
            <a:off x="6876256" y="3717032"/>
            <a:ext cx="1295400" cy="6096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017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2800" b="1" dirty="0">
                <a:latin typeface="+mn-ea"/>
                <a:ea typeface="+mn-ea"/>
              </a:rPr>
              <a:t>13.5.</a:t>
            </a:r>
            <a:r>
              <a:rPr lang="zh-CN" altLang="en-US" sz="2800" b="1" dirty="0">
                <a:latin typeface="+mn-ea"/>
                <a:ea typeface="+mn-ea"/>
              </a:rPr>
              <a:t>字符串流</a:t>
            </a:r>
          </a:p>
          <a:p>
            <a:pPr algn="l"/>
            <a:r>
              <a:rPr lang="en-US" altLang="zh-CN" sz="2800" b="1" dirty="0">
                <a:latin typeface="+mn-ea"/>
                <a:ea typeface="+mn-ea"/>
              </a:rPr>
              <a:t>13.5.3.</a:t>
            </a:r>
            <a:r>
              <a:rPr lang="zh-CN" altLang="en-US" sz="2800" b="1" dirty="0">
                <a:latin typeface="+mn-ea"/>
                <a:ea typeface="+mn-ea"/>
              </a:rPr>
              <a:t>字符串流对象的使用</a:t>
            </a:r>
          </a:p>
          <a:p>
            <a:pPr algn="l"/>
            <a:r>
              <a:rPr lang="zh-CN" altLang="en-US" sz="2800" b="1" dirty="0">
                <a:latin typeface="+mn-ea"/>
                <a:ea typeface="+mn-ea"/>
              </a:rPr>
              <a:t>★ 自动包含</a:t>
            </a:r>
            <a:r>
              <a:rPr lang="en-US" altLang="zh-CN" sz="2800" b="1" dirty="0">
                <a:latin typeface="+mn-ea"/>
                <a:ea typeface="+mn-ea"/>
              </a:rPr>
              <a:t>‘\0’(ends)</a:t>
            </a:r>
            <a:r>
              <a:rPr lang="zh-CN" altLang="en-US" sz="2800" b="1" dirty="0">
                <a:latin typeface="+mn-ea"/>
                <a:ea typeface="+mn-ea"/>
              </a:rPr>
              <a:t>，不需要自行加入</a:t>
            </a:r>
          </a:p>
        </p:txBody>
      </p:sp>
    </p:spTree>
    <p:extLst>
      <p:ext uri="{BB962C8B-B14F-4D97-AF65-F5344CB8AC3E}">
        <p14:creationId xmlns:p14="http://schemas.microsoft.com/office/powerpoint/2010/main" val="2867474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2800" b="1" dirty="0">
                <a:latin typeface="+mn-ea"/>
                <a:ea typeface="+mn-ea"/>
              </a:rPr>
              <a:t>13.5.</a:t>
            </a:r>
            <a:r>
              <a:rPr lang="zh-CN" altLang="en-US" sz="2800" b="1" dirty="0">
                <a:latin typeface="+mn-ea"/>
                <a:ea typeface="+mn-ea"/>
              </a:rPr>
              <a:t>字符串流</a:t>
            </a:r>
          </a:p>
          <a:p>
            <a:pPr algn="l"/>
            <a:r>
              <a:rPr lang="en-US" altLang="zh-CN" sz="2800" b="1" dirty="0">
                <a:latin typeface="+mn-ea"/>
                <a:ea typeface="+mn-ea"/>
              </a:rPr>
              <a:t>13.5.3.</a:t>
            </a:r>
            <a:r>
              <a:rPr lang="zh-CN" altLang="en-US" sz="2800" b="1" dirty="0">
                <a:latin typeface="+mn-ea"/>
                <a:ea typeface="+mn-ea"/>
              </a:rPr>
              <a:t>字符串流对象的使用</a:t>
            </a:r>
          </a:p>
          <a:p>
            <a:pPr algn="l"/>
            <a:r>
              <a:rPr lang="en-US" altLang="zh-CN" sz="2800" b="1" dirty="0">
                <a:latin typeface="+mn-ea"/>
              </a:rPr>
              <a:t>int main()</a:t>
            </a:r>
          </a:p>
          <a:p>
            <a:pPr algn="l"/>
            <a:r>
              <a:rPr lang="en-US" altLang="zh-CN" sz="2800" b="1" dirty="0">
                <a:latin typeface="+mn-ea"/>
              </a:rPr>
              <a:t>{</a:t>
            </a:r>
          </a:p>
          <a:p>
            <a:pPr algn="l"/>
            <a:r>
              <a:rPr lang="en-US" altLang="zh-CN" sz="2800" b="1" dirty="0">
                <a:latin typeface="+mn-ea"/>
              </a:rPr>
              <a:t>	string str = "Hello";</a:t>
            </a:r>
          </a:p>
          <a:p>
            <a:pPr algn="l"/>
            <a:r>
              <a:rPr lang="en-US" altLang="zh-CN" sz="2800" b="1" dirty="0">
                <a:latin typeface="+mn-ea"/>
              </a:rPr>
              <a:t>	</a:t>
            </a:r>
            <a:r>
              <a:rPr lang="en-US" altLang="zh-CN" sz="2800" b="1" dirty="0" err="1">
                <a:latin typeface="+mn-ea"/>
              </a:rPr>
              <a:t>ostringstream</a:t>
            </a:r>
            <a:r>
              <a:rPr lang="en-US" altLang="zh-CN" sz="2800" b="1" dirty="0">
                <a:latin typeface="+mn-ea"/>
              </a:rPr>
              <a:t> </a:t>
            </a:r>
            <a:r>
              <a:rPr lang="en-US" altLang="zh-CN" sz="2800" b="1" dirty="0" err="1">
                <a:latin typeface="+mn-ea"/>
              </a:rPr>
              <a:t>ostream</a:t>
            </a:r>
            <a:r>
              <a:rPr lang="en-US" altLang="zh-CN" sz="2800" b="1" dirty="0">
                <a:latin typeface="+mn-ea"/>
              </a:rPr>
              <a:t>(str);</a:t>
            </a:r>
          </a:p>
          <a:p>
            <a:pPr algn="l"/>
            <a:r>
              <a:rPr lang="en-US" altLang="zh-CN" sz="2800" b="1" dirty="0">
                <a:latin typeface="+mn-ea"/>
              </a:rPr>
              <a:t>	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en-US" altLang="zh-CN" sz="2800" b="1" dirty="0">
                <a:latin typeface="+mn-ea"/>
              </a:rPr>
              <a:t> &lt;&lt; </a:t>
            </a:r>
            <a:r>
              <a:rPr lang="en-US" altLang="zh-CN" sz="2800" b="1" dirty="0" err="1">
                <a:latin typeface="+mn-ea"/>
              </a:rPr>
              <a:t>ostream.str</a:t>
            </a:r>
            <a:r>
              <a:rPr lang="en-US" altLang="zh-CN" sz="2800" b="1" dirty="0">
                <a:latin typeface="+mn-ea"/>
              </a:rPr>
              <a:t>() &lt;&lt; </a:t>
            </a:r>
            <a:r>
              <a:rPr lang="en-US" altLang="zh-CN" sz="2800" b="1" dirty="0" err="1">
                <a:latin typeface="+mn-ea"/>
              </a:rPr>
              <a:t>endl</a:t>
            </a:r>
            <a:r>
              <a:rPr lang="en-US" altLang="zh-CN" sz="2800" b="1" dirty="0">
                <a:latin typeface="+mn-ea"/>
              </a:rPr>
              <a:t>;</a:t>
            </a:r>
          </a:p>
          <a:p>
            <a:pPr algn="l"/>
            <a:r>
              <a:rPr lang="en-US" altLang="zh-CN" sz="2800" b="1" dirty="0">
                <a:latin typeface="+mn-ea"/>
              </a:rPr>
              <a:t>	</a:t>
            </a:r>
            <a:r>
              <a:rPr lang="en-US" altLang="zh-CN" sz="2800" b="1" dirty="0" err="1">
                <a:latin typeface="+mn-ea"/>
              </a:rPr>
              <a:t>ostream</a:t>
            </a:r>
            <a:r>
              <a:rPr lang="en-US" altLang="zh-CN" sz="2800" b="1" dirty="0">
                <a:latin typeface="+mn-ea"/>
              </a:rPr>
              <a:t> &lt;&lt; 123 &lt;&lt; "</a:t>
            </a:r>
            <a:r>
              <a:rPr lang="en-US" altLang="zh-CN" sz="2800" b="1" dirty="0" err="1">
                <a:latin typeface="+mn-ea"/>
              </a:rPr>
              <a:t>abc</a:t>
            </a:r>
            <a:r>
              <a:rPr lang="en-US" altLang="zh-CN" sz="2800" b="1" dirty="0">
                <a:latin typeface="+mn-ea"/>
              </a:rPr>
              <a:t>" &lt;&lt; </a:t>
            </a:r>
            <a:r>
              <a:rPr lang="en-US" altLang="zh-CN" sz="2800" b="1" dirty="0" err="1">
                <a:latin typeface="+mn-ea"/>
              </a:rPr>
              <a:t>endl</a:t>
            </a:r>
            <a:r>
              <a:rPr lang="en-US" altLang="zh-CN" sz="2800" b="1" dirty="0">
                <a:latin typeface="+mn-ea"/>
              </a:rPr>
              <a:t> &lt;&lt; ends;</a:t>
            </a:r>
          </a:p>
          <a:p>
            <a:pPr algn="l"/>
            <a:r>
              <a:rPr lang="en-US" altLang="zh-CN" sz="2800" b="1" dirty="0">
                <a:latin typeface="+mn-ea"/>
              </a:rPr>
              <a:t>	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en-US" altLang="zh-CN" sz="2800" b="1" dirty="0">
                <a:latin typeface="+mn-ea"/>
              </a:rPr>
              <a:t> &lt;&lt; </a:t>
            </a:r>
            <a:r>
              <a:rPr lang="en-US" altLang="zh-CN" sz="2800" b="1" dirty="0" err="1">
                <a:latin typeface="+mn-ea"/>
              </a:rPr>
              <a:t>ostream.str</a:t>
            </a:r>
            <a:r>
              <a:rPr lang="en-US" altLang="zh-CN" sz="2800" b="1" dirty="0">
                <a:latin typeface="+mn-ea"/>
              </a:rPr>
              <a:t>() &lt;&lt; </a:t>
            </a:r>
            <a:r>
              <a:rPr lang="en-US" altLang="zh-CN" sz="2800" b="1" dirty="0" err="1">
                <a:latin typeface="+mn-ea"/>
              </a:rPr>
              <a:t>endl</a:t>
            </a:r>
            <a:r>
              <a:rPr lang="en-US" altLang="zh-CN" sz="2800" b="1" dirty="0">
                <a:latin typeface="+mn-ea"/>
              </a:rPr>
              <a:t> &lt;&lt; "*";</a:t>
            </a:r>
          </a:p>
          <a:p>
            <a:pPr algn="l"/>
            <a:r>
              <a:rPr lang="en-US" altLang="zh-CN" sz="2800" b="1" dirty="0">
                <a:latin typeface="+mn-ea"/>
              </a:rPr>
              <a:t>}</a:t>
            </a:r>
            <a:endParaRPr lang="en-US" altLang="zh-CN" sz="2800" b="1" dirty="0">
              <a:latin typeface="+mn-ea"/>
              <a:ea typeface="+mn-ea"/>
            </a:endParaRPr>
          </a:p>
        </p:txBody>
      </p:sp>
      <p:sp>
        <p:nvSpPr>
          <p:cNvPr id="319491" name="Rectangle 3"/>
          <p:cNvSpPr>
            <a:spLocks noChangeArrowheads="1"/>
          </p:cNvSpPr>
          <p:nvPr/>
        </p:nvSpPr>
        <p:spPr bwMode="auto">
          <a:xfrm>
            <a:off x="4932040" y="5661248"/>
            <a:ext cx="3276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>
                <a:solidFill>
                  <a:srgbClr val="FF3300"/>
                </a:solidFill>
                <a:latin typeface="宋体" pitchFamily="2" charset="-122"/>
              </a:rPr>
              <a:t>观察</a:t>
            </a:r>
            <a:r>
              <a:rPr lang="en-US" altLang="zh-CN" sz="2800" b="1" dirty="0" err="1">
                <a:solidFill>
                  <a:srgbClr val="FF3300"/>
                </a:solidFill>
                <a:latin typeface="宋体" pitchFamily="2" charset="-122"/>
              </a:rPr>
              <a:t>cout</a:t>
            </a:r>
            <a:r>
              <a:rPr lang="zh-CN" altLang="en-US" sz="2800" b="1" dirty="0">
                <a:solidFill>
                  <a:srgbClr val="FF3300"/>
                </a:solidFill>
                <a:latin typeface="宋体" pitchFamily="2" charset="-122"/>
              </a:rPr>
              <a:t>的输出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D06BB01-585D-4B32-B71E-F98EBE19A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888" y="3212976"/>
            <a:ext cx="809248" cy="5334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833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2800" b="1" dirty="0">
                <a:latin typeface="+mn-ea"/>
                <a:ea typeface="+mn-ea"/>
              </a:rPr>
              <a:t>13.5.</a:t>
            </a:r>
            <a:r>
              <a:rPr lang="zh-CN" altLang="en-US" sz="2800" b="1" dirty="0">
                <a:latin typeface="+mn-ea"/>
                <a:ea typeface="+mn-ea"/>
              </a:rPr>
              <a:t>字符串流</a:t>
            </a:r>
          </a:p>
          <a:p>
            <a:pPr algn="l"/>
            <a:r>
              <a:rPr lang="en-US" altLang="zh-CN" sz="2800" b="1" dirty="0">
                <a:latin typeface="+mn-ea"/>
                <a:ea typeface="+mn-ea"/>
              </a:rPr>
              <a:t>13.5.3.</a:t>
            </a:r>
            <a:r>
              <a:rPr lang="zh-CN" altLang="en-US" sz="2800" b="1" dirty="0">
                <a:latin typeface="+mn-ea"/>
                <a:ea typeface="+mn-ea"/>
              </a:rPr>
              <a:t>字符串流对象的使用</a:t>
            </a:r>
          </a:p>
          <a:p>
            <a:pPr algn="l"/>
            <a:r>
              <a:rPr lang="zh-CN" altLang="en-US" sz="2800" b="1" dirty="0">
                <a:latin typeface="+mn-ea"/>
              </a:rPr>
              <a:t>★ 自动包含‘</a:t>
            </a:r>
            <a:r>
              <a:rPr lang="en-US" altLang="zh-CN" sz="2800" b="1" dirty="0">
                <a:latin typeface="+mn-ea"/>
              </a:rPr>
              <a:t>\0’(ends)</a:t>
            </a:r>
            <a:r>
              <a:rPr lang="zh-CN" altLang="en-US" sz="2800" b="1" dirty="0">
                <a:latin typeface="+mn-ea"/>
              </a:rPr>
              <a:t>，不需要自行加入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★ 定义</a:t>
            </a:r>
            <a:r>
              <a:rPr lang="en-US" altLang="zh-CN" sz="2800" b="1" dirty="0" err="1">
                <a:latin typeface="+mn-ea"/>
                <a:ea typeface="+mn-ea"/>
              </a:rPr>
              <a:t>ostrstream</a:t>
            </a:r>
            <a:r>
              <a:rPr lang="zh-CN" altLang="en-US" sz="2800" b="1" dirty="0">
                <a:latin typeface="+mn-ea"/>
                <a:ea typeface="+mn-ea"/>
              </a:rPr>
              <a:t>流对象时，参数可省略</a:t>
            </a:r>
          </a:p>
          <a:p>
            <a:pPr algn="l"/>
            <a:r>
              <a:rPr lang="zh-CN" altLang="en-US" sz="2800" b="1" dirty="0">
                <a:latin typeface="+mn-ea"/>
                <a:ea typeface="+mn-ea"/>
              </a:rPr>
              <a:t>★ </a:t>
            </a:r>
            <a:r>
              <a:rPr lang="en-US" altLang="zh-CN" sz="2800" b="1" dirty="0">
                <a:latin typeface="+mn-ea"/>
              </a:rPr>
              <a:t>_Str</a:t>
            </a:r>
            <a:r>
              <a:rPr lang="zh-CN" altLang="en-US" sz="2800" b="1" dirty="0">
                <a:latin typeface="+mn-ea"/>
                <a:ea typeface="+mn-ea"/>
              </a:rPr>
              <a:t>参数为流对象中初始的字符串</a:t>
            </a:r>
            <a:endParaRPr lang="en-US" altLang="zh-CN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7731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2800" b="1" dirty="0">
                <a:latin typeface="+mn-ea"/>
                <a:ea typeface="+mn-ea"/>
              </a:rPr>
              <a:t>13.5.</a:t>
            </a:r>
            <a:r>
              <a:rPr lang="zh-CN" altLang="en-US" sz="2800" b="1" dirty="0">
                <a:latin typeface="+mn-ea"/>
                <a:ea typeface="+mn-ea"/>
              </a:rPr>
              <a:t>字符串流</a:t>
            </a:r>
          </a:p>
          <a:p>
            <a:pPr algn="l"/>
            <a:r>
              <a:rPr lang="en-US" altLang="zh-CN" sz="2800" b="1" dirty="0">
                <a:latin typeface="+mn-ea"/>
                <a:ea typeface="+mn-ea"/>
              </a:rPr>
              <a:t>13.5.3.</a:t>
            </a:r>
            <a:r>
              <a:rPr lang="zh-CN" altLang="en-US" sz="2800" b="1" dirty="0">
                <a:latin typeface="+mn-ea"/>
                <a:ea typeface="+mn-ea"/>
              </a:rPr>
              <a:t>字符串流对象的使用</a:t>
            </a:r>
          </a:p>
          <a:p>
            <a:pPr algn="l"/>
            <a:r>
              <a:rPr lang="en-US" altLang="zh-CN" sz="2800" b="1" dirty="0">
                <a:latin typeface="+mn-ea"/>
              </a:rPr>
              <a:t>int main()</a:t>
            </a:r>
          </a:p>
          <a:p>
            <a:pPr algn="l"/>
            <a:r>
              <a:rPr lang="en-US" altLang="zh-CN" sz="2800" b="1" dirty="0">
                <a:latin typeface="+mn-ea"/>
              </a:rPr>
              <a:t>{</a:t>
            </a:r>
          </a:p>
          <a:p>
            <a:pPr algn="l"/>
            <a:r>
              <a:rPr lang="en-US" altLang="zh-CN" sz="2800" b="1" dirty="0">
                <a:latin typeface="+mn-ea"/>
              </a:rPr>
              <a:t>	string str = "Hello";</a:t>
            </a:r>
          </a:p>
          <a:p>
            <a:pPr algn="l"/>
            <a:r>
              <a:rPr lang="en-US" altLang="zh-CN" sz="2800" b="1" dirty="0">
                <a:latin typeface="+mn-ea"/>
              </a:rPr>
              <a:t>	</a:t>
            </a:r>
            <a:r>
              <a:rPr lang="en-US" altLang="zh-CN" sz="2800" b="1" dirty="0" err="1">
                <a:latin typeface="+mn-ea"/>
              </a:rPr>
              <a:t>ostringstream</a:t>
            </a:r>
            <a:r>
              <a:rPr lang="en-US" altLang="zh-CN" sz="2800" b="1" dirty="0">
                <a:latin typeface="+mn-ea"/>
              </a:rPr>
              <a:t> </a:t>
            </a:r>
            <a:r>
              <a:rPr lang="en-US" altLang="zh-CN" sz="2800" b="1" dirty="0" err="1">
                <a:latin typeface="+mn-ea"/>
              </a:rPr>
              <a:t>ostream</a:t>
            </a:r>
            <a:r>
              <a:rPr lang="en-US" altLang="zh-CN" sz="2800" b="1" dirty="0">
                <a:latin typeface="+mn-ea"/>
              </a:rPr>
              <a:t>(str, </a:t>
            </a:r>
            <a:r>
              <a:rPr lang="en-US" altLang="zh-CN" sz="2800" b="1" dirty="0" err="1">
                <a:latin typeface="+mn-ea"/>
              </a:rPr>
              <a:t>ios</a:t>
            </a:r>
            <a:r>
              <a:rPr lang="en-US" altLang="zh-CN" sz="2800" b="1" dirty="0">
                <a:latin typeface="+mn-ea"/>
              </a:rPr>
              <a:t>::out);</a:t>
            </a:r>
          </a:p>
          <a:p>
            <a:pPr algn="l"/>
            <a:r>
              <a:rPr lang="en-US" altLang="zh-CN" sz="2800" b="1" dirty="0">
                <a:latin typeface="+mn-ea"/>
              </a:rPr>
              <a:t>	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en-US" altLang="zh-CN" sz="2800" b="1" dirty="0">
                <a:latin typeface="+mn-ea"/>
              </a:rPr>
              <a:t> &lt;&lt; </a:t>
            </a:r>
            <a:r>
              <a:rPr lang="en-US" altLang="zh-CN" sz="2800" b="1" dirty="0" err="1">
                <a:latin typeface="+mn-ea"/>
              </a:rPr>
              <a:t>ostream.str</a:t>
            </a:r>
            <a:r>
              <a:rPr lang="en-US" altLang="zh-CN" sz="2800" b="1" dirty="0">
                <a:latin typeface="+mn-ea"/>
              </a:rPr>
              <a:t>() &lt;&lt; </a:t>
            </a:r>
            <a:r>
              <a:rPr lang="en-US" altLang="zh-CN" sz="2800" b="1" dirty="0" err="1">
                <a:latin typeface="+mn-ea"/>
              </a:rPr>
              <a:t>endl</a:t>
            </a:r>
            <a:r>
              <a:rPr lang="en-US" altLang="zh-CN" sz="2800" b="1" dirty="0">
                <a:latin typeface="+mn-ea"/>
              </a:rPr>
              <a:t>;</a:t>
            </a:r>
          </a:p>
          <a:p>
            <a:pPr algn="l"/>
            <a:r>
              <a:rPr lang="en-US" altLang="zh-CN" sz="2800" b="1" dirty="0">
                <a:latin typeface="+mn-ea"/>
              </a:rPr>
              <a:t>	</a:t>
            </a:r>
            <a:r>
              <a:rPr lang="en-US" altLang="zh-CN" sz="2800" b="1" dirty="0" err="1">
                <a:latin typeface="+mn-ea"/>
              </a:rPr>
              <a:t>ostream</a:t>
            </a:r>
            <a:r>
              <a:rPr lang="en-US" altLang="zh-CN" sz="2800" b="1" dirty="0">
                <a:latin typeface="+mn-ea"/>
              </a:rPr>
              <a:t> &lt;&lt; 123 &lt;&lt; "</a:t>
            </a:r>
            <a:r>
              <a:rPr lang="en-US" altLang="zh-CN" sz="2800" b="1" dirty="0" err="1">
                <a:latin typeface="+mn-ea"/>
              </a:rPr>
              <a:t>abc</a:t>
            </a:r>
            <a:r>
              <a:rPr lang="en-US" altLang="zh-CN" sz="2800" b="1" dirty="0">
                <a:latin typeface="+mn-ea"/>
              </a:rPr>
              <a:t>" &lt;&lt; </a:t>
            </a:r>
            <a:r>
              <a:rPr lang="en-US" altLang="zh-CN" sz="2800" b="1" dirty="0" err="1">
                <a:latin typeface="+mn-ea"/>
              </a:rPr>
              <a:t>endl</a:t>
            </a:r>
            <a:r>
              <a:rPr lang="en-US" altLang="zh-CN" sz="2800" b="1" dirty="0">
                <a:latin typeface="+mn-ea"/>
              </a:rPr>
              <a:t> &lt;&lt; ends;</a:t>
            </a:r>
          </a:p>
          <a:p>
            <a:pPr algn="l"/>
            <a:r>
              <a:rPr lang="en-US" altLang="zh-CN" sz="2800" b="1" dirty="0">
                <a:latin typeface="+mn-ea"/>
              </a:rPr>
              <a:t>	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en-US" altLang="zh-CN" sz="2800" b="1" dirty="0">
                <a:latin typeface="+mn-ea"/>
              </a:rPr>
              <a:t> &lt;&lt; </a:t>
            </a:r>
            <a:r>
              <a:rPr lang="en-US" altLang="zh-CN" sz="2800" b="1" dirty="0" err="1">
                <a:latin typeface="+mn-ea"/>
              </a:rPr>
              <a:t>ostream.str</a:t>
            </a:r>
            <a:r>
              <a:rPr lang="en-US" altLang="zh-CN" sz="2800" b="1" dirty="0">
                <a:latin typeface="+mn-ea"/>
              </a:rPr>
              <a:t>() &lt;&lt; </a:t>
            </a:r>
            <a:r>
              <a:rPr lang="en-US" altLang="zh-CN" sz="2800" b="1" dirty="0" err="1">
                <a:latin typeface="+mn-ea"/>
              </a:rPr>
              <a:t>endl</a:t>
            </a:r>
            <a:r>
              <a:rPr lang="en-US" altLang="zh-CN" sz="2800" b="1" dirty="0">
                <a:latin typeface="+mn-ea"/>
              </a:rPr>
              <a:t> &lt;&lt; "*";</a:t>
            </a:r>
          </a:p>
          <a:p>
            <a:pPr algn="l"/>
            <a:r>
              <a:rPr lang="en-US" altLang="zh-CN" sz="2800" b="1" dirty="0">
                <a:latin typeface="+mn-ea"/>
              </a:rPr>
              <a:t>}</a:t>
            </a:r>
            <a:endParaRPr lang="en-US" altLang="zh-CN" sz="2800" b="1" dirty="0">
              <a:latin typeface="+mn-ea"/>
              <a:ea typeface="+mn-ea"/>
            </a:endParaRPr>
          </a:p>
        </p:txBody>
      </p:sp>
      <p:sp>
        <p:nvSpPr>
          <p:cNvPr id="319491" name="Rectangle 3"/>
          <p:cNvSpPr>
            <a:spLocks noChangeArrowheads="1"/>
          </p:cNvSpPr>
          <p:nvPr/>
        </p:nvSpPr>
        <p:spPr bwMode="auto">
          <a:xfrm>
            <a:off x="4932040" y="5661248"/>
            <a:ext cx="3276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>
                <a:solidFill>
                  <a:srgbClr val="FF3300"/>
                </a:solidFill>
                <a:latin typeface="宋体" pitchFamily="2" charset="-122"/>
              </a:rPr>
              <a:t>观察</a:t>
            </a:r>
            <a:r>
              <a:rPr lang="en-US" altLang="zh-CN" sz="2800" b="1" dirty="0" err="1">
                <a:solidFill>
                  <a:srgbClr val="FF3300"/>
                </a:solidFill>
                <a:latin typeface="宋体" pitchFamily="2" charset="-122"/>
              </a:rPr>
              <a:t>cout</a:t>
            </a:r>
            <a:r>
              <a:rPr lang="zh-CN" altLang="en-US" sz="2800" b="1" dirty="0">
                <a:solidFill>
                  <a:srgbClr val="FF3300"/>
                </a:solidFill>
                <a:latin typeface="宋体" pitchFamily="2" charset="-122"/>
              </a:rPr>
              <a:t>的输出</a:t>
            </a:r>
          </a:p>
        </p:txBody>
      </p:sp>
      <p:sp>
        <p:nvSpPr>
          <p:cNvPr id="319492" name="Rectangle 4"/>
          <p:cNvSpPr>
            <a:spLocks noChangeArrowheads="1"/>
          </p:cNvSpPr>
          <p:nvPr/>
        </p:nvSpPr>
        <p:spPr bwMode="auto">
          <a:xfrm>
            <a:off x="5905500" y="3212976"/>
            <a:ext cx="1762844" cy="6096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279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>
                <a:latin typeface="+mn-ea"/>
                <a:ea typeface="+mn-ea"/>
              </a:rPr>
              <a:t>§13.</a:t>
            </a:r>
            <a:r>
              <a:rPr lang="zh-CN" altLang="en-US" sz="2800" b="1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2800" b="1">
                <a:latin typeface="+mn-ea"/>
                <a:ea typeface="+mn-ea"/>
              </a:rPr>
              <a:t>13.5.</a:t>
            </a:r>
            <a:r>
              <a:rPr lang="zh-CN" altLang="en-US" sz="2800" b="1">
                <a:latin typeface="+mn-ea"/>
                <a:ea typeface="+mn-ea"/>
              </a:rPr>
              <a:t>字符串流</a:t>
            </a:r>
          </a:p>
          <a:p>
            <a:pPr algn="l"/>
            <a:r>
              <a:rPr lang="en-US" altLang="zh-CN" sz="2800" b="1">
                <a:latin typeface="+mn-ea"/>
                <a:ea typeface="+mn-ea"/>
              </a:rPr>
              <a:t>13.5.1.</a:t>
            </a:r>
            <a:r>
              <a:rPr lang="zh-CN" altLang="en-US" sz="2800" b="1">
                <a:latin typeface="+mn-ea"/>
                <a:ea typeface="+mn-ea"/>
              </a:rPr>
              <a:t>基本概念</a:t>
            </a:r>
          </a:p>
        </p:txBody>
      </p:sp>
    </p:spTree>
    <p:extLst>
      <p:ext uri="{BB962C8B-B14F-4D97-AF65-F5344CB8AC3E}">
        <p14:creationId xmlns:p14="http://schemas.microsoft.com/office/powerpoint/2010/main" val="2318859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2800" b="1" dirty="0">
                <a:latin typeface="+mn-ea"/>
                <a:ea typeface="+mn-ea"/>
              </a:rPr>
              <a:t>13.5.</a:t>
            </a:r>
            <a:r>
              <a:rPr lang="zh-CN" altLang="en-US" sz="2800" b="1" dirty="0">
                <a:latin typeface="+mn-ea"/>
                <a:ea typeface="+mn-ea"/>
              </a:rPr>
              <a:t>字符串流</a:t>
            </a:r>
          </a:p>
          <a:p>
            <a:pPr algn="l"/>
            <a:r>
              <a:rPr lang="en-US" altLang="zh-CN" sz="2800" b="1" dirty="0">
                <a:latin typeface="+mn-ea"/>
                <a:ea typeface="+mn-ea"/>
              </a:rPr>
              <a:t>13.5.3.</a:t>
            </a:r>
            <a:r>
              <a:rPr lang="zh-CN" altLang="en-US" sz="2800" b="1" dirty="0">
                <a:latin typeface="+mn-ea"/>
                <a:ea typeface="+mn-ea"/>
              </a:rPr>
              <a:t>字符串流对象的使用</a:t>
            </a:r>
          </a:p>
          <a:p>
            <a:pPr algn="l"/>
            <a:r>
              <a:rPr lang="en-US" altLang="zh-CN" sz="2800" b="1" dirty="0">
                <a:latin typeface="+mn-ea"/>
              </a:rPr>
              <a:t>int main()</a:t>
            </a:r>
          </a:p>
          <a:p>
            <a:pPr algn="l"/>
            <a:r>
              <a:rPr lang="en-US" altLang="zh-CN" sz="2800" b="1" dirty="0">
                <a:latin typeface="+mn-ea"/>
              </a:rPr>
              <a:t>{</a:t>
            </a:r>
          </a:p>
          <a:p>
            <a:pPr algn="l"/>
            <a:r>
              <a:rPr lang="en-US" altLang="zh-CN" sz="2800" b="1" dirty="0">
                <a:latin typeface="+mn-ea"/>
              </a:rPr>
              <a:t>	string str = "Hello";</a:t>
            </a:r>
          </a:p>
          <a:p>
            <a:pPr algn="l"/>
            <a:r>
              <a:rPr lang="en-US" altLang="zh-CN" sz="2800" b="1" dirty="0">
                <a:latin typeface="+mn-ea"/>
              </a:rPr>
              <a:t>	</a:t>
            </a:r>
            <a:r>
              <a:rPr lang="en-US" altLang="zh-CN" sz="2800" b="1" dirty="0" err="1">
                <a:latin typeface="+mn-ea"/>
              </a:rPr>
              <a:t>ostringstream</a:t>
            </a:r>
            <a:r>
              <a:rPr lang="en-US" altLang="zh-CN" sz="2800" b="1" dirty="0">
                <a:latin typeface="+mn-ea"/>
              </a:rPr>
              <a:t> </a:t>
            </a:r>
            <a:r>
              <a:rPr lang="en-US" altLang="zh-CN" sz="2800" b="1" dirty="0" err="1">
                <a:latin typeface="+mn-ea"/>
              </a:rPr>
              <a:t>ostream</a:t>
            </a:r>
            <a:r>
              <a:rPr lang="en-US" altLang="zh-CN" sz="2800" b="1" dirty="0">
                <a:latin typeface="+mn-ea"/>
              </a:rPr>
              <a:t>(str, </a:t>
            </a:r>
            <a:r>
              <a:rPr lang="en-US" altLang="zh-CN" sz="2800" b="1" dirty="0" err="1">
                <a:latin typeface="+mn-ea"/>
              </a:rPr>
              <a:t>ios</a:t>
            </a:r>
            <a:r>
              <a:rPr lang="en-US" altLang="zh-CN" sz="2800" b="1" dirty="0">
                <a:latin typeface="+mn-ea"/>
              </a:rPr>
              <a:t>::app);</a:t>
            </a:r>
          </a:p>
          <a:p>
            <a:pPr algn="l"/>
            <a:r>
              <a:rPr lang="en-US" altLang="zh-CN" sz="2800" b="1" dirty="0">
                <a:latin typeface="+mn-ea"/>
              </a:rPr>
              <a:t>	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en-US" altLang="zh-CN" sz="2800" b="1" dirty="0">
                <a:latin typeface="+mn-ea"/>
              </a:rPr>
              <a:t> &lt;&lt; </a:t>
            </a:r>
            <a:r>
              <a:rPr lang="en-US" altLang="zh-CN" sz="2800" b="1" dirty="0" err="1">
                <a:latin typeface="+mn-ea"/>
              </a:rPr>
              <a:t>ostream.str</a:t>
            </a:r>
            <a:r>
              <a:rPr lang="en-US" altLang="zh-CN" sz="2800" b="1" dirty="0">
                <a:latin typeface="+mn-ea"/>
              </a:rPr>
              <a:t>() &lt;&lt; </a:t>
            </a:r>
            <a:r>
              <a:rPr lang="en-US" altLang="zh-CN" sz="2800" b="1" dirty="0" err="1">
                <a:latin typeface="+mn-ea"/>
              </a:rPr>
              <a:t>endl</a:t>
            </a:r>
            <a:r>
              <a:rPr lang="en-US" altLang="zh-CN" sz="2800" b="1" dirty="0">
                <a:latin typeface="+mn-ea"/>
              </a:rPr>
              <a:t>;</a:t>
            </a:r>
          </a:p>
          <a:p>
            <a:pPr algn="l"/>
            <a:r>
              <a:rPr lang="en-US" altLang="zh-CN" sz="2800" b="1" dirty="0">
                <a:latin typeface="+mn-ea"/>
              </a:rPr>
              <a:t>	</a:t>
            </a:r>
            <a:r>
              <a:rPr lang="en-US" altLang="zh-CN" sz="2800" b="1" dirty="0" err="1">
                <a:latin typeface="+mn-ea"/>
              </a:rPr>
              <a:t>ostream</a:t>
            </a:r>
            <a:r>
              <a:rPr lang="en-US" altLang="zh-CN" sz="2800" b="1" dirty="0">
                <a:latin typeface="+mn-ea"/>
              </a:rPr>
              <a:t> &lt;&lt; 123 &lt;&lt; "</a:t>
            </a:r>
            <a:r>
              <a:rPr lang="en-US" altLang="zh-CN" sz="2800" b="1" dirty="0" err="1">
                <a:latin typeface="+mn-ea"/>
              </a:rPr>
              <a:t>abc</a:t>
            </a:r>
            <a:r>
              <a:rPr lang="en-US" altLang="zh-CN" sz="2800" b="1" dirty="0">
                <a:latin typeface="+mn-ea"/>
              </a:rPr>
              <a:t>" &lt;&lt; </a:t>
            </a:r>
            <a:r>
              <a:rPr lang="en-US" altLang="zh-CN" sz="2800" b="1" dirty="0" err="1">
                <a:latin typeface="+mn-ea"/>
              </a:rPr>
              <a:t>endl</a:t>
            </a:r>
            <a:r>
              <a:rPr lang="en-US" altLang="zh-CN" sz="2800" b="1" dirty="0">
                <a:latin typeface="+mn-ea"/>
              </a:rPr>
              <a:t> &lt;&lt; ends;</a:t>
            </a:r>
          </a:p>
          <a:p>
            <a:pPr algn="l"/>
            <a:r>
              <a:rPr lang="en-US" altLang="zh-CN" sz="2800" b="1" dirty="0">
                <a:latin typeface="+mn-ea"/>
              </a:rPr>
              <a:t>	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en-US" altLang="zh-CN" sz="2800" b="1" dirty="0">
                <a:latin typeface="+mn-ea"/>
              </a:rPr>
              <a:t> &lt;&lt; </a:t>
            </a:r>
            <a:r>
              <a:rPr lang="en-US" altLang="zh-CN" sz="2800" b="1" dirty="0" err="1">
                <a:latin typeface="+mn-ea"/>
              </a:rPr>
              <a:t>ostream.str</a:t>
            </a:r>
            <a:r>
              <a:rPr lang="en-US" altLang="zh-CN" sz="2800" b="1" dirty="0">
                <a:latin typeface="+mn-ea"/>
              </a:rPr>
              <a:t>() &lt;&lt; </a:t>
            </a:r>
            <a:r>
              <a:rPr lang="en-US" altLang="zh-CN" sz="2800" b="1" dirty="0" err="1">
                <a:latin typeface="+mn-ea"/>
              </a:rPr>
              <a:t>endl</a:t>
            </a:r>
            <a:r>
              <a:rPr lang="en-US" altLang="zh-CN" sz="2800" b="1" dirty="0">
                <a:latin typeface="+mn-ea"/>
              </a:rPr>
              <a:t> &lt;&lt; "*";</a:t>
            </a:r>
          </a:p>
          <a:p>
            <a:pPr algn="l"/>
            <a:r>
              <a:rPr lang="en-US" altLang="zh-CN" sz="2800" b="1" dirty="0">
                <a:latin typeface="+mn-ea"/>
              </a:rPr>
              <a:t>}</a:t>
            </a:r>
            <a:endParaRPr lang="en-US" altLang="zh-CN" sz="2800" b="1" dirty="0">
              <a:latin typeface="+mn-ea"/>
              <a:ea typeface="+mn-ea"/>
            </a:endParaRPr>
          </a:p>
        </p:txBody>
      </p:sp>
      <p:sp>
        <p:nvSpPr>
          <p:cNvPr id="319491" name="Rectangle 3"/>
          <p:cNvSpPr>
            <a:spLocks noChangeArrowheads="1"/>
          </p:cNvSpPr>
          <p:nvPr/>
        </p:nvSpPr>
        <p:spPr bwMode="auto">
          <a:xfrm>
            <a:off x="4932040" y="5661248"/>
            <a:ext cx="3276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>
                <a:solidFill>
                  <a:srgbClr val="FF3300"/>
                </a:solidFill>
                <a:latin typeface="宋体" pitchFamily="2" charset="-122"/>
              </a:rPr>
              <a:t>观察</a:t>
            </a:r>
            <a:r>
              <a:rPr lang="en-US" altLang="zh-CN" sz="2800" b="1" dirty="0" err="1">
                <a:solidFill>
                  <a:srgbClr val="FF3300"/>
                </a:solidFill>
                <a:latin typeface="宋体" pitchFamily="2" charset="-122"/>
              </a:rPr>
              <a:t>cout</a:t>
            </a:r>
            <a:r>
              <a:rPr lang="zh-CN" altLang="en-US" sz="2800" b="1" dirty="0">
                <a:solidFill>
                  <a:srgbClr val="FF3300"/>
                </a:solidFill>
                <a:latin typeface="宋体" pitchFamily="2" charset="-122"/>
              </a:rPr>
              <a:t>的输出</a:t>
            </a:r>
          </a:p>
        </p:txBody>
      </p:sp>
      <p:sp>
        <p:nvSpPr>
          <p:cNvPr id="319492" name="Rectangle 4"/>
          <p:cNvSpPr>
            <a:spLocks noChangeArrowheads="1"/>
          </p:cNvSpPr>
          <p:nvPr/>
        </p:nvSpPr>
        <p:spPr bwMode="auto">
          <a:xfrm>
            <a:off x="5905500" y="3212976"/>
            <a:ext cx="1762844" cy="6096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210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2800" b="1" dirty="0">
                <a:latin typeface="+mn-ea"/>
                <a:ea typeface="+mn-ea"/>
              </a:rPr>
              <a:t>13.5.</a:t>
            </a:r>
            <a:r>
              <a:rPr lang="zh-CN" altLang="en-US" sz="2800" b="1" dirty="0">
                <a:latin typeface="+mn-ea"/>
                <a:ea typeface="+mn-ea"/>
              </a:rPr>
              <a:t>字符串流</a:t>
            </a:r>
          </a:p>
          <a:p>
            <a:pPr algn="l"/>
            <a:r>
              <a:rPr lang="en-US" altLang="zh-CN" sz="2800" b="1" dirty="0">
                <a:latin typeface="+mn-ea"/>
                <a:ea typeface="+mn-ea"/>
              </a:rPr>
              <a:t>13.5.3.</a:t>
            </a:r>
            <a:r>
              <a:rPr lang="zh-CN" altLang="en-US" sz="2800" b="1" dirty="0">
                <a:latin typeface="+mn-ea"/>
                <a:ea typeface="+mn-ea"/>
              </a:rPr>
              <a:t>字符串流对象的使用</a:t>
            </a:r>
          </a:p>
          <a:p>
            <a:pPr algn="l"/>
            <a:r>
              <a:rPr lang="zh-CN" altLang="en-US" sz="2800" b="1" dirty="0">
                <a:latin typeface="+mn-ea"/>
              </a:rPr>
              <a:t>★ 自动包含‘</a:t>
            </a:r>
            <a:r>
              <a:rPr lang="en-US" altLang="zh-CN" sz="2800" b="1" dirty="0">
                <a:latin typeface="+mn-ea"/>
              </a:rPr>
              <a:t>\0’(ends)</a:t>
            </a:r>
            <a:r>
              <a:rPr lang="zh-CN" altLang="en-US" sz="2800" b="1" dirty="0">
                <a:latin typeface="+mn-ea"/>
              </a:rPr>
              <a:t>，不需要自行加入</a:t>
            </a:r>
            <a:endParaRPr lang="zh-CN" altLang="en-US" sz="2800" b="1" dirty="0">
              <a:latin typeface="+mn-ea"/>
              <a:ea typeface="+mn-ea"/>
            </a:endParaRPr>
          </a:p>
          <a:p>
            <a:pPr algn="l"/>
            <a:r>
              <a:rPr lang="zh-CN" altLang="en-US" sz="2800" b="1" dirty="0">
                <a:latin typeface="+mn-ea"/>
                <a:ea typeface="+mn-ea"/>
              </a:rPr>
              <a:t>★ 定义</a:t>
            </a:r>
            <a:r>
              <a:rPr lang="en-US" altLang="zh-CN" sz="2800" b="1" dirty="0" err="1">
                <a:latin typeface="+mn-ea"/>
                <a:ea typeface="+mn-ea"/>
              </a:rPr>
              <a:t>ostrstream</a:t>
            </a:r>
            <a:r>
              <a:rPr lang="zh-CN" altLang="en-US" sz="2800" b="1" dirty="0">
                <a:latin typeface="+mn-ea"/>
                <a:ea typeface="+mn-ea"/>
              </a:rPr>
              <a:t>流对象时，参数可省略</a:t>
            </a:r>
          </a:p>
          <a:p>
            <a:pPr algn="l"/>
            <a:r>
              <a:rPr lang="zh-CN" altLang="en-US" sz="2800" b="1" dirty="0">
                <a:latin typeface="+mn-ea"/>
                <a:ea typeface="+mn-ea"/>
              </a:rPr>
              <a:t>★ </a:t>
            </a:r>
            <a:r>
              <a:rPr lang="en-US" altLang="zh-CN" sz="2800" b="1" dirty="0">
                <a:latin typeface="+mn-ea"/>
              </a:rPr>
              <a:t>_Str</a:t>
            </a:r>
            <a:r>
              <a:rPr lang="zh-CN" altLang="en-US" sz="2800" b="1" dirty="0">
                <a:latin typeface="+mn-ea"/>
                <a:ea typeface="+mn-ea"/>
              </a:rPr>
              <a:t>参数为流对象中初始的字符串</a:t>
            </a:r>
            <a:endParaRPr lang="en-US" altLang="zh-CN" sz="2800" b="1" dirty="0">
              <a:latin typeface="+mn-ea"/>
              <a:ea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★ 不同</a:t>
            </a:r>
            <a:r>
              <a:rPr lang="zh-CN" altLang="en-US" sz="2800" b="1" dirty="0">
                <a:latin typeface="+mn-ea"/>
                <a:ea typeface="+mn-ea"/>
              </a:rPr>
              <a:t>的</a:t>
            </a:r>
            <a:r>
              <a:rPr lang="en-US" altLang="zh-CN" sz="2800" b="1" dirty="0">
                <a:latin typeface="+mn-ea"/>
              </a:rPr>
              <a:t>_</a:t>
            </a:r>
            <a:r>
              <a:rPr lang="en-US" altLang="zh-CN" sz="2800" b="1" dirty="0">
                <a:latin typeface="+mn-ea"/>
                <a:ea typeface="+mn-ea"/>
              </a:rPr>
              <a:t>mode</a:t>
            </a:r>
            <a:r>
              <a:rPr lang="zh-CN" altLang="en-US" sz="2800" b="1" dirty="0">
                <a:latin typeface="+mn-ea"/>
                <a:ea typeface="+mn-ea"/>
              </a:rPr>
              <a:t>参数会产生不同的效果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8388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2800" b="1" dirty="0">
                <a:latin typeface="+mn-ea"/>
                <a:ea typeface="+mn-ea"/>
              </a:rPr>
              <a:t>13.5.</a:t>
            </a:r>
            <a:r>
              <a:rPr lang="zh-CN" altLang="en-US" sz="2800" b="1" dirty="0">
                <a:latin typeface="+mn-ea"/>
                <a:ea typeface="+mn-ea"/>
              </a:rPr>
              <a:t>字符串流</a:t>
            </a:r>
          </a:p>
          <a:p>
            <a:pPr algn="l"/>
            <a:r>
              <a:rPr lang="en-US" altLang="zh-CN" sz="2800" b="1" dirty="0">
                <a:latin typeface="+mn-ea"/>
                <a:ea typeface="+mn-ea"/>
              </a:rPr>
              <a:t>13.5.3.</a:t>
            </a:r>
            <a:r>
              <a:rPr lang="zh-CN" altLang="en-US" sz="2800" b="1" dirty="0">
                <a:latin typeface="+mn-ea"/>
                <a:ea typeface="+mn-ea"/>
              </a:rPr>
              <a:t>字符串流对象的使用</a:t>
            </a:r>
          </a:p>
          <a:p>
            <a:pPr algn="l"/>
            <a:r>
              <a:rPr lang="en-US" altLang="zh-CN" sz="2800" b="1" dirty="0">
                <a:latin typeface="+mn-ea"/>
              </a:rPr>
              <a:t>int main()</a:t>
            </a:r>
          </a:p>
          <a:p>
            <a:pPr algn="l"/>
            <a:r>
              <a:rPr lang="en-US" altLang="zh-CN" sz="2800" b="1" dirty="0">
                <a:latin typeface="+mn-ea"/>
              </a:rPr>
              <a:t>{	</a:t>
            </a:r>
            <a:r>
              <a:rPr lang="en-US" altLang="zh-CN" sz="2800" b="1" dirty="0" err="1">
                <a:latin typeface="+mn-ea"/>
              </a:rPr>
              <a:t>istringstream</a:t>
            </a:r>
            <a:r>
              <a:rPr lang="en-US" altLang="zh-CN" sz="2800" b="1" dirty="0">
                <a:latin typeface="+mn-ea"/>
              </a:rPr>
              <a:t> </a:t>
            </a:r>
            <a:r>
              <a:rPr lang="en-US" altLang="zh-CN" sz="2800" b="1" dirty="0" err="1">
                <a:latin typeface="+mn-ea"/>
              </a:rPr>
              <a:t>istream</a:t>
            </a:r>
            <a:r>
              <a:rPr lang="en-US" altLang="zh-CN" sz="2800" b="1" dirty="0">
                <a:latin typeface="+mn-ea"/>
              </a:rPr>
              <a:t>("Hello");</a:t>
            </a:r>
          </a:p>
          <a:p>
            <a:pPr algn="l"/>
            <a:r>
              <a:rPr lang="en-US" altLang="zh-CN" sz="2800" b="1" dirty="0">
                <a:latin typeface="+mn-ea"/>
              </a:rPr>
              <a:t>	int num; float </a:t>
            </a:r>
            <a:r>
              <a:rPr lang="en-US" altLang="zh-CN" sz="2800" b="1" dirty="0" err="1">
                <a:latin typeface="+mn-ea"/>
              </a:rPr>
              <a:t>fnum</a:t>
            </a:r>
            <a:r>
              <a:rPr lang="en-US" altLang="zh-CN" sz="2800" b="1" dirty="0">
                <a:latin typeface="+mn-ea"/>
              </a:rPr>
              <a:t>;</a:t>
            </a:r>
          </a:p>
          <a:p>
            <a:pPr algn="l"/>
            <a:r>
              <a:rPr lang="en-US" altLang="zh-CN" sz="2800" b="1" dirty="0">
                <a:latin typeface="+mn-ea"/>
              </a:rPr>
              <a:t>	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en-US" altLang="zh-CN" sz="2800" b="1" dirty="0">
                <a:latin typeface="+mn-ea"/>
              </a:rPr>
              <a:t> &lt;&lt; </a:t>
            </a:r>
            <a:r>
              <a:rPr lang="en-US" altLang="zh-CN" sz="2800" b="1" dirty="0" err="1">
                <a:latin typeface="+mn-ea"/>
              </a:rPr>
              <a:t>istream.str</a:t>
            </a:r>
            <a:r>
              <a:rPr lang="en-US" altLang="zh-CN" sz="2800" b="1" dirty="0">
                <a:latin typeface="+mn-ea"/>
              </a:rPr>
              <a:t>() &lt;&lt; </a:t>
            </a:r>
            <a:r>
              <a:rPr lang="en-US" altLang="zh-CN" sz="2800" b="1" dirty="0" err="1">
                <a:latin typeface="+mn-ea"/>
              </a:rPr>
              <a:t>endl</a:t>
            </a:r>
            <a:r>
              <a:rPr lang="en-US" altLang="zh-CN" sz="2800" b="1" dirty="0">
                <a:latin typeface="+mn-ea"/>
              </a:rPr>
              <a:t>;</a:t>
            </a:r>
          </a:p>
          <a:p>
            <a:pPr algn="l"/>
            <a:r>
              <a:rPr lang="en-US" altLang="zh-CN" sz="2800" b="1" dirty="0">
                <a:latin typeface="+mn-ea"/>
              </a:rPr>
              <a:t>	</a:t>
            </a:r>
            <a:r>
              <a:rPr lang="en-US" altLang="zh-CN" sz="2800" b="1" dirty="0" err="1">
                <a:latin typeface="+mn-ea"/>
              </a:rPr>
              <a:t>istream.str</a:t>
            </a:r>
            <a:r>
              <a:rPr lang="en-US" altLang="zh-CN" sz="2800" b="1" dirty="0">
                <a:latin typeface="+mn-ea"/>
              </a:rPr>
              <a:t>("123 7.62");</a:t>
            </a:r>
          </a:p>
          <a:p>
            <a:pPr algn="l"/>
            <a:r>
              <a:rPr lang="en-US" altLang="zh-CN" sz="2800" b="1" dirty="0">
                <a:latin typeface="+mn-ea"/>
              </a:rPr>
              <a:t>	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en-US" altLang="zh-CN" sz="2800" b="1" dirty="0">
                <a:latin typeface="+mn-ea"/>
              </a:rPr>
              <a:t> &lt;&lt; </a:t>
            </a:r>
            <a:r>
              <a:rPr lang="en-US" altLang="zh-CN" sz="2800" b="1" dirty="0" err="1">
                <a:latin typeface="+mn-ea"/>
              </a:rPr>
              <a:t>istream.str</a:t>
            </a:r>
            <a:r>
              <a:rPr lang="en-US" altLang="zh-CN" sz="2800" b="1" dirty="0">
                <a:latin typeface="+mn-ea"/>
              </a:rPr>
              <a:t>() &lt;&lt; </a:t>
            </a:r>
            <a:r>
              <a:rPr lang="en-US" altLang="zh-CN" sz="2800" b="1" dirty="0" err="1">
                <a:latin typeface="+mn-ea"/>
              </a:rPr>
              <a:t>endl</a:t>
            </a:r>
            <a:r>
              <a:rPr lang="en-US" altLang="zh-CN" sz="2800" b="1" dirty="0">
                <a:latin typeface="+mn-ea"/>
              </a:rPr>
              <a:t>;</a:t>
            </a:r>
          </a:p>
          <a:p>
            <a:pPr algn="l"/>
            <a:r>
              <a:rPr lang="en-US" altLang="zh-CN" sz="2800" b="1" dirty="0">
                <a:latin typeface="+mn-ea"/>
              </a:rPr>
              <a:t>	</a:t>
            </a:r>
            <a:r>
              <a:rPr lang="en-US" altLang="zh-CN" sz="2800" b="1" dirty="0" err="1">
                <a:latin typeface="+mn-ea"/>
              </a:rPr>
              <a:t>istream</a:t>
            </a:r>
            <a:r>
              <a:rPr lang="en-US" altLang="zh-CN" sz="2800" b="1" dirty="0">
                <a:latin typeface="+mn-ea"/>
              </a:rPr>
              <a:t> &gt;&gt; num;</a:t>
            </a:r>
          </a:p>
          <a:p>
            <a:pPr algn="l"/>
            <a:r>
              <a:rPr lang="en-US" altLang="zh-CN" sz="2800" b="1" dirty="0">
                <a:latin typeface="+mn-ea"/>
              </a:rPr>
              <a:t>	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en-US" altLang="zh-CN" sz="2800" b="1" dirty="0">
                <a:latin typeface="+mn-ea"/>
              </a:rPr>
              <a:t> &lt;&lt; num &lt;&lt; </a:t>
            </a:r>
            <a:r>
              <a:rPr lang="en-US" altLang="zh-CN" sz="2800" b="1" dirty="0" err="1">
                <a:latin typeface="+mn-ea"/>
              </a:rPr>
              <a:t>endl</a:t>
            </a:r>
            <a:r>
              <a:rPr lang="en-US" altLang="zh-CN" sz="2800" b="1" dirty="0">
                <a:latin typeface="+mn-ea"/>
              </a:rPr>
              <a:t>;</a:t>
            </a:r>
          </a:p>
          <a:p>
            <a:pPr algn="l"/>
            <a:r>
              <a:rPr lang="en-US" altLang="zh-CN" sz="2800" b="1" dirty="0">
                <a:latin typeface="+mn-ea"/>
              </a:rPr>
              <a:t>	</a:t>
            </a:r>
            <a:r>
              <a:rPr lang="en-US" altLang="zh-CN" sz="2800" b="1" dirty="0" err="1">
                <a:latin typeface="+mn-ea"/>
              </a:rPr>
              <a:t>istream</a:t>
            </a:r>
            <a:r>
              <a:rPr lang="en-US" altLang="zh-CN" sz="2800" b="1" dirty="0">
                <a:latin typeface="+mn-ea"/>
              </a:rPr>
              <a:t> &gt;&gt; </a:t>
            </a:r>
            <a:r>
              <a:rPr lang="en-US" altLang="zh-CN" sz="2800" b="1" dirty="0" err="1">
                <a:latin typeface="+mn-ea"/>
              </a:rPr>
              <a:t>fnum</a:t>
            </a:r>
            <a:r>
              <a:rPr lang="en-US" altLang="zh-CN" sz="2800" b="1" dirty="0">
                <a:latin typeface="+mn-ea"/>
              </a:rPr>
              <a:t>;</a:t>
            </a:r>
          </a:p>
          <a:p>
            <a:pPr algn="l"/>
            <a:r>
              <a:rPr lang="en-US" altLang="zh-CN" sz="2800" b="1" dirty="0">
                <a:latin typeface="+mn-ea"/>
              </a:rPr>
              <a:t>	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en-US" altLang="zh-CN" sz="2800" b="1" dirty="0">
                <a:latin typeface="+mn-ea"/>
              </a:rPr>
              <a:t> &lt;&lt; </a:t>
            </a:r>
            <a:r>
              <a:rPr lang="en-US" altLang="zh-CN" sz="2800" b="1" dirty="0" err="1">
                <a:latin typeface="+mn-ea"/>
              </a:rPr>
              <a:t>fnum</a:t>
            </a:r>
            <a:r>
              <a:rPr lang="en-US" altLang="zh-CN" sz="2800" b="1" dirty="0">
                <a:latin typeface="+mn-ea"/>
              </a:rPr>
              <a:t> &lt;&lt; </a:t>
            </a:r>
            <a:r>
              <a:rPr lang="en-US" altLang="zh-CN" sz="2800" b="1" dirty="0" err="1">
                <a:latin typeface="+mn-ea"/>
              </a:rPr>
              <a:t>endl</a:t>
            </a:r>
            <a:r>
              <a:rPr lang="en-US" altLang="zh-CN" sz="2800" b="1" dirty="0">
                <a:latin typeface="+mn-ea"/>
              </a:rPr>
              <a:t>;}</a:t>
            </a:r>
            <a:endParaRPr lang="en-US" altLang="zh-CN" sz="2800" b="1" dirty="0">
              <a:latin typeface="+mn-ea"/>
              <a:ea typeface="+mn-ea"/>
            </a:endParaRPr>
          </a:p>
        </p:txBody>
      </p:sp>
      <p:sp>
        <p:nvSpPr>
          <p:cNvPr id="323587" name="Rectangle 3"/>
          <p:cNvSpPr>
            <a:spLocks noChangeArrowheads="1"/>
          </p:cNvSpPr>
          <p:nvPr/>
        </p:nvSpPr>
        <p:spPr bwMode="auto">
          <a:xfrm>
            <a:off x="5436096" y="5836921"/>
            <a:ext cx="3276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FF3300"/>
                </a:solidFill>
                <a:latin typeface="宋体" pitchFamily="2" charset="-122"/>
              </a:rPr>
              <a:t>观察</a:t>
            </a:r>
            <a:r>
              <a:rPr lang="en-US" altLang="zh-CN" sz="2800" b="1">
                <a:solidFill>
                  <a:srgbClr val="FF3300"/>
                </a:solidFill>
                <a:latin typeface="宋体" pitchFamily="2" charset="-122"/>
              </a:rPr>
              <a:t>cout</a:t>
            </a:r>
            <a:r>
              <a:rPr lang="zh-CN" altLang="en-US" sz="2800" b="1">
                <a:solidFill>
                  <a:srgbClr val="FF3300"/>
                </a:solidFill>
                <a:latin typeface="宋体" pitchFamily="2" charset="-122"/>
              </a:rPr>
              <a:t>的输出</a:t>
            </a:r>
          </a:p>
        </p:txBody>
      </p:sp>
    </p:spTree>
    <p:extLst>
      <p:ext uri="{BB962C8B-B14F-4D97-AF65-F5344CB8AC3E}">
        <p14:creationId xmlns:p14="http://schemas.microsoft.com/office/powerpoint/2010/main" val="3307775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2800" b="1" dirty="0">
                <a:latin typeface="+mn-ea"/>
                <a:ea typeface="+mn-ea"/>
              </a:rPr>
              <a:t>13.5.</a:t>
            </a:r>
            <a:r>
              <a:rPr lang="zh-CN" altLang="en-US" sz="2800" b="1" dirty="0">
                <a:latin typeface="+mn-ea"/>
                <a:ea typeface="+mn-ea"/>
              </a:rPr>
              <a:t>字符串流</a:t>
            </a:r>
          </a:p>
          <a:p>
            <a:pPr algn="l"/>
            <a:r>
              <a:rPr lang="en-US" altLang="zh-CN" sz="2800" b="1" dirty="0">
                <a:latin typeface="+mn-ea"/>
                <a:ea typeface="+mn-ea"/>
              </a:rPr>
              <a:t>13.5.3.</a:t>
            </a:r>
            <a:r>
              <a:rPr lang="zh-CN" altLang="en-US" sz="2800" b="1" dirty="0">
                <a:latin typeface="+mn-ea"/>
                <a:ea typeface="+mn-ea"/>
              </a:rPr>
              <a:t>字符串流对象的使用</a:t>
            </a:r>
          </a:p>
          <a:p>
            <a:pPr algn="l"/>
            <a:r>
              <a:rPr lang="zh-CN" altLang="en-US" sz="2800" b="1" dirty="0">
                <a:latin typeface="+mn-ea"/>
                <a:ea typeface="+mn-ea"/>
              </a:rPr>
              <a:t>★ 自动包含</a:t>
            </a:r>
            <a:r>
              <a:rPr lang="en-US" altLang="zh-CN" sz="2800" b="1" dirty="0">
                <a:latin typeface="+mn-ea"/>
                <a:ea typeface="+mn-ea"/>
              </a:rPr>
              <a:t>‘\0’(ends)</a:t>
            </a:r>
            <a:r>
              <a:rPr lang="zh-CN" altLang="en-US" sz="2800" b="1" dirty="0">
                <a:latin typeface="+mn-ea"/>
                <a:ea typeface="+mn-ea"/>
              </a:rPr>
              <a:t>，不需要自行加入</a:t>
            </a:r>
          </a:p>
          <a:p>
            <a:pPr algn="l"/>
            <a:r>
              <a:rPr lang="zh-CN" altLang="en-US" sz="2800" b="1" dirty="0">
                <a:latin typeface="+mn-ea"/>
                <a:ea typeface="+mn-ea"/>
              </a:rPr>
              <a:t>★ 定义</a:t>
            </a:r>
            <a:r>
              <a:rPr lang="en-US" altLang="zh-CN" sz="2800" b="1" dirty="0" err="1">
                <a:latin typeface="+mn-ea"/>
              </a:rPr>
              <a:t>istringstream</a:t>
            </a:r>
            <a:r>
              <a:rPr lang="zh-CN" altLang="en-US" sz="2800" b="1" dirty="0">
                <a:latin typeface="+mn-ea"/>
                <a:ea typeface="+mn-ea"/>
              </a:rPr>
              <a:t>流对象时，参数可省略</a:t>
            </a:r>
            <a:endParaRPr lang="en-US" altLang="zh-CN" sz="2800" b="1" dirty="0">
              <a:latin typeface="+mn-ea"/>
              <a:ea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★ </a:t>
            </a:r>
            <a:r>
              <a:rPr lang="en-US" altLang="zh-CN" sz="2800" b="1" dirty="0">
                <a:latin typeface="+mn-ea"/>
              </a:rPr>
              <a:t>_Str</a:t>
            </a:r>
            <a:r>
              <a:rPr lang="zh-CN" altLang="en-US" sz="2800" b="1" dirty="0">
                <a:latin typeface="+mn-ea"/>
              </a:rPr>
              <a:t>参数为流对象中初始的字符串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★ 不同的</a:t>
            </a:r>
            <a:r>
              <a:rPr lang="en-US" altLang="zh-CN" sz="2800" b="1" dirty="0">
                <a:latin typeface="+mn-ea"/>
              </a:rPr>
              <a:t>_mode</a:t>
            </a:r>
            <a:r>
              <a:rPr lang="zh-CN" altLang="en-US" sz="2800" b="1" dirty="0">
                <a:latin typeface="+mn-ea"/>
              </a:rPr>
              <a:t>参数会产生不同的效果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8097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2800" b="1" dirty="0">
                <a:latin typeface="+mn-ea"/>
                <a:ea typeface="+mn-ea"/>
              </a:rPr>
              <a:t>13.5.</a:t>
            </a:r>
            <a:r>
              <a:rPr lang="zh-CN" altLang="en-US" sz="2800" b="1" dirty="0">
                <a:latin typeface="+mn-ea"/>
                <a:ea typeface="+mn-ea"/>
              </a:rPr>
              <a:t>字符串流</a:t>
            </a:r>
          </a:p>
          <a:p>
            <a:pPr algn="l"/>
            <a:r>
              <a:rPr lang="en-US" altLang="zh-CN" sz="2800" b="1" dirty="0">
                <a:latin typeface="+mn-ea"/>
                <a:ea typeface="+mn-ea"/>
              </a:rPr>
              <a:t>13.5.3.</a:t>
            </a:r>
            <a:r>
              <a:rPr lang="zh-CN" altLang="en-US" sz="2800" b="1" dirty="0">
                <a:latin typeface="+mn-ea"/>
                <a:ea typeface="+mn-ea"/>
              </a:rPr>
              <a:t>字符串流对象的使用</a:t>
            </a:r>
          </a:p>
          <a:p>
            <a:pPr algn="l"/>
            <a:r>
              <a:rPr lang="en-US" altLang="zh-CN" sz="2800" b="1" dirty="0">
                <a:latin typeface="+mn-ea"/>
              </a:rPr>
              <a:t>int main()</a:t>
            </a:r>
          </a:p>
          <a:p>
            <a:pPr algn="l"/>
            <a:r>
              <a:rPr lang="en-US" altLang="zh-CN" sz="2800" b="1" dirty="0">
                <a:latin typeface="+mn-ea"/>
              </a:rPr>
              <a:t>{	</a:t>
            </a:r>
            <a:r>
              <a:rPr lang="en-US" altLang="zh-CN" sz="2800" b="1" dirty="0" err="1">
                <a:latin typeface="+mn-ea"/>
              </a:rPr>
              <a:t>stringstream</a:t>
            </a:r>
            <a:r>
              <a:rPr lang="en-US" altLang="zh-CN" sz="2800" b="1" dirty="0">
                <a:latin typeface="+mn-ea"/>
              </a:rPr>
              <a:t> stream("Hello");</a:t>
            </a:r>
          </a:p>
          <a:p>
            <a:pPr algn="l"/>
            <a:r>
              <a:rPr lang="en-US" altLang="zh-CN" sz="2800" b="1" dirty="0">
                <a:latin typeface="+mn-ea"/>
              </a:rPr>
              <a:t>	int num; float </a:t>
            </a:r>
            <a:r>
              <a:rPr lang="en-US" altLang="zh-CN" sz="2800" b="1" dirty="0" err="1">
                <a:latin typeface="+mn-ea"/>
              </a:rPr>
              <a:t>fnum</a:t>
            </a:r>
            <a:r>
              <a:rPr lang="en-US" altLang="zh-CN" sz="2800" b="1" dirty="0">
                <a:latin typeface="+mn-ea"/>
              </a:rPr>
              <a:t>;</a:t>
            </a:r>
          </a:p>
          <a:p>
            <a:pPr algn="l"/>
            <a:r>
              <a:rPr lang="en-US" altLang="zh-CN" sz="2800" b="1" dirty="0">
                <a:latin typeface="+mn-ea"/>
              </a:rPr>
              <a:t>	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en-US" altLang="zh-CN" sz="2800" b="1" dirty="0">
                <a:latin typeface="+mn-ea"/>
              </a:rPr>
              <a:t> &lt;&lt; </a:t>
            </a:r>
            <a:r>
              <a:rPr lang="en-US" altLang="zh-CN" sz="2800" b="1" dirty="0" err="1">
                <a:latin typeface="+mn-ea"/>
              </a:rPr>
              <a:t>stream.str</a:t>
            </a:r>
            <a:r>
              <a:rPr lang="en-US" altLang="zh-CN" sz="2800" b="1" dirty="0">
                <a:latin typeface="+mn-ea"/>
              </a:rPr>
              <a:t>() &lt;&lt; </a:t>
            </a:r>
            <a:r>
              <a:rPr lang="en-US" altLang="zh-CN" sz="2800" b="1" dirty="0" err="1">
                <a:latin typeface="+mn-ea"/>
              </a:rPr>
              <a:t>endl</a:t>
            </a:r>
            <a:r>
              <a:rPr lang="en-US" altLang="zh-CN" sz="2800" b="1" dirty="0">
                <a:latin typeface="+mn-ea"/>
              </a:rPr>
              <a:t>;</a:t>
            </a:r>
          </a:p>
          <a:p>
            <a:pPr algn="l"/>
            <a:r>
              <a:rPr lang="en-US" altLang="zh-CN" sz="2800" b="1" dirty="0">
                <a:latin typeface="+mn-ea"/>
              </a:rPr>
              <a:t>	</a:t>
            </a:r>
            <a:r>
              <a:rPr lang="en-US" altLang="zh-CN" sz="2800" b="1" dirty="0" err="1">
                <a:latin typeface="+mn-ea"/>
              </a:rPr>
              <a:t>stream.str</a:t>
            </a:r>
            <a:r>
              <a:rPr lang="en-US" altLang="zh-CN" sz="2800" b="1" dirty="0">
                <a:latin typeface="+mn-ea"/>
              </a:rPr>
              <a:t>("123 7.62 ");</a:t>
            </a:r>
          </a:p>
          <a:p>
            <a:pPr algn="l"/>
            <a:r>
              <a:rPr lang="en-US" altLang="zh-CN" sz="2800" b="1" dirty="0">
                <a:latin typeface="+mn-ea"/>
              </a:rPr>
              <a:t>	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en-US" altLang="zh-CN" sz="2800" b="1" dirty="0">
                <a:latin typeface="+mn-ea"/>
              </a:rPr>
              <a:t> &lt;&lt; </a:t>
            </a:r>
            <a:r>
              <a:rPr lang="en-US" altLang="zh-CN" sz="2800" b="1" dirty="0" err="1">
                <a:latin typeface="+mn-ea"/>
              </a:rPr>
              <a:t>stream.str</a:t>
            </a:r>
            <a:r>
              <a:rPr lang="en-US" altLang="zh-CN" sz="2800" b="1" dirty="0">
                <a:latin typeface="+mn-ea"/>
              </a:rPr>
              <a:t>() &lt;&lt; </a:t>
            </a:r>
            <a:r>
              <a:rPr lang="en-US" altLang="zh-CN" sz="2800" b="1" dirty="0" err="1">
                <a:latin typeface="+mn-ea"/>
              </a:rPr>
              <a:t>endl</a:t>
            </a:r>
            <a:r>
              <a:rPr lang="en-US" altLang="zh-CN" sz="2800" b="1" dirty="0">
                <a:latin typeface="+mn-ea"/>
              </a:rPr>
              <a:t>;</a:t>
            </a:r>
          </a:p>
          <a:p>
            <a:pPr algn="l"/>
            <a:r>
              <a:rPr lang="en-US" altLang="zh-CN" sz="2800" b="1" dirty="0">
                <a:latin typeface="+mn-ea"/>
              </a:rPr>
              <a:t>	stream &gt;&gt; num; 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en-US" altLang="zh-CN" sz="2800" b="1" dirty="0">
                <a:latin typeface="+mn-ea"/>
              </a:rPr>
              <a:t> &lt;&lt; num &lt;&lt; </a:t>
            </a:r>
            <a:r>
              <a:rPr lang="en-US" altLang="zh-CN" sz="2800" b="1" dirty="0" err="1">
                <a:latin typeface="+mn-ea"/>
              </a:rPr>
              <a:t>endl</a:t>
            </a:r>
            <a:r>
              <a:rPr lang="en-US" altLang="zh-CN" sz="2800" b="1" dirty="0">
                <a:latin typeface="+mn-ea"/>
              </a:rPr>
              <a:t>;</a:t>
            </a:r>
          </a:p>
          <a:p>
            <a:pPr algn="l"/>
            <a:r>
              <a:rPr lang="en-US" altLang="zh-CN" sz="2800" b="1" dirty="0">
                <a:latin typeface="+mn-ea"/>
              </a:rPr>
              <a:t>	stream &gt;&gt; </a:t>
            </a:r>
            <a:r>
              <a:rPr lang="en-US" altLang="zh-CN" sz="2800" b="1" dirty="0" err="1">
                <a:latin typeface="+mn-ea"/>
              </a:rPr>
              <a:t>fnum</a:t>
            </a:r>
            <a:r>
              <a:rPr lang="en-US" altLang="zh-CN" sz="2800" b="1" dirty="0">
                <a:latin typeface="+mn-ea"/>
              </a:rPr>
              <a:t>; 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en-US" altLang="zh-CN" sz="2800" b="1" dirty="0">
                <a:latin typeface="+mn-ea"/>
              </a:rPr>
              <a:t> &lt;&lt; </a:t>
            </a:r>
            <a:r>
              <a:rPr lang="en-US" altLang="zh-CN" sz="2800" b="1" dirty="0" err="1">
                <a:latin typeface="+mn-ea"/>
              </a:rPr>
              <a:t>fnum</a:t>
            </a:r>
            <a:r>
              <a:rPr lang="en-US" altLang="zh-CN" sz="2800" b="1" dirty="0">
                <a:latin typeface="+mn-ea"/>
              </a:rPr>
              <a:t> &lt;&lt; </a:t>
            </a:r>
            <a:r>
              <a:rPr lang="en-US" altLang="zh-CN" sz="2800" b="1" dirty="0" err="1">
                <a:latin typeface="+mn-ea"/>
              </a:rPr>
              <a:t>endl</a:t>
            </a:r>
            <a:r>
              <a:rPr lang="en-US" altLang="zh-CN" sz="2800" b="1" dirty="0">
                <a:latin typeface="+mn-ea"/>
              </a:rPr>
              <a:t>;</a:t>
            </a:r>
          </a:p>
          <a:p>
            <a:pPr algn="l"/>
            <a:r>
              <a:rPr lang="en-US" altLang="zh-CN" sz="2800" b="1" dirty="0">
                <a:latin typeface="+mn-ea"/>
              </a:rPr>
              <a:t>	stream &lt;&lt; 789 &lt;&lt; "</a:t>
            </a:r>
            <a:r>
              <a:rPr lang="en-US" altLang="zh-CN" sz="2800" b="1" dirty="0" err="1">
                <a:latin typeface="+mn-ea"/>
              </a:rPr>
              <a:t>abc</a:t>
            </a:r>
            <a:r>
              <a:rPr lang="en-US" altLang="zh-CN" sz="2800" b="1" dirty="0">
                <a:latin typeface="+mn-ea"/>
              </a:rPr>
              <a:t>";</a:t>
            </a:r>
          </a:p>
          <a:p>
            <a:pPr algn="l"/>
            <a:r>
              <a:rPr lang="en-US" altLang="zh-CN" sz="2800" b="1" dirty="0">
                <a:latin typeface="+mn-ea"/>
              </a:rPr>
              <a:t>	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en-US" altLang="zh-CN" sz="2800" b="1" dirty="0">
                <a:latin typeface="+mn-ea"/>
              </a:rPr>
              <a:t> &lt;&lt; </a:t>
            </a:r>
            <a:r>
              <a:rPr lang="en-US" altLang="zh-CN" sz="2800" b="1" dirty="0" err="1">
                <a:latin typeface="+mn-ea"/>
              </a:rPr>
              <a:t>stream.str</a:t>
            </a:r>
            <a:r>
              <a:rPr lang="en-US" altLang="zh-CN" sz="2800" b="1" dirty="0">
                <a:latin typeface="+mn-ea"/>
              </a:rPr>
              <a:t>() &lt;&lt; </a:t>
            </a:r>
            <a:r>
              <a:rPr lang="en-US" altLang="zh-CN" sz="2800" b="1" dirty="0" err="1">
                <a:latin typeface="+mn-ea"/>
              </a:rPr>
              <a:t>endl</a:t>
            </a:r>
            <a:r>
              <a:rPr lang="en-US" altLang="zh-CN" sz="2800" b="1" dirty="0">
                <a:latin typeface="+mn-ea"/>
              </a:rPr>
              <a:t>;}</a:t>
            </a:r>
            <a:endParaRPr lang="en-US" altLang="zh-CN" sz="2800" b="1" dirty="0">
              <a:latin typeface="+mn-ea"/>
              <a:ea typeface="+mn-ea"/>
            </a:endParaRPr>
          </a:p>
        </p:txBody>
      </p:sp>
      <p:sp>
        <p:nvSpPr>
          <p:cNvPr id="323587" name="Rectangle 3"/>
          <p:cNvSpPr>
            <a:spLocks noChangeArrowheads="1"/>
          </p:cNvSpPr>
          <p:nvPr/>
        </p:nvSpPr>
        <p:spPr bwMode="auto">
          <a:xfrm>
            <a:off x="5652120" y="1268760"/>
            <a:ext cx="3060576" cy="648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FF3300"/>
                </a:solidFill>
                <a:latin typeface="宋体" pitchFamily="2" charset="-122"/>
              </a:rPr>
              <a:t>观察</a:t>
            </a:r>
            <a:r>
              <a:rPr lang="en-US" altLang="zh-CN" sz="2800" b="1">
                <a:solidFill>
                  <a:srgbClr val="FF3300"/>
                </a:solidFill>
                <a:latin typeface="宋体" pitchFamily="2" charset="-122"/>
              </a:rPr>
              <a:t>cout</a:t>
            </a:r>
            <a:r>
              <a:rPr lang="zh-CN" altLang="en-US" sz="2800" b="1">
                <a:solidFill>
                  <a:srgbClr val="FF3300"/>
                </a:solidFill>
                <a:latin typeface="宋体" pitchFamily="2" charset="-122"/>
              </a:rPr>
              <a:t>的输出</a:t>
            </a:r>
          </a:p>
        </p:txBody>
      </p:sp>
    </p:spTree>
    <p:extLst>
      <p:ext uri="{BB962C8B-B14F-4D97-AF65-F5344CB8AC3E}">
        <p14:creationId xmlns:p14="http://schemas.microsoft.com/office/powerpoint/2010/main" val="2615082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2800" b="1" dirty="0">
                <a:latin typeface="+mn-ea"/>
                <a:ea typeface="+mn-ea"/>
              </a:rPr>
              <a:t>13.5.</a:t>
            </a:r>
            <a:r>
              <a:rPr lang="zh-CN" altLang="en-US" sz="2800" b="1" dirty="0">
                <a:latin typeface="+mn-ea"/>
                <a:ea typeface="+mn-ea"/>
              </a:rPr>
              <a:t>字符串流</a:t>
            </a:r>
          </a:p>
          <a:p>
            <a:pPr algn="l"/>
            <a:r>
              <a:rPr lang="en-US" altLang="zh-CN" sz="2800" b="1" dirty="0">
                <a:latin typeface="+mn-ea"/>
                <a:ea typeface="+mn-ea"/>
              </a:rPr>
              <a:t>13.5.3.</a:t>
            </a:r>
            <a:r>
              <a:rPr lang="zh-CN" altLang="en-US" sz="2800" b="1" dirty="0">
                <a:latin typeface="+mn-ea"/>
                <a:ea typeface="+mn-ea"/>
              </a:rPr>
              <a:t>字符串流对象的使用</a:t>
            </a:r>
          </a:p>
          <a:p>
            <a:pPr algn="l"/>
            <a:r>
              <a:rPr lang="en-US" altLang="zh-CN" sz="2800" b="1" dirty="0">
                <a:latin typeface="+mn-ea"/>
              </a:rPr>
              <a:t>int main()</a:t>
            </a:r>
          </a:p>
          <a:p>
            <a:pPr algn="l"/>
            <a:r>
              <a:rPr lang="en-US" altLang="zh-CN" sz="2800" b="1" dirty="0">
                <a:latin typeface="+mn-ea"/>
              </a:rPr>
              <a:t>{	</a:t>
            </a:r>
            <a:r>
              <a:rPr lang="en-US" altLang="zh-CN" sz="2800" b="1" dirty="0" err="1">
                <a:latin typeface="+mn-ea"/>
              </a:rPr>
              <a:t>stringstream</a:t>
            </a:r>
            <a:r>
              <a:rPr lang="en-US" altLang="zh-CN" sz="2800" b="1" dirty="0">
                <a:latin typeface="+mn-ea"/>
              </a:rPr>
              <a:t> stream("Hello", </a:t>
            </a:r>
            <a:r>
              <a:rPr lang="en-US" altLang="zh-CN" sz="2800" b="1" dirty="0" err="1">
                <a:latin typeface="+mn-ea"/>
              </a:rPr>
              <a:t>ios</a:t>
            </a:r>
            <a:r>
              <a:rPr lang="en-US" altLang="zh-CN" sz="2800" b="1" dirty="0">
                <a:latin typeface="+mn-ea"/>
              </a:rPr>
              <a:t>::in);	int num; float </a:t>
            </a:r>
            <a:r>
              <a:rPr lang="en-US" altLang="zh-CN" sz="2800" b="1" dirty="0" err="1">
                <a:latin typeface="+mn-ea"/>
              </a:rPr>
              <a:t>fnum</a:t>
            </a:r>
            <a:r>
              <a:rPr lang="en-US" altLang="zh-CN" sz="2800" b="1" dirty="0">
                <a:latin typeface="+mn-ea"/>
              </a:rPr>
              <a:t>;</a:t>
            </a:r>
          </a:p>
          <a:p>
            <a:pPr algn="l"/>
            <a:r>
              <a:rPr lang="en-US" altLang="zh-CN" sz="2800" b="1" dirty="0">
                <a:latin typeface="+mn-ea"/>
              </a:rPr>
              <a:t>	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en-US" altLang="zh-CN" sz="2800" b="1" dirty="0">
                <a:latin typeface="+mn-ea"/>
              </a:rPr>
              <a:t> &lt;&lt; </a:t>
            </a:r>
            <a:r>
              <a:rPr lang="en-US" altLang="zh-CN" sz="2800" b="1" dirty="0" err="1">
                <a:latin typeface="+mn-ea"/>
              </a:rPr>
              <a:t>stream.str</a:t>
            </a:r>
            <a:r>
              <a:rPr lang="en-US" altLang="zh-CN" sz="2800" b="1" dirty="0">
                <a:latin typeface="+mn-ea"/>
              </a:rPr>
              <a:t>() &lt;&lt; </a:t>
            </a:r>
            <a:r>
              <a:rPr lang="en-US" altLang="zh-CN" sz="2800" b="1" dirty="0" err="1">
                <a:latin typeface="+mn-ea"/>
              </a:rPr>
              <a:t>endl</a:t>
            </a:r>
            <a:r>
              <a:rPr lang="en-US" altLang="zh-CN" sz="2800" b="1" dirty="0">
                <a:latin typeface="+mn-ea"/>
              </a:rPr>
              <a:t>;</a:t>
            </a:r>
          </a:p>
          <a:p>
            <a:pPr algn="l"/>
            <a:r>
              <a:rPr lang="en-US" altLang="zh-CN" sz="2800" b="1" dirty="0">
                <a:latin typeface="+mn-ea"/>
              </a:rPr>
              <a:t>	</a:t>
            </a:r>
            <a:r>
              <a:rPr lang="en-US" altLang="zh-CN" sz="2800" b="1" dirty="0" err="1">
                <a:latin typeface="+mn-ea"/>
              </a:rPr>
              <a:t>stream.str</a:t>
            </a:r>
            <a:r>
              <a:rPr lang="en-US" altLang="zh-CN" sz="2800" b="1" dirty="0">
                <a:latin typeface="+mn-ea"/>
              </a:rPr>
              <a:t>("123 7.62 ");</a:t>
            </a:r>
          </a:p>
          <a:p>
            <a:pPr algn="l"/>
            <a:r>
              <a:rPr lang="en-US" altLang="zh-CN" sz="2800" b="1" dirty="0">
                <a:latin typeface="+mn-ea"/>
              </a:rPr>
              <a:t>	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en-US" altLang="zh-CN" sz="2800" b="1" dirty="0">
                <a:latin typeface="+mn-ea"/>
              </a:rPr>
              <a:t> &lt;&lt; </a:t>
            </a:r>
            <a:r>
              <a:rPr lang="en-US" altLang="zh-CN" sz="2800" b="1" dirty="0" err="1">
                <a:latin typeface="+mn-ea"/>
              </a:rPr>
              <a:t>stream.str</a:t>
            </a:r>
            <a:r>
              <a:rPr lang="en-US" altLang="zh-CN" sz="2800" b="1" dirty="0">
                <a:latin typeface="+mn-ea"/>
              </a:rPr>
              <a:t>() &lt;&lt; </a:t>
            </a:r>
            <a:r>
              <a:rPr lang="en-US" altLang="zh-CN" sz="2800" b="1" dirty="0" err="1">
                <a:latin typeface="+mn-ea"/>
              </a:rPr>
              <a:t>endl</a:t>
            </a:r>
            <a:r>
              <a:rPr lang="en-US" altLang="zh-CN" sz="2800" b="1" dirty="0">
                <a:latin typeface="+mn-ea"/>
              </a:rPr>
              <a:t>;</a:t>
            </a:r>
          </a:p>
          <a:p>
            <a:pPr algn="l"/>
            <a:r>
              <a:rPr lang="en-US" altLang="zh-CN" sz="2800" b="1" dirty="0">
                <a:latin typeface="+mn-ea"/>
              </a:rPr>
              <a:t>	stream &gt;&gt; num; 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en-US" altLang="zh-CN" sz="2800" b="1" dirty="0">
                <a:latin typeface="+mn-ea"/>
              </a:rPr>
              <a:t> &lt;&lt; num &lt;&lt; </a:t>
            </a:r>
            <a:r>
              <a:rPr lang="en-US" altLang="zh-CN" sz="2800" b="1" dirty="0" err="1">
                <a:latin typeface="+mn-ea"/>
              </a:rPr>
              <a:t>endl</a:t>
            </a:r>
            <a:r>
              <a:rPr lang="en-US" altLang="zh-CN" sz="2800" b="1" dirty="0">
                <a:latin typeface="+mn-ea"/>
              </a:rPr>
              <a:t>;</a:t>
            </a:r>
          </a:p>
          <a:p>
            <a:pPr algn="l"/>
            <a:r>
              <a:rPr lang="en-US" altLang="zh-CN" sz="2800" b="1" dirty="0">
                <a:latin typeface="+mn-ea"/>
              </a:rPr>
              <a:t>	stream &gt;&gt; </a:t>
            </a:r>
            <a:r>
              <a:rPr lang="en-US" altLang="zh-CN" sz="2800" b="1" dirty="0" err="1">
                <a:latin typeface="+mn-ea"/>
              </a:rPr>
              <a:t>fnum</a:t>
            </a:r>
            <a:r>
              <a:rPr lang="en-US" altLang="zh-CN" sz="2800" b="1" dirty="0">
                <a:latin typeface="+mn-ea"/>
              </a:rPr>
              <a:t>; 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en-US" altLang="zh-CN" sz="2800" b="1" dirty="0">
                <a:latin typeface="+mn-ea"/>
              </a:rPr>
              <a:t> &lt;&lt; </a:t>
            </a:r>
            <a:r>
              <a:rPr lang="en-US" altLang="zh-CN" sz="2800" b="1" dirty="0" err="1">
                <a:latin typeface="+mn-ea"/>
              </a:rPr>
              <a:t>fnum</a:t>
            </a:r>
            <a:r>
              <a:rPr lang="en-US" altLang="zh-CN" sz="2800" b="1" dirty="0">
                <a:latin typeface="+mn-ea"/>
              </a:rPr>
              <a:t> &lt;&lt; </a:t>
            </a:r>
            <a:r>
              <a:rPr lang="en-US" altLang="zh-CN" sz="2800" b="1" dirty="0" err="1">
                <a:latin typeface="+mn-ea"/>
              </a:rPr>
              <a:t>endl</a:t>
            </a:r>
            <a:r>
              <a:rPr lang="en-US" altLang="zh-CN" sz="2800" b="1" dirty="0">
                <a:latin typeface="+mn-ea"/>
              </a:rPr>
              <a:t>;</a:t>
            </a:r>
          </a:p>
          <a:p>
            <a:pPr algn="l"/>
            <a:r>
              <a:rPr lang="en-US" altLang="zh-CN" sz="2800" b="1" dirty="0">
                <a:latin typeface="+mn-ea"/>
              </a:rPr>
              <a:t>	stream &lt;&lt; 789 &lt;&lt; "</a:t>
            </a:r>
            <a:r>
              <a:rPr lang="en-US" altLang="zh-CN" sz="2800" b="1" dirty="0" err="1">
                <a:latin typeface="+mn-ea"/>
              </a:rPr>
              <a:t>abc</a:t>
            </a:r>
            <a:r>
              <a:rPr lang="en-US" altLang="zh-CN" sz="2800" b="1" dirty="0">
                <a:latin typeface="+mn-ea"/>
              </a:rPr>
              <a:t>";</a:t>
            </a:r>
          </a:p>
          <a:p>
            <a:pPr algn="l"/>
            <a:r>
              <a:rPr lang="en-US" altLang="zh-CN" sz="2800" b="1" dirty="0">
                <a:latin typeface="+mn-ea"/>
              </a:rPr>
              <a:t>	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en-US" altLang="zh-CN" sz="2800" b="1" dirty="0">
                <a:latin typeface="+mn-ea"/>
              </a:rPr>
              <a:t> &lt;&lt; </a:t>
            </a:r>
            <a:r>
              <a:rPr lang="en-US" altLang="zh-CN" sz="2800" b="1" dirty="0" err="1">
                <a:latin typeface="+mn-ea"/>
              </a:rPr>
              <a:t>stream.str</a:t>
            </a:r>
            <a:r>
              <a:rPr lang="en-US" altLang="zh-CN" sz="2800" b="1" dirty="0">
                <a:latin typeface="+mn-ea"/>
              </a:rPr>
              <a:t>() &lt;&lt; </a:t>
            </a:r>
            <a:r>
              <a:rPr lang="en-US" altLang="zh-CN" sz="2800" b="1" dirty="0" err="1">
                <a:latin typeface="+mn-ea"/>
              </a:rPr>
              <a:t>endl</a:t>
            </a:r>
            <a:r>
              <a:rPr lang="en-US" altLang="zh-CN" sz="2800" b="1" dirty="0">
                <a:latin typeface="+mn-ea"/>
              </a:rPr>
              <a:t>;}</a:t>
            </a:r>
            <a:endParaRPr lang="en-US" altLang="zh-CN" sz="2800" b="1" dirty="0">
              <a:latin typeface="+mn-ea"/>
              <a:ea typeface="+mn-ea"/>
            </a:endParaRPr>
          </a:p>
        </p:txBody>
      </p:sp>
      <p:sp>
        <p:nvSpPr>
          <p:cNvPr id="323587" name="Rectangle 3"/>
          <p:cNvSpPr>
            <a:spLocks noChangeArrowheads="1"/>
          </p:cNvSpPr>
          <p:nvPr/>
        </p:nvSpPr>
        <p:spPr bwMode="auto">
          <a:xfrm>
            <a:off x="5652120" y="1268760"/>
            <a:ext cx="3060576" cy="648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FF3300"/>
                </a:solidFill>
                <a:latin typeface="宋体" pitchFamily="2" charset="-122"/>
              </a:rPr>
              <a:t>观察</a:t>
            </a:r>
            <a:r>
              <a:rPr lang="en-US" altLang="zh-CN" sz="2800" b="1">
                <a:solidFill>
                  <a:srgbClr val="FF3300"/>
                </a:solidFill>
                <a:latin typeface="宋体" pitchFamily="2" charset="-122"/>
              </a:rPr>
              <a:t>cout</a:t>
            </a:r>
            <a:r>
              <a:rPr lang="zh-CN" altLang="en-US" sz="2800" b="1">
                <a:solidFill>
                  <a:srgbClr val="FF3300"/>
                </a:solidFill>
                <a:latin typeface="宋体" pitchFamily="2" charset="-122"/>
              </a:rPr>
              <a:t>的输出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67F8C75-038B-4662-94CE-310151215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192" y="2204864"/>
            <a:ext cx="1512168" cy="6096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118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2800" b="1" dirty="0">
                <a:latin typeface="+mn-ea"/>
                <a:ea typeface="+mn-ea"/>
              </a:rPr>
              <a:t>13.5.</a:t>
            </a:r>
            <a:r>
              <a:rPr lang="zh-CN" altLang="en-US" sz="2800" b="1" dirty="0">
                <a:latin typeface="+mn-ea"/>
                <a:ea typeface="+mn-ea"/>
              </a:rPr>
              <a:t>字符串流</a:t>
            </a:r>
          </a:p>
          <a:p>
            <a:pPr algn="l"/>
            <a:r>
              <a:rPr lang="en-US" altLang="zh-CN" sz="2800" b="1" dirty="0">
                <a:latin typeface="+mn-ea"/>
                <a:ea typeface="+mn-ea"/>
              </a:rPr>
              <a:t>13.5.3.</a:t>
            </a:r>
            <a:r>
              <a:rPr lang="zh-CN" altLang="en-US" sz="2800" b="1" dirty="0">
                <a:latin typeface="+mn-ea"/>
                <a:ea typeface="+mn-ea"/>
              </a:rPr>
              <a:t>字符串流对象的使用</a:t>
            </a:r>
          </a:p>
          <a:p>
            <a:pPr algn="l"/>
            <a:r>
              <a:rPr lang="en-US" altLang="zh-CN" sz="2800" b="1" dirty="0">
                <a:latin typeface="+mn-ea"/>
              </a:rPr>
              <a:t>int main()</a:t>
            </a:r>
          </a:p>
          <a:p>
            <a:pPr algn="l"/>
            <a:r>
              <a:rPr lang="en-US" altLang="zh-CN" sz="2800" b="1" dirty="0">
                <a:latin typeface="+mn-ea"/>
              </a:rPr>
              <a:t>{	</a:t>
            </a:r>
            <a:r>
              <a:rPr lang="en-US" altLang="zh-CN" sz="2800" b="1" dirty="0" err="1">
                <a:latin typeface="+mn-ea"/>
              </a:rPr>
              <a:t>stringstream</a:t>
            </a:r>
            <a:r>
              <a:rPr lang="en-US" altLang="zh-CN" sz="2800" b="1" dirty="0">
                <a:latin typeface="+mn-ea"/>
              </a:rPr>
              <a:t> stream("Hello", </a:t>
            </a:r>
            <a:r>
              <a:rPr lang="en-US" altLang="zh-CN" sz="2800" b="1" dirty="0" err="1">
                <a:latin typeface="+mn-ea"/>
              </a:rPr>
              <a:t>ios</a:t>
            </a:r>
            <a:r>
              <a:rPr lang="en-US" altLang="zh-CN" sz="2800" b="1" dirty="0">
                <a:latin typeface="+mn-ea"/>
              </a:rPr>
              <a:t>::out);	int num; float </a:t>
            </a:r>
            <a:r>
              <a:rPr lang="en-US" altLang="zh-CN" sz="2800" b="1" dirty="0" err="1">
                <a:latin typeface="+mn-ea"/>
              </a:rPr>
              <a:t>fnum</a:t>
            </a:r>
            <a:r>
              <a:rPr lang="en-US" altLang="zh-CN" sz="2800" b="1" dirty="0">
                <a:latin typeface="+mn-ea"/>
              </a:rPr>
              <a:t>;</a:t>
            </a:r>
          </a:p>
          <a:p>
            <a:pPr algn="l"/>
            <a:r>
              <a:rPr lang="en-US" altLang="zh-CN" sz="2800" b="1" dirty="0">
                <a:latin typeface="+mn-ea"/>
              </a:rPr>
              <a:t>	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en-US" altLang="zh-CN" sz="2800" b="1" dirty="0">
                <a:latin typeface="+mn-ea"/>
              </a:rPr>
              <a:t> &lt;&lt; </a:t>
            </a:r>
            <a:r>
              <a:rPr lang="en-US" altLang="zh-CN" sz="2800" b="1" dirty="0" err="1">
                <a:latin typeface="+mn-ea"/>
              </a:rPr>
              <a:t>stream.str</a:t>
            </a:r>
            <a:r>
              <a:rPr lang="en-US" altLang="zh-CN" sz="2800" b="1" dirty="0">
                <a:latin typeface="+mn-ea"/>
              </a:rPr>
              <a:t>() &lt;&lt; </a:t>
            </a:r>
            <a:r>
              <a:rPr lang="en-US" altLang="zh-CN" sz="2800" b="1" dirty="0" err="1">
                <a:latin typeface="+mn-ea"/>
              </a:rPr>
              <a:t>endl</a:t>
            </a:r>
            <a:r>
              <a:rPr lang="en-US" altLang="zh-CN" sz="2800" b="1" dirty="0">
                <a:latin typeface="+mn-ea"/>
              </a:rPr>
              <a:t>;</a:t>
            </a:r>
          </a:p>
          <a:p>
            <a:pPr algn="l"/>
            <a:r>
              <a:rPr lang="en-US" altLang="zh-CN" sz="2800" b="1" dirty="0">
                <a:latin typeface="+mn-ea"/>
              </a:rPr>
              <a:t>	</a:t>
            </a:r>
            <a:r>
              <a:rPr lang="en-US" altLang="zh-CN" sz="2800" b="1" dirty="0" err="1">
                <a:latin typeface="+mn-ea"/>
              </a:rPr>
              <a:t>stream.str</a:t>
            </a:r>
            <a:r>
              <a:rPr lang="en-US" altLang="zh-CN" sz="2800" b="1" dirty="0">
                <a:latin typeface="+mn-ea"/>
              </a:rPr>
              <a:t>("123 7.62 ");</a:t>
            </a:r>
          </a:p>
          <a:p>
            <a:pPr algn="l"/>
            <a:r>
              <a:rPr lang="en-US" altLang="zh-CN" sz="2800" b="1" dirty="0">
                <a:latin typeface="+mn-ea"/>
              </a:rPr>
              <a:t>	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en-US" altLang="zh-CN" sz="2800" b="1" dirty="0">
                <a:latin typeface="+mn-ea"/>
              </a:rPr>
              <a:t> &lt;&lt; </a:t>
            </a:r>
            <a:r>
              <a:rPr lang="en-US" altLang="zh-CN" sz="2800" b="1" dirty="0" err="1">
                <a:latin typeface="+mn-ea"/>
              </a:rPr>
              <a:t>stream.str</a:t>
            </a:r>
            <a:r>
              <a:rPr lang="en-US" altLang="zh-CN" sz="2800" b="1" dirty="0">
                <a:latin typeface="+mn-ea"/>
              </a:rPr>
              <a:t>() &lt;&lt; </a:t>
            </a:r>
            <a:r>
              <a:rPr lang="en-US" altLang="zh-CN" sz="2800" b="1" dirty="0" err="1">
                <a:latin typeface="+mn-ea"/>
              </a:rPr>
              <a:t>endl</a:t>
            </a:r>
            <a:r>
              <a:rPr lang="en-US" altLang="zh-CN" sz="2800" b="1" dirty="0">
                <a:latin typeface="+mn-ea"/>
              </a:rPr>
              <a:t>;</a:t>
            </a:r>
          </a:p>
          <a:p>
            <a:pPr algn="l"/>
            <a:r>
              <a:rPr lang="en-US" altLang="zh-CN" sz="2800" b="1" dirty="0">
                <a:latin typeface="+mn-ea"/>
              </a:rPr>
              <a:t>	stream &gt;&gt; num; 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en-US" altLang="zh-CN" sz="2800" b="1" dirty="0">
                <a:latin typeface="+mn-ea"/>
              </a:rPr>
              <a:t> &lt;&lt; num &lt;&lt; </a:t>
            </a:r>
            <a:r>
              <a:rPr lang="en-US" altLang="zh-CN" sz="2800" b="1" dirty="0" err="1">
                <a:latin typeface="+mn-ea"/>
              </a:rPr>
              <a:t>endl</a:t>
            </a:r>
            <a:r>
              <a:rPr lang="en-US" altLang="zh-CN" sz="2800" b="1" dirty="0">
                <a:latin typeface="+mn-ea"/>
              </a:rPr>
              <a:t>;</a:t>
            </a:r>
          </a:p>
          <a:p>
            <a:pPr algn="l"/>
            <a:r>
              <a:rPr lang="en-US" altLang="zh-CN" sz="2800" b="1" dirty="0">
                <a:latin typeface="+mn-ea"/>
              </a:rPr>
              <a:t>	stream &gt;&gt; </a:t>
            </a:r>
            <a:r>
              <a:rPr lang="en-US" altLang="zh-CN" sz="2800" b="1" dirty="0" err="1">
                <a:latin typeface="+mn-ea"/>
              </a:rPr>
              <a:t>fnum</a:t>
            </a:r>
            <a:r>
              <a:rPr lang="en-US" altLang="zh-CN" sz="2800" b="1" dirty="0">
                <a:latin typeface="+mn-ea"/>
              </a:rPr>
              <a:t>; 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en-US" altLang="zh-CN" sz="2800" b="1" dirty="0">
                <a:latin typeface="+mn-ea"/>
              </a:rPr>
              <a:t> &lt;&lt; </a:t>
            </a:r>
            <a:r>
              <a:rPr lang="en-US" altLang="zh-CN" sz="2800" b="1" dirty="0" err="1">
                <a:latin typeface="+mn-ea"/>
              </a:rPr>
              <a:t>fnum</a:t>
            </a:r>
            <a:r>
              <a:rPr lang="en-US" altLang="zh-CN" sz="2800" b="1" dirty="0">
                <a:latin typeface="+mn-ea"/>
              </a:rPr>
              <a:t> &lt;&lt; </a:t>
            </a:r>
            <a:r>
              <a:rPr lang="en-US" altLang="zh-CN" sz="2800" b="1" dirty="0" err="1">
                <a:latin typeface="+mn-ea"/>
              </a:rPr>
              <a:t>endl</a:t>
            </a:r>
            <a:r>
              <a:rPr lang="en-US" altLang="zh-CN" sz="2800" b="1" dirty="0">
                <a:latin typeface="+mn-ea"/>
              </a:rPr>
              <a:t>;</a:t>
            </a:r>
          </a:p>
          <a:p>
            <a:pPr algn="l"/>
            <a:r>
              <a:rPr lang="en-US" altLang="zh-CN" sz="2800" b="1" dirty="0">
                <a:latin typeface="+mn-ea"/>
              </a:rPr>
              <a:t>	stream &lt;&lt; 789 &lt;&lt; "</a:t>
            </a:r>
            <a:r>
              <a:rPr lang="en-US" altLang="zh-CN" sz="2800" b="1" dirty="0" err="1">
                <a:latin typeface="+mn-ea"/>
              </a:rPr>
              <a:t>abc</a:t>
            </a:r>
            <a:r>
              <a:rPr lang="en-US" altLang="zh-CN" sz="2800" b="1" dirty="0">
                <a:latin typeface="+mn-ea"/>
              </a:rPr>
              <a:t>";</a:t>
            </a:r>
          </a:p>
          <a:p>
            <a:pPr algn="l"/>
            <a:r>
              <a:rPr lang="en-US" altLang="zh-CN" sz="2800" b="1" dirty="0">
                <a:latin typeface="+mn-ea"/>
              </a:rPr>
              <a:t>	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en-US" altLang="zh-CN" sz="2800" b="1" dirty="0">
                <a:latin typeface="+mn-ea"/>
              </a:rPr>
              <a:t> &lt;&lt; </a:t>
            </a:r>
            <a:r>
              <a:rPr lang="en-US" altLang="zh-CN" sz="2800" b="1" dirty="0" err="1">
                <a:latin typeface="+mn-ea"/>
              </a:rPr>
              <a:t>stream.str</a:t>
            </a:r>
            <a:r>
              <a:rPr lang="en-US" altLang="zh-CN" sz="2800" b="1" dirty="0">
                <a:latin typeface="+mn-ea"/>
              </a:rPr>
              <a:t>() &lt;&lt; </a:t>
            </a:r>
            <a:r>
              <a:rPr lang="en-US" altLang="zh-CN" sz="2800" b="1" dirty="0" err="1">
                <a:latin typeface="+mn-ea"/>
              </a:rPr>
              <a:t>endl</a:t>
            </a:r>
            <a:r>
              <a:rPr lang="en-US" altLang="zh-CN" sz="2800" b="1" dirty="0">
                <a:latin typeface="+mn-ea"/>
              </a:rPr>
              <a:t>;}</a:t>
            </a:r>
            <a:endParaRPr lang="en-US" altLang="zh-CN" sz="2800" b="1" dirty="0">
              <a:latin typeface="+mn-ea"/>
              <a:ea typeface="+mn-ea"/>
            </a:endParaRPr>
          </a:p>
        </p:txBody>
      </p:sp>
      <p:sp>
        <p:nvSpPr>
          <p:cNvPr id="323587" name="Rectangle 3"/>
          <p:cNvSpPr>
            <a:spLocks noChangeArrowheads="1"/>
          </p:cNvSpPr>
          <p:nvPr/>
        </p:nvSpPr>
        <p:spPr bwMode="auto">
          <a:xfrm>
            <a:off x="5652120" y="1268760"/>
            <a:ext cx="3060576" cy="648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FF3300"/>
                </a:solidFill>
                <a:latin typeface="宋体" pitchFamily="2" charset="-122"/>
              </a:rPr>
              <a:t>观察</a:t>
            </a:r>
            <a:r>
              <a:rPr lang="en-US" altLang="zh-CN" sz="2800" b="1">
                <a:solidFill>
                  <a:srgbClr val="FF3300"/>
                </a:solidFill>
                <a:latin typeface="宋体" pitchFamily="2" charset="-122"/>
              </a:rPr>
              <a:t>cout</a:t>
            </a:r>
            <a:r>
              <a:rPr lang="zh-CN" altLang="en-US" sz="2800" b="1">
                <a:solidFill>
                  <a:srgbClr val="FF3300"/>
                </a:solidFill>
                <a:latin typeface="宋体" pitchFamily="2" charset="-122"/>
              </a:rPr>
              <a:t>的输出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8728A17-303C-4ED1-B14D-994BD109A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192" y="2204864"/>
            <a:ext cx="1512168" cy="6096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755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2800" b="1" dirty="0">
                <a:latin typeface="+mn-ea"/>
                <a:ea typeface="+mn-ea"/>
              </a:rPr>
              <a:t>13.5.</a:t>
            </a:r>
            <a:r>
              <a:rPr lang="zh-CN" altLang="en-US" sz="2800" b="1" dirty="0">
                <a:latin typeface="+mn-ea"/>
                <a:ea typeface="+mn-ea"/>
              </a:rPr>
              <a:t>字符串流</a:t>
            </a:r>
          </a:p>
          <a:p>
            <a:pPr algn="l"/>
            <a:r>
              <a:rPr lang="en-US" altLang="zh-CN" sz="2800" b="1" dirty="0">
                <a:latin typeface="+mn-ea"/>
                <a:ea typeface="+mn-ea"/>
              </a:rPr>
              <a:t>13.5.3.</a:t>
            </a:r>
            <a:r>
              <a:rPr lang="zh-CN" altLang="en-US" sz="2800" b="1" dirty="0">
                <a:latin typeface="+mn-ea"/>
                <a:ea typeface="+mn-ea"/>
              </a:rPr>
              <a:t>字符串流对象的使用</a:t>
            </a:r>
          </a:p>
          <a:p>
            <a:pPr algn="l"/>
            <a:r>
              <a:rPr lang="zh-CN" altLang="en-US" sz="2800" b="1" dirty="0">
                <a:latin typeface="+mn-ea"/>
                <a:ea typeface="+mn-ea"/>
              </a:rPr>
              <a:t>★ 自动包含</a:t>
            </a:r>
            <a:r>
              <a:rPr lang="en-US" altLang="zh-CN" sz="2800" b="1" dirty="0">
                <a:latin typeface="+mn-ea"/>
                <a:ea typeface="+mn-ea"/>
              </a:rPr>
              <a:t>‘\0’(ends)</a:t>
            </a:r>
            <a:r>
              <a:rPr lang="zh-CN" altLang="en-US" sz="2800" b="1" dirty="0">
                <a:latin typeface="+mn-ea"/>
                <a:ea typeface="+mn-ea"/>
              </a:rPr>
              <a:t>，不需要自行加入</a:t>
            </a:r>
          </a:p>
          <a:p>
            <a:pPr algn="l"/>
            <a:r>
              <a:rPr lang="zh-CN" altLang="en-US" sz="2800" b="1" dirty="0">
                <a:latin typeface="+mn-ea"/>
                <a:ea typeface="+mn-ea"/>
              </a:rPr>
              <a:t>★ 定义</a:t>
            </a:r>
            <a:r>
              <a:rPr lang="en-US" altLang="zh-CN" sz="2800" b="1" dirty="0" err="1">
                <a:latin typeface="+mn-ea"/>
              </a:rPr>
              <a:t>stringstream</a:t>
            </a:r>
            <a:r>
              <a:rPr lang="zh-CN" altLang="en-US" sz="2800" b="1" dirty="0">
                <a:latin typeface="+mn-ea"/>
                <a:ea typeface="+mn-ea"/>
              </a:rPr>
              <a:t>流对象时，参数可省略</a:t>
            </a:r>
            <a:endParaRPr lang="en-US" altLang="zh-CN" sz="2800" b="1" dirty="0">
              <a:latin typeface="+mn-ea"/>
              <a:ea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★ </a:t>
            </a:r>
            <a:r>
              <a:rPr lang="en-US" altLang="zh-CN" sz="2800" b="1" dirty="0">
                <a:latin typeface="+mn-ea"/>
              </a:rPr>
              <a:t>_Str</a:t>
            </a:r>
            <a:r>
              <a:rPr lang="zh-CN" altLang="en-US" sz="2800" b="1" dirty="0">
                <a:latin typeface="+mn-ea"/>
              </a:rPr>
              <a:t>参数为流对象中初始的字符串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★ 不同的</a:t>
            </a:r>
            <a:r>
              <a:rPr lang="en-US" altLang="zh-CN" sz="2800" b="1" dirty="0">
                <a:latin typeface="+mn-ea"/>
              </a:rPr>
              <a:t>_mode</a:t>
            </a:r>
            <a:r>
              <a:rPr lang="zh-CN" altLang="en-US" sz="2800" b="1" dirty="0">
                <a:latin typeface="+mn-ea"/>
              </a:rPr>
              <a:t>参数会产生不同的效果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7507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pPr algn="l"/>
            <a:r>
              <a:rPr lang="en-US" altLang="zh-CN" sz="2800" b="1" dirty="0">
                <a:latin typeface="+mn-ea"/>
                <a:ea typeface="+mn-ea"/>
              </a:rPr>
              <a:t>P.435-436 </a:t>
            </a:r>
            <a:r>
              <a:rPr lang="zh-CN" altLang="en-US" sz="2800" b="1" dirty="0">
                <a:latin typeface="+mn-ea"/>
                <a:ea typeface="+mn-ea"/>
              </a:rPr>
              <a:t>例</a:t>
            </a:r>
            <a:r>
              <a:rPr lang="en-US" altLang="zh-CN" sz="2800" b="1" dirty="0">
                <a:latin typeface="+mn-ea"/>
                <a:ea typeface="+mn-ea"/>
              </a:rPr>
              <a:t>13.14</a:t>
            </a:r>
            <a:r>
              <a:rPr lang="zh-CN" altLang="en-US" sz="2800" b="1" dirty="0">
                <a:latin typeface="+mn-ea"/>
                <a:ea typeface="+mn-ea"/>
              </a:rPr>
              <a:t>（改）</a:t>
            </a:r>
            <a:endParaRPr lang="en-US" altLang="zh-CN" sz="2800" b="1" dirty="0">
              <a:latin typeface="+mn-ea"/>
              <a:ea typeface="+mn-ea"/>
            </a:endParaRPr>
          </a:p>
          <a:p>
            <a:pPr algn="l">
              <a:spcBef>
                <a:spcPts val="400"/>
              </a:spcBef>
            </a:pPr>
            <a:r>
              <a:rPr lang="en-US" altLang="zh-CN" sz="2200" b="1" dirty="0">
                <a:latin typeface="+mn-ea"/>
              </a:rPr>
              <a:t>struct student {</a:t>
            </a:r>
          </a:p>
          <a:p>
            <a:pPr algn="l">
              <a:spcBef>
                <a:spcPts val="400"/>
              </a:spcBef>
            </a:pPr>
            <a:r>
              <a:rPr lang="en-US" altLang="zh-CN" sz="2200" b="1" dirty="0">
                <a:latin typeface="+mn-ea"/>
              </a:rPr>
              <a:t>	int num;</a:t>
            </a:r>
          </a:p>
          <a:p>
            <a:pPr algn="l">
              <a:spcBef>
                <a:spcPts val="400"/>
              </a:spcBef>
            </a:pPr>
            <a:r>
              <a:rPr lang="en-US" altLang="zh-CN" sz="2200" b="1" dirty="0">
                <a:latin typeface="+mn-ea"/>
              </a:rPr>
              <a:t>	char name[20];</a:t>
            </a:r>
          </a:p>
          <a:p>
            <a:pPr algn="l">
              <a:spcBef>
                <a:spcPts val="400"/>
              </a:spcBef>
            </a:pPr>
            <a:r>
              <a:rPr lang="en-US" altLang="zh-CN" sz="2200" b="1" dirty="0">
                <a:latin typeface="+mn-ea"/>
              </a:rPr>
              <a:t>	float score;</a:t>
            </a:r>
          </a:p>
          <a:p>
            <a:pPr algn="l">
              <a:spcBef>
                <a:spcPts val="400"/>
              </a:spcBef>
            </a:pPr>
            <a:r>
              <a:rPr lang="en-US" altLang="zh-CN" sz="2200" b="1" dirty="0">
                <a:latin typeface="+mn-ea"/>
              </a:rPr>
              <a:t>};</a:t>
            </a:r>
          </a:p>
          <a:p>
            <a:pPr algn="l">
              <a:spcBef>
                <a:spcPts val="400"/>
              </a:spcBef>
            </a:pPr>
            <a:r>
              <a:rPr lang="en-US" altLang="zh-CN" sz="2200" b="1" dirty="0">
                <a:latin typeface="+mn-ea"/>
              </a:rPr>
              <a:t>int main()</a:t>
            </a:r>
          </a:p>
          <a:p>
            <a:pPr algn="l">
              <a:spcBef>
                <a:spcPts val="400"/>
              </a:spcBef>
            </a:pPr>
            <a:r>
              <a:rPr lang="en-US" altLang="zh-CN" sz="2200" b="1" dirty="0">
                <a:latin typeface="+mn-ea"/>
              </a:rPr>
              <a:t>{	student stud[3] = { 1001,"Li",78, 1002,"Wang",89.5, 1004,"Fun",90 };</a:t>
            </a:r>
          </a:p>
          <a:p>
            <a:pPr algn="l">
              <a:spcBef>
                <a:spcPts val="400"/>
              </a:spcBef>
            </a:pPr>
            <a:r>
              <a:rPr lang="en-US" altLang="zh-CN" sz="2200" b="1" dirty="0">
                <a:latin typeface="+mn-ea"/>
              </a:rPr>
              <a:t>	</a:t>
            </a:r>
            <a:r>
              <a:rPr lang="en-US" altLang="zh-CN" sz="2200" b="1" dirty="0" err="1">
                <a:latin typeface="+mn-ea"/>
              </a:rPr>
              <a:t>ostringstream</a:t>
            </a:r>
            <a:r>
              <a:rPr lang="en-US" altLang="zh-CN" sz="2200" b="1" dirty="0">
                <a:latin typeface="+mn-ea"/>
              </a:rPr>
              <a:t> </a:t>
            </a:r>
            <a:r>
              <a:rPr lang="en-US" altLang="zh-CN" sz="2200" b="1" dirty="0" err="1">
                <a:latin typeface="+mn-ea"/>
              </a:rPr>
              <a:t>strout</a:t>
            </a:r>
            <a:r>
              <a:rPr lang="en-US" altLang="zh-CN" sz="2200" b="1" dirty="0">
                <a:latin typeface="+mn-ea"/>
              </a:rPr>
              <a:t>;</a:t>
            </a:r>
          </a:p>
          <a:p>
            <a:pPr algn="l">
              <a:spcBef>
                <a:spcPts val="400"/>
              </a:spcBef>
            </a:pPr>
            <a:r>
              <a:rPr lang="en-US" altLang="zh-CN" sz="2200" b="1" dirty="0">
                <a:latin typeface="+mn-ea"/>
              </a:rPr>
              <a:t>	for (int </a:t>
            </a:r>
            <a:r>
              <a:rPr lang="en-US" altLang="zh-CN" sz="2200" b="1" dirty="0" err="1">
                <a:latin typeface="+mn-ea"/>
              </a:rPr>
              <a:t>i</a:t>
            </a:r>
            <a:r>
              <a:rPr lang="en-US" altLang="zh-CN" sz="2200" b="1" dirty="0">
                <a:latin typeface="+mn-ea"/>
              </a:rPr>
              <a:t> = 0; </a:t>
            </a:r>
            <a:r>
              <a:rPr lang="en-US" altLang="zh-CN" sz="2200" b="1" dirty="0" err="1">
                <a:latin typeface="+mn-ea"/>
              </a:rPr>
              <a:t>i</a:t>
            </a:r>
            <a:r>
              <a:rPr lang="en-US" altLang="zh-CN" sz="2200" b="1" dirty="0">
                <a:latin typeface="+mn-ea"/>
              </a:rPr>
              <a:t> &lt; 3; </a:t>
            </a:r>
            <a:r>
              <a:rPr lang="en-US" altLang="zh-CN" sz="2200" b="1" dirty="0" err="1">
                <a:latin typeface="+mn-ea"/>
              </a:rPr>
              <a:t>i</a:t>
            </a:r>
            <a:r>
              <a:rPr lang="en-US" altLang="zh-CN" sz="2200" b="1" dirty="0">
                <a:latin typeface="+mn-ea"/>
              </a:rPr>
              <a:t>++)</a:t>
            </a:r>
          </a:p>
          <a:p>
            <a:pPr algn="l">
              <a:spcBef>
                <a:spcPts val="400"/>
              </a:spcBef>
            </a:pPr>
            <a:r>
              <a:rPr lang="en-US" altLang="zh-CN" sz="2200" b="1" dirty="0">
                <a:latin typeface="+mn-ea"/>
              </a:rPr>
              <a:t>		</a:t>
            </a:r>
            <a:r>
              <a:rPr lang="en-US" altLang="zh-CN" sz="2200" b="1" dirty="0" err="1">
                <a:latin typeface="+mn-ea"/>
              </a:rPr>
              <a:t>strout</a:t>
            </a:r>
            <a:r>
              <a:rPr lang="en-US" altLang="zh-CN" sz="2200" b="1" dirty="0">
                <a:latin typeface="+mn-ea"/>
              </a:rPr>
              <a:t> &lt;&lt; stud[</a:t>
            </a:r>
            <a:r>
              <a:rPr lang="en-US" altLang="zh-CN" sz="2200" b="1" dirty="0" err="1">
                <a:latin typeface="+mn-ea"/>
              </a:rPr>
              <a:t>i</a:t>
            </a:r>
            <a:r>
              <a:rPr lang="en-US" altLang="zh-CN" sz="2200" b="1" dirty="0">
                <a:latin typeface="+mn-ea"/>
              </a:rPr>
              <a:t>].num &lt;&lt; stud[</a:t>
            </a:r>
            <a:r>
              <a:rPr lang="en-US" altLang="zh-CN" sz="2200" b="1" dirty="0" err="1">
                <a:latin typeface="+mn-ea"/>
              </a:rPr>
              <a:t>i</a:t>
            </a:r>
            <a:r>
              <a:rPr lang="en-US" altLang="zh-CN" sz="2200" b="1" dirty="0">
                <a:latin typeface="+mn-ea"/>
              </a:rPr>
              <a:t>].name &lt;&lt; stud[</a:t>
            </a:r>
            <a:r>
              <a:rPr lang="en-US" altLang="zh-CN" sz="2200" b="1" dirty="0" err="1">
                <a:latin typeface="+mn-ea"/>
              </a:rPr>
              <a:t>i</a:t>
            </a:r>
            <a:r>
              <a:rPr lang="en-US" altLang="zh-CN" sz="2200" b="1" dirty="0">
                <a:latin typeface="+mn-ea"/>
              </a:rPr>
              <a:t>].score &lt;&lt; " ";</a:t>
            </a:r>
          </a:p>
          <a:p>
            <a:pPr algn="l">
              <a:spcBef>
                <a:spcPts val="400"/>
              </a:spcBef>
            </a:pPr>
            <a:r>
              <a:rPr lang="en-US" altLang="zh-CN" sz="2200" b="1" dirty="0">
                <a:latin typeface="+mn-ea"/>
              </a:rPr>
              <a:t>	</a:t>
            </a:r>
            <a:r>
              <a:rPr lang="en-US" altLang="zh-CN" sz="2200" b="1" dirty="0" err="1">
                <a:latin typeface="+mn-ea"/>
              </a:rPr>
              <a:t>cout</a:t>
            </a:r>
            <a:r>
              <a:rPr lang="en-US" altLang="zh-CN" sz="2200" b="1" dirty="0">
                <a:latin typeface="+mn-ea"/>
              </a:rPr>
              <a:t> &lt;&lt; "array c:" &lt;&lt; </a:t>
            </a:r>
            <a:r>
              <a:rPr lang="en-US" altLang="zh-CN" sz="2200" b="1" dirty="0" err="1">
                <a:latin typeface="+mn-ea"/>
              </a:rPr>
              <a:t>strout.str</a:t>
            </a:r>
            <a:r>
              <a:rPr lang="en-US" altLang="zh-CN" sz="2200" b="1" dirty="0">
                <a:latin typeface="+mn-ea"/>
              </a:rPr>
              <a:t>() &lt;&lt; </a:t>
            </a:r>
            <a:r>
              <a:rPr lang="en-US" altLang="zh-CN" sz="2200" b="1" dirty="0" err="1">
                <a:latin typeface="+mn-ea"/>
              </a:rPr>
              <a:t>endl</a:t>
            </a:r>
            <a:r>
              <a:rPr lang="en-US" altLang="zh-CN" sz="2200" b="1" dirty="0">
                <a:latin typeface="+mn-ea"/>
              </a:rPr>
              <a:t>;</a:t>
            </a:r>
          </a:p>
          <a:p>
            <a:pPr algn="l">
              <a:spcBef>
                <a:spcPts val="400"/>
              </a:spcBef>
            </a:pPr>
            <a:r>
              <a:rPr lang="en-US" altLang="zh-CN" sz="2200" b="1" dirty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4513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pPr algn="l"/>
            <a:r>
              <a:rPr lang="en-US" altLang="zh-CN" sz="2000" b="1" dirty="0">
                <a:latin typeface="+mn-ea"/>
              </a:rPr>
              <a:t>#include &lt;iostream&gt;</a:t>
            </a:r>
          </a:p>
          <a:p>
            <a:pPr algn="l"/>
            <a:r>
              <a:rPr lang="en-US" altLang="zh-CN" sz="2000" b="1" dirty="0">
                <a:latin typeface="+mn-ea"/>
              </a:rPr>
              <a:t>#include &lt;</a:t>
            </a:r>
            <a:r>
              <a:rPr lang="en-US" altLang="zh-CN" sz="2000" b="1" dirty="0" err="1">
                <a:latin typeface="+mn-ea"/>
              </a:rPr>
              <a:t>sstream</a:t>
            </a:r>
            <a:r>
              <a:rPr lang="en-US" altLang="zh-CN" sz="2000" b="1" dirty="0">
                <a:latin typeface="+mn-ea"/>
              </a:rPr>
              <a:t>&gt;</a:t>
            </a:r>
          </a:p>
          <a:p>
            <a:pPr algn="l"/>
            <a:r>
              <a:rPr lang="en-US" altLang="zh-CN" sz="2000" b="1" dirty="0">
                <a:latin typeface="+mn-ea"/>
              </a:rPr>
              <a:t>using namespace std;</a:t>
            </a:r>
          </a:p>
          <a:p>
            <a:pPr algn="l"/>
            <a:r>
              <a:rPr lang="en-US" altLang="zh-CN" sz="2000" b="1" dirty="0">
                <a:latin typeface="+mn-ea"/>
              </a:rPr>
              <a:t>int main()         //P.437 </a:t>
            </a:r>
            <a:r>
              <a:rPr lang="zh-CN" altLang="en-US" sz="2000" b="1" dirty="0">
                <a:latin typeface="+mn-ea"/>
              </a:rPr>
              <a:t>例</a:t>
            </a:r>
            <a:r>
              <a:rPr lang="en-US" altLang="zh-CN" sz="2000" b="1" dirty="0">
                <a:latin typeface="+mn-ea"/>
              </a:rPr>
              <a:t>13.15</a:t>
            </a:r>
          </a:p>
          <a:p>
            <a:pPr algn="l"/>
            <a:r>
              <a:rPr lang="en-US" altLang="zh-CN" sz="2000" b="1" dirty="0">
                <a:latin typeface="+mn-ea"/>
              </a:rPr>
              <a:t>{	string str("12 34 65 -23 -32 33 61 99 321 32");</a:t>
            </a:r>
          </a:p>
          <a:p>
            <a:pPr algn="l"/>
            <a:r>
              <a:rPr lang="en-US" altLang="zh-CN" sz="2000" b="1" dirty="0">
                <a:latin typeface="+mn-ea"/>
              </a:rPr>
              <a:t>	int a[10], </a:t>
            </a:r>
            <a:r>
              <a:rPr lang="en-US" altLang="zh-CN" sz="2000" b="1" dirty="0" err="1">
                <a:latin typeface="+mn-ea"/>
              </a:rPr>
              <a:t>i</a:t>
            </a:r>
            <a:r>
              <a:rPr lang="en-US" altLang="zh-CN" sz="2000" b="1" dirty="0">
                <a:latin typeface="+mn-ea"/>
              </a:rPr>
              <a:t>, j, t;</a:t>
            </a:r>
          </a:p>
          <a:p>
            <a:pPr algn="l"/>
            <a:r>
              <a:rPr lang="en-US" altLang="zh-CN" sz="2000" b="1" dirty="0">
                <a:latin typeface="+mn-ea"/>
              </a:rPr>
              <a:t>	</a:t>
            </a:r>
            <a:r>
              <a:rPr lang="en-US" altLang="zh-CN" sz="2000" b="1" dirty="0" err="1">
                <a:latin typeface="+mn-ea"/>
              </a:rPr>
              <a:t>cout</a:t>
            </a:r>
            <a:r>
              <a:rPr lang="en-US" altLang="zh-CN" sz="2000" b="1" dirty="0">
                <a:latin typeface="+mn-ea"/>
              </a:rPr>
              <a:t> &lt;&lt; "array c:" &lt;&lt; str &lt;&lt; </a:t>
            </a:r>
            <a:r>
              <a:rPr lang="en-US" altLang="zh-CN" sz="2000" b="1" dirty="0" err="1">
                <a:latin typeface="+mn-ea"/>
              </a:rPr>
              <a:t>endl</a:t>
            </a:r>
            <a:r>
              <a:rPr lang="en-US" altLang="zh-CN" sz="2000" b="1" dirty="0">
                <a:latin typeface="+mn-ea"/>
              </a:rPr>
              <a:t>;</a:t>
            </a:r>
          </a:p>
          <a:p>
            <a:pPr algn="l"/>
            <a:r>
              <a:rPr lang="en-US" altLang="zh-CN" sz="2000" b="1" dirty="0">
                <a:latin typeface="+mn-ea"/>
              </a:rPr>
              <a:t>	</a:t>
            </a:r>
            <a:r>
              <a:rPr lang="en-US" altLang="zh-CN" sz="2000" b="1" dirty="0" err="1">
                <a:latin typeface="+mn-ea"/>
              </a:rPr>
              <a:t>istringstream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err="1">
                <a:latin typeface="+mn-ea"/>
              </a:rPr>
              <a:t>strin</a:t>
            </a:r>
            <a:r>
              <a:rPr lang="en-US" altLang="zh-CN" sz="2000" b="1" dirty="0">
                <a:latin typeface="+mn-ea"/>
              </a:rPr>
              <a:t>(str);</a:t>
            </a:r>
          </a:p>
          <a:p>
            <a:pPr algn="l"/>
            <a:r>
              <a:rPr lang="en-US" altLang="zh-CN" sz="2000" b="1" dirty="0">
                <a:latin typeface="+mn-ea"/>
              </a:rPr>
              <a:t>	for (</a:t>
            </a:r>
            <a:r>
              <a:rPr lang="en-US" altLang="zh-CN" sz="2000" b="1" dirty="0" err="1">
                <a:latin typeface="+mn-ea"/>
              </a:rPr>
              <a:t>i</a:t>
            </a:r>
            <a:r>
              <a:rPr lang="en-US" altLang="zh-CN" sz="2000" b="1" dirty="0">
                <a:latin typeface="+mn-ea"/>
              </a:rPr>
              <a:t> = 0; </a:t>
            </a:r>
            <a:r>
              <a:rPr lang="en-US" altLang="zh-CN" sz="2000" b="1" dirty="0" err="1">
                <a:latin typeface="+mn-ea"/>
              </a:rPr>
              <a:t>i</a:t>
            </a:r>
            <a:r>
              <a:rPr lang="en-US" altLang="zh-CN" sz="2000" b="1" dirty="0">
                <a:latin typeface="+mn-ea"/>
              </a:rPr>
              <a:t> &lt; 10; </a:t>
            </a:r>
            <a:r>
              <a:rPr lang="en-US" altLang="zh-CN" sz="2000" b="1" dirty="0" err="1">
                <a:latin typeface="+mn-ea"/>
              </a:rPr>
              <a:t>i</a:t>
            </a:r>
            <a:r>
              <a:rPr lang="en-US" altLang="zh-CN" sz="2000" b="1" dirty="0">
                <a:latin typeface="+mn-ea"/>
              </a:rPr>
              <a:t>++)</a:t>
            </a:r>
          </a:p>
          <a:p>
            <a:pPr algn="l"/>
            <a:r>
              <a:rPr lang="en-US" altLang="zh-CN" sz="2000" b="1" dirty="0">
                <a:latin typeface="+mn-ea"/>
              </a:rPr>
              <a:t>		</a:t>
            </a:r>
            <a:r>
              <a:rPr lang="en-US" altLang="zh-CN" sz="2000" b="1" dirty="0" err="1">
                <a:latin typeface="+mn-ea"/>
              </a:rPr>
              <a:t>strin</a:t>
            </a:r>
            <a:r>
              <a:rPr lang="en-US" altLang="zh-CN" sz="2000" b="1" dirty="0">
                <a:latin typeface="+mn-ea"/>
              </a:rPr>
              <a:t> &gt;&gt; a[</a:t>
            </a:r>
            <a:r>
              <a:rPr lang="en-US" altLang="zh-CN" sz="2000" b="1" dirty="0" err="1">
                <a:latin typeface="+mn-ea"/>
              </a:rPr>
              <a:t>i</a:t>
            </a:r>
            <a:r>
              <a:rPr lang="en-US" altLang="zh-CN" sz="2000" b="1" dirty="0">
                <a:latin typeface="+mn-ea"/>
              </a:rPr>
              <a:t>];  //str</a:t>
            </a:r>
            <a:r>
              <a:rPr lang="zh-CN" altLang="en-US" sz="2000" b="1" dirty="0">
                <a:latin typeface="+mn-ea"/>
              </a:rPr>
              <a:t>中的内容逐个读入</a:t>
            </a:r>
            <a:r>
              <a:rPr lang="en-US" altLang="zh-CN" sz="2000" b="1" dirty="0">
                <a:latin typeface="+mn-ea"/>
              </a:rPr>
              <a:t>int a[10]</a:t>
            </a:r>
            <a:r>
              <a:rPr lang="zh-CN" altLang="en-US" sz="2000" b="1" dirty="0">
                <a:latin typeface="+mn-ea"/>
              </a:rPr>
              <a:t>中</a:t>
            </a:r>
          </a:p>
          <a:p>
            <a:pPr algn="l"/>
            <a:r>
              <a:rPr lang="zh-CN" altLang="en-US" sz="2000" b="1" dirty="0">
                <a:latin typeface="+mn-ea"/>
              </a:rPr>
              <a:t>	</a:t>
            </a:r>
            <a:r>
              <a:rPr lang="en-US" altLang="zh-CN" sz="2000" b="1" dirty="0" err="1">
                <a:latin typeface="+mn-ea"/>
              </a:rPr>
              <a:t>cout</a:t>
            </a:r>
            <a:r>
              <a:rPr lang="en-US" altLang="zh-CN" sz="2000" b="1" dirty="0">
                <a:latin typeface="+mn-ea"/>
              </a:rPr>
              <a:t> &lt;&lt; "array a:";</a:t>
            </a:r>
          </a:p>
          <a:p>
            <a:pPr algn="l"/>
            <a:r>
              <a:rPr lang="en-US" altLang="zh-CN" sz="2000" b="1" dirty="0">
                <a:latin typeface="+mn-ea"/>
              </a:rPr>
              <a:t>	for (</a:t>
            </a:r>
            <a:r>
              <a:rPr lang="en-US" altLang="zh-CN" sz="2000" b="1" dirty="0" err="1">
                <a:latin typeface="+mn-ea"/>
              </a:rPr>
              <a:t>i</a:t>
            </a:r>
            <a:r>
              <a:rPr lang="en-US" altLang="zh-CN" sz="2000" b="1" dirty="0">
                <a:latin typeface="+mn-ea"/>
              </a:rPr>
              <a:t> = 0; </a:t>
            </a:r>
            <a:r>
              <a:rPr lang="en-US" altLang="zh-CN" sz="2000" b="1" dirty="0" err="1">
                <a:latin typeface="+mn-ea"/>
              </a:rPr>
              <a:t>i</a:t>
            </a:r>
            <a:r>
              <a:rPr lang="en-US" altLang="zh-CN" sz="2000" b="1" dirty="0">
                <a:latin typeface="+mn-ea"/>
              </a:rPr>
              <a:t> &lt; 10; </a:t>
            </a:r>
            <a:r>
              <a:rPr lang="en-US" altLang="zh-CN" sz="2000" b="1" dirty="0" err="1">
                <a:latin typeface="+mn-ea"/>
              </a:rPr>
              <a:t>i</a:t>
            </a:r>
            <a:r>
              <a:rPr lang="en-US" altLang="zh-CN" sz="2000" b="1" dirty="0">
                <a:latin typeface="+mn-ea"/>
              </a:rPr>
              <a:t>++)  //</a:t>
            </a:r>
            <a:r>
              <a:rPr lang="zh-CN" altLang="en-US" sz="2000" b="1" dirty="0">
                <a:latin typeface="+mn-ea"/>
              </a:rPr>
              <a:t>输出</a:t>
            </a:r>
            <a:r>
              <a:rPr lang="en-US" altLang="zh-CN" sz="2000" b="1" dirty="0">
                <a:latin typeface="+mn-ea"/>
              </a:rPr>
              <a:t>int a[10]</a:t>
            </a:r>
            <a:r>
              <a:rPr lang="zh-CN" altLang="en-US" sz="2000" b="1" dirty="0">
                <a:latin typeface="+mn-ea"/>
              </a:rPr>
              <a:t>的内容</a:t>
            </a:r>
          </a:p>
          <a:p>
            <a:pPr algn="l"/>
            <a:r>
              <a:rPr lang="zh-CN" altLang="en-US" sz="2000" b="1" dirty="0">
                <a:latin typeface="+mn-ea"/>
              </a:rPr>
              <a:t>		</a:t>
            </a:r>
            <a:r>
              <a:rPr lang="en-US" altLang="zh-CN" sz="2000" b="1" dirty="0" err="1">
                <a:latin typeface="+mn-ea"/>
              </a:rPr>
              <a:t>cout</a:t>
            </a:r>
            <a:r>
              <a:rPr lang="en-US" altLang="zh-CN" sz="2000" b="1" dirty="0">
                <a:latin typeface="+mn-ea"/>
              </a:rPr>
              <a:t> &lt;&lt; a[</a:t>
            </a:r>
            <a:r>
              <a:rPr lang="en-US" altLang="zh-CN" sz="2000" b="1" dirty="0" err="1">
                <a:latin typeface="+mn-ea"/>
              </a:rPr>
              <a:t>i</a:t>
            </a:r>
            <a:r>
              <a:rPr lang="en-US" altLang="zh-CN" sz="2000" b="1" dirty="0">
                <a:latin typeface="+mn-ea"/>
              </a:rPr>
              <a:t>] &lt;&lt; " ";</a:t>
            </a:r>
          </a:p>
          <a:p>
            <a:pPr algn="l"/>
            <a:r>
              <a:rPr lang="en-US" altLang="zh-CN" sz="2000" b="1" dirty="0">
                <a:latin typeface="+mn-ea"/>
              </a:rPr>
              <a:t>	</a:t>
            </a:r>
            <a:r>
              <a:rPr lang="en-US" altLang="zh-CN" sz="2000" b="1" dirty="0" err="1">
                <a:latin typeface="+mn-ea"/>
              </a:rPr>
              <a:t>cout</a:t>
            </a:r>
            <a:r>
              <a:rPr lang="en-US" altLang="zh-CN" sz="2000" b="1" dirty="0">
                <a:latin typeface="+mn-ea"/>
              </a:rPr>
              <a:t> &lt;&lt; </a:t>
            </a:r>
            <a:r>
              <a:rPr lang="en-US" altLang="zh-CN" sz="2000" b="1" dirty="0" err="1">
                <a:latin typeface="+mn-ea"/>
              </a:rPr>
              <a:t>endl</a:t>
            </a:r>
            <a:r>
              <a:rPr lang="en-US" altLang="zh-CN" sz="2000" b="1" dirty="0">
                <a:latin typeface="+mn-ea"/>
              </a:rPr>
              <a:t>;</a:t>
            </a:r>
          </a:p>
          <a:p>
            <a:pPr algn="l"/>
            <a:r>
              <a:rPr lang="en-US" altLang="zh-CN" sz="2000" b="1" dirty="0">
                <a:latin typeface="+mn-ea"/>
              </a:rPr>
              <a:t>	</a:t>
            </a:r>
            <a:endParaRPr lang="en-US" altLang="zh-CN" sz="2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8229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2800" b="1" dirty="0">
                <a:latin typeface="+mn-ea"/>
                <a:ea typeface="+mn-ea"/>
              </a:rPr>
              <a:t>13.5.</a:t>
            </a:r>
            <a:r>
              <a:rPr lang="zh-CN" altLang="en-US" sz="2800" b="1" dirty="0">
                <a:latin typeface="+mn-ea"/>
                <a:ea typeface="+mn-ea"/>
              </a:rPr>
              <a:t>字符串流</a:t>
            </a:r>
          </a:p>
          <a:p>
            <a:pPr algn="l"/>
            <a:r>
              <a:rPr lang="en-US" altLang="zh-CN" sz="2800" b="1" dirty="0">
                <a:latin typeface="+mn-ea"/>
                <a:ea typeface="+mn-ea"/>
              </a:rPr>
              <a:t>13.5.1.</a:t>
            </a:r>
            <a:r>
              <a:rPr lang="zh-CN" altLang="en-US" sz="2800" b="1" dirty="0">
                <a:latin typeface="+mn-ea"/>
                <a:ea typeface="+mn-ea"/>
              </a:rPr>
              <a:t>基本概念</a:t>
            </a:r>
          </a:p>
          <a:p>
            <a:pPr algn="l"/>
            <a:r>
              <a:rPr lang="en-US" altLang="zh-CN" b="1" dirty="0">
                <a:latin typeface="+mn-ea"/>
              </a:rPr>
              <a:t>	</a:t>
            </a:r>
            <a:r>
              <a:rPr lang="zh-CN" altLang="en-US" b="1" dirty="0">
                <a:latin typeface="+mn-ea"/>
                <a:ea typeface="+mn-ea"/>
              </a:rPr>
              <a:t>以内存中用户定义的</a:t>
            </a:r>
            <a:r>
              <a:rPr lang="en-US" altLang="zh-CN" b="1" dirty="0">
                <a:latin typeface="+mn-ea"/>
                <a:ea typeface="+mn-ea"/>
              </a:rPr>
              <a:t>string</a:t>
            </a:r>
            <a:r>
              <a:rPr lang="zh-CN" altLang="en-US" b="1" dirty="0">
                <a:latin typeface="+mn-ea"/>
                <a:ea typeface="+mn-ea"/>
              </a:rPr>
              <a:t>对象或流对象本身为输入</a:t>
            </a:r>
            <a:r>
              <a:rPr lang="en-US" altLang="zh-CN" b="1" dirty="0">
                <a:latin typeface="+mn-ea"/>
                <a:ea typeface="+mn-ea"/>
              </a:rPr>
              <a:t>/</a:t>
            </a:r>
            <a:r>
              <a:rPr lang="zh-CN" altLang="en-US" b="1" dirty="0">
                <a:latin typeface="+mn-ea"/>
                <a:ea typeface="+mn-ea"/>
              </a:rPr>
              <a:t>输出对象</a:t>
            </a:r>
          </a:p>
        </p:txBody>
      </p:sp>
    </p:spTree>
    <p:extLst>
      <p:ext uri="{BB962C8B-B14F-4D97-AF65-F5344CB8AC3E}">
        <p14:creationId xmlns:p14="http://schemas.microsoft.com/office/powerpoint/2010/main" val="3152364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pPr algn="l"/>
            <a:r>
              <a:rPr lang="en-US" altLang="zh-CN" sz="2000" b="1" dirty="0">
                <a:latin typeface="+mn-ea"/>
              </a:rPr>
              <a:t>//</a:t>
            </a:r>
            <a:r>
              <a:rPr lang="zh-CN" altLang="en-US" sz="2000" b="1" dirty="0">
                <a:latin typeface="+mn-ea"/>
              </a:rPr>
              <a:t>进行排序</a:t>
            </a:r>
          </a:p>
          <a:p>
            <a:pPr algn="l"/>
            <a:r>
              <a:rPr lang="zh-CN" altLang="en-US" sz="2000" b="1" dirty="0">
                <a:latin typeface="+mn-ea"/>
              </a:rPr>
              <a:t>	</a:t>
            </a:r>
            <a:r>
              <a:rPr lang="en-US" altLang="zh-CN" sz="2000" b="1" dirty="0">
                <a:latin typeface="+mn-ea"/>
              </a:rPr>
              <a:t>for (</a:t>
            </a:r>
            <a:r>
              <a:rPr lang="en-US" altLang="zh-CN" sz="2000" b="1" dirty="0" err="1">
                <a:latin typeface="+mn-ea"/>
              </a:rPr>
              <a:t>i</a:t>
            </a:r>
            <a:r>
              <a:rPr lang="en-US" altLang="zh-CN" sz="2000" b="1" dirty="0">
                <a:latin typeface="+mn-ea"/>
              </a:rPr>
              <a:t> = 0; </a:t>
            </a:r>
            <a:r>
              <a:rPr lang="en-US" altLang="zh-CN" sz="2000" b="1" dirty="0" err="1">
                <a:latin typeface="+mn-ea"/>
              </a:rPr>
              <a:t>i</a:t>
            </a:r>
            <a:r>
              <a:rPr lang="en-US" altLang="zh-CN" sz="2000" b="1" dirty="0">
                <a:latin typeface="+mn-ea"/>
              </a:rPr>
              <a:t> &lt; 9; </a:t>
            </a:r>
            <a:r>
              <a:rPr lang="en-US" altLang="zh-CN" sz="2000" b="1" dirty="0" err="1">
                <a:latin typeface="+mn-ea"/>
              </a:rPr>
              <a:t>i</a:t>
            </a:r>
            <a:r>
              <a:rPr lang="en-US" altLang="zh-CN" sz="2000" b="1" dirty="0">
                <a:latin typeface="+mn-ea"/>
              </a:rPr>
              <a:t>++)</a:t>
            </a:r>
          </a:p>
          <a:p>
            <a:pPr algn="l"/>
            <a:r>
              <a:rPr lang="en-US" altLang="zh-CN" sz="2000" b="1" dirty="0">
                <a:latin typeface="+mn-ea"/>
              </a:rPr>
              <a:t>		for (j = 0; j &lt; 9 - </a:t>
            </a:r>
            <a:r>
              <a:rPr lang="en-US" altLang="zh-CN" sz="2000" b="1" dirty="0" err="1">
                <a:latin typeface="+mn-ea"/>
              </a:rPr>
              <a:t>i</a:t>
            </a:r>
            <a:r>
              <a:rPr lang="en-US" altLang="zh-CN" sz="2000" b="1" dirty="0">
                <a:latin typeface="+mn-ea"/>
              </a:rPr>
              <a:t>; </a:t>
            </a:r>
            <a:r>
              <a:rPr lang="en-US" altLang="zh-CN" sz="2000" b="1" dirty="0" err="1">
                <a:latin typeface="+mn-ea"/>
              </a:rPr>
              <a:t>j++</a:t>
            </a:r>
            <a:r>
              <a:rPr lang="en-US" altLang="zh-CN" sz="2000" b="1" dirty="0">
                <a:latin typeface="+mn-ea"/>
              </a:rPr>
              <a:t>)</a:t>
            </a:r>
          </a:p>
          <a:p>
            <a:pPr algn="l"/>
            <a:r>
              <a:rPr lang="en-US" altLang="zh-CN" sz="2000" b="1" dirty="0">
                <a:latin typeface="+mn-ea"/>
              </a:rPr>
              <a:t>			if (a[j] &gt; a[j + 1]) {</a:t>
            </a:r>
          </a:p>
          <a:p>
            <a:pPr algn="l"/>
            <a:r>
              <a:rPr lang="en-US" altLang="zh-CN" sz="2000" b="1" dirty="0">
                <a:latin typeface="+mn-ea"/>
              </a:rPr>
              <a:t>				t = a[j];</a:t>
            </a:r>
          </a:p>
          <a:p>
            <a:pPr algn="l"/>
            <a:r>
              <a:rPr lang="en-US" altLang="zh-CN" sz="2000" b="1" dirty="0">
                <a:latin typeface="+mn-ea"/>
              </a:rPr>
              <a:t>				a[j] = a[j + 1];</a:t>
            </a:r>
          </a:p>
          <a:p>
            <a:pPr algn="l"/>
            <a:r>
              <a:rPr lang="en-US" altLang="zh-CN" sz="2000" b="1" dirty="0">
                <a:latin typeface="+mn-ea"/>
              </a:rPr>
              <a:t>				a[j + 1] = t;</a:t>
            </a:r>
          </a:p>
          <a:p>
            <a:pPr algn="l"/>
            <a:r>
              <a:rPr lang="en-US" altLang="zh-CN" sz="2000" b="1" dirty="0">
                <a:latin typeface="+mn-ea"/>
              </a:rPr>
              <a:t>			}</a:t>
            </a:r>
          </a:p>
          <a:p>
            <a:pPr algn="l"/>
            <a:r>
              <a:rPr lang="en-US" altLang="zh-CN" sz="2000" b="1" dirty="0">
                <a:latin typeface="+mn-ea"/>
              </a:rPr>
              <a:t>	//</a:t>
            </a:r>
            <a:r>
              <a:rPr lang="zh-CN" altLang="en-US" sz="2000" b="1" dirty="0">
                <a:latin typeface="+mn-ea"/>
              </a:rPr>
              <a:t>输出到</a:t>
            </a:r>
            <a:r>
              <a:rPr lang="en-US" altLang="zh-CN" sz="2000" b="1" dirty="0">
                <a:latin typeface="+mn-ea"/>
              </a:rPr>
              <a:t>str</a:t>
            </a:r>
            <a:r>
              <a:rPr lang="zh-CN" altLang="en-US" sz="2000" b="1" dirty="0">
                <a:latin typeface="+mn-ea"/>
              </a:rPr>
              <a:t>中（</a:t>
            </a:r>
            <a:r>
              <a:rPr lang="en-US" altLang="zh-CN" sz="2000" b="1" dirty="0">
                <a:latin typeface="+mn-ea"/>
              </a:rPr>
              <a:t>str</a:t>
            </a:r>
            <a:r>
              <a:rPr lang="zh-CN" altLang="en-US" sz="2000" b="1" dirty="0">
                <a:latin typeface="+mn-ea"/>
              </a:rPr>
              <a:t>刚才用做了输入流）</a:t>
            </a:r>
          </a:p>
          <a:p>
            <a:pPr algn="l"/>
            <a:r>
              <a:rPr lang="zh-CN" altLang="en-US" sz="2000" b="1" dirty="0">
                <a:latin typeface="+mn-ea"/>
              </a:rPr>
              <a:t>	</a:t>
            </a:r>
            <a:r>
              <a:rPr lang="en-US" altLang="zh-CN" sz="2000" b="1" dirty="0" err="1">
                <a:latin typeface="+mn-ea"/>
              </a:rPr>
              <a:t>ostringstream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err="1">
                <a:latin typeface="+mn-ea"/>
              </a:rPr>
              <a:t>strout</a:t>
            </a:r>
            <a:r>
              <a:rPr lang="en-US" altLang="zh-CN" sz="2000" b="1" dirty="0">
                <a:latin typeface="+mn-ea"/>
              </a:rPr>
              <a:t>;</a:t>
            </a:r>
          </a:p>
          <a:p>
            <a:pPr algn="l"/>
            <a:r>
              <a:rPr lang="en-US" altLang="zh-CN" sz="2000" b="1" dirty="0">
                <a:latin typeface="+mn-ea"/>
              </a:rPr>
              <a:t>	for (</a:t>
            </a:r>
            <a:r>
              <a:rPr lang="en-US" altLang="zh-CN" sz="2000" b="1" dirty="0" err="1">
                <a:latin typeface="+mn-ea"/>
              </a:rPr>
              <a:t>i</a:t>
            </a:r>
            <a:r>
              <a:rPr lang="en-US" altLang="zh-CN" sz="2000" b="1" dirty="0">
                <a:latin typeface="+mn-ea"/>
              </a:rPr>
              <a:t> = 0; </a:t>
            </a:r>
            <a:r>
              <a:rPr lang="en-US" altLang="zh-CN" sz="2000" b="1" dirty="0" err="1">
                <a:latin typeface="+mn-ea"/>
              </a:rPr>
              <a:t>i</a:t>
            </a:r>
            <a:r>
              <a:rPr lang="en-US" altLang="zh-CN" sz="2000" b="1" dirty="0">
                <a:latin typeface="+mn-ea"/>
              </a:rPr>
              <a:t> &lt; 10; </a:t>
            </a:r>
            <a:r>
              <a:rPr lang="en-US" altLang="zh-CN" sz="2000" b="1" dirty="0" err="1">
                <a:latin typeface="+mn-ea"/>
              </a:rPr>
              <a:t>i</a:t>
            </a:r>
            <a:r>
              <a:rPr lang="en-US" altLang="zh-CN" sz="2000" b="1" dirty="0">
                <a:latin typeface="+mn-ea"/>
              </a:rPr>
              <a:t>++)</a:t>
            </a:r>
          </a:p>
          <a:p>
            <a:pPr algn="l"/>
            <a:r>
              <a:rPr lang="en-US" altLang="zh-CN" sz="2000" b="1" dirty="0">
                <a:latin typeface="+mn-ea"/>
              </a:rPr>
              <a:t>		</a:t>
            </a:r>
            <a:r>
              <a:rPr lang="en-US" altLang="zh-CN" sz="2000" b="1" dirty="0" err="1">
                <a:latin typeface="+mn-ea"/>
              </a:rPr>
              <a:t>strout</a:t>
            </a:r>
            <a:r>
              <a:rPr lang="en-US" altLang="zh-CN" sz="2000" b="1" dirty="0">
                <a:latin typeface="+mn-ea"/>
              </a:rPr>
              <a:t> &lt;&lt; a[</a:t>
            </a:r>
            <a:r>
              <a:rPr lang="en-US" altLang="zh-CN" sz="2000" b="1" dirty="0" err="1">
                <a:latin typeface="+mn-ea"/>
              </a:rPr>
              <a:t>i</a:t>
            </a:r>
            <a:r>
              <a:rPr lang="en-US" altLang="zh-CN" sz="2000" b="1" dirty="0">
                <a:latin typeface="+mn-ea"/>
              </a:rPr>
              <a:t>] &lt;&lt; " ";</a:t>
            </a:r>
          </a:p>
          <a:p>
            <a:pPr algn="l"/>
            <a:r>
              <a:rPr lang="en-US" altLang="zh-CN" sz="2000" b="1" dirty="0">
                <a:latin typeface="+mn-ea"/>
              </a:rPr>
              <a:t>	</a:t>
            </a:r>
            <a:r>
              <a:rPr lang="en-US" altLang="zh-CN" sz="2000" b="1" dirty="0" err="1">
                <a:latin typeface="+mn-ea"/>
              </a:rPr>
              <a:t>cout</a:t>
            </a:r>
            <a:r>
              <a:rPr lang="en-US" altLang="zh-CN" sz="2000" b="1" dirty="0">
                <a:latin typeface="+mn-ea"/>
              </a:rPr>
              <a:t> &lt;&lt; "array c:" &lt;&lt; str &lt;&lt; </a:t>
            </a:r>
            <a:r>
              <a:rPr lang="en-US" altLang="zh-CN" sz="2000" b="1" dirty="0" err="1">
                <a:latin typeface="+mn-ea"/>
              </a:rPr>
              <a:t>endl</a:t>
            </a:r>
            <a:r>
              <a:rPr lang="en-US" altLang="zh-CN" sz="2000" b="1" dirty="0">
                <a:latin typeface="+mn-ea"/>
              </a:rPr>
              <a:t>;</a:t>
            </a:r>
          </a:p>
          <a:p>
            <a:pPr algn="l"/>
            <a:r>
              <a:rPr lang="en-US" altLang="zh-CN" sz="2000" b="1" dirty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1719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2800" b="1" dirty="0">
                <a:latin typeface="+mn-ea"/>
                <a:ea typeface="+mn-ea"/>
              </a:rPr>
              <a:t>13.5.</a:t>
            </a:r>
            <a:r>
              <a:rPr lang="zh-CN" altLang="en-US" sz="2800" b="1" dirty="0">
                <a:latin typeface="+mn-ea"/>
                <a:ea typeface="+mn-ea"/>
              </a:rPr>
              <a:t>字符串流</a:t>
            </a:r>
          </a:p>
          <a:p>
            <a:pPr algn="l"/>
            <a:r>
              <a:rPr lang="en-US" altLang="zh-CN" sz="2800" b="1" dirty="0">
                <a:latin typeface="+mn-ea"/>
                <a:ea typeface="+mn-ea"/>
              </a:rPr>
              <a:t>13.5.3.</a:t>
            </a:r>
            <a:r>
              <a:rPr lang="zh-CN" altLang="en-US" sz="2800" b="1" dirty="0">
                <a:latin typeface="+mn-ea"/>
                <a:ea typeface="+mn-ea"/>
              </a:rPr>
              <a:t>字符串流对象的使用</a:t>
            </a:r>
          </a:p>
          <a:p>
            <a:pPr algn="l"/>
            <a:r>
              <a:rPr lang="zh-CN" altLang="en-US" sz="2800" b="1" dirty="0">
                <a:latin typeface="+mn-ea"/>
                <a:ea typeface="+mn-ea"/>
              </a:rPr>
              <a:t>与标准输入</a:t>
            </a:r>
            <a:r>
              <a:rPr lang="en-US" altLang="zh-CN" sz="2800" b="1" dirty="0">
                <a:latin typeface="+mn-ea"/>
                <a:ea typeface="+mn-ea"/>
              </a:rPr>
              <a:t>/</a:t>
            </a:r>
            <a:r>
              <a:rPr lang="zh-CN" altLang="en-US" sz="2800" b="1" dirty="0">
                <a:latin typeface="+mn-ea"/>
                <a:ea typeface="+mn-ea"/>
              </a:rPr>
              <a:t>输出流的区别：</a:t>
            </a:r>
          </a:p>
          <a:p>
            <a:pPr algn="l"/>
            <a:r>
              <a:rPr lang="zh-CN" altLang="en-US" sz="2800" b="1" dirty="0">
                <a:latin typeface="+mn-ea"/>
                <a:ea typeface="+mn-ea"/>
              </a:rPr>
              <a:t>★ 使用方法及转换方式相同</a:t>
            </a:r>
          </a:p>
          <a:p>
            <a:pPr algn="l"/>
            <a:r>
              <a:rPr lang="zh-CN" altLang="en-US" sz="2800" b="1" dirty="0">
                <a:latin typeface="+mn-ea"/>
                <a:ea typeface="+mn-ea"/>
              </a:rPr>
              <a:t>★ 字符串流对象可重复使用</a:t>
            </a:r>
            <a:endParaRPr lang="en-US" altLang="zh-CN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510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2800" b="1" dirty="0">
                <a:latin typeface="+mn-ea"/>
                <a:ea typeface="+mn-ea"/>
              </a:rPr>
              <a:t>13.5.</a:t>
            </a:r>
            <a:r>
              <a:rPr lang="zh-CN" altLang="en-US" sz="2800" b="1" dirty="0">
                <a:latin typeface="+mn-ea"/>
                <a:ea typeface="+mn-ea"/>
              </a:rPr>
              <a:t>字符串流</a:t>
            </a:r>
          </a:p>
          <a:p>
            <a:pPr algn="l"/>
            <a:r>
              <a:rPr lang="en-US" altLang="zh-CN" sz="2800" b="1" dirty="0">
                <a:latin typeface="+mn-ea"/>
                <a:ea typeface="+mn-ea"/>
              </a:rPr>
              <a:t>13.5.1.</a:t>
            </a:r>
            <a:r>
              <a:rPr lang="zh-CN" altLang="en-US" sz="2800" b="1" dirty="0">
                <a:latin typeface="+mn-ea"/>
                <a:ea typeface="+mn-ea"/>
              </a:rPr>
              <a:t>基本概念</a:t>
            </a:r>
          </a:p>
          <a:p>
            <a:pPr algn="l"/>
            <a:r>
              <a:rPr lang="en-US" altLang="zh-CN" sz="2800" b="1" dirty="0">
                <a:latin typeface="+mn-ea"/>
              </a:rPr>
              <a:t>	</a:t>
            </a:r>
            <a:r>
              <a:rPr lang="zh-CN" altLang="en-US" sz="2800" b="1" dirty="0">
                <a:latin typeface="+mn-ea"/>
              </a:rPr>
              <a:t>以内存中用户定义的</a:t>
            </a:r>
            <a:r>
              <a:rPr lang="en-US" altLang="zh-CN" sz="2800" b="1" dirty="0">
                <a:latin typeface="+mn-ea"/>
              </a:rPr>
              <a:t>string</a:t>
            </a:r>
            <a:r>
              <a:rPr lang="zh-CN" altLang="en-US" sz="2800" b="1" dirty="0">
                <a:latin typeface="+mn-ea"/>
              </a:rPr>
              <a:t>对象或流对象本身为输入</a:t>
            </a:r>
            <a:r>
              <a:rPr lang="en-US" altLang="zh-CN" sz="2800" b="1" dirty="0">
                <a:latin typeface="+mn-ea"/>
              </a:rPr>
              <a:t>/</a:t>
            </a:r>
            <a:r>
              <a:rPr lang="zh-CN" altLang="en-US" sz="2800" b="1" dirty="0">
                <a:latin typeface="+mn-ea"/>
              </a:rPr>
              <a:t>输出对象</a:t>
            </a:r>
            <a:endParaRPr lang="zh-CN" altLang="en-US" sz="2800" b="1" dirty="0">
              <a:latin typeface="+mn-ea"/>
              <a:ea typeface="+mn-ea"/>
            </a:endParaRPr>
          </a:p>
          <a:p>
            <a:pPr algn="l"/>
            <a:r>
              <a:rPr lang="zh-CN" altLang="en-US" sz="2800" b="1" dirty="0">
                <a:latin typeface="+mn-ea"/>
                <a:ea typeface="+mn-ea"/>
              </a:rPr>
              <a:t>★ 可以存放各种类型的数据</a:t>
            </a:r>
          </a:p>
        </p:txBody>
      </p:sp>
    </p:spTree>
    <p:extLst>
      <p:ext uri="{BB962C8B-B14F-4D97-AF65-F5344CB8AC3E}">
        <p14:creationId xmlns:p14="http://schemas.microsoft.com/office/powerpoint/2010/main" val="2721763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2800" b="1" dirty="0">
                <a:latin typeface="+mn-ea"/>
                <a:ea typeface="+mn-ea"/>
              </a:rPr>
              <a:t>13.5.</a:t>
            </a:r>
            <a:r>
              <a:rPr lang="zh-CN" altLang="en-US" sz="2800" b="1" dirty="0">
                <a:latin typeface="+mn-ea"/>
                <a:ea typeface="+mn-ea"/>
              </a:rPr>
              <a:t>字符串流</a:t>
            </a:r>
          </a:p>
          <a:p>
            <a:pPr algn="l"/>
            <a:r>
              <a:rPr lang="en-US" altLang="zh-CN" sz="2800" b="1" dirty="0">
                <a:latin typeface="+mn-ea"/>
                <a:ea typeface="+mn-ea"/>
              </a:rPr>
              <a:t>13.5.1.</a:t>
            </a:r>
            <a:r>
              <a:rPr lang="zh-CN" altLang="en-US" sz="2800" b="1" dirty="0">
                <a:latin typeface="+mn-ea"/>
                <a:ea typeface="+mn-ea"/>
              </a:rPr>
              <a:t>基本概念</a:t>
            </a:r>
          </a:p>
          <a:p>
            <a:pPr algn="l"/>
            <a:r>
              <a:rPr lang="en-US" altLang="zh-CN" sz="2800" b="1" dirty="0">
                <a:latin typeface="+mn-ea"/>
              </a:rPr>
              <a:t>	</a:t>
            </a:r>
            <a:r>
              <a:rPr lang="zh-CN" altLang="en-US" sz="2800" b="1" dirty="0">
                <a:latin typeface="+mn-ea"/>
              </a:rPr>
              <a:t>以内存中用户定义的</a:t>
            </a:r>
            <a:r>
              <a:rPr lang="en-US" altLang="zh-CN" sz="2800" b="1" dirty="0">
                <a:latin typeface="+mn-ea"/>
              </a:rPr>
              <a:t>string</a:t>
            </a:r>
            <a:r>
              <a:rPr lang="zh-CN" altLang="en-US" sz="2800" b="1" dirty="0">
                <a:latin typeface="+mn-ea"/>
              </a:rPr>
              <a:t>对象或流对象本身为输入</a:t>
            </a:r>
            <a:r>
              <a:rPr lang="en-US" altLang="zh-CN" sz="2800" b="1" dirty="0">
                <a:latin typeface="+mn-ea"/>
              </a:rPr>
              <a:t>/</a:t>
            </a:r>
            <a:r>
              <a:rPr lang="zh-CN" altLang="en-US" sz="2800" b="1" dirty="0">
                <a:latin typeface="+mn-ea"/>
              </a:rPr>
              <a:t>输出对象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★ </a:t>
            </a:r>
            <a:r>
              <a:rPr lang="zh-CN" altLang="en-US" sz="2800" b="1" dirty="0">
                <a:latin typeface="+mn-ea"/>
                <a:ea typeface="+mn-ea"/>
              </a:rPr>
              <a:t>可以存放各种类型的数据</a:t>
            </a:r>
          </a:p>
          <a:p>
            <a:pPr algn="l"/>
            <a:r>
              <a:rPr lang="zh-CN" altLang="en-US" sz="2800" b="1" dirty="0">
                <a:latin typeface="+mn-ea"/>
                <a:ea typeface="+mn-ea"/>
              </a:rPr>
              <a:t>★ 与标准输入输出流相同，进行</a:t>
            </a:r>
            <a:r>
              <a:rPr lang="en-US" altLang="zh-CN" sz="2800" b="1" dirty="0">
                <a:latin typeface="+mn-ea"/>
                <a:ea typeface="+mn-ea"/>
              </a:rPr>
              <a:t>ASCII</a:t>
            </a:r>
            <a:r>
              <a:rPr lang="zh-CN" altLang="en-US" sz="2800" b="1" dirty="0">
                <a:latin typeface="+mn-ea"/>
                <a:ea typeface="+mn-ea"/>
              </a:rPr>
              <a:t>码和二进制之间</a:t>
            </a:r>
          </a:p>
          <a:p>
            <a:pPr algn="l"/>
            <a:r>
              <a:rPr lang="zh-CN" altLang="en-US" sz="2800" b="1" dirty="0">
                <a:latin typeface="+mn-ea"/>
                <a:ea typeface="+mn-ea"/>
              </a:rPr>
              <a:t>   的相互转换</a:t>
            </a:r>
          </a:p>
        </p:txBody>
      </p:sp>
    </p:spTree>
    <p:extLst>
      <p:ext uri="{BB962C8B-B14F-4D97-AF65-F5344CB8AC3E}">
        <p14:creationId xmlns:p14="http://schemas.microsoft.com/office/powerpoint/2010/main" val="628534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2800" b="1" dirty="0">
                <a:latin typeface="+mn-ea"/>
                <a:ea typeface="+mn-ea"/>
              </a:rPr>
              <a:t>13.5.</a:t>
            </a:r>
            <a:r>
              <a:rPr lang="zh-CN" altLang="en-US" sz="2800" b="1" dirty="0">
                <a:latin typeface="+mn-ea"/>
                <a:ea typeface="+mn-ea"/>
              </a:rPr>
              <a:t>字符串流</a:t>
            </a:r>
          </a:p>
          <a:p>
            <a:pPr algn="l"/>
            <a:r>
              <a:rPr lang="en-US" altLang="zh-CN" sz="2800" b="1" dirty="0">
                <a:latin typeface="+mn-ea"/>
                <a:ea typeface="+mn-ea"/>
              </a:rPr>
              <a:t>13.5.1.</a:t>
            </a:r>
            <a:r>
              <a:rPr lang="zh-CN" altLang="en-US" sz="2800" b="1" dirty="0">
                <a:latin typeface="+mn-ea"/>
                <a:ea typeface="+mn-ea"/>
              </a:rPr>
              <a:t>基本概念</a:t>
            </a:r>
          </a:p>
          <a:p>
            <a:pPr algn="l"/>
            <a:r>
              <a:rPr lang="en-US" altLang="zh-CN" sz="2800" b="1" dirty="0">
                <a:latin typeface="+mn-ea"/>
              </a:rPr>
              <a:t>	</a:t>
            </a:r>
            <a:r>
              <a:rPr lang="zh-CN" altLang="en-US" sz="2800" b="1" dirty="0">
                <a:latin typeface="+mn-ea"/>
              </a:rPr>
              <a:t>以内存中用户定义的</a:t>
            </a:r>
            <a:r>
              <a:rPr lang="en-US" altLang="zh-CN" sz="2800" b="1" dirty="0">
                <a:latin typeface="+mn-ea"/>
              </a:rPr>
              <a:t>string</a:t>
            </a:r>
            <a:r>
              <a:rPr lang="zh-CN" altLang="en-US" sz="2800" b="1" dirty="0">
                <a:latin typeface="+mn-ea"/>
              </a:rPr>
              <a:t>对象或流对象本身为输入</a:t>
            </a:r>
            <a:r>
              <a:rPr lang="en-US" altLang="zh-CN" sz="2800" b="1" dirty="0">
                <a:latin typeface="+mn-ea"/>
              </a:rPr>
              <a:t>/</a:t>
            </a:r>
            <a:r>
              <a:rPr lang="zh-CN" altLang="en-US" sz="2800" b="1" dirty="0">
                <a:latin typeface="+mn-ea"/>
              </a:rPr>
              <a:t>输出对象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★ </a:t>
            </a:r>
            <a:r>
              <a:rPr lang="zh-CN" altLang="en-US" sz="2800" b="1" dirty="0">
                <a:latin typeface="+mn-ea"/>
                <a:ea typeface="+mn-ea"/>
              </a:rPr>
              <a:t>可以存放各种类型的数据</a:t>
            </a:r>
          </a:p>
          <a:p>
            <a:pPr algn="l"/>
            <a:r>
              <a:rPr lang="zh-CN" altLang="en-US" sz="2800" b="1" dirty="0">
                <a:latin typeface="+mn-ea"/>
                <a:ea typeface="+mn-ea"/>
              </a:rPr>
              <a:t>★ 与标准输入输出流相同，进行</a:t>
            </a:r>
            <a:r>
              <a:rPr lang="en-US" altLang="zh-CN" sz="2800" b="1" dirty="0">
                <a:latin typeface="+mn-ea"/>
                <a:ea typeface="+mn-ea"/>
              </a:rPr>
              <a:t>ASCII</a:t>
            </a:r>
            <a:r>
              <a:rPr lang="zh-CN" altLang="en-US" sz="2800" b="1" dirty="0">
                <a:latin typeface="+mn-ea"/>
                <a:ea typeface="+mn-ea"/>
              </a:rPr>
              <a:t>码和二进制之间</a:t>
            </a:r>
          </a:p>
          <a:p>
            <a:pPr algn="l"/>
            <a:r>
              <a:rPr lang="zh-CN" altLang="en-US" sz="2800" b="1" dirty="0">
                <a:latin typeface="+mn-ea"/>
                <a:ea typeface="+mn-ea"/>
              </a:rPr>
              <a:t>   的相互转换</a:t>
            </a:r>
          </a:p>
          <a:p>
            <a:pPr algn="l"/>
            <a:r>
              <a:rPr lang="zh-CN" altLang="en-US" sz="2800" b="1" dirty="0">
                <a:latin typeface="+mn-ea"/>
                <a:ea typeface="+mn-ea"/>
              </a:rPr>
              <a:t>   向字符数组存数据</a:t>
            </a:r>
            <a:r>
              <a:rPr lang="zh-CN" altLang="en-US" sz="2800" b="1" dirty="0">
                <a:latin typeface="+mn-ea"/>
                <a:ea typeface="+mn-ea"/>
                <a:sym typeface="Wingdings" pitchFamily="2" charset="2"/>
              </a:rPr>
              <a:t></a:t>
            </a:r>
            <a:r>
              <a:rPr lang="en-US" altLang="zh-CN" sz="2800" b="1" dirty="0" err="1">
                <a:latin typeface="+mn-ea"/>
                <a:ea typeface="+mn-ea"/>
                <a:sym typeface="Wingdings" pitchFamily="2" charset="2"/>
              </a:rPr>
              <a:t>cout</a:t>
            </a:r>
            <a:r>
              <a:rPr lang="zh-CN" altLang="en-US" sz="2800" b="1" dirty="0">
                <a:latin typeface="+mn-ea"/>
                <a:ea typeface="+mn-ea"/>
                <a:sym typeface="Wingdings" pitchFamily="2" charset="2"/>
              </a:rPr>
              <a:t>：</a:t>
            </a:r>
          </a:p>
          <a:p>
            <a:pPr algn="l"/>
            <a:r>
              <a:rPr lang="zh-CN" altLang="en-US" sz="2800" b="1" dirty="0">
                <a:latin typeface="+mn-ea"/>
                <a:ea typeface="+mn-ea"/>
                <a:sym typeface="Wingdings" pitchFamily="2" charset="2"/>
              </a:rPr>
              <a:t>   从字符数组取数据</a:t>
            </a:r>
            <a:r>
              <a:rPr lang="en-US" altLang="zh-CN" sz="2800" b="1" dirty="0" err="1">
                <a:latin typeface="+mn-ea"/>
                <a:ea typeface="+mn-ea"/>
                <a:sym typeface="Wingdings" pitchFamily="2" charset="2"/>
              </a:rPr>
              <a:t>cin</a:t>
            </a:r>
            <a:r>
              <a:rPr lang="en-US" altLang="zh-CN" sz="2800" b="1" dirty="0">
                <a:latin typeface="+mn-ea"/>
                <a:ea typeface="+mn-ea"/>
                <a:sym typeface="Wingdings" pitchFamily="2" charset="2"/>
              </a:rPr>
              <a:t> </a:t>
            </a:r>
            <a:r>
              <a:rPr lang="zh-CN" altLang="en-US" sz="2800" b="1" dirty="0">
                <a:latin typeface="+mn-ea"/>
                <a:ea typeface="+mn-ea"/>
                <a:sym typeface="Wingdings" pitchFamily="2" charset="2"/>
              </a:rPr>
              <a:t>：</a:t>
            </a:r>
            <a:endParaRPr lang="zh-CN" altLang="en-US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3289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2800" b="1" dirty="0">
                <a:latin typeface="+mn-ea"/>
                <a:ea typeface="+mn-ea"/>
              </a:rPr>
              <a:t>13.5.</a:t>
            </a:r>
            <a:r>
              <a:rPr lang="zh-CN" altLang="en-US" sz="2800" b="1" dirty="0">
                <a:latin typeface="+mn-ea"/>
                <a:ea typeface="+mn-ea"/>
              </a:rPr>
              <a:t>字符串流</a:t>
            </a:r>
          </a:p>
          <a:p>
            <a:pPr algn="l"/>
            <a:r>
              <a:rPr lang="en-US" altLang="zh-CN" sz="2800" b="1" dirty="0">
                <a:latin typeface="+mn-ea"/>
                <a:ea typeface="+mn-ea"/>
              </a:rPr>
              <a:t>13.5.1.</a:t>
            </a:r>
            <a:r>
              <a:rPr lang="zh-CN" altLang="en-US" sz="2800" b="1" dirty="0">
                <a:latin typeface="+mn-ea"/>
                <a:ea typeface="+mn-ea"/>
              </a:rPr>
              <a:t>基本概念</a:t>
            </a:r>
          </a:p>
          <a:p>
            <a:pPr algn="l"/>
            <a:r>
              <a:rPr lang="en-US" altLang="zh-CN" sz="2800" b="1" dirty="0">
                <a:latin typeface="+mn-ea"/>
              </a:rPr>
              <a:t>	</a:t>
            </a:r>
            <a:r>
              <a:rPr lang="zh-CN" altLang="en-US" sz="2800" b="1" dirty="0">
                <a:latin typeface="+mn-ea"/>
              </a:rPr>
              <a:t>以内存中用户定义的</a:t>
            </a:r>
            <a:r>
              <a:rPr lang="en-US" altLang="zh-CN" sz="2800" b="1" dirty="0">
                <a:latin typeface="+mn-ea"/>
              </a:rPr>
              <a:t>string</a:t>
            </a:r>
            <a:r>
              <a:rPr lang="zh-CN" altLang="en-US" sz="2800" b="1" dirty="0">
                <a:latin typeface="+mn-ea"/>
              </a:rPr>
              <a:t>对象或流对象本身为输入</a:t>
            </a:r>
            <a:r>
              <a:rPr lang="en-US" altLang="zh-CN" sz="2800" b="1" dirty="0">
                <a:latin typeface="+mn-ea"/>
              </a:rPr>
              <a:t>/</a:t>
            </a:r>
            <a:r>
              <a:rPr lang="zh-CN" altLang="en-US" sz="2800" b="1" dirty="0">
                <a:latin typeface="+mn-ea"/>
              </a:rPr>
              <a:t>输出对象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★ </a:t>
            </a:r>
            <a:r>
              <a:rPr lang="zh-CN" altLang="en-US" sz="2800" b="1" dirty="0">
                <a:latin typeface="+mn-ea"/>
                <a:ea typeface="+mn-ea"/>
              </a:rPr>
              <a:t>可以存放各种类型的数据</a:t>
            </a:r>
          </a:p>
          <a:p>
            <a:pPr algn="l"/>
            <a:r>
              <a:rPr lang="zh-CN" altLang="en-US" sz="2800" b="1" dirty="0">
                <a:latin typeface="+mn-ea"/>
                <a:ea typeface="+mn-ea"/>
              </a:rPr>
              <a:t>★ 与标准输入输出流相同，进行</a:t>
            </a:r>
            <a:r>
              <a:rPr lang="en-US" altLang="zh-CN" sz="2800" b="1" dirty="0">
                <a:latin typeface="+mn-ea"/>
                <a:ea typeface="+mn-ea"/>
              </a:rPr>
              <a:t>ASCII</a:t>
            </a:r>
            <a:r>
              <a:rPr lang="zh-CN" altLang="en-US" sz="2800" b="1" dirty="0">
                <a:latin typeface="+mn-ea"/>
                <a:ea typeface="+mn-ea"/>
              </a:rPr>
              <a:t>码和二进制之间</a:t>
            </a:r>
          </a:p>
          <a:p>
            <a:pPr algn="l"/>
            <a:r>
              <a:rPr lang="zh-CN" altLang="en-US" sz="2800" b="1" dirty="0">
                <a:latin typeface="+mn-ea"/>
                <a:ea typeface="+mn-ea"/>
              </a:rPr>
              <a:t>   的相互转换</a:t>
            </a:r>
          </a:p>
          <a:p>
            <a:pPr algn="l"/>
            <a:r>
              <a:rPr lang="zh-CN" altLang="en-US" sz="2800" b="1" dirty="0">
                <a:latin typeface="+mn-ea"/>
                <a:ea typeface="+mn-ea"/>
              </a:rPr>
              <a:t>   向字符数组存数据</a:t>
            </a:r>
            <a:r>
              <a:rPr lang="zh-CN" altLang="en-US" sz="2800" b="1" dirty="0">
                <a:latin typeface="+mn-ea"/>
                <a:ea typeface="+mn-ea"/>
                <a:sym typeface="Wingdings" pitchFamily="2" charset="2"/>
              </a:rPr>
              <a:t></a:t>
            </a:r>
            <a:r>
              <a:rPr lang="en-US" altLang="zh-CN" sz="2800" b="1" dirty="0" err="1">
                <a:latin typeface="+mn-ea"/>
                <a:ea typeface="+mn-ea"/>
                <a:sym typeface="Wingdings" pitchFamily="2" charset="2"/>
              </a:rPr>
              <a:t>cout</a:t>
            </a:r>
            <a:r>
              <a:rPr lang="zh-CN" altLang="en-US" sz="2800" b="1" dirty="0">
                <a:latin typeface="+mn-ea"/>
                <a:ea typeface="+mn-ea"/>
                <a:sym typeface="Wingdings" pitchFamily="2" charset="2"/>
              </a:rPr>
              <a:t>：二进制 </a:t>
            </a:r>
            <a:r>
              <a:rPr lang="en-US" altLang="zh-CN" sz="2800" b="1" dirty="0">
                <a:latin typeface="+mn-ea"/>
                <a:ea typeface="+mn-ea"/>
                <a:sym typeface="Wingdings" pitchFamily="2" charset="2"/>
              </a:rPr>
              <a:t>=&gt; ASCII</a:t>
            </a:r>
          </a:p>
          <a:p>
            <a:pPr algn="l"/>
            <a:r>
              <a:rPr lang="en-US" altLang="zh-CN" sz="2800" b="1" dirty="0">
                <a:latin typeface="+mn-ea"/>
                <a:ea typeface="+mn-ea"/>
                <a:sym typeface="Wingdings" pitchFamily="2" charset="2"/>
              </a:rPr>
              <a:t>   </a:t>
            </a:r>
            <a:r>
              <a:rPr lang="zh-CN" altLang="en-US" sz="2800" b="1" dirty="0">
                <a:latin typeface="+mn-ea"/>
                <a:ea typeface="+mn-ea"/>
                <a:sym typeface="Wingdings" pitchFamily="2" charset="2"/>
              </a:rPr>
              <a:t>从字符数组取数据</a:t>
            </a:r>
            <a:r>
              <a:rPr lang="en-US" altLang="zh-CN" sz="2800" b="1" dirty="0" err="1">
                <a:latin typeface="+mn-ea"/>
                <a:ea typeface="+mn-ea"/>
                <a:sym typeface="Wingdings" pitchFamily="2" charset="2"/>
              </a:rPr>
              <a:t>cin</a:t>
            </a:r>
            <a:r>
              <a:rPr lang="en-US" altLang="zh-CN" sz="2800" b="1" dirty="0">
                <a:latin typeface="+mn-ea"/>
                <a:ea typeface="+mn-ea"/>
                <a:sym typeface="Wingdings" pitchFamily="2" charset="2"/>
              </a:rPr>
              <a:t> </a:t>
            </a:r>
            <a:r>
              <a:rPr lang="zh-CN" altLang="en-US" sz="2800" b="1" dirty="0">
                <a:latin typeface="+mn-ea"/>
                <a:ea typeface="+mn-ea"/>
                <a:sym typeface="Wingdings" pitchFamily="2" charset="2"/>
              </a:rPr>
              <a:t>：</a:t>
            </a:r>
            <a:r>
              <a:rPr lang="en-US" altLang="zh-CN" sz="2800" b="1" dirty="0">
                <a:latin typeface="+mn-ea"/>
                <a:ea typeface="+mn-ea"/>
                <a:sym typeface="Wingdings" pitchFamily="2" charset="2"/>
              </a:rPr>
              <a:t>ASCII  =&gt; </a:t>
            </a:r>
            <a:r>
              <a:rPr lang="zh-CN" altLang="en-US" sz="2800" b="1" dirty="0">
                <a:latin typeface="+mn-ea"/>
                <a:ea typeface="+mn-ea"/>
                <a:sym typeface="Wingdings" pitchFamily="2" charset="2"/>
              </a:rPr>
              <a:t>二进制</a:t>
            </a:r>
          </a:p>
        </p:txBody>
      </p:sp>
    </p:spTree>
    <p:extLst>
      <p:ext uri="{BB962C8B-B14F-4D97-AF65-F5344CB8AC3E}">
        <p14:creationId xmlns:p14="http://schemas.microsoft.com/office/powerpoint/2010/main" val="803289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2800" b="1" dirty="0">
                <a:latin typeface="+mn-ea"/>
                <a:ea typeface="+mn-ea"/>
              </a:rPr>
              <a:t>13.5.</a:t>
            </a:r>
            <a:r>
              <a:rPr lang="zh-CN" altLang="en-US" sz="2800" b="1" dirty="0">
                <a:latin typeface="+mn-ea"/>
                <a:ea typeface="+mn-ea"/>
              </a:rPr>
              <a:t>字符串流</a:t>
            </a:r>
          </a:p>
          <a:p>
            <a:pPr algn="l"/>
            <a:r>
              <a:rPr lang="en-US" altLang="zh-CN" sz="2800" b="1" dirty="0">
                <a:latin typeface="+mn-ea"/>
                <a:ea typeface="+mn-ea"/>
              </a:rPr>
              <a:t>13.5.1.</a:t>
            </a:r>
            <a:r>
              <a:rPr lang="zh-CN" altLang="en-US" sz="2800" b="1" dirty="0">
                <a:latin typeface="+mn-ea"/>
                <a:ea typeface="+mn-ea"/>
              </a:rPr>
              <a:t>基本概念</a:t>
            </a:r>
          </a:p>
          <a:p>
            <a:pPr algn="l"/>
            <a:r>
              <a:rPr lang="en-US" altLang="zh-CN" sz="2800" b="1" dirty="0">
                <a:latin typeface="+mn-ea"/>
              </a:rPr>
              <a:t>	</a:t>
            </a:r>
            <a:r>
              <a:rPr lang="zh-CN" altLang="en-US" sz="2800" b="1" dirty="0">
                <a:latin typeface="+mn-ea"/>
              </a:rPr>
              <a:t>以内存中用户定义的</a:t>
            </a:r>
            <a:r>
              <a:rPr lang="en-US" altLang="zh-CN" sz="2800" b="1" dirty="0">
                <a:latin typeface="+mn-ea"/>
              </a:rPr>
              <a:t>string</a:t>
            </a:r>
            <a:r>
              <a:rPr lang="zh-CN" altLang="en-US" sz="2800" b="1" dirty="0">
                <a:latin typeface="+mn-ea"/>
              </a:rPr>
              <a:t>对象或流对象本身为输入</a:t>
            </a:r>
            <a:r>
              <a:rPr lang="en-US" altLang="zh-CN" sz="2800" b="1" dirty="0">
                <a:latin typeface="+mn-ea"/>
              </a:rPr>
              <a:t>/</a:t>
            </a:r>
            <a:r>
              <a:rPr lang="zh-CN" altLang="en-US" sz="2800" b="1" dirty="0">
                <a:latin typeface="+mn-ea"/>
              </a:rPr>
              <a:t>输出对象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★ </a:t>
            </a:r>
            <a:r>
              <a:rPr lang="zh-CN" altLang="en-US" sz="2800" b="1" dirty="0">
                <a:latin typeface="+mn-ea"/>
                <a:ea typeface="+mn-ea"/>
              </a:rPr>
              <a:t>可以存放各种类型的数据</a:t>
            </a:r>
          </a:p>
          <a:p>
            <a:pPr algn="l"/>
            <a:r>
              <a:rPr lang="zh-CN" altLang="en-US" sz="2800" b="1" dirty="0">
                <a:latin typeface="+mn-ea"/>
                <a:ea typeface="+mn-ea"/>
              </a:rPr>
              <a:t>★ 与标准输入输出流相同，进行</a:t>
            </a:r>
            <a:r>
              <a:rPr lang="en-US" altLang="zh-CN" sz="2800" b="1" dirty="0">
                <a:latin typeface="+mn-ea"/>
                <a:ea typeface="+mn-ea"/>
              </a:rPr>
              <a:t>ASCII</a:t>
            </a:r>
            <a:r>
              <a:rPr lang="zh-CN" altLang="en-US" sz="2800" b="1" dirty="0">
                <a:latin typeface="+mn-ea"/>
                <a:ea typeface="+mn-ea"/>
              </a:rPr>
              <a:t>码和二进制之间</a:t>
            </a:r>
          </a:p>
          <a:p>
            <a:pPr algn="l"/>
            <a:r>
              <a:rPr lang="zh-CN" altLang="en-US" sz="2800" b="1" dirty="0">
                <a:latin typeface="+mn-ea"/>
                <a:ea typeface="+mn-ea"/>
              </a:rPr>
              <a:t>   的相互转换</a:t>
            </a:r>
          </a:p>
          <a:p>
            <a:pPr algn="l"/>
            <a:r>
              <a:rPr lang="zh-CN" altLang="en-US" sz="2800" b="1" dirty="0">
                <a:latin typeface="+mn-ea"/>
                <a:ea typeface="+mn-ea"/>
              </a:rPr>
              <a:t>   向字符数组存数据</a:t>
            </a:r>
            <a:r>
              <a:rPr lang="zh-CN" altLang="en-US" sz="2800" b="1" dirty="0">
                <a:latin typeface="+mn-ea"/>
                <a:ea typeface="+mn-ea"/>
                <a:sym typeface="Wingdings" pitchFamily="2" charset="2"/>
              </a:rPr>
              <a:t></a:t>
            </a:r>
            <a:r>
              <a:rPr lang="en-US" altLang="zh-CN" sz="2800" b="1" dirty="0" err="1">
                <a:latin typeface="+mn-ea"/>
                <a:ea typeface="+mn-ea"/>
                <a:sym typeface="Wingdings" pitchFamily="2" charset="2"/>
              </a:rPr>
              <a:t>cout</a:t>
            </a:r>
            <a:r>
              <a:rPr lang="zh-CN" altLang="en-US" sz="2800" b="1" dirty="0">
                <a:latin typeface="+mn-ea"/>
                <a:ea typeface="+mn-ea"/>
                <a:sym typeface="Wingdings" pitchFamily="2" charset="2"/>
              </a:rPr>
              <a:t>：二进制 </a:t>
            </a:r>
            <a:r>
              <a:rPr lang="en-US" altLang="zh-CN" sz="2800" b="1" dirty="0">
                <a:latin typeface="+mn-ea"/>
                <a:ea typeface="+mn-ea"/>
                <a:sym typeface="Wingdings" pitchFamily="2" charset="2"/>
              </a:rPr>
              <a:t>=&gt; ASCII</a:t>
            </a:r>
          </a:p>
          <a:p>
            <a:pPr algn="l"/>
            <a:r>
              <a:rPr lang="en-US" altLang="zh-CN" sz="2800" b="1" dirty="0">
                <a:latin typeface="+mn-ea"/>
                <a:ea typeface="+mn-ea"/>
                <a:sym typeface="Wingdings" pitchFamily="2" charset="2"/>
              </a:rPr>
              <a:t>   </a:t>
            </a:r>
            <a:r>
              <a:rPr lang="zh-CN" altLang="en-US" sz="2800" b="1" dirty="0">
                <a:latin typeface="+mn-ea"/>
                <a:ea typeface="+mn-ea"/>
                <a:sym typeface="Wingdings" pitchFamily="2" charset="2"/>
              </a:rPr>
              <a:t>从字符数组取数据</a:t>
            </a:r>
            <a:r>
              <a:rPr lang="en-US" altLang="zh-CN" sz="2800" b="1" dirty="0" err="1">
                <a:latin typeface="+mn-ea"/>
                <a:ea typeface="+mn-ea"/>
                <a:sym typeface="Wingdings" pitchFamily="2" charset="2"/>
              </a:rPr>
              <a:t>cin</a:t>
            </a:r>
            <a:r>
              <a:rPr lang="en-US" altLang="zh-CN" sz="2800" b="1" dirty="0">
                <a:latin typeface="+mn-ea"/>
                <a:ea typeface="+mn-ea"/>
                <a:sym typeface="Wingdings" pitchFamily="2" charset="2"/>
              </a:rPr>
              <a:t> </a:t>
            </a:r>
            <a:r>
              <a:rPr lang="zh-CN" altLang="en-US" sz="2800" b="1" dirty="0">
                <a:latin typeface="+mn-ea"/>
                <a:ea typeface="+mn-ea"/>
                <a:sym typeface="Wingdings" pitchFamily="2" charset="2"/>
              </a:rPr>
              <a:t>：</a:t>
            </a:r>
            <a:r>
              <a:rPr lang="en-US" altLang="zh-CN" sz="2800" b="1" dirty="0">
                <a:latin typeface="+mn-ea"/>
                <a:ea typeface="+mn-ea"/>
                <a:sym typeface="Wingdings" pitchFamily="2" charset="2"/>
              </a:rPr>
              <a:t>ASCII  =&gt; </a:t>
            </a:r>
            <a:r>
              <a:rPr lang="zh-CN" altLang="en-US" sz="2800" b="1" dirty="0">
                <a:latin typeface="+mn-ea"/>
                <a:ea typeface="+mn-ea"/>
                <a:sym typeface="Wingdings" pitchFamily="2" charset="2"/>
              </a:rPr>
              <a:t>二进制</a:t>
            </a:r>
          </a:p>
          <a:p>
            <a:pPr algn="l"/>
            <a:r>
              <a:rPr lang="zh-CN" altLang="en-US" sz="2800" b="1" dirty="0">
                <a:latin typeface="+mn-ea"/>
                <a:ea typeface="+mn-ea"/>
              </a:rPr>
              <a:t>★ 不是文件，不需要打开和关闭</a:t>
            </a:r>
          </a:p>
        </p:txBody>
      </p:sp>
    </p:spTree>
    <p:extLst>
      <p:ext uri="{BB962C8B-B14F-4D97-AF65-F5344CB8AC3E}">
        <p14:creationId xmlns:p14="http://schemas.microsoft.com/office/powerpoint/2010/main" val="3312561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2800" b="1" dirty="0">
                <a:latin typeface="+mn-ea"/>
                <a:ea typeface="+mn-ea"/>
              </a:rPr>
              <a:t>13.5.</a:t>
            </a:r>
            <a:r>
              <a:rPr lang="zh-CN" altLang="en-US" sz="2800" b="1" dirty="0">
                <a:latin typeface="+mn-ea"/>
                <a:ea typeface="+mn-ea"/>
              </a:rPr>
              <a:t>字符串流</a:t>
            </a:r>
          </a:p>
          <a:p>
            <a:pPr algn="l"/>
            <a:r>
              <a:rPr lang="en-US" altLang="zh-CN" sz="2800" b="1" dirty="0">
                <a:latin typeface="+mn-ea"/>
                <a:ea typeface="+mn-ea"/>
              </a:rPr>
              <a:t>13.5.2.</a:t>
            </a:r>
            <a:r>
              <a:rPr lang="zh-CN" altLang="en-US" sz="2800" b="1" dirty="0">
                <a:latin typeface="+mn-ea"/>
                <a:ea typeface="+mn-ea"/>
              </a:rPr>
              <a:t>相关流对象的建立</a:t>
            </a:r>
          </a:p>
        </p:txBody>
      </p:sp>
    </p:spTree>
    <p:extLst>
      <p:ext uri="{BB962C8B-B14F-4D97-AF65-F5344CB8AC3E}">
        <p14:creationId xmlns:p14="http://schemas.microsoft.com/office/powerpoint/2010/main" val="209305119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869</Words>
  <Application>Microsoft Office PowerPoint</Application>
  <PresentationFormat>全屏显示(4:3)</PresentationFormat>
  <Paragraphs>285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4" baseType="lpstr">
      <vt:lpstr>宋体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user_201</dc:creator>
  <cp:lastModifiedBy>志远 杨</cp:lastModifiedBy>
  <cp:revision>391</cp:revision>
  <dcterms:created xsi:type="dcterms:W3CDTF">1998-01-29T08:42:32Z</dcterms:created>
  <dcterms:modified xsi:type="dcterms:W3CDTF">2019-04-05T11:14:25Z</dcterms:modified>
</cp:coreProperties>
</file>