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5F655-449E-4AB2-BA22-72CA422C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9C2AB-FC53-44BD-9F10-F6106D4A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72002-06AC-40B4-BB91-8D8C4885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A457-F92A-4142-A7E7-A46FA0E6DEC7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5E8A9-DE30-4F73-8833-41E0DE41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7351-98A3-4D7B-AD05-226B4F60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B0B-1A09-4084-AF90-89000E45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0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B566A-71C3-455A-AB1E-06A61B34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9E747A-E9B2-4D51-BA91-667A5881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3882D-C65B-4FB2-B9C4-41264D06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A457-F92A-4142-A7E7-A46FA0E6DEC7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9BF58-E926-490A-8139-36D1431F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9661A-4074-49B2-9FC5-8B6589DC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B0B-1A09-4084-AF90-89000E45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33F4C1-D656-493F-889A-6FB36949D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EAE0A3-F5E9-4445-B2A9-6E40C0C54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7A744-8854-4BE0-8F89-FFE6E18E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A457-F92A-4142-A7E7-A46FA0E6DEC7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3F0DA-48B2-457F-BCA8-1E627BC3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0EC-50FD-4858-95E2-947F34A3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B0B-1A09-4084-AF90-89000E45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2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B1087-6BE5-464C-9792-3E91D7A5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2D263-558F-433E-AF45-A8DEFF0C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4B2B0-28DA-4727-BB5A-90311B89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A457-F92A-4142-A7E7-A46FA0E6DEC7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B4F9C-CA69-4B62-8520-F85EAFE2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1E144-5077-4268-99C8-D467A7B4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B0B-1A09-4084-AF90-89000E45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38E0C-C531-48F3-B58E-F5C45614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00DAD-BB63-48CE-8B8C-4E36ED50B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392C1-A43E-4FE9-B20E-F1EFCFB0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A457-F92A-4142-A7E7-A46FA0E6DEC7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FDCDA-2170-4A2D-BE51-27847F6E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F623-3BFE-4D99-82E0-694CD2F5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B0B-1A09-4084-AF90-89000E45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6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A13C4-D2A3-4B0D-9950-9AD0023A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750EF-1858-4EE2-A880-2C4FF19DB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9158EA-AB2D-4327-ABA2-4A4D559D4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38932-702F-4B5A-A458-4A627F0F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A457-F92A-4142-A7E7-A46FA0E6DEC7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CBAA4-57C6-45BD-B09B-E9DDC1F3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FB989A-A1D5-4337-BDF9-D9A01309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B0B-1A09-4084-AF90-89000E45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2873B-29E2-4D4E-8D70-847E41B3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BEC14-5365-4A14-831E-F84F1080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618754-DFF9-48C5-B49D-F6F35E5B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11D344-CA15-4B2A-9330-3E0E763B8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05E368-342F-4022-8380-E64BC947F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C11D62-039B-4EC6-A0EB-13ABC44E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A457-F92A-4142-A7E7-A46FA0E6DEC7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7E317C-A2E1-4D25-A715-15545C5D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4D48F2-3CCB-4A2E-A5E9-43528318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B0B-1A09-4084-AF90-89000E45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4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EA8DB-C17F-453D-9D8A-5B438FC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133D38-2D45-474D-817B-780C4055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A457-F92A-4142-A7E7-A46FA0E6DEC7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125AF1-8BD7-4D65-8781-75FDED4A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2878A8-7984-478F-8D49-43599D6F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B0B-1A09-4084-AF90-89000E45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BED845-D0AF-44B1-B0FC-09CB31E2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A457-F92A-4142-A7E7-A46FA0E6DEC7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A78ADE-ADAD-45D1-B7FC-2663B724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36D30-A538-404C-86D8-9DD3B673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B0B-1A09-4084-AF90-89000E45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6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C57AA-E726-4305-B8EF-3D577315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20611-98D3-4D6C-9891-C3DA5576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18E2F1-35D4-418D-A8C1-F9FD8E17A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12E70-0280-4914-8844-359CF2A9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A457-F92A-4142-A7E7-A46FA0E6DEC7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5A1B9-447D-4D4C-B89E-1EDCCD0F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1D970-22AD-4DF7-AD63-5987A601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B0B-1A09-4084-AF90-89000E45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7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07D6A-6627-471D-B21C-36FBF02A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622A56-9E4B-4B20-A55B-6D754784C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AA83A-CD4A-4F3A-885B-CBA9C2BC1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39607-7F09-48A7-A185-D2FB1BEF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A457-F92A-4142-A7E7-A46FA0E6DEC7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96C72-5802-4889-9917-78929349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E5879-5084-467B-9F86-B7FCFBFD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9B0B-1A09-4084-AF90-89000E45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4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97AEA8-743F-4394-8CEA-C4BAF92C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72977-9F66-4F57-AE7F-0B9C0D42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02B9D-0735-4B62-8F89-6E3BB5FC3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A457-F92A-4142-A7E7-A46FA0E6DEC7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49CD8-BEC9-4601-A586-EC6EC265B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B9D3C-A4B4-47E3-B634-E9067367B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9B0B-1A09-4084-AF90-89000E45C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6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42B56-1619-4827-A697-FAF00D71A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7-b6</a:t>
            </a:r>
            <a:r>
              <a:rPr lang="zh-CN" altLang="en-US" sz="4800"/>
              <a:t>答案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6B4F35-5ECB-47B3-9F2D-8BA7F0930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1850059 </a:t>
            </a:r>
            <a:r>
              <a:rPr lang="zh-CN" altLang="en-US" dirty="0"/>
              <a:t>计</a:t>
            </a:r>
            <a:r>
              <a:rPr lang="en-US" altLang="zh-CN" dirty="0"/>
              <a:t>1</a:t>
            </a:r>
            <a:r>
              <a:rPr lang="zh-CN" altLang="en-US" dirty="0"/>
              <a:t>班 杨志远</a:t>
            </a:r>
          </a:p>
        </p:txBody>
      </p:sp>
    </p:spTree>
    <p:extLst>
      <p:ext uri="{BB962C8B-B14F-4D97-AF65-F5344CB8AC3E}">
        <p14:creationId xmlns:p14="http://schemas.microsoft.com/office/powerpoint/2010/main" val="208561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4CDD0-5D85-42FE-9DD5-6F55EF72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、链表的建立是否正确？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DDDC6-0701-4927-90BF-8167FB50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不正确。</a:t>
            </a:r>
            <a:endParaRPr lang="en-US" altLang="zh-CN" dirty="0"/>
          </a:p>
          <a:p>
            <a:r>
              <a:rPr lang="zh-CN" altLang="en-US" dirty="0"/>
              <a:t>函数</a:t>
            </a:r>
            <a:r>
              <a:rPr lang="en-US" altLang="zh-CN" dirty="0" err="1"/>
              <a:t>linklist_create</a:t>
            </a:r>
            <a:r>
              <a:rPr lang="zh-CN" altLang="en-US" dirty="0"/>
              <a:t>中的一系列操作是正确的，也就是说在</a:t>
            </a:r>
            <a:r>
              <a:rPr lang="en-US" altLang="zh-CN" dirty="0" err="1"/>
              <a:t>linklist_create</a:t>
            </a:r>
            <a:r>
              <a:rPr lang="zh-CN" altLang="en-US" dirty="0"/>
              <a:t>中，链表的建立是正确的。但函数修改的</a:t>
            </a:r>
            <a:r>
              <a:rPr lang="en-US" altLang="zh-CN" dirty="0"/>
              <a:t>head</a:t>
            </a:r>
            <a:r>
              <a:rPr lang="zh-CN" altLang="en-US" dirty="0"/>
              <a:t>指针是作为实参直接传入函数的，因此在退出函数时，形参被释放，</a:t>
            </a:r>
            <a:r>
              <a:rPr lang="en-US" altLang="zh-CN" dirty="0"/>
              <a:t>main</a:t>
            </a:r>
            <a:r>
              <a:rPr lang="zh-CN" altLang="en-US" dirty="0"/>
              <a:t>函数中的</a:t>
            </a:r>
            <a:r>
              <a:rPr lang="en-US" altLang="zh-CN" dirty="0"/>
              <a:t>head</a:t>
            </a:r>
            <a:r>
              <a:rPr lang="zh-CN" altLang="en-US" dirty="0"/>
              <a:t>并没有被修改。这就导致了整个链表都被丢失在内存中，无法被程序访问，直到操作系统采取行动才被释放。</a:t>
            </a:r>
            <a:endParaRPr lang="en-US" altLang="zh-CN" dirty="0"/>
          </a:p>
          <a:p>
            <a:r>
              <a:rPr lang="zh-CN" altLang="en-US" dirty="0"/>
              <a:t>以下是图解。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94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D7D52B-706E-4244-B592-460B72AA3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09634"/>
              </p:ext>
            </p:extLst>
          </p:nvPr>
        </p:nvGraphicFramePr>
        <p:xfrm>
          <a:off x="3077028" y="1210491"/>
          <a:ext cx="2792550" cy="400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00595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44BE45A-5B05-4594-9FCD-26C8F8C9A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75297"/>
              </p:ext>
            </p:extLst>
          </p:nvPr>
        </p:nvGraphicFramePr>
        <p:xfrm>
          <a:off x="3094445" y="2938519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C84A583-9670-4DAC-BEE4-DF7DA5EC5119}"/>
              </a:ext>
            </a:extLst>
          </p:cNvPr>
          <p:cNvSpPr txBox="1"/>
          <p:nvPr/>
        </p:nvSpPr>
        <p:spPr>
          <a:xfrm>
            <a:off x="1254034" y="1161812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1EE75C-0D9F-4D92-B433-C8F4A55513F4}"/>
              </a:ext>
            </a:extLst>
          </p:cNvPr>
          <p:cNvSpPr txBox="1"/>
          <p:nvPr/>
        </p:nvSpPr>
        <p:spPr>
          <a:xfrm>
            <a:off x="888274" y="2923980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linklist_create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C682638-ECFB-4115-BB4D-F2F6B397C60D}"/>
              </a:ext>
            </a:extLst>
          </p:cNvPr>
          <p:cNvCxnSpPr>
            <a:cxnSpLocks/>
          </p:cNvCxnSpPr>
          <p:nvPr/>
        </p:nvCxnSpPr>
        <p:spPr>
          <a:xfrm>
            <a:off x="4389120" y="1912631"/>
            <a:ext cx="0" cy="8708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06E88A9-9606-4CF7-8335-C4F3F7B1413E}"/>
              </a:ext>
            </a:extLst>
          </p:cNvPr>
          <p:cNvSpPr txBox="1"/>
          <p:nvPr/>
        </p:nvSpPr>
        <p:spPr>
          <a:xfrm>
            <a:off x="4453878" y="22171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单项传值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5EC8DF6-9F5C-47DD-87F8-BC716E05E8EC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 flipV="1">
            <a:off x="5886995" y="2211279"/>
            <a:ext cx="2525368" cy="942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A3F9F50-7C84-4FEB-B0F6-E8E8CB8176C3}"/>
              </a:ext>
            </a:extLst>
          </p:cNvPr>
          <p:cNvSpPr txBox="1"/>
          <p:nvPr/>
        </p:nvSpPr>
        <p:spPr>
          <a:xfrm>
            <a:off x="5891518" y="213715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一系列操作后</a:t>
            </a:r>
            <a:endParaRPr lang="en-US" altLang="zh-CN" dirty="0"/>
          </a:p>
          <a:p>
            <a:r>
              <a:rPr lang="zh-CN" altLang="en-US" dirty="0"/>
              <a:t>退出函数前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4B11C7-FF8C-41EF-8714-D4AF5B57DBD8}"/>
              </a:ext>
            </a:extLst>
          </p:cNvPr>
          <p:cNvSpPr txBox="1"/>
          <p:nvPr/>
        </p:nvSpPr>
        <p:spPr>
          <a:xfrm>
            <a:off x="4490720" y="7417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（始终未改变）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06B17E-760E-4E22-AF9A-186D9EDEA59A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5020661" y="2211279"/>
            <a:ext cx="3391702" cy="23873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4FDC937-8E6A-45A0-8D02-A475DBF462C2}"/>
              </a:ext>
            </a:extLst>
          </p:cNvPr>
          <p:cNvSpPr txBox="1"/>
          <p:nvPr/>
        </p:nvSpPr>
        <p:spPr>
          <a:xfrm>
            <a:off x="4014823" y="4413925"/>
            <a:ext cx="10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被释放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C2B876-6EA5-413B-AB8F-78AB25F34367}"/>
              </a:ext>
            </a:extLst>
          </p:cNvPr>
          <p:cNvSpPr txBox="1"/>
          <p:nvPr/>
        </p:nvSpPr>
        <p:spPr>
          <a:xfrm>
            <a:off x="6495747" y="35988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退出函数后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517ED83-0E21-46AB-9F52-379E21681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6934"/>
              </p:ext>
            </p:extLst>
          </p:nvPr>
        </p:nvGraphicFramePr>
        <p:xfrm>
          <a:off x="8412363" y="1995742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6D4E4C1B-0729-423D-AB15-CA896F79B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42470"/>
              </p:ext>
            </p:extLst>
          </p:nvPr>
        </p:nvGraphicFramePr>
        <p:xfrm>
          <a:off x="8412363" y="2562495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9AB3D204-199D-4090-84B8-7201CA058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58821"/>
              </p:ext>
            </p:extLst>
          </p:nvPr>
        </p:nvGraphicFramePr>
        <p:xfrm>
          <a:off x="8412363" y="3167737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3040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062E98A0-9E54-4D9A-9AB2-34FBD069E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0986"/>
              </p:ext>
            </p:extLst>
          </p:nvPr>
        </p:nvGraphicFramePr>
        <p:xfrm>
          <a:off x="8412363" y="3738452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2080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FDF0C75-3B39-4681-A145-CB28CCA0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71775"/>
              </p:ext>
            </p:extLst>
          </p:nvPr>
        </p:nvGraphicFramePr>
        <p:xfrm>
          <a:off x="8412363" y="4299065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3080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362EFD6-6B65-4D92-9C8F-C4D21E372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86202"/>
              </p:ext>
            </p:extLst>
          </p:nvPr>
        </p:nvGraphicFramePr>
        <p:xfrm>
          <a:off x="8412363" y="4841959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3040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FEC058D-774D-4EE4-A821-0A224E67EA54}"/>
              </a:ext>
            </a:extLst>
          </p:cNvPr>
          <p:cNvCxnSpPr>
            <a:cxnSpLocks/>
          </p:cNvCxnSpPr>
          <p:nvPr/>
        </p:nvCxnSpPr>
        <p:spPr>
          <a:xfrm flipH="1">
            <a:off x="8778240" y="2426817"/>
            <a:ext cx="1876696" cy="1356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B026297-E3CB-4797-9032-6925FFDC370E}"/>
              </a:ext>
            </a:extLst>
          </p:cNvPr>
          <p:cNvCxnSpPr>
            <a:cxnSpLocks/>
          </p:cNvCxnSpPr>
          <p:nvPr/>
        </p:nvCxnSpPr>
        <p:spPr>
          <a:xfrm flipH="1">
            <a:off x="8778240" y="2997532"/>
            <a:ext cx="1876696" cy="1356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231EF9F-CBFD-4940-BA09-2216CA069F31}"/>
              </a:ext>
            </a:extLst>
          </p:cNvPr>
          <p:cNvCxnSpPr>
            <a:cxnSpLocks/>
          </p:cNvCxnSpPr>
          <p:nvPr/>
        </p:nvCxnSpPr>
        <p:spPr>
          <a:xfrm flipH="1">
            <a:off x="8737484" y="3586883"/>
            <a:ext cx="1876696" cy="1356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F2B459C-2E0A-4520-9313-47690A47165B}"/>
              </a:ext>
            </a:extLst>
          </p:cNvPr>
          <p:cNvCxnSpPr>
            <a:cxnSpLocks/>
          </p:cNvCxnSpPr>
          <p:nvPr/>
        </p:nvCxnSpPr>
        <p:spPr>
          <a:xfrm flipH="1">
            <a:off x="8870290" y="4164561"/>
            <a:ext cx="1876696" cy="1356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B815DC-8570-4D4E-84BE-4FE25458A37D}"/>
              </a:ext>
            </a:extLst>
          </p:cNvPr>
          <p:cNvCxnSpPr>
            <a:cxnSpLocks/>
          </p:cNvCxnSpPr>
          <p:nvPr/>
        </p:nvCxnSpPr>
        <p:spPr>
          <a:xfrm flipH="1">
            <a:off x="8804308" y="4724000"/>
            <a:ext cx="1876696" cy="1356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F25BA46-8E78-4080-9DC3-D92946FC5084}"/>
              </a:ext>
            </a:extLst>
          </p:cNvPr>
          <p:cNvSpPr/>
          <p:nvPr/>
        </p:nvSpPr>
        <p:spPr>
          <a:xfrm>
            <a:off x="792479" y="520032"/>
            <a:ext cx="5686950" cy="16480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6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4CDD0-5D85-42FE-9DD5-6F55EF72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、为什么遍历不成功？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DDDC6-0701-4927-90BF-8167FB50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由于链表的建立发生了错误，</a:t>
            </a:r>
            <a:r>
              <a:rPr lang="en-US" altLang="zh-CN" dirty="0"/>
              <a:t>main</a:t>
            </a:r>
            <a:r>
              <a:rPr lang="zh-CN" altLang="en-US" dirty="0"/>
              <a:t>函数中的</a:t>
            </a:r>
            <a:r>
              <a:rPr lang="en-US" altLang="zh-CN" dirty="0"/>
              <a:t>head</a:t>
            </a:r>
            <a:r>
              <a:rPr lang="zh-CN" altLang="en-US" dirty="0"/>
              <a:t>指针的值始终是</a:t>
            </a:r>
            <a:r>
              <a:rPr lang="en-US" altLang="zh-CN" dirty="0"/>
              <a:t>NULL</a:t>
            </a:r>
            <a:r>
              <a:rPr lang="zh-CN" altLang="en-US" dirty="0"/>
              <a:t>，这就导致了传入</a:t>
            </a:r>
            <a:r>
              <a:rPr lang="en-US" altLang="zh-CN" dirty="0" err="1"/>
              <a:t>linklist_traverse</a:t>
            </a:r>
            <a:r>
              <a:rPr lang="zh-CN" altLang="en-US" dirty="0"/>
              <a:t>函数中的实参</a:t>
            </a:r>
            <a:r>
              <a:rPr lang="en-US" altLang="zh-CN" dirty="0"/>
              <a:t>head</a:t>
            </a:r>
            <a:r>
              <a:rPr lang="zh-CN" altLang="en-US" dirty="0"/>
              <a:t>的值同样是</a:t>
            </a:r>
            <a:r>
              <a:rPr lang="en-US" altLang="zh-CN" dirty="0"/>
              <a:t>NULL</a:t>
            </a:r>
            <a:r>
              <a:rPr lang="zh-CN" altLang="en-US" dirty="0"/>
              <a:t>。而</a:t>
            </a:r>
            <a:r>
              <a:rPr lang="en-US" altLang="zh-CN" dirty="0" err="1"/>
              <a:t>linklist_traverse</a:t>
            </a:r>
            <a:r>
              <a:rPr lang="zh-CN" altLang="en-US" dirty="0"/>
              <a:t>函数中，在判断出</a:t>
            </a:r>
            <a:r>
              <a:rPr lang="en-US" altLang="zh-CN" dirty="0"/>
              <a:t>head</a:t>
            </a:r>
            <a:r>
              <a:rPr lang="zh-CN" altLang="en-US" dirty="0"/>
              <a:t>是空指针后，函数没有输出任何信息就返回了，因此遍历失败了。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838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4CDD0-5D85-42FE-9DD5-6F55EF72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、链表的销毁是否成功了？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DDDC6-0701-4927-90BF-8167FB50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失败。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main</a:t>
            </a:r>
            <a:r>
              <a:rPr lang="zh-CN" altLang="en-US" dirty="0"/>
              <a:t>函数的</a:t>
            </a:r>
            <a:r>
              <a:rPr lang="en-US" altLang="zh-CN" dirty="0"/>
              <a:t>head</a:t>
            </a:r>
            <a:r>
              <a:rPr lang="zh-CN" altLang="en-US" dirty="0"/>
              <a:t>指针始终是空指针，因此传入</a:t>
            </a:r>
            <a:r>
              <a:rPr lang="en-US" altLang="zh-CN" dirty="0" err="1"/>
              <a:t>linklist_destroy</a:t>
            </a:r>
            <a:r>
              <a:rPr lang="zh-CN" altLang="en-US" dirty="0"/>
              <a:t>的实参</a:t>
            </a:r>
            <a:r>
              <a:rPr lang="en-US" altLang="zh-CN" dirty="0"/>
              <a:t>head</a:t>
            </a:r>
            <a:r>
              <a:rPr lang="zh-CN" altLang="en-US" dirty="0"/>
              <a:t>同样是空指针。在执行到</a:t>
            </a:r>
            <a:r>
              <a:rPr lang="en-US" altLang="zh-CN" dirty="0"/>
              <a:t>while</a:t>
            </a:r>
            <a:r>
              <a:rPr lang="zh-CN" altLang="en-US" dirty="0"/>
              <a:t>语句时，因为不符合条件，整个</a:t>
            </a:r>
            <a:r>
              <a:rPr lang="en-US" altLang="zh-CN" dirty="0"/>
              <a:t>while</a:t>
            </a:r>
            <a:r>
              <a:rPr lang="zh-CN" altLang="en-US" dirty="0"/>
              <a:t>语句都没有被执行，函数就返回了。而最初</a:t>
            </a:r>
            <a:r>
              <a:rPr lang="en-US" altLang="zh-CN" dirty="0" err="1"/>
              <a:t>linklist_create</a:t>
            </a:r>
            <a:r>
              <a:rPr lang="zh-CN" altLang="en-US" dirty="0"/>
              <a:t>函数建立的链表并没有被销毁，因此就导致了内存泄漏的问题。</a:t>
            </a:r>
            <a:endParaRPr lang="en-US" altLang="zh-CN" dirty="0"/>
          </a:p>
          <a:p>
            <a:r>
              <a:rPr lang="zh-CN" altLang="en-US" dirty="0"/>
              <a:t>以下是图示。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26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D7D52B-706E-4244-B592-460B72AA3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21790"/>
              </p:ext>
            </p:extLst>
          </p:nvPr>
        </p:nvGraphicFramePr>
        <p:xfrm>
          <a:off x="3077028" y="1210491"/>
          <a:ext cx="2792550" cy="400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00595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C84A583-9670-4DAC-BEE4-DF7DA5EC5119}"/>
              </a:ext>
            </a:extLst>
          </p:cNvPr>
          <p:cNvSpPr txBox="1"/>
          <p:nvPr/>
        </p:nvSpPr>
        <p:spPr>
          <a:xfrm>
            <a:off x="1254034" y="1161812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1EE75C-0D9F-4D92-B433-C8F4A55513F4}"/>
              </a:ext>
            </a:extLst>
          </p:cNvPr>
          <p:cNvSpPr txBox="1"/>
          <p:nvPr/>
        </p:nvSpPr>
        <p:spPr>
          <a:xfrm>
            <a:off x="792479" y="3933094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linklist_create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C682638-ECFB-4115-BB4D-F2F6B397C60D}"/>
              </a:ext>
            </a:extLst>
          </p:cNvPr>
          <p:cNvCxnSpPr>
            <a:cxnSpLocks/>
          </p:cNvCxnSpPr>
          <p:nvPr/>
        </p:nvCxnSpPr>
        <p:spPr>
          <a:xfrm>
            <a:off x="4380411" y="1820091"/>
            <a:ext cx="0" cy="2022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06E88A9-9606-4CF7-8335-C4F3F7B1413E}"/>
              </a:ext>
            </a:extLst>
          </p:cNvPr>
          <p:cNvSpPr txBox="1"/>
          <p:nvPr/>
        </p:nvSpPr>
        <p:spPr>
          <a:xfrm>
            <a:off x="4720046" y="2586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单项传值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962F750-0CC4-43D2-820B-58AA0376C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5659"/>
              </p:ext>
            </p:extLst>
          </p:nvPr>
        </p:nvGraphicFramePr>
        <p:xfrm>
          <a:off x="8346381" y="4067691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5EC8DF6-9F5C-47DD-87F8-BC716E05E8EC}"/>
              </a:ext>
            </a:extLst>
          </p:cNvPr>
          <p:cNvCxnSpPr>
            <a:cxnSpLocks/>
          </p:cNvCxnSpPr>
          <p:nvPr/>
        </p:nvCxnSpPr>
        <p:spPr>
          <a:xfrm>
            <a:off x="6189558" y="4283228"/>
            <a:ext cx="171558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A3F9F50-7C84-4FEB-B0F6-E8E8CB8176C3}"/>
              </a:ext>
            </a:extLst>
          </p:cNvPr>
          <p:cNvSpPr txBox="1"/>
          <p:nvPr/>
        </p:nvSpPr>
        <p:spPr>
          <a:xfrm>
            <a:off x="5457708" y="444977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一系列操作后，退出函数前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4B11C7-FF8C-41EF-8714-D4AF5B57DBD8}"/>
              </a:ext>
            </a:extLst>
          </p:cNvPr>
          <p:cNvSpPr txBox="1"/>
          <p:nvPr/>
        </p:nvSpPr>
        <p:spPr>
          <a:xfrm>
            <a:off x="4490720" y="7417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（始终未改变）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06B17E-760E-4E22-AF9A-186D9EDEA59A}"/>
              </a:ext>
            </a:extLst>
          </p:cNvPr>
          <p:cNvCxnSpPr>
            <a:cxnSpLocks/>
          </p:cNvCxnSpPr>
          <p:nvPr/>
        </p:nvCxnSpPr>
        <p:spPr>
          <a:xfrm>
            <a:off x="9662159" y="4846325"/>
            <a:ext cx="0" cy="8055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4FDC937-8E6A-45A0-8D02-A475DBF462C2}"/>
              </a:ext>
            </a:extLst>
          </p:cNvPr>
          <p:cNvSpPr txBox="1"/>
          <p:nvPr/>
        </p:nvSpPr>
        <p:spPr>
          <a:xfrm>
            <a:off x="9159240" y="5895709"/>
            <a:ext cx="10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被释放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C2B876-6EA5-413B-AB8F-78AB25F34367}"/>
              </a:ext>
            </a:extLst>
          </p:cNvPr>
          <p:cNvSpPr txBox="1"/>
          <p:nvPr/>
        </p:nvSpPr>
        <p:spPr>
          <a:xfrm>
            <a:off x="9742656" y="49929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退出函数后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9E97BA7-9CA2-449F-B2E6-519C1EAD6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15163"/>
              </p:ext>
            </p:extLst>
          </p:nvPr>
        </p:nvGraphicFramePr>
        <p:xfrm>
          <a:off x="8412363" y="565054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46AF72C-4FD5-4AD4-B8BB-95EAD91C6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35389"/>
              </p:ext>
            </p:extLst>
          </p:nvPr>
        </p:nvGraphicFramePr>
        <p:xfrm>
          <a:off x="2984136" y="4061855"/>
          <a:ext cx="2792550" cy="400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00595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6723D53-7F12-424B-AA3B-F24B8B549B99}"/>
              </a:ext>
            </a:extLst>
          </p:cNvPr>
          <p:cNvSpPr txBox="1"/>
          <p:nvPr/>
        </p:nvSpPr>
        <p:spPr>
          <a:xfrm>
            <a:off x="8412363" y="150700"/>
            <a:ext cx="272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（实际链表的</a:t>
            </a:r>
            <a:r>
              <a:rPr lang="en-US" altLang="zh-CN" dirty="0"/>
              <a:t>head</a:t>
            </a:r>
            <a:r>
              <a:rPr lang="zh-CN" altLang="en-US" dirty="0"/>
              <a:t>指针）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8C60A45-ACE1-40FC-B385-3F3E973D1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04081"/>
              </p:ext>
            </p:extLst>
          </p:nvPr>
        </p:nvGraphicFramePr>
        <p:xfrm>
          <a:off x="8412363" y="1131807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4A1B5D4-5D02-44FB-A439-5AB9A46E4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18146"/>
              </p:ext>
            </p:extLst>
          </p:nvPr>
        </p:nvGraphicFramePr>
        <p:xfrm>
          <a:off x="8412363" y="1737049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3040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3E12E36-8290-4AC9-AE59-BB134216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7617"/>
              </p:ext>
            </p:extLst>
          </p:nvPr>
        </p:nvGraphicFramePr>
        <p:xfrm>
          <a:off x="8412363" y="2307764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2080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6CAAFC5-9E0D-4DD9-95BB-20EA3F233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961"/>
              </p:ext>
            </p:extLst>
          </p:nvPr>
        </p:nvGraphicFramePr>
        <p:xfrm>
          <a:off x="8412363" y="2868377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3080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350F84A-EA79-4A3C-94B8-5CB7A37A5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16947"/>
              </p:ext>
            </p:extLst>
          </p:nvPr>
        </p:nvGraphicFramePr>
        <p:xfrm>
          <a:off x="8412363" y="3411271"/>
          <a:ext cx="2792550" cy="43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50">
                  <a:extLst>
                    <a:ext uri="{9D8B030D-6E8A-4147-A177-3AD203B41FA5}">
                      <a16:colId xmlns:a16="http://schemas.microsoft.com/office/drawing/2014/main" val="3381855660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1947711262"/>
                    </a:ext>
                  </a:extLst>
                </a:gridCol>
                <a:gridCol w="930850">
                  <a:extLst>
                    <a:ext uri="{9D8B030D-6E8A-4147-A177-3AD203B41FA5}">
                      <a16:colId xmlns:a16="http://schemas.microsoft.com/office/drawing/2014/main" val="2762292880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r>
                        <a:rPr lang="en-US" altLang="zh-CN" dirty="0"/>
                        <a:t>3040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73978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436928-1A62-4FAF-BDD8-52DE741ED139}"/>
              </a:ext>
            </a:extLst>
          </p:cNvPr>
          <p:cNvCxnSpPr>
            <a:cxnSpLocks/>
          </p:cNvCxnSpPr>
          <p:nvPr/>
        </p:nvCxnSpPr>
        <p:spPr>
          <a:xfrm flipH="1">
            <a:off x="8778240" y="996129"/>
            <a:ext cx="1876696" cy="1356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08935CF-2908-44A1-A7E4-C3DA727DCFEA}"/>
              </a:ext>
            </a:extLst>
          </p:cNvPr>
          <p:cNvCxnSpPr>
            <a:cxnSpLocks/>
          </p:cNvCxnSpPr>
          <p:nvPr/>
        </p:nvCxnSpPr>
        <p:spPr>
          <a:xfrm flipH="1">
            <a:off x="8778240" y="1566844"/>
            <a:ext cx="1876696" cy="1356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5C00A66-5F20-4048-821A-79F4BC9083CA}"/>
              </a:ext>
            </a:extLst>
          </p:cNvPr>
          <p:cNvCxnSpPr>
            <a:cxnSpLocks/>
          </p:cNvCxnSpPr>
          <p:nvPr/>
        </p:nvCxnSpPr>
        <p:spPr>
          <a:xfrm flipH="1">
            <a:off x="8737484" y="2156195"/>
            <a:ext cx="1876696" cy="1356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5E25635-BBE8-4AC2-B95D-B9C3881182D5}"/>
              </a:ext>
            </a:extLst>
          </p:cNvPr>
          <p:cNvCxnSpPr>
            <a:cxnSpLocks/>
          </p:cNvCxnSpPr>
          <p:nvPr/>
        </p:nvCxnSpPr>
        <p:spPr>
          <a:xfrm flipH="1">
            <a:off x="8870290" y="2733873"/>
            <a:ext cx="1876696" cy="1356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C03DA72-4472-47B3-B3FB-1758FCBC390A}"/>
              </a:ext>
            </a:extLst>
          </p:cNvPr>
          <p:cNvCxnSpPr>
            <a:cxnSpLocks/>
          </p:cNvCxnSpPr>
          <p:nvPr/>
        </p:nvCxnSpPr>
        <p:spPr>
          <a:xfrm flipH="1">
            <a:off x="8804308" y="3293312"/>
            <a:ext cx="1876696" cy="1356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AB54CB-54C5-4E76-88A9-A2A673A7F984}"/>
              </a:ext>
            </a:extLst>
          </p:cNvPr>
          <p:cNvSpPr/>
          <p:nvPr/>
        </p:nvSpPr>
        <p:spPr>
          <a:xfrm>
            <a:off x="7794171" y="150700"/>
            <a:ext cx="4058184" cy="37823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4B9CD09-1483-4DCA-8CFB-B4B5520AEDAA}"/>
              </a:ext>
            </a:extLst>
          </p:cNvPr>
          <p:cNvSpPr/>
          <p:nvPr/>
        </p:nvSpPr>
        <p:spPr>
          <a:xfrm>
            <a:off x="792479" y="520032"/>
            <a:ext cx="5686950" cy="16480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5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4CDD0-5D85-42FE-9DD5-6F55EF72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9298" cy="13255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、程序是否有内存丢失情况？如果有，发生在哪个函数被调用的阶段？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DDDC6-0701-4927-90BF-8167FB50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有。</a:t>
            </a:r>
            <a:endParaRPr lang="en-US" altLang="zh-CN" dirty="0"/>
          </a:p>
          <a:p>
            <a:r>
              <a:rPr lang="zh-CN" altLang="en-US" dirty="0"/>
              <a:t>正如之前所述，在函数</a:t>
            </a:r>
            <a:r>
              <a:rPr lang="en-US" altLang="zh-CN" dirty="0" err="1"/>
              <a:t>linklist_create</a:t>
            </a:r>
            <a:r>
              <a:rPr lang="zh-CN" altLang="en-US" dirty="0"/>
              <a:t>调用完成并返回后，建立的链表就由于</a:t>
            </a:r>
            <a:r>
              <a:rPr lang="en-US" altLang="zh-CN" dirty="0"/>
              <a:t>head</a:t>
            </a:r>
            <a:r>
              <a:rPr lang="zh-CN" altLang="en-US" dirty="0"/>
              <a:t>指针的指向出现了问题，在整个程序的生存周期中无法被任何方法调用，也就无法被访问。链表占据的这部分内存就被丢失，直到被操作系统回收。</a:t>
            </a:r>
            <a:endParaRPr lang="en-US" altLang="zh-CN" dirty="0"/>
          </a:p>
          <a:p>
            <a:r>
              <a:rPr lang="zh-CN" altLang="en-US" dirty="0"/>
              <a:t>图示与第</a:t>
            </a:r>
            <a:r>
              <a:rPr lang="en-US" altLang="zh-CN" dirty="0"/>
              <a:t>3</a:t>
            </a:r>
            <a:r>
              <a:rPr lang="zh-CN" altLang="en-US" dirty="0"/>
              <a:t>题相同。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06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4CDD0-5D85-42FE-9DD5-6F55EF72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497" cy="13255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5</a:t>
            </a:r>
            <a:r>
              <a:rPr lang="zh-CN" altLang="en-US" sz="2800" b="1" dirty="0">
                <a:latin typeface="+mn-ea"/>
                <a:ea typeface="+mn-ea"/>
              </a:rPr>
              <a:t>、如何改动，能使程序正确？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DDDC6-0701-4927-90BF-8167FB50C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3669"/>
            <a:ext cx="10515602" cy="4772296"/>
          </a:xfrm>
        </p:spPr>
        <p:txBody>
          <a:bodyPr>
            <a:normAutofit/>
          </a:bodyPr>
          <a:lstStyle/>
          <a:p>
            <a:r>
              <a:rPr lang="zh-CN" altLang="en-US" dirty="0"/>
              <a:t>一共修改四处，都与函数</a:t>
            </a:r>
            <a:r>
              <a:rPr lang="en-US" altLang="zh-CN" dirty="0" err="1"/>
              <a:t>linklist_create</a:t>
            </a:r>
            <a:r>
              <a:rPr lang="zh-CN" altLang="en-US" dirty="0"/>
              <a:t>的参数有关。</a:t>
            </a:r>
            <a:endParaRPr lang="en-US" altLang="zh-CN" dirty="0"/>
          </a:p>
          <a:p>
            <a:r>
              <a:rPr lang="en-US" altLang="zh-CN" dirty="0"/>
              <a:t>Line16: int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*head)</a:t>
            </a:r>
          </a:p>
          <a:p>
            <a:r>
              <a:rPr lang="en-US" altLang="zh-CN" dirty="0"/>
              <a:t>      =&gt; int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*head)</a:t>
            </a:r>
          </a:p>
          <a:p>
            <a:r>
              <a:rPr lang="en-US" altLang="zh-CN" dirty="0"/>
              <a:t>Line20: int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*head)</a:t>
            </a:r>
          </a:p>
          <a:p>
            <a:r>
              <a:rPr lang="en-US" altLang="zh-CN" dirty="0"/>
              <a:t>      =&gt; int </a:t>
            </a:r>
            <a:r>
              <a:rPr lang="en-US" altLang="zh-CN" dirty="0" err="1"/>
              <a:t>linklist_create</a:t>
            </a:r>
            <a:r>
              <a:rPr lang="en-US" altLang="zh-CN" dirty="0"/>
              <a:t>(student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*head)</a:t>
            </a:r>
          </a:p>
          <a:p>
            <a:r>
              <a:rPr lang="en-US" altLang="zh-CN" dirty="0"/>
              <a:t>Line32: head = p</a:t>
            </a:r>
          </a:p>
          <a:p>
            <a:r>
              <a:rPr lang="en-US" altLang="zh-CN" dirty="0"/>
              <a:t>      =&gt;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head = p</a:t>
            </a:r>
          </a:p>
          <a:p>
            <a:r>
              <a:rPr lang="en-US" altLang="zh-CN" dirty="0"/>
              <a:t>Line71: if (</a:t>
            </a:r>
            <a:r>
              <a:rPr lang="en-US" altLang="zh-CN" dirty="0" err="1"/>
              <a:t>linklist_create</a:t>
            </a:r>
            <a:r>
              <a:rPr lang="en-US" altLang="zh-CN" dirty="0"/>
              <a:t>(head) == OK) {</a:t>
            </a:r>
          </a:p>
          <a:p>
            <a:r>
              <a:rPr lang="en-US" altLang="zh-CN" dirty="0"/>
              <a:t>      =&gt; if (</a:t>
            </a:r>
            <a:r>
              <a:rPr lang="en-US" altLang="zh-CN" dirty="0" err="1"/>
              <a:t>linklist_create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head) == OK) {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69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7-b6答案</vt:lpstr>
      <vt:lpstr>1、链表的建立是否正确？</vt:lpstr>
      <vt:lpstr>PowerPoint 演示文稿</vt:lpstr>
      <vt:lpstr>2、为什么遍历不成功？</vt:lpstr>
      <vt:lpstr>3、链表的销毁是否成功了？</vt:lpstr>
      <vt:lpstr>PowerPoint 演示文稿</vt:lpstr>
      <vt:lpstr>4、程序是否有内存丢失情况？如果有，发生在哪个函数被调用的阶段？</vt:lpstr>
      <vt:lpstr>5、如何改动，能使程序正确？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志远 杨</dc:creator>
  <cp:lastModifiedBy>志远 杨</cp:lastModifiedBy>
  <cp:revision>24</cp:revision>
  <dcterms:created xsi:type="dcterms:W3CDTF">2019-03-08T11:36:57Z</dcterms:created>
  <dcterms:modified xsi:type="dcterms:W3CDTF">2019-03-08T13:01:04Z</dcterms:modified>
</cp:coreProperties>
</file>