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52" r:id="rId2"/>
    <p:sldId id="644" r:id="rId3"/>
    <p:sldId id="643" r:id="rId4"/>
    <p:sldId id="558" r:id="rId5"/>
    <p:sldId id="645" r:id="rId6"/>
    <p:sldId id="646" r:id="rId7"/>
    <p:sldId id="632" r:id="rId8"/>
    <p:sldId id="647" r:id="rId9"/>
    <p:sldId id="648" r:id="rId10"/>
    <p:sldId id="649" r:id="rId11"/>
    <p:sldId id="633" r:id="rId12"/>
    <p:sldId id="650" r:id="rId13"/>
    <p:sldId id="634" r:id="rId14"/>
    <p:sldId id="635" r:id="rId15"/>
    <p:sldId id="651" r:id="rId16"/>
    <p:sldId id="636" r:id="rId17"/>
    <p:sldId id="591" r:id="rId18"/>
    <p:sldId id="637" r:id="rId19"/>
    <p:sldId id="638" r:id="rId20"/>
    <p:sldId id="640" r:id="rId21"/>
    <p:sldId id="653" r:id="rId22"/>
    <p:sldId id="639" r:id="rId23"/>
    <p:sldId id="654" r:id="rId24"/>
    <p:sldId id="655" r:id="rId25"/>
    <p:sldId id="641" r:id="rId26"/>
    <p:sldId id="642" r:id="rId27"/>
    <p:sldId id="656" r:id="rId28"/>
    <p:sldId id="657" r:id="rId29"/>
    <p:sldId id="65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5" autoAdjust="0"/>
  </p:normalViewPr>
  <p:slideViewPr>
    <p:cSldViewPr>
      <p:cViewPr varScale="1">
        <p:scale>
          <a:sx n="91" d="100"/>
          <a:sy n="91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9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5E6376-A889-419B-BC94-8D1A3A08F7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8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5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7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4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4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63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6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、需完成的页面，右上角有标注，直接在本文件上作答，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用蓝色写出答案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48B5CC-4073-4821-A4E1-0EFF29E2699C}"/>
              </a:ext>
            </a:extLst>
          </p:cNvPr>
          <p:cNvSpPr txBox="1"/>
          <p:nvPr/>
        </p:nvSpPr>
        <p:spPr>
          <a:xfrm>
            <a:off x="6660184" y="515719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1850059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计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班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杨志远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39552" y="1628800"/>
            <a:ext cx="5688632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cstdio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while((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))!=EOF)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编译出错，为什么？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cin.get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ch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返回的是类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std::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istream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的对象，没有重载等号，无法与‘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\n’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进行比较</a:t>
            </a:r>
          </a:p>
          <a:p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0058943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39552" y="1556792"/>
            <a:ext cx="5472608" cy="50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[10];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10, '*');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输入多于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个的字符串，输出：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个字符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输入小于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等待输入，直到输入的字符达到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个（包括回车）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输入字符串，第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个及以前位置有*，输出：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前的字符串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输入字符串，第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个及以后位置有*，输出：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个字符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40240777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39552" y="1556792"/>
            <a:ext cx="4176464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[10];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10);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省略第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个参数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输入多于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个的字符串，输出：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个字符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输入小于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输入的字符串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4817481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1556792"/>
            <a:ext cx="5832648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[10];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, 10, '*');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输入多于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个的字符串，输出：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个字符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输入小于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个的字符串，输出：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等待输入，直到输入的字符达到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个（包括回车）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输入字符串，第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个及以前位置有*，输出：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*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前的字符串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输入字符串，第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个及以后位置有*，输出：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个字符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是否与三个参数的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</a:rPr>
              <a:t>cin.get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相同？</a:t>
            </a:r>
            <a:endParaRPr lang="en-US" altLang="zh-CN" sz="1600" b="1" dirty="0">
              <a:solidFill>
                <a:srgbClr val="FF33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相同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770526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1520" y="1628800"/>
            <a:ext cx="432406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#include &lt;</a:t>
            </a:r>
            <a:r>
              <a:rPr lang="en-US" altLang="zh-CN" sz="1100" b="1" dirty="0" err="1">
                <a:latin typeface="+mn-ea"/>
                <a:ea typeface="+mn-ea"/>
              </a:rPr>
              <a:t>iostream</a:t>
            </a:r>
            <a:r>
              <a:rPr lang="en-US" altLang="zh-CN" sz="1100" b="1" dirty="0">
                <a:latin typeface="+mn-ea"/>
                <a:ea typeface="+mn-ea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using namespace </a:t>
            </a:r>
            <a:r>
              <a:rPr lang="en-US" altLang="zh-CN" sz="1100" b="1" dirty="0" err="1">
                <a:latin typeface="+mn-ea"/>
                <a:ea typeface="+mn-ea"/>
              </a:rPr>
              <a:t>std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char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[20];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"enter a sentence:";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不需要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endl</a:t>
            </a:r>
            <a:endParaRPr lang="en-US" altLang="zh-CN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&gt;&gt;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;          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直接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cin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，空格结束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, 20);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缺省是回车结束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third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运行结果：</a:t>
            </a: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enter a </a:t>
            </a:r>
            <a:r>
              <a:rPr lang="en-US" altLang="zh-CN" sz="1100" b="1" dirty="0" err="1">
                <a:latin typeface="+mn-ea"/>
                <a:ea typeface="+mn-ea"/>
              </a:rPr>
              <a:t>sentence: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 like C++./I study C++./I am happy.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 err="1">
                <a:latin typeface="+mn-ea"/>
                <a:ea typeface="+mn-ea"/>
              </a:rPr>
              <a:t>is:</a:t>
            </a:r>
            <a:r>
              <a:rPr lang="en-US" altLang="zh-CN" sz="1100" b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second part is: 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like C++.#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third part </a:t>
            </a:r>
            <a:r>
              <a:rPr lang="en-US" altLang="zh-CN" sz="1100" b="1" dirty="0" err="1">
                <a:latin typeface="+mn-ea"/>
                <a:ea typeface="+mn-ea"/>
              </a:rPr>
              <a:t>is:</a:t>
            </a:r>
            <a:r>
              <a:rPr lang="en-US" altLang="zh-CN" sz="1100" b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 study C++./I am h#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640422" y="1628800"/>
            <a:ext cx="432406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#include &lt;</a:t>
            </a:r>
            <a:r>
              <a:rPr lang="en-US" altLang="zh-CN" sz="1100" b="1" dirty="0" err="1">
                <a:latin typeface="+mn-ea"/>
                <a:ea typeface="+mn-ea"/>
              </a:rPr>
              <a:t>iostream</a:t>
            </a:r>
            <a:r>
              <a:rPr lang="en-US" altLang="zh-CN" sz="1100" b="1" dirty="0">
                <a:latin typeface="+mn-ea"/>
                <a:ea typeface="+mn-ea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using namespace </a:t>
            </a:r>
            <a:r>
              <a:rPr lang="en-US" altLang="zh-CN" sz="1100" b="1" dirty="0" err="1">
                <a:latin typeface="+mn-ea"/>
                <a:ea typeface="+mn-ea"/>
              </a:rPr>
              <a:t>std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char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[20];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"enter a sentence:";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不需要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endl</a:t>
            </a:r>
            <a:endParaRPr lang="en-US" altLang="zh-CN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&gt;&gt;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;          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直接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cin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，空格结束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</a:rPr>
              <a:t>cin.getline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</a:rPr>
              <a:t>ch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, 20, '/');</a:t>
            </a:r>
            <a:endParaRPr lang="zh-CN" altLang="en-US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third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运行结果：</a:t>
            </a: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enter a </a:t>
            </a:r>
            <a:r>
              <a:rPr lang="en-US" altLang="zh-CN" sz="1100" b="1" dirty="0" err="1">
                <a:latin typeface="+mn-ea"/>
                <a:ea typeface="+mn-ea"/>
              </a:rPr>
              <a:t>sentence: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 like C++./I study C++./I am happy.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 err="1">
                <a:latin typeface="+mn-ea"/>
                <a:ea typeface="+mn-ea"/>
              </a:rPr>
              <a:t>is:</a:t>
            </a:r>
            <a:r>
              <a:rPr lang="en-US" altLang="zh-CN" sz="1100" b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second part is: 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like C++.#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third part </a:t>
            </a:r>
            <a:r>
              <a:rPr lang="en-US" altLang="zh-CN" sz="1100" b="1" dirty="0" err="1">
                <a:latin typeface="+mn-ea"/>
                <a:ea typeface="+mn-ea"/>
              </a:rPr>
              <a:t>is:</a:t>
            </a:r>
            <a:r>
              <a:rPr lang="en-US" altLang="zh-CN" sz="1100" b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 study C++.#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4974336" y="3789040"/>
            <a:ext cx="1829912" cy="2029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9837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1560" y="1556792"/>
            <a:ext cx="496855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#include &lt;</a:t>
            </a:r>
            <a:r>
              <a:rPr lang="en-US" altLang="zh-CN" sz="1100" b="1" dirty="0" err="1">
                <a:latin typeface="+mn-ea"/>
                <a:ea typeface="+mn-ea"/>
              </a:rPr>
              <a:t>iostream</a:t>
            </a:r>
            <a:r>
              <a:rPr lang="en-US" altLang="zh-CN" sz="1100" b="1" dirty="0">
                <a:latin typeface="+mn-ea"/>
                <a:ea typeface="+mn-ea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using namespace </a:t>
            </a:r>
            <a:r>
              <a:rPr lang="en-US" altLang="zh-CN" sz="1100" b="1" dirty="0" err="1">
                <a:latin typeface="+mn-ea"/>
                <a:ea typeface="+mn-ea"/>
              </a:rPr>
              <a:t>std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char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[20];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"enter a sentence:";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不需要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endl</a:t>
            </a:r>
            <a:endParaRPr lang="en-US" altLang="zh-CN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&gt;&gt;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;          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直接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cin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，空格结束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ch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ch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third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'#'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solidFill>
                  <a:schemeClr val="accent2"/>
                </a:solidFill>
                <a:latin typeface="+mn-ea"/>
                <a:ea typeface="+mn-ea"/>
              </a:rPr>
              <a:t>和上页的差别：两句蓝色语句从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getline</a:t>
            </a:r>
            <a:r>
              <a:rPr lang="zh-CN" altLang="en-US" sz="1100" b="1" dirty="0">
                <a:solidFill>
                  <a:schemeClr val="accent2"/>
                </a:solidFill>
                <a:latin typeface="+mn-ea"/>
                <a:ea typeface="+mn-ea"/>
              </a:rPr>
              <a:t>变为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get</a:t>
            </a:r>
            <a:r>
              <a:rPr lang="zh-CN" altLang="en-US" sz="1100" b="1" dirty="0">
                <a:solidFill>
                  <a:schemeClr val="accent2"/>
                </a:solidFill>
                <a:latin typeface="+mn-ea"/>
                <a:ea typeface="+mn-ea"/>
              </a:rPr>
              <a:t>，则结果：</a:t>
            </a:r>
            <a:endParaRPr lang="en-US" altLang="zh-CN" sz="11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enter a </a:t>
            </a:r>
            <a:r>
              <a:rPr lang="en-US" altLang="zh-CN" sz="1100" b="1" dirty="0" err="1">
                <a:latin typeface="+mn-ea"/>
                <a:ea typeface="+mn-ea"/>
              </a:rPr>
              <a:t>sentence: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 like C++./I study C++./I am happy.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 err="1">
                <a:latin typeface="+mn-ea"/>
                <a:ea typeface="+mn-ea"/>
              </a:rPr>
              <a:t>is:</a:t>
            </a:r>
            <a:r>
              <a:rPr lang="en-US" altLang="zh-CN" sz="1100" b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second part is: 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like C++.#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third part is:</a:t>
            </a:r>
            <a:r>
              <a:rPr lang="en-US" altLang="zh-CN" sz="1100" b="1" dirty="0">
                <a:solidFill>
                  <a:srgbClr val="0000FF"/>
                </a:solidFill>
                <a:latin typeface="+mn-ea"/>
                <a:ea typeface="+mn-ea"/>
              </a:rPr>
              <a:t>#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560" y="5763344"/>
            <a:ext cx="4968552" cy="76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 b="1" dirty="0" err="1">
                <a:solidFill>
                  <a:schemeClr val="accent2"/>
                </a:solidFill>
                <a:latin typeface="宋体" pitchFamily="2" charset="-122"/>
              </a:rPr>
              <a:t>getline</a:t>
            </a:r>
            <a:r>
              <a:rPr lang="zh-CN" altLang="en-US" sz="1200" b="1" dirty="0">
                <a:solidFill>
                  <a:schemeClr val="accent2"/>
                </a:solidFill>
                <a:latin typeface="宋体" pitchFamily="2" charset="-122"/>
              </a:rPr>
              <a:t>：遇见终止字符，</a:t>
            </a:r>
            <a:r>
              <a:rPr lang="en-US" altLang="zh-CN" sz="1200" b="1" dirty="0">
                <a:solidFill>
                  <a:schemeClr val="accent2"/>
                </a:solidFill>
                <a:latin typeface="宋体" pitchFamily="2" charset="-122"/>
              </a:rPr>
              <a:t>_</a:t>
            </a:r>
            <a:r>
              <a:rPr lang="zh-CN" altLang="en-US" sz="1200" b="1" dirty="0">
                <a:solidFill>
                  <a:srgbClr val="0000FF"/>
                </a:solidFill>
                <a:latin typeface="宋体" pitchFamily="2" charset="-122"/>
              </a:rPr>
              <a:t>中止读入字符，将终止字符移除缓冲区</a:t>
            </a:r>
            <a:r>
              <a:rPr lang="en-US" altLang="zh-CN" sz="1200" b="1" dirty="0">
                <a:solidFill>
                  <a:schemeClr val="accent2"/>
                </a:solidFill>
                <a:latin typeface="宋体" pitchFamily="2" charset="-122"/>
              </a:rPr>
              <a:t>__</a:t>
            </a:r>
          </a:p>
          <a:p>
            <a:endParaRPr lang="en-US" altLang="zh-CN" sz="1200" b="1" dirty="0">
              <a:solidFill>
                <a:schemeClr val="accent2"/>
              </a:solidFill>
              <a:latin typeface="宋体" pitchFamily="2" charset="-122"/>
            </a:endParaRPr>
          </a:p>
          <a:p>
            <a:r>
              <a:rPr lang="en-US" altLang="zh-CN" sz="1200" b="1" dirty="0">
                <a:solidFill>
                  <a:schemeClr val="accent2"/>
                </a:solidFill>
                <a:latin typeface="宋体" pitchFamily="2" charset="-122"/>
              </a:rPr>
              <a:t>get    </a:t>
            </a:r>
            <a:r>
              <a:rPr lang="zh-CN" altLang="en-US" sz="1200" b="1" dirty="0">
                <a:solidFill>
                  <a:schemeClr val="accent2"/>
                </a:solidFill>
                <a:latin typeface="宋体" pitchFamily="2" charset="-122"/>
              </a:rPr>
              <a:t>：遇见终止字符，</a:t>
            </a:r>
            <a:r>
              <a:rPr lang="en-US" altLang="zh-CN" sz="1200" b="1" dirty="0">
                <a:solidFill>
                  <a:schemeClr val="accent2"/>
                </a:solidFill>
                <a:latin typeface="宋体" pitchFamily="2" charset="-122"/>
              </a:rPr>
              <a:t>_</a:t>
            </a:r>
            <a:r>
              <a:rPr lang="zh-CN" altLang="en-US" sz="1200" b="1" dirty="0">
                <a:solidFill>
                  <a:srgbClr val="0000FF"/>
                </a:solidFill>
                <a:latin typeface="宋体" pitchFamily="2" charset="-122"/>
              </a:rPr>
              <a:t>中止读入字符，将终止字符留在缓冲区</a:t>
            </a:r>
            <a:r>
              <a:rPr lang="en-US" altLang="zh-CN" sz="1200" b="1" dirty="0">
                <a:solidFill>
                  <a:schemeClr val="accent2"/>
                </a:solidFill>
                <a:latin typeface="宋体" pitchFamily="2" charset="-122"/>
              </a:rPr>
              <a:t>__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7129267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  <a:ea typeface="宋体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停止输入字符，将剩下的字符串留在缓冲区</a:t>
            </a:r>
            <a:r>
              <a:rPr lang="en-US" altLang="zh-CN" sz="1600" b="1" dirty="0">
                <a:latin typeface="+mn-ea"/>
              </a:rPr>
              <a:t>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继续输入字符，直到读入整行字符串</a:t>
            </a:r>
            <a:r>
              <a:rPr lang="en-US" altLang="zh-CN" sz="1600" b="1" dirty="0">
                <a:latin typeface="+mn-ea"/>
              </a:rPr>
              <a:t>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无法读入其他字符</a:t>
            </a:r>
            <a:r>
              <a:rPr lang="en-US" altLang="zh-CN" sz="1600" b="1" dirty="0">
                <a:latin typeface="+mn-ea"/>
              </a:rPr>
              <a:t>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继续读入中止字符后的其他字符</a:t>
            </a:r>
            <a:r>
              <a:rPr lang="en-US" altLang="zh-CN" sz="1600" b="1" dirty="0">
                <a:latin typeface="+mn-ea"/>
              </a:rPr>
              <a:t>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继续读入其他字符</a:t>
            </a:r>
            <a:r>
              <a:rPr lang="en-US" altLang="zh-CN" sz="1600" b="1" dirty="0">
                <a:latin typeface="+mn-ea"/>
              </a:rPr>
              <a:t>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停止输入其他字符</a:t>
            </a:r>
            <a:r>
              <a:rPr lang="en-US" altLang="zh-CN" sz="1600" b="1" dirty="0">
                <a:latin typeface="+mn-ea"/>
              </a:rPr>
              <a:t>______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5536" y="1484784"/>
            <a:ext cx="4320480" cy="3384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  <a:ea typeface="+mn-ea"/>
              </a:rPr>
              <a:t>#include &lt;</a:t>
            </a:r>
            <a:r>
              <a:rPr lang="en-US" altLang="zh-CN" sz="1100" b="1" dirty="0" err="1">
                <a:latin typeface="+mn-ea"/>
                <a:ea typeface="+mn-ea"/>
              </a:rPr>
              <a:t>iostream</a:t>
            </a:r>
            <a:r>
              <a:rPr lang="en-US" altLang="zh-CN" sz="11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using namespace </a:t>
            </a:r>
            <a:r>
              <a:rPr lang="en-US" altLang="zh-CN" sz="1100" b="1" dirty="0" err="1">
                <a:latin typeface="+mn-ea"/>
                <a:ea typeface="+mn-ea"/>
              </a:rPr>
              <a:t>std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{   char ch1[10], ch2[10];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(ch1, 10, '*'); 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ch1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(ch2, 10, '*'); 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ch2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输入一串大于</a:t>
            </a:r>
            <a:r>
              <a:rPr lang="en-US" altLang="zh-CN" sz="1600" b="1" dirty="0">
                <a:latin typeface="+mn-ea"/>
                <a:ea typeface="+mn-ea"/>
              </a:rPr>
              <a:t>20</a:t>
            </a:r>
            <a:r>
              <a:rPr lang="zh-CN" altLang="en-US" sz="1600" b="1" dirty="0">
                <a:latin typeface="+mn-ea"/>
                <a:ea typeface="+mn-ea"/>
              </a:rPr>
              <a:t>个字符的字符串，输出：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第一行前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个字符，第二行后续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个字符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输入一串字符串，每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个以内含*，输出：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第一行输出第一个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前的字符串，第二行为空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输入一串小于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的字符串，加回车，输出：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等待输入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815136" y="1124744"/>
            <a:ext cx="4176464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  <a:ea typeface="+mn-ea"/>
              </a:rPr>
              <a:t>#include &lt;</a:t>
            </a:r>
            <a:r>
              <a:rPr lang="en-US" altLang="zh-CN" sz="1100" b="1" dirty="0" err="1">
                <a:latin typeface="+mn-ea"/>
                <a:ea typeface="+mn-ea"/>
              </a:rPr>
              <a:t>iostream</a:t>
            </a:r>
            <a:r>
              <a:rPr lang="en-US" altLang="zh-CN" sz="11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using namespace </a:t>
            </a:r>
            <a:r>
              <a:rPr lang="en-US" altLang="zh-CN" sz="1100" b="1" dirty="0" err="1">
                <a:latin typeface="+mn-ea"/>
                <a:ea typeface="+mn-ea"/>
              </a:rPr>
              <a:t>std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{   char ch1[10], ch2[10];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(ch1, 10, '*'); 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ch1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(ch2, 10, '*'); 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ch2 &lt;&lt; </a:t>
            </a:r>
            <a:r>
              <a:rPr lang="en-US" altLang="zh-CN" sz="1100" b="1" dirty="0" err="1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输入一串大于</a:t>
            </a:r>
            <a:r>
              <a:rPr lang="en-US" altLang="zh-CN" sz="1600" b="1" dirty="0">
                <a:latin typeface="+mn-ea"/>
                <a:ea typeface="+mn-ea"/>
              </a:rPr>
              <a:t>20</a:t>
            </a:r>
            <a:r>
              <a:rPr lang="zh-CN" altLang="en-US" sz="1600" b="1" dirty="0">
                <a:latin typeface="+mn-ea"/>
                <a:ea typeface="+mn-ea"/>
              </a:rPr>
              <a:t>个字符的字符串，输出：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第一行前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个字符，第二行为空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输入一串字符串，每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个以内含*，输出：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第一行输出第一个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前的字符串，第二行输出第一个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后的字符串，直到输出了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个字符或者读入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endParaRPr lang="zh-CN" altLang="en-US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输入一串小于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的字符串，加回车，输出：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等待输入</a:t>
            </a:r>
          </a:p>
        </p:txBody>
      </p:sp>
    </p:spTree>
    <p:extLst>
      <p:ext uri="{BB962C8B-B14F-4D97-AF65-F5344CB8AC3E}">
        <p14:creationId xmlns:p14="http://schemas.microsoft.com/office/powerpoint/2010/main" val="32924921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cin.eof</a:t>
            </a:r>
            <a:r>
              <a:rPr lang="en-US" altLang="zh-CN" sz="1600" b="1" dirty="0"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  <a:ea typeface="+mn-ea"/>
              </a:rPr>
              <a:t>EOF</a:t>
            </a:r>
            <a:r>
              <a:rPr lang="zh-CN" altLang="en-US" sz="1600" b="1" dirty="0">
                <a:latin typeface="+mn-ea"/>
                <a:ea typeface="+mn-ea"/>
              </a:rPr>
              <a:t>，返回逻辑值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遇到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EOF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为真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cin.peek</a:t>
            </a:r>
            <a:r>
              <a:rPr lang="en-US" altLang="zh-CN" sz="1600" b="1" dirty="0"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不提取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EOF)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字符变量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字符常量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功能：将字符变量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常量插入到输入流的头部</a:t>
            </a:r>
          </a:p>
          <a:p>
            <a:pPr algn="l"/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cin.ignore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字符个数</a:t>
            </a:r>
            <a:r>
              <a:rPr lang="en-US" altLang="zh-CN" sz="1600" b="1" dirty="0">
                <a:latin typeface="+mn-ea"/>
                <a:ea typeface="+mn-ea"/>
              </a:rPr>
              <a:t>n</a:t>
            </a:r>
            <a:r>
              <a:rPr lang="zh-CN" altLang="en-US" sz="1600" b="1" dirty="0">
                <a:latin typeface="+mn-ea"/>
                <a:ea typeface="+mn-ea"/>
              </a:rPr>
              <a:t>，中止字符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功能：跳过</a:t>
            </a:r>
            <a:r>
              <a:rPr lang="en-US" altLang="zh-CN" sz="1600" b="1" dirty="0">
                <a:latin typeface="+mn-ea"/>
                <a:ea typeface="+mn-ea"/>
              </a:rPr>
              <a:t>n</a:t>
            </a:r>
            <a:r>
              <a:rPr lang="zh-CN" altLang="en-US" sz="1600" b="1" dirty="0">
                <a:latin typeface="+mn-ea"/>
                <a:ea typeface="+mn-ea"/>
              </a:rPr>
              <a:t>个字符，或遇到中止字符时提前结束</a:t>
            </a:r>
          </a:p>
        </p:txBody>
      </p:sp>
    </p:spTree>
    <p:extLst>
      <p:ext uri="{BB962C8B-B14F-4D97-AF65-F5344CB8AC3E}">
        <p14:creationId xmlns:p14="http://schemas.microsoft.com/office/powerpoint/2010/main" val="5242940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cin.eof</a:t>
            </a:r>
            <a:r>
              <a:rPr lang="en-US" altLang="zh-CN" sz="1600" b="1" dirty="0">
                <a:latin typeface="+mn-ea"/>
                <a:ea typeface="+mn-ea"/>
              </a:rPr>
              <a:t>()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95536" y="1556792"/>
            <a:ext cx="6552728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  //P.430 </a:t>
            </a:r>
            <a:r>
              <a:rPr lang="zh-CN" altLang="en-US" sz="1600" b="1" dirty="0">
                <a:latin typeface="+mn-ea"/>
                <a:ea typeface="+mn-ea"/>
              </a:rPr>
              <a:t>例</a:t>
            </a:r>
            <a:r>
              <a:rPr lang="en-US" altLang="zh-CN" sz="1600" b="1" dirty="0">
                <a:latin typeface="+mn-ea"/>
                <a:ea typeface="+mn-ea"/>
              </a:rPr>
              <a:t>13.5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c;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while (!</a:t>
            </a:r>
            <a:r>
              <a:rPr lang="en-US" altLang="zh-CN" sz="1600" b="1" dirty="0" err="1">
                <a:latin typeface="+mn-ea"/>
                <a:ea typeface="+mn-ea"/>
              </a:rPr>
              <a:t>cin.eof</a:t>
            </a:r>
            <a:r>
              <a:rPr lang="en-US" altLang="zh-CN" sz="1600" b="1" dirty="0">
                <a:latin typeface="+mn-ea"/>
                <a:ea typeface="+mn-ea"/>
              </a:rPr>
              <a:t>())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if ((c=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 ')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(c);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输入：连续多个字符串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含空格及</a:t>
            </a:r>
            <a:r>
              <a:rPr lang="en-US" altLang="zh-CN" sz="1600" b="1" dirty="0">
                <a:latin typeface="+mn-ea"/>
                <a:ea typeface="+mn-ea"/>
              </a:rPr>
              <a:t>CTRL+Z)+</a:t>
            </a:r>
            <a:r>
              <a:rPr lang="zh-CN" altLang="en-US" sz="1600" b="1" dirty="0">
                <a:latin typeface="+mn-ea"/>
                <a:ea typeface="+mn-ea"/>
              </a:rPr>
              <a:t>回车，最后一行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单独</a:t>
            </a:r>
            <a:r>
              <a:rPr lang="en-US" altLang="zh-CN" sz="1600" b="1" dirty="0">
                <a:latin typeface="+mn-ea"/>
                <a:ea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每行依次输出不带空格的用户输入的字符串，最后一行没有输出，程序终止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740740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cin.peek</a:t>
            </a:r>
            <a:r>
              <a:rPr lang="en-US" altLang="zh-CN" sz="1600" b="1" dirty="0">
                <a:latin typeface="+mn-ea"/>
                <a:ea typeface="+mn-ea"/>
              </a:rPr>
              <a:t>()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95536" y="1556792"/>
            <a:ext cx="6552728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cin.peek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>
                <a:latin typeface="+mn-ea"/>
                <a:ea typeface="+mn-ea"/>
              </a:rPr>
              <a:t>ab      </a:t>
            </a:r>
            <a:r>
              <a:rPr lang="zh-CN" altLang="en-US" sz="1600" b="1" dirty="0">
                <a:latin typeface="+mn-ea"/>
                <a:ea typeface="+mn-ea"/>
              </a:rPr>
              <a:t>输出为：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a97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a97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>
                <a:latin typeface="+mn-ea"/>
                <a:ea typeface="+mn-ea"/>
              </a:rPr>
              <a:t>CTRL+Z  </a:t>
            </a:r>
            <a:r>
              <a:rPr lang="zh-CN" altLang="en-US" sz="1600" b="1" dirty="0">
                <a:latin typeface="+mn-ea"/>
                <a:ea typeface="+mn-ea"/>
              </a:rPr>
              <a:t>输出为：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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-1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-1</a:t>
            </a:r>
            <a:endParaRPr lang="zh-CN" altLang="en-US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039145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13.3.</a:t>
            </a:r>
            <a:r>
              <a:rPr lang="zh-CN" altLang="en-US" sz="1600" b="1" dirty="0">
                <a:latin typeface="+mn-ea"/>
              </a:rPr>
              <a:t>标准输入流</a:t>
            </a:r>
          </a:p>
          <a:p>
            <a:pPr algn="l"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13.3.2.</a:t>
            </a:r>
            <a:r>
              <a:rPr lang="zh-CN" altLang="en-US" sz="1600" b="1" dirty="0">
                <a:latin typeface="+mn-ea"/>
              </a:rPr>
              <a:t>文件结束符与文件结束标记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设备也当作文件处理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来表示</a:t>
            </a:r>
          </a:p>
          <a:p>
            <a:pPr algn="l" eaLnBrk="0" hangingPunct="0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的值可能不同，不必关心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62880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//get()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一次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('H');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putback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一次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Hbc</a:t>
            </a:r>
            <a:endParaRPr lang="zh-CN" altLang="en-US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367795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62880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('H');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iHc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2686473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3649" y="1639814"/>
            <a:ext cx="4176464" cy="50295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    //get()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一次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('H');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putback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两次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en-US" altLang="zh-CN" sz="1600" b="1" dirty="0">
                <a:latin typeface="+mn-ea"/>
                <a:ea typeface="+mn-ea"/>
              </a:rPr>
              <a:t>VS2017     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iHbc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CodeBlocks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程序进入死循环，不停输出空格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(EOF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符号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DevC</a:t>
            </a:r>
            <a:r>
              <a:rPr lang="en-US" altLang="zh-CN" sz="1600" b="1" dirty="0">
                <a:latin typeface="+mn-ea"/>
                <a:ea typeface="+mn-ea"/>
              </a:rPr>
              <a:t>++     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程序进入死循环，不停输出空格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(EOF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符号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Linux      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iHbc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754747" y="5372985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上两页的正确情况，本页的错误情况，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综合起来，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putback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使用时要注意什么问题？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调用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putback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前，要保证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cin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已经读入了足够多的字符。一旦调用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get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的次数小于调用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putback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的次数，程序就会出错。</a:t>
            </a:r>
          </a:p>
        </p:txBody>
      </p:sp>
    </p:spTree>
    <p:extLst>
      <p:ext uri="{BB962C8B-B14F-4D97-AF65-F5344CB8AC3E}">
        <p14:creationId xmlns:p14="http://schemas.microsoft.com/office/powerpoint/2010/main" val="28295783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1556792"/>
            <a:ext cx="5472608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' '; 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输出换为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  <a:ea typeface="+mn-ea"/>
              </a:rPr>
              <a:t>int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输入：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en-US" altLang="zh-CN" sz="1600" b="1" dirty="0">
                <a:latin typeface="+mn-ea"/>
              </a:rPr>
              <a:t>  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en-US" altLang="zh-CN" sz="1600" b="1" dirty="0">
                <a:latin typeface="+mn-ea"/>
              </a:rPr>
              <a:t>VS2017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105 72 98 99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err="1">
                <a:latin typeface="+mn-ea"/>
              </a:rPr>
              <a:t>CodeBlocks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-1 (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循环输出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-1 (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循环输出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Linux 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105 72 98 99 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321699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1556792"/>
            <a:ext cx="5976664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())!=EOF)  </a:t>
            </a:r>
            <a:r>
              <a:rPr lang="en-US" altLang="zh-CN" sz="1600" b="1" dirty="0">
                <a:solidFill>
                  <a:srgbClr val="FF00FF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+mn-ea"/>
                <a:ea typeface="+mn-ea"/>
              </a:rPr>
              <a:t>判断条件换为</a:t>
            </a:r>
            <a:r>
              <a:rPr lang="en-US" altLang="zh-CN" sz="1600" b="1" dirty="0">
                <a:solidFill>
                  <a:srgbClr val="FF00FF"/>
                </a:solidFill>
                <a:latin typeface="+mn-ea"/>
                <a:ea typeface="+mn-ea"/>
              </a:rPr>
              <a:t>!=EOF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</a:rPr>
              <a:t>输入：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en-US" altLang="zh-CN" sz="1600" b="1" dirty="0">
                <a:latin typeface="+mn-ea"/>
              </a:rPr>
              <a:t>  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en-US" altLang="zh-CN" sz="1600" b="1" dirty="0">
                <a:latin typeface="+mn-ea"/>
              </a:rPr>
              <a:t>VS2017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iHbc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 (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等待输入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zh-CN" sz="1600" b="1" dirty="0">
                <a:latin typeface="+mn-ea"/>
              </a:rPr>
              <a:t> </a:t>
            </a: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err="1">
                <a:latin typeface="+mn-ea"/>
              </a:rPr>
              <a:t>CodeBlocks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没有输出，程序退出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没有输出，程序退出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Linux 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iHbc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 (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等待输入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5667686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484784"/>
            <a:ext cx="8280920" cy="52565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</a:rPr>
              <a:t>P.416-417 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例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</a:rPr>
              <a:t>13.6</a:t>
            </a:r>
          </a:p>
          <a:p>
            <a:r>
              <a:rPr lang="en-US" altLang="zh-CN" sz="1600" b="1" dirty="0">
                <a:latin typeface="+mn-ea"/>
              </a:rPr>
              <a:t>{   char c[20];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"please enter a </a:t>
            </a:r>
            <a:r>
              <a:rPr lang="en-US" altLang="zh-CN" sz="1600" b="1" dirty="0" err="1">
                <a:latin typeface="+mn-ea"/>
              </a:rPr>
              <a:t>sentense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(c, 15, '/');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"The first part is:"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 =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"The next char(ASCII):" &lt;&lt;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 &lt;&lt;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(c[0]);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(c, 15, '/');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"The second part is:"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solidFill>
                <a:srgbClr val="FF3300"/>
              </a:solidFill>
              <a:latin typeface="+mn-ea"/>
            </a:endParaRPr>
          </a:p>
          <a:p>
            <a:r>
              <a:rPr lang="zh-CN" altLang="en-US" sz="1600" b="1" dirty="0">
                <a:latin typeface="宋体" pitchFamily="2" charset="-122"/>
              </a:rPr>
              <a:t>运行结果：</a:t>
            </a:r>
            <a:endParaRPr lang="en-US" altLang="zh-CN" sz="1600" b="1" dirty="0">
              <a:latin typeface="宋体" pitchFamily="2" charset="-122"/>
            </a:endParaRPr>
          </a:p>
          <a:p>
            <a:r>
              <a:rPr lang="en-US" altLang="zh-CN" sz="1600" b="1" dirty="0">
                <a:latin typeface="宋体" pitchFamily="2" charset="-122"/>
              </a:rPr>
              <a:t>please enter a </a:t>
            </a:r>
            <a:r>
              <a:rPr lang="en-US" altLang="zh-CN" sz="1600" b="1" dirty="0" err="1">
                <a:latin typeface="宋体" pitchFamily="2" charset="-122"/>
              </a:rPr>
              <a:t>sentense:</a:t>
            </a:r>
            <a:r>
              <a:rPr lang="en-US" altLang="zh-CN" sz="1600" b="1" dirty="0" err="1">
                <a:solidFill>
                  <a:srgbClr val="FF0000"/>
                </a:solidFill>
                <a:latin typeface="宋体" pitchFamily="2" charset="-122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</a:rPr>
              <a:t> am a boy./ am a student.</a:t>
            </a:r>
          </a:p>
          <a:p>
            <a:r>
              <a:rPr lang="en-US" altLang="zh-CN" sz="1600" b="1" dirty="0">
                <a:latin typeface="宋体" pitchFamily="2" charset="-122"/>
              </a:rPr>
              <a:t>The first part </a:t>
            </a:r>
            <a:r>
              <a:rPr lang="en-US" altLang="zh-CN" sz="1600" b="1" dirty="0" err="1">
                <a:latin typeface="宋体" pitchFamily="2" charset="-122"/>
              </a:rPr>
              <a:t>is:</a:t>
            </a:r>
            <a:r>
              <a:rPr lang="en-US" altLang="zh-CN" sz="1600" b="1" dirty="0" err="1">
                <a:solidFill>
                  <a:srgbClr val="0000FF"/>
                </a:solidFill>
                <a:latin typeface="宋体" pitchFamily="2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宋体" pitchFamily="2" charset="-122"/>
              </a:rPr>
              <a:t> am a boy.</a:t>
            </a:r>
          </a:p>
          <a:p>
            <a:r>
              <a:rPr lang="en-US" altLang="zh-CN" sz="1600" b="1" dirty="0">
                <a:latin typeface="宋体" pitchFamily="2" charset="-122"/>
              </a:rPr>
              <a:t>The next char(ASCII):</a:t>
            </a:r>
            <a:r>
              <a:rPr lang="en-US" altLang="zh-CN" sz="1600" b="1" dirty="0">
                <a:solidFill>
                  <a:srgbClr val="0000FF"/>
                </a:solidFill>
                <a:latin typeface="宋体" pitchFamily="2" charset="-122"/>
              </a:rPr>
              <a:t>32</a:t>
            </a:r>
          </a:p>
          <a:p>
            <a:r>
              <a:rPr lang="en-US" altLang="zh-CN" sz="1600" b="1" dirty="0">
                <a:latin typeface="宋体" pitchFamily="2" charset="-122"/>
              </a:rPr>
              <a:t>The second part </a:t>
            </a:r>
            <a:r>
              <a:rPr lang="en-US" altLang="zh-CN" sz="1600" b="1" dirty="0" err="1">
                <a:latin typeface="宋体" pitchFamily="2" charset="-122"/>
              </a:rPr>
              <a:t>is:</a:t>
            </a:r>
            <a:r>
              <a:rPr lang="en-US" altLang="zh-CN" sz="1600" b="1" dirty="0" err="1">
                <a:solidFill>
                  <a:srgbClr val="0000FF"/>
                </a:solidFill>
                <a:latin typeface="宋体" pitchFamily="2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宋体" pitchFamily="2" charset="-122"/>
              </a:rPr>
              <a:t> am a student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65759504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556792"/>
            <a:ext cx="4176464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cin.ignore</a:t>
            </a:r>
            <a:r>
              <a:rPr lang="en-US" altLang="zh-CN" sz="1600" b="1" dirty="0">
                <a:latin typeface="+mn-ea"/>
                <a:ea typeface="+mn-ea"/>
              </a:rPr>
              <a:t>(5, 'A');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return 0;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abcdefghijk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ag</a:t>
            </a:r>
            <a:endParaRPr lang="zh-CN" altLang="en-US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abcd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  <a:ea typeface="+mn-ea"/>
              </a:rPr>
              <a:t>A</a:t>
            </a:r>
            <a:r>
              <a:rPr lang="en-US" altLang="zh-CN" sz="1600" b="1" dirty="0" err="1">
                <a:latin typeface="+mn-ea"/>
                <a:ea typeface="+mn-ea"/>
              </a:rPr>
              <a:t>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af</a:t>
            </a:r>
            <a:endParaRPr lang="zh-CN" altLang="en-US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5976876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1556792"/>
            <a:ext cx="5328592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cin.ignore</a:t>
            </a:r>
            <a:r>
              <a:rPr lang="en-US" altLang="zh-CN" sz="1600" b="1" dirty="0">
                <a:latin typeface="+mn-ea"/>
                <a:ea typeface="+mn-ea"/>
              </a:rPr>
              <a:t>(); 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缺省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个字符，中止字符为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EOF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return 0;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abcdefghijk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ac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abcd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  <a:ea typeface="+mn-ea"/>
              </a:rPr>
              <a:t>A</a:t>
            </a:r>
            <a:r>
              <a:rPr lang="en-US" altLang="zh-CN" sz="1600" b="1" dirty="0" err="1">
                <a:latin typeface="+mn-ea"/>
                <a:ea typeface="+mn-ea"/>
              </a:rPr>
              <a:t>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ac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2804247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1556792"/>
            <a:ext cx="6696744" cy="5112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//P.418 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例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13.7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[20];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指针停留在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处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first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从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处取，为空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>
                <a:latin typeface="+mn-ea"/>
                <a:ea typeface="+mn-ea"/>
              </a:rPr>
              <a:t>I like C++./I study C++./I am happy.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The first part 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is:I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 like C++.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The second part is: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6430187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9552" y="1556792"/>
            <a:ext cx="6408712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[20];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指针停留在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处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first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  <a:ea typeface="+mn-ea"/>
              </a:rPr>
              <a:t>cin.ignore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();          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跳过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从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后取，非空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>
                <a:latin typeface="+mn-ea"/>
                <a:ea typeface="+mn-ea"/>
              </a:rPr>
              <a:t>I like C++./I study C++./I am happy.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输出：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The first part 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is:I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 like C++.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The second part 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is:I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 study C++.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9055956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</a:rPr>
              <a:t>13.3.</a:t>
            </a:r>
            <a:r>
              <a:rPr lang="zh-CN" altLang="en-US" sz="1600" b="1" dirty="0">
                <a:latin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724128" y="4221088"/>
            <a:ext cx="2592288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某些编译器会返回逻辑值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具体情况具体分析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5796136" y="2636912"/>
            <a:ext cx="1224136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7020272" y="3501008"/>
            <a:ext cx="3600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>
            <a:stCxn id="2" idx="1"/>
          </p:cNvCxnSpPr>
          <p:nvPr/>
        </p:nvCxnSpPr>
        <p:spPr bwMode="auto">
          <a:xfrm flipH="1" flipV="1">
            <a:off x="3419872" y="4293096"/>
            <a:ext cx="23042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547100" y="4979940"/>
            <a:ext cx="5162128" cy="6813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参考网址：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600" b="1" u="sng" dirty="0">
                <a:solidFill>
                  <a:srgbClr val="FF0000"/>
                </a:solidFill>
                <a:latin typeface="+mn-ea"/>
                <a:ea typeface="+mn-ea"/>
              </a:rPr>
              <a:t>http://bbs.bccn.net/thread-420985-1-1.html</a:t>
            </a:r>
          </a:p>
          <a:p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39552" y="1628800"/>
            <a:ext cx="83529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std;</a:t>
            </a: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int(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输入一个字符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第一个字符与其对应的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码，回车与其对应的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码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a97</a:t>
            </a:r>
          </a:p>
          <a:p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10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前两个字符与其对应的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码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a97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b98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1628800"/>
            <a:ext cx="5256584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原样输出字符串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latin typeface="+mn-ea"/>
                <a:ea typeface="+mn-ea"/>
              </a:rPr>
              <a:t>abcdefg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39552" y="1556792"/>
            <a:ext cx="6408712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cstdio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())!=EOF)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输入：连续多个一串字符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回车，串中可含</a:t>
            </a:r>
            <a:r>
              <a:rPr lang="en-US" altLang="zh-CN" sz="1600" b="1" dirty="0">
                <a:latin typeface="+mn-ea"/>
                <a:ea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字符串在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^Z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前的部分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+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控制字符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没有回车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输入：连续多个一串字符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回车，最后一行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单独</a:t>
            </a:r>
            <a:r>
              <a:rPr lang="en-US" altLang="zh-CN" sz="1600" b="1" dirty="0">
                <a:latin typeface="+mn-ea"/>
                <a:ea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输入的连续多个字符串，最后输入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^Z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后程序退出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4177558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39552" y="1628800"/>
            <a:ext cx="8280920" cy="4824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std;</a:t>
            </a: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int(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>
                <a:latin typeface="+mn-ea"/>
              </a:rPr>
              <a:t>输入一个字符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第一个字符与其对应的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码，回车与其对应的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码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a97</a:t>
            </a:r>
          </a:p>
          <a:p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输入一串字符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前两个字符与其对应的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码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a97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b98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6081428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39552" y="1556792"/>
            <a:ext cx="5472608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while((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)))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//(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cin.get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())!=EOF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</a:rPr>
              <a:t>输入：连续多个一串字符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回车，串中可含</a:t>
            </a:r>
            <a:r>
              <a:rPr lang="en-US" altLang="zh-CN" sz="1600" b="1" dirty="0">
                <a:latin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字符串在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^Z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前的部分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控制字符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没有回车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输入：连续多个一串字符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回车，最后一行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单独</a:t>
            </a:r>
            <a:r>
              <a:rPr lang="en-US" altLang="zh-CN" sz="1600" b="1" dirty="0">
                <a:latin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输入的连续多个字符串，最后输入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^Z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后程序退出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40575430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39552" y="1556792"/>
            <a:ext cx="5760640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while((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))!='\n')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编译出错，为什么？</a:t>
            </a:r>
            <a:endParaRPr lang="en-US" altLang="zh-CN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cin.get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ch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返回的是类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std::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istream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的对象，没有重载等号，无法与‘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\n’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进行比较</a:t>
            </a:r>
            <a:endParaRPr lang="zh-CN" altLang="en-US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6268367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3812</Words>
  <Application>Microsoft Office PowerPoint</Application>
  <PresentationFormat>全屏显示(4:3)</PresentationFormat>
  <Paragraphs>677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志远 杨</cp:lastModifiedBy>
  <cp:revision>314</cp:revision>
  <dcterms:created xsi:type="dcterms:W3CDTF">1998-01-29T08:42:32Z</dcterms:created>
  <dcterms:modified xsi:type="dcterms:W3CDTF">2019-03-19T07:31:39Z</dcterms:modified>
</cp:coreProperties>
</file>