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256" r:id="rId2"/>
    <p:sldId id="294" r:id="rId3"/>
    <p:sldId id="278" r:id="rId4"/>
    <p:sldId id="295" r:id="rId5"/>
    <p:sldId id="287" r:id="rId6"/>
    <p:sldId id="289" r:id="rId7"/>
    <p:sldId id="290" r:id="rId8"/>
    <p:sldId id="298" r:id="rId9"/>
    <p:sldId id="297" r:id="rId10"/>
    <p:sldId id="296" r:id="rId11"/>
    <p:sldId id="276" r:id="rId12"/>
    <p:sldId id="291" r:id="rId13"/>
    <p:sldId id="300" r:id="rId14"/>
    <p:sldId id="299" r:id="rId15"/>
    <p:sldId id="302" r:id="rId16"/>
    <p:sldId id="301" r:id="rId17"/>
    <p:sldId id="280" r:id="rId18"/>
    <p:sldId id="293" r:id="rId19"/>
    <p:sldId id="303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36"/>
    <p:restoredTop sz="95714"/>
  </p:normalViewPr>
  <p:slideViewPr>
    <p:cSldViewPr snapToGrid="0" snapToObjects="1">
      <p:cViewPr varScale="1">
        <p:scale>
          <a:sx n="163" d="100"/>
          <a:sy n="163" d="100"/>
        </p:scale>
        <p:origin x="192" y="17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4EF4D-DB12-3E45-AA45-29D900805E8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5C24-0C9D-9841-B6BC-E10E0A60B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35C24-0C9D-9841-B6BC-E10E0A60B8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6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TIAS - Transport Independent Application Specific maximum, a bandwidth modifier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35C24-0C9D-9841-B6BC-E10E0A60B8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walterfan/7df686f3f6b94004fc3adc203f3833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draft-nandakumar-rtcweb-sdp-08#section-5.2.4" TargetMode="External"/><Relationship Id="rId13" Type="http://schemas.openxmlformats.org/officeDocument/2006/relationships/hyperlink" Target="https://tools.ietf.org/html/draft-nandakumar-rtcweb-sdp-08#section-5.2.9" TargetMode="External"/><Relationship Id="rId18" Type="http://schemas.openxmlformats.org/officeDocument/2006/relationships/hyperlink" Target="https://tools.ietf.org/html/draft-nandakumar-rtcweb-sdp-08#section-5.3.2" TargetMode="External"/><Relationship Id="rId3" Type="http://schemas.openxmlformats.org/officeDocument/2006/relationships/hyperlink" Target="https://tools.ietf.org/html/draft-nandakumar-rtcweb-sdp-08#section-5.1" TargetMode="External"/><Relationship Id="rId21" Type="http://schemas.openxmlformats.org/officeDocument/2006/relationships/hyperlink" Target="https://tools.ietf.org/html/draft-nandakumar-rtcweb-sdp-08#section-5.4.2" TargetMode="External"/><Relationship Id="rId7" Type="http://schemas.openxmlformats.org/officeDocument/2006/relationships/hyperlink" Target="https://tools.ietf.org/html/draft-nandakumar-rtcweb-sdp-08#section-5.2.3" TargetMode="External"/><Relationship Id="rId12" Type="http://schemas.openxmlformats.org/officeDocument/2006/relationships/hyperlink" Target="https://tools.ietf.org/html/draft-nandakumar-rtcweb-sdp-08#section-5.2.8" TargetMode="External"/><Relationship Id="rId17" Type="http://schemas.openxmlformats.org/officeDocument/2006/relationships/hyperlink" Target="https://tools.ietf.org/html/draft-nandakumar-rtcweb-sdp-08#section-5.3" TargetMode="External"/><Relationship Id="rId2" Type="http://schemas.openxmlformats.org/officeDocument/2006/relationships/hyperlink" Target="https://tools.ietf.org/html/draft-nandakumar-rtcweb-sdp-08#section-5" TargetMode="External"/><Relationship Id="rId16" Type="http://schemas.openxmlformats.org/officeDocument/2006/relationships/hyperlink" Target="https://tools.ietf.org/html/draft-nandakumar-rtcweb-sdp-08" TargetMode="External"/><Relationship Id="rId20" Type="http://schemas.openxmlformats.org/officeDocument/2006/relationships/hyperlink" Target="https://tools.ietf.org/html/draft-nandakumar-rtcweb-sdp-08#section-5.4.1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tools.ietf.org/html/draft-nandakumar-rtcweb-sdp-08#section-5.2.2" TargetMode="External"/><Relationship Id="rId11" Type="http://schemas.openxmlformats.org/officeDocument/2006/relationships/hyperlink" Target="https://tools.ietf.org/html/draft-nandakumar-rtcweb-sdp-08#section-5.2.7" TargetMode="External"/><Relationship Id="rId5" Type="http://schemas.openxmlformats.org/officeDocument/2006/relationships/hyperlink" Target="https://tools.ietf.org/html/draft-nandakumar-rtcweb-sdp-08#section-5.2.1" TargetMode="External"/><Relationship Id="rId15" Type="http://schemas.openxmlformats.org/officeDocument/2006/relationships/hyperlink" Target="https://tools.ietf.org/html/draft-nandakumar-rtcweb-sdp-08#section-5.2.11" TargetMode="External"/><Relationship Id="rId10" Type="http://schemas.openxmlformats.org/officeDocument/2006/relationships/hyperlink" Target="https://tools.ietf.org/html/draft-nandakumar-rtcweb-sdp-08#section-5.2.6" TargetMode="External"/><Relationship Id="rId19" Type="http://schemas.openxmlformats.org/officeDocument/2006/relationships/hyperlink" Target="https://tools.ietf.org/html/draft-nandakumar-rtcweb-sdp-08#section-5.4" TargetMode="External"/><Relationship Id="rId4" Type="http://schemas.openxmlformats.org/officeDocument/2006/relationships/hyperlink" Target="https://tools.ietf.org/html/draft-nandakumar-rtcweb-sdp-08#section-5.2" TargetMode="External"/><Relationship Id="rId9" Type="http://schemas.openxmlformats.org/officeDocument/2006/relationships/hyperlink" Target="https://tools.ietf.org/html/draft-nandakumar-rtcweb-sdp-08#section-5.2.5" TargetMode="External"/><Relationship Id="rId14" Type="http://schemas.openxmlformats.org/officeDocument/2006/relationships/hyperlink" Target="https://tools.ietf.org/html/draft-nandakumar-rtcweb-sdp-08#section-5.2.10" TargetMode="External"/><Relationship Id="rId22" Type="http://schemas.openxmlformats.org/officeDocument/2006/relationships/hyperlink" Target="https://tools.ietf.org/html/draft-nandakumar-rtcweb-sdp-08#section-5.4.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888" TargetMode="External"/><Relationship Id="rId2" Type="http://schemas.openxmlformats.org/officeDocument/2006/relationships/hyperlink" Target="https://datatracker.ietf.org/doc/html/rfc8843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isco.com/display/PAN/ROAP+Protocol+and+Its+Extensions+for+CMSC" TargetMode="External"/><Relationship Id="rId2" Type="http://schemas.openxmlformats.org/officeDocument/2006/relationships/hyperlink" Target="https://datatracker.ietf.org/doc/html/draft-jennings-rtcweb-signaling-01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qbu-github.cisco.com/Calliope/documentation/blob/master/apis/roap/api.md" TargetMode="External"/><Relationship Id="rId5" Type="http://schemas.openxmlformats.org/officeDocument/2006/relationships/hyperlink" Target="https://sqbu-github.cisco.com/Calliope/documentation/blob/master/apis/websocket/api.md" TargetMode="External"/><Relationship Id="rId4" Type="http://schemas.openxmlformats.org/officeDocument/2006/relationships/hyperlink" Target="https://wiki.cisco.com/display/PAN/Roap+state+machin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5888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5576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bd397f73d2b2" TargetMode="External"/><Relationship Id="rId2" Type="http://schemas.openxmlformats.org/officeDocument/2006/relationships/hyperlink" Target="https://datatracker.ietf.org/doc/html/rfc3264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jianshu.com/p/58678471ec1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3550" TargetMode="External"/><Relationship Id="rId2" Type="http://schemas.openxmlformats.org/officeDocument/2006/relationships/hyperlink" Target="https://tools.ietf.org/html/rfc3264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ools.ietf.org/html/rfc794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fcreader.com/#rfc4566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3264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5764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Walter</a:t>
            </a:r>
            <a:r>
              <a:rPr lang="zh-CN" altLang="en-US" dirty="0"/>
              <a:t> </a:t>
            </a:r>
            <a:r>
              <a:rPr lang="en-US" altLang="zh-CN" dirty="0"/>
              <a:t>Fan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WebEx</a:t>
            </a:r>
            <a:r>
              <a:rPr lang="zh-CN" altLang="en-US" dirty="0"/>
              <a:t> </a:t>
            </a:r>
            <a:r>
              <a:rPr lang="en-US" altLang="zh-CN" dirty="0"/>
              <a:t>Telephony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Department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6/10/2020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glance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2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4FECA-2390-7C4E-95BC-3A6E6BD36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953146"/>
            <a:ext cx="8277344" cy="36379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hlinkClick r:id="rId3"/>
              </a:rPr>
              <a:t>https://gist.github.com/walterfan/7df686f3f6b94004fc3adc203f383362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v=0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o=Webex-WCB-1.0 5584561489438489 2 IN IP4 127.0.0.1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s=-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c=IN IP4 173.39.234.17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t=0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a=fingerprint:sha-256 F4:48:E1:65:E0:4E:F3:5F:65:00:2E:18:C6:1F:BB:09:9B:2B:77:A9:B1:22:6F:D8:83:16:82:D3:CF:B3:C1:79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</a:t>
            </a:r>
            <a:r>
              <a:rPr lang="en-US" sz="1000" dirty="0" err="1"/>
              <a:t>group:BUNDLE</a:t>
            </a:r>
            <a:r>
              <a:rPr lang="en-US" sz="1000" dirty="0"/>
              <a:t> 0 1 2 3 4 5 6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</a:t>
            </a:r>
            <a:r>
              <a:rPr lang="en-US" sz="1000" dirty="0" err="1"/>
              <a:t>msid-semantic:WMS</a:t>
            </a:r>
            <a:r>
              <a:rPr lang="en-US" sz="1000" dirty="0"/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>
                <a:solidFill>
                  <a:srgbClr val="FF0000"/>
                </a:solidFill>
              </a:rPr>
              <a:t>m=video 9000 RTP/SAVPF 126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a=rtcp-fb:126 </a:t>
            </a:r>
            <a:r>
              <a:rPr lang="en-US" sz="1000" dirty="0" err="1"/>
              <a:t>nack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a=rtcp-fb:126 </a:t>
            </a:r>
            <a:r>
              <a:rPr lang="en-US" sz="1000" dirty="0" err="1"/>
              <a:t>nack</a:t>
            </a:r>
            <a:r>
              <a:rPr lang="en-US" sz="1000" dirty="0"/>
              <a:t> </a:t>
            </a:r>
            <a:r>
              <a:rPr lang="en-US" sz="1000" dirty="0" err="1"/>
              <a:t>pli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a=rtpmap:126 H264/90000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</a:t>
            </a:r>
            <a:r>
              <a:rPr lang="en-US" sz="1000" dirty="0" err="1"/>
              <a:t>sendonly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a=mid:0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a=msid:4d42ec20-a2ed-9293-1418-1fde0391b151 4619b584-38fa-b620-5672-5091054268b3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a=ice-ufrag:wcb+2418779459/177054503883769896/0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a=ice-pwd:dCPB4aSLv3z2lcxraln6aIei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</a:t>
            </a:r>
            <a:r>
              <a:rPr lang="en-US" sz="1000" dirty="0" err="1"/>
              <a:t>setup:passive</a:t>
            </a:r>
            <a:endParaRPr lang="en-US" sz="1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</a:t>
            </a:r>
            <a:r>
              <a:rPr lang="en-US" sz="1000" dirty="0" err="1"/>
              <a:t>rtcp</a:t>
            </a:r>
            <a:r>
              <a:rPr lang="en-US" sz="1000" dirty="0"/>
              <a:t>-mux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a=ice-lite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a=candidate:1 1 </a:t>
            </a:r>
            <a:r>
              <a:rPr lang="en-US" sz="1000" b="1" dirty="0" err="1"/>
              <a:t>udp</a:t>
            </a:r>
            <a:r>
              <a:rPr lang="en-US" sz="1000" b="1" dirty="0"/>
              <a:t> 2130706431 173.39.234.17 9000 </a:t>
            </a:r>
            <a:r>
              <a:rPr lang="en-US" sz="1000" b="1" dirty="0" err="1"/>
              <a:t>typ</a:t>
            </a:r>
            <a:r>
              <a:rPr lang="en-US" sz="1000" b="1" dirty="0"/>
              <a:t> host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1" dirty="0"/>
              <a:t>a=candidate:2 1 </a:t>
            </a:r>
            <a:r>
              <a:rPr lang="en-US" sz="1000" b="1" dirty="0" err="1"/>
              <a:t>tcp</a:t>
            </a:r>
            <a:r>
              <a:rPr lang="en-US" sz="1000" b="1" dirty="0"/>
              <a:t> 2120220671 173.39.234.17 80 </a:t>
            </a:r>
            <a:r>
              <a:rPr lang="en-US" sz="1000" b="1" dirty="0" err="1"/>
              <a:t>typ</a:t>
            </a:r>
            <a:r>
              <a:rPr lang="en-US" sz="1000" b="1" dirty="0"/>
              <a:t> host </a:t>
            </a:r>
            <a:r>
              <a:rPr lang="en-US" sz="1000" b="1" dirty="0" err="1"/>
              <a:t>tcptype</a:t>
            </a:r>
            <a:r>
              <a:rPr lang="en-US" sz="1000" b="1" dirty="0"/>
              <a:t> passive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b=TIAS:1500000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a=fmtp:126 profile-level-id=42e01f;level-asymmetry-allowed=1;packetization-mode=1;max-fs=3600;max-mbps=108000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/>
              <a:t>a=ssrc:2418779459 cname:4d42ec20-a2ed-9293-1418-1fde0391b151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E2962A-B5D1-9D41-8013-7BE6BC3E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2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F13B3-D210-4B47-A8DF-DA1CF367C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0" y="1201738"/>
            <a:ext cx="4721883" cy="3389312"/>
          </a:xfrm>
        </p:spPr>
        <p:txBody>
          <a:bodyPr/>
          <a:lstStyle/>
          <a:p>
            <a:pPr lvl="1"/>
            <a:r>
              <a:rPr lang="en-HK" sz="1200" dirty="0">
                <a:hlinkClick r:id="rId2"/>
              </a:rPr>
              <a:t>5</a:t>
            </a:r>
            <a:r>
              <a:rPr lang="en-HK" sz="1200" dirty="0"/>
              <a:t>. WebRTC Session Description Examples</a:t>
            </a:r>
          </a:p>
          <a:p>
            <a:pPr lvl="1"/>
            <a:r>
              <a:rPr lang="en-HK" sz="1200" dirty="0">
                <a:hlinkClick r:id="rId3"/>
              </a:rPr>
              <a:t>5.1</a:t>
            </a:r>
            <a:r>
              <a:rPr lang="en-HK" sz="1200" dirty="0"/>
              <a:t>. Some Conventions</a:t>
            </a:r>
          </a:p>
          <a:p>
            <a:pPr lvl="1"/>
            <a:r>
              <a:rPr lang="en-HK" sz="1200" dirty="0">
                <a:hlinkClick r:id="rId4"/>
              </a:rPr>
              <a:t>5.2</a:t>
            </a:r>
            <a:r>
              <a:rPr lang="en-HK" sz="1200" dirty="0"/>
              <a:t>. Basic Examples </a:t>
            </a:r>
          </a:p>
          <a:p>
            <a:pPr lvl="1"/>
            <a:r>
              <a:rPr lang="en-HK" sz="1200" dirty="0">
                <a:hlinkClick r:id="rId5"/>
              </a:rPr>
              <a:t>5.2.1</a:t>
            </a:r>
            <a:r>
              <a:rPr lang="en-HK" sz="1200" dirty="0"/>
              <a:t>. Audio Only Session </a:t>
            </a:r>
          </a:p>
          <a:p>
            <a:pPr lvl="1"/>
            <a:r>
              <a:rPr lang="en-HK" sz="1200" dirty="0">
                <a:hlinkClick r:id="rId6"/>
              </a:rPr>
              <a:t>5.2.2</a:t>
            </a:r>
            <a:r>
              <a:rPr lang="en-HK" sz="1200" dirty="0"/>
              <a:t>. Audio/Video Session</a:t>
            </a:r>
          </a:p>
          <a:p>
            <a:pPr lvl="1"/>
            <a:r>
              <a:rPr lang="en-HK" sz="1200" dirty="0">
                <a:hlinkClick r:id="rId7"/>
              </a:rPr>
              <a:t>5.2.3</a:t>
            </a:r>
            <a:r>
              <a:rPr lang="en-HK" sz="1200" dirty="0"/>
              <a:t>. Data Only Session</a:t>
            </a:r>
          </a:p>
          <a:p>
            <a:pPr lvl="1"/>
            <a:r>
              <a:rPr lang="en-HK" sz="1200" dirty="0">
                <a:hlinkClick r:id="rId8"/>
              </a:rPr>
              <a:t>5.2.4</a:t>
            </a:r>
            <a:r>
              <a:rPr lang="en-HK" sz="1200" dirty="0"/>
              <a:t>. Audio Call On Hold</a:t>
            </a:r>
          </a:p>
          <a:p>
            <a:pPr lvl="1"/>
            <a:r>
              <a:rPr lang="en-HK" sz="1200" dirty="0">
                <a:hlinkClick r:id="rId9"/>
              </a:rPr>
              <a:t>5.2.5</a:t>
            </a:r>
            <a:r>
              <a:rPr lang="en-HK" sz="1200" dirty="0"/>
              <a:t>. Audio with DTMF Session</a:t>
            </a:r>
          </a:p>
          <a:p>
            <a:pPr lvl="1"/>
            <a:r>
              <a:rPr lang="en-HK" sz="1200" dirty="0">
                <a:hlinkClick r:id="rId10"/>
              </a:rPr>
              <a:t>5.2.6</a:t>
            </a:r>
            <a:r>
              <a:rPr lang="en-HK" sz="1200" dirty="0"/>
              <a:t>. One Way Audio/Video Session - Document Camera</a:t>
            </a:r>
          </a:p>
          <a:p>
            <a:pPr lvl="1"/>
            <a:r>
              <a:rPr lang="en-HK" sz="1200" dirty="0">
                <a:hlinkClick r:id="rId11"/>
              </a:rPr>
              <a:t>5.2.7</a:t>
            </a:r>
            <a:r>
              <a:rPr lang="en-HK" sz="1200" dirty="0"/>
              <a:t>. Audio, Video Session with BUNDLE Support Unknown</a:t>
            </a:r>
          </a:p>
          <a:p>
            <a:pPr lvl="1"/>
            <a:r>
              <a:rPr lang="en-HK" sz="1200" dirty="0">
                <a:hlinkClick r:id="rId12"/>
              </a:rPr>
              <a:t>5.2.8</a:t>
            </a:r>
            <a:r>
              <a:rPr lang="en-HK" sz="1200" dirty="0"/>
              <a:t>. Audio, Video and Data Session</a:t>
            </a:r>
          </a:p>
          <a:p>
            <a:pPr lvl="1"/>
            <a:r>
              <a:rPr lang="en-HK" sz="1200" dirty="0">
                <a:hlinkClick r:id="rId13"/>
              </a:rPr>
              <a:t>5.2.9</a:t>
            </a:r>
            <a:r>
              <a:rPr lang="en-HK" sz="1200" dirty="0"/>
              <a:t>. Audio, Video Session with BUNDLE Unsupported</a:t>
            </a:r>
          </a:p>
          <a:p>
            <a:pPr lvl="1"/>
            <a:r>
              <a:rPr lang="en-HK" sz="1200" dirty="0">
                <a:hlinkClick r:id="rId14"/>
              </a:rPr>
              <a:t>5.2.10</a:t>
            </a:r>
            <a:r>
              <a:rPr lang="en-HK" sz="1200" dirty="0"/>
              <a:t>. Audio, Video BUNDLED, but Data (Not BUNDLED) </a:t>
            </a:r>
          </a:p>
          <a:p>
            <a:pPr lvl="1"/>
            <a:r>
              <a:rPr lang="en-HK" sz="1200" dirty="0">
                <a:hlinkClick r:id="rId15"/>
              </a:rPr>
              <a:t>5.2.11</a:t>
            </a:r>
            <a:r>
              <a:rPr lang="en-HK" sz="1200" dirty="0"/>
              <a:t>. Audio Only, Add Video to BUNDLE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6F28C0-1169-FC4B-A2E3-8E3F7DB8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dirty="0"/>
              <a:t>SDP example</a:t>
            </a:r>
            <a:br>
              <a:rPr lang="en-US" dirty="0"/>
            </a:br>
            <a:r>
              <a:rPr lang="en-US" sz="1800" dirty="0">
                <a:solidFill>
                  <a:srgbClr val="FF0000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https://tools.ietf.org/html/draft-nandakumar-rtcweb-sdp-08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47F0E-002D-BD48-92E0-3F73DDB13118}"/>
              </a:ext>
            </a:extLst>
          </p:cNvPr>
          <p:cNvSpPr txBox="1"/>
          <p:nvPr/>
        </p:nvSpPr>
        <p:spPr>
          <a:xfrm>
            <a:off x="5184183" y="1076917"/>
            <a:ext cx="3959817" cy="381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5.3</a:t>
            </a:r>
            <a:r>
              <a:rPr lang="en-HK" sz="1200" dirty="0">
                <a:latin typeface="+mn-lt"/>
                <a:cs typeface="CiscoSansTT Thin" charset="0"/>
              </a:rPr>
              <a:t>. </a:t>
            </a:r>
            <a:r>
              <a:rPr lang="en-HK" sz="1200" dirty="0" err="1">
                <a:latin typeface="+mn-lt"/>
                <a:cs typeface="CiscoSansTT Thin" charset="0"/>
              </a:rPr>
              <a:t>MultiResolution</a:t>
            </a:r>
            <a:r>
              <a:rPr lang="en-HK" sz="1200" dirty="0">
                <a:latin typeface="+mn-lt"/>
                <a:cs typeface="CiscoSansTT Thin" charset="0"/>
              </a:rPr>
              <a:t>, RTX, FEC Examples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</a:rPr>
              <a:t>5.3.1. </a:t>
            </a:r>
            <a:r>
              <a:rPr lang="en-HK" sz="1200" dirty="0" err="1">
                <a:latin typeface="+mn-lt"/>
                <a:cs typeface="CiscoSansTT Thin" charset="0"/>
              </a:rPr>
              <a:t>Sendonly</a:t>
            </a:r>
            <a:r>
              <a:rPr lang="en-HK" sz="1200" dirty="0">
                <a:latin typeface="+mn-lt"/>
                <a:cs typeface="CiscoSansTT Thin" charset="0"/>
              </a:rPr>
              <a:t> Simulcast Session with 2 cameras and 2 encodings per camera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5.3.2</a:t>
            </a:r>
            <a:r>
              <a:rPr lang="en-HK" sz="1200" dirty="0">
                <a:latin typeface="+mn-lt"/>
                <a:cs typeface="CiscoSansTT Thin" charset="0"/>
              </a:rPr>
              <a:t>. Successful SVC Video Session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</a:rPr>
              <a:t>5.3.3. Successful Simulcast Video Session with Retransmission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</a:rPr>
              <a:t>5.3.4. Successful 1-way Simulcast </a:t>
            </a:r>
            <a:r>
              <a:rPr lang="en-HK" sz="1200" dirty="0" err="1">
                <a:latin typeface="+mn-lt"/>
                <a:cs typeface="CiscoSansTT Thin" charset="0"/>
              </a:rPr>
              <a:t>Sessio</a:t>
            </a:r>
            <a:r>
              <a:rPr lang="en-HK" sz="1200" dirty="0">
                <a:latin typeface="+mn-lt"/>
                <a:cs typeface="CiscoSansTT Thin" charset="0"/>
              </a:rPr>
              <a:t> with 2 resolutions and RTX - One resolution rejected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</a:rPr>
              <a:t>5.3.5. Simulcast Video Session with Forward Error Correction 79 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5.4</a:t>
            </a:r>
            <a:r>
              <a:rPr lang="en-HK" sz="1200" dirty="0">
                <a:latin typeface="+mn-lt"/>
                <a:cs typeface="CiscoSansTT Thin" charset="0"/>
              </a:rPr>
              <a:t>. Others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5.4.1</a:t>
            </a:r>
            <a:r>
              <a:rPr lang="en-HK" sz="1200" dirty="0">
                <a:latin typeface="+mn-lt"/>
                <a:cs typeface="CiscoSansTT Thin" charset="0"/>
              </a:rPr>
              <a:t>. Audio Session - Voice Activity Detection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5.4.2</a:t>
            </a:r>
            <a:r>
              <a:rPr lang="en-HK" sz="1200" dirty="0">
                <a:latin typeface="+mn-lt"/>
                <a:cs typeface="CiscoSansTT Thin" charset="0"/>
              </a:rPr>
              <a:t>. Audio Conference - Voice Activity Detection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</a:rPr>
              <a:t>5.4.3. Successful legacy Interop </a:t>
            </a:r>
            <a:r>
              <a:rPr lang="en-HK" sz="1200" dirty="0" err="1">
                <a:latin typeface="+mn-lt"/>
                <a:cs typeface="CiscoSansTT Thin" charset="0"/>
              </a:rPr>
              <a:t>Fallaback</a:t>
            </a:r>
            <a:r>
              <a:rPr lang="en-HK" sz="1200" dirty="0">
                <a:latin typeface="+mn-lt"/>
                <a:cs typeface="CiscoSansTT Thin" charset="0"/>
              </a:rPr>
              <a:t> with bundle-only</a:t>
            </a:r>
          </a:p>
          <a:p>
            <a:pPr indent="-165100" defTabSz="684213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HK" sz="1200" dirty="0">
                <a:latin typeface="+mn-lt"/>
                <a:cs typeface="CiscoSansTT Thin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5.4.4</a:t>
            </a:r>
            <a:r>
              <a:rPr lang="en-HK" sz="1200" dirty="0">
                <a:latin typeface="+mn-lt"/>
                <a:cs typeface="CiscoSansTT Thin" charset="0"/>
              </a:rPr>
              <a:t>. Legacy Interop with RTP/AVP profile</a:t>
            </a:r>
            <a:endParaRPr lang="en-US" sz="1200" dirty="0">
              <a:latin typeface="+mn-lt"/>
              <a:cs typeface="CiscoSansTT Thin" charset="0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32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FB6C87-D91A-6E4E-AE85-359CEBE41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dirty="0">
                <a:hlinkClick r:id="rId2"/>
              </a:rPr>
              <a:t>https://datatracker.ietf.org/doc/html/rfc8843</a:t>
            </a:r>
            <a:r>
              <a:rPr lang="en-US" dirty="0"/>
              <a:t> </a:t>
            </a:r>
          </a:p>
          <a:p>
            <a:r>
              <a:rPr lang="zh-CN" altLang="en-US" dirty="0"/>
              <a:t>该扩展可以与</a:t>
            </a:r>
            <a:r>
              <a:rPr lang="en-HK" dirty="0"/>
              <a:t>SDP</a:t>
            </a:r>
            <a:r>
              <a:rPr lang="zh-CN" altLang="en-US" dirty="0"/>
              <a:t>提供</a:t>
            </a:r>
            <a:r>
              <a:rPr lang="en-US" altLang="zh-CN" dirty="0"/>
              <a:t>/</a:t>
            </a:r>
            <a:r>
              <a:rPr lang="zh-CN" altLang="en-US" dirty="0"/>
              <a:t>应答机制一起使用，以协商使用单个传输（</a:t>
            </a:r>
            <a:r>
              <a:rPr lang="en-US" altLang="zh-CN" dirty="0"/>
              <a:t>5</a:t>
            </a:r>
            <a:r>
              <a:rPr lang="zh-CN" altLang="en-US" dirty="0"/>
              <a:t>元组）来发送和接收由多个</a:t>
            </a:r>
            <a:r>
              <a:rPr lang="en-HK" dirty="0"/>
              <a:t>SDP</a:t>
            </a:r>
            <a:r>
              <a:rPr lang="zh-CN" altLang="en-US" dirty="0"/>
              <a:t>媒体描述所描述的媒体</a:t>
            </a:r>
            <a:endParaRPr lang="en-US" altLang="zh-CN" dirty="0"/>
          </a:p>
          <a:p>
            <a:r>
              <a:rPr lang="en-US" dirty="0"/>
              <a:t>5-tuple：cli</a:t>
            </a:r>
            <a:r>
              <a:rPr lang="en-US" altLang="zh-CN" dirty="0"/>
              <a:t>ent</a:t>
            </a:r>
            <a:r>
              <a:rPr lang="zh-CN" altLang="en-US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port,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 err="1"/>
              <a:t>ip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port,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</a:p>
          <a:p>
            <a:r>
              <a:rPr lang="en-US" dirty="0"/>
              <a:t>A</a:t>
            </a:r>
            <a:r>
              <a:rPr lang="en-HK" dirty="0" err="1"/>
              <a:t>llow</a:t>
            </a:r>
            <a:r>
              <a:rPr lang="en-HK" dirty="0"/>
              <a:t> an SDP 'group' attribute to contain an identification-tag that identifies a "m=" section with the port set to zero.</a:t>
            </a:r>
          </a:p>
          <a:p>
            <a:r>
              <a:rPr lang="en-US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HK" dirty="0"/>
              <a:t>use a single transport(BUNDLE transport) for multiple media streams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HK" dirty="0"/>
              <a:t>defines a new SDP Grouping Framework [</a:t>
            </a:r>
            <a:r>
              <a:rPr lang="en-HK" dirty="0">
                <a:hlinkClick r:id="rId3" tooltip="&quot;The Session Description Protocol (SDP) Grouping Framework&quot;"/>
              </a:rPr>
              <a:t>RFC5888</a:t>
            </a:r>
            <a:r>
              <a:rPr lang="en-HK" dirty="0"/>
              <a:t>] extension called 'BUNDLE'.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8036A-68FF-F246-98FE-739D0D16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Negotiating Media Multiplexing Using SDP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4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6311E3-571E-C94C-8513-153D8E35FA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b="1" dirty="0" err="1"/>
              <a:t>RTCWeb</a:t>
            </a:r>
            <a:r>
              <a:rPr lang="en-HK" b="1" dirty="0"/>
              <a:t> Offer/Answer Protocol (ROAP)</a:t>
            </a:r>
            <a:r>
              <a:rPr lang="en-HK" dirty="0"/>
              <a:t> </a:t>
            </a:r>
            <a:r>
              <a:rPr lang="en-HK" b="1" dirty="0"/>
              <a:t>draft-jennings-rtcweb-signaling-01</a:t>
            </a:r>
          </a:p>
          <a:p>
            <a:pPr lvl="1"/>
            <a:r>
              <a:rPr lang="en-US" dirty="0">
                <a:hlinkClick r:id="rId2"/>
              </a:rPr>
              <a:t>https://datatracker.ietf.org/doc/html/draft-jennings-rtcweb-signaling-01</a:t>
            </a:r>
            <a:endParaRPr lang="en-US" dirty="0"/>
          </a:p>
          <a:p>
            <a:r>
              <a:rPr lang="en-HK" b="1" dirty="0"/>
              <a:t>CMSC extension</a:t>
            </a:r>
          </a:p>
          <a:p>
            <a:pPr lvl="1"/>
            <a:r>
              <a:rPr lang="en-US" sz="1400" dirty="0">
                <a:hlinkClick r:id="rId3"/>
              </a:rPr>
              <a:t>https://wiki.cisco.com/display/PAN/ROAP+Protocol+and+Its+Extensions+for+CMSC</a:t>
            </a:r>
            <a:r>
              <a:rPr lang="en-US" sz="1400" dirty="0"/>
              <a:t> </a:t>
            </a:r>
          </a:p>
          <a:p>
            <a:pPr lvl="1"/>
            <a:r>
              <a:rPr lang="en-US" sz="1400" dirty="0">
                <a:hlinkClick r:id="rId4"/>
              </a:rPr>
              <a:t>https://wiki.cisco.com/display/PAN/Roap+state+machine</a:t>
            </a:r>
            <a:r>
              <a:rPr lang="en-US" sz="1400" dirty="0"/>
              <a:t> </a:t>
            </a:r>
          </a:p>
          <a:p>
            <a:r>
              <a:rPr lang="en-US" dirty="0"/>
              <a:t>Calliope API of ROAP v2</a:t>
            </a:r>
          </a:p>
          <a:p>
            <a:pPr lvl="1"/>
            <a:r>
              <a:rPr lang="en-US" sz="1400" dirty="0">
                <a:hlinkClick r:id="rId5"/>
              </a:rPr>
              <a:t>https://sqbu-github.cisco.com/Calliope/documentation/blob/master/apis/websocket/api.md</a:t>
            </a:r>
            <a:endParaRPr lang="en-US" sz="1400" dirty="0"/>
          </a:p>
          <a:p>
            <a:pPr lvl="1"/>
            <a:r>
              <a:rPr lang="en-HK" sz="1400" dirty="0">
                <a:hlinkClick r:id="rId6"/>
              </a:rPr>
              <a:t>https://sqbu-github.cisco.com/Calliope/documentation/blob/master/apis/roap/api.md</a:t>
            </a:r>
            <a:endParaRPr lang="en-HK" sz="1400" dirty="0"/>
          </a:p>
          <a:p>
            <a:pPr lvl="1"/>
            <a:r>
              <a:rPr lang="en-HK" sz="1400" dirty="0">
                <a:hlinkClick r:id="rId6"/>
              </a:rPr>
              <a:t>https://sqbu-github.cisco.com/Calliope/documentation/blob/master/apis/roap/api_v2.md</a:t>
            </a: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5F262-2EE1-3E45-896D-BE490A25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 via ROAP</a:t>
            </a:r>
          </a:p>
        </p:txBody>
      </p:sp>
    </p:spTree>
    <p:extLst>
      <p:ext uri="{BB962C8B-B14F-4D97-AF65-F5344CB8AC3E}">
        <p14:creationId xmlns:p14="http://schemas.microsoft.com/office/powerpoint/2010/main" val="331306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22683C-32B7-8B41-89AD-D8F781C3E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b="1" dirty="0"/>
              <a:t>The Session Description Protocol (SDP) Grouping Framework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https://datatracker.ietf.org/doc/html/rfc5888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Use of "group" and "mid"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Flow Identification (FID)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For each participant, the session is defined by a particular pair of destination transport addresses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But a single media instance maybe sent using more than one RTP session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7D9767-FDC5-B147-99C9-B863D11A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SDP Grouping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4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DFDD1-FD9D-C943-89AB-3F60AA075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b="1" dirty="0">
                <a:hlinkClick r:id="rId2"/>
              </a:rPr>
              <a:t>https://datatracker.ietf.org/doc/html/rfc5576</a:t>
            </a:r>
            <a:r>
              <a:rPr lang="en-HK" b="1" dirty="0"/>
              <a:t> </a:t>
            </a:r>
            <a:endParaRPr lang="en-HK" dirty="0"/>
          </a:p>
          <a:p>
            <a:r>
              <a:rPr lang="en-HK" dirty="0"/>
              <a:t>Defines a mechanism to describe RTP sources, identified by their synchronization source (SSRC) identifier, in SDP, to associate attributes with these sources, and to express relationships among individual sources. </a:t>
            </a:r>
          </a:p>
          <a:p>
            <a:pPr lvl="1"/>
            <a:r>
              <a:rPr lang="en-HK" dirty="0"/>
              <a:t>a=</a:t>
            </a:r>
            <a:r>
              <a:rPr lang="en-HK" dirty="0" err="1"/>
              <a:t>ssrc</a:t>
            </a:r>
            <a:r>
              <a:rPr lang="en-HK" dirty="0"/>
              <a:t>:&lt;</a:t>
            </a:r>
            <a:r>
              <a:rPr lang="en-HK" dirty="0" err="1"/>
              <a:t>ssrc</a:t>
            </a:r>
            <a:r>
              <a:rPr lang="en-HK" dirty="0"/>
              <a:t>-id&gt; &lt;attribute&gt; </a:t>
            </a:r>
          </a:p>
          <a:p>
            <a:pPr lvl="1"/>
            <a:r>
              <a:rPr lang="en-HK" dirty="0"/>
              <a:t>a=</a:t>
            </a:r>
            <a:r>
              <a:rPr lang="en-HK" dirty="0" err="1"/>
              <a:t>ssrc</a:t>
            </a:r>
            <a:r>
              <a:rPr lang="en-HK" dirty="0"/>
              <a:t>:&lt;</a:t>
            </a:r>
            <a:r>
              <a:rPr lang="en-HK" dirty="0" err="1"/>
              <a:t>ssrc</a:t>
            </a:r>
            <a:r>
              <a:rPr lang="en-HK" dirty="0"/>
              <a:t>-id&gt; &lt;attribute&gt;:&lt;value&gt;</a:t>
            </a:r>
          </a:p>
          <a:p>
            <a:pPr lvl="1"/>
            <a:r>
              <a:rPr lang="en-HK" dirty="0"/>
              <a:t>a=</a:t>
            </a:r>
            <a:r>
              <a:rPr lang="en-HK" dirty="0" err="1"/>
              <a:t>ssrc</a:t>
            </a:r>
            <a:r>
              <a:rPr lang="en-HK" dirty="0"/>
              <a:t>-group:&lt;semantics&gt; &lt;</a:t>
            </a:r>
            <a:r>
              <a:rPr lang="en-HK" dirty="0" err="1"/>
              <a:t>ssrc</a:t>
            </a:r>
            <a:r>
              <a:rPr lang="en-HK" dirty="0"/>
              <a:t>-id&gt; ...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58C8FA-0C25-1A43-868A-77F2C843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Source-Specific Media Attributes in SDP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6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A9D23-8DAB-944B-9CFD-4929EEACB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b="1" dirty="0"/>
              <a:t>An Offer/Answer Model with the Session Description Protocol (SDP)</a:t>
            </a:r>
          </a:p>
          <a:p>
            <a:pPr lvl="1"/>
            <a:r>
              <a:rPr lang="en-US" dirty="0">
                <a:hlinkClick r:id="rId2"/>
              </a:rPr>
              <a:t>https://datatracker.ietf.org/doc/html/rfc3264</a:t>
            </a:r>
            <a:endParaRPr lang="en-US" dirty="0"/>
          </a:p>
          <a:p>
            <a:r>
              <a:rPr lang="en-HK" b="1" dirty="0"/>
              <a:t>WebRTC </a:t>
            </a:r>
            <a:r>
              <a:rPr lang="zh-CN" altLang="en-US" b="1" dirty="0"/>
              <a:t>之 </a:t>
            </a:r>
            <a:r>
              <a:rPr lang="en-HK" b="1" dirty="0"/>
              <a:t>SDP</a:t>
            </a:r>
          </a:p>
          <a:p>
            <a:pPr lvl="1"/>
            <a:r>
              <a:rPr lang="en-US" dirty="0">
                <a:hlinkClick r:id="rId3"/>
              </a:rPr>
              <a:t>https://www.jianshu.com/p/bd397f73d2b2</a:t>
            </a:r>
            <a:endParaRPr lang="en-US" dirty="0"/>
          </a:p>
          <a:p>
            <a:r>
              <a:rPr lang="en-HK" b="1" dirty="0"/>
              <a:t>WebRTC </a:t>
            </a:r>
            <a:r>
              <a:rPr lang="zh-CN" altLang="en-US" b="1" dirty="0"/>
              <a:t>协议之 </a:t>
            </a:r>
            <a:r>
              <a:rPr lang="en-HK" b="1" dirty="0"/>
              <a:t>ROAP (</a:t>
            </a:r>
            <a:r>
              <a:rPr lang="en-HK" b="1" dirty="0" err="1"/>
              <a:t>RTCWeb</a:t>
            </a:r>
            <a:r>
              <a:rPr lang="en-HK" b="1" dirty="0"/>
              <a:t> Offer/Answer Protocol)</a:t>
            </a:r>
          </a:p>
          <a:p>
            <a:pPr lvl="1"/>
            <a:r>
              <a:rPr lang="en-HK" altLang="zh-CN" b="1" dirty="0">
                <a:hlinkClick r:id="rId4"/>
              </a:rPr>
              <a:t>https://www.jianshu.com/p/58678471ec13</a:t>
            </a:r>
            <a:r>
              <a:rPr lang="zh-CN" altLang="en-US" b="1"/>
              <a:t> </a:t>
            </a:r>
            <a:endParaRPr lang="zh-CN" altLang="en-US" b="1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379A-C171-394E-9457-D2DFEF7A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98469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14698-EA5A-6942-9D14-25F186D5D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79B453-FF9A-DC46-9974-D1D95283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2214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3F5004-19D5-D44C-99C7-7B3AB1376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sz="1600" dirty="0"/>
              <a:t>The specification defines a new SDP attribute, 'bundle-only', which can be used to request that a specific "m=" section (and the associated media) is used only used if kept within a BUNDLE group.</a:t>
            </a:r>
          </a:p>
          <a:p>
            <a:r>
              <a:rPr lang="en-HK" sz="1600" dirty="0"/>
              <a:t>The specification updates </a:t>
            </a:r>
            <a:r>
              <a:rPr lang="en-HK" sz="1600" dirty="0">
                <a:hlinkClick r:id="rId2"/>
              </a:rPr>
              <a:t>RFC 3264</a:t>
            </a:r>
            <a:r>
              <a:rPr lang="en-HK" sz="1600" dirty="0"/>
              <a:t> [</a:t>
            </a:r>
            <a:r>
              <a:rPr lang="en-HK" sz="1600" dirty="0">
                <a:hlinkClick r:id="rId2" tooltip="&quot;An Offer/Answer Model with Session Description Protocol (SDP)&quot;"/>
              </a:rPr>
              <a:t>RFC3264</a:t>
            </a:r>
            <a:r>
              <a:rPr lang="en-HK" sz="1600" dirty="0"/>
              <a:t>], to also allow assigning a zero port value to a "m=" section in cases where the media described by the "m=" section is not disabled or rejected.</a:t>
            </a:r>
          </a:p>
          <a:p>
            <a:r>
              <a:rPr lang="en-HK" sz="1600" dirty="0"/>
              <a:t>The specification defines a new RTP Control Protocol (RTCP) [</a:t>
            </a:r>
            <a:r>
              <a:rPr lang="en-HK" sz="1600" dirty="0">
                <a:hlinkClick r:id="rId3" tooltip="&quot;RTP: A Transport Protocol for Real-Time Applications&quot;"/>
              </a:rPr>
              <a:t>RFC3550</a:t>
            </a:r>
            <a:r>
              <a:rPr lang="en-HK" sz="1600" dirty="0"/>
              <a:t>] source description (SDES) item, 'MID', and a new RTP SDES header extension that can be used to associate RTP streams with "m=" sections</a:t>
            </a:r>
            <a:r>
              <a:rPr lang="en-US" altLang="zh-CN" sz="1600" dirty="0"/>
              <a:t>.</a:t>
            </a:r>
            <a:endParaRPr lang="en-HK" sz="1600" dirty="0"/>
          </a:p>
          <a:p>
            <a:r>
              <a:rPr lang="en-HK" sz="1600" dirty="0"/>
              <a:t>The specification updates [</a:t>
            </a:r>
            <a:r>
              <a:rPr lang="en-HK" sz="1600" dirty="0">
                <a:hlinkClick r:id="rId4" tooltip="&quot;RTP Header Extension for the RTP Control Protocol (RTCP) Source Description Items&quot;"/>
              </a:rPr>
              <a:t>RFC7941</a:t>
            </a:r>
            <a:r>
              <a:rPr lang="en-HK" sz="1600" dirty="0"/>
              <a:t>], by adding an exception, for the MID RTP header extension, to the requirement regarding protection of an SDES RTP header extension carrying an SDES item for the MID RTP header extension.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66E7C-D3D4-B143-9EE9-2D341580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0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0A314-068B-0149-A5DB-57CE052B2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MediaMgr</a:t>
            </a:r>
            <a:r>
              <a:rPr lang="en-US" altLang="zh-CN" dirty="0"/>
              <a:t>.</a:t>
            </a:r>
            <a:r>
              <a:rPr lang="en-HK" dirty="0" err="1"/>
              <a:t>getLocalDescription</a:t>
            </a:r>
            <a:r>
              <a:rPr lang="en-HK" dirty="0"/>
              <a:t> </a:t>
            </a:r>
            <a:r>
              <a:rPr lang="en-HK" dirty="0" err="1"/>
              <a:t>Cb</a:t>
            </a:r>
            <a:endParaRPr lang="en-HK" dirty="0"/>
          </a:p>
          <a:p>
            <a:pPr lvl="1"/>
            <a:r>
              <a:rPr lang="en-US" altLang="zh-CN" dirty="0"/>
              <a:t>a=</a:t>
            </a:r>
            <a:r>
              <a:rPr lang="en-US" altLang="zh-CN" dirty="0" err="1"/>
              <a:t>ice-ufraq:serverPeerId</a:t>
            </a:r>
            <a:endParaRPr lang="en-US" altLang="zh-CN" dirty="0"/>
          </a:p>
          <a:p>
            <a:pPr lvl="1"/>
            <a:r>
              <a:rPr lang="en-HK" dirty="0" err="1"/>
              <a:t>setMaxVideoBitrate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</a:t>
            </a:r>
            <a:r>
              <a:rPr lang="en-HK" dirty="0"/>
              <a:t>b=TIAS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maxBitRate</a:t>
            </a:r>
            <a:endParaRPr lang="en-HK" dirty="0"/>
          </a:p>
          <a:p>
            <a:pPr lvl="1"/>
            <a:r>
              <a:rPr lang="en-HK" dirty="0"/>
              <a:t>max-fs=8160</a:t>
            </a:r>
          </a:p>
          <a:p>
            <a:r>
              <a:rPr lang="en-US" altLang="zh-CN" dirty="0" err="1"/>
              <a:t>MediaMgr</a:t>
            </a:r>
            <a:r>
              <a:rPr lang="en-US" altLang="zh-CN" dirty="0"/>
              <a:t>. </a:t>
            </a:r>
            <a:r>
              <a:rPr lang="en-HK" dirty="0" err="1"/>
              <a:t>sendToRemoteDesc</a:t>
            </a:r>
            <a:endParaRPr lang="en-HK" dirty="0"/>
          </a:p>
          <a:p>
            <a:pPr lvl="2"/>
            <a:r>
              <a:rPr lang="en-HK" dirty="0"/>
              <a:t>"a=sprop-source:1;csi=" + _</a:t>
            </a:r>
            <a:r>
              <a:rPr lang="en-HK" dirty="0" err="1"/>
              <a:t>sessionConfig.csi</a:t>
            </a:r>
            <a:r>
              <a:rPr lang="en-HK" dirty="0"/>
              <a:t> + "\r\</a:t>
            </a:r>
            <a:r>
              <a:rPr lang="en-HK" dirty="0" err="1"/>
              <a:t>na</a:t>
            </a:r>
            <a:r>
              <a:rPr lang="en-HK" dirty="0"/>
              <a:t>=ice-</a:t>
            </a:r>
            <a:r>
              <a:rPr lang="en-HK" dirty="0" err="1"/>
              <a:t>ufrag</a:t>
            </a:r>
            <a:r>
              <a:rPr lang="en-HK" dirty="0"/>
              <a:t>";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1CE3C6-8864-1D45-81EC-67E8C690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MediaMgr</a:t>
            </a:r>
            <a:r>
              <a:rPr lang="en-US" dirty="0"/>
              <a:t> SDP manipulation</a:t>
            </a:r>
          </a:p>
        </p:txBody>
      </p:sp>
    </p:spTree>
    <p:extLst>
      <p:ext uri="{BB962C8B-B14F-4D97-AF65-F5344CB8AC3E}">
        <p14:creationId xmlns:p14="http://schemas.microsoft.com/office/powerpoint/2010/main" val="6295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421C6-50A5-7741-98CA-4BF219CB0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http://www.rfcreader.com/#rfc4566</a:t>
            </a:r>
            <a:endParaRPr lang="en-US" dirty="0"/>
          </a:p>
          <a:p>
            <a:endParaRPr lang="en-US" dirty="0"/>
          </a:p>
          <a:p>
            <a:pPr marL="57150" indent="0">
              <a:buNone/>
            </a:pPr>
            <a:r>
              <a:rPr lang="en-HK" dirty="0"/>
              <a:t>An SDP session description includes the following: </a:t>
            </a:r>
          </a:p>
          <a:p>
            <a:r>
              <a:rPr lang="en-HK" dirty="0"/>
              <a:t>Session name and purpose </a:t>
            </a:r>
          </a:p>
          <a:p>
            <a:r>
              <a:rPr lang="en-HK" dirty="0"/>
              <a:t>Time(s) the session is active </a:t>
            </a:r>
          </a:p>
          <a:p>
            <a:r>
              <a:rPr lang="en-HK" dirty="0"/>
              <a:t>The media comprising the session o Information needed to receive those media (addresses, ports, formats, etc.)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14AF4-2588-EC46-8CDB-B7E8B681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SDP: Session Description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2A184-209F-E34A-AB21-D0B6FA996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600" dirty="0"/>
              <a:t>每当需要 </a:t>
            </a:r>
            <a:r>
              <a:rPr lang="en-HK" sz="1600" dirty="0"/>
              <a:t>Offer/Answer </a:t>
            </a:r>
            <a:r>
              <a:rPr lang="zh-CN" altLang="en-US" sz="1600" dirty="0"/>
              <a:t>交换时，发起方都会通过调用 </a:t>
            </a:r>
            <a:r>
              <a:rPr lang="en-HK" sz="1600" i="1" dirty="0" err="1"/>
              <a:t>createOffer</a:t>
            </a:r>
            <a:r>
              <a:rPr lang="en-HK" sz="1600" i="1" dirty="0"/>
              <a:t>()</a:t>
            </a:r>
            <a:r>
              <a:rPr lang="en-HK" sz="1600" dirty="0"/>
              <a:t> API </a:t>
            </a:r>
            <a:r>
              <a:rPr lang="zh-CN" altLang="en-US" sz="1600" dirty="0"/>
              <a:t>创建 </a:t>
            </a:r>
            <a:r>
              <a:rPr lang="en-HK" sz="1600" i="1" dirty="0"/>
              <a:t>Offer</a:t>
            </a:r>
            <a:r>
              <a:rPr lang="en-HK" sz="1600" dirty="0"/>
              <a:t>。</a:t>
            </a:r>
          </a:p>
          <a:p>
            <a:r>
              <a:rPr lang="zh-CN" altLang="en-US" sz="1600" dirty="0"/>
              <a:t>然后，应用程序使用该 </a:t>
            </a:r>
            <a:r>
              <a:rPr lang="en-HK" sz="1600" i="1" dirty="0"/>
              <a:t>Offer</a:t>
            </a:r>
            <a:r>
              <a:rPr lang="en-HK" sz="1600" dirty="0"/>
              <a:t> </a:t>
            </a:r>
            <a:r>
              <a:rPr lang="zh-CN" altLang="en-US" sz="1600" dirty="0"/>
              <a:t>通过 </a:t>
            </a:r>
            <a:r>
              <a:rPr lang="en-HK" sz="1600" i="1" dirty="0" err="1"/>
              <a:t>setLocalDescription</a:t>
            </a:r>
            <a:r>
              <a:rPr lang="en-HK" sz="1600" i="1" dirty="0"/>
              <a:t>()</a:t>
            </a:r>
            <a:r>
              <a:rPr lang="en-HK" sz="1600" dirty="0"/>
              <a:t> API</a:t>
            </a:r>
            <a:r>
              <a:rPr lang="zh-CN" altLang="en-US" sz="1600" dirty="0"/>
              <a:t>来设置其本地配置。</a:t>
            </a:r>
            <a:br>
              <a:rPr lang="en-US" altLang="zh-CN" sz="1600" dirty="0"/>
            </a:br>
            <a:r>
              <a:rPr lang="en-HK" sz="1600" dirty="0"/>
              <a:t>offer </a:t>
            </a:r>
            <a:r>
              <a:rPr lang="zh-CN" altLang="en-US" sz="1600" dirty="0"/>
              <a:t>最终通过其首选的信令机制（例如</a:t>
            </a:r>
            <a:r>
              <a:rPr lang="en-HK" sz="1600" dirty="0" err="1"/>
              <a:t>WebSockets</a:t>
            </a:r>
            <a:r>
              <a:rPr lang="en-HK" sz="1600" dirty="0"/>
              <a:t>）</a:t>
            </a:r>
            <a:r>
              <a:rPr lang="zh-CN" altLang="en-US" sz="1600" dirty="0"/>
              <a:t>发送到远程端；收到该 </a:t>
            </a:r>
            <a:r>
              <a:rPr lang="en-HK" sz="1600" i="1" dirty="0"/>
              <a:t>offer</a:t>
            </a:r>
            <a:r>
              <a:rPr lang="en-HK" sz="1600" dirty="0"/>
              <a:t> </a:t>
            </a:r>
            <a:r>
              <a:rPr lang="zh-CN" altLang="en-US" sz="1600" dirty="0"/>
              <a:t>后，远程方将使用 </a:t>
            </a:r>
            <a:r>
              <a:rPr lang="en-HK" sz="1600" i="1" dirty="0" err="1"/>
              <a:t>setRemoteDescription</a:t>
            </a:r>
            <a:r>
              <a:rPr lang="en-HK" sz="1600" i="1" dirty="0"/>
              <a:t>()</a:t>
            </a:r>
            <a:r>
              <a:rPr lang="en-HK" sz="1600" dirty="0"/>
              <a:t>API</a:t>
            </a:r>
            <a:r>
              <a:rPr lang="zh-CN" altLang="en-US" sz="1600" dirty="0"/>
              <a:t>进行安置。</a:t>
            </a:r>
          </a:p>
          <a:p>
            <a:r>
              <a:rPr lang="zh-CN" altLang="en-US" sz="1600" dirty="0"/>
              <a:t>为了完成 </a:t>
            </a:r>
            <a:r>
              <a:rPr lang="en-HK" sz="1600" dirty="0"/>
              <a:t>Offer/Answer </a:t>
            </a:r>
            <a:r>
              <a:rPr lang="zh-CN" altLang="en-US" sz="1600" dirty="0"/>
              <a:t>交换，远程方使用 </a:t>
            </a:r>
            <a:r>
              <a:rPr lang="en-HK" sz="1600" i="1" dirty="0" err="1"/>
              <a:t>createAnswer</a:t>
            </a:r>
            <a:r>
              <a:rPr lang="en-HK" sz="1600" i="1" dirty="0"/>
              <a:t>()</a:t>
            </a:r>
            <a:r>
              <a:rPr lang="en-HK" sz="1600" dirty="0"/>
              <a:t> API</a:t>
            </a:r>
            <a:r>
              <a:rPr lang="zh-CN" altLang="en-US" sz="1600" dirty="0"/>
              <a:t>生成适当的 </a:t>
            </a:r>
            <a:r>
              <a:rPr lang="en-HK" sz="1600" i="1" dirty="0"/>
              <a:t>answer</a:t>
            </a:r>
            <a:r>
              <a:rPr lang="en-HK" sz="1600" dirty="0"/>
              <a:t>，</a:t>
            </a:r>
            <a:r>
              <a:rPr lang="zh-CN" altLang="en-US" sz="1600" dirty="0"/>
              <a:t>使用 </a:t>
            </a:r>
            <a:r>
              <a:rPr lang="en-HK" sz="1600" i="1" dirty="0" err="1"/>
              <a:t>setLocalDescription</a:t>
            </a:r>
            <a:r>
              <a:rPr lang="en-HK" sz="1600" i="1" dirty="0"/>
              <a:t>()`API</a:t>
            </a:r>
            <a:r>
              <a:rPr lang="zh-CN" altLang="en-US" sz="1600" i="1" dirty="0"/>
              <a:t>应用该</a:t>
            </a:r>
            <a:r>
              <a:rPr lang="en-US" altLang="zh-CN" sz="1600" i="1" dirty="0"/>
              <a:t>`</a:t>
            </a:r>
            <a:r>
              <a:rPr lang="en-HK" sz="1600" i="1" dirty="0"/>
              <a:t>answer</a:t>
            </a:r>
            <a:r>
              <a:rPr lang="en-HK" sz="1600" dirty="0"/>
              <a:t>，</a:t>
            </a:r>
            <a:r>
              <a:rPr lang="zh-CN" altLang="en-US" sz="1600" dirty="0"/>
              <a:t>并将 </a:t>
            </a:r>
            <a:r>
              <a:rPr lang="en-HK" sz="1600" i="1" dirty="0"/>
              <a:t>answer</a:t>
            </a:r>
            <a:r>
              <a:rPr lang="en-HK" sz="1600" dirty="0"/>
              <a:t> </a:t>
            </a:r>
            <a:r>
              <a:rPr lang="zh-CN" altLang="en-US" sz="1600" dirty="0"/>
              <a:t>通过信令通道发送回发起方。</a:t>
            </a:r>
            <a:br>
              <a:rPr lang="en-US" altLang="zh-CN" sz="1600" dirty="0"/>
            </a:br>
            <a:r>
              <a:rPr lang="zh-CN" altLang="en-US" sz="1600" dirty="0"/>
              <a:t>启动器获得该</a:t>
            </a:r>
            <a:r>
              <a:rPr lang="en-US" altLang="zh-CN" sz="1600" dirty="0"/>
              <a:t>`</a:t>
            </a:r>
            <a:r>
              <a:rPr lang="en-HK" sz="1600" dirty="0"/>
              <a:t>answer`</a:t>
            </a:r>
            <a:r>
              <a:rPr lang="zh-CN" altLang="en-US" sz="1600" dirty="0"/>
              <a:t>后，它将使用 </a:t>
            </a:r>
            <a:r>
              <a:rPr lang="en-HK" sz="1600" i="1" dirty="0" err="1"/>
              <a:t>setRemoteDescription</a:t>
            </a:r>
            <a:r>
              <a:rPr lang="en-HK" sz="1600" i="1" dirty="0"/>
              <a:t>()</a:t>
            </a:r>
            <a:r>
              <a:rPr lang="en-HK" sz="1600" dirty="0"/>
              <a:t> API</a:t>
            </a:r>
            <a:r>
              <a:rPr lang="zh-CN" altLang="en-US" sz="1600" dirty="0"/>
              <a:t>进行安装，并且初始设置已完成。可以重复此过程以进行其他 </a:t>
            </a:r>
            <a:r>
              <a:rPr lang="en-HK" sz="1600" dirty="0"/>
              <a:t>Offer/Answer </a:t>
            </a:r>
            <a:r>
              <a:rPr lang="zh-CN" altLang="en-US" sz="1600" dirty="0"/>
              <a:t>交换。</a:t>
            </a:r>
            <a:br>
              <a:rPr lang="zh-CN" altLang="en-US" sz="1600" dirty="0"/>
            </a:br>
            <a:endParaRPr lang="en-US" altLang="zh-CN" sz="1600" dirty="0"/>
          </a:p>
          <a:p>
            <a:r>
              <a:rPr lang="en-US" sz="1600" dirty="0">
                <a:hlinkClick r:id="rId2"/>
              </a:rPr>
              <a:t>https://tools.ietf.org/html/rfc3264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2BB73-7997-3B49-9F7A-31985A94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1" dirty="0"/>
              <a:t>An Offer/Answer Model with the SDP</a:t>
            </a:r>
          </a:p>
        </p:txBody>
      </p:sp>
    </p:spTree>
    <p:extLst>
      <p:ext uri="{BB962C8B-B14F-4D97-AF65-F5344CB8AC3E}">
        <p14:creationId xmlns:p14="http://schemas.microsoft.com/office/powerpoint/2010/main" val="28623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F8B678-88BC-584E-ADDD-9F20190B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6" y="1033827"/>
            <a:ext cx="4773478" cy="40941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61A90A-E912-A04C-B25B-224841F580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8CF3DA-5980-E043-B403-570DAA4F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2400" b="1" dirty="0"/>
              <a:t>RTP Profile for Audio and Video Conferences</a:t>
            </a:r>
            <a:br>
              <a:rPr lang="en-HK" sz="2400" b="1" dirty="0"/>
            </a:br>
            <a:r>
              <a:rPr lang="en-HK" sz="2400" b="1" dirty="0"/>
              <a:t>with Minimal Control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(rfc3551)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ABA32-3429-EB4F-8F33-0D812D3F2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38" y="699609"/>
            <a:ext cx="2988390" cy="43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9C1C1B-25CA-F941-886F-F263B4251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ICE</a:t>
            </a:r>
          </a:p>
          <a:p>
            <a:r>
              <a:rPr lang="en-US" dirty="0"/>
              <a:t>DTLS</a:t>
            </a:r>
          </a:p>
          <a:p>
            <a:r>
              <a:rPr lang="en-US" dirty="0"/>
              <a:t>Media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DTLS extension to establish keys for SRTP</a:t>
            </a:r>
          </a:p>
          <a:p>
            <a:pPr lvl="1"/>
            <a:r>
              <a:rPr lang="en-US" dirty="0">
                <a:hlinkClick r:id="rId2"/>
              </a:rPr>
              <a:t>https://tools.ietf.org/html/rfc5764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398E25-AEAF-6F46-B368-97D3F320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 Interaction</a:t>
            </a:r>
          </a:p>
        </p:txBody>
      </p:sp>
    </p:spTree>
    <p:extLst>
      <p:ext uri="{BB962C8B-B14F-4D97-AF65-F5344CB8AC3E}">
        <p14:creationId xmlns:p14="http://schemas.microsoft.com/office/powerpoint/2010/main" val="107101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18409-47FB-834E-9332-582F2A4A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5B7D9-36BE-6044-8182-6B48FA21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99" y="696700"/>
            <a:ext cx="6458421" cy="439938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059D7-D119-DC4B-93E3-25A56579EF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rfc4566</a:t>
            </a:r>
          </a:p>
        </p:txBody>
      </p:sp>
    </p:spTree>
    <p:extLst>
      <p:ext uri="{BB962C8B-B14F-4D97-AF65-F5344CB8AC3E}">
        <p14:creationId xmlns:p14="http://schemas.microsoft.com/office/powerpoint/2010/main" val="134032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311748-8361-504A-A5AD-CA85C9F6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85" y="0"/>
            <a:ext cx="8076451" cy="51435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71850-0DFD-5849-A470-722698A34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a=…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87CB4-8718-6840-BCBF-F7E315A7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 </a:t>
            </a:r>
            <a:br>
              <a:rPr lang="en-US" dirty="0"/>
            </a:b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01317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351A1-F315-F64D-BC05-E44409F1C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dirty="0"/>
              <a:t>DTLS fingerprint for SRTP (a=fingerprint) </a:t>
            </a:r>
          </a:p>
          <a:p>
            <a:r>
              <a:rPr lang="en-HK" dirty="0"/>
              <a:t>RTP/RTCP Multiplexing (a=</a:t>
            </a:r>
            <a:r>
              <a:rPr lang="en-HK" dirty="0" err="1"/>
              <a:t>rtcp</a:t>
            </a:r>
            <a:r>
              <a:rPr lang="en-HK" dirty="0"/>
              <a:t>-mux) </a:t>
            </a:r>
          </a:p>
          <a:p>
            <a:r>
              <a:rPr lang="en-HK" dirty="0"/>
              <a:t>RTCP Feedback support (a=</a:t>
            </a:r>
            <a:r>
              <a:rPr lang="en-HK" dirty="0" err="1"/>
              <a:t>rtcp</a:t>
            </a:r>
            <a:r>
              <a:rPr lang="en-HK" dirty="0"/>
              <a:t>-fb) </a:t>
            </a:r>
          </a:p>
          <a:p>
            <a:r>
              <a:rPr lang="en-HK" dirty="0"/>
              <a:t>Host and server-reflexive candidate lines (a=candidate) </a:t>
            </a:r>
          </a:p>
          <a:p>
            <a:r>
              <a:rPr lang="en-HK" dirty="0"/>
              <a:t>SRTP Setup framework parameters (a=setup) </a:t>
            </a:r>
          </a:p>
          <a:p>
            <a:r>
              <a:rPr lang="en-HK" dirty="0"/>
              <a:t>RTCP attribute (a=</a:t>
            </a:r>
            <a:r>
              <a:rPr lang="en-HK" dirty="0" err="1"/>
              <a:t>rtcp</a:t>
            </a:r>
            <a:r>
              <a:rPr lang="en-HK" dirty="0"/>
              <a:t>) </a:t>
            </a:r>
          </a:p>
          <a:p>
            <a:r>
              <a:rPr lang="en-HK" dirty="0"/>
              <a:t>RTP header extension indicating audio-levels from client to the mixer(</a:t>
            </a:r>
            <a:r>
              <a:rPr lang="en-US" altLang="zh-CN" dirty="0"/>
              <a:t>a=extmap:1 </a:t>
            </a:r>
            <a:r>
              <a:rPr lang="en-US" altLang="zh-CN" dirty="0" err="1"/>
              <a:t>urn:ietf:params:rtp-hdrext:ssrc-audio-level</a:t>
            </a:r>
            <a:r>
              <a:rPr lang="en-HK" dirty="0"/>
              <a:t>)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2F33E7-B31D-6646-A882-623BA0D3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 extension</a:t>
            </a:r>
          </a:p>
        </p:txBody>
      </p:sp>
    </p:spTree>
    <p:extLst>
      <p:ext uri="{BB962C8B-B14F-4D97-AF65-F5344CB8AC3E}">
        <p14:creationId xmlns:p14="http://schemas.microsoft.com/office/powerpoint/2010/main" val="55112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E9CDD8-BBD4-3F4E-BD2F-D35C2EC67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HK" dirty="0"/>
              <a:t>v=0</a:t>
            </a:r>
            <a:br>
              <a:rPr lang="en-HK" dirty="0"/>
            </a:br>
            <a:r>
              <a:rPr lang="en-HK" dirty="0"/>
              <a:t>o=Webex-WCB-1.0 5584561489438489 2 IN IP4 127.0.0.1</a:t>
            </a:r>
            <a:br>
              <a:rPr lang="en-HK" dirty="0"/>
            </a:br>
            <a:r>
              <a:rPr lang="en-HK" dirty="0"/>
              <a:t>s=-</a:t>
            </a:r>
            <a:br>
              <a:rPr lang="en-HK" dirty="0"/>
            </a:br>
            <a:r>
              <a:rPr lang="en-HK" dirty="0"/>
              <a:t>c=IN IP4 173.39.234.17</a:t>
            </a:r>
            <a:br>
              <a:rPr lang="en-HK" dirty="0"/>
            </a:br>
            <a:r>
              <a:rPr lang="en-HK" dirty="0"/>
              <a:t>t=0 0</a:t>
            </a:r>
            <a:br>
              <a:rPr lang="en-HK" dirty="0"/>
            </a:br>
            <a:r>
              <a:rPr lang="en-HK" dirty="0"/>
              <a:t>a=fingerprint:sha-256 F4:48:E1:65:E0:4E:F3:5F:65:00:2E:18:C6:1F:BB:09:9B:2B:77:A9:B1:22:6F:D8:83:16:82:D3:CF:B3:C1:79</a:t>
            </a:r>
            <a:br>
              <a:rPr lang="en-HK" dirty="0"/>
            </a:br>
            <a:r>
              <a:rPr lang="en-HK" dirty="0"/>
              <a:t>a=</a:t>
            </a:r>
            <a:r>
              <a:rPr lang="en-HK" dirty="0" err="1"/>
              <a:t>group:BUNDLE</a:t>
            </a:r>
            <a:r>
              <a:rPr lang="en-HK" dirty="0"/>
              <a:t> 0 1 2 3 4 5 6</a:t>
            </a:r>
            <a:br>
              <a:rPr lang="en-HK" dirty="0"/>
            </a:br>
            <a:r>
              <a:rPr lang="en-HK" dirty="0"/>
              <a:t>a=</a:t>
            </a:r>
            <a:r>
              <a:rPr lang="en-HK" dirty="0" err="1"/>
              <a:t>msid-semantic:WMS</a:t>
            </a:r>
            <a:r>
              <a:rPr lang="en-HK" dirty="0"/>
              <a:t> *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C18289-D76F-8E4F-BAFC-FAB7B4F6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WCB</a:t>
            </a:r>
            <a:r>
              <a:rPr lang="zh-CN" altLang="en-US" dirty="0"/>
              <a:t> </a:t>
            </a:r>
            <a:r>
              <a:rPr lang="en-US" altLang="zh-CN" dirty="0"/>
              <a:t>SDP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14504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C9F04F7E-1498-4742-A60D-B113EBB5E919}" vid="{F554F810-2CC9-9148-9EDF-C700C0063A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50296</TotalTime>
  <Words>1587</Words>
  <Application>Microsoft Macintosh PowerPoint</Application>
  <PresentationFormat>On-screen Show (16:9)</PresentationFormat>
  <Paragraphs>144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CiscoSansTT ExtraLight</vt:lpstr>
      <vt:lpstr>Cisco Corporate Template 2017</vt:lpstr>
      <vt:lpstr>A glance of SDP</vt:lpstr>
      <vt:lpstr>SDP: Session Description Protocol</vt:lpstr>
      <vt:lpstr>An Offer/Answer Model with the SDP</vt:lpstr>
      <vt:lpstr>RTP Profile for Audio and Video Conferences with Minimal Control (rfc3551)</vt:lpstr>
      <vt:lpstr>SDP Interaction</vt:lpstr>
      <vt:lpstr>SDP</vt:lpstr>
      <vt:lpstr>SDP  Attributes</vt:lpstr>
      <vt:lpstr>SDP extension</vt:lpstr>
      <vt:lpstr>WCB SDP example</vt:lpstr>
      <vt:lpstr>SDP example</vt:lpstr>
      <vt:lpstr>Other SDP example https://tools.ietf.org/html/draft-nandakumar-rtcweb-sdp-08 </vt:lpstr>
      <vt:lpstr>Negotiating Media Multiplexing Using SDP</vt:lpstr>
      <vt:lpstr>SDP via ROAP</vt:lpstr>
      <vt:lpstr>SDP Grouping Framework</vt:lpstr>
      <vt:lpstr>Source-Specific Media Attributes in SDP</vt:lpstr>
      <vt:lpstr>Reference</vt:lpstr>
      <vt:lpstr>Backup</vt:lpstr>
      <vt:lpstr>Protocol extension</vt:lpstr>
      <vt:lpstr>MediaMgr SDP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Driven Development</dc:title>
  <dc:creator>Walter Fan</dc:creator>
  <cp:lastModifiedBy>Walter Fan (yafan)</cp:lastModifiedBy>
  <cp:revision>179</cp:revision>
  <dcterms:created xsi:type="dcterms:W3CDTF">2017-12-05T08:55:06Z</dcterms:created>
  <dcterms:modified xsi:type="dcterms:W3CDTF">2021-07-26T09:11:00Z</dcterms:modified>
</cp:coreProperties>
</file>