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4" r:id="rId2"/>
  </p:sldMasterIdLst>
  <p:notesMasterIdLst>
    <p:notesMasterId r:id="rId60"/>
  </p:notesMasterIdLst>
  <p:handoutMasterIdLst>
    <p:handoutMasterId r:id="rId61"/>
  </p:handoutMasterIdLst>
  <p:sldIdLst>
    <p:sldId id="353" r:id="rId3"/>
    <p:sldId id="507" r:id="rId4"/>
    <p:sldId id="508" r:id="rId5"/>
    <p:sldId id="408" r:id="rId6"/>
    <p:sldId id="405" r:id="rId7"/>
    <p:sldId id="402" r:id="rId8"/>
    <p:sldId id="403" r:id="rId9"/>
    <p:sldId id="400" r:id="rId10"/>
    <p:sldId id="409" r:id="rId11"/>
    <p:sldId id="401" r:id="rId12"/>
    <p:sldId id="410" r:id="rId13"/>
    <p:sldId id="411" r:id="rId14"/>
    <p:sldId id="509" r:id="rId15"/>
    <p:sldId id="430" r:id="rId16"/>
    <p:sldId id="516" r:id="rId17"/>
    <p:sldId id="503" r:id="rId18"/>
    <p:sldId id="517" r:id="rId19"/>
    <p:sldId id="493" r:id="rId20"/>
    <p:sldId id="504" r:id="rId21"/>
    <p:sldId id="498" r:id="rId22"/>
    <p:sldId id="499" r:id="rId23"/>
    <p:sldId id="501" r:id="rId24"/>
    <p:sldId id="500" r:id="rId25"/>
    <p:sldId id="502" r:id="rId26"/>
    <p:sldId id="494" r:id="rId27"/>
    <p:sldId id="495" r:id="rId28"/>
    <p:sldId id="496" r:id="rId29"/>
    <p:sldId id="497" r:id="rId30"/>
    <p:sldId id="429" r:id="rId31"/>
    <p:sldId id="431" r:id="rId32"/>
    <p:sldId id="435" r:id="rId33"/>
    <p:sldId id="436" r:id="rId34"/>
    <p:sldId id="406" r:id="rId35"/>
    <p:sldId id="470" r:id="rId36"/>
    <p:sldId id="471" r:id="rId37"/>
    <p:sldId id="472" r:id="rId38"/>
    <p:sldId id="506" r:id="rId39"/>
    <p:sldId id="485" r:id="rId40"/>
    <p:sldId id="490" r:id="rId41"/>
    <p:sldId id="484" r:id="rId42"/>
    <p:sldId id="473" r:id="rId43"/>
    <p:sldId id="474" r:id="rId44"/>
    <p:sldId id="486" r:id="rId45"/>
    <p:sldId id="488" r:id="rId46"/>
    <p:sldId id="468" r:id="rId47"/>
    <p:sldId id="407" r:id="rId48"/>
    <p:sldId id="412" r:id="rId49"/>
    <p:sldId id="413" r:id="rId50"/>
    <p:sldId id="414" r:id="rId51"/>
    <p:sldId id="415" r:id="rId52"/>
    <p:sldId id="505" r:id="rId53"/>
    <p:sldId id="510" r:id="rId54"/>
    <p:sldId id="511" r:id="rId55"/>
    <p:sldId id="513" r:id="rId56"/>
    <p:sldId id="514" r:id="rId57"/>
    <p:sldId id="515" r:id="rId58"/>
    <p:sldId id="518"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374">
          <p15:clr>
            <a:srgbClr val="A4A3A4"/>
          </p15:clr>
        </p15:guide>
      </p15:sldGuideLst>
    </p:ext>
    <p:ext uri="{2D200454-40CA-4A62-9FC3-DE9A4176ACB9}">
      <p15:notesGuideLst xmlns:p15="http://schemas.microsoft.com/office/powerpoint/2012/main">
        <p15:guide id="1" orient="horz" pos="2880">
          <p15:clr>
            <a:srgbClr val="A4A3A4"/>
          </p15:clr>
        </p15:guide>
        <p15:guide id="2" pos="723">
          <p15:clr>
            <a:srgbClr val="A4A3A4"/>
          </p15:clr>
        </p15:guide>
        <p15:guide id="3" pos="360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bin " initials="R"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EE6804"/>
    <a:srgbClr val="99FF99"/>
    <a:srgbClr val="008000"/>
    <a:srgbClr val="009900"/>
    <a:srgbClr val="FF5D5D"/>
    <a:srgbClr val="339966"/>
    <a:srgbClr val="FDAC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34" autoAdjust="0"/>
    <p:restoredTop sz="96327" autoAdjust="0"/>
  </p:normalViewPr>
  <p:slideViewPr>
    <p:cSldViewPr snapToGrid="0">
      <p:cViewPr varScale="1">
        <p:scale>
          <a:sx n="123" d="100"/>
          <a:sy n="123" d="100"/>
        </p:scale>
        <p:origin x="1648" y="192"/>
      </p:cViewPr>
      <p:guideLst>
        <p:guide orient="horz" pos="2160"/>
        <p:guide pos="3374"/>
      </p:guideLst>
    </p:cSldViewPr>
  </p:slideViewPr>
  <p:outlineViewPr>
    <p:cViewPr>
      <p:scale>
        <a:sx n="33" d="100"/>
        <a:sy n="33" d="100"/>
      </p:scale>
      <p:origin x="0" y="613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5" d="100"/>
          <a:sy n="75" d="100"/>
        </p:scale>
        <p:origin x="-4056" y="-690"/>
      </p:cViewPr>
      <p:guideLst>
        <p:guide orient="horz" pos="2880"/>
        <p:guide pos="723"/>
        <p:guide pos="36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102394" y="8794334"/>
            <a:ext cx="2971800" cy="338554"/>
          </a:xfrm>
          <a:prstGeom prst="rect">
            <a:avLst/>
          </a:prstGeom>
        </p:spPr>
        <p:txBody>
          <a:bodyPr vert="horz" wrap="square" lIns="91440" tIns="45720" rIns="91440" bIns="45720" rtlCol="0" anchor="ctr" anchorCtr="0">
            <a:spAutoFit/>
          </a:bodyPr>
          <a:lstStyle>
            <a:lvl1pPr algn="l">
              <a:defRPr sz="1200"/>
            </a:lvl1pPr>
          </a:lstStyle>
          <a:p>
            <a:r>
              <a:rPr lang="en-US" sz="800" dirty="0">
                <a:solidFill>
                  <a:srgbClr val="8E8E95"/>
                </a:solidFill>
                <a:latin typeface="Arial" pitchFamily="34" charset="0"/>
                <a:cs typeface="Arial" pitchFamily="34" charset="0"/>
              </a:rPr>
              <a:t>© 2009, Cisco Systems, Inc. All rights reserved.</a:t>
            </a:r>
          </a:p>
          <a:p>
            <a:r>
              <a:rPr lang="en-US" sz="800" dirty="0">
                <a:solidFill>
                  <a:srgbClr val="8E8E95"/>
                </a:solidFill>
                <a:latin typeface="Arial" pitchFamily="34" charset="0"/>
                <a:cs typeface="Arial" pitchFamily="34" charset="0"/>
              </a:rPr>
              <a:t>Presentation_ID.scr</a:t>
            </a:r>
          </a:p>
        </p:txBody>
      </p:sp>
      <p:sp>
        <p:nvSpPr>
          <p:cNvPr id="5" name="Slide Number Placeholder 4"/>
          <p:cNvSpPr>
            <a:spLocks noGrp="1"/>
          </p:cNvSpPr>
          <p:nvPr>
            <p:ph type="sldNum" sz="quarter" idx="3"/>
          </p:nvPr>
        </p:nvSpPr>
        <p:spPr>
          <a:xfrm>
            <a:off x="6338094" y="8786357"/>
            <a:ext cx="417513" cy="217487"/>
          </a:xfrm>
          <a:prstGeom prst="rect">
            <a:avLst/>
          </a:prstGeom>
        </p:spPr>
        <p:txBody>
          <a:bodyPr vert="horz" wrap="square" lIns="91440" tIns="45720" rIns="91440" bIns="45720" rtlCol="0" anchor="ctr" anchorCtr="0">
            <a:spAutoFit/>
          </a:bodyPr>
          <a:lstStyle>
            <a:lvl1pPr algn="r">
              <a:defRPr sz="1200"/>
            </a:lvl1pPr>
          </a:lstStyle>
          <a:p>
            <a:fld id="{67292F94-DC1B-41E9-80E9-FE5E26560E8F}" type="slidenum">
              <a:rPr lang="en-US" sz="800">
                <a:solidFill>
                  <a:srgbClr val="8E8E95"/>
                </a:solidFill>
              </a:rPr>
              <a:pPr/>
              <a:t>‹#›</a:t>
            </a:fld>
            <a:endParaRPr lang="en-US" sz="800">
              <a:solidFill>
                <a:srgbClr val="8E8E95"/>
              </a:solidFill>
            </a:endParaRPr>
          </a:p>
        </p:txBody>
      </p:sp>
      <p:sp>
        <p:nvSpPr>
          <p:cNvPr id="8" name="Line 10"/>
          <p:cNvSpPr>
            <a:spLocks noChangeShapeType="1"/>
          </p:cNvSpPr>
          <p:nvPr/>
        </p:nvSpPr>
        <p:spPr bwMode="auto">
          <a:xfrm>
            <a:off x="102394" y="8799513"/>
            <a:ext cx="6653213" cy="0"/>
          </a:xfrm>
          <a:prstGeom prst="line">
            <a:avLst/>
          </a:prstGeom>
          <a:noFill/>
          <a:ln w="12700">
            <a:solidFill>
              <a:srgbClr val="8E8E95"/>
            </a:solidFill>
            <a:round/>
            <a:headEnd type="none" w="sm" len="sm"/>
            <a:tailEnd type="none" w="sm" len="sm"/>
          </a:ln>
          <a:effectLst/>
        </p:spPr>
        <p:txBody>
          <a:bodyPr wrap="none" anchor="ctr"/>
          <a:lstStyle/>
          <a:p>
            <a:endParaRPr lang="en-US">
              <a:solidFill>
                <a:srgbClr val="8E8E95"/>
              </a:solidFill>
            </a:endParaRPr>
          </a:p>
        </p:txBody>
      </p:sp>
    </p:spTree>
    <p:extLst>
      <p:ext uri="{BB962C8B-B14F-4D97-AF65-F5344CB8AC3E}">
        <p14:creationId xmlns:p14="http://schemas.microsoft.com/office/powerpoint/2010/main" val="9468934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9525">
            <a:solidFill>
              <a:srgbClr val="8E8E95"/>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143000" y="4343400"/>
            <a:ext cx="4576763"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02394" y="8788400"/>
            <a:ext cx="2352675" cy="344488"/>
          </a:xfrm>
          <a:prstGeom prst="rect">
            <a:avLst/>
          </a:prstGeom>
        </p:spPr>
        <p:txBody>
          <a:bodyPr vert="horz" wrap="square" lIns="91440" tIns="45720" rIns="91440" bIns="45720" rtlCol="0" anchor="ctr" anchorCtr="0">
            <a:spAutoFit/>
          </a:bodyPr>
          <a:lstStyle>
            <a:lvl1pPr marL="0" marR="0" indent="0" algn="l" defTabSz="914400" rtl="0" eaLnBrk="1" fontAlgn="auto" latinLnBrk="0" hangingPunct="1">
              <a:lnSpc>
                <a:spcPct val="100000"/>
              </a:lnSpc>
              <a:spcBef>
                <a:spcPts val="0"/>
              </a:spcBef>
              <a:spcAft>
                <a:spcPts val="0"/>
              </a:spcAft>
              <a:buClrTx/>
              <a:buSzTx/>
              <a:buFontTx/>
              <a:buNone/>
              <a:tabLst/>
              <a:defRPr sz="800">
                <a:solidFill>
                  <a:srgbClr val="8E8E95"/>
                </a:solidFill>
                <a:latin typeface="Arial" pitchFamily="34" charset="0"/>
                <a:cs typeface="Arial" pitchFamily="34" charset="0"/>
              </a:defRPr>
            </a:lvl1pPr>
          </a:lstStyle>
          <a:p>
            <a:r>
              <a:rPr lang="en-US"/>
              <a:t>© 2007, Cisco Systems, Inc. All rights reserved.</a:t>
            </a:r>
          </a:p>
          <a:p>
            <a:r>
              <a:rPr lang="en-US"/>
              <a:t>Presentation_ID.scr</a:t>
            </a:r>
            <a:endParaRPr lang="en-US" dirty="0"/>
          </a:p>
        </p:txBody>
      </p:sp>
      <p:sp>
        <p:nvSpPr>
          <p:cNvPr id="7" name="Slide Number Placeholder 6"/>
          <p:cNvSpPr>
            <a:spLocks noGrp="1"/>
          </p:cNvSpPr>
          <p:nvPr>
            <p:ph type="sldNum" sz="quarter" idx="5"/>
          </p:nvPr>
        </p:nvSpPr>
        <p:spPr>
          <a:xfrm>
            <a:off x="6366670" y="8788400"/>
            <a:ext cx="388937" cy="215444"/>
          </a:xfrm>
          <a:prstGeom prst="rect">
            <a:avLst/>
          </a:prstGeom>
        </p:spPr>
        <p:txBody>
          <a:bodyPr vert="horz" wrap="square" lIns="91440" tIns="45720" rIns="91440" bIns="45720" rtlCol="0" anchor="ctr" anchorCtr="0">
            <a:spAutoFit/>
          </a:bodyPr>
          <a:lstStyle>
            <a:lvl1pPr algn="r">
              <a:defRPr sz="800">
                <a:solidFill>
                  <a:srgbClr val="8E8E95"/>
                </a:solidFill>
                <a:latin typeface="+mn-lt"/>
              </a:defRPr>
            </a:lvl1pPr>
          </a:lstStyle>
          <a:p>
            <a:fld id="{567B6F56-350B-4E5B-A84B-F03C933C9AF6}" type="slidenum">
              <a:rPr lang="en-US" smtClean="0"/>
              <a:pPr/>
              <a:t>‹#›</a:t>
            </a:fld>
            <a:endParaRPr lang="en-US" dirty="0"/>
          </a:p>
        </p:txBody>
      </p:sp>
      <p:sp>
        <p:nvSpPr>
          <p:cNvPr id="10" name="Line 10"/>
          <p:cNvSpPr>
            <a:spLocks noChangeShapeType="1"/>
          </p:cNvSpPr>
          <p:nvPr/>
        </p:nvSpPr>
        <p:spPr bwMode="auto">
          <a:xfrm>
            <a:off x="102394" y="8799513"/>
            <a:ext cx="6653213" cy="0"/>
          </a:xfrm>
          <a:prstGeom prst="line">
            <a:avLst/>
          </a:prstGeom>
          <a:noFill/>
          <a:ln w="12700">
            <a:solidFill>
              <a:srgbClr val="8E8E95"/>
            </a:solidFill>
            <a:round/>
            <a:headEnd type="none" w="sm" len="sm"/>
            <a:tailEnd type="none" w="sm" len="sm"/>
          </a:ln>
          <a:effectLst/>
        </p:spPr>
        <p:txBody>
          <a:bodyPr wrap="none" anchor="ctr"/>
          <a:lstStyle/>
          <a:p>
            <a:endParaRPr lang="en-US">
              <a:solidFill>
                <a:srgbClr val="8E8E95"/>
              </a:solidFill>
            </a:endParaRPr>
          </a:p>
        </p:txBody>
      </p:sp>
    </p:spTree>
    <p:extLst>
      <p:ext uri="{BB962C8B-B14F-4D97-AF65-F5344CB8AC3E}">
        <p14:creationId xmlns:p14="http://schemas.microsoft.com/office/powerpoint/2010/main" val="787933117"/>
      </p:ext>
    </p:extLst>
  </p:cSld>
  <p:clrMap bg1="lt1" tx1="dk1" bg2="lt2" tx2="dk2" accent1="accent1" accent2="accent2" accent3="accent3" accent4="accent4" accent5="accent5" accent6="accent6" hlink="hlink" folHlink="folHlink"/>
  <p:notesStyle>
    <a:lvl1pPr marL="237744" indent="-237744" algn="l" defTabSz="914400" rtl="0" eaLnBrk="1" latinLnBrk="0" hangingPunct="1">
      <a:lnSpc>
        <a:spcPct val="95000"/>
      </a:lnSpc>
      <a:spcBef>
        <a:spcPts val="1440"/>
      </a:spcBef>
      <a:buFont typeface="Wingdings" pitchFamily="2" charset="2"/>
      <a:buChar char="§"/>
      <a:defRPr sz="1200" kern="1200">
        <a:solidFill>
          <a:schemeClr val="tx1"/>
        </a:solidFill>
        <a:latin typeface="+mn-lt"/>
        <a:ea typeface="+mn-ea"/>
        <a:cs typeface="+mn-cs"/>
      </a:defRPr>
    </a:lvl1pPr>
    <a:lvl2pPr marL="576072" algn="l" defTabSz="914400" rtl="0" eaLnBrk="1" latinLnBrk="0" hangingPunct="1">
      <a:lnSpc>
        <a:spcPct val="95000"/>
      </a:lnSpc>
      <a:spcBef>
        <a:spcPts val="840"/>
      </a:spcBef>
      <a:defRPr sz="1200" kern="1200">
        <a:solidFill>
          <a:schemeClr val="tx1"/>
        </a:solidFill>
        <a:latin typeface="+mn-lt"/>
        <a:ea typeface="+mn-ea"/>
        <a:cs typeface="+mn-cs"/>
      </a:defRPr>
    </a:lvl2pPr>
    <a:lvl3pPr marL="914400" algn="l" defTabSz="914400" rtl="0" eaLnBrk="1" latinLnBrk="0" hangingPunct="1">
      <a:lnSpc>
        <a:spcPct val="95000"/>
      </a:lnSpc>
      <a:spcBef>
        <a:spcPts val="840"/>
      </a:spcBef>
      <a:defRPr sz="1200" kern="1200">
        <a:solidFill>
          <a:schemeClr val="tx1"/>
        </a:solidFill>
        <a:latin typeface="+mn-lt"/>
        <a:ea typeface="+mn-ea"/>
        <a:cs typeface="+mn-cs"/>
      </a:defRPr>
    </a:lvl3pPr>
    <a:lvl4pPr marL="1371600" algn="l" defTabSz="914400" rtl="0" eaLnBrk="1" latinLnBrk="0" hangingPunct="1">
      <a:lnSpc>
        <a:spcPct val="95000"/>
      </a:lnSpc>
      <a:spcBef>
        <a:spcPts val="840"/>
      </a:spcBef>
      <a:defRPr sz="1200" kern="1200">
        <a:solidFill>
          <a:schemeClr val="tx1"/>
        </a:solidFill>
        <a:latin typeface="+mn-lt"/>
        <a:ea typeface="+mn-ea"/>
        <a:cs typeface="+mn-cs"/>
      </a:defRPr>
    </a:lvl4pPr>
    <a:lvl5pPr marL="1828800" algn="l" defTabSz="914400" rtl="0" eaLnBrk="1" latinLnBrk="0" hangingPunct="1">
      <a:lnSpc>
        <a:spcPct val="95000"/>
      </a:lnSpc>
      <a:spcBef>
        <a:spcPts val="840"/>
      </a:spcBef>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SRTP defines a set of default cryptographic transforms, and it allows new  transforms to be introduced in the future with appropriate key management</a:t>
            </a:r>
          </a:p>
          <a:p>
            <a:r>
              <a:rPr lang="en-US" altLang="zh-CN" dirty="0"/>
              <a:t>SRTP can achieve high throughput and low packet expansion. </a:t>
            </a:r>
          </a:p>
          <a:p>
            <a:r>
              <a:rPr lang="en-US" altLang="zh-CN" dirty="0"/>
              <a:t>Based on an additive stream cipher for encryption, a keyed-hash based function for message authentication, and an "implicit" index for sequencing/synchronization based on the RTP sequence number for SRTP and an index number for Secure RTCP (SRTCP).</a:t>
            </a:r>
          </a:p>
          <a:p>
            <a:endParaRPr lang="zh-CN" altLang="en-US" dirty="0"/>
          </a:p>
        </p:txBody>
      </p:sp>
      <p:sp>
        <p:nvSpPr>
          <p:cNvPr id="4" name="Slide Number Placeholder 3"/>
          <p:cNvSpPr>
            <a:spLocks noGrp="1"/>
          </p:cNvSpPr>
          <p:nvPr>
            <p:ph type="sldNum" sz="quarter" idx="10"/>
          </p:nvPr>
        </p:nvSpPr>
        <p:spPr/>
        <p:txBody>
          <a:bodyPr/>
          <a:lstStyle/>
          <a:p>
            <a:fld id="{567B6F56-350B-4E5B-A84B-F03C933C9AF6}" type="slidenum">
              <a:rPr lang="en-US" smtClean="0"/>
              <a:pPr/>
              <a:t>2</a:t>
            </a:fld>
            <a:endParaRPr lang="en-US" dirty="0"/>
          </a:p>
        </p:txBody>
      </p:sp>
    </p:spTree>
    <p:extLst>
      <p:ext uri="{BB962C8B-B14F-4D97-AF65-F5344CB8AC3E}">
        <p14:creationId xmlns:p14="http://schemas.microsoft.com/office/powerpoint/2010/main" val="2224292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indent="0">
              <a:buNone/>
            </a:pPr>
            <a:r>
              <a:rPr lang="en-US" dirty="0" err="1"/>
              <a:t>typedef</a:t>
            </a:r>
            <a:r>
              <a:rPr lang="en-US" dirty="0"/>
              <a:t> </a:t>
            </a:r>
            <a:r>
              <a:rPr lang="en-US" dirty="0" err="1"/>
              <a:t>struct</a:t>
            </a:r>
            <a:r>
              <a:rPr lang="en-US" dirty="0"/>
              <a:t> </a:t>
            </a:r>
            <a:r>
              <a:rPr lang="en-US" dirty="0" err="1"/>
              <a:t>crypto_policy_t</a:t>
            </a:r>
            <a:r>
              <a:rPr lang="en-US" dirty="0"/>
              <a:t> {</a:t>
            </a:r>
          </a:p>
          <a:p>
            <a:pPr marL="0" indent="0">
              <a:buNone/>
            </a:pPr>
            <a:r>
              <a:rPr lang="en-US" dirty="0"/>
              <a:t>  </a:t>
            </a:r>
            <a:r>
              <a:rPr lang="en-US" dirty="0" err="1"/>
              <a:t>cipher_type_id_t</a:t>
            </a:r>
            <a:r>
              <a:rPr lang="en-US" dirty="0"/>
              <a:t> </a:t>
            </a:r>
            <a:r>
              <a:rPr lang="en-US" dirty="0" err="1"/>
              <a:t>cipher_type</a:t>
            </a:r>
            <a:r>
              <a:rPr lang="en-US" dirty="0"/>
              <a:t>;    /**&lt; An integer representing</a:t>
            </a:r>
          </a:p>
          <a:p>
            <a:pPr marL="0" indent="0">
              <a:buNone/>
            </a:pPr>
            <a:r>
              <a:rPr lang="en-US" dirty="0"/>
              <a:t>				    *   the type of cipher.  */</a:t>
            </a:r>
          </a:p>
          <a:p>
            <a:pPr marL="0" indent="0">
              <a:buNone/>
            </a:pPr>
            <a:r>
              <a:rPr lang="en-US" dirty="0"/>
              <a:t>  </a:t>
            </a:r>
            <a:r>
              <a:rPr lang="en-US" dirty="0" err="1"/>
              <a:t>int</a:t>
            </a:r>
            <a:r>
              <a:rPr lang="en-US" dirty="0"/>
              <a:t>              </a:t>
            </a:r>
            <a:r>
              <a:rPr lang="en-US" dirty="0" err="1"/>
              <a:t>cipher_key_len</a:t>
            </a:r>
            <a:r>
              <a:rPr lang="en-US" dirty="0"/>
              <a:t>; /**&lt; The length of the cipher key</a:t>
            </a:r>
          </a:p>
          <a:p>
            <a:pPr marL="0" indent="0">
              <a:buNone/>
            </a:pPr>
            <a:r>
              <a:rPr lang="en-US" dirty="0"/>
              <a:t>				    *   in octets.                       */</a:t>
            </a:r>
          </a:p>
          <a:p>
            <a:pPr marL="0" indent="0">
              <a:buNone/>
            </a:pPr>
            <a:r>
              <a:rPr lang="en-US" dirty="0"/>
              <a:t>  </a:t>
            </a:r>
            <a:r>
              <a:rPr lang="en-US" dirty="0" err="1"/>
              <a:t>auth_type_id_t</a:t>
            </a:r>
            <a:r>
              <a:rPr lang="en-US" dirty="0"/>
              <a:t>   </a:t>
            </a:r>
            <a:r>
              <a:rPr lang="en-US" dirty="0" err="1"/>
              <a:t>auth_type</a:t>
            </a:r>
            <a:r>
              <a:rPr lang="en-US" dirty="0"/>
              <a:t>;      /**&lt; An integer representing the</a:t>
            </a:r>
          </a:p>
          <a:p>
            <a:pPr marL="0" indent="0">
              <a:buNone/>
            </a:pPr>
            <a:r>
              <a:rPr lang="en-US" dirty="0"/>
              <a:t>				    *   authentication function.         */</a:t>
            </a:r>
          </a:p>
          <a:p>
            <a:pPr marL="0" indent="0">
              <a:buNone/>
            </a:pPr>
            <a:r>
              <a:rPr lang="en-US" dirty="0"/>
              <a:t>  </a:t>
            </a:r>
            <a:r>
              <a:rPr lang="en-US" dirty="0" err="1"/>
              <a:t>int</a:t>
            </a:r>
            <a:r>
              <a:rPr lang="en-US" dirty="0"/>
              <a:t>              </a:t>
            </a:r>
            <a:r>
              <a:rPr lang="en-US" dirty="0" err="1"/>
              <a:t>auth_key_len</a:t>
            </a:r>
            <a:r>
              <a:rPr lang="en-US" dirty="0"/>
              <a:t>;   /**&lt; The length of the authentication </a:t>
            </a:r>
          </a:p>
          <a:p>
            <a:pPr marL="0" indent="0">
              <a:buNone/>
            </a:pPr>
            <a:r>
              <a:rPr lang="en-US" dirty="0"/>
              <a:t>				    *   function key in octets.          */</a:t>
            </a:r>
          </a:p>
          <a:p>
            <a:pPr marL="0" indent="0">
              <a:buNone/>
            </a:pPr>
            <a:r>
              <a:rPr lang="en-US" dirty="0"/>
              <a:t>  </a:t>
            </a:r>
            <a:r>
              <a:rPr lang="en-US" dirty="0" err="1"/>
              <a:t>int</a:t>
            </a:r>
            <a:r>
              <a:rPr lang="en-US" dirty="0"/>
              <a:t>              </a:t>
            </a:r>
            <a:r>
              <a:rPr lang="en-US" dirty="0" err="1"/>
              <a:t>auth_tag_len</a:t>
            </a:r>
            <a:r>
              <a:rPr lang="en-US" dirty="0"/>
              <a:t>;   /**&lt; The length of the authentication </a:t>
            </a:r>
          </a:p>
          <a:p>
            <a:pPr marL="0" indent="0">
              <a:buNone/>
            </a:pPr>
            <a:r>
              <a:rPr lang="en-US" dirty="0"/>
              <a:t>				    *   tag in octets.                   */</a:t>
            </a:r>
          </a:p>
          <a:p>
            <a:pPr marL="0" indent="0">
              <a:buNone/>
            </a:pPr>
            <a:r>
              <a:rPr lang="en-US" dirty="0"/>
              <a:t>  </a:t>
            </a:r>
            <a:r>
              <a:rPr lang="en-US" dirty="0" err="1"/>
              <a:t>sec_serv_t</a:t>
            </a:r>
            <a:r>
              <a:rPr lang="en-US" dirty="0"/>
              <a:t>       </a:t>
            </a:r>
            <a:r>
              <a:rPr lang="en-US" dirty="0" err="1"/>
              <a:t>sec_serv</a:t>
            </a:r>
            <a:r>
              <a:rPr lang="en-US" dirty="0"/>
              <a:t>;       /**&lt; The flag indicating the security</a:t>
            </a:r>
          </a:p>
          <a:p>
            <a:pPr marL="0" indent="0">
              <a:buNone/>
            </a:pPr>
            <a:r>
              <a:rPr lang="en-US" dirty="0"/>
              <a:t>				    *   services to be applied.          */</a:t>
            </a:r>
          </a:p>
          <a:p>
            <a:pPr marL="0" indent="0">
              <a:buNone/>
            </a:pPr>
            <a:r>
              <a:rPr lang="en-US" dirty="0"/>
              <a:t>  </a:t>
            </a:r>
            <a:r>
              <a:rPr lang="en-US" dirty="0" err="1"/>
              <a:t>compute_method_t</a:t>
            </a:r>
            <a:r>
              <a:rPr lang="en-US" dirty="0"/>
              <a:t>  </a:t>
            </a:r>
            <a:r>
              <a:rPr lang="en-US" dirty="0" err="1"/>
              <a:t>compute_type</a:t>
            </a:r>
            <a:r>
              <a:rPr lang="en-US" dirty="0"/>
              <a:t>; /** The flag indicating the compute method type */</a:t>
            </a:r>
          </a:p>
          <a:p>
            <a:pPr marL="0" indent="0">
              <a:buNone/>
            </a:pPr>
            <a:r>
              <a:rPr lang="en-US" dirty="0"/>
              <a:t>  </a:t>
            </a:r>
            <a:r>
              <a:rPr lang="en-US" dirty="0" err="1"/>
              <a:t>auth_tag_t</a:t>
            </a:r>
            <a:r>
              <a:rPr lang="en-US" dirty="0"/>
              <a:t>        </a:t>
            </a:r>
            <a:r>
              <a:rPr lang="en-US" dirty="0" err="1"/>
              <a:t>auth_tag_type</a:t>
            </a:r>
            <a:r>
              <a:rPr lang="en-US" dirty="0"/>
              <a:t>;/** The flag indicating the </a:t>
            </a:r>
            <a:r>
              <a:rPr lang="en-US" dirty="0" err="1"/>
              <a:t>auth</a:t>
            </a:r>
            <a:r>
              <a:rPr lang="en-US" dirty="0"/>
              <a:t> tag type and count */</a:t>
            </a:r>
          </a:p>
          <a:p>
            <a:pPr marL="0" indent="0">
              <a:buNone/>
            </a:pPr>
            <a:r>
              <a:rPr lang="en-US" dirty="0"/>
              <a:t>} </a:t>
            </a:r>
            <a:r>
              <a:rPr lang="en-US" dirty="0" err="1"/>
              <a:t>crypto_policy_t</a:t>
            </a:r>
            <a:r>
              <a:rPr lang="en-US" dirty="0"/>
              <a:t>;</a:t>
            </a:r>
          </a:p>
          <a:p>
            <a:pPr marL="0" indent="0">
              <a:buNone/>
            </a:pPr>
            <a:endParaRPr lang="en-US" dirty="0"/>
          </a:p>
          <a:p>
            <a:pPr marL="0" indent="0">
              <a:buNone/>
            </a:pPr>
            <a:r>
              <a:rPr lang="en-US" dirty="0" err="1"/>
              <a:t>typedef</a:t>
            </a:r>
            <a:r>
              <a:rPr lang="en-US" dirty="0"/>
              <a:t> </a:t>
            </a:r>
            <a:r>
              <a:rPr lang="en-US" dirty="0" err="1"/>
              <a:t>struct</a:t>
            </a:r>
            <a:r>
              <a:rPr lang="en-US" dirty="0"/>
              <a:t> </a:t>
            </a:r>
            <a:r>
              <a:rPr lang="en-US" dirty="0" err="1"/>
              <a:t>ekt_policy_t</a:t>
            </a:r>
            <a:r>
              <a:rPr lang="en-US" dirty="0"/>
              <a:t> {</a:t>
            </a:r>
          </a:p>
          <a:p>
            <a:pPr marL="0" indent="0">
              <a:buNone/>
            </a:pPr>
            <a:r>
              <a:rPr lang="en-US" dirty="0"/>
              <a:t>    </a:t>
            </a:r>
            <a:r>
              <a:rPr lang="en-US" dirty="0" err="1"/>
              <a:t>cipher_type_id_t</a:t>
            </a:r>
            <a:r>
              <a:rPr lang="en-US" dirty="0"/>
              <a:t> </a:t>
            </a:r>
            <a:r>
              <a:rPr lang="en-US" dirty="0" err="1"/>
              <a:t>ekt_cipher_type</a:t>
            </a:r>
            <a:r>
              <a:rPr lang="en-US" dirty="0"/>
              <a:t>; /*which cipher method as signal */</a:t>
            </a:r>
          </a:p>
          <a:p>
            <a:pPr marL="0" indent="0">
              <a:buNone/>
            </a:pPr>
            <a:r>
              <a:rPr lang="en-US" dirty="0"/>
              <a:t>    uint32_t </a:t>
            </a:r>
            <a:r>
              <a:rPr lang="en-US" dirty="0" err="1"/>
              <a:t>rtp_full_fmt_rate</a:t>
            </a:r>
            <a:r>
              <a:rPr lang="en-US" dirty="0"/>
              <a:t>;       /* how may packets that the full format need to send*/</a:t>
            </a:r>
          </a:p>
          <a:p>
            <a:pPr marL="0" indent="0">
              <a:buNone/>
            </a:pPr>
            <a:r>
              <a:rPr lang="en-US" dirty="0"/>
              <a:t>    uint32_t </a:t>
            </a:r>
            <a:r>
              <a:rPr lang="en-US" dirty="0" err="1"/>
              <a:t>rtcp_full_fmt_rate</a:t>
            </a:r>
            <a:r>
              <a:rPr lang="en-US" dirty="0"/>
              <a:t>;      /* how may packets that the full format need to send*/</a:t>
            </a:r>
          </a:p>
          <a:p>
            <a:pPr marL="0" indent="0">
              <a:buNone/>
            </a:pPr>
            <a:r>
              <a:rPr lang="en-US" dirty="0"/>
              <a:t>    uint32_t </a:t>
            </a:r>
            <a:r>
              <a:rPr lang="en-US" dirty="0" err="1"/>
              <a:t>ekt_spi</a:t>
            </a:r>
            <a:r>
              <a:rPr lang="en-US" dirty="0"/>
              <a:t>;                 /*which security parameter identity */</a:t>
            </a:r>
          </a:p>
          <a:p>
            <a:pPr marL="0" indent="0">
              <a:buNone/>
            </a:pPr>
            <a:r>
              <a:rPr lang="en-US" dirty="0"/>
              <a:t>    uint32_t </a:t>
            </a:r>
            <a:r>
              <a:rPr lang="en-US" dirty="0" err="1"/>
              <a:t>ekt_key_len</a:t>
            </a:r>
            <a:r>
              <a:rPr lang="en-US" dirty="0"/>
              <a:t>;             /*KEK </a:t>
            </a:r>
            <a:r>
              <a:rPr lang="en-US" dirty="0" err="1"/>
              <a:t>len</a:t>
            </a:r>
            <a:r>
              <a:rPr lang="en-US" dirty="0"/>
              <a:t> */</a:t>
            </a:r>
          </a:p>
          <a:p>
            <a:pPr marL="0" indent="0">
              <a:buNone/>
            </a:pPr>
            <a:r>
              <a:rPr lang="en-US" dirty="0"/>
              <a:t>    uint8_t* </a:t>
            </a:r>
            <a:r>
              <a:rPr lang="en-US" dirty="0" err="1"/>
              <a:t>ekt_key</a:t>
            </a:r>
            <a:r>
              <a:rPr lang="en-US" dirty="0"/>
              <a:t>;                 /*KEK */</a:t>
            </a:r>
          </a:p>
          <a:p>
            <a:pPr marL="0" indent="0">
              <a:buNone/>
            </a:pPr>
            <a:r>
              <a:rPr lang="en-US" dirty="0"/>
              <a:t>    </a:t>
            </a:r>
            <a:r>
              <a:rPr lang="en-US" dirty="0" err="1"/>
              <a:t>struct</a:t>
            </a:r>
            <a:r>
              <a:rPr lang="en-US" dirty="0"/>
              <a:t> </a:t>
            </a:r>
            <a:r>
              <a:rPr lang="en-US" dirty="0" err="1"/>
              <a:t>ekt_policy_t</a:t>
            </a:r>
            <a:r>
              <a:rPr lang="en-US" dirty="0"/>
              <a:t>* next;        /*next </a:t>
            </a:r>
            <a:r>
              <a:rPr lang="en-US" dirty="0" err="1"/>
              <a:t>ekt</a:t>
            </a:r>
            <a:r>
              <a:rPr lang="en-US" dirty="0"/>
              <a:t> policy with different </a:t>
            </a:r>
            <a:r>
              <a:rPr lang="en-US" dirty="0" err="1"/>
              <a:t>spi</a:t>
            </a:r>
            <a:r>
              <a:rPr lang="en-US" dirty="0"/>
              <a:t> */</a:t>
            </a:r>
          </a:p>
          <a:p>
            <a:pPr marL="0" indent="0">
              <a:buNone/>
            </a:pPr>
            <a:r>
              <a:rPr lang="en-US" dirty="0"/>
              <a:t>} </a:t>
            </a:r>
            <a:r>
              <a:rPr lang="en-US" dirty="0" err="1"/>
              <a:t>ekt_policy_t</a:t>
            </a:r>
            <a:r>
              <a:rPr lang="en-US" dirty="0"/>
              <a:t>;</a:t>
            </a:r>
          </a:p>
          <a:p>
            <a:pPr marL="0" indent="0">
              <a:buNone/>
            </a:pPr>
            <a:endParaRPr lang="en-US" dirty="0"/>
          </a:p>
        </p:txBody>
      </p:sp>
      <p:sp>
        <p:nvSpPr>
          <p:cNvPr id="4" name="Slide Number Placeholder 3"/>
          <p:cNvSpPr>
            <a:spLocks noGrp="1"/>
          </p:cNvSpPr>
          <p:nvPr>
            <p:ph type="sldNum" sz="quarter" idx="10"/>
          </p:nvPr>
        </p:nvSpPr>
        <p:spPr/>
        <p:txBody>
          <a:bodyPr/>
          <a:lstStyle/>
          <a:p>
            <a:fld id="{567B6F56-350B-4E5B-A84B-F03C933C9AF6}" type="slidenum">
              <a:rPr lang="en-US" smtClean="0"/>
              <a:pPr/>
              <a:t>56</a:t>
            </a:fld>
            <a:endParaRPr lang="en-US" dirty="0"/>
          </a:p>
        </p:txBody>
      </p:sp>
    </p:spTree>
    <p:extLst>
      <p:ext uri="{BB962C8B-B14F-4D97-AF65-F5344CB8AC3E}">
        <p14:creationId xmlns:p14="http://schemas.microsoft.com/office/powerpoint/2010/main" val="1836600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7B6F56-350B-4E5B-A84B-F03C933C9AF6}" type="slidenum">
              <a:rPr lang="en-US" smtClean="0"/>
              <a:pPr/>
              <a:t>57</a:t>
            </a:fld>
            <a:endParaRPr lang="en-US" dirty="0"/>
          </a:p>
        </p:txBody>
      </p:sp>
    </p:spTree>
    <p:extLst>
      <p:ext uri="{BB962C8B-B14F-4D97-AF65-F5344CB8AC3E}">
        <p14:creationId xmlns:p14="http://schemas.microsoft.com/office/powerpoint/2010/main" val="3886635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indent="0">
              <a:buNone/>
            </a:pPr>
            <a:r>
              <a:rPr lang="en-US" altLang="zh-CN" dirty="0"/>
              <a:t>title SRTP packet processing</a:t>
            </a:r>
          </a:p>
          <a:p>
            <a:pPr marL="0" indent="0">
              <a:buNone/>
            </a:pPr>
            <a:endParaRPr lang="en-US" altLang="zh-CN" dirty="0"/>
          </a:p>
          <a:p>
            <a:pPr marL="0" indent="0">
              <a:buNone/>
            </a:pPr>
            <a:r>
              <a:rPr lang="en-US" altLang="zh-CN" dirty="0"/>
              <a:t>participant app</a:t>
            </a:r>
          </a:p>
          <a:p>
            <a:pPr marL="0" indent="0">
              <a:buNone/>
            </a:pPr>
            <a:r>
              <a:rPr lang="en-US" altLang="zh-CN" dirty="0"/>
              <a:t>participant sender</a:t>
            </a:r>
          </a:p>
          <a:p>
            <a:pPr marL="0" indent="0">
              <a:buNone/>
            </a:pPr>
            <a:r>
              <a:rPr lang="en-US" altLang="zh-CN" dirty="0"/>
              <a:t>participant receiver</a:t>
            </a:r>
          </a:p>
          <a:p>
            <a:pPr marL="0" indent="0">
              <a:buNone/>
            </a:pPr>
            <a:endParaRPr lang="en-US" altLang="zh-CN" dirty="0"/>
          </a:p>
          <a:p>
            <a:pPr marL="0" indent="0">
              <a:buNone/>
            </a:pPr>
            <a:r>
              <a:rPr lang="en-US" altLang="zh-CN" dirty="0"/>
              <a:t>app-&gt;sender: </a:t>
            </a:r>
            <a:r>
              <a:rPr lang="en-US" altLang="zh-CN" dirty="0" err="1"/>
              <a:t>init_crypto_context</a:t>
            </a:r>
            <a:endParaRPr lang="en-US" altLang="zh-CN" dirty="0"/>
          </a:p>
          <a:p>
            <a:pPr marL="0" indent="0">
              <a:buNone/>
            </a:pPr>
            <a:r>
              <a:rPr lang="en-US" altLang="zh-CN" dirty="0"/>
              <a:t>app-&gt;sender: </a:t>
            </a:r>
            <a:r>
              <a:rPr lang="en-US" altLang="zh-CN" dirty="0" err="1"/>
              <a:t>get_packet_index</a:t>
            </a:r>
            <a:r>
              <a:rPr lang="en-US" altLang="zh-CN" dirty="0"/>
              <a:t>(ROC, </a:t>
            </a:r>
            <a:r>
              <a:rPr lang="en-US" altLang="zh-CN" dirty="0" err="1"/>
              <a:t>s_l</a:t>
            </a:r>
            <a:r>
              <a:rPr lang="en-US" altLang="zh-CN" dirty="0"/>
              <a:t>, </a:t>
            </a:r>
            <a:r>
              <a:rPr lang="en-US" altLang="zh-CN" dirty="0" err="1"/>
              <a:t>packetSN</a:t>
            </a:r>
            <a:r>
              <a:rPr lang="en-US" altLang="zh-CN" dirty="0"/>
              <a:t>)</a:t>
            </a:r>
          </a:p>
          <a:p>
            <a:pPr marL="0" indent="0">
              <a:buNone/>
            </a:pPr>
            <a:r>
              <a:rPr lang="en-US" altLang="zh-CN" dirty="0"/>
              <a:t>note right of app: check if need re-keying</a:t>
            </a:r>
          </a:p>
          <a:p>
            <a:pPr marL="0" indent="0">
              <a:buNone/>
            </a:pPr>
            <a:r>
              <a:rPr lang="en-US" altLang="zh-CN" dirty="0"/>
              <a:t>app-&gt;</a:t>
            </a:r>
            <a:r>
              <a:rPr lang="en-US" altLang="zh-CN" dirty="0" err="1"/>
              <a:t>sender:get_master_key_salt</a:t>
            </a:r>
            <a:r>
              <a:rPr lang="en-US" altLang="zh-CN" dirty="0"/>
              <a:t>(</a:t>
            </a:r>
            <a:r>
              <a:rPr lang="en-US" altLang="zh-CN" dirty="0" err="1"/>
              <a:t>packet_index</a:t>
            </a:r>
            <a:r>
              <a:rPr lang="en-US" altLang="zh-CN" dirty="0"/>
              <a:t>, MKI)</a:t>
            </a:r>
          </a:p>
          <a:p>
            <a:pPr marL="0" indent="0">
              <a:buNone/>
            </a:pPr>
            <a:r>
              <a:rPr lang="en-US" altLang="zh-CN" dirty="0"/>
              <a:t>app-&gt;sender: </a:t>
            </a:r>
            <a:r>
              <a:rPr lang="en-US" altLang="zh-CN" dirty="0" err="1"/>
              <a:t>get_session_key_salt</a:t>
            </a:r>
            <a:r>
              <a:rPr lang="en-US" altLang="zh-CN" dirty="0"/>
              <a:t>(</a:t>
            </a:r>
            <a:r>
              <a:rPr lang="en-US" altLang="zh-CN" dirty="0" err="1"/>
              <a:t>master_key</a:t>
            </a:r>
            <a:r>
              <a:rPr lang="en-US" altLang="zh-CN" dirty="0"/>
              <a:t>, </a:t>
            </a:r>
            <a:r>
              <a:rPr lang="en-US" altLang="zh-CN" dirty="0" err="1"/>
              <a:t>master_salt</a:t>
            </a:r>
            <a:r>
              <a:rPr lang="en-US" altLang="zh-CN" dirty="0"/>
              <a:t>, </a:t>
            </a:r>
            <a:r>
              <a:rPr lang="en-US" altLang="zh-CN" dirty="0" err="1"/>
              <a:t>kdr</a:t>
            </a:r>
            <a:r>
              <a:rPr lang="en-US" altLang="zh-CN" dirty="0"/>
              <a:t>, </a:t>
            </a:r>
            <a:r>
              <a:rPr lang="en-US" altLang="zh-CN" dirty="0" err="1"/>
              <a:t>n_e</a:t>
            </a:r>
            <a:r>
              <a:rPr lang="en-US" altLang="zh-CN" dirty="0"/>
              <a:t>, </a:t>
            </a:r>
            <a:r>
              <a:rPr lang="en-US" altLang="zh-CN" dirty="0" err="1"/>
              <a:t>n_a</a:t>
            </a:r>
            <a:r>
              <a:rPr lang="en-US" altLang="zh-CN" dirty="0"/>
              <a:t>)</a:t>
            </a:r>
          </a:p>
          <a:p>
            <a:pPr marL="0" indent="0">
              <a:buNone/>
            </a:pPr>
            <a:r>
              <a:rPr lang="en-US" altLang="zh-CN" dirty="0"/>
              <a:t>app-&gt;sender: </a:t>
            </a:r>
            <a:r>
              <a:rPr lang="en-US" altLang="zh-CN" dirty="0" err="1"/>
              <a:t>encrypt_payload</a:t>
            </a:r>
            <a:r>
              <a:rPr lang="en-US" altLang="zh-CN" dirty="0"/>
              <a:t>(packet, </a:t>
            </a:r>
            <a:r>
              <a:rPr lang="en-US" altLang="zh-CN" dirty="0" err="1"/>
              <a:t>cipher_type_id</a:t>
            </a:r>
            <a:r>
              <a:rPr lang="en-US" altLang="zh-CN" dirty="0"/>
              <a:t>, </a:t>
            </a:r>
            <a:r>
              <a:rPr lang="en-US" altLang="zh-CN" dirty="0" err="1"/>
              <a:t>cipher_key</a:t>
            </a:r>
            <a:r>
              <a:rPr lang="en-US" altLang="zh-CN" dirty="0"/>
              <a:t>, </a:t>
            </a:r>
            <a:r>
              <a:rPr lang="en-US" altLang="zh-CN" dirty="0" err="1"/>
              <a:t>cipher_salt</a:t>
            </a:r>
            <a:r>
              <a:rPr lang="en-US" altLang="zh-CN" dirty="0"/>
              <a:t>, </a:t>
            </a:r>
            <a:r>
              <a:rPr lang="en-US" altLang="zh-CN" dirty="0" err="1"/>
              <a:t>packet_index</a:t>
            </a:r>
            <a:r>
              <a:rPr lang="en-US" altLang="zh-CN" dirty="0"/>
              <a:t> )</a:t>
            </a:r>
          </a:p>
          <a:p>
            <a:pPr marL="0" indent="0">
              <a:buNone/>
            </a:pPr>
            <a:r>
              <a:rPr lang="en-US" altLang="zh-CN" dirty="0"/>
              <a:t>app-&gt;sender: </a:t>
            </a:r>
            <a:r>
              <a:rPr lang="en-US" altLang="zh-CN" dirty="0" err="1"/>
              <a:t>AppendMKI</a:t>
            </a:r>
            <a:r>
              <a:rPr lang="en-US" altLang="zh-CN" dirty="0"/>
              <a:t>(packet)</a:t>
            </a:r>
          </a:p>
          <a:p>
            <a:pPr marL="0" indent="0">
              <a:buNone/>
            </a:pPr>
            <a:r>
              <a:rPr lang="en-US" altLang="zh-CN" dirty="0"/>
              <a:t>app-&gt;sender: </a:t>
            </a:r>
            <a:r>
              <a:rPr lang="en-US" altLang="zh-CN" dirty="0" err="1"/>
              <a:t>ComputeAuthTag</a:t>
            </a:r>
            <a:r>
              <a:rPr lang="en-US" altLang="zh-CN" dirty="0"/>
              <a:t>(packet, ROC, </a:t>
            </a:r>
            <a:r>
              <a:rPr lang="en-US" altLang="zh-CN" dirty="0" err="1"/>
              <a:t>auth_type_id</a:t>
            </a:r>
            <a:r>
              <a:rPr lang="en-US" altLang="zh-CN" dirty="0"/>
              <a:t>, </a:t>
            </a:r>
            <a:r>
              <a:rPr lang="en-US" altLang="zh-CN" dirty="0" err="1"/>
              <a:t>auth_key</a:t>
            </a:r>
            <a:r>
              <a:rPr lang="en-US" altLang="zh-CN" dirty="0"/>
              <a:t>)</a:t>
            </a:r>
          </a:p>
          <a:p>
            <a:pPr marL="0" indent="0">
              <a:buNone/>
            </a:pPr>
            <a:r>
              <a:rPr lang="en-US" altLang="zh-CN" dirty="0"/>
              <a:t>app-&gt;sender: </a:t>
            </a:r>
            <a:r>
              <a:rPr lang="en-US" altLang="zh-CN" dirty="0" err="1"/>
              <a:t>UpdateROC</a:t>
            </a:r>
            <a:r>
              <a:rPr lang="en-US" altLang="zh-CN" dirty="0"/>
              <a:t>(</a:t>
            </a:r>
            <a:r>
              <a:rPr lang="en-US" altLang="zh-CN" dirty="0" err="1"/>
              <a:t>packet_index</a:t>
            </a:r>
            <a:r>
              <a:rPr lang="en-US" altLang="zh-CN" dirty="0"/>
              <a:t>)</a:t>
            </a:r>
          </a:p>
          <a:p>
            <a:pPr marL="0" indent="0">
              <a:buNone/>
            </a:pPr>
            <a:r>
              <a:rPr lang="en-US" altLang="zh-CN" dirty="0"/>
              <a:t>note over app, receiver: send </a:t>
            </a:r>
            <a:r>
              <a:rPr lang="en-US" altLang="zh-CN" dirty="0" err="1"/>
              <a:t>srtp</a:t>
            </a:r>
            <a:r>
              <a:rPr lang="en-US" altLang="zh-CN" dirty="0"/>
              <a:t> packet</a:t>
            </a:r>
          </a:p>
          <a:p>
            <a:pPr marL="0" indent="0">
              <a:buNone/>
            </a:pPr>
            <a:r>
              <a:rPr lang="en-US" altLang="zh-CN" dirty="0"/>
              <a:t>app-&gt;receiver: </a:t>
            </a:r>
            <a:r>
              <a:rPr lang="en-US" altLang="zh-CN" dirty="0" err="1"/>
              <a:t>init_crypto_context</a:t>
            </a:r>
            <a:endParaRPr lang="en-US" altLang="zh-CN" dirty="0"/>
          </a:p>
          <a:p>
            <a:pPr marL="0" indent="0">
              <a:buNone/>
            </a:pPr>
            <a:r>
              <a:rPr lang="en-US" altLang="zh-CN" dirty="0"/>
              <a:t>app-&gt;receiver: </a:t>
            </a:r>
            <a:r>
              <a:rPr lang="en-US" altLang="zh-CN" dirty="0" err="1"/>
              <a:t>get_packet_index</a:t>
            </a:r>
            <a:r>
              <a:rPr lang="en-US" altLang="zh-CN" dirty="0"/>
              <a:t>(ROC, </a:t>
            </a:r>
            <a:r>
              <a:rPr lang="en-US" altLang="zh-CN" dirty="0" err="1"/>
              <a:t>s_l</a:t>
            </a:r>
            <a:r>
              <a:rPr lang="en-US" altLang="zh-CN" dirty="0"/>
              <a:t>, </a:t>
            </a:r>
            <a:r>
              <a:rPr lang="en-US" altLang="zh-CN" dirty="0" err="1"/>
              <a:t>packetSN</a:t>
            </a:r>
            <a:r>
              <a:rPr lang="en-US" altLang="zh-CN" dirty="0"/>
              <a:t>)</a:t>
            </a:r>
          </a:p>
          <a:p>
            <a:pPr marL="0" indent="0">
              <a:buNone/>
            </a:pPr>
            <a:r>
              <a:rPr lang="en-US" altLang="zh-CN" dirty="0"/>
              <a:t>note right of app: check if need re-keying</a:t>
            </a:r>
          </a:p>
          <a:p>
            <a:pPr marL="0" indent="0">
              <a:buNone/>
            </a:pPr>
            <a:r>
              <a:rPr lang="en-US" altLang="zh-CN" dirty="0"/>
              <a:t>app-&gt;receiver: </a:t>
            </a:r>
            <a:r>
              <a:rPr lang="en-US" altLang="zh-CN" dirty="0" err="1"/>
              <a:t>get_master_key_salt</a:t>
            </a:r>
            <a:r>
              <a:rPr lang="en-US" altLang="zh-CN" dirty="0"/>
              <a:t>(</a:t>
            </a:r>
            <a:r>
              <a:rPr lang="en-US" altLang="zh-CN" dirty="0" err="1"/>
              <a:t>packet_index</a:t>
            </a:r>
            <a:r>
              <a:rPr lang="en-US" altLang="zh-CN" dirty="0"/>
              <a:t>, MKI)</a:t>
            </a:r>
          </a:p>
          <a:p>
            <a:pPr marL="0" indent="0">
              <a:buNone/>
            </a:pPr>
            <a:r>
              <a:rPr lang="en-US" altLang="zh-CN" dirty="0"/>
              <a:t>app-&gt;receiver: </a:t>
            </a:r>
            <a:r>
              <a:rPr lang="en-US" altLang="zh-CN" dirty="0" err="1"/>
              <a:t>get_session_key_salt</a:t>
            </a:r>
            <a:r>
              <a:rPr lang="en-US" altLang="zh-CN" dirty="0"/>
              <a:t>(</a:t>
            </a:r>
            <a:r>
              <a:rPr lang="en-US" altLang="zh-CN" dirty="0" err="1"/>
              <a:t>master_key</a:t>
            </a:r>
            <a:r>
              <a:rPr lang="en-US" altLang="zh-CN" dirty="0"/>
              <a:t>, </a:t>
            </a:r>
            <a:r>
              <a:rPr lang="en-US" altLang="zh-CN" dirty="0" err="1"/>
              <a:t>master_salt</a:t>
            </a:r>
            <a:r>
              <a:rPr lang="en-US" altLang="zh-CN" dirty="0"/>
              <a:t>, </a:t>
            </a:r>
            <a:r>
              <a:rPr lang="en-US" altLang="zh-CN" dirty="0" err="1"/>
              <a:t>kdr</a:t>
            </a:r>
            <a:r>
              <a:rPr lang="en-US" altLang="zh-CN" dirty="0"/>
              <a:t>, </a:t>
            </a:r>
            <a:r>
              <a:rPr lang="en-US" altLang="zh-CN" dirty="0" err="1"/>
              <a:t>n_e</a:t>
            </a:r>
            <a:r>
              <a:rPr lang="en-US" altLang="zh-CN" dirty="0"/>
              <a:t>, </a:t>
            </a:r>
            <a:r>
              <a:rPr lang="en-US" altLang="zh-CN" dirty="0" err="1"/>
              <a:t>n_a</a:t>
            </a:r>
            <a:r>
              <a:rPr lang="en-US" altLang="zh-CN" dirty="0"/>
              <a:t>)</a:t>
            </a:r>
          </a:p>
          <a:p>
            <a:pPr marL="0" indent="0">
              <a:buNone/>
            </a:pPr>
            <a:r>
              <a:rPr lang="en-US" altLang="zh-CN" dirty="0"/>
              <a:t>app-&gt;receiver: </a:t>
            </a:r>
            <a:r>
              <a:rPr lang="en-US" altLang="zh-CN" dirty="0" err="1"/>
              <a:t>replay_protect</a:t>
            </a:r>
            <a:r>
              <a:rPr lang="en-US" altLang="zh-CN" dirty="0"/>
              <a:t>(packet)</a:t>
            </a:r>
          </a:p>
          <a:p>
            <a:pPr marL="0" indent="0">
              <a:buNone/>
            </a:pPr>
            <a:r>
              <a:rPr lang="en-US" altLang="zh-CN" dirty="0"/>
              <a:t>app-&gt;receiver: authenticate(packet)</a:t>
            </a:r>
          </a:p>
          <a:p>
            <a:pPr marL="0" indent="0">
              <a:buNone/>
            </a:pPr>
            <a:r>
              <a:rPr lang="en-US" altLang="zh-CN" dirty="0"/>
              <a:t>app-&gt;receiver: decrypt(packet)</a:t>
            </a:r>
          </a:p>
          <a:p>
            <a:pPr marL="0" indent="0">
              <a:buNone/>
            </a:pPr>
            <a:r>
              <a:rPr lang="en-US" altLang="zh-CN" dirty="0"/>
              <a:t>app-&gt;sender: </a:t>
            </a:r>
            <a:r>
              <a:rPr lang="en-US" altLang="zh-CN" dirty="0" err="1"/>
              <a:t>update_roc_s_l</a:t>
            </a:r>
            <a:r>
              <a:rPr lang="en-US" altLang="zh-CN" dirty="0"/>
              <a:t>(</a:t>
            </a:r>
            <a:r>
              <a:rPr lang="en-US" altLang="zh-CN" dirty="0" err="1"/>
              <a:t>s_l</a:t>
            </a:r>
            <a:r>
              <a:rPr lang="en-US" altLang="zh-CN" dirty="0"/>
              <a:t>)</a:t>
            </a:r>
          </a:p>
          <a:p>
            <a:pPr marL="0" indent="0">
              <a:buNone/>
            </a:pPr>
            <a:r>
              <a:rPr lang="en-US" altLang="zh-CN" dirty="0"/>
              <a:t>app-&gt;sender: </a:t>
            </a:r>
            <a:r>
              <a:rPr lang="en-US" altLang="zh-CN" dirty="0" err="1"/>
              <a:t>update_replay_list</a:t>
            </a:r>
            <a:r>
              <a:rPr lang="en-US" altLang="zh-CN" dirty="0"/>
              <a:t>(</a:t>
            </a:r>
            <a:r>
              <a:rPr lang="en-US" altLang="zh-CN" dirty="0" err="1"/>
              <a:t>sn</a:t>
            </a:r>
            <a:r>
              <a:rPr lang="en-US" altLang="zh-CN" dirty="0"/>
              <a:t>)</a:t>
            </a:r>
          </a:p>
          <a:p>
            <a:pPr marL="0" indent="0">
              <a:buNone/>
            </a:pPr>
            <a:r>
              <a:rPr lang="en-US" altLang="zh-CN" dirty="0"/>
              <a:t>app-&gt;sender: </a:t>
            </a:r>
            <a:r>
              <a:rPr lang="en-US" altLang="zh-CN" dirty="0" err="1"/>
              <a:t>remove_mki_auth_tag</a:t>
            </a:r>
            <a:r>
              <a:rPr lang="en-US" altLang="zh-CN" dirty="0"/>
              <a:t>(packet)</a:t>
            </a:r>
          </a:p>
          <a:p>
            <a:pPr marL="0" indent="0">
              <a:buNone/>
            </a:pPr>
            <a:endParaRPr lang="zh-CN" altLang="en-US" dirty="0"/>
          </a:p>
        </p:txBody>
      </p:sp>
      <p:sp>
        <p:nvSpPr>
          <p:cNvPr id="4" name="Slide Number Placeholder 3"/>
          <p:cNvSpPr>
            <a:spLocks noGrp="1"/>
          </p:cNvSpPr>
          <p:nvPr>
            <p:ph type="sldNum" sz="quarter" idx="10"/>
          </p:nvPr>
        </p:nvSpPr>
        <p:spPr/>
        <p:txBody>
          <a:bodyPr/>
          <a:lstStyle/>
          <a:p>
            <a:fld id="{567B6F56-350B-4E5B-A84B-F03C933C9AF6}" type="slidenum">
              <a:rPr lang="en-US" smtClean="0"/>
              <a:pPr/>
              <a:t>4</a:t>
            </a:fld>
            <a:endParaRPr lang="en-US" dirty="0"/>
          </a:p>
        </p:txBody>
      </p:sp>
    </p:spTree>
    <p:extLst>
      <p:ext uri="{BB962C8B-B14F-4D97-AF65-F5344CB8AC3E}">
        <p14:creationId xmlns:p14="http://schemas.microsoft.com/office/powerpoint/2010/main" val="2382657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67B6F56-350B-4E5B-A84B-F03C933C9AF6}" type="slidenum">
              <a:rPr lang="en-US" smtClean="0"/>
              <a:pPr/>
              <a:t>19</a:t>
            </a:fld>
            <a:endParaRPr lang="en-US" dirty="0"/>
          </a:p>
        </p:txBody>
      </p:sp>
    </p:spTree>
    <p:extLst>
      <p:ext uri="{BB962C8B-B14F-4D97-AF65-F5344CB8AC3E}">
        <p14:creationId xmlns:p14="http://schemas.microsoft.com/office/powerpoint/2010/main" val="888203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67B6F56-350B-4E5B-A84B-F03C933C9AF6}" type="slidenum">
              <a:rPr lang="en-US" smtClean="0"/>
              <a:pPr/>
              <a:t>21</a:t>
            </a:fld>
            <a:endParaRPr lang="en-US" dirty="0"/>
          </a:p>
        </p:txBody>
      </p:sp>
    </p:spTree>
    <p:extLst>
      <p:ext uri="{BB962C8B-B14F-4D97-AF65-F5344CB8AC3E}">
        <p14:creationId xmlns:p14="http://schemas.microsoft.com/office/powerpoint/2010/main" val="293861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 * We handle EKT by performing some additional steps before</a:t>
            </a:r>
          </a:p>
          <a:p>
            <a:r>
              <a:rPr lang="en-US" altLang="zh-CN" sz="1200" kern="1200" dirty="0">
                <a:solidFill>
                  <a:schemeClr val="tx1"/>
                </a:solidFill>
                <a:latin typeface="+mn-lt"/>
                <a:ea typeface="+mn-ea"/>
                <a:cs typeface="+mn-cs"/>
              </a:rPr>
              <a:t> * authentication (copying the </a:t>
            </a:r>
            <a:r>
              <a:rPr lang="en-US" altLang="zh-CN" sz="1200" u="sng" kern="1200" dirty="0" err="1">
                <a:solidFill>
                  <a:schemeClr val="tx1"/>
                </a:solidFill>
                <a:latin typeface="+mn-lt"/>
                <a:ea typeface="+mn-ea"/>
                <a:cs typeface="+mn-cs"/>
              </a:rPr>
              <a:t>auth</a:t>
            </a:r>
            <a:r>
              <a:rPr lang="en-US" altLang="zh-CN" sz="1200" u="sng" kern="1200" dirty="0">
                <a:solidFill>
                  <a:schemeClr val="tx1"/>
                </a:solidFill>
                <a:latin typeface="+mn-lt"/>
                <a:ea typeface="+mn-ea"/>
                <a:cs typeface="+mn-cs"/>
              </a:rPr>
              <a:t> tag into a temporary location,</a:t>
            </a:r>
          </a:p>
          <a:p>
            <a:r>
              <a:rPr lang="en-US" altLang="zh-CN" sz="1200" kern="1200" dirty="0">
                <a:solidFill>
                  <a:schemeClr val="tx1"/>
                </a:solidFill>
                <a:latin typeface="+mn-lt"/>
                <a:ea typeface="+mn-ea"/>
                <a:cs typeface="+mn-cs"/>
              </a:rPr>
              <a:t> * </a:t>
            </a:r>
            <a:r>
              <a:rPr lang="en-US" altLang="zh-CN" sz="1200" u="sng" kern="1200" dirty="0" err="1">
                <a:solidFill>
                  <a:schemeClr val="tx1"/>
                </a:solidFill>
                <a:latin typeface="+mn-lt"/>
                <a:ea typeface="+mn-ea"/>
                <a:cs typeface="+mn-cs"/>
              </a:rPr>
              <a:t>zeroizing</a:t>
            </a:r>
            <a:r>
              <a:rPr lang="en-US" altLang="zh-CN" sz="1200" u="sng" kern="1200" dirty="0">
                <a:solidFill>
                  <a:schemeClr val="tx1"/>
                </a:solidFill>
                <a:latin typeface="+mn-lt"/>
                <a:ea typeface="+mn-ea"/>
                <a:cs typeface="+mn-cs"/>
              </a:rPr>
              <a:t> the "base tag" field in the packet)</a:t>
            </a:r>
          </a:p>
          <a:p>
            <a:r>
              <a:rPr lang="zh-CN" altLang="en-US" sz="1200" kern="1200" dirty="0">
                <a:solidFill>
                  <a:schemeClr val="tx1"/>
                </a:solidFill>
                <a:latin typeface="+mn-lt"/>
                <a:ea typeface="+mn-ea"/>
                <a:cs typeface="+mn-cs"/>
              </a:rPr>
              <a:t> *</a:t>
            </a:r>
          </a:p>
          <a:p>
            <a:r>
              <a:rPr lang="en-US" altLang="zh-CN" sz="1200" kern="1200" dirty="0">
                <a:solidFill>
                  <a:schemeClr val="tx1"/>
                </a:solidFill>
                <a:latin typeface="+mn-lt"/>
                <a:ea typeface="+mn-ea"/>
                <a:cs typeface="+mn-cs"/>
              </a:rPr>
              <a:t> * With EKT, the </a:t>
            </a:r>
            <a:r>
              <a:rPr lang="en-US" altLang="zh-CN" sz="1200" kern="1200" dirty="0" err="1">
                <a:solidFill>
                  <a:schemeClr val="tx1"/>
                </a:solidFill>
                <a:latin typeface="+mn-lt"/>
                <a:ea typeface="+mn-ea"/>
                <a:cs typeface="+mn-cs"/>
              </a:rPr>
              <a:t>tag_len</a:t>
            </a:r>
            <a:r>
              <a:rPr lang="en-US" altLang="zh-CN" sz="1200" kern="1200" dirty="0">
                <a:solidFill>
                  <a:schemeClr val="tx1"/>
                </a:solidFill>
                <a:latin typeface="+mn-lt"/>
                <a:ea typeface="+mn-ea"/>
                <a:cs typeface="+mn-cs"/>
              </a:rPr>
              <a:t> parameter is actually the base tag</a:t>
            </a:r>
          </a:p>
          <a:p>
            <a:r>
              <a:rPr lang="en-US" altLang="zh-CN" sz="1200" kern="1200" dirty="0">
                <a:solidFill>
                  <a:schemeClr val="tx1"/>
                </a:solidFill>
                <a:latin typeface="+mn-lt"/>
                <a:ea typeface="+mn-ea"/>
                <a:cs typeface="+mn-cs"/>
              </a:rPr>
              <a:t> * length</a:t>
            </a:r>
          </a:p>
          <a:p>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a:t>
            </a:r>
            <a:endParaRPr lang="zh-CN" altLang="en-US" dirty="0"/>
          </a:p>
        </p:txBody>
      </p:sp>
      <p:sp>
        <p:nvSpPr>
          <p:cNvPr id="4" name="Slide Number Placeholder 3"/>
          <p:cNvSpPr>
            <a:spLocks noGrp="1"/>
          </p:cNvSpPr>
          <p:nvPr>
            <p:ph type="sldNum" sz="quarter" idx="10"/>
          </p:nvPr>
        </p:nvSpPr>
        <p:spPr/>
        <p:txBody>
          <a:bodyPr/>
          <a:lstStyle/>
          <a:p>
            <a:fld id="{567B6F56-350B-4E5B-A84B-F03C933C9AF6}" type="slidenum">
              <a:rPr lang="en-US" smtClean="0"/>
              <a:pPr/>
              <a:t>23</a:t>
            </a:fld>
            <a:endParaRPr lang="en-US" dirty="0"/>
          </a:p>
        </p:txBody>
      </p:sp>
    </p:spTree>
    <p:extLst>
      <p:ext uri="{BB962C8B-B14F-4D97-AF65-F5344CB8AC3E}">
        <p14:creationId xmlns:p14="http://schemas.microsoft.com/office/powerpoint/2010/main" val="2579553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67B6F56-350B-4E5B-A84B-F03C933C9AF6}" type="slidenum">
              <a:rPr lang="en-US" smtClean="0"/>
              <a:pPr/>
              <a:t>27</a:t>
            </a:fld>
            <a:endParaRPr lang="en-US" dirty="0"/>
          </a:p>
        </p:txBody>
      </p:sp>
    </p:spTree>
    <p:extLst>
      <p:ext uri="{BB962C8B-B14F-4D97-AF65-F5344CB8AC3E}">
        <p14:creationId xmlns:p14="http://schemas.microsoft.com/office/powerpoint/2010/main" val="2424598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altLang="zh-CN" sz="1600" dirty="0"/>
              <a:t>Protect steps</a:t>
            </a:r>
          </a:p>
          <a:p>
            <a:pPr marL="635000" lvl="1" indent="-228600">
              <a:buFont typeface="+mj-lt"/>
              <a:buAutoNum type="arabicPeriod"/>
            </a:pPr>
            <a:r>
              <a:rPr lang="en-US" altLang="zh-CN" sz="1200" dirty="0"/>
              <a:t>Find or create a </a:t>
            </a:r>
            <a:r>
              <a:rPr lang="en-US" altLang="zh-CN" sz="1200" dirty="0" err="1"/>
              <a:t>srtp</a:t>
            </a:r>
            <a:r>
              <a:rPr lang="en-US" altLang="zh-CN" sz="1200" dirty="0"/>
              <a:t> stream as the stream template to the SSRC</a:t>
            </a:r>
          </a:p>
          <a:p>
            <a:pPr marL="635000" lvl="1" indent="-228600">
              <a:buFont typeface="+mj-lt"/>
              <a:buAutoNum type="arabicPeriod"/>
            </a:pPr>
            <a:r>
              <a:rPr lang="en-US" altLang="zh-CN" sz="1200" dirty="0"/>
              <a:t>Verify if its direction is </a:t>
            </a:r>
            <a:r>
              <a:rPr lang="en-US" altLang="zh-CN" sz="1200" dirty="0" err="1"/>
              <a:t>dir_srtp_sender</a:t>
            </a:r>
            <a:r>
              <a:rPr lang="en-US" altLang="zh-CN" sz="1200" dirty="0"/>
              <a:t>. Otherwise, raise a collision error if it’s </a:t>
            </a:r>
            <a:r>
              <a:rPr lang="en-US" altLang="zh-CN" sz="1200" dirty="0" err="1"/>
              <a:t>dir_srtp_receiver</a:t>
            </a:r>
            <a:endParaRPr lang="en-US" altLang="zh-CN" sz="1200" dirty="0"/>
          </a:p>
          <a:p>
            <a:pPr marL="635000" lvl="1" indent="-228600">
              <a:buFont typeface="+mj-lt"/>
              <a:buAutoNum type="arabicPeriod"/>
            </a:pPr>
            <a:r>
              <a:rPr lang="en-US" altLang="zh-CN" sz="1200" dirty="0"/>
              <a:t>Update the key usage limit, return if the key is expired</a:t>
            </a:r>
          </a:p>
          <a:p>
            <a:pPr marL="635000" lvl="1" indent="-228600">
              <a:buFont typeface="+mj-lt"/>
              <a:buAutoNum type="arabicPeriod"/>
            </a:pPr>
            <a:r>
              <a:rPr lang="en-US" altLang="zh-CN" sz="1200" dirty="0"/>
              <a:t>find the encrypt portion start address: standard header + extension header </a:t>
            </a:r>
          </a:p>
          <a:p>
            <a:pPr marL="635000" lvl="1" indent="-228600">
              <a:buFont typeface="+mj-lt"/>
              <a:buAutoNum type="arabicPeriod"/>
            </a:pPr>
            <a:r>
              <a:rPr lang="en-US" altLang="zh-CN" sz="1200" dirty="0"/>
              <a:t>Set the </a:t>
            </a:r>
            <a:r>
              <a:rPr lang="en-US" altLang="zh-CN" sz="1200" dirty="0" err="1"/>
              <a:t>auth_start</a:t>
            </a:r>
            <a:r>
              <a:rPr lang="en-US" altLang="zh-CN" sz="1200" dirty="0"/>
              <a:t> to the header begin and </a:t>
            </a:r>
            <a:r>
              <a:rPr lang="en-US" altLang="zh-CN" sz="1200" dirty="0" err="1"/>
              <a:t>auth_tag</a:t>
            </a:r>
            <a:r>
              <a:rPr lang="en-US" altLang="zh-CN" sz="1200" dirty="0"/>
              <a:t> pointer</a:t>
            </a:r>
          </a:p>
          <a:p>
            <a:pPr marL="635000" lvl="1" indent="-228600">
              <a:buFont typeface="+mj-lt"/>
              <a:buAutoNum type="arabicPeriod"/>
            </a:pPr>
            <a:r>
              <a:rPr lang="en-US" altLang="zh-CN" sz="1200" dirty="0"/>
              <a:t>Estimate the packet index by replay window start, sequence number?</a:t>
            </a:r>
          </a:p>
          <a:p>
            <a:pPr marL="635000" lvl="1" indent="-228600">
              <a:buFont typeface="+mj-lt"/>
              <a:buAutoNum type="arabicPeriod"/>
            </a:pPr>
            <a:r>
              <a:rPr lang="en-US" altLang="zh-CN" sz="1200" dirty="0"/>
              <a:t>Set </a:t>
            </a:r>
            <a:r>
              <a:rPr lang="en-US" altLang="zh-CN" sz="1200" dirty="0" err="1"/>
              <a:t>est</a:t>
            </a:r>
            <a:r>
              <a:rPr lang="en-US" altLang="zh-CN" sz="1200" dirty="0"/>
              <a:t>???</a:t>
            </a:r>
          </a:p>
          <a:p>
            <a:pPr marL="635000" lvl="1" indent="-228600">
              <a:buFont typeface="+mj-lt"/>
              <a:buAutoNum type="arabicPeriod"/>
            </a:pPr>
            <a:r>
              <a:rPr lang="en-US" altLang="zh-CN" sz="1200" dirty="0"/>
              <a:t>Put the </a:t>
            </a:r>
            <a:r>
              <a:rPr lang="en-US" altLang="zh-CN" sz="1200" dirty="0" err="1"/>
              <a:t>keystream</a:t>
            </a:r>
            <a:r>
              <a:rPr lang="en-US" altLang="zh-CN" sz="1200" dirty="0"/>
              <a:t> prefix into to </a:t>
            </a:r>
            <a:r>
              <a:rPr lang="en-US" altLang="zh-CN" sz="1200" dirty="0" err="1"/>
              <a:t>auth</a:t>
            </a:r>
            <a:r>
              <a:rPr lang="en-US" altLang="zh-CN" sz="1200" dirty="0"/>
              <a:t> tag</a:t>
            </a:r>
          </a:p>
          <a:p>
            <a:pPr marL="635000" lvl="1" indent="-228600">
              <a:buFont typeface="+mj-lt"/>
              <a:buAutoNum type="arabicPeriod"/>
            </a:pPr>
            <a:r>
              <a:rPr lang="en-US" altLang="zh-CN" sz="1200" dirty="0"/>
              <a:t>Encrypt by </a:t>
            </a:r>
            <a:r>
              <a:rPr lang="en-US" altLang="zh-CN" sz="1200" dirty="0" err="1"/>
              <a:t>cipher_encrypt</a:t>
            </a:r>
            <a:endParaRPr lang="en-US" altLang="zh-CN" sz="1200" dirty="0"/>
          </a:p>
          <a:p>
            <a:pPr marL="635000" lvl="1" indent="-228600">
              <a:buFont typeface="+mj-lt"/>
              <a:buAutoNum type="arabicPeriod"/>
            </a:pPr>
            <a:r>
              <a:rPr lang="en-US" altLang="zh-CN" sz="1200" dirty="0"/>
              <a:t>Authenticate by </a:t>
            </a:r>
            <a:r>
              <a:rPr lang="en-US" altLang="zh-CN" sz="1200" dirty="0" err="1"/>
              <a:t>auth_update</a:t>
            </a:r>
            <a:r>
              <a:rPr lang="en-US" altLang="zh-CN" sz="1200" dirty="0"/>
              <a:t> over packet, </a:t>
            </a:r>
            <a:r>
              <a:rPr lang="en-US" altLang="zh-CN" sz="1200" dirty="0" err="1"/>
              <a:t>auth_compute</a:t>
            </a:r>
            <a:r>
              <a:rPr lang="en-US" altLang="zh-CN" sz="1200" dirty="0"/>
              <a:t> over ROC, put result into </a:t>
            </a:r>
            <a:r>
              <a:rPr lang="en-US" altLang="zh-CN" sz="1200" dirty="0" err="1"/>
              <a:t>auth</a:t>
            </a:r>
            <a:r>
              <a:rPr lang="en-US" altLang="zh-CN" sz="1200" dirty="0"/>
              <a:t> tag</a:t>
            </a:r>
          </a:p>
          <a:p>
            <a:r>
              <a:rPr lang="en-US" altLang="zh-CN" sz="1600" dirty="0"/>
              <a:t>Unprotect steps</a:t>
            </a:r>
          </a:p>
          <a:p>
            <a:endParaRPr lang="en-US" altLang="zh-CN" sz="1600" dirty="0"/>
          </a:p>
          <a:p>
            <a:pPr lvl="1"/>
            <a:r>
              <a:rPr lang="en-US" altLang="zh-CN" sz="1600" dirty="0" err="1"/>
              <a:t>ssrc_any_inbound</a:t>
            </a:r>
            <a:r>
              <a:rPr lang="en-US" altLang="zh-CN" sz="1600" dirty="0"/>
              <a:t> for unprotect</a:t>
            </a:r>
          </a:p>
          <a:p>
            <a:pPr lvl="1"/>
            <a:r>
              <a:rPr lang="en-US" altLang="zh-CN" sz="1600" dirty="0" err="1"/>
              <a:t>ssrc_any_outbound</a:t>
            </a:r>
            <a:r>
              <a:rPr lang="en-US" altLang="zh-CN" sz="1600" dirty="0"/>
              <a:t> for protect</a:t>
            </a:r>
          </a:p>
          <a:p>
            <a:endParaRPr lang="en-US" altLang="zh-CN" sz="1600" dirty="0"/>
          </a:p>
          <a:p>
            <a:pPr marL="0" indent="0">
              <a:buNone/>
            </a:pPr>
            <a:endParaRPr lang="zh-CN" altLang="en-US" dirty="0"/>
          </a:p>
        </p:txBody>
      </p:sp>
      <p:sp>
        <p:nvSpPr>
          <p:cNvPr id="4" name="Slide Number Placeholder 3"/>
          <p:cNvSpPr>
            <a:spLocks noGrp="1"/>
          </p:cNvSpPr>
          <p:nvPr>
            <p:ph type="sldNum" sz="quarter" idx="10"/>
          </p:nvPr>
        </p:nvSpPr>
        <p:spPr/>
        <p:txBody>
          <a:bodyPr/>
          <a:lstStyle/>
          <a:p>
            <a:fld id="{567B6F56-350B-4E5B-A84B-F03C933C9AF6}" type="slidenum">
              <a:rPr lang="en-US" smtClean="0"/>
              <a:pPr/>
              <a:t>29</a:t>
            </a:fld>
            <a:endParaRPr lang="en-US" dirty="0"/>
          </a:p>
        </p:txBody>
      </p:sp>
    </p:spTree>
    <p:extLst>
      <p:ext uri="{BB962C8B-B14F-4D97-AF65-F5344CB8AC3E}">
        <p14:creationId xmlns:p14="http://schemas.microsoft.com/office/powerpoint/2010/main" val="3735596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altLang="zh-CN" dirty="0"/>
          </a:p>
        </p:txBody>
      </p:sp>
      <p:sp>
        <p:nvSpPr>
          <p:cNvPr id="4" name="Slide Number Placeholder 3"/>
          <p:cNvSpPr>
            <a:spLocks noGrp="1"/>
          </p:cNvSpPr>
          <p:nvPr>
            <p:ph type="sldNum" sz="quarter" idx="10"/>
          </p:nvPr>
        </p:nvSpPr>
        <p:spPr/>
        <p:txBody>
          <a:bodyPr/>
          <a:lstStyle/>
          <a:p>
            <a:fld id="{567B6F56-350B-4E5B-A84B-F03C933C9AF6}" type="slidenum">
              <a:rPr lang="en-US" smtClean="0"/>
              <a:pPr/>
              <a:t>34</a:t>
            </a:fld>
            <a:endParaRPr lang="en-US" dirty="0"/>
          </a:p>
        </p:txBody>
      </p:sp>
    </p:spTree>
    <p:extLst>
      <p:ext uri="{BB962C8B-B14F-4D97-AF65-F5344CB8AC3E}">
        <p14:creationId xmlns:p14="http://schemas.microsoft.com/office/powerpoint/2010/main" val="334734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 and Server negotiate a master key by signal</a:t>
            </a:r>
          </a:p>
          <a:p>
            <a:pPr lvl="1"/>
            <a:r>
              <a:rPr lang="en-US" dirty="0"/>
              <a:t>Client A and WCS1 user master key A</a:t>
            </a:r>
          </a:p>
          <a:p>
            <a:pPr lvl="1"/>
            <a:r>
              <a:rPr lang="en-US" dirty="0"/>
              <a:t>Client B and WCS1 user master key B</a:t>
            </a:r>
          </a:p>
          <a:p>
            <a:pPr lvl="1"/>
            <a:r>
              <a:rPr lang="en-US" dirty="0"/>
              <a:t>…A </a:t>
            </a:r>
            <a:r>
              <a:rPr lang="en-US" dirty="0" err="1"/>
              <a:t>ssrc</a:t>
            </a:r>
            <a:r>
              <a:rPr lang="en-US" dirty="0"/>
              <a:t>, EKT tell </a:t>
            </a:r>
            <a:r>
              <a:rPr lang="en-US" dirty="0" err="1"/>
              <a:t>mk</a:t>
            </a:r>
            <a:r>
              <a:rPr lang="en-US" dirty="0"/>
              <a:t> a,  B </a:t>
            </a:r>
            <a:r>
              <a:rPr lang="en-US" dirty="0" err="1"/>
              <a:t>ssrc</a:t>
            </a:r>
            <a:r>
              <a:rPr lang="en-US" dirty="0"/>
              <a:t>, EKT tell </a:t>
            </a:r>
            <a:r>
              <a:rPr lang="en-US" dirty="0" err="1"/>
              <a:t>mk</a:t>
            </a:r>
            <a:r>
              <a:rPr lang="en-US" dirty="0"/>
              <a:t> B</a:t>
            </a:r>
          </a:p>
          <a:p>
            <a:pPr lvl="1"/>
            <a:r>
              <a:rPr lang="en-US" dirty="0"/>
              <a:t>RTP stream level timeout mechanism? RTCP bye….</a:t>
            </a:r>
          </a:p>
          <a:p>
            <a:pPr lvl="1"/>
            <a:r>
              <a:rPr lang="en-US" dirty="0"/>
              <a:t>New join attendee need to know the master key, ROC</a:t>
            </a:r>
          </a:p>
          <a:p>
            <a:pPr marL="0" indent="0">
              <a:buNone/>
            </a:pPr>
            <a:endParaRPr lang="en-US" dirty="0"/>
          </a:p>
        </p:txBody>
      </p:sp>
      <p:sp>
        <p:nvSpPr>
          <p:cNvPr id="4" name="Slide Number Placeholder 3"/>
          <p:cNvSpPr>
            <a:spLocks noGrp="1"/>
          </p:cNvSpPr>
          <p:nvPr>
            <p:ph type="sldNum" sz="quarter" idx="10"/>
          </p:nvPr>
        </p:nvSpPr>
        <p:spPr/>
        <p:txBody>
          <a:bodyPr/>
          <a:lstStyle/>
          <a:p>
            <a:fld id="{567B6F56-350B-4E5B-A84B-F03C933C9AF6}" type="slidenum">
              <a:rPr lang="en-US" smtClean="0"/>
              <a:pPr/>
              <a:t>43</a:t>
            </a:fld>
            <a:endParaRPr lang="en-US" dirty="0"/>
          </a:p>
        </p:txBody>
      </p:sp>
    </p:spTree>
    <p:extLst>
      <p:ext uri="{BB962C8B-B14F-4D97-AF65-F5344CB8AC3E}">
        <p14:creationId xmlns:p14="http://schemas.microsoft.com/office/powerpoint/2010/main" val="27452791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tiff"/><Relationship Id="rId4" Type="http://schemas.openxmlformats.org/officeDocument/2006/relationships/image" Target="../media/image3.tif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tiff"/><Relationship Id="rId4" Type="http://schemas.openxmlformats.org/officeDocument/2006/relationships/image" Target="../media/image3.tiff"/></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Vertical 4 environment">
    <p:spTree>
      <p:nvGrpSpPr>
        <p:cNvPr id="1" name=""/>
        <p:cNvGrpSpPr/>
        <p:nvPr/>
      </p:nvGrpSpPr>
      <p:grpSpPr>
        <a:xfrm>
          <a:off x="0" y="0"/>
          <a:ext cx="0" cy="0"/>
          <a:chOff x="0" y="0"/>
          <a:chExt cx="0" cy="0"/>
        </a:xfrm>
      </p:grpSpPr>
      <p:pic>
        <p:nvPicPr>
          <p:cNvPr id="25" name="Picture 2"/>
          <p:cNvPicPr>
            <a:picLocks noChangeArrowheads="1"/>
          </p:cNvPicPr>
          <p:nvPr userDrawn="1"/>
        </p:nvPicPr>
        <p:blipFill>
          <a:blip r:embed="rId2" cstate="print"/>
          <a:srcRect r="41682"/>
          <a:stretch>
            <a:fillRect/>
          </a:stretch>
        </p:blipFill>
        <p:spPr bwMode="auto">
          <a:xfrm>
            <a:off x="-9525" y="2063750"/>
            <a:ext cx="5357813" cy="2389188"/>
          </a:xfrm>
          <a:prstGeom prst="rect">
            <a:avLst/>
          </a:prstGeom>
          <a:noFill/>
          <a:ln w="9525">
            <a:noFill/>
            <a:miter lim="800000"/>
            <a:headEnd/>
            <a:tailEnd/>
          </a:ln>
        </p:spPr>
      </p:pic>
      <p:pic>
        <p:nvPicPr>
          <p:cNvPr id="27" name="Picture 26" descr="Title_4_Vertical_environment.png"/>
          <p:cNvPicPr>
            <a:picLocks noChangeAspect="1"/>
          </p:cNvPicPr>
          <p:nvPr userDrawn="1"/>
        </p:nvPicPr>
        <p:blipFill>
          <a:blip r:embed="rId3" cstate="print"/>
          <a:stretch>
            <a:fillRect/>
          </a:stretch>
        </p:blipFill>
        <p:spPr>
          <a:xfrm>
            <a:off x="5340096" y="283"/>
            <a:ext cx="3803589" cy="6857433"/>
          </a:xfrm>
          <a:prstGeom prst="rect">
            <a:avLst/>
          </a:prstGeom>
        </p:spPr>
      </p:pic>
      <p:grpSp>
        <p:nvGrpSpPr>
          <p:cNvPr id="4" name="Group 27"/>
          <p:cNvGrpSpPr/>
          <p:nvPr userDrawn="1"/>
        </p:nvGrpSpPr>
        <p:grpSpPr>
          <a:xfrm>
            <a:off x="5340097" y="2070100"/>
            <a:ext cx="3803903" cy="2377440"/>
            <a:chOff x="5340097" y="2070100"/>
            <a:chExt cx="3803903" cy="2377440"/>
          </a:xfrm>
        </p:grpSpPr>
        <p:sp>
          <p:nvSpPr>
            <p:cNvPr id="30" name="Rectangle 29"/>
            <p:cNvSpPr/>
            <p:nvPr userDrawn="1"/>
          </p:nvSpPr>
          <p:spPr>
            <a:xfrm>
              <a:off x="5340097" y="2070100"/>
              <a:ext cx="3803903" cy="2377440"/>
            </a:xfrm>
            <a:prstGeom prst="rect">
              <a:avLst/>
            </a:prstGeom>
            <a:gradFill flip="none" rotWithShape="1">
              <a:gsLst>
                <a:gs pos="0">
                  <a:schemeClr val="accent1">
                    <a:lumMod val="75000"/>
                    <a:alpha val="67000"/>
                  </a:schemeClr>
                </a:gs>
                <a:gs pos="100000">
                  <a:srgbClr val="082E43">
                    <a:alpha val="67000"/>
                  </a:srgbClr>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userDrawn="1"/>
          </p:nvSpPr>
          <p:spPr>
            <a:xfrm>
              <a:off x="5340097" y="2070100"/>
              <a:ext cx="3803903" cy="2377440"/>
            </a:xfrm>
            <a:prstGeom prst="rect">
              <a:avLst/>
            </a:prstGeom>
            <a:gradFill flip="none" rotWithShape="1">
              <a:gsLst>
                <a:gs pos="0">
                  <a:srgbClr val="082E43">
                    <a:alpha val="55000"/>
                  </a:srgbClr>
                </a:gs>
                <a:gs pos="100000">
                  <a:srgbClr val="000A16">
                    <a:alpha val="55000"/>
                  </a:srgbClr>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Subtitle 2"/>
          <p:cNvSpPr>
            <a:spLocks noGrp="1"/>
          </p:cNvSpPr>
          <p:nvPr>
            <p:ph type="subTitle" idx="1" hasCustomPrompt="1"/>
          </p:nvPr>
        </p:nvSpPr>
        <p:spPr>
          <a:xfrm>
            <a:off x="650874" y="4733924"/>
            <a:ext cx="4454526" cy="1280160"/>
          </a:xfrm>
        </p:spPr>
        <p:txBody>
          <a:bodyPr>
            <a:normAutofit/>
          </a:bodyPr>
          <a:lstStyle>
            <a:lvl1pPr marL="0" marR="0" indent="0" algn="l" defTabSz="914400" rtl="0" eaLnBrk="1" fontAlgn="auto" latinLnBrk="0" hangingPunct="1">
              <a:lnSpc>
                <a:spcPct val="85000"/>
              </a:lnSpc>
              <a:spcBef>
                <a:spcPts val="538"/>
              </a:spcBef>
              <a:spcAft>
                <a:spcPts val="0"/>
              </a:spcAft>
              <a:buClr>
                <a:schemeClr val="accent1"/>
              </a:buClr>
              <a:buSzTx/>
              <a:buFont typeface="Wingdings" pitchFamily="2" charset="2"/>
              <a:buNone/>
              <a:tabLst/>
              <a:defRPr sz="2000" b="1" baseline="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 Name 20pt bold</a:t>
            </a:r>
          </a:p>
          <a:p>
            <a:r>
              <a:rPr lang="en-US" dirty="0"/>
              <a:t>Presenter Title 20pt</a:t>
            </a:r>
          </a:p>
        </p:txBody>
      </p:sp>
      <p:grpSp>
        <p:nvGrpSpPr>
          <p:cNvPr id="5" name="Group 7"/>
          <p:cNvGrpSpPr>
            <a:grpSpLocks/>
          </p:cNvGrpSpPr>
          <p:nvPr/>
        </p:nvGrpSpPr>
        <p:grpSpPr bwMode="auto">
          <a:xfrm>
            <a:off x="609600" y="525463"/>
            <a:ext cx="1447800" cy="769937"/>
            <a:chOff x="3272" y="1316"/>
            <a:chExt cx="1889" cy="1002"/>
          </a:xfrm>
        </p:grpSpPr>
        <p:sp>
          <p:nvSpPr>
            <p:cNvPr id="9" name="AutoShape 8"/>
            <p:cNvSpPr>
              <a:spLocks noChangeAspect="1" noChangeArrowheads="1" noTextEdit="1"/>
            </p:cNvSpPr>
            <p:nvPr/>
          </p:nvSpPr>
          <p:spPr bwMode="auto">
            <a:xfrm>
              <a:off x="3272" y="1316"/>
              <a:ext cx="1889" cy="1002"/>
            </a:xfrm>
            <a:prstGeom prst="rect">
              <a:avLst/>
            </a:prstGeom>
            <a:noFill/>
            <a:ln w="9525">
              <a:noFill/>
              <a:miter lim="800000"/>
              <a:headEnd/>
              <a:tailEnd/>
            </a:ln>
          </p:spPr>
          <p:txBody>
            <a:bodyPr/>
            <a:lstStyle/>
            <a:p>
              <a:endParaRPr lang="en-US"/>
            </a:p>
          </p:txBody>
        </p:sp>
        <p:sp>
          <p:nvSpPr>
            <p:cNvPr id="10" name="Rectangle 9"/>
            <p:cNvSpPr>
              <a:spLocks noChangeArrowheads="1"/>
            </p:cNvSpPr>
            <p:nvPr/>
          </p:nvSpPr>
          <p:spPr bwMode="auto">
            <a:xfrm>
              <a:off x="3803" y="1980"/>
              <a:ext cx="86" cy="325"/>
            </a:xfrm>
            <a:prstGeom prst="rect">
              <a:avLst/>
            </a:prstGeom>
            <a:solidFill>
              <a:srgbClr val="B21A1A"/>
            </a:solidFill>
            <a:ln w="9525">
              <a:noFill/>
              <a:miter lim="800000"/>
              <a:headEnd/>
              <a:tailEnd/>
            </a:ln>
          </p:spPr>
          <p:txBody>
            <a:bodyPr/>
            <a:lstStyle/>
            <a:p>
              <a:endParaRPr lang="en-US"/>
            </a:p>
          </p:txBody>
        </p:sp>
        <p:sp>
          <p:nvSpPr>
            <p:cNvPr id="11" name="Freeform 10"/>
            <p:cNvSpPr>
              <a:spLocks/>
            </p:cNvSpPr>
            <p:nvPr/>
          </p:nvSpPr>
          <p:spPr bwMode="auto">
            <a:xfrm>
              <a:off x="4304" y="1971"/>
              <a:ext cx="249" cy="343"/>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w="9525">
              <a:noFill/>
              <a:round/>
              <a:headEnd/>
              <a:tailEnd/>
            </a:ln>
          </p:spPr>
          <p:txBody>
            <a:bodyPr/>
            <a:lstStyle/>
            <a:p>
              <a:endParaRPr lang="en-US"/>
            </a:p>
          </p:txBody>
        </p:sp>
        <p:sp>
          <p:nvSpPr>
            <p:cNvPr id="12" name="Freeform 11"/>
            <p:cNvSpPr>
              <a:spLocks/>
            </p:cNvSpPr>
            <p:nvPr/>
          </p:nvSpPr>
          <p:spPr bwMode="auto">
            <a:xfrm>
              <a:off x="3443" y="1971"/>
              <a:ext cx="249" cy="343"/>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w="9525">
              <a:noFill/>
              <a:round/>
              <a:headEnd/>
              <a:tailEnd/>
            </a:ln>
          </p:spPr>
          <p:txBody>
            <a:bodyPr/>
            <a:lstStyle/>
            <a:p>
              <a:endParaRPr lang="en-US"/>
            </a:p>
          </p:txBody>
        </p:sp>
        <p:sp>
          <p:nvSpPr>
            <p:cNvPr id="13" name="Freeform 12"/>
            <p:cNvSpPr>
              <a:spLocks noEditPoints="1"/>
            </p:cNvSpPr>
            <p:nvPr/>
          </p:nvSpPr>
          <p:spPr bwMode="auto">
            <a:xfrm>
              <a:off x="4643" y="1971"/>
              <a:ext cx="342" cy="343"/>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w="9525">
              <a:noFill/>
              <a:round/>
              <a:headEnd/>
              <a:tailEnd/>
            </a:ln>
          </p:spPr>
          <p:txBody>
            <a:bodyPr/>
            <a:lstStyle/>
            <a:p>
              <a:endParaRPr lang="en-US"/>
            </a:p>
          </p:txBody>
        </p:sp>
        <p:sp>
          <p:nvSpPr>
            <p:cNvPr id="14" name="Freeform 13"/>
            <p:cNvSpPr>
              <a:spLocks/>
            </p:cNvSpPr>
            <p:nvPr/>
          </p:nvSpPr>
          <p:spPr bwMode="auto">
            <a:xfrm>
              <a:off x="4000" y="1971"/>
              <a:ext cx="223" cy="343"/>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w="9525">
              <a:noFill/>
              <a:round/>
              <a:headEnd/>
              <a:tailEnd/>
            </a:ln>
          </p:spPr>
          <p:txBody>
            <a:bodyPr/>
            <a:lstStyle/>
            <a:p>
              <a:endParaRPr lang="en-US"/>
            </a:p>
          </p:txBody>
        </p:sp>
        <p:sp>
          <p:nvSpPr>
            <p:cNvPr id="15" name="Freeform 14"/>
            <p:cNvSpPr>
              <a:spLocks/>
            </p:cNvSpPr>
            <p:nvPr/>
          </p:nvSpPr>
          <p:spPr bwMode="auto">
            <a:xfrm>
              <a:off x="3272" y="1586"/>
              <a:ext cx="81" cy="167"/>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w="9525">
              <a:noFill/>
              <a:round/>
              <a:headEnd/>
              <a:tailEnd/>
            </a:ln>
          </p:spPr>
          <p:txBody>
            <a:bodyPr/>
            <a:lstStyle/>
            <a:p>
              <a:endParaRPr lang="en-US"/>
            </a:p>
          </p:txBody>
        </p:sp>
        <p:sp>
          <p:nvSpPr>
            <p:cNvPr id="16" name="Freeform 15"/>
            <p:cNvSpPr>
              <a:spLocks/>
            </p:cNvSpPr>
            <p:nvPr/>
          </p:nvSpPr>
          <p:spPr bwMode="auto">
            <a:xfrm>
              <a:off x="3499" y="1474"/>
              <a:ext cx="81" cy="279"/>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w="9525">
              <a:noFill/>
              <a:round/>
              <a:headEnd/>
              <a:tailEnd/>
            </a:ln>
          </p:spPr>
          <p:txBody>
            <a:bodyPr/>
            <a:lstStyle/>
            <a:p>
              <a:endParaRPr lang="en-US"/>
            </a:p>
          </p:txBody>
        </p:sp>
        <p:sp>
          <p:nvSpPr>
            <p:cNvPr id="17" name="Freeform 16"/>
            <p:cNvSpPr>
              <a:spLocks/>
            </p:cNvSpPr>
            <p:nvPr/>
          </p:nvSpPr>
          <p:spPr bwMode="auto">
            <a:xfrm>
              <a:off x="3722" y="1320"/>
              <a:ext cx="81" cy="514"/>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w="9525">
              <a:noFill/>
              <a:round/>
              <a:headEnd/>
              <a:tailEnd/>
            </a:ln>
          </p:spPr>
          <p:txBody>
            <a:bodyPr/>
            <a:lstStyle/>
            <a:p>
              <a:endParaRPr lang="en-US"/>
            </a:p>
          </p:txBody>
        </p:sp>
        <p:sp>
          <p:nvSpPr>
            <p:cNvPr id="18" name="Freeform 17"/>
            <p:cNvSpPr>
              <a:spLocks/>
            </p:cNvSpPr>
            <p:nvPr/>
          </p:nvSpPr>
          <p:spPr bwMode="auto">
            <a:xfrm>
              <a:off x="3949" y="1474"/>
              <a:ext cx="81" cy="279"/>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w="9525">
              <a:noFill/>
              <a:round/>
              <a:headEnd/>
              <a:tailEnd/>
            </a:ln>
          </p:spPr>
          <p:txBody>
            <a:bodyPr/>
            <a:lstStyle/>
            <a:p>
              <a:endParaRPr lang="en-US"/>
            </a:p>
          </p:txBody>
        </p:sp>
        <p:sp>
          <p:nvSpPr>
            <p:cNvPr id="19" name="Freeform 18"/>
            <p:cNvSpPr>
              <a:spLocks/>
            </p:cNvSpPr>
            <p:nvPr/>
          </p:nvSpPr>
          <p:spPr bwMode="auto">
            <a:xfrm>
              <a:off x="4171" y="1586"/>
              <a:ext cx="86" cy="167"/>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w="9525">
              <a:noFill/>
              <a:round/>
              <a:headEnd/>
              <a:tailEnd/>
            </a:ln>
          </p:spPr>
          <p:txBody>
            <a:bodyPr/>
            <a:lstStyle/>
            <a:p>
              <a:endParaRPr lang="en-US"/>
            </a:p>
          </p:txBody>
        </p:sp>
        <p:sp>
          <p:nvSpPr>
            <p:cNvPr id="20" name="Freeform 19"/>
            <p:cNvSpPr>
              <a:spLocks/>
            </p:cNvSpPr>
            <p:nvPr/>
          </p:nvSpPr>
          <p:spPr bwMode="auto">
            <a:xfrm>
              <a:off x="4398" y="1474"/>
              <a:ext cx="82" cy="279"/>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w="9525">
              <a:noFill/>
              <a:round/>
              <a:headEnd/>
              <a:tailEnd/>
            </a:ln>
          </p:spPr>
          <p:txBody>
            <a:bodyPr/>
            <a:lstStyle/>
            <a:p>
              <a:endParaRPr lang="en-US"/>
            </a:p>
          </p:txBody>
        </p:sp>
        <p:sp>
          <p:nvSpPr>
            <p:cNvPr id="21" name="Freeform 20"/>
            <p:cNvSpPr>
              <a:spLocks/>
            </p:cNvSpPr>
            <p:nvPr/>
          </p:nvSpPr>
          <p:spPr bwMode="auto">
            <a:xfrm>
              <a:off x="4625" y="1320"/>
              <a:ext cx="82" cy="514"/>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w="9525">
              <a:noFill/>
              <a:round/>
              <a:headEnd/>
              <a:tailEnd/>
            </a:ln>
          </p:spPr>
          <p:txBody>
            <a:bodyPr/>
            <a:lstStyle/>
            <a:p>
              <a:endParaRPr lang="en-US"/>
            </a:p>
          </p:txBody>
        </p:sp>
        <p:sp>
          <p:nvSpPr>
            <p:cNvPr id="22" name="Freeform 21"/>
            <p:cNvSpPr>
              <a:spLocks/>
            </p:cNvSpPr>
            <p:nvPr/>
          </p:nvSpPr>
          <p:spPr bwMode="auto">
            <a:xfrm>
              <a:off x="4848" y="1474"/>
              <a:ext cx="82" cy="279"/>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w="9525">
              <a:noFill/>
              <a:round/>
              <a:headEnd/>
              <a:tailEnd/>
            </a:ln>
          </p:spPr>
          <p:txBody>
            <a:bodyPr/>
            <a:lstStyle/>
            <a:p>
              <a:endParaRPr lang="en-US"/>
            </a:p>
          </p:txBody>
        </p:sp>
        <p:sp>
          <p:nvSpPr>
            <p:cNvPr id="23" name="Freeform 22"/>
            <p:cNvSpPr>
              <a:spLocks/>
            </p:cNvSpPr>
            <p:nvPr/>
          </p:nvSpPr>
          <p:spPr bwMode="auto">
            <a:xfrm>
              <a:off x="5075" y="1586"/>
              <a:ext cx="82" cy="167"/>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w="9525">
              <a:noFill/>
              <a:round/>
              <a:headEnd/>
              <a:tailEnd/>
            </a:ln>
          </p:spPr>
          <p:txBody>
            <a:bodyPr/>
            <a:lstStyle/>
            <a:p>
              <a:endParaRPr lang="en-US"/>
            </a:p>
          </p:txBody>
        </p:sp>
      </p:grpSp>
      <p:sp>
        <p:nvSpPr>
          <p:cNvPr id="2" name="Title 1"/>
          <p:cNvSpPr>
            <a:spLocks noGrp="1"/>
          </p:cNvSpPr>
          <p:nvPr>
            <p:ph type="ctrTitle" hasCustomPrompt="1"/>
          </p:nvPr>
        </p:nvSpPr>
        <p:spPr bwMode="white">
          <a:xfrm>
            <a:off x="650875" y="2774950"/>
            <a:ext cx="4454526" cy="1022350"/>
          </a:xfrm>
        </p:spPr>
        <p:txBody>
          <a:bodyPr anchor="ctr" anchorCtr="0"/>
          <a:lstStyle>
            <a:lvl1pPr>
              <a:defRPr b="0">
                <a:solidFill>
                  <a:schemeClr val="bg2"/>
                </a:solidFill>
              </a:defRPr>
            </a:lvl1pPr>
          </a:lstStyle>
          <a:p>
            <a:r>
              <a:rPr lang="en-US" dirty="0"/>
              <a:t>Presentation Title Goes Here</a:t>
            </a:r>
          </a:p>
        </p:txBody>
      </p:sp>
      <p:grpSp>
        <p:nvGrpSpPr>
          <p:cNvPr id="26" name="Group 25"/>
          <p:cNvGrpSpPr/>
          <p:nvPr userDrawn="1"/>
        </p:nvGrpSpPr>
        <p:grpSpPr>
          <a:xfrm>
            <a:off x="7114032" y="3648456"/>
            <a:ext cx="1600200" cy="592138"/>
            <a:chOff x="7105650" y="3006725"/>
            <a:chExt cx="1600200" cy="592138"/>
          </a:xfrm>
        </p:grpSpPr>
        <p:pic>
          <p:nvPicPr>
            <p:cNvPr id="28" name="Picture 38" descr="cisco-we-logo_rgb-ko.png"/>
            <p:cNvPicPr>
              <a:picLocks noChangeAspect="1"/>
            </p:cNvPicPr>
            <p:nvPr userDrawn="1"/>
          </p:nvPicPr>
          <p:blipFill>
            <a:blip r:embed="rId4" cstate="print"/>
            <a:srcRect r="36905"/>
            <a:stretch>
              <a:fillRect/>
            </a:stretch>
          </p:blipFill>
          <p:spPr bwMode="invGray">
            <a:xfrm>
              <a:off x="7105650" y="3006725"/>
              <a:ext cx="1009650" cy="592138"/>
            </a:xfrm>
            <a:prstGeom prst="rect">
              <a:avLst/>
            </a:prstGeom>
            <a:noFill/>
            <a:ln w="9525">
              <a:noFill/>
              <a:miter lim="800000"/>
              <a:headEnd/>
              <a:tailEnd/>
            </a:ln>
          </p:spPr>
        </p:pic>
        <p:pic>
          <p:nvPicPr>
            <p:cNvPr id="29" name="Picture 38" descr="cisco-we-logo_rgb-ko.png"/>
            <p:cNvPicPr>
              <a:picLocks noChangeAspect="1"/>
            </p:cNvPicPr>
            <p:nvPr userDrawn="1"/>
          </p:nvPicPr>
          <p:blipFill>
            <a:blip r:embed="rId5" cstate="print"/>
            <a:srcRect l="62698" t="34853"/>
            <a:stretch>
              <a:fillRect/>
            </a:stretch>
          </p:blipFill>
          <p:spPr bwMode="invGray">
            <a:xfrm>
              <a:off x="8108950" y="3213100"/>
              <a:ext cx="596900" cy="385763"/>
            </a:xfrm>
            <a:prstGeom prst="rect">
              <a:avLst/>
            </a:prstGeom>
            <a:noFill/>
            <a:ln w="9525">
              <a:noFill/>
              <a:miter lim="800000"/>
              <a:headEnd/>
              <a:tailEnd/>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3" name="Rectangle 2"/>
          <p:cNvSpPr/>
          <p:nvPr userDrawn="1"/>
        </p:nvSpPr>
        <p:spPr bwMode="white">
          <a:xfrm>
            <a:off x="0" y="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isco_Logo_rgb_large2"/>
          <p:cNvPicPr>
            <a:picLocks noChangeAspect="1" noChangeArrowheads="1"/>
          </p:cNvPicPr>
          <p:nvPr userDrawn="1"/>
        </p:nvPicPr>
        <p:blipFill>
          <a:blip r:embed="rId2" cstate="print"/>
          <a:srcRect/>
          <a:stretch>
            <a:fillRect/>
          </a:stretch>
        </p:blipFill>
        <p:spPr bwMode="black">
          <a:xfrm>
            <a:off x="2803525" y="2420938"/>
            <a:ext cx="3529013" cy="1857375"/>
          </a:xfrm>
          <a:prstGeom prst="rect">
            <a:avLst/>
          </a:prstGeom>
          <a:noFill/>
        </p:spPr>
      </p:pic>
      <p:sp>
        <p:nvSpPr>
          <p:cNvPr id="5" name="Rectangle 4"/>
          <p:cNvSpPr>
            <a:spLocks noChangeArrowheads="1"/>
          </p:cNvSpPr>
          <p:nvPr userDrawn="1"/>
        </p:nvSpPr>
        <p:spPr bwMode="ltGray">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1000">
                <a:solidFill>
                  <a:srgbClr val="8E8E95"/>
                </a:solidFill>
              </a:rPr>
              <a:pPr algn="r" defTabSz="814388">
                <a:lnSpc>
                  <a:spcPct val="100000"/>
                </a:lnSpc>
              </a:pPr>
              <a:t>‹#›</a:t>
            </a:fld>
            <a:endParaRPr lang="en-US" sz="1000" dirty="0">
              <a:solidFill>
                <a:srgbClr val="8E8E95"/>
              </a:solidFill>
            </a:endParaRPr>
          </a:p>
        </p:txBody>
      </p:sp>
      <p:sp>
        <p:nvSpPr>
          <p:cNvPr id="6" name="Rectangle 7"/>
          <p:cNvSpPr>
            <a:spLocks noChangeArrowheads="1"/>
          </p:cNvSpPr>
          <p:nvPr userDrawn="1"/>
        </p:nvSpPr>
        <p:spPr bwMode="ltGray">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1000">
                <a:solidFill>
                  <a:srgbClr val="8E8E95"/>
                </a:solidFill>
              </a:rPr>
              <a:pPr algn="r" defTabSz="814388">
                <a:lnSpc>
                  <a:spcPct val="100000"/>
                </a:lnSpc>
              </a:pPr>
              <a:t>‹#›</a:t>
            </a:fld>
            <a:endParaRPr lang="en-US" sz="1000" dirty="0">
              <a:solidFill>
                <a:srgbClr val="8E8E95"/>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animated bar">
    <p:spTree>
      <p:nvGrpSpPr>
        <p:cNvPr id="1" name=""/>
        <p:cNvGrpSpPr/>
        <p:nvPr/>
      </p:nvGrpSpPr>
      <p:grpSpPr>
        <a:xfrm>
          <a:off x="0" y="0"/>
          <a:ext cx="0" cy="0"/>
          <a:chOff x="0" y="0"/>
          <a:chExt cx="0" cy="0"/>
        </a:xfrm>
      </p:grpSpPr>
      <p:pic>
        <p:nvPicPr>
          <p:cNvPr id="53" name="Picture 52" descr="segue texture.jpg"/>
          <p:cNvPicPr>
            <a:picLocks noChangeAspect="1"/>
          </p:cNvPicPr>
          <p:nvPr/>
        </p:nvPicPr>
        <p:blipFill>
          <a:blip r:embed="rId2" cstate="print"/>
          <a:srcRect t="95236" r="2996"/>
          <a:stretch>
            <a:fillRect/>
          </a:stretch>
        </p:blipFill>
        <p:spPr>
          <a:xfrm>
            <a:off x="333375" y="6381456"/>
            <a:ext cx="8477250" cy="163808"/>
          </a:xfrm>
          <a:prstGeom prst="rect">
            <a:avLst/>
          </a:prstGeom>
        </p:spPr>
      </p:pic>
      <p:sp>
        <p:nvSpPr>
          <p:cNvPr id="47" name="Rectangle 46"/>
          <p:cNvSpPr/>
          <p:nvPr/>
        </p:nvSpPr>
        <p:spPr>
          <a:xfrm>
            <a:off x="3405353" y="5948638"/>
            <a:ext cx="599089" cy="11456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Rectangle 45"/>
          <p:cNvSpPr/>
          <p:nvPr/>
        </p:nvSpPr>
        <p:spPr>
          <a:xfrm>
            <a:off x="1460940" y="5948638"/>
            <a:ext cx="472965" cy="1145627"/>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Rectangle 44"/>
          <p:cNvSpPr/>
          <p:nvPr/>
        </p:nvSpPr>
        <p:spPr>
          <a:xfrm>
            <a:off x="4771697" y="5948638"/>
            <a:ext cx="472965" cy="1145627"/>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Rounded Rectangle 32"/>
          <p:cNvSpPr/>
          <p:nvPr/>
        </p:nvSpPr>
        <p:spPr>
          <a:xfrm rot="10800000" flipH="1">
            <a:off x="2856506" y="831272"/>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Rounded Rectangle 27"/>
          <p:cNvSpPr/>
          <p:nvPr/>
        </p:nvSpPr>
        <p:spPr>
          <a:xfrm rot="10800000" flipH="1">
            <a:off x="821966" y="471678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9" name="Rounded Rectangle 28"/>
          <p:cNvSpPr/>
          <p:nvPr/>
        </p:nvSpPr>
        <p:spPr>
          <a:xfrm rot="10800000" flipH="1">
            <a:off x="13325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Rounded Rectangle 29"/>
          <p:cNvSpPr/>
          <p:nvPr/>
        </p:nvSpPr>
        <p:spPr>
          <a:xfrm rot="10800000" flipH="1">
            <a:off x="5869870" y="6614161"/>
            <a:ext cx="780312" cy="3319549"/>
          </a:xfrm>
          <a:prstGeom prst="roundRect">
            <a:avLst>
              <a:gd name="adj" fmla="val 50000"/>
            </a:avLst>
          </a:prstGeom>
          <a:solidFill>
            <a:srgbClr val="1F8BAE">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1" name="Rounded Rectangle 30"/>
          <p:cNvSpPr/>
          <p:nvPr/>
        </p:nvSpPr>
        <p:spPr>
          <a:xfrm rot="10800000" flipH="1">
            <a:off x="6933207" y="661416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34" name="Rounded Rectangle 33"/>
          <p:cNvSpPr/>
          <p:nvPr/>
        </p:nvSpPr>
        <p:spPr>
          <a:xfrm rot="10800000" flipH="1">
            <a:off x="2191487" y="6719452"/>
            <a:ext cx="662549" cy="6331065"/>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ounded Rectangle 34"/>
          <p:cNvSpPr/>
          <p:nvPr/>
        </p:nvSpPr>
        <p:spPr>
          <a:xfrm rot="10800000" flipH="1">
            <a:off x="2794162" y="6668595"/>
            <a:ext cx="779356" cy="5546310"/>
          </a:xfrm>
          <a:prstGeom prst="roundRect">
            <a:avLst>
              <a:gd name="adj" fmla="val 50000"/>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ounded Rectangle 35"/>
          <p:cNvSpPr/>
          <p:nvPr/>
        </p:nvSpPr>
        <p:spPr>
          <a:xfrm rot="10800000" flipH="1">
            <a:off x="4920835" y="1025236"/>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ounded Rectangle 36"/>
          <p:cNvSpPr/>
          <p:nvPr/>
        </p:nvSpPr>
        <p:spPr>
          <a:xfrm rot="10800000" flipH="1">
            <a:off x="539188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Rounded Rectangle 37"/>
          <p:cNvSpPr/>
          <p:nvPr/>
        </p:nvSpPr>
        <p:spPr>
          <a:xfrm rot="10800000" flipH="1">
            <a:off x="341314" y="6708754"/>
            <a:ext cx="780312" cy="3319549"/>
          </a:xfrm>
          <a:prstGeom prst="roundRect">
            <a:avLst>
              <a:gd name="adj" fmla="val 50000"/>
            </a:avLst>
          </a:prstGeom>
          <a:gradFill flip="none" rotWithShape="1">
            <a:gsLst>
              <a:gs pos="0">
                <a:srgbClr val="4DCAFF">
                  <a:shade val="30000"/>
                  <a:satMod val="115000"/>
                  <a:alpha val="26000"/>
                </a:srgbClr>
              </a:gs>
              <a:gs pos="50000">
                <a:srgbClr val="4DCAFF">
                  <a:shade val="67500"/>
                  <a:satMod val="115000"/>
                </a:srgbClr>
              </a:gs>
              <a:gs pos="100000">
                <a:srgbClr val="4DCA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Rounded Rectangle 38"/>
          <p:cNvSpPr/>
          <p:nvPr/>
        </p:nvSpPr>
        <p:spPr>
          <a:xfrm rot="10800000" flipH="1">
            <a:off x="8038251" y="8318270"/>
            <a:ext cx="780312" cy="3319549"/>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Rounded Rectangle 40"/>
          <p:cNvSpPr/>
          <p:nvPr/>
        </p:nvSpPr>
        <p:spPr>
          <a:xfrm rot="10800000" flipH="1">
            <a:off x="8162250"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Rounded Rectangle 41"/>
          <p:cNvSpPr/>
          <p:nvPr/>
        </p:nvSpPr>
        <p:spPr>
          <a:xfrm rot="10800000" flipH="1">
            <a:off x="3770907"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5" name="Rectangle 84"/>
          <p:cNvSpPr/>
          <p:nvPr/>
        </p:nvSpPr>
        <p:spPr>
          <a:xfrm>
            <a:off x="0" y="2383"/>
            <a:ext cx="9129008"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ectangle 43"/>
          <p:cNvSpPr/>
          <p:nvPr/>
        </p:nvSpPr>
        <p:spPr>
          <a:xfrm>
            <a:off x="1" y="6545265"/>
            <a:ext cx="9129008" cy="312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8" name="Subtitle 2"/>
          <p:cNvSpPr>
            <a:spLocks noGrp="1"/>
          </p:cNvSpPr>
          <p:nvPr>
            <p:ph type="subTitle" idx="1" hasCustomPrompt="1"/>
          </p:nvPr>
        </p:nvSpPr>
        <p:spPr>
          <a:xfrm>
            <a:off x="236383" y="4464068"/>
            <a:ext cx="8112126" cy="384175"/>
          </a:xfrm>
        </p:spPr>
        <p:txBody>
          <a:bodyPr>
            <a:normAutofit/>
          </a:bodyPr>
          <a:lstStyle>
            <a:lvl1pPr marL="0" indent="0" algn="l">
              <a:buNone/>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a:t>Presenter Name and Title Go Here</a:t>
            </a:r>
          </a:p>
        </p:txBody>
      </p:sp>
      <p:sp>
        <p:nvSpPr>
          <p:cNvPr id="50" name="Title 1"/>
          <p:cNvSpPr>
            <a:spLocks noGrp="1"/>
          </p:cNvSpPr>
          <p:nvPr>
            <p:ph type="ctrTitle" hasCustomPrompt="1"/>
          </p:nvPr>
        </p:nvSpPr>
        <p:spPr>
          <a:xfrm>
            <a:off x="221393" y="1248230"/>
            <a:ext cx="8112125" cy="2907239"/>
          </a:xfrm>
        </p:spPr>
        <p:txBody>
          <a:bodyPr/>
          <a:lstStyle>
            <a:lvl1pPr algn="l" defTabSz="914400" rtl="0" eaLnBrk="1" latinLnBrk="0" hangingPunct="1">
              <a:lnSpc>
                <a:spcPct val="90000"/>
              </a:lnSpc>
              <a:spcBef>
                <a:spcPct val="0"/>
              </a:spcBef>
              <a:buNone/>
              <a:defRPr lang="en-US" sz="60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a:t>Presentation Title Goes Here</a:t>
            </a:r>
          </a:p>
        </p:txBody>
      </p:sp>
      <p:grpSp>
        <p:nvGrpSpPr>
          <p:cNvPr id="91" name="Group 67"/>
          <p:cNvGrpSpPr/>
          <p:nvPr/>
        </p:nvGrpSpPr>
        <p:grpSpPr>
          <a:xfrm>
            <a:off x="341799" y="301885"/>
            <a:ext cx="630141" cy="447811"/>
            <a:chOff x="609606" y="528528"/>
            <a:chExt cx="1444732" cy="763787"/>
          </a:xfrm>
          <a:gradFill flip="none" rotWithShape="1">
            <a:gsLst>
              <a:gs pos="11000">
                <a:schemeClr val="accent2"/>
              </a:gs>
              <a:gs pos="100000">
                <a:schemeClr val="accent5"/>
              </a:gs>
            </a:gsLst>
            <a:lin ang="2700000" scaled="1"/>
            <a:tileRect/>
          </a:gradFill>
        </p:grpSpPr>
        <p:sp>
          <p:nvSpPr>
            <p:cNvPr id="92" name="Rectangle 91"/>
            <p:cNvSpPr>
              <a:spLocks noChangeArrowheads="1"/>
            </p:cNvSpPr>
            <p:nvPr/>
          </p:nvSpPr>
          <p:spPr bwMode="black">
            <a:xfrm>
              <a:off x="1016583" y="1035671"/>
              <a:ext cx="65914" cy="249729"/>
            </a:xfrm>
            <a:prstGeom prst="rect">
              <a:avLst/>
            </a:prstGeom>
            <a:grpFill/>
            <a:ln w="9525">
              <a:noFill/>
              <a:miter lim="800000"/>
              <a:headEnd/>
              <a:tailEnd/>
            </a:ln>
          </p:spPr>
          <p:txBody>
            <a:bodyPr/>
            <a:lstStyle/>
            <a:p>
              <a:endParaRPr lang="en-US">
                <a:latin typeface="+mj-lt"/>
              </a:endParaRPr>
            </a:p>
          </p:txBody>
        </p:sp>
        <p:sp>
          <p:nvSpPr>
            <p:cNvPr id="93" name="Freeform 92"/>
            <p:cNvSpPr>
              <a:spLocks/>
            </p:cNvSpPr>
            <p:nvPr/>
          </p:nvSpPr>
          <p:spPr bwMode="black">
            <a:xfrm>
              <a:off x="1400565" y="1028755"/>
              <a:ext cx="190842" cy="263560"/>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94" name="Freeform 93"/>
            <p:cNvSpPr>
              <a:spLocks/>
            </p:cNvSpPr>
            <p:nvPr/>
          </p:nvSpPr>
          <p:spPr bwMode="black">
            <a:xfrm>
              <a:off x="740666" y="1028755"/>
              <a:ext cx="190842" cy="263560"/>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95" name="Freeform 94"/>
            <p:cNvSpPr>
              <a:spLocks noEditPoints="1"/>
            </p:cNvSpPr>
            <p:nvPr/>
          </p:nvSpPr>
          <p:spPr bwMode="black">
            <a:xfrm>
              <a:off x="1660386" y="1028755"/>
              <a:ext cx="262121" cy="263560"/>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96" name="Freeform 95"/>
            <p:cNvSpPr>
              <a:spLocks/>
            </p:cNvSpPr>
            <p:nvPr/>
          </p:nvSpPr>
          <p:spPr bwMode="black">
            <a:xfrm>
              <a:off x="1167569" y="1028755"/>
              <a:ext cx="170915" cy="263560"/>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97" name="Freeform 96"/>
            <p:cNvSpPr>
              <a:spLocks/>
            </p:cNvSpPr>
            <p:nvPr/>
          </p:nvSpPr>
          <p:spPr bwMode="black">
            <a:xfrm>
              <a:off x="609606" y="732922"/>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98" name="Freeform 97"/>
            <p:cNvSpPr>
              <a:spLocks/>
            </p:cNvSpPr>
            <p:nvPr/>
          </p:nvSpPr>
          <p:spPr bwMode="black">
            <a:xfrm>
              <a:off x="783587"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99" name="Freeform 98"/>
            <p:cNvSpPr>
              <a:spLocks/>
            </p:cNvSpPr>
            <p:nvPr/>
          </p:nvSpPr>
          <p:spPr bwMode="black">
            <a:xfrm>
              <a:off x="954502" y="528528"/>
              <a:ext cx="62081" cy="394956"/>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100" name="Freeform 99"/>
            <p:cNvSpPr>
              <a:spLocks/>
            </p:cNvSpPr>
            <p:nvPr/>
          </p:nvSpPr>
          <p:spPr bwMode="black">
            <a:xfrm>
              <a:off x="1128481"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105" name="Freeform 104"/>
            <p:cNvSpPr>
              <a:spLocks/>
            </p:cNvSpPr>
            <p:nvPr/>
          </p:nvSpPr>
          <p:spPr bwMode="black">
            <a:xfrm>
              <a:off x="1298630" y="732922"/>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106" name="Freeform 105"/>
            <p:cNvSpPr>
              <a:spLocks/>
            </p:cNvSpPr>
            <p:nvPr/>
          </p:nvSpPr>
          <p:spPr bwMode="black">
            <a:xfrm>
              <a:off x="1472609" y="646860"/>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107" name="Freeform 106"/>
            <p:cNvSpPr>
              <a:spLocks/>
            </p:cNvSpPr>
            <p:nvPr/>
          </p:nvSpPr>
          <p:spPr bwMode="black">
            <a:xfrm>
              <a:off x="1646588" y="528528"/>
              <a:ext cx="62847" cy="39495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108" name="Freeform 107"/>
            <p:cNvSpPr>
              <a:spLocks/>
            </p:cNvSpPr>
            <p:nvPr/>
          </p:nvSpPr>
          <p:spPr bwMode="black">
            <a:xfrm>
              <a:off x="1817502" y="646864"/>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113" name="Freeform 112"/>
            <p:cNvSpPr>
              <a:spLocks/>
            </p:cNvSpPr>
            <p:nvPr/>
          </p:nvSpPr>
          <p:spPr bwMode="black">
            <a:xfrm>
              <a:off x="1991491" y="732927"/>
              <a:ext cx="62847"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56" name="Rectangle 4"/>
          <p:cNvSpPr>
            <a:spLocks noChangeArrowheads="1"/>
          </p:cNvSpPr>
          <p:nvPr/>
        </p:nvSpPr>
        <p:spPr bwMode="ltGray">
          <a:xfrm>
            <a:off x="265666" y="6586248"/>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rgbClr val="C0C0C0"/>
                </a:solidFill>
                <a:latin typeface="+mj-lt"/>
              </a:rPr>
              <a:t>© 2010 Cisco and/or its affiliates. All rights reserved.</a:t>
            </a:r>
          </a:p>
        </p:txBody>
      </p:sp>
      <p:sp>
        <p:nvSpPr>
          <p:cNvPr id="57" name="Rectangle 5"/>
          <p:cNvSpPr>
            <a:spLocks noChangeArrowheads="1"/>
          </p:cNvSpPr>
          <p:nvPr/>
        </p:nvSpPr>
        <p:spPr bwMode="ltGray">
          <a:xfrm>
            <a:off x="7784628" y="6584514"/>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58" name="Rectangle 7"/>
          <p:cNvSpPr>
            <a:spLocks noChangeArrowheads="1"/>
          </p:cNvSpPr>
          <p:nvPr/>
        </p:nvSpPr>
        <p:spPr bwMode="ltGray">
          <a:xfrm>
            <a:off x="8620939" y="6580410"/>
            <a:ext cx="260430"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fill="hold" grpId="0" nodeType="withEffect">
                                  <p:stCondLst>
                                    <p:cond delay="3000"/>
                                  </p:stCondLst>
                                  <p:childTnLst>
                                    <p:animMotion origin="layout" path="M -4.44444E-6 4.81481E-6 L -4.44444E-6 0.65879 " pathEditMode="relative" rAng="0" ptsTypes="AA">
                                      <p:cBhvr>
                                        <p:cTn id="6" dur="8300" fill="hold"/>
                                        <p:tgtEl>
                                          <p:spTgt spid="28"/>
                                        </p:tgtEl>
                                        <p:attrNameLst>
                                          <p:attrName>ppt_x</p:attrName>
                                          <p:attrName>ppt_y</p:attrName>
                                        </p:attrNameLst>
                                      </p:cBhvr>
                                      <p:rCtr x="0" y="329"/>
                                    </p:animMotion>
                                  </p:childTnLst>
                                </p:cTn>
                              </p:par>
                              <p:par>
                                <p:cTn id="7" presetID="42" presetClass="path" presetSubtype="0" repeatCount="indefinite" accel="50000" decel="50000" fill="hold" grpId="0" nodeType="withEffect">
                                  <p:stCondLst>
                                    <p:cond delay="0"/>
                                  </p:stCondLst>
                                  <p:childTnLst>
                                    <p:animMotion origin="layout" path="M 2.77778E-6 1.85185E-6 L 2.77778E-6 0.99305 " pathEditMode="relative" rAng="0" ptsTypes="AA">
                                      <p:cBhvr>
                                        <p:cTn id="8" dur="10600" fill="hold"/>
                                        <p:tgtEl>
                                          <p:spTgt spid="29"/>
                                        </p:tgtEl>
                                        <p:attrNameLst>
                                          <p:attrName>ppt_x</p:attrName>
                                          <p:attrName>ppt_y</p:attrName>
                                        </p:attrNameLst>
                                      </p:cBhvr>
                                      <p:rCtr x="0" y="497"/>
                                    </p:animMotion>
                                  </p:childTnLst>
                                </p:cTn>
                              </p:par>
                              <p:par>
                                <p:cTn id="9" presetID="42" presetClass="path" presetSubtype="0" repeatCount="indefinite" accel="50000" decel="50000" fill="hold" grpId="0" nodeType="withEffect">
                                  <p:stCondLst>
                                    <p:cond delay="1100"/>
                                  </p:stCondLst>
                                  <p:endCondLst>
                                    <p:cond evt="onNext" delay="0">
                                      <p:tgtEl>
                                        <p:sldTgt/>
                                      </p:tgtEl>
                                    </p:cond>
                                  </p:endCondLst>
                                  <p:childTnLst>
                                    <p:animMotion origin="layout" path="M 1.94444E-6 0 L 1.94444E-6 -1.0081 " pathEditMode="relative" rAng="0" ptsTypes="AA">
                                      <p:cBhvr>
                                        <p:cTn id="10" dur="16400" fill="hold"/>
                                        <p:tgtEl>
                                          <p:spTgt spid="30"/>
                                        </p:tgtEl>
                                        <p:attrNameLst>
                                          <p:attrName>ppt_x</p:attrName>
                                          <p:attrName>ppt_y</p:attrName>
                                        </p:attrNameLst>
                                      </p:cBhvr>
                                      <p:rCtr x="0" y="-504"/>
                                    </p:animMotion>
                                  </p:childTnLst>
                                </p:cTn>
                              </p:par>
                              <p:par>
                                <p:cTn id="11" presetID="42" presetClass="path" presetSubtype="0" repeatCount="indefinite" accel="50000" decel="50000" fill="hold" grpId="0" nodeType="withEffect">
                                  <p:stCondLst>
                                    <p:cond delay="13700"/>
                                  </p:stCondLst>
                                  <p:childTnLst>
                                    <p:animMotion origin="layout" path="M 2.77778E-6 4.81481E-6 L 2.77778E-6 -0.34561 " pathEditMode="relative" rAng="0" ptsTypes="AA">
                                      <p:cBhvr>
                                        <p:cTn id="12" dur="10900" fill="hold"/>
                                        <p:tgtEl>
                                          <p:spTgt spid="31"/>
                                        </p:tgtEl>
                                        <p:attrNameLst>
                                          <p:attrName>ppt_x</p:attrName>
                                          <p:attrName>ppt_y</p:attrName>
                                        </p:attrNameLst>
                                      </p:cBhvr>
                                      <p:rCtr x="0" y="-173"/>
                                    </p:animMotion>
                                  </p:childTnLst>
                                </p:cTn>
                              </p:par>
                              <p:par>
                                <p:cTn id="13" presetID="42" presetClass="path" presetSubtype="0" repeatCount="indefinite" accel="50000" decel="50000" fill="hold" grpId="0" nodeType="withEffect">
                                  <p:stCondLst>
                                    <p:cond delay="0"/>
                                  </p:stCondLst>
                                  <p:childTnLst>
                                    <p:animMotion origin="layout" path="M -3.88889E-6 4.44444E-6 L -3.88889E-6 1.14467 " pathEditMode="relative" rAng="0" ptsTypes="AA">
                                      <p:cBhvr>
                                        <p:cTn id="14" dur="10400" fill="hold"/>
                                        <p:tgtEl>
                                          <p:spTgt spid="33"/>
                                        </p:tgtEl>
                                        <p:attrNameLst>
                                          <p:attrName>ppt_x</p:attrName>
                                          <p:attrName>ppt_y</p:attrName>
                                        </p:attrNameLst>
                                      </p:cBhvr>
                                      <p:rCtr x="0" y="572"/>
                                    </p:animMotion>
                                  </p:childTnLst>
                                </p:cTn>
                              </p:par>
                              <p:par>
                                <p:cTn id="15" presetID="42" presetClass="path" presetSubtype="0" repeatCount="indefinite" accel="50000" decel="50000" fill="hold" grpId="0" nodeType="withEffect">
                                  <p:stCondLst>
                                    <p:cond delay="700"/>
                                  </p:stCondLst>
                                  <p:childTnLst>
                                    <p:animMotion origin="layout" path="M 4.16667E-6 0.27476 L 4.16667E-6 -1.26019 " pathEditMode="relative" rAng="0" ptsTypes="AA">
                                      <p:cBhvr>
                                        <p:cTn id="16" dur="12100" fill="hold"/>
                                        <p:tgtEl>
                                          <p:spTgt spid="34"/>
                                        </p:tgtEl>
                                        <p:attrNameLst>
                                          <p:attrName>ppt_x</p:attrName>
                                          <p:attrName>ppt_y</p:attrName>
                                        </p:attrNameLst>
                                      </p:cBhvr>
                                      <p:rCtr x="0" y="-768"/>
                                    </p:animMotion>
                                  </p:childTnLst>
                                </p:cTn>
                              </p:par>
                              <p:par>
                                <p:cTn id="17" presetID="42" presetClass="path" presetSubtype="0" repeatCount="indefinite" accel="50000" decel="50000" autoRev="1" fill="hold" grpId="0" nodeType="withEffect">
                                  <p:stCondLst>
                                    <p:cond delay="3600"/>
                                  </p:stCondLst>
                                  <p:endCondLst>
                                    <p:cond evt="onNext" delay="0">
                                      <p:tgtEl>
                                        <p:sldTgt/>
                                      </p:tgtEl>
                                    </p:cond>
                                  </p:endCondLst>
                                  <p:childTnLst>
                                    <p:animMotion origin="layout" path="M 1.94444E-6 0 L 1.94444E-6 -1.0081 " pathEditMode="relative" rAng="0" ptsTypes="AA">
                                      <p:cBhvr>
                                        <p:cTn id="18" dur="8400" fill="hold"/>
                                        <p:tgtEl>
                                          <p:spTgt spid="35"/>
                                        </p:tgtEl>
                                        <p:attrNameLst>
                                          <p:attrName>ppt_x</p:attrName>
                                          <p:attrName>ppt_y</p:attrName>
                                        </p:attrNameLst>
                                      </p:cBhvr>
                                      <p:rCtr x="0" y="-504"/>
                                    </p:animMotion>
                                  </p:childTnLst>
                                </p:cTn>
                              </p:par>
                              <p:par>
                                <p:cTn id="19" presetID="42" presetClass="path" presetSubtype="0" repeatCount="indefinite" accel="50000" decel="50000" fill="hold" grpId="0" nodeType="withEffect">
                                  <p:stCondLst>
                                    <p:cond delay="500"/>
                                  </p:stCondLst>
                                  <p:childTnLst>
                                    <p:animMotion origin="layout" path="M 2.77778E-6 1.85185E-6 L 2.77778E-6 0.99305 " pathEditMode="relative" rAng="0" ptsTypes="AA">
                                      <p:cBhvr>
                                        <p:cTn id="20" dur="19500" fill="hold"/>
                                        <p:tgtEl>
                                          <p:spTgt spid="36"/>
                                        </p:tgtEl>
                                        <p:attrNameLst>
                                          <p:attrName>ppt_x</p:attrName>
                                          <p:attrName>ppt_y</p:attrName>
                                        </p:attrNameLst>
                                      </p:cBhvr>
                                      <p:rCtr x="0" y="497"/>
                                    </p:animMotion>
                                  </p:childTnLst>
                                </p:cTn>
                              </p:par>
                              <p:par>
                                <p:cTn id="21" presetID="42" presetClass="path" presetSubtype="0" repeatCount="indefinite" accel="50000" decel="50000" fill="hold" grpId="0" nodeType="withEffect">
                                  <p:stCondLst>
                                    <p:cond delay="6300"/>
                                  </p:stCondLst>
                                  <p:childTnLst>
                                    <p:animMotion origin="layout" path="M 2.77778E-6 1.85185E-6 L 2.77778E-6 0.99305 " pathEditMode="relative" rAng="0" ptsTypes="AA">
                                      <p:cBhvr>
                                        <p:cTn id="22" dur="8200" fill="hold"/>
                                        <p:tgtEl>
                                          <p:spTgt spid="37"/>
                                        </p:tgtEl>
                                        <p:attrNameLst>
                                          <p:attrName>ppt_x</p:attrName>
                                          <p:attrName>ppt_y</p:attrName>
                                        </p:attrNameLst>
                                      </p:cBhvr>
                                      <p:rCtr x="0" y="497"/>
                                    </p:animMotion>
                                  </p:childTnLst>
                                </p:cTn>
                              </p:par>
                              <p:par>
                                <p:cTn id="23" presetID="42" presetClass="path" presetSubtype="0" repeatCount="indefinite" accel="50000" decel="50000" fill="hold" grpId="0" nodeType="withEffect">
                                  <p:stCondLst>
                                    <p:cond delay="5700"/>
                                  </p:stCondLst>
                                  <p:endCondLst>
                                    <p:cond evt="onNext" delay="0">
                                      <p:tgtEl>
                                        <p:sldTgt/>
                                      </p:tgtEl>
                                    </p:cond>
                                  </p:endCondLst>
                                  <p:childTnLst>
                                    <p:animMotion origin="layout" path="M -4.72222E-6 -2.15822E-6 L -4.72222E-6 -1.32223 " pathEditMode="relative" rAng="0" ptsTypes="AA">
                                      <p:cBhvr>
                                        <p:cTn id="24" dur="11500" fill="hold"/>
                                        <p:tgtEl>
                                          <p:spTgt spid="38"/>
                                        </p:tgtEl>
                                        <p:attrNameLst>
                                          <p:attrName>ppt_x</p:attrName>
                                          <p:attrName>ppt_y</p:attrName>
                                        </p:attrNameLst>
                                      </p:cBhvr>
                                      <p:rCtr x="0" y="-661"/>
                                    </p:animMotion>
                                  </p:childTnLst>
                                </p:cTn>
                              </p:par>
                              <p:par>
                                <p:cTn id="25" presetID="42" presetClass="path" presetSubtype="0" repeatCount="indefinite" accel="50000" decel="50000" fill="hold" grpId="0" nodeType="withEffect">
                                  <p:stCondLst>
                                    <p:cond delay="1300"/>
                                  </p:stCondLst>
                                  <p:endCondLst>
                                    <p:cond evt="onNext" delay="0">
                                      <p:tgtEl>
                                        <p:sldTgt/>
                                      </p:tgtEl>
                                    </p:cond>
                                  </p:endCondLst>
                                  <p:childTnLst>
                                    <p:animMotion origin="layout" path="M 1.94444E-6 0 L 1.94444E-6 -1.0081 " pathEditMode="relative" rAng="0" ptsTypes="AA">
                                      <p:cBhvr>
                                        <p:cTn id="26" dur="7300" fill="hold"/>
                                        <p:tgtEl>
                                          <p:spTgt spid="39"/>
                                        </p:tgtEl>
                                        <p:attrNameLst>
                                          <p:attrName>ppt_x</p:attrName>
                                          <p:attrName>ppt_y</p:attrName>
                                        </p:attrNameLst>
                                      </p:cBhvr>
                                      <p:rCtr x="0" y="-504"/>
                                    </p:animMotion>
                                  </p:childTnLst>
                                </p:cTn>
                              </p:par>
                              <p:par>
                                <p:cTn id="27" presetID="42" presetClass="path" presetSubtype="0" repeatCount="indefinite" accel="50000" decel="50000" fill="hold" grpId="0" nodeType="withEffect">
                                  <p:stCondLst>
                                    <p:cond delay="5300"/>
                                  </p:stCondLst>
                                  <p:childTnLst>
                                    <p:animMotion origin="layout" path="M 2.77778E-6 1.85185E-6 L 2.77778E-6 0.99305 " pathEditMode="relative" rAng="0" ptsTypes="AA">
                                      <p:cBhvr>
                                        <p:cTn id="28" dur="15100" fill="hold"/>
                                        <p:tgtEl>
                                          <p:spTgt spid="41"/>
                                        </p:tgtEl>
                                        <p:attrNameLst>
                                          <p:attrName>ppt_x</p:attrName>
                                          <p:attrName>ppt_y</p:attrName>
                                        </p:attrNameLst>
                                      </p:cBhvr>
                                      <p:rCtr x="0" y="497"/>
                                    </p:animMotion>
                                  </p:childTnLst>
                                </p:cTn>
                              </p:par>
                              <p:par>
                                <p:cTn id="29" presetID="42" presetClass="path" presetSubtype="0" repeatCount="indefinite" accel="50000" decel="50000" fill="hold" grpId="0" nodeType="withEffect">
                                  <p:stCondLst>
                                    <p:cond delay="1000"/>
                                  </p:stCondLst>
                                  <p:childTnLst>
                                    <p:animMotion origin="layout" path="M 2.77778E-6 1.85185E-6 L 2.77778E-6 0.99305 " pathEditMode="relative" rAng="0" ptsTypes="AA">
                                      <p:cBhvr>
                                        <p:cTn id="30" dur="5000" fill="hold"/>
                                        <p:tgtEl>
                                          <p:spTgt spid="42"/>
                                        </p:tgtEl>
                                        <p:attrNameLst>
                                          <p:attrName>ppt_x</p:attrName>
                                          <p:attrName>ppt_y</p:attrName>
                                        </p:attrNameLst>
                                      </p:cBhvr>
                                      <p:rCtr x="0" y="497"/>
                                    </p:animMotion>
                                  </p:childTnLst>
                                </p:cTn>
                              </p:par>
                              <p:par>
                                <p:cTn id="31" presetID="27" presetClass="emph" presetSubtype="0" repeatCount="indefinite" fill="hold" grpId="0" nodeType="withEffect">
                                  <p:stCondLst>
                                    <p:cond delay="0"/>
                                  </p:stCondLst>
                                  <p:childTnLst>
                                    <p:animClr clrSpc="rgb" dir="cw">
                                      <p:cBhvr override="childStyle">
                                        <p:cTn id="32" dur="6650" autoRev="1" fill="hold"/>
                                        <p:tgtEl>
                                          <p:spTgt spid="45"/>
                                        </p:tgtEl>
                                        <p:attrNameLst>
                                          <p:attrName>style.color</p:attrName>
                                        </p:attrNameLst>
                                      </p:cBhvr>
                                      <p:to>
                                        <a:srgbClr val="60CCCC"/>
                                      </p:to>
                                    </p:animClr>
                                    <p:animClr clrSpc="rgb" dir="cw">
                                      <p:cBhvr>
                                        <p:cTn id="33" dur="6650" autoRev="1" fill="hold"/>
                                        <p:tgtEl>
                                          <p:spTgt spid="45"/>
                                        </p:tgtEl>
                                        <p:attrNameLst>
                                          <p:attrName>fillcolor</p:attrName>
                                        </p:attrNameLst>
                                      </p:cBhvr>
                                      <p:to>
                                        <a:srgbClr val="60CCCC"/>
                                      </p:to>
                                    </p:animClr>
                                    <p:set>
                                      <p:cBhvr>
                                        <p:cTn id="34" dur="6650" autoRev="1" fill="hold"/>
                                        <p:tgtEl>
                                          <p:spTgt spid="45"/>
                                        </p:tgtEl>
                                        <p:attrNameLst>
                                          <p:attrName>fill.type</p:attrName>
                                        </p:attrNameLst>
                                      </p:cBhvr>
                                      <p:to>
                                        <p:strVal val="solid"/>
                                      </p:to>
                                    </p:set>
                                    <p:set>
                                      <p:cBhvr>
                                        <p:cTn id="35" dur="6650" autoRev="1" fill="hold"/>
                                        <p:tgtEl>
                                          <p:spTgt spid="45"/>
                                        </p:tgtEl>
                                        <p:attrNameLst>
                                          <p:attrName>fill.on</p:attrName>
                                        </p:attrNameLst>
                                      </p:cBhvr>
                                      <p:to>
                                        <p:strVal val="true"/>
                                      </p:to>
                                    </p:set>
                                  </p:childTnLst>
                                </p:cTn>
                              </p:par>
                              <p:par>
                                <p:cTn id="36" presetID="27" presetClass="emph" presetSubtype="0" repeatCount="indefinite" fill="hold" grpId="0" nodeType="withEffect">
                                  <p:stCondLst>
                                    <p:cond delay="700"/>
                                  </p:stCondLst>
                                  <p:childTnLst>
                                    <p:animClr clrSpc="rgb" dir="cw">
                                      <p:cBhvr override="childStyle">
                                        <p:cTn id="37" dur="5350" autoRev="1" fill="hold"/>
                                        <p:tgtEl>
                                          <p:spTgt spid="46"/>
                                        </p:tgtEl>
                                        <p:attrNameLst>
                                          <p:attrName>style.color</p:attrName>
                                        </p:attrNameLst>
                                      </p:cBhvr>
                                      <p:to>
                                        <a:srgbClr val="60CCCC"/>
                                      </p:to>
                                    </p:animClr>
                                    <p:animClr clrSpc="rgb" dir="cw">
                                      <p:cBhvr>
                                        <p:cTn id="38" dur="5350" autoRev="1" fill="hold"/>
                                        <p:tgtEl>
                                          <p:spTgt spid="46"/>
                                        </p:tgtEl>
                                        <p:attrNameLst>
                                          <p:attrName>fillcolor</p:attrName>
                                        </p:attrNameLst>
                                      </p:cBhvr>
                                      <p:to>
                                        <a:srgbClr val="60CCCC"/>
                                      </p:to>
                                    </p:animClr>
                                    <p:set>
                                      <p:cBhvr>
                                        <p:cTn id="39" dur="5350" autoRev="1" fill="hold"/>
                                        <p:tgtEl>
                                          <p:spTgt spid="46"/>
                                        </p:tgtEl>
                                        <p:attrNameLst>
                                          <p:attrName>fill.type</p:attrName>
                                        </p:attrNameLst>
                                      </p:cBhvr>
                                      <p:to>
                                        <p:strVal val="solid"/>
                                      </p:to>
                                    </p:set>
                                    <p:set>
                                      <p:cBhvr>
                                        <p:cTn id="40" dur="5350" autoRev="1" fill="hold"/>
                                        <p:tgtEl>
                                          <p:spTgt spid="46"/>
                                        </p:tgtEl>
                                        <p:attrNameLst>
                                          <p:attrName>fill.on</p:attrName>
                                        </p:attrNameLst>
                                      </p:cBhvr>
                                      <p:to>
                                        <p:strVal val="true"/>
                                      </p:to>
                                    </p:set>
                                  </p:childTnLst>
                                </p:cTn>
                              </p:par>
                              <p:par>
                                <p:cTn id="41" presetID="27" presetClass="emph" presetSubtype="0" repeatCount="indefinite" fill="hold" grpId="0" nodeType="withEffect">
                                  <p:stCondLst>
                                    <p:cond delay="2100"/>
                                  </p:stCondLst>
                                  <p:childTnLst>
                                    <p:animClr clrSpc="rgb" dir="cw">
                                      <p:cBhvr override="childStyle">
                                        <p:cTn id="42" dur="6650" autoRev="1" fill="hold"/>
                                        <p:tgtEl>
                                          <p:spTgt spid="47"/>
                                        </p:tgtEl>
                                        <p:attrNameLst>
                                          <p:attrName>style.color</p:attrName>
                                        </p:attrNameLst>
                                      </p:cBhvr>
                                      <p:to>
                                        <a:srgbClr val="60CCCC"/>
                                      </p:to>
                                    </p:animClr>
                                    <p:animClr clrSpc="rgb" dir="cw">
                                      <p:cBhvr>
                                        <p:cTn id="43" dur="6650" autoRev="1" fill="hold"/>
                                        <p:tgtEl>
                                          <p:spTgt spid="47"/>
                                        </p:tgtEl>
                                        <p:attrNameLst>
                                          <p:attrName>fillcolor</p:attrName>
                                        </p:attrNameLst>
                                      </p:cBhvr>
                                      <p:to>
                                        <a:srgbClr val="60CCCC"/>
                                      </p:to>
                                    </p:animClr>
                                    <p:set>
                                      <p:cBhvr>
                                        <p:cTn id="44" dur="6650" autoRev="1" fill="hold"/>
                                        <p:tgtEl>
                                          <p:spTgt spid="47"/>
                                        </p:tgtEl>
                                        <p:attrNameLst>
                                          <p:attrName>fill.type</p:attrName>
                                        </p:attrNameLst>
                                      </p:cBhvr>
                                      <p:to>
                                        <p:strVal val="solid"/>
                                      </p:to>
                                    </p:set>
                                    <p:set>
                                      <p:cBhvr>
                                        <p:cTn id="45" dur="6650" autoRev="1" fill="hold"/>
                                        <p:tgtEl>
                                          <p:spTgt spid="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5" grpId="0" animBg="1"/>
      <p:bldP spid="33" grpId="0" animBg="1"/>
      <p:bldP spid="28" grpId="0" animBg="1"/>
      <p:bldP spid="29" grpId="0" animBg="1"/>
      <p:bldP spid="30" grpId="0" animBg="1"/>
      <p:bldP spid="31" grpId="0" animBg="1"/>
      <p:bldP spid="34" grpId="0" animBg="1"/>
      <p:bldP spid="35" grpId="0" animBg="1"/>
      <p:bldP spid="36" grpId="0" animBg="1"/>
      <p:bldP spid="37" grpId="0" animBg="1"/>
      <p:bldP spid="38" grpId="0" animBg="1"/>
      <p:bldP spid="39" grpId="0" animBg="1"/>
      <p:bldP spid="41" grpId="0" animBg="1"/>
      <p:bldP spid="42"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animated bar_static">
    <p:spTree>
      <p:nvGrpSpPr>
        <p:cNvPr id="1" name=""/>
        <p:cNvGrpSpPr/>
        <p:nvPr/>
      </p:nvGrpSpPr>
      <p:grpSpPr>
        <a:xfrm>
          <a:off x="0" y="0"/>
          <a:ext cx="0" cy="0"/>
          <a:chOff x="0" y="0"/>
          <a:chExt cx="0" cy="0"/>
        </a:xfrm>
      </p:grpSpPr>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44" name="Rectangle 43"/>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4" name="Rectangle 5"/>
          <p:cNvSpPr>
            <a:spLocks noChangeArrowheads="1"/>
          </p:cNvSpPr>
          <p:nvPr/>
        </p:nvSpPr>
        <p:spPr bwMode="ltGray">
          <a:xfrm>
            <a:off x="7784628" y="6584514"/>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55" name="Rectangle 7"/>
          <p:cNvSpPr>
            <a:spLocks noChangeArrowheads="1"/>
          </p:cNvSpPr>
          <p:nvPr/>
        </p:nvSpPr>
        <p:spPr bwMode="ltGray">
          <a:xfrm>
            <a:off x="8649525" y="6580410"/>
            <a:ext cx="260430"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01" name="Rectangle 100"/>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3" name="Rectangle 5"/>
          <p:cNvSpPr>
            <a:spLocks noChangeArrowheads="1"/>
          </p:cNvSpPr>
          <p:nvPr/>
        </p:nvSpPr>
        <p:spPr bwMode="ltGray">
          <a:xfrm>
            <a:off x="7784628" y="6584514"/>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04" name="Rectangle 7"/>
          <p:cNvSpPr>
            <a:spLocks noChangeArrowheads="1"/>
          </p:cNvSpPr>
          <p:nvPr/>
        </p:nvSpPr>
        <p:spPr bwMode="ltGray">
          <a:xfrm>
            <a:off x="8649525" y="6580410"/>
            <a:ext cx="260430"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48" name="Subtitle 2"/>
          <p:cNvSpPr>
            <a:spLocks noGrp="1"/>
          </p:cNvSpPr>
          <p:nvPr>
            <p:ph type="subTitle" idx="1" hasCustomPrompt="1"/>
          </p:nvPr>
        </p:nvSpPr>
        <p:spPr>
          <a:xfrm>
            <a:off x="236383" y="4464068"/>
            <a:ext cx="8112126" cy="384175"/>
          </a:xfrm>
        </p:spPr>
        <p:txBody>
          <a:bodyPr>
            <a:normAutofit/>
          </a:bodyPr>
          <a:lstStyle>
            <a:lvl1pPr marL="0" indent="0" algn="l">
              <a:buNone/>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a:t>Presenter Name and Title Go Here</a:t>
            </a:r>
          </a:p>
        </p:txBody>
      </p:sp>
      <p:sp>
        <p:nvSpPr>
          <p:cNvPr id="50" name="Title 1"/>
          <p:cNvSpPr>
            <a:spLocks noGrp="1"/>
          </p:cNvSpPr>
          <p:nvPr>
            <p:ph type="ctrTitle" hasCustomPrompt="1"/>
          </p:nvPr>
        </p:nvSpPr>
        <p:spPr>
          <a:xfrm>
            <a:off x="221393" y="1248230"/>
            <a:ext cx="8112125" cy="2907239"/>
          </a:xfrm>
        </p:spPr>
        <p:txBody>
          <a:bodyPr/>
          <a:lstStyle>
            <a:lvl1pPr algn="l" defTabSz="914400" rtl="0" eaLnBrk="1" latinLnBrk="0" hangingPunct="1">
              <a:lnSpc>
                <a:spcPct val="90000"/>
              </a:lnSpc>
              <a:spcBef>
                <a:spcPct val="0"/>
              </a:spcBef>
              <a:buNone/>
              <a:defRPr lang="en-US" sz="60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a:t>Presentation Title Goes Here</a:t>
            </a:r>
          </a:p>
        </p:txBody>
      </p:sp>
      <p:sp>
        <p:nvSpPr>
          <p:cNvPr id="109" name="Rectangle 108"/>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1" name="Rectangle 5"/>
          <p:cNvSpPr>
            <a:spLocks noChangeArrowheads="1"/>
          </p:cNvSpPr>
          <p:nvPr/>
        </p:nvSpPr>
        <p:spPr bwMode="ltGray">
          <a:xfrm>
            <a:off x="7784628" y="6584514"/>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12" name="Rectangle 7"/>
          <p:cNvSpPr>
            <a:spLocks noChangeArrowheads="1"/>
          </p:cNvSpPr>
          <p:nvPr/>
        </p:nvSpPr>
        <p:spPr bwMode="ltGray">
          <a:xfrm>
            <a:off x="8649525" y="6580410"/>
            <a:ext cx="260430"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57" name="Rectangle 56"/>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Rectangle 5"/>
          <p:cNvSpPr>
            <a:spLocks noChangeArrowheads="1"/>
          </p:cNvSpPr>
          <p:nvPr/>
        </p:nvSpPr>
        <p:spPr bwMode="ltGray">
          <a:xfrm>
            <a:off x="7784628" y="6584514"/>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34" name="Rectangle 4"/>
          <p:cNvSpPr>
            <a:spLocks noChangeArrowheads="1"/>
          </p:cNvSpPr>
          <p:nvPr/>
        </p:nvSpPr>
        <p:spPr bwMode="ltGray">
          <a:xfrm>
            <a:off x="265666" y="6586248"/>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rgbClr val="C0C0C0"/>
                </a:solidFill>
                <a:latin typeface="+mj-lt"/>
              </a:rPr>
              <a:t>© 2010 Cisco and/or its affiliates. All rights reserved.</a:t>
            </a:r>
          </a:p>
        </p:txBody>
      </p:sp>
      <p:sp>
        <p:nvSpPr>
          <p:cNvPr id="35" name="Rectangle 7"/>
          <p:cNvSpPr>
            <a:spLocks noChangeArrowheads="1"/>
          </p:cNvSpPr>
          <p:nvPr/>
        </p:nvSpPr>
        <p:spPr bwMode="ltGray">
          <a:xfrm>
            <a:off x="8620939" y="6580410"/>
            <a:ext cx="260430"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36" name="Picture 35" descr="segue texture.jpg"/>
          <p:cNvPicPr>
            <a:picLocks noChangeAspect="1"/>
          </p:cNvPicPr>
          <p:nvPr/>
        </p:nvPicPr>
        <p:blipFill>
          <a:blip r:embed="rId2" cstate="print"/>
          <a:srcRect t="95236" r="2996"/>
          <a:stretch>
            <a:fillRect/>
          </a:stretch>
        </p:blipFill>
        <p:spPr>
          <a:xfrm>
            <a:off x="333375" y="6381456"/>
            <a:ext cx="8477250" cy="163808"/>
          </a:xfrm>
          <a:prstGeom prst="rect">
            <a:avLst/>
          </a:prstGeom>
        </p:spPr>
      </p:pic>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solid gradient">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29" name="Rounded Rectangle 28"/>
          <p:cNvSpPr/>
          <p:nvPr/>
        </p:nvSpPr>
        <p:spPr>
          <a:xfrm>
            <a:off x="1823499" y="-3570592"/>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Rounded Rectangle 29"/>
          <p:cNvSpPr/>
          <p:nvPr/>
        </p:nvSpPr>
        <p:spPr>
          <a:xfrm>
            <a:off x="0" y="-637720"/>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1" name="Rounded Rectangle 30"/>
          <p:cNvSpPr/>
          <p:nvPr/>
        </p:nvSpPr>
        <p:spPr>
          <a:xfrm rot="10800000">
            <a:off x="1013792"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j-lt"/>
              <a:ea typeface="+mn-ea"/>
              <a:cs typeface="+mn-cs"/>
            </a:endParaRPr>
          </a:p>
        </p:txBody>
      </p:sp>
      <p:sp>
        <p:nvSpPr>
          <p:cNvPr id="32" name="Rounded Rectangle 31"/>
          <p:cNvSpPr/>
          <p:nvPr/>
        </p:nvSpPr>
        <p:spPr>
          <a:xfrm>
            <a:off x="6585484" y="-291327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Rounded Rectangle 32"/>
          <p:cNvSpPr/>
          <p:nvPr/>
        </p:nvSpPr>
        <p:spPr>
          <a:xfrm>
            <a:off x="8105452" y="569919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4" name="Rounded Rectangle 33"/>
          <p:cNvSpPr/>
          <p:nvPr/>
        </p:nvSpPr>
        <p:spPr>
          <a:xfrm rot="10800000">
            <a:off x="3036073" y="1516172"/>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ctrTitle" hasCustomPrompt="1"/>
          </p:nvPr>
        </p:nvSpPr>
        <p:spPr>
          <a:xfrm>
            <a:off x="221393" y="1236691"/>
            <a:ext cx="8112125" cy="2918779"/>
          </a:xfrm>
        </p:spPr>
        <p:txBody>
          <a:bodyPr/>
          <a:lstStyle>
            <a:lvl1pPr>
              <a:lnSpc>
                <a:spcPct val="90000"/>
              </a:lnSpc>
              <a:defRPr sz="6000" b="0" spc="-200" baseline="0">
                <a:solidFill>
                  <a:schemeClr val="bg1"/>
                </a:solidFill>
                <a:latin typeface="+mj-lt"/>
              </a:defRPr>
            </a:lvl1pPr>
          </a:lstStyle>
          <a:p>
            <a:r>
              <a:rPr lang="en-US" dirty="0"/>
              <a:t>Presentation Title Goes Here</a:t>
            </a:r>
          </a:p>
        </p:txBody>
      </p:sp>
      <p:sp>
        <p:nvSpPr>
          <p:cNvPr id="3" name="Subtitle 2"/>
          <p:cNvSpPr>
            <a:spLocks noGrp="1"/>
          </p:cNvSpPr>
          <p:nvPr>
            <p:ph type="subTitle" idx="1" hasCustomPrompt="1"/>
          </p:nvPr>
        </p:nvSpPr>
        <p:spPr>
          <a:xfrm>
            <a:off x="236383" y="4464070"/>
            <a:ext cx="8112126"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 Name and Title Go Here</a:t>
            </a:r>
          </a:p>
        </p:txBody>
      </p:sp>
      <p:sp>
        <p:nvSpPr>
          <p:cNvPr id="58" name="Rectangle 5"/>
          <p:cNvSpPr>
            <a:spLocks noChangeArrowheads="1"/>
          </p:cNvSpPr>
          <p:nvPr/>
        </p:nvSpPr>
        <p:spPr bwMode="ltGray">
          <a:xfrm>
            <a:off x="7784628" y="6584514"/>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chemeClr val="bg2"/>
                </a:solidFill>
                <a:latin typeface="+mj-lt"/>
              </a:rPr>
              <a:t>Cisco Confidential</a:t>
            </a:r>
          </a:p>
        </p:txBody>
      </p:sp>
      <p:grpSp>
        <p:nvGrpSpPr>
          <p:cNvPr id="53" name="Group 5"/>
          <p:cNvGrpSpPr>
            <a:grpSpLocks/>
          </p:cNvGrpSpPr>
          <p:nvPr/>
        </p:nvGrpSpPr>
        <p:grpSpPr bwMode="auto">
          <a:xfrm>
            <a:off x="341799" y="304800"/>
            <a:ext cx="631526" cy="447676"/>
            <a:chOff x="384" y="331"/>
            <a:chExt cx="912" cy="485"/>
          </a:xfrm>
        </p:grpSpPr>
        <p:sp>
          <p:nvSpPr>
            <p:cNvPr id="54" name="AutoShape 6"/>
            <p:cNvSpPr>
              <a:spLocks noChangeAspect="1" noChangeArrowheads="1" noTextEdit="1"/>
            </p:cNvSpPr>
            <p:nvPr/>
          </p:nvSpPr>
          <p:spPr bwMode="invGray">
            <a:xfrm>
              <a:off x="384" y="331"/>
              <a:ext cx="912" cy="485"/>
            </a:xfrm>
            <a:prstGeom prst="rect">
              <a:avLst/>
            </a:prstGeom>
            <a:noFill/>
            <a:ln w="9525">
              <a:noFill/>
              <a:miter lim="800000"/>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55" name="Rectangle 7"/>
            <p:cNvSpPr>
              <a:spLocks noChangeArrowheads="1"/>
            </p:cNvSpPr>
            <p:nvPr/>
          </p:nvSpPr>
          <p:spPr bwMode="invGray">
            <a:xfrm>
              <a:off x="640" y="652"/>
              <a:ext cx="42" cy="158"/>
            </a:xfrm>
            <a:prstGeom prst="rect">
              <a:avLst/>
            </a:prstGeom>
            <a:solidFill>
              <a:srgbClr val="FFFFFF"/>
            </a:solidFill>
            <a:ln w="9525">
              <a:noFill/>
              <a:miter lim="800000"/>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56" name="Freeform 8"/>
            <p:cNvSpPr>
              <a:spLocks/>
            </p:cNvSpPr>
            <p:nvPr/>
          </p:nvSpPr>
          <p:spPr bwMode="invGray">
            <a:xfrm>
              <a:off x="882" y="648"/>
              <a:ext cx="120" cy="166"/>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57" name="Freeform 9"/>
            <p:cNvSpPr>
              <a:spLocks/>
            </p:cNvSpPr>
            <p:nvPr/>
          </p:nvSpPr>
          <p:spPr bwMode="invGray">
            <a:xfrm>
              <a:off x="467" y="648"/>
              <a:ext cx="120" cy="166"/>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60" name="Freeform 10"/>
            <p:cNvSpPr>
              <a:spLocks noEditPoints="1"/>
            </p:cNvSpPr>
            <p:nvPr/>
          </p:nvSpPr>
          <p:spPr bwMode="invGray">
            <a:xfrm>
              <a:off x="1046" y="648"/>
              <a:ext cx="165" cy="166"/>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61" name="Freeform 11"/>
            <p:cNvSpPr>
              <a:spLocks/>
            </p:cNvSpPr>
            <p:nvPr/>
          </p:nvSpPr>
          <p:spPr bwMode="invGray">
            <a:xfrm>
              <a:off x="735" y="648"/>
              <a:ext cx="108" cy="166"/>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62" name="Freeform 12"/>
            <p:cNvSpPr>
              <a:spLocks/>
            </p:cNvSpPr>
            <p:nvPr/>
          </p:nvSpPr>
          <p:spPr bwMode="invGray">
            <a:xfrm>
              <a:off x="384" y="462"/>
              <a:ext cx="39" cy="81"/>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63" name="Freeform 13"/>
            <p:cNvSpPr>
              <a:spLocks/>
            </p:cNvSpPr>
            <p:nvPr/>
          </p:nvSpPr>
          <p:spPr bwMode="invGray">
            <a:xfrm>
              <a:off x="494"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78" name="Freeform 14"/>
            <p:cNvSpPr>
              <a:spLocks/>
            </p:cNvSpPr>
            <p:nvPr/>
          </p:nvSpPr>
          <p:spPr bwMode="invGray">
            <a:xfrm>
              <a:off x="601" y="333"/>
              <a:ext cx="39" cy="249"/>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79" name="Freeform 15"/>
            <p:cNvSpPr>
              <a:spLocks/>
            </p:cNvSpPr>
            <p:nvPr/>
          </p:nvSpPr>
          <p:spPr bwMode="invGray">
            <a:xfrm>
              <a:off x="711"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0" name="Freeform 16"/>
            <p:cNvSpPr>
              <a:spLocks/>
            </p:cNvSpPr>
            <p:nvPr/>
          </p:nvSpPr>
          <p:spPr bwMode="invGray">
            <a:xfrm>
              <a:off x="818" y="462"/>
              <a:ext cx="42" cy="8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1" name="Freeform 17"/>
            <p:cNvSpPr>
              <a:spLocks/>
            </p:cNvSpPr>
            <p:nvPr/>
          </p:nvSpPr>
          <p:spPr bwMode="invGray">
            <a:xfrm>
              <a:off x="928"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2" name="Freeform 18"/>
            <p:cNvSpPr>
              <a:spLocks/>
            </p:cNvSpPr>
            <p:nvPr/>
          </p:nvSpPr>
          <p:spPr bwMode="invGray">
            <a:xfrm>
              <a:off x="1037" y="333"/>
              <a:ext cx="40" cy="249"/>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3" name="Freeform 19"/>
            <p:cNvSpPr>
              <a:spLocks/>
            </p:cNvSpPr>
            <p:nvPr/>
          </p:nvSpPr>
          <p:spPr bwMode="invGray">
            <a:xfrm>
              <a:off x="1145"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4" name="Freeform 20"/>
            <p:cNvSpPr>
              <a:spLocks/>
            </p:cNvSpPr>
            <p:nvPr/>
          </p:nvSpPr>
          <p:spPr bwMode="invGray">
            <a:xfrm>
              <a:off x="1254" y="462"/>
              <a:ext cx="40" cy="8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grpSp>
      <p:sp>
        <p:nvSpPr>
          <p:cNvPr id="37" name="Rectangle 4"/>
          <p:cNvSpPr>
            <a:spLocks noChangeArrowheads="1"/>
          </p:cNvSpPr>
          <p:nvPr/>
        </p:nvSpPr>
        <p:spPr bwMode="ltGray">
          <a:xfrm>
            <a:off x="265666" y="6586248"/>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chemeClr val="bg2"/>
                </a:solidFill>
                <a:latin typeface="+mj-lt"/>
              </a:rPr>
              <a:t>© 2010 Cisco and/or its affiliates. All rights reserved.</a:t>
            </a:r>
          </a:p>
        </p:txBody>
      </p:sp>
      <p:sp>
        <p:nvSpPr>
          <p:cNvPr id="38" name="Rectangle 7"/>
          <p:cNvSpPr>
            <a:spLocks noChangeArrowheads="1"/>
          </p:cNvSpPr>
          <p:nvPr/>
        </p:nvSpPr>
        <p:spPr bwMode="ltGray">
          <a:xfrm>
            <a:off x="8620939" y="6580410"/>
            <a:ext cx="260430"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2"/>
                </a:solidFill>
                <a:latin typeface="+mj-lt"/>
              </a:rPr>
              <a:pPr algn="r" defTabSz="814388">
                <a:lnSpc>
                  <a:spcPct val="100000"/>
                </a:lnSpc>
              </a:pPr>
              <a:t>‹#›</a:t>
            </a:fld>
            <a:endParaRPr lang="en-US" sz="600" dirty="0">
              <a:solidFill>
                <a:schemeClr val="bg2"/>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33"/>
                                        </p:tgtEl>
                                        <p:attrNameLst>
                                          <p:attrName>ppt_x</p:attrName>
                                          <p:attrName>ppt_y</p:attrName>
                                        </p:attrNameLst>
                                      </p:cBhvr>
                                      <p:rCtr x="0" y="-712"/>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32"/>
                                        </p:tgtEl>
                                        <p:attrNameLst>
                                          <p:attrName>ppt_x</p:attrName>
                                          <p:attrName>ppt_y</p:attrName>
                                        </p:attrNameLst>
                                      </p:cBhvr>
                                      <p:rCtr x="0" y="443"/>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34"/>
                                        </p:tgtEl>
                                        <p:attrNameLst>
                                          <p:attrName>ppt_x</p:attrName>
                                          <p:attrName>ppt_y</p:attrName>
                                        </p:attrNameLst>
                                      </p:cBhvr>
                                      <p:rCtr x="0" y="-666"/>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31"/>
                                        </p:tgtEl>
                                        <p:attrNameLst>
                                          <p:attrName>ppt_x</p:attrName>
                                          <p:attrName>ppt_y</p:attrName>
                                        </p:attrNameLst>
                                      </p:cBhvr>
                                      <p:rCtr x="0" y="-71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30"/>
                                        </p:tgtEl>
                                        <p:attrNameLst>
                                          <p:attrName>ppt_x</p:attrName>
                                          <p:attrName>ppt_y</p:attrName>
                                        </p:attrNameLst>
                                      </p:cBhvr>
                                      <p:rCtr x="0" y="41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29"/>
                                        </p:tgtEl>
                                        <p:attrNameLst>
                                          <p:attrName>ppt_x</p:attrName>
                                          <p:attrName>ppt_y</p:attrName>
                                        </p:attrNameLst>
                                      </p:cBhvr>
                                      <p:rCtr x="0" y="5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Slide solid gradient_static">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37" name="Rounded Rectangle 36"/>
          <p:cNvSpPr/>
          <p:nvPr/>
        </p:nvSpPr>
        <p:spPr>
          <a:xfrm>
            <a:off x="1823499" y="3308943"/>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Rounded Rectangle 37"/>
          <p:cNvSpPr/>
          <p:nvPr/>
        </p:nvSpPr>
        <p:spPr>
          <a:xfrm>
            <a:off x="0" y="1236689"/>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Rounded Rectangle 38"/>
          <p:cNvSpPr/>
          <p:nvPr/>
        </p:nvSpPr>
        <p:spPr>
          <a:xfrm rot="10800000">
            <a:off x="1013792"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j-lt"/>
              <a:ea typeface="+mn-ea"/>
              <a:cs typeface="+mn-cs"/>
            </a:endParaRPr>
          </a:p>
        </p:txBody>
      </p:sp>
      <p:sp>
        <p:nvSpPr>
          <p:cNvPr id="40" name="Rounded Rectangle 39"/>
          <p:cNvSpPr/>
          <p:nvPr/>
        </p:nvSpPr>
        <p:spPr>
          <a:xfrm>
            <a:off x="6585484" y="-205602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Rounded Rectangle 40"/>
          <p:cNvSpPr/>
          <p:nvPr/>
        </p:nvSpPr>
        <p:spPr>
          <a:xfrm>
            <a:off x="8105452" y="278378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Rounded Rectangle 41"/>
          <p:cNvSpPr/>
          <p:nvPr/>
        </p:nvSpPr>
        <p:spPr>
          <a:xfrm rot="10800000">
            <a:off x="3036073" y="174390"/>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8" name="Rectangle 5"/>
          <p:cNvSpPr>
            <a:spLocks noChangeArrowheads="1"/>
          </p:cNvSpPr>
          <p:nvPr/>
        </p:nvSpPr>
        <p:spPr bwMode="ltGray">
          <a:xfrm>
            <a:off x="7784628" y="6584514"/>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chemeClr val="bg2"/>
                </a:solidFill>
                <a:latin typeface="+mj-lt"/>
              </a:rPr>
              <a:t>Cisco Confidential</a:t>
            </a:r>
          </a:p>
        </p:txBody>
      </p:sp>
      <p:grpSp>
        <p:nvGrpSpPr>
          <p:cNvPr id="29" name="Group 5"/>
          <p:cNvGrpSpPr>
            <a:grpSpLocks/>
          </p:cNvGrpSpPr>
          <p:nvPr/>
        </p:nvGrpSpPr>
        <p:grpSpPr bwMode="auto">
          <a:xfrm>
            <a:off x="341799" y="304800"/>
            <a:ext cx="631526" cy="447676"/>
            <a:chOff x="384" y="331"/>
            <a:chExt cx="912" cy="485"/>
          </a:xfrm>
        </p:grpSpPr>
        <p:sp>
          <p:nvSpPr>
            <p:cNvPr id="30" name="AutoShape 6"/>
            <p:cNvSpPr>
              <a:spLocks noChangeAspect="1" noChangeArrowheads="1" noTextEdit="1"/>
            </p:cNvSpPr>
            <p:nvPr/>
          </p:nvSpPr>
          <p:spPr bwMode="invGray">
            <a:xfrm>
              <a:off x="384" y="331"/>
              <a:ext cx="912" cy="485"/>
            </a:xfrm>
            <a:prstGeom prst="rect">
              <a:avLst/>
            </a:prstGeom>
            <a:noFill/>
            <a:ln w="9525">
              <a:noFill/>
              <a:miter lim="800000"/>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31" name="Rectangle 7"/>
            <p:cNvSpPr>
              <a:spLocks noChangeArrowheads="1"/>
            </p:cNvSpPr>
            <p:nvPr/>
          </p:nvSpPr>
          <p:spPr bwMode="invGray">
            <a:xfrm>
              <a:off x="640" y="652"/>
              <a:ext cx="42" cy="158"/>
            </a:xfrm>
            <a:prstGeom prst="rect">
              <a:avLst/>
            </a:prstGeom>
            <a:solidFill>
              <a:srgbClr val="FFFFFF"/>
            </a:solidFill>
            <a:ln w="9525">
              <a:noFill/>
              <a:miter lim="800000"/>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32" name="Freeform 8"/>
            <p:cNvSpPr>
              <a:spLocks/>
            </p:cNvSpPr>
            <p:nvPr/>
          </p:nvSpPr>
          <p:spPr bwMode="invGray">
            <a:xfrm>
              <a:off x="882" y="648"/>
              <a:ext cx="120" cy="166"/>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33" name="Freeform 9"/>
            <p:cNvSpPr>
              <a:spLocks/>
            </p:cNvSpPr>
            <p:nvPr/>
          </p:nvSpPr>
          <p:spPr bwMode="invGray">
            <a:xfrm>
              <a:off x="467" y="648"/>
              <a:ext cx="120" cy="166"/>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34" name="Freeform 10"/>
            <p:cNvSpPr>
              <a:spLocks noEditPoints="1"/>
            </p:cNvSpPr>
            <p:nvPr/>
          </p:nvSpPr>
          <p:spPr bwMode="invGray">
            <a:xfrm>
              <a:off x="1046" y="648"/>
              <a:ext cx="165" cy="166"/>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43" name="Freeform 11"/>
            <p:cNvSpPr>
              <a:spLocks/>
            </p:cNvSpPr>
            <p:nvPr/>
          </p:nvSpPr>
          <p:spPr bwMode="invGray">
            <a:xfrm>
              <a:off x="735" y="648"/>
              <a:ext cx="108" cy="166"/>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44" name="Freeform 12"/>
            <p:cNvSpPr>
              <a:spLocks/>
            </p:cNvSpPr>
            <p:nvPr/>
          </p:nvSpPr>
          <p:spPr bwMode="invGray">
            <a:xfrm>
              <a:off x="384" y="462"/>
              <a:ext cx="39" cy="81"/>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45" name="Freeform 13"/>
            <p:cNvSpPr>
              <a:spLocks/>
            </p:cNvSpPr>
            <p:nvPr/>
          </p:nvSpPr>
          <p:spPr bwMode="invGray">
            <a:xfrm>
              <a:off x="494"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46" name="Freeform 14"/>
            <p:cNvSpPr>
              <a:spLocks/>
            </p:cNvSpPr>
            <p:nvPr/>
          </p:nvSpPr>
          <p:spPr bwMode="invGray">
            <a:xfrm>
              <a:off x="601" y="333"/>
              <a:ext cx="39" cy="249"/>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47" name="Freeform 15"/>
            <p:cNvSpPr>
              <a:spLocks/>
            </p:cNvSpPr>
            <p:nvPr/>
          </p:nvSpPr>
          <p:spPr bwMode="invGray">
            <a:xfrm>
              <a:off x="711"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48" name="Freeform 16"/>
            <p:cNvSpPr>
              <a:spLocks/>
            </p:cNvSpPr>
            <p:nvPr/>
          </p:nvSpPr>
          <p:spPr bwMode="invGray">
            <a:xfrm>
              <a:off x="818" y="462"/>
              <a:ext cx="42" cy="8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49" name="Freeform 17"/>
            <p:cNvSpPr>
              <a:spLocks/>
            </p:cNvSpPr>
            <p:nvPr/>
          </p:nvSpPr>
          <p:spPr bwMode="invGray">
            <a:xfrm>
              <a:off x="928"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50" name="Freeform 18"/>
            <p:cNvSpPr>
              <a:spLocks/>
            </p:cNvSpPr>
            <p:nvPr/>
          </p:nvSpPr>
          <p:spPr bwMode="invGray">
            <a:xfrm>
              <a:off x="1037" y="333"/>
              <a:ext cx="40" cy="249"/>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51" name="Freeform 19"/>
            <p:cNvSpPr>
              <a:spLocks/>
            </p:cNvSpPr>
            <p:nvPr/>
          </p:nvSpPr>
          <p:spPr bwMode="invGray">
            <a:xfrm>
              <a:off x="1145"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sp>
          <p:nvSpPr>
            <p:cNvPr id="52" name="Freeform 20"/>
            <p:cNvSpPr>
              <a:spLocks/>
            </p:cNvSpPr>
            <p:nvPr/>
          </p:nvSpPr>
          <p:spPr bwMode="invGray">
            <a:xfrm>
              <a:off x="1254" y="462"/>
              <a:ext cx="40" cy="8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FFFFFF"/>
            </a:solidFill>
            <a:ln w="9525">
              <a:noFill/>
              <a:round/>
              <a:headEnd/>
              <a:tailEnd/>
            </a:ln>
          </p:spPr>
          <p: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mn-ea"/>
                <a:cs typeface="+mn-cs"/>
              </a:endParaRPr>
            </a:p>
          </p:txBody>
        </p:sp>
      </p:grpSp>
      <p:sp>
        <p:nvSpPr>
          <p:cNvPr id="53" name="Rectangle 4"/>
          <p:cNvSpPr>
            <a:spLocks noChangeArrowheads="1"/>
          </p:cNvSpPr>
          <p:nvPr/>
        </p:nvSpPr>
        <p:spPr bwMode="ltGray">
          <a:xfrm>
            <a:off x="265666" y="6586248"/>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chemeClr val="bg2"/>
                </a:solidFill>
                <a:latin typeface="+mj-lt"/>
              </a:rPr>
              <a:t>© 2010 Cisco and/or its affiliates. All rights reserved.</a:t>
            </a:r>
          </a:p>
        </p:txBody>
      </p:sp>
      <p:sp>
        <p:nvSpPr>
          <p:cNvPr id="54" name="Rectangle 7"/>
          <p:cNvSpPr>
            <a:spLocks noChangeArrowheads="1"/>
          </p:cNvSpPr>
          <p:nvPr/>
        </p:nvSpPr>
        <p:spPr bwMode="ltGray">
          <a:xfrm>
            <a:off x="8620939" y="6580410"/>
            <a:ext cx="260430"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2"/>
                </a:solidFill>
                <a:latin typeface="+mj-lt"/>
              </a:rPr>
              <a:pPr algn="r" defTabSz="814388">
                <a:lnSpc>
                  <a:spcPct val="100000"/>
                </a:lnSpc>
              </a:pPr>
              <a:t>‹#›</a:t>
            </a:fld>
            <a:endParaRPr lang="en-US" sz="600" dirty="0">
              <a:solidFill>
                <a:schemeClr val="bg2"/>
              </a:solidFill>
              <a:latin typeface="+mj-lt"/>
            </a:endParaRPr>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8981182"/>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1" name="Picture 10" descr="segue texture.jpg"/>
          <p:cNvPicPr>
            <a:picLocks noChangeAspect="1"/>
          </p:cNvPicPr>
          <p:nvPr/>
        </p:nvPicPr>
        <p:blipFill>
          <a:blip r:embed="rId2" cstate="print"/>
          <a:srcRect r="2996"/>
          <a:stretch>
            <a:fillRect/>
          </a:stretch>
        </p:blipFill>
        <p:spPr>
          <a:xfrm>
            <a:off x="333375" y="3106740"/>
            <a:ext cx="8477250" cy="3438525"/>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3"/>
            <a:ext cx="8112125" cy="2407042"/>
          </a:xfrm>
        </p:spPr>
        <p:txBody>
          <a:bodyPr/>
          <a:lstStyle>
            <a:lvl1pPr algn="l" defTabSz="914400" rtl="0" eaLnBrk="1" latinLnBrk="0" hangingPunct="1">
              <a:lnSpc>
                <a:spcPct val="85000"/>
              </a:lnSpc>
              <a:spcBef>
                <a:spcPct val="0"/>
              </a:spcBef>
              <a:buNone/>
              <a:defRPr lang="en-US" sz="5400" b="0" kern="1200" spc="-15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a:t>Presentation Title Goes Here</a:t>
            </a:r>
          </a:p>
        </p:txBody>
      </p:sp>
      <p:sp>
        <p:nvSpPr>
          <p:cNvPr id="47"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p:nvSpPr>
        <p:spPr bwMode="ltGray">
          <a:xfrm>
            <a:off x="7784628" y="6584514"/>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2" name="Rectangle 4"/>
          <p:cNvSpPr>
            <a:spLocks noChangeArrowheads="1"/>
          </p:cNvSpPr>
          <p:nvPr/>
        </p:nvSpPr>
        <p:spPr bwMode="ltGray">
          <a:xfrm>
            <a:off x="265666" y="6586248"/>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rgbClr val="C0C0C0"/>
                </a:solidFill>
                <a:latin typeface="+mj-lt"/>
              </a:rPr>
              <a:t>© 2010 Cisco and/or its affiliates. All rights reserved.</a:t>
            </a:r>
          </a:p>
        </p:txBody>
      </p:sp>
      <p:sp>
        <p:nvSpPr>
          <p:cNvPr id="13" name="Rectangle 7"/>
          <p:cNvSpPr>
            <a:spLocks noChangeArrowheads="1"/>
          </p:cNvSpPr>
          <p:nvPr/>
        </p:nvSpPr>
        <p:spPr bwMode="ltGray">
          <a:xfrm>
            <a:off x="8620939" y="6580410"/>
            <a:ext cx="260430"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26" name="Rectangle 25"/>
          <p:cNvSpPr/>
          <p:nvPr/>
        </p:nvSpPr>
        <p:spPr>
          <a:xfrm>
            <a:off x="217358" y="3022901"/>
            <a:ext cx="8694295" cy="33577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6" name="Picture 15" descr="segue texture.jpg"/>
          <p:cNvPicPr>
            <a:picLocks noChangeAspect="1"/>
          </p:cNvPicPr>
          <p:nvPr/>
        </p:nvPicPr>
        <p:blipFill>
          <a:blip r:embed="rId2" cstate="print"/>
          <a:srcRect t="95236" r="2996"/>
          <a:stretch>
            <a:fillRect/>
          </a:stretch>
        </p:blipFill>
        <p:spPr>
          <a:xfrm>
            <a:off x="333375" y="6381456"/>
            <a:ext cx="8477250" cy="163808"/>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1.94444E-6 4.81481E-6 L -1.94444E-6 -0.48102 " pathEditMode="relative" rAng="0" ptsTypes="AA">
                                      <p:cBhvr>
                                        <p:cTn id="6" dur="1600" fill="hold"/>
                                        <p:tgtEl>
                                          <p:spTgt spid="26"/>
                                        </p:tgtEl>
                                        <p:attrNameLst>
                                          <p:attrName>ppt_x</p:attrName>
                                          <p:attrName>ppt_y</p:attrName>
                                        </p:attrNameLst>
                                      </p:cBhvr>
                                      <p:rCtr x="0" y="-241"/>
                                    </p:animMotion>
                                  </p:childTnLst>
                                </p:cTn>
                              </p:par>
                              <p:par>
                                <p:cTn id="7" presetID="10" presetClass="entr" presetSubtype="0" fill="hold" grpId="0" nodeType="withEffect">
                                  <p:stCondLst>
                                    <p:cond delay="110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0923"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quarter" idx="10"/>
          </p:nvPr>
        </p:nvSpPr>
        <p:spPr>
          <a:xfrm>
            <a:off x="233232" y="1344168"/>
            <a:ext cx="8570912" cy="4965192"/>
          </a:xfrm>
        </p:spPr>
        <p:txBody>
          <a:bodyPr>
            <a:noAutofit/>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9702" y="1339745"/>
            <a:ext cx="4021116" cy="4965700"/>
          </a:xfrm>
        </p:spPr>
        <p:txBody>
          <a:bodyPr>
            <a:normAutofit/>
          </a:bodyPr>
          <a:lstStyle>
            <a:lvl1pPr>
              <a:lnSpc>
                <a:spcPct val="95000"/>
              </a:lnSpc>
              <a:spcBef>
                <a:spcPts val="1480"/>
              </a:spcBef>
              <a:defRPr sz="1800">
                <a:solidFill>
                  <a:srgbClr val="435153"/>
                </a:solidFill>
                <a:latin typeface="+mj-lt"/>
              </a:defRPr>
            </a:lvl1pPr>
            <a:lvl2pPr>
              <a:lnSpc>
                <a:spcPct val="95000"/>
              </a:lnSpc>
              <a:spcBef>
                <a:spcPts val="600"/>
              </a:spcBef>
              <a:defRPr sz="1400">
                <a:solidFill>
                  <a:srgbClr val="435153"/>
                </a:solidFill>
                <a:latin typeface="+mj-lt"/>
              </a:defRPr>
            </a:lvl2pPr>
            <a:lvl3pPr>
              <a:defRPr sz="1200">
                <a:solidFill>
                  <a:srgbClr val="435153"/>
                </a:solidFill>
                <a:latin typeface="+mj-lt"/>
              </a:defRPr>
            </a:lvl3pPr>
            <a:lvl4pPr>
              <a:defRPr sz="1100">
                <a:solidFill>
                  <a:srgbClr val="435153"/>
                </a:solidFill>
                <a:latin typeface="+mj-lt"/>
              </a:defRPr>
            </a:lvl4pPr>
            <a:lvl5pPr>
              <a:defRPr sz="1100">
                <a:solidFill>
                  <a:srgbClr val="43515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588185" y="1339745"/>
            <a:ext cx="4222440" cy="4965700"/>
          </a:xfrm>
        </p:spPr>
        <p:txBody>
          <a:bodyPr>
            <a:normAutofit/>
          </a:bodyPr>
          <a:lstStyle>
            <a:lvl1pPr>
              <a:lnSpc>
                <a:spcPct val="95000"/>
              </a:lnSpc>
              <a:spcBef>
                <a:spcPts val="1480"/>
              </a:spcBef>
              <a:defRPr sz="1800">
                <a:solidFill>
                  <a:srgbClr val="435153"/>
                </a:solidFill>
                <a:latin typeface="+mj-lt"/>
              </a:defRPr>
            </a:lvl1pPr>
            <a:lvl2pPr>
              <a:lnSpc>
                <a:spcPct val="95000"/>
              </a:lnSpc>
              <a:spcBef>
                <a:spcPts val="600"/>
              </a:spcBef>
              <a:defRPr sz="1400">
                <a:solidFill>
                  <a:srgbClr val="435153"/>
                </a:solidFill>
                <a:latin typeface="+mj-lt"/>
              </a:defRPr>
            </a:lvl2pPr>
            <a:lvl3pPr>
              <a:defRPr sz="1200">
                <a:solidFill>
                  <a:srgbClr val="435153"/>
                </a:solidFill>
                <a:latin typeface="+mj-lt"/>
              </a:defRPr>
            </a:lvl3pPr>
            <a:lvl4pPr>
              <a:defRPr sz="1100">
                <a:solidFill>
                  <a:srgbClr val="435153"/>
                </a:solidFill>
                <a:latin typeface="+mj-lt"/>
              </a:defRPr>
            </a:lvl4pPr>
            <a:lvl5pPr>
              <a:defRPr sz="1100">
                <a:solidFill>
                  <a:srgbClr val="43515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229702" y="432215"/>
            <a:ext cx="8580923"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a:t>Click to edit Master title style</a:t>
            </a:r>
            <a:endParaRPr lang="en-US"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ue Gradient">
    <p:spTree>
      <p:nvGrpSpPr>
        <p:cNvPr id="1" name=""/>
        <p:cNvGrpSpPr/>
        <p:nvPr/>
      </p:nvGrpSpPr>
      <p:grpSpPr>
        <a:xfrm>
          <a:off x="0" y="0"/>
          <a:ext cx="0" cy="0"/>
          <a:chOff x="0" y="0"/>
          <a:chExt cx="0" cy="0"/>
        </a:xfrm>
      </p:grpSpPr>
      <p:sp>
        <p:nvSpPr>
          <p:cNvPr id="11" name="Rectangle 10"/>
          <p:cNvSpPr>
            <a:spLocks noChangeArrowheads="1"/>
          </p:cNvSpPr>
          <p:nvPr/>
        </p:nvSpPr>
        <p:spPr bwMode="hidden">
          <a:xfrm>
            <a:off x="0" y="3360738"/>
            <a:ext cx="9144000" cy="3497262"/>
          </a:xfrm>
          <a:prstGeom prst="rect">
            <a:avLst/>
          </a:prstGeom>
          <a:gradFill rotWithShape="1">
            <a:gsLst>
              <a:gs pos="0">
                <a:srgbClr val="FFFFFF">
                  <a:alpha val="0"/>
                </a:srgbClr>
              </a:gs>
              <a:gs pos="100000">
                <a:srgbClr val="0183B7">
                  <a:alpha val="50000"/>
                </a:srgbClr>
              </a:gs>
            </a:gsLst>
            <a:lin ang="5400000" scaled="1"/>
          </a:gradFill>
          <a:ln w="9525" algn="ctr">
            <a:noFill/>
            <a:miter lim="800000"/>
            <a:headEnd/>
            <a:tailEnd/>
          </a:ln>
          <a:effectLst/>
        </p:spPr>
        <p:txBody>
          <a:bodyPr lIns="82124" tIns="41061" rIns="82124" bIns="41061" anchor="ctr">
            <a:noAutofit/>
          </a:bodyPr>
          <a:lstStyle/>
          <a:p>
            <a:endParaRPr lang="en-US"/>
          </a:p>
        </p:txBody>
      </p:sp>
      <p:sp>
        <p:nvSpPr>
          <p:cNvPr id="2" name="Title 1"/>
          <p:cNvSpPr>
            <a:spLocks noGrp="1"/>
          </p:cNvSpPr>
          <p:nvPr>
            <p:ph type="title" hasCustomPrompt="1"/>
          </p:nvPr>
        </p:nvSpPr>
        <p:spPr>
          <a:xfrm>
            <a:off x="793751" y="304800"/>
            <a:ext cx="7435849" cy="838200"/>
          </a:xfrm>
        </p:spPr>
        <p:txBody>
          <a:bodyPr>
            <a:noAutofit/>
          </a:bodyPr>
          <a:lstStyle/>
          <a:p>
            <a:r>
              <a:rPr lang="en-US" dirty="0"/>
              <a:t>Slide Title Goes Here</a:t>
            </a:r>
          </a:p>
        </p:txBody>
      </p:sp>
      <p:sp>
        <p:nvSpPr>
          <p:cNvPr id="8" name="Text Placeholder 7"/>
          <p:cNvSpPr>
            <a:spLocks noGrp="1"/>
          </p:cNvSpPr>
          <p:nvPr>
            <p:ph type="body" sz="quarter" idx="10" hasCustomPrompt="1"/>
          </p:nvPr>
        </p:nvSpPr>
        <p:spPr>
          <a:xfrm>
            <a:off x="793751" y="1186542"/>
            <a:ext cx="7435849" cy="381000"/>
          </a:xfrm>
        </p:spPr>
        <p:txBody>
          <a:bodyPr anchor="ctr" anchorCtr="0">
            <a:noAutofit/>
          </a:bodyPr>
          <a:lstStyle>
            <a:lvl1pPr>
              <a:buFontTx/>
              <a:buNone/>
              <a:defRPr sz="2400"/>
            </a:lvl1pPr>
            <a:lvl2pPr>
              <a:defRPr sz="2400"/>
            </a:lvl2pPr>
            <a:lvl3pPr>
              <a:defRPr sz="2400"/>
            </a:lvl3pPr>
            <a:lvl4pPr>
              <a:defRPr sz="2400"/>
            </a:lvl4pPr>
            <a:lvl5pPr>
              <a:defRPr sz="2400"/>
            </a:lvl5pPr>
          </a:lstStyle>
          <a:p>
            <a:pPr lvl="0"/>
            <a:r>
              <a:rPr lang="en-US" dirty="0"/>
              <a:t>Subtitle Goes Here</a:t>
            </a:r>
          </a:p>
        </p:txBody>
      </p:sp>
      <p:sp>
        <p:nvSpPr>
          <p:cNvPr id="3" name="Content Placeholder 2"/>
          <p:cNvSpPr>
            <a:spLocks noGrp="1"/>
          </p:cNvSpPr>
          <p:nvPr>
            <p:ph idx="1" hasCustomPrompt="1"/>
          </p:nvPr>
        </p:nvSpPr>
        <p:spPr/>
        <p:txBody>
          <a:bodyPr>
            <a:noAutofit/>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9"/>
          <p:cNvSpPr>
            <a:spLocks noGrp="1"/>
          </p:cNvSpPr>
          <p:nvPr>
            <p:ph type="body" sz="quarter" idx="11" hasCustomPrompt="1"/>
          </p:nvPr>
        </p:nvSpPr>
        <p:spPr>
          <a:xfrm>
            <a:off x="793750" y="6372423"/>
            <a:ext cx="7461250" cy="307777"/>
          </a:xfrm>
        </p:spPr>
        <p:txBody>
          <a:bodyPr wrap="square" anchor="b" anchorCtr="0">
            <a:spAutoFit/>
          </a:bodyPr>
          <a:lstStyle>
            <a:lvl1pPr algn="l" defTabSz="804863">
              <a:lnSpc>
                <a:spcPct val="100000"/>
              </a:lnSpc>
              <a:spcBef>
                <a:spcPct val="50000"/>
              </a:spcBef>
              <a:buNone/>
              <a:defRPr sz="1400"/>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a:t>Source: Placeholder for Notes Is 14 Points</a:t>
            </a:r>
          </a:p>
        </p:txBody>
      </p:sp>
      <p:sp>
        <p:nvSpPr>
          <p:cNvPr id="15" name="Rectangle 7"/>
          <p:cNvSpPr>
            <a:spLocks noChangeArrowheads="1"/>
          </p:cNvSpPr>
          <p:nvPr userDrawn="1"/>
        </p:nvSpPr>
        <p:spPr bwMode="ltGray">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1000">
                <a:solidFill>
                  <a:srgbClr val="8E8E95"/>
                </a:solidFill>
              </a:rPr>
              <a:pPr algn="r" defTabSz="814388">
                <a:lnSpc>
                  <a:spcPct val="100000"/>
                </a:lnSpc>
              </a:pPr>
              <a:t>‹#›</a:t>
            </a:fld>
            <a:endParaRPr lang="en-US" sz="1000" dirty="0">
              <a:solidFill>
                <a:srgbClr val="8E8E95"/>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Bullet with pull quote">
    <p:spTree>
      <p:nvGrpSpPr>
        <p:cNvPr id="1" name=""/>
        <p:cNvGrpSpPr/>
        <p:nvPr/>
      </p:nvGrpSpPr>
      <p:grpSpPr>
        <a:xfrm>
          <a:off x="0" y="0"/>
          <a:ext cx="0" cy="0"/>
          <a:chOff x="0" y="0"/>
          <a:chExt cx="0" cy="0"/>
        </a:xfrm>
      </p:grpSpPr>
      <p:sp>
        <p:nvSpPr>
          <p:cNvPr id="15" name="Rounded Rectangle 14"/>
          <p:cNvSpPr/>
          <p:nvPr/>
        </p:nvSpPr>
        <p:spPr>
          <a:xfrm>
            <a:off x="4984231" y="1411244"/>
            <a:ext cx="3759720" cy="4793993"/>
          </a:xfrm>
          <a:prstGeom prst="roundRect">
            <a:avLst>
              <a:gd name="adj" fmla="val 0"/>
            </a:avLst>
          </a:prstGeom>
          <a:gradFill flip="none" rotWithShape="1">
            <a:gsLst>
              <a:gs pos="0">
                <a:srgbClr val="E2F4FA"/>
              </a:gs>
              <a:gs pos="47000">
                <a:schemeClr val="bg1"/>
              </a:gs>
              <a:gs pos="100000">
                <a:srgbClr val="E2F4FA"/>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a:xfrm>
            <a:off x="229701" y="432215"/>
            <a:ext cx="8580923"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quarter" idx="10"/>
          </p:nvPr>
        </p:nvSpPr>
        <p:spPr>
          <a:xfrm>
            <a:off x="239713" y="1339745"/>
            <a:ext cx="4011105"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1" hasCustomPrompt="1"/>
          </p:nvPr>
        </p:nvSpPr>
        <p:spPr>
          <a:xfrm>
            <a:off x="5221224" y="1747685"/>
            <a:ext cx="3236976" cy="646331"/>
          </a:xfrm>
        </p:spPr>
        <p:txBody>
          <a:bodyPr>
            <a:spAutoFit/>
          </a:bodyPr>
          <a:lstStyle>
            <a:lvl1pPr marL="114300" indent="-114300" algn="l" defTabSz="914400" rtl="0" eaLnBrk="1" latinLnBrk="0" hangingPunct="1">
              <a:lnSpc>
                <a:spcPct val="90000"/>
              </a:lnSpc>
              <a:spcBef>
                <a:spcPts val="0"/>
              </a:spcBef>
              <a:buNone/>
              <a:defRPr lang="en-US" sz="2000" kern="1200" dirty="0" smtClean="0">
                <a:gradFill>
                  <a:gsLst>
                    <a:gs pos="0">
                      <a:schemeClr val="tx1"/>
                    </a:gs>
                    <a:gs pos="47000">
                      <a:schemeClr val="accent2"/>
                    </a:gs>
                    <a:gs pos="100000">
                      <a:schemeClr val="accent4"/>
                    </a:gs>
                  </a:gsLst>
                  <a:lin ang="3600000" scaled="0"/>
                </a:gradFill>
                <a:latin typeface="+mj-lt"/>
                <a:ea typeface="+mn-ea"/>
                <a:cs typeface="+mn-cs"/>
              </a:defRPr>
            </a:lvl1pPr>
            <a:lvl2pPr marL="114300" indent="-114300" algn="l" defTabSz="914400" rtl="0" eaLnBrk="1" latinLnBrk="0" hangingPunct="1">
              <a:defRPr lang="en-US" sz="2000" kern="1200" dirty="0" smtClean="0">
                <a:solidFill>
                  <a:schemeClr val="accent2"/>
                </a:solidFill>
                <a:latin typeface="Ciscolight" pitchFamily="2" charset="0"/>
                <a:ea typeface="+mn-ea"/>
                <a:cs typeface="+mn-cs"/>
              </a:defRPr>
            </a:lvl2pPr>
            <a:lvl3pPr marL="114300" indent="-114300" algn="l" defTabSz="914400" rtl="0" eaLnBrk="1" latinLnBrk="0" hangingPunct="1">
              <a:defRPr lang="en-US" sz="2000" kern="1200" dirty="0" smtClean="0">
                <a:solidFill>
                  <a:schemeClr val="accent2"/>
                </a:solidFill>
                <a:latin typeface="Ciscolight" pitchFamily="2" charset="0"/>
                <a:ea typeface="+mn-ea"/>
                <a:cs typeface="+mn-cs"/>
              </a:defRPr>
            </a:lvl3pPr>
            <a:lvl4pPr marL="114300" indent="-114300" algn="l" defTabSz="914400" rtl="0" eaLnBrk="1" latinLnBrk="0" hangingPunct="1">
              <a:defRPr lang="en-US" sz="2000" kern="1200" dirty="0" smtClean="0">
                <a:solidFill>
                  <a:schemeClr val="accent2"/>
                </a:solidFill>
                <a:latin typeface="Ciscolight" pitchFamily="2" charset="0"/>
                <a:ea typeface="+mn-ea"/>
                <a:cs typeface="+mn-cs"/>
              </a:defRPr>
            </a:lvl4pPr>
            <a:lvl5pPr marL="114300" indent="-114300" algn="l" defTabSz="914400" rtl="0" eaLnBrk="1" latinLnBrk="0" hangingPunct="1">
              <a:defRPr lang="en-US" sz="2000" kern="1200" dirty="0" smtClean="0">
                <a:solidFill>
                  <a:schemeClr val="accent2"/>
                </a:solidFill>
                <a:latin typeface="Ciscolight" pitchFamily="2" charset="0"/>
                <a:ea typeface="+mn-ea"/>
                <a:cs typeface="+mn-cs"/>
              </a:defRPr>
            </a:lvl5pPr>
          </a:lstStyle>
          <a:p>
            <a:pPr lvl="0"/>
            <a:r>
              <a:rPr lang="en-US" dirty="0"/>
              <a:t>“This is the sample </a:t>
            </a:r>
            <a:br>
              <a:rPr lang="en-US" dirty="0"/>
            </a:br>
            <a:r>
              <a:rPr lang="en-US" dirty="0"/>
              <a:t>pull quote.”</a:t>
            </a:r>
          </a:p>
        </p:txBody>
      </p:sp>
      <p:sp>
        <p:nvSpPr>
          <p:cNvPr id="14" name="Rectangle 5"/>
          <p:cNvSpPr>
            <a:spLocks noChangeArrowheads="1"/>
          </p:cNvSpPr>
          <p:nvPr/>
        </p:nvSpPr>
        <p:spPr bwMode="ltGray">
          <a:xfrm>
            <a:off x="7784628" y="6584514"/>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pic>
        <p:nvPicPr>
          <p:cNvPr id="20" name="Picture 19" descr="vert bar.png"/>
          <p:cNvPicPr>
            <a:picLocks noChangeAspect="1"/>
          </p:cNvPicPr>
          <p:nvPr/>
        </p:nvPicPr>
        <p:blipFill>
          <a:blip r:embed="rId2" cstate="print"/>
          <a:stretch>
            <a:fillRect/>
          </a:stretch>
        </p:blipFill>
        <p:spPr>
          <a:xfrm>
            <a:off x="4906658" y="1276350"/>
            <a:ext cx="169767" cy="5095875"/>
          </a:xfrm>
          <a:prstGeom prst="rect">
            <a:avLst/>
          </a:prstGeom>
        </p:spPr>
      </p:pic>
      <p:sp>
        <p:nvSpPr>
          <p:cNvPr id="13" name="Rectangle 4"/>
          <p:cNvSpPr>
            <a:spLocks noChangeArrowheads="1"/>
          </p:cNvSpPr>
          <p:nvPr/>
        </p:nvSpPr>
        <p:spPr bwMode="ltGray">
          <a:xfrm>
            <a:off x="265666" y="6586248"/>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rgbClr val="C0C0C0"/>
                </a:solidFill>
                <a:latin typeface="+mj-lt"/>
              </a:rPr>
              <a:t>© 2010 Cisco and/or its affiliates. All rights reserved.</a:t>
            </a:r>
          </a:p>
        </p:txBody>
      </p:sp>
      <p:sp>
        <p:nvSpPr>
          <p:cNvPr id="16" name="Rectangle 7"/>
          <p:cNvSpPr>
            <a:spLocks noChangeArrowheads="1"/>
          </p:cNvSpPr>
          <p:nvPr/>
        </p:nvSpPr>
        <p:spPr bwMode="ltGray">
          <a:xfrm>
            <a:off x="8620939" y="6580410"/>
            <a:ext cx="260430"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9" name="Text Placeholder 18"/>
          <p:cNvSpPr>
            <a:spLocks noGrp="1"/>
          </p:cNvSpPr>
          <p:nvPr>
            <p:ph type="body" sz="quarter" idx="14" hasCustomPrompt="1"/>
          </p:nvPr>
        </p:nvSpPr>
        <p:spPr>
          <a:xfrm>
            <a:off x="5309475" y="4736592"/>
            <a:ext cx="3237819" cy="338328"/>
          </a:xfrm>
        </p:spPr>
        <p:txBody>
          <a:bodyPr>
            <a:normAutofit/>
          </a:bodyPr>
          <a:lstStyle>
            <a:lvl1pPr marL="0" indent="0">
              <a:buFontTx/>
              <a:buNone/>
              <a:defRPr sz="1600">
                <a:solidFill>
                  <a:srgbClr val="7F7F7F"/>
                </a:solidFill>
              </a:defRPr>
            </a:lvl1pPr>
          </a:lstStyle>
          <a:p>
            <a:pPr lvl="0"/>
            <a:r>
              <a:rPr lang="en-US" dirty="0"/>
              <a:t>Source Name</a:t>
            </a:r>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8861" cy="83820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a:t>Click to edit Master title style</a:t>
            </a:r>
            <a:endParaRPr lang="en-US" dirty="0"/>
          </a:p>
        </p:txBody>
      </p:sp>
    </p:spTree>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lang="en-US" sz="3600" b="0" kern="1200" spc="-100" baseline="0" dirty="0" smtClean="0">
                <a:gradFill>
                  <a:gsLst>
                    <a:gs pos="0">
                      <a:schemeClr val="tx1"/>
                    </a:gs>
                    <a:gs pos="100000">
                      <a:srgbClr val="01BBBB"/>
                    </a:gs>
                  </a:gsLst>
                  <a:lin ang="2400000" scaled="0"/>
                </a:gradFill>
                <a:latin typeface="+mj-lt"/>
                <a:ea typeface="+mj-ea"/>
                <a:cs typeface="+mj-cs"/>
              </a:defRPr>
            </a:lvl1pPr>
          </a:lstStyle>
          <a:p>
            <a:r>
              <a:rPr lang="en-US" dirty="0"/>
              <a:t>Two Column</a:t>
            </a:r>
            <a:br>
              <a:rPr lang="en-US" dirty="0"/>
            </a:br>
            <a:r>
              <a:rPr lang="en-US" dirty="0"/>
              <a:t>Title Left</a:t>
            </a:r>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635000" indent="-228600">
              <a:buClr>
                <a:schemeClr val="accent5"/>
              </a:buClr>
              <a:buFont typeface="Arial" pitchFamily="34" charset="0"/>
              <a:buChar char="•"/>
              <a:tabLst/>
              <a:defRPr>
                <a:solidFill>
                  <a:schemeClr val="tx2"/>
                </a:solidFill>
                <a:latin typeface="+mj-lt"/>
              </a:defRPr>
            </a:lvl2pPr>
          </a:lstStyle>
          <a:p>
            <a:pPr lvl="0"/>
            <a:r>
              <a:rPr lang="en-US" dirty="0"/>
              <a:t>Body copy uses sentence capital letters only, size 20, left aligned</a:t>
            </a:r>
          </a:p>
          <a:p>
            <a:pPr lvl="1"/>
            <a:r>
              <a:rPr lang="en-US" dirty="0"/>
              <a:t>Sub-bullets are size 18 </a:t>
            </a:r>
            <a:br>
              <a:rPr lang="en-US" dirty="0"/>
            </a:br>
            <a:r>
              <a:rPr lang="en-US" dirty="0"/>
              <a:t>and indented</a:t>
            </a:r>
          </a:p>
          <a:p>
            <a:pPr lvl="1"/>
            <a:r>
              <a:rPr lang="en-US" dirty="0"/>
              <a:t>Hyperlink: www.cisco.com </a:t>
            </a:r>
          </a:p>
          <a:p>
            <a:pPr lvl="0"/>
            <a:r>
              <a:rPr lang="en-US" dirty="0"/>
              <a:t>Use Cisco highlight color, bold, or both when emphasizing words, </a:t>
            </a:r>
            <a:br>
              <a:rPr lang="en-US" dirty="0"/>
            </a:br>
            <a:r>
              <a:rPr lang="en-US" dirty="0"/>
              <a:t>do not italicize; use yellow on the </a:t>
            </a:r>
            <a:br>
              <a:rPr lang="en-US" dirty="0"/>
            </a:br>
            <a:r>
              <a:rPr lang="en-US" dirty="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accent1"/>
                </a:solidFill>
                <a:latin typeface="+mj-lt"/>
              </a:defRPr>
            </a:lvl1pPr>
            <a:lvl2pPr marL="635000" indent="-228600">
              <a:buClr>
                <a:schemeClr val="accent1">
                  <a:lumMod val="40000"/>
                  <a:lumOff val="60000"/>
                </a:schemeClr>
              </a:buClr>
              <a:buFont typeface="Arial" pitchFamily="34" charset="0"/>
              <a:buChar char="•"/>
              <a:defRPr>
                <a:solidFill>
                  <a:schemeClr val="accent1"/>
                </a:solidFill>
                <a:latin typeface="+mj-lt"/>
              </a:defRPr>
            </a:lvl2pPr>
          </a:lstStyle>
          <a:p>
            <a:pPr lvl="0"/>
            <a:r>
              <a:rPr lang="en-US" dirty="0"/>
              <a:t>Body copy uses sentence capital letters only, size 20, left aligned</a:t>
            </a:r>
          </a:p>
          <a:p>
            <a:pPr lvl="1"/>
            <a:r>
              <a:rPr lang="en-US" dirty="0"/>
              <a:t>Sub-bullets are size 18 </a:t>
            </a:r>
            <a:br>
              <a:rPr lang="en-US" dirty="0"/>
            </a:br>
            <a:r>
              <a:rPr lang="en-US" dirty="0"/>
              <a:t>and indented</a:t>
            </a:r>
          </a:p>
          <a:p>
            <a:pPr lvl="1"/>
            <a:r>
              <a:rPr lang="en-US" dirty="0"/>
              <a:t>Hyperlink: www.cisco.com </a:t>
            </a:r>
          </a:p>
          <a:p>
            <a:pPr lvl="0"/>
            <a:r>
              <a:rPr lang="en-US" dirty="0"/>
              <a:t>Use Cisco highlight color, bold, or both when emphasizing words, do not italicize; use yellow on the black template and red for the white template</a:t>
            </a:r>
          </a:p>
        </p:txBody>
      </p:sp>
      <p:sp>
        <p:nvSpPr>
          <p:cNvPr id="22" name="Rectangle 5"/>
          <p:cNvSpPr>
            <a:spLocks noChangeArrowheads="1"/>
          </p:cNvSpPr>
          <p:nvPr/>
        </p:nvSpPr>
        <p:spPr bwMode="ltGray">
          <a:xfrm>
            <a:off x="7784628" y="6584514"/>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pic>
        <p:nvPicPr>
          <p:cNvPr id="13" name="Picture 12" descr="vert bar.png"/>
          <p:cNvPicPr>
            <a:picLocks noChangeAspect="1"/>
          </p:cNvPicPr>
          <p:nvPr/>
        </p:nvPicPr>
        <p:blipFill>
          <a:blip r:embed="rId2" cstate="print"/>
          <a:stretch>
            <a:fillRect/>
          </a:stretch>
        </p:blipFill>
        <p:spPr>
          <a:xfrm>
            <a:off x="4406464" y="723900"/>
            <a:ext cx="181018" cy="5433585"/>
          </a:xfrm>
          <a:prstGeom prst="rect">
            <a:avLst/>
          </a:prstGeom>
        </p:spPr>
      </p:pic>
      <p:sp>
        <p:nvSpPr>
          <p:cNvPr id="11" name="Rectangle 4"/>
          <p:cNvSpPr>
            <a:spLocks noChangeArrowheads="1"/>
          </p:cNvSpPr>
          <p:nvPr/>
        </p:nvSpPr>
        <p:spPr bwMode="ltGray">
          <a:xfrm>
            <a:off x="265666" y="6586248"/>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rgbClr val="C0C0C0"/>
                </a:solidFill>
                <a:latin typeface="+mj-lt"/>
              </a:rPr>
              <a:t>© 2010 Cisco and/or its affiliates. All rights reserved.</a:t>
            </a:r>
          </a:p>
        </p:txBody>
      </p:sp>
      <p:sp>
        <p:nvSpPr>
          <p:cNvPr id="14" name="Rectangle 7"/>
          <p:cNvSpPr>
            <a:spLocks noChangeArrowheads="1"/>
          </p:cNvSpPr>
          <p:nvPr/>
        </p:nvSpPr>
        <p:spPr bwMode="ltGray">
          <a:xfrm>
            <a:off x="8620939" y="6580410"/>
            <a:ext cx="260430"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6" name="Text Placeholder 15"/>
          <p:cNvSpPr>
            <a:spLocks noGrp="1"/>
          </p:cNvSpPr>
          <p:nvPr>
            <p:ph type="body" sz="quarter" idx="13" hasCustomPrompt="1"/>
          </p:nvPr>
        </p:nvSpPr>
        <p:spPr>
          <a:xfrm>
            <a:off x="4822430" y="310896"/>
            <a:ext cx="3896359" cy="841248"/>
          </a:xfrm>
        </p:spPr>
        <p:txBody>
          <a:bodyPr>
            <a:noAutofit/>
          </a:bodyPr>
          <a:lstStyle>
            <a:lvl1pPr marL="0" marR="0" indent="0" algn="l" defTabSz="914400" rtl="0" eaLnBrk="1" fontAlgn="auto" latinLnBrk="0" hangingPunct="1">
              <a:lnSpc>
                <a:spcPct val="80000"/>
              </a:lnSpc>
              <a:spcBef>
                <a:spcPct val="0"/>
              </a:spcBef>
              <a:spcAft>
                <a:spcPts val="0"/>
              </a:spcAft>
              <a:buClrTx/>
              <a:buSzTx/>
              <a:buFontTx/>
              <a:buNone/>
              <a:tabLst/>
              <a:defRPr lang="en-US" sz="3600" b="0" kern="1200" spc="-100" baseline="0" dirty="0">
                <a:gradFill>
                  <a:gsLst>
                    <a:gs pos="0">
                      <a:schemeClr val="tx1"/>
                    </a:gs>
                    <a:gs pos="100000">
                      <a:srgbClr val="01BBBB"/>
                    </a:gs>
                  </a:gsLst>
                  <a:lin ang="2400000" scaled="0"/>
                </a:gra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a:t>Two Column</a:t>
            </a:r>
            <a:br>
              <a:rPr lang="en-US" dirty="0"/>
            </a:br>
            <a:r>
              <a:rPr lang="en-US" dirty="0"/>
              <a:t>Title Right</a:t>
            </a:r>
          </a:p>
        </p:txBody>
      </p:sp>
    </p:spTree>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ullet_3-Column Layout No Bottom Bar">
    <p:spTree>
      <p:nvGrpSpPr>
        <p:cNvPr id="1" name=""/>
        <p:cNvGrpSpPr/>
        <p:nvPr/>
      </p:nvGrpSpPr>
      <p:grpSpPr>
        <a:xfrm>
          <a:off x="0" y="0"/>
          <a:ext cx="0" cy="0"/>
          <a:chOff x="0" y="0"/>
          <a:chExt cx="0" cy="0"/>
        </a:xfrm>
      </p:grpSpPr>
      <p:sp>
        <p:nvSpPr>
          <p:cNvPr id="3" name="Rectangle 2"/>
          <p:cNvSpPr/>
          <p:nvPr/>
        </p:nvSpPr>
        <p:spPr>
          <a:xfrm flipV="1">
            <a:off x="217358" y="6355830"/>
            <a:ext cx="8694295" cy="210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Text Placeholder 12"/>
          <p:cNvSpPr>
            <a:spLocks noGrp="1"/>
          </p:cNvSpPr>
          <p:nvPr>
            <p:ph type="body" sz="quarter" idx="14"/>
          </p:nvPr>
        </p:nvSpPr>
        <p:spPr>
          <a:xfrm>
            <a:off x="244476" y="1600202"/>
            <a:ext cx="2622550" cy="4391025"/>
          </a:xfrm>
        </p:spPr>
        <p:txBody>
          <a:bodyPr/>
          <a:lstStyle>
            <a:lvl1pPr>
              <a:defRPr>
                <a:solidFill>
                  <a:schemeClr val="tx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2"/>
          <p:cNvSpPr>
            <a:spLocks noGrp="1"/>
          </p:cNvSpPr>
          <p:nvPr>
            <p:ph type="body" sz="quarter" idx="15"/>
          </p:nvPr>
        </p:nvSpPr>
        <p:spPr>
          <a:xfrm>
            <a:off x="3292475" y="1600200"/>
            <a:ext cx="2593975" cy="4362450"/>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2"/>
          <p:cNvSpPr>
            <a:spLocks noGrp="1"/>
          </p:cNvSpPr>
          <p:nvPr>
            <p:ph type="body" sz="quarter" idx="16"/>
          </p:nvPr>
        </p:nvSpPr>
        <p:spPr>
          <a:xfrm>
            <a:off x="6300789" y="1600202"/>
            <a:ext cx="2633662" cy="4333875"/>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9" name="Picture 18" descr="vert bar.png"/>
          <p:cNvPicPr>
            <a:picLocks noChangeAspect="1"/>
          </p:cNvPicPr>
          <p:nvPr/>
        </p:nvPicPr>
        <p:blipFill>
          <a:blip r:embed="rId2" cstate="print"/>
          <a:stretch>
            <a:fillRect/>
          </a:stretch>
        </p:blipFill>
        <p:spPr>
          <a:xfrm>
            <a:off x="3005925" y="723900"/>
            <a:ext cx="181018" cy="5433585"/>
          </a:xfrm>
          <a:prstGeom prst="rect">
            <a:avLst/>
          </a:prstGeom>
        </p:spPr>
      </p:pic>
      <p:pic>
        <p:nvPicPr>
          <p:cNvPr id="20" name="Picture 19" descr="vert bar.png"/>
          <p:cNvPicPr>
            <a:picLocks noChangeAspect="1"/>
          </p:cNvPicPr>
          <p:nvPr/>
        </p:nvPicPr>
        <p:blipFill>
          <a:blip r:embed="rId2" cstate="print"/>
          <a:stretch>
            <a:fillRect/>
          </a:stretch>
        </p:blipFill>
        <p:spPr>
          <a:xfrm>
            <a:off x="5999936" y="723900"/>
            <a:ext cx="181018" cy="5433585"/>
          </a:xfrm>
          <a:prstGeom prst="rect">
            <a:avLst/>
          </a:prstGeom>
        </p:spPr>
      </p:pic>
      <p:sp>
        <p:nvSpPr>
          <p:cNvPr id="18" name="Text Placeholder 17"/>
          <p:cNvSpPr>
            <a:spLocks noGrp="1"/>
          </p:cNvSpPr>
          <p:nvPr>
            <p:ph type="body" sz="quarter" idx="17"/>
          </p:nvPr>
        </p:nvSpPr>
        <p:spPr>
          <a:xfrm>
            <a:off x="219513" y="100584"/>
            <a:ext cx="2668457" cy="1152144"/>
          </a:xfrm>
        </p:spPr>
        <p:txBody>
          <a:bodyPr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a:t>Click to edit Master text styles</a:t>
            </a:r>
          </a:p>
        </p:txBody>
      </p:sp>
      <p:sp>
        <p:nvSpPr>
          <p:cNvPr id="22" name="Text Placeholder 17"/>
          <p:cNvSpPr>
            <a:spLocks noGrp="1"/>
          </p:cNvSpPr>
          <p:nvPr>
            <p:ph type="body" sz="quarter" idx="19"/>
          </p:nvPr>
        </p:nvSpPr>
        <p:spPr>
          <a:xfrm>
            <a:off x="3258399" y="100584"/>
            <a:ext cx="2599859" cy="1152144"/>
          </a:xfrm>
        </p:spPr>
        <p:txBody>
          <a:bodyPr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a:t>Click to edit Master text styles</a:t>
            </a:r>
          </a:p>
        </p:txBody>
      </p:sp>
      <p:sp>
        <p:nvSpPr>
          <p:cNvPr id="23" name="Text Placeholder 17"/>
          <p:cNvSpPr>
            <a:spLocks noGrp="1"/>
          </p:cNvSpPr>
          <p:nvPr>
            <p:ph type="body" sz="quarter" idx="20"/>
          </p:nvPr>
        </p:nvSpPr>
        <p:spPr>
          <a:xfrm>
            <a:off x="6272202" y="100584"/>
            <a:ext cx="2634158" cy="1152144"/>
          </a:xfrm>
        </p:spPr>
        <p:txBody>
          <a:bodyPr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a:t>Click to edit Master text styles</a:t>
            </a:r>
          </a:p>
        </p:txBody>
      </p:sp>
    </p:spTree>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5" name="Rectangle 4"/>
          <p:cNvSpPr/>
          <p:nvPr/>
        </p:nvSpPr>
        <p:spPr>
          <a:xfrm>
            <a:off x="0" y="6339113"/>
            <a:ext cx="9144000" cy="271894"/>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a:t>Slide Title Goes Here</a:t>
            </a:r>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a:t>Click icon to add chart</a:t>
            </a:r>
          </a:p>
        </p:txBody>
      </p:sp>
      <p:sp>
        <p:nvSpPr>
          <p:cNvPr id="4" name="Text Placeholder 9"/>
          <p:cNvSpPr>
            <a:spLocks noGrp="1"/>
          </p:cNvSpPr>
          <p:nvPr>
            <p:ph type="body" sz="quarter" idx="11" hasCustomPrompt="1"/>
          </p:nvPr>
        </p:nvSpPr>
        <p:spPr>
          <a:xfrm>
            <a:off x="249467" y="6062116"/>
            <a:ext cx="7461250" cy="276999"/>
          </a:xfrm>
        </p:spPr>
        <p:txBody>
          <a:bodyPr wrap="square" anchor="b" anchorCtr="0">
            <a:spAutoFit/>
          </a:bodyPr>
          <a:lstStyle>
            <a:lvl1pPr algn="l" defTabSz="804863">
              <a:lnSpc>
                <a:spcPct val="100000"/>
              </a:lnSpc>
              <a:spcBef>
                <a:spcPct val="50000"/>
              </a:spcBef>
              <a:buNone/>
              <a:defRPr sz="1200">
                <a:solidFill>
                  <a:schemeClr val="bg1">
                    <a:lumMod val="50000"/>
                  </a:schemeClr>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a:t>Source: Placeholder for Notes Is 12 Points</a:t>
            </a:r>
          </a:p>
        </p:txBody>
      </p:sp>
    </p:spTree>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a:t>Slide Title Goes Here</a:t>
            </a:r>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a:t>Insert photo here</a:t>
            </a:r>
          </a:p>
        </p:txBody>
      </p:sp>
    </p:spTree>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a:t>Slide Title Goes Here</a:t>
            </a:r>
          </a:p>
        </p:txBody>
      </p:sp>
    </p:spTree>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175" y="5852162"/>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accent2"/>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 Name and Title Go Here</a:t>
            </a:r>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3363" indent="-233363" algn="l" defTabSz="914400" rtl="0" eaLnBrk="1" latinLnBrk="0" hangingPunct="1">
              <a:lnSpc>
                <a:spcPct val="80000"/>
              </a:lnSpc>
              <a:spcBef>
                <a:spcPct val="0"/>
              </a:spcBef>
              <a:buClr>
                <a:schemeClr val="tx1"/>
              </a:buClr>
              <a:buFont typeface="Arial" pitchFamily="34" charset="0"/>
              <a:buChar char="“"/>
              <a:defRPr lang="en-US" sz="6000" b="0" kern="1200" spc="-2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a:t>Presentation Title Goes Here</a:t>
            </a:r>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8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800"/>
                                        <p:tgtEl>
                                          <p:spTgt spid="2"/>
                                        </p:tgtEl>
                                      </p:cBhvr>
                                    </p:animEffect>
                                  </p:childTnLst>
                                </p:cTn>
                              </p:par>
                              <p:par>
                                <p:cTn id="8" presetID="22" presetClass="entr" presetSubtype="4" fill="hold" grpId="0" nodeType="withEffect">
                                  <p:stCondLst>
                                    <p:cond delay="3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4" fill="hold" nodeType="withEffect">
                  <p:stCondLst>
                    <p:cond delay="300"/>
                  </p:stCondLst>
                  <p:childTnLst>
                    <p:set>
                      <p:cBhvr>
                        <p:cTn dur="1" fill="hold">
                          <p:stCondLst>
                            <p:cond delay="0"/>
                          </p:stCondLst>
                        </p:cTn>
                        <p:tgtEl>
                          <p:spTgt spid="3"/>
                        </p:tgtEl>
                        <p:attrNameLst>
                          <p:attrName>style.visibility</p:attrName>
                        </p:attrNameLst>
                      </p:cBhvr>
                      <p:to>
                        <p:strVal val="visible"/>
                      </p:to>
                    </p:set>
                    <p:animEffect transition="in" filter="wipe(down)">
                      <p:cBhvr>
                        <p:cTn dur="400"/>
                        <p:tgtEl>
                          <p:spTgt spid="3"/>
                        </p:tgtEl>
                      </p:cBhvr>
                    </p:animEffect>
                  </p:childTnLst>
                </p:cTn>
              </p:par>
            </p:tnLst>
          </p:tmpl>
        </p:tmplLst>
      </p:bldP>
      <p:bldP spid="2"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3" name="Rectangle 2"/>
          <p:cNvSpPr/>
          <p:nvPr/>
        </p:nvSpPr>
        <p:spPr>
          <a:xfrm flipV="1">
            <a:off x="217358" y="6355830"/>
            <a:ext cx="8694295" cy="210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5400" b="0" kern="1200" spc="-200"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a:t>Telling Shared Experiences</a:t>
            </a:r>
          </a:p>
        </p:txBody>
      </p:sp>
      <p:sp>
        <p:nvSpPr>
          <p:cNvPr id="9" name="Text Placeholder 3"/>
          <p:cNvSpPr>
            <a:spLocks noGrp="1"/>
          </p:cNvSpPr>
          <p:nvPr>
            <p:ph type="body" sz="quarter" idx="11" hasCustomPrompt="1"/>
          </p:nvPr>
        </p:nvSpPr>
        <p:spPr>
          <a:xfrm>
            <a:off x="4922520" y="310896"/>
            <a:ext cx="3895344" cy="6208776"/>
          </a:xfrm>
        </p:spPr>
        <p:txBody>
          <a:bodyPr anchor="ctr" anchorCtr="0">
            <a:normAutofit/>
          </a:bodyPr>
          <a:lstStyle>
            <a:lvl1pPr marL="0" indent="0">
              <a:buFontTx/>
              <a:buNone/>
              <a:defRPr sz="2000" baseline="0">
                <a:solidFill>
                  <a:schemeClr val="tx1"/>
                </a:solidFill>
                <a:latin typeface="+mj-lt"/>
              </a:defRPr>
            </a:lvl1pPr>
            <a:lvl2pPr>
              <a:defRPr sz="2000"/>
            </a:lvl2pPr>
            <a:lvl3pPr>
              <a:defRPr sz="2000"/>
            </a:lvl3pPr>
            <a:lvl4pPr>
              <a:defRPr sz="2000"/>
            </a:lvl4pPr>
            <a:lvl5pPr>
              <a:defRPr sz="2000"/>
            </a:lvl5pPr>
          </a:lstStyle>
          <a:p>
            <a:pPr lvl="0"/>
            <a:r>
              <a:rPr lang="en-US" dirty="0"/>
              <a:t>Tell your story here</a:t>
            </a:r>
          </a:p>
        </p:txBody>
      </p:sp>
      <p:pic>
        <p:nvPicPr>
          <p:cNvPr id="8" name="Picture 7" descr="vert bar.png"/>
          <p:cNvPicPr>
            <a:picLocks noChangeAspect="1"/>
          </p:cNvPicPr>
          <p:nvPr/>
        </p:nvPicPr>
        <p:blipFill>
          <a:blip r:embed="rId2" cstate="print"/>
          <a:stretch>
            <a:fillRect/>
          </a:stretch>
        </p:blipFill>
        <p:spPr>
          <a:xfrm>
            <a:off x="4406464" y="723900"/>
            <a:ext cx="181018" cy="5433585"/>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par>
                                <p:cTn id="11" presetID="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0-#ppt_w/2"/>
                                          </p:val>
                                        </p:tav>
                                        <p:tav tm="100000">
                                          <p:val>
                                            <p:strVal val="#ppt_x"/>
                                          </p:val>
                                        </p:tav>
                                      </p:tavLst>
                                    </p:anim>
                                    <p:anim calcmode="lin" valueType="num">
                                      <p:cBhvr additive="base">
                                        <p:cTn id="14"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4" y="4279394"/>
            <a:ext cx="4684867" cy="384175"/>
          </a:xfrm>
        </p:spPr>
        <p:txBody>
          <a:bodyPr vert="horz" lIns="91440" tIns="45720" rIns="91440" bIns="45720" rtlCol="0">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a:t>Presenter Name and Title Go Here</a:t>
            </a:r>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08694"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200"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a:t>Demo Title</a:t>
            </a:r>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5540376" y="1917700"/>
            <a:ext cx="2676525" cy="2889250"/>
          </a:xfrm>
        </p:spPr>
        <p:txBody>
          <a:bodyPr anchor="ctr" anchorCtr="1"/>
          <a:lstStyle>
            <a:lvl1pPr algn="ctr">
              <a:defRPr>
                <a:latin typeface="+mj-lt"/>
              </a:defRPr>
            </a:lvl1pPr>
          </a:lstStyle>
          <a:p>
            <a:r>
              <a:rPr lang="en-US" dirty="0"/>
              <a:t>Insert photo here</a:t>
            </a:r>
          </a:p>
        </p:txBody>
      </p:sp>
      <p:grpSp>
        <p:nvGrpSpPr>
          <p:cNvPr id="24" name="Group 67"/>
          <p:cNvGrpSpPr/>
          <p:nvPr/>
        </p:nvGrpSpPr>
        <p:grpSpPr>
          <a:xfrm>
            <a:off x="341799" y="301884"/>
            <a:ext cx="691030" cy="491082"/>
            <a:chOff x="609606" y="528528"/>
            <a:chExt cx="1444732" cy="763787"/>
          </a:xfrm>
          <a:gradFill flip="none" rotWithShape="1">
            <a:gsLst>
              <a:gs pos="11000">
                <a:schemeClr val="accent2"/>
              </a:gs>
              <a:gs pos="100000">
                <a:schemeClr val="accent5"/>
              </a:gs>
            </a:gsLst>
            <a:lin ang="2700000" scaled="1"/>
            <a:tileRect/>
          </a:gradFill>
        </p:grpSpPr>
        <p:sp>
          <p:nvSpPr>
            <p:cNvPr id="25" name="Rectangle 24"/>
            <p:cNvSpPr>
              <a:spLocks noChangeArrowheads="1"/>
            </p:cNvSpPr>
            <p:nvPr/>
          </p:nvSpPr>
          <p:spPr bwMode="black">
            <a:xfrm>
              <a:off x="1016583" y="1035671"/>
              <a:ext cx="65914" cy="249729"/>
            </a:xfrm>
            <a:prstGeom prst="rect">
              <a:avLst/>
            </a:prstGeom>
            <a:grpFill/>
            <a:ln w="9525">
              <a:noFill/>
              <a:miter lim="800000"/>
              <a:headEnd/>
              <a:tailEnd/>
            </a:ln>
          </p:spPr>
          <p:txBody>
            <a:bodyPr/>
            <a:lstStyle/>
            <a:p>
              <a:endParaRPr lang="en-US">
                <a:latin typeface="+mj-lt"/>
              </a:endParaRPr>
            </a:p>
          </p:txBody>
        </p:sp>
        <p:sp>
          <p:nvSpPr>
            <p:cNvPr id="26" name="Freeform 25"/>
            <p:cNvSpPr>
              <a:spLocks/>
            </p:cNvSpPr>
            <p:nvPr/>
          </p:nvSpPr>
          <p:spPr bwMode="black">
            <a:xfrm>
              <a:off x="1400565" y="1028755"/>
              <a:ext cx="190842" cy="263560"/>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28" name="Freeform 27"/>
            <p:cNvSpPr>
              <a:spLocks/>
            </p:cNvSpPr>
            <p:nvPr/>
          </p:nvSpPr>
          <p:spPr bwMode="black">
            <a:xfrm>
              <a:off x="740666" y="1028755"/>
              <a:ext cx="190842" cy="263560"/>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29" name="Freeform 28"/>
            <p:cNvSpPr>
              <a:spLocks noEditPoints="1"/>
            </p:cNvSpPr>
            <p:nvPr/>
          </p:nvSpPr>
          <p:spPr bwMode="black">
            <a:xfrm>
              <a:off x="1660386" y="1028755"/>
              <a:ext cx="262121" cy="263560"/>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30" name="Freeform 29"/>
            <p:cNvSpPr>
              <a:spLocks/>
            </p:cNvSpPr>
            <p:nvPr/>
          </p:nvSpPr>
          <p:spPr bwMode="black">
            <a:xfrm>
              <a:off x="1167569" y="1028755"/>
              <a:ext cx="170915" cy="263560"/>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32" name="Freeform 31"/>
            <p:cNvSpPr>
              <a:spLocks/>
            </p:cNvSpPr>
            <p:nvPr/>
          </p:nvSpPr>
          <p:spPr bwMode="black">
            <a:xfrm>
              <a:off x="609606" y="732922"/>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33" name="Freeform 32"/>
            <p:cNvSpPr>
              <a:spLocks/>
            </p:cNvSpPr>
            <p:nvPr/>
          </p:nvSpPr>
          <p:spPr bwMode="black">
            <a:xfrm>
              <a:off x="783587"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34" name="Freeform 33"/>
            <p:cNvSpPr>
              <a:spLocks/>
            </p:cNvSpPr>
            <p:nvPr/>
          </p:nvSpPr>
          <p:spPr bwMode="black">
            <a:xfrm>
              <a:off x="954502" y="528528"/>
              <a:ext cx="62081" cy="394956"/>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35" name="Freeform 34"/>
            <p:cNvSpPr>
              <a:spLocks/>
            </p:cNvSpPr>
            <p:nvPr/>
          </p:nvSpPr>
          <p:spPr bwMode="black">
            <a:xfrm>
              <a:off x="1128481"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36" name="Freeform 35"/>
            <p:cNvSpPr>
              <a:spLocks/>
            </p:cNvSpPr>
            <p:nvPr/>
          </p:nvSpPr>
          <p:spPr bwMode="black">
            <a:xfrm>
              <a:off x="1298630" y="732922"/>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37" name="Freeform 36"/>
            <p:cNvSpPr>
              <a:spLocks/>
            </p:cNvSpPr>
            <p:nvPr/>
          </p:nvSpPr>
          <p:spPr bwMode="black">
            <a:xfrm>
              <a:off x="1472609" y="646860"/>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38" name="Freeform 37"/>
            <p:cNvSpPr>
              <a:spLocks/>
            </p:cNvSpPr>
            <p:nvPr/>
          </p:nvSpPr>
          <p:spPr bwMode="black">
            <a:xfrm>
              <a:off x="1646588" y="528528"/>
              <a:ext cx="62847" cy="39495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39" name="Freeform 38"/>
            <p:cNvSpPr>
              <a:spLocks/>
            </p:cNvSpPr>
            <p:nvPr/>
          </p:nvSpPr>
          <p:spPr bwMode="black">
            <a:xfrm>
              <a:off x="1817502" y="646864"/>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40" name="Freeform 39"/>
            <p:cNvSpPr>
              <a:spLocks/>
            </p:cNvSpPr>
            <p:nvPr/>
          </p:nvSpPr>
          <p:spPr bwMode="black">
            <a:xfrm>
              <a:off x="1991491" y="732927"/>
              <a:ext cx="62847"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sp>
        <p:nvSpPr>
          <p:cNvPr id="30" name="Rectangle 29"/>
          <p:cNvSpPr/>
          <p:nvPr/>
        </p:nvSpPr>
        <p:spPr>
          <a:xfrm>
            <a:off x="-12700" y="6141722"/>
            <a:ext cx="9156700" cy="71627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9" name="Rounded Rectangle 8"/>
          <p:cNvSpPr/>
          <p:nvPr/>
        </p:nvSpPr>
        <p:spPr>
          <a:xfrm>
            <a:off x="1823499" y="-3578087"/>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Rounded Rectangle 9"/>
          <p:cNvSpPr/>
          <p:nvPr/>
        </p:nvSpPr>
        <p:spPr>
          <a:xfrm>
            <a:off x="0" y="-645215"/>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Rounded Rectangle 10"/>
          <p:cNvSpPr/>
          <p:nvPr/>
        </p:nvSpPr>
        <p:spPr>
          <a:xfrm rot="10800000">
            <a:off x="1013792" y="-64521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j-lt"/>
              <a:ea typeface="+mn-ea"/>
              <a:cs typeface="+mn-cs"/>
            </a:endParaRPr>
          </a:p>
        </p:txBody>
      </p:sp>
      <p:sp>
        <p:nvSpPr>
          <p:cNvPr id="12" name="Rounded Rectangle 11"/>
          <p:cNvSpPr/>
          <p:nvPr/>
        </p:nvSpPr>
        <p:spPr>
          <a:xfrm>
            <a:off x="6375620" y="1711187"/>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Rounded Rectangle 12"/>
          <p:cNvSpPr/>
          <p:nvPr/>
        </p:nvSpPr>
        <p:spPr>
          <a:xfrm>
            <a:off x="8105452" y="834887"/>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4" name="Rounded Rectangle 13"/>
          <p:cNvSpPr/>
          <p:nvPr/>
        </p:nvSpPr>
        <p:spPr>
          <a:xfrm rot="10800000">
            <a:off x="3036073" y="-3377648"/>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a:xfrm>
            <a:off x="237744" y="484634"/>
            <a:ext cx="8755128" cy="4372131"/>
          </a:xfrm>
        </p:spPr>
        <p:txBody>
          <a:bodyPr anchor="b" anchorCtr="0"/>
          <a:lstStyle>
            <a:lvl1pPr marL="228600" indent="-228600">
              <a:buFont typeface="Arial" pitchFamily="34" charset="0"/>
              <a:buChar char="“"/>
              <a:defRPr sz="5400" spc="-200" baseline="0">
                <a:solidFill>
                  <a:schemeClr val="bg1"/>
                </a:solidFill>
                <a:latin typeface="+mj-lt"/>
              </a:defRPr>
            </a:lvl1pPr>
          </a:lstStyle>
          <a:p>
            <a:r>
              <a:rPr lang="en-US"/>
              <a:t>Click to edit Master title style</a:t>
            </a:r>
            <a:endParaRPr lang="en-US" dirty="0"/>
          </a:p>
        </p:txBody>
      </p:sp>
      <p:sp>
        <p:nvSpPr>
          <p:cNvPr id="28" name="Rectangle 5"/>
          <p:cNvSpPr>
            <a:spLocks noChangeArrowheads="1"/>
          </p:cNvSpPr>
          <p:nvPr/>
        </p:nvSpPr>
        <p:spPr bwMode="ltGray">
          <a:xfrm>
            <a:off x="7762659" y="6584515"/>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19" name="Rectangle 5"/>
          <p:cNvSpPr>
            <a:spLocks noChangeArrowheads="1"/>
          </p:cNvSpPr>
          <p:nvPr/>
        </p:nvSpPr>
        <p:spPr bwMode="ltGray">
          <a:xfrm>
            <a:off x="7762659" y="6584515"/>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7" name="Text Placeholder 4"/>
          <p:cNvSpPr>
            <a:spLocks noGrp="1"/>
          </p:cNvSpPr>
          <p:nvPr>
            <p:ph type="body" sz="quarter" idx="11" hasCustomPrompt="1"/>
          </p:nvPr>
        </p:nvSpPr>
        <p:spPr>
          <a:xfrm>
            <a:off x="401186"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a:t>Source</a:t>
            </a:r>
          </a:p>
        </p:txBody>
      </p:sp>
      <p:sp>
        <p:nvSpPr>
          <p:cNvPr id="18" name="Rectangle 4"/>
          <p:cNvSpPr>
            <a:spLocks noChangeArrowheads="1"/>
          </p:cNvSpPr>
          <p:nvPr/>
        </p:nvSpPr>
        <p:spPr bwMode="ltGray">
          <a:xfrm>
            <a:off x="265666" y="6586248"/>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chemeClr val="bg2"/>
                </a:solidFill>
                <a:latin typeface="+mj-lt"/>
              </a:rPr>
              <a:t>© 2010 Cisco and/or its affiliates. All rights reserved.</a:t>
            </a:r>
          </a:p>
        </p:txBody>
      </p:sp>
      <p:sp>
        <p:nvSpPr>
          <p:cNvPr id="23" name="Rectangle 7"/>
          <p:cNvSpPr>
            <a:spLocks noChangeArrowheads="1"/>
          </p:cNvSpPr>
          <p:nvPr/>
        </p:nvSpPr>
        <p:spPr bwMode="ltGray">
          <a:xfrm>
            <a:off x="8620939" y="6580410"/>
            <a:ext cx="260430"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2"/>
                </a:solidFill>
                <a:latin typeface="+mj-lt"/>
              </a:rPr>
              <a:pPr algn="r" defTabSz="814388">
                <a:lnSpc>
                  <a:spcPct val="100000"/>
                </a:lnSpc>
              </a:pPr>
              <a:t>‹#›</a:t>
            </a:fld>
            <a:endParaRPr lang="en-US" sz="600" dirty="0">
              <a:solidFill>
                <a:schemeClr val="bg2"/>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000" fill="hold"/>
                                        <p:tgtEl>
                                          <p:spTgt spid="10"/>
                                        </p:tgtEl>
                                        <p:attrNameLst>
                                          <p:attrName>ppt_x</p:attrName>
                                        </p:attrNameLst>
                                      </p:cBhvr>
                                      <p:tavLst>
                                        <p:tav tm="0">
                                          <p:val>
                                            <p:strVal val="#ppt_x"/>
                                          </p:val>
                                        </p:tav>
                                        <p:tav tm="100000">
                                          <p:val>
                                            <p:strVal val="#ppt_x"/>
                                          </p:val>
                                        </p:tav>
                                      </p:tavLst>
                                    </p:anim>
                                    <p:anim calcmode="lin" valueType="num">
                                      <p:cBhvr additive="base">
                                        <p:cTn id="8" dur="2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2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0" fill="hold"/>
                                        <p:tgtEl>
                                          <p:spTgt spid="9"/>
                                        </p:tgtEl>
                                        <p:attrNameLst>
                                          <p:attrName>ppt_x</p:attrName>
                                        </p:attrNameLst>
                                      </p:cBhvr>
                                      <p:tavLst>
                                        <p:tav tm="0">
                                          <p:val>
                                            <p:strVal val="#ppt_x"/>
                                          </p:val>
                                        </p:tav>
                                        <p:tav tm="100000">
                                          <p:val>
                                            <p:strVal val="#ppt_x"/>
                                          </p:val>
                                        </p:tav>
                                      </p:tavLst>
                                    </p:anim>
                                    <p:anim calcmode="lin" valueType="num">
                                      <p:cBhvr additive="base">
                                        <p:cTn id="12" dur="2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1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9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000" fill="hold"/>
                                        <p:tgtEl>
                                          <p:spTgt spid="14"/>
                                        </p:tgtEl>
                                        <p:attrNameLst>
                                          <p:attrName>ppt_x</p:attrName>
                                        </p:attrNameLst>
                                      </p:cBhvr>
                                      <p:tavLst>
                                        <p:tav tm="0">
                                          <p:val>
                                            <p:strVal val="#ppt_x"/>
                                          </p:val>
                                        </p:tav>
                                        <p:tav tm="100000">
                                          <p:val>
                                            <p:strVal val="#ppt_x"/>
                                          </p:val>
                                        </p:tav>
                                      </p:tavLst>
                                    </p:anim>
                                    <p:anim calcmode="lin" valueType="num">
                                      <p:cBhvr additive="base">
                                        <p:cTn id="20" dur="2000" fill="hold"/>
                                        <p:tgtEl>
                                          <p:spTgt spid="14"/>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9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2000" fill="hold"/>
                                        <p:tgtEl>
                                          <p:spTgt spid="12"/>
                                        </p:tgtEl>
                                        <p:attrNameLst>
                                          <p:attrName>ppt_x</p:attrName>
                                        </p:attrNameLst>
                                      </p:cBhvr>
                                      <p:tavLst>
                                        <p:tav tm="0">
                                          <p:val>
                                            <p:strVal val="#ppt_x"/>
                                          </p:val>
                                        </p:tav>
                                        <p:tav tm="100000">
                                          <p:val>
                                            <p:strVal val="#ppt_x"/>
                                          </p:val>
                                        </p:tav>
                                      </p:tavLst>
                                    </p:anim>
                                    <p:anim calcmode="lin" valueType="num">
                                      <p:cBhvr additive="base">
                                        <p:cTn id="24" dur="20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5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1100" fill="hold"/>
                                        <p:tgtEl>
                                          <p:spTgt spid="13"/>
                                        </p:tgtEl>
                                        <p:attrNameLst>
                                          <p:attrName>ppt_x</p:attrName>
                                        </p:attrNameLst>
                                      </p:cBhvr>
                                      <p:tavLst>
                                        <p:tav tm="0">
                                          <p:val>
                                            <p:strVal val="#ppt_x"/>
                                          </p:val>
                                        </p:tav>
                                        <p:tav tm="100000">
                                          <p:val>
                                            <p:strVal val="#ppt_x"/>
                                          </p:val>
                                        </p:tav>
                                      </p:tavLst>
                                    </p:anim>
                                    <p:anim calcmode="lin" valueType="num">
                                      <p:cBhvr additive="base">
                                        <p:cTn id="28" dur="1100" fill="hold"/>
                                        <p:tgtEl>
                                          <p:spTgt spid="13"/>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15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1000"/>
                                        <p:tgtEl>
                                          <p:spTgt spid="7">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2" grpId="0"/>
      <p:bldP spid="7" grpId="0" build="p">
        <p:tmplLst>
          <p:tmpl lvl="1">
            <p:tnLst>
              <p:par>
                <p:cTn presetID="10" presetClass="entr" presetSubtype="0" fill="hold" nodeType="withEffect">
                  <p:stCondLst>
                    <p:cond delay="200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ingle photo with captio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Tree>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Tree>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_gree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34" name="Rectangle 33"/>
          <p:cNvSpPr>
            <a:spLocks noChangeArrowheads="1"/>
          </p:cNvSpPr>
          <p:nvPr/>
        </p:nvSpPr>
        <p:spPr bwMode="black">
          <a:xfrm>
            <a:off x="4414521" y="5844550"/>
            <a:ext cx="31090"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35" name="Freeform 34"/>
          <p:cNvSpPr>
            <a:spLocks/>
          </p:cNvSpPr>
          <p:nvPr/>
        </p:nvSpPr>
        <p:spPr bwMode="black">
          <a:xfrm>
            <a:off x="4595639" y="5840202"/>
            <a:ext cx="90017"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6" name="Freeform 35"/>
          <p:cNvSpPr>
            <a:spLocks/>
          </p:cNvSpPr>
          <p:nvPr/>
        </p:nvSpPr>
        <p:spPr bwMode="black">
          <a:xfrm>
            <a:off x="4284376" y="5840202"/>
            <a:ext cx="90017"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7" name="Freeform 36"/>
          <p:cNvSpPr>
            <a:spLocks noEditPoints="1"/>
          </p:cNvSpPr>
          <p:nvPr/>
        </p:nvSpPr>
        <p:spPr bwMode="black">
          <a:xfrm>
            <a:off x="4718192" y="5840202"/>
            <a:ext cx="12363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38" name="Freeform 37"/>
          <p:cNvSpPr>
            <a:spLocks/>
          </p:cNvSpPr>
          <p:nvPr/>
        </p:nvSpPr>
        <p:spPr bwMode="black">
          <a:xfrm>
            <a:off x="4485739" y="5840202"/>
            <a:ext cx="80617"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9" name="Freeform 38"/>
          <p:cNvSpPr>
            <a:spLocks/>
          </p:cNvSpPr>
          <p:nvPr/>
        </p:nvSpPr>
        <p:spPr bwMode="black">
          <a:xfrm>
            <a:off x="4222558" y="5654198"/>
            <a:ext cx="29282"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0" name="Freeform 39"/>
          <p:cNvSpPr>
            <a:spLocks/>
          </p:cNvSpPr>
          <p:nvPr/>
        </p:nvSpPr>
        <p:spPr bwMode="black">
          <a:xfrm>
            <a:off x="4304621" y="5600088"/>
            <a:ext cx="29282"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1" name="Freeform 40"/>
          <p:cNvSpPr>
            <a:spLocks/>
          </p:cNvSpPr>
          <p:nvPr/>
        </p:nvSpPr>
        <p:spPr bwMode="black">
          <a:xfrm>
            <a:off x="4385239" y="5525688"/>
            <a:ext cx="29282"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2" name="Freeform 41"/>
          <p:cNvSpPr>
            <a:spLocks/>
          </p:cNvSpPr>
          <p:nvPr/>
        </p:nvSpPr>
        <p:spPr bwMode="black">
          <a:xfrm>
            <a:off x="4467302" y="5600088"/>
            <a:ext cx="29282"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3" name="Freeform 42"/>
          <p:cNvSpPr>
            <a:spLocks/>
          </p:cNvSpPr>
          <p:nvPr/>
        </p:nvSpPr>
        <p:spPr bwMode="black">
          <a:xfrm>
            <a:off x="4547558" y="5654198"/>
            <a:ext cx="31090"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4" name="Freeform 43"/>
          <p:cNvSpPr>
            <a:spLocks/>
          </p:cNvSpPr>
          <p:nvPr/>
        </p:nvSpPr>
        <p:spPr bwMode="black">
          <a:xfrm>
            <a:off x="4629622" y="5600088"/>
            <a:ext cx="29644"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5" name="Freeform 44"/>
          <p:cNvSpPr>
            <a:spLocks/>
          </p:cNvSpPr>
          <p:nvPr/>
        </p:nvSpPr>
        <p:spPr bwMode="black">
          <a:xfrm>
            <a:off x="4711686" y="5525688"/>
            <a:ext cx="29644"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6" name="Freeform 45"/>
          <p:cNvSpPr>
            <a:spLocks/>
          </p:cNvSpPr>
          <p:nvPr/>
        </p:nvSpPr>
        <p:spPr bwMode="black">
          <a:xfrm>
            <a:off x="4792302" y="5600088"/>
            <a:ext cx="29644"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7" name="Freeform 46"/>
          <p:cNvSpPr>
            <a:spLocks/>
          </p:cNvSpPr>
          <p:nvPr/>
        </p:nvSpPr>
        <p:spPr bwMode="black">
          <a:xfrm>
            <a:off x="4874366" y="5654198"/>
            <a:ext cx="29644"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1"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700"/>
                                        <p:tgtEl>
                                          <p:spTgt spid="39"/>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700"/>
                                        <p:tgtEl>
                                          <p:spTgt spid="41"/>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700"/>
                                        <p:tgtEl>
                                          <p:spTgt spid="43"/>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700"/>
                                        <p:tgtEl>
                                          <p:spTgt spid="45"/>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700"/>
                                        <p:tgtEl>
                                          <p:spTgt spid="47"/>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700"/>
                                        <p:tgtEl>
                                          <p:spTgt spid="40"/>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700"/>
                                        <p:tgtEl>
                                          <p:spTgt spid="42"/>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700"/>
                                        <p:tgtEl>
                                          <p:spTgt spid="44"/>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700"/>
                                        <p:tgtEl>
                                          <p:spTgt spid="46"/>
                                        </p:tgtEl>
                                      </p:cBhvr>
                                    </p:animEffect>
                                  </p:childTnLst>
                                </p:cTn>
                              </p:par>
                              <p:par>
                                <p:cTn id="36" presetID="42" presetClass="path" presetSubtype="0" accel="50000" decel="50000" fill="hold" grpId="0" nodeType="withEffect">
                                  <p:stCondLst>
                                    <p:cond delay="0"/>
                                  </p:stCondLst>
                                  <p:childTnLst>
                                    <p:animMotion origin="layout" path="M -5.55556E-7 -1.91391E-6 L -5.55556E-7 0.02314 " pathEditMode="relative" rAng="0" ptsTypes="AA">
                                      <p:cBhvr>
                                        <p:cTn id="37" dur="700" spd="-100000" fill="hold"/>
                                        <p:tgtEl>
                                          <p:spTgt spid="3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4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0 -1.91391E-6 L 0 0.02314 " pathEditMode="relative" rAng="0" ptsTypes="AA">
                                      <p:cBhvr>
                                        <p:cTn id="41" dur="700" spd="-100000" fill="hold"/>
                                        <p:tgtEl>
                                          <p:spTgt spid="43"/>
                                        </p:tgtEl>
                                        <p:attrNameLst>
                                          <p:attrName>ppt_x</p:attrName>
                                          <p:attrName>ppt_y</p:attrName>
                                        </p:attrNameLst>
                                      </p:cBhvr>
                                      <p:rCtr x="0" y="12"/>
                                    </p:animMotion>
                                  </p:childTnLst>
                                </p:cTn>
                              </p:par>
                              <p:par>
                                <p:cTn id="42" presetID="42" presetClass="path" presetSubtype="0" accel="50000" decel="50000" fill="hold" grpId="0" nodeType="withEffect">
                                  <p:stCondLst>
                                    <p:cond delay="0"/>
                                  </p:stCondLst>
                                  <p:childTnLst>
                                    <p:animMotion origin="layout" path="M -4.72222E-6 -1.93242E-6 L -4.72222E-6 0.02962 " pathEditMode="relative" rAng="0" ptsTypes="AA">
                                      <p:cBhvr>
                                        <p:cTn id="43" dur="700" spd="-100000" fill="hold"/>
                                        <p:tgtEl>
                                          <p:spTgt spid="45"/>
                                        </p:tgtEl>
                                        <p:attrNameLst>
                                          <p:attrName>ppt_x</p:attrName>
                                          <p:attrName>ppt_y</p:attrName>
                                        </p:attrNameLst>
                                      </p:cBhvr>
                                      <p:rCtr x="0" y="15"/>
                                    </p:animMotion>
                                  </p:childTnLst>
                                </p:cTn>
                              </p:par>
                              <p:par>
                                <p:cTn id="44" presetID="42" presetClass="path" presetSubtype="0" accel="50000" decel="50000" fill="hold" grpId="0" nodeType="withEffect">
                                  <p:stCondLst>
                                    <p:cond delay="0"/>
                                  </p:stCondLst>
                                  <p:childTnLst>
                                    <p:animMotion origin="layout" path="M 4.16667E-6 -1.91391E-6 L 4.16667E-6 0.02314 " pathEditMode="relative" rAng="0" ptsTypes="AA">
                                      <p:cBhvr>
                                        <p:cTn id="45" dur="700" spd="-100000" fill="hold"/>
                                        <p:tgtEl>
                                          <p:spTgt spid="47"/>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2.77778E-7 2.36056E-6 L 2.77778E-7 -0.02338 " pathEditMode="relative" rAng="0" ptsTypes="AA">
                                      <p:cBhvr>
                                        <p:cTn id="47" dur="700" spd="-100000" fill="hold"/>
                                        <p:tgtEl>
                                          <p:spTgt spid="4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8.33333E-7 2.36056E-6 L -8.33333E-7 -0.02338 " pathEditMode="relative" rAng="0" ptsTypes="AA">
                                      <p:cBhvr>
                                        <p:cTn id="49" dur="700" spd="-100000" fill="hold"/>
                                        <p:tgtEl>
                                          <p:spTgt spid="42"/>
                                        </p:tgtEl>
                                        <p:attrNameLst>
                                          <p:attrName>ppt_x</p:attrName>
                                          <p:attrName>ppt_y</p:attrName>
                                        </p:attrNameLst>
                                      </p:cBhvr>
                                      <p:rCtr x="0" y="-12"/>
                                    </p:animMotion>
                                  </p:childTnLst>
                                </p:cTn>
                              </p:par>
                              <p:par>
                                <p:cTn id="50" presetID="64" presetClass="path" presetSubtype="0" accel="50000" decel="50000" fill="hold" grpId="0" nodeType="withEffect">
                                  <p:stCondLst>
                                    <p:cond delay="0"/>
                                  </p:stCondLst>
                                  <p:childTnLst>
                                    <p:animMotion origin="layout" path="M 4.44444E-6 2.36056E-6 L 4.44444E-6 -0.02338 " pathEditMode="relative" rAng="0" ptsTypes="AA">
                                      <p:cBhvr>
                                        <p:cTn id="51" dur="700" spd="-100000" fill="hold"/>
                                        <p:tgtEl>
                                          <p:spTgt spid="44"/>
                                        </p:tgtEl>
                                        <p:attrNameLst>
                                          <p:attrName>ppt_x</p:attrName>
                                          <p:attrName>ppt_y</p:attrName>
                                        </p:attrNameLst>
                                      </p:cBhvr>
                                      <p:rCtr x="0" y="-12"/>
                                    </p:animMotion>
                                  </p:childTnLst>
                                </p:cTn>
                              </p:par>
                              <p:par>
                                <p:cTn id="52" presetID="64" presetClass="path" presetSubtype="0" accel="50000" decel="50000" fill="hold" grpId="0" nodeType="withEffect">
                                  <p:stCondLst>
                                    <p:cond delay="0"/>
                                  </p:stCondLst>
                                  <p:childTnLst>
                                    <p:animMotion origin="layout" path="M 3.33333E-6 2.36056E-6 L 3.33333E-6 -0.02338 " pathEditMode="relative" rAng="0" ptsTypes="AA">
                                      <p:cBhvr>
                                        <p:cTn id="53" dur="700" spd="-100000" fill="hold"/>
                                        <p:tgtEl>
                                          <p:spTgt spid="46"/>
                                        </p:tgtEl>
                                        <p:attrNameLst>
                                          <p:attrName>ppt_x</p:attrName>
                                          <p:attrName>ppt_y</p:attrName>
                                        </p:attrNameLst>
                                      </p:cBhvr>
                                      <p:rCtr x="0" y="-12"/>
                                    </p:animMotion>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700"/>
                                        <p:tgtEl>
                                          <p:spTgt spid="36"/>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700"/>
                                        <p:tgtEl>
                                          <p:spTgt spid="34"/>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700"/>
                                        <p:tgtEl>
                                          <p:spTgt spid="38"/>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700"/>
                                        <p:tgtEl>
                                          <p:spTgt spid="35"/>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7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green thank you">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34" name="TextBox 33"/>
          <p:cNvSpPr txBox="1"/>
          <p:nvPr/>
        </p:nvSpPr>
        <p:spPr>
          <a:xfrm>
            <a:off x="644691" y="3060490"/>
            <a:ext cx="2467342" cy="646331"/>
          </a:xfrm>
          <a:prstGeom prst="rect">
            <a:avLst/>
          </a:prstGeom>
          <a:noFill/>
        </p:spPr>
        <p:txBody>
          <a:bodyPr wrap="none" rtlCol="0">
            <a:spAutoFit/>
          </a:bodyPr>
          <a:lstStyle/>
          <a:p>
            <a:r>
              <a:rPr lang="en-US" sz="3600" dirty="0">
                <a:solidFill>
                  <a:srgbClr val="FFFFFF"/>
                </a:solidFill>
                <a:latin typeface="+mj-lt"/>
              </a:rPr>
              <a:t>Thank you.</a:t>
            </a:r>
          </a:p>
        </p:txBody>
      </p:sp>
      <p:sp>
        <p:nvSpPr>
          <p:cNvPr id="20" name="Rectangle 19"/>
          <p:cNvSpPr>
            <a:spLocks noChangeArrowheads="1"/>
          </p:cNvSpPr>
          <p:nvPr/>
        </p:nvSpPr>
        <p:spPr bwMode="black">
          <a:xfrm>
            <a:off x="6308661" y="3708604"/>
            <a:ext cx="87485" cy="441827"/>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6818309" y="3697606"/>
            <a:ext cx="253297"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5942448" y="3697606"/>
            <a:ext cx="253297"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p:nvSpPr>
        <p:spPr bwMode="black">
          <a:xfrm>
            <a:off x="7163159" y="3697606"/>
            <a:ext cx="347903"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6509060" y="3697606"/>
            <a:ext cx="226849"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5768495" y="3082440"/>
            <a:ext cx="82398"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5999412" y="2930181"/>
            <a:ext cx="82398"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6226264" y="2720823"/>
            <a:ext cx="82398"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6457181" y="2930181"/>
            <a:ext cx="82398"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6683013" y="3082441"/>
            <a:ext cx="87485"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6913932" y="2930181"/>
            <a:ext cx="83415"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7144851" y="2720823"/>
            <a:ext cx="83415"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7371698" y="2930181"/>
            <a:ext cx="83415"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7602617" y="3082441"/>
            <a:ext cx="83415"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700"/>
                                        <p:tgtEl>
                                          <p:spTgt spid="25"/>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700"/>
                                        <p:tgtEl>
                                          <p:spTgt spid="26"/>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700"/>
                                        <p:tgtEl>
                                          <p:spTgt spid="27"/>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700"/>
                                        <p:tgtEl>
                                          <p:spTgt spid="28"/>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700"/>
                                        <p:tgtEl>
                                          <p:spTgt spid="29"/>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700"/>
                                        <p:tgtEl>
                                          <p:spTgt spid="30"/>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700"/>
                                        <p:tgtEl>
                                          <p:spTgt spid="31"/>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700"/>
                                        <p:tgtEl>
                                          <p:spTgt spid="32"/>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700"/>
                                        <p:tgtEl>
                                          <p:spTgt spid="33"/>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25"/>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27"/>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29"/>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31"/>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33"/>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26"/>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28"/>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30"/>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32"/>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700"/>
                                        <p:tgtEl>
                                          <p:spTgt spid="22"/>
                                        </p:tgtEl>
                                      </p:cBhvr>
                                    </p:animEffect>
                                  </p:childTnLst>
                                </p:cTn>
                              </p:par>
                              <p:par>
                                <p:cTn id="62" presetID="10" presetClass="entr" presetSubtype="0" fill="hold" nodeType="withEffect">
                                  <p:stCondLst>
                                    <p:cond delay="1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700"/>
                                        <p:tgtEl>
                                          <p:spTgt spid="20"/>
                                        </p:tgtEl>
                                      </p:cBhvr>
                                    </p:animEffect>
                                  </p:childTnLst>
                                </p:cTn>
                              </p:par>
                              <p:par>
                                <p:cTn id="65" presetID="10" presetClass="entr" presetSubtype="0" fill="hold" nodeType="withEffect">
                                  <p:stCondLst>
                                    <p:cond delay="20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700"/>
                                        <p:tgtEl>
                                          <p:spTgt spid="24"/>
                                        </p:tgtEl>
                                      </p:cBhvr>
                                    </p:animEffect>
                                  </p:childTnLst>
                                </p:cTn>
                              </p:par>
                              <p:par>
                                <p:cTn id="68" presetID="10" presetClass="entr" presetSubtype="0" fill="hold" nodeType="withEffect">
                                  <p:stCondLst>
                                    <p:cond delay="30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700"/>
                                        <p:tgtEl>
                                          <p:spTgt spid="21"/>
                                        </p:tgtEl>
                                      </p:cBhvr>
                                    </p:animEffect>
                                  </p:childTnLst>
                                </p:cTn>
                              </p:par>
                              <p:par>
                                <p:cTn id="71" presetID="10" presetClass="entr" presetSubtype="0" fill="hold" nodeType="withEffect">
                                  <p:stCondLst>
                                    <p:cond delay="40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2"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20" name="Picture 19" descr="Complex_Gradient7.jpg"/>
          <p:cNvPicPr>
            <a:picLocks noChangeAspect="1"/>
          </p:cNvPicPr>
          <p:nvPr/>
        </p:nvPicPr>
        <p:blipFill>
          <a:blip r:embed="rId2" cstate="print"/>
          <a:srcRect l="1695" r="14438"/>
          <a:stretch>
            <a:fillRect/>
          </a:stretch>
        </p:blipFill>
        <p:spPr>
          <a:xfrm>
            <a:off x="0" y="0"/>
            <a:ext cx="9144000" cy="6858000"/>
          </a:xfrm>
          <a:prstGeom prst="rect">
            <a:avLst/>
          </a:prstGeom>
        </p:spPr>
      </p:pic>
      <p:sp>
        <p:nvSpPr>
          <p:cNvPr id="36" name="Rectangle 35"/>
          <p:cNvSpPr>
            <a:spLocks noChangeArrowheads="1"/>
          </p:cNvSpPr>
          <p:nvPr/>
        </p:nvSpPr>
        <p:spPr bwMode="black">
          <a:xfrm>
            <a:off x="4414521" y="5844550"/>
            <a:ext cx="31090"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37" name="Freeform 36"/>
          <p:cNvSpPr>
            <a:spLocks/>
          </p:cNvSpPr>
          <p:nvPr/>
        </p:nvSpPr>
        <p:spPr bwMode="black">
          <a:xfrm>
            <a:off x="4595639" y="5840202"/>
            <a:ext cx="90017"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8" name="Freeform 37"/>
          <p:cNvSpPr>
            <a:spLocks/>
          </p:cNvSpPr>
          <p:nvPr/>
        </p:nvSpPr>
        <p:spPr bwMode="black">
          <a:xfrm>
            <a:off x="4284376" y="5840202"/>
            <a:ext cx="90017"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9" name="Freeform 38"/>
          <p:cNvSpPr>
            <a:spLocks noEditPoints="1"/>
          </p:cNvSpPr>
          <p:nvPr/>
        </p:nvSpPr>
        <p:spPr bwMode="black">
          <a:xfrm>
            <a:off x="4718192" y="5840202"/>
            <a:ext cx="12363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40" name="Freeform 39"/>
          <p:cNvSpPr>
            <a:spLocks/>
          </p:cNvSpPr>
          <p:nvPr/>
        </p:nvSpPr>
        <p:spPr bwMode="black">
          <a:xfrm>
            <a:off x="4485739" y="5840202"/>
            <a:ext cx="80617"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1" name="Freeform 40"/>
          <p:cNvSpPr>
            <a:spLocks/>
          </p:cNvSpPr>
          <p:nvPr/>
        </p:nvSpPr>
        <p:spPr bwMode="black">
          <a:xfrm>
            <a:off x="4222558" y="5654198"/>
            <a:ext cx="29282"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2" name="Freeform 41"/>
          <p:cNvSpPr>
            <a:spLocks/>
          </p:cNvSpPr>
          <p:nvPr/>
        </p:nvSpPr>
        <p:spPr bwMode="black">
          <a:xfrm>
            <a:off x="4304621" y="5600088"/>
            <a:ext cx="29282"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3" name="Freeform 42"/>
          <p:cNvSpPr>
            <a:spLocks/>
          </p:cNvSpPr>
          <p:nvPr/>
        </p:nvSpPr>
        <p:spPr bwMode="black">
          <a:xfrm>
            <a:off x="4385239" y="5525688"/>
            <a:ext cx="29282"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4" name="Freeform 43"/>
          <p:cNvSpPr>
            <a:spLocks/>
          </p:cNvSpPr>
          <p:nvPr/>
        </p:nvSpPr>
        <p:spPr bwMode="black">
          <a:xfrm>
            <a:off x="4467302" y="5600088"/>
            <a:ext cx="29282"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5" name="Freeform 44"/>
          <p:cNvSpPr>
            <a:spLocks/>
          </p:cNvSpPr>
          <p:nvPr/>
        </p:nvSpPr>
        <p:spPr bwMode="black">
          <a:xfrm>
            <a:off x="4547558" y="5654198"/>
            <a:ext cx="31090"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6" name="Freeform 45"/>
          <p:cNvSpPr>
            <a:spLocks/>
          </p:cNvSpPr>
          <p:nvPr/>
        </p:nvSpPr>
        <p:spPr bwMode="black">
          <a:xfrm>
            <a:off x="4629622" y="5600088"/>
            <a:ext cx="29644"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7" name="Freeform 46"/>
          <p:cNvSpPr>
            <a:spLocks/>
          </p:cNvSpPr>
          <p:nvPr/>
        </p:nvSpPr>
        <p:spPr bwMode="black">
          <a:xfrm>
            <a:off x="4711686" y="5525688"/>
            <a:ext cx="29644"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8" name="Freeform 47"/>
          <p:cNvSpPr>
            <a:spLocks/>
          </p:cNvSpPr>
          <p:nvPr/>
        </p:nvSpPr>
        <p:spPr bwMode="black">
          <a:xfrm>
            <a:off x="4792302" y="5600088"/>
            <a:ext cx="29644"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9" name="Freeform 48"/>
          <p:cNvSpPr>
            <a:spLocks/>
          </p:cNvSpPr>
          <p:nvPr/>
        </p:nvSpPr>
        <p:spPr bwMode="black">
          <a:xfrm>
            <a:off x="4874366" y="5654198"/>
            <a:ext cx="29644"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00"/>
                                        <p:tgtEl>
                                          <p:spTgt spid="20"/>
                                        </p:tgtEl>
                                      </p:cBhvr>
                                    </p:animEffect>
                                  </p:childTnLst>
                                </p:cTn>
                              </p:par>
                            </p:childTnLst>
                          </p:cTn>
                        </p:par>
                        <p:par>
                          <p:cTn id="8" fill="hold">
                            <p:stCondLst>
                              <p:cond delay="700"/>
                            </p:stCondLst>
                            <p:childTnLst>
                              <p:par>
                                <p:cTn id="9" presetID="10" presetClass="entr" presetSubtype="0" fill="hold" grpId="1"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700"/>
                                        <p:tgtEl>
                                          <p:spTgt spid="41"/>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00"/>
                                        <p:tgtEl>
                                          <p:spTgt spid="43"/>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700"/>
                                        <p:tgtEl>
                                          <p:spTgt spid="45"/>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700"/>
                                        <p:tgtEl>
                                          <p:spTgt spid="47"/>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700"/>
                                        <p:tgtEl>
                                          <p:spTgt spid="49"/>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700"/>
                                        <p:tgtEl>
                                          <p:spTgt spid="42"/>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700"/>
                                        <p:tgtEl>
                                          <p:spTgt spid="44"/>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700"/>
                                        <p:tgtEl>
                                          <p:spTgt spid="46"/>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700"/>
                                        <p:tgtEl>
                                          <p:spTgt spid="48"/>
                                        </p:tgtEl>
                                      </p:cBhvr>
                                    </p:animEffect>
                                  </p:childTnLst>
                                </p:cTn>
                              </p:par>
                              <p:par>
                                <p:cTn id="36" presetID="42" presetClass="path" presetSubtype="0" accel="50000" decel="50000" fill="hold" grpId="0" nodeType="withEffect">
                                  <p:stCondLst>
                                    <p:cond delay="0"/>
                                  </p:stCondLst>
                                  <p:childTnLst>
                                    <p:animMotion origin="layout" path="M -5.55556E-7 -1.91391E-6 L -5.55556E-7 0.02314 " pathEditMode="relative" rAng="0" ptsTypes="AA">
                                      <p:cBhvr>
                                        <p:cTn id="37" dur="700" spd="-100000" fill="hold"/>
                                        <p:tgtEl>
                                          <p:spTgt spid="41"/>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43"/>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0 -1.91391E-6 L 0 0.02314 " pathEditMode="relative" rAng="0" ptsTypes="AA">
                                      <p:cBhvr>
                                        <p:cTn id="41" dur="700" spd="-100000" fill="hold"/>
                                        <p:tgtEl>
                                          <p:spTgt spid="45"/>
                                        </p:tgtEl>
                                        <p:attrNameLst>
                                          <p:attrName>ppt_x</p:attrName>
                                          <p:attrName>ppt_y</p:attrName>
                                        </p:attrNameLst>
                                      </p:cBhvr>
                                      <p:rCtr x="0" y="12"/>
                                    </p:animMotion>
                                  </p:childTnLst>
                                </p:cTn>
                              </p:par>
                              <p:par>
                                <p:cTn id="42" presetID="42" presetClass="path" presetSubtype="0" accel="50000" decel="50000" fill="hold" grpId="0" nodeType="withEffect">
                                  <p:stCondLst>
                                    <p:cond delay="0"/>
                                  </p:stCondLst>
                                  <p:childTnLst>
                                    <p:animMotion origin="layout" path="M -4.72222E-6 -1.93242E-6 L -4.72222E-6 0.02962 " pathEditMode="relative" rAng="0" ptsTypes="AA">
                                      <p:cBhvr>
                                        <p:cTn id="43" dur="700" spd="-100000" fill="hold"/>
                                        <p:tgtEl>
                                          <p:spTgt spid="47"/>
                                        </p:tgtEl>
                                        <p:attrNameLst>
                                          <p:attrName>ppt_x</p:attrName>
                                          <p:attrName>ppt_y</p:attrName>
                                        </p:attrNameLst>
                                      </p:cBhvr>
                                      <p:rCtr x="0" y="15"/>
                                    </p:animMotion>
                                  </p:childTnLst>
                                </p:cTn>
                              </p:par>
                              <p:par>
                                <p:cTn id="44" presetID="42" presetClass="path" presetSubtype="0" accel="50000" decel="50000" fill="hold" grpId="0" nodeType="withEffect">
                                  <p:stCondLst>
                                    <p:cond delay="0"/>
                                  </p:stCondLst>
                                  <p:childTnLst>
                                    <p:animMotion origin="layout" path="M 4.16667E-6 -1.91391E-6 L 4.16667E-6 0.02314 " pathEditMode="relative" rAng="0" ptsTypes="AA">
                                      <p:cBhvr>
                                        <p:cTn id="45" dur="700" spd="-100000" fill="hold"/>
                                        <p:tgtEl>
                                          <p:spTgt spid="49"/>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2.77778E-7 2.36056E-6 L 2.77778E-7 -0.02338 " pathEditMode="relative" rAng="0" ptsTypes="AA">
                                      <p:cBhvr>
                                        <p:cTn id="47" dur="700" spd="-100000" fill="hold"/>
                                        <p:tgtEl>
                                          <p:spTgt spid="42"/>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8.33333E-7 2.36056E-6 L -8.33333E-7 -0.02338 " pathEditMode="relative" rAng="0" ptsTypes="AA">
                                      <p:cBhvr>
                                        <p:cTn id="49" dur="700" spd="-100000" fill="hold"/>
                                        <p:tgtEl>
                                          <p:spTgt spid="44"/>
                                        </p:tgtEl>
                                        <p:attrNameLst>
                                          <p:attrName>ppt_x</p:attrName>
                                          <p:attrName>ppt_y</p:attrName>
                                        </p:attrNameLst>
                                      </p:cBhvr>
                                      <p:rCtr x="0" y="-12"/>
                                    </p:animMotion>
                                  </p:childTnLst>
                                </p:cTn>
                              </p:par>
                              <p:par>
                                <p:cTn id="50" presetID="64" presetClass="path" presetSubtype="0" accel="50000" decel="50000" fill="hold" grpId="0" nodeType="withEffect">
                                  <p:stCondLst>
                                    <p:cond delay="0"/>
                                  </p:stCondLst>
                                  <p:childTnLst>
                                    <p:animMotion origin="layout" path="M 4.44444E-6 2.36056E-6 L 4.44444E-6 -0.02338 " pathEditMode="relative" rAng="0" ptsTypes="AA">
                                      <p:cBhvr>
                                        <p:cTn id="51" dur="700" spd="-100000" fill="hold"/>
                                        <p:tgtEl>
                                          <p:spTgt spid="46"/>
                                        </p:tgtEl>
                                        <p:attrNameLst>
                                          <p:attrName>ppt_x</p:attrName>
                                          <p:attrName>ppt_y</p:attrName>
                                        </p:attrNameLst>
                                      </p:cBhvr>
                                      <p:rCtr x="0" y="-12"/>
                                    </p:animMotion>
                                  </p:childTnLst>
                                </p:cTn>
                              </p:par>
                              <p:par>
                                <p:cTn id="52" presetID="64" presetClass="path" presetSubtype="0" accel="50000" decel="50000" fill="hold" grpId="0" nodeType="withEffect">
                                  <p:stCondLst>
                                    <p:cond delay="0"/>
                                  </p:stCondLst>
                                  <p:childTnLst>
                                    <p:animMotion origin="layout" path="M 3.33333E-6 2.36056E-6 L 3.33333E-6 -0.02338 " pathEditMode="relative" rAng="0" ptsTypes="AA">
                                      <p:cBhvr>
                                        <p:cTn id="53" dur="700" spd="-100000" fill="hold"/>
                                        <p:tgtEl>
                                          <p:spTgt spid="48"/>
                                        </p:tgtEl>
                                        <p:attrNameLst>
                                          <p:attrName>ppt_x</p:attrName>
                                          <p:attrName>ppt_y</p:attrName>
                                        </p:attrNameLst>
                                      </p:cBhvr>
                                      <p:rCtr x="0" y="-12"/>
                                    </p:animMotion>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700"/>
                                        <p:tgtEl>
                                          <p:spTgt spid="38"/>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700"/>
                                        <p:tgtEl>
                                          <p:spTgt spid="36"/>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700"/>
                                        <p:tgtEl>
                                          <p:spTgt spid="40"/>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700"/>
                                        <p:tgtEl>
                                          <p:spTgt spid="37"/>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7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18" name="Picture 17" descr="Complex_Gradient7.jpg"/>
          <p:cNvPicPr>
            <a:picLocks noChangeAspect="1"/>
          </p:cNvPicPr>
          <p:nvPr/>
        </p:nvPicPr>
        <p:blipFill>
          <a:blip r:embed="rId2" cstate="print"/>
          <a:srcRect l="1695" r="14438"/>
          <a:stretch>
            <a:fillRect/>
          </a:stretch>
        </p:blipFill>
        <p:spPr>
          <a:xfrm>
            <a:off x="0" y="0"/>
            <a:ext cx="9144000" cy="6858000"/>
          </a:xfrm>
          <a:prstGeom prst="rect">
            <a:avLst/>
          </a:prstGeom>
        </p:spPr>
      </p:pic>
      <p:sp>
        <p:nvSpPr>
          <p:cNvPr id="34" name="TextBox 33"/>
          <p:cNvSpPr txBox="1"/>
          <p:nvPr/>
        </p:nvSpPr>
        <p:spPr>
          <a:xfrm>
            <a:off x="644691" y="3060490"/>
            <a:ext cx="2467342" cy="646331"/>
          </a:xfrm>
          <a:prstGeom prst="rect">
            <a:avLst/>
          </a:prstGeom>
          <a:noFill/>
        </p:spPr>
        <p:txBody>
          <a:bodyPr wrap="none" rtlCol="0">
            <a:spAutoFit/>
          </a:bodyPr>
          <a:lstStyle/>
          <a:p>
            <a:r>
              <a:rPr lang="en-US" sz="3600" dirty="0">
                <a:solidFill>
                  <a:srgbClr val="FFFFFF"/>
                </a:solidFill>
                <a:latin typeface="+mj-lt"/>
              </a:rPr>
              <a:t>Thank you.</a:t>
            </a:r>
          </a:p>
        </p:txBody>
      </p:sp>
      <p:sp>
        <p:nvSpPr>
          <p:cNvPr id="35" name="Rectangle 34"/>
          <p:cNvSpPr>
            <a:spLocks noChangeArrowheads="1"/>
          </p:cNvSpPr>
          <p:nvPr/>
        </p:nvSpPr>
        <p:spPr bwMode="black">
          <a:xfrm>
            <a:off x="6308661" y="3708604"/>
            <a:ext cx="87485" cy="441827"/>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36" name="Freeform 35"/>
          <p:cNvSpPr>
            <a:spLocks/>
          </p:cNvSpPr>
          <p:nvPr/>
        </p:nvSpPr>
        <p:spPr bwMode="black">
          <a:xfrm>
            <a:off x="6818309" y="3697606"/>
            <a:ext cx="253297"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7" name="Freeform 36"/>
          <p:cNvSpPr>
            <a:spLocks/>
          </p:cNvSpPr>
          <p:nvPr/>
        </p:nvSpPr>
        <p:spPr bwMode="black">
          <a:xfrm>
            <a:off x="5942448" y="3697606"/>
            <a:ext cx="253297"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8" name="Freeform 37"/>
          <p:cNvSpPr>
            <a:spLocks noEditPoints="1"/>
          </p:cNvSpPr>
          <p:nvPr/>
        </p:nvSpPr>
        <p:spPr bwMode="black">
          <a:xfrm>
            <a:off x="7163159" y="3697606"/>
            <a:ext cx="347903"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39" name="Freeform 38"/>
          <p:cNvSpPr>
            <a:spLocks/>
          </p:cNvSpPr>
          <p:nvPr/>
        </p:nvSpPr>
        <p:spPr bwMode="black">
          <a:xfrm>
            <a:off x="6509060" y="3697606"/>
            <a:ext cx="226849"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0" name="Freeform 39"/>
          <p:cNvSpPr>
            <a:spLocks/>
          </p:cNvSpPr>
          <p:nvPr/>
        </p:nvSpPr>
        <p:spPr bwMode="black">
          <a:xfrm>
            <a:off x="5768495" y="3082440"/>
            <a:ext cx="82398"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1" name="Freeform 40"/>
          <p:cNvSpPr>
            <a:spLocks/>
          </p:cNvSpPr>
          <p:nvPr/>
        </p:nvSpPr>
        <p:spPr bwMode="black">
          <a:xfrm>
            <a:off x="5999412" y="2930181"/>
            <a:ext cx="82398"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2" name="Freeform 41"/>
          <p:cNvSpPr>
            <a:spLocks/>
          </p:cNvSpPr>
          <p:nvPr/>
        </p:nvSpPr>
        <p:spPr bwMode="black">
          <a:xfrm>
            <a:off x="6226264" y="2720823"/>
            <a:ext cx="82398"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3" name="Freeform 42"/>
          <p:cNvSpPr>
            <a:spLocks/>
          </p:cNvSpPr>
          <p:nvPr/>
        </p:nvSpPr>
        <p:spPr bwMode="black">
          <a:xfrm>
            <a:off x="6457181" y="2930181"/>
            <a:ext cx="82398"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4" name="Freeform 43"/>
          <p:cNvSpPr>
            <a:spLocks/>
          </p:cNvSpPr>
          <p:nvPr/>
        </p:nvSpPr>
        <p:spPr bwMode="black">
          <a:xfrm>
            <a:off x="6683013" y="3082441"/>
            <a:ext cx="87485"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5" name="Freeform 44"/>
          <p:cNvSpPr>
            <a:spLocks/>
          </p:cNvSpPr>
          <p:nvPr/>
        </p:nvSpPr>
        <p:spPr bwMode="black">
          <a:xfrm>
            <a:off x="6913932" y="2930181"/>
            <a:ext cx="83415"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6" name="Freeform 45"/>
          <p:cNvSpPr>
            <a:spLocks/>
          </p:cNvSpPr>
          <p:nvPr/>
        </p:nvSpPr>
        <p:spPr bwMode="black">
          <a:xfrm>
            <a:off x="7144851" y="2720823"/>
            <a:ext cx="83415"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7" name="Freeform 46"/>
          <p:cNvSpPr>
            <a:spLocks/>
          </p:cNvSpPr>
          <p:nvPr/>
        </p:nvSpPr>
        <p:spPr bwMode="black">
          <a:xfrm>
            <a:off x="7371698" y="2930181"/>
            <a:ext cx="83415"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50" name="Freeform 49"/>
          <p:cNvSpPr>
            <a:spLocks/>
          </p:cNvSpPr>
          <p:nvPr/>
        </p:nvSpPr>
        <p:spPr bwMode="black">
          <a:xfrm>
            <a:off x="7602617" y="3082441"/>
            <a:ext cx="83415"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700"/>
                                        <p:tgtEl>
                                          <p:spTgt spid="40"/>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700"/>
                                        <p:tgtEl>
                                          <p:spTgt spid="41"/>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700"/>
                                        <p:tgtEl>
                                          <p:spTgt spid="42"/>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700"/>
                                        <p:tgtEl>
                                          <p:spTgt spid="43"/>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700"/>
                                        <p:tgtEl>
                                          <p:spTgt spid="44"/>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700"/>
                                        <p:tgtEl>
                                          <p:spTgt spid="45"/>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700"/>
                                        <p:tgtEl>
                                          <p:spTgt spid="46"/>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700"/>
                                        <p:tgtEl>
                                          <p:spTgt spid="47"/>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700"/>
                                        <p:tgtEl>
                                          <p:spTgt spid="50"/>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40"/>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42"/>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44"/>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46"/>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50"/>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41"/>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43"/>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45"/>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47"/>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700"/>
                                        <p:tgtEl>
                                          <p:spTgt spid="37"/>
                                        </p:tgtEl>
                                      </p:cBhvr>
                                    </p:animEffect>
                                  </p:childTnLst>
                                </p:cTn>
                              </p:par>
                              <p:par>
                                <p:cTn id="62" presetID="10" presetClass="entr" presetSubtype="0" fill="hold" nodeType="withEffect">
                                  <p:stCondLst>
                                    <p:cond delay="10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700"/>
                                        <p:tgtEl>
                                          <p:spTgt spid="35"/>
                                        </p:tgtEl>
                                      </p:cBhvr>
                                    </p:animEffect>
                                  </p:childTnLst>
                                </p:cTn>
                              </p:par>
                              <p:par>
                                <p:cTn id="65" presetID="10" presetClass="entr" presetSubtype="0" fill="hold" nodeType="withEffect">
                                  <p:stCondLst>
                                    <p:cond delay="20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700"/>
                                        <p:tgtEl>
                                          <p:spTgt spid="39"/>
                                        </p:tgtEl>
                                      </p:cBhvr>
                                    </p:animEffect>
                                  </p:childTnLst>
                                </p:cTn>
                              </p:par>
                              <p:par>
                                <p:cTn id="68" presetID="10" presetClass="entr" presetSubtype="0" fill="hold" nodeType="withEffect">
                                  <p:stCondLst>
                                    <p:cond delay="30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700"/>
                                        <p:tgtEl>
                                          <p:spTgt spid="36"/>
                                        </p:tgtEl>
                                      </p:cBhvr>
                                    </p:animEffect>
                                  </p:childTnLst>
                                </p:cTn>
                              </p:par>
                              <p:par>
                                <p:cTn id="71" presetID="10" presetClass="entr" presetSubtype="0" fill="hold" nodeType="withEffect">
                                  <p:stCondLst>
                                    <p:cond delay="40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7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7" grpId="0"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50" grpId="0" animBg="1"/>
      <p:bldP spid="50" grpId="1"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Title Slide Vertical 4 environment">
    <p:spTree>
      <p:nvGrpSpPr>
        <p:cNvPr id="1" name=""/>
        <p:cNvGrpSpPr/>
        <p:nvPr/>
      </p:nvGrpSpPr>
      <p:grpSpPr>
        <a:xfrm>
          <a:off x="0" y="0"/>
          <a:ext cx="0" cy="0"/>
          <a:chOff x="0" y="0"/>
          <a:chExt cx="0" cy="0"/>
        </a:xfrm>
      </p:grpSpPr>
      <p:pic>
        <p:nvPicPr>
          <p:cNvPr id="25" name="Picture 2"/>
          <p:cNvPicPr>
            <a:picLocks noChangeArrowheads="1"/>
          </p:cNvPicPr>
          <p:nvPr userDrawn="1"/>
        </p:nvPicPr>
        <p:blipFill>
          <a:blip r:embed="rId2" cstate="print"/>
          <a:srcRect r="41682"/>
          <a:stretch>
            <a:fillRect/>
          </a:stretch>
        </p:blipFill>
        <p:spPr bwMode="auto">
          <a:xfrm>
            <a:off x="-9525" y="2063750"/>
            <a:ext cx="5357813" cy="2389188"/>
          </a:xfrm>
          <a:prstGeom prst="rect">
            <a:avLst/>
          </a:prstGeom>
          <a:noFill/>
          <a:ln w="9525">
            <a:noFill/>
            <a:miter lim="800000"/>
            <a:headEnd/>
            <a:tailEnd/>
          </a:ln>
        </p:spPr>
      </p:pic>
      <p:pic>
        <p:nvPicPr>
          <p:cNvPr id="27" name="Picture 26" descr="Title_4_Vertical_environment.png"/>
          <p:cNvPicPr>
            <a:picLocks noChangeAspect="1"/>
          </p:cNvPicPr>
          <p:nvPr userDrawn="1"/>
        </p:nvPicPr>
        <p:blipFill>
          <a:blip r:embed="rId3" cstate="print"/>
          <a:stretch>
            <a:fillRect/>
          </a:stretch>
        </p:blipFill>
        <p:spPr>
          <a:xfrm>
            <a:off x="5340096" y="283"/>
            <a:ext cx="3803589" cy="6857433"/>
          </a:xfrm>
          <a:prstGeom prst="rect">
            <a:avLst/>
          </a:prstGeom>
        </p:spPr>
      </p:pic>
      <p:grpSp>
        <p:nvGrpSpPr>
          <p:cNvPr id="4" name="Group 27"/>
          <p:cNvGrpSpPr/>
          <p:nvPr userDrawn="1"/>
        </p:nvGrpSpPr>
        <p:grpSpPr>
          <a:xfrm>
            <a:off x="5340097" y="2070100"/>
            <a:ext cx="3803903" cy="2377440"/>
            <a:chOff x="5340097" y="2070100"/>
            <a:chExt cx="3803903" cy="2377440"/>
          </a:xfrm>
        </p:grpSpPr>
        <p:sp>
          <p:nvSpPr>
            <p:cNvPr id="30" name="Rectangle 29"/>
            <p:cNvSpPr/>
            <p:nvPr userDrawn="1"/>
          </p:nvSpPr>
          <p:spPr>
            <a:xfrm>
              <a:off x="5340097" y="2070100"/>
              <a:ext cx="3803903" cy="2377440"/>
            </a:xfrm>
            <a:prstGeom prst="rect">
              <a:avLst/>
            </a:prstGeom>
            <a:gradFill flip="none" rotWithShape="1">
              <a:gsLst>
                <a:gs pos="0">
                  <a:schemeClr val="accent1">
                    <a:lumMod val="75000"/>
                    <a:alpha val="67000"/>
                  </a:schemeClr>
                </a:gs>
                <a:gs pos="100000">
                  <a:srgbClr val="082E43">
                    <a:alpha val="67000"/>
                  </a:srgbClr>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userDrawn="1"/>
          </p:nvSpPr>
          <p:spPr>
            <a:xfrm>
              <a:off x="5340097" y="2070100"/>
              <a:ext cx="3803903" cy="2377440"/>
            </a:xfrm>
            <a:prstGeom prst="rect">
              <a:avLst/>
            </a:prstGeom>
            <a:gradFill flip="none" rotWithShape="1">
              <a:gsLst>
                <a:gs pos="0">
                  <a:srgbClr val="082E43">
                    <a:alpha val="55000"/>
                  </a:srgbClr>
                </a:gs>
                <a:gs pos="100000">
                  <a:srgbClr val="000A16">
                    <a:alpha val="55000"/>
                  </a:srgbClr>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Subtitle 2"/>
          <p:cNvSpPr>
            <a:spLocks noGrp="1"/>
          </p:cNvSpPr>
          <p:nvPr>
            <p:ph type="subTitle" idx="1" hasCustomPrompt="1"/>
          </p:nvPr>
        </p:nvSpPr>
        <p:spPr>
          <a:xfrm>
            <a:off x="650874" y="4733924"/>
            <a:ext cx="4454526" cy="1280160"/>
          </a:xfrm>
        </p:spPr>
        <p:txBody>
          <a:bodyPr>
            <a:normAutofit/>
          </a:bodyPr>
          <a:lstStyle>
            <a:lvl1pPr marL="0" marR="0" indent="0" algn="l" defTabSz="914400" rtl="0" eaLnBrk="1" fontAlgn="auto" latinLnBrk="0" hangingPunct="1">
              <a:lnSpc>
                <a:spcPct val="85000"/>
              </a:lnSpc>
              <a:spcBef>
                <a:spcPts val="538"/>
              </a:spcBef>
              <a:spcAft>
                <a:spcPts val="0"/>
              </a:spcAft>
              <a:buClr>
                <a:schemeClr val="accent1"/>
              </a:buClr>
              <a:buSzTx/>
              <a:buFont typeface="Wingdings" pitchFamily="2" charset="2"/>
              <a:buNone/>
              <a:tabLst/>
              <a:defRPr sz="2000" b="1" baseline="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 Name 20pt bold</a:t>
            </a:r>
          </a:p>
          <a:p>
            <a:r>
              <a:rPr lang="en-US" dirty="0"/>
              <a:t>Presenter Title 20pt</a:t>
            </a:r>
          </a:p>
        </p:txBody>
      </p:sp>
      <p:grpSp>
        <p:nvGrpSpPr>
          <p:cNvPr id="5" name="Group 7"/>
          <p:cNvGrpSpPr>
            <a:grpSpLocks/>
          </p:cNvGrpSpPr>
          <p:nvPr/>
        </p:nvGrpSpPr>
        <p:grpSpPr bwMode="auto">
          <a:xfrm>
            <a:off x="609600" y="525463"/>
            <a:ext cx="1447800" cy="769937"/>
            <a:chOff x="3272" y="1316"/>
            <a:chExt cx="1889" cy="1002"/>
          </a:xfrm>
        </p:grpSpPr>
        <p:sp>
          <p:nvSpPr>
            <p:cNvPr id="9" name="AutoShape 8"/>
            <p:cNvSpPr>
              <a:spLocks noChangeAspect="1" noChangeArrowheads="1" noTextEdit="1"/>
            </p:cNvSpPr>
            <p:nvPr/>
          </p:nvSpPr>
          <p:spPr bwMode="auto">
            <a:xfrm>
              <a:off x="3272" y="1316"/>
              <a:ext cx="1889" cy="1002"/>
            </a:xfrm>
            <a:prstGeom prst="rect">
              <a:avLst/>
            </a:prstGeom>
            <a:noFill/>
            <a:ln w="9525">
              <a:noFill/>
              <a:miter lim="800000"/>
              <a:headEnd/>
              <a:tailEnd/>
            </a:ln>
          </p:spPr>
          <p:txBody>
            <a:bodyPr/>
            <a:lstStyle/>
            <a:p>
              <a:endParaRPr lang="en-US"/>
            </a:p>
          </p:txBody>
        </p:sp>
        <p:sp>
          <p:nvSpPr>
            <p:cNvPr id="10" name="Rectangle 9"/>
            <p:cNvSpPr>
              <a:spLocks noChangeArrowheads="1"/>
            </p:cNvSpPr>
            <p:nvPr/>
          </p:nvSpPr>
          <p:spPr bwMode="auto">
            <a:xfrm>
              <a:off x="3803" y="1980"/>
              <a:ext cx="86" cy="325"/>
            </a:xfrm>
            <a:prstGeom prst="rect">
              <a:avLst/>
            </a:prstGeom>
            <a:solidFill>
              <a:srgbClr val="B21A1A"/>
            </a:solidFill>
            <a:ln w="9525">
              <a:noFill/>
              <a:miter lim="800000"/>
              <a:headEnd/>
              <a:tailEnd/>
            </a:ln>
          </p:spPr>
          <p:txBody>
            <a:bodyPr/>
            <a:lstStyle/>
            <a:p>
              <a:endParaRPr lang="en-US"/>
            </a:p>
          </p:txBody>
        </p:sp>
        <p:sp>
          <p:nvSpPr>
            <p:cNvPr id="11" name="Freeform 10"/>
            <p:cNvSpPr>
              <a:spLocks/>
            </p:cNvSpPr>
            <p:nvPr/>
          </p:nvSpPr>
          <p:spPr bwMode="auto">
            <a:xfrm>
              <a:off x="4304" y="1971"/>
              <a:ext cx="249" cy="343"/>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w="9525">
              <a:noFill/>
              <a:round/>
              <a:headEnd/>
              <a:tailEnd/>
            </a:ln>
          </p:spPr>
          <p:txBody>
            <a:bodyPr/>
            <a:lstStyle/>
            <a:p>
              <a:endParaRPr lang="en-US"/>
            </a:p>
          </p:txBody>
        </p:sp>
        <p:sp>
          <p:nvSpPr>
            <p:cNvPr id="12" name="Freeform 11"/>
            <p:cNvSpPr>
              <a:spLocks/>
            </p:cNvSpPr>
            <p:nvPr/>
          </p:nvSpPr>
          <p:spPr bwMode="auto">
            <a:xfrm>
              <a:off x="3443" y="1971"/>
              <a:ext cx="249" cy="343"/>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w="9525">
              <a:noFill/>
              <a:round/>
              <a:headEnd/>
              <a:tailEnd/>
            </a:ln>
          </p:spPr>
          <p:txBody>
            <a:bodyPr/>
            <a:lstStyle/>
            <a:p>
              <a:endParaRPr lang="en-US"/>
            </a:p>
          </p:txBody>
        </p:sp>
        <p:sp>
          <p:nvSpPr>
            <p:cNvPr id="13" name="Freeform 12"/>
            <p:cNvSpPr>
              <a:spLocks noEditPoints="1"/>
            </p:cNvSpPr>
            <p:nvPr/>
          </p:nvSpPr>
          <p:spPr bwMode="auto">
            <a:xfrm>
              <a:off x="4643" y="1971"/>
              <a:ext cx="342" cy="343"/>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w="9525">
              <a:noFill/>
              <a:round/>
              <a:headEnd/>
              <a:tailEnd/>
            </a:ln>
          </p:spPr>
          <p:txBody>
            <a:bodyPr/>
            <a:lstStyle/>
            <a:p>
              <a:endParaRPr lang="en-US"/>
            </a:p>
          </p:txBody>
        </p:sp>
        <p:sp>
          <p:nvSpPr>
            <p:cNvPr id="14" name="Freeform 13"/>
            <p:cNvSpPr>
              <a:spLocks/>
            </p:cNvSpPr>
            <p:nvPr/>
          </p:nvSpPr>
          <p:spPr bwMode="auto">
            <a:xfrm>
              <a:off x="4000" y="1971"/>
              <a:ext cx="223" cy="343"/>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w="9525">
              <a:noFill/>
              <a:round/>
              <a:headEnd/>
              <a:tailEnd/>
            </a:ln>
          </p:spPr>
          <p:txBody>
            <a:bodyPr/>
            <a:lstStyle/>
            <a:p>
              <a:endParaRPr lang="en-US"/>
            </a:p>
          </p:txBody>
        </p:sp>
        <p:sp>
          <p:nvSpPr>
            <p:cNvPr id="15" name="Freeform 14"/>
            <p:cNvSpPr>
              <a:spLocks/>
            </p:cNvSpPr>
            <p:nvPr/>
          </p:nvSpPr>
          <p:spPr bwMode="auto">
            <a:xfrm>
              <a:off x="3272" y="1586"/>
              <a:ext cx="81" cy="167"/>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w="9525">
              <a:noFill/>
              <a:round/>
              <a:headEnd/>
              <a:tailEnd/>
            </a:ln>
          </p:spPr>
          <p:txBody>
            <a:bodyPr/>
            <a:lstStyle/>
            <a:p>
              <a:endParaRPr lang="en-US"/>
            </a:p>
          </p:txBody>
        </p:sp>
        <p:sp>
          <p:nvSpPr>
            <p:cNvPr id="16" name="Freeform 15"/>
            <p:cNvSpPr>
              <a:spLocks/>
            </p:cNvSpPr>
            <p:nvPr/>
          </p:nvSpPr>
          <p:spPr bwMode="auto">
            <a:xfrm>
              <a:off x="3499" y="1474"/>
              <a:ext cx="81" cy="279"/>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w="9525">
              <a:noFill/>
              <a:round/>
              <a:headEnd/>
              <a:tailEnd/>
            </a:ln>
          </p:spPr>
          <p:txBody>
            <a:bodyPr/>
            <a:lstStyle/>
            <a:p>
              <a:endParaRPr lang="en-US"/>
            </a:p>
          </p:txBody>
        </p:sp>
        <p:sp>
          <p:nvSpPr>
            <p:cNvPr id="17" name="Freeform 16"/>
            <p:cNvSpPr>
              <a:spLocks/>
            </p:cNvSpPr>
            <p:nvPr/>
          </p:nvSpPr>
          <p:spPr bwMode="auto">
            <a:xfrm>
              <a:off x="3722" y="1320"/>
              <a:ext cx="81" cy="514"/>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w="9525">
              <a:noFill/>
              <a:round/>
              <a:headEnd/>
              <a:tailEnd/>
            </a:ln>
          </p:spPr>
          <p:txBody>
            <a:bodyPr/>
            <a:lstStyle/>
            <a:p>
              <a:endParaRPr lang="en-US"/>
            </a:p>
          </p:txBody>
        </p:sp>
        <p:sp>
          <p:nvSpPr>
            <p:cNvPr id="18" name="Freeform 17"/>
            <p:cNvSpPr>
              <a:spLocks/>
            </p:cNvSpPr>
            <p:nvPr/>
          </p:nvSpPr>
          <p:spPr bwMode="auto">
            <a:xfrm>
              <a:off x="3949" y="1474"/>
              <a:ext cx="81" cy="279"/>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w="9525">
              <a:noFill/>
              <a:round/>
              <a:headEnd/>
              <a:tailEnd/>
            </a:ln>
          </p:spPr>
          <p:txBody>
            <a:bodyPr/>
            <a:lstStyle/>
            <a:p>
              <a:endParaRPr lang="en-US"/>
            </a:p>
          </p:txBody>
        </p:sp>
        <p:sp>
          <p:nvSpPr>
            <p:cNvPr id="19" name="Freeform 18"/>
            <p:cNvSpPr>
              <a:spLocks/>
            </p:cNvSpPr>
            <p:nvPr/>
          </p:nvSpPr>
          <p:spPr bwMode="auto">
            <a:xfrm>
              <a:off x="4171" y="1586"/>
              <a:ext cx="86" cy="167"/>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w="9525">
              <a:noFill/>
              <a:round/>
              <a:headEnd/>
              <a:tailEnd/>
            </a:ln>
          </p:spPr>
          <p:txBody>
            <a:bodyPr/>
            <a:lstStyle/>
            <a:p>
              <a:endParaRPr lang="en-US"/>
            </a:p>
          </p:txBody>
        </p:sp>
        <p:sp>
          <p:nvSpPr>
            <p:cNvPr id="20" name="Freeform 19"/>
            <p:cNvSpPr>
              <a:spLocks/>
            </p:cNvSpPr>
            <p:nvPr/>
          </p:nvSpPr>
          <p:spPr bwMode="auto">
            <a:xfrm>
              <a:off x="4398" y="1474"/>
              <a:ext cx="82" cy="279"/>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w="9525">
              <a:noFill/>
              <a:round/>
              <a:headEnd/>
              <a:tailEnd/>
            </a:ln>
          </p:spPr>
          <p:txBody>
            <a:bodyPr/>
            <a:lstStyle/>
            <a:p>
              <a:endParaRPr lang="en-US"/>
            </a:p>
          </p:txBody>
        </p:sp>
        <p:sp>
          <p:nvSpPr>
            <p:cNvPr id="21" name="Freeform 20"/>
            <p:cNvSpPr>
              <a:spLocks/>
            </p:cNvSpPr>
            <p:nvPr/>
          </p:nvSpPr>
          <p:spPr bwMode="auto">
            <a:xfrm>
              <a:off x="4625" y="1320"/>
              <a:ext cx="82" cy="514"/>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w="9525">
              <a:noFill/>
              <a:round/>
              <a:headEnd/>
              <a:tailEnd/>
            </a:ln>
          </p:spPr>
          <p:txBody>
            <a:bodyPr/>
            <a:lstStyle/>
            <a:p>
              <a:endParaRPr lang="en-US"/>
            </a:p>
          </p:txBody>
        </p:sp>
        <p:sp>
          <p:nvSpPr>
            <p:cNvPr id="22" name="Freeform 21"/>
            <p:cNvSpPr>
              <a:spLocks/>
            </p:cNvSpPr>
            <p:nvPr/>
          </p:nvSpPr>
          <p:spPr bwMode="auto">
            <a:xfrm>
              <a:off x="4848" y="1474"/>
              <a:ext cx="82" cy="279"/>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w="9525">
              <a:noFill/>
              <a:round/>
              <a:headEnd/>
              <a:tailEnd/>
            </a:ln>
          </p:spPr>
          <p:txBody>
            <a:bodyPr/>
            <a:lstStyle/>
            <a:p>
              <a:endParaRPr lang="en-US"/>
            </a:p>
          </p:txBody>
        </p:sp>
        <p:sp>
          <p:nvSpPr>
            <p:cNvPr id="23" name="Freeform 22"/>
            <p:cNvSpPr>
              <a:spLocks/>
            </p:cNvSpPr>
            <p:nvPr/>
          </p:nvSpPr>
          <p:spPr bwMode="auto">
            <a:xfrm>
              <a:off x="5075" y="1586"/>
              <a:ext cx="82" cy="167"/>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w="9525">
              <a:noFill/>
              <a:round/>
              <a:headEnd/>
              <a:tailEnd/>
            </a:ln>
          </p:spPr>
          <p:txBody>
            <a:bodyPr/>
            <a:lstStyle/>
            <a:p>
              <a:endParaRPr lang="en-US"/>
            </a:p>
          </p:txBody>
        </p:sp>
      </p:grpSp>
      <p:sp>
        <p:nvSpPr>
          <p:cNvPr id="2" name="Title 1"/>
          <p:cNvSpPr>
            <a:spLocks noGrp="1"/>
          </p:cNvSpPr>
          <p:nvPr>
            <p:ph type="ctrTitle" hasCustomPrompt="1"/>
          </p:nvPr>
        </p:nvSpPr>
        <p:spPr bwMode="white">
          <a:xfrm>
            <a:off x="650875" y="2774950"/>
            <a:ext cx="4454526" cy="1022350"/>
          </a:xfrm>
        </p:spPr>
        <p:txBody>
          <a:bodyPr anchor="ctr" anchorCtr="0"/>
          <a:lstStyle>
            <a:lvl1pPr>
              <a:defRPr b="0">
                <a:solidFill>
                  <a:schemeClr val="bg2"/>
                </a:solidFill>
              </a:defRPr>
            </a:lvl1pPr>
          </a:lstStyle>
          <a:p>
            <a:r>
              <a:rPr lang="en-US" dirty="0"/>
              <a:t>Presentation Title Goes Here</a:t>
            </a:r>
          </a:p>
        </p:txBody>
      </p:sp>
      <p:grpSp>
        <p:nvGrpSpPr>
          <p:cNvPr id="26" name="Group 25"/>
          <p:cNvGrpSpPr/>
          <p:nvPr userDrawn="1"/>
        </p:nvGrpSpPr>
        <p:grpSpPr>
          <a:xfrm>
            <a:off x="7114032" y="3648456"/>
            <a:ext cx="1600200" cy="592138"/>
            <a:chOff x="7105650" y="3006725"/>
            <a:chExt cx="1600200" cy="592138"/>
          </a:xfrm>
        </p:grpSpPr>
        <p:pic>
          <p:nvPicPr>
            <p:cNvPr id="28" name="Picture 38" descr="cisco-we-logo_rgb-ko.png"/>
            <p:cNvPicPr>
              <a:picLocks noChangeAspect="1"/>
            </p:cNvPicPr>
            <p:nvPr userDrawn="1"/>
          </p:nvPicPr>
          <p:blipFill>
            <a:blip r:embed="rId4" cstate="print"/>
            <a:srcRect r="36905"/>
            <a:stretch>
              <a:fillRect/>
            </a:stretch>
          </p:blipFill>
          <p:spPr bwMode="invGray">
            <a:xfrm>
              <a:off x="7105650" y="3006725"/>
              <a:ext cx="1009650" cy="592138"/>
            </a:xfrm>
            <a:prstGeom prst="rect">
              <a:avLst/>
            </a:prstGeom>
            <a:noFill/>
            <a:ln w="9525">
              <a:noFill/>
              <a:miter lim="800000"/>
              <a:headEnd/>
              <a:tailEnd/>
            </a:ln>
          </p:spPr>
        </p:pic>
        <p:pic>
          <p:nvPicPr>
            <p:cNvPr id="29" name="Picture 38" descr="cisco-we-logo_rgb-ko.png"/>
            <p:cNvPicPr>
              <a:picLocks noChangeAspect="1"/>
            </p:cNvPicPr>
            <p:nvPr userDrawn="1"/>
          </p:nvPicPr>
          <p:blipFill>
            <a:blip r:embed="rId5" cstate="print"/>
            <a:srcRect l="62698" t="34853"/>
            <a:stretch>
              <a:fillRect/>
            </a:stretch>
          </p:blipFill>
          <p:spPr bwMode="invGray">
            <a:xfrm>
              <a:off x="8108950" y="3213100"/>
              <a:ext cx="596900" cy="385763"/>
            </a:xfrm>
            <a:prstGeom prst="rect">
              <a:avLst/>
            </a:prstGeom>
            <a:noFill/>
            <a:ln w="9525">
              <a:noFill/>
              <a:miter lim="800000"/>
              <a:headEnd/>
              <a:tailEnd/>
            </a:ln>
          </p:spPr>
        </p:pic>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Quote Option 3">
    <p:spTree>
      <p:nvGrpSpPr>
        <p:cNvPr id="1" name=""/>
        <p:cNvGrpSpPr/>
        <p:nvPr/>
      </p:nvGrpSpPr>
      <p:grpSpPr>
        <a:xfrm>
          <a:off x="0" y="0"/>
          <a:ext cx="0" cy="0"/>
          <a:chOff x="0" y="0"/>
          <a:chExt cx="0" cy="0"/>
        </a:xfrm>
      </p:grpSpPr>
      <p:sp>
        <p:nvSpPr>
          <p:cNvPr id="11" name="Rectangle 2"/>
          <p:cNvSpPr>
            <a:spLocks noChangeArrowheads="1"/>
          </p:cNvSpPr>
          <p:nvPr/>
        </p:nvSpPr>
        <p:spPr bwMode="white">
          <a:xfrm>
            <a:off x="0" y="0"/>
            <a:ext cx="9144000" cy="238125"/>
          </a:xfrm>
          <a:prstGeom prst="rect">
            <a:avLst/>
          </a:prstGeom>
          <a:solidFill>
            <a:schemeClr val="bg1"/>
          </a:solidFill>
          <a:ln w="9525" algn="ctr">
            <a:noFill/>
            <a:miter lim="800000"/>
            <a:headEnd/>
            <a:tailEnd/>
          </a:ln>
          <a:effectLst/>
        </p:spPr>
        <p:txBody>
          <a:bodyPr wrap="none" lIns="82124" tIns="41061" rIns="82124" bIns="41061" anchor="ctr">
            <a:spAutoFit/>
          </a:bodyPr>
          <a:lstStyle/>
          <a:p>
            <a:endParaRPr lang="en-US"/>
          </a:p>
        </p:txBody>
      </p:sp>
      <p:pic>
        <p:nvPicPr>
          <p:cNvPr id="3074" name="Picture 2"/>
          <p:cNvPicPr>
            <a:picLocks noChangeAspect="1" noChangeArrowheads="1"/>
          </p:cNvPicPr>
          <p:nvPr userDrawn="1"/>
        </p:nvPicPr>
        <p:blipFill>
          <a:blip r:embed="rId2" cstate="print"/>
          <a:srcRect/>
          <a:stretch>
            <a:fillRect/>
          </a:stretch>
        </p:blipFill>
        <p:spPr bwMode="auto">
          <a:xfrm>
            <a:off x="0" y="2087563"/>
            <a:ext cx="5456663" cy="2395537"/>
          </a:xfrm>
          <a:prstGeom prst="rect">
            <a:avLst/>
          </a:prstGeom>
          <a:noFill/>
          <a:ln w="15875">
            <a:solidFill>
              <a:srgbClr val="FFFFFF"/>
            </a:solidFill>
            <a:miter lim="800000"/>
            <a:headEnd/>
            <a:tailEnd/>
          </a:ln>
          <a:effectLst/>
        </p:spPr>
      </p:pic>
      <p:sp>
        <p:nvSpPr>
          <p:cNvPr id="14" name="Rectangle 13"/>
          <p:cNvSpPr/>
          <p:nvPr userDrawn="1"/>
        </p:nvSpPr>
        <p:spPr>
          <a:xfrm>
            <a:off x="5343525" y="4483100"/>
            <a:ext cx="3800476" cy="2374899"/>
          </a:xfrm>
          <a:prstGeom prst="rect">
            <a:avLst/>
          </a:prstGeom>
          <a:solidFill>
            <a:schemeClr val="bg2">
              <a:lumMod val="50000"/>
            </a:schemeClr>
          </a:solidFill>
          <a:ln w="19050">
            <a:noFill/>
          </a:ln>
        </p:spPr>
        <p:txBody>
          <a:bodyPr vert="horz" lIns="91440" tIns="45720" rIns="91440" bIns="45720" rtlCol="0" anchor="ctr" anchorCtr="1">
            <a:normAutofit/>
          </a:bodyPr>
          <a:lstStyle/>
          <a:p>
            <a:pPr marL="237744" indent="-237744" algn="l" defTabSz="914400" rtl="0" eaLnBrk="1" latinLnBrk="0" hangingPunct="1">
              <a:lnSpc>
                <a:spcPct val="95000"/>
              </a:lnSpc>
              <a:spcBef>
                <a:spcPts val="1440"/>
              </a:spcBef>
              <a:buClr>
                <a:schemeClr val="accent1"/>
              </a:buClr>
              <a:buFont typeface="Wingdings" pitchFamily="2" charset="2"/>
              <a:buNone/>
            </a:pPr>
            <a:endParaRPr lang="en-US" sz="2400" kern="1200" dirty="0">
              <a:solidFill>
                <a:schemeClr val="tx1"/>
              </a:solidFill>
              <a:latin typeface="+mn-lt"/>
              <a:ea typeface="+mn-ea"/>
              <a:cs typeface="+mn-cs"/>
            </a:endParaRPr>
          </a:p>
        </p:txBody>
      </p:sp>
      <p:sp>
        <p:nvSpPr>
          <p:cNvPr id="16" name="Rectangle 15"/>
          <p:cNvSpPr/>
          <p:nvPr userDrawn="1"/>
        </p:nvSpPr>
        <p:spPr>
          <a:xfrm>
            <a:off x="5343525" y="-1"/>
            <a:ext cx="3800476" cy="2087563"/>
          </a:xfrm>
          <a:prstGeom prst="rect">
            <a:avLst/>
          </a:prstGeom>
          <a:solidFill>
            <a:schemeClr val="bg2">
              <a:lumMod val="50000"/>
            </a:schemeClr>
          </a:solidFill>
          <a:ln w="19050">
            <a:noFill/>
          </a:ln>
        </p:spPr>
        <p:txBody>
          <a:bodyPr vert="horz" lIns="91440" tIns="45720" rIns="91440" bIns="45720" rtlCol="0" anchor="ctr" anchorCtr="1">
            <a:normAutofit/>
          </a:bodyPr>
          <a:lstStyle/>
          <a:p>
            <a:pPr marL="237744" indent="-237744" algn="l" defTabSz="914400" rtl="0" eaLnBrk="1" latinLnBrk="0" hangingPunct="1">
              <a:lnSpc>
                <a:spcPct val="95000"/>
              </a:lnSpc>
              <a:spcBef>
                <a:spcPts val="1440"/>
              </a:spcBef>
              <a:buClr>
                <a:schemeClr val="accent1"/>
              </a:buClr>
              <a:buFont typeface="Wingdings" pitchFamily="2" charset="2"/>
              <a:buNone/>
            </a:pPr>
            <a:endParaRPr lang="en-US" sz="2400" kern="1200" dirty="0">
              <a:solidFill>
                <a:schemeClr val="tx1"/>
              </a:solidFill>
              <a:latin typeface="+mn-lt"/>
              <a:ea typeface="+mn-ea"/>
              <a:cs typeface="+mn-cs"/>
            </a:endParaRPr>
          </a:p>
        </p:txBody>
      </p:sp>
      <p:sp>
        <p:nvSpPr>
          <p:cNvPr id="17" name="Rectangle 16"/>
          <p:cNvSpPr/>
          <p:nvPr userDrawn="1"/>
        </p:nvSpPr>
        <p:spPr>
          <a:xfrm>
            <a:off x="5343525" y="2095500"/>
            <a:ext cx="3800476" cy="2387599"/>
          </a:xfrm>
          <a:prstGeom prst="rect">
            <a:avLst/>
          </a:prstGeom>
          <a:solidFill>
            <a:schemeClr val="bg2">
              <a:lumMod val="65000"/>
            </a:schemeClr>
          </a:solidFill>
          <a:ln w="19050">
            <a:noFill/>
          </a:ln>
        </p:spPr>
        <p:txBody>
          <a:bodyPr vert="horz" lIns="91440" tIns="45720" rIns="91440" bIns="45720" rtlCol="0" anchor="ctr" anchorCtr="1">
            <a:normAutofit/>
          </a:bodyPr>
          <a:lstStyle/>
          <a:p>
            <a:pPr marL="237744" indent="-237744" algn="l" defTabSz="914400" rtl="0" eaLnBrk="1" latinLnBrk="0" hangingPunct="1">
              <a:lnSpc>
                <a:spcPct val="95000"/>
              </a:lnSpc>
              <a:spcBef>
                <a:spcPts val="1440"/>
              </a:spcBef>
              <a:buClr>
                <a:schemeClr val="accent1"/>
              </a:buClr>
              <a:buFont typeface="Wingdings" pitchFamily="2" charset="2"/>
              <a:buNone/>
            </a:pPr>
            <a:endParaRPr lang="en-US" sz="2400" kern="1200" dirty="0">
              <a:solidFill>
                <a:schemeClr val="tx1"/>
              </a:solidFill>
              <a:latin typeface="+mn-lt"/>
              <a:ea typeface="+mn-ea"/>
              <a:cs typeface="+mn-cs"/>
            </a:endParaRPr>
          </a:p>
        </p:txBody>
      </p:sp>
      <p:sp>
        <p:nvSpPr>
          <p:cNvPr id="18" name="Line 25"/>
          <p:cNvSpPr>
            <a:spLocks noChangeShapeType="1"/>
          </p:cNvSpPr>
          <p:nvPr/>
        </p:nvSpPr>
        <p:spPr bwMode="ltGray">
          <a:xfrm>
            <a:off x="5334000" y="0"/>
            <a:ext cx="0" cy="6858000"/>
          </a:xfrm>
          <a:prstGeom prst="line">
            <a:avLst/>
          </a:prstGeom>
          <a:noFill/>
          <a:ln w="19050">
            <a:solidFill>
              <a:srgbClr val="FFFFFF"/>
            </a:solidFill>
            <a:round/>
            <a:headEnd/>
            <a:tailEnd/>
          </a:ln>
        </p:spPr>
        <p:txBody>
          <a:bodyPr wrap="none" lIns="82124" tIns="41061" rIns="82124" bIns="41061" anchor="ctr">
            <a:spAutoFit/>
          </a:bodyPr>
          <a:lstStyle/>
          <a:p>
            <a:endParaRPr lang="en-US"/>
          </a:p>
        </p:txBody>
      </p:sp>
      <p:sp>
        <p:nvSpPr>
          <p:cNvPr id="42" name="Text Placeholder 41"/>
          <p:cNvSpPr>
            <a:spLocks noGrp="1"/>
          </p:cNvSpPr>
          <p:nvPr>
            <p:ph type="body" sz="quarter" idx="10" hasCustomPrompt="1"/>
          </p:nvPr>
        </p:nvSpPr>
        <p:spPr bwMode="white">
          <a:xfrm>
            <a:off x="719138" y="2487613"/>
            <a:ext cx="3865562" cy="1512887"/>
          </a:xfrm>
        </p:spPr>
        <p:txBody>
          <a:bodyPr>
            <a:noAutofit/>
          </a:bodyPr>
          <a:lstStyle>
            <a:lvl1pPr marL="114300" indent="-118872" algn="l" defTabSz="814388" eaLnBrk="1" hangingPunct="1">
              <a:lnSpc>
                <a:spcPct val="95000"/>
              </a:lnSpc>
              <a:buNone/>
              <a:defRPr sz="1800">
                <a:solidFill>
                  <a:schemeClr val="bg1"/>
                </a:solidFill>
              </a:defRPr>
            </a:lvl1pPr>
          </a:lstStyle>
          <a:p>
            <a:pPr lvl="0"/>
            <a:r>
              <a:rPr lang="en-US" dirty="0"/>
              <a:t>“Quote slide option three has text that is left aligned, set in Arial Regular with a point size of 18 points. Use no more than five lines of text per quote.”</a:t>
            </a:r>
          </a:p>
        </p:txBody>
      </p:sp>
      <p:sp>
        <p:nvSpPr>
          <p:cNvPr id="44" name="Text Placeholder 43"/>
          <p:cNvSpPr>
            <a:spLocks noGrp="1"/>
          </p:cNvSpPr>
          <p:nvPr>
            <p:ph type="body" sz="quarter" idx="11" hasCustomPrompt="1"/>
          </p:nvPr>
        </p:nvSpPr>
        <p:spPr>
          <a:xfrm>
            <a:off x="801688" y="4881563"/>
            <a:ext cx="3789362" cy="554266"/>
          </a:xfrm>
        </p:spPr>
        <p:txBody>
          <a:bodyPr anchor="ctr" anchorCtr="0">
            <a:normAutofit/>
          </a:bodyPr>
          <a:lstStyle>
            <a:lvl1pPr marL="0" indent="0" algn="l" defTabSz="814388">
              <a:spcBef>
                <a:spcPct val="30000"/>
              </a:spcBef>
              <a:buClr>
                <a:schemeClr val="tx2"/>
              </a:buClr>
              <a:buSzPct val="100000"/>
              <a:buFont typeface="Wingdings" pitchFamily="2" charset="2"/>
              <a:buNone/>
              <a:defRPr sz="1600" b="0">
                <a:solidFill>
                  <a:srgbClr val="0183B7"/>
                </a:solidFill>
              </a:defRPr>
            </a:lvl1pPr>
          </a:lstStyle>
          <a:p>
            <a:pPr lvl="0"/>
            <a:r>
              <a:rPr lang="en-US" dirty="0"/>
              <a:t>Source Name</a:t>
            </a:r>
            <a:br>
              <a:rPr lang="en-US" dirty="0"/>
            </a:br>
            <a:r>
              <a:rPr lang="en-US" dirty="0"/>
              <a:t>Company XYZ</a:t>
            </a:r>
          </a:p>
        </p:txBody>
      </p:sp>
      <p:sp>
        <p:nvSpPr>
          <p:cNvPr id="52" name="Rectangle 7"/>
          <p:cNvSpPr>
            <a:spLocks noChangeArrowheads="1"/>
          </p:cNvSpPr>
          <p:nvPr userDrawn="1"/>
        </p:nvSpPr>
        <p:spPr bwMode="ltGray">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1000">
                <a:solidFill>
                  <a:srgbClr val="8E8E95"/>
                </a:solidFill>
              </a:rPr>
              <a:pPr algn="r" defTabSz="814388">
                <a:lnSpc>
                  <a:spcPct val="100000"/>
                </a:lnSpc>
              </a:pPr>
              <a:t>‹#›</a:t>
            </a:fld>
            <a:endParaRPr lang="en-US" sz="1000" dirty="0">
              <a:solidFill>
                <a:srgbClr val="8E8E95"/>
              </a:solidFill>
            </a:endParaRPr>
          </a:p>
        </p:txBody>
      </p:sp>
      <p:sp>
        <p:nvSpPr>
          <p:cNvPr id="15" name="Picture Placeholder 43"/>
          <p:cNvSpPr>
            <a:spLocks noGrp="1"/>
          </p:cNvSpPr>
          <p:nvPr>
            <p:ph type="pic" sz="quarter" idx="14" hasCustomPrompt="1"/>
          </p:nvPr>
        </p:nvSpPr>
        <p:spPr>
          <a:xfrm>
            <a:off x="5343525" y="4368800"/>
            <a:ext cx="3800475" cy="2489200"/>
          </a:xfrm>
          <a:solidFill>
            <a:schemeClr val="bg2">
              <a:lumMod val="50000"/>
            </a:schemeClr>
          </a:solidFill>
          <a:ln w="19050">
            <a:solidFill>
              <a:srgbClr val="FFFFFF"/>
            </a:solidFill>
          </a:ln>
        </p:spPr>
        <p:txBody>
          <a:bodyPr vert="horz" lIns="91440" tIns="45720" rIns="91440" bIns="45720" rtlCol="0" anchor="ctr" anchorCtr="1">
            <a:normAutofit/>
          </a:bodyPr>
          <a:lstStyle>
            <a:lvl1pPr marL="237744" indent="-237744" algn="l" defTabSz="914400" rtl="0" eaLnBrk="1" latinLnBrk="0" hangingPunct="1">
              <a:lnSpc>
                <a:spcPct val="95000"/>
              </a:lnSpc>
              <a:spcBef>
                <a:spcPts val="1440"/>
              </a:spcBef>
              <a:buClr>
                <a:schemeClr val="accent1"/>
              </a:buClr>
              <a:buFont typeface="Wingdings" pitchFamily="2" charset="2"/>
              <a:buNone/>
              <a:defRPr lang="en-US" sz="2400" kern="1200" dirty="0">
                <a:solidFill>
                  <a:schemeClr val="tx1"/>
                </a:solidFill>
                <a:latin typeface="+mn-lt"/>
                <a:ea typeface="+mn-ea"/>
                <a:cs typeface="+mn-cs"/>
              </a:defRPr>
            </a:lvl1pPr>
          </a:lstStyle>
          <a:p>
            <a:r>
              <a:rPr lang="en-US" dirty="0"/>
              <a:t>Photo Goes Here</a:t>
            </a:r>
          </a:p>
        </p:txBody>
      </p:sp>
      <p:sp>
        <p:nvSpPr>
          <p:cNvPr id="19" name="Picture Placeholder 43"/>
          <p:cNvSpPr>
            <a:spLocks noGrp="1"/>
          </p:cNvSpPr>
          <p:nvPr>
            <p:ph type="pic" sz="quarter" idx="13" hasCustomPrompt="1"/>
          </p:nvPr>
        </p:nvSpPr>
        <p:spPr>
          <a:xfrm>
            <a:off x="5343525" y="-1"/>
            <a:ext cx="3800475" cy="2095501"/>
          </a:xfrm>
          <a:solidFill>
            <a:schemeClr val="bg2">
              <a:lumMod val="50000"/>
            </a:schemeClr>
          </a:solidFill>
          <a:ln w="19050">
            <a:solidFill>
              <a:srgbClr val="FFFFFF"/>
            </a:solidFill>
          </a:ln>
        </p:spPr>
        <p:txBody>
          <a:bodyPr vert="horz" lIns="91440" tIns="45720" rIns="91440" bIns="45720" rtlCol="0" anchor="ctr" anchorCtr="1">
            <a:normAutofit/>
          </a:bodyPr>
          <a:lstStyle>
            <a:lvl1pPr marL="237744" indent="-237744" algn="l" defTabSz="914400" rtl="0" eaLnBrk="1" latinLnBrk="0" hangingPunct="1">
              <a:lnSpc>
                <a:spcPct val="95000"/>
              </a:lnSpc>
              <a:spcBef>
                <a:spcPts val="1440"/>
              </a:spcBef>
              <a:buClr>
                <a:schemeClr val="accent1"/>
              </a:buClr>
              <a:buFont typeface="Wingdings" pitchFamily="2" charset="2"/>
              <a:buNone/>
              <a:defRPr lang="en-US" sz="2400" kern="1200" dirty="0">
                <a:solidFill>
                  <a:schemeClr val="tx1"/>
                </a:solidFill>
                <a:latin typeface="+mn-lt"/>
                <a:ea typeface="+mn-ea"/>
                <a:cs typeface="+mn-cs"/>
              </a:defRPr>
            </a:lvl1pPr>
          </a:lstStyle>
          <a:p>
            <a:r>
              <a:rPr lang="en-US" dirty="0"/>
              <a:t>Photo Goes Here</a:t>
            </a:r>
          </a:p>
        </p:txBody>
      </p:sp>
      <p:sp>
        <p:nvSpPr>
          <p:cNvPr id="20" name="Picture Placeholder 43"/>
          <p:cNvSpPr>
            <a:spLocks noGrp="1"/>
          </p:cNvSpPr>
          <p:nvPr>
            <p:ph type="pic" sz="quarter" idx="12" hasCustomPrompt="1"/>
          </p:nvPr>
        </p:nvSpPr>
        <p:spPr>
          <a:xfrm>
            <a:off x="5343525" y="2095500"/>
            <a:ext cx="3800475" cy="2374900"/>
          </a:xfrm>
          <a:solidFill>
            <a:schemeClr val="bg2">
              <a:lumMod val="65000"/>
            </a:schemeClr>
          </a:solidFill>
          <a:ln w="19050">
            <a:solidFill>
              <a:srgbClr val="FFFFFF"/>
            </a:solidFill>
          </a:ln>
        </p:spPr>
        <p:txBody>
          <a:bodyPr vert="horz" lIns="91440" tIns="45720" rIns="91440" bIns="45720" rtlCol="0" anchor="ctr" anchorCtr="1">
            <a:normAutofit/>
          </a:bodyPr>
          <a:lstStyle>
            <a:lvl1pPr marL="237744" indent="-237744" algn="l" defTabSz="914400" rtl="0" eaLnBrk="1" latinLnBrk="0" hangingPunct="1">
              <a:lnSpc>
                <a:spcPct val="95000"/>
              </a:lnSpc>
              <a:spcBef>
                <a:spcPts val="1440"/>
              </a:spcBef>
              <a:buClr>
                <a:schemeClr val="accent1"/>
              </a:buClr>
              <a:buFont typeface="Wingdings" pitchFamily="2" charset="2"/>
              <a:buNone/>
              <a:defRPr lang="en-US" sz="2400" kern="1200" dirty="0">
                <a:solidFill>
                  <a:schemeClr val="tx1"/>
                </a:solidFill>
                <a:latin typeface="+mn-lt"/>
                <a:ea typeface="+mn-ea"/>
                <a:cs typeface="+mn-cs"/>
              </a:defRPr>
            </a:lvl1pPr>
          </a:lstStyle>
          <a:p>
            <a:r>
              <a:rPr lang="en-US" dirty="0"/>
              <a:t>Photo Goes Here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sp>
        <p:nvSpPr>
          <p:cNvPr id="3" name="Rectangle 2"/>
          <p:cNvSpPr/>
          <p:nvPr userDrawn="1"/>
        </p:nvSpPr>
        <p:spPr bwMode="white">
          <a:xfrm>
            <a:off x="0" y="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isco_Logo_rgb_large2"/>
          <p:cNvPicPr>
            <a:picLocks noChangeAspect="1" noChangeArrowheads="1"/>
          </p:cNvPicPr>
          <p:nvPr userDrawn="1"/>
        </p:nvPicPr>
        <p:blipFill>
          <a:blip r:embed="rId2" cstate="print"/>
          <a:srcRect/>
          <a:stretch>
            <a:fillRect/>
          </a:stretch>
        </p:blipFill>
        <p:spPr bwMode="black">
          <a:xfrm>
            <a:off x="2803525" y="2420938"/>
            <a:ext cx="3529013" cy="1857375"/>
          </a:xfrm>
          <a:prstGeom prst="rect">
            <a:avLst/>
          </a:prstGeom>
          <a:noFill/>
        </p:spPr>
      </p:pic>
      <p:sp>
        <p:nvSpPr>
          <p:cNvPr id="5" name="Rectangle 4"/>
          <p:cNvSpPr>
            <a:spLocks noChangeArrowheads="1"/>
          </p:cNvSpPr>
          <p:nvPr userDrawn="1"/>
        </p:nvSpPr>
        <p:spPr bwMode="ltGray">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1000">
                <a:solidFill>
                  <a:srgbClr val="8E8E95"/>
                </a:solidFill>
              </a:rPr>
              <a:pPr algn="r" defTabSz="814388">
                <a:lnSpc>
                  <a:spcPct val="100000"/>
                </a:lnSpc>
              </a:pPr>
              <a:t>‹#›</a:t>
            </a:fld>
            <a:endParaRPr lang="en-US" sz="1000" dirty="0">
              <a:solidFill>
                <a:srgbClr val="8E8E95"/>
              </a:solidFill>
            </a:endParaRPr>
          </a:p>
        </p:txBody>
      </p:sp>
      <p:sp>
        <p:nvSpPr>
          <p:cNvPr id="6" name="Rectangle 7"/>
          <p:cNvSpPr>
            <a:spLocks noChangeArrowheads="1"/>
          </p:cNvSpPr>
          <p:nvPr userDrawn="1"/>
        </p:nvSpPr>
        <p:spPr bwMode="ltGray">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1000">
                <a:solidFill>
                  <a:srgbClr val="8E8E95"/>
                </a:solidFill>
              </a:rPr>
              <a:pPr algn="r" defTabSz="814388">
                <a:lnSpc>
                  <a:spcPct val="100000"/>
                </a:lnSpc>
              </a:pPr>
              <a:t>‹#›</a:t>
            </a:fld>
            <a:endParaRPr lang="en-US" sz="1000" dirty="0">
              <a:solidFill>
                <a:srgbClr val="8E8E95"/>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ft Third Photo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3751" y="304800"/>
            <a:ext cx="7435849" cy="838200"/>
          </a:xfrm>
        </p:spPr>
        <p:txBody>
          <a:bodyPr/>
          <a:lstStyle/>
          <a:p>
            <a:r>
              <a:rPr lang="en-US" dirty="0"/>
              <a:t>Slide Title Goes Here</a:t>
            </a:r>
          </a:p>
        </p:txBody>
      </p:sp>
      <p:sp>
        <p:nvSpPr>
          <p:cNvPr id="3" name="Content Placeholder 2"/>
          <p:cNvSpPr>
            <a:spLocks noGrp="1"/>
          </p:cNvSpPr>
          <p:nvPr>
            <p:ph idx="1" hasCustomPrompt="1"/>
          </p:nvPr>
        </p:nvSpPr>
        <p:spPr>
          <a:xfrm>
            <a:off x="3454400" y="1600200"/>
            <a:ext cx="4775200" cy="4648200"/>
          </a:xfrm>
        </p:spPr>
        <p:txBody>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Picture Placeholder 43"/>
          <p:cNvSpPr>
            <a:spLocks noGrp="1"/>
          </p:cNvSpPr>
          <p:nvPr>
            <p:ph type="pic" sz="quarter" idx="11" hasCustomPrompt="1"/>
          </p:nvPr>
        </p:nvSpPr>
        <p:spPr>
          <a:xfrm>
            <a:off x="0" y="1143000"/>
            <a:ext cx="3048000" cy="5715000"/>
          </a:xfrm>
        </p:spPr>
        <p:txBody>
          <a:bodyPr anchor="ctr" anchorCtr="1"/>
          <a:lstStyle>
            <a:lvl1pPr>
              <a:buNone/>
              <a:defRPr baseline="0"/>
            </a:lvl1pPr>
          </a:lstStyle>
          <a:p>
            <a:r>
              <a:rPr lang="en-US" dirty="0"/>
              <a:t>Photo Goes Here</a:t>
            </a:r>
          </a:p>
        </p:txBody>
      </p:sp>
      <p:sp>
        <p:nvSpPr>
          <p:cNvPr id="22" name="Rectangle 7"/>
          <p:cNvSpPr>
            <a:spLocks noChangeArrowheads="1"/>
          </p:cNvSpPr>
          <p:nvPr userDrawn="1"/>
        </p:nvSpPr>
        <p:spPr bwMode="ltGray">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1000">
                <a:solidFill>
                  <a:srgbClr val="8E8E95"/>
                </a:solidFill>
              </a:rPr>
              <a:pPr algn="r" defTabSz="814388">
                <a:lnSpc>
                  <a:spcPct val="100000"/>
                </a:lnSpc>
              </a:pPr>
              <a:t>‹#›</a:t>
            </a:fld>
            <a:endParaRPr lang="en-US" sz="1000" dirty="0">
              <a:solidFill>
                <a:srgbClr val="8E8E95"/>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C507940-F3F5-4D80-91EC-38805242C527}" type="datetimeFigureOut">
              <a:rPr lang="en-US" smtClean="0"/>
              <a:t>11/11/20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A82B587-A64D-4BD5-889A-63CB337EB26A}" type="slidenum">
              <a:rPr lang="en-US" smtClean="0"/>
              <a:t>‹#›</a:t>
            </a:fld>
            <a:endParaRPr lang="en-US"/>
          </a:p>
        </p:txBody>
      </p:sp>
    </p:spTree>
    <p:extLst>
      <p:ext uri="{BB962C8B-B14F-4D97-AF65-F5344CB8AC3E}">
        <p14:creationId xmlns:p14="http://schemas.microsoft.com/office/powerpoint/2010/main" val="415526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ight Third Photo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3751" y="304800"/>
            <a:ext cx="7435849" cy="838200"/>
          </a:xfrm>
        </p:spPr>
        <p:txBody>
          <a:bodyPr/>
          <a:lstStyle/>
          <a:p>
            <a:r>
              <a:rPr lang="en-US" dirty="0"/>
              <a:t>Slide Title Goes Here</a:t>
            </a:r>
          </a:p>
        </p:txBody>
      </p:sp>
      <p:sp>
        <p:nvSpPr>
          <p:cNvPr id="3" name="Content Placeholder 2"/>
          <p:cNvSpPr>
            <a:spLocks noGrp="1"/>
          </p:cNvSpPr>
          <p:nvPr>
            <p:ph idx="1" hasCustomPrompt="1"/>
          </p:nvPr>
        </p:nvSpPr>
        <p:spPr>
          <a:xfrm>
            <a:off x="793751" y="1600200"/>
            <a:ext cx="4540249" cy="4525963"/>
          </a:xfrm>
        </p:spPr>
        <p:txBody>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0" hasCustomPrompt="1"/>
          </p:nvPr>
        </p:nvSpPr>
        <p:spPr>
          <a:xfrm>
            <a:off x="793751" y="1186542"/>
            <a:ext cx="4540249" cy="381000"/>
          </a:xfrm>
        </p:spPr>
        <p:txBody>
          <a:bodyPr anchor="ctr" anchorCtr="0">
            <a:noAutofit/>
          </a:bodyPr>
          <a:lstStyle>
            <a:lvl1pPr>
              <a:buFontTx/>
              <a:buNone/>
              <a:defRPr sz="2400"/>
            </a:lvl1pPr>
            <a:lvl2pPr>
              <a:defRPr sz="2400"/>
            </a:lvl2pPr>
            <a:lvl3pPr>
              <a:defRPr sz="2400"/>
            </a:lvl3pPr>
            <a:lvl4pPr>
              <a:defRPr sz="2400"/>
            </a:lvl4pPr>
            <a:lvl5pPr>
              <a:defRPr sz="2400"/>
            </a:lvl5pPr>
          </a:lstStyle>
          <a:p>
            <a:pPr lvl="0"/>
            <a:r>
              <a:rPr lang="en-US" dirty="0"/>
              <a:t>Subtitle Goes Here</a:t>
            </a:r>
          </a:p>
        </p:txBody>
      </p:sp>
      <p:sp>
        <p:nvSpPr>
          <p:cNvPr id="44" name="Picture Placeholder 43"/>
          <p:cNvSpPr>
            <a:spLocks noGrp="1"/>
          </p:cNvSpPr>
          <p:nvPr>
            <p:ph type="pic" sz="quarter" idx="11" hasCustomPrompt="1"/>
          </p:nvPr>
        </p:nvSpPr>
        <p:spPr>
          <a:xfrm>
            <a:off x="6096000" y="1143000"/>
            <a:ext cx="3048000" cy="5715000"/>
          </a:xfrm>
        </p:spPr>
        <p:txBody>
          <a:bodyPr anchor="ctr" anchorCtr="1"/>
          <a:lstStyle>
            <a:lvl1pPr>
              <a:buNone/>
              <a:defRPr/>
            </a:lvl1pPr>
          </a:lstStyle>
          <a:p>
            <a:r>
              <a:rPr lang="en-US" dirty="0"/>
              <a:t>Photo Goes Here</a:t>
            </a:r>
          </a:p>
        </p:txBody>
      </p:sp>
      <p:sp>
        <p:nvSpPr>
          <p:cNvPr id="19" name="Rectangle 7"/>
          <p:cNvSpPr>
            <a:spLocks noChangeArrowheads="1"/>
          </p:cNvSpPr>
          <p:nvPr userDrawn="1"/>
        </p:nvSpPr>
        <p:spPr bwMode="ltGray">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1000">
                <a:solidFill>
                  <a:srgbClr val="8E8E95"/>
                </a:solidFill>
              </a:rPr>
              <a:pPr algn="r" defTabSz="814388">
                <a:lnSpc>
                  <a:spcPct val="100000"/>
                </a:lnSpc>
              </a:pPr>
              <a:t>‹#›</a:t>
            </a:fld>
            <a:endParaRPr lang="en-US" sz="1000" dirty="0">
              <a:solidFill>
                <a:srgbClr val="8E8E95"/>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 Third Photo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3751" y="304800"/>
            <a:ext cx="7435849" cy="838200"/>
          </a:xfrm>
        </p:spPr>
        <p:txBody>
          <a:bodyPr/>
          <a:lstStyle/>
          <a:p>
            <a:r>
              <a:rPr lang="en-US" dirty="0"/>
              <a:t>Slide Title Goes Here</a:t>
            </a:r>
          </a:p>
        </p:txBody>
      </p:sp>
      <p:sp>
        <p:nvSpPr>
          <p:cNvPr id="3" name="Content Placeholder 2"/>
          <p:cNvSpPr>
            <a:spLocks noGrp="1"/>
          </p:cNvSpPr>
          <p:nvPr>
            <p:ph idx="1" hasCustomPrompt="1"/>
          </p:nvPr>
        </p:nvSpPr>
        <p:spPr>
          <a:xfrm>
            <a:off x="793751" y="3512457"/>
            <a:ext cx="7464878" cy="2735942"/>
          </a:xfrm>
        </p:spPr>
        <p:txBody>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Picture Placeholder 43"/>
          <p:cNvSpPr>
            <a:spLocks noGrp="1"/>
          </p:cNvSpPr>
          <p:nvPr>
            <p:ph type="pic" sz="quarter" idx="11" hasCustomPrompt="1"/>
          </p:nvPr>
        </p:nvSpPr>
        <p:spPr>
          <a:xfrm>
            <a:off x="0" y="1143000"/>
            <a:ext cx="9144000" cy="1905000"/>
          </a:xfrm>
        </p:spPr>
        <p:txBody>
          <a:bodyPr anchor="ctr" anchorCtr="1"/>
          <a:lstStyle>
            <a:lvl1pPr>
              <a:buNone/>
              <a:defRPr baseline="0"/>
            </a:lvl1pPr>
          </a:lstStyle>
          <a:p>
            <a:r>
              <a:rPr lang="en-US" dirty="0"/>
              <a:t>Photo Goes Here</a:t>
            </a:r>
          </a:p>
        </p:txBody>
      </p:sp>
      <p:sp>
        <p:nvSpPr>
          <p:cNvPr id="13" name="Rectangle 7"/>
          <p:cNvSpPr>
            <a:spLocks noChangeArrowheads="1"/>
          </p:cNvSpPr>
          <p:nvPr userDrawn="1"/>
        </p:nvSpPr>
        <p:spPr bwMode="ltGray">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1000">
                <a:solidFill>
                  <a:srgbClr val="8E8E95"/>
                </a:solidFill>
              </a:rPr>
              <a:pPr algn="r" defTabSz="814388">
                <a:lnSpc>
                  <a:spcPct val="100000"/>
                </a:lnSpc>
              </a:pPr>
              <a:t>‹#›</a:t>
            </a:fld>
            <a:endParaRPr lang="en-US" sz="1000" dirty="0">
              <a:solidFill>
                <a:srgbClr val="8E8E95"/>
              </a:solidFill>
            </a:endParaRPr>
          </a:p>
        </p:txBody>
      </p:sp>
      <p:sp>
        <p:nvSpPr>
          <p:cNvPr id="14" name="Rectangle 7"/>
          <p:cNvSpPr>
            <a:spLocks noChangeArrowheads="1"/>
          </p:cNvSpPr>
          <p:nvPr userDrawn="1"/>
        </p:nvSpPr>
        <p:spPr bwMode="ltGray">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1000">
                <a:solidFill>
                  <a:srgbClr val="8E8E95"/>
                </a:solidFill>
              </a:rPr>
              <a:pPr algn="r" defTabSz="814388">
                <a:lnSpc>
                  <a:spcPct val="100000"/>
                </a:lnSpc>
              </a:pPr>
              <a:t>‹#›</a:t>
            </a:fld>
            <a:endParaRPr lang="en-US" sz="1000" dirty="0">
              <a:solidFill>
                <a:srgbClr val="8E8E95"/>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Right Half Photo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3751" y="304800"/>
            <a:ext cx="7435849" cy="838200"/>
          </a:xfrm>
        </p:spPr>
        <p:txBody>
          <a:bodyPr/>
          <a:lstStyle/>
          <a:p>
            <a:r>
              <a:rPr lang="en-US" dirty="0"/>
              <a:t>Slide Title Goes Here</a:t>
            </a:r>
          </a:p>
        </p:txBody>
      </p:sp>
      <p:sp>
        <p:nvSpPr>
          <p:cNvPr id="3" name="Content Placeholder 2"/>
          <p:cNvSpPr>
            <a:spLocks noGrp="1"/>
          </p:cNvSpPr>
          <p:nvPr>
            <p:ph idx="1" hasCustomPrompt="1"/>
          </p:nvPr>
        </p:nvSpPr>
        <p:spPr>
          <a:xfrm>
            <a:off x="793751" y="1600200"/>
            <a:ext cx="3016249" cy="4525963"/>
          </a:xfrm>
        </p:spPr>
        <p:txBody>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0" hasCustomPrompt="1"/>
          </p:nvPr>
        </p:nvSpPr>
        <p:spPr>
          <a:xfrm>
            <a:off x="793751" y="1186542"/>
            <a:ext cx="3028949" cy="381000"/>
          </a:xfrm>
        </p:spPr>
        <p:txBody>
          <a:bodyPr anchor="ctr" anchorCtr="0">
            <a:noAutofit/>
          </a:bodyPr>
          <a:lstStyle>
            <a:lvl1pPr>
              <a:buFontTx/>
              <a:buNone/>
              <a:defRPr sz="2400"/>
            </a:lvl1pPr>
            <a:lvl2pPr>
              <a:defRPr sz="2400"/>
            </a:lvl2pPr>
            <a:lvl3pPr>
              <a:defRPr sz="2400"/>
            </a:lvl3pPr>
            <a:lvl4pPr>
              <a:defRPr sz="2400"/>
            </a:lvl4pPr>
            <a:lvl5pPr>
              <a:defRPr sz="2400"/>
            </a:lvl5pPr>
          </a:lstStyle>
          <a:p>
            <a:pPr lvl="0"/>
            <a:r>
              <a:rPr lang="en-US" dirty="0"/>
              <a:t>Subtitle Goes Here</a:t>
            </a:r>
          </a:p>
        </p:txBody>
      </p:sp>
      <p:sp>
        <p:nvSpPr>
          <p:cNvPr id="44" name="Picture Placeholder 43"/>
          <p:cNvSpPr>
            <a:spLocks noGrp="1"/>
          </p:cNvSpPr>
          <p:nvPr>
            <p:ph type="pic" sz="quarter" idx="11" hasCustomPrompt="1"/>
          </p:nvPr>
        </p:nvSpPr>
        <p:spPr>
          <a:xfrm>
            <a:off x="4572000" y="1143000"/>
            <a:ext cx="4572000" cy="5715000"/>
          </a:xfrm>
        </p:spPr>
        <p:txBody>
          <a:bodyPr anchor="ctr" anchorCtr="1"/>
          <a:lstStyle>
            <a:lvl1pPr>
              <a:buNone/>
              <a:defRPr/>
            </a:lvl1pPr>
          </a:lstStyle>
          <a:p>
            <a:r>
              <a:rPr lang="en-US" dirty="0"/>
              <a:t>Photo Goes Here</a:t>
            </a:r>
          </a:p>
        </p:txBody>
      </p:sp>
      <p:sp>
        <p:nvSpPr>
          <p:cNvPr id="19" name="Rectangle 7"/>
          <p:cNvSpPr>
            <a:spLocks noChangeArrowheads="1"/>
          </p:cNvSpPr>
          <p:nvPr userDrawn="1"/>
        </p:nvSpPr>
        <p:spPr bwMode="ltGray">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1000">
                <a:solidFill>
                  <a:srgbClr val="8E8E95"/>
                </a:solidFill>
              </a:rPr>
              <a:pPr algn="r" defTabSz="814388">
                <a:lnSpc>
                  <a:spcPct val="100000"/>
                </a:lnSpc>
              </a:pPr>
              <a:t>‹#›</a:t>
            </a:fld>
            <a:endParaRPr lang="en-US" sz="1000" dirty="0">
              <a:solidFill>
                <a:srgbClr val="8E8E95"/>
              </a:solidFill>
            </a:endParaRPr>
          </a:p>
        </p:txBody>
      </p:sp>
      <p:sp>
        <p:nvSpPr>
          <p:cNvPr id="20" name="Rectangle 7"/>
          <p:cNvSpPr>
            <a:spLocks noChangeArrowheads="1"/>
          </p:cNvSpPr>
          <p:nvPr userDrawn="1"/>
        </p:nvSpPr>
        <p:spPr bwMode="ltGray">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1000">
                <a:solidFill>
                  <a:srgbClr val="8E8E95"/>
                </a:solidFill>
              </a:rPr>
              <a:pPr algn="r" defTabSz="814388">
                <a:lnSpc>
                  <a:spcPct val="100000"/>
                </a:lnSpc>
              </a:pPr>
              <a:t>‹#›</a:t>
            </a:fld>
            <a:endParaRPr lang="en-US" sz="1000" dirty="0">
              <a:solidFill>
                <a:srgbClr val="8E8E95"/>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Option 3">
    <p:spTree>
      <p:nvGrpSpPr>
        <p:cNvPr id="1" name=""/>
        <p:cNvGrpSpPr/>
        <p:nvPr/>
      </p:nvGrpSpPr>
      <p:grpSpPr>
        <a:xfrm>
          <a:off x="0" y="0"/>
          <a:ext cx="0" cy="0"/>
          <a:chOff x="0" y="0"/>
          <a:chExt cx="0" cy="0"/>
        </a:xfrm>
      </p:grpSpPr>
      <p:sp>
        <p:nvSpPr>
          <p:cNvPr id="11" name="Rectangle 2"/>
          <p:cNvSpPr>
            <a:spLocks noChangeArrowheads="1"/>
          </p:cNvSpPr>
          <p:nvPr/>
        </p:nvSpPr>
        <p:spPr bwMode="white">
          <a:xfrm>
            <a:off x="0" y="0"/>
            <a:ext cx="9144000" cy="238125"/>
          </a:xfrm>
          <a:prstGeom prst="rect">
            <a:avLst/>
          </a:prstGeom>
          <a:solidFill>
            <a:schemeClr val="bg1"/>
          </a:solidFill>
          <a:ln w="9525" algn="ctr">
            <a:noFill/>
            <a:miter lim="800000"/>
            <a:headEnd/>
            <a:tailEnd/>
          </a:ln>
          <a:effectLst/>
        </p:spPr>
        <p:txBody>
          <a:bodyPr wrap="none" lIns="82124" tIns="41061" rIns="82124" bIns="41061" anchor="ctr">
            <a:spAutoFit/>
          </a:bodyPr>
          <a:lstStyle/>
          <a:p>
            <a:endParaRPr lang="en-US"/>
          </a:p>
        </p:txBody>
      </p:sp>
      <p:pic>
        <p:nvPicPr>
          <p:cNvPr id="3074" name="Picture 2"/>
          <p:cNvPicPr>
            <a:picLocks noChangeAspect="1" noChangeArrowheads="1"/>
          </p:cNvPicPr>
          <p:nvPr userDrawn="1"/>
        </p:nvPicPr>
        <p:blipFill>
          <a:blip r:embed="rId2" cstate="print"/>
          <a:srcRect/>
          <a:stretch>
            <a:fillRect/>
          </a:stretch>
        </p:blipFill>
        <p:spPr bwMode="auto">
          <a:xfrm>
            <a:off x="0" y="2087563"/>
            <a:ext cx="5456663" cy="2395537"/>
          </a:xfrm>
          <a:prstGeom prst="rect">
            <a:avLst/>
          </a:prstGeom>
          <a:noFill/>
          <a:ln w="15875">
            <a:solidFill>
              <a:srgbClr val="FFFFFF"/>
            </a:solidFill>
            <a:miter lim="800000"/>
            <a:headEnd/>
            <a:tailEnd/>
          </a:ln>
          <a:effectLst/>
        </p:spPr>
      </p:pic>
      <p:sp>
        <p:nvSpPr>
          <p:cNvPr id="14" name="Rectangle 13"/>
          <p:cNvSpPr/>
          <p:nvPr userDrawn="1"/>
        </p:nvSpPr>
        <p:spPr>
          <a:xfrm>
            <a:off x="5343525" y="4483100"/>
            <a:ext cx="3800476" cy="2374899"/>
          </a:xfrm>
          <a:prstGeom prst="rect">
            <a:avLst/>
          </a:prstGeom>
          <a:solidFill>
            <a:schemeClr val="bg2">
              <a:lumMod val="50000"/>
            </a:schemeClr>
          </a:solidFill>
          <a:ln w="19050">
            <a:noFill/>
          </a:ln>
        </p:spPr>
        <p:txBody>
          <a:bodyPr vert="horz" lIns="91440" tIns="45720" rIns="91440" bIns="45720" rtlCol="0" anchor="ctr" anchorCtr="1">
            <a:normAutofit/>
          </a:bodyPr>
          <a:lstStyle/>
          <a:p>
            <a:pPr marL="237744" indent="-237744" algn="l" defTabSz="914400" rtl="0" eaLnBrk="1" latinLnBrk="0" hangingPunct="1">
              <a:lnSpc>
                <a:spcPct val="95000"/>
              </a:lnSpc>
              <a:spcBef>
                <a:spcPts val="1440"/>
              </a:spcBef>
              <a:buClr>
                <a:schemeClr val="accent1"/>
              </a:buClr>
              <a:buFont typeface="Wingdings" pitchFamily="2" charset="2"/>
              <a:buNone/>
            </a:pPr>
            <a:endParaRPr lang="en-US" sz="2400" kern="1200" dirty="0">
              <a:solidFill>
                <a:schemeClr val="tx1"/>
              </a:solidFill>
              <a:latin typeface="+mn-lt"/>
              <a:ea typeface="+mn-ea"/>
              <a:cs typeface="+mn-cs"/>
            </a:endParaRPr>
          </a:p>
        </p:txBody>
      </p:sp>
      <p:sp>
        <p:nvSpPr>
          <p:cNvPr id="16" name="Rectangle 15"/>
          <p:cNvSpPr/>
          <p:nvPr userDrawn="1"/>
        </p:nvSpPr>
        <p:spPr>
          <a:xfrm>
            <a:off x="5343525" y="-1"/>
            <a:ext cx="3800476" cy="2087563"/>
          </a:xfrm>
          <a:prstGeom prst="rect">
            <a:avLst/>
          </a:prstGeom>
          <a:solidFill>
            <a:schemeClr val="bg2">
              <a:lumMod val="50000"/>
            </a:schemeClr>
          </a:solidFill>
          <a:ln w="19050">
            <a:noFill/>
          </a:ln>
        </p:spPr>
        <p:txBody>
          <a:bodyPr vert="horz" lIns="91440" tIns="45720" rIns="91440" bIns="45720" rtlCol="0" anchor="ctr" anchorCtr="1">
            <a:normAutofit/>
          </a:bodyPr>
          <a:lstStyle/>
          <a:p>
            <a:pPr marL="237744" indent="-237744" algn="l" defTabSz="914400" rtl="0" eaLnBrk="1" latinLnBrk="0" hangingPunct="1">
              <a:lnSpc>
                <a:spcPct val="95000"/>
              </a:lnSpc>
              <a:spcBef>
                <a:spcPts val="1440"/>
              </a:spcBef>
              <a:buClr>
                <a:schemeClr val="accent1"/>
              </a:buClr>
              <a:buFont typeface="Wingdings" pitchFamily="2" charset="2"/>
              <a:buNone/>
            </a:pPr>
            <a:endParaRPr lang="en-US" sz="2400" kern="1200" dirty="0">
              <a:solidFill>
                <a:schemeClr val="tx1"/>
              </a:solidFill>
              <a:latin typeface="+mn-lt"/>
              <a:ea typeface="+mn-ea"/>
              <a:cs typeface="+mn-cs"/>
            </a:endParaRPr>
          </a:p>
        </p:txBody>
      </p:sp>
      <p:sp>
        <p:nvSpPr>
          <p:cNvPr id="17" name="Rectangle 16"/>
          <p:cNvSpPr/>
          <p:nvPr userDrawn="1"/>
        </p:nvSpPr>
        <p:spPr>
          <a:xfrm>
            <a:off x="5343525" y="2095500"/>
            <a:ext cx="3800476" cy="2387599"/>
          </a:xfrm>
          <a:prstGeom prst="rect">
            <a:avLst/>
          </a:prstGeom>
          <a:solidFill>
            <a:schemeClr val="bg2">
              <a:lumMod val="65000"/>
            </a:schemeClr>
          </a:solidFill>
          <a:ln w="19050">
            <a:noFill/>
          </a:ln>
        </p:spPr>
        <p:txBody>
          <a:bodyPr vert="horz" lIns="91440" tIns="45720" rIns="91440" bIns="45720" rtlCol="0" anchor="ctr" anchorCtr="1">
            <a:normAutofit/>
          </a:bodyPr>
          <a:lstStyle/>
          <a:p>
            <a:pPr marL="237744" indent="-237744" algn="l" defTabSz="914400" rtl="0" eaLnBrk="1" latinLnBrk="0" hangingPunct="1">
              <a:lnSpc>
                <a:spcPct val="95000"/>
              </a:lnSpc>
              <a:spcBef>
                <a:spcPts val="1440"/>
              </a:spcBef>
              <a:buClr>
                <a:schemeClr val="accent1"/>
              </a:buClr>
              <a:buFont typeface="Wingdings" pitchFamily="2" charset="2"/>
              <a:buNone/>
            </a:pPr>
            <a:endParaRPr lang="en-US" sz="2400" kern="1200" dirty="0">
              <a:solidFill>
                <a:schemeClr val="tx1"/>
              </a:solidFill>
              <a:latin typeface="+mn-lt"/>
              <a:ea typeface="+mn-ea"/>
              <a:cs typeface="+mn-cs"/>
            </a:endParaRPr>
          </a:p>
        </p:txBody>
      </p:sp>
      <p:sp>
        <p:nvSpPr>
          <p:cNvPr id="18" name="Line 25"/>
          <p:cNvSpPr>
            <a:spLocks noChangeShapeType="1"/>
          </p:cNvSpPr>
          <p:nvPr/>
        </p:nvSpPr>
        <p:spPr bwMode="ltGray">
          <a:xfrm>
            <a:off x="5334000" y="0"/>
            <a:ext cx="0" cy="6858000"/>
          </a:xfrm>
          <a:prstGeom prst="line">
            <a:avLst/>
          </a:prstGeom>
          <a:noFill/>
          <a:ln w="19050">
            <a:solidFill>
              <a:srgbClr val="FFFFFF"/>
            </a:solidFill>
            <a:round/>
            <a:headEnd/>
            <a:tailEnd/>
          </a:ln>
        </p:spPr>
        <p:txBody>
          <a:bodyPr wrap="none" lIns="82124" tIns="41061" rIns="82124" bIns="41061" anchor="ctr">
            <a:spAutoFit/>
          </a:bodyPr>
          <a:lstStyle/>
          <a:p>
            <a:endParaRPr lang="en-US"/>
          </a:p>
        </p:txBody>
      </p:sp>
      <p:sp>
        <p:nvSpPr>
          <p:cNvPr id="42" name="Text Placeholder 41"/>
          <p:cNvSpPr>
            <a:spLocks noGrp="1"/>
          </p:cNvSpPr>
          <p:nvPr>
            <p:ph type="body" sz="quarter" idx="10" hasCustomPrompt="1"/>
          </p:nvPr>
        </p:nvSpPr>
        <p:spPr bwMode="white">
          <a:xfrm>
            <a:off x="719138" y="2487613"/>
            <a:ext cx="3865562" cy="1512887"/>
          </a:xfrm>
        </p:spPr>
        <p:txBody>
          <a:bodyPr>
            <a:noAutofit/>
          </a:bodyPr>
          <a:lstStyle>
            <a:lvl1pPr marL="114300" indent="-118872" algn="l" defTabSz="814388" eaLnBrk="1" hangingPunct="1">
              <a:lnSpc>
                <a:spcPct val="95000"/>
              </a:lnSpc>
              <a:buNone/>
              <a:defRPr sz="1800">
                <a:solidFill>
                  <a:schemeClr val="bg1"/>
                </a:solidFill>
              </a:defRPr>
            </a:lvl1pPr>
          </a:lstStyle>
          <a:p>
            <a:pPr lvl="0"/>
            <a:r>
              <a:rPr lang="en-US" dirty="0"/>
              <a:t>“Quote slide option three has text that is left aligned, set in Arial Regular with a point size of 18 points. Use no more than five lines of text per quote.”</a:t>
            </a:r>
          </a:p>
        </p:txBody>
      </p:sp>
      <p:sp>
        <p:nvSpPr>
          <p:cNvPr id="44" name="Text Placeholder 43"/>
          <p:cNvSpPr>
            <a:spLocks noGrp="1"/>
          </p:cNvSpPr>
          <p:nvPr>
            <p:ph type="body" sz="quarter" idx="11" hasCustomPrompt="1"/>
          </p:nvPr>
        </p:nvSpPr>
        <p:spPr>
          <a:xfrm>
            <a:off x="801688" y="4881563"/>
            <a:ext cx="3789362" cy="554266"/>
          </a:xfrm>
        </p:spPr>
        <p:txBody>
          <a:bodyPr anchor="ctr" anchorCtr="0">
            <a:normAutofit/>
          </a:bodyPr>
          <a:lstStyle>
            <a:lvl1pPr marL="0" indent="0" algn="l" defTabSz="814388">
              <a:spcBef>
                <a:spcPct val="30000"/>
              </a:spcBef>
              <a:buClr>
                <a:schemeClr val="tx2"/>
              </a:buClr>
              <a:buSzPct val="100000"/>
              <a:buFont typeface="Wingdings" pitchFamily="2" charset="2"/>
              <a:buNone/>
              <a:defRPr sz="1600" b="0">
                <a:solidFill>
                  <a:srgbClr val="0183B7"/>
                </a:solidFill>
              </a:defRPr>
            </a:lvl1pPr>
          </a:lstStyle>
          <a:p>
            <a:pPr lvl="0"/>
            <a:r>
              <a:rPr lang="en-US" dirty="0"/>
              <a:t>Source Name</a:t>
            </a:r>
            <a:br>
              <a:rPr lang="en-US" dirty="0"/>
            </a:br>
            <a:r>
              <a:rPr lang="en-US" dirty="0"/>
              <a:t>Company XYZ</a:t>
            </a:r>
          </a:p>
        </p:txBody>
      </p:sp>
      <p:sp>
        <p:nvSpPr>
          <p:cNvPr id="52" name="Rectangle 7"/>
          <p:cNvSpPr>
            <a:spLocks noChangeArrowheads="1"/>
          </p:cNvSpPr>
          <p:nvPr userDrawn="1"/>
        </p:nvSpPr>
        <p:spPr bwMode="ltGray">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1000">
                <a:solidFill>
                  <a:srgbClr val="8E8E95"/>
                </a:solidFill>
              </a:rPr>
              <a:pPr algn="r" defTabSz="814388">
                <a:lnSpc>
                  <a:spcPct val="100000"/>
                </a:lnSpc>
              </a:pPr>
              <a:t>‹#›</a:t>
            </a:fld>
            <a:endParaRPr lang="en-US" sz="1000" dirty="0">
              <a:solidFill>
                <a:srgbClr val="8E8E95"/>
              </a:solidFill>
            </a:endParaRPr>
          </a:p>
        </p:txBody>
      </p:sp>
      <p:sp>
        <p:nvSpPr>
          <p:cNvPr id="15" name="Picture Placeholder 43"/>
          <p:cNvSpPr>
            <a:spLocks noGrp="1"/>
          </p:cNvSpPr>
          <p:nvPr>
            <p:ph type="pic" sz="quarter" idx="14" hasCustomPrompt="1"/>
          </p:nvPr>
        </p:nvSpPr>
        <p:spPr>
          <a:xfrm>
            <a:off x="5343525" y="4368800"/>
            <a:ext cx="3800475" cy="2489200"/>
          </a:xfrm>
          <a:solidFill>
            <a:schemeClr val="bg2">
              <a:lumMod val="50000"/>
            </a:schemeClr>
          </a:solidFill>
          <a:ln w="19050">
            <a:solidFill>
              <a:srgbClr val="FFFFFF"/>
            </a:solidFill>
          </a:ln>
        </p:spPr>
        <p:txBody>
          <a:bodyPr vert="horz" lIns="91440" tIns="45720" rIns="91440" bIns="45720" rtlCol="0" anchor="ctr" anchorCtr="1">
            <a:normAutofit/>
          </a:bodyPr>
          <a:lstStyle>
            <a:lvl1pPr marL="237744" indent="-237744" algn="l" defTabSz="914400" rtl="0" eaLnBrk="1" latinLnBrk="0" hangingPunct="1">
              <a:lnSpc>
                <a:spcPct val="95000"/>
              </a:lnSpc>
              <a:spcBef>
                <a:spcPts val="1440"/>
              </a:spcBef>
              <a:buClr>
                <a:schemeClr val="accent1"/>
              </a:buClr>
              <a:buFont typeface="Wingdings" pitchFamily="2" charset="2"/>
              <a:buNone/>
              <a:defRPr lang="en-US" sz="2400" kern="1200" dirty="0">
                <a:solidFill>
                  <a:schemeClr val="tx1"/>
                </a:solidFill>
                <a:latin typeface="+mn-lt"/>
                <a:ea typeface="+mn-ea"/>
                <a:cs typeface="+mn-cs"/>
              </a:defRPr>
            </a:lvl1pPr>
          </a:lstStyle>
          <a:p>
            <a:r>
              <a:rPr lang="en-US" dirty="0"/>
              <a:t>Photo Goes Here</a:t>
            </a:r>
          </a:p>
        </p:txBody>
      </p:sp>
      <p:sp>
        <p:nvSpPr>
          <p:cNvPr id="19" name="Picture Placeholder 43"/>
          <p:cNvSpPr>
            <a:spLocks noGrp="1"/>
          </p:cNvSpPr>
          <p:nvPr>
            <p:ph type="pic" sz="quarter" idx="13" hasCustomPrompt="1"/>
          </p:nvPr>
        </p:nvSpPr>
        <p:spPr>
          <a:xfrm>
            <a:off x="5343525" y="-1"/>
            <a:ext cx="3800475" cy="2095501"/>
          </a:xfrm>
          <a:solidFill>
            <a:schemeClr val="bg2">
              <a:lumMod val="50000"/>
            </a:schemeClr>
          </a:solidFill>
          <a:ln w="19050">
            <a:solidFill>
              <a:srgbClr val="FFFFFF"/>
            </a:solidFill>
          </a:ln>
        </p:spPr>
        <p:txBody>
          <a:bodyPr vert="horz" lIns="91440" tIns="45720" rIns="91440" bIns="45720" rtlCol="0" anchor="ctr" anchorCtr="1">
            <a:normAutofit/>
          </a:bodyPr>
          <a:lstStyle>
            <a:lvl1pPr marL="237744" indent="-237744" algn="l" defTabSz="914400" rtl="0" eaLnBrk="1" latinLnBrk="0" hangingPunct="1">
              <a:lnSpc>
                <a:spcPct val="95000"/>
              </a:lnSpc>
              <a:spcBef>
                <a:spcPts val="1440"/>
              </a:spcBef>
              <a:buClr>
                <a:schemeClr val="accent1"/>
              </a:buClr>
              <a:buFont typeface="Wingdings" pitchFamily="2" charset="2"/>
              <a:buNone/>
              <a:defRPr lang="en-US" sz="2400" kern="1200" dirty="0">
                <a:solidFill>
                  <a:schemeClr val="tx1"/>
                </a:solidFill>
                <a:latin typeface="+mn-lt"/>
                <a:ea typeface="+mn-ea"/>
                <a:cs typeface="+mn-cs"/>
              </a:defRPr>
            </a:lvl1pPr>
          </a:lstStyle>
          <a:p>
            <a:r>
              <a:rPr lang="en-US" dirty="0"/>
              <a:t>Photo Goes Here</a:t>
            </a:r>
          </a:p>
        </p:txBody>
      </p:sp>
      <p:sp>
        <p:nvSpPr>
          <p:cNvPr id="20" name="Picture Placeholder 43"/>
          <p:cNvSpPr>
            <a:spLocks noGrp="1"/>
          </p:cNvSpPr>
          <p:nvPr>
            <p:ph type="pic" sz="quarter" idx="12" hasCustomPrompt="1"/>
          </p:nvPr>
        </p:nvSpPr>
        <p:spPr>
          <a:xfrm>
            <a:off x="5343525" y="2095500"/>
            <a:ext cx="3800475" cy="2374900"/>
          </a:xfrm>
          <a:solidFill>
            <a:schemeClr val="bg2">
              <a:lumMod val="65000"/>
            </a:schemeClr>
          </a:solidFill>
          <a:ln w="19050">
            <a:solidFill>
              <a:srgbClr val="FFFFFF"/>
            </a:solidFill>
          </a:ln>
        </p:spPr>
        <p:txBody>
          <a:bodyPr vert="horz" lIns="91440" tIns="45720" rIns="91440" bIns="45720" rtlCol="0" anchor="ctr" anchorCtr="1">
            <a:normAutofit/>
          </a:bodyPr>
          <a:lstStyle>
            <a:lvl1pPr marL="237744" indent="-237744" algn="l" defTabSz="914400" rtl="0" eaLnBrk="1" latinLnBrk="0" hangingPunct="1">
              <a:lnSpc>
                <a:spcPct val="95000"/>
              </a:lnSpc>
              <a:spcBef>
                <a:spcPts val="1440"/>
              </a:spcBef>
              <a:buClr>
                <a:schemeClr val="accent1"/>
              </a:buClr>
              <a:buFont typeface="Wingdings" pitchFamily="2" charset="2"/>
              <a:buNone/>
              <a:defRPr lang="en-US" sz="2400" kern="1200" dirty="0">
                <a:solidFill>
                  <a:schemeClr val="tx1"/>
                </a:solidFill>
                <a:latin typeface="+mn-lt"/>
                <a:ea typeface="+mn-ea"/>
                <a:cs typeface="+mn-cs"/>
              </a:defRPr>
            </a:lvl1pPr>
          </a:lstStyle>
          <a:p>
            <a:r>
              <a:rPr lang="en-US" dirty="0"/>
              <a:t>Photo Goes Here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6" name="Table Placeholder 5"/>
          <p:cNvSpPr>
            <a:spLocks noGrp="1"/>
          </p:cNvSpPr>
          <p:nvPr>
            <p:ph type="tbl" sz="quarter" idx="11"/>
          </p:nvPr>
        </p:nvSpPr>
        <p:spPr>
          <a:xfrm>
            <a:off x="798286" y="1625373"/>
            <a:ext cx="7474857" cy="4281941"/>
          </a:xfrm>
        </p:spPr>
        <p:txBody>
          <a:bodyPr anchor="ctr" anchorCtr="1"/>
          <a:lstStyle>
            <a:lvl1pPr>
              <a:buNone/>
              <a:defRPr/>
            </a:lvl1pPr>
          </a:lstStyle>
          <a:p>
            <a:r>
              <a:rPr lang="en-US"/>
              <a:t>Click icon to add table</a:t>
            </a:r>
          </a:p>
        </p:txBody>
      </p:sp>
      <p:sp>
        <p:nvSpPr>
          <p:cNvPr id="39" name="Title 1"/>
          <p:cNvSpPr>
            <a:spLocks noGrp="1"/>
          </p:cNvSpPr>
          <p:nvPr>
            <p:ph type="title" hasCustomPrompt="1"/>
          </p:nvPr>
        </p:nvSpPr>
        <p:spPr>
          <a:xfrm>
            <a:off x="793751" y="304800"/>
            <a:ext cx="7435849" cy="838200"/>
          </a:xfrm>
        </p:spPr>
        <p:txBody>
          <a:bodyPr/>
          <a:lstStyle>
            <a:lvl1pPr>
              <a:defRPr/>
            </a:lvl1pPr>
          </a:lstStyle>
          <a:p>
            <a:r>
              <a:rPr lang="en-US" dirty="0"/>
              <a:t>Slide Title Goes Here</a:t>
            </a:r>
          </a:p>
        </p:txBody>
      </p:sp>
      <p:sp>
        <p:nvSpPr>
          <p:cNvPr id="5" name="Text Placeholder 9"/>
          <p:cNvSpPr>
            <a:spLocks noGrp="1"/>
          </p:cNvSpPr>
          <p:nvPr>
            <p:ph type="body" sz="quarter" idx="12" hasCustomPrompt="1"/>
          </p:nvPr>
        </p:nvSpPr>
        <p:spPr>
          <a:xfrm>
            <a:off x="793750" y="6372423"/>
            <a:ext cx="7461250" cy="307777"/>
          </a:xfrm>
        </p:spPr>
        <p:txBody>
          <a:bodyPr wrap="square" anchor="b" anchorCtr="0">
            <a:spAutoFit/>
          </a:bodyPr>
          <a:lstStyle>
            <a:lvl1pPr algn="l" defTabSz="804863">
              <a:lnSpc>
                <a:spcPct val="100000"/>
              </a:lnSpc>
              <a:spcBef>
                <a:spcPct val="50000"/>
              </a:spcBef>
              <a:buNone/>
              <a:defRPr sz="1400"/>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a:t>Source: Placeholder for Notes Is 14 Points</a:t>
            </a:r>
          </a:p>
        </p:txBody>
      </p:sp>
      <p:sp>
        <p:nvSpPr>
          <p:cNvPr id="7" name="Rectangle 7"/>
          <p:cNvSpPr>
            <a:spLocks noChangeArrowheads="1"/>
          </p:cNvSpPr>
          <p:nvPr userDrawn="1"/>
        </p:nvSpPr>
        <p:spPr bwMode="ltGray">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1000">
                <a:solidFill>
                  <a:srgbClr val="8E8E95"/>
                </a:solidFill>
              </a:rPr>
              <a:pPr algn="r" defTabSz="814388">
                <a:lnSpc>
                  <a:spcPct val="100000"/>
                </a:lnSpc>
              </a:pPr>
              <a:t>‹#›</a:t>
            </a:fld>
            <a:endParaRPr lang="en-US" sz="1000" dirty="0">
              <a:solidFill>
                <a:srgbClr val="8E8E95"/>
              </a:solidFill>
            </a:endParaRPr>
          </a:p>
        </p:txBody>
      </p:sp>
      <p:sp>
        <p:nvSpPr>
          <p:cNvPr id="8" name="Rectangle 7"/>
          <p:cNvSpPr>
            <a:spLocks noChangeArrowheads="1"/>
          </p:cNvSpPr>
          <p:nvPr userDrawn="1"/>
        </p:nvSpPr>
        <p:spPr bwMode="ltGray">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1000">
                <a:solidFill>
                  <a:srgbClr val="8E8E95"/>
                </a:solidFill>
              </a:rPr>
              <a:pPr algn="r" defTabSz="814388">
                <a:lnSpc>
                  <a:spcPct val="100000"/>
                </a:lnSpc>
              </a:pPr>
              <a:t>‹#›</a:t>
            </a:fld>
            <a:endParaRPr lang="en-US" sz="1000" dirty="0">
              <a:solidFill>
                <a:srgbClr val="8E8E95"/>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image" Target="../media/image7.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3751" y="304800"/>
            <a:ext cx="7435849" cy="838200"/>
          </a:xfrm>
          <a:prstGeom prst="rect">
            <a:avLst/>
          </a:prstGeom>
        </p:spPr>
        <p:txBody>
          <a:bodyPr vert="horz" lIns="82296" tIns="45720" rIns="82296" bIns="45720" rtlCol="0" anchor="b" anchorCtr="0">
            <a:noAutofit/>
          </a:bodyPr>
          <a:lstStyle/>
          <a:p>
            <a:r>
              <a:rPr lang="en-US" dirty="0"/>
              <a:t>Slide Title Goes Here</a:t>
            </a:r>
          </a:p>
        </p:txBody>
      </p:sp>
      <p:sp>
        <p:nvSpPr>
          <p:cNvPr id="3" name="Text Placeholder 2"/>
          <p:cNvSpPr>
            <a:spLocks noGrp="1"/>
          </p:cNvSpPr>
          <p:nvPr>
            <p:ph type="body" idx="1"/>
          </p:nvPr>
        </p:nvSpPr>
        <p:spPr>
          <a:xfrm>
            <a:off x="793751" y="1600200"/>
            <a:ext cx="7435849" cy="4525963"/>
          </a:xfrm>
          <a:prstGeom prst="rect">
            <a:avLst/>
          </a:prstGeom>
        </p:spPr>
        <p:txBody>
          <a:bodyPr vert="horz" lIns="91440" tIns="45720" rIns="91440" bIns="45720" rtlCol="0">
            <a:normAutofit/>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3"/>
          <p:cNvSpPr>
            <a:spLocks noChangeArrowheads="1"/>
          </p:cNvSpPr>
          <p:nvPr/>
        </p:nvSpPr>
        <p:spPr bwMode="auto">
          <a:xfrm>
            <a:off x="0" y="0"/>
            <a:ext cx="9144000" cy="177800"/>
          </a:xfrm>
          <a:prstGeom prst="rect">
            <a:avLst/>
          </a:prstGeom>
          <a:solidFill>
            <a:srgbClr val="015F85"/>
          </a:solidFill>
          <a:ln w="25400" algn="ctr">
            <a:noFill/>
            <a:miter lim="800000"/>
            <a:headEnd/>
            <a:tailEnd/>
          </a:ln>
          <a:effectLst/>
        </p:spPr>
        <p:txBody>
          <a:bodyPr wrap="none" anchor="ctr"/>
          <a:lstStyle/>
          <a:p>
            <a:endParaRPr lang="en-US"/>
          </a:p>
        </p:txBody>
      </p:sp>
      <p:sp>
        <p:nvSpPr>
          <p:cNvPr id="10" name="Rectangle 4"/>
          <p:cNvSpPr>
            <a:spLocks noChangeArrowheads="1"/>
          </p:cNvSpPr>
          <p:nvPr/>
        </p:nvSpPr>
        <p:spPr bwMode="ltGray">
          <a:xfrm>
            <a:off x="1150938"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700">
                <a:solidFill>
                  <a:srgbClr val="8E8E95"/>
                </a:solidFill>
              </a:rPr>
              <a:t>© 2009 Cisco Systems, Inc. All rights reserved.</a:t>
            </a:r>
          </a:p>
        </p:txBody>
      </p:sp>
      <p:sp>
        <p:nvSpPr>
          <p:cNvPr id="11" name="Rectangle 5"/>
          <p:cNvSpPr>
            <a:spLocks noChangeArrowheads="1"/>
          </p:cNvSpPr>
          <p:nvPr/>
        </p:nvSpPr>
        <p:spPr bwMode="ltGray">
          <a:xfrm>
            <a:off x="3173413" y="6672263"/>
            <a:ext cx="877887"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700">
                <a:solidFill>
                  <a:srgbClr val="8E8E95"/>
                </a:solidFill>
              </a:rPr>
              <a:t>Cisco Confidential</a:t>
            </a:r>
          </a:p>
        </p:txBody>
      </p:sp>
      <p:sp>
        <p:nvSpPr>
          <p:cNvPr id="12" name="Rectangle 6"/>
          <p:cNvSpPr>
            <a:spLocks noChangeArrowheads="1"/>
          </p:cNvSpPr>
          <p:nvPr/>
        </p:nvSpPr>
        <p:spPr bwMode="ltGray">
          <a:xfrm>
            <a:off x="193675" y="6672263"/>
            <a:ext cx="962025" cy="188912"/>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pPr>
            <a:r>
              <a:rPr lang="en-US" sz="700" dirty="0" err="1">
                <a:solidFill>
                  <a:srgbClr val="8E8E95"/>
                </a:solidFill>
              </a:rPr>
              <a:t>Presentation_ID</a:t>
            </a:r>
            <a:endParaRPr lang="en-US" sz="700" dirty="0">
              <a:solidFill>
                <a:srgbClr val="8E8E95"/>
              </a:solidFill>
            </a:endParaRPr>
          </a:p>
        </p:txBody>
      </p:sp>
      <p:sp>
        <p:nvSpPr>
          <p:cNvPr id="8" name="Rectangle 3"/>
          <p:cNvSpPr>
            <a:spLocks noChangeArrowheads="1"/>
          </p:cNvSpPr>
          <p:nvPr/>
        </p:nvSpPr>
        <p:spPr bwMode="auto">
          <a:xfrm>
            <a:off x="0" y="0"/>
            <a:ext cx="9144000" cy="177800"/>
          </a:xfrm>
          <a:prstGeom prst="rect">
            <a:avLst/>
          </a:prstGeom>
          <a:solidFill>
            <a:srgbClr val="0183B7"/>
          </a:solidFill>
          <a:ln w="25400" algn="ctr">
            <a:no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95" r:id="rId1"/>
    <p:sldLayoutId id="2147483668" r:id="rId2"/>
    <p:sldLayoutId id="2147483693" r:id="rId3"/>
    <p:sldLayoutId id="2147483673" r:id="rId4"/>
    <p:sldLayoutId id="2147483675" r:id="rId5"/>
    <p:sldLayoutId id="2147483676" r:id="rId6"/>
    <p:sldLayoutId id="2147483680" r:id="rId7"/>
    <p:sldLayoutId id="2147483683" r:id="rId8"/>
    <p:sldLayoutId id="2147483686" r:id="rId9"/>
    <p:sldLayoutId id="2147483692" r:id="rId10"/>
    <p:sldLayoutId id="2147483703" r:id="rId11"/>
  </p:sldLayoutIdLst>
  <p:txStyles>
    <p:titleStyle>
      <a:lvl1pPr algn="l" defTabSz="914400" rtl="0" eaLnBrk="1" latinLnBrk="0" hangingPunct="1">
        <a:lnSpc>
          <a:spcPct val="90000"/>
        </a:lnSpc>
        <a:spcBef>
          <a:spcPct val="0"/>
        </a:spcBef>
        <a:buNone/>
        <a:defRPr sz="3000" b="1" kern="1200">
          <a:solidFill>
            <a:schemeClr val="accent1"/>
          </a:solidFill>
          <a:latin typeface="+mj-lt"/>
          <a:ea typeface="+mj-ea"/>
          <a:cs typeface="+mj-cs"/>
        </a:defRPr>
      </a:lvl1pPr>
    </p:titleStyle>
    <p:bodyStyle>
      <a:lvl1pPr marL="237744" indent="-237744" algn="l" defTabSz="914400" rtl="0" eaLnBrk="1" latinLnBrk="0" hangingPunct="1">
        <a:lnSpc>
          <a:spcPct val="95000"/>
        </a:lnSpc>
        <a:spcBef>
          <a:spcPts val="1440"/>
        </a:spcBef>
        <a:buClr>
          <a:schemeClr val="accent1"/>
        </a:buClr>
        <a:buFont typeface="Wingdings" pitchFamily="2" charset="2"/>
        <a:buChar char="§"/>
        <a:defRPr sz="2400" kern="1200">
          <a:solidFill>
            <a:schemeClr val="tx1"/>
          </a:solidFill>
          <a:latin typeface="+mn-lt"/>
          <a:ea typeface="+mn-ea"/>
          <a:cs typeface="+mn-cs"/>
        </a:defRPr>
      </a:lvl1pPr>
      <a:lvl2pPr marL="574675" indent="-341313" algn="l" defTabSz="914400" rtl="0" eaLnBrk="1" latinLnBrk="0" hangingPunct="1">
        <a:lnSpc>
          <a:spcPct val="95000"/>
        </a:lnSpc>
        <a:spcBef>
          <a:spcPts val="840"/>
        </a:spcBef>
        <a:buClr>
          <a:schemeClr val="accent1"/>
        </a:buClr>
        <a:buFont typeface="Wingdings" pitchFamily="2" charset="2"/>
        <a:buChar char="§"/>
        <a:defRPr sz="2000" kern="1200">
          <a:solidFill>
            <a:schemeClr val="tx1"/>
          </a:solidFill>
          <a:latin typeface="+mn-lt"/>
          <a:ea typeface="+mn-ea"/>
          <a:cs typeface="+mn-cs"/>
        </a:defRPr>
      </a:lvl2pPr>
      <a:lvl3pPr marL="860425" indent="-285750" algn="l" defTabSz="862013" rtl="0" eaLnBrk="1" latinLnBrk="0" hangingPunct="1">
        <a:lnSpc>
          <a:spcPct val="95000"/>
        </a:lnSpc>
        <a:spcBef>
          <a:spcPts val="840"/>
        </a:spcBef>
        <a:buClr>
          <a:schemeClr val="accent1"/>
        </a:buClr>
        <a:buFont typeface="Arial" pitchFamily="34" charset="0"/>
        <a:buChar char="−"/>
        <a:defRPr sz="1600" kern="1200">
          <a:solidFill>
            <a:schemeClr val="tx1"/>
          </a:solidFill>
          <a:latin typeface="+mn-lt"/>
          <a:ea typeface="+mn-ea"/>
          <a:cs typeface="+mn-cs"/>
        </a:defRPr>
      </a:lvl3pPr>
      <a:lvl4pPr marL="1031875" indent="-169863" algn="l" defTabSz="914400" rtl="0" eaLnBrk="1" latinLnBrk="0" hangingPunct="1">
        <a:lnSpc>
          <a:spcPct val="95000"/>
        </a:lnSpc>
        <a:spcBef>
          <a:spcPts val="840"/>
        </a:spcBef>
        <a:buClr>
          <a:schemeClr val="accent1"/>
        </a:buClr>
        <a:buFont typeface="Arial" pitchFamily="34" charset="0"/>
        <a:buChar char="•"/>
        <a:defRPr sz="1200" kern="1200">
          <a:solidFill>
            <a:schemeClr val="tx1"/>
          </a:solidFill>
          <a:latin typeface="+mn-lt"/>
          <a:ea typeface="+mn-ea"/>
          <a:cs typeface="+mn-cs"/>
        </a:defRPr>
      </a:lvl4pPr>
      <a:lvl5pPr marL="1204913" indent="-171450" algn="l" defTabSz="914400" rtl="0" eaLnBrk="1" latinLnBrk="0" hangingPunct="1">
        <a:lnSpc>
          <a:spcPct val="95000"/>
        </a:lnSpc>
        <a:spcBef>
          <a:spcPts val="840"/>
        </a:spcBef>
        <a:buClr>
          <a:schemeClr val="accent1"/>
        </a:buClr>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 name="Picture 17" descr="segue texture.jpg"/>
          <p:cNvPicPr>
            <a:picLocks noChangeAspect="1"/>
          </p:cNvPicPr>
          <p:nvPr/>
        </p:nvPicPr>
        <p:blipFill>
          <a:blip r:embed="rId31" cstate="print"/>
          <a:srcRect t="95236" r="2996"/>
          <a:stretch>
            <a:fillRect/>
          </a:stretch>
        </p:blipFill>
        <p:spPr>
          <a:xfrm>
            <a:off x="333375" y="6381456"/>
            <a:ext cx="8477250" cy="163808"/>
          </a:xfrm>
          <a:prstGeom prst="rect">
            <a:avLst/>
          </a:prstGeom>
        </p:spPr>
      </p:pic>
      <p:sp>
        <p:nvSpPr>
          <p:cNvPr id="2" name="Title Placeholder 1"/>
          <p:cNvSpPr>
            <a:spLocks noGrp="1"/>
          </p:cNvSpPr>
          <p:nvPr>
            <p:ph type="title"/>
          </p:nvPr>
        </p:nvSpPr>
        <p:spPr>
          <a:xfrm>
            <a:off x="229701" y="432215"/>
            <a:ext cx="8580924" cy="838200"/>
          </a:xfrm>
          <a:prstGeom prst="rect">
            <a:avLst/>
          </a:prstGeom>
        </p:spPr>
        <p:txBody>
          <a:bodyPr vert="horz" lIns="82296" tIns="45720" rIns="82296" bIns="45720" rtlCol="0" anchor="b" anchorCtr="0">
            <a:noAutofit/>
          </a:bodyPr>
          <a:lstStyle/>
          <a:p>
            <a:r>
              <a:rPr lang="en-US" dirty="0"/>
              <a:t>Slide Title Goes Here</a:t>
            </a:r>
          </a:p>
        </p:txBody>
      </p:sp>
      <p:sp>
        <p:nvSpPr>
          <p:cNvPr id="3" name="Text Placeholder 2"/>
          <p:cNvSpPr>
            <a:spLocks noGrp="1"/>
          </p:cNvSpPr>
          <p:nvPr>
            <p:ph type="body" idx="1"/>
          </p:nvPr>
        </p:nvSpPr>
        <p:spPr>
          <a:xfrm>
            <a:off x="229701" y="1339747"/>
            <a:ext cx="8580924" cy="4965699"/>
          </a:xfrm>
          <a:prstGeom prst="rect">
            <a:avLst/>
          </a:prstGeom>
        </p:spPr>
        <p:txBody>
          <a:bodyPr vert="horz" lIns="91440" tIns="45720" rIns="91440" bIns="45720" rtlCol="0">
            <a:normAutofit/>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4"/>
          <p:cNvSpPr>
            <a:spLocks noChangeArrowheads="1"/>
          </p:cNvSpPr>
          <p:nvPr/>
        </p:nvSpPr>
        <p:spPr bwMode="ltGray">
          <a:xfrm>
            <a:off x="265666" y="6586248"/>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rgbClr val="C0C0C0"/>
                </a:solidFill>
                <a:latin typeface="+mj-lt"/>
              </a:rPr>
              <a:t>© 2010 Cisco and/or its affiliates. All rights reserved.</a:t>
            </a:r>
          </a:p>
        </p:txBody>
      </p:sp>
      <p:sp>
        <p:nvSpPr>
          <p:cNvPr id="11" name="Rectangle 5"/>
          <p:cNvSpPr>
            <a:spLocks noChangeArrowheads="1"/>
          </p:cNvSpPr>
          <p:nvPr/>
        </p:nvSpPr>
        <p:spPr bwMode="ltGray">
          <a:xfrm>
            <a:off x="7784628" y="6584514"/>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9" name="Rectangle 7"/>
          <p:cNvSpPr>
            <a:spLocks noChangeArrowheads="1"/>
          </p:cNvSpPr>
          <p:nvPr/>
        </p:nvSpPr>
        <p:spPr bwMode="ltGray">
          <a:xfrm>
            <a:off x="8620939" y="6580410"/>
            <a:ext cx="260430"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46"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31" r:id="rId21"/>
    <p:sldLayoutId id="2147483733" r:id="rId22"/>
    <p:sldLayoutId id="2147483734" r:id="rId23"/>
    <p:sldLayoutId id="2147483735" r:id="rId24"/>
    <p:sldLayoutId id="2147483736" r:id="rId25"/>
    <p:sldLayoutId id="2147483737" r:id="rId26"/>
    <p:sldLayoutId id="2147483739" r:id="rId27"/>
    <p:sldLayoutId id="2147483743" r:id="rId28"/>
    <p:sldLayoutId id="2147483745" r:id="rId29"/>
  </p:sldLayoutIdLst>
  <p:transition>
    <p:wipe dir="r"/>
  </p:transition>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hyperlink" Target="http://tools.ietf.org/html/rfc4771" TargetMode="Externa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8" Type="http://schemas.openxmlformats.org/officeDocument/2006/relationships/hyperlink" Target="https://tools.ietf.org/html/rfc5506" TargetMode="External"/><Relationship Id="rId3" Type="http://schemas.openxmlformats.org/officeDocument/2006/relationships/hyperlink" Target="http://nvlpubs.nist.gov/nistpubs/FIPS/NIST.FIPS.180-4.pdf" TargetMode="External"/><Relationship Id="rId7" Type="http://schemas.openxmlformats.org/officeDocument/2006/relationships/hyperlink" Target="https://tools.ietf.org/html/rfc6904" TargetMode="External"/><Relationship Id="rId2" Type="http://schemas.openxmlformats.org/officeDocument/2006/relationships/hyperlink" Target="https://www.ietf.org/rfc/rfc3711.txt" TargetMode="External"/><Relationship Id="rId1" Type="http://schemas.openxmlformats.org/officeDocument/2006/relationships/slideLayout" Target="../slideLayouts/slideLayout18.xml"/><Relationship Id="rId6" Type="http://schemas.openxmlformats.org/officeDocument/2006/relationships/hyperlink" Target="https://www.ietf.org/html/rfc7714" TargetMode="External"/><Relationship Id="rId5" Type="http://schemas.openxmlformats.org/officeDocument/2006/relationships/hyperlink" Target="https://www.ietf.org/rfc/rfc2202.txt" TargetMode="External"/><Relationship Id="rId4" Type="http://schemas.openxmlformats.org/officeDocument/2006/relationships/hyperlink" Target="https://www.ietf.org/rfc/rfc2104.tx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rtp.sourceforge.net/srtp.html" TargetMode="External"/><Relationship Id="rId7" Type="http://schemas.openxmlformats.org/officeDocument/2006/relationships/hyperlink" Target="http://srtp.sourceforge.net/faq.html"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hyperlink" Target="http://srtp.sourceforge.net/spec.html" TargetMode="External"/><Relationship Id="rId5" Type="http://schemas.openxmlformats.org/officeDocument/2006/relationships/hyperlink" Target="http://srtp.sourceforge.net/license.html" TargetMode="External"/><Relationship Id="rId4" Type="http://schemas.openxmlformats.org/officeDocument/2006/relationships/hyperlink" Target="http://www.cisco.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tools.ietf.org/html/rfc3711"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12.gif"/><Relationship Id="rId4" Type="http://schemas.openxmlformats.org/officeDocument/2006/relationships/image" Target="../media/image11.jp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hyperlink" Target="http://tools.ietf.org/html/draft-ietf-avtcore-srtp-ekt-03" TargetMode="Externa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393" y="1236692"/>
            <a:ext cx="8768228" cy="2229840"/>
          </a:xfrm>
        </p:spPr>
        <p:txBody>
          <a:bodyPr/>
          <a:lstStyle/>
          <a:p>
            <a:r>
              <a:rPr lang="en-US" sz="4800" dirty="0"/>
              <a:t>A Glance of SRTP</a:t>
            </a:r>
          </a:p>
        </p:txBody>
      </p:sp>
      <p:sp>
        <p:nvSpPr>
          <p:cNvPr id="3" name="Subtitle 2"/>
          <p:cNvSpPr>
            <a:spLocks noGrp="1"/>
          </p:cNvSpPr>
          <p:nvPr>
            <p:ph type="subTitle" idx="1"/>
          </p:nvPr>
        </p:nvSpPr>
        <p:spPr>
          <a:xfrm>
            <a:off x="236383" y="3754386"/>
            <a:ext cx="4835949" cy="884307"/>
          </a:xfrm>
        </p:spPr>
        <p:txBody>
          <a:bodyPr>
            <a:normAutofit fontScale="92500" lnSpcReduction="10000"/>
          </a:bodyPr>
          <a:lstStyle/>
          <a:p>
            <a:r>
              <a:rPr lang="en-US" sz="2800" b="1" dirty="0"/>
              <a:t>Walter Fan</a:t>
            </a:r>
          </a:p>
          <a:p>
            <a:r>
              <a:rPr lang="en-US" dirty="0"/>
              <a:t>Feb. 26, 2013</a:t>
            </a:r>
          </a:p>
        </p:txBody>
      </p:sp>
    </p:spTree>
    <p:extLst>
      <p:ext uri="{BB962C8B-B14F-4D97-AF65-F5344CB8AC3E}">
        <p14:creationId xmlns:p14="http://schemas.microsoft.com/office/powerpoint/2010/main" val="872291400"/>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Encryption and authenticate algorithm</a:t>
            </a:r>
            <a:endParaRPr lang="zh-CN" altLang="en-US" dirty="0"/>
          </a:p>
        </p:txBody>
      </p:sp>
      <p:sp>
        <p:nvSpPr>
          <p:cNvPr id="3" name="Text Placeholder 2"/>
          <p:cNvSpPr>
            <a:spLocks noGrp="1"/>
          </p:cNvSpPr>
          <p:nvPr>
            <p:ph type="body" sz="quarter" idx="10"/>
          </p:nvPr>
        </p:nvSpPr>
        <p:spPr/>
        <p:txBody>
          <a:bodyPr/>
          <a:lstStyle/>
          <a:p>
            <a:pPr>
              <a:lnSpc>
                <a:spcPct val="100000"/>
              </a:lnSpc>
              <a:spcBef>
                <a:spcPts val="0"/>
              </a:spcBef>
            </a:pPr>
            <a:r>
              <a:rPr lang="en-US" altLang="zh-CN" dirty="0"/>
              <a:t>BLOCK_CIPHER_MODE, </a:t>
            </a:r>
            <a:r>
              <a:rPr lang="en-US" altLang="zh-CN" dirty="0" err="1"/>
              <a:t>n_b</a:t>
            </a:r>
            <a:r>
              <a:rPr lang="en-US" altLang="zh-CN" dirty="0"/>
              <a:t>, </a:t>
            </a:r>
            <a:r>
              <a:rPr lang="en-US" altLang="zh-CN" dirty="0" err="1"/>
              <a:t>k_e</a:t>
            </a:r>
            <a:r>
              <a:rPr lang="en-US" altLang="zh-CN" dirty="0"/>
              <a:t>, </a:t>
            </a:r>
            <a:r>
              <a:rPr lang="en-US" altLang="zh-CN" dirty="0" err="1"/>
              <a:t>n_e</a:t>
            </a:r>
            <a:r>
              <a:rPr lang="en-US" altLang="zh-CN" dirty="0"/>
              <a:t>, </a:t>
            </a:r>
            <a:r>
              <a:rPr lang="en-US" altLang="zh-CN" dirty="0" err="1"/>
              <a:t>k_s</a:t>
            </a:r>
            <a:r>
              <a:rPr lang="en-US" altLang="zh-CN" dirty="0"/>
              <a:t>, </a:t>
            </a:r>
            <a:r>
              <a:rPr lang="en-US" altLang="zh-CN" dirty="0" err="1"/>
              <a:t>n_s</a:t>
            </a:r>
            <a:endParaRPr lang="en-US" altLang="zh-CN" dirty="0"/>
          </a:p>
          <a:p>
            <a:pPr>
              <a:lnSpc>
                <a:spcPct val="100000"/>
              </a:lnSpc>
              <a:spcBef>
                <a:spcPts val="0"/>
              </a:spcBef>
            </a:pPr>
            <a:r>
              <a:rPr lang="en-US" altLang="zh-CN" dirty="0"/>
              <a:t>SRTP_PREFIX_LENGTH (for authentication, not for encryption)</a:t>
            </a:r>
          </a:p>
          <a:p>
            <a:pPr>
              <a:lnSpc>
                <a:spcPct val="100000"/>
              </a:lnSpc>
              <a:spcBef>
                <a:spcPts val="0"/>
              </a:spcBef>
            </a:pPr>
            <a:r>
              <a:rPr lang="en-US" altLang="zh-CN" dirty="0"/>
              <a:t>SRTP suffix length of </a:t>
            </a:r>
            <a:r>
              <a:rPr lang="en-US" altLang="zh-CN" dirty="0" err="1"/>
              <a:t>keystream</a:t>
            </a:r>
            <a:r>
              <a:rPr lang="en-US" altLang="zh-CN" dirty="0"/>
              <a:t> equals the length of payload</a:t>
            </a:r>
          </a:p>
          <a:p>
            <a:pPr>
              <a:lnSpc>
                <a:spcPct val="100000"/>
              </a:lnSpc>
              <a:spcBef>
                <a:spcPts val="0"/>
              </a:spcBef>
            </a:pPr>
            <a:endParaRPr lang="en-US" altLang="zh-CN" dirty="0"/>
          </a:p>
          <a:p>
            <a:pPr>
              <a:lnSpc>
                <a:spcPct val="100000"/>
              </a:lnSpc>
              <a:spcBef>
                <a:spcPts val="0"/>
              </a:spcBef>
            </a:pPr>
            <a:endParaRPr lang="en-US" altLang="zh-CN" dirty="0"/>
          </a:p>
          <a:p>
            <a:pPr>
              <a:lnSpc>
                <a:spcPct val="100000"/>
              </a:lnSpc>
              <a:spcBef>
                <a:spcPts val="0"/>
              </a:spcBef>
            </a:pPr>
            <a:endParaRPr lang="en-US" altLang="zh-CN" dirty="0"/>
          </a:p>
          <a:p>
            <a:pPr>
              <a:lnSpc>
                <a:spcPct val="100000"/>
              </a:lnSpc>
              <a:spcBef>
                <a:spcPts val="0"/>
              </a:spcBef>
            </a:pPr>
            <a:endParaRPr lang="en-US" altLang="zh-CN" dirty="0"/>
          </a:p>
          <a:p>
            <a:pPr>
              <a:lnSpc>
                <a:spcPct val="100000"/>
              </a:lnSpc>
              <a:spcBef>
                <a:spcPts val="0"/>
              </a:spcBef>
            </a:pPr>
            <a:endParaRPr lang="en-US" altLang="zh-CN" dirty="0"/>
          </a:p>
          <a:p>
            <a:pPr>
              <a:lnSpc>
                <a:spcPct val="100000"/>
              </a:lnSpc>
              <a:spcBef>
                <a:spcPts val="0"/>
              </a:spcBef>
            </a:pPr>
            <a:endParaRPr lang="en-US" altLang="zh-CN" dirty="0"/>
          </a:p>
          <a:p>
            <a:pPr>
              <a:lnSpc>
                <a:spcPct val="100000"/>
              </a:lnSpc>
              <a:spcBef>
                <a:spcPts val="0"/>
              </a:spcBef>
            </a:pPr>
            <a:endParaRPr lang="en-US" altLang="zh-CN" dirty="0"/>
          </a:p>
          <a:p>
            <a:pPr>
              <a:lnSpc>
                <a:spcPct val="100000"/>
              </a:lnSpc>
              <a:spcBef>
                <a:spcPts val="0"/>
              </a:spcBef>
            </a:pPr>
            <a:r>
              <a:rPr lang="en-US" altLang="zh-CN" dirty="0"/>
              <a:t>A </a:t>
            </a:r>
            <a:r>
              <a:rPr lang="en-US" altLang="zh-CN" dirty="0" err="1"/>
              <a:t>keystream</a:t>
            </a:r>
            <a:r>
              <a:rPr lang="en-US" altLang="zh-CN" dirty="0"/>
              <a:t> segment concatenated with 128 bit blocks of AES</a:t>
            </a:r>
          </a:p>
          <a:p>
            <a:pPr marL="0" indent="0">
              <a:lnSpc>
                <a:spcPct val="100000"/>
              </a:lnSpc>
              <a:spcBef>
                <a:spcPts val="0"/>
              </a:spcBef>
              <a:buNone/>
            </a:pPr>
            <a:r>
              <a:rPr lang="en-US" altLang="zh-CN" dirty="0"/>
              <a:t>E(k, IV) || E(k, IV + 1 mod 2^128) || E(k, IV + 2 mod 2^128) ...</a:t>
            </a:r>
          </a:p>
          <a:p>
            <a:pPr marL="0" indent="0">
              <a:lnSpc>
                <a:spcPct val="100000"/>
              </a:lnSpc>
              <a:spcBef>
                <a:spcPts val="0"/>
              </a:spcBef>
              <a:buNone/>
            </a:pPr>
            <a:r>
              <a:rPr lang="pt-BR" altLang="zh-CN" dirty="0"/>
              <a:t>IV = (k_s * 2^16) XOR (SSRC * 2^64) XOR (i * 2^16)</a:t>
            </a:r>
            <a:endParaRPr lang="en-US" altLang="zh-CN" dirty="0"/>
          </a:p>
          <a:p>
            <a:pPr>
              <a:spcBef>
                <a:spcPts val="0"/>
              </a:spcBef>
            </a:pPr>
            <a:r>
              <a:rPr lang="en-US" altLang="zh-CN" dirty="0"/>
              <a:t>Note: i is packet index</a:t>
            </a:r>
          </a:p>
          <a:p>
            <a:pPr>
              <a:spcBef>
                <a:spcPts val="0"/>
              </a:spcBef>
            </a:pPr>
            <a:endParaRPr lang="zh-CN"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551" y="2466750"/>
            <a:ext cx="7858125" cy="2343150"/>
          </a:xfrm>
          <a:prstGeom prst="rect">
            <a:avLst/>
          </a:prstGeom>
        </p:spPr>
      </p:pic>
    </p:spTree>
    <p:extLst>
      <p:ext uri="{BB962C8B-B14F-4D97-AF65-F5344CB8AC3E}">
        <p14:creationId xmlns:p14="http://schemas.microsoft.com/office/powerpoint/2010/main" val="4028596878"/>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Message Authenticate</a:t>
            </a:r>
            <a:endParaRPr lang="zh-CN" altLang="en-US" dirty="0"/>
          </a:p>
        </p:txBody>
      </p:sp>
      <p:sp>
        <p:nvSpPr>
          <p:cNvPr id="3" name="Text Placeholder 2"/>
          <p:cNvSpPr>
            <a:spLocks noGrp="1"/>
          </p:cNvSpPr>
          <p:nvPr>
            <p:ph type="body" sz="quarter" idx="10"/>
          </p:nvPr>
        </p:nvSpPr>
        <p:spPr/>
        <p:txBody>
          <a:bodyPr/>
          <a:lstStyle/>
          <a:p>
            <a:r>
              <a:rPr lang="en-US" altLang="zh-CN" dirty="0"/>
              <a:t>SRTP: Authenticate RTP header and encrypted payload || ROC</a:t>
            </a:r>
          </a:p>
          <a:p>
            <a:r>
              <a:rPr lang="en-US" altLang="zh-CN" dirty="0"/>
              <a:t>SRTCP: Authenticate RTCP header and content</a:t>
            </a:r>
          </a:p>
          <a:p>
            <a:r>
              <a:rPr lang="en-US" altLang="zh-CN" dirty="0"/>
              <a:t>Common parameters: </a:t>
            </a:r>
          </a:p>
          <a:p>
            <a:pPr lvl="1"/>
            <a:r>
              <a:rPr lang="en-US" altLang="zh-CN" dirty="0"/>
              <a:t>* AUTH_ALG is the authentication algorithm </a:t>
            </a:r>
          </a:p>
          <a:p>
            <a:pPr lvl="1"/>
            <a:r>
              <a:rPr lang="en-US" altLang="zh-CN" dirty="0"/>
              <a:t>* </a:t>
            </a:r>
            <a:r>
              <a:rPr lang="en-US" altLang="zh-CN" dirty="0" err="1"/>
              <a:t>k_a</a:t>
            </a:r>
            <a:r>
              <a:rPr lang="en-US" altLang="zh-CN" dirty="0"/>
              <a:t> is the session message authentication key </a:t>
            </a:r>
          </a:p>
          <a:p>
            <a:pPr lvl="1"/>
            <a:r>
              <a:rPr lang="en-US" altLang="zh-CN" dirty="0"/>
              <a:t>* </a:t>
            </a:r>
            <a:r>
              <a:rPr lang="en-US" altLang="zh-CN" dirty="0" err="1"/>
              <a:t>n_a</a:t>
            </a:r>
            <a:r>
              <a:rPr lang="en-US" altLang="zh-CN" dirty="0"/>
              <a:t> is the bit-length of the authentication key </a:t>
            </a:r>
          </a:p>
          <a:p>
            <a:pPr lvl="1"/>
            <a:r>
              <a:rPr lang="en-US" altLang="zh-CN" dirty="0"/>
              <a:t>* </a:t>
            </a:r>
            <a:r>
              <a:rPr lang="en-US" altLang="zh-CN" dirty="0" err="1"/>
              <a:t>n_tag</a:t>
            </a:r>
            <a:r>
              <a:rPr lang="en-US" altLang="zh-CN" dirty="0"/>
              <a:t> is the bit-length of the output authentication tag </a:t>
            </a:r>
          </a:p>
          <a:p>
            <a:pPr lvl="1"/>
            <a:r>
              <a:rPr lang="en-US" altLang="zh-CN" dirty="0"/>
              <a:t>* SRTP_PREFIX_LENGTH is the octet length of the </a:t>
            </a:r>
            <a:r>
              <a:rPr lang="en-US" altLang="zh-CN" dirty="0" err="1"/>
              <a:t>keystream</a:t>
            </a:r>
            <a:r>
              <a:rPr lang="en-US" altLang="zh-CN" dirty="0"/>
              <a:t> prefix as defined above, a parameter of AUTH_ALG</a:t>
            </a:r>
          </a:p>
          <a:p>
            <a:pPr lvl="1"/>
            <a:endParaRPr lang="en-US" altLang="zh-CN" dirty="0"/>
          </a:p>
          <a:p>
            <a:r>
              <a:rPr lang="en-US" altLang="zh-CN" dirty="0"/>
              <a:t>Compare with Authentication tag as the compute result as the authenticate key and algorithm; HMAC(</a:t>
            </a:r>
            <a:r>
              <a:rPr lang="en-US" altLang="zh-CN" dirty="0" err="1"/>
              <a:t>k_a</a:t>
            </a:r>
            <a:r>
              <a:rPr lang="en-US" altLang="zh-CN" dirty="0"/>
              <a:t>, M)</a:t>
            </a:r>
          </a:p>
        </p:txBody>
      </p:sp>
    </p:spTree>
    <p:extLst>
      <p:ext uri="{BB962C8B-B14F-4D97-AF65-F5344CB8AC3E}">
        <p14:creationId xmlns:p14="http://schemas.microsoft.com/office/powerpoint/2010/main" val="944054507"/>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Key Derive method</a:t>
            </a:r>
            <a:endParaRPr lang="zh-CN" altLang="en-US" dirty="0"/>
          </a:p>
        </p:txBody>
      </p:sp>
      <p:sp>
        <p:nvSpPr>
          <p:cNvPr id="3" name="Text Placeholder 2"/>
          <p:cNvSpPr>
            <a:spLocks noGrp="1"/>
          </p:cNvSpPr>
          <p:nvPr>
            <p:ph type="body" sz="quarter" idx="10"/>
          </p:nvPr>
        </p:nvSpPr>
        <p:spPr/>
        <p:txBody>
          <a:bodyPr/>
          <a:lstStyle/>
          <a:p>
            <a:pPr marL="228600" lvl="1" indent="-228600">
              <a:buSzPct val="90000"/>
              <a:buFont typeface="Arial" pitchFamily="34" charset="0"/>
              <a:buChar char="•"/>
            </a:pPr>
            <a:r>
              <a:rPr lang="en-US" altLang="zh-CN" dirty="0"/>
              <a:t>Master key and salt will derive the session keys as KDR(Key Derivate Rate)</a:t>
            </a:r>
          </a:p>
          <a:p>
            <a:pPr marL="393700" lvl="2" indent="-228600">
              <a:spcBef>
                <a:spcPts val="600"/>
              </a:spcBef>
              <a:buSzPct val="90000"/>
              <a:buFont typeface="Arial" pitchFamily="34" charset="0"/>
              <a:buChar char="•"/>
            </a:pPr>
            <a:r>
              <a:rPr lang="en-US" altLang="zh-CN" dirty="0"/>
              <a:t>r = </a:t>
            </a:r>
            <a:r>
              <a:rPr lang="en-US" altLang="zh-CN" dirty="0" err="1"/>
              <a:t>packet_index</a:t>
            </a:r>
            <a:r>
              <a:rPr lang="en-US" altLang="zh-CN" dirty="0"/>
              <a:t>/KDR</a:t>
            </a:r>
          </a:p>
          <a:p>
            <a:pPr marL="393700" lvl="2" indent="-228600">
              <a:spcBef>
                <a:spcPts val="600"/>
              </a:spcBef>
              <a:buSzPct val="90000"/>
              <a:buFont typeface="Arial" pitchFamily="34" charset="0"/>
              <a:buChar char="•"/>
            </a:pPr>
            <a:r>
              <a:rPr lang="en-US" altLang="zh-CN" dirty="0" err="1"/>
              <a:t>key_id</a:t>
            </a:r>
            <a:r>
              <a:rPr lang="en-US" altLang="zh-CN" dirty="0"/>
              <a:t>=&lt;</a:t>
            </a:r>
            <a:r>
              <a:rPr lang="en-US" altLang="zh-CN" dirty="0" err="1"/>
              <a:t>lable</a:t>
            </a:r>
            <a:r>
              <a:rPr lang="en-US" altLang="zh-CN" dirty="0"/>
              <a:t>&gt;||r</a:t>
            </a:r>
          </a:p>
          <a:p>
            <a:pPr marL="393700" lvl="2" indent="-228600">
              <a:spcBef>
                <a:spcPts val="600"/>
              </a:spcBef>
              <a:buSzPct val="90000"/>
              <a:buFont typeface="Arial" pitchFamily="34" charset="0"/>
              <a:buChar char="•"/>
            </a:pPr>
            <a:r>
              <a:rPr lang="en-US" altLang="zh-CN" dirty="0"/>
              <a:t>x= </a:t>
            </a:r>
            <a:r>
              <a:rPr lang="en-US" altLang="zh-CN" dirty="0" err="1"/>
              <a:t>key_id</a:t>
            </a:r>
            <a:r>
              <a:rPr lang="en-US" altLang="zh-CN" dirty="0"/>
              <a:t> XOR </a:t>
            </a:r>
            <a:r>
              <a:rPr lang="en-US" altLang="zh-CN" dirty="0" err="1"/>
              <a:t>master_salt</a:t>
            </a:r>
            <a:endParaRPr lang="en-US" altLang="zh-CN" dirty="0"/>
          </a:p>
          <a:p>
            <a:pPr marL="393700" lvl="2" indent="-228600">
              <a:spcBef>
                <a:spcPts val="600"/>
              </a:spcBef>
              <a:buSzPct val="90000"/>
              <a:buFont typeface="Arial" pitchFamily="34" charset="0"/>
              <a:buChar char="•"/>
            </a:pPr>
            <a:r>
              <a:rPr lang="en-US" altLang="zh-CN" dirty="0"/>
              <a:t>Key = </a:t>
            </a:r>
            <a:r>
              <a:rPr lang="en-US" altLang="zh-CN" dirty="0" err="1"/>
              <a:t>PRF_n</a:t>
            </a:r>
            <a:r>
              <a:rPr lang="en-US" altLang="zh-CN" dirty="0"/>
              <a:t>(</a:t>
            </a:r>
            <a:r>
              <a:rPr lang="en-US" altLang="zh-CN" dirty="0" err="1"/>
              <a:t>k_master</a:t>
            </a:r>
            <a:r>
              <a:rPr lang="en-US" altLang="zh-CN" dirty="0"/>
              <a:t>, x)</a:t>
            </a:r>
          </a:p>
          <a:p>
            <a:pPr>
              <a:spcBef>
                <a:spcPts val="600"/>
              </a:spcBef>
            </a:pPr>
            <a:endParaRPr lang="en-US" altLang="zh-CN" dirty="0"/>
          </a:p>
          <a:p>
            <a:pPr>
              <a:spcBef>
                <a:spcPts val="600"/>
              </a:spcBef>
            </a:pPr>
            <a:endParaRPr lang="en-US" altLang="zh-CN" dirty="0"/>
          </a:p>
          <a:p>
            <a:pPr>
              <a:spcBef>
                <a:spcPts val="600"/>
              </a:spcBef>
            </a:pPr>
            <a:endParaRPr lang="en-US" altLang="zh-CN" dirty="0"/>
          </a:p>
          <a:p>
            <a:pPr>
              <a:spcBef>
                <a:spcPts val="600"/>
              </a:spcBef>
            </a:pPr>
            <a:r>
              <a:rPr lang="en-US" altLang="zh-CN" dirty="0"/>
              <a:t>The session keys and salt SHALL now be derived using: </a:t>
            </a:r>
          </a:p>
          <a:p>
            <a:pPr marL="749300" lvl="1" indent="-342900">
              <a:buFont typeface="+mj-lt"/>
              <a:buAutoNum type="arabicPeriod"/>
            </a:pPr>
            <a:r>
              <a:rPr lang="en-US" altLang="zh-CN" dirty="0" err="1"/>
              <a:t>k_e</a:t>
            </a:r>
            <a:r>
              <a:rPr lang="en-US" altLang="zh-CN" dirty="0"/>
              <a:t> (SRTP encryption): &lt;label&gt; = 0x00, n = </a:t>
            </a:r>
            <a:r>
              <a:rPr lang="en-US" altLang="zh-CN" dirty="0" err="1"/>
              <a:t>n_e</a:t>
            </a:r>
            <a:r>
              <a:rPr lang="en-US" altLang="zh-CN" dirty="0"/>
              <a:t>. </a:t>
            </a:r>
          </a:p>
          <a:p>
            <a:pPr marL="749300" lvl="1" indent="-342900">
              <a:buFont typeface="+mj-lt"/>
              <a:buAutoNum type="arabicPeriod"/>
            </a:pPr>
            <a:r>
              <a:rPr lang="en-US" altLang="zh-CN" dirty="0" err="1"/>
              <a:t>k_a</a:t>
            </a:r>
            <a:r>
              <a:rPr lang="en-US" altLang="zh-CN" dirty="0"/>
              <a:t> (SRTP message authentication): &lt;label&gt; = 0x01, n = </a:t>
            </a:r>
            <a:r>
              <a:rPr lang="en-US" altLang="zh-CN" dirty="0" err="1"/>
              <a:t>n_a</a:t>
            </a:r>
            <a:r>
              <a:rPr lang="en-US" altLang="zh-CN" dirty="0"/>
              <a:t>. </a:t>
            </a:r>
          </a:p>
          <a:p>
            <a:pPr marL="749300" lvl="1" indent="-342900">
              <a:buFont typeface="+mj-lt"/>
              <a:buAutoNum type="arabicPeriod"/>
            </a:pPr>
            <a:r>
              <a:rPr lang="en-US" altLang="zh-CN" dirty="0" err="1"/>
              <a:t>k_s</a:t>
            </a:r>
            <a:r>
              <a:rPr lang="en-US" altLang="zh-CN" dirty="0"/>
              <a:t> (SRTP salting key): &lt;label&gt; = 0x02, n = </a:t>
            </a:r>
            <a:r>
              <a:rPr lang="en-US" altLang="zh-CN" dirty="0" err="1"/>
              <a:t>n_s</a:t>
            </a:r>
            <a:r>
              <a:rPr lang="en-US" altLang="zh-CN" dirty="0"/>
              <a:t>. </a:t>
            </a:r>
          </a:p>
          <a:p>
            <a:pPr marL="0" indent="0">
              <a:spcBef>
                <a:spcPts val="600"/>
              </a:spcBef>
              <a:buNone/>
            </a:pPr>
            <a:r>
              <a:rPr lang="en-US" altLang="zh-CN" dirty="0"/>
              <a:t>where </a:t>
            </a:r>
            <a:r>
              <a:rPr lang="en-US" altLang="zh-CN" dirty="0" err="1"/>
              <a:t>n_e</a:t>
            </a:r>
            <a:r>
              <a:rPr lang="en-US" altLang="zh-CN" dirty="0"/>
              <a:t>, </a:t>
            </a:r>
            <a:r>
              <a:rPr lang="en-US" altLang="zh-CN" dirty="0" err="1"/>
              <a:t>n_s</a:t>
            </a:r>
            <a:r>
              <a:rPr lang="en-US" altLang="zh-CN" dirty="0"/>
              <a:t>, and </a:t>
            </a:r>
            <a:r>
              <a:rPr lang="en-US" altLang="zh-CN" dirty="0" err="1"/>
              <a:t>n_a</a:t>
            </a:r>
            <a:r>
              <a:rPr lang="en-US" altLang="zh-CN" dirty="0"/>
              <a:t> are from the cryptographic context.</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750" y="1931025"/>
            <a:ext cx="5810250" cy="2124075"/>
          </a:xfrm>
          <a:prstGeom prst="rect">
            <a:avLst/>
          </a:prstGeom>
        </p:spPr>
      </p:pic>
    </p:spTree>
    <p:extLst>
      <p:ext uri="{BB962C8B-B14F-4D97-AF65-F5344CB8AC3E}">
        <p14:creationId xmlns:p14="http://schemas.microsoft.com/office/powerpoint/2010/main" val="4159138977"/>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Key derivation rate </a:t>
            </a:r>
            <a:endParaRPr lang="zh-CN" altLang="en-US" dirty="0"/>
          </a:p>
        </p:txBody>
      </p:sp>
      <p:sp>
        <p:nvSpPr>
          <p:cNvPr id="3" name="Text Placeholder 2"/>
          <p:cNvSpPr>
            <a:spLocks noGrp="1"/>
          </p:cNvSpPr>
          <p:nvPr>
            <p:ph type="body" sz="quarter" idx="10"/>
          </p:nvPr>
        </p:nvSpPr>
        <p:spPr/>
        <p:txBody>
          <a:bodyPr/>
          <a:lstStyle/>
          <a:p>
            <a:pPr>
              <a:spcBef>
                <a:spcPts val="600"/>
              </a:spcBef>
            </a:pPr>
            <a:r>
              <a:rPr lang="en-US" altLang="zh-CN" dirty="0" err="1"/>
              <a:t>Key_limit_ctx_t</a:t>
            </a:r>
            <a:endParaRPr lang="en-US" altLang="zh-CN" dirty="0"/>
          </a:p>
          <a:p>
            <a:pPr lvl="1"/>
            <a:r>
              <a:rPr lang="en-US" altLang="zh-CN" dirty="0" err="1"/>
              <a:t>xtd_seq_num_t</a:t>
            </a:r>
            <a:r>
              <a:rPr lang="en-US" altLang="zh-CN" dirty="0"/>
              <a:t> </a:t>
            </a:r>
            <a:r>
              <a:rPr lang="en-US" altLang="zh-CN" dirty="0" err="1"/>
              <a:t>num_left</a:t>
            </a:r>
            <a:r>
              <a:rPr lang="en-US" altLang="zh-CN" dirty="0"/>
              <a:t>    </a:t>
            </a:r>
            <a:r>
              <a:rPr lang="en-US" altLang="zh-CN" dirty="0">
                <a:sym typeface="Wingdings" pitchFamily="2" charset="2"/>
              </a:rPr>
              <a:t> initial value is 2^48-1 , decrease one by one</a:t>
            </a:r>
            <a:endParaRPr lang="en-US" altLang="zh-CN" dirty="0"/>
          </a:p>
          <a:p>
            <a:pPr lvl="1"/>
            <a:r>
              <a:rPr lang="en-US" altLang="zh-CN" dirty="0" err="1"/>
              <a:t>key_state_t</a:t>
            </a:r>
            <a:r>
              <a:rPr lang="en-US" altLang="zh-CN" dirty="0"/>
              <a:t> state                </a:t>
            </a:r>
            <a:r>
              <a:rPr lang="en-US" altLang="zh-CN" dirty="0">
                <a:sym typeface="Wingdings" pitchFamily="2" charset="2"/>
              </a:rPr>
              <a:t> </a:t>
            </a:r>
            <a:r>
              <a:rPr lang="en-US" altLang="zh-CN" dirty="0" err="1">
                <a:sym typeface="Wingdings" pitchFamily="2" charset="2"/>
              </a:rPr>
              <a:t>soft_limit</a:t>
            </a:r>
            <a:r>
              <a:rPr lang="en-US" altLang="zh-CN" dirty="0">
                <a:sym typeface="Wingdings" pitchFamily="2" charset="2"/>
              </a:rPr>
              <a:t>: 0x1000, </a:t>
            </a:r>
            <a:r>
              <a:rPr lang="en-US" altLang="zh-CN" dirty="0" err="1">
                <a:sym typeface="Wingdings" pitchFamily="2" charset="2"/>
              </a:rPr>
              <a:t>hard_limit</a:t>
            </a:r>
            <a:r>
              <a:rPr lang="en-US" altLang="zh-CN" dirty="0">
                <a:sym typeface="Wingdings" pitchFamily="2" charset="2"/>
              </a:rPr>
              <a:t>: 1</a:t>
            </a:r>
          </a:p>
          <a:p>
            <a:pPr lvl="1"/>
            <a:endParaRPr lang="en-US" altLang="zh-CN" dirty="0">
              <a:sym typeface="Wingdings" pitchFamily="2" charset="2"/>
            </a:endParaRPr>
          </a:p>
          <a:p>
            <a:pPr>
              <a:spcBef>
                <a:spcPts val="600"/>
              </a:spcBef>
            </a:pPr>
            <a:r>
              <a:rPr lang="en-US" altLang="zh-CN" dirty="0">
                <a:sym typeface="Wingdings" pitchFamily="2" charset="2"/>
              </a:rPr>
              <a:t>Currently, we only report but not handle the following events</a:t>
            </a:r>
          </a:p>
          <a:p>
            <a:pPr marL="342900" lvl="2">
              <a:spcBef>
                <a:spcPts val="0"/>
              </a:spcBef>
            </a:pPr>
            <a:r>
              <a:rPr lang="en-US" altLang="zh-CN" sz="1400" dirty="0" err="1"/>
              <a:t>typedef</a:t>
            </a:r>
            <a:r>
              <a:rPr lang="en-US" altLang="zh-CN" sz="1400" dirty="0"/>
              <a:t> </a:t>
            </a:r>
            <a:r>
              <a:rPr lang="en-US" altLang="zh-CN" sz="1400" dirty="0" err="1"/>
              <a:t>enum</a:t>
            </a:r>
            <a:r>
              <a:rPr lang="en-US" altLang="zh-CN" sz="1400" dirty="0"/>
              <a:t> { </a:t>
            </a:r>
          </a:p>
          <a:p>
            <a:pPr marL="342900" lvl="2">
              <a:spcBef>
                <a:spcPts val="0"/>
              </a:spcBef>
            </a:pPr>
            <a:r>
              <a:rPr lang="en-US" altLang="zh-CN" sz="1400" dirty="0"/>
              <a:t>  </a:t>
            </a:r>
            <a:r>
              <a:rPr lang="en-US" altLang="zh-CN" sz="1400" dirty="0" err="1"/>
              <a:t>event_ssrc_collision</a:t>
            </a:r>
            <a:r>
              <a:rPr lang="en-US" altLang="zh-CN" sz="1400" dirty="0"/>
              <a:t>,    /**&lt;    * An SSRC collision </a:t>
            </a:r>
            <a:r>
              <a:rPr lang="en-US" altLang="zh-CN" sz="1400" dirty="0" err="1"/>
              <a:t>occured</a:t>
            </a:r>
            <a:r>
              <a:rPr lang="en-US" altLang="zh-CN" sz="1400" dirty="0"/>
              <a:t>.    </a:t>
            </a:r>
            <a:r>
              <a:rPr lang="zh-CN" altLang="en-US" sz="1400" dirty="0"/>
              <a:t> *</a:t>
            </a:r>
            <a:r>
              <a:rPr lang="en-US" altLang="zh-CN" sz="1400" dirty="0"/>
              <a:t>/</a:t>
            </a:r>
            <a:endParaRPr lang="zh-CN" altLang="en-US" sz="1400" dirty="0"/>
          </a:p>
          <a:p>
            <a:pPr marL="342900" lvl="2">
              <a:spcBef>
                <a:spcPts val="0"/>
              </a:spcBef>
            </a:pPr>
            <a:r>
              <a:rPr lang="en-US" altLang="zh-CN" sz="1400" dirty="0"/>
              <a:t>  </a:t>
            </a:r>
            <a:r>
              <a:rPr lang="en-US" altLang="zh-CN" sz="1400" dirty="0" err="1"/>
              <a:t>event_key_soft_limit</a:t>
            </a:r>
            <a:r>
              <a:rPr lang="en-US" altLang="zh-CN" sz="1400" dirty="0"/>
              <a:t>,    /**&lt; An SRTP stream reached the soft key usage limit and will expire soon. </a:t>
            </a:r>
            <a:r>
              <a:rPr lang="zh-CN" altLang="en-US" sz="1400" dirty="0"/>
              <a:t>*</a:t>
            </a:r>
            <a:r>
              <a:rPr lang="en-US" altLang="zh-CN" sz="1400" dirty="0"/>
              <a:t>/</a:t>
            </a:r>
            <a:endParaRPr lang="zh-CN" altLang="en-US" sz="1400" dirty="0"/>
          </a:p>
          <a:p>
            <a:pPr marL="342900" lvl="2">
              <a:spcBef>
                <a:spcPts val="0"/>
              </a:spcBef>
            </a:pPr>
            <a:r>
              <a:rPr lang="en-US" altLang="zh-CN" sz="1400" dirty="0"/>
              <a:t>  </a:t>
            </a:r>
            <a:r>
              <a:rPr lang="en-US" altLang="zh-CN" sz="1400" dirty="0" err="1"/>
              <a:t>event_key_hard_limit</a:t>
            </a:r>
            <a:r>
              <a:rPr lang="en-US" altLang="zh-CN" sz="1400" dirty="0"/>
              <a:t>,    /**&lt; An SRTP stream reached the hard key usage limit and has expired</a:t>
            </a:r>
            <a:r>
              <a:rPr lang="zh-CN" altLang="en-US" sz="1400" dirty="0"/>
              <a:t> *</a:t>
            </a:r>
            <a:r>
              <a:rPr lang="en-US" altLang="zh-CN" sz="1400" dirty="0"/>
              <a:t>/</a:t>
            </a:r>
            <a:endParaRPr lang="zh-CN" altLang="en-US" sz="1400" dirty="0"/>
          </a:p>
          <a:p>
            <a:pPr marL="342900" lvl="2">
              <a:spcBef>
                <a:spcPts val="0"/>
              </a:spcBef>
            </a:pPr>
            <a:r>
              <a:rPr lang="en-US" altLang="zh-CN" sz="1400" dirty="0"/>
              <a:t>  </a:t>
            </a:r>
            <a:r>
              <a:rPr lang="en-US" altLang="zh-CN" sz="1400" dirty="0" err="1"/>
              <a:t>event_packet_index_limit</a:t>
            </a:r>
            <a:r>
              <a:rPr lang="en-US" altLang="zh-CN" sz="1400" dirty="0"/>
              <a:t> /**&lt; An SRTP stream reached the hard packet limit (2^48 packets).    </a:t>
            </a:r>
            <a:r>
              <a:rPr lang="zh-CN" altLang="en-US" sz="1400" dirty="0"/>
              <a:t> *</a:t>
            </a:r>
            <a:r>
              <a:rPr lang="en-US" altLang="zh-CN" sz="1400" dirty="0"/>
              <a:t>/</a:t>
            </a:r>
            <a:endParaRPr lang="zh-CN" altLang="en-US" sz="1400" dirty="0"/>
          </a:p>
          <a:p>
            <a:pPr marL="342900" lvl="2">
              <a:spcBef>
                <a:spcPts val="0"/>
              </a:spcBef>
            </a:pPr>
            <a:r>
              <a:rPr lang="en-US" altLang="zh-CN" sz="1400" dirty="0"/>
              <a:t>} </a:t>
            </a:r>
            <a:r>
              <a:rPr lang="en-US" altLang="zh-CN" sz="1400" dirty="0" err="1"/>
              <a:t>srtp_event_t</a:t>
            </a:r>
            <a:r>
              <a:rPr lang="en-US" altLang="zh-CN" sz="1400" dirty="0"/>
              <a:t>;</a:t>
            </a:r>
          </a:p>
          <a:p>
            <a:pPr lvl="3">
              <a:spcBef>
                <a:spcPts val="0"/>
              </a:spcBef>
            </a:pPr>
            <a:endParaRPr lang="en-US" altLang="zh-CN" sz="1200" dirty="0">
              <a:sym typeface="Wingdings" pitchFamily="2" charset="2"/>
            </a:endParaRPr>
          </a:p>
        </p:txBody>
      </p:sp>
    </p:spTree>
    <p:extLst>
      <p:ext uri="{BB962C8B-B14F-4D97-AF65-F5344CB8AC3E}">
        <p14:creationId xmlns:p14="http://schemas.microsoft.com/office/powerpoint/2010/main" val="802802567"/>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Protect RTP packet</a:t>
            </a:r>
            <a:endParaRPr lang="zh-CN" altLang="en-US" dirty="0"/>
          </a:p>
        </p:txBody>
      </p:sp>
      <p:sp>
        <p:nvSpPr>
          <p:cNvPr id="3" name="Text Placeholder 2"/>
          <p:cNvSpPr>
            <a:spLocks noGrp="1"/>
          </p:cNvSpPr>
          <p:nvPr>
            <p:ph type="body" sz="quarter" idx="10"/>
          </p:nvPr>
        </p:nvSpPr>
        <p:spPr>
          <a:xfrm>
            <a:off x="233232" y="1344168"/>
            <a:ext cx="8729793" cy="4965192"/>
          </a:xfrm>
        </p:spPr>
        <p:txBody>
          <a:bodyPr/>
          <a:lstStyle/>
          <a:p>
            <a:r>
              <a:rPr lang="en-US" altLang="zh-CN" sz="1600" dirty="0"/>
              <a:t>RTP Header:</a:t>
            </a:r>
          </a:p>
          <a:p>
            <a:pPr lvl="1"/>
            <a:r>
              <a:rPr lang="en-US" altLang="zh-CN" sz="1600" dirty="0"/>
              <a:t>12 bytes</a:t>
            </a:r>
          </a:p>
          <a:p>
            <a:pPr lvl="1"/>
            <a:r>
              <a:rPr lang="en-US" altLang="zh-CN" sz="1600" dirty="0"/>
              <a:t>(96 bit at least)</a:t>
            </a:r>
          </a:p>
          <a:p>
            <a:r>
              <a:rPr lang="en-US" altLang="zh-CN" sz="1600" dirty="0"/>
              <a:t>SSRC is stream ID</a:t>
            </a:r>
          </a:p>
          <a:p>
            <a:r>
              <a:rPr lang="en-US" altLang="zh-CN" sz="1600" dirty="0"/>
              <a:t>Stream direction</a:t>
            </a:r>
          </a:p>
          <a:p>
            <a:pPr lvl="1"/>
            <a:r>
              <a:rPr lang="en-US" altLang="zh-CN" sz="1200" dirty="0"/>
              <a:t>Inbound</a:t>
            </a:r>
          </a:p>
          <a:p>
            <a:pPr lvl="1"/>
            <a:r>
              <a:rPr lang="en-US" altLang="zh-CN" sz="1200" dirty="0"/>
              <a:t>Outbound</a:t>
            </a:r>
          </a:p>
          <a:p>
            <a:pPr lvl="1"/>
            <a:endParaRPr lang="en-US" altLang="zh-CN" sz="1200" dirty="0"/>
          </a:p>
          <a:p>
            <a:pPr lvl="1"/>
            <a:endParaRPr lang="en-US" altLang="zh-CN" sz="1200" dirty="0"/>
          </a:p>
          <a:p>
            <a:pPr lvl="1"/>
            <a:endParaRPr lang="en-US" altLang="zh-CN" sz="1200" dirty="0"/>
          </a:p>
          <a:p>
            <a:pPr lvl="1"/>
            <a:endParaRPr lang="en-US" altLang="zh-CN" sz="1200" dirty="0"/>
          </a:p>
          <a:p>
            <a:r>
              <a:rPr lang="en-US" altLang="zh-CN" sz="2000" dirty="0"/>
              <a:t>Default implementation</a:t>
            </a:r>
          </a:p>
          <a:p>
            <a:pPr marL="692150" lvl="1" indent="-285750">
              <a:buFont typeface="Arial" pitchFamily="34" charset="0"/>
              <a:buChar char="•"/>
            </a:pPr>
            <a:r>
              <a:rPr lang="en-US" altLang="zh-CN" sz="1600" dirty="0"/>
              <a:t>Encryption: AES_128_ICM, key length=128bits (AES Integer Counter Mode)</a:t>
            </a:r>
          </a:p>
          <a:p>
            <a:pPr marL="692150" lvl="1" indent="-285750">
              <a:buFont typeface="Arial" pitchFamily="34" charset="0"/>
              <a:buChar char="•"/>
            </a:pPr>
            <a:r>
              <a:rPr lang="en-US" altLang="zh-CN" sz="1600" dirty="0"/>
              <a:t>Authentication: HMAC-SHA1, key length=160 bits (20 bytes), length=80bits (10 bytes)</a:t>
            </a:r>
          </a:p>
          <a:p>
            <a:pPr marL="692150" lvl="1" indent="-285750">
              <a:buFont typeface="Arial" pitchFamily="34" charset="0"/>
              <a:buChar char="•"/>
            </a:pPr>
            <a:r>
              <a:rPr lang="en-US" altLang="zh-CN" sz="1600" dirty="0"/>
              <a:t>Key Derivation: AES_CM PRF</a:t>
            </a:r>
          </a:p>
        </p:txBody>
      </p:sp>
      <p:sp>
        <p:nvSpPr>
          <p:cNvPr id="4" name="Right Brace 3"/>
          <p:cNvSpPr/>
          <p:nvPr/>
        </p:nvSpPr>
        <p:spPr>
          <a:xfrm>
            <a:off x="7015161" y="1647825"/>
            <a:ext cx="319089" cy="26574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Left Brace 4"/>
          <p:cNvSpPr/>
          <p:nvPr/>
        </p:nvSpPr>
        <p:spPr>
          <a:xfrm>
            <a:off x="2486025" y="3810000"/>
            <a:ext cx="171450" cy="304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7448550" y="2591871"/>
            <a:ext cx="1285875" cy="523220"/>
          </a:xfrm>
          <a:prstGeom prst="rect">
            <a:avLst/>
          </a:prstGeom>
          <a:noFill/>
        </p:spPr>
        <p:txBody>
          <a:bodyPr wrap="square" rtlCol="0">
            <a:spAutoFit/>
          </a:bodyPr>
          <a:lstStyle/>
          <a:p>
            <a:r>
              <a:rPr lang="en-US" altLang="zh-CN" sz="1400" b="1" dirty="0">
                <a:solidFill>
                  <a:srgbClr val="FF0000"/>
                </a:solidFill>
              </a:rPr>
              <a:t>Authenticate portion</a:t>
            </a:r>
            <a:endParaRPr lang="zh-CN" altLang="en-US" sz="1400" b="1" dirty="0">
              <a:solidFill>
                <a:srgbClr val="FF0000"/>
              </a:solidFill>
            </a:endParaRPr>
          </a:p>
        </p:txBody>
      </p:sp>
      <p:sp>
        <p:nvSpPr>
          <p:cNvPr id="9" name="TextBox 8"/>
          <p:cNvSpPr txBox="1"/>
          <p:nvPr/>
        </p:nvSpPr>
        <p:spPr>
          <a:xfrm>
            <a:off x="1666875" y="3706296"/>
            <a:ext cx="962025" cy="523220"/>
          </a:xfrm>
          <a:prstGeom prst="rect">
            <a:avLst/>
          </a:prstGeom>
          <a:noFill/>
        </p:spPr>
        <p:txBody>
          <a:bodyPr wrap="square" rtlCol="0">
            <a:spAutoFit/>
          </a:bodyPr>
          <a:lstStyle/>
          <a:p>
            <a:r>
              <a:rPr lang="en-US" altLang="zh-CN" sz="1400" b="1" dirty="0">
                <a:solidFill>
                  <a:srgbClr val="FF0000"/>
                </a:solidFill>
              </a:rPr>
              <a:t>Encrypt </a:t>
            </a:r>
          </a:p>
          <a:p>
            <a:r>
              <a:rPr lang="en-US" altLang="zh-CN" sz="1400" b="1" dirty="0">
                <a:solidFill>
                  <a:srgbClr val="FF0000"/>
                </a:solidFill>
              </a:rPr>
              <a:t>portion</a:t>
            </a:r>
            <a:endParaRPr lang="zh-CN" altLang="en-US" sz="1400" b="1" dirty="0">
              <a:solidFill>
                <a:srgbClr val="FF0000"/>
              </a:solidFill>
            </a:endParaRPr>
          </a:p>
        </p:txBody>
      </p:sp>
      <p:sp>
        <p:nvSpPr>
          <p:cNvPr id="10" name="Right Arrow 9"/>
          <p:cNvSpPr/>
          <p:nvPr/>
        </p:nvSpPr>
        <p:spPr>
          <a:xfrm>
            <a:off x="6974679" y="3362978"/>
            <a:ext cx="661989" cy="104775"/>
          </a:xfrm>
          <a:prstGeom prst="righ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TextBox 11"/>
          <p:cNvSpPr txBox="1"/>
          <p:nvPr/>
        </p:nvSpPr>
        <p:spPr>
          <a:xfrm>
            <a:off x="7672387" y="3229869"/>
            <a:ext cx="1600200" cy="1169551"/>
          </a:xfrm>
          <a:prstGeom prst="rect">
            <a:avLst/>
          </a:prstGeom>
          <a:noFill/>
        </p:spPr>
        <p:txBody>
          <a:bodyPr wrap="square" rtlCol="0">
            <a:spAutoFit/>
          </a:bodyPr>
          <a:lstStyle/>
          <a:p>
            <a:r>
              <a:rPr lang="en-US" altLang="zh-CN" sz="1400" dirty="0"/>
              <a:t>Extensions</a:t>
            </a:r>
          </a:p>
          <a:p>
            <a:pPr marL="85725" indent="-85725">
              <a:buFont typeface="Arial" pitchFamily="34" charset="0"/>
              <a:buChar char="•"/>
              <a:tabLst>
                <a:tab pos="85725" algn="l"/>
              </a:tabLst>
            </a:pPr>
            <a:r>
              <a:rPr lang="en-US" altLang="zh-CN" sz="1400" dirty="0"/>
              <a:t>VID</a:t>
            </a:r>
          </a:p>
          <a:p>
            <a:pPr marL="85725" indent="-85725">
              <a:buFont typeface="Arial" pitchFamily="34" charset="0"/>
              <a:buChar char="•"/>
              <a:tabLst>
                <a:tab pos="85725" algn="l"/>
              </a:tabLst>
            </a:pPr>
            <a:r>
              <a:rPr lang="en-US" altLang="zh-CN" sz="1400" dirty="0"/>
              <a:t>Frame making</a:t>
            </a:r>
          </a:p>
          <a:p>
            <a:pPr marL="85725" indent="-85725">
              <a:buFont typeface="Arial" pitchFamily="34" charset="0"/>
              <a:buChar char="•"/>
              <a:tabLst>
                <a:tab pos="85725" algn="l"/>
              </a:tabLst>
            </a:pPr>
            <a:r>
              <a:rPr lang="en-US" altLang="zh-CN" sz="1400" dirty="0"/>
              <a:t>Audio level</a:t>
            </a:r>
          </a:p>
          <a:p>
            <a:endParaRPr lang="zh-CN" altLang="en-US" sz="1400" dirty="0"/>
          </a:p>
        </p:txBody>
      </p:sp>
      <p:cxnSp>
        <p:nvCxnSpPr>
          <p:cNvPr id="28" name="Elbow Connector 27"/>
          <p:cNvCxnSpPr>
            <a:stCxn id="12" idx="1"/>
          </p:cNvCxnSpPr>
          <p:nvPr/>
        </p:nvCxnSpPr>
        <p:spPr>
          <a:xfrm rot="10800000">
            <a:off x="6938963" y="3496333"/>
            <a:ext cx="733424" cy="31831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738" y="1638301"/>
            <a:ext cx="4195225" cy="3019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132203"/>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 </a:t>
            </a:r>
            <a:r>
              <a:rPr lang="en-US"/>
              <a:t>RTCP packet</a:t>
            </a:r>
            <a:endParaRPr lang="en-US" dirty="0"/>
          </a:p>
        </p:txBody>
      </p:sp>
      <p:sp>
        <p:nvSpPr>
          <p:cNvPr id="3" name="Text Placeholder 2"/>
          <p:cNvSpPr>
            <a:spLocks noGrp="1"/>
          </p:cNvSpPr>
          <p:nvPr>
            <p:ph type="body" sz="quarter" idx="10"/>
          </p:nvPr>
        </p:nvSpPr>
        <p:spPr/>
        <p:txBody>
          <a:bodyPr/>
          <a:lstStyle/>
          <a:p>
            <a:pPr marL="457200" indent="-457200">
              <a:buFont typeface="+mj-lt"/>
              <a:buAutoNum type="arabicPeriod"/>
            </a:pPr>
            <a:r>
              <a:rPr lang="en-US" sz="2000" dirty="0"/>
              <a:t>SRTCP Packet Header: 8 bytes</a:t>
            </a:r>
          </a:p>
          <a:p>
            <a:pPr marL="457200" indent="-457200">
              <a:buFont typeface="+mj-lt"/>
              <a:buAutoNum type="arabicPeriod"/>
            </a:pPr>
            <a:r>
              <a:rPr lang="en-US" sz="2000" dirty="0"/>
              <a:t>SRTCP Packet Content: n bytes(RR/SR/SES…)</a:t>
            </a:r>
          </a:p>
          <a:p>
            <a:pPr marL="457200" indent="-457200">
              <a:buFont typeface="+mj-lt"/>
              <a:buAutoNum type="arabicPeriod"/>
            </a:pPr>
            <a:r>
              <a:rPr lang="en-US" sz="2000" dirty="0"/>
              <a:t>SRTCP Packet Trailer : 4 bytes</a:t>
            </a:r>
            <a:br>
              <a:rPr lang="en-US" sz="2000" dirty="0"/>
            </a:br>
            <a:r>
              <a:rPr lang="en-US" sz="2000" dirty="0"/>
              <a:t>(1bit </a:t>
            </a:r>
            <a:r>
              <a:rPr lang="en-US" sz="2000" dirty="0" err="1"/>
              <a:t>E_Flag</a:t>
            </a:r>
            <a:r>
              <a:rPr lang="en-US" sz="2000" dirty="0"/>
              <a:t> + 31bit packet index)</a:t>
            </a:r>
          </a:p>
          <a:p>
            <a:pPr marL="457200" indent="-457200">
              <a:buFont typeface="+mj-lt"/>
              <a:buAutoNum type="arabicPeriod"/>
            </a:pPr>
            <a:r>
              <a:rPr lang="en-US" sz="2000" dirty="0"/>
              <a:t>SRTCP Packet Tag length: 10 bytes</a:t>
            </a:r>
          </a:p>
          <a:p>
            <a:pPr marL="457200" indent="-457200">
              <a:buFont typeface="+mj-lt"/>
              <a:buAutoNum type="arabicPeriod"/>
            </a:pPr>
            <a:r>
              <a:rPr lang="en-US" sz="2000" dirty="0"/>
              <a:t>SRTCP Packet EKT: 1 byte or 42 bytes</a:t>
            </a:r>
          </a:p>
          <a:p>
            <a:pPr marL="635000" lvl="1" indent="-457200">
              <a:buFont typeface="+mj-lt"/>
              <a:buAutoNum type="arabicParenR"/>
            </a:pPr>
            <a:r>
              <a:rPr lang="en-US" sz="1600" dirty="0"/>
              <a:t>EKT plain text(26 bytes) </a:t>
            </a:r>
            <a:br>
              <a:rPr lang="en-US" sz="1600" dirty="0"/>
            </a:br>
            <a:r>
              <a:rPr lang="en-US" sz="1600" dirty="0"/>
              <a:t>              = Master key(16 bytes) + SSRC(4 bytes) + ROC(4 bytes) + ISN(2 bytes)</a:t>
            </a:r>
          </a:p>
          <a:p>
            <a:pPr marL="635000" lvl="1" indent="-457200">
              <a:buFont typeface="+mj-lt"/>
              <a:buAutoNum type="arabicParenR"/>
            </a:pPr>
            <a:r>
              <a:rPr lang="en-US" sz="1600" dirty="0"/>
              <a:t>EKT cipher text(40 bytes) = AESKW Cipher text(32 bytes) + AESKW Tag(8 bytes)</a:t>
            </a:r>
          </a:p>
          <a:p>
            <a:pPr marL="635000" lvl="1" indent="-457200">
              <a:buFont typeface="+mj-lt"/>
              <a:buAutoNum type="arabicParenR"/>
            </a:pPr>
            <a:r>
              <a:rPr lang="en-US" sz="1600" dirty="0"/>
              <a:t>EKT Full format (42 bytes) = EKT cipher text(40 bytes) + SPI(2 bytes)</a:t>
            </a:r>
          </a:p>
          <a:p>
            <a:pPr marL="635000" lvl="1" indent="-457200">
              <a:buFont typeface="+mj-lt"/>
              <a:buAutoNum type="arabicParenR"/>
            </a:pPr>
            <a:endParaRPr lang="en-US" sz="1200" dirty="0"/>
          </a:p>
          <a:p>
            <a:pPr marL="0"/>
            <a:r>
              <a:rPr lang="en-US" sz="2000" dirty="0"/>
              <a:t>Total Length = 8 + n + 4 + 10  + 1/42</a:t>
            </a:r>
          </a:p>
          <a:p>
            <a:pPr marL="457200" indent="-457200">
              <a:buFont typeface="+mj-lt"/>
              <a:buAutoNum type="arabicPeriod"/>
            </a:pPr>
            <a:endParaRPr lang="en-US" sz="2000" dirty="0"/>
          </a:p>
          <a:p>
            <a:pPr marL="0" indent="0">
              <a:buNone/>
            </a:pPr>
            <a:endParaRPr lang="en-US" sz="2000" dirty="0"/>
          </a:p>
        </p:txBody>
      </p:sp>
      <p:sp>
        <p:nvSpPr>
          <p:cNvPr id="4" name="Rectangle 3"/>
          <p:cNvSpPr/>
          <p:nvPr/>
        </p:nvSpPr>
        <p:spPr>
          <a:xfrm>
            <a:off x="6448425" y="1438276"/>
            <a:ext cx="2276475"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V=2 | P | RC | PT | Length |SSRC</a:t>
            </a:r>
          </a:p>
        </p:txBody>
      </p:sp>
      <p:sp>
        <p:nvSpPr>
          <p:cNvPr id="5" name="Rectangle 4"/>
          <p:cNvSpPr/>
          <p:nvPr/>
        </p:nvSpPr>
        <p:spPr>
          <a:xfrm>
            <a:off x="6448423" y="2809876"/>
            <a:ext cx="2276475" cy="4572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Authentication Tag</a:t>
            </a:r>
          </a:p>
        </p:txBody>
      </p:sp>
      <p:sp>
        <p:nvSpPr>
          <p:cNvPr id="6" name="Rectangle 5"/>
          <p:cNvSpPr/>
          <p:nvPr/>
        </p:nvSpPr>
        <p:spPr>
          <a:xfrm>
            <a:off x="6448424" y="2352676"/>
            <a:ext cx="2276475" cy="4572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err="1"/>
              <a:t>E_Flag</a:t>
            </a:r>
            <a:r>
              <a:rPr lang="en-US" sz="1600" dirty="0"/>
              <a:t>| Packet index</a:t>
            </a:r>
          </a:p>
        </p:txBody>
      </p:sp>
      <p:sp>
        <p:nvSpPr>
          <p:cNvPr id="7" name="Rectangle 6"/>
          <p:cNvSpPr/>
          <p:nvPr/>
        </p:nvSpPr>
        <p:spPr>
          <a:xfrm>
            <a:off x="6448425" y="1895476"/>
            <a:ext cx="2276475"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n bytes payload</a:t>
            </a:r>
          </a:p>
        </p:txBody>
      </p:sp>
      <p:sp>
        <p:nvSpPr>
          <p:cNvPr id="8" name="Rectangle 7"/>
          <p:cNvSpPr/>
          <p:nvPr/>
        </p:nvSpPr>
        <p:spPr>
          <a:xfrm>
            <a:off x="6438897" y="3267076"/>
            <a:ext cx="2286003" cy="4572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EKT</a:t>
            </a:r>
          </a:p>
        </p:txBody>
      </p:sp>
    </p:spTree>
    <p:extLst>
      <p:ext uri="{BB962C8B-B14F-4D97-AF65-F5344CB8AC3E}">
        <p14:creationId xmlns:p14="http://schemas.microsoft.com/office/powerpoint/2010/main" val="3947690755"/>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SRTP issues</a:t>
            </a:r>
            <a:endParaRPr lang="zh-CN" altLang="en-US" dirty="0"/>
          </a:p>
        </p:txBody>
      </p:sp>
      <p:sp>
        <p:nvSpPr>
          <p:cNvPr id="3" name="Text Placeholder 2"/>
          <p:cNvSpPr>
            <a:spLocks noGrp="1"/>
          </p:cNvSpPr>
          <p:nvPr>
            <p:ph type="body" sz="quarter" idx="10"/>
          </p:nvPr>
        </p:nvSpPr>
        <p:spPr/>
        <p:txBody>
          <a:bodyPr/>
          <a:lstStyle/>
          <a:p>
            <a:pPr marL="457200" indent="-457200">
              <a:buFont typeface="+mj-lt"/>
              <a:buAutoNum type="arabicPeriod"/>
            </a:pPr>
            <a:r>
              <a:rPr lang="en-US" altLang="zh-CN" dirty="0"/>
              <a:t>Problem: Guess ROC in receiver side</a:t>
            </a:r>
          </a:p>
          <a:p>
            <a:pPr lvl="1"/>
            <a:r>
              <a:rPr lang="en-US" altLang="zh-CN" dirty="0"/>
              <a:t>i= 2^16 * v + SEQ ,  v maybe {ROC-1, ROC, ROC + 1}</a:t>
            </a:r>
          </a:p>
          <a:p>
            <a:pPr lvl="1"/>
            <a:r>
              <a:rPr lang="zh-CN" altLang="en-US" dirty="0"/>
              <a:t>接收端需要猜</a:t>
            </a:r>
            <a:r>
              <a:rPr lang="en-US" altLang="zh-CN" dirty="0"/>
              <a:t>ROC</a:t>
            </a:r>
            <a:r>
              <a:rPr lang="zh-CN" altLang="en-US" dirty="0"/>
              <a:t>来得知</a:t>
            </a:r>
            <a:r>
              <a:rPr lang="en-US" altLang="zh-CN" dirty="0"/>
              <a:t>packet index</a:t>
            </a:r>
          </a:p>
          <a:p>
            <a:pPr lvl="1"/>
            <a:r>
              <a:rPr lang="en-US" altLang="zh-CN" dirty="0"/>
              <a:t>And sync ROC may have issue between client and server</a:t>
            </a:r>
          </a:p>
          <a:p>
            <a:pPr lvl="1"/>
            <a:r>
              <a:rPr lang="en-US" altLang="zh-CN" b="1" dirty="0"/>
              <a:t>Solution: </a:t>
            </a:r>
            <a:r>
              <a:rPr lang="en-US" altLang="zh-CN" dirty="0"/>
              <a:t>RCC– Roll-over Counter Carrying Transform (</a:t>
            </a:r>
            <a:r>
              <a:rPr lang="en-US" altLang="zh-CN" dirty="0">
                <a:hlinkClick r:id="rId2"/>
              </a:rPr>
              <a:t>http://tools.ietf.org/html/rfc4771</a:t>
            </a:r>
            <a:r>
              <a:rPr lang="en-US" altLang="zh-CN" dirty="0"/>
              <a:t>)</a:t>
            </a:r>
          </a:p>
          <a:p>
            <a:pPr lvl="1"/>
            <a:r>
              <a:rPr lang="en-US" altLang="zh-CN" dirty="0"/>
              <a:t>Allows the ROC to be transmitted in SRTP packets as part of the authentication tag</a:t>
            </a:r>
          </a:p>
          <a:p>
            <a:pPr marL="457200" indent="-457200">
              <a:buFont typeface="+mj-lt"/>
              <a:buAutoNum type="arabicPeriod"/>
            </a:pPr>
            <a:r>
              <a:rPr lang="en-US" altLang="zh-CN" dirty="0">
                <a:latin typeface="Calibri" pitchFamily="34" charset="0"/>
                <a:cs typeface="Calibri" pitchFamily="34" charset="0"/>
              </a:rPr>
              <a:t>Problem: Need re-encryption if sequence number change in server side( translator and mixer)</a:t>
            </a:r>
          </a:p>
          <a:p>
            <a:pPr marL="177800" lvl="1"/>
            <a:r>
              <a:rPr lang="zh-CN" altLang="en-US" dirty="0">
                <a:latin typeface="Calibri" pitchFamily="34" charset="0"/>
                <a:cs typeface="Calibri" pitchFamily="34" charset="0"/>
              </a:rPr>
              <a:t>    虽然只是转发，却要因为</a:t>
            </a:r>
            <a:r>
              <a:rPr lang="en-US" altLang="zh-CN" dirty="0">
                <a:latin typeface="Calibri" pitchFamily="34" charset="0"/>
                <a:cs typeface="Calibri" pitchFamily="34" charset="0"/>
              </a:rPr>
              <a:t>SN</a:t>
            </a:r>
            <a:r>
              <a:rPr lang="zh-CN" altLang="en-US" dirty="0">
                <a:latin typeface="Calibri" pitchFamily="34" charset="0"/>
                <a:cs typeface="Calibri" pitchFamily="34" charset="0"/>
              </a:rPr>
              <a:t>的改变进行重新解密加密，代价比较高</a:t>
            </a:r>
            <a:endParaRPr lang="en-US" altLang="zh-CN" dirty="0">
              <a:latin typeface="Calibri" pitchFamily="34" charset="0"/>
              <a:cs typeface="Calibri" pitchFamily="34" charset="0"/>
            </a:endParaRPr>
          </a:p>
          <a:p>
            <a:pPr lvl="1"/>
            <a:r>
              <a:rPr lang="en-US" altLang="zh-CN" b="1" dirty="0"/>
              <a:t>Solution:</a:t>
            </a:r>
            <a:r>
              <a:rPr lang="en-US" altLang="zh-CN" dirty="0"/>
              <a:t> </a:t>
            </a:r>
          </a:p>
          <a:p>
            <a:pPr lvl="1"/>
            <a:r>
              <a:rPr lang="en-US" altLang="zh-CN" dirty="0"/>
              <a:t>Separation of the encryption sequence number (ESN) from the sequence number defined in the RTP header</a:t>
            </a:r>
          </a:p>
          <a:p>
            <a:pPr lvl="1"/>
            <a:endParaRPr lang="en-US" altLang="zh-CN" dirty="0"/>
          </a:p>
        </p:txBody>
      </p:sp>
    </p:spTree>
    <p:extLst>
      <p:ext uri="{BB962C8B-B14F-4D97-AF65-F5344CB8AC3E}">
        <p14:creationId xmlns:p14="http://schemas.microsoft.com/office/powerpoint/2010/main" val="3004911501"/>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Reference</a:t>
            </a:r>
            <a:endParaRPr lang="en-US" dirty="0"/>
          </a:p>
        </p:txBody>
      </p:sp>
      <p:sp>
        <p:nvSpPr>
          <p:cNvPr id="3" name="Text Placeholder 2"/>
          <p:cNvSpPr>
            <a:spLocks noGrp="1"/>
          </p:cNvSpPr>
          <p:nvPr>
            <p:ph type="body" sz="quarter" idx="10"/>
          </p:nvPr>
        </p:nvSpPr>
        <p:spPr/>
        <p:txBody>
          <a:bodyPr/>
          <a:lstStyle/>
          <a:p>
            <a:r>
              <a:rPr lang="en-US" dirty="0"/>
              <a:t>Secure RTP is defined in </a:t>
            </a:r>
            <a:r>
              <a:rPr lang="en-US" dirty="0">
                <a:hlinkClick r:id="rId2"/>
              </a:rPr>
              <a:t>RFC 3711</a:t>
            </a:r>
            <a:r>
              <a:rPr lang="en-US" dirty="0"/>
              <a:t>. The counter mode definition is in Section 4.1.1.</a:t>
            </a:r>
          </a:p>
          <a:p>
            <a:r>
              <a:rPr lang="en-US" dirty="0"/>
              <a:t>SHA-1 is defined in </a:t>
            </a:r>
            <a:r>
              <a:rPr lang="en-US" dirty="0">
                <a:hlinkClick r:id="rId3"/>
              </a:rPr>
              <a:t>FIPS PUB 180-4</a:t>
            </a:r>
            <a:r>
              <a:rPr lang="en-US" dirty="0"/>
              <a:t>.</a:t>
            </a:r>
          </a:p>
          <a:p>
            <a:r>
              <a:rPr lang="en-US" dirty="0"/>
              <a:t>HMAC is defined in </a:t>
            </a:r>
            <a:r>
              <a:rPr lang="en-US" dirty="0">
                <a:hlinkClick r:id="rId4"/>
              </a:rPr>
              <a:t>RFC 2104</a:t>
            </a:r>
            <a:r>
              <a:rPr lang="en-US" dirty="0"/>
              <a:t> and HMAC-SHA1 test vectors are available in </a:t>
            </a:r>
            <a:r>
              <a:rPr lang="en-US" dirty="0">
                <a:hlinkClick r:id="rId5"/>
              </a:rPr>
              <a:t>RFC 2202</a:t>
            </a:r>
            <a:r>
              <a:rPr lang="en-US" dirty="0"/>
              <a:t>.</a:t>
            </a:r>
          </a:p>
          <a:p>
            <a:r>
              <a:rPr lang="en-US" dirty="0"/>
              <a:t>AES-GCM usage in SRTP is defined in </a:t>
            </a:r>
            <a:r>
              <a:rPr lang="en-US" dirty="0">
                <a:hlinkClick r:id="rId6"/>
              </a:rPr>
              <a:t>RFC 7714</a:t>
            </a:r>
            <a:endParaRPr lang="en-US" dirty="0"/>
          </a:p>
          <a:p>
            <a:r>
              <a:rPr lang="is-IS" b="1" dirty="0">
                <a:hlinkClick r:id="rId7"/>
              </a:rPr>
              <a:t>RFC6904</a:t>
            </a:r>
            <a:r>
              <a:rPr lang="en-US" b="1" dirty="0"/>
              <a:t> of Header Extensions</a:t>
            </a:r>
            <a:r>
              <a:rPr lang="zh-CN" altLang="en-US" b="1" dirty="0"/>
              <a:t> </a:t>
            </a:r>
            <a:r>
              <a:rPr lang="en-US" b="1" dirty="0"/>
              <a:t>in the Secure Real-time Transport Protocol (SRTP)</a:t>
            </a:r>
          </a:p>
          <a:p>
            <a:r>
              <a:rPr lang="is-IS" b="1" dirty="0">
                <a:hlinkClick r:id="rId8"/>
              </a:rPr>
              <a:t>RFC5506</a:t>
            </a:r>
            <a:r>
              <a:rPr lang="en-US" b="1" dirty="0"/>
              <a:t> for Reduced-Size Real-Time Transport Control Protocol (RTCP):Opportunities and Consequences</a:t>
            </a:r>
          </a:p>
          <a:p>
            <a:endParaRPr lang="en-US" dirty="0"/>
          </a:p>
        </p:txBody>
      </p:sp>
    </p:spTree>
    <p:extLst>
      <p:ext uri="{BB962C8B-B14F-4D97-AF65-F5344CB8AC3E}">
        <p14:creationId xmlns:p14="http://schemas.microsoft.com/office/powerpoint/2010/main" val="957611123"/>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Change of </a:t>
            </a:r>
            <a:r>
              <a:rPr lang="en-US" altLang="zh-CN" dirty="0" err="1"/>
              <a:t>libsrtp</a:t>
            </a:r>
            <a:endParaRPr lang="zh-CN" altLang="en-US" dirty="0"/>
          </a:p>
        </p:txBody>
      </p:sp>
      <p:sp>
        <p:nvSpPr>
          <p:cNvPr id="3" name="Subtitle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45864031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libsrtp</a:t>
            </a:r>
            <a:endParaRPr lang="zh-CN" altLang="en-US" dirty="0"/>
          </a:p>
        </p:txBody>
      </p:sp>
      <p:sp>
        <p:nvSpPr>
          <p:cNvPr id="3" name="Text Placeholder 2"/>
          <p:cNvSpPr>
            <a:spLocks noGrp="1"/>
          </p:cNvSpPr>
          <p:nvPr>
            <p:ph type="body" sz="quarter" idx="10"/>
          </p:nvPr>
        </p:nvSpPr>
        <p:spPr/>
        <p:txBody>
          <a:bodyPr/>
          <a:lstStyle/>
          <a:p>
            <a:r>
              <a:rPr lang="en-US" altLang="zh-CN" dirty="0">
                <a:hlinkClick r:id="rId3"/>
              </a:rPr>
              <a:t>http://srtp.sourceforge.net/srtp.html</a:t>
            </a:r>
            <a:endParaRPr lang="en-US" altLang="zh-CN" dirty="0"/>
          </a:p>
          <a:p>
            <a:r>
              <a:rPr lang="en-US" altLang="zh-CN" dirty="0"/>
              <a:t>The </a:t>
            </a:r>
            <a:r>
              <a:rPr lang="en-US" altLang="zh-CN" dirty="0" err="1"/>
              <a:t>libSRTP</a:t>
            </a:r>
            <a:r>
              <a:rPr lang="en-US" altLang="zh-CN" dirty="0"/>
              <a:t> library is an open-source implementation of the </a:t>
            </a:r>
            <a:r>
              <a:rPr lang="en-US" altLang="zh-CN" dirty="0">
                <a:hlinkClick r:id="rId3"/>
              </a:rPr>
              <a:t>Secure Real-time Transport Protocol (SRTP)</a:t>
            </a:r>
            <a:r>
              <a:rPr lang="en-US" altLang="zh-CN" dirty="0"/>
              <a:t> originally authored by </a:t>
            </a:r>
            <a:r>
              <a:rPr lang="en-US" altLang="zh-CN" dirty="0">
                <a:hlinkClick r:id="rId4"/>
              </a:rPr>
              <a:t>Cisco Systems, Inc.</a:t>
            </a:r>
            <a:r>
              <a:rPr lang="en-US" altLang="zh-CN" dirty="0"/>
              <a:t> It is available under a </a:t>
            </a:r>
            <a:r>
              <a:rPr lang="en-US" altLang="zh-CN" dirty="0">
                <a:hlinkClick r:id="rId5"/>
              </a:rPr>
              <a:t>BSD-style license</a:t>
            </a:r>
            <a:r>
              <a:rPr lang="en-US" altLang="zh-CN" dirty="0"/>
              <a:t>.</a:t>
            </a:r>
          </a:p>
          <a:p>
            <a:r>
              <a:rPr lang="en-US" altLang="zh-CN" dirty="0"/>
              <a:t>SRTP is a security profile for RTP that adds confidentiality, message authentication, and replay protection to that protocol. It is specified in RFC 3711. More information on the SRTP protocol itself can be found on the </a:t>
            </a:r>
            <a:r>
              <a:rPr lang="en-US" altLang="zh-CN" dirty="0">
                <a:hlinkClick r:id="rId6"/>
              </a:rPr>
              <a:t>Secure RTP Page</a:t>
            </a:r>
            <a:r>
              <a:rPr lang="en-US" altLang="zh-CN" dirty="0"/>
              <a:t>. Frequently Asked Questions are answered in the </a:t>
            </a:r>
            <a:r>
              <a:rPr lang="en-US" altLang="zh-CN" dirty="0">
                <a:hlinkClick r:id="rId7"/>
              </a:rPr>
              <a:t>SRTP FAQ</a:t>
            </a:r>
            <a:r>
              <a:rPr lang="en-US" altLang="zh-CN" dirty="0"/>
              <a:t>.</a:t>
            </a:r>
          </a:p>
          <a:p>
            <a:endParaRPr lang="zh-CN" altLang="en-US" dirty="0"/>
          </a:p>
        </p:txBody>
      </p:sp>
    </p:spTree>
    <p:extLst>
      <p:ext uri="{BB962C8B-B14F-4D97-AF65-F5344CB8AC3E}">
        <p14:creationId xmlns:p14="http://schemas.microsoft.com/office/powerpoint/2010/main" val="3322334591"/>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SRTP overview</a:t>
            </a:r>
            <a:endParaRPr lang="zh-CN" altLang="en-US" dirty="0"/>
          </a:p>
        </p:txBody>
      </p:sp>
      <p:sp>
        <p:nvSpPr>
          <p:cNvPr id="3" name="Text Placeholder 2"/>
          <p:cNvSpPr>
            <a:spLocks noGrp="1"/>
          </p:cNvSpPr>
          <p:nvPr>
            <p:ph type="body" sz="quarter" idx="10"/>
          </p:nvPr>
        </p:nvSpPr>
        <p:spPr>
          <a:xfrm>
            <a:off x="233232" y="1344168"/>
            <a:ext cx="8561777" cy="4965192"/>
          </a:xfrm>
        </p:spPr>
        <p:txBody>
          <a:bodyPr/>
          <a:lstStyle/>
          <a:p>
            <a:r>
              <a:rPr lang="en-US" altLang="zh-CN" dirty="0"/>
              <a:t>SRTP provides a framework for encryption and message authentication of RTP and RTCP streams </a:t>
            </a:r>
          </a:p>
          <a:p>
            <a:pPr marL="692150" lvl="1" indent="-285750">
              <a:buFont typeface="Arial" pitchFamily="34" charset="0"/>
              <a:buChar char="•"/>
            </a:pPr>
            <a:r>
              <a:rPr lang="en-US" altLang="zh-CN" dirty="0"/>
              <a:t>Confidentiality </a:t>
            </a:r>
            <a:r>
              <a:rPr lang="en-US" altLang="zh-CN" dirty="0">
                <a:sym typeface="Wingdings" pitchFamily="2" charset="2"/>
              </a:rPr>
              <a:t></a:t>
            </a:r>
            <a:r>
              <a:rPr lang="en-US" altLang="zh-CN" dirty="0"/>
              <a:t>Encryption</a:t>
            </a:r>
          </a:p>
          <a:p>
            <a:pPr marL="692150" lvl="1" indent="-285750">
              <a:buFont typeface="Arial" pitchFamily="34" charset="0"/>
              <a:buChar char="•"/>
            </a:pPr>
            <a:r>
              <a:rPr lang="en-US" altLang="zh-CN" dirty="0"/>
              <a:t>Integrity  </a:t>
            </a:r>
            <a:r>
              <a:rPr lang="en-US" altLang="zh-CN" dirty="0">
                <a:sym typeface="Wingdings" pitchFamily="2" charset="2"/>
              </a:rPr>
              <a:t> </a:t>
            </a:r>
            <a:r>
              <a:rPr lang="en-US" altLang="zh-CN" dirty="0"/>
              <a:t>Authentication</a:t>
            </a:r>
          </a:p>
          <a:p>
            <a:pPr lvl="1">
              <a:spcBef>
                <a:spcPts val="0"/>
              </a:spcBef>
            </a:pPr>
            <a:endParaRPr lang="en-US" altLang="zh-CN" sz="2000" dirty="0">
              <a:hlinkClick r:id="rId3"/>
            </a:endParaRPr>
          </a:p>
          <a:p>
            <a:pPr lvl="1">
              <a:spcBef>
                <a:spcPts val="0"/>
              </a:spcBef>
            </a:pPr>
            <a:r>
              <a:rPr lang="en-US" altLang="zh-CN" sz="2000" dirty="0">
                <a:hlinkClick r:id="rId3"/>
              </a:rPr>
              <a:t>http://tools.ietf.org/html/rfc3711</a:t>
            </a:r>
            <a:endParaRPr lang="en-US" altLang="zh-CN" sz="2000" dirty="0"/>
          </a:p>
          <a:p>
            <a:pPr>
              <a:spcBef>
                <a:spcPts val="0"/>
              </a:spcBef>
            </a:pPr>
            <a:endParaRPr lang="en-US" altLang="zh-CN" dirty="0"/>
          </a:p>
          <a:p>
            <a:pPr>
              <a:spcBef>
                <a:spcPts val="0"/>
              </a:spcBef>
            </a:pPr>
            <a:endParaRPr lang="zh-CN" alt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693" y="3660198"/>
            <a:ext cx="4587261" cy="215871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3954" y="2446317"/>
            <a:ext cx="4002207" cy="3372592"/>
          </a:xfrm>
          <a:prstGeom prst="rect">
            <a:avLst/>
          </a:prstGeom>
        </p:spPr>
      </p:pic>
    </p:spTree>
    <p:extLst>
      <p:ext uri="{BB962C8B-B14F-4D97-AF65-F5344CB8AC3E}">
        <p14:creationId xmlns:p14="http://schemas.microsoft.com/office/powerpoint/2010/main" val="3491340537"/>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libsrtp</a:t>
            </a:r>
            <a:r>
              <a:rPr lang="en-US" altLang="zh-CN" dirty="0"/>
              <a:t> </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346" y="2358559"/>
            <a:ext cx="7505700" cy="433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0"/>
          </p:nvPr>
        </p:nvSpPr>
        <p:spPr/>
        <p:txBody>
          <a:bodyPr/>
          <a:lstStyle/>
          <a:p>
            <a:pPr>
              <a:spcBef>
                <a:spcPts val="600"/>
              </a:spcBef>
            </a:pPr>
            <a:r>
              <a:rPr lang="en-US" altLang="zh-CN" sz="1600" dirty="0" err="1"/>
              <a:t>srtp_t</a:t>
            </a:r>
            <a:r>
              <a:rPr lang="en-US" altLang="zh-CN" sz="1600" dirty="0"/>
              <a:t> represents a </a:t>
            </a:r>
            <a:r>
              <a:rPr lang="en-US" altLang="zh-CN" sz="1600" dirty="0" err="1"/>
              <a:t>srtp</a:t>
            </a:r>
            <a:r>
              <a:rPr lang="en-US" altLang="zh-CN" sz="1600" dirty="0"/>
              <a:t> session that created by </a:t>
            </a:r>
            <a:r>
              <a:rPr lang="en-US" altLang="zh-CN" sz="1600" dirty="0" err="1"/>
              <a:t>srtp_create</a:t>
            </a:r>
            <a:r>
              <a:rPr lang="en-US" altLang="zh-CN" sz="1600" dirty="0"/>
              <a:t>()</a:t>
            </a:r>
          </a:p>
          <a:p>
            <a:pPr>
              <a:spcBef>
                <a:spcPts val="600"/>
              </a:spcBef>
            </a:pPr>
            <a:r>
              <a:rPr lang="en-US" altLang="zh-CN" sz="1600" dirty="0" err="1"/>
              <a:t>srtp_policy_t</a:t>
            </a:r>
            <a:r>
              <a:rPr lang="en-US" altLang="zh-CN" sz="1600" dirty="0"/>
              <a:t> represents a set of policies of security(</a:t>
            </a:r>
            <a:r>
              <a:rPr lang="en-US" altLang="zh-CN" sz="1600" dirty="0" err="1"/>
              <a:t>crypto_policy_t</a:t>
            </a:r>
            <a:r>
              <a:rPr lang="en-US" altLang="zh-CN" sz="1600" dirty="0"/>
              <a:t>)</a:t>
            </a:r>
          </a:p>
          <a:p>
            <a:pPr>
              <a:spcBef>
                <a:spcPts val="600"/>
              </a:spcBef>
            </a:pPr>
            <a:r>
              <a:rPr lang="en-US" altLang="zh-CN" sz="1600" dirty="0"/>
              <a:t>API: </a:t>
            </a:r>
            <a:r>
              <a:rPr lang="en-US" altLang="zh-CN" sz="1600" dirty="0" err="1"/>
              <a:t>srtp_init</a:t>
            </a:r>
            <a:r>
              <a:rPr lang="en-US" altLang="zh-CN" sz="1600" dirty="0"/>
              <a:t>(), </a:t>
            </a:r>
            <a:r>
              <a:rPr lang="en-US" altLang="zh-CN" sz="1600" dirty="0" err="1"/>
              <a:t>srtp_create</a:t>
            </a:r>
            <a:r>
              <a:rPr lang="en-US" altLang="zh-CN" sz="1600" dirty="0"/>
              <a:t>(), </a:t>
            </a:r>
            <a:r>
              <a:rPr lang="en-US" altLang="zh-CN" sz="1600" dirty="0" err="1"/>
              <a:t>srtp_protect</a:t>
            </a:r>
            <a:r>
              <a:rPr lang="en-US" altLang="zh-CN" sz="1600" dirty="0"/>
              <a:t>(), </a:t>
            </a:r>
            <a:r>
              <a:rPr lang="en-US" altLang="zh-CN" sz="1600" dirty="0" err="1"/>
              <a:t>srtp_unprotect</a:t>
            </a:r>
            <a:r>
              <a:rPr lang="en-US" altLang="zh-CN" sz="1600" dirty="0"/>
              <a:t>(), </a:t>
            </a:r>
            <a:r>
              <a:rPr lang="en-US" altLang="zh-CN" sz="1600" dirty="0" err="1"/>
              <a:t>srtp_add_stream</a:t>
            </a:r>
            <a:r>
              <a:rPr lang="en-US" altLang="zh-CN" sz="1600" dirty="0"/>
              <a:t>(), and </a:t>
            </a:r>
            <a:r>
              <a:rPr lang="en-US" altLang="zh-CN" sz="1600" dirty="0" err="1"/>
              <a:t>srtp_remove_stream</a:t>
            </a:r>
            <a:r>
              <a:rPr lang="en-US" altLang="zh-CN" sz="1600" dirty="0"/>
              <a:t>()</a:t>
            </a:r>
            <a:endParaRPr lang="zh-CN" altLang="en-US" sz="1600" dirty="0"/>
          </a:p>
          <a:p>
            <a:pPr>
              <a:spcBef>
                <a:spcPts val="600"/>
              </a:spcBef>
            </a:pPr>
            <a:endParaRPr lang="zh-CN" altLang="en-US" sz="2000" dirty="0"/>
          </a:p>
        </p:txBody>
      </p:sp>
    </p:spTree>
    <p:extLst>
      <p:ext uri="{BB962C8B-B14F-4D97-AF65-F5344CB8AC3E}">
        <p14:creationId xmlns:p14="http://schemas.microsoft.com/office/powerpoint/2010/main" val="703738927"/>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libsrtp</a:t>
            </a:r>
            <a:endParaRPr lang="zh-CN" altLang="en-US" dirty="0"/>
          </a:p>
        </p:txBody>
      </p:sp>
      <p:sp>
        <p:nvSpPr>
          <p:cNvPr id="3" name="Text Placeholder 2"/>
          <p:cNvSpPr>
            <a:spLocks noGrp="1"/>
          </p:cNvSpPr>
          <p:nvPr>
            <p:ph type="body" sz="quarter" idx="10"/>
          </p:nvPr>
        </p:nvSpPr>
        <p:spPr/>
        <p:txBody>
          <a:bodyPr/>
          <a:lstStyle/>
          <a:p>
            <a:r>
              <a:rPr lang="en-US" altLang="zh-CN" dirty="0" err="1"/>
              <a:t>srtp_stream</a:t>
            </a:r>
            <a:r>
              <a:rPr lang="en-US" altLang="zh-CN" dirty="0"/>
              <a:t> represents a media stream identified by </a:t>
            </a:r>
            <a:r>
              <a:rPr lang="en-US" altLang="zh-CN" dirty="0" err="1"/>
              <a:t>ssrc</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646" y="1850745"/>
            <a:ext cx="7705725" cy="4438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9034992"/>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SRTP codes</a:t>
            </a:r>
            <a:endParaRPr lang="zh-CN" altLang="en-US" dirty="0"/>
          </a:p>
        </p:txBody>
      </p:sp>
      <p:sp>
        <p:nvSpPr>
          <p:cNvPr id="3" name="Text Placeholder 2"/>
          <p:cNvSpPr>
            <a:spLocks noGrp="1"/>
          </p:cNvSpPr>
          <p:nvPr>
            <p:ph type="body" sz="quarter" idx="10"/>
          </p:nvPr>
        </p:nvSpPr>
        <p:spPr/>
        <p:txBody>
          <a:bodyPr/>
          <a:lstStyle/>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91" y="2076449"/>
            <a:ext cx="8497883" cy="3371851"/>
          </a:xfrm>
          <a:prstGeom prst="rect">
            <a:avLst/>
          </a:prstGeom>
        </p:spPr>
      </p:pic>
    </p:spTree>
    <p:extLst>
      <p:ext uri="{BB962C8B-B14F-4D97-AF65-F5344CB8AC3E}">
        <p14:creationId xmlns:p14="http://schemas.microsoft.com/office/powerpoint/2010/main" val="2179526526"/>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Libsrtp</a:t>
            </a:r>
            <a:r>
              <a:rPr lang="en-US" altLang="zh-CN" dirty="0"/>
              <a:t> </a:t>
            </a:r>
            <a:r>
              <a:rPr lang="en-US" altLang="zh-CN" dirty="0" err="1"/>
              <a:t>ekt</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2" y="1766887"/>
            <a:ext cx="7496175" cy="3590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0"/>
          </p:nvPr>
        </p:nvSpPr>
        <p:spPr/>
        <p:txBody>
          <a:bodyPr/>
          <a:lstStyle/>
          <a:p>
            <a:r>
              <a:rPr lang="en-US" altLang="zh-CN" dirty="0"/>
              <a:t>Every SRTP session have some </a:t>
            </a:r>
            <a:r>
              <a:rPr lang="en-US" altLang="zh-CN" dirty="0" err="1"/>
              <a:t>srtp</a:t>
            </a:r>
            <a:r>
              <a:rPr lang="en-US" altLang="zh-CN" dirty="0"/>
              <a:t> streams identified by </a:t>
            </a:r>
            <a:r>
              <a:rPr lang="en-US" altLang="zh-CN" dirty="0" err="1"/>
              <a:t>ssrc</a:t>
            </a:r>
            <a:endParaRPr lang="en-US" altLang="zh-CN" dirty="0"/>
          </a:p>
          <a:p>
            <a:r>
              <a:rPr lang="en-US" altLang="zh-CN" dirty="0" err="1"/>
              <a:t>Srtp</a:t>
            </a:r>
            <a:r>
              <a:rPr lang="en-US" altLang="zh-CN" dirty="0"/>
              <a:t> stream</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Generate session key by </a:t>
            </a:r>
            <a:r>
              <a:rPr lang="en-US" altLang="zh-CN" dirty="0" err="1"/>
              <a:t>srtp_kdf_generate</a:t>
            </a:r>
            <a:endParaRPr lang="zh-CN" altLang="en-US" dirty="0"/>
          </a:p>
        </p:txBody>
      </p:sp>
    </p:spTree>
    <p:extLst>
      <p:ext uri="{BB962C8B-B14F-4D97-AF65-F5344CB8AC3E}">
        <p14:creationId xmlns:p14="http://schemas.microsoft.com/office/powerpoint/2010/main" val="919011395"/>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Build </a:t>
            </a:r>
            <a:r>
              <a:rPr lang="en-US" altLang="zh-CN" dirty="0" err="1"/>
              <a:t>libsrtp</a:t>
            </a:r>
            <a:endParaRPr lang="zh-CN" altLang="en-US" dirty="0"/>
          </a:p>
        </p:txBody>
      </p:sp>
      <p:sp>
        <p:nvSpPr>
          <p:cNvPr id="3" name="Text Placeholder 2"/>
          <p:cNvSpPr>
            <a:spLocks noGrp="1"/>
          </p:cNvSpPr>
          <p:nvPr>
            <p:ph type="body" sz="quarter" idx="10"/>
          </p:nvPr>
        </p:nvSpPr>
        <p:spPr/>
        <p:txBody>
          <a:bodyPr/>
          <a:lstStyle/>
          <a:p>
            <a:pPr>
              <a:spcBef>
                <a:spcPts val="600"/>
              </a:spcBef>
            </a:pPr>
            <a:r>
              <a:rPr lang="en-US" altLang="zh-CN" dirty="0"/>
              <a:t>Step 1:  configure the </a:t>
            </a:r>
            <a:r>
              <a:rPr lang="en-US" altLang="zh-CN" dirty="0" err="1"/>
              <a:t>libary</a:t>
            </a:r>
            <a:endParaRPr lang="en-US" altLang="zh-CN" dirty="0"/>
          </a:p>
          <a:p>
            <a:pPr marL="0" indent="0">
              <a:spcBef>
                <a:spcPts val="600"/>
              </a:spcBef>
              <a:buNone/>
            </a:pPr>
            <a:r>
              <a:rPr lang="en-US" altLang="zh-CN" dirty="0"/>
              <a:t>    ./configure --</a:t>
            </a:r>
            <a:r>
              <a:rPr lang="en-US" altLang="zh-CN" dirty="0" err="1"/>
              <a:t>libcryptodir</a:t>
            </a:r>
            <a:r>
              <a:rPr lang="en-US" altLang="zh-CN" dirty="0"/>
              <a:t>=/</a:t>
            </a:r>
            <a:r>
              <a:rPr lang="en-US" altLang="zh-CN" dirty="0" err="1"/>
              <a:t>usr</a:t>
            </a:r>
            <a:r>
              <a:rPr lang="en-US" altLang="zh-CN" dirty="0"/>
              <a:t>/local/</a:t>
            </a:r>
            <a:r>
              <a:rPr lang="en-US" altLang="zh-CN" dirty="0" err="1"/>
              <a:t>ssl</a:t>
            </a:r>
            <a:endParaRPr lang="en-US" altLang="zh-CN" dirty="0"/>
          </a:p>
          <a:p>
            <a:pPr>
              <a:spcBef>
                <a:spcPts val="600"/>
              </a:spcBef>
            </a:pPr>
            <a:endParaRPr lang="en-US" altLang="zh-CN" dirty="0"/>
          </a:p>
          <a:p>
            <a:pPr>
              <a:spcBef>
                <a:spcPts val="600"/>
              </a:spcBef>
            </a:pPr>
            <a:r>
              <a:rPr lang="en-US" altLang="zh-CN" dirty="0"/>
              <a:t>Step 2:  compile </a:t>
            </a:r>
            <a:r>
              <a:rPr lang="en-US" altLang="zh-CN" dirty="0" err="1"/>
              <a:t>libsrtp</a:t>
            </a:r>
            <a:endParaRPr lang="en-US" altLang="zh-CN" dirty="0"/>
          </a:p>
          <a:p>
            <a:pPr marL="0" indent="0">
              <a:spcBef>
                <a:spcPts val="600"/>
              </a:spcBef>
              <a:buNone/>
            </a:pPr>
            <a:r>
              <a:rPr lang="en-US" altLang="zh-CN" dirty="0"/>
              <a:t>    make </a:t>
            </a:r>
            <a:r>
              <a:rPr lang="en-US" altLang="zh-CN" dirty="0" err="1"/>
              <a:t>libsrtp.a</a:t>
            </a:r>
            <a:endParaRPr lang="en-US" altLang="zh-CN" dirty="0"/>
          </a:p>
          <a:p>
            <a:pPr marL="0" indent="0">
              <a:spcBef>
                <a:spcPts val="600"/>
              </a:spcBef>
              <a:buNone/>
            </a:pPr>
            <a:r>
              <a:rPr lang="en-US" altLang="zh-CN" dirty="0"/>
              <a:t>     or</a:t>
            </a:r>
          </a:p>
          <a:p>
            <a:pPr marL="0" indent="0">
              <a:spcBef>
                <a:spcPts val="600"/>
              </a:spcBef>
              <a:buNone/>
            </a:pPr>
            <a:r>
              <a:rPr lang="en-US" altLang="zh-CN" dirty="0"/>
              <a:t>    make libsrtp.so</a:t>
            </a:r>
          </a:p>
          <a:p>
            <a:pPr>
              <a:spcBef>
                <a:spcPts val="600"/>
              </a:spcBef>
            </a:pPr>
            <a:endParaRPr lang="en-US" altLang="zh-CN" dirty="0"/>
          </a:p>
          <a:p>
            <a:pPr>
              <a:spcBef>
                <a:spcPts val="600"/>
              </a:spcBef>
            </a:pPr>
            <a:r>
              <a:rPr lang="en-US" altLang="zh-CN" dirty="0"/>
              <a:t>Step 3:  This step is optional, test the library</a:t>
            </a:r>
          </a:p>
          <a:p>
            <a:pPr marL="0" indent="0">
              <a:spcBef>
                <a:spcPts val="600"/>
              </a:spcBef>
              <a:buNone/>
            </a:pPr>
            <a:r>
              <a:rPr lang="en-US" altLang="zh-CN" dirty="0"/>
              <a:t>    export LD_LIBRARY_PATH=/</a:t>
            </a:r>
            <a:r>
              <a:rPr lang="en-US" altLang="zh-CN" dirty="0" err="1"/>
              <a:t>usr</a:t>
            </a:r>
            <a:r>
              <a:rPr lang="en-US" altLang="zh-CN" dirty="0"/>
              <a:t>/local/</a:t>
            </a:r>
            <a:r>
              <a:rPr lang="en-US" altLang="zh-CN" dirty="0" err="1"/>
              <a:t>ssl</a:t>
            </a:r>
            <a:endParaRPr lang="en-US" altLang="zh-CN" dirty="0"/>
          </a:p>
          <a:p>
            <a:pPr marL="0" indent="0">
              <a:spcBef>
                <a:spcPts val="600"/>
              </a:spcBef>
              <a:buNone/>
            </a:pPr>
            <a:r>
              <a:rPr lang="en-US" altLang="zh-CN" dirty="0"/>
              <a:t>    make</a:t>
            </a:r>
          </a:p>
          <a:p>
            <a:pPr marL="0" indent="0">
              <a:spcBef>
                <a:spcPts val="600"/>
              </a:spcBef>
              <a:buNone/>
            </a:pPr>
            <a:r>
              <a:rPr lang="en-US" altLang="zh-CN" dirty="0"/>
              <a:t>    make </a:t>
            </a:r>
            <a:r>
              <a:rPr lang="en-US" altLang="zh-CN" dirty="0" err="1"/>
              <a:t>runtest</a:t>
            </a:r>
            <a:endParaRPr lang="en-US" altLang="zh-CN" dirty="0"/>
          </a:p>
          <a:p>
            <a:pPr marL="0" indent="0">
              <a:spcBef>
                <a:spcPts val="600"/>
              </a:spcBef>
              <a:buNone/>
            </a:pPr>
            <a:endParaRPr lang="zh-CN" altLang="en-US" dirty="0"/>
          </a:p>
        </p:txBody>
      </p:sp>
    </p:spTree>
    <p:extLst>
      <p:ext uri="{BB962C8B-B14F-4D97-AF65-F5344CB8AC3E}">
        <p14:creationId xmlns:p14="http://schemas.microsoft.com/office/powerpoint/2010/main" val="2222945086"/>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Change of </a:t>
            </a:r>
            <a:r>
              <a:rPr lang="en-US" altLang="zh-CN" dirty="0" err="1"/>
              <a:t>libsrtp</a:t>
            </a:r>
            <a:endParaRPr lang="zh-CN" altLang="en-US" dirty="0"/>
          </a:p>
        </p:txBody>
      </p:sp>
      <p:sp>
        <p:nvSpPr>
          <p:cNvPr id="3" name="Text Placeholder 2"/>
          <p:cNvSpPr>
            <a:spLocks noGrp="1"/>
          </p:cNvSpPr>
          <p:nvPr>
            <p:ph type="body" sz="quarter" idx="10"/>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43038"/>
            <a:ext cx="9063809" cy="50053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385973"/>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Change of </a:t>
            </a:r>
            <a:r>
              <a:rPr lang="en-US" altLang="zh-CN" dirty="0" err="1"/>
              <a:t>libsrtp</a:t>
            </a:r>
            <a:r>
              <a:rPr lang="en-US" altLang="zh-CN" dirty="0"/>
              <a:t> – Add ESN</a:t>
            </a:r>
            <a:endParaRPr lang="zh-CN" altLang="en-US" dirty="0"/>
          </a:p>
        </p:txBody>
      </p:sp>
      <p:sp>
        <p:nvSpPr>
          <p:cNvPr id="3" name="Text Placeholder 2"/>
          <p:cNvSpPr>
            <a:spLocks noGrp="1"/>
          </p:cNvSpPr>
          <p:nvPr>
            <p:ph type="body" sz="quarter" idx="10"/>
          </p:nvPr>
        </p:nvSpPr>
        <p:spPr/>
        <p:txBody>
          <a:bodyPr/>
          <a:lstStyle/>
          <a:p>
            <a:pPr>
              <a:spcBef>
                <a:spcPts val="600"/>
              </a:spcBef>
            </a:pPr>
            <a:r>
              <a:rPr lang="en-US" altLang="zh-CN" sz="1800" dirty="0" err="1"/>
              <a:t>Libsrtp</a:t>
            </a:r>
            <a:r>
              <a:rPr lang="en-US" altLang="zh-CN" sz="1800" dirty="0"/>
              <a:t> </a:t>
            </a:r>
            <a:r>
              <a:rPr lang="en-US" altLang="zh-CN" sz="1800" dirty="0">
                <a:sym typeface="Wingdings" pitchFamily="2" charset="2"/>
              </a:rPr>
              <a:t> </a:t>
            </a:r>
            <a:r>
              <a:rPr lang="en-US" altLang="zh-CN" sz="1800" dirty="0" err="1">
                <a:sym typeface="Wingdings" pitchFamily="2" charset="2"/>
              </a:rPr>
              <a:t>libssrtp</a:t>
            </a:r>
            <a:r>
              <a:rPr lang="en-US" altLang="zh-CN" sz="1800" dirty="0">
                <a:sym typeface="Wingdings" pitchFamily="2" charset="2"/>
              </a:rPr>
              <a:t>? for SSRTP, server may change </a:t>
            </a:r>
            <a:r>
              <a:rPr lang="en-US" altLang="zh-CN" sz="1800" dirty="0" err="1">
                <a:sym typeface="Wingdings" pitchFamily="2" charset="2"/>
              </a:rPr>
              <a:t>ssrc</a:t>
            </a:r>
            <a:r>
              <a:rPr lang="en-US" altLang="zh-CN" sz="1800" dirty="0">
                <a:sym typeface="Wingdings" pitchFamily="2" charset="2"/>
              </a:rPr>
              <a:t>/sequence number</a:t>
            </a:r>
          </a:p>
          <a:p>
            <a:pPr>
              <a:spcBef>
                <a:spcPts val="600"/>
              </a:spcBef>
            </a:pPr>
            <a:r>
              <a:rPr lang="en-US" altLang="zh-CN" sz="1800" dirty="0"/>
              <a:t>Add payload hash besides packet hash</a:t>
            </a:r>
          </a:p>
          <a:p>
            <a:pPr>
              <a:spcBef>
                <a:spcPts val="600"/>
              </a:spcBef>
            </a:pPr>
            <a:r>
              <a:rPr lang="en-US" altLang="zh-CN" sz="1800" dirty="0"/>
              <a:t>Add ESN in the EKT field, so server side need not decrypt/encrypt, need re-</a:t>
            </a:r>
            <a:r>
              <a:rPr lang="en-US" altLang="zh-CN" sz="1800" dirty="0" err="1"/>
              <a:t>auth</a:t>
            </a:r>
            <a:endParaRPr lang="en-US" altLang="zh-CN" sz="1800" dirty="0"/>
          </a:p>
          <a:p>
            <a:pPr marL="0" indent="0">
              <a:buNone/>
            </a:pPr>
            <a:r>
              <a:rPr lang="en-US" altLang="zh-CN" dirty="0"/>
              <a:t>1) the package index algorithm </a:t>
            </a:r>
            <a:br>
              <a:rPr lang="en-US" altLang="zh-CN" dirty="0"/>
            </a:br>
            <a:r>
              <a:rPr lang="en-US" altLang="zh-CN" dirty="0"/>
              <a:t>need to be changed</a:t>
            </a:r>
          </a:p>
          <a:p>
            <a:pPr marL="177800" lvl="1"/>
            <a:r>
              <a:rPr lang="en-US" altLang="zh-CN" sz="1400" dirty="0"/>
              <a:t>i = 2^16 * ROC + SEQ</a:t>
            </a:r>
          </a:p>
          <a:p>
            <a:pPr marL="177800" lvl="1"/>
            <a:r>
              <a:rPr lang="en-US" altLang="zh-CN" sz="1400" dirty="0"/>
              <a:t>to</a:t>
            </a:r>
          </a:p>
          <a:p>
            <a:pPr marL="177800" lvl="1"/>
            <a:r>
              <a:rPr lang="en-US" altLang="zh-CN" sz="1400" dirty="0"/>
              <a:t>i = 2^16 * ROC + ESN</a:t>
            </a:r>
          </a:p>
          <a:p>
            <a:pPr marL="0" indent="0">
              <a:buNone/>
            </a:pPr>
            <a:r>
              <a:rPr lang="en-US" altLang="zh-CN" dirty="0"/>
              <a:t>2) the </a:t>
            </a:r>
            <a:r>
              <a:rPr lang="en-US" altLang="zh-CN" dirty="0" err="1"/>
              <a:t>auth</a:t>
            </a:r>
            <a:r>
              <a:rPr lang="en-US" altLang="zh-CN" dirty="0"/>
              <a:t> algorithm need to</a:t>
            </a:r>
            <a:br>
              <a:rPr lang="en-US" altLang="zh-CN" dirty="0"/>
            </a:br>
            <a:r>
              <a:rPr lang="en-US" altLang="zh-CN" dirty="0"/>
              <a:t>be changed for payload </a:t>
            </a:r>
            <a:r>
              <a:rPr lang="en-US" altLang="zh-CN" dirty="0" err="1"/>
              <a:t>hmac</a:t>
            </a:r>
            <a:r>
              <a:rPr lang="en-US" altLang="zh-CN" dirty="0"/>
              <a:t> </a:t>
            </a:r>
            <a:br>
              <a:rPr lang="en-US" altLang="zh-CN" dirty="0"/>
            </a:br>
            <a:r>
              <a:rPr lang="en-US" altLang="zh-CN" dirty="0"/>
              <a:t>including ESN</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4350" y="3109913"/>
            <a:ext cx="4010025" cy="2886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5289699"/>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Change of </a:t>
            </a:r>
            <a:r>
              <a:rPr lang="en-US" altLang="zh-CN" dirty="0" err="1"/>
              <a:t>libsrtp</a:t>
            </a:r>
            <a:r>
              <a:rPr lang="en-US" altLang="zh-CN" dirty="0"/>
              <a:t> – Add EKT</a:t>
            </a:r>
            <a:endParaRPr lang="zh-CN" altLang="en-US" dirty="0"/>
          </a:p>
        </p:txBody>
      </p:sp>
      <p:sp>
        <p:nvSpPr>
          <p:cNvPr id="3" name="Text Placeholder 2"/>
          <p:cNvSpPr>
            <a:spLocks noGrp="1"/>
          </p:cNvSpPr>
          <p:nvPr>
            <p:ph type="body" sz="quarter" idx="10"/>
          </p:nvPr>
        </p:nvSpPr>
        <p:spPr>
          <a:xfrm>
            <a:off x="233232" y="1344168"/>
            <a:ext cx="2976693" cy="4965192"/>
          </a:xfrm>
        </p:spPr>
        <p:txBody>
          <a:bodyPr/>
          <a:lstStyle/>
          <a:p>
            <a:pPr>
              <a:spcBef>
                <a:spcPts val="600"/>
              </a:spcBef>
            </a:pPr>
            <a:r>
              <a:rPr lang="en-US" altLang="zh-CN" sz="1800" dirty="0"/>
              <a:t>SRTP master key is encrypted by a KEK(Key encryption Key)</a:t>
            </a:r>
          </a:p>
          <a:p>
            <a:pPr>
              <a:spcBef>
                <a:spcPts val="600"/>
              </a:spcBef>
            </a:pPr>
            <a:endParaRPr lang="en-US" altLang="zh-CN" sz="1800" dirty="0"/>
          </a:p>
          <a:p>
            <a:pPr>
              <a:spcBef>
                <a:spcPts val="600"/>
              </a:spcBef>
            </a:pPr>
            <a:r>
              <a:rPr lang="en-US" altLang="zh-CN" sz="1800" dirty="0"/>
              <a:t>ISN(16 bits) – Initial Sequence Number</a:t>
            </a:r>
          </a:p>
          <a:p>
            <a:pPr>
              <a:spcBef>
                <a:spcPts val="600"/>
              </a:spcBef>
            </a:pPr>
            <a:endParaRPr lang="en-US" altLang="zh-CN" sz="1800" dirty="0"/>
          </a:p>
          <a:p>
            <a:pPr>
              <a:spcBef>
                <a:spcPts val="600"/>
              </a:spcBef>
            </a:pPr>
            <a:r>
              <a:rPr lang="en-US" altLang="zh-CN" sz="1800" dirty="0"/>
              <a:t>SPI(15 bits) – Security Parameter Index</a:t>
            </a:r>
          </a:p>
          <a:p>
            <a:pPr marL="0" indent="0">
              <a:spcBef>
                <a:spcPts val="600"/>
              </a:spcBef>
              <a:buNone/>
            </a:pPr>
            <a:r>
              <a:rPr lang="en-US" altLang="zh-CN" sz="1800" dirty="0"/>
              <a:t>    It indicates</a:t>
            </a:r>
          </a:p>
          <a:p>
            <a:pPr marL="692150" lvl="1" indent="-285750">
              <a:buFont typeface="Arial" pitchFamily="34" charset="0"/>
              <a:buChar char="•"/>
            </a:pPr>
            <a:r>
              <a:rPr lang="en-US" altLang="zh-CN" sz="1200" dirty="0"/>
              <a:t>Which KEK used</a:t>
            </a:r>
          </a:p>
          <a:p>
            <a:pPr marL="692150" lvl="1" indent="-285750">
              <a:buFont typeface="Arial" pitchFamily="34" charset="0"/>
              <a:buChar char="•"/>
            </a:pPr>
            <a:r>
              <a:rPr lang="en-US" altLang="zh-CN" sz="1200" dirty="0"/>
              <a:t>Which EKT cipher</a:t>
            </a:r>
          </a:p>
          <a:p>
            <a:pPr marL="692150" lvl="1" indent="-285750">
              <a:buFont typeface="Arial" pitchFamily="34" charset="0"/>
              <a:buChar char="•"/>
            </a:pPr>
            <a:r>
              <a:rPr lang="en-US" altLang="zh-CN" sz="1200" dirty="0"/>
              <a:t>Which other SRTP parameters</a:t>
            </a:r>
          </a:p>
          <a:p>
            <a:pPr marL="692150" lvl="1" indent="-285750">
              <a:buFont typeface="Arial" pitchFamily="34" charset="0"/>
              <a:buChar char="•"/>
            </a:pPr>
            <a:r>
              <a:rPr lang="en-US" altLang="zh-CN" sz="1200" dirty="0"/>
              <a:t>Which master salt associated</a:t>
            </a:r>
          </a:p>
          <a:p>
            <a:pPr marL="285750" indent="-285750"/>
            <a:r>
              <a:rPr lang="en-US" altLang="zh-CN" sz="1600" dirty="0"/>
              <a:t>Final bit</a:t>
            </a:r>
          </a:p>
          <a:p>
            <a:pPr marL="463550" lvl="1" indent="-285750"/>
            <a:r>
              <a:rPr lang="en-US" altLang="zh-CN" sz="1200" dirty="0"/>
              <a:t>      0 – Full format</a:t>
            </a:r>
          </a:p>
          <a:p>
            <a:pPr marL="463550" lvl="1" indent="-285750"/>
            <a:r>
              <a:rPr lang="en-US" altLang="zh-CN" sz="1200" dirty="0"/>
              <a:t>      1 – Short format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725" y="1500187"/>
            <a:ext cx="5762625" cy="48052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1749298"/>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Change of </a:t>
            </a:r>
            <a:r>
              <a:rPr lang="en-US" altLang="zh-CN" dirty="0" err="1"/>
              <a:t>libsrtp</a:t>
            </a:r>
            <a:r>
              <a:rPr lang="en-US" altLang="zh-CN" dirty="0"/>
              <a:t> – Add EKT</a:t>
            </a:r>
            <a:endParaRPr lang="zh-CN" altLang="en-US" dirty="0"/>
          </a:p>
        </p:txBody>
      </p:sp>
      <p:sp>
        <p:nvSpPr>
          <p:cNvPr id="3" name="Text Placeholder 2"/>
          <p:cNvSpPr>
            <a:spLocks noGrp="1"/>
          </p:cNvSpPr>
          <p:nvPr>
            <p:ph type="body" sz="quarter" idx="10"/>
          </p:nvPr>
        </p:nvSpPr>
        <p:spPr>
          <a:xfrm>
            <a:off x="233233" y="1344168"/>
            <a:ext cx="2957642" cy="4965192"/>
          </a:xfrm>
        </p:spPr>
        <p:txBody>
          <a:bodyPr/>
          <a:lstStyle/>
          <a:p>
            <a:pPr>
              <a:spcBef>
                <a:spcPts val="600"/>
              </a:spcBef>
            </a:pPr>
            <a:r>
              <a:rPr lang="en-US" altLang="zh-CN" dirty="0"/>
              <a:t>EKT may add more 8 bits for short format or more bits for long format </a:t>
            </a:r>
          </a:p>
          <a:p>
            <a:pPr marL="0" indent="0">
              <a:spcBef>
                <a:spcPts val="600"/>
              </a:spcBef>
              <a:buNone/>
            </a:pPr>
            <a:r>
              <a:rPr lang="en-US" altLang="zh-CN" sz="1600" dirty="0"/>
              <a:t>    128 + 32 + 32 = 192 bits</a:t>
            </a:r>
          </a:p>
          <a:p>
            <a:pPr marL="0" indent="0">
              <a:spcBef>
                <a:spcPts val="600"/>
              </a:spcBef>
              <a:buNone/>
            </a:pPr>
            <a:r>
              <a:rPr lang="en-US" altLang="zh-CN" sz="1600" dirty="0"/>
              <a:t>     (24 bytes)</a:t>
            </a:r>
          </a:p>
          <a:p>
            <a:pPr marL="0" indent="0">
              <a:spcBef>
                <a:spcPts val="600"/>
              </a:spcBef>
              <a:buNone/>
            </a:pPr>
            <a:r>
              <a:rPr lang="en-US" altLang="zh-CN" sz="1600" dirty="0"/>
              <a:t>So it’s not appropriate for short RTP packet, such as Audio packet</a:t>
            </a:r>
          </a:p>
          <a:p>
            <a:pPr marL="0" indent="0">
              <a:spcBef>
                <a:spcPts val="600"/>
              </a:spcBef>
              <a:buNone/>
            </a:pPr>
            <a:r>
              <a:rPr lang="en-US" altLang="zh-CN" sz="1600" dirty="0"/>
              <a:t>And if it’s hybrid session including telephony endpoint, </a:t>
            </a:r>
          </a:p>
          <a:p>
            <a:pPr marL="0" indent="0">
              <a:spcBef>
                <a:spcPts val="600"/>
              </a:spcBef>
              <a:buNone/>
            </a:pPr>
            <a:r>
              <a:rPr lang="en-US" altLang="zh-CN" sz="1600" dirty="0"/>
              <a:t>The decrypt/encrypt are necessary, the EKT is inapplicable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2349" y="1371599"/>
            <a:ext cx="5663526" cy="439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980433"/>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Usage of </a:t>
            </a:r>
            <a:r>
              <a:rPr lang="en-US" altLang="zh-CN" dirty="0" err="1"/>
              <a:t>libsrtp</a:t>
            </a:r>
            <a:endParaRPr lang="zh-CN" altLang="en-US" dirty="0"/>
          </a:p>
        </p:txBody>
      </p:sp>
      <p:sp>
        <p:nvSpPr>
          <p:cNvPr id="3" name="Text Placeholder 2"/>
          <p:cNvSpPr>
            <a:spLocks noGrp="1"/>
          </p:cNvSpPr>
          <p:nvPr>
            <p:ph type="body" sz="quarter" idx="10"/>
          </p:nvPr>
        </p:nvSpPr>
        <p:spPr/>
        <p:txBody>
          <a:bodyPr/>
          <a:lstStyle/>
          <a:p>
            <a:pPr>
              <a:spcBef>
                <a:spcPts val="600"/>
              </a:spcBef>
            </a:pPr>
            <a:r>
              <a:rPr lang="en-US" altLang="zh-CN" sz="1800" dirty="0"/>
              <a:t>Module Level </a:t>
            </a:r>
            <a:r>
              <a:rPr lang="en-US" altLang="zh-CN" sz="1800" dirty="0">
                <a:sym typeface="Wingdings" pitchFamily="2" charset="2"/>
              </a:rPr>
              <a:t></a:t>
            </a:r>
            <a:r>
              <a:rPr lang="en-US" altLang="zh-CN" sz="1800" dirty="0" err="1"/>
              <a:t>srtp_init</a:t>
            </a:r>
            <a:r>
              <a:rPr lang="en-US" altLang="zh-CN" sz="1800" dirty="0"/>
              <a:t>() </a:t>
            </a:r>
          </a:p>
          <a:p>
            <a:pPr>
              <a:spcBef>
                <a:spcPts val="600"/>
              </a:spcBef>
            </a:pPr>
            <a:r>
              <a:rPr lang="en-US" altLang="zh-CN" sz="1800" dirty="0"/>
              <a:t>Session Level </a:t>
            </a:r>
            <a:r>
              <a:rPr lang="en-US" altLang="zh-CN" sz="1800" dirty="0">
                <a:sym typeface="Wingdings" pitchFamily="2" charset="2"/>
              </a:rPr>
              <a:t> </a:t>
            </a:r>
            <a:r>
              <a:rPr lang="en-US" altLang="zh-CN" sz="1800" dirty="0" err="1">
                <a:sym typeface="Wingdings" pitchFamily="2" charset="2"/>
              </a:rPr>
              <a:t>srtp_create</a:t>
            </a:r>
            <a:r>
              <a:rPr lang="en-US" altLang="zh-CN" sz="1800" dirty="0">
                <a:sym typeface="Wingdings" pitchFamily="2" charset="2"/>
              </a:rPr>
              <a:t>() </a:t>
            </a:r>
          </a:p>
          <a:p>
            <a:pPr lvl="1"/>
            <a:r>
              <a:rPr lang="en-US" altLang="zh-CN" sz="1400" dirty="0"/>
              <a:t>Contains multi streams, distinguished by the </a:t>
            </a:r>
            <a:r>
              <a:rPr lang="en-US" altLang="zh-CN" sz="1400" dirty="0" err="1"/>
              <a:t>src</a:t>
            </a:r>
            <a:r>
              <a:rPr lang="en-US" altLang="zh-CN" sz="1400" dirty="0"/>
              <a:t>/</a:t>
            </a:r>
            <a:r>
              <a:rPr lang="en-US" altLang="zh-CN" sz="1400" dirty="0" err="1"/>
              <a:t>dest</a:t>
            </a:r>
            <a:r>
              <a:rPr lang="en-US" altLang="zh-CN" sz="1400" dirty="0"/>
              <a:t>  address </a:t>
            </a:r>
          </a:p>
          <a:p>
            <a:pPr lvl="1"/>
            <a:r>
              <a:rPr lang="en-US" altLang="zh-CN" sz="1400" dirty="0">
                <a:sym typeface="Wingdings" pitchFamily="2" charset="2"/>
              </a:rPr>
              <a:t>set </a:t>
            </a:r>
            <a:r>
              <a:rPr lang="en-US" altLang="zh-CN" sz="1400" dirty="0" err="1">
                <a:sym typeface="Wingdings" pitchFamily="2" charset="2"/>
              </a:rPr>
              <a:t>srtp_ctx_t</a:t>
            </a:r>
            <a:r>
              <a:rPr lang="en-US" altLang="zh-CN" sz="1400" dirty="0">
                <a:sym typeface="Wingdings" pitchFamily="2" charset="2"/>
              </a:rPr>
              <a:t> that contains </a:t>
            </a:r>
            <a:r>
              <a:rPr lang="en-US" altLang="zh-CN" sz="1400" dirty="0" err="1">
                <a:sym typeface="Wingdings" pitchFamily="2" charset="2"/>
              </a:rPr>
              <a:t>srtp_stream_ctx_t</a:t>
            </a:r>
            <a:r>
              <a:rPr lang="en-US" altLang="zh-CN" sz="1400" dirty="0">
                <a:sym typeface="Wingdings" pitchFamily="2" charset="2"/>
              </a:rPr>
              <a:t> list</a:t>
            </a:r>
          </a:p>
          <a:p>
            <a:pPr lvl="1"/>
            <a:r>
              <a:rPr lang="en-US" altLang="zh-CN" sz="1400" dirty="0"/>
              <a:t>set policy for session level – </a:t>
            </a:r>
            <a:r>
              <a:rPr lang="en-US" altLang="zh-CN" sz="1400" dirty="0" err="1"/>
              <a:t>srtp_policy_t</a:t>
            </a:r>
            <a:r>
              <a:rPr lang="en-US" altLang="zh-CN" sz="1400" dirty="0"/>
              <a:t> contains 2 </a:t>
            </a:r>
            <a:r>
              <a:rPr lang="en-US" altLang="zh-CN" sz="1400" dirty="0" err="1"/>
              <a:t>crypto_policy_t</a:t>
            </a:r>
            <a:endParaRPr lang="en-US" altLang="zh-CN" sz="1400" dirty="0"/>
          </a:p>
          <a:p>
            <a:pPr>
              <a:spcBef>
                <a:spcPts val="600"/>
              </a:spcBef>
            </a:pPr>
            <a:r>
              <a:rPr lang="en-US" altLang="zh-CN" sz="1800" dirty="0"/>
              <a:t>Stream Level </a:t>
            </a:r>
            <a:r>
              <a:rPr lang="en-US" altLang="zh-CN" sz="1800" dirty="0">
                <a:sym typeface="Wingdings" pitchFamily="2" charset="2"/>
              </a:rPr>
              <a:t> </a:t>
            </a:r>
            <a:r>
              <a:rPr lang="en-US" altLang="zh-CN" sz="1800" dirty="0" err="1">
                <a:sym typeface="Wingdings" pitchFamily="2" charset="2"/>
              </a:rPr>
              <a:t>srtp_add_stream</a:t>
            </a:r>
            <a:r>
              <a:rPr lang="en-US" altLang="zh-CN" sz="1800" dirty="0">
                <a:sym typeface="Wingdings" pitchFamily="2" charset="2"/>
              </a:rPr>
              <a:t>(), </a:t>
            </a:r>
            <a:r>
              <a:rPr lang="en-US" altLang="zh-CN" sz="1800" dirty="0" err="1">
                <a:sym typeface="Wingdings" pitchFamily="2" charset="2"/>
              </a:rPr>
              <a:t>srtp_remove_stream</a:t>
            </a:r>
            <a:r>
              <a:rPr lang="en-US" altLang="zh-CN" sz="1800" dirty="0">
                <a:sym typeface="Wingdings" pitchFamily="2" charset="2"/>
              </a:rPr>
              <a:t>()</a:t>
            </a:r>
          </a:p>
          <a:p>
            <a:pPr lvl="1"/>
            <a:r>
              <a:rPr lang="en-US" altLang="zh-CN" sz="1400" dirty="0"/>
              <a:t>Distinguished by </a:t>
            </a:r>
            <a:r>
              <a:rPr lang="en-US" altLang="zh-CN" sz="1400" dirty="0" err="1"/>
              <a:t>ssrc</a:t>
            </a:r>
            <a:r>
              <a:rPr lang="en-US" altLang="zh-CN" sz="1400" dirty="0"/>
              <a:t>, </a:t>
            </a:r>
          </a:p>
          <a:p>
            <a:pPr lvl="1"/>
            <a:r>
              <a:rPr lang="en-US" altLang="zh-CN" sz="1400" dirty="0"/>
              <a:t>Key(master/session), parameters of crypt, </a:t>
            </a:r>
            <a:r>
              <a:rPr lang="en-US" altLang="zh-CN" sz="1400" dirty="0" err="1"/>
              <a:t>auth</a:t>
            </a:r>
            <a:r>
              <a:rPr lang="en-US" altLang="zh-CN" sz="1400" dirty="0"/>
              <a:t>, anti-replay</a:t>
            </a:r>
          </a:p>
          <a:p>
            <a:pPr>
              <a:spcBef>
                <a:spcPts val="600"/>
              </a:spcBef>
            </a:pPr>
            <a:r>
              <a:rPr lang="en-US" altLang="zh-CN" sz="1800" dirty="0"/>
              <a:t>Packet level </a:t>
            </a:r>
            <a:r>
              <a:rPr lang="en-US" altLang="zh-CN" sz="1800" dirty="0">
                <a:sym typeface="Wingdings" pitchFamily="2" charset="2"/>
              </a:rPr>
              <a:t> </a:t>
            </a:r>
            <a:r>
              <a:rPr lang="en-US" altLang="zh-CN" sz="1800" dirty="0" err="1">
                <a:sym typeface="Wingdings" pitchFamily="2" charset="2"/>
              </a:rPr>
              <a:t>srtp_protect</a:t>
            </a:r>
            <a:r>
              <a:rPr lang="en-US" altLang="zh-CN" sz="1800" dirty="0">
                <a:sym typeface="Wingdings" pitchFamily="2" charset="2"/>
              </a:rPr>
              <a:t>(), </a:t>
            </a:r>
            <a:r>
              <a:rPr lang="en-US" altLang="zh-CN" sz="1800" dirty="0" err="1">
                <a:sym typeface="Wingdings" pitchFamily="2" charset="2"/>
              </a:rPr>
              <a:t>srtp_unprotect</a:t>
            </a:r>
            <a:r>
              <a:rPr lang="en-US" altLang="zh-CN" sz="1800" dirty="0">
                <a:sym typeface="Wingdings" pitchFamily="2" charset="2"/>
              </a:rPr>
              <a:t>()</a:t>
            </a:r>
          </a:p>
          <a:p>
            <a:pPr>
              <a:spcBef>
                <a:spcPts val="600"/>
              </a:spcBef>
            </a:pPr>
            <a:r>
              <a:rPr lang="en-US" altLang="zh-CN" sz="1800" dirty="0">
                <a:sym typeface="Wingdings" pitchFamily="2" charset="2"/>
              </a:rPr>
              <a:t>Conversion:</a:t>
            </a:r>
          </a:p>
          <a:p>
            <a:pPr lvl="1"/>
            <a:r>
              <a:rPr lang="en-US" altLang="zh-CN" sz="1400" dirty="0" err="1">
                <a:sym typeface="Wingdings" pitchFamily="2" charset="2"/>
              </a:rPr>
              <a:t>SecurityPolicy</a:t>
            </a:r>
            <a:r>
              <a:rPr lang="en-US" altLang="zh-CN" sz="1400" dirty="0">
                <a:sym typeface="Wingdings" pitchFamily="2" charset="2"/>
              </a:rPr>
              <a:t>  </a:t>
            </a:r>
            <a:r>
              <a:rPr lang="en-US" altLang="zh-CN" sz="1400" dirty="0" err="1">
                <a:sym typeface="Wingdings" pitchFamily="2" charset="2"/>
              </a:rPr>
              <a:t>srtp_stream_ctx_t</a:t>
            </a:r>
            <a:endParaRPr lang="en-US" altLang="zh-CN" sz="1400" dirty="0">
              <a:sym typeface="Wingdings" pitchFamily="2" charset="2"/>
            </a:endParaRPr>
          </a:p>
          <a:p>
            <a:pPr lvl="1"/>
            <a:r>
              <a:rPr lang="en-US" altLang="zh-CN" sz="1400" dirty="0">
                <a:sym typeface="Wingdings" pitchFamily="2" charset="2"/>
              </a:rPr>
              <a:t>	</a:t>
            </a:r>
            <a:r>
              <a:rPr lang="en-US" altLang="zh-CN" sz="1400" dirty="0" err="1"/>
              <a:t>ssrc_any_inbound</a:t>
            </a:r>
            <a:r>
              <a:rPr lang="en-US" altLang="zh-CN" sz="1400" dirty="0"/>
              <a:t>/ </a:t>
            </a:r>
            <a:r>
              <a:rPr lang="en-US" altLang="zh-CN" sz="1400" dirty="0" err="1"/>
              <a:t>ssrc_any_outbound</a:t>
            </a:r>
            <a:r>
              <a:rPr lang="en-US" altLang="zh-CN" sz="1400" dirty="0"/>
              <a:t> for </a:t>
            </a:r>
            <a:r>
              <a:rPr lang="en-US" altLang="zh-CN" sz="1400" dirty="0" err="1"/>
              <a:t>CRTPPacket</a:t>
            </a:r>
            <a:r>
              <a:rPr lang="en-US" altLang="zh-CN" sz="1400" dirty="0"/>
              <a:t>/</a:t>
            </a:r>
            <a:r>
              <a:rPr lang="en-US" altLang="zh-CN" sz="1400" dirty="0" err="1"/>
              <a:t>CRTCPPacket</a:t>
            </a:r>
            <a:endParaRPr lang="en-US" altLang="zh-CN" sz="1400" dirty="0"/>
          </a:p>
          <a:p>
            <a:pPr lvl="1"/>
            <a:r>
              <a:rPr lang="en-US" altLang="zh-CN" sz="1400" dirty="0">
                <a:sym typeface="Wingdings" pitchFamily="2" charset="2"/>
              </a:rPr>
              <a:t>	only </a:t>
            </a:r>
            <a:r>
              <a:rPr lang="en-US" altLang="zh-CN" sz="1400" dirty="0" err="1">
                <a:sym typeface="Wingdings" pitchFamily="2" charset="2"/>
              </a:rPr>
              <a:t>auth</a:t>
            </a:r>
            <a:r>
              <a:rPr lang="en-US" altLang="zh-CN" sz="1400" dirty="0">
                <a:sym typeface="Wingdings" pitchFamily="2" charset="2"/>
              </a:rPr>
              <a:t> for </a:t>
            </a:r>
            <a:r>
              <a:rPr lang="en-US" altLang="zh-CN" sz="1400" dirty="0" err="1">
                <a:sym typeface="Wingdings" pitchFamily="2" charset="2"/>
              </a:rPr>
              <a:t>CRTPAggregatePacket</a:t>
            </a:r>
            <a:r>
              <a:rPr lang="en-US" altLang="zh-CN" sz="1400" dirty="0">
                <a:sym typeface="Wingdings" pitchFamily="2" charset="2"/>
              </a:rPr>
              <a:t>, direction is </a:t>
            </a:r>
            <a:r>
              <a:rPr lang="en-US" altLang="zh-CN" sz="1400" dirty="0" err="1">
                <a:sym typeface="Wingdings" pitchFamily="2" charset="2"/>
              </a:rPr>
              <a:t>dir_srtp_sender</a:t>
            </a:r>
            <a:endParaRPr lang="en-US" altLang="zh-CN" sz="1400" dirty="0">
              <a:sym typeface="Wingdings" pitchFamily="2" charset="2"/>
            </a:endParaRPr>
          </a:p>
          <a:p>
            <a:pPr lvl="1"/>
            <a:r>
              <a:rPr lang="en-US" altLang="zh-CN" sz="1400" dirty="0" err="1">
                <a:sym typeface="Wingdings" pitchFamily="2" charset="2"/>
              </a:rPr>
              <a:t>wrtp</a:t>
            </a:r>
            <a:r>
              <a:rPr lang="en-US" altLang="zh-CN" sz="1400" dirty="0">
                <a:sym typeface="Wingdings" pitchFamily="2" charset="2"/>
              </a:rPr>
              <a:t>::</a:t>
            </a:r>
            <a:r>
              <a:rPr lang="en-US" altLang="zh-CN" sz="1400" dirty="0" err="1">
                <a:sym typeface="Wingdings" pitchFamily="2" charset="2"/>
              </a:rPr>
              <a:t>CRTPPacket</a:t>
            </a:r>
            <a:r>
              <a:rPr lang="en-US" altLang="zh-CN" sz="1400" dirty="0">
                <a:sym typeface="Wingdings" pitchFamily="2" charset="2"/>
              </a:rPr>
              <a:t>  </a:t>
            </a:r>
            <a:r>
              <a:rPr lang="en-US" altLang="zh-CN" sz="1400" dirty="0" err="1">
                <a:sym typeface="Wingdings" pitchFamily="2" charset="2"/>
              </a:rPr>
              <a:t>srtp_hdr_t</a:t>
            </a:r>
            <a:r>
              <a:rPr lang="en-US" altLang="zh-CN" sz="1400" dirty="0">
                <a:sym typeface="Wingdings" pitchFamily="2" charset="2"/>
              </a:rPr>
              <a:t>   </a:t>
            </a:r>
            <a:r>
              <a:rPr lang="en-US" altLang="zh-CN" sz="1400" dirty="0" err="1">
                <a:sym typeface="Wingdings" pitchFamily="2" charset="2"/>
              </a:rPr>
              <a:t>wrtp</a:t>
            </a:r>
            <a:r>
              <a:rPr lang="en-US" altLang="zh-CN" sz="1400" dirty="0">
                <a:sym typeface="Wingdings" pitchFamily="2" charset="2"/>
              </a:rPr>
              <a:t>::</a:t>
            </a:r>
            <a:r>
              <a:rPr lang="en-US" altLang="zh-CN" sz="1400" dirty="0" err="1">
                <a:sym typeface="Wingdings" pitchFamily="2" charset="2"/>
              </a:rPr>
              <a:t>CRTPPacket</a:t>
            </a:r>
            <a:endParaRPr lang="en-US" altLang="zh-CN" sz="1400" dirty="0">
              <a:sym typeface="Wingdings" pitchFamily="2" charset="2"/>
            </a:endParaRPr>
          </a:p>
          <a:p>
            <a:pPr lvl="1"/>
            <a:r>
              <a:rPr lang="en-US" altLang="zh-CN" sz="1400" dirty="0" err="1">
                <a:sym typeface="Wingdings" pitchFamily="2" charset="2"/>
              </a:rPr>
              <a:t>wrtp</a:t>
            </a:r>
            <a:r>
              <a:rPr lang="en-US" altLang="zh-CN" sz="1400" dirty="0">
                <a:sym typeface="Wingdings" pitchFamily="2" charset="2"/>
              </a:rPr>
              <a:t>::</a:t>
            </a:r>
            <a:r>
              <a:rPr lang="en-US" altLang="zh-CN" sz="1400" dirty="0" err="1">
                <a:sym typeface="Wingdings" pitchFamily="2" charset="2"/>
              </a:rPr>
              <a:t>CRTPAggregatePacket</a:t>
            </a:r>
            <a:r>
              <a:rPr lang="en-US" altLang="zh-CN" sz="1400" dirty="0">
                <a:sym typeface="Wingdings" pitchFamily="2" charset="2"/>
              </a:rPr>
              <a:t>  </a:t>
            </a:r>
            <a:r>
              <a:rPr lang="en-US" altLang="zh-CN" sz="1400" dirty="0" err="1">
                <a:sym typeface="Wingdings" pitchFamily="2" charset="2"/>
              </a:rPr>
              <a:t>srtp_hdr_t</a:t>
            </a:r>
            <a:r>
              <a:rPr lang="en-US" altLang="zh-CN" sz="1400" dirty="0">
                <a:sym typeface="Wingdings" pitchFamily="2" charset="2"/>
              </a:rPr>
              <a:t>  </a:t>
            </a:r>
            <a:r>
              <a:rPr lang="en-US" altLang="zh-CN" sz="1400" dirty="0" err="1">
                <a:sym typeface="Wingdings" pitchFamily="2" charset="2"/>
              </a:rPr>
              <a:t>wrtp</a:t>
            </a:r>
            <a:r>
              <a:rPr lang="en-US" altLang="zh-CN" sz="1400" dirty="0">
                <a:sym typeface="Wingdings" pitchFamily="2" charset="2"/>
              </a:rPr>
              <a:t>::</a:t>
            </a:r>
            <a:r>
              <a:rPr lang="en-US" altLang="zh-CN" sz="1400" dirty="0" err="1">
                <a:sym typeface="Wingdings" pitchFamily="2" charset="2"/>
              </a:rPr>
              <a:t>CRTPAggregatePacket</a:t>
            </a:r>
            <a:endParaRPr lang="en-US" altLang="zh-CN" sz="1400" dirty="0">
              <a:sym typeface="Wingdings" pitchFamily="2" charset="2"/>
            </a:endParaRPr>
          </a:p>
          <a:p>
            <a:pPr lvl="1"/>
            <a:r>
              <a:rPr lang="en-US" altLang="zh-CN" sz="1400" dirty="0" err="1">
                <a:sym typeface="Wingdings" pitchFamily="2" charset="2"/>
              </a:rPr>
              <a:t>wrtp</a:t>
            </a:r>
            <a:r>
              <a:rPr lang="en-US" altLang="zh-CN" sz="1400" dirty="0">
                <a:sym typeface="Wingdings" pitchFamily="2" charset="2"/>
              </a:rPr>
              <a:t>::</a:t>
            </a:r>
            <a:r>
              <a:rPr lang="en-US" altLang="zh-CN" sz="1400" dirty="0" err="1">
                <a:sym typeface="Wingdings" pitchFamily="2" charset="2"/>
              </a:rPr>
              <a:t>CRTCPPacket</a:t>
            </a:r>
            <a:r>
              <a:rPr lang="en-US" altLang="zh-CN" sz="1400" dirty="0">
                <a:sym typeface="Wingdings" pitchFamily="2" charset="2"/>
              </a:rPr>
              <a:t>  </a:t>
            </a:r>
            <a:r>
              <a:rPr lang="en-US" altLang="zh-CN" sz="1400" dirty="0" err="1">
                <a:sym typeface="Wingdings" pitchFamily="2" charset="2"/>
              </a:rPr>
              <a:t>srtcp_hdr_t</a:t>
            </a:r>
            <a:r>
              <a:rPr lang="en-US" altLang="zh-CN" sz="1400" dirty="0">
                <a:sym typeface="Wingdings" pitchFamily="2" charset="2"/>
              </a:rPr>
              <a:t>  </a:t>
            </a:r>
            <a:r>
              <a:rPr lang="en-US" altLang="zh-CN" sz="1400" dirty="0" err="1">
                <a:sym typeface="Wingdings" pitchFamily="2" charset="2"/>
              </a:rPr>
              <a:t>wrtp</a:t>
            </a:r>
            <a:r>
              <a:rPr lang="en-US" altLang="zh-CN" sz="1400" dirty="0">
                <a:sym typeface="Wingdings" pitchFamily="2" charset="2"/>
              </a:rPr>
              <a:t>::</a:t>
            </a:r>
            <a:r>
              <a:rPr lang="en-US" altLang="zh-CN" sz="1400" dirty="0" err="1">
                <a:sym typeface="Wingdings" pitchFamily="2" charset="2"/>
              </a:rPr>
              <a:t>CRTCPPacket</a:t>
            </a:r>
            <a:endParaRPr lang="en-US" altLang="zh-CN" sz="1400" dirty="0">
              <a:sym typeface="Wingdings" pitchFamily="2" charset="2"/>
            </a:endParaRPr>
          </a:p>
          <a:p>
            <a:pPr lvl="1"/>
            <a:endParaRPr lang="en-US" altLang="zh-CN" sz="1400" dirty="0">
              <a:sym typeface="Wingdings" pitchFamily="2" charset="2"/>
            </a:endParaRPr>
          </a:p>
          <a:p>
            <a:pPr>
              <a:spcBef>
                <a:spcPts val="600"/>
              </a:spcBef>
            </a:pPr>
            <a:endParaRPr lang="en-US" altLang="zh-CN" sz="1800" dirty="0"/>
          </a:p>
        </p:txBody>
      </p:sp>
    </p:spTree>
    <p:extLst>
      <p:ext uri="{BB962C8B-B14F-4D97-AF65-F5344CB8AC3E}">
        <p14:creationId xmlns:p14="http://schemas.microsoft.com/office/powerpoint/2010/main" val="2126328963"/>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SRTP packet</a:t>
            </a:r>
            <a:endParaRPr lang="zh-CN" altLang="en-US" dirty="0"/>
          </a:p>
        </p:txBody>
      </p:sp>
      <p:sp>
        <p:nvSpPr>
          <p:cNvPr id="3" name="Text Placeholder 2"/>
          <p:cNvSpPr>
            <a:spLocks noGrp="1"/>
          </p:cNvSpPr>
          <p:nvPr>
            <p:ph type="body" sz="quarter" idx="10"/>
          </p:nvPr>
        </p:nvSpPr>
        <p:spPr>
          <a:xfrm>
            <a:off x="233232" y="1344168"/>
            <a:ext cx="4376343" cy="4965192"/>
          </a:xfrm>
        </p:spPr>
        <p:txBody>
          <a:bodyPr/>
          <a:lstStyle/>
          <a:p>
            <a:pPr marL="0" indent="0">
              <a:buNone/>
            </a:pPr>
            <a:r>
              <a:rPr lang="en-US" altLang="zh-CN" dirty="0"/>
              <a:t>The security goals for SRTP are to ensure:</a:t>
            </a:r>
          </a:p>
          <a:p>
            <a:r>
              <a:rPr lang="en-US" altLang="zh-CN" dirty="0"/>
              <a:t>the confidentiality of the RTP and RTCP payloads</a:t>
            </a:r>
          </a:p>
          <a:p>
            <a:r>
              <a:rPr lang="en-US" altLang="zh-CN" dirty="0"/>
              <a:t>the integrity of the entire RTP and RTCP packets, together with protection against replayed packets.</a:t>
            </a:r>
          </a:p>
          <a:p>
            <a:r>
              <a:rPr lang="en-US" altLang="zh-CN" dirty="0"/>
              <a:t>Replay attack protection</a:t>
            </a:r>
          </a:p>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9575" y="1430063"/>
            <a:ext cx="4248706" cy="23521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732" y="3837072"/>
            <a:ext cx="3505693" cy="2432115"/>
          </a:xfrm>
          <a:prstGeom prst="rect">
            <a:avLst/>
          </a:prstGeom>
        </p:spPr>
      </p:pic>
    </p:spTree>
    <p:extLst>
      <p:ext uri="{BB962C8B-B14F-4D97-AF65-F5344CB8AC3E}">
        <p14:creationId xmlns:p14="http://schemas.microsoft.com/office/powerpoint/2010/main" val="1356820060"/>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SRTP modules</a:t>
            </a:r>
            <a:endParaRPr lang="zh-CN" altLang="en-US" dirty="0"/>
          </a:p>
        </p:txBody>
      </p:sp>
      <p:sp>
        <p:nvSpPr>
          <p:cNvPr id="3" name="Text Placeholder 2"/>
          <p:cNvSpPr>
            <a:spLocks noGrp="1"/>
          </p:cNvSpPr>
          <p:nvPr>
            <p:ph type="body" sz="quarter" idx="10"/>
          </p:nvPr>
        </p:nvSpPr>
        <p:spPr/>
        <p:txBody>
          <a:bodyPr/>
          <a:lstStyle/>
          <a:p>
            <a:pPr>
              <a:lnSpc>
                <a:spcPct val="100000"/>
              </a:lnSpc>
              <a:spcBef>
                <a:spcPts val="600"/>
              </a:spcBef>
            </a:pPr>
            <a:r>
              <a:rPr lang="en-US" altLang="zh-CN" sz="1600" dirty="0">
                <a:latin typeface="Courier New" pitchFamily="49" charset="0"/>
                <a:cs typeface="Courier New" pitchFamily="49" charset="0"/>
              </a:rPr>
              <a:t>Debug-able module</a:t>
            </a:r>
          </a:p>
          <a:p>
            <a:pPr marL="577850" lvl="1" indent="-171450">
              <a:lnSpc>
                <a:spcPct val="100000"/>
              </a:lnSpc>
              <a:buFont typeface="Arial" pitchFamily="34" charset="0"/>
              <a:buChar char="•"/>
            </a:pPr>
            <a:r>
              <a:rPr lang="en-US" altLang="zh-CN" sz="1400" dirty="0" err="1">
                <a:latin typeface="Courier New" pitchFamily="49" charset="0"/>
                <a:cs typeface="Courier New" pitchFamily="49" charset="0"/>
              </a:rPr>
              <a:t>srtp</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srtp</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srtp.c</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srtp</a:t>
            </a:r>
            <a:r>
              <a:rPr lang="en-US" altLang="zh-CN" sz="1400" dirty="0">
                <a:latin typeface="Courier New" pitchFamily="49" charset="0"/>
                <a:cs typeface="Courier New" pitchFamily="49" charset="0"/>
              </a:rPr>
              <a:t>"</a:t>
            </a:r>
          </a:p>
          <a:p>
            <a:pPr marL="577850" lvl="1" indent="-171450">
              <a:lnSpc>
                <a:spcPct val="100000"/>
              </a:lnSpc>
              <a:buFont typeface="Arial" pitchFamily="34" charset="0"/>
              <a:buChar char="•"/>
            </a:pPr>
            <a:r>
              <a:rPr lang="en-US" altLang="zh-CN" sz="1400" dirty="0" err="1">
                <a:latin typeface="Courier New" pitchFamily="49" charset="0"/>
                <a:cs typeface="Courier New" pitchFamily="49" charset="0"/>
              </a:rPr>
              <a:t>srtp</a:t>
            </a:r>
            <a:r>
              <a:rPr lang="en-US" altLang="zh-CN" sz="1400" dirty="0">
                <a:latin typeface="Courier New" pitchFamily="49" charset="0"/>
                <a:cs typeface="Courier New" pitchFamily="49" charset="0"/>
              </a:rPr>
              <a:t>/crypto/cipher/</a:t>
            </a:r>
            <a:r>
              <a:rPr lang="en-US" altLang="zh-CN" sz="1400" dirty="0" err="1">
                <a:latin typeface="Courier New" pitchFamily="49" charset="0"/>
                <a:cs typeface="Courier New" pitchFamily="49" charset="0"/>
              </a:rPr>
              <a:t>aes_cbc.c</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aes</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cbc</a:t>
            </a:r>
            <a:r>
              <a:rPr lang="en-US" altLang="zh-CN" sz="1400" dirty="0">
                <a:latin typeface="Courier New" pitchFamily="49" charset="0"/>
                <a:cs typeface="Courier New" pitchFamily="49" charset="0"/>
              </a:rPr>
              <a:t>"          </a:t>
            </a:r>
          </a:p>
          <a:p>
            <a:pPr marL="577850" lvl="1" indent="-171450">
              <a:lnSpc>
                <a:spcPct val="100000"/>
              </a:lnSpc>
              <a:buFont typeface="Arial" pitchFamily="34" charset="0"/>
              <a:buChar char="•"/>
            </a:pPr>
            <a:r>
              <a:rPr lang="en-US" altLang="zh-CN" sz="1400" dirty="0" err="1">
                <a:latin typeface="Courier New" pitchFamily="49" charset="0"/>
                <a:cs typeface="Courier New" pitchFamily="49" charset="0"/>
              </a:rPr>
              <a:t>srtp</a:t>
            </a:r>
            <a:r>
              <a:rPr lang="en-US" altLang="zh-CN" sz="1400" dirty="0">
                <a:latin typeface="Courier New" pitchFamily="49" charset="0"/>
                <a:cs typeface="Courier New" pitchFamily="49" charset="0"/>
              </a:rPr>
              <a:t>/crypto/cipher/</a:t>
            </a:r>
            <a:r>
              <a:rPr lang="en-US" altLang="zh-CN" sz="1400" dirty="0" err="1">
                <a:latin typeface="Courier New" pitchFamily="49" charset="0"/>
                <a:cs typeface="Courier New" pitchFamily="49" charset="0"/>
              </a:rPr>
              <a:t>aes_icm.c</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aes</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icm</a:t>
            </a:r>
            <a:r>
              <a:rPr lang="en-US" altLang="zh-CN" sz="1400" dirty="0">
                <a:latin typeface="Courier New" pitchFamily="49" charset="0"/>
                <a:cs typeface="Courier New" pitchFamily="49" charset="0"/>
              </a:rPr>
              <a:t>"          </a:t>
            </a:r>
          </a:p>
          <a:p>
            <a:pPr marL="577850" lvl="1" indent="-171450">
              <a:lnSpc>
                <a:spcPct val="100000"/>
              </a:lnSpc>
              <a:buFont typeface="Arial" pitchFamily="34" charset="0"/>
              <a:buChar char="•"/>
            </a:pPr>
            <a:r>
              <a:rPr lang="en-US" altLang="zh-CN" sz="1400" dirty="0" err="1">
                <a:latin typeface="Courier New" pitchFamily="49" charset="0"/>
                <a:cs typeface="Courier New" pitchFamily="49" charset="0"/>
              </a:rPr>
              <a:t>srtp</a:t>
            </a:r>
            <a:r>
              <a:rPr lang="en-US" altLang="zh-CN" sz="1400" dirty="0">
                <a:latin typeface="Courier New" pitchFamily="49" charset="0"/>
                <a:cs typeface="Courier New" pitchFamily="49" charset="0"/>
              </a:rPr>
              <a:t>/crypto/cipher/</a:t>
            </a:r>
            <a:r>
              <a:rPr lang="en-US" altLang="zh-CN" sz="1400" dirty="0" err="1">
                <a:latin typeface="Courier New" pitchFamily="49" charset="0"/>
                <a:cs typeface="Courier New" pitchFamily="49" charset="0"/>
              </a:rPr>
              <a:t>cipher.c</a:t>
            </a:r>
            <a:r>
              <a:rPr lang="en-US" altLang="zh-CN" sz="1400" dirty="0">
                <a:latin typeface="Courier New" pitchFamily="49" charset="0"/>
                <a:cs typeface="Courier New" pitchFamily="49" charset="0"/>
              </a:rPr>
              <a:t>:         "cipher"           </a:t>
            </a:r>
          </a:p>
          <a:p>
            <a:pPr marL="577850" lvl="1" indent="-171450">
              <a:lnSpc>
                <a:spcPct val="100000"/>
              </a:lnSpc>
              <a:buFont typeface="Arial" pitchFamily="34" charset="0"/>
              <a:buChar char="•"/>
            </a:pPr>
            <a:r>
              <a:rPr lang="en-US" altLang="zh-CN" sz="1400" dirty="0" err="1">
                <a:latin typeface="Courier New" pitchFamily="49" charset="0"/>
                <a:cs typeface="Courier New" pitchFamily="49" charset="0"/>
              </a:rPr>
              <a:t>srtp</a:t>
            </a:r>
            <a:r>
              <a:rPr lang="en-US" altLang="zh-CN" sz="1400" dirty="0">
                <a:latin typeface="Courier New" pitchFamily="49" charset="0"/>
                <a:cs typeface="Courier New" pitchFamily="49" charset="0"/>
              </a:rPr>
              <a:t>/crypto/kernel/</a:t>
            </a:r>
            <a:r>
              <a:rPr lang="en-US" altLang="zh-CN" sz="1400" dirty="0" err="1">
                <a:latin typeface="Courier New" pitchFamily="49" charset="0"/>
                <a:cs typeface="Courier New" pitchFamily="49" charset="0"/>
              </a:rPr>
              <a:t>alloc.c</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alloc</a:t>
            </a:r>
            <a:r>
              <a:rPr lang="en-US" altLang="zh-CN" sz="1400" dirty="0">
                <a:latin typeface="Courier New" pitchFamily="49" charset="0"/>
                <a:cs typeface="Courier New" pitchFamily="49" charset="0"/>
              </a:rPr>
              <a:t>"             </a:t>
            </a:r>
          </a:p>
          <a:p>
            <a:pPr marL="577850" lvl="1" indent="-171450">
              <a:lnSpc>
                <a:spcPct val="100000"/>
              </a:lnSpc>
              <a:buFont typeface="Arial" pitchFamily="34" charset="0"/>
              <a:buChar char="•"/>
            </a:pPr>
            <a:r>
              <a:rPr lang="en-US" altLang="zh-CN" sz="1400" dirty="0" err="1">
                <a:latin typeface="Courier New" pitchFamily="49" charset="0"/>
                <a:cs typeface="Courier New" pitchFamily="49" charset="0"/>
              </a:rPr>
              <a:t>srtp</a:t>
            </a:r>
            <a:r>
              <a:rPr lang="en-US" altLang="zh-CN" sz="1400" dirty="0">
                <a:latin typeface="Courier New" pitchFamily="49" charset="0"/>
                <a:cs typeface="Courier New" pitchFamily="49" charset="0"/>
              </a:rPr>
              <a:t>/crypto/kernel/</a:t>
            </a:r>
            <a:r>
              <a:rPr lang="en-US" altLang="zh-CN" sz="1400" dirty="0" err="1">
                <a:latin typeface="Courier New" pitchFamily="49" charset="0"/>
                <a:cs typeface="Courier New" pitchFamily="49" charset="0"/>
              </a:rPr>
              <a:t>crypto_kernel.c</a:t>
            </a:r>
            <a:r>
              <a:rPr lang="en-US" altLang="zh-CN" sz="1400" dirty="0">
                <a:latin typeface="Courier New" pitchFamily="49" charset="0"/>
                <a:cs typeface="Courier New" pitchFamily="49" charset="0"/>
              </a:rPr>
              <a:t>:  "crypto kernel"     </a:t>
            </a:r>
          </a:p>
          <a:p>
            <a:pPr marL="577850" lvl="1" indent="-171450">
              <a:lnSpc>
                <a:spcPct val="100000"/>
              </a:lnSpc>
              <a:buFont typeface="Arial" pitchFamily="34" charset="0"/>
              <a:buChar char="•"/>
            </a:pPr>
            <a:r>
              <a:rPr lang="en-US" altLang="zh-CN" sz="1400" dirty="0" err="1">
                <a:latin typeface="Courier New" pitchFamily="49" charset="0"/>
                <a:cs typeface="Courier New" pitchFamily="49" charset="0"/>
              </a:rPr>
              <a:t>srtp</a:t>
            </a:r>
            <a:r>
              <a:rPr lang="en-US" altLang="zh-CN" sz="1400" dirty="0">
                <a:latin typeface="Courier New" pitchFamily="49" charset="0"/>
                <a:cs typeface="Courier New" pitchFamily="49" charset="0"/>
              </a:rPr>
              <a:t>/crypto/math/</a:t>
            </a:r>
            <a:r>
              <a:rPr lang="en-US" altLang="zh-CN" sz="1400" dirty="0" err="1">
                <a:latin typeface="Courier New" pitchFamily="49" charset="0"/>
                <a:cs typeface="Courier New" pitchFamily="49" charset="0"/>
              </a:rPr>
              <a:t>stat.c</a:t>
            </a:r>
            <a:r>
              <a:rPr lang="en-US" altLang="zh-CN" sz="1400" dirty="0">
                <a:latin typeface="Courier New" pitchFamily="49" charset="0"/>
                <a:cs typeface="Courier New" pitchFamily="49" charset="0"/>
              </a:rPr>
              <a:t>:             "stat test"        </a:t>
            </a:r>
          </a:p>
          <a:p>
            <a:pPr marL="577850" lvl="1" indent="-171450">
              <a:lnSpc>
                <a:spcPct val="100000"/>
              </a:lnSpc>
              <a:buFont typeface="Arial" pitchFamily="34" charset="0"/>
              <a:buChar char="•"/>
            </a:pPr>
            <a:r>
              <a:rPr lang="en-US" altLang="zh-CN" sz="1400" dirty="0" err="1">
                <a:latin typeface="Courier New" pitchFamily="49" charset="0"/>
                <a:cs typeface="Courier New" pitchFamily="49" charset="0"/>
              </a:rPr>
              <a:t>srtp</a:t>
            </a:r>
            <a:r>
              <a:rPr lang="en-US" altLang="zh-CN" sz="1400" dirty="0">
                <a:latin typeface="Courier New" pitchFamily="49" charset="0"/>
                <a:cs typeface="Courier New" pitchFamily="49" charset="0"/>
              </a:rPr>
              <a:t>/crypto/hash/</a:t>
            </a:r>
            <a:r>
              <a:rPr lang="en-US" altLang="zh-CN" sz="1400" dirty="0" err="1">
                <a:latin typeface="Courier New" pitchFamily="49" charset="0"/>
                <a:cs typeface="Courier New" pitchFamily="49" charset="0"/>
              </a:rPr>
              <a:t>hmac.c</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hmac</a:t>
            </a:r>
            <a:r>
              <a:rPr lang="en-US" altLang="zh-CN" sz="1400" dirty="0">
                <a:latin typeface="Courier New" pitchFamily="49" charset="0"/>
                <a:cs typeface="Courier New" pitchFamily="49" charset="0"/>
              </a:rPr>
              <a:t> sha-1"        </a:t>
            </a:r>
          </a:p>
          <a:p>
            <a:pPr marL="577850" lvl="1" indent="-171450">
              <a:lnSpc>
                <a:spcPct val="100000"/>
              </a:lnSpc>
              <a:buFont typeface="Arial" pitchFamily="34" charset="0"/>
              <a:buChar char="•"/>
            </a:pPr>
            <a:r>
              <a:rPr lang="en-US" altLang="zh-CN" sz="1400" dirty="0" err="1">
                <a:latin typeface="Courier New" pitchFamily="49" charset="0"/>
                <a:cs typeface="Courier New" pitchFamily="49" charset="0"/>
              </a:rPr>
              <a:t>srtp</a:t>
            </a:r>
            <a:r>
              <a:rPr lang="en-US" altLang="zh-CN" sz="1400" dirty="0">
                <a:latin typeface="Courier New" pitchFamily="49" charset="0"/>
                <a:cs typeface="Courier New" pitchFamily="49" charset="0"/>
              </a:rPr>
              <a:t>/crypto/hash/sha1.c:             "sha-1"            </a:t>
            </a:r>
          </a:p>
          <a:p>
            <a:pPr marL="577850" lvl="1" indent="-171450">
              <a:lnSpc>
                <a:spcPct val="100000"/>
              </a:lnSpc>
              <a:buFont typeface="Arial" pitchFamily="34" charset="0"/>
              <a:buChar char="•"/>
            </a:pPr>
            <a:r>
              <a:rPr lang="en-US" altLang="zh-CN" sz="1400" dirty="0" err="1">
                <a:latin typeface="Courier New" pitchFamily="49" charset="0"/>
                <a:cs typeface="Courier New" pitchFamily="49" charset="0"/>
              </a:rPr>
              <a:t>srtp</a:t>
            </a:r>
            <a:r>
              <a:rPr lang="en-US" altLang="zh-CN" sz="1400" dirty="0">
                <a:latin typeface="Courier New" pitchFamily="49" charset="0"/>
                <a:cs typeface="Courier New" pitchFamily="49" charset="0"/>
              </a:rPr>
              <a:t>/crypto/hash/</a:t>
            </a:r>
            <a:r>
              <a:rPr lang="en-US" altLang="zh-CN" sz="1400" dirty="0" err="1">
                <a:latin typeface="Courier New" pitchFamily="49" charset="0"/>
                <a:cs typeface="Courier New" pitchFamily="49" charset="0"/>
              </a:rPr>
              <a:t>auth.c</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auth</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func</a:t>
            </a:r>
            <a:r>
              <a:rPr lang="en-US" altLang="zh-CN" sz="1400" dirty="0">
                <a:latin typeface="Courier New" pitchFamily="49" charset="0"/>
                <a:cs typeface="Courier New" pitchFamily="49" charset="0"/>
              </a:rPr>
              <a:t>"         </a:t>
            </a:r>
          </a:p>
          <a:p>
            <a:pPr marL="577850" lvl="1" indent="-171450">
              <a:lnSpc>
                <a:spcPct val="100000"/>
              </a:lnSpc>
              <a:buFont typeface="Arial" pitchFamily="34" charset="0"/>
              <a:buChar char="•"/>
            </a:pPr>
            <a:r>
              <a:rPr lang="en-US" altLang="zh-CN" sz="1400" dirty="0" err="1">
                <a:latin typeface="Courier New" pitchFamily="49" charset="0"/>
                <a:cs typeface="Courier New" pitchFamily="49" charset="0"/>
              </a:rPr>
              <a:t>srtp</a:t>
            </a:r>
            <a:r>
              <a:rPr lang="en-US" altLang="zh-CN" sz="1400" dirty="0">
                <a:latin typeface="Courier New" pitchFamily="49" charset="0"/>
                <a:cs typeface="Courier New" pitchFamily="49" charset="0"/>
              </a:rPr>
              <a:t>/test/</a:t>
            </a:r>
            <a:r>
              <a:rPr lang="en-US" altLang="zh-CN" sz="1400" dirty="0" err="1">
                <a:latin typeface="Courier New" pitchFamily="49" charset="0"/>
                <a:cs typeface="Courier New" pitchFamily="49" charset="0"/>
              </a:rPr>
              <a:t>srtp_driver.c</a:t>
            </a:r>
            <a:r>
              <a:rPr lang="en-US" altLang="zh-CN" sz="1400" dirty="0">
                <a:latin typeface="Courier New" pitchFamily="49" charset="0"/>
                <a:cs typeface="Courier New" pitchFamily="49" charset="0"/>
              </a:rPr>
              <a:t>:             "driver"            </a:t>
            </a:r>
          </a:p>
          <a:p>
            <a:pPr>
              <a:lnSpc>
                <a:spcPct val="100000"/>
              </a:lnSpc>
            </a:pPr>
            <a:endParaRPr lang="en-US" altLang="zh-CN" sz="1600" dirty="0">
              <a:latin typeface="+mn-lt"/>
            </a:endParaRPr>
          </a:p>
          <a:p>
            <a:pPr>
              <a:lnSpc>
                <a:spcPct val="100000"/>
              </a:lnSpc>
            </a:pPr>
            <a:endParaRPr lang="zh-CN" altLang="en-US" sz="1600" dirty="0">
              <a:latin typeface="+mn-lt"/>
            </a:endParaRPr>
          </a:p>
        </p:txBody>
      </p:sp>
    </p:spTree>
    <p:extLst>
      <p:ext uri="{BB962C8B-B14F-4D97-AF65-F5344CB8AC3E}">
        <p14:creationId xmlns:p14="http://schemas.microsoft.com/office/powerpoint/2010/main" val="992504593"/>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Use cases on client side</a:t>
            </a:r>
            <a:endParaRPr lang="zh-CN" altLang="en-US" dirty="0"/>
          </a:p>
        </p:txBody>
      </p:sp>
      <p:sp>
        <p:nvSpPr>
          <p:cNvPr id="3" name="Text Placeholder 2"/>
          <p:cNvSpPr>
            <a:spLocks noGrp="1"/>
          </p:cNvSpPr>
          <p:nvPr>
            <p:ph type="body" sz="quarter" idx="10"/>
          </p:nvPr>
        </p:nvSpPr>
        <p:spPr/>
        <p:txBody>
          <a:bodyPr/>
          <a:lstStyle/>
          <a:p>
            <a:pPr marL="0" indent="0">
              <a:buNone/>
            </a:pPr>
            <a:r>
              <a:rPr lang="en-US" altLang="zh-CN" sz="1800" dirty="0"/>
              <a:t>1. send RTP + RTCP packet to server</a:t>
            </a:r>
          </a:p>
          <a:p>
            <a:pPr marL="0" indent="0">
              <a:buNone/>
            </a:pPr>
            <a:r>
              <a:rPr lang="en-US" altLang="zh-CN" sz="1800" dirty="0"/>
              <a:t>Add a unify </a:t>
            </a:r>
            <a:r>
              <a:rPr lang="en-US" altLang="zh-CN" sz="1800" dirty="0" err="1"/>
              <a:t>srtp</a:t>
            </a:r>
            <a:r>
              <a:rPr lang="en-US" altLang="zh-CN" sz="1800" dirty="0"/>
              <a:t> policy: policy-&gt;</a:t>
            </a:r>
            <a:r>
              <a:rPr lang="en-US" altLang="zh-CN" sz="1800" dirty="0" err="1"/>
              <a:t>ssrc.type</a:t>
            </a:r>
            <a:r>
              <a:rPr lang="en-US" altLang="zh-CN" sz="1800" dirty="0"/>
              <a:t>==</a:t>
            </a:r>
            <a:r>
              <a:rPr lang="en-US" altLang="zh-CN" sz="1800" dirty="0" err="1">
                <a:solidFill>
                  <a:srgbClr val="FF0000"/>
                </a:solidFill>
              </a:rPr>
              <a:t>ssrc_any_outbound</a:t>
            </a:r>
            <a:endParaRPr lang="en-US" altLang="zh-CN" sz="1800" dirty="0">
              <a:solidFill>
                <a:srgbClr val="FF0000"/>
              </a:solidFill>
            </a:endParaRPr>
          </a:p>
          <a:p>
            <a:pPr marL="0" indent="0">
              <a:buNone/>
            </a:pPr>
            <a:r>
              <a:rPr lang="en-US" altLang="zh-CN" sz="1800" dirty="0">
                <a:solidFill>
                  <a:schemeClr val="tx1"/>
                </a:solidFill>
              </a:rPr>
              <a:t>(</a:t>
            </a:r>
            <a:r>
              <a:rPr lang="en-US" altLang="zh-CN" sz="1800" dirty="0" err="1">
                <a:solidFill>
                  <a:schemeClr val="tx1"/>
                </a:solidFill>
              </a:rPr>
              <a:t>stream_template</a:t>
            </a:r>
            <a:r>
              <a:rPr lang="en-US" altLang="zh-CN" sz="1800" dirty="0">
                <a:solidFill>
                  <a:schemeClr val="tx1"/>
                </a:solidFill>
              </a:rPr>
              <a:t>-&gt;direction = </a:t>
            </a:r>
            <a:r>
              <a:rPr lang="en-US" altLang="zh-CN" sz="1800" dirty="0" err="1">
                <a:solidFill>
                  <a:schemeClr val="tx1"/>
                </a:solidFill>
              </a:rPr>
              <a:t>dir_srtp_sender</a:t>
            </a:r>
            <a:r>
              <a:rPr lang="en-US" altLang="zh-CN" sz="1800" dirty="0">
                <a:solidFill>
                  <a:schemeClr val="tx1"/>
                </a:solidFill>
              </a:rPr>
              <a:t>)</a:t>
            </a:r>
          </a:p>
          <a:p>
            <a:pPr marL="0" indent="0">
              <a:buNone/>
            </a:pPr>
            <a:endParaRPr lang="en-US" altLang="zh-CN" sz="1800" dirty="0">
              <a:solidFill>
                <a:schemeClr val="tx1"/>
              </a:solidFill>
            </a:endParaRPr>
          </a:p>
          <a:p>
            <a:pPr marL="0" indent="0">
              <a:buNone/>
            </a:pPr>
            <a:r>
              <a:rPr lang="en-US" altLang="zh-CN" sz="1800" dirty="0"/>
              <a:t>2. receive RTP + RTCP packet from server : RTP + RTCP</a:t>
            </a:r>
          </a:p>
          <a:p>
            <a:pPr marL="0" indent="0">
              <a:buNone/>
            </a:pPr>
            <a:r>
              <a:rPr lang="en-US" altLang="zh-CN" sz="1800" dirty="0"/>
              <a:t>Add a unify </a:t>
            </a:r>
            <a:r>
              <a:rPr lang="en-US" altLang="zh-CN" sz="1800" dirty="0" err="1"/>
              <a:t>srtp</a:t>
            </a:r>
            <a:r>
              <a:rPr lang="en-US" altLang="zh-CN" sz="1800" dirty="0"/>
              <a:t> policy: policy-&gt;</a:t>
            </a:r>
            <a:r>
              <a:rPr lang="en-US" altLang="zh-CN" sz="1800" dirty="0" err="1"/>
              <a:t>ssrc.type</a:t>
            </a:r>
            <a:r>
              <a:rPr lang="en-US" altLang="zh-CN" sz="1800" dirty="0"/>
              <a:t>==</a:t>
            </a:r>
            <a:r>
              <a:rPr lang="en-US" altLang="zh-CN" sz="1800" dirty="0" err="1">
                <a:solidFill>
                  <a:srgbClr val="FF0000"/>
                </a:solidFill>
              </a:rPr>
              <a:t>ssrc_any_inbound</a:t>
            </a:r>
            <a:endParaRPr lang="en-US" altLang="zh-CN" sz="1800" dirty="0">
              <a:solidFill>
                <a:srgbClr val="FF0000"/>
              </a:solidFill>
            </a:endParaRPr>
          </a:p>
          <a:p>
            <a:pPr marL="0" indent="0">
              <a:buNone/>
            </a:pPr>
            <a:r>
              <a:rPr lang="en-US" altLang="zh-CN" sz="1800" dirty="0">
                <a:solidFill>
                  <a:schemeClr val="tx1"/>
                </a:solidFill>
              </a:rPr>
              <a:t>(</a:t>
            </a:r>
            <a:r>
              <a:rPr lang="en-US" altLang="zh-CN" sz="1800" dirty="0" err="1">
                <a:solidFill>
                  <a:schemeClr val="tx1"/>
                </a:solidFill>
              </a:rPr>
              <a:t>stream_template</a:t>
            </a:r>
            <a:r>
              <a:rPr lang="en-US" altLang="zh-CN" sz="1800" dirty="0">
                <a:solidFill>
                  <a:schemeClr val="tx1"/>
                </a:solidFill>
              </a:rPr>
              <a:t>-&gt;direction = </a:t>
            </a:r>
            <a:r>
              <a:rPr lang="en-US" altLang="zh-CN" sz="1800" dirty="0" err="1">
                <a:solidFill>
                  <a:schemeClr val="tx1"/>
                </a:solidFill>
              </a:rPr>
              <a:t>dir_srtp_receiver</a:t>
            </a:r>
            <a:r>
              <a:rPr lang="en-US" altLang="zh-CN" sz="1800" dirty="0">
                <a:solidFill>
                  <a:schemeClr val="tx1"/>
                </a:solidFill>
              </a:rPr>
              <a:t>)</a:t>
            </a:r>
          </a:p>
          <a:p>
            <a:pPr marL="0" indent="0">
              <a:buNone/>
            </a:pPr>
            <a:endParaRPr lang="en-US" altLang="zh-CN" sz="1800" dirty="0">
              <a:solidFill>
                <a:schemeClr val="tx1"/>
              </a:solidFill>
            </a:endParaRPr>
          </a:p>
          <a:p>
            <a:pPr marL="0" indent="0">
              <a:buNone/>
            </a:pPr>
            <a:r>
              <a:rPr lang="en-US" altLang="zh-CN" sz="1800" dirty="0">
                <a:solidFill>
                  <a:schemeClr val="tx1"/>
                </a:solidFill>
              </a:rPr>
              <a:t>3. receive aggregation packet from server</a:t>
            </a:r>
          </a:p>
          <a:p>
            <a:pPr marL="0" indent="0">
              <a:buNone/>
            </a:pPr>
            <a:r>
              <a:rPr lang="en-US" altLang="zh-CN" sz="1800" dirty="0">
                <a:solidFill>
                  <a:schemeClr val="tx1"/>
                </a:solidFill>
              </a:rPr>
              <a:t>Add a specific policy</a:t>
            </a:r>
            <a:r>
              <a:rPr lang="en-US" altLang="zh-CN" sz="1800" dirty="0"/>
              <a:t>: policy-&gt;</a:t>
            </a:r>
            <a:r>
              <a:rPr lang="en-US" altLang="zh-CN" sz="1800" dirty="0" err="1"/>
              <a:t>ssrc.type</a:t>
            </a:r>
            <a:r>
              <a:rPr lang="en-US" altLang="zh-CN" sz="1800" dirty="0"/>
              <a:t>==</a:t>
            </a:r>
            <a:r>
              <a:rPr lang="en-US" altLang="zh-CN" sz="1800" dirty="0" err="1">
                <a:solidFill>
                  <a:srgbClr val="FF0000"/>
                </a:solidFill>
              </a:rPr>
              <a:t>ssrc_specific</a:t>
            </a:r>
            <a:r>
              <a:rPr lang="en-US" altLang="zh-CN" sz="1800" dirty="0">
                <a:solidFill>
                  <a:srgbClr val="FF0000"/>
                </a:solidFill>
              </a:rPr>
              <a:t> </a:t>
            </a:r>
            <a:r>
              <a:rPr lang="en-US" altLang="zh-CN" sz="1800" dirty="0">
                <a:solidFill>
                  <a:schemeClr val="tx1"/>
                </a:solidFill>
              </a:rPr>
              <a:t>(PT type==121)</a:t>
            </a:r>
            <a:endParaRPr lang="en-US" altLang="zh-CN" sz="1800" dirty="0">
              <a:solidFill>
                <a:srgbClr val="FF0000"/>
              </a:solidFill>
            </a:endParaRPr>
          </a:p>
        </p:txBody>
      </p:sp>
    </p:spTree>
    <p:extLst>
      <p:ext uri="{BB962C8B-B14F-4D97-AF65-F5344CB8AC3E}">
        <p14:creationId xmlns:p14="http://schemas.microsoft.com/office/powerpoint/2010/main" val="2154591081"/>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User cases on server side</a:t>
            </a:r>
            <a:endParaRPr lang="zh-CN" altLang="en-US" dirty="0"/>
          </a:p>
        </p:txBody>
      </p:sp>
      <p:sp>
        <p:nvSpPr>
          <p:cNvPr id="3" name="Text Placeholder 2"/>
          <p:cNvSpPr>
            <a:spLocks noGrp="1"/>
          </p:cNvSpPr>
          <p:nvPr>
            <p:ph type="body" sz="quarter" idx="10"/>
          </p:nvPr>
        </p:nvSpPr>
        <p:spPr/>
        <p:txBody>
          <a:bodyPr/>
          <a:lstStyle/>
          <a:p>
            <a:pPr marL="0" indent="0">
              <a:buNone/>
            </a:pPr>
            <a:r>
              <a:rPr lang="en-US" altLang="zh-CN" sz="2000" dirty="0"/>
              <a:t>1. send RTP + RTCP packet to client</a:t>
            </a:r>
          </a:p>
          <a:p>
            <a:pPr marL="0" indent="0">
              <a:buNone/>
            </a:pPr>
            <a:r>
              <a:rPr lang="en-US" altLang="zh-CN" sz="2000" dirty="0"/>
              <a:t>Add a unify </a:t>
            </a:r>
            <a:r>
              <a:rPr lang="en-US" altLang="zh-CN" sz="2000" dirty="0" err="1"/>
              <a:t>srtp</a:t>
            </a:r>
            <a:r>
              <a:rPr lang="en-US" altLang="zh-CN" sz="2000" dirty="0"/>
              <a:t> policy: policy-&gt;</a:t>
            </a:r>
            <a:r>
              <a:rPr lang="en-US" altLang="zh-CN" sz="2000" dirty="0" err="1"/>
              <a:t>ssrc.type</a:t>
            </a:r>
            <a:r>
              <a:rPr lang="en-US" altLang="zh-CN" sz="2000" dirty="0"/>
              <a:t>==</a:t>
            </a:r>
            <a:r>
              <a:rPr lang="en-US" altLang="zh-CN" sz="2000" dirty="0" err="1">
                <a:solidFill>
                  <a:srgbClr val="FF0000"/>
                </a:solidFill>
              </a:rPr>
              <a:t>ssrc_any_outbound</a:t>
            </a:r>
            <a:endParaRPr lang="en-US" altLang="zh-CN" sz="2000" dirty="0">
              <a:solidFill>
                <a:srgbClr val="FF0000"/>
              </a:solidFill>
            </a:endParaRPr>
          </a:p>
          <a:p>
            <a:pPr marL="0" indent="0">
              <a:buNone/>
            </a:pPr>
            <a:r>
              <a:rPr lang="en-US" altLang="zh-CN" sz="2000" dirty="0">
                <a:solidFill>
                  <a:schemeClr val="tx1"/>
                </a:solidFill>
              </a:rPr>
              <a:t>(</a:t>
            </a:r>
            <a:r>
              <a:rPr lang="en-US" altLang="zh-CN" sz="2000" dirty="0" err="1">
                <a:solidFill>
                  <a:schemeClr val="tx1"/>
                </a:solidFill>
              </a:rPr>
              <a:t>stream_template</a:t>
            </a:r>
            <a:r>
              <a:rPr lang="en-US" altLang="zh-CN" sz="2000" dirty="0">
                <a:solidFill>
                  <a:schemeClr val="tx1"/>
                </a:solidFill>
              </a:rPr>
              <a:t>-&gt;direction = </a:t>
            </a:r>
            <a:r>
              <a:rPr lang="en-US" altLang="zh-CN" sz="2000" dirty="0" err="1">
                <a:solidFill>
                  <a:schemeClr val="tx1"/>
                </a:solidFill>
              </a:rPr>
              <a:t>dir_srtp_sender</a:t>
            </a:r>
            <a:r>
              <a:rPr lang="en-US" altLang="zh-CN" sz="2000" dirty="0">
                <a:solidFill>
                  <a:schemeClr val="tx1"/>
                </a:solidFill>
              </a:rPr>
              <a:t>)</a:t>
            </a:r>
          </a:p>
          <a:p>
            <a:pPr marL="0" indent="0">
              <a:buNone/>
            </a:pPr>
            <a:r>
              <a:rPr lang="en-US" altLang="zh-CN" sz="2000" dirty="0"/>
              <a:t>2. receive RTP + RTCP packet from client: RTP + RTCP</a:t>
            </a:r>
          </a:p>
          <a:p>
            <a:pPr marL="0" indent="0">
              <a:buNone/>
            </a:pPr>
            <a:r>
              <a:rPr lang="en-US" altLang="zh-CN" sz="2000" dirty="0"/>
              <a:t>Add a unify </a:t>
            </a:r>
            <a:r>
              <a:rPr lang="en-US" altLang="zh-CN" sz="2000" dirty="0" err="1"/>
              <a:t>srtp</a:t>
            </a:r>
            <a:r>
              <a:rPr lang="en-US" altLang="zh-CN" sz="2000" dirty="0"/>
              <a:t> policy: policy-&gt;</a:t>
            </a:r>
            <a:r>
              <a:rPr lang="en-US" altLang="zh-CN" sz="2000" dirty="0" err="1"/>
              <a:t>ssrc.type</a:t>
            </a:r>
            <a:r>
              <a:rPr lang="en-US" altLang="zh-CN" sz="2000" dirty="0"/>
              <a:t>==</a:t>
            </a:r>
            <a:r>
              <a:rPr lang="en-US" altLang="zh-CN" sz="2000" dirty="0" err="1">
                <a:solidFill>
                  <a:srgbClr val="FF0000"/>
                </a:solidFill>
              </a:rPr>
              <a:t>ssrc_any_inbound</a:t>
            </a:r>
            <a:endParaRPr lang="en-US" altLang="zh-CN" sz="2000" dirty="0">
              <a:solidFill>
                <a:srgbClr val="FF0000"/>
              </a:solidFill>
            </a:endParaRPr>
          </a:p>
          <a:p>
            <a:pPr marL="0" indent="0">
              <a:buNone/>
            </a:pPr>
            <a:r>
              <a:rPr lang="en-US" altLang="zh-CN" sz="2000" dirty="0">
                <a:solidFill>
                  <a:schemeClr val="tx1"/>
                </a:solidFill>
              </a:rPr>
              <a:t>(</a:t>
            </a:r>
            <a:r>
              <a:rPr lang="en-US" altLang="zh-CN" sz="2000" dirty="0" err="1">
                <a:solidFill>
                  <a:schemeClr val="tx1"/>
                </a:solidFill>
              </a:rPr>
              <a:t>stream_template</a:t>
            </a:r>
            <a:r>
              <a:rPr lang="en-US" altLang="zh-CN" sz="2000" dirty="0">
                <a:solidFill>
                  <a:schemeClr val="tx1"/>
                </a:solidFill>
              </a:rPr>
              <a:t>-&gt;direction = </a:t>
            </a:r>
            <a:r>
              <a:rPr lang="en-US" altLang="zh-CN" sz="2000" dirty="0" err="1">
                <a:solidFill>
                  <a:schemeClr val="tx1"/>
                </a:solidFill>
              </a:rPr>
              <a:t>dir_srtp_receiver</a:t>
            </a:r>
            <a:r>
              <a:rPr lang="en-US" altLang="zh-CN" sz="2000" dirty="0">
                <a:solidFill>
                  <a:schemeClr val="tx1"/>
                </a:solidFill>
              </a:rPr>
              <a:t>)</a:t>
            </a:r>
          </a:p>
          <a:p>
            <a:pPr marL="0" indent="0">
              <a:buNone/>
            </a:pPr>
            <a:r>
              <a:rPr lang="en-US" altLang="zh-CN" sz="2000" dirty="0">
                <a:solidFill>
                  <a:schemeClr val="tx1"/>
                </a:solidFill>
              </a:rPr>
              <a:t>3. Send aggregation packet to client</a:t>
            </a:r>
          </a:p>
          <a:p>
            <a:pPr marL="0" indent="0">
              <a:buNone/>
            </a:pPr>
            <a:r>
              <a:rPr lang="en-US" altLang="zh-CN" sz="2000" dirty="0">
                <a:solidFill>
                  <a:schemeClr val="tx1"/>
                </a:solidFill>
              </a:rPr>
              <a:t>Add a specific policy</a:t>
            </a:r>
            <a:r>
              <a:rPr lang="en-US" altLang="zh-CN" sz="2000" dirty="0"/>
              <a:t>: policy-&gt;</a:t>
            </a:r>
            <a:r>
              <a:rPr lang="en-US" altLang="zh-CN" sz="2000" dirty="0" err="1"/>
              <a:t>ssrc.type</a:t>
            </a:r>
            <a:r>
              <a:rPr lang="en-US" altLang="zh-CN" sz="2000" dirty="0"/>
              <a:t>==</a:t>
            </a:r>
            <a:r>
              <a:rPr lang="en-US" altLang="zh-CN" sz="2000" dirty="0" err="1">
                <a:solidFill>
                  <a:srgbClr val="FF0000"/>
                </a:solidFill>
              </a:rPr>
              <a:t>ssrc_specific</a:t>
            </a:r>
            <a:r>
              <a:rPr lang="en-US" altLang="zh-CN" sz="2000" dirty="0">
                <a:solidFill>
                  <a:srgbClr val="FF0000"/>
                </a:solidFill>
              </a:rPr>
              <a:t> </a:t>
            </a:r>
            <a:r>
              <a:rPr lang="en-US" altLang="zh-CN" sz="2000" dirty="0">
                <a:solidFill>
                  <a:schemeClr val="tx1"/>
                </a:solidFill>
              </a:rPr>
              <a:t>(PT type==121)</a:t>
            </a:r>
            <a:endParaRPr lang="en-US" altLang="zh-CN" sz="2000" dirty="0">
              <a:solidFill>
                <a:srgbClr val="FF0000"/>
              </a:solidFill>
            </a:endParaRPr>
          </a:p>
          <a:p>
            <a:pPr marL="0" indent="0">
              <a:buNone/>
            </a:pPr>
            <a:r>
              <a:rPr lang="en-US" altLang="zh-CN" sz="1600" dirty="0"/>
              <a:t>Server only </a:t>
            </a:r>
            <a:r>
              <a:rPr lang="en-US" altLang="zh-CN" sz="1600" dirty="0" err="1"/>
              <a:t>auth</a:t>
            </a:r>
            <a:r>
              <a:rPr lang="en-US" altLang="zh-CN" sz="1600" dirty="0"/>
              <a:t> the aggregation packet, </a:t>
            </a:r>
            <a:r>
              <a:rPr lang="en-US" altLang="zh-CN" sz="1600" dirty="0" err="1"/>
              <a:t>encry</a:t>
            </a:r>
            <a:r>
              <a:rPr lang="en-US" altLang="zh-CN" sz="1600" dirty="0"/>
              <a:t> and </a:t>
            </a:r>
            <a:r>
              <a:rPr lang="en-US" altLang="zh-CN" sz="1600" dirty="0" err="1"/>
              <a:t>auth</a:t>
            </a:r>
            <a:r>
              <a:rPr lang="en-US" altLang="zh-CN" sz="1600" dirty="0"/>
              <a:t> the video packet</a:t>
            </a:r>
          </a:p>
          <a:p>
            <a:pPr marL="0" indent="0">
              <a:buNone/>
            </a:pPr>
            <a:r>
              <a:rPr lang="en-US" altLang="zh-CN" sz="2000" dirty="0" err="1"/>
              <a:t>sec_serv_t</a:t>
            </a:r>
            <a:r>
              <a:rPr lang="en-US" altLang="zh-CN" sz="2000" dirty="0"/>
              <a:t> is 3 ( </a:t>
            </a:r>
            <a:r>
              <a:rPr lang="en-US" altLang="zh-CN" sz="2000" dirty="0" err="1"/>
              <a:t>sec_serv_auth</a:t>
            </a:r>
            <a:r>
              <a:rPr lang="en-US" altLang="zh-CN" sz="2000" dirty="0"/>
              <a:t>)</a:t>
            </a:r>
          </a:p>
          <a:p>
            <a:pPr marL="0" indent="0">
              <a:buNone/>
            </a:pPr>
            <a:endParaRPr lang="zh-CN" altLang="en-US" sz="2000" dirty="0"/>
          </a:p>
        </p:txBody>
      </p:sp>
    </p:spTree>
    <p:extLst>
      <p:ext uri="{BB962C8B-B14F-4D97-AF65-F5344CB8AC3E}">
        <p14:creationId xmlns:p14="http://schemas.microsoft.com/office/powerpoint/2010/main" val="3595470963"/>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EKT</a:t>
            </a:r>
            <a:endParaRPr lang="zh-CN" altLang="en-US" dirty="0"/>
          </a:p>
        </p:txBody>
      </p:sp>
      <p:sp>
        <p:nvSpPr>
          <p:cNvPr id="3" name="Subtitle 2"/>
          <p:cNvSpPr>
            <a:spLocks noGrp="1"/>
          </p:cNvSpPr>
          <p:nvPr>
            <p:ph type="subTitle" idx="1"/>
          </p:nvPr>
        </p:nvSpPr>
        <p:spPr/>
        <p:txBody>
          <a:bodyPr/>
          <a:lstStyle/>
          <a:p>
            <a:r>
              <a:rPr lang="en-US" altLang="zh-CN" dirty="0"/>
              <a:t>http://tools.ietf.org/html/draft-ietf-avt-srtp-ekt-03</a:t>
            </a:r>
            <a:endParaRPr lang="zh-CN" altLang="en-US" dirty="0"/>
          </a:p>
        </p:txBody>
      </p:sp>
    </p:spTree>
    <p:extLst>
      <p:ext uri="{BB962C8B-B14F-4D97-AF65-F5344CB8AC3E}">
        <p14:creationId xmlns:p14="http://schemas.microsoft.com/office/powerpoint/2010/main" val="2525298908"/>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EKT: Encrypted Key Transport for SRTP</a:t>
            </a:r>
            <a:endParaRPr lang="zh-CN" altLang="en-US" dirty="0"/>
          </a:p>
        </p:txBody>
      </p:sp>
      <p:sp>
        <p:nvSpPr>
          <p:cNvPr id="3" name="Text Placeholder 2"/>
          <p:cNvSpPr>
            <a:spLocks noGrp="1"/>
          </p:cNvSpPr>
          <p:nvPr>
            <p:ph type="body" sz="quarter" idx="10"/>
          </p:nvPr>
        </p:nvSpPr>
        <p:spPr/>
        <p:txBody>
          <a:bodyPr/>
          <a:lstStyle/>
          <a:p>
            <a:pPr marL="0" indent="0">
              <a:buNone/>
            </a:pPr>
            <a:r>
              <a:rPr lang="en-US" altLang="zh-CN" sz="2000" dirty="0"/>
              <a:t>http://tools.ietf.org/html/draft-ietf-avtcore-srtp-ekt-00</a:t>
            </a:r>
          </a:p>
          <a:p>
            <a:r>
              <a:rPr lang="en-US" altLang="zh-CN" sz="2000" dirty="0"/>
              <a:t>An extension to SRTP, transmit master key, ROC, etc. within SRTP or SRTCP packet</a:t>
            </a:r>
          </a:p>
          <a:p>
            <a:endParaRPr lang="en-US" altLang="zh-CN" sz="2000" dirty="0"/>
          </a:p>
          <a:p>
            <a:endParaRPr lang="en-US" altLang="zh-CN" sz="2000" dirty="0"/>
          </a:p>
          <a:p>
            <a:endParaRPr lang="en-US" altLang="zh-CN" sz="2000" dirty="0"/>
          </a:p>
          <a:p>
            <a:pPr marL="692150" lvl="1" indent="-285750">
              <a:buFont typeface="Arial" pitchFamily="34" charset="0"/>
              <a:buChar char="•"/>
            </a:pPr>
            <a:endParaRPr lang="en-US" altLang="zh-CN" sz="1600" dirty="0"/>
          </a:p>
          <a:p>
            <a:pPr marL="692150" lvl="1" indent="-285750">
              <a:buFont typeface="Arial" pitchFamily="34" charset="0"/>
              <a:buChar char="•"/>
            </a:pPr>
            <a:r>
              <a:rPr lang="en-US" altLang="zh-CN" sz="1600" dirty="0"/>
              <a:t>Encrypted master key</a:t>
            </a:r>
          </a:p>
          <a:p>
            <a:pPr marL="692150" lvl="1" indent="-285750">
              <a:buFont typeface="Arial" pitchFamily="34" charset="0"/>
              <a:buChar char="•"/>
            </a:pPr>
            <a:r>
              <a:rPr lang="en-US" altLang="zh-CN" sz="1600" dirty="0"/>
              <a:t>Rollover Counter (ROC)</a:t>
            </a:r>
          </a:p>
          <a:p>
            <a:pPr marL="692150" lvl="1" indent="-285750">
              <a:buFont typeface="Arial" pitchFamily="34" charset="0"/>
              <a:buChar char="•"/>
            </a:pPr>
            <a:r>
              <a:rPr lang="en-US" altLang="zh-CN" sz="1600" dirty="0"/>
              <a:t>Initial </a:t>
            </a:r>
            <a:r>
              <a:rPr lang="en-US" altLang="zh-CN" sz="1400" dirty="0"/>
              <a:t>Sequence Number (ISN):  </a:t>
            </a:r>
          </a:p>
          <a:p>
            <a:pPr marL="692150" lvl="1" indent="-285750">
              <a:buFont typeface="Arial" pitchFamily="34" charset="0"/>
              <a:buChar char="•"/>
            </a:pPr>
            <a:r>
              <a:rPr lang="en-US" altLang="zh-CN" sz="1400" dirty="0"/>
              <a:t>Security Parameter Index (SPI)</a:t>
            </a:r>
          </a:p>
          <a:p>
            <a:pPr marL="514350" indent="-285750">
              <a:spcBef>
                <a:spcPts val="600"/>
              </a:spcBef>
            </a:pPr>
            <a:r>
              <a:rPr lang="en-US" altLang="zh-CN" dirty="0"/>
              <a:t>Outbound processing</a:t>
            </a:r>
          </a:p>
          <a:p>
            <a:pPr marL="514350" indent="-285750">
              <a:spcBef>
                <a:spcPts val="600"/>
              </a:spcBef>
            </a:pPr>
            <a:r>
              <a:rPr lang="en-US" altLang="zh-CN" dirty="0"/>
              <a:t>Inbound processing</a:t>
            </a:r>
          </a:p>
          <a:p>
            <a:pPr marL="514350" indent="-285750">
              <a:spcBef>
                <a:spcPts val="600"/>
              </a:spcBef>
            </a:pPr>
            <a:endParaRPr lang="en-US" altLang="zh-CN" dirty="0"/>
          </a:p>
          <a:p>
            <a:pPr indent="0">
              <a:buNone/>
            </a:pPr>
            <a:endParaRPr lang="en-US" altLang="zh-CN" dirty="0"/>
          </a:p>
        </p:txBody>
      </p:sp>
      <p:sp>
        <p:nvSpPr>
          <p:cNvPr id="5" name="Rectangle 4"/>
          <p:cNvSpPr/>
          <p:nvPr/>
        </p:nvSpPr>
        <p:spPr>
          <a:xfrm>
            <a:off x="695325" y="2590800"/>
            <a:ext cx="6143625" cy="1485900"/>
          </a:xfrm>
          <a:prstGeom prst="rect">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err="1"/>
              <a:t>EKT_Plaintext</a:t>
            </a:r>
            <a:r>
              <a:rPr lang="en-US" altLang="zh-CN" sz="1600" dirty="0"/>
              <a:t> = </a:t>
            </a:r>
            <a:r>
              <a:rPr lang="en-US" altLang="zh-CN" sz="1600" dirty="0" err="1"/>
              <a:t>SRTP_Master_Key</a:t>
            </a:r>
            <a:r>
              <a:rPr lang="en-US" altLang="zh-CN" sz="1600" dirty="0"/>
              <a:t> || SSRC || ROC || ISN </a:t>
            </a:r>
          </a:p>
          <a:p>
            <a:pPr>
              <a:lnSpc>
                <a:spcPct val="150000"/>
              </a:lnSpc>
            </a:pPr>
            <a:r>
              <a:rPr lang="en-US" altLang="zh-CN" sz="1600" dirty="0" err="1"/>
              <a:t>EKT_Ciphertext</a:t>
            </a:r>
            <a:r>
              <a:rPr lang="en-US" altLang="zh-CN" sz="1600" dirty="0"/>
              <a:t> = </a:t>
            </a:r>
            <a:r>
              <a:rPr lang="en-US" altLang="zh-CN" sz="1600" dirty="0" err="1"/>
              <a:t>EKT_Encrypt</a:t>
            </a:r>
            <a:r>
              <a:rPr lang="en-US" altLang="zh-CN" sz="1600" dirty="0"/>
              <a:t>(</a:t>
            </a:r>
            <a:r>
              <a:rPr lang="en-US" altLang="zh-CN" sz="1600" dirty="0" err="1"/>
              <a:t>EKT_Key</a:t>
            </a:r>
            <a:r>
              <a:rPr lang="en-US" altLang="zh-CN" sz="1600" dirty="0"/>
              <a:t>, </a:t>
            </a:r>
            <a:r>
              <a:rPr lang="en-US" altLang="zh-CN" sz="1600" dirty="0" err="1"/>
              <a:t>EKT_Plaintext</a:t>
            </a:r>
            <a:r>
              <a:rPr lang="en-US" altLang="zh-CN" sz="1600" dirty="0"/>
              <a:t>) </a:t>
            </a:r>
          </a:p>
          <a:p>
            <a:pPr>
              <a:lnSpc>
                <a:spcPct val="150000"/>
              </a:lnSpc>
            </a:pPr>
            <a:r>
              <a:rPr lang="en-US" altLang="zh-CN" sz="1600" dirty="0" err="1"/>
              <a:t>Full_EKT_Field</a:t>
            </a:r>
            <a:r>
              <a:rPr lang="en-US" altLang="zh-CN" sz="1600" dirty="0"/>
              <a:t> = </a:t>
            </a:r>
            <a:r>
              <a:rPr lang="en-US" altLang="zh-CN" sz="1600" dirty="0" err="1"/>
              <a:t>EKT_Ciphertext</a:t>
            </a:r>
            <a:r>
              <a:rPr lang="en-US" altLang="zh-CN" sz="1600" dirty="0"/>
              <a:t> || SPI || '1' </a:t>
            </a:r>
          </a:p>
          <a:p>
            <a:pPr>
              <a:lnSpc>
                <a:spcPct val="150000"/>
              </a:lnSpc>
            </a:pPr>
            <a:r>
              <a:rPr lang="en-US" altLang="zh-CN" sz="1600" dirty="0" err="1"/>
              <a:t>Short_EKT_Field</a:t>
            </a:r>
            <a:r>
              <a:rPr lang="en-US" altLang="zh-CN" sz="1600" dirty="0"/>
              <a:t> = Reserved || '0'</a:t>
            </a:r>
            <a:endParaRPr lang="zh-CN" altLang="en-US" sz="1600" dirty="0"/>
          </a:p>
        </p:txBody>
      </p:sp>
    </p:spTree>
    <p:extLst>
      <p:ext uri="{BB962C8B-B14F-4D97-AF65-F5344CB8AC3E}">
        <p14:creationId xmlns:p14="http://schemas.microsoft.com/office/powerpoint/2010/main" val="3779897529"/>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EKT Field append to SRTP/SRTCP packet</a:t>
            </a:r>
            <a:endParaRPr lang="zh-CN" altLang="en-US" dirty="0"/>
          </a:p>
        </p:txBody>
      </p:sp>
      <p:sp>
        <p:nvSpPr>
          <p:cNvPr id="3" name="Text Placeholder 2"/>
          <p:cNvSpPr>
            <a:spLocks noGrp="1"/>
          </p:cNvSpPr>
          <p:nvPr>
            <p:ph type="body" sz="quarter" idx="10"/>
          </p:nvPr>
        </p:nvSpPr>
        <p:spPr/>
        <p:txBody>
          <a:bodyPr/>
          <a:lstStyle/>
          <a:p>
            <a:pPr>
              <a:lnSpc>
                <a:spcPct val="150000"/>
              </a:lnSpc>
              <a:spcBef>
                <a:spcPts val="0"/>
              </a:spcBef>
            </a:pPr>
            <a:r>
              <a:rPr lang="en-US" altLang="zh-CN" sz="1600" dirty="0" err="1"/>
              <a:t>EKT_Plaintext</a:t>
            </a:r>
            <a:r>
              <a:rPr lang="en-US" altLang="zh-CN" sz="1600" dirty="0"/>
              <a:t> = </a:t>
            </a:r>
            <a:r>
              <a:rPr lang="en-US" altLang="zh-CN" sz="1600" dirty="0" err="1"/>
              <a:t>SRTP_Master_Key</a:t>
            </a:r>
            <a:r>
              <a:rPr lang="en-US" altLang="zh-CN" sz="1600" dirty="0"/>
              <a:t> || SSRC || ROC || ISN </a:t>
            </a:r>
          </a:p>
          <a:p>
            <a:pPr>
              <a:lnSpc>
                <a:spcPct val="150000"/>
              </a:lnSpc>
              <a:spcBef>
                <a:spcPts val="0"/>
              </a:spcBef>
            </a:pPr>
            <a:r>
              <a:rPr lang="en-US" altLang="zh-CN" sz="1600" dirty="0" err="1"/>
              <a:t>EKT_Ciphertext</a:t>
            </a:r>
            <a:r>
              <a:rPr lang="en-US" altLang="zh-CN" sz="1600" dirty="0"/>
              <a:t> = </a:t>
            </a:r>
            <a:r>
              <a:rPr lang="en-US" altLang="zh-CN" sz="1600" dirty="0" err="1"/>
              <a:t>EKT_Encrypt</a:t>
            </a:r>
            <a:r>
              <a:rPr lang="en-US" altLang="zh-CN" sz="1600" dirty="0"/>
              <a:t>(</a:t>
            </a:r>
            <a:r>
              <a:rPr lang="en-US" altLang="zh-CN" sz="1600" dirty="0" err="1"/>
              <a:t>EKT_Key</a:t>
            </a:r>
            <a:r>
              <a:rPr lang="en-US" altLang="zh-CN" sz="1600" dirty="0"/>
              <a:t>, </a:t>
            </a:r>
            <a:r>
              <a:rPr lang="en-US" altLang="zh-CN" sz="1600" dirty="0" err="1"/>
              <a:t>EKT_Plaintext</a:t>
            </a:r>
            <a:r>
              <a:rPr lang="en-US" altLang="zh-CN" sz="1600" dirty="0"/>
              <a:t>) </a:t>
            </a:r>
          </a:p>
          <a:p>
            <a:pPr>
              <a:spcBef>
                <a:spcPts val="0"/>
              </a:spcBef>
            </a:pPr>
            <a:endParaRPr lang="zh-CN" alt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5" y="2095500"/>
            <a:ext cx="7581900" cy="4305300"/>
          </a:xfrm>
          <a:prstGeom prst="rect">
            <a:avLst/>
          </a:prstGeom>
        </p:spPr>
      </p:pic>
    </p:spTree>
    <p:extLst>
      <p:ext uri="{BB962C8B-B14F-4D97-AF65-F5344CB8AC3E}">
        <p14:creationId xmlns:p14="http://schemas.microsoft.com/office/powerpoint/2010/main" val="3353380069"/>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SDP for EKT</a:t>
            </a:r>
            <a:endParaRPr lang="zh-CN" altLang="en-US" dirty="0"/>
          </a:p>
        </p:txBody>
      </p:sp>
      <p:sp>
        <p:nvSpPr>
          <p:cNvPr id="4" name="Text Placeholder 3"/>
          <p:cNvSpPr>
            <a:spLocks noGrp="1"/>
          </p:cNvSpPr>
          <p:nvPr>
            <p:ph type="body" sz="quarter" idx="10"/>
          </p:nvPr>
        </p:nvSpPr>
        <p:spPr>
          <a:xfrm>
            <a:off x="3057525" y="1552576"/>
            <a:ext cx="5889493" cy="3914774"/>
          </a:xfrm>
          <a:prstGeom prst="rect">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00000"/>
              </a:lnSpc>
              <a:spcBef>
                <a:spcPts val="0"/>
              </a:spcBef>
              <a:buNone/>
            </a:pPr>
            <a:r>
              <a:rPr lang="en-US" altLang="zh-CN" sz="1400" dirty="0">
                <a:solidFill>
                  <a:schemeClr val="bg1"/>
                </a:solidFill>
              </a:rPr>
              <a:t>v=0 </a:t>
            </a:r>
          </a:p>
          <a:p>
            <a:pPr marL="0" indent="0">
              <a:lnSpc>
                <a:spcPct val="100000"/>
              </a:lnSpc>
              <a:spcBef>
                <a:spcPts val="0"/>
              </a:spcBef>
              <a:buNone/>
            </a:pPr>
            <a:r>
              <a:rPr lang="en-US" altLang="zh-CN" sz="1400" dirty="0">
                <a:solidFill>
                  <a:schemeClr val="bg1"/>
                </a:solidFill>
              </a:rPr>
              <a:t>o=</a:t>
            </a:r>
            <a:r>
              <a:rPr lang="en-US" altLang="zh-CN" sz="1400" dirty="0" err="1">
                <a:solidFill>
                  <a:schemeClr val="bg1"/>
                </a:solidFill>
              </a:rPr>
              <a:t>sam</a:t>
            </a:r>
            <a:r>
              <a:rPr lang="en-US" altLang="zh-CN" sz="1400" dirty="0">
                <a:solidFill>
                  <a:schemeClr val="bg1"/>
                </a:solidFill>
              </a:rPr>
              <a:t> 2890844526 2890842807 IN IP4 192.0.2.5 </a:t>
            </a:r>
          </a:p>
          <a:p>
            <a:pPr marL="0" indent="0">
              <a:lnSpc>
                <a:spcPct val="100000"/>
              </a:lnSpc>
              <a:spcBef>
                <a:spcPts val="0"/>
              </a:spcBef>
              <a:buNone/>
            </a:pPr>
            <a:r>
              <a:rPr lang="en-US" altLang="zh-CN" sz="1400" dirty="0">
                <a:solidFill>
                  <a:schemeClr val="bg1"/>
                </a:solidFill>
              </a:rPr>
              <a:t>s=SRTP Discussion </a:t>
            </a:r>
          </a:p>
          <a:p>
            <a:pPr marL="0" indent="0">
              <a:lnSpc>
                <a:spcPct val="100000"/>
              </a:lnSpc>
              <a:spcBef>
                <a:spcPts val="0"/>
              </a:spcBef>
              <a:buNone/>
            </a:pPr>
            <a:r>
              <a:rPr lang="en-US" altLang="zh-CN" sz="1400" dirty="0">
                <a:solidFill>
                  <a:schemeClr val="bg1"/>
                </a:solidFill>
              </a:rPr>
              <a:t>i=A discussion of Secure RTP </a:t>
            </a:r>
          </a:p>
          <a:p>
            <a:pPr marL="0" indent="0">
              <a:lnSpc>
                <a:spcPct val="100000"/>
              </a:lnSpc>
              <a:spcBef>
                <a:spcPts val="0"/>
              </a:spcBef>
              <a:buNone/>
            </a:pPr>
            <a:r>
              <a:rPr lang="en-US" altLang="zh-CN" sz="1400" dirty="0">
                <a:solidFill>
                  <a:schemeClr val="bg1"/>
                </a:solidFill>
              </a:rPr>
              <a:t>u=http://www.example.com/seminars/srtp.pdf </a:t>
            </a:r>
          </a:p>
          <a:p>
            <a:pPr marL="0" indent="0">
              <a:lnSpc>
                <a:spcPct val="100000"/>
              </a:lnSpc>
              <a:spcBef>
                <a:spcPts val="0"/>
              </a:spcBef>
              <a:buNone/>
            </a:pPr>
            <a:r>
              <a:rPr lang="en-US" altLang="zh-CN" sz="1400" dirty="0">
                <a:solidFill>
                  <a:schemeClr val="bg1"/>
                </a:solidFill>
              </a:rPr>
              <a:t>e=marge@example.com (Marge Simpson) </a:t>
            </a:r>
          </a:p>
          <a:p>
            <a:pPr marL="0" indent="0">
              <a:lnSpc>
                <a:spcPct val="100000"/>
              </a:lnSpc>
              <a:spcBef>
                <a:spcPts val="0"/>
              </a:spcBef>
              <a:buNone/>
            </a:pPr>
            <a:r>
              <a:rPr lang="en-US" altLang="zh-CN" sz="1400" dirty="0">
                <a:solidFill>
                  <a:schemeClr val="bg1"/>
                </a:solidFill>
              </a:rPr>
              <a:t>c=IN IP4 192.0.2.12 </a:t>
            </a:r>
          </a:p>
          <a:p>
            <a:pPr marL="0" indent="0">
              <a:lnSpc>
                <a:spcPct val="100000"/>
              </a:lnSpc>
              <a:spcBef>
                <a:spcPts val="0"/>
              </a:spcBef>
              <a:buNone/>
            </a:pPr>
            <a:r>
              <a:rPr lang="en-US" altLang="zh-CN" sz="1400" dirty="0">
                <a:solidFill>
                  <a:schemeClr val="bg1"/>
                </a:solidFill>
              </a:rPr>
              <a:t>t=2873397496 2873404696 </a:t>
            </a:r>
          </a:p>
          <a:p>
            <a:pPr marL="0" indent="0">
              <a:lnSpc>
                <a:spcPct val="100000"/>
              </a:lnSpc>
              <a:spcBef>
                <a:spcPts val="0"/>
              </a:spcBef>
              <a:buNone/>
            </a:pPr>
            <a:r>
              <a:rPr lang="en-US" altLang="zh-CN" sz="1400" dirty="0">
                <a:solidFill>
                  <a:schemeClr val="bg1"/>
                </a:solidFill>
              </a:rPr>
              <a:t>m=audio 49170 RTP/SAVP 0 </a:t>
            </a:r>
          </a:p>
          <a:p>
            <a:pPr marL="0" indent="0">
              <a:lnSpc>
                <a:spcPct val="100000"/>
              </a:lnSpc>
              <a:spcBef>
                <a:spcPts val="0"/>
              </a:spcBef>
              <a:buNone/>
            </a:pPr>
            <a:r>
              <a:rPr lang="en-US" altLang="zh-CN" sz="1400" dirty="0">
                <a:solidFill>
                  <a:schemeClr val="bg1"/>
                </a:solidFill>
              </a:rPr>
              <a:t>a=crypto:1 AES_CM_128_HMAC_SHA1_80       </a:t>
            </a:r>
          </a:p>
          <a:p>
            <a:pPr marL="0" indent="0">
              <a:lnSpc>
                <a:spcPct val="100000"/>
              </a:lnSpc>
              <a:spcBef>
                <a:spcPts val="0"/>
              </a:spcBef>
              <a:buNone/>
            </a:pPr>
            <a:r>
              <a:rPr lang="en-US" altLang="zh-CN" sz="1400" dirty="0">
                <a:solidFill>
                  <a:schemeClr val="bg1"/>
                </a:solidFill>
              </a:rPr>
              <a:t>    inline:WVNfX19zZW1jdGwgKCkgewkyMjA7fQp9CnVubGVz|2^20|1:4 </a:t>
            </a:r>
          </a:p>
          <a:p>
            <a:pPr marL="0" indent="0">
              <a:lnSpc>
                <a:spcPct val="100000"/>
              </a:lnSpc>
              <a:spcBef>
                <a:spcPts val="0"/>
              </a:spcBef>
              <a:buNone/>
            </a:pPr>
            <a:r>
              <a:rPr lang="en-US" altLang="zh-CN" sz="1400" dirty="0">
                <a:solidFill>
                  <a:schemeClr val="bg1"/>
                </a:solidFill>
              </a:rPr>
              <a:t>    FEC_ORDER=SRTP_FEC </a:t>
            </a:r>
            <a:r>
              <a:rPr lang="en-US" altLang="zh-CN" sz="1400" dirty="0">
                <a:solidFill>
                  <a:srgbClr val="FF0000"/>
                </a:solidFill>
              </a:rPr>
              <a:t>EKT=AESKW_128|FE9C|AAE0 </a:t>
            </a:r>
          </a:p>
          <a:p>
            <a:pPr marL="0" indent="0">
              <a:lnSpc>
                <a:spcPct val="100000"/>
              </a:lnSpc>
              <a:spcBef>
                <a:spcPts val="0"/>
              </a:spcBef>
              <a:buNone/>
            </a:pPr>
            <a:endParaRPr lang="en-US" altLang="zh-CN" sz="1400" dirty="0">
              <a:solidFill>
                <a:schemeClr val="bg1"/>
              </a:solidFill>
            </a:endParaRPr>
          </a:p>
          <a:p>
            <a:pPr marL="0" indent="0">
              <a:lnSpc>
                <a:spcPct val="100000"/>
              </a:lnSpc>
              <a:spcBef>
                <a:spcPts val="0"/>
              </a:spcBef>
              <a:buNone/>
            </a:pPr>
            <a:r>
              <a:rPr lang="en-US" altLang="zh-CN" sz="1400" dirty="0">
                <a:solidFill>
                  <a:schemeClr val="bg1"/>
                </a:solidFill>
              </a:rPr>
              <a:t>a=crypto:2 F8_128_HMAC_SHA1_80   inline:MTIzNDU2Nzg5QUJDREUwMTIzNDU2Nzg5QUJjZGVm|2^20|1:4;  inline:QUJjZGVmMTIzNDU2Nzg5QUJDREUwMTIzNDU2Nzg5|2^20|2:4 </a:t>
            </a:r>
          </a:p>
          <a:p>
            <a:pPr marL="0" indent="0">
              <a:lnSpc>
                <a:spcPct val="100000"/>
              </a:lnSpc>
              <a:spcBef>
                <a:spcPts val="0"/>
              </a:spcBef>
              <a:buNone/>
            </a:pPr>
            <a:r>
              <a:rPr lang="en-US" altLang="zh-CN" sz="1400" dirty="0">
                <a:solidFill>
                  <a:schemeClr val="bg1"/>
                </a:solidFill>
              </a:rPr>
              <a:t>    FEC_ORDER=FEC_SRTP </a:t>
            </a:r>
            <a:r>
              <a:rPr lang="en-US" altLang="zh-CN" sz="1400" dirty="0">
                <a:solidFill>
                  <a:srgbClr val="FF0000"/>
                </a:solidFill>
              </a:rPr>
              <a:t>EKT=AES_128|FE9C|AAF0</a:t>
            </a:r>
            <a:endParaRPr lang="zh-CN" altLang="en-US" sz="1400" dirty="0">
              <a:solidFill>
                <a:srgbClr val="FF0000"/>
              </a:solidFill>
            </a:endParaRPr>
          </a:p>
        </p:txBody>
      </p:sp>
      <p:sp>
        <p:nvSpPr>
          <p:cNvPr id="3" name="TextBox 2"/>
          <p:cNvSpPr txBox="1"/>
          <p:nvPr/>
        </p:nvSpPr>
        <p:spPr>
          <a:xfrm>
            <a:off x="266700" y="1485900"/>
            <a:ext cx="2790825" cy="3693319"/>
          </a:xfrm>
          <a:prstGeom prst="rect">
            <a:avLst/>
          </a:prstGeom>
          <a:noFill/>
        </p:spPr>
        <p:txBody>
          <a:bodyPr wrap="square" rtlCol="0">
            <a:spAutoFit/>
          </a:bodyPr>
          <a:lstStyle/>
          <a:p>
            <a:r>
              <a:rPr lang="en-US" altLang="zh-CN" dirty="0"/>
              <a:t>SRTP SDP</a:t>
            </a:r>
          </a:p>
          <a:p>
            <a:pPr marL="285750" indent="-285750">
              <a:buFont typeface="Arial" pitchFamily="34" charset="0"/>
              <a:buChar char="•"/>
            </a:pPr>
            <a:r>
              <a:rPr lang="en-US" altLang="zh-CN" dirty="0"/>
              <a:t>Crypto-suite</a:t>
            </a:r>
          </a:p>
          <a:p>
            <a:pPr marL="285750" indent="-285750">
              <a:buFont typeface="Arial" pitchFamily="34" charset="0"/>
              <a:buChar char="•"/>
            </a:pPr>
            <a:r>
              <a:rPr lang="en-US" altLang="zh-CN" dirty="0"/>
              <a:t>Key parameters</a:t>
            </a:r>
          </a:p>
          <a:p>
            <a:pPr marL="285750" indent="-285750">
              <a:buFont typeface="Arial" pitchFamily="34" charset="0"/>
              <a:buChar char="•"/>
            </a:pPr>
            <a:r>
              <a:rPr lang="en-US" altLang="zh-CN" dirty="0"/>
              <a:t>Session parameters</a:t>
            </a:r>
          </a:p>
          <a:p>
            <a:endParaRPr lang="en-US" altLang="zh-CN" dirty="0"/>
          </a:p>
          <a:p>
            <a:r>
              <a:rPr lang="en-US" altLang="zh-CN" dirty="0"/>
              <a:t>Crypto attributes for EKT:</a:t>
            </a:r>
          </a:p>
          <a:p>
            <a:pPr marL="285750" indent="-285750">
              <a:buFont typeface="Arial" pitchFamily="34" charset="0"/>
              <a:buChar char="•"/>
            </a:pPr>
            <a:r>
              <a:rPr lang="en-US" altLang="zh-CN" dirty="0" err="1"/>
              <a:t>EKT_Cipher</a:t>
            </a:r>
            <a:endParaRPr lang="en-US" altLang="zh-CN" dirty="0"/>
          </a:p>
          <a:p>
            <a:pPr marL="742950" lvl="1" indent="-285750">
              <a:buFont typeface="Arial" pitchFamily="34" charset="0"/>
              <a:buChar char="•"/>
            </a:pPr>
            <a:r>
              <a:rPr lang="en-US" altLang="zh-CN" dirty="0"/>
              <a:t>AESKW_128</a:t>
            </a:r>
          </a:p>
          <a:p>
            <a:pPr marL="285750" indent="-285750">
              <a:buFont typeface="Arial" pitchFamily="34" charset="0"/>
              <a:buChar char="•"/>
            </a:pPr>
            <a:r>
              <a:rPr lang="en-US" altLang="zh-CN" dirty="0"/>
              <a:t>EKT_KEY</a:t>
            </a:r>
          </a:p>
          <a:p>
            <a:pPr marL="742950" lvl="1" indent="-285750">
              <a:buFont typeface="Arial" pitchFamily="34" charset="0"/>
              <a:buChar char="•"/>
            </a:pPr>
            <a:r>
              <a:rPr lang="en-US" altLang="zh-CN" dirty="0"/>
              <a:t>FE9C (KEK)</a:t>
            </a:r>
          </a:p>
          <a:p>
            <a:pPr marL="285750" indent="-285750">
              <a:buFont typeface="Arial" pitchFamily="34" charset="0"/>
              <a:buChar char="•"/>
            </a:pPr>
            <a:r>
              <a:rPr lang="en-US" altLang="zh-CN" dirty="0"/>
              <a:t>EKT_SPI</a:t>
            </a:r>
          </a:p>
          <a:p>
            <a:pPr marL="742950" lvl="1" indent="-285750">
              <a:buFont typeface="Arial" pitchFamily="34" charset="0"/>
              <a:buChar char="•"/>
            </a:pPr>
            <a:r>
              <a:rPr lang="en-US" altLang="zh-CN" dirty="0"/>
              <a:t>AAE0</a:t>
            </a:r>
          </a:p>
          <a:p>
            <a:pPr marL="742950" lvl="1" indent="-285750">
              <a:buFont typeface="Arial" pitchFamily="34" charset="0"/>
              <a:buChar char="•"/>
            </a:pPr>
            <a:endParaRPr lang="zh-CN" altLang="en-US" dirty="0"/>
          </a:p>
        </p:txBody>
      </p:sp>
    </p:spTree>
    <p:extLst>
      <p:ext uri="{BB962C8B-B14F-4D97-AF65-F5344CB8AC3E}">
        <p14:creationId xmlns:p14="http://schemas.microsoft.com/office/powerpoint/2010/main" val="2926866624"/>
      </p:ext>
    </p:extLst>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Text Placeholder 2"/>
          <p:cNvSpPr>
            <a:spLocks noGrp="1"/>
          </p:cNvSpPr>
          <p:nvPr>
            <p:ph type="body" sz="quarter" idx="10"/>
          </p:nvPr>
        </p:nvSpPr>
        <p:spPr/>
        <p:txBody>
          <a:bodyPr/>
          <a:lstStyle/>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1079981"/>
            <a:ext cx="7353300" cy="5597043"/>
          </a:xfrm>
          <a:prstGeom prst="rect">
            <a:avLst/>
          </a:prstGeom>
        </p:spPr>
      </p:pic>
    </p:spTree>
    <p:extLst>
      <p:ext uri="{BB962C8B-B14F-4D97-AF65-F5344CB8AC3E}">
        <p14:creationId xmlns:p14="http://schemas.microsoft.com/office/powerpoint/2010/main" val="3659744362"/>
      </p:ext>
    </p:extLst>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Change of </a:t>
            </a:r>
            <a:r>
              <a:rPr lang="en-US" altLang="zh-CN" dirty="0" err="1"/>
              <a:t>libsrtp</a:t>
            </a:r>
            <a:endParaRPr lang="zh-CN" altLang="en-US" dirty="0"/>
          </a:p>
        </p:txBody>
      </p:sp>
      <p:sp>
        <p:nvSpPr>
          <p:cNvPr id="3" name="Text Placeholder 2"/>
          <p:cNvSpPr>
            <a:spLocks noGrp="1"/>
          </p:cNvSpPr>
          <p:nvPr>
            <p:ph type="body" sz="quarter" idx="10"/>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43038"/>
            <a:ext cx="9063809" cy="50053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525983"/>
      </p:ext>
    </p:extLst>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Initialization Process</a:t>
            </a:r>
            <a:endParaRPr lang="zh-CN" altLang="en-US" dirty="0"/>
          </a:p>
        </p:txBody>
      </p:sp>
      <p:sp>
        <p:nvSpPr>
          <p:cNvPr id="3" name="Text Placeholder 2"/>
          <p:cNvSpPr>
            <a:spLocks noGrp="1"/>
          </p:cNvSpPr>
          <p:nvPr>
            <p:ph type="body" sz="quarter" idx="10"/>
          </p:nvPr>
        </p:nvSpPr>
        <p:spPr/>
        <p:txBody>
          <a:bodyPr/>
          <a:lstStyle/>
          <a:p>
            <a:r>
              <a:rPr lang="en-US" altLang="zh-CN" dirty="0" err="1"/>
              <a:t>Alloc</a:t>
            </a:r>
            <a:r>
              <a:rPr lang="en-US" altLang="zh-CN" dirty="0"/>
              <a:t> the cipher type AESKW_128 in </a:t>
            </a:r>
            <a:r>
              <a:rPr lang="en-US" altLang="zh-CN" dirty="0" err="1"/>
              <a:t>srtp</a:t>
            </a:r>
            <a:r>
              <a:rPr lang="en-US" altLang="zh-CN" dirty="0"/>
              <a:t> </a:t>
            </a:r>
            <a:r>
              <a:rPr lang="en-US" altLang="zh-CN" dirty="0" err="1"/>
              <a:t>init</a:t>
            </a:r>
            <a:endParaRPr lang="en-US" altLang="zh-CN" dirty="0"/>
          </a:p>
          <a:p>
            <a:r>
              <a:rPr lang="en-US" altLang="zh-CN" dirty="0"/>
              <a:t>Create </a:t>
            </a:r>
            <a:r>
              <a:rPr lang="en-US" altLang="zh-CN" dirty="0" err="1"/>
              <a:t>ekt_stream</a:t>
            </a:r>
            <a:r>
              <a:rPr lang="en-US" altLang="zh-CN" dirty="0"/>
              <a:t> by </a:t>
            </a:r>
            <a:r>
              <a:rPr lang="en-US" altLang="zh-CN" dirty="0" err="1"/>
              <a:t>ekt_policy</a:t>
            </a:r>
            <a:r>
              <a:rPr lang="en-US" altLang="zh-CN" dirty="0"/>
              <a:t> in </a:t>
            </a:r>
            <a:r>
              <a:rPr lang="en-US" altLang="zh-CN" dirty="0" err="1"/>
              <a:t>srtp_create</a:t>
            </a:r>
            <a:r>
              <a:rPr lang="en-US" altLang="zh-CN" dirty="0"/>
              <a:t>/</a:t>
            </a:r>
            <a:r>
              <a:rPr lang="en-US" altLang="zh-CN" dirty="0" err="1"/>
              <a:t>srtp_add_stream</a:t>
            </a:r>
            <a:r>
              <a:rPr lang="en-US" altLang="zh-CN" dirty="0"/>
              <a:t>/</a:t>
            </a:r>
            <a:r>
              <a:rPr lang="en-US" altLang="zh-CN" dirty="0" err="1"/>
              <a:t>srtp_stream_alloc</a:t>
            </a:r>
            <a:endParaRPr lang="en-US" altLang="zh-CN" dirty="0"/>
          </a:p>
          <a:p>
            <a:pPr lvl="1"/>
            <a:r>
              <a:rPr lang="en-US" altLang="zh-CN" dirty="0"/>
              <a:t>EKT cipher, EKT key, SPI, master salt</a:t>
            </a:r>
          </a:p>
          <a:p>
            <a:r>
              <a:rPr lang="en-US" altLang="zh-CN" dirty="0" err="1"/>
              <a:t>Init</a:t>
            </a:r>
            <a:r>
              <a:rPr lang="en-US" altLang="zh-CN" dirty="0"/>
              <a:t> </a:t>
            </a:r>
            <a:r>
              <a:rPr lang="en-US" altLang="zh-CN" dirty="0" err="1"/>
              <a:t>ekt_stream</a:t>
            </a:r>
            <a:r>
              <a:rPr lang="en-US" altLang="zh-CN" dirty="0"/>
              <a:t> in </a:t>
            </a:r>
            <a:r>
              <a:rPr lang="en-US" altLang="zh-CN" dirty="0" err="1"/>
              <a:t>srtp_stream_init</a:t>
            </a:r>
            <a:endParaRPr lang="en-US" altLang="zh-CN" dirty="0"/>
          </a:p>
          <a:p>
            <a:pPr lvl="1"/>
            <a:r>
              <a:rPr lang="en-US" altLang="zh-CN" dirty="0"/>
              <a:t>Select relative methods to encrypt, decrypt, </a:t>
            </a:r>
          </a:p>
          <a:p>
            <a:endParaRPr lang="zh-CN" altLang="en-US" dirty="0"/>
          </a:p>
        </p:txBody>
      </p:sp>
    </p:spTree>
    <p:extLst>
      <p:ext uri="{BB962C8B-B14F-4D97-AF65-F5344CB8AC3E}">
        <p14:creationId xmlns:p14="http://schemas.microsoft.com/office/powerpoint/2010/main" val="1108145815"/>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33232" y="1344168"/>
            <a:ext cx="3722101" cy="4965192"/>
          </a:xfrm>
        </p:spPr>
        <p:txBody>
          <a:bodyPr/>
          <a:lstStyle/>
          <a:p>
            <a:pPr>
              <a:spcBef>
                <a:spcPts val="0"/>
              </a:spcBef>
            </a:pPr>
            <a:r>
              <a:rPr lang="en-US" altLang="zh-CN" dirty="0"/>
              <a:t>Sender</a:t>
            </a:r>
          </a:p>
          <a:p>
            <a:pPr marL="749300" lvl="1" indent="-342900">
              <a:spcBef>
                <a:spcPts val="0"/>
              </a:spcBef>
              <a:buFont typeface="+mj-lt"/>
              <a:buAutoNum type="arabicPeriod"/>
            </a:pPr>
            <a:r>
              <a:rPr lang="en-US" altLang="zh-CN" dirty="0"/>
              <a:t>Re-keying if need</a:t>
            </a:r>
          </a:p>
          <a:p>
            <a:pPr marL="749300" lvl="1" indent="-342900">
              <a:spcBef>
                <a:spcPts val="0"/>
              </a:spcBef>
              <a:buFont typeface="+mj-lt"/>
              <a:buAutoNum type="arabicPeriod"/>
            </a:pPr>
            <a:r>
              <a:rPr lang="en-US" altLang="zh-CN" dirty="0"/>
              <a:t>Deviate session key by master key</a:t>
            </a:r>
          </a:p>
          <a:p>
            <a:pPr marL="749300" lvl="1" indent="-342900">
              <a:spcBef>
                <a:spcPts val="0"/>
              </a:spcBef>
              <a:buFont typeface="+mj-lt"/>
              <a:buAutoNum type="arabicPeriod"/>
            </a:pPr>
            <a:r>
              <a:rPr lang="en-US" altLang="zh-CN" dirty="0"/>
              <a:t>Encrypt payload</a:t>
            </a:r>
          </a:p>
          <a:p>
            <a:pPr marL="749300" lvl="1" indent="-342900">
              <a:spcBef>
                <a:spcPts val="0"/>
              </a:spcBef>
              <a:buFont typeface="+mj-lt"/>
              <a:buAutoNum type="arabicPeriod"/>
            </a:pPr>
            <a:r>
              <a:rPr lang="en-US" altLang="zh-CN" dirty="0"/>
              <a:t>Compute authenticate tag </a:t>
            </a:r>
          </a:p>
          <a:p>
            <a:pPr marL="749300" lvl="1" indent="-342900">
              <a:spcBef>
                <a:spcPts val="0"/>
              </a:spcBef>
              <a:buFont typeface="+mj-lt"/>
              <a:buAutoNum type="arabicPeriod"/>
            </a:pPr>
            <a:r>
              <a:rPr lang="en-US" altLang="zh-CN" dirty="0"/>
              <a:t>Update packet</a:t>
            </a:r>
          </a:p>
          <a:p>
            <a:pPr>
              <a:spcBef>
                <a:spcPts val="0"/>
              </a:spcBef>
            </a:pPr>
            <a:r>
              <a:rPr lang="en-US" altLang="zh-CN" dirty="0"/>
              <a:t>Receiver</a:t>
            </a:r>
          </a:p>
          <a:p>
            <a:pPr marL="749300" lvl="1" indent="-342900">
              <a:spcBef>
                <a:spcPts val="0"/>
              </a:spcBef>
              <a:buFont typeface="+mj-lt"/>
              <a:buAutoNum type="arabicPeriod"/>
            </a:pPr>
            <a:r>
              <a:rPr lang="en-US" altLang="zh-CN" dirty="0"/>
              <a:t>Re-keying if need</a:t>
            </a:r>
          </a:p>
          <a:p>
            <a:pPr marL="749300" lvl="1" indent="-342900">
              <a:spcBef>
                <a:spcPts val="0"/>
              </a:spcBef>
              <a:buFont typeface="+mj-lt"/>
              <a:buAutoNum type="arabicPeriod"/>
            </a:pPr>
            <a:r>
              <a:rPr lang="en-US" altLang="zh-CN" dirty="0"/>
              <a:t>Deviate session key by master key</a:t>
            </a:r>
          </a:p>
          <a:p>
            <a:pPr marL="749300" lvl="1" indent="-342900">
              <a:spcBef>
                <a:spcPts val="0"/>
              </a:spcBef>
              <a:buFont typeface="+mj-lt"/>
              <a:buAutoNum type="arabicPeriod"/>
            </a:pPr>
            <a:r>
              <a:rPr lang="en-US" altLang="zh-CN" dirty="0"/>
              <a:t>Replay protect</a:t>
            </a:r>
          </a:p>
          <a:p>
            <a:pPr marL="749300" lvl="1" indent="-342900">
              <a:spcBef>
                <a:spcPts val="0"/>
              </a:spcBef>
              <a:buFont typeface="+mj-lt"/>
              <a:buAutoNum type="arabicPeriod"/>
            </a:pPr>
            <a:r>
              <a:rPr lang="en-US" altLang="zh-CN" dirty="0"/>
              <a:t>Authenticate packet</a:t>
            </a:r>
          </a:p>
          <a:p>
            <a:pPr marL="749300" lvl="1" indent="-342900">
              <a:spcBef>
                <a:spcPts val="0"/>
              </a:spcBef>
              <a:buFont typeface="+mj-lt"/>
              <a:buAutoNum type="arabicPeriod"/>
            </a:pPr>
            <a:r>
              <a:rPr lang="en-US" altLang="zh-CN" dirty="0"/>
              <a:t>Decrypt payload</a:t>
            </a:r>
          </a:p>
          <a:p>
            <a:pPr marL="749300" lvl="1" indent="-342900">
              <a:spcBef>
                <a:spcPts val="0"/>
              </a:spcBef>
              <a:buFont typeface="+mj-lt"/>
              <a:buAutoNum type="arabicPeriod"/>
            </a:pPr>
            <a:r>
              <a:rPr lang="en-US" altLang="zh-CN" dirty="0"/>
              <a:t>Update roc</a:t>
            </a:r>
          </a:p>
          <a:p>
            <a:pPr marL="749300" lvl="1" indent="-342900">
              <a:spcBef>
                <a:spcPts val="0"/>
              </a:spcBef>
              <a:buFont typeface="+mj-lt"/>
              <a:buAutoNum type="arabicPeriod"/>
            </a:pPr>
            <a:r>
              <a:rPr lang="en-US" altLang="zh-CN" dirty="0"/>
              <a:t>Update replay list</a:t>
            </a:r>
          </a:p>
          <a:p>
            <a:pPr marL="749300" lvl="1" indent="-342900">
              <a:spcBef>
                <a:spcPts val="0"/>
              </a:spcBef>
              <a:buFont typeface="+mj-lt"/>
              <a:buAutoNum type="arabicPeriod"/>
            </a:pPr>
            <a:r>
              <a:rPr lang="en-US" altLang="zh-CN" dirty="0"/>
              <a:t>Remove MKI and </a:t>
            </a:r>
            <a:r>
              <a:rPr lang="en-US" altLang="zh-CN" dirty="0" err="1"/>
              <a:t>auth</a:t>
            </a:r>
            <a:r>
              <a:rPr lang="en-US" altLang="zh-CN" dirty="0"/>
              <a:t> tag</a:t>
            </a:r>
          </a:p>
          <a:p>
            <a:pPr marL="692150" lvl="1" indent="-285750">
              <a:buFont typeface="Arial" pitchFamily="34" charset="0"/>
              <a:buChar char="•"/>
            </a:pPr>
            <a:endParaRPr lang="en-US" altLang="zh-CN" dirty="0"/>
          </a:p>
          <a:p>
            <a:endParaRPr lang="en-US" altLang="zh-CN" dirty="0"/>
          </a:p>
          <a:p>
            <a:pPr lvl="1"/>
            <a:endParaRPr lang="zh-CN" alt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33" y="803161"/>
            <a:ext cx="5178053" cy="6066172"/>
          </a:xfrm>
          <a:prstGeom prst="rect">
            <a:avLst/>
          </a:prstGeom>
        </p:spPr>
      </p:pic>
      <p:sp>
        <p:nvSpPr>
          <p:cNvPr id="2" name="Title 1"/>
          <p:cNvSpPr>
            <a:spLocks noGrp="1"/>
          </p:cNvSpPr>
          <p:nvPr>
            <p:ph type="title"/>
          </p:nvPr>
        </p:nvSpPr>
        <p:spPr/>
        <p:txBody>
          <a:bodyPr/>
          <a:lstStyle/>
          <a:p>
            <a:r>
              <a:rPr lang="en-US" altLang="zh-CN" dirty="0"/>
              <a:t>SRTP Packet process</a:t>
            </a:r>
            <a:endParaRPr lang="zh-CN" altLang="en-US" dirty="0"/>
          </a:p>
        </p:txBody>
      </p:sp>
    </p:spTree>
    <p:extLst>
      <p:ext uri="{BB962C8B-B14F-4D97-AF65-F5344CB8AC3E}">
        <p14:creationId xmlns:p14="http://schemas.microsoft.com/office/powerpoint/2010/main" val="3299769304"/>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Outbound Process</a:t>
            </a:r>
            <a:endParaRPr lang="zh-CN" altLang="en-US" dirty="0"/>
          </a:p>
        </p:txBody>
      </p:sp>
      <p:sp>
        <p:nvSpPr>
          <p:cNvPr id="3" name="Text Placeholder 2"/>
          <p:cNvSpPr>
            <a:spLocks noGrp="1"/>
          </p:cNvSpPr>
          <p:nvPr>
            <p:ph type="body" sz="quarter" idx="10"/>
          </p:nvPr>
        </p:nvSpPr>
        <p:spPr/>
        <p:txBody>
          <a:bodyPr/>
          <a:lstStyle/>
          <a:p>
            <a:pPr>
              <a:spcBef>
                <a:spcPts val="0"/>
              </a:spcBef>
            </a:pPr>
            <a:r>
              <a:rPr lang="en-US" altLang="zh-CN" dirty="0"/>
              <a:t>1. Decided use full format or short format</a:t>
            </a:r>
          </a:p>
          <a:p>
            <a:pPr lvl="1">
              <a:spcBef>
                <a:spcPts val="0"/>
              </a:spcBef>
            </a:pPr>
            <a:r>
              <a:rPr lang="en-US" altLang="zh-CN" dirty="0"/>
              <a:t>Full format for initial </a:t>
            </a:r>
            <a:r>
              <a:rPr lang="en-US" altLang="zh-CN" dirty="0" err="1"/>
              <a:t>rtp</a:t>
            </a:r>
            <a:r>
              <a:rPr lang="en-US" altLang="zh-CN" dirty="0"/>
              <a:t> packet and </a:t>
            </a:r>
            <a:r>
              <a:rPr lang="en-US" altLang="zh-CN" dirty="0" err="1"/>
              <a:t>rtcp</a:t>
            </a:r>
            <a:r>
              <a:rPr lang="en-US" altLang="zh-CN" dirty="0"/>
              <a:t> packet</a:t>
            </a:r>
          </a:p>
          <a:p>
            <a:pPr lvl="1">
              <a:spcBef>
                <a:spcPts val="0"/>
              </a:spcBef>
            </a:pPr>
            <a:r>
              <a:rPr lang="en-US" altLang="zh-CN" dirty="0"/>
              <a:t>Short format use an all-zero reserved octet that append the </a:t>
            </a:r>
            <a:r>
              <a:rPr lang="en-US" altLang="zh-CN" dirty="0" err="1"/>
              <a:t>rtp</a:t>
            </a:r>
            <a:r>
              <a:rPr lang="en-US" altLang="zh-CN" dirty="0"/>
              <a:t>/</a:t>
            </a:r>
            <a:r>
              <a:rPr lang="en-US" altLang="zh-CN" dirty="0" err="1"/>
              <a:t>rtcp</a:t>
            </a:r>
            <a:r>
              <a:rPr lang="en-US" altLang="zh-CN" dirty="0"/>
              <a:t> packet</a:t>
            </a:r>
          </a:p>
          <a:p>
            <a:pPr>
              <a:spcBef>
                <a:spcPts val="0"/>
              </a:spcBef>
            </a:pPr>
            <a:r>
              <a:rPr lang="en-US" altLang="zh-CN" dirty="0"/>
              <a:t>2. Fill the Master key into the EKT plain text</a:t>
            </a:r>
          </a:p>
          <a:p>
            <a:pPr lvl="1">
              <a:spcBef>
                <a:spcPts val="0"/>
              </a:spcBef>
            </a:pPr>
            <a:r>
              <a:rPr lang="en-US" altLang="zh-CN" dirty="0"/>
              <a:t>It’s the master key of current </a:t>
            </a:r>
            <a:r>
              <a:rPr lang="en-US" altLang="zh-CN" dirty="0" err="1"/>
              <a:t>srtp</a:t>
            </a:r>
            <a:r>
              <a:rPr lang="en-US" altLang="zh-CN" dirty="0"/>
              <a:t> stream negotiated by signal</a:t>
            </a:r>
          </a:p>
          <a:p>
            <a:pPr>
              <a:spcBef>
                <a:spcPts val="0"/>
              </a:spcBef>
            </a:pPr>
            <a:r>
              <a:rPr lang="en-US" altLang="zh-CN" dirty="0"/>
              <a:t>3. Fill the SSRC into the EKT plain text</a:t>
            </a:r>
          </a:p>
          <a:p>
            <a:pPr lvl="1">
              <a:spcBef>
                <a:spcPts val="0"/>
              </a:spcBef>
            </a:pPr>
            <a:r>
              <a:rPr lang="en-US" altLang="zh-CN" dirty="0"/>
              <a:t>The </a:t>
            </a:r>
            <a:r>
              <a:rPr lang="en-US" altLang="zh-CN" dirty="0" err="1"/>
              <a:t>ssrc</a:t>
            </a:r>
            <a:r>
              <a:rPr lang="en-US" altLang="zh-CN" dirty="0"/>
              <a:t> of current </a:t>
            </a:r>
            <a:r>
              <a:rPr lang="en-US" altLang="zh-CN" dirty="0" err="1"/>
              <a:t>srtp</a:t>
            </a:r>
            <a:r>
              <a:rPr lang="en-US" altLang="zh-CN" dirty="0"/>
              <a:t> stream</a:t>
            </a:r>
          </a:p>
          <a:p>
            <a:pPr>
              <a:spcBef>
                <a:spcPts val="0"/>
              </a:spcBef>
            </a:pPr>
            <a:r>
              <a:rPr lang="en-US" altLang="zh-CN" dirty="0"/>
              <a:t>4 .Fill the ROC into the EKT plain text</a:t>
            </a:r>
          </a:p>
          <a:p>
            <a:pPr lvl="1">
              <a:spcBef>
                <a:spcPts val="0"/>
              </a:spcBef>
            </a:pPr>
            <a:r>
              <a:rPr lang="en-US" altLang="zh-CN" dirty="0"/>
              <a:t>It’s the current value of the SRTP ROC – uint32_t  in network byte order</a:t>
            </a:r>
          </a:p>
          <a:p>
            <a:pPr>
              <a:spcBef>
                <a:spcPts val="0"/>
              </a:spcBef>
            </a:pPr>
            <a:r>
              <a:rPr lang="en-US" altLang="zh-CN" dirty="0"/>
              <a:t>5. Fill the ISN into the EKT plain text </a:t>
            </a:r>
          </a:p>
          <a:p>
            <a:pPr lvl="1">
              <a:spcBef>
                <a:spcPts val="0"/>
              </a:spcBef>
            </a:pPr>
            <a:r>
              <a:rPr lang="en-US" altLang="zh-CN" dirty="0"/>
              <a:t>It’s the initial sequence number of RTP packet that protected/unprotected by the new master key – uint16_t</a:t>
            </a:r>
          </a:p>
          <a:p>
            <a:pPr>
              <a:spcBef>
                <a:spcPts val="0"/>
              </a:spcBef>
            </a:pPr>
            <a:r>
              <a:rPr lang="en-US" altLang="zh-CN" dirty="0"/>
              <a:t>6. Encrypt the EKT plain text to encrypt text</a:t>
            </a:r>
          </a:p>
          <a:p>
            <a:pPr lvl="1">
              <a:spcBef>
                <a:spcPts val="0"/>
              </a:spcBef>
            </a:pPr>
            <a:r>
              <a:rPr lang="en-US" altLang="zh-CN" dirty="0"/>
              <a:t>Default cipher method is AESKW_128, we only support it for now</a:t>
            </a:r>
          </a:p>
          <a:p>
            <a:pPr>
              <a:spcBef>
                <a:spcPts val="0"/>
              </a:spcBef>
            </a:pPr>
            <a:r>
              <a:rPr lang="en-US" altLang="zh-CN" dirty="0"/>
              <a:t>7. Append the SPI after the EKT cipher text</a:t>
            </a:r>
          </a:p>
          <a:p>
            <a:pPr lvl="1">
              <a:spcBef>
                <a:spcPts val="0"/>
              </a:spcBef>
            </a:pPr>
            <a:r>
              <a:rPr lang="en-US" altLang="zh-CN" dirty="0"/>
              <a:t>It’s 15 bit indicating the current parameter set that negotiated by signal </a:t>
            </a:r>
          </a:p>
          <a:p>
            <a:pPr>
              <a:spcBef>
                <a:spcPts val="0"/>
              </a:spcBef>
            </a:pPr>
            <a:r>
              <a:rPr lang="en-US" altLang="zh-CN" dirty="0"/>
              <a:t>8. Append one bit 0x1 after SPI to indicate it’s full format</a:t>
            </a:r>
            <a:endParaRPr lang="zh-CN" altLang="en-US" dirty="0"/>
          </a:p>
        </p:txBody>
      </p:sp>
    </p:spTree>
    <p:extLst>
      <p:ext uri="{BB962C8B-B14F-4D97-AF65-F5344CB8AC3E}">
        <p14:creationId xmlns:p14="http://schemas.microsoft.com/office/powerpoint/2010/main" val="4228223190"/>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Inbound process</a:t>
            </a:r>
            <a:endParaRPr lang="zh-CN" altLang="en-US" dirty="0"/>
          </a:p>
        </p:txBody>
      </p:sp>
      <p:sp>
        <p:nvSpPr>
          <p:cNvPr id="3" name="Text Placeholder 2"/>
          <p:cNvSpPr>
            <a:spLocks noGrp="1"/>
          </p:cNvSpPr>
          <p:nvPr>
            <p:ph type="body" sz="quarter" idx="10"/>
          </p:nvPr>
        </p:nvSpPr>
        <p:spPr/>
        <p:txBody>
          <a:bodyPr/>
          <a:lstStyle/>
          <a:p>
            <a:r>
              <a:rPr lang="en-US" altLang="zh-CN" sz="1800" b="1" dirty="0"/>
              <a:t>1 Check final bit to see it's full format of short format </a:t>
            </a:r>
          </a:p>
          <a:p>
            <a:r>
              <a:rPr lang="en-US" altLang="zh-CN" sz="1800" b="1" dirty="0"/>
              <a:t>2 If full format, find relative </a:t>
            </a:r>
            <a:r>
              <a:rPr lang="en-US" altLang="zh-CN" sz="1800" b="1" dirty="0" err="1"/>
              <a:t>ekt_stream_ctx</a:t>
            </a:r>
            <a:r>
              <a:rPr lang="en-US" altLang="zh-CN" sz="1800" b="1" dirty="0"/>
              <a:t> as the SPI, </a:t>
            </a:r>
            <a:br>
              <a:rPr lang="en-US" altLang="zh-CN" sz="1800" b="1" dirty="0"/>
            </a:br>
            <a:r>
              <a:rPr lang="en-US" altLang="zh-CN" sz="1800" b="1" dirty="0"/>
              <a:t>    if it matches the current SPI in context, continue </a:t>
            </a:r>
            <a:br>
              <a:rPr lang="en-US" altLang="zh-CN" sz="1800" b="1" dirty="0"/>
            </a:br>
            <a:r>
              <a:rPr lang="en-US" altLang="zh-CN" sz="1800" b="1" dirty="0"/>
              <a:t>    otherwise, find next element in the </a:t>
            </a:r>
            <a:r>
              <a:rPr lang="en-US" altLang="zh-CN" sz="1800" b="1" dirty="0" err="1"/>
              <a:t>ekt_stream_ctx</a:t>
            </a:r>
            <a:r>
              <a:rPr lang="en-US" altLang="zh-CN" sz="1800" b="1" dirty="0"/>
              <a:t> link list</a:t>
            </a:r>
            <a:br>
              <a:rPr lang="en-US" altLang="zh-CN" sz="1800" b="1" dirty="0"/>
            </a:br>
            <a:r>
              <a:rPr lang="en-US" altLang="zh-CN" sz="1800" b="1" dirty="0"/>
              <a:t>       if find it, switch to the </a:t>
            </a:r>
            <a:r>
              <a:rPr lang="en-US" altLang="zh-CN" sz="1800" b="1" dirty="0" err="1"/>
              <a:t>ekt_stream_ctx</a:t>
            </a:r>
            <a:r>
              <a:rPr lang="en-US" altLang="zh-CN" sz="1800" b="1" dirty="0"/>
              <a:t> </a:t>
            </a:r>
            <a:br>
              <a:rPr lang="en-US" altLang="zh-CN" sz="1800" b="1" dirty="0"/>
            </a:br>
            <a:r>
              <a:rPr lang="en-US" altLang="zh-CN" sz="1800" b="1" dirty="0"/>
              <a:t>       otherwise, return error </a:t>
            </a:r>
          </a:p>
          <a:p>
            <a:r>
              <a:rPr lang="en-US" altLang="zh-CN" sz="1800" b="1" dirty="0"/>
              <a:t>3 Decrypt the </a:t>
            </a:r>
            <a:r>
              <a:rPr lang="en-US" altLang="zh-CN" sz="1800" b="1" dirty="0" err="1"/>
              <a:t>EKT_Ciphertext</a:t>
            </a:r>
            <a:r>
              <a:rPr lang="en-US" altLang="zh-CN" sz="1800" b="1" dirty="0"/>
              <a:t> to </a:t>
            </a:r>
            <a:r>
              <a:rPr lang="en-US" altLang="zh-CN" sz="1800" b="1" dirty="0" err="1"/>
              <a:t>masterkey</a:t>
            </a:r>
            <a:r>
              <a:rPr lang="en-US" altLang="zh-CN" sz="1800" b="1" dirty="0"/>
              <a:t>||</a:t>
            </a:r>
            <a:r>
              <a:rPr lang="en-US" altLang="zh-CN" sz="1800" b="1" dirty="0" err="1"/>
              <a:t>ssrc</a:t>
            </a:r>
            <a:r>
              <a:rPr lang="en-US" altLang="zh-CN" sz="1800" b="1" dirty="0"/>
              <a:t>||</a:t>
            </a:r>
            <a:r>
              <a:rPr lang="en-US" altLang="zh-CN" sz="1800" b="1" dirty="0" err="1"/>
              <a:t>roc|isn</a:t>
            </a:r>
            <a:r>
              <a:rPr lang="en-US" altLang="zh-CN" sz="1800" b="1" dirty="0"/>
              <a:t> </a:t>
            </a:r>
          </a:p>
          <a:p>
            <a:r>
              <a:rPr lang="en-US" altLang="zh-CN" sz="1800" b="1" dirty="0"/>
              <a:t>4 Compare the </a:t>
            </a:r>
            <a:r>
              <a:rPr lang="en-US" altLang="zh-CN" sz="1800" b="1" dirty="0" err="1"/>
              <a:t>ssrc</a:t>
            </a:r>
            <a:r>
              <a:rPr lang="en-US" altLang="zh-CN" sz="1800" b="1" dirty="0"/>
              <a:t> in </a:t>
            </a:r>
            <a:r>
              <a:rPr lang="en-US" altLang="zh-CN" sz="1800" b="1" dirty="0" err="1"/>
              <a:t>ekt</a:t>
            </a:r>
            <a:r>
              <a:rPr lang="en-US" altLang="zh-CN" sz="1800" b="1" dirty="0"/>
              <a:t> and the </a:t>
            </a:r>
            <a:r>
              <a:rPr lang="en-US" altLang="zh-CN" sz="1800" b="1" dirty="0" err="1"/>
              <a:t>ssrc</a:t>
            </a:r>
            <a:r>
              <a:rPr lang="en-US" altLang="zh-CN" sz="1800" b="1" dirty="0"/>
              <a:t> in </a:t>
            </a:r>
            <a:r>
              <a:rPr lang="en-US" altLang="zh-CN" sz="1800" b="1" dirty="0" err="1"/>
              <a:t>rtp</a:t>
            </a:r>
            <a:r>
              <a:rPr lang="en-US" altLang="zh-CN" sz="1800" b="1" dirty="0"/>
              <a:t> </a:t>
            </a:r>
            <a:r>
              <a:rPr lang="en-US" altLang="zh-CN" sz="1800" b="1" dirty="0" err="1"/>
              <a:t>headr</a:t>
            </a:r>
            <a:br>
              <a:rPr lang="en-US" altLang="zh-CN" sz="1800" b="1" dirty="0"/>
            </a:br>
            <a:r>
              <a:rPr lang="en-US" altLang="zh-CN" sz="1800" b="1" dirty="0"/>
              <a:t>     if not match , return error </a:t>
            </a:r>
          </a:p>
          <a:p>
            <a:r>
              <a:rPr lang="en-US" altLang="zh-CN" sz="1800" b="1" dirty="0"/>
              <a:t>5 Check ROC </a:t>
            </a:r>
            <a:br>
              <a:rPr lang="en-US" altLang="zh-CN" sz="1800" b="1" dirty="0"/>
            </a:br>
            <a:r>
              <a:rPr lang="en-US" altLang="zh-CN" sz="1800" b="1" dirty="0"/>
              <a:t>    if the ROC less than the current ROC in context, return error </a:t>
            </a:r>
            <a:br>
              <a:rPr lang="en-US" altLang="zh-CN" sz="1800" b="1" dirty="0"/>
            </a:br>
            <a:r>
              <a:rPr lang="en-US" altLang="zh-CN" sz="1800" b="1" dirty="0"/>
              <a:t>    otherwise, update ROC in context by the new ROC in packet </a:t>
            </a:r>
          </a:p>
        </p:txBody>
      </p:sp>
    </p:spTree>
    <p:extLst>
      <p:ext uri="{BB962C8B-B14F-4D97-AF65-F5344CB8AC3E}">
        <p14:creationId xmlns:p14="http://schemas.microsoft.com/office/powerpoint/2010/main" val="1755324400"/>
      </p:ext>
    </p:extLst>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Inbound process</a:t>
            </a:r>
            <a:endParaRPr lang="zh-CN" altLang="en-US" dirty="0"/>
          </a:p>
        </p:txBody>
      </p:sp>
      <p:sp>
        <p:nvSpPr>
          <p:cNvPr id="3" name="Text Placeholder 2"/>
          <p:cNvSpPr>
            <a:spLocks noGrp="1"/>
          </p:cNvSpPr>
          <p:nvPr>
            <p:ph type="body" sz="quarter" idx="10"/>
          </p:nvPr>
        </p:nvSpPr>
        <p:spPr>
          <a:xfrm>
            <a:off x="233232" y="1344168"/>
            <a:ext cx="8660602" cy="4965192"/>
          </a:xfrm>
        </p:spPr>
        <p:txBody>
          <a:bodyPr/>
          <a:lstStyle/>
          <a:p>
            <a:r>
              <a:rPr lang="en-US" altLang="zh-CN" sz="1800" b="1" dirty="0"/>
              <a:t>6 check ISN, append the new ISN after current ROC as a uint48_t </a:t>
            </a:r>
            <a:br>
              <a:rPr lang="en-US" altLang="zh-CN" sz="1800" b="1" dirty="0"/>
            </a:br>
            <a:r>
              <a:rPr lang="en-US" altLang="zh-CN" sz="1800" b="1" dirty="0"/>
              <a:t>     it's the from index of the new master key </a:t>
            </a:r>
            <a:br>
              <a:rPr lang="en-US" altLang="zh-CN" sz="1800" b="1" dirty="0"/>
            </a:br>
            <a:r>
              <a:rPr lang="en-US" altLang="zh-CN" sz="1800" b="1" dirty="0"/>
              <a:t>     </a:t>
            </a:r>
            <a:r>
              <a:rPr lang="en-US" altLang="zh-CN" sz="1800" b="1" strike="sngStrike" dirty="0"/>
              <a:t>shall we change the </a:t>
            </a:r>
            <a:r>
              <a:rPr lang="en-US" altLang="zh-CN" sz="1800" b="1" strike="sngStrike" dirty="0" err="1"/>
              <a:t>num_left</a:t>
            </a:r>
            <a:r>
              <a:rPr lang="en-US" altLang="zh-CN" sz="1800" b="1" strike="sngStrike" dirty="0"/>
              <a:t> of </a:t>
            </a:r>
            <a:r>
              <a:rPr lang="en-US" altLang="zh-CN" sz="1800" b="1" strike="sngStrike" dirty="0" err="1"/>
              <a:t>key_limit_ctx_t</a:t>
            </a:r>
            <a:r>
              <a:rPr lang="en-US" altLang="zh-CN" sz="1800" b="1" strike="sngStrike" dirty="0"/>
              <a:t>? </a:t>
            </a:r>
          </a:p>
          <a:p>
            <a:r>
              <a:rPr lang="en-US" altLang="zh-CN" sz="1800" b="1" dirty="0"/>
              <a:t>7 re-key: use the new master from the ROC+ISN </a:t>
            </a:r>
            <a:br>
              <a:rPr lang="en-US" altLang="zh-CN" sz="1800" b="1" dirty="0"/>
            </a:br>
            <a:r>
              <a:rPr lang="en-US" altLang="zh-CN" sz="1800" b="1" dirty="0"/>
              <a:t>deviate the new session encryption and authentication key </a:t>
            </a:r>
            <a:br>
              <a:rPr lang="en-US" altLang="zh-CN" sz="1800" b="1" dirty="0"/>
            </a:br>
            <a:r>
              <a:rPr lang="en-US" altLang="zh-CN" sz="1800" b="1" dirty="0"/>
              <a:t>as the new master key </a:t>
            </a:r>
            <a:r>
              <a:rPr lang="en-US" altLang="zh-CN" sz="1800" b="1" dirty="0">
                <a:sym typeface="Wingdings" pitchFamily="2" charset="2"/>
              </a:rPr>
              <a:t> new stream</a:t>
            </a:r>
            <a:br>
              <a:rPr lang="en-US" altLang="zh-CN" sz="1800" b="1" dirty="0"/>
            </a:br>
            <a:r>
              <a:rPr lang="en-US" altLang="zh-CN" sz="1800" b="1" dirty="0"/>
              <a:t>but the old master key need keep for a while to later packet </a:t>
            </a:r>
            <a:r>
              <a:rPr lang="en-US" altLang="zh-CN" sz="1800" b="1" dirty="0">
                <a:sym typeface="Wingdings" pitchFamily="2" charset="2"/>
              </a:rPr>
              <a:t>Old stream</a:t>
            </a:r>
            <a:endParaRPr lang="en-US" altLang="zh-CN" sz="1800" b="1" dirty="0"/>
          </a:p>
          <a:p>
            <a:r>
              <a:rPr lang="en-US" altLang="zh-CN" sz="2000" b="1" dirty="0"/>
              <a:t>Question</a:t>
            </a:r>
          </a:p>
          <a:p>
            <a:pPr marL="692150" lvl="1" indent="-285750">
              <a:buFont typeface="Arial" pitchFamily="34" charset="0"/>
              <a:buChar char="•"/>
            </a:pPr>
            <a:r>
              <a:rPr lang="en-US" altLang="zh-CN" sz="1600" b="1" dirty="0"/>
              <a:t>how to deal with the case if the SPI in packet is different with current SPI? </a:t>
            </a:r>
          </a:p>
          <a:p>
            <a:pPr marL="857250" lvl="2" indent="-285750">
              <a:buFont typeface="Arial" pitchFamily="34" charset="0"/>
              <a:buChar char="•"/>
            </a:pPr>
            <a:r>
              <a:rPr lang="en-US" altLang="zh-CN" sz="1400" b="1" dirty="0"/>
              <a:t>Find a corresponding </a:t>
            </a:r>
            <a:r>
              <a:rPr lang="en-US" altLang="zh-CN" sz="1400" b="1" dirty="0" err="1"/>
              <a:t>ekt_stream_ctx</a:t>
            </a:r>
            <a:r>
              <a:rPr lang="en-US" altLang="zh-CN" sz="1400" b="1" dirty="0"/>
              <a:t> by the SPI </a:t>
            </a:r>
          </a:p>
          <a:p>
            <a:pPr marL="692150" lvl="1" indent="-285750">
              <a:buFont typeface="Arial" pitchFamily="34" charset="0"/>
              <a:buChar char="•"/>
            </a:pPr>
            <a:r>
              <a:rPr lang="en-US" altLang="zh-CN" sz="1400" b="1" dirty="0"/>
              <a:t>how to deal with the case that two master key </a:t>
            </a:r>
          </a:p>
          <a:p>
            <a:pPr marL="857250" lvl="2" indent="-285750">
              <a:buFont typeface="Arial" pitchFamily="34" charset="0"/>
              <a:buChar char="•"/>
            </a:pPr>
            <a:r>
              <a:rPr lang="en-US" altLang="zh-CN" sz="1200" b="1" dirty="0"/>
              <a:t>We do not consider the rekey case in current version </a:t>
            </a:r>
          </a:p>
          <a:p>
            <a:pPr marL="857250" lvl="2" indent="-285750">
              <a:buFont typeface="Arial" pitchFamily="34" charset="0"/>
              <a:buChar char="•"/>
            </a:pPr>
            <a:r>
              <a:rPr lang="en-US" altLang="zh-CN" sz="1000" b="1" strike="sngStrike" dirty="0"/>
              <a:t>a </a:t>
            </a:r>
            <a:r>
              <a:rPr lang="en-US" altLang="zh-CN" sz="1000" b="1" strike="sngStrike" dirty="0" err="1"/>
              <a:t>srtp_stream_ctx_t</a:t>
            </a:r>
            <a:r>
              <a:rPr lang="en-US" altLang="zh-CN" sz="1000" b="1" strike="sngStrike" dirty="0"/>
              <a:t> for new packet, use new session key derived by the new master key  &lt; ROC+ISN: </a:t>
            </a:r>
          </a:p>
          <a:p>
            <a:pPr marL="857250" lvl="2" indent="-285750">
              <a:buFont typeface="Arial" pitchFamily="34" charset="0"/>
              <a:buChar char="•"/>
            </a:pPr>
            <a:r>
              <a:rPr lang="en-US" altLang="zh-CN" sz="1000" b="1" strike="sngStrike" dirty="0"/>
              <a:t>a </a:t>
            </a:r>
            <a:r>
              <a:rPr lang="en-US" altLang="zh-CN" sz="1000" b="1" strike="sngStrike" dirty="0" err="1"/>
              <a:t>srtp_stream_ctx_t</a:t>
            </a:r>
            <a:r>
              <a:rPr lang="en-US" altLang="zh-CN" sz="1000" b="1" strike="sngStrike" dirty="0"/>
              <a:t> for old packet, use old session key derived by the old master key </a:t>
            </a:r>
            <a:endParaRPr lang="zh-CN" altLang="en-US" sz="1000" strike="sngStrike" dirty="0"/>
          </a:p>
          <a:p>
            <a:pPr lvl="1"/>
            <a:endParaRPr lang="zh-CN" altLang="en-US" sz="1400" dirty="0"/>
          </a:p>
        </p:txBody>
      </p:sp>
    </p:spTree>
    <p:extLst>
      <p:ext uri="{BB962C8B-B14F-4D97-AF65-F5344CB8AC3E}">
        <p14:creationId xmlns:p14="http://schemas.microsoft.com/office/powerpoint/2010/main" val="1592886753"/>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a:t>
            </a:r>
          </a:p>
        </p:txBody>
      </p:sp>
      <p:sp>
        <p:nvSpPr>
          <p:cNvPr id="3" name="Text Placeholder 2"/>
          <p:cNvSpPr>
            <a:spLocks noGrp="1"/>
          </p:cNvSpPr>
          <p:nvPr>
            <p:ph type="body" sz="quarter" idx="10"/>
          </p:nvPr>
        </p:nvSpPr>
        <p:spPr/>
        <p:txBody>
          <a:bodyPr/>
          <a:lstStyle/>
          <a:p>
            <a:r>
              <a:rPr lang="en-US" dirty="0"/>
              <a:t>When we got a </a:t>
            </a:r>
            <a:r>
              <a:rPr lang="en-US" dirty="0" err="1"/>
              <a:t>srtp</a:t>
            </a:r>
            <a:r>
              <a:rPr lang="en-US" dirty="0"/>
              <a:t> packet with short </a:t>
            </a:r>
            <a:r>
              <a:rPr lang="en-US" dirty="0" err="1"/>
              <a:t>ekt</a:t>
            </a:r>
            <a:r>
              <a:rPr lang="en-US" dirty="0"/>
              <a:t> field</a:t>
            </a:r>
          </a:p>
          <a:p>
            <a:pPr lvl="1"/>
            <a:r>
              <a:rPr lang="en-US" dirty="0"/>
              <a:t>Pass decrypt/</a:t>
            </a:r>
            <a:r>
              <a:rPr lang="en-US" dirty="0" err="1"/>
              <a:t>auth</a:t>
            </a:r>
            <a:r>
              <a:rPr lang="en-US" dirty="0"/>
              <a:t> by current master key in context</a:t>
            </a:r>
          </a:p>
          <a:p>
            <a:pPr lvl="1"/>
            <a:r>
              <a:rPr lang="en-US" dirty="0"/>
              <a:t>Not pass decrypt/</a:t>
            </a:r>
            <a:r>
              <a:rPr lang="en-US" dirty="0" err="1"/>
              <a:t>auth</a:t>
            </a:r>
            <a:r>
              <a:rPr lang="en-US" dirty="0"/>
              <a:t> by current master key  in context, discard the packet</a:t>
            </a:r>
          </a:p>
          <a:p>
            <a:r>
              <a:rPr lang="en-US" dirty="0"/>
              <a:t>When we got a </a:t>
            </a:r>
            <a:r>
              <a:rPr lang="en-US" dirty="0" err="1"/>
              <a:t>srtp</a:t>
            </a:r>
            <a:r>
              <a:rPr lang="en-US" dirty="0"/>
              <a:t> packet with full </a:t>
            </a:r>
            <a:r>
              <a:rPr lang="en-US" dirty="0" err="1"/>
              <a:t>ekt</a:t>
            </a:r>
            <a:r>
              <a:rPr lang="en-US" dirty="0"/>
              <a:t> field</a:t>
            </a:r>
          </a:p>
          <a:p>
            <a:pPr lvl="1"/>
            <a:r>
              <a:rPr lang="en-US" dirty="0"/>
              <a:t>Pass decrypt/</a:t>
            </a:r>
            <a:r>
              <a:rPr lang="en-US" dirty="0" err="1"/>
              <a:t>auth</a:t>
            </a:r>
            <a:r>
              <a:rPr lang="en-US" dirty="0"/>
              <a:t> by the master key in </a:t>
            </a:r>
            <a:r>
              <a:rPr lang="en-US" dirty="0" err="1"/>
              <a:t>ekt</a:t>
            </a:r>
            <a:r>
              <a:rPr lang="en-US" dirty="0"/>
              <a:t> fields of the </a:t>
            </a:r>
            <a:r>
              <a:rPr lang="en-US" dirty="0" err="1"/>
              <a:t>rtp</a:t>
            </a:r>
            <a:r>
              <a:rPr lang="en-US" dirty="0"/>
              <a:t> packet</a:t>
            </a:r>
          </a:p>
          <a:p>
            <a:pPr lvl="1"/>
            <a:r>
              <a:rPr lang="en-US" dirty="0"/>
              <a:t>Create or reuse the </a:t>
            </a:r>
            <a:r>
              <a:rPr lang="en-US" dirty="0" err="1"/>
              <a:t>ssrc_specified</a:t>
            </a:r>
            <a:r>
              <a:rPr lang="en-US" dirty="0"/>
              <a:t> stream (EKT)</a:t>
            </a:r>
          </a:p>
          <a:p>
            <a:r>
              <a:rPr lang="en-US" dirty="0"/>
              <a:t>Not consider Re-key case</a:t>
            </a:r>
          </a:p>
          <a:p>
            <a:pPr lvl="1"/>
            <a:r>
              <a:rPr lang="en-US" dirty="0"/>
              <a:t>Master key pass by EKT field of SRTP packet</a:t>
            </a:r>
          </a:p>
          <a:p>
            <a:pPr lvl="1"/>
            <a:r>
              <a:rPr lang="en-US" dirty="0"/>
              <a:t>Stream1: </a:t>
            </a:r>
            <a:r>
              <a:rPr lang="en-US" dirty="0" err="1"/>
              <a:t>ssrc_any</a:t>
            </a:r>
            <a:r>
              <a:rPr lang="en-US" dirty="0"/>
              <a:t>  for </a:t>
            </a:r>
            <a:r>
              <a:rPr lang="en-US" dirty="0" err="1"/>
              <a:t>intial</a:t>
            </a:r>
            <a:r>
              <a:rPr lang="en-US" dirty="0"/>
              <a:t> </a:t>
            </a:r>
            <a:r>
              <a:rPr lang="en-US" dirty="0" err="1"/>
              <a:t>rtp</a:t>
            </a:r>
            <a:r>
              <a:rPr lang="en-US" dirty="0"/>
              <a:t> stream that master key </a:t>
            </a:r>
            <a:r>
              <a:rPr lang="en-US" dirty="0" err="1"/>
              <a:t>nego</a:t>
            </a:r>
            <a:r>
              <a:rPr lang="en-US" dirty="0"/>
              <a:t> by signal</a:t>
            </a:r>
          </a:p>
          <a:p>
            <a:pPr lvl="1"/>
            <a:r>
              <a:rPr lang="en-US" dirty="0"/>
              <a:t>Stream2: </a:t>
            </a:r>
            <a:r>
              <a:rPr lang="en-US" dirty="0" err="1"/>
              <a:t>ssrc_specified</a:t>
            </a:r>
            <a:r>
              <a:rPr lang="en-US" dirty="0"/>
              <a:t>  for new stream that master key past by </a:t>
            </a:r>
            <a:r>
              <a:rPr lang="en-US" dirty="0" err="1"/>
              <a:t>ekt</a:t>
            </a: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267373978"/>
      </p:ext>
    </p:extLst>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for </a:t>
            </a:r>
            <a:r>
              <a:rPr lang="en-US" dirty="0" err="1"/>
              <a:t>libsrtp</a:t>
            </a:r>
            <a:endParaRPr lang="en-US" dirty="0"/>
          </a:p>
        </p:txBody>
      </p:sp>
      <p:sp>
        <p:nvSpPr>
          <p:cNvPr id="3" name="Text Placeholder 2"/>
          <p:cNvSpPr>
            <a:spLocks noGrp="1"/>
          </p:cNvSpPr>
          <p:nvPr>
            <p:ph type="body" sz="quarter" idx="10"/>
          </p:nvPr>
        </p:nvSpPr>
        <p:spPr/>
        <p:txBody>
          <a:bodyPr/>
          <a:lstStyle/>
          <a:p>
            <a:pPr>
              <a:spcBef>
                <a:spcPts val="600"/>
              </a:spcBef>
            </a:pPr>
            <a:r>
              <a:rPr lang="en-US" sz="2000" dirty="0"/>
              <a:t>Framework level:</a:t>
            </a:r>
          </a:p>
          <a:p>
            <a:pPr lvl="1"/>
            <a:r>
              <a:rPr lang="en-US" dirty="0" err="1"/>
              <a:t>Ekt</a:t>
            </a:r>
            <a:r>
              <a:rPr lang="en-US" dirty="0"/>
              <a:t> policy, </a:t>
            </a:r>
            <a:r>
              <a:rPr lang="en-US" dirty="0" err="1"/>
              <a:t>ekt_stream_ctx</a:t>
            </a:r>
            <a:r>
              <a:rPr lang="en-US" dirty="0"/>
              <a:t> , and some methods type definition</a:t>
            </a:r>
          </a:p>
          <a:p>
            <a:pPr>
              <a:spcBef>
                <a:spcPts val="600"/>
              </a:spcBef>
            </a:pPr>
            <a:r>
              <a:rPr lang="en-US" sz="2000" dirty="0" err="1"/>
              <a:t>Encrytion</a:t>
            </a:r>
            <a:r>
              <a:rPr lang="en-US" sz="2000" dirty="0"/>
              <a:t>/Decryption: </a:t>
            </a:r>
          </a:p>
          <a:p>
            <a:pPr lvl="1"/>
            <a:r>
              <a:rPr lang="en-US" altLang="zh-CN" sz="2000" dirty="0">
                <a:solidFill>
                  <a:srgbClr val="FF0000"/>
                </a:solidFill>
              </a:rPr>
              <a:t>   AESKW_128</a:t>
            </a:r>
          </a:p>
          <a:p>
            <a:pPr>
              <a:spcBef>
                <a:spcPts val="600"/>
              </a:spcBef>
            </a:pPr>
            <a:r>
              <a:rPr lang="en-US" altLang="zh-CN" sz="2000" dirty="0"/>
              <a:t>Current methods change</a:t>
            </a:r>
          </a:p>
          <a:p>
            <a:pPr lvl="2">
              <a:spcBef>
                <a:spcPts val="600"/>
              </a:spcBef>
            </a:pPr>
            <a:r>
              <a:rPr lang="en-US" altLang="zh-CN" dirty="0" err="1"/>
              <a:t>srtp_init</a:t>
            </a:r>
            <a:r>
              <a:rPr lang="en-US" altLang="zh-CN" dirty="0"/>
              <a:t>/</a:t>
            </a:r>
            <a:r>
              <a:rPr lang="en-US" altLang="zh-CN" dirty="0" err="1"/>
              <a:t>crypto_kernel_init</a:t>
            </a:r>
            <a:r>
              <a:rPr lang="en-US" altLang="zh-CN" dirty="0"/>
              <a:t> for AESKW_128</a:t>
            </a:r>
          </a:p>
          <a:p>
            <a:pPr lvl="2">
              <a:spcBef>
                <a:spcPts val="600"/>
              </a:spcBef>
            </a:pPr>
            <a:r>
              <a:rPr lang="en-US" altLang="zh-CN" dirty="0" err="1"/>
              <a:t>srtp_add_stream</a:t>
            </a:r>
            <a:r>
              <a:rPr lang="en-US" altLang="zh-CN" dirty="0"/>
              <a:t>/</a:t>
            </a:r>
            <a:r>
              <a:rPr lang="en-US" altLang="zh-CN" dirty="0" err="1"/>
              <a:t>srtp_stream_alloc</a:t>
            </a:r>
            <a:r>
              <a:rPr lang="en-US" altLang="zh-CN" dirty="0"/>
              <a:t>/</a:t>
            </a:r>
            <a:r>
              <a:rPr lang="en-US" altLang="zh-CN" dirty="0" err="1"/>
              <a:t>srtp_stream_init</a:t>
            </a:r>
            <a:r>
              <a:rPr lang="en-US" altLang="zh-CN" dirty="0"/>
              <a:t> to initialize </a:t>
            </a:r>
            <a:r>
              <a:rPr lang="en-US" altLang="zh-CN" dirty="0" err="1"/>
              <a:t>ekt_t</a:t>
            </a:r>
            <a:endParaRPr lang="en-US" altLang="zh-CN" dirty="0"/>
          </a:p>
          <a:p>
            <a:pPr lvl="2">
              <a:spcBef>
                <a:spcPts val="600"/>
              </a:spcBef>
            </a:pPr>
            <a:r>
              <a:rPr lang="en-US" altLang="zh-CN" dirty="0" err="1">
                <a:solidFill>
                  <a:srgbClr val="FF0000"/>
                </a:solidFill>
              </a:rPr>
              <a:t>srtp_protect</a:t>
            </a:r>
            <a:r>
              <a:rPr lang="en-US" altLang="zh-CN" dirty="0">
                <a:solidFill>
                  <a:srgbClr val="FF0000"/>
                </a:solidFill>
              </a:rPr>
              <a:t>/</a:t>
            </a:r>
            <a:r>
              <a:rPr lang="en-US" altLang="zh-CN" dirty="0" err="1">
                <a:solidFill>
                  <a:srgbClr val="FF0000"/>
                </a:solidFill>
              </a:rPr>
              <a:t>srtp_unprotect</a:t>
            </a:r>
            <a:endParaRPr lang="en-US" altLang="zh-CN" dirty="0">
              <a:solidFill>
                <a:srgbClr val="FF0000"/>
              </a:solidFill>
            </a:endParaRPr>
          </a:p>
          <a:p>
            <a:pPr lvl="2">
              <a:spcBef>
                <a:spcPts val="600"/>
              </a:spcBef>
            </a:pPr>
            <a:r>
              <a:rPr lang="en-US" altLang="zh-CN" dirty="0" err="1">
                <a:solidFill>
                  <a:srgbClr val="FF0000"/>
                </a:solidFill>
              </a:rPr>
              <a:t>srtcp_protect</a:t>
            </a:r>
            <a:r>
              <a:rPr lang="en-US" altLang="zh-CN" dirty="0">
                <a:solidFill>
                  <a:srgbClr val="FF0000"/>
                </a:solidFill>
              </a:rPr>
              <a:t>/</a:t>
            </a:r>
            <a:r>
              <a:rPr lang="en-US" altLang="zh-CN" dirty="0" err="1">
                <a:solidFill>
                  <a:srgbClr val="FF0000"/>
                </a:solidFill>
              </a:rPr>
              <a:t>srtcp_unprotect</a:t>
            </a:r>
            <a:endParaRPr lang="en-US" altLang="zh-CN" dirty="0">
              <a:solidFill>
                <a:srgbClr val="FF0000"/>
              </a:solidFill>
            </a:endParaRPr>
          </a:p>
          <a:p>
            <a:pPr>
              <a:spcBef>
                <a:spcPts val="600"/>
              </a:spcBef>
            </a:pPr>
            <a:r>
              <a:rPr lang="en-US" altLang="zh-CN" sz="1800" dirty="0">
                <a:solidFill>
                  <a:schemeClr val="tx1"/>
                </a:solidFill>
              </a:rPr>
              <a:t>Hint: </a:t>
            </a:r>
          </a:p>
          <a:p>
            <a:pPr marL="692150" lvl="1" indent="-285750">
              <a:buFont typeface="Arial" pitchFamily="34" charset="0"/>
              <a:buChar char="•"/>
            </a:pPr>
            <a:r>
              <a:rPr lang="en-US" altLang="zh-CN" sz="1400" dirty="0">
                <a:solidFill>
                  <a:schemeClr val="tx1"/>
                </a:solidFill>
              </a:rPr>
              <a:t>ROC, ISN process simplify because not consider re-key</a:t>
            </a:r>
          </a:p>
          <a:p>
            <a:pPr marL="692150" lvl="1" indent="-285750">
              <a:buFont typeface="Arial" pitchFamily="34" charset="0"/>
              <a:buChar char="•"/>
            </a:pPr>
            <a:r>
              <a:rPr lang="en-US" altLang="zh-CN" sz="1600" dirty="0">
                <a:solidFill>
                  <a:schemeClr val="tx1"/>
                </a:solidFill>
              </a:rPr>
              <a:t>Create/</a:t>
            </a:r>
            <a:r>
              <a:rPr lang="en-US" altLang="zh-CN" sz="1600" dirty="0" err="1">
                <a:solidFill>
                  <a:schemeClr val="tx1"/>
                </a:solidFill>
              </a:rPr>
              <a:t>init</a:t>
            </a:r>
            <a:r>
              <a:rPr lang="en-US" altLang="zh-CN" sz="1600" dirty="0">
                <a:solidFill>
                  <a:schemeClr val="tx1"/>
                </a:solidFill>
              </a:rPr>
              <a:t> stream as policy: </a:t>
            </a:r>
            <a:r>
              <a:rPr lang="en-US" altLang="zh-CN" sz="1600" dirty="0" err="1">
                <a:solidFill>
                  <a:schemeClr val="tx1"/>
                </a:solidFill>
              </a:rPr>
              <a:t>kek</a:t>
            </a:r>
            <a:r>
              <a:rPr lang="en-US" altLang="zh-CN" sz="1600" dirty="0">
                <a:solidFill>
                  <a:schemeClr val="tx1"/>
                </a:solidFill>
              </a:rPr>
              <a:t>, cipher, </a:t>
            </a:r>
            <a:r>
              <a:rPr lang="en-US" altLang="zh-CN" sz="1600" dirty="0" err="1">
                <a:solidFill>
                  <a:schemeClr val="tx1"/>
                </a:solidFill>
              </a:rPr>
              <a:t>spi</a:t>
            </a:r>
            <a:r>
              <a:rPr lang="en-US" altLang="zh-CN" sz="1600" dirty="0">
                <a:solidFill>
                  <a:schemeClr val="tx1"/>
                </a:solidFill>
              </a:rPr>
              <a:t> </a:t>
            </a:r>
          </a:p>
          <a:p>
            <a:pPr marL="692150" lvl="1" indent="-285750">
              <a:buFont typeface="Arial" pitchFamily="34" charset="0"/>
              <a:buChar char="•"/>
            </a:pPr>
            <a:r>
              <a:rPr lang="en-US" altLang="zh-CN" sz="1600" dirty="0">
                <a:solidFill>
                  <a:schemeClr val="tx1"/>
                </a:solidFill>
              </a:rPr>
              <a:t>Use the common master salt (</a:t>
            </a:r>
            <a:r>
              <a:rPr lang="en-US" altLang="zh-CN" sz="1600" dirty="0" err="1">
                <a:solidFill>
                  <a:schemeClr val="tx1"/>
                </a:solidFill>
              </a:rPr>
              <a:t>ssrc_any</a:t>
            </a:r>
            <a:r>
              <a:rPr lang="en-US" altLang="zh-CN" sz="1600" dirty="0">
                <a:solidFill>
                  <a:schemeClr val="tx1"/>
                </a:solidFill>
              </a:rPr>
              <a:t> stream)</a:t>
            </a:r>
          </a:p>
          <a:p>
            <a:pPr marL="692150" lvl="1" indent="-285750">
              <a:buFont typeface="Arial" pitchFamily="34" charset="0"/>
              <a:buChar char="•"/>
            </a:pPr>
            <a:r>
              <a:rPr lang="en-US" altLang="zh-CN" sz="1600" dirty="0">
                <a:solidFill>
                  <a:schemeClr val="tx1"/>
                </a:solidFill>
              </a:rPr>
              <a:t>Save master key to the new stream created by EKT</a:t>
            </a:r>
          </a:p>
          <a:p>
            <a:pPr>
              <a:spcBef>
                <a:spcPts val="600"/>
              </a:spcBef>
            </a:pPr>
            <a:r>
              <a:rPr lang="en-US" altLang="zh-CN" sz="2000" dirty="0">
                <a:solidFill>
                  <a:schemeClr val="tx1"/>
                </a:solidFill>
              </a:rPr>
              <a:t>Two Authentication Tags</a:t>
            </a:r>
          </a:p>
          <a:p>
            <a:endParaRPr lang="en-US" dirty="0"/>
          </a:p>
        </p:txBody>
      </p:sp>
    </p:spTree>
    <p:extLst>
      <p:ext uri="{BB962C8B-B14F-4D97-AF65-F5344CB8AC3E}">
        <p14:creationId xmlns:p14="http://schemas.microsoft.com/office/powerpoint/2010/main" val="1197004593"/>
      </p:ext>
    </p:extLst>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SSRTP</a:t>
            </a:r>
            <a:endParaRPr lang="zh-CN" altLang="en-US" dirty="0"/>
          </a:p>
        </p:txBody>
      </p:sp>
      <p:sp>
        <p:nvSpPr>
          <p:cNvPr id="3" name="Subtitle 2"/>
          <p:cNvSpPr>
            <a:spLocks noGrp="1"/>
          </p:cNvSpPr>
          <p:nvPr>
            <p:ph type="subTitle" idx="1"/>
          </p:nvPr>
        </p:nvSpPr>
        <p:spPr/>
        <p:txBody>
          <a:bodyPr/>
          <a:lstStyle/>
          <a:p>
            <a:r>
              <a:rPr lang="en-US" altLang="zh-CN" dirty="0"/>
              <a:t>Switchable Secure Real-time Transport Protocol </a:t>
            </a:r>
            <a:endParaRPr lang="zh-CN" altLang="en-US" dirty="0"/>
          </a:p>
        </p:txBody>
      </p:sp>
    </p:spTree>
    <p:extLst>
      <p:ext uri="{BB962C8B-B14F-4D97-AF65-F5344CB8AC3E}">
        <p14:creationId xmlns:p14="http://schemas.microsoft.com/office/powerpoint/2010/main" val="243167086"/>
      </p:ext>
    </p:extLst>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Switchable SRTP (S-SRTP)</a:t>
            </a:r>
            <a:endParaRPr lang="zh-CN" altLang="en-US" dirty="0"/>
          </a:p>
        </p:txBody>
      </p:sp>
      <p:sp>
        <p:nvSpPr>
          <p:cNvPr id="3" name="Text Placeholder 2"/>
          <p:cNvSpPr>
            <a:spLocks noGrp="1"/>
          </p:cNvSpPr>
          <p:nvPr>
            <p:ph type="body" sz="quarter" idx="10"/>
          </p:nvPr>
        </p:nvSpPr>
        <p:spPr/>
        <p:txBody>
          <a:bodyPr/>
          <a:lstStyle/>
          <a:p>
            <a:r>
              <a:rPr lang="en-US" altLang="zh-CN" dirty="0"/>
              <a:t>A new data security protocol based on SRTP and EKT</a:t>
            </a:r>
          </a:p>
          <a:p>
            <a:r>
              <a:rPr lang="en-US" altLang="zh-CN" dirty="0"/>
              <a:t>Separation of the encryption sequence number (ESN) from the sequence number defined in the RTP header</a:t>
            </a:r>
          </a:p>
          <a:p>
            <a:r>
              <a:rPr lang="en-US" altLang="zh-CN" dirty="0"/>
              <a:t>Signaling in SDP</a:t>
            </a:r>
          </a:p>
          <a:p>
            <a:pPr marL="0" indent="361950">
              <a:buNone/>
            </a:pPr>
            <a:r>
              <a:rPr lang="en-US" altLang="zh-CN" dirty="0">
                <a:hlinkClick r:id="rId2"/>
              </a:rPr>
              <a:t>http://tools.ietf.org/html/draft-ietf-avtcore-srtp-ekt-03</a:t>
            </a:r>
            <a:endParaRPr lang="en-US" altLang="zh-CN" dirty="0"/>
          </a:p>
          <a:p>
            <a:pPr marL="0" indent="361950">
              <a:buNone/>
            </a:pPr>
            <a:endParaRPr lang="en-US" altLang="zh-CN" dirty="0"/>
          </a:p>
          <a:p>
            <a:pPr marL="0" indent="361950">
              <a:buNone/>
            </a:pPr>
            <a:endParaRPr lang="en-US" altLang="zh-CN" dirty="0"/>
          </a:p>
          <a:p>
            <a:pPr marL="0" indent="361950">
              <a:buNone/>
            </a:pPr>
            <a:endParaRPr lang="en-US" altLang="zh-CN" dirty="0"/>
          </a:p>
          <a:p>
            <a:pPr marL="0" indent="361950">
              <a:buNone/>
            </a:pPr>
            <a:endParaRPr lang="en-US" altLang="zh-CN" dirty="0"/>
          </a:p>
          <a:p>
            <a:pPr marL="0" indent="361950">
              <a:buNone/>
            </a:pPr>
            <a:r>
              <a:rPr lang="en-US" altLang="zh-CN" dirty="0"/>
              <a:t>OSW is optimized </a:t>
            </a:r>
          </a:p>
          <a:p>
            <a:pPr marL="0" indent="0">
              <a:buNone/>
            </a:pPr>
            <a:endParaRPr lang="en-US" altLang="zh-CN" dirty="0"/>
          </a:p>
          <a:p>
            <a:endParaRPr lang="zh-CN" altLang="en-US" dirty="0"/>
          </a:p>
        </p:txBody>
      </p:sp>
      <p:sp>
        <p:nvSpPr>
          <p:cNvPr id="5" name="Rounded Rectangle 4"/>
          <p:cNvSpPr/>
          <p:nvPr/>
        </p:nvSpPr>
        <p:spPr>
          <a:xfrm>
            <a:off x="1497185" y="4352317"/>
            <a:ext cx="2723042" cy="290780"/>
          </a:xfrm>
          <a:prstGeom prst="roundRect">
            <a:avLst/>
          </a:prstGeom>
          <a:solidFill>
            <a:srgbClr val="E5F3F7"/>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ular Callout 5"/>
          <p:cNvSpPr/>
          <p:nvPr/>
        </p:nvSpPr>
        <p:spPr>
          <a:xfrm>
            <a:off x="2188301" y="5008888"/>
            <a:ext cx="1163141" cy="355267"/>
          </a:xfrm>
          <a:prstGeom prst="wedgeRoundRectCallout">
            <a:avLst>
              <a:gd name="adj1" fmla="val -21773"/>
              <a:gd name="adj2" fmla="val -175941"/>
              <a:gd name="adj3" fmla="val 16667"/>
            </a:avLst>
          </a:prstGeom>
          <a:noFill/>
          <a:ln w="12700">
            <a:solidFill>
              <a:schemeClr val="tx1"/>
            </a:solidFill>
            <a:prstDash val="dash"/>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solidFill>
                  <a:schemeClr val="tx1"/>
                </a:solidFill>
              </a:rPr>
              <a:t>EKT_Cipher</a:t>
            </a:r>
            <a:endParaRPr lang="en-US" sz="1100" dirty="0">
              <a:solidFill>
                <a:schemeClr val="tx1"/>
              </a:solidFill>
            </a:endParaRPr>
          </a:p>
        </p:txBody>
      </p:sp>
      <p:sp>
        <p:nvSpPr>
          <p:cNvPr id="7" name="Rounded Rectangular Callout 6"/>
          <p:cNvSpPr/>
          <p:nvPr/>
        </p:nvSpPr>
        <p:spPr>
          <a:xfrm>
            <a:off x="3503654" y="5008888"/>
            <a:ext cx="1163141" cy="355267"/>
          </a:xfrm>
          <a:prstGeom prst="wedgeRoundRectCallout">
            <a:avLst>
              <a:gd name="adj1" fmla="val -74907"/>
              <a:gd name="adj2" fmla="val -181615"/>
              <a:gd name="adj3" fmla="val 16667"/>
            </a:avLst>
          </a:prstGeom>
          <a:noFill/>
          <a:ln w="12700">
            <a:solidFill>
              <a:schemeClr val="tx1"/>
            </a:solidFill>
            <a:prstDash val="dash"/>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EKT_KEY</a:t>
            </a:r>
          </a:p>
        </p:txBody>
      </p:sp>
      <p:sp>
        <p:nvSpPr>
          <p:cNvPr id="8" name="Rounded Rectangular Callout 7"/>
          <p:cNvSpPr/>
          <p:nvPr/>
        </p:nvSpPr>
        <p:spPr>
          <a:xfrm>
            <a:off x="4978008" y="5000001"/>
            <a:ext cx="1163141" cy="355267"/>
          </a:xfrm>
          <a:prstGeom prst="wedgeRoundRectCallout">
            <a:avLst>
              <a:gd name="adj1" fmla="val -118860"/>
              <a:gd name="adj2" fmla="val -182426"/>
              <a:gd name="adj3" fmla="val 16667"/>
            </a:avLst>
          </a:prstGeom>
          <a:noFill/>
          <a:ln w="12700">
            <a:solidFill>
              <a:schemeClr val="tx1"/>
            </a:solidFill>
            <a:prstDash val="dash"/>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EKT_SPI</a:t>
            </a:r>
          </a:p>
        </p:txBody>
      </p:sp>
      <p:sp>
        <p:nvSpPr>
          <p:cNvPr id="9" name="Rounded Rectangular Callout 8"/>
          <p:cNvSpPr/>
          <p:nvPr/>
        </p:nvSpPr>
        <p:spPr>
          <a:xfrm>
            <a:off x="680388" y="4888815"/>
            <a:ext cx="1423861" cy="595411"/>
          </a:xfrm>
          <a:prstGeom prst="wedgeRoundRectCallout">
            <a:avLst>
              <a:gd name="adj1" fmla="val 33754"/>
              <a:gd name="adj2" fmla="val -90255"/>
              <a:gd name="adj3" fmla="val 16667"/>
            </a:avLst>
          </a:prstGeom>
          <a:noFill/>
          <a:ln w="12700">
            <a:solidFill>
              <a:schemeClr val="tx1"/>
            </a:solidFill>
            <a:prstDash val="dash"/>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Common EKT parameters for all clients</a:t>
            </a:r>
          </a:p>
        </p:txBody>
      </p:sp>
      <p:sp>
        <p:nvSpPr>
          <p:cNvPr id="4" name="Rectangle 3"/>
          <p:cNvSpPr/>
          <p:nvPr/>
        </p:nvSpPr>
        <p:spPr>
          <a:xfrm>
            <a:off x="1256242" y="3802589"/>
            <a:ext cx="8121249" cy="861774"/>
          </a:xfrm>
          <a:prstGeom prst="rect">
            <a:avLst/>
          </a:prstGeom>
        </p:spPr>
        <p:txBody>
          <a:bodyPr wrap="square">
            <a:spAutoFit/>
          </a:bodyPr>
          <a:lstStyle/>
          <a:p>
            <a:r>
              <a:rPr lang="en-US" sz="1600" dirty="0"/>
              <a:t>a=crypto:1 AES_CM_</a:t>
            </a:r>
            <a:r>
              <a:rPr lang="en-US" sz="1600" dirty="0">
                <a:solidFill>
                  <a:srgbClr val="FF0000"/>
                </a:solidFill>
              </a:rPr>
              <a:t>SW</a:t>
            </a:r>
            <a:r>
              <a:rPr lang="en-US" sz="1600" dirty="0"/>
              <a:t>_128_HMAC_SHA1_</a:t>
            </a:r>
            <a:r>
              <a:rPr lang="en-US" sz="1600" b="1" dirty="0">
                <a:solidFill>
                  <a:srgbClr val="FF0000"/>
                </a:solidFill>
              </a:rPr>
              <a:t>OSW</a:t>
            </a:r>
            <a:r>
              <a:rPr lang="en-US" sz="1600" dirty="0"/>
              <a:t>_80</a:t>
            </a:r>
          </a:p>
          <a:p>
            <a:r>
              <a:rPr lang="en-US" sz="1600" dirty="0"/>
              <a:t>    inline:WVNfX19zZW1jdGwgKCkgewkyMjA7fQp9CnVubGVz|2^20|1:4</a:t>
            </a:r>
          </a:p>
          <a:p>
            <a:r>
              <a:rPr lang="en-US" sz="1600" dirty="0"/>
              <a:t>    EKT=</a:t>
            </a:r>
            <a:r>
              <a:rPr lang="en-US" sz="1600" dirty="0">
                <a:solidFill>
                  <a:srgbClr val="0000FF"/>
                </a:solidFill>
              </a:rPr>
              <a:t>AES_128</a:t>
            </a:r>
            <a:r>
              <a:rPr lang="en-US" sz="1600" dirty="0"/>
              <a:t>|</a:t>
            </a:r>
            <a:r>
              <a:rPr lang="en-US" sz="1600" dirty="0">
                <a:solidFill>
                  <a:srgbClr val="FF0000"/>
                </a:solidFill>
              </a:rPr>
              <a:t>FE9C</a:t>
            </a:r>
            <a:r>
              <a:rPr lang="en-US" sz="1600" dirty="0"/>
              <a:t>|</a:t>
            </a:r>
            <a:r>
              <a:rPr lang="en-US" sz="1600" dirty="0">
                <a:solidFill>
                  <a:srgbClr val="7030A0"/>
                </a:solidFill>
              </a:rPr>
              <a:t>AAE0</a:t>
            </a:r>
            <a:r>
              <a:rPr lang="en-US" sz="1600" dirty="0"/>
              <a:t> </a:t>
            </a:r>
          </a:p>
        </p:txBody>
      </p:sp>
    </p:spTree>
    <p:extLst>
      <p:ext uri="{BB962C8B-B14F-4D97-AF65-F5344CB8AC3E}">
        <p14:creationId xmlns:p14="http://schemas.microsoft.com/office/powerpoint/2010/main" val="3683148319"/>
      </p:ext>
    </p:extLst>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ESN</a:t>
            </a:r>
            <a:endParaRPr lang="zh-CN" altLang="en-US" dirty="0"/>
          </a:p>
        </p:txBody>
      </p:sp>
      <p:sp>
        <p:nvSpPr>
          <p:cNvPr id="3" name="Text Placeholder 2"/>
          <p:cNvSpPr>
            <a:spLocks noGrp="1"/>
          </p:cNvSpPr>
          <p:nvPr>
            <p:ph type="body" sz="quarter" idx="10"/>
          </p:nvPr>
        </p:nvSpPr>
        <p:spPr/>
        <p:txBody>
          <a:bodyPr/>
          <a:lstStyle/>
          <a:p>
            <a:pPr marL="0" indent="0">
              <a:buNone/>
            </a:pPr>
            <a:r>
              <a:rPr lang="en-US" altLang="zh-CN" sz="1800" dirty="0"/>
              <a:t>ESN – Encryption Sequence Number, a 6 bytes new field in RTP header</a:t>
            </a:r>
          </a:p>
          <a:p>
            <a:pPr marL="692150" lvl="1" indent="-285750">
              <a:buFont typeface="Arial" pitchFamily="34" charset="0"/>
              <a:buChar char="•"/>
            </a:pPr>
            <a:r>
              <a:rPr lang="en-US" altLang="zh-CN" sz="1400" dirty="0"/>
              <a:t>Generate IV for encryption based on ESN</a:t>
            </a:r>
          </a:p>
          <a:p>
            <a:pPr marL="692150" lvl="1" indent="-285750">
              <a:buFont typeface="Arial" pitchFamily="34" charset="0"/>
              <a:buChar char="•"/>
            </a:pPr>
            <a:r>
              <a:rPr lang="en-US" altLang="zh-CN" sz="1400" dirty="0"/>
              <a:t>The key derivation algorithm changed for ESN</a:t>
            </a:r>
          </a:p>
          <a:p>
            <a:pPr marL="0" indent="0">
              <a:buNone/>
            </a:pPr>
            <a:r>
              <a:rPr lang="en-US" altLang="zh-CN" sz="1800" dirty="0"/>
              <a:t>We use 16 bits ESN append the RTP packet before the authentication tag</a:t>
            </a:r>
          </a:p>
          <a:p>
            <a:pPr marL="0" indent="0">
              <a:buNone/>
            </a:pPr>
            <a:endParaRPr lang="en-US" altLang="zh-CN" sz="1800" dirty="0"/>
          </a:p>
          <a:p>
            <a:pPr marL="0" indent="0">
              <a:buNone/>
            </a:pPr>
            <a:r>
              <a:rPr lang="en-US" altLang="zh-CN" sz="1800" dirty="0"/>
              <a:t>WCS may change the 3 fields</a:t>
            </a:r>
          </a:p>
          <a:p>
            <a:pPr marL="457200" indent="-457200">
              <a:buFont typeface="+mj-lt"/>
              <a:buAutoNum type="arabicPeriod"/>
            </a:pPr>
            <a:r>
              <a:rPr lang="en-US" altLang="zh-CN" sz="1800" dirty="0"/>
              <a:t>VID: need authenticate again</a:t>
            </a:r>
          </a:p>
          <a:p>
            <a:pPr marL="457200" indent="-457200">
              <a:buFont typeface="+mj-lt"/>
              <a:buAutoNum type="arabicPeriod"/>
            </a:pPr>
            <a:r>
              <a:rPr lang="en-US" altLang="zh-CN" sz="1800" dirty="0"/>
              <a:t>TTO – Transmission Time Offset : need authenticate again</a:t>
            </a:r>
          </a:p>
          <a:p>
            <a:pPr marL="457200" indent="-457200">
              <a:buFont typeface="+mj-lt"/>
              <a:buAutoNum type="arabicPeriod"/>
            </a:pPr>
            <a:r>
              <a:rPr lang="en-US" altLang="zh-CN" sz="1800" dirty="0"/>
              <a:t>SEQ : need authenticate again</a:t>
            </a:r>
            <a:br>
              <a:rPr lang="en-US" altLang="zh-CN" sz="1800" dirty="0"/>
            </a:br>
            <a:r>
              <a:rPr lang="en-US" altLang="zh-CN" sz="1800" dirty="0"/>
              <a:t>It causes package index change, need decrypt and encrypt beside authenticate</a:t>
            </a:r>
          </a:p>
          <a:p>
            <a:pPr marL="457200" indent="-457200">
              <a:buFont typeface="+mj-lt"/>
              <a:buAutoNum type="arabicPeriod"/>
            </a:pPr>
            <a:endParaRPr lang="en-US" altLang="zh-CN" sz="1800" dirty="0"/>
          </a:p>
          <a:p>
            <a:endParaRPr lang="zh-CN" altLang="en-US" sz="1800" dirty="0"/>
          </a:p>
        </p:txBody>
      </p:sp>
    </p:spTree>
    <p:extLst>
      <p:ext uri="{BB962C8B-B14F-4D97-AF65-F5344CB8AC3E}">
        <p14:creationId xmlns:p14="http://schemas.microsoft.com/office/powerpoint/2010/main" val="1270557929"/>
      </p:ext>
    </p:extLst>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S-SRTP concept</a:t>
            </a:r>
            <a:endParaRPr lang="zh-CN" altLang="en-US" dirty="0"/>
          </a:p>
        </p:txBody>
      </p:sp>
      <p:sp>
        <p:nvSpPr>
          <p:cNvPr id="3" name="Text Placeholder 2"/>
          <p:cNvSpPr>
            <a:spLocks noGrp="1"/>
          </p:cNvSpPr>
          <p:nvPr>
            <p:ph type="body" sz="quarter" idx="10"/>
          </p:nvPr>
        </p:nvSpPr>
        <p:spPr/>
        <p:txBody>
          <a:bodyPr/>
          <a:lstStyle/>
          <a:p>
            <a:r>
              <a:rPr lang="en-US" altLang="zh-CN" dirty="0"/>
              <a:t>Sequence number change but ESN not change</a:t>
            </a:r>
            <a:endParaRPr lang="zh-CN" altLang="en-US" dirty="0"/>
          </a:p>
        </p:txBody>
      </p:sp>
      <p:sp>
        <p:nvSpPr>
          <p:cNvPr id="4" name="TextBox 3"/>
          <p:cNvSpPr txBox="1"/>
          <p:nvPr/>
        </p:nvSpPr>
        <p:spPr>
          <a:xfrm>
            <a:off x="305236" y="2620576"/>
            <a:ext cx="668966" cy="276999"/>
          </a:xfrm>
          <a:prstGeom prst="rect">
            <a:avLst/>
          </a:prstGeom>
          <a:solidFill>
            <a:schemeClr val="accent5">
              <a:lumMod val="60000"/>
              <a:lumOff val="40000"/>
            </a:schemeClr>
          </a:solidFill>
        </p:spPr>
        <p:txBody>
          <a:bodyPr wrap="none" rtlCol="0">
            <a:spAutoFit/>
          </a:bodyPr>
          <a:lstStyle/>
          <a:p>
            <a:r>
              <a:rPr lang="en-US" sz="1200" dirty="0">
                <a:latin typeface="Calibri" pitchFamily="34" charset="0"/>
                <a:cs typeface="Calibri" pitchFamily="34" charset="0"/>
              </a:rPr>
              <a:t>Client A</a:t>
            </a:r>
          </a:p>
        </p:txBody>
      </p:sp>
      <p:sp>
        <p:nvSpPr>
          <p:cNvPr id="5" name="TextBox 4"/>
          <p:cNvSpPr txBox="1"/>
          <p:nvPr/>
        </p:nvSpPr>
        <p:spPr>
          <a:xfrm>
            <a:off x="8038051" y="1802171"/>
            <a:ext cx="660950" cy="276999"/>
          </a:xfrm>
          <a:prstGeom prst="rect">
            <a:avLst/>
          </a:prstGeom>
          <a:solidFill>
            <a:schemeClr val="accent5">
              <a:lumMod val="60000"/>
              <a:lumOff val="40000"/>
            </a:schemeClr>
          </a:solidFill>
        </p:spPr>
        <p:txBody>
          <a:bodyPr wrap="none" rtlCol="0">
            <a:spAutoFit/>
          </a:bodyPr>
          <a:lstStyle/>
          <a:p>
            <a:r>
              <a:rPr lang="en-US" sz="1200" dirty="0">
                <a:latin typeface="Calibri" pitchFamily="34" charset="0"/>
                <a:cs typeface="Calibri" pitchFamily="34" charset="0"/>
              </a:rPr>
              <a:t>Client C</a:t>
            </a:r>
          </a:p>
        </p:txBody>
      </p:sp>
      <p:sp>
        <p:nvSpPr>
          <p:cNvPr id="6" name="TextBox 5"/>
          <p:cNvSpPr txBox="1"/>
          <p:nvPr/>
        </p:nvSpPr>
        <p:spPr>
          <a:xfrm>
            <a:off x="7926272" y="3691287"/>
            <a:ext cx="662554" cy="276999"/>
          </a:xfrm>
          <a:prstGeom prst="rect">
            <a:avLst/>
          </a:prstGeom>
          <a:solidFill>
            <a:schemeClr val="accent5">
              <a:lumMod val="60000"/>
              <a:lumOff val="40000"/>
            </a:schemeClr>
          </a:solidFill>
        </p:spPr>
        <p:txBody>
          <a:bodyPr wrap="none" rtlCol="0">
            <a:spAutoFit/>
          </a:bodyPr>
          <a:lstStyle/>
          <a:p>
            <a:r>
              <a:rPr lang="en-US" sz="1200" dirty="0">
                <a:latin typeface="Calibri" pitchFamily="34" charset="0"/>
                <a:cs typeface="Calibri" pitchFamily="34" charset="0"/>
              </a:rPr>
              <a:t>Client B</a:t>
            </a:r>
          </a:p>
        </p:txBody>
      </p:sp>
      <p:sp>
        <p:nvSpPr>
          <p:cNvPr id="7" name="Rounded Rectangle 6"/>
          <p:cNvSpPr/>
          <p:nvPr/>
        </p:nvSpPr>
        <p:spPr>
          <a:xfrm>
            <a:off x="3702552" y="2437693"/>
            <a:ext cx="881743" cy="642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itchFamily="34" charset="0"/>
                <a:cs typeface="Calibri" pitchFamily="34" charset="0"/>
              </a:rPr>
              <a:t>Server</a:t>
            </a:r>
          </a:p>
        </p:txBody>
      </p:sp>
      <p:sp>
        <p:nvSpPr>
          <p:cNvPr id="8" name="TextBox 7"/>
          <p:cNvSpPr txBox="1"/>
          <p:nvPr/>
        </p:nvSpPr>
        <p:spPr>
          <a:xfrm>
            <a:off x="672172" y="4001394"/>
            <a:ext cx="6071086" cy="923330"/>
          </a:xfrm>
          <a:prstGeom prst="rect">
            <a:avLst/>
          </a:prstGeom>
          <a:noFill/>
        </p:spPr>
        <p:txBody>
          <a:bodyPr wrap="none" rtlCol="0">
            <a:spAutoFit/>
          </a:bodyPr>
          <a:lstStyle/>
          <a:p>
            <a:pPr marL="285750" indent="-285750">
              <a:buFont typeface="Arial" pitchFamily="34" charset="0"/>
              <a:buChar char="•"/>
            </a:pPr>
            <a:r>
              <a:rPr lang="en-US" dirty="0">
                <a:latin typeface="Calibri" pitchFamily="34" charset="0"/>
                <a:cs typeface="Calibri" pitchFamily="34" charset="0"/>
              </a:rPr>
              <a:t>Assume ESN is included in EKT parameters</a:t>
            </a:r>
          </a:p>
          <a:p>
            <a:pPr marL="285750" indent="-285750">
              <a:buFont typeface="Arial" pitchFamily="34" charset="0"/>
              <a:buChar char="•"/>
            </a:pPr>
            <a:r>
              <a:rPr lang="en-US" dirty="0">
                <a:latin typeface="Calibri" pitchFamily="34" charset="0"/>
                <a:cs typeface="Calibri" pitchFamily="34" charset="0"/>
              </a:rPr>
              <a:t>Use ESN in calculating IV</a:t>
            </a:r>
          </a:p>
          <a:p>
            <a:pPr marL="285750" indent="-285750">
              <a:buFont typeface="Arial" pitchFamily="34" charset="0"/>
              <a:buChar char="•"/>
            </a:pPr>
            <a:r>
              <a:rPr lang="en-US" b="1" dirty="0">
                <a:solidFill>
                  <a:srgbClr val="FF0000"/>
                </a:solidFill>
                <a:latin typeface="Calibri" pitchFamily="34" charset="0"/>
                <a:cs typeface="Calibri" pitchFamily="34" charset="0"/>
              </a:rPr>
              <a:t>Need authentication and recalculate the authentication tag</a:t>
            </a:r>
          </a:p>
        </p:txBody>
      </p:sp>
      <p:cxnSp>
        <p:nvCxnSpPr>
          <p:cNvPr id="9" name="Straight Arrow Connector 8"/>
          <p:cNvCxnSpPr>
            <a:stCxn id="4" idx="3"/>
            <a:endCxn id="7" idx="1"/>
          </p:cNvCxnSpPr>
          <p:nvPr/>
        </p:nvCxnSpPr>
        <p:spPr>
          <a:xfrm>
            <a:off x="974202" y="2759076"/>
            <a:ext cx="27283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09473" y="2205452"/>
            <a:ext cx="723018" cy="276999"/>
          </a:xfrm>
          <a:prstGeom prst="rect">
            <a:avLst/>
          </a:prstGeom>
          <a:solidFill>
            <a:schemeClr val="accent3">
              <a:lumMod val="60000"/>
              <a:lumOff val="40000"/>
            </a:schemeClr>
          </a:solidFill>
          <a:ln>
            <a:solidFill>
              <a:schemeClr val="tx1"/>
            </a:solidFill>
          </a:ln>
        </p:spPr>
        <p:txBody>
          <a:bodyPr wrap="none" lIns="18288" rIns="18288" rtlCol="0">
            <a:spAutoFit/>
          </a:bodyPr>
          <a:lstStyle/>
          <a:p>
            <a:r>
              <a:rPr lang="en-US" sz="1200" dirty="0" err="1">
                <a:latin typeface="Calibri" pitchFamily="34" charset="0"/>
                <a:cs typeface="Calibri" pitchFamily="34" charset="0"/>
              </a:rPr>
              <a:t>Rtp</a:t>
            </a:r>
            <a:r>
              <a:rPr lang="en-US" sz="1200" dirty="0">
                <a:latin typeface="Calibri" pitchFamily="34" charset="0"/>
                <a:cs typeface="Calibri" pitchFamily="34" charset="0"/>
              </a:rPr>
              <a:t>(</a:t>
            </a:r>
            <a:r>
              <a:rPr lang="en-US" sz="1200" b="1" dirty="0">
                <a:solidFill>
                  <a:srgbClr val="FF0000"/>
                </a:solidFill>
                <a:latin typeface="Calibri" pitchFamily="34" charset="0"/>
                <a:cs typeface="Calibri" pitchFamily="34" charset="0"/>
              </a:rPr>
              <a:t>seq-1</a:t>
            </a:r>
            <a:r>
              <a:rPr lang="en-US" sz="1200" dirty="0">
                <a:latin typeface="Calibri" pitchFamily="34" charset="0"/>
                <a:cs typeface="Calibri" pitchFamily="34" charset="0"/>
              </a:rPr>
              <a:t>) </a:t>
            </a:r>
          </a:p>
        </p:txBody>
      </p:sp>
      <p:sp>
        <p:nvSpPr>
          <p:cNvPr id="11" name="TextBox 10"/>
          <p:cNvSpPr txBox="1"/>
          <p:nvPr/>
        </p:nvSpPr>
        <p:spPr>
          <a:xfrm>
            <a:off x="2940874" y="2201399"/>
            <a:ext cx="725583" cy="276999"/>
          </a:xfrm>
          <a:prstGeom prst="rect">
            <a:avLst/>
          </a:prstGeom>
          <a:solidFill>
            <a:schemeClr val="accent3">
              <a:lumMod val="60000"/>
              <a:lumOff val="40000"/>
            </a:schemeClr>
          </a:solidFill>
          <a:ln>
            <a:solidFill>
              <a:schemeClr val="tx1"/>
            </a:solidFill>
          </a:ln>
        </p:spPr>
        <p:txBody>
          <a:bodyPr wrap="none" lIns="18288" rIns="18288" rtlCol="0">
            <a:spAutoFit/>
          </a:bodyPr>
          <a:lstStyle/>
          <a:p>
            <a:r>
              <a:rPr lang="en-US" sz="1200" dirty="0" err="1">
                <a:latin typeface="Calibri" pitchFamily="34" charset="0"/>
                <a:cs typeface="Calibri" pitchFamily="34" charset="0"/>
              </a:rPr>
              <a:t>Ekt</a:t>
            </a:r>
            <a:r>
              <a:rPr lang="en-US" sz="1200" dirty="0">
                <a:latin typeface="Calibri" pitchFamily="34" charset="0"/>
                <a:cs typeface="Calibri" pitchFamily="34" charset="0"/>
              </a:rPr>
              <a:t>(</a:t>
            </a:r>
            <a:r>
              <a:rPr lang="en-US" sz="1200" dirty="0">
                <a:solidFill>
                  <a:srgbClr val="FF0000"/>
                </a:solidFill>
                <a:latin typeface="Calibri" pitchFamily="34" charset="0"/>
                <a:cs typeface="Calibri" pitchFamily="34" charset="0"/>
              </a:rPr>
              <a:t>ESN=7</a:t>
            </a:r>
            <a:r>
              <a:rPr lang="en-US" sz="1200" dirty="0">
                <a:latin typeface="Calibri" pitchFamily="34" charset="0"/>
                <a:cs typeface="Calibri" pitchFamily="34" charset="0"/>
              </a:rPr>
              <a:t>)</a:t>
            </a:r>
          </a:p>
        </p:txBody>
      </p:sp>
      <p:sp>
        <p:nvSpPr>
          <p:cNvPr id="12" name="TextBox 11"/>
          <p:cNvSpPr txBox="1"/>
          <p:nvPr/>
        </p:nvSpPr>
        <p:spPr>
          <a:xfrm>
            <a:off x="378275" y="2184063"/>
            <a:ext cx="488467" cy="276999"/>
          </a:xfrm>
          <a:prstGeom prst="rect">
            <a:avLst/>
          </a:prstGeom>
          <a:noFill/>
        </p:spPr>
        <p:txBody>
          <a:bodyPr wrap="none" rtlCol="0">
            <a:spAutoFit/>
          </a:bodyPr>
          <a:lstStyle/>
          <a:p>
            <a:r>
              <a:rPr lang="en-US" sz="1200" dirty="0" err="1">
                <a:latin typeface="Calibri" pitchFamily="34" charset="0"/>
                <a:cs typeface="Calibri" pitchFamily="34" charset="0"/>
              </a:rPr>
              <a:t>Pkts</a:t>
            </a:r>
            <a:r>
              <a:rPr lang="en-US" sz="1200" dirty="0">
                <a:latin typeface="Calibri" pitchFamily="34" charset="0"/>
                <a:cs typeface="Calibri" pitchFamily="34" charset="0"/>
              </a:rPr>
              <a:t>:</a:t>
            </a:r>
          </a:p>
        </p:txBody>
      </p:sp>
      <p:sp>
        <p:nvSpPr>
          <p:cNvPr id="13" name="TextBox 12"/>
          <p:cNvSpPr txBox="1"/>
          <p:nvPr/>
        </p:nvSpPr>
        <p:spPr>
          <a:xfrm>
            <a:off x="866742" y="2205452"/>
            <a:ext cx="142731" cy="276999"/>
          </a:xfrm>
          <a:prstGeom prst="rect">
            <a:avLst/>
          </a:prstGeom>
          <a:solidFill>
            <a:schemeClr val="accent3">
              <a:lumMod val="60000"/>
              <a:lumOff val="40000"/>
            </a:schemeClr>
          </a:solidFill>
          <a:ln>
            <a:solidFill>
              <a:schemeClr val="tx1"/>
            </a:solidFill>
          </a:ln>
        </p:spPr>
        <p:txBody>
          <a:bodyPr wrap="none" lIns="18288" rIns="18288" rtlCol="0">
            <a:spAutoFit/>
          </a:bodyPr>
          <a:lstStyle/>
          <a:p>
            <a:r>
              <a:rPr lang="en-US" sz="1200" dirty="0">
                <a:latin typeface="Calibri" pitchFamily="34" charset="0"/>
                <a:cs typeface="Calibri" pitchFamily="34" charset="0"/>
              </a:rPr>
              <a:t>…</a:t>
            </a:r>
          </a:p>
        </p:txBody>
      </p:sp>
      <p:sp>
        <p:nvSpPr>
          <p:cNvPr id="14" name="TextBox 13"/>
          <p:cNvSpPr txBox="1"/>
          <p:nvPr/>
        </p:nvSpPr>
        <p:spPr>
          <a:xfrm>
            <a:off x="1727684" y="2201400"/>
            <a:ext cx="1213190" cy="276999"/>
          </a:xfrm>
          <a:prstGeom prst="rect">
            <a:avLst/>
          </a:prstGeom>
          <a:solidFill>
            <a:schemeClr val="accent3">
              <a:lumMod val="60000"/>
              <a:lumOff val="40000"/>
            </a:schemeClr>
          </a:solidFill>
          <a:ln>
            <a:solidFill>
              <a:schemeClr val="tx1"/>
            </a:solidFill>
          </a:ln>
        </p:spPr>
        <p:txBody>
          <a:bodyPr wrap="square" lIns="18288" rIns="18288" rtlCol="0">
            <a:spAutoFit/>
          </a:bodyPr>
          <a:lstStyle/>
          <a:p>
            <a:r>
              <a:rPr lang="en-US" sz="1200" dirty="0">
                <a:latin typeface="Calibri" pitchFamily="34" charset="0"/>
                <a:cs typeface="Calibri" pitchFamily="34" charset="0"/>
              </a:rPr>
              <a:t> </a:t>
            </a:r>
            <a:r>
              <a:rPr lang="en-US" sz="1200" dirty="0" err="1">
                <a:latin typeface="Calibri" pitchFamily="34" charset="0"/>
                <a:cs typeface="Calibri" pitchFamily="34" charset="0"/>
              </a:rPr>
              <a:t>hd</a:t>
            </a:r>
            <a:r>
              <a:rPr lang="en-US" sz="1200" dirty="0">
                <a:latin typeface="Calibri" pitchFamily="34" charset="0"/>
                <a:cs typeface="Calibri" pitchFamily="34" charset="0"/>
              </a:rPr>
              <a:t> </a:t>
            </a:r>
            <a:r>
              <a:rPr lang="en-US" sz="1200" dirty="0" err="1">
                <a:latin typeface="Calibri" pitchFamily="34" charset="0"/>
                <a:cs typeface="Calibri" pitchFamily="34" charset="0"/>
              </a:rPr>
              <a:t>ext</a:t>
            </a:r>
            <a:r>
              <a:rPr lang="en-US" sz="1200" dirty="0">
                <a:latin typeface="Calibri" pitchFamily="34" charset="0"/>
                <a:cs typeface="Calibri" pitchFamily="34" charset="0"/>
              </a:rPr>
              <a:t> + payload</a:t>
            </a:r>
          </a:p>
        </p:txBody>
      </p:sp>
      <p:cxnSp>
        <p:nvCxnSpPr>
          <p:cNvPr id="15" name="Straight Arrow Connector 14"/>
          <p:cNvCxnSpPr>
            <a:stCxn id="7" idx="3"/>
            <a:endCxn id="5" idx="1"/>
          </p:cNvCxnSpPr>
          <p:nvPr/>
        </p:nvCxnSpPr>
        <p:spPr>
          <a:xfrm flipV="1">
            <a:off x="4584295" y="1940671"/>
            <a:ext cx="3453756" cy="818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6" idx="1"/>
          </p:cNvCxnSpPr>
          <p:nvPr/>
        </p:nvCxnSpPr>
        <p:spPr>
          <a:xfrm>
            <a:off x="4584295" y="2759076"/>
            <a:ext cx="3341977" cy="1070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rot="20802925">
            <a:off x="4625240" y="2023261"/>
            <a:ext cx="3208904" cy="297685"/>
            <a:chOff x="5040009" y="3810000"/>
            <a:chExt cx="3208904" cy="297685"/>
          </a:xfrm>
        </p:grpSpPr>
        <p:sp>
          <p:nvSpPr>
            <p:cNvPr id="18" name="TextBox 17"/>
            <p:cNvSpPr txBox="1"/>
            <p:nvPr/>
          </p:nvSpPr>
          <p:spPr>
            <a:xfrm>
              <a:off x="5591127" y="3814053"/>
              <a:ext cx="724622" cy="276999"/>
            </a:xfrm>
            <a:prstGeom prst="rect">
              <a:avLst/>
            </a:prstGeom>
            <a:solidFill>
              <a:schemeClr val="accent3">
                <a:lumMod val="60000"/>
                <a:lumOff val="40000"/>
              </a:schemeClr>
            </a:solidFill>
            <a:ln>
              <a:solidFill>
                <a:schemeClr val="tx1"/>
              </a:solidFill>
            </a:ln>
          </p:spPr>
          <p:txBody>
            <a:bodyPr wrap="none" lIns="18288" rIns="18288" rtlCol="0">
              <a:spAutoFit/>
            </a:bodyPr>
            <a:lstStyle/>
            <a:p>
              <a:r>
                <a:rPr lang="en-US" sz="1200" dirty="0" err="1">
                  <a:latin typeface="Calibri" pitchFamily="34" charset="0"/>
                  <a:cs typeface="Calibri" pitchFamily="34" charset="0"/>
                </a:rPr>
                <a:t>Rtp</a:t>
              </a:r>
              <a:r>
                <a:rPr lang="en-US" sz="1200" dirty="0">
                  <a:latin typeface="Calibri" pitchFamily="34" charset="0"/>
                  <a:cs typeface="Calibri" pitchFamily="34" charset="0"/>
                </a:rPr>
                <a:t>(</a:t>
              </a:r>
              <a:r>
                <a:rPr lang="en-US" sz="1200" dirty="0" err="1">
                  <a:solidFill>
                    <a:srgbClr val="FF0000"/>
                  </a:solidFill>
                  <a:latin typeface="Calibri" pitchFamily="34" charset="0"/>
                  <a:cs typeface="Calibri" pitchFamily="34" charset="0"/>
                </a:rPr>
                <a:t>seq</a:t>
              </a:r>
              <a:r>
                <a:rPr lang="en-US" sz="1200" dirty="0">
                  <a:solidFill>
                    <a:srgbClr val="FF0000"/>
                  </a:solidFill>
                  <a:latin typeface="Calibri" pitchFamily="34" charset="0"/>
                  <a:cs typeface="Calibri" pitchFamily="34" charset="0"/>
                </a:rPr>
                <a:t>-n</a:t>
              </a:r>
              <a:r>
                <a:rPr lang="en-US" sz="1200" dirty="0">
                  <a:latin typeface="Calibri" pitchFamily="34" charset="0"/>
                  <a:cs typeface="Calibri" pitchFamily="34" charset="0"/>
                </a:rPr>
                <a:t>) </a:t>
              </a:r>
            </a:p>
          </p:txBody>
        </p:sp>
        <p:sp>
          <p:nvSpPr>
            <p:cNvPr id="19" name="TextBox 18"/>
            <p:cNvSpPr txBox="1"/>
            <p:nvPr/>
          </p:nvSpPr>
          <p:spPr>
            <a:xfrm>
              <a:off x="7523330" y="3810000"/>
              <a:ext cx="725583" cy="276999"/>
            </a:xfrm>
            <a:prstGeom prst="rect">
              <a:avLst/>
            </a:prstGeom>
            <a:solidFill>
              <a:schemeClr val="accent3">
                <a:lumMod val="60000"/>
                <a:lumOff val="40000"/>
              </a:schemeClr>
            </a:solidFill>
            <a:ln>
              <a:solidFill>
                <a:schemeClr val="tx1"/>
              </a:solidFill>
            </a:ln>
          </p:spPr>
          <p:txBody>
            <a:bodyPr wrap="none" lIns="18288" rIns="18288" rtlCol="0">
              <a:spAutoFit/>
            </a:bodyPr>
            <a:lstStyle/>
            <a:p>
              <a:r>
                <a:rPr lang="en-US" sz="1200" dirty="0" err="1">
                  <a:latin typeface="Calibri" pitchFamily="34" charset="0"/>
                  <a:cs typeface="Calibri" pitchFamily="34" charset="0"/>
                </a:rPr>
                <a:t>Ekt</a:t>
              </a:r>
              <a:r>
                <a:rPr lang="en-US" sz="1200" dirty="0">
                  <a:latin typeface="Calibri" pitchFamily="34" charset="0"/>
                  <a:cs typeface="Calibri" pitchFamily="34" charset="0"/>
                </a:rPr>
                <a:t>(</a:t>
              </a:r>
              <a:r>
                <a:rPr lang="en-US" sz="1200" dirty="0">
                  <a:solidFill>
                    <a:srgbClr val="FF0000"/>
                  </a:solidFill>
                  <a:latin typeface="Calibri" pitchFamily="34" charset="0"/>
                  <a:cs typeface="Calibri" pitchFamily="34" charset="0"/>
                </a:rPr>
                <a:t>ESN=7</a:t>
              </a:r>
              <a:r>
                <a:rPr lang="en-US" sz="1200" dirty="0">
                  <a:latin typeface="Calibri" pitchFamily="34" charset="0"/>
                  <a:cs typeface="Calibri" pitchFamily="34" charset="0"/>
                </a:rPr>
                <a:t>)</a:t>
              </a:r>
            </a:p>
          </p:txBody>
        </p:sp>
        <p:sp>
          <p:nvSpPr>
            <p:cNvPr id="20" name="TextBox 19"/>
            <p:cNvSpPr txBox="1"/>
            <p:nvPr/>
          </p:nvSpPr>
          <p:spPr>
            <a:xfrm>
              <a:off x="5040009" y="3830686"/>
              <a:ext cx="488467" cy="276999"/>
            </a:xfrm>
            <a:prstGeom prst="rect">
              <a:avLst/>
            </a:prstGeom>
            <a:noFill/>
          </p:spPr>
          <p:txBody>
            <a:bodyPr wrap="none" rtlCol="0">
              <a:spAutoFit/>
            </a:bodyPr>
            <a:lstStyle/>
            <a:p>
              <a:r>
                <a:rPr lang="en-US" sz="1200" dirty="0" err="1">
                  <a:latin typeface="Calibri" pitchFamily="34" charset="0"/>
                  <a:cs typeface="Calibri" pitchFamily="34" charset="0"/>
                </a:rPr>
                <a:t>Pkts</a:t>
              </a:r>
              <a:r>
                <a:rPr lang="en-US" sz="1200" dirty="0">
                  <a:latin typeface="Calibri" pitchFamily="34" charset="0"/>
                  <a:cs typeface="Calibri" pitchFamily="34" charset="0"/>
                </a:rPr>
                <a:t>:</a:t>
              </a:r>
            </a:p>
          </p:txBody>
        </p:sp>
        <p:sp>
          <p:nvSpPr>
            <p:cNvPr id="21" name="TextBox 20"/>
            <p:cNvSpPr txBox="1"/>
            <p:nvPr/>
          </p:nvSpPr>
          <p:spPr>
            <a:xfrm>
              <a:off x="5449198" y="3814053"/>
              <a:ext cx="142731" cy="276999"/>
            </a:xfrm>
            <a:prstGeom prst="rect">
              <a:avLst/>
            </a:prstGeom>
            <a:solidFill>
              <a:schemeClr val="accent3">
                <a:lumMod val="60000"/>
                <a:lumOff val="40000"/>
              </a:schemeClr>
            </a:solidFill>
            <a:ln>
              <a:solidFill>
                <a:schemeClr val="tx1"/>
              </a:solidFill>
            </a:ln>
          </p:spPr>
          <p:txBody>
            <a:bodyPr wrap="none" lIns="18288" rIns="18288" rtlCol="0">
              <a:spAutoFit/>
            </a:bodyPr>
            <a:lstStyle/>
            <a:p>
              <a:r>
                <a:rPr lang="en-US" sz="1200" dirty="0">
                  <a:latin typeface="Calibri" pitchFamily="34" charset="0"/>
                  <a:cs typeface="Calibri" pitchFamily="34" charset="0"/>
                </a:rPr>
                <a:t>…</a:t>
              </a:r>
            </a:p>
          </p:txBody>
        </p:sp>
        <p:sp>
          <p:nvSpPr>
            <p:cNvPr id="22" name="TextBox 21"/>
            <p:cNvSpPr txBox="1"/>
            <p:nvPr/>
          </p:nvSpPr>
          <p:spPr>
            <a:xfrm>
              <a:off x="6310140" y="3810001"/>
              <a:ext cx="1213190" cy="276999"/>
            </a:xfrm>
            <a:prstGeom prst="rect">
              <a:avLst/>
            </a:prstGeom>
            <a:solidFill>
              <a:schemeClr val="accent3">
                <a:lumMod val="60000"/>
                <a:lumOff val="40000"/>
              </a:schemeClr>
            </a:solidFill>
            <a:ln>
              <a:solidFill>
                <a:schemeClr val="tx1"/>
              </a:solidFill>
            </a:ln>
          </p:spPr>
          <p:txBody>
            <a:bodyPr wrap="square" lIns="18288" rIns="18288" rtlCol="0">
              <a:spAutoFit/>
            </a:bodyPr>
            <a:lstStyle/>
            <a:p>
              <a:r>
                <a:rPr lang="en-US" sz="1200" dirty="0">
                  <a:latin typeface="Calibri" pitchFamily="34" charset="0"/>
                  <a:cs typeface="Calibri" pitchFamily="34" charset="0"/>
                </a:rPr>
                <a:t> </a:t>
              </a:r>
              <a:r>
                <a:rPr lang="en-US" sz="1200" dirty="0" err="1">
                  <a:latin typeface="Calibri" pitchFamily="34" charset="0"/>
                  <a:cs typeface="Calibri" pitchFamily="34" charset="0"/>
                </a:rPr>
                <a:t>hd</a:t>
              </a:r>
              <a:r>
                <a:rPr lang="en-US" sz="1200" dirty="0">
                  <a:latin typeface="Calibri" pitchFamily="34" charset="0"/>
                  <a:cs typeface="Calibri" pitchFamily="34" charset="0"/>
                </a:rPr>
                <a:t> </a:t>
              </a:r>
              <a:r>
                <a:rPr lang="en-US" sz="1200" dirty="0" err="1">
                  <a:latin typeface="Calibri" pitchFamily="34" charset="0"/>
                  <a:cs typeface="Calibri" pitchFamily="34" charset="0"/>
                </a:rPr>
                <a:t>ext</a:t>
              </a:r>
              <a:r>
                <a:rPr lang="en-US" sz="1200" dirty="0">
                  <a:latin typeface="Calibri" pitchFamily="34" charset="0"/>
                  <a:cs typeface="Calibri" pitchFamily="34" charset="0"/>
                </a:rPr>
                <a:t> + payload</a:t>
              </a:r>
            </a:p>
          </p:txBody>
        </p:sp>
      </p:grpSp>
      <p:grpSp>
        <p:nvGrpSpPr>
          <p:cNvPr id="23" name="Group 22"/>
          <p:cNvGrpSpPr/>
          <p:nvPr/>
        </p:nvGrpSpPr>
        <p:grpSpPr>
          <a:xfrm rot="1033292">
            <a:off x="4875677" y="3005026"/>
            <a:ext cx="3208904" cy="297685"/>
            <a:chOff x="5040009" y="3810000"/>
            <a:chExt cx="3208904" cy="297685"/>
          </a:xfrm>
        </p:grpSpPr>
        <p:sp>
          <p:nvSpPr>
            <p:cNvPr id="24" name="TextBox 23"/>
            <p:cNvSpPr txBox="1"/>
            <p:nvPr/>
          </p:nvSpPr>
          <p:spPr>
            <a:xfrm>
              <a:off x="5569487" y="3814053"/>
              <a:ext cx="767903" cy="276999"/>
            </a:xfrm>
            <a:prstGeom prst="rect">
              <a:avLst/>
            </a:prstGeom>
            <a:solidFill>
              <a:schemeClr val="accent3">
                <a:lumMod val="60000"/>
                <a:lumOff val="40000"/>
              </a:schemeClr>
            </a:solidFill>
            <a:ln>
              <a:solidFill>
                <a:schemeClr val="tx1"/>
              </a:solidFill>
            </a:ln>
          </p:spPr>
          <p:txBody>
            <a:bodyPr wrap="none" lIns="18288" rIns="18288" rtlCol="0">
              <a:spAutoFit/>
            </a:bodyPr>
            <a:lstStyle/>
            <a:p>
              <a:r>
                <a:rPr lang="en-US" sz="1200" dirty="0" err="1">
                  <a:latin typeface="Calibri" pitchFamily="34" charset="0"/>
                  <a:cs typeface="Calibri" pitchFamily="34" charset="0"/>
                </a:rPr>
                <a:t>Rtp</a:t>
              </a:r>
              <a:r>
                <a:rPr lang="en-US" sz="1200" dirty="0">
                  <a:latin typeface="Calibri" pitchFamily="34" charset="0"/>
                  <a:cs typeface="Calibri" pitchFamily="34" charset="0"/>
                </a:rPr>
                <a:t>(</a:t>
              </a:r>
              <a:r>
                <a:rPr lang="en-US" sz="1200" dirty="0" err="1">
                  <a:solidFill>
                    <a:srgbClr val="FF0000"/>
                  </a:solidFill>
                  <a:latin typeface="Calibri" pitchFamily="34" charset="0"/>
                  <a:cs typeface="Calibri" pitchFamily="34" charset="0"/>
                </a:rPr>
                <a:t>seq</a:t>
              </a:r>
              <a:r>
                <a:rPr lang="en-US" sz="1200" dirty="0">
                  <a:solidFill>
                    <a:srgbClr val="FF0000"/>
                  </a:solidFill>
                  <a:latin typeface="Calibri" pitchFamily="34" charset="0"/>
                  <a:cs typeface="Calibri" pitchFamily="34" charset="0"/>
                </a:rPr>
                <a:t>-m</a:t>
              </a:r>
              <a:r>
                <a:rPr lang="en-US" sz="1200" dirty="0">
                  <a:latin typeface="Calibri" pitchFamily="34" charset="0"/>
                  <a:cs typeface="Calibri" pitchFamily="34" charset="0"/>
                </a:rPr>
                <a:t>) </a:t>
              </a:r>
            </a:p>
          </p:txBody>
        </p:sp>
        <p:sp>
          <p:nvSpPr>
            <p:cNvPr id="25" name="TextBox 24"/>
            <p:cNvSpPr txBox="1"/>
            <p:nvPr/>
          </p:nvSpPr>
          <p:spPr>
            <a:xfrm>
              <a:off x="7523330" y="3810000"/>
              <a:ext cx="725583" cy="276999"/>
            </a:xfrm>
            <a:prstGeom prst="rect">
              <a:avLst/>
            </a:prstGeom>
            <a:solidFill>
              <a:schemeClr val="accent3">
                <a:lumMod val="60000"/>
                <a:lumOff val="40000"/>
              </a:schemeClr>
            </a:solidFill>
            <a:ln>
              <a:solidFill>
                <a:schemeClr val="tx1"/>
              </a:solidFill>
            </a:ln>
          </p:spPr>
          <p:txBody>
            <a:bodyPr wrap="none" lIns="18288" rIns="18288" rtlCol="0">
              <a:spAutoFit/>
            </a:bodyPr>
            <a:lstStyle/>
            <a:p>
              <a:r>
                <a:rPr lang="en-US" sz="1200" dirty="0" err="1">
                  <a:latin typeface="Calibri" pitchFamily="34" charset="0"/>
                  <a:cs typeface="Calibri" pitchFamily="34" charset="0"/>
                </a:rPr>
                <a:t>Ekt</a:t>
              </a:r>
              <a:r>
                <a:rPr lang="en-US" sz="1200" dirty="0">
                  <a:latin typeface="Calibri" pitchFamily="34" charset="0"/>
                  <a:cs typeface="Calibri" pitchFamily="34" charset="0"/>
                </a:rPr>
                <a:t>(</a:t>
              </a:r>
              <a:r>
                <a:rPr lang="en-US" sz="1200" dirty="0">
                  <a:solidFill>
                    <a:srgbClr val="FF0000"/>
                  </a:solidFill>
                  <a:latin typeface="Calibri" pitchFamily="34" charset="0"/>
                  <a:cs typeface="Calibri" pitchFamily="34" charset="0"/>
                </a:rPr>
                <a:t>ESN=7</a:t>
              </a:r>
              <a:r>
                <a:rPr lang="en-US" sz="1200" dirty="0">
                  <a:latin typeface="Calibri" pitchFamily="34" charset="0"/>
                  <a:cs typeface="Calibri" pitchFamily="34" charset="0"/>
                </a:rPr>
                <a:t>)</a:t>
              </a:r>
            </a:p>
          </p:txBody>
        </p:sp>
        <p:sp>
          <p:nvSpPr>
            <p:cNvPr id="26" name="TextBox 25"/>
            <p:cNvSpPr txBox="1"/>
            <p:nvPr/>
          </p:nvSpPr>
          <p:spPr>
            <a:xfrm>
              <a:off x="5040009" y="3830686"/>
              <a:ext cx="488467" cy="276999"/>
            </a:xfrm>
            <a:prstGeom prst="rect">
              <a:avLst/>
            </a:prstGeom>
            <a:noFill/>
          </p:spPr>
          <p:txBody>
            <a:bodyPr wrap="none" rtlCol="0">
              <a:spAutoFit/>
            </a:bodyPr>
            <a:lstStyle/>
            <a:p>
              <a:r>
                <a:rPr lang="en-US" sz="1200" dirty="0" err="1">
                  <a:latin typeface="Calibri" pitchFamily="34" charset="0"/>
                  <a:cs typeface="Calibri" pitchFamily="34" charset="0"/>
                </a:rPr>
                <a:t>Pkts</a:t>
              </a:r>
              <a:r>
                <a:rPr lang="en-US" sz="1200" dirty="0">
                  <a:latin typeface="Calibri" pitchFamily="34" charset="0"/>
                  <a:cs typeface="Calibri" pitchFamily="34" charset="0"/>
                </a:rPr>
                <a:t>:</a:t>
              </a:r>
            </a:p>
          </p:txBody>
        </p:sp>
        <p:sp>
          <p:nvSpPr>
            <p:cNvPr id="27" name="TextBox 26"/>
            <p:cNvSpPr txBox="1"/>
            <p:nvPr/>
          </p:nvSpPr>
          <p:spPr>
            <a:xfrm>
              <a:off x="5449198" y="3814053"/>
              <a:ext cx="142731" cy="276999"/>
            </a:xfrm>
            <a:prstGeom prst="rect">
              <a:avLst/>
            </a:prstGeom>
            <a:solidFill>
              <a:schemeClr val="accent3">
                <a:lumMod val="60000"/>
                <a:lumOff val="40000"/>
              </a:schemeClr>
            </a:solidFill>
            <a:ln>
              <a:solidFill>
                <a:schemeClr val="tx1"/>
              </a:solidFill>
            </a:ln>
          </p:spPr>
          <p:txBody>
            <a:bodyPr wrap="none" lIns="18288" rIns="18288" rtlCol="0">
              <a:spAutoFit/>
            </a:bodyPr>
            <a:lstStyle/>
            <a:p>
              <a:r>
                <a:rPr lang="en-US" sz="1200" dirty="0">
                  <a:latin typeface="Calibri" pitchFamily="34" charset="0"/>
                  <a:cs typeface="Calibri" pitchFamily="34" charset="0"/>
                </a:rPr>
                <a:t>…</a:t>
              </a:r>
            </a:p>
          </p:txBody>
        </p:sp>
        <p:sp>
          <p:nvSpPr>
            <p:cNvPr id="28" name="TextBox 27"/>
            <p:cNvSpPr txBox="1"/>
            <p:nvPr/>
          </p:nvSpPr>
          <p:spPr>
            <a:xfrm>
              <a:off x="6310140" y="3810001"/>
              <a:ext cx="1213190" cy="276999"/>
            </a:xfrm>
            <a:prstGeom prst="rect">
              <a:avLst/>
            </a:prstGeom>
            <a:solidFill>
              <a:schemeClr val="accent3">
                <a:lumMod val="60000"/>
                <a:lumOff val="40000"/>
              </a:schemeClr>
            </a:solidFill>
            <a:ln>
              <a:solidFill>
                <a:schemeClr val="tx1"/>
              </a:solidFill>
            </a:ln>
          </p:spPr>
          <p:txBody>
            <a:bodyPr wrap="square" lIns="18288" rIns="18288" rtlCol="0">
              <a:spAutoFit/>
            </a:bodyPr>
            <a:lstStyle/>
            <a:p>
              <a:r>
                <a:rPr lang="en-US" sz="1200" dirty="0">
                  <a:latin typeface="Calibri" pitchFamily="34" charset="0"/>
                  <a:cs typeface="Calibri" pitchFamily="34" charset="0"/>
                </a:rPr>
                <a:t> </a:t>
              </a:r>
              <a:r>
                <a:rPr lang="en-US" sz="1200" dirty="0" err="1">
                  <a:latin typeface="Calibri" pitchFamily="34" charset="0"/>
                  <a:cs typeface="Calibri" pitchFamily="34" charset="0"/>
                </a:rPr>
                <a:t>hd</a:t>
              </a:r>
              <a:r>
                <a:rPr lang="en-US" sz="1200" dirty="0">
                  <a:latin typeface="Calibri" pitchFamily="34" charset="0"/>
                  <a:cs typeface="Calibri" pitchFamily="34" charset="0"/>
                </a:rPr>
                <a:t> </a:t>
              </a:r>
              <a:r>
                <a:rPr lang="en-US" sz="1200" dirty="0" err="1">
                  <a:latin typeface="Calibri" pitchFamily="34" charset="0"/>
                  <a:cs typeface="Calibri" pitchFamily="34" charset="0"/>
                </a:rPr>
                <a:t>ext</a:t>
              </a:r>
              <a:r>
                <a:rPr lang="en-US" sz="1200" dirty="0">
                  <a:latin typeface="Calibri" pitchFamily="34" charset="0"/>
                  <a:cs typeface="Calibri" pitchFamily="34" charset="0"/>
                </a:rPr>
                <a:t> + payload</a:t>
              </a:r>
            </a:p>
          </p:txBody>
        </p:sp>
      </p:grpSp>
    </p:spTree>
    <p:extLst>
      <p:ext uri="{BB962C8B-B14F-4D97-AF65-F5344CB8AC3E}">
        <p14:creationId xmlns:p14="http://schemas.microsoft.com/office/powerpoint/2010/main" val="477808909"/>
      </p:ext>
    </p:extLst>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S-SRTP implementation Optimization</a:t>
            </a:r>
            <a:endParaRPr lang="zh-CN" altLang="en-US" dirty="0"/>
          </a:p>
        </p:txBody>
      </p:sp>
      <p:sp>
        <p:nvSpPr>
          <p:cNvPr id="3" name="Text Placeholder 2"/>
          <p:cNvSpPr>
            <a:spLocks noGrp="1"/>
          </p:cNvSpPr>
          <p:nvPr>
            <p:ph type="body" sz="quarter" idx="10"/>
          </p:nvPr>
        </p:nvSpPr>
        <p:spPr/>
        <p:txBody>
          <a:bodyPr/>
          <a:lstStyle/>
          <a:p>
            <a:r>
              <a:rPr lang="en-US" altLang="zh-CN" sz="1800" dirty="0"/>
              <a:t>Payload hash for Payload </a:t>
            </a:r>
          </a:p>
          <a:p>
            <a:r>
              <a:rPr lang="en-US" altLang="zh-CN" sz="1800" dirty="0"/>
              <a:t>Packet hash </a:t>
            </a:r>
            <a:br>
              <a:rPr lang="en-US" altLang="zh-CN" sz="1800" dirty="0"/>
            </a:br>
            <a:r>
              <a:rPr lang="en-US" altLang="zh-CN" sz="1800" dirty="0"/>
              <a:t>for header </a:t>
            </a:r>
            <a:br>
              <a:rPr lang="en-US" altLang="zh-CN" sz="1800" dirty="0"/>
            </a:br>
            <a:r>
              <a:rPr lang="en-US" altLang="zh-CN" sz="1800" dirty="0"/>
              <a:t>and payload hash</a:t>
            </a:r>
          </a:p>
          <a:p>
            <a:pPr lvl="1"/>
            <a:endParaRPr lang="en-US" altLang="zh-CN" dirty="0"/>
          </a:p>
          <a:p>
            <a:pPr lvl="1"/>
            <a:endParaRPr lang="zh-CN" altLang="en-US" dirty="0"/>
          </a:p>
        </p:txBody>
      </p:sp>
      <p:sp>
        <p:nvSpPr>
          <p:cNvPr id="4" name="Rounded Rectangle 3"/>
          <p:cNvSpPr/>
          <p:nvPr/>
        </p:nvSpPr>
        <p:spPr>
          <a:xfrm>
            <a:off x="523412" y="2753152"/>
            <a:ext cx="1439771" cy="3810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itchFamily="34" charset="0"/>
                <a:cs typeface="Calibri" pitchFamily="34" charset="0"/>
              </a:rPr>
              <a:t>RTP </a:t>
            </a:r>
            <a:r>
              <a:rPr lang="en-US" sz="1200" dirty="0" err="1">
                <a:solidFill>
                  <a:schemeClr val="tx1"/>
                </a:solidFill>
                <a:latin typeface="Calibri" pitchFamily="34" charset="0"/>
                <a:cs typeface="Calibri" pitchFamily="34" charset="0"/>
              </a:rPr>
              <a:t>Header+ext</a:t>
            </a:r>
            <a:r>
              <a:rPr lang="en-US" sz="1200" dirty="0">
                <a:solidFill>
                  <a:schemeClr val="tx1"/>
                </a:solidFill>
                <a:latin typeface="Calibri" pitchFamily="34" charset="0"/>
                <a:cs typeface="Calibri" pitchFamily="34" charset="0"/>
              </a:rPr>
              <a:t> A</a:t>
            </a:r>
          </a:p>
        </p:txBody>
      </p:sp>
      <p:sp>
        <p:nvSpPr>
          <p:cNvPr id="5" name="Rounded Rectangle 4"/>
          <p:cNvSpPr/>
          <p:nvPr/>
        </p:nvSpPr>
        <p:spPr>
          <a:xfrm>
            <a:off x="522683" y="3145037"/>
            <a:ext cx="1429615" cy="47815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itchFamily="34" charset="0"/>
                <a:cs typeface="Calibri" pitchFamily="34" charset="0"/>
              </a:rPr>
              <a:t>Payload body</a:t>
            </a:r>
          </a:p>
        </p:txBody>
      </p:sp>
      <p:sp>
        <p:nvSpPr>
          <p:cNvPr id="6" name="Rounded Rectangle 5"/>
          <p:cNvSpPr/>
          <p:nvPr/>
        </p:nvSpPr>
        <p:spPr>
          <a:xfrm>
            <a:off x="522683" y="3630200"/>
            <a:ext cx="1429615" cy="29391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Calibri" pitchFamily="34" charset="0"/>
                <a:cs typeface="Calibri" pitchFamily="34" charset="0"/>
              </a:rPr>
              <a:t>Payload Hash A</a:t>
            </a:r>
          </a:p>
        </p:txBody>
      </p:sp>
      <p:sp>
        <p:nvSpPr>
          <p:cNvPr id="7" name="Rounded Rectangle 6"/>
          <p:cNvSpPr/>
          <p:nvPr/>
        </p:nvSpPr>
        <p:spPr>
          <a:xfrm>
            <a:off x="522683" y="3924114"/>
            <a:ext cx="1429615" cy="29391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Calibri" pitchFamily="34" charset="0"/>
                <a:cs typeface="Calibri" pitchFamily="34" charset="0"/>
              </a:rPr>
              <a:t>Packet Hash A</a:t>
            </a:r>
          </a:p>
        </p:txBody>
      </p:sp>
      <p:sp>
        <p:nvSpPr>
          <p:cNvPr id="8" name="Right Brace 7"/>
          <p:cNvSpPr/>
          <p:nvPr/>
        </p:nvSpPr>
        <p:spPr>
          <a:xfrm>
            <a:off x="1963182" y="3145038"/>
            <a:ext cx="148173" cy="474577"/>
          </a:xfrm>
          <a:prstGeom prst="righ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cxnSp>
        <p:nvCxnSpPr>
          <p:cNvPr id="9" name="Curved Connector 8"/>
          <p:cNvCxnSpPr>
            <a:stCxn id="8" idx="1"/>
            <a:endCxn id="6" idx="3"/>
          </p:cNvCxnSpPr>
          <p:nvPr/>
        </p:nvCxnSpPr>
        <p:spPr>
          <a:xfrm rot="10800000" flipV="1">
            <a:off x="1952299" y="3382327"/>
            <a:ext cx="159057" cy="394830"/>
          </a:xfrm>
          <a:prstGeom prst="curvedConnector3">
            <a:avLst>
              <a:gd name="adj1" fmla="val -47059"/>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0" name="Right Brace 9"/>
          <p:cNvSpPr/>
          <p:nvPr/>
        </p:nvSpPr>
        <p:spPr>
          <a:xfrm>
            <a:off x="1952297" y="2742268"/>
            <a:ext cx="381967"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sp>
        <p:nvSpPr>
          <p:cNvPr id="11" name="Right Brace 10"/>
          <p:cNvSpPr/>
          <p:nvPr/>
        </p:nvSpPr>
        <p:spPr>
          <a:xfrm>
            <a:off x="1895530" y="3619615"/>
            <a:ext cx="381967" cy="2939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sp>
        <p:nvSpPr>
          <p:cNvPr id="12" name="Right Brace 11"/>
          <p:cNvSpPr/>
          <p:nvPr/>
        </p:nvSpPr>
        <p:spPr>
          <a:xfrm>
            <a:off x="2306802" y="2948414"/>
            <a:ext cx="81160" cy="8287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cxnSp>
        <p:nvCxnSpPr>
          <p:cNvPr id="13" name="Curved Connector 12"/>
          <p:cNvCxnSpPr>
            <a:stCxn id="12" idx="1"/>
            <a:endCxn id="7" idx="3"/>
          </p:cNvCxnSpPr>
          <p:nvPr/>
        </p:nvCxnSpPr>
        <p:spPr>
          <a:xfrm rot="10800000" flipV="1">
            <a:off x="1952298" y="3362785"/>
            <a:ext cx="435664" cy="708285"/>
          </a:xfrm>
          <a:prstGeom prst="curvedConnector3">
            <a:avLst>
              <a:gd name="adj1" fmla="val -45403"/>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4" name="Right Arrow 13"/>
          <p:cNvSpPr/>
          <p:nvPr/>
        </p:nvSpPr>
        <p:spPr>
          <a:xfrm>
            <a:off x="2690699" y="3475834"/>
            <a:ext cx="590008" cy="273796"/>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15" name="TextBox 14"/>
          <p:cNvSpPr txBox="1"/>
          <p:nvPr/>
        </p:nvSpPr>
        <p:spPr>
          <a:xfrm>
            <a:off x="700813" y="4706356"/>
            <a:ext cx="764889" cy="307777"/>
          </a:xfrm>
          <a:prstGeom prst="rect">
            <a:avLst/>
          </a:prstGeom>
          <a:solidFill>
            <a:schemeClr val="accent5">
              <a:lumMod val="60000"/>
              <a:lumOff val="40000"/>
            </a:schemeClr>
          </a:solidFill>
        </p:spPr>
        <p:txBody>
          <a:bodyPr wrap="none" rtlCol="0">
            <a:spAutoFit/>
          </a:bodyPr>
          <a:lstStyle/>
          <a:p>
            <a:r>
              <a:rPr lang="en-US" sz="1400" b="1" dirty="0">
                <a:latin typeface="Calibri" pitchFamily="34" charset="0"/>
                <a:cs typeface="Calibri" pitchFamily="34" charset="0"/>
              </a:rPr>
              <a:t>Client A</a:t>
            </a:r>
          </a:p>
        </p:txBody>
      </p:sp>
      <p:sp>
        <p:nvSpPr>
          <p:cNvPr id="16" name="TextBox 15"/>
          <p:cNvSpPr txBox="1"/>
          <p:nvPr/>
        </p:nvSpPr>
        <p:spPr>
          <a:xfrm>
            <a:off x="6843006" y="2844218"/>
            <a:ext cx="756874" cy="307777"/>
          </a:xfrm>
          <a:prstGeom prst="rect">
            <a:avLst/>
          </a:prstGeom>
          <a:solidFill>
            <a:schemeClr val="accent5">
              <a:lumMod val="60000"/>
              <a:lumOff val="40000"/>
            </a:schemeClr>
          </a:solidFill>
        </p:spPr>
        <p:txBody>
          <a:bodyPr wrap="none" rtlCol="0">
            <a:spAutoFit/>
          </a:bodyPr>
          <a:lstStyle/>
          <a:p>
            <a:r>
              <a:rPr lang="en-US" sz="1400" b="1" dirty="0">
                <a:latin typeface="Calibri" pitchFamily="34" charset="0"/>
                <a:cs typeface="Calibri" pitchFamily="34" charset="0"/>
              </a:rPr>
              <a:t>Client B</a:t>
            </a:r>
          </a:p>
        </p:txBody>
      </p:sp>
      <p:sp>
        <p:nvSpPr>
          <p:cNvPr id="17" name="TextBox 16"/>
          <p:cNvSpPr txBox="1"/>
          <p:nvPr/>
        </p:nvSpPr>
        <p:spPr>
          <a:xfrm>
            <a:off x="6841402" y="4164504"/>
            <a:ext cx="744050" cy="307777"/>
          </a:xfrm>
          <a:prstGeom prst="rect">
            <a:avLst/>
          </a:prstGeom>
          <a:solidFill>
            <a:schemeClr val="accent5">
              <a:lumMod val="60000"/>
              <a:lumOff val="40000"/>
            </a:schemeClr>
          </a:solidFill>
        </p:spPr>
        <p:txBody>
          <a:bodyPr wrap="none" rtlCol="0">
            <a:spAutoFit/>
          </a:bodyPr>
          <a:lstStyle/>
          <a:p>
            <a:r>
              <a:rPr lang="en-US" sz="1400" b="1" dirty="0">
                <a:latin typeface="Calibri" pitchFamily="34" charset="0"/>
                <a:cs typeface="Calibri" pitchFamily="34" charset="0"/>
              </a:rPr>
              <a:t>Client C</a:t>
            </a:r>
          </a:p>
        </p:txBody>
      </p:sp>
      <p:sp>
        <p:nvSpPr>
          <p:cNvPr id="18" name="Right Arrow 17"/>
          <p:cNvSpPr/>
          <p:nvPr/>
        </p:nvSpPr>
        <p:spPr>
          <a:xfrm rot="20800759">
            <a:off x="4464025" y="3182672"/>
            <a:ext cx="2349436" cy="169204"/>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19" name="Right Arrow 18"/>
          <p:cNvSpPr/>
          <p:nvPr/>
        </p:nvSpPr>
        <p:spPr>
          <a:xfrm rot="898540">
            <a:off x="4480044" y="3882868"/>
            <a:ext cx="2336761" cy="187497"/>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20" name="Rounded Rectangle 19"/>
          <p:cNvSpPr/>
          <p:nvPr/>
        </p:nvSpPr>
        <p:spPr>
          <a:xfrm>
            <a:off x="2387962" y="4127892"/>
            <a:ext cx="1385191" cy="3810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itchFamily="34" charset="0"/>
                <a:cs typeface="Calibri" pitchFamily="34" charset="0"/>
              </a:rPr>
              <a:t>RTP Header + </a:t>
            </a:r>
            <a:r>
              <a:rPr lang="en-US" sz="1400" dirty="0" err="1">
                <a:solidFill>
                  <a:schemeClr val="tx1"/>
                </a:solidFill>
                <a:latin typeface="Calibri" pitchFamily="34" charset="0"/>
                <a:cs typeface="Calibri" pitchFamily="34" charset="0"/>
              </a:rPr>
              <a:t>ext</a:t>
            </a:r>
            <a:r>
              <a:rPr lang="en-US" sz="1200" dirty="0">
                <a:solidFill>
                  <a:schemeClr val="tx1"/>
                </a:solidFill>
                <a:latin typeface="Calibri" pitchFamily="34" charset="0"/>
                <a:cs typeface="Calibri" pitchFamily="34" charset="0"/>
              </a:rPr>
              <a:t> A</a:t>
            </a:r>
            <a:endParaRPr lang="en-US" sz="1400" dirty="0">
              <a:solidFill>
                <a:schemeClr val="tx1"/>
              </a:solidFill>
              <a:latin typeface="Calibri" pitchFamily="34" charset="0"/>
              <a:cs typeface="Calibri" pitchFamily="34" charset="0"/>
            </a:endParaRPr>
          </a:p>
        </p:txBody>
      </p:sp>
      <p:sp>
        <p:nvSpPr>
          <p:cNvPr id="21" name="Rounded Rectangle 20"/>
          <p:cNvSpPr/>
          <p:nvPr/>
        </p:nvSpPr>
        <p:spPr>
          <a:xfrm>
            <a:off x="2387962" y="4519777"/>
            <a:ext cx="1374305" cy="52113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itchFamily="34" charset="0"/>
                <a:cs typeface="Calibri" pitchFamily="34" charset="0"/>
              </a:rPr>
              <a:t>Payload body</a:t>
            </a:r>
          </a:p>
        </p:txBody>
      </p:sp>
      <p:sp>
        <p:nvSpPr>
          <p:cNvPr id="22" name="Rounded Rectangle 21"/>
          <p:cNvSpPr/>
          <p:nvPr/>
        </p:nvSpPr>
        <p:spPr>
          <a:xfrm>
            <a:off x="2387962" y="5042896"/>
            <a:ext cx="1374305" cy="29391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itchFamily="34" charset="0"/>
                <a:cs typeface="Calibri" pitchFamily="34" charset="0"/>
              </a:rPr>
              <a:t>Payload Hash A</a:t>
            </a:r>
          </a:p>
        </p:txBody>
      </p:sp>
      <p:sp>
        <p:nvSpPr>
          <p:cNvPr id="23" name="Rounded Rectangle 22"/>
          <p:cNvSpPr/>
          <p:nvPr/>
        </p:nvSpPr>
        <p:spPr>
          <a:xfrm>
            <a:off x="2387962" y="5336810"/>
            <a:ext cx="1374305" cy="29391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itchFamily="34" charset="0"/>
                <a:cs typeface="Calibri" pitchFamily="34" charset="0"/>
              </a:rPr>
              <a:t>Packet Hash A</a:t>
            </a:r>
          </a:p>
        </p:txBody>
      </p:sp>
      <p:sp>
        <p:nvSpPr>
          <p:cNvPr id="24" name="Right Brace 23"/>
          <p:cNvSpPr/>
          <p:nvPr/>
        </p:nvSpPr>
        <p:spPr>
          <a:xfrm>
            <a:off x="3649739" y="4116490"/>
            <a:ext cx="426105" cy="3924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sp>
        <p:nvSpPr>
          <p:cNvPr id="25" name="Right Brace 24"/>
          <p:cNvSpPr/>
          <p:nvPr/>
        </p:nvSpPr>
        <p:spPr>
          <a:xfrm>
            <a:off x="3761647" y="5042897"/>
            <a:ext cx="269439" cy="2939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sp>
        <p:nvSpPr>
          <p:cNvPr id="26" name="Right Brace 25"/>
          <p:cNvSpPr/>
          <p:nvPr/>
        </p:nvSpPr>
        <p:spPr>
          <a:xfrm>
            <a:off x="4031086" y="4312690"/>
            <a:ext cx="82388" cy="8771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sp>
        <p:nvSpPr>
          <p:cNvPr id="27" name="Right Brace 26"/>
          <p:cNvSpPr/>
          <p:nvPr/>
        </p:nvSpPr>
        <p:spPr>
          <a:xfrm>
            <a:off x="3773154" y="5336811"/>
            <a:ext cx="416230" cy="2939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sp>
        <p:nvSpPr>
          <p:cNvPr id="28" name="Flowchart: Summing Junction 27"/>
          <p:cNvSpPr/>
          <p:nvPr/>
        </p:nvSpPr>
        <p:spPr>
          <a:xfrm>
            <a:off x="4251491" y="5074233"/>
            <a:ext cx="152778" cy="146958"/>
          </a:xfrm>
          <a:prstGeom prst="flowChartSummingJunction">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cxnSp>
        <p:nvCxnSpPr>
          <p:cNvPr id="29" name="Elbow Connector 28"/>
          <p:cNvCxnSpPr>
            <a:stCxn id="26" idx="1"/>
            <a:endCxn id="28" idx="0"/>
          </p:cNvCxnSpPr>
          <p:nvPr/>
        </p:nvCxnSpPr>
        <p:spPr>
          <a:xfrm rot="10800000" flipH="1" flipV="1">
            <a:off x="4113474" y="4751271"/>
            <a:ext cx="214406" cy="322961"/>
          </a:xfrm>
          <a:prstGeom prst="bentConnector4">
            <a:avLst>
              <a:gd name="adj1" fmla="val 98657"/>
              <a:gd name="adj2" fmla="val 2506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7" idx="1"/>
            <a:endCxn id="28" idx="4"/>
          </p:cNvCxnSpPr>
          <p:nvPr/>
        </p:nvCxnSpPr>
        <p:spPr>
          <a:xfrm rot="10800000" flipH="1">
            <a:off x="4189384" y="5221192"/>
            <a:ext cx="138496" cy="262577"/>
          </a:xfrm>
          <a:prstGeom prst="bentConnector4">
            <a:avLst>
              <a:gd name="adj1" fmla="val 100750"/>
              <a:gd name="adj2" fmla="val 77984"/>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69173" y="5676174"/>
            <a:ext cx="907108" cy="276999"/>
          </a:xfrm>
          <a:prstGeom prst="rect">
            <a:avLst/>
          </a:prstGeom>
          <a:noFill/>
        </p:spPr>
        <p:txBody>
          <a:bodyPr wrap="none" rtlCol="0">
            <a:spAutoFit/>
          </a:bodyPr>
          <a:lstStyle/>
          <a:p>
            <a:r>
              <a:rPr lang="en-US" sz="1200" dirty="0">
                <a:latin typeface="Calibri" pitchFamily="34" charset="0"/>
                <a:cs typeface="Calibri" pitchFamily="34" charset="0"/>
              </a:rPr>
              <a:t>verification</a:t>
            </a:r>
          </a:p>
        </p:txBody>
      </p:sp>
      <p:sp>
        <p:nvSpPr>
          <p:cNvPr id="32" name="Rounded Rectangle 31"/>
          <p:cNvSpPr/>
          <p:nvPr/>
        </p:nvSpPr>
        <p:spPr>
          <a:xfrm>
            <a:off x="4425003" y="1598707"/>
            <a:ext cx="1543070" cy="3810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Calibri" pitchFamily="34" charset="0"/>
                <a:cs typeface="Calibri" pitchFamily="34" charset="0"/>
              </a:rPr>
              <a:t>New RTP Header + </a:t>
            </a:r>
            <a:r>
              <a:rPr lang="en-US" sz="1400" dirty="0" err="1">
                <a:solidFill>
                  <a:srgbClr val="FF0000"/>
                </a:solidFill>
                <a:latin typeface="Calibri" pitchFamily="34" charset="0"/>
                <a:cs typeface="Calibri" pitchFamily="34" charset="0"/>
              </a:rPr>
              <a:t>ext</a:t>
            </a:r>
            <a:r>
              <a:rPr lang="en-US" sz="1400" dirty="0">
                <a:solidFill>
                  <a:srgbClr val="FF0000"/>
                </a:solidFill>
                <a:latin typeface="Calibri" pitchFamily="34" charset="0"/>
                <a:cs typeface="Calibri" pitchFamily="34" charset="0"/>
              </a:rPr>
              <a:t> B</a:t>
            </a:r>
          </a:p>
        </p:txBody>
      </p:sp>
      <p:sp>
        <p:nvSpPr>
          <p:cNvPr id="33" name="Rounded Rectangle 32"/>
          <p:cNvSpPr/>
          <p:nvPr/>
        </p:nvSpPr>
        <p:spPr>
          <a:xfrm>
            <a:off x="4425002" y="1990592"/>
            <a:ext cx="1532185" cy="488177"/>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itchFamily="34" charset="0"/>
                <a:cs typeface="Calibri" pitchFamily="34" charset="0"/>
              </a:rPr>
              <a:t>Payload body</a:t>
            </a:r>
          </a:p>
        </p:txBody>
      </p:sp>
      <p:sp>
        <p:nvSpPr>
          <p:cNvPr id="34" name="Rounded Rectangle 33"/>
          <p:cNvSpPr/>
          <p:nvPr/>
        </p:nvSpPr>
        <p:spPr>
          <a:xfrm>
            <a:off x="4466659" y="2772683"/>
            <a:ext cx="1532185" cy="29391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Calibri" pitchFamily="34" charset="0"/>
                <a:cs typeface="Calibri" pitchFamily="34" charset="0"/>
              </a:rPr>
              <a:t>Packet Hash B</a:t>
            </a:r>
          </a:p>
        </p:txBody>
      </p:sp>
      <p:sp>
        <p:nvSpPr>
          <p:cNvPr id="35" name="Right Brace 34"/>
          <p:cNvSpPr/>
          <p:nvPr/>
        </p:nvSpPr>
        <p:spPr>
          <a:xfrm>
            <a:off x="5957186" y="1598708"/>
            <a:ext cx="237681"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sp>
        <p:nvSpPr>
          <p:cNvPr id="36" name="Right Brace 35"/>
          <p:cNvSpPr/>
          <p:nvPr/>
        </p:nvSpPr>
        <p:spPr>
          <a:xfrm>
            <a:off x="5957186" y="2454627"/>
            <a:ext cx="292973" cy="2752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sp>
        <p:nvSpPr>
          <p:cNvPr id="37" name="Right Brace 36"/>
          <p:cNvSpPr/>
          <p:nvPr/>
        </p:nvSpPr>
        <p:spPr>
          <a:xfrm>
            <a:off x="6174657" y="1789208"/>
            <a:ext cx="82506" cy="8030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cxnSp>
        <p:nvCxnSpPr>
          <p:cNvPr id="38" name="Curved Connector 37"/>
          <p:cNvCxnSpPr>
            <a:stCxn id="37" idx="1"/>
            <a:endCxn id="34" idx="3"/>
          </p:cNvCxnSpPr>
          <p:nvPr/>
        </p:nvCxnSpPr>
        <p:spPr>
          <a:xfrm rot="10800000" flipV="1">
            <a:off x="5998845" y="2190740"/>
            <a:ext cx="258319" cy="728899"/>
          </a:xfrm>
          <a:prstGeom prst="curvedConnector3">
            <a:avLst>
              <a:gd name="adj1" fmla="val -69526"/>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459923" y="2478769"/>
            <a:ext cx="1532185" cy="293914"/>
          </a:xfrm>
          <a:prstGeom prst="roundRect">
            <a:avLst/>
          </a:prstGeom>
          <a:pattFill prst="pct20">
            <a:fgClr>
              <a:schemeClr val="accent1">
                <a:lumMod val="60000"/>
                <a:lumOff val="40000"/>
              </a:schemeClr>
            </a:fgClr>
            <a:bgClr>
              <a:schemeClr val="accent4">
                <a:lumMod val="20000"/>
                <a:lumOff val="80000"/>
              </a:schemeClr>
            </a:bgClr>
          </a:patt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itchFamily="34" charset="0"/>
                <a:cs typeface="Calibri" pitchFamily="34" charset="0"/>
              </a:rPr>
              <a:t>Payload Hash A</a:t>
            </a:r>
          </a:p>
        </p:txBody>
      </p:sp>
      <p:sp>
        <p:nvSpPr>
          <p:cNvPr id="40" name="Oval Callout 39"/>
          <p:cNvSpPr/>
          <p:nvPr/>
        </p:nvSpPr>
        <p:spPr>
          <a:xfrm>
            <a:off x="2528775" y="1965333"/>
            <a:ext cx="1536624" cy="702345"/>
          </a:xfrm>
          <a:prstGeom prst="wedgeEllipseCallout">
            <a:avLst>
              <a:gd name="adj1" fmla="val 81725"/>
              <a:gd name="adj2" fmla="val 48974"/>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itchFamily="34" charset="0"/>
                <a:cs typeface="Calibri" pitchFamily="34" charset="0"/>
              </a:rPr>
              <a:t>Remove after calculation</a:t>
            </a:r>
          </a:p>
        </p:txBody>
      </p:sp>
      <p:sp>
        <p:nvSpPr>
          <p:cNvPr id="41" name="Rounded Rectangle 40"/>
          <p:cNvSpPr/>
          <p:nvPr/>
        </p:nvSpPr>
        <p:spPr>
          <a:xfrm>
            <a:off x="6954050" y="1262066"/>
            <a:ext cx="1385191" cy="3810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itchFamily="34" charset="0"/>
                <a:cs typeface="Calibri" pitchFamily="34" charset="0"/>
              </a:rPr>
              <a:t>RTP Header + </a:t>
            </a:r>
            <a:r>
              <a:rPr lang="en-US" sz="1400" dirty="0" err="1">
                <a:solidFill>
                  <a:schemeClr val="tx1"/>
                </a:solidFill>
                <a:latin typeface="Calibri" pitchFamily="34" charset="0"/>
                <a:cs typeface="Calibri" pitchFamily="34" charset="0"/>
              </a:rPr>
              <a:t>ext</a:t>
            </a:r>
            <a:r>
              <a:rPr lang="en-US" sz="1200" dirty="0">
                <a:solidFill>
                  <a:schemeClr val="tx1"/>
                </a:solidFill>
                <a:latin typeface="Calibri" pitchFamily="34" charset="0"/>
                <a:cs typeface="Calibri" pitchFamily="34" charset="0"/>
              </a:rPr>
              <a:t> B</a:t>
            </a:r>
            <a:endParaRPr lang="en-US" sz="1400" dirty="0">
              <a:solidFill>
                <a:schemeClr val="tx1"/>
              </a:solidFill>
              <a:latin typeface="Calibri" pitchFamily="34" charset="0"/>
              <a:cs typeface="Calibri" pitchFamily="34" charset="0"/>
            </a:endParaRPr>
          </a:p>
        </p:txBody>
      </p:sp>
      <p:sp>
        <p:nvSpPr>
          <p:cNvPr id="42" name="Rounded Rectangle 41"/>
          <p:cNvSpPr/>
          <p:nvPr/>
        </p:nvSpPr>
        <p:spPr>
          <a:xfrm>
            <a:off x="6954050" y="1643066"/>
            <a:ext cx="1374305" cy="53234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itchFamily="34" charset="0"/>
                <a:cs typeface="Calibri" pitchFamily="34" charset="0"/>
              </a:rPr>
              <a:t>Payload body</a:t>
            </a:r>
          </a:p>
        </p:txBody>
      </p:sp>
      <p:sp>
        <p:nvSpPr>
          <p:cNvPr id="43" name="Rounded Rectangle 42"/>
          <p:cNvSpPr/>
          <p:nvPr/>
        </p:nvSpPr>
        <p:spPr>
          <a:xfrm>
            <a:off x="6954050" y="2469325"/>
            <a:ext cx="1374305" cy="29391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itchFamily="34" charset="0"/>
                <a:cs typeface="Calibri" pitchFamily="34" charset="0"/>
              </a:rPr>
              <a:t>Packet Hash B</a:t>
            </a:r>
          </a:p>
        </p:txBody>
      </p:sp>
      <p:sp>
        <p:nvSpPr>
          <p:cNvPr id="44" name="Right Brace 43"/>
          <p:cNvSpPr/>
          <p:nvPr/>
        </p:nvSpPr>
        <p:spPr>
          <a:xfrm>
            <a:off x="8250021" y="1262066"/>
            <a:ext cx="426105" cy="3924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sp>
        <p:nvSpPr>
          <p:cNvPr id="45" name="Right Brace 44"/>
          <p:cNvSpPr/>
          <p:nvPr/>
        </p:nvSpPr>
        <p:spPr>
          <a:xfrm>
            <a:off x="8328355" y="2175412"/>
            <a:ext cx="269439" cy="2939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sp>
        <p:nvSpPr>
          <p:cNvPr id="46" name="Right Brace 45"/>
          <p:cNvSpPr/>
          <p:nvPr/>
        </p:nvSpPr>
        <p:spPr>
          <a:xfrm>
            <a:off x="8597174" y="1458267"/>
            <a:ext cx="116070" cy="8641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sp>
        <p:nvSpPr>
          <p:cNvPr id="47" name="Right Brace 46"/>
          <p:cNvSpPr/>
          <p:nvPr/>
        </p:nvSpPr>
        <p:spPr>
          <a:xfrm>
            <a:off x="8339242" y="2469326"/>
            <a:ext cx="416230" cy="2939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sp>
        <p:nvSpPr>
          <p:cNvPr id="48" name="Flowchart: Summing Junction 47"/>
          <p:cNvSpPr/>
          <p:nvPr/>
        </p:nvSpPr>
        <p:spPr>
          <a:xfrm>
            <a:off x="8874413" y="2175412"/>
            <a:ext cx="152778" cy="146958"/>
          </a:xfrm>
          <a:prstGeom prst="flowChartSummingJunction">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cxnSp>
        <p:nvCxnSpPr>
          <p:cNvPr id="49" name="Elbow Connector 48"/>
          <p:cNvCxnSpPr>
            <a:stCxn id="46" idx="1"/>
            <a:endCxn id="48" idx="0"/>
          </p:cNvCxnSpPr>
          <p:nvPr/>
        </p:nvCxnSpPr>
        <p:spPr>
          <a:xfrm rot="10800000" flipH="1" flipV="1">
            <a:off x="8713244" y="1890318"/>
            <a:ext cx="237558" cy="285094"/>
          </a:xfrm>
          <a:prstGeom prst="bentConnector4">
            <a:avLst>
              <a:gd name="adj1" fmla="val 95902"/>
              <a:gd name="adj2" fmla="val 1649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endCxn id="48" idx="4"/>
          </p:cNvCxnSpPr>
          <p:nvPr/>
        </p:nvCxnSpPr>
        <p:spPr>
          <a:xfrm flipV="1">
            <a:off x="8547453" y="2322370"/>
            <a:ext cx="403349" cy="2939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6954050" y="2152787"/>
            <a:ext cx="1374305" cy="293914"/>
          </a:xfrm>
          <a:prstGeom prst="roundRect">
            <a:avLst/>
          </a:prstGeom>
          <a:pattFill prst="pct10">
            <a:fgClr>
              <a:schemeClr val="accent5">
                <a:lumMod val="75000"/>
              </a:schemeClr>
            </a:fgClr>
            <a:bgClr>
              <a:schemeClr val="accent4">
                <a:lumMod val="20000"/>
                <a:lumOff val="80000"/>
              </a:schemeClr>
            </a:bgClr>
          </a:patt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0000"/>
                </a:solidFill>
                <a:latin typeface="Calibri" pitchFamily="34" charset="0"/>
                <a:cs typeface="Calibri" pitchFamily="34" charset="0"/>
              </a:rPr>
              <a:t>Payload Hash A</a:t>
            </a:r>
          </a:p>
        </p:txBody>
      </p:sp>
      <p:sp>
        <p:nvSpPr>
          <p:cNvPr id="52" name="Right Brace 51"/>
          <p:cNvSpPr/>
          <p:nvPr/>
        </p:nvSpPr>
        <p:spPr>
          <a:xfrm>
            <a:off x="8360236" y="1654562"/>
            <a:ext cx="148172" cy="498225"/>
          </a:xfrm>
          <a:prstGeom prst="righ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cxnSp>
        <p:nvCxnSpPr>
          <p:cNvPr id="53" name="Curved Connector 52"/>
          <p:cNvCxnSpPr>
            <a:stCxn id="52" idx="1"/>
            <a:endCxn id="51" idx="3"/>
          </p:cNvCxnSpPr>
          <p:nvPr/>
        </p:nvCxnSpPr>
        <p:spPr>
          <a:xfrm rot="10800000" flipV="1">
            <a:off x="8328356" y="1903674"/>
            <a:ext cx="180053" cy="396069"/>
          </a:xfrm>
          <a:prstGeom prst="curvedConnector3">
            <a:avLst>
              <a:gd name="adj1" fmla="val -7408"/>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954049" y="4602325"/>
            <a:ext cx="1385191" cy="3810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itchFamily="34" charset="0"/>
                <a:cs typeface="Calibri" pitchFamily="34" charset="0"/>
              </a:rPr>
              <a:t>RTP Header + </a:t>
            </a:r>
            <a:r>
              <a:rPr lang="en-US" sz="1400" dirty="0" err="1">
                <a:solidFill>
                  <a:schemeClr val="tx1"/>
                </a:solidFill>
                <a:latin typeface="Calibri" pitchFamily="34" charset="0"/>
                <a:cs typeface="Calibri" pitchFamily="34" charset="0"/>
              </a:rPr>
              <a:t>ext</a:t>
            </a:r>
            <a:r>
              <a:rPr lang="en-US" sz="1200" dirty="0">
                <a:solidFill>
                  <a:schemeClr val="tx1"/>
                </a:solidFill>
                <a:latin typeface="Calibri" pitchFamily="34" charset="0"/>
                <a:cs typeface="Calibri" pitchFamily="34" charset="0"/>
              </a:rPr>
              <a:t> C</a:t>
            </a:r>
            <a:endParaRPr lang="en-US" sz="1400" dirty="0">
              <a:solidFill>
                <a:schemeClr val="tx1"/>
              </a:solidFill>
              <a:latin typeface="Calibri" pitchFamily="34" charset="0"/>
              <a:cs typeface="Calibri" pitchFamily="34" charset="0"/>
            </a:endParaRPr>
          </a:p>
        </p:txBody>
      </p:sp>
      <p:sp>
        <p:nvSpPr>
          <p:cNvPr id="55" name="Rounded Rectangle 54"/>
          <p:cNvSpPr/>
          <p:nvPr/>
        </p:nvSpPr>
        <p:spPr>
          <a:xfrm>
            <a:off x="6954049" y="4994210"/>
            <a:ext cx="1374305" cy="706258"/>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itchFamily="34" charset="0"/>
                <a:cs typeface="Calibri" pitchFamily="34" charset="0"/>
              </a:rPr>
              <a:t>Payload body</a:t>
            </a:r>
          </a:p>
        </p:txBody>
      </p:sp>
      <p:sp>
        <p:nvSpPr>
          <p:cNvPr id="56" name="Rounded Rectangle 55"/>
          <p:cNvSpPr/>
          <p:nvPr/>
        </p:nvSpPr>
        <p:spPr>
          <a:xfrm>
            <a:off x="6954049" y="5994382"/>
            <a:ext cx="1374305" cy="29391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itchFamily="34" charset="0"/>
                <a:cs typeface="Calibri" pitchFamily="34" charset="0"/>
              </a:rPr>
              <a:t>Packet Hash C</a:t>
            </a:r>
          </a:p>
        </p:txBody>
      </p:sp>
      <p:sp>
        <p:nvSpPr>
          <p:cNvPr id="57" name="Right Brace 56"/>
          <p:cNvSpPr/>
          <p:nvPr/>
        </p:nvSpPr>
        <p:spPr>
          <a:xfrm>
            <a:off x="8215826" y="4590923"/>
            <a:ext cx="426105" cy="3924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sp>
        <p:nvSpPr>
          <p:cNvPr id="58" name="Right Brace 57"/>
          <p:cNvSpPr/>
          <p:nvPr/>
        </p:nvSpPr>
        <p:spPr>
          <a:xfrm>
            <a:off x="8328354" y="5700469"/>
            <a:ext cx="269439" cy="2939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sp>
        <p:nvSpPr>
          <p:cNvPr id="59" name="Right Brace 58"/>
          <p:cNvSpPr/>
          <p:nvPr/>
        </p:nvSpPr>
        <p:spPr>
          <a:xfrm>
            <a:off x="8597173" y="4787123"/>
            <a:ext cx="116072" cy="10603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sp>
        <p:nvSpPr>
          <p:cNvPr id="60" name="Right Brace 59"/>
          <p:cNvSpPr/>
          <p:nvPr/>
        </p:nvSpPr>
        <p:spPr>
          <a:xfrm>
            <a:off x="8339241" y="5994383"/>
            <a:ext cx="416230" cy="2939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sp>
        <p:nvSpPr>
          <p:cNvPr id="61" name="Flowchart: Summing Junction 60"/>
          <p:cNvSpPr/>
          <p:nvPr/>
        </p:nvSpPr>
        <p:spPr>
          <a:xfrm>
            <a:off x="8968891" y="5700469"/>
            <a:ext cx="152778" cy="146958"/>
          </a:xfrm>
          <a:prstGeom prst="flowChartSummingJunction">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cxnSp>
        <p:nvCxnSpPr>
          <p:cNvPr id="62" name="Elbow Connector 61"/>
          <p:cNvCxnSpPr>
            <a:stCxn id="59" idx="1"/>
            <a:endCxn id="61" idx="0"/>
          </p:cNvCxnSpPr>
          <p:nvPr/>
        </p:nvCxnSpPr>
        <p:spPr>
          <a:xfrm rot="10800000" flipH="1" flipV="1">
            <a:off x="8713244" y="5317275"/>
            <a:ext cx="332035" cy="383194"/>
          </a:xfrm>
          <a:prstGeom prst="bentConnector4">
            <a:avLst>
              <a:gd name="adj1" fmla="val 51102"/>
              <a:gd name="adj2" fmla="val -14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Elbow Connector 62"/>
          <p:cNvCxnSpPr>
            <a:endCxn id="61" idx="4"/>
          </p:cNvCxnSpPr>
          <p:nvPr/>
        </p:nvCxnSpPr>
        <p:spPr>
          <a:xfrm flipV="1">
            <a:off x="8641931" y="5847427"/>
            <a:ext cx="403349" cy="2939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6954049" y="5677844"/>
            <a:ext cx="1374305" cy="293914"/>
          </a:xfrm>
          <a:prstGeom prst="roundRect">
            <a:avLst/>
          </a:prstGeom>
          <a:pattFill prst="pct20">
            <a:fgClr>
              <a:schemeClr val="accent1">
                <a:lumMod val="60000"/>
                <a:lumOff val="40000"/>
              </a:schemeClr>
            </a:fgClr>
            <a:bgClr>
              <a:schemeClr val="accent4">
                <a:lumMod val="20000"/>
                <a:lumOff val="80000"/>
              </a:schemeClr>
            </a:bgClr>
          </a:patt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0000"/>
                </a:solidFill>
                <a:latin typeface="Calibri" pitchFamily="34" charset="0"/>
                <a:cs typeface="Calibri" pitchFamily="34" charset="0"/>
              </a:rPr>
              <a:t>Payload Hash A</a:t>
            </a:r>
          </a:p>
        </p:txBody>
      </p:sp>
      <p:sp>
        <p:nvSpPr>
          <p:cNvPr id="65" name="Right Brace 64"/>
          <p:cNvSpPr/>
          <p:nvPr/>
        </p:nvSpPr>
        <p:spPr>
          <a:xfrm>
            <a:off x="8360235" y="4998803"/>
            <a:ext cx="148172" cy="706258"/>
          </a:xfrm>
          <a:prstGeom prst="righ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cxnSp>
        <p:nvCxnSpPr>
          <p:cNvPr id="66" name="Curved Connector 65"/>
          <p:cNvCxnSpPr>
            <a:stCxn id="65" idx="1"/>
          </p:cNvCxnSpPr>
          <p:nvPr/>
        </p:nvCxnSpPr>
        <p:spPr>
          <a:xfrm rot="10800000" flipV="1">
            <a:off x="8349349" y="5351931"/>
            <a:ext cx="159058" cy="500085"/>
          </a:xfrm>
          <a:prstGeom prst="curvedConnector3">
            <a:avLst>
              <a:gd name="adj1" fmla="val -55726"/>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4615462" y="4209923"/>
            <a:ext cx="1543070" cy="3810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Calibri" pitchFamily="34" charset="0"/>
                <a:cs typeface="Calibri" pitchFamily="34" charset="0"/>
              </a:rPr>
              <a:t>New RTP Header + </a:t>
            </a:r>
            <a:r>
              <a:rPr lang="en-US" sz="1400" dirty="0" err="1">
                <a:solidFill>
                  <a:srgbClr val="FF0000"/>
                </a:solidFill>
                <a:latin typeface="Calibri" pitchFamily="34" charset="0"/>
                <a:cs typeface="Calibri" pitchFamily="34" charset="0"/>
              </a:rPr>
              <a:t>ext</a:t>
            </a:r>
            <a:r>
              <a:rPr lang="en-US" sz="1400" dirty="0">
                <a:solidFill>
                  <a:srgbClr val="FF0000"/>
                </a:solidFill>
                <a:latin typeface="Calibri" pitchFamily="34" charset="0"/>
                <a:cs typeface="Calibri" pitchFamily="34" charset="0"/>
              </a:rPr>
              <a:t> C</a:t>
            </a:r>
          </a:p>
        </p:txBody>
      </p:sp>
      <p:sp>
        <p:nvSpPr>
          <p:cNvPr id="68" name="Rounded Rectangle 67"/>
          <p:cNvSpPr/>
          <p:nvPr/>
        </p:nvSpPr>
        <p:spPr>
          <a:xfrm>
            <a:off x="4615461" y="4601808"/>
            <a:ext cx="1532185" cy="38032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itchFamily="34" charset="0"/>
                <a:cs typeface="Calibri" pitchFamily="34" charset="0"/>
              </a:rPr>
              <a:t>Payload body</a:t>
            </a:r>
          </a:p>
        </p:txBody>
      </p:sp>
      <p:sp>
        <p:nvSpPr>
          <p:cNvPr id="69" name="Rounded Rectangle 68"/>
          <p:cNvSpPr/>
          <p:nvPr/>
        </p:nvSpPr>
        <p:spPr>
          <a:xfrm>
            <a:off x="4620904" y="5267807"/>
            <a:ext cx="1532185" cy="29391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Calibri" pitchFamily="34" charset="0"/>
                <a:cs typeface="Calibri" pitchFamily="34" charset="0"/>
              </a:rPr>
              <a:t>Packet Hash C</a:t>
            </a:r>
          </a:p>
        </p:txBody>
      </p:sp>
      <p:sp>
        <p:nvSpPr>
          <p:cNvPr id="70" name="Right Brace 69"/>
          <p:cNvSpPr/>
          <p:nvPr/>
        </p:nvSpPr>
        <p:spPr>
          <a:xfrm>
            <a:off x="6147645" y="4209924"/>
            <a:ext cx="237681"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sp>
        <p:nvSpPr>
          <p:cNvPr id="71" name="Right Brace 70"/>
          <p:cNvSpPr/>
          <p:nvPr/>
        </p:nvSpPr>
        <p:spPr>
          <a:xfrm>
            <a:off x="6111431" y="4949751"/>
            <a:ext cx="292973" cy="2752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sp>
        <p:nvSpPr>
          <p:cNvPr id="72" name="Right Brace 71"/>
          <p:cNvSpPr/>
          <p:nvPr/>
        </p:nvSpPr>
        <p:spPr>
          <a:xfrm>
            <a:off x="6365115" y="4400424"/>
            <a:ext cx="162320" cy="6869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itchFamily="34" charset="0"/>
              <a:cs typeface="Calibri" pitchFamily="34" charset="0"/>
            </a:endParaRPr>
          </a:p>
        </p:txBody>
      </p:sp>
      <p:cxnSp>
        <p:nvCxnSpPr>
          <p:cNvPr id="73" name="Curved Connector 72"/>
          <p:cNvCxnSpPr>
            <a:stCxn id="72" idx="1"/>
            <a:endCxn id="69" idx="3"/>
          </p:cNvCxnSpPr>
          <p:nvPr/>
        </p:nvCxnSpPr>
        <p:spPr>
          <a:xfrm rot="10800000" flipV="1">
            <a:off x="6153089" y="4743910"/>
            <a:ext cx="374346" cy="670853"/>
          </a:xfrm>
          <a:prstGeom prst="curvedConnector3">
            <a:avLst>
              <a:gd name="adj1" fmla="val -19790"/>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4620904" y="4973893"/>
            <a:ext cx="1511974" cy="293914"/>
          </a:xfrm>
          <a:prstGeom prst="roundRect">
            <a:avLst/>
          </a:prstGeom>
          <a:pattFill prst="pct20">
            <a:fgClr>
              <a:schemeClr val="accent1">
                <a:lumMod val="60000"/>
                <a:lumOff val="40000"/>
              </a:schemeClr>
            </a:fgClr>
            <a:bgClr>
              <a:schemeClr val="accent4">
                <a:lumMod val="20000"/>
                <a:lumOff val="80000"/>
              </a:schemeClr>
            </a:bgClr>
          </a:patt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itchFamily="34" charset="0"/>
                <a:cs typeface="Calibri" pitchFamily="34" charset="0"/>
              </a:rPr>
              <a:t>Payload Hash A</a:t>
            </a:r>
          </a:p>
        </p:txBody>
      </p:sp>
      <p:sp>
        <p:nvSpPr>
          <p:cNvPr id="75" name="Oval Callout 74"/>
          <p:cNvSpPr/>
          <p:nvPr/>
        </p:nvSpPr>
        <p:spPr>
          <a:xfrm>
            <a:off x="7490567" y="3457788"/>
            <a:ext cx="1460235" cy="507607"/>
          </a:xfrm>
          <a:prstGeom prst="wedgeEllipseCallout">
            <a:avLst>
              <a:gd name="adj1" fmla="val 76"/>
              <a:gd name="adj2" fmla="val -274282"/>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itchFamily="34" charset="0"/>
                <a:cs typeface="Calibri" pitchFamily="34" charset="0"/>
              </a:rPr>
              <a:t>Re-calculated</a:t>
            </a:r>
          </a:p>
        </p:txBody>
      </p:sp>
      <p:sp>
        <p:nvSpPr>
          <p:cNvPr id="76" name="Oval Callout 75"/>
          <p:cNvSpPr/>
          <p:nvPr/>
        </p:nvSpPr>
        <p:spPr>
          <a:xfrm>
            <a:off x="3594284" y="6088174"/>
            <a:ext cx="1536624" cy="702345"/>
          </a:xfrm>
          <a:prstGeom prst="wedgeEllipseCallout">
            <a:avLst>
              <a:gd name="adj1" fmla="val 28402"/>
              <a:gd name="adj2" fmla="val -182473"/>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itchFamily="34" charset="0"/>
                <a:cs typeface="Calibri" pitchFamily="34" charset="0"/>
              </a:rPr>
              <a:t>Remove after calculation</a:t>
            </a:r>
          </a:p>
        </p:txBody>
      </p:sp>
      <p:sp>
        <p:nvSpPr>
          <p:cNvPr id="77" name="Oval Callout 76"/>
          <p:cNvSpPr/>
          <p:nvPr/>
        </p:nvSpPr>
        <p:spPr>
          <a:xfrm>
            <a:off x="5397886" y="5856371"/>
            <a:ext cx="1460235" cy="507607"/>
          </a:xfrm>
          <a:prstGeom prst="wedgeEllipseCallout">
            <a:avLst>
              <a:gd name="adj1" fmla="val 63222"/>
              <a:gd name="adj2" fmla="val -59902"/>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itchFamily="34" charset="0"/>
                <a:cs typeface="Calibri" pitchFamily="34" charset="0"/>
              </a:rPr>
              <a:t>Re-calculated</a:t>
            </a:r>
          </a:p>
        </p:txBody>
      </p:sp>
      <p:sp>
        <p:nvSpPr>
          <p:cNvPr id="78" name="Rounded Rectangle 77"/>
          <p:cNvSpPr/>
          <p:nvPr/>
        </p:nvSpPr>
        <p:spPr>
          <a:xfrm>
            <a:off x="3480853" y="3322629"/>
            <a:ext cx="881743" cy="642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itchFamily="34" charset="0"/>
                <a:cs typeface="Calibri" pitchFamily="34" charset="0"/>
              </a:rPr>
              <a:t>Server</a:t>
            </a:r>
          </a:p>
        </p:txBody>
      </p:sp>
    </p:spTree>
    <p:extLst>
      <p:ext uri="{BB962C8B-B14F-4D97-AF65-F5344CB8AC3E}">
        <p14:creationId xmlns:p14="http://schemas.microsoft.com/office/powerpoint/2010/main" val="1414786707"/>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SRTP key stream</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0809" y="2479372"/>
            <a:ext cx="5169793" cy="3581187"/>
          </a:xfrm>
          <a:prstGeom prst="rect">
            <a:avLst/>
          </a:prstGeom>
        </p:spPr>
      </p:pic>
      <p:sp>
        <p:nvSpPr>
          <p:cNvPr id="3" name="Text Placeholder 2"/>
          <p:cNvSpPr>
            <a:spLocks noGrp="1"/>
          </p:cNvSpPr>
          <p:nvPr>
            <p:ph type="body" sz="quarter" idx="10"/>
          </p:nvPr>
        </p:nvSpPr>
        <p:spPr>
          <a:xfrm>
            <a:off x="233232" y="1344168"/>
            <a:ext cx="8561777" cy="4965192"/>
          </a:xfrm>
        </p:spPr>
        <p:txBody>
          <a:bodyPr/>
          <a:lstStyle/>
          <a:p>
            <a:pPr marL="0" indent="0">
              <a:buNone/>
            </a:pPr>
            <a:endParaRPr lang="en-US" altLang="zh-CN" dirty="0"/>
          </a:p>
          <a:p>
            <a:pPr marL="0" indent="0">
              <a:buNone/>
            </a:pPr>
            <a:r>
              <a:rPr lang="en-US" altLang="zh-CN" dirty="0"/>
              <a:t>PRF: Pseudo-random function</a:t>
            </a:r>
          </a:p>
          <a:p>
            <a:pPr marL="0" indent="0">
              <a:buNone/>
            </a:pPr>
            <a:r>
              <a:rPr lang="en-US" altLang="zh-CN" dirty="0"/>
              <a:t>package index: 48 bits</a:t>
            </a:r>
          </a:p>
          <a:p>
            <a:pPr marL="523875" indent="-342900"/>
            <a:r>
              <a:rPr lang="en-US" altLang="zh-CN" dirty="0"/>
              <a:t> </a:t>
            </a:r>
            <a:r>
              <a:rPr lang="en-US" altLang="zh-CN" dirty="0" err="1"/>
              <a:t>rtp</a:t>
            </a:r>
            <a:r>
              <a:rPr lang="en-US" altLang="zh-CN" dirty="0"/>
              <a:t>: i = 2^16 * ROC(32bits) + SEQ(16bits)</a:t>
            </a:r>
          </a:p>
          <a:p>
            <a:pPr marL="523875" indent="-342900"/>
            <a:r>
              <a:rPr lang="en-US" altLang="zh-CN" dirty="0"/>
              <a:t> </a:t>
            </a:r>
            <a:r>
              <a:rPr lang="en-US" altLang="zh-CN" dirty="0" err="1"/>
              <a:t>rtcp</a:t>
            </a:r>
            <a:r>
              <a:rPr lang="en-US" altLang="zh-CN" dirty="0"/>
              <a:t>: RTCP index (31 bit)</a:t>
            </a:r>
          </a:p>
          <a:p>
            <a:pPr marL="0" indent="0">
              <a:buNone/>
            </a:pPr>
            <a:r>
              <a:rPr lang="en-US" altLang="zh-CN" dirty="0"/>
              <a:t>Key Label: </a:t>
            </a:r>
            <a:r>
              <a:rPr lang="en-US" altLang="zh-CN" dirty="0" err="1"/>
              <a:t>rtp</a:t>
            </a:r>
            <a:r>
              <a:rPr lang="en-US" altLang="zh-CN" dirty="0"/>
              <a:t>/</a:t>
            </a:r>
            <a:r>
              <a:rPr lang="en-US" altLang="zh-CN" dirty="0" err="1"/>
              <a:t>rtcp</a:t>
            </a:r>
            <a:r>
              <a:rPr lang="en-US" altLang="zh-CN" dirty="0"/>
              <a:t> </a:t>
            </a:r>
          </a:p>
          <a:p>
            <a:pPr marL="692150" lvl="1" indent="-285750">
              <a:buFont typeface="Arial" pitchFamily="34" charset="0"/>
              <a:buChar char="•"/>
            </a:pPr>
            <a:r>
              <a:rPr lang="en-US" altLang="zh-CN" dirty="0" err="1"/>
              <a:t>encr_key</a:t>
            </a:r>
            <a:endParaRPr lang="en-US" altLang="zh-CN" dirty="0"/>
          </a:p>
          <a:p>
            <a:pPr marL="692150" lvl="1" indent="-285750">
              <a:buFont typeface="Arial" pitchFamily="34" charset="0"/>
              <a:buChar char="•"/>
            </a:pPr>
            <a:r>
              <a:rPr lang="en-US" altLang="zh-CN" dirty="0" err="1"/>
              <a:t>salt_key</a:t>
            </a:r>
            <a:endParaRPr lang="en-US" altLang="zh-CN" dirty="0"/>
          </a:p>
          <a:p>
            <a:pPr marL="692150" lvl="1" indent="-285750">
              <a:buFont typeface="Arial" pitchFamily="34" charset="0"/>
              <a:buChar char="•"/>
            </a:pPr>
            <a:r>
              <a:rPr lang="en-US" altLang="zh-CN" dirty="0" err="1"/>
              <a:t>auth_key</a:t>
            </a:r>
            <a:endParaRPr lang="en-US" altLang="zh-CN" dirty="0"/>
          </a:p>
          <a:p>
            <a:pPr marL="0" indent="0">
              <a:buNone/>
            </a:pPr>
            <a:endParaRPr lang="zh-CN" altLang="en-US" dirty="0"/>
          </a:p>
        </p:txBody>
      </p:sp>
    </p:spTree>
    <p:extLst>
      <p:ext uri="{BB962C8B-B14F-4D97-AF65-F5344CB8AC3E}">
        <p14:creationId xmlns:p14="http://schemas.microsoft.com/office/powerpoint/2010/main" val="416250263"/>
      </p:ext>
    </p:extLst>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S-SRTP Pros and Cons</a:t>
            </a:r>
            <a:endParaRPr lang="zh-CN" altLang="en-US" dirty="0"/>
          </a:p>
        </p:txBody>
      </p:sp>
      <p:sp>
        <p:nvSpPr>
          <p:cNvPr id="3" name="Text Placeholder 2"/>
          <p:cNvSpPr>
            <a:spLocks noGrp="1"/>
          </p:cNvSpPr>
          <p:nvPr>
            <p:ph type="body" sz="quarter" idx="10"/>
          </p:nvPr>
        </p:nvSpPr>
        <p:spPr/>
        <p:txBody>
          <a:bodyPr/>
          <a:lstStyle/>
          <a:p>
            <a:r>
              <a:rPr lang="en-US" altLang="zh-CN" dirty="0"/>
              <a:t>Cons: </a:t>
            </a:r>
          </a:p>
          <a:p>
            <a:pPr lvl="1"/>
            <a:r>
              <a:rPr lang="en-US" altLang="zh-CN" dirty="0"/>
              <a:t>Larger size of packet and more bandwidth</a:t>
            </a:r>
          </a:p>
          <a:p>
            <a:r>
              <a:rPr lang="en-US" altLang="zh-CN" dirty="0"/>
              <a:t>Pros</a:t>
            </a:r>
          </a:p>
          <a:p>
            <a:pPr marL="692150" lvl="1" indent="-285750">
              <a:buFont typeface="Arial" pitchFamily="34" charset="0"/>
              <a:buChar char="•"/>
            </a:pPr>
            <a:r>
              <a:rPr lang="en-US" altLang="zh-CN" dirty="0"/>
              <a:t>Lesser computation of payload re-hash</a:t>
            </a:r>
          </a:p>
          <a:p>
            <a:pPr marL="692150" lvl="1" indent="-285750">
              <a:buFont typeface="Arial" pitchFamily="34" charset="0"/>
              <a:buChar char="•"/>
            </a:pPr>
            <a:r>
              <a:rPr lang="en-US" altLang="zh-CN" dirty="0"/>
              <a:t>Server side do not authenticate the payload</a:t>
            </a:r>
          </a:p>
          <a:p>
            <a:pPr marL="692150" lvl="1" indent="-285750">
              <a:buFont typeface="Arial" pitchFamily="34" charset="0"/>
              <a:buChar char="•"/>
            </a:pPr>
            <a:r>
              <a:rPr lang="en-US" altLang="zh-CN" dirty="0"/>
              <a:t>Client side do authentication for payload and RTP header/extension</a:t>
            </a:r>
            <a:endParaRPr lang="zh-CN" altLang="en-US" dirty="0"/>
          </a:p>
        </p:txBody>
      </p:sp>
      <p:sp>
        <p:nvSpPr>
          <p:cNvPr id="4" name="Rounded Rectangle 3"/>
          <p:cNvSpPr/>
          <p:nvPr/>
        </p:nvSpPr>
        <p:spPr>
          <a:xfrm>
            <a:off x="855775" y="3791615"/>
            <a:ext cx="4415903" cy="3810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itchFamily="34" charset="0"/>
                <a:cs typeface="Calibri" pitchFamily="34" charset="0"/>
              </a:rPr>
              <a:t>RTP </a:t>
            </a:r>
            <a:r>
              <a:rPr lang="en-US" sz="1200" dirty="0" err="1">
                <a:solidFill>
                  <a:schemeClr val="tx1"/>
                </a:solidFill>
                <a:latin typeface="Calibri" pitchFamily="34" charset="0"/>
                <a:cs typeface="Calibri" pitchFamily="34" charset="0"/>
              </a:rPr>
              <a:t>Header+ext</a:t>
            </a:r>
            <a:r>
              <a:rPr lang="en-US" sz="1200" dirty="0">
                <a:solidFill>
                  <a:schemeClr val="tx1"/>
                </a:solidFill>
                <a:latin typeface="Calibri" pitchFamily="34" charset="0"/>
                <a:cs typeface="Calibri" pitchFamily="34" charset="0"/>
              </a:rPr>
              <a:t> A</a:t>
            </a:r>
          </a:p>
        </p:txBody>
      </p:sp>
      <p:sp>
        <p:nvSpPr>
          <p:cNvPr id="5" name="Rounded Rectangle 4"/>
          <p:cNvSpPr/>
          <p:nvPr/>
        </p:nvSpPr>
        <p:spPr>
          <a:xfrm>
            <a:off x="855046" y="4183500"/>
            <a:ext cx="4416632" cy="47815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itchFamily="34" charset="0"/>
                <a:cs typeface="Calibri" pitchFamily="34" charset="0"/>
              </a:rPr>
              <a:t>Payload body</a:t>
            </a:r>
          </a:p>
        </p:txBody>
      </p:sp>
      <p:sp>
        <p:nvSpPr>
          <p:cNvPr id="6" name="Rounded Rectangle 5"/>
          <p:cNvSpPr/>
          <p:nvPr/>
        </p:nvSpPr>
        <p:spPr>
          <a:xfrm>
            <a:off x="855775" y="4987828"/>
            <a:ext cx="4415903" cy="29391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Calibri" pitchFamily="34" charset="0"/>
                <a:cs typeface="Calibri" pitchFamily="34" charset="0"/>
              </a:rPr>
              <a:t>Payload Hash A</a:t>
            </a:r>
          </a:p>
        </p:txBody>
      </p:sp>
      <p:sp>
        <p:nvSpPr>
          <p:cNvPr id="7" name="Rounded Rectangle 6"/>
          <p:cNvSpPr/>
          <p:nvPr/>
        </p:nvSpPr>
        <p:spPr>
          <a:xfrm>
            <a:off x="855775" y="5281742"/>
            <a:ext cx="4415903" cy="29391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Calibri" pitchFamily="34" charset="0"/>
                <a:cs typeface="Calibri" pitchFamily="34" charset="0"/>
              </a:rPr>
              <a:t>Packet Hash A</a:t>
            </a:r>
          </a:p>
        </p:txBody>
      </p:sp>
      <p:sp>
        <p:nvSpPr>
          <p:cNvPr id="8" name="Rounded Rectangle 7"/>
          <p:cNvSpPr/>
          <p:nvPr/>
        </p:nvSpPr>
        <p:spPr>
          <a:xfrm>
            <a:off x="855775" y="4673541"/>
            <a:ext cx="2207951" cy="29391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0000"/>
                </a:solidFill>
              </a:rPr>
              <a:t>SRTP </a:t>
            </a:r>
            <a:r>
              <a:rPr lang="en-US" sz="1400" b="1" dirty="0" err="1">
                <a:solidFill>
                  <a:srgbClr val="FF0000"/>
                </a:solidFill>
              </a:rPr>
              <a:t>seqno</a:t>
            </a:r>
            <a:r>
              <a:rPr lang="en-US" sz="1400" b="1" dirty="0">
                <a:solidFill>
                  <a:srgbClr val="FF0000"/>
                </a:solidFill>
              </a:rPr>
              <a:t> (16bits)</a:t>
            </a:r>
            <a:endParaRPr lang="en-US" sz="1400" b="1" dirty="0">
              <a:solidFill>
                <a:srgbClr val="FF0000"/>
              </a:solidFill>
              <a:latin typeface="Calibri" pitchFamily="34" charset="0"/>
              <a:cs typeface="Calibri" pitchFamily="34" charset="0"/>
            </a:endParaRPr>
          </a:p>
        </p:txBody>
      </p:sp>
    </p:spTree>
    <p:extLst>
      <p:ext uri="{BB962C8B-B14F-4D97-AF65-F5344CB8AC3E}">
        <p14:creationId xmlns:p14="http://schemas.microsoft.com/office/powerpoint/2010/main" val="2624166741"/>
      </p:ext>
    </p:extLst>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Two Authentication Tag</a:t>
            </a:r>
            <a:endParaRPr lang="zh-CN" altLang="en-US" dirty="0"/>
          </a:p>
        </p:txBody>
      </p:sp>
      <p:sp>
        <p:nvSpPr>
          <p:cNvPr id="3" name="Text Placeholder 2"/>
          <p:cNvSpPr>
            <a:spLocks noGrp="1"/>
          </p:cNvSpPr>
          <p:nvPr>
            <p:ph type="body" sz="quarter" idx="10"/>
          </p:nvPr>
        </p:nvSpPr>
        <p:spPr/>
        <p:txBody>
          <a:bodyPr/>
          <a:lstStyle/>
          <a:p>
            <a:r>
              <a:rPr lang="en-US" altLang="zh-CN" dirty="0"/>
              <a:t>Packet Authentication Tag</a:t>
            </a:r>
          </a:p>
          <a:p>
            <a:pPr lvl="1"/>
            <a:r>
              <a:rPr lang="en-US" altLang="zh-CN" dirty="0"/>
              <a:t>Based on RTP header and payload tag, removed in server side</a:t>
            </a:r>
          </a:p>
          <a:p>
            <a:r>
              <a:rPr lang="en-US" altLang="zh-CN" dirty="0"/>
              <a:t>Payload Authentication Tag</a:t>
            </a:r>
          </a:p>
          <a:p>
            <a:pPr lvl="1"/>
            <a:r>
              <a:rPr lang="en-US" altLang="zh-CN" dirty="0"/>
              <a:t>Based on RTP payload</a:t>
            </a:r>
          </a:p>
          <a:p>
            <a:pPr lvl="1"/>
            <a:endParaRPr lang="en-US" altLang="zh-CN" dirty="0"/>
          </a:p>
          <a:p>
            <a:r>
              <a:rPr lang="en-US" altLang="zh-CN" dirty="0"/>
              <a:t>Standard method</a:t>
            </a:r>
          </a:p>
          <a:p>
            <a:pPr lvl="1"/>
            <a:r>
              <a:rPr lang="en-US" altLang="zh-CN" dirty="0"/>
              <a:t>only one packet authentication tag based on RTP header and payload</a:t>
            </a:r>
          </a:p>
          <a:p>
            <a:pPr lvl="1"/>
            <a:r>
              <a:rPr lang="en-US" altLang="zh-CN" dirty="0"/>
              <a:t>So the encrypted payload need to be decrypted to compute authentication tag</a:t>
            </a:r>
          </a:p>
          <a:p>
            <a:r>
              <a:rPr lang="en-US" altLang="zh-CN" dirty="0"/>
              <a:t>Extended method</a:t>
            </a:r>
          </a:p>
          <a:p>
            <a:pPr lvl="1"/>
            <a:r>
              <a:rPr lang="en-US" altLang="zh-CN" dirty="0"/>
              <a:t>Two authentication tag, one is payload tag, the other one is packet tag based on payload tag</a:t>
            </a:r>
          </a:p>
          <a:p>
            <a:pPr lvl="1"/>
            <a:r>
              <a:rPr lang="en-US" altLang="zh-CN" dirty="0"/>
              <a:t>So server side switcher need not decrypt payload, just need to authenticate again</a:t>
            </a:r>
          </a:p>
          <a:p>
            <a:endParaRPr lang="zh-CN" altLang="en-US" dirty="0"/>
          </a:p>
        </p:txBody>
      </p:sp>
    </p:spTree>
    <p:extLst>
      <p:ext uri="{BB962C8B-B14F-4D97-AF65-F5344CB8AC3E}">
        <p14:creationId xmlns:p14="http://schemas.microsoft.com/office/powerpoint/2010/main" val="1488472366"/>
      </p:ext>
    </p:extLst>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Switch media by SRTP with two tags</a:t>
            </a:r>
            <a:endParaRPr lang="zh-CN" altLang="en-US" dirty="0"/>
          </a:p>
        </p:txBody>
      </p:sp>
      <p:sp>
        <p:nvSpPr>
          <p:cNvPr id="3" name="Text Placeholder 2"/>
          <p:cNvSpPr>
            <a:spLocks noGrp="1"/>
          </p:cNvSpPr>
          <p:nvPr>
            <p:ph type="body" sz="quarter" idx="10"/>
          </p:nvPr>
        </p:nvSpPr>
        <p:spPr/>
        <p:txBody>
          <a:bodyPr/>
          <a:lstStyle/>
          <a:p>
            <a:endParaRPr lang="zh-CN"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1714499"/>
            <a:ext cx="7734300" cy="40533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8716371"/>
      </p:ext>
    </p:extLst>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Backup</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07990504"/>
      </p:ext>
    </p:extLst>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index estimation</a:t>
            </a:r>
          </a:p>
        </p:txBody>
      </p:sp>
      <p:sp>
        <p:nvSpPr>
          <p:cNvPr id="3" name="Text Placeholder 2"/>
          <p:cNvSpPr>
            <a:spLocks noGrp="1"/>
          </p:cNvSpPr>
          <p:nvPr>
            <p:ph type="body" sz="quarter" idx="10"/>
          </p:nvPr>
        </p:nvSpPr>
        <p:spPr/>
        <p:txBody>
          <a:bodyPr/>
          <a:lstStyle/>
          <a:p>
            <a:r>
              <a:rPr lang="en-US" dirty="0"/>
              <a:t>Packet index</a:t>
            </a:r>
            <a:r>
              <a:rPr lang="en-US" sz="1400" dirty="0"/>
              <a:t>(uint32_t ROC and uint16_t </a:t>
            </a:r>
            <a:r>
              <a:rPr lang="en-US" sz="1400" dirty="0" err="1"/>
              <a:t>sn</a:t>
            </a:r>
            <a:r>
              <a:rPr lang="en-US" sz="1400" dirty="0"/>
              <a:t>)</a:t>
            </a:r>
          </a:p>
          <a:p>
            <a:pPr lvl="1"/>
            <a:r>
              <a:rPr lang="en-US" dirty="0"/>
              <a:t>Local packet index = local ROC * 2^16 + local SN/ESN</a:t>
            </a:r>
          </a:p>
          <a:p>
            <a:pPr lvl="1"/>
            <a:r>
              <a:rPr lang="en-US" dirty="0"/>
              <a:t>The packet index = guess ROC* 2^16 + packet SN/ESN</a:t>
            </a:r>
          </a:p>
          <a:p>
            <a:r>
              <a:rPr lang="en-US" dirty="0"/>
              <a:t>We received a packet, we need to know the packet index as the Initial Vector to authenticate/decrypt the packet by session key</a:t>
            </a:r>
          </a:p>
          <a:p>
            <a:r>
              <a:rPr lang="en-US" dirty="0"/>
              <a:t>But packet only contain the SN, how to know the ROC?</a:t>
            </a:r>
          </a:p>
          <a:p>
            <a:pPr lvl="1"/>
            <a:r>
              <a:rPr lang="en-US" dirty="0"/>
              <a:t>Guess by local roc and </a:t>
            </a:r>
            <a:r>
              <a:rPr lang="en-US" dirty="0" err="1"/>
              <a:t>sn</a:t>
            </a:r>
            <a:endParaRPr lang="en-US" dirty="0"/>
          </a:p>
          <a:p>
            <a:pPr lvl="1"/>
            <a:r>
              <a:rPr lang="en-US" dirty="0"/>
              <a:t>For example: local roc = 1, local </a:t>
            </a:r>
            <a:r>
              <a:rPr lang="en-US" dirty="0" err="1"/>
              <a:t>sn</a:t>
            </a:r>
            <a:r>
              <a:rPr lang="en-US" dirty="0"/>
              <a:t> = 65000, received packet </a:t>
            </a:r>
            <a:r>
              <a:rPr lang="en-US" dirty="0" err="1"/>
              <a:t>sn</a:t>
            </a:r>
            <a:r>
              <a:rPr lang="en-US" dirty="0"/>
              <a:t> = 10, we guess the ROC = local roc + 1 = 2,  packet index = 2 * 2^16 + 10</a:t>
            </a:r>
          </a:p>
        </p:txBody>
      </p:sp>
    </p:spTree>
    <p:extLst>
      <p:ext uri="{BB962C8B-B14F-4D97-AF65-F5344CB8AC3E}">
        <p14:creationId xmlns:p14="http://schemas.microsoft.com/office/powerpoint/2010/main" val="264685769"/>
      </p:ext>
    </p:extLst>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RTCP protect and unprotect</a:t>
            </a:r>
          </a:p>
        </p:txBody>
      </p:sp>
      <p:sp>
        <p:nvSpPr>
          <p:cNvPr id="3" name="Text Placeholder 2"/>
          <p:cNvSpPr>
            <a:spLocks noGrp="1"/>
          </p:cNvSpPr>
          <p:nvPr>
            <p:ph type="body" sz="quarter" idx="10"/>
          </p:nvPr>
        </p:nvSpPr>
        <p:spPr/>
        <p:txBody>
          <a:bodyPr/>
          <a:lstStyle/>
          <a:p>
            <a:pPr marL="457200" indent="-457200">
              <a:buFont typeface="+mj-lt"/>
              <a:buAutoNum type="arabicPeriod"/>
            </a:pPr>
            <a:r>
              <a:rPr lang="en-US" sz="2000" dirty="0"/>
              <a:t>SRTCP Packet Header: 8 bytes</a:t>
            </a:r>
          </a:p>
          <a:p>
            <a:pPr marL="457200" indent="-457200">
              <a:buFont typeface="+mj-lt"/>
              <a:buAutoNum type="arabicPeriod"/>
            </a:pPr>
            <a:r>
              <a:rPr lang="en-US" sz="2000" dirty="0"/>
              <a:t>SRTCP Packet Content: n bytes(RR/SR/SES…)</a:t>
            </a:r>
          </a:p>
          <a:p>
            <a:pPr marL="457200" indent="-457200">
              <a:buFont typeface="+mj-lt"/>
              <a:buAutoNum type="arabicPeriod"/>
            </a:pPr>
            <a:r>
              <a:rPr lang="en-US" sz="2000" dirty="0"/>
              <a:t>SRTCP Packet Trailer : 4 bytes</a:t>
            </a:r>
            <a:br>
              <a:rPr lang="en-US" sz="2000" dirty="0"/>
            </a:br>
            <a:r>
              <a:rPr lang="en-US" sz="2000" dirty="0"/>
              <a:t>(1bit </a:t>
            </a:r>
            <a:r>
              <a:rPr lang="en-US" sz="2000" dirty="0" err="1"/>
              <a:t>E_Flag</a:t>
            </a:r>
            <a:r>
              <a:rPr lang="en-US" sz="2000" dirty="0"/>
              <a:t> + 31bit packet index)</a:t>
            </a:r>
          </a:p>
          <a:p>
            <a:pPr marL="457200" indent="-457200">
              <a:buFont typeface="+mj-lt"/>
              <a:buAutoNum type="arabicPeriod"/>
            </a:pPr>
            <a:r>
              <a:rPr lang="en-US" sz="2000" dirty="0"/>
              <a:t>SRTCP Packet Tag length: 10 bytes</a:t>
            </a:r>
          </a:p>
          <a:p>
            <a:pPr marL="457200" indent="-457200">
              <a:buFont typeface="+mj-lt"/>
              <a:buAutoNum type="arabicPeriod"/>
            </a:pPr>
            <a:r>
              <a:rPr lang="en-US" sz="2000" dirty="0"/>
              <a:t>SRTCP Packet EKT: 1 byte or 42 bytes</a:t>
            </a:r>
          </a:p>
          <a:p>
            <a:pPr marL="635000" lvl="1" indent="-457200">
              <a:buFont typeface="+mj-lt"/>
              <a:buAutoNum type="arabicParenR"/>
            </a:pPr>
            <a:r>
              <a:rPr lang="en-US" sz="1600" dirty="0"/>
              <a:t>EKT plain text(26 bytes) </a:t>
            </a:r>
            <a:br>
              <a:rPr lang="en-US" sz="1600" dirty="0"/>
            </a:br>
            <a:r>
              <a:rPr lang="en-US" sz="1600" dirty="0"/>
              <a:t>              = Master key(16 bytes) + SSRC(4 bytes) + ROC(4 bytes) + ISN(2 bytes)</a:t>
            </a:r>
          </a:p>
          <a:p>
            <a:pPr marL="635000" lvl="1" indent="-457200">
              <a:buFont typeface="+mj-lt"/>
              <a:buAutoNum type="arabicParenR"/>
            </a:pPr>
            <a:r>
              <a:rPr lang="en-US" sz="1600" dirty="0"/>
              <a:t>EKT cipher text(40 bytes) = AESKW Cipher text(32 bytes) + AESKW Tag(8 bytes)</a:t>
            </a:r>
          </a:p>
          <a:p>
            <a:pPr marL="635000" lvl="1" indent="-457200">
              <a:buFont typeface="+mj-lt"/>
              <a:buAutoNum type="arabicParenR"/>
            </a:pPr>
            <a:r>
              <a:rPr lang="en-US" sz="1600" dirty="0"/>
              <a:t>EKT Full format (42 bytes) = EKT cipher text(40 bytes) + SPI(2 bytes)</a:t>
            </a:r>
          </a:p>
          <a:p>
            <a:pPr marL="635000" lvl="1" indent="-457200">
              <a:buFont typeface="+mj-lt"/>
              <a:buAutoNum type="arabicParenR"/>
            </a:pPr>
            <a:endParaRPr lang="en-US" sz="1200" dirty="0"/>
          </a:p>
          <a:p>
            <a:pPr marL="0"/>
            <a:r>
              <a:rPr lang="en-US" sz="2000" dirty="0"/>
              <a:t>Total Length = 8 + n + 4 + 10  + 1/42</a:t>
            </a:r>
          </a:p>
          <a:p>
            <a:pPr marL="457200" indent="-457200">
              <a:buFont typeface="+mj-lt"/>
              <a:buAutoNum type="arabicPeriod"/>
            </a:pPr>
            <a:endParaRPr lang="en-US" sz="2000" dirty="0"/>
          </a:p>
          <a:p>
            <a:pPr marL="0" indent="0">
              <a:buNone/>
            </a:pPr>
            <a:endParaRPr lang="en-US" sz="2000" dirty="0"/>
          </a:p>
        </p:txBody>
      </p:sp>
      <p:sp>
        <p:nvSpPr>
          <p:cNvPr id="4" name="Rectangle 3"/>
          <p:cNvSpPr/>
          <p:nvPr/>
        </p:nvSpPr>
        <p:spPr>
          <a:xfrm>
            <a:off x="6448425" y="1438276"/>
            <a:ext cx="2276475"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V=2 | P | RC | PT | Length |SSRC</a:t>
            </a:r>
          </a:p>
        </p:txBody>
      </p:sp>
      <p:sp>
        <p:nvSpPr>
          <p:cNvPr id="5" name="Rectangle 4"/>
          <p:cNvSpPr/>
          <p:nvPr/>
        </p:nvSpPr>
        <p:spPr>
          <a:xfrm>
            <a:off x="6448423" y="2809876"/>
            <a:ext cx="2276475" cy="4572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Authentication Tag</a:t>
            </a:r>
          </a:p>
        </p:txBody>
      </p:sp>
      <p:sp>
        <p:nvSpPr>
          <p:cNvPr id="6" name="Rectangle 5"/>
          <p:cNvSpPr/>
          <p:nvPr/>
        </p:nvSpPr>
        <p:spPr>
          <a:xfrm>
            <a:off x="6448424" y="2352676"/>
            <a:ext cx="2276475" cy="4572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err="1"/>
              <a:t>E_Flag</a:t>
            </a:r>
            <a:r>
              <a:rPr lang="en-US" sz="1600" dirty="0"/>
              <a:t>| Packet index</a:t>
            </a:r>
          </a:p>
        </p:txBody>
      </p:sp>
      <p:sp>
        <p:nvSpPr>
          <p:cNvPr id="7" name="Rectangle 6"/>
          <p:cNvSpPr/>
          <p:nvPr/>
        </p:nvSpPr>
        <p:spPr>
          <a:xfrm>
            <a:off x="6448425" y="1895476"/>
            <a:ext cx="2276475"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n bytes payload</a:t>
            </a:r>
          </a:p>
        </p:txBody>
      </p:sp>
      <p:sp>
        <p:nvSpPr>
          <p:cNvPr id="8" name="Rectangle 7"/>
          <p:cNvSpPr/>
          <p:nvPr/>
        </p:nvSpPr>
        <p:spPr>
          <a:xfrm>
            <a:off x="6438897" y="3267076"/>
            <a:ext cx="2286003" cy="4572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EKT</a:t>
            </a:r>
          </a:p>
        </p:txBody>
      </p:sp>
    </p:spTree>
    <p:extLst>
      <p:ext uri="{BB962C8B-B14F-4D97-AF65-F5344CB8AC3E}">
        <p14:creationId xmlns:p14="http://schemas.microsoft.com/office/powerpoint/2010/main" val="2089852821"/>
      </p:ext>
    </p:extLst>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SRTP Policy</a:t>
            </a:r>
          </a:p>
        </p:txBody>
      </p:sp>
      <p:sp>
        <p:nvSpPr>
          <p:cNvPr id="3" name="Text Placeholder 2"/>
          <p:cNvSpPr>
            <a:spLocks noGrp="1"/>
          </p:cNvSpPr>
          <p:nvPr>
            <p:ph type="body" sz="quarter" idx="10"/>
          </p:nvPr>
        </p:nvSpPr>
        <p:spPr/>
        <p:txBody>
          <a:bodyPr/>
          <a:lstStyle/>
          <a:p>
            <a:pPr marL="0" indent="0">
              <a:spcBef>
                <a:spcPts val="0"/>
              </a:spcBef>
              <a:buNone/>
            </a:pPr>
            <a:r>
              <a:rPr lang="en-US" sz="1600" dirty="0" err="1"/>
              <a:t>typedef</a:t>
            </a:r>
            <a:r>
              <a:rPr lang="en-US" sz="1600" dirty="0"/>
              <a:t> </a:t>
            </a:r>
            <a:r>
              <a:rPr lang="en-US" sz="1600" dirty="0" err="1"/>
              <a:t>struct</a:t>
            </a:r>
            <a:r>
              <a:rPr lang="en-US" sz="1600" dirty="0"/>
              <a:t> </a:t>
            </a:r>
            <a:r>
              <a:rPr lang="en-US" sz="1600" dirty="0" err="1"/>
              <a:t>srtp_policy_t</a:t>
            </a:r>
            <a:r>
              <a:rPr lang="en-US" sz="1600" dirty="0"/>
              <a:t> {</a:t>
            </a:r>
          </a:p>
          <a:p>
            <a:pPr marL="0" indent="0">
              <a:spcBef>
                <a:spcPts val="0"/>
              </a:spcBef>
              <a:buNone/>
            </a:pPr>
            <a:r>
              <a:rPr lang="en-US" sz="1600" dirty="0"/>
              <a:t>  </a:t>
            </a:r>
            <a:r>
              <a:rPr lang="en-US" sz="1600" dirty="0" err="1"/>
              <a:t>ssrc_t</a:t>
            </a:r>
            <a:r>
              <a:rPr lang="en-US" sz="1600" dirty="0"/>
              <a:t>        </a:t>
            </a:r>
            <a:r>
              <a:rPr lang="en-US" sz="1600" dirty="0" err="1"/>
              <a:t>ssrc</a:t>
            </a:r>
            <a:r>
              <a:rPr lang="en-US" sz="1600" dirty="0"/>
              <a:t>;                  /**SSRC_ANY_INBOUND or SSRC_ANY_OUTBOUND */</a:t>
            </a:r>
          </a:p>
          <a:p>
            <a:pPr marL="0" indent="0">
              <a:spcBef>
                <a:spcPts val="0"/>
              </a:spcBef>
              <a:buNone/>
            </a:pPr>
            <a:r>
              <a:rPr lang="en-US" sz="1600" dirty="0"/>
              <a:t>  </a:t>
            </a:r>
            <a:r>
              <a:rPr lang="en-US" sz="1600" dirty="0" err="1"/>
              <a:t>switch_flag_t</a:t>
            </a:r>
            <a:r>
              <a:rPr lang="en-US" sz="1600" dirty="0"/>
              <a:t> switchable;    /** 1 -- switchable, 0 - not switchable by default*/</a:t>
            </a:r>
          </a:p>
          <a:p>
            <a:pPr marL="0" indent="0">
              <a:spcBef>
                <a:spcPts val="0"/>
              </a:spcBef>
              <a:buNone/>
            </a:pPr>
            <a:r>
              <a:rPr lang="en-US" sz="1600" dirty="0"/>
              <a:t>  </a:t>
            </a:r>
            <a:r>
              <a:rPr lang="en-US" sz="1600" dirty="0" err="1"/>
              <a:t>replay_flag_t</a:t>
            </a:r>
            <a:r>
              <a:rPr lang="en-US" sz="1600" dirty="0"/>
              <a:t> </a:t>
            </a:r>
            <a:r>
              <a:rPr lang="en-US" sz="1600" dirty="0" err="1"/>
              <a:t>replayable</a:t>
            </a:r>
            <a:r>
              <a:rPr lang="en-US" sz="1600" dirty="0"/>
              <a:t>;    /** 1 -- </a:t>
            </a:r>
            <a:r>
              <a:rPr lang="en-US" sz="1600" dirty="0" err="1"/>
              <a:t>replayable</a:t>
            </a:r>
            <a:r>
              <a:rPr lang="en-US" sz="1600" dirty="0"/>
              <a:t>,  0 - not </a:t>
            </a:r>
            <a:r>
              <a:rPr lang="en-US" sz="1600" dirty="0" err="1"/>
              <a:t>replayable</a:t>
            </a:r>
            <a:r>
              <a:rPr lang="en-US" sz="1600" dirty="0"/>
              <a:t> by default*/</a:t>
            </a:r>
          </a:p>
          <a:p>
            <a:pPr marL="0" indent="0">
              <a:spcBef>
                <a:spcPts val="0"/>
              </a:spcBef>
              <a:buNone/>
            </a:pPr>
            <a:r>
              <a:rPr lang="en-US" sz="1600" dirty="0"/>
              <a:t>  </a:t>
            </a:r>
            <a:r>
              <a:rPr lang="en-US" sz="1600" dirty="0" err="1"/>
              <a:t>crypto_policy_t</a:t>
            </a:r>
            <a:r>
              <a:rPr lang="en-US" sz="1600" dirty="0"/>
              <a:t> </a:t>
            </a:r>
            <a:r>
              <a:rPr lang="en-US" sz="1600" dirty="0" err="1"/>
              <a:t>rtp</a:t>
            </a:r>
            <a:r>
              <a:rPr lang="en-US" sz="1600" dirty="0"/>
              <a:t>;             /**&lt; SRTP crypto policy.                  */</a:t>
            </a:r>
          </a:p>
          <a:p>
            <a:pPr marL="0" indent="0">
              <a:spcBef>
                <a:spcPts val="0"/>
              </a:spcBef>
              <a:buNone/>
            </a:pPr>
            <a:r>
              <a:rPr lang="en-US" sz="1600" dirty="0"/>
              <a:t>  </a:t>
            </a:r>
            <a:r>
              <a:rPr lang="en-US" sz="1600" dirty="0" err="1"/>
              <a:t>crypto_policy_t</a:t>
            </a:r>
            <a:r>
              <a:rPr lang="en-US" sz="1600" dirty="0"/>
              <a:t> </a:t>
            </a:r>
            <a:r>
              <a:rPr lang="en-US" sz="1600" dirty="0" err="1"/>
              <a:t>rtcp</a:t>
            </a:r>
            <a:r>
              <a:rPr lang="en-US" sz="1600" dirty="0"/>
              <a:t>;           /**&lt; SRTCP crypto policy.                 */</a:t>
            </a:r>
          </a:p>
          <a:p>
            <a:pPr marL="0" indent="0">
              <a:spcBef>
                <a:spcPts val="0"/>
              </a:spcBef>
              <a:buNone/>
            </a:pPr>
            <a:r>
              <a:rPr lang="en-US" sz="1600" dirty="0"/>
              <a:t>  uint8_t *key;                       /**&lt; Pointer to the SRTP master key for this stream. */</a:t>
            </a:r>
          </a:p>
          <a:p>
            <a:pPr marL="0" indent="0">
              <a:spcBef>
                <a:spcPts val="0"/>
              </a:spcBef>
              <a:buNone/>
            </a:pPr>
            <a:r>
              <a:rPr lang="en-US" sz="1600" dirty="0"/>
              <a:t>  </a:t>
            </a:r>
            <a:r>
              <a:rPr lang="en-US" sz="1600" dirty="0" err="1"/>
              <a:t>ekt_policy_t</a:t>
            </a:r>
            <a:r>
              <a:rPr lang="en-US" sz="1600" dirty="0"/>
              <a:t>* </a:t>
            </a:r>
            <a:r>
              <a:rPr lang="en-US" sz="1600" dirty="0" err="1"/>
              <a:t>ekt</a:t>
            </a:r>
            <a:r>
              <a:rPr lang="en-US" sz="1600" dirty="0"/>
              <a:t>;               /** </a:t>
            </a:r>
            <a:r>
              <a:rPr lang="en-US" sz="1600" dirty="0" err="1"/>
              <a:t>ekt</a:t>
            </a:r>
            <a:r>
              <a:rPr lang="en-US" sz="1600" dirty="0"/>
              <a:t> policy.       */</a:t>
            </a:r>
          </a:p>
          <a:p>
            <a:pPr marL="0" indent="0">
              <a:spcBef>
                <a:spcPts val="0"/>
              </a:spcBef>
              <a:buNone/>
            </a:pPr>
            <a:r>
              <a:rPr lang="en-US" sz="1600" dirty="0"/>
              <a:t>  </a:t>
            </a:r>
            <a:r>
              <a:rPr lang="en-US" sz="1600" dirty="0" err="1"/>
              <a:t>struct</a:t>
            </a:r>
            <a:r>
              <a:rPr lang="en-US" sz="1600" dirty="0"/>
              <a:t> </a:t>
            </a:r>
            <a:r>
              <a:rPr lang="en-US" sz="1600" dirty="0" err="1"/>
              <a:t>srtp_policy_t</a:t>
            </a:r>
            <a:r>
              <a:rPr lang="en-US" sz="1600" dirty="0"/>
              <a:t> *next;  /**&lt; Pointer to next stream policy.       */</a:t>
            </a:r>
          </a:p>
          <a:p>
            <a:pPr marL="0" indent="0">
              <a:spcBef>
                <a:spcPts val="0"/>
              </a:spcBef>
              <a:buNone/>
            </a:pPr>
            <a:r>
              <a:rPr lang="en-US" sz="1600" dirty="0"/>
              <a:t>} </a:t>
            </a:r>
            <a:r>
              <a:rPr lang="en-US" sz="1600" dirty="0" err="1"/>
              <a:t>srtp_policy_t</a:t>
            </a:r>
            <a:r>
              <a:rPr lang="en-US" sz="1600" dirty="0"/>
              <a:t>;</a:t>
            </a:r>
          </a:p>
          <a:p>
            <a:pPr marL="0" indent="0">
              <a:spcBef>
                <a:spcPts val="0"/>
              </a:spcBef>
              <a:buNone/>
            </a:pPr>
            <a:endParaRPr lang="en-US" sz="1600" dirty="0"/>
          </a:p>
          <a:p>
            <a:pPr marL="0" indent="0">
              <a:spcBef>
                <a:spcPts val="0"/>
              </a:spcBef>
              <a:buNone/>
            </a:pPr>
            <a:r>
              <a:rPr lang="en-US" sz="1600" dirty="0" err="1"/>
              <a:t>crypto_policy_t</a:t>
            </a:r>
            <a:endParaRPr lang="en-US" sz="1600" dirty="0"/>
          </a:p>
          <a:p>
            <a:pPr marL="0" indent="0">
              <a:spcBef>
                <a:spcPts val="0"/>
              </a:spcBef>
              <a:buNone/>
            </a:pPr>
            <a:r>
              <a:rPr lang="en-US" sz="1600" dirty="0" err="1"/>
              <a:t>ekt_policy_t</a:t>
            </a:r>
            <a:endParaRPr lang="en-US" sz="1600" dirty="0"/>
          </a:p>
        </p:txBody>
      </p:sp>
    </p:spTree>
    <p:extLst>
      <p:ext uri="{BB962C8B-B14F-4D97-AF65-F5344CB8AC3E}">
        <p14:creationId xmlns:p14="http://schemas.microsoft.com/office/powerpoint/2010/main" val="2058813955"/>
      </p:ext>
    </p:extLst>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C17E9-6592-EF4E-B8C5-63F00ED36140}"/>
              </a:ext>
            </a:extLst>
          </p:cNvPr>
          <p:cNvSpPr>
            <a:spLocks noGrp="1"/>
          </p:cNvSpPr>
          <p:nvPr>
            <p:ph type="title"/>
          </p:nvPr>
        </p:nvSpPr>
        <p:spPr>
          <a:xfrm>
            <a:off x="223221" y="228380"/>
            <a:ext cx="8580923" cy="838200"/>
          </a:xfrm>
        </p:spPr>
        <p:txBody>
          <a:bodyPr/>
          <a:lstStyle/>
          <a:p>
            <a:r>
              <a:rPr lang="en-US" altLang="zh-CN" dirty="0"/>
              <a:t>WebRTC</a:t>
            </a:r>
            <a:r>
              <a:rPr lang="zh-CN" altLang="en-US" dirty="0"/>
              <a:t> </a:t>
            </a:r>
            <a:r>
              <a:rPr lang="en-US" altLang="zh-CN" dirty="0"/>
              <a:t>DTLS-SRTP</a:t>
            </a:r>
            <a:endParaRPr lang="en-US" dirty="0"/>
          </a:p>
        </p:txBody>
      </p:sp>
      <p:sp>
        <p:nvSpPr>
          <p:cNvPr id="3" name="Text Placeholder 2">
            <a:extLst>
              <a:ext uri="{FF2B5EF4-FFF2-40B4-BE49-F238E27FC236}">
                <a16:creationId xmlns:a16="http://schemas.microsoft.com/office/drawing/2014/main" id="{C3742439-7B21-944C-9295-835DE8DF5DBA}"/>
              </a:ext>
            </a:extLst>
          </p:cNvPr>
          <p:cNvSpPr>
            <a:spLocks noGrp="1"/>
          </p:cNvSpPr>
          <p:nvPr>
            <p:ph type="body" sz="quarter" idx="10"/>
          </p:nvPr>
        </p:nvSpPr>
        <p:spPr>
          <a:xfrm>
            <a:off x="233232" y="1664428"/>
            <a:ext cx="8570912" cy="4965192"/>
          </a:xfrm>
        </p:spPr>
        <p:txBody>
          <a:bodyPr/>
          <a:lstStyle/>
          <a:p>
            <a:endParaRPr lang="en-US" dirty="0"/>
          </a:p>
        </p:txBody>
      </p:sp>
      <p:pic>
        <p:nvPicPr>
          <p:cNvPr id="1026" name="Picture 2">
            <a:extLst>
              <a:ext uri="{FF2B5EF4-FFF2-40B4-BE49-F238E27FC236}">
                <a16:creationId xmlns:a16="http://schemas.microsoft.com/office/drawing/2014/main" id="{5EAD5D69-A16E-5B4B-9C89-6E90E1DA1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71148"/>
            <a:ext cx="9144000" cy="5354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201695"/>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SRTP Packet</a:t>
            </a:r>
            <a:endParaRPr lang="zh-CN" altLang="en-US" dirty="0"/>
          </a:p>
        </p:txBody>
      </p:sp>
      <p:sp>
        <p:nvSpPr>
          <p:cNvPr id="3" name="Text Placeholder 2"/>
          <p:cNvSpPr>
            <a:spLocks noGrp="1"/>
          </p:cNvSpPr>
          <p:nvPr>
            <p:ph type="body" sz="quarter" idx="10"/>
          </p:nvPr>
        </p:nvSpPr>
        <p:spPr/>
        <p:txBody>
          <a:bodyPr/>
          <a:lstStyle/>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240" y="1333733"/>
            <a:ext cx="8016951" cy="5041334"/>
          </a:xfrm>
          <a:prstGeom prst="rect">
            <a:avLst/>
          </a:prstGeom>
        </p:spPr>
      </p:pic>
    </p:spTree>
    <p:extLst>
      <p:ext uri="{BB962C8B-B14F-4D97-AF65-F5344CB8AC3E}">
        <p14:creationId xmlns:p14="http://schemas.microsoft.com/office/powerpoint/2010/main" val="1070288379"/>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SRTCP Packet</a:t>
            </a:r>
            <a:endParaRPr lang="zh-CN" altLang="en-US" dirty="0"/>
          </a:p>
        </p:txBody>
      </p:sp>
      <p:sp>
        <p:nvSpPr>
          <p:cNvPr id="3" name="Text Placeholder 2"/>
          <p:cNvSpPr>
            <a:spLocks noGrp="1"/>
          </p:cNvSpPr>
          <p:nvPr>
            <p:ph type="body" sz="quarter" idx="10"/>
          </p:nvPr>
        </p:nvSpPr>
        <p:spPr>
          <a:xfrm>
            <a:off x="233232" y="1344168"/>
            <a:ext cx="2597428" cy="4965192"/>
          </a:xfrm>
        </p:spPr>
        <p:txBody>
          <a:bodyPr/>
          <a:lstStyle/>
          <a:p>
            <a:r>
              <a:rPr lang="en-US" altLang="zh-CN" sz="1800" dirty="0"/>
              <a:t>Three mandatory new fields</a:t>
            </a:r>
          </a:p>
          <a:p>
            <a:pPr marL="266700" lvl="1" indent="-266700">
              <a:buFont typeface="+mj-lt"/>
              <a:buAutoNum type="arabicPeriod"/>
              <a:tabLst>
                <a:tab pos="266700" algn="l"/>
              </a:tabLst>
            </a:pPr>
            <a:r>
              <a:rPr lang="en-US" altLang="zh-CN" dirty="0"/>
              <a:t>E: Encrypt-Flag(1bit)</a:t>
            </a:r>
          </a:p>
          <a:p>
            <a:pPr marL="266700" lvl="1" indent="-266700">
              <a:buFont typeface="+mj-lt"/>
              <a:buAutoNum type="arabicPeriod"/>
              <a:tabLst>
                <a:tab pos="266700" algn="l"/>
              </a:tabLst>
            </a:pPr>
            <a:r>
              <a:rPr lang="en-US" altLang="zh-CN" dirty="0"/>
              <a:t>SRTCP index(31 bit)</a:t>
            </a:r>
          </a:p>
          <a:p>
            <a:pPr marL="266700" lvl="1" indent="-266700">
              <a:buFont typeface="+mj-lt"/>
              <a:buAutoNum type="arabicPeriod"/>
              <a:tabLst>
                <a:tab pos="266700" algn="l"/>
              </a:tabLst>
            </a:pPr>
            <a:r>
              <a:rPr lang="en-US" altLang="zh-CN" dirty="0"/>
              <a:t>Authenticate tag </a:t>
            </a:r>
            <a:br>
              <a:rPr lang="en-US" altLang="zh-CN" dirty="0"/>
            </a:br>
            <a:r>
              <a:rPr lang="en-US" altLang="zh-CN" dirty="0"/>
              <a:t>configurable length</a:t>
            </a:r>
          </a:p>
          <a:p>
            <a:pPr marL="266700" lvl="1" indent="-266700">
              <a:buFont typeface="+mj-lt"/>
              <a:buAutoNum type="arabicPeriod"/>
              <a:tabLst>
                <a:tab pos="266700" algn="l"/>
              </a:tabLst>
            </a:pPr>
            <a:endParaRPr lang="en-US" altLang="zh-CN" dirty="0"/>
          </a:p>
          <a:p>
            <a:pPr marL="285750" lvl="1" indent="-285750">
              <a:buFont typeface="Arial" pitchFamily="34" charset="0"/>
              <a:buChar char="•"/>
              <a:tabLst>
                <a:tab pos="266700" algn="l"/>
              </a:tabLst>
            </a:pPr>
            <a:r>
              <a:rPr lang="en-US" altLang="zh-CN" dirty="0"/>
              <a:t>One optional field</a:t>
            </a:r>
          </a:p>
          <a:p>
            <a:pPr marL="342900" lvl="1" indent="-342900">
              <a:buFont typeface="+mj-lt"/>
              <a:buAutoNum type="arabicPeriod"/>
              <a:tabLst>
                <a:tab pos="266700" algn="l"/>
              </a:tabLst>
            </a:pPr>
            <a:r>
              <a:rPr lang="en-US" altLang="zh-CN" dirty="0"/>
              <a:t>MKI</a:t>
            </a:r>
          </a:p>
          <a:p>
            <a:pPr marL="266700" lvl="1" indent="-266700">
              <a:buFont typeface="+mj-lt"/>
              <a:buAutoNum type="arabicPeriod"/>
              <a:tabLst>
                <a:tab pos="266700" algn="l"/>
              </a:tabLst>
            </a:pPr>
            <a:endParaRPr lang="en-US" altLang="zh-CN" dirty="0"/>
          </a:p>
          <a:p>
            <a:pPr marL="0" lvl="1">
              <a:tabLst>
                <a:tab pos="266700" algn="l"/>
              </a:tabLst>
            </a:pPr>
            <a:r>
              <a:rPr lang="en-US" altLang="zh-CN" dirty="0"/>
              <a:t>Recommend use same crypt context as SRTP</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660" y="1205466"/>
            <a:ext cx="6180172" cy="5098642"/>
          </a:xfrm>
          <a:prstGeom prst="rect">
            <a:avLst/>
          </a:prstGeom>
        </p:spPr>
      </p:pic>
    </p:spTree>
    <p:extLst>
      <p:ext uri="{BB962C8B-B14F-4D97-AF65-F5344CB8AC3E}">
        <p14:creationId xmlns:p14="http://schemas.microsoft.com/office/powerpoint/2010/main" val="1553877046"/>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SRTP signal</a:t>
            </a:r>
            <a:endParaRPr lang="zh-CN" altLang="en-US" dirty="0"/>
          </a:p>
        </p:txBody>
      </p:sp>
      <p:sp>
        <p:nvSpPr>
          <p:cNvPr id="3" name="Text Placeholder 2"/>
          <p:cNvSpPr>
            <a:spLocks noGrp="1"/>
          </p:cNvSpPr>
          <p:nvPr>
            <p:ph type="body" sz="quarter" idx="10"/>
          </p:nvPr>
        </p:nvSpPr>
        <p:spPr>
          <a:xfrm>
            <a:off x="157031" y="1315593"/>
            <a:ext cx="8653593" cy="4965192"/>
          </a:xfrm>
        </p:spPr>
        <p:txBody>
          <a:bodyPr/>
          <a:lstStyle/>
          <a:p>
            <a:pPr marL="0" indent="0">
              <a:spcBef>
                <a:spcPts val="600"/>
              </a:spcBef>
              <a:buNone/>
            </a:pPr>
            <a:r>
              <a:rPr lang="en-US" altLang="zh-CN" sz="1600" dirty="0"/>
              <a:t>SIP/SDP--RFC4568</a:t>
            </a:r>
          </a:p>
          <a:p>
            <a:pPr marL="0" indent="0">
              <a:spcBef>
                <a:spcPts val="600"/>
              </a:spcBef>
              <a:buNone/>
            </a:pPr>
            <a:r>
              <a:rPr lang="en-US" altLang="zh-CN" sz="1600" dirty="0"/>
              <a:t>(MIKEY – RFC3830)</a:t>
            </a:r>
          </a:p>
          <a:p>
            <a:pPr>
              <a:spcBef>
                <a:spcPts val="600"/>
              </a:spcBef>
            </a:pPr>
            <a:r>
              <a:rPr lang="en-US" altLang="zh-CN" sz="1600" dirty="0"/>
              <a:t>Crypto-suite</a:t>
            </a:r>
          </a:p>
          <a:p>
            <a:pPr>
              <a:spcBef>
                <a:spcPts val="600"/>
              </a:spcBef>
            </a:pPr>
            <a:r>
              <a:rPr lang="en-US" altLang="zh-CN" sz="1600" dirty="0"/>
              <a:t>Key parameter</a:t>
            </a:r>
          </a:p>
          <a:p>
            <a:pPr marL="577850" lvl="1" indent="-171450">
              <a:buFont typeface="Arial" pitchFamily="34" charset="0"/>
              <a:buChar char="•"/>
            </a:pPr>
            <a:r>
              <a:rPr lang="en-US" altLang="zh-CN" sz="1200" dirty="0"/>
              <a:t>Inline: key||salt</a:t>
            </a:r>
          </a:p>
          <a:p>
            <a:pPr marL="577850" lvl="1" indent="-171450">
              <a:buFont typeface="Arial" pitchFamily="34" charset="0"/>
              <a:buChar char="•"/>
            </a:pPr>
            <a:r>
              <a:rPr lang="en-US" altLang="zh-CN" sz="1200" dirty="0"/>
              <a:t>Lifetime</a:t>
            </a:r>
          </a:p>
          <a:p>
            <a:pPr marL="577850" lvl="1" indent="-171450">
              <a:buFont typeface="Arial" pitchFamily="34" charset="0"/>
              <a:buChar char="•"/>
            </a:pPr>
            <a:r>
              <a:rPr lang="en-US" altLang="zh-CN" sz="1200" dirty="0" err="1"/>
              <a:t>MKI:Length</a:t>
            </a:r>
            <a:endParaRPr lang="en-US" altLang="zh-CN" sz="1200" dirty="0"/>
          </a:p>
          <a:p>
            <a:pPr>
              <a:spcBef>
                <a:spcPts val="600"/>
              </a:spcBef>
            </a:pPr>
            <a:r>
              <a:rPr lang="en-US" altLang="zh-CN" sz="1600" dirty="0"/>
              <a:t>Session parameters</a:t>
            </a:r>
          </a:p>
          <a:p>
            <a:pPr marL="577850" lvl="1" indent="-171450">
              <a:buFont typeface="Arial" pitchFamily="34" charset="0"/>
              <a:buChar char="•"/>
            </a:pPr>
            <a:r>
              <a:rPr lang="en-US" altLang="zh-CN" sz="1200" dirty="0"/>
              <a:t>KDR: key derivation rate</a:t>
            </a:r>
          </a:p>
          <a:p>
            <a:pPr marL="577850" lvl="1" indent="-171450">
              <a:buFont typeface="Arial" pitchFamily="34" charset="0"/>
              <a:buChar char="•"/>
            </a:pPr>
            <a:r>
              <a:rPr lang="en-US" altLang="zh-CN" sz="1200" dirty="0"/>
              <a:t>UNENCRYPTED_SRTP</a:t>
            </a:r>
          </a:p>
          <a:p>
            <a:pPr marL="577850" lvl="1" indent="-171450">
              <a:buFont typeface="Arial" pitchFamily="34" charset="0"/>
              <a:buChar char="•"/>
            </a:pPr>
            <a:r>
              <a:rPr lang="en-US" altLang="zh-CN" sz="1200" dirty="0"/>
              <a:t>UNENCRYPTED_SRTP</a:t>
            </a:r>
          </a:p>
          <a:p>
            <a:pPr marL="577850" lvl="1" indent="-171450">
              <a:buFont typeface="Arial" pitchFamily="34" charset="0"/>
              <a:buChar char="•"/>
            </a:pPr>
            <a:r>
              <a:rPr lang="en-US" altLang="zh-CN" sz="1200" dirty="0"/>
              <a:t>UNAUTHENTICATED_SRTP</a:t>
            </a:r>
          </a:p>
          <a:p>
            <a:pPr marL="577850" lvl="1" indent="-171450">
              <a:buFont typeface="Arial" pitchFamily="34" charset="0"/>
              <a:buChar char="•"/>
            </a:pPr>
            <a:r>
              <a:rPr lang="en-US" altLang="zh-CN" sz="1200" dirty="0"/>
              <a:t>FEC_ORDER</a:t>
            </a:r>
          </a:p>
          <a:p>
            <a:pPr marL="577850" lvl="1" indent="-171450">
              <a:buFont typeface="Arial" pitchFamily="34" charset="0"/>
              <a:buChar char="•"/>
            </a:pPr>
            <a:r>
              <a:rPr lang="en-US" altLang="zh-CN" sz="1200" dirty="0"/>
              <a:t>FEC_KEY</a:t>
            </a:r>
          </a:p>
          <a:p>
            <a:pPr marL="577850" lvl="1" indent="-171450">
              <a:buFont typeface="Arial" pitchFamily="34" charset="0"/>
              <a:buChar char="•"/>
            </a:pPr>
            <a:r>
              <a:rPr lang="en-US" altLang="zh-CN" sz="1200" dirty="0"/>
              <a:t>WSH: window size hint</a:t>
            </a:r>
          </a:p>
          <a:p>
            <a:pPr marL="577850" lvl="1" indent="-171450">
              <a:buFont typeface="Arial" pitchFamily="34" charset="0"/>
              <a:buChar char="•"/>
            </a:pPr>
            <a:r>
              <a:rPr lang="en-US" altLang="zh-CN" sz="1200" dirty="0"/>
              <a:t>Extension         </a:t>
            </a:r>
            <a:r>
              <a:rPr lang="en-US" altLang="zh-CN" sz="1600" dirty="0"/>
              <a:t>                   </a:t>
            </a:r>
            <a:endParaRPr lang="zh-CN" alt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225" y="922013"/>
            <a:ext cx="5791200" cy="2998017"/>
          </a:xfrm>
          <a:prstGeom prst="rect">
            <a:avLst/>
          </a:prstGeom>
        </p:spPr>
      </p:pic>
    </p:spTree>
    <p:extLst>
      <p:ext uri="{BB962C8B-B14F-4D97-AF65-F5344CB8AC3E}">
        <p14:creationId xmlns:p14="http://schemas.microsoft.com/office/powerpoint/2010/main" val="2596899439"/>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Encryption and authenticate algorithm</a:t>
            </a:r>
            <a:endParaRPr lang="zh-CN" altLang="en-US" dirty="0"/>
          </a:p>
        </p:txBody>
      </p:sp>
      <p:sp>
        <p:nvSpPr>
          <p:cNvPr id="3" name="Text Placeholder 2"/>
          <p:cNvSpPr>
            <a:spLocks noGrp="1"/>
          </p:cNvSpPr>
          <p:nvPr>
            <p:ph type="body" sz="quarter" idx="10"/>
          </p:nvPr>
        </p:nvSpPr>
        <p:spPr>
          <a:xfrm>
            <a:off x="233232" y="5048636"/>
            <a:ext cx="8570912" cy="1260723"/>
          </a:xfrm>
        </p:spPr>
        <p:txBody>
          <a:bodyPr/>
          <a:lstStyle/>
          <a:p>
            <a:pPr marL="228600" lvl="1" indent="-228600">
              <a:buSzPct val="90000"/>
              <a:buFont typeface="Arial" pitchFamily="34" charset="0"/>
              <a:buChar char="•"/>
            </a:pPr>
            <a:r>
              <a:rPr lang="en-US" altLang="zh-CN" sz="1200" dirty="0"/>
              <a:t>CST_NULL_CIPHER_HMAC_SHA1_80,           // NULL cipher with HMAC-SHA1, [RFC3711-SRTP]</a:t>
            </a:r>
          </a:p>
          <a:p>
            <a:pPr marL="228600" lvl="1" indent="-228600">
              <a:buSzPct val="90000"/>
              <a:buFont typeface="Arial" pitchFamily="34" charset="0"/>
              <a:buChar char="•"/>
            </a:pPr>
            <a:r>
              <a:rPr lang="en-US" altLang="zh-CN" sz="1200" dirty="0"/>
              <a:t>CST_AES_CM_128_HMAC_SHA1_80,            // AES_CM_128_HMAC_SHA1_80, [RFC4568-SDESC]</a:t>
            </a:r>
          </a:p>
          <a:p>
            <a:pPr marL="228600" lvl="1" indent="-228600">
              <a:buSzPct val="90000"/>
              <a:buFont typeface="Arial" pitchFamily="34" charset="0"/>
              <a:buChar char="•"/>
            </a:pPr>
            <a:r>
              <a:rPr lang="en-US" altLang="zh-CN" sz="1200" dirty="0"/>
              <a:t>CST_AES_CM_SW_128_HMAC_SHA1_80,         // SRTP with ESN, [Multi-stream Switchable SRTP]</a:t>
            </a:r>
          </a:p>
          <a:p>
            <a:pPr marL="228600" lvl="1" indent="-228600">
              <a:buSzPct val="90000"/>
              <a:buFont typeface="Arial" pitchFamily="34" charset="0"/>
              <a:buChar char="•"/>
            </a:pPr>
            <a:r>
              <a:rPr lang="en-US" altLang="zh-CN" sz="1200" dirty="0"/>
              <a:t>CST_AES_CM_SW_128_HMAC_SHA1_OSW_80,     // SRTP with ESN and optimized authentication, [Multi-stream Switchable SRTP]</a:t>
            </a:r>
            <a:endParaRPr lang="zh-CN" altLang="en-US" sz="1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38" y="1304093"/>
            <a:ext cx="8525764" cy="3744544"/>
          </a:xfrm>
          <a:prstGeom prst="rect">
            <a:avLst/>
          </a:prstGeom>
        </p:spPr>
      </p:pic>
    </p:spTree>
    <p:extLst>
      <p:ext uri="{BB962C8B-B14F-4D97-AF65-F5344CB8AC3E}">
        <p14:creationId xmlns:p14="http://schemas.microsoft.com/office/powerpoint/2010/main" val="2258430791"/>
      </p:ext>
    </p:extLst>
  </p:cSld>
  <p:clrMapOvr>
    <a:masterClrMapping/>
  </p:clrMapOvr>
  <p:transition>
    <p:wipe dir="r"/>
  </p:transition>
</p:sld>
</file>

<file path=ppt/theme/theme1.xml><?xml version="1.0" encoding="utf-8"?>
<a:theme xmlns:a="http://schemas.openxmlformats.org/drawingml/2006/main" name="Cisco_WebEx_White_Template_2009">
  <a:themeElements>
    <a:clrScheme name="Cisco White 2009">
      <a:dk1>
        <a:sysClr val="windowText" lastClr="000000"/>
      </a:dk1>
      <a:lt1>
        <a:sysClr val="window" lastClr="FFFFFF"/>
      </a:lt1>
      <a:dk2>
        <a:srgbClr val="015F85"/>
      </a:dk2>
      <a:lt2>
        <a:srgbClr val="FFFFFF"/>
      </a:lt2>
      <a:accent1>
        <a:srgbClr val="0183B7"/>
      </a:accent1>
      <a:accent2>
        <a:srgbClr val="EE6804"/>
      </a:accent2>
      <a:accent3>
        <a:srgbClr val="A8286B"/>
      </a:accent3>
      <a:accent4>
        <a:srgbClr val="68B442"/>
      </a:accent4>
      <a:accent5>
        <a:srgbClr val="7F44C6"/>
      </a:accent5>
      <a:accent6>
        <a:srgbClr val="B21A1A"/>
      </a:accent6>
      <a:hlink>
        <a:srgbClr val="47B0D5"/>
      </a:hlink>
      <a:folHlink>
        <a:srgbClr val="C9A303"/>
      </a:folHlink>
    </a:clrScheme>
    <a:fontScheme name="Cisco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sco_Arial_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sco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Cisco_WebEx_White_Template_2009</Template>
  <TotalTime>118171</TotalTime>
  <Words>5649</Words>
  <Application>Microsoft Macintosh PowerPoint</Application>
  <PresentationFormat>On-screen Show (4:3)</PresentationFormat>
  <Paragraphs>669</Paragraphs>
  <Slides>57</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57</vt:i4>
      </vt:variant>
    </vt:vector>
  </HeadingPairs>
  <TitlesOfParts>
    <vt:vector size="64" baseType="lpstr">
      <vt:lpstr>Ciscolight</vt:lpstr>
      <vt:lpstr>Arial</vt:lpstr>
      <vt:lpstr>Calibri</vt:lpstr>
      <vt:lpstr>Courier New</vt:lpstr>
      <vt:lpstr>Wingdings</vt:lpstr>
      <vt:lpstr>Cisco_WebEx_White_Template_2009</vt:lpstr>
      <vt:lpstr>Cisco_Arial_16x9</vt:lpstr>
      <vt:lpstr>A Glance of SRTP</vt:lpstr>
      <vt:lpstr>SRTP overview</vt:lpstr>
      <vt:lpstr>SRTP packet</vt:lpstr>
      <vt:lpstr>SRTP Packet process</vt:lpstr>
      <vt:lpstr>SRTP key stream</vt:lpstr>
      <vt:lpstr>SRTP Packet</vt:lpstr>
      <vt:lpstr>SRTCP Packet</vt:lpstr>
      <vt:lpstr>SRTP signal</vt:lpstr>
      <vt:lpstr>Encryption and authenticate algorithm</vt:lpstr>
      <vt:lpstr>Encryption and authenticate algorithm</vt:lpstr>
      <vt:lpstr>Message Authenticate</vt:lpstr>
      <vt:lpstr>Key Derive method</vt:lpstr>
      <vt:lpstr>Key derivation rate </vt:lpstr>
      <vt:lpstr>Protect RTP packet</vt:lpstr>
      <vt:lpstr>Protect RTCP packet</vt:lpstr>
      <vt:lpstr>SRTP issues</vt:lpstr>
      <vt:lpstr>Reference</vt:lpstr>
      <vt:lpstr>Change of libsrtp</vt:lpstr>
      <vt:lpstr>libsrtp</vt:lpstr>
      <vt:lpstr>libsrtp </vt:lpstr>
      <vt:lpstr>libsrtp</vt:lpstr>
      <vt:lpstr>SRTP codes</vt:lpstr>
      <vt:lpstr>Libsrtp ekt</vt:lpstr>
      <vt:lpstr>Build libsrtp</vt:lpstr>
      <vt:lpstr>Change of libsrtp</vt:lpstr>
      <vt:lpstr>Change of libsrtp – Add ESN</vt:lpstr>
      <vt:lpstr>Change of libsrtp – Add EKT</vt:lpstr>
      <vt:lpstr>Change of libsrtp – Add EKT</vt:lpstr>
      <vt:lpstr>Usage of libsrtp</vt:lpstr>
      <vt:lpstr>SRTP modules</vt:lpstr>
      <vt:lpstr>Use cases on client side</vt:lpstr>
      <vt:lpstr>User cases on server side</vt:lpstr>
      <vt:lpstr>EKT</vt:lpstr>
      <vt:lpstr>EKT: Encrypted Key Transport for SRTP</vt:lpstr>
      <vt:lpstr>EKT Field append to SRTP/SRTCP packet</vt:lpstr>
      <vt:lpstr>SDP for EKT</vt:lpstr>
      <vt:lpstr>PowerPoint Presentation</vt:lpstr>
      <vt:lpstr>Change of libsrtp</vt:lpstr>
      <vt:lpstr>Initialization Process</vt:lpstr>
      <vt:lpstr>Outbound Process</vt:lpstr>
      <vt:lpstr>Inbound process</vt:lpstr>
      <vt:lpstr>Inbound process</vt:lpstr>
      <vt:lpstr>Use case</vt:lpstr>
      <vt:lpstr>Change for libsrtp</vt:lpstr>
      <vt:lpstr>SSRTP</vt:lpstr>
      <vt:lpstr>Switchable SRTP (S-SRTP)</vt:lpstr>
      <vt:lpstr>ESN</vt:lpstr>
      <vt:lpstr>S-SRTP concept</vt:lpstr>
      <vt:lpstr>S-SRTP implementation Optimization</vt:lpstr>
      <vt:lpstr>S-SRTP Pros and Cons</vt:lpstr>
      <vt:lpstr>Two Authentication Tag</vt:lpstr>
      <vt:lpstr>Switch media by SRTP with two tags</vt:lpstr>
      <vt:lpstr>Backup</vt:lpstr>
      <vt:lpstr>Packet index estimation</vt:lpstr>
      <vt:lpstr>RTCP protect and unprotect</vt:lpstr>
      <vt:lpstr>SRTP Policy</vt:lpstr>
      <vt:lpstr>WebRTC DTLS-SRTP</vt:lpstr>
    </vt:vector>
  </TitlesOfParts>
  <Company>WebEx Communications,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FRXX  Feature name</dc:title>
  <dc:creator>Jeff Roberts</dc:creator>
  <cp:lastModifiedBy>Walter Fan (yafan)</cp:lastModifiedBy>
  <cp:revision>1645</cp:revision>
  <dcterms:created xsi:type="dcterms:W3CDTF">2012-02-28T02:29:39Z</dcterms:created>
  <dcterms:modified xsi:type="dcterms:W3CDTF">2020-11-11T03:18:39Z</dcterms:modified>
</cp:coreProperties>
</file>