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0"/>
  </p:notesMasterIdLst>
  <p:sldIdLst>
    <p:sldId id="256" r:id="rId2"/>
    <p:sldId id="260" r:id="rId3"/>
    <p:sldId id="262" r:id="rId4"/>
    <p:sldId id="290" r:id="rId5"/>
    <p:sldId id="263" r:id="rId6"/>
    <p:sldId id="289" r:id="rId7"/>
    <p:sldId id="286" r:id="rId8"/>
    <p:sldId id="257" r:id="rId9"/>
    <p:sldId id="293" r:id="rId10"/>
    <p:sldId id="258" r:id="rId11"/>
    <p:sldId id="259" r:id="rId12"/>
    <p:sldId id="284" r:id="rId13"/>
    <p:sldId id="278" r:id="rId14"/>
    <p:sldId id="265" r:id="rId15"/>
    <p:sldId id="266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69" r:id="rId24"/>
    <p:sldId id="280" r:id="rId25"/>
    <p:sldId id="283" r:id="rId26"/>
    <p:sldId id="282" r:id="rId27"/>
    <p:sldId id="279" r:id="rId28"/>
    <p:sldId id="291" r:id="rId2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68"/>
    <p:restoredTop sz="95811"/>
  </p:normalViewPr>
  <p:slideViewPr>
    <p:cSldViewPr snapToGrid="0" snapToObjects="1">
      <p:cViewPr varScale="1">
        <p:scale>
          <a:sx n="165" d="100"/>
          <a:sy n="165" d="100"/>
        </p:scale>
        <p:origin x="672" y="176"/>
      </p:cViewPr>
      <p:guideLst>
        <p:guide pos="314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4EF4D-DB12-3E45-AA45-29D900805E8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5C24-0C9D-9841-B6BC-E10E0A60B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3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895662"/>
            <a:ext cx="8139112" cy="556563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3969" r:id="rId16"/>
    <p:sldLayoutId id="2147483968" r:id="rId17"/>
    <p:sldLayoutId id="2147483973" r:id="rId18"/>
    <p:sldLayoutId id="2147483967" r:id="rId19"/>
    <p:sldLayoutId id="2147483970" r:id="rId20"/>
    <p:sldLayoutId id="2147483987" r:id="rId21"/>
    <p:sldLayoutId id="2147483983" r:id="rId22"/>
    <p:sldLayoutId id="2147483971" r:id="rId23"/>
    <p:sldLayoutId id="2147483972" r:id="rId24"/>
    <p:sldLayoutId id="2147483897" r:id="rId25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5246" TargetMode="External"/><Relationship Id="rId2" Type="http://schemas.openxmlformats.org/officeDocument/2006/relationships/hyperlink" Target="https://datatracker.ietf.org/doc/html/rfc5764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datatracker.ietf.org/doc/html/rfc5705" TargetMode="External"/><Relationship Id="rId4" Type="http://schemas.openxmlformats.org/officeDocument/2006/relationships/hyperlink" Target="https://datatracker.ietf.org/doc/html/rfc6347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hyperlink" Target="https://en.wikipedia.org/wiki/Transport_Layer_Security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Walter</a:t>
            </a:r>
            <a:r>
              <a:rPr lang="zh-CN" altLang="en-US" dirty="0"/>
              <a:t> </a:t>
            </a:r>
            <a:r>
              <a:rPr lang="en-US" altLang="zh-CN" dirty="0"/>
              <a:t>Fan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WebEx</a:t>
            </a:r>
            <a:r>
              <a:rPr lang="zh-CN" altLang="en-US" dirty="0"/>
              <a:t> </a:t>
            </a:r>
            <a:r>
              <a:rPr lang="en-US" altLang="zh-CN" dirty="0"/>
              <a:t>Telephony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Department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6/10/2020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WebRTC DTLS and SRTP</a:t>
            </a:r>
          </a:p>
        </p:txBody>
      </p:sp>
    </p:spTree>
    <p:extLst>
      <p:ext uri="{BB962C8B-B14F-4D97-AF65-F5344CB8AC3E}">
        <p14:creationId xmlns:p14="http://schemas.microsoft.com/office/powerpoint/2010/main" val="2101421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21B65-26F2-1E4F-885E-B01F9277F1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N" dirty="0"/>
              <a:t>Loss-insensitive Message, but:</a:t>
            </a:r>
          </a:p>
          <a:p>
            <a:pPr marL="517525" lvl="1" indent="-342900">
              <a:buFont typeface="+mj-lt"/>
              <a:buAutoNum type="arabicPeriod"/>
            </a:pPr>
            <a:r>
              <a:rPr lang="en-US" dirty="0"/>
              <a:t>Inter-record dependency</a:t>
            </a:r>
            <a:endParaRPr lang="en-CN" dirty="0"/>
          </a:p>
          <a:p>
            <a:r>
              <a:rPr lang="en-CN" dirty="0"/>
              <a:t>Handshake need relible and ordering, but:</a:t>
            </a:r>
          </a:p>
          <a:p>
            <a:pPr marL="628650" lvl="1" indent="-457200">
              <a:buFont typeface="+mj-lt"/>
              <a:buAutoNum type="arabicPeriod"/>
            </a:pPr>
            <a:r>
              <a:rPr lang="en-CN" dirty="0"/>
              <a:t>Packet Loss</a:t>
            </a:r>
          </a:p>
          <a:p>
            <a:pPr marL="628650" lvl="1" indent="-457200">
              <a:buFont typeface="+mj-lt"/>
              <a:buAutoNum type="arabicPeriod"/>
            </a:pPr>
            <a:r>
              <a:rPr lang="en-CN" dirty="0"/>
              <a:t>Recording</a:t>
            </a:r>
          </a:p>
          <a:p>
            <a:pPr marL="628650" lvl="1" indent="-457200">
              <a:buFont typeface="+mj-lt"/>
              <a:buAutoNum type="arabicPeriod"/>
            </a:pPr>
            <a:r>
              <a:rPr lang="en-CN" dirty="0"/>
              <a:t>Message Size</a:t>
            </a:r>
          </a:p>
          <a:p>
            <a:pPr marL="628650" lvl="1" indent="-457200">
              <a:buFont typeface="+mj-lt"/>
              <a:buAutoNum type="arabicPeriod"/>
            </a:pPr>
            <a:r>
              <a:rPr lang="en-CN" dirty="0"/>
              <a:t>Duplication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FD30BE-B249-9F47-BCC7-9B8C6257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Issues due to UDP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A8264-8772-484B-9C04-07DBA662D1B0}"/>
              </a:ext>
            </a:extLst>
          </p:cNvPr>
          <p:cNvSpPr txBox="1"/>
          <p:nvPr/>
        </p:nvSpPr>
        <p:spPr>
          <a:xfrm>
            <a:off x="4833257" y="252549"/>
            <a:ext cx="41365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/>
              <a:t>DTLS Solution</a:t>
            </a:r>
          </a:p>
          <a:p>
            <a:endParaRPr lang="en-CN" dirty="0"/>
          </a:p>
          <a:p>
            <a:pPr marL="3175" indent="-285750">
              <a:buFont typeface="Arial" panose="020B0604020202020204" pitchFamily="34" charset="0"/>
              <a:buChar char="•"/>
            </a:pPr>
            <a:r>
              <a:rPr lang="en-CN" dirty="0"/>
              <a:t>Loss-insensitive Message</a:t>
            </a:r>
          </a:p>
          <a:p>
            <a:pPr marL="517525" lvl="1" indent="-342900">
              <a:buFont typeface="+mj-lt"/>
              <a:buAutoNum type="arabicPeriod"/>
            </a:pPr>
            <a:r>
              <a:rPr lang="en-US" sz="1600" dirty="0"/>
              <a:t>B</a:t>
            </a:r>
            <a:r>
              <a:rPr lang="en-CN" sz="1600" dirty="0"/>
              <a:t>an stream ciphers</a:t>
            </a:r>
          </a:p>
          <a:p>
            <a:pPr marL="517525" lvl="1" indent="-342900">
              <a:buFont typeface="+mj-lt"/>
              <a:buAutoNum type="arabicPeriod"/>
            </a:pPr>
            <a:r>
              <a:rPr lang="en-US" sz="1600" dirty="0"/>
              <a:t>A</a:t>
            </a:r>
            <a:r>
              <a:rPr lang="en-CN" sz="1600" dirty="0"/>
              <a:t>dding explicit SN</a:t>
            </a:r>
          </a:p>
          <a:p>
            <a:endParaRPr lang="en-CN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>
                <a:latin typeface="+mn-lt"/>
              </a:rPr>
              <a:t>Handshake reliable and ordering</a:t>
            </a:r>
          </a:p>
          <a:p>
            <a:pPr marL="517525" lvl="1" indent="-342900">
              <a:buFont typeface="+mj-lt"/>
              <a:buAutoNum type="arabicPeriod"/>
            </a:pPr>
            <a:r>
              <a:rPr lang="en-CN" sz="1600" dirty="0"/>
              <a:t>Retransmission timer</a:t>
            </a:r>
          </a:p>
          <a:p>
            <a:pPr marL="517525" lvl="1" indent="-342900">
              <a:buFont typeface="+mj-lt"/>
              <a:buAutoNum type="arabicPeriod"/>
            </a:pPr>
            <a:r>
              <a:rPr lang="en-US" sz="1600" dirty="0"/>
              <a:t>M</a:t>
            </a:r>
            <a:r>
              <a:rPr lang="en-CN" sz="1600" dirty="0"/>
              <a:t>essage SN </a:t>
            </a:r>
            <a:r>
              <a:rPr lang="en-CN" dirty="0">
                <a:latin typeface="+mn-lt"/>
              </a:rPr>
              <a:t>within handshake</a:t>
            </a:r>
          </a:p>
          <a:p>
            <a:pPr marL="517525" lvl="1" indent="-342900">
              <a:buFont typeface="+mj-lt"/>
              <a:buAutoNum type="arabicPeriod"/>
            </a:pPr>
            <a:r>
              <a:rPr lang="en-CN" sz="1600" dirty="0"/>
              <a:t>Message</a:t>
            </a:r>
            <a:r>
              <a:rPr lang="en-CN" dirty="0">
                <a:latin typeface="+mn-lt"/>
              </a:rPr>
              <a:t> fragmented </a:t>
            </a:r>
            <a:r>
              <a:rPr lang="en-CN" sz="1600" dirty="0"/>
              <a:t>to</a:t>
            </a:r>
            <a:r>
              <a:rPr lang="en-CN" dirty="0">
                <a:latin typeface="+mn-lt"/>
              </a:rPr>
              <a:t> N DTLS </a:t>
            </a:r>
            <a:r>
              <a:rPr lang="en-CN" sz="1600" dirty="0"/>
              <a:t>records</a:t>
            </a:r>
          </a:p>
          <a:p>
            <a:pPr marL="517525" lvl="1" indent="-342900">
              <a:buFont typeface="+mj-lt"/>
              <a:buAutoNum type="arabicPeriod"/>
            </a:pPr>
            <a:r>
              <a:rPr lang="en-CN" sz="1600" dirty="0"/>
              <a:t>Maintain a bitmap </a:t>
            </a:r>
            <a:r>
              <a:rPr lang="en-US" altLang="zh-CN" sz="1600" dirty="0"/>
              <a:t>window</a:t>
            </a:r>
            <a:r>
              <a:rPr lang="en-CN" sz="1600" dirty="0"/>
              <a:t> of received records</a:t>
            </a:r>
            <a:r>
              <a:rPr lang="zh-CN" altLang="en-US" sz="1600" dirty="0"/>
              <a:t> </a:t>
            </a:r>
            <a:r>
              <a:rPr lang="en-US" altLang="zh-CN" sz="1600" dirty="0"/>
              <a:t>for</a:t>
            </a:r>
            <a:r>
              <a:rPr lang="zh-CN" altLang="en-US" sz="1600" dirty="0"/>
              <a:t> </a:t>
            </a:r>
            <a:r>
              <a:rPr lang="en-US" altLang="zh-CN" sz="1600" dirty="0"/>
              <a:t>Replay Detection </a:t>
            </a:r>
            <a:endParaRPr lang="en-CN" sz="1600" dirty="0"/>
          </a:p>
          <a:p>
            <a:endParaRPr lang="en-C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7153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CC5D08-3B5A-284E-9B7B-BF94BA368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1925" y="1009291"/>
            <a:ext cx="3822400" cy="3581759"/>
          </a:xfrm>
        </p:spPr>
        <p:txBody>
          <a:bodyPr/>
          <a:lstStyle/>
          <a:p>
            <a:pPr marL="57150" indent="0">
              <a:buNone/>
            </a:pPr>
            <a:r>
              <a:rPr lang="en-US" sz="1400" dirty="0"/>
              <a:t>Compared TLS</a:t>
            </a:r>
          </a:p>
          <a:p>
            <a:pPr marL="400050" indent="-342900">
              <a:buAutoNum type="arabicPeriod"/>
            </a:pPr>
            <a:r>
              <a:rPr lang="en-US" sz="1400" dirty="0"/>
              <a:t>A stateless cookie exchange has been added to prevent denial- of-service attacks.</a:t>
            </a:r>
          </a:p>
          <a:p>
            <a:pPr marL="400050" indent="-342900">
              <a:buAutoNum type="arabicPeriod"/>
            </a:pPr>
            <a:r>
              <a:rPr lang="en-US" sz="1400" dirty="0"/>
              <a:t>Modifications to the handshake header to handle message loss, reordering, and DTLS message fragmentation (in order to avoid IP fragmentation). </a:t>
            </a:r>
          </a:p>
          <a:p>
            <a:pPr marL="514350" lvl="1" indent="-342900"/>
            <a:r>
              <a:rPr lang="en-US" sz="1200" dirty="0" err="1"/>
              <a:t>fragment_offset</a:t>
            </a:r>
            <a:endParaRPr lang="en-US" sz="1200" dirty="0"/>
          </a:p>
          <a:p>
            <a:pPr marL="514350" lvl="1" indent="-342900"/>
            <a:r>
              <a:rPr lang="en-US" sz="1200" dirty="0" err="1"/>
              <a:t>fragment_length</a:t>
            </a:r>
            <a:endParaRPr lang="en-US" sz="1200" dirty="0"/>
          </a:p>
          <a:p>
            <a:pPr marL="400050" indent="-342900">
              <a:buAutoNum type="arabicPeriod"/>
            </a:pPr>
            <a:r>
              <a:rPr lang="en-US" sz="1400" dirty="0"/>
              <a:t>Retransmission timers to handle message loss.</a:t>
            </a:r>
            <a:endParaRPr lang="en-CN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E33D1A-A38B-1641-927C-0012FDA5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DTLS</a:t>
            </a:r>
            <a:r>
              <a:rPr lang="zh-CN" altLang="en-US" dirty="0"/>
              <a:t> </a:t>
            </a:r>
            <a:r>
              <a:rPr lang="en-US" altLang="zh-CN" dirty="0"/>
              <a:t>handshake</a:t>
            </a:r>
            <a:endParaRPr lang="en-CN" dirty="0"/>
          </a:p>
        </p:txBody>
      </p:sp>
      <p:pic>
        <p:nvPicPr>
          <p:cNvPr id="4" name="Picture 2" descr="Overview of DTLS 1.3 handshake protocol with mutual authentication and key exchange (blue arrows represent handshake messages and green arrows represent application data; dashed arrows indicate that the messages are encrypted).">
            <a:extLst>
              <a:ext uri="{FF2B5EF4-FFF2-40B4-BE49-F238E27FC236}">
                <a16:creationId xmlns:a16="http://schemas.microsoft.com/office/drawing/2014/main" id="{AB0EEF9E-F045-FE44-83CB-023C84530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651" y="0"/>
            <a:ext cx="47371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132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8EC5E1-363E-7F4C-A7E6-B29B40775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614" y="1073150"/>
            <a:ext cx="4122965" cy="3517900"/>
          </a:xfrm>
        </p:spPr>
        <p:txBody>
          <a:bodyPr/>
          <a:lstStyle/>
          <a:p>
            <a:pPr marL="57150" indent="0">
              <a:buNone/>
            </a:pPr>
            <a:r>
              <a:rPr lang="en-US" sz="1800" dirty="0"/>
              <a:t>There are 3 ways to exit the WAITING state: </a:t>
            </a:r>
          </a:p>
          <a:p>
            <a:r>
              <a:rPr lang="en-US" sz="1800" dirty="0"/>
              <a:t>1. The retransmit timer expires</a:t>
            </a:r>
          </a:p>
          <a:p>
            <a:r>
              <a:rPr lang="en-US" sz="1800" dirty="0"/>
              <a:t>2. The implementation reads a retransmitted flight from the peer:</a:t>
            </a:r>
          </a:p>
          <a:p>
            <a:r>
              <a:rPr lang="en-US" sz="1800" dirty="0"/>
              <a:t>3. The implementation receives the next flight of messages</a:t>
            </a:r>
            <a:endParaRPr lang="en-CN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3A7F89-BB56-724D-9DA5-1FBC34E8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/>
              <a:t>DTLS Timeout and Retransmission </a:t>
            </a:r>
            <a:br>
              <a:rPr lang="en-US" sz="2000" dirty="0"/>
            </a:br>
            <a:r>
              <a:rPr lang="en-US" sz="2000" dirty="0"/>
              <a:t>State Machine</a:t>
            </a:r>
            <a:endParaRPr lang="en-C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74F25-FADA-EC47-A01D-68ED93F3E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677" y="0"/>
            <a:ext cx="386255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89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A4E837-AF6E-1D49-BB3F-DABEB54B92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6B35F3-19B4-684F-A077-62F9F70E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Handshake message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79D7CB-F58D-8849-8274-ED4296399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92" y="1029951"/>
            <a:ext cx="6918242" cy="411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61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0A01FC-13A1-2F4A-BF34-1BA4C7DEE8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" y="1076625"/>
            <a:ext cx="3838219" cy="3517900"/>
          </a:xfrm>
        </p:spPr>
        <p:txBody>
          <a:bodyPr/>
          <a:lstStyle/>
          <a:p>
            <a:pPr marL="57150" indent="0">
              <a:buNone/>
            </a:pPr>
            <a:r>
              <a:rPr lang="en-US" sz="1800" dirty="0"/>
              <a:t>struct { </a:t>
            </a:r>
          </a:p>
          <a:p>
            <a:pPr marL="57150" indent="0">
              <a:buNone/>
            </a:pPr>
            <a:r>
              <a:rPr lang="en-US" sz="1800" dirty="0" err="1"/>
              <a:t>ProtocolVersion</a:t>
            </a:r>
            <a:r>
              <a:rPr lang="en-US" sz="1800" dirty="0"/>
              <a:t> </a:t>
            </a:r>
            <a:r>
              <a:rPr lang="en-US" sz="1800" dirty="0" err="1"/>
              <a:t>client_version</a:t>
            </a:r>
            <a:r>
              <a:rPr lang="en-US" sz="1800" dirty="0"/>
              <a:t>; Random random; </a:t>
            </a:r>
            <a:br>
              <a:rPr lang="en-US" sz="1800" dirty="0"/>
            </a:br>
            <a:r>
              <a:rPr lang="en-US" sz="1800" dirty="0" err="1"/>
              <a:t>SessionID</a:t>
            </a:r>
            <a:r>
              <a:rPr lang="en-US" sz="1800" dirty="0"/>
              <a:t> </a:t>
            </a:r>
            <a:r>
              <a:rPr lang="en-US" sz="1800" dirty="0" err="1"/>
              <a:t>session_id</a:t>
            </a:r>
            <a:r>
              <a:rPr lang="en-US" sz="1800" dirty="0"/>
              <a:t>; </a:t>
            </a:r>
            <a:br>
              <a:rPr lang="en-US" sz="1800" dirty="0"/>
            </a:br>
            <a:r>
              <a:rPr lang="en-US" sz="1800" dirty="0"/>
              <a:t>opaque cookie&lt;0..2^8-1&gt;; // New field </a:t>
            </a:r>
            <a:r>
              <a:rPr lang="en-US" sz="1800" dirty="0" err="1"/>
              <a:t>CipherSuite</a:t>
            </a:r>
            <a:r>
              <a:rPr lang="en-US" sz="1800" dirty="0"/>
              <a:t> </a:t>
            </a:r>
            <a:r>
              <a:rPr lang="en-US" sz="1800" dirty="0" err="1"/>
              <a:t>cipher_suites</a:t>
            </a:r>
            <a:r>
              <a:rPr lang="en-US" sz="1800" dirty="0"/>
              <a:t>&lt;2..2^16-1&gt;;</a:t>
            </a:r>
            <a:br>
              <a:rPr lang="en-US" sz="1800" dirty="0"/>
            </a:br>
            <a:r>
              <a:rPr lang="en-US" sz="1800" dirty="0" err="1"/>
              <a:t>CompressionMethod</a:t>
            </a:r>
            <a:r>
              <a:rPr lang="en-US" sz="1800" dirty="0"/>
              <a:t> </a:t>
            </a:r>
            <a:r>
              <a:rPr lang="en-US" sz="1800" dirty="0" err="1"/>
              <a:t>compression_methods</a:t>
            </a:r>
            <a:r>
              <a:rPr lang="en-US" sz="1800" dirty="0"/>
              <a:t>&lt;1..2^8-1&gt;; </a:t>
            </a:r>
            <a:br>
              <a:rPr lang="en-US" sz="1800" dirty="0"/>
            </a:br>
            <a:r>
              <a:rPr lang="en-US" sz="1800" dirty="0"/>
              <a:t>} </a:t>
            </a:r>
            <a:r>
              <a:rPr lang="en-US" sz="1800" dirty="0" err="1"/>
              <a:t>ClientHello</a:t>
            </a:r>
            <a:r>
              <a:rPr lang="en-US" sz="1800" dirty="0"/>
              <a:t>;</a:t>
            </a:r>
            <a:endParaRPr lang="en-CN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09E9CB-DD11-6246-BCAF-AD841936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ClientHello</a:t>
            </a:r>
            <a:endParaRPr lang="en-CN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1E6128A-CD98-3443-8264-DD21D4E30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332" y="0"/>
            <a:ext cx="521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8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681757-F497-6C4F-ACC5-75D0256C34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84BA91-8EA1-3241-824D-27A43583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ServerHello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5E465-21F1-3242-975C-2C0A3B73F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051" y="0"/>
            <a:ext cx="59946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96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46445-09C5-AD44-BD49-886BFD3A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DTLS-SRTP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D22EC-015D-A641-93FE-F052CCC026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application data is protected using SRTP</a:t>
            </a:r>
          </a:p>
          <a:p>
            <a:r>
              <a:rPr lang="en-US" dirty="0"/>
              <a:t>the DTLS handshake is used to establish keying material, algorithms, and parameters for SRTP</a:t>
            </a:r>
          </a:p>
          <a:p>
            <a:r>
              <a:rPr lang="en-US" dirty="0"/>
              <a:t>a DTLS extension is used to negotiate SRTP algorithms</a:t>
            </a:r>
          </a:p>
          <a:p>
            <a:r>
              <a:rPr lang="en-US" dirty="0"/>
              <a:t>other DTLS record-layer content types are protected using the ordinary DTLS record format. </a:t>
            </a:r>
            <a:br>
              <a:rPr lang="en-US" dirty="0"/>
            </a:br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CF1A2-0AB0-7F46-9E59-39D2A4EEC8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For each RTP or RTCP flow the peers do a DTLS handshake on the same source and destination port pair to establish a DTLS association. 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054646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540603-007A-4B4D-839D-3499FF366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93" y="707231"/>
            <a:ext cx="6009212" cy="321517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AA7F2B2-3A92-1346-9CEF-2B4313193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56" y="70077"/>
            <a:ext cx="8345488" cy="731837"/>
          </a:xfrm>
        </p:spPr>
        <p:txBody>
          <a:bodyPr/>
          <a:lstStyle/>
          <a:p>
            <a:r>
              <a:rPr lang="en-US" altLang="zh-CN" dirty="0"/>
              <a:t>Extension</a:t>
            </a:r>
            <a:r>
              <a:rPr lang="zh-CN" altLang="en-US" dirty="0"/>
              <a:t> </a:t>
            </a:r>
            <a:r>
              <a:rPr lang="en-US" altLang="zh-CN" dirty="0" err="1"/>
              <a:t>use_srtp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02CB83-0B87-E443-A1C3-9B68F4C14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379" y="3894125"/>
            <a:ext cx="5291458" cy="117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93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801B2A-ED1D-3646-AAD6-E6AC4DEF5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734" y="1073150"/>
            <a:ext cx="6540500" cy="18288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E4D9FBE-85BB-FA4A-9DF3-D9F7A6D2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DTLS Hello Message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32D46F-983A-4C45-A006-8D55918C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734" y="3025116"/>
            <a:ext cx="6781800" cy="1422400"/>
          </a:xfrm>
          <a:prstGeom prst="rect">
            <a:avLst/>
          </a:prstGeom>
        </p:spPr>
      </p:pic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DA6E0858-0D34-2D4C-84E1-098E0961B2E1}"/>
              </a:ext>
            </a:extLst>
          </p:cNvPr>
          <p:cNvSpPr/>
          <p:nvPr/>
        </p:nvSpPr>
        <p:spPr>
          <a:xfrm>
            <a:off x="664234" y="3502325"/>
            <a:ext cx="914400" cy="612648"/>
          </a:xfrm>
          <a:prstGeom prst="wedgeRectCallout">
            <a:avLst>
              <a:gd name="adj1" fmla="val 154638"/>
              <a:gd name="adj2" fmla="val 2166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Hello</a:t>
            </a:r>
            <a:endParaRPr lang="en-CN" dirty="0"/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79615873-7D4C-2346-8E61-127EF357A740}"/>
              </a:ext>
            </a:extLst>
          </p:cNvPr>
          <p:cNvSpPr/>
          <p:nvPr/>
        </p:nvSpPr>
        <p:spPr>
          <a:xfrm>
            <a:off x="664234" y="1681226"/>
            <a:ext cx="914400" cy="612648"/>
          </a:xfrm>
          <a:prstGeom prst="wedgeRectCallout">
            <a:avLst>
              <a:gd name="adj1" fmla="val 154638"/>
              <a:gd name="adj2" fmla="val 2166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r>
              <a:rPr lang="zh-CN" altLang="en-US" dirty="0"/>
              <a:t> </a:t>
            </a:r>
            <a:r>
              <a:rPr lang="en-US" altLang="zh-CN" dirty="0"/>
              <a:t>Hello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122820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211504-87F3-114E-8A1A-5EBBBA25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KDF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7D66B0-DBA2-A54E-84AB-E342B7295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584" y="0"/>
            <a:ext cx="624078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6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3E4B4B-8BCB-B749-870D-A2720E3B62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479" y="1073150"/>
            <a:ext cx="4253592" cy="3517900"/>
          </a:xfrm>
        </p:spPr>
        <p:txBody>
          <a:bodyPr/>
          <a:lstStyle/>
          <a:p>
            <a:pPr marL="57150" indent="0">
              <a:buNone/>
            </a:pPr>
            <a:r>
              <a:rPr lang="en-US" dirty="0"/>
              <a:t>A suite of protocols to provide secure communication </a:t>
            </a:r>
          </a:p>
          <a:p>
            <a:pPr marL="171450" lvl="1" indent="0">
              <a:buNone/>
            </a:pPr>
            <a:r>
              <a:rPr lang="en-US" dirty="0"/>
              <a:t>- Confidentiality by applying block &amp; stream ciphers </a:t>
            </a:r>
          </a:p>
          <a:p>
            <a:pPr marL="171450" lvl="1" indent="0">
              <a:buNone/>
            </a:pPr>
            <a:r>
              <a:rPr lang="en-US" dirty="0"/>
              <a:t>- Integrity with MACs </a:t>
            </a:r>
          </a:p>
          <a:p>
            <a:pPr marL="171450" lvl="1" indent="0">
              <a:buNone/>
            </a:pPr>
            <a:r>
              <a:rPr lang="en-US" dirty="0"/>
              <a:t>- Authenticity with certificates </a:t>
            </a:r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50B3FD-41B6-4E47-B71C-D4D89A8D3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dirty="0"/>
              <a:t>TLS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D66186A-0179-414F-B2AE-0EFAD1EE6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1" y="406298"/>
            <a:ext cx="4572000" cy="22767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AC0147-B33D-C140-9126-C776E8EDFA66}"/>
              </a:ext>
            </a:extLst>
          </p:cNvPr>
          <p:cNvSpPr txBox="1"/>
          <p:nvPr/>
        </p:nvSpPr>
        <p:spPr>
          <a:xfrm>
            <a:off x="5019677" y="36966"/>
            <a:ext cx="366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Secure Socket Layer over TCP</a:t>
            </a:r>
          </a:p>
        </p:txBody>
      </p:sp>
      <p:pic>
        <p:nvPicPr>
          <p:cNvPr id="6" name="Picture 2" descr="TCP/IP protocol suite with TLS">
            <a:extLst>
              <a:ext uri="{FF2B5EF4-FFF2-40B4-BE49-F238E27FC236}">
                <a16:creationId xmlns:a16="http://schemas.microsoft.com/office/drawing/2014/main" id="{8A8D8DBC-543D-AB4C-A609-6A0AC766F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12" y="2628479"/>
            <a:ext cx="4443009" cy="250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823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D97F2A-565C-E747-8074-9940E024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SRTP</a:t>
            </a:r>
            <a:r>
              <a:rPr lang="zh-CN" altLang="en-US" dirty="0"/>
              <a:t> </a:t>
            </a:r>
            <a:r>
              <a:rPr lang="en-US" altLang="zh-CN" dirty="0"/>
              <a:t>Session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15EBA-5777-3741-858E-4C9EBB410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5083"/>
            <a:ext cx="9144000" cy="302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4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CE8AEF-9691-6346-B164-03E7E16400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Looks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byte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packet</a:t>
            </a:r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733946-538F-004C-8E64-8ED11339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08532-498D-C342-A560-A888A6FE1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01" y="2000250"/>
            <a:ext cx="77851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364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FE6E4E-66D6-924B-84BE-CB665073C5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sz="1800" dirty="0"/>
              <a:t>For each local host/port pair, the DTLS-SRTP implementation maintains a table listing all the SSRCs it knows about and the DTLS-SRTP associations they correspond to</a:t>
            </a:r>
          </a:p>
          <a:p>
            <a:r>
              <a:rPr lang="en-US" altLang="zh-CN" sz="1800" dirty="0"/>
              <a:t>1.</a:t>
            </a:r>
            <a:r>
              <a:rPr lang="zh-CN" altLang="en-US" sz="1800" dirty="0"/>
              <a:t> </a:t>
            </a:r>
            <a:r>
              <a:rPr lang="en-US" sz="1800" dirty="0"/>
              <a:t>If the SSRC is already known for that endpoint, then the corresponding DTLS-SRTP association and its keying material is used to decrypt and verify the packet. </a:t>
            </a:r>
          </a:p>
          <a:p>
            <a:r>
              <a:rPr lang="en-US" sz="1800" dirty="0"/>
              <a:t>2. If the SSRC is not known, then the receiver tries to decrypt it with the keying material corresponding to each DTLS-SRTP association for that endpoint. </a:t>
            </a:r>
          </a:p>
          <a:p>
            <a:r>
              <a:rPr lang="en-US" sz="1800" dirty="0"/>
              <a:t>3. If the decryption and verification succeeds (the authentication tag verifies), then an entry is placed in the table mapping the SSRC to that association. </a:t>
            </a:r>
          </a:p>
          <a:p>
            <a:r>
              <a:rPr lang="en-US" sz="1800" dirty="0"/>
              <a:t>4. If the decryption and verification fails, then the packet is silently discarded. </a:t>
            </a:r>
          </a:p>
          <a:p>
            <a:r>
              <a:rPr lang="en-US" sz="1800" dirty="0"/>
              <a:t>5. When a DTLS-SRTP association is closed (for instance, because the fork is abandoned), its entries MUST be removed from the mapping table.</a:t>
            </a:r>
            <a:endParaRPr lang="en-CN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7A9310-E91A-B84F-85E9-4C9F33A4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stream</a:t>
            </a:r>
            <a:r>
              <a:rPr lang="zh-CN" altLang="en-US" dirty="0"/>
              <a:t> </a:t>
            </a:r>
            <a:r>
              <a:rPr lang="en-US" altLang="zh-CN" dirty="0"/>
              <a:t>over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53364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A00340-994D-BB47-9079-BCD22F904C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RFC5705 Keying Material Exporters for TLS</a:t>
            </a:r>
          </a:p>
          <a:p>
            <a:pPr lvl="1"/>
            <a:r>
              <a:rPr lang="en-US" dirty="0" err="1"/>
              <a:t>client_master_key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server_master_key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client_salt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server_salt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E7A7C5-20CD-3F4F-AC23-FF332196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Material</a:t>
            </a:r>
            <a:r>
              <a:rPr lang="zh-CN" altLang="en-US" dirty="0"/>
              <a:t> </a:t>
            </a:r>
            <a:r>
              <a:rPr lang="en-US" altLang="zh-CN" dirty="0"/>
              <a:t>Extract</a:t>
            </a:r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C404D-A876-C149-9D50-7DAD5D072498}"/>
              </a:ext>
            </a:extLst>
          </p:cNvPr>
          <p:cNvSpPr txBox="1"/>
          <p:nvPr/>
        </p:nvSpPr>
        <p:spPr>
          <a:xfrm>
            <a:off x="3372927" y="1542514"/>
            <a:ext cx="5710687" cy="36009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void </a:t>
            </a:r>
            <a:r>
              <a:rPr lang="en-US" sz="1200" dirty="0" err="1"/>
              <a:t>CWCBDtlsHandle</a:t>
            </a:r>
            <a:r>
              <a:rPr lang="en-US" sz="1200" dirty="0"/>
              <a:t>::</a:t>
            </a:r>
            <a:r>
              <a:rPr lang="en-US" sz="1200" dirty="0" err="1"/>
              <a:t>exportDtlsKey</a:t>
            </a:r>
            <a:r>
              <a:rPr lang="en-US" sz="1200" dirty="0"/>
              <a:t>()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//WCB_INFO("</a:t>
            </a:r>
            <a:r>
              <a:rPr lang="en-US" sz="1200" dirty="0" err="1"/>
              <a:t>CWCBSrtpHandle</a:t>
            </a:r>
            <a:r>
              <a:rPr lang="en-US" sz="1200" dirty="0"/>
              <a:t>::</a:t>
            </a:r>
            <a:r>
              <a:rPr lang="en-US" sz="1200" dirty="0" err="1"/>
              <a:t>exportDtlsKey</a:t>
            </a:r>
            <a:r>
              <a:rPr lang="en-US" sz="1200" dirty="0"/>
              <a:t>, ");</a:t>
            </a:r>
          </a:p>
          <a:p>
            <a:r>
              <a:rPr lang="en-US" sz="1200" dirty="0"/>
              <a:t>const char *label = "EXTRACTOR-</a:t>
            </a:r>
            <a:r>
              <a:rPr lang="en-US" sz="1200" dirty="0" err="1"/>
              <a:t>dtls_srtp</a:t>
            </a:r>
            <a:r>
              <a:rPr lang="en-US" sz="1200" dirty="0"/>
              <a:t>";</a:t>
            </a:r>
          </a:p>
          <a:p>
            <a:r>
              <a:rPr lang="en-US" sz="1200" dirty="0"/>
              <a:t>unsigned char </a:t>
            </a:r>
            <a:r>
              <a:rPr lang="en-US" sz="1200" dirty="0" err="1"/>
              <a:t>keyMaterial</a:t>
            </a:r>
            <a:r>
              <a:rPr lang="en-US" sz="1200" dirty="0"/>
              <a:t>[60];</a:t>
            </a:r>
          </a:p>
          <a:p>
            <a:r>
              <a:rPr lang="en-US" sz="1200" dirty="0"/>
              <a:t>int </a:t>
            </a:r>
            <a:r>
              <a:rPr lang="en-US" sz="1200" dirty="0" err="1"/>
              <a:t>nRet</a:t>
            </a:r>
            <a:r>
              <a:rPr lang="en-US" sz="1200" dirty="0"/>
              <a:t>, </a:t>
            </a:r>
            <a:r>
              <a:rPr lang="en-US" sz="1200" dirty="0" err="1"/>
              <a:t>nError</a:t>
            </a:r>
            <a:r>
              <a:rPr lang="en-US" sz="1200" dirty="0"/>
              <a:t>;</a:t>
            </a:r>
          </a:p>
          <a:p>
            <a:r>
              <a:rPr lang="en-US" sz="1200" dirty="0" err="1"/>
              <a:t>nRet</a:t>
            </a:r>
            <a:r>
              <a:rPr lang="en-US" sz="1200" dirty="0"/>
              <a:t> = tls1_export_keying_material(</a:t>
            </a:r>
            <a:r>
              <a:rPr lang="en-US" sz="1200" dirty="0" err="1"/>
              <a:t>m_Ssl</a:t>
            </a:r>
            <a:r>
              <a:rPr lang="en-US" sz="1200" dirty="0"/>
              <a:t>, </a:t>
            </a:r>
            <a:r>
              <a:rPr lang="en-US" sz="1200" dirty="0" err="1"/>
              <a:t>keyMaterial</a:t>
            </a:r>
            <a:r>
              <a:rPr lang="en-US" sz="1200" dirty="0"/>
              <a:t>, 60, label, </a:t>
            </a:r>
          </a:p>
          <a:p>
            <a:r>
              <a:rPr lang="en-US" sz="1200" dirty="0" err="1"/>
              <a:t>strnlen_s</a:t>
            </a:r>
            <a:r>
              <a:rPr lang="en-US" sz="1200" dirty="0"/>
              <a:t>(label, 100), NULL, 0, 0);</a:t>
            </a:r>
          </a:p>
          <a:p>
            <a:r>
              <a:rPr lang="en-US" sz="1200" dirty="0" err="1"/>
              <a:t>nError</a:t>
            </a:r>
            <a:r>
              <a:rPr lang="en-US" sz="1200" dirty="0"/>
              <a:t> = </a:t>
            </a:r>
            <a:r>
              <a:rPr lang="en-US" sz="1200" dirty="0" err="1"/>
              <a:t>SSL_get_error</a:t>
            </a:r>
            <a:r>
              <a:rPr lang="en-US" sz="1200" dirty="0"/>
              <a:t>(</a:t>
            </a:r>
            <a:r>
              <a:rPr lang="en-US" sz="1200" dirty="0" err="1"/>
              <a:t>m_Ssl</a:t>
            </a:r>
            <a:r>
              <a:rPr lang="en-US" sz="1200" dirty="0"/>
              <a:t>, </a:t>
            </a:r>
            <a:r>
              <a:rPr lang="en-US" sz="1200" dirty="0" err="1"/>
              <a:t>nRet</a:t>
            </a:r>
            <a:r>
              <a:rPr lang="en-US" sz="1200" dirty="0"/>
              <a:t>);</a:t>
            </a:r>
          </a:p>
          <a:p>
            <a:r>
              <a:rPr lang="en-US" sz="1200" dirty="0"/>
              <a:t>if (</a:t>
            </a:r>
            <a:r>
              <a:rPr lang="en-US" sz="1200" dirty="0" err="1"/>
              <a:t>nError</a:t>
            </a:r>
            <a:r>
              <a:rPr lang="en-US" sz="1200" dirty="0"/>
              <a:t> != SSL_ERROR_NONE) {</a:t>
            </a:r>
          </a:p>
          <a:p>
            <a:r>
              <a:rPr lang="en-US" sz="1200" dirty="0"/>
              <a:t>WCB_ERR("</a:t>
            </a:r>
            <a:r>
              <a:rPr lang="en-US" sz="1200" dirty="0" err="1"/>
              <a:t>CWCBDtlsHandle</a:t>
            </a:r>
            <a:r>
              <a:rPr lang="en-US" sz="1200" dirty="0"/>
              <a:t>::</a:t>
            </a:r>
            <a:r>
              <a:rPr lang="en-US" sz="1200" dirty="0" err="1"/>
              <a:t>GetDtlsMsterKey</a:t>
            </a:r>
            <a:r>
              <a:rPr lang="en-US" sz="1200" dirty="0"/>
              <a:t>:" &lt;&lt;</a:t>
            </a:r>
          </a:p>
          <a:p>
            <a:r>
              <a:rPr lang="en-US" sz="1200" dirty="0"/>
              <a:t>" tls1_export_keying_material failed." &lt;&lt; </a:t>
            </a:r>
          </a:p>
          <a:p>
            <a:r>
              <a:rPr lang="en-US" sz="1200" dirty="0"/>
              <a:t>" Error Code:" &lt;&lt; </a:t>
            </a:r>
            <a:r>
              <a:rPr lang="en-US" sz="1200" dirty="0" err="1"/>
              <a:t>nError</a:t>
            </a:r>
            <a:r>
              <a:rPr lang="en-US" sz="1200" dirty="0"/>
              <a:t>);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 err="1"/>
              <a:t>m_clientDtlsMasterKey.append</a:t>
            </a:r>
            <a:r>
              <a:rPr lang="en-US" sz="1200" dirty="0"/>
              <a:t>((char *)</a:t>
            </a:r>
            <a:r>
              <a:rPr lang="en-US" sz="1200" dirty="0" err="1"/>
              <a:t>keyMaterial</a:t>
            </a:r>
            <a:r>
              <a:rPr lang="en-US" sz="1200" dirty="0"/>
              <a:t>, 16);</a:t>
            </a:r>
          </a:p>
          <a:p>
            <a:r>
              <a:rPr lang="en-US" sz="1200" dirty="0" err="1"/>
              <a:t>m_serverDtlsMasterKey.append</a:t>
            </a:r>
            <a:r>
              <a:rPr lang="en-US" sz="1200" dirty="0"/>
              <a:t>((char *)keyMaterial+16, 16);</a:t>
            </a:r>
          </a:p>
          <a:p>
            <a:r>
              <a:rPr lang="en-US" sz="1200" dirty="0" err="1"/>
              <a:t>m_clientDtlsMasterKey.append</a:t>
            </a:r>
            <a:r>
              <a:rPr lang="en-US" sz="1200" dirty="0"/>
              <a:t>((char *)keyMaterial+32, 14);</a:t>
            </a:r>
          </a:p>
          <a:p>
            <a:r>
              <a:rPr lang="en-US" sz="1200" dirty="0" err="1"/>
              <a:t>m_serverDtlsMasterKey.append</a:t>
            </a:r>
            <a:r>
              <a:rPr lang="en-US" sz="1200" dirty="0"/>
              <a:t>((char *)keyMaterial+46, 14);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1762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A06382-1E71-B34B-A8A8-5F8C8E900D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/>
              <a:t>Four protocols </a:t>
            </a:r>
          </a:p>
          <a:p>
            <a:pPr lvl="2"/>
            <a:r>
              <a:rPr lang="en-US" dirty="0"/>
              <a:t>the handshake protocol, </a:t>
            </a:r>
          </a:p>
          <a:p>
            <a:pPr lvl="2"/>
            <a:r>
              <a:rPr lang="en-US" dirty="0"/>
              <a:t>the alert protocol, </a:t>
            </a:r>
          </a:p>
          <a:p>
            <a:pPr lvl="2"/>
            <a:r>
              <a:rPr lang="en-US" dirty="0"/>
              <a:t>the change cipher spec protocol</a:t>
            </a:r>
          </a:p>
          <a:p>
            <a:pPr lvl="2"/>
            <a:r>
              <a:rPr lang="en-US" dirty="0"/>
              <a:t>the application data protocol</a:t>
            </a:r>
          </a:p>
          <a:p>
            <a:pPr lvl="1"/>
            <a:r>
              <a:rPr lang="en-US" dirty="0"/>
              <a:t>The record layer will use the security parameters to generate the following six items (some of which are not required by all ciphers, and are thus empty): </a:t>
            </a:r>
          </a:p>
          <a:p>
            <a:pPr lvl="2"/>
            <a:r>
              <a:rPr lang="en-US" dirty="0"/>
              <a:t>client write MAC key </a:t>
            </a:r>
          </a:p>
          <a:p>
            <a:pPr lvl="2"/>
            <a:r>
              <a:rPr lang="en-US" dirty="0"/>
              <a:t>server write MAC key </a:t>
            </a:r>
          </a:p>
          <a:p>
            <a:pPr lvl="2"/>
            <a:r>
              <a:rPr lang="en-US" dirty="0"/>
              <a:t>client write encryption key </a:t>
            </a:r>
          </a:p>
          <a:p>
            <a:pPr lvl="2"/>
            <a:r>
              <a:rPr lang="en-US" dirty="0"/>
              <a:t>server write encryption key </a:t>
            </a:r>
          </a:p>
          <a:p>
            <a:pPr lvl="2"/>
            <a:r>
              <a:rPr lang="en-US" dirty="0"/>
              <a:t>client write IV </a:t>
            </a:r>
          </a:p>
          <a:p>
            <a:pPr lvl="2"/>
            <a:r>
              <a:rPr lang="en-US" dirty="0"/>
              <a:t>server write IV </a:t>
            </a:r>
            <a:br>
              <a:rPr lang="en-US" dirty="0"/>
            </a:br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36DAEE-13C0-1849-9B86-DB6B48FA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Record Protocol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980893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1DB076-CFDB-094D-BB0D-0C3514C531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136" y="1183821"/>
            <a:ext cx="2906485" cy="3407229"/>
          </a:xfrm>
        </p:spPr>
        <p:txBody>
          <a:bodyPr/>
          <a:lstStyle/>
          <a:p>
            <a:pPr marL="57150" indent="0">
              <a:buNone/>
            </a:pPr>
            <a:r>
              <a:rPr lang="en-CN" dirty="0"/>
              <a:t>RFC3711</a:t>
            </a:r>
          </a:p>
          <a:p>
            <a:pPr marL="57150" indent="0">
              <a:buNone/>
            </a:pPr>
            <a:r>
              <a:rPr lang="en-CN" dirty="0"/>
              <a:t>libsrtp</a:t>
            </a:r>
          </a:p>
          <a:p>
            <a:r>
              <a:rPr lang="en-US" dirty="0" err="1"/>
              <a:t>srtp_protect</a:t>
            </a:r>
            <a:r>
              <a:rPr lang="en-US" dirty="0"/>
              <a:t>()</a:t>
            </a:r>
          </a:p>
          <a:p>
            <a:r>
              <a:rPr lang="en-US" dirty="0" err="1"/>
              <a:t>srtp_unprotect</a:t>
            </a:r>
            <a:r>
              <a:rPr lang="en-US" dirty="0"/>
              <a:t>()</a:t>
            </a:r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132C12-56F3-B042-A93A-8EFA5BC0F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36" y="341313"/>
            <a:ext cx="2906485" cy="731837"/>
          </a:xfrm>
        </p:spPr>
        <p:txBody>
          <a:bodyPr/>
          <a:lstStyle/>
          <a:p>
            <a:pPr algn="ctr"/>
            <a:r>
              <a:rPr lang="en-CN" dirty="0"/>
              <a:t>SRTP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DE9B07-5013-4D4E-BF49-9D01966B3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221" y="0"/>
            <a:ext cx="602549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01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4FEAB3-5028-B74D-AB76-52DAA9D1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CWCBSrtpHandle</a:t>
            </a:r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E1903C-1294-BC4B-A9D1-BC312E39DBC3}"/>
              </a:ext>
            </a:extLst>
          </p:cNvPr>
          <p:cNvSpPr txBox="1"/>
          <p:nvPr/>
        </p:nvSpPr>
        <p:spPr>
          <a:xfrm>
            <a:off x="4008640" y="155351"/>
            <a:ext cx="4944476" cy="26776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// check if completed. If yes, set up SRTP module.</a:t>
            </a:r>
          </a:p>
          <a:p>
            <a:r>
              <a:rPr lang="en-US" sz="1400" dirty="0"/>
              <a:t>if (</a:t>
            </a:r>
            <a:r>
              <a:rPr lang="en-US" sz="1400" dirty="0" err="1"/>
              <a:t>m_dtlsHandle.IsDtlsCompleted</a:t>
            </a:r>
            <a:r>
              <a:rPr lang="en-US" sz="1400" dirty="0"/>
              <a:t>()) {</a:t>
            </a:r>
          </a:p>
          <a:p>
            <a:r>
              <a:rPr lang="en-US" sz="1400" dirty="0"/>
              <a:t>    WCB_INFO("</a:t>
            </a:r>
            <a:r>
              <a:rPr lang="en-US" sz="1400" dirty="0" err="1"/>
              <a:t>CWCBPeerConnection</a:t>
            </a:r>
            <a:r>
              <a:rPr lang="en-US" sz="1400" dirty="0"/>
              <a:t>::</a:t>
            </a:r>
            <a:r>
              <a:rPr lang="en-US" sz="1400" dirty="0" err="1"/>
              <a:t>OnReceiveRawData</a:t>
            </a:r>
            <a:r>
              <a:rPr lang="en-US" sz="1400" dirty="0"/>
              <a:t>," &lt;&lt; </a:t>
            </a:r>
          </a:p>
          <a:p>
            <a:r>
              <a:rPr lang="en-US" sz="1400" dirty="0"/>
              <a:t>    " </a:t>
            </a:r>
            <a:r>
              <a:rPr lang="en-US" sz="1400" dirty="0" err="1"/>
              <a:t>m_userId</a:t>
            </a:r>
            <a:r>
              <a:rPr lang="en-US" sz="1400" dirty="0"/>
              <a:t> = " &lt;&lt; </a:t>
            </a:r>
            <a:r>
              <a:rPr lang="en-US" sz="1400" dirty="0" err="1"/>
              <a:t>m_userId</a:t>
            </a:r>
            <a:r>
              <a:rPr lang="en-US" sz="1400" dirty="0"/>
              <a:t> &lt;&lt;</a:t>
            </a:r>
          </a:p>
          <a:p>
            <a:r>
              <a:rPr lang="en-US" sz="1400" dirty="0"/>
              <a:t>    " DTLS-SRTP Completed. Retrieve the master key");</a:t>
            </a:r>
          </a:p>
          <a:p>
            <a:r>
              <a:rPr lang="en-US" sz="1400" dirty="0"/>
              <a:t>    </a:t>
            </a:r>
            <a:br>
              <a:rPr lang="en-US" sz="1400" dirty="0"/>
            </a:br>
            <a:r>
              <a:rPr lang="en-US" sz="1400" dirty="0"/>
              <a:t>     string </a:t>
            </a:r>
            <a:r>
              <a:rPr lang="en-US" sz="1400" dirty="0" err="1"/>
              <a:t>clientDtlsMasterKey</a:t>
            </a:r>
            <a:r>
              <a:rPr lang="en-US" sz="1400" dirty="0"/>
              <a:t>, </a:t>
            </a:r>
            <a:r>
              <a:rPr lang="en-US" sz="1400" dirty="0" err="1"/>
              <a:t>serverDtlsMasterKey</a:t>
            </a:r>
            <a:r>
              <a:rPr lang="en-US" sz="1400" dirty="0"/>
              <a:t>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m_dtlsHandle.GetDtlsMasterKey</a:t>
            </a:r>
            <a:r>
              <a:rPr lang="en-US" sz="1400" dirty="0"/>
              <a:t>(</a:t>
            </a:r>
            <a:r>
              <a:rPr lang="en-US" sz="1400" dirty="0" err="1"/>
              <a:t>clientDtlsMasterKey</a:t>
            </a:r>
            <a:r>
              <a:rPr lang="en-US" sz="1400" dirty="0"/>
              <a:t>, </a:t>
            </a:r>
            <a:r>
              <a:rPr lang="en-US" sz="1400" dirty="0" err="1"/>
              <a:t>serverDtlsMasterKey</a:t>
            </a:r>
            <a:r>
              <a:rPr lang="en-US" sz="1400" dirty="0"/>
              <a:t>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m_srtpHandle.Init</a:t>
            </a:r>
            <a:r>
              <a:rPr lang="en-US" sz="1400" dirty="0"/>
              <a:t>(</a:t>
            </a:r>
            <a:r>
              <a:rPr lang="en-US" sz="1400" dirty="0" err="1"/>
              <a:t>clientDtlsMasterKey</a:t>
            </a:r>
            <a:r>
              <a:rPr lang="en-US" sz="1400" dirty="0"/>
              <a:t>, </a:t>
            </a:r>
            <a:r>
              <a:rPr lang="en-US" sz="1400" dirty="0" err="1"/>
              <a:t>serverDtlsMasterKey</a:t>
            </a:r>
            <a:r>
              <a:rPr lang="en-US" sz="1400" dirty="0"/>
              <a:t>, </a:t>
            </a:r>
            <a:r>
              <a:rPr lang="en-US" sz="1400" dirty="0" err="1"/>
              <a:t>m_userId</a:t>
            </a:r>
            <a:r>
              <a:rPr lang="en-US" sz="1400" dirty="0"/>
              <a:t>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8BF21-B1FF-6C45-A345-0E5687B8A7C4}"/>
              </a:ext>
            </a:extLst>
          </p:cNvPr>
          <p:cNvSpPr txBox="1"/>
          <p:nvPr/>
        </p:nvSpPr>
        <p:spPr>
          <a:xfrm>
            <a:off x="4008640" y="2896731"/>
            <a:ext cx="4944476" cy="22467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void </a:t>
            </a:r>
            <a:r>
              <a:rPr lang="en-US" sz="1400" dirty="0" err="1"/>
              <a:t>CWCBPeerConnection</a:t>
            </a:r>
            <a:r>
              <a:rPr lang="en-US" sz="1400" dirty="0"/>
              <a:t>::</a:t>
            </a:r>
            <a:r>
              <a:rPr lang="en-US" sz="1400" dirty="0" err="1"/>
              <a:t>DecryptRawData_n</a:t>
            </a:r>
            <a:r>
              <a:rPr lang="en-US" sz="1400" dirty="0"/>
              <a:t>(u8 *</a:t>
            </a:r>
            <a:r>
              <a:rPr lang="en-US" sz="1400" dirty="0" err="1"/>
              <a:t>pData</a:t>
            </a:r>
            <a:r>
              <a:rPr lang="en-US" sz="1400" dirty="0"/>
              <a:t>, u32 </a:t>
            </a:r>
            <a:r>
              <a:rPr lang="en-US" sz="1400" dirty="0" err="1"/>
              <a:t>len</a:t>
            </a:r>
            <a:r>
              <a:rPr lang="en-US" sz="1400" dirty="0"/>
              <a:t>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bool </a:t>
            </a:r>
            <a:r>
              <a:rPr lang="en-US" sz="1400" dirty="0" err="1"/>
              <a:t>bRtcp</a:t>
            </a:r>
            <a:r>
              <a:rPr lang="en-US" sz="1400" dirty="0"/>
              <a:t> = false;;</a:t>
            </a:r>
          </a:p>
          <a:p>
            <a:r>
              <a:rPr lang="en-US" sz="1400" dirty="0"/>
              <a:t>  int ret = </a:t>
            </a:r>
            <a:r>
              <a:rPr lang="en-US" sz="1400" dirty="0" err="1"/>
              <a:t>m_srtpHandle.DecryptRtpData</a:t>
            </a:r>
            <a:r>
              <a:rPr lang="en-US" sz="1400" dirty="0"/>
              <a:t>(</a:t>
            </a:r>
            <a:r>
              <a:rPr lang="en-US" sz="1400" dirty="0" err="1"/>
              <a:t>pData</a:t>
            </a:r>
            <a:r>
              <a:rPr lang="en-US" sz="1400" dirty="0"/>
              <a:t>, (int &amp;)</a:t>
            </a:r>
            <a:r>
              <a:rPr lang="en-US" sz="1400" dirty="0" err="1"/>
              <a:t>len</a:t>
            </a:r>
            <a:r>
              <a:rPr lang="en-US" sz="1400" dirty="0"/>
              <a:t>, </a:t>
            </a:r>
            <a:r>
              <a:rPr lang="en-US" sz="1400" dirty="0" err="1"/>
              <a:t>bRtcp</a:t>
            </a:r>
            <a:r>
              <a:rPr lang="en-US" sz="1400" dirty="0"/>
              <a:t>); </a:t>
            </a:r>
          </a:p>
          <a:p>
            <a:r>
              <a:rPr lang="en-US" sz="1400" dirty="0"/>
              <a:t>  if (ret) { return;} // error in decryption</a:t>
            </a:r>
          </a:p>
          <a:p>
            <a:br>
              <a:rPr lang="en-US" sz="1400" dirty="0"/>
            </a:br>
            <a:r>
              <a:rPr lang="en-US" sz="1400" dirty="0"/>
              <a:t>  </a:t>
            </a:r>
            <a:r>
              <a:rPr lang="en-US" sz="1400" dirty="0" err="1"/>
              <a:t>ProcessPacket_n</a:t>
            </a:r>
            <a:r>
              <a:rPr lang="en-US" sz="1400" dirty="0"/>
              <a:t>(</a:t>
            </a:r>
            <a:r>
              <a:rPr lang="en-US" sz="1400" dirty="0" err="1"/>
              <a:t>pData</a:t>
            </a:r>
            <a:r>
              <a:rPr lang="en-US" sz="1400" dirty="0"/>
              <a:t>, </a:t>
            </a:r>
            <a:r>
              <a:rPr lang="en-US" sz="1400" dirty="0" err="1"/>
              <a:t>len</a:t>
            </a:r>
            <a:r>
              <a:rPr lang="en-US" sz="1400" dirty="0"/>
              <a:t>, </a:t>
            </a:r>
            <a:r>
              <a:rPr lang="en-US" sz="1400" dirty="0" err="1"/>
              <a:t>bRtcp</a:t>
            </a:r>
            <a:r>
              <a:rPr lang="en-US" sz="1400" dirty="0"/>
              <a:t>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45BF7-C0FE-0641-BBA5-26ACD92F1C91}"/>
              </a:ext>
            </a:extLst>
          </p:cNvPr>
          <p:cNvSpPr txBox="1"/>
          <p:nvPr/>
        </p:nvSpPr>
        <p:spPr>
          <a:xfrm>
            <a:off x="190884" y="996043"/>
            <a:ext cx="364789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 Init(string &amp;</a:t>
            </a:r>
            <a:r>
              <a:rPr lang="en-US" sz="1200" dirty="0" err="1"/>
              <a:t>clientDtlsMasterKey</a:t>
            </a:r>
            <a:r>
              <a:rPr lang="en-US" sz="1200" dirty="0"/>
              <a:t>, </a:t>
            </a:r>
          </a:p>
          <a:p>
            <a:r>
              <a:rPr lang="en-US" sz="1200" dirty="0"/>
              <a:t>string &amp;</a:t>
            </a:r>
            <a:r>
              <a:rPr lang="en-US" sz="1200" dirty="0" err="1"/>
              <a:t>serverDtlsMasterKey</a:t>
            </a:r>
            <a:r>
              <a:rPr lang="en-US" sz="1200" dirty="0"/>
              <a:t>, </a:t>
            </a:r>
          </a:p>
          <a:p>
            <a:r>
              <a:rPr lang="en-US" sz="1200" dirty="0"/>
              <a:t>u32 </a:t>
            </a:r>
            <a:r>
              <a:rPr lang="en-US" sz="1200" dirty="0" err="1"/>
              <a:t>userId</a:t>
            </a:r>
            <a:r>
              <a:rPr lang="en-US" sz="1200" dirty="0"/>
              <a:t>);</a:t>
            </a:r>
          </a:p>
          <a:p>
            <a:r>
              <a:rPr lang="en-US" sz="1200" dirty="0">
                <a:highlight>
                  <a:srgbClr val="C0C0C0"/>
                </a:highlight>
              </a:rPr>
              <a:t>// decrypt </a:t>
            </a:r>
            <a:r>
              <a:rPr lang="en-US" sz="1200" dirty="0" err="1">
                <a:highlight>
                  <a:srgbClr val="C0C0C0"/>
                </a:highlight>
              </a:rPr>
              <a:t>srtp</a:t>
            </a:r>
            <a:r>
              <a:rPr lang="en-US" sz="1200" dirty="0">
                <a:highlight>
                  <a:srgbClr val="C0C0C0"/>
                </a:highlight>
              </a:rPr>
              <a:t>/</a:t>
            </a:r>
            <a:r>
              <a:rPr lang="en-US" sz="1200" dirty="0" err="1">
                <a:highlight>
                  <a:srgbClr val="C0C0C0"/>
                </a:highlight>
              </a:rPr>
              <a:t>srtcp</a:t>
            </a:r>
            <a:r>
              <a:rPr lang="en-US" sz="1200" dirty="0">
                <a:highlight>
                  <a:srgbClr val="C0C0C0"/>
                </a:highlight>
              </a:rPr>
              <a:t> data from the caller and decrypt it to plain </a:t>
            </a:r>
            <a:r>
              <a:rPr lang="en-US" sz="1200" dirty="0" err="1">
                <a:highlight>
                  <a:srgbClr val="C0C0C0"/>
                </a:highlight>
              </a:rPr>
              <a:t>rtp</a:t>
            </a:r>
            <a:r>
              <a:rPr lang="en-US" sz="1200" dirty="0">
                <a:highlight>
                  <a:srgbClr val="C0C0C0"/>
                </a:highlight>
              </a:rPr>
              <a:t>/</a:t>
            </a:r>
            <a:r>
              <a:rPr lang="en-US" sz="1200" dirty="0" err="1">
                <a:highlight>
                  <a:srgbClr val="C0C0C0"/>
                </a:highlight>
              </a:rPr>
              <a:t>rtcp</a:t>
            </a:r>
            <a:endParaRPr lang="en-US" sz="1200" dirty="0">
              <a:highlight>
                <a:srgbClr val="C0C0C0"/>
              </a:highlight>
            </a:endParaRPr>
          </a:p>
          <a:p>
            <a:r>
              <a:rPr lang="en-US" sz="1200" dirty="0"/>
              <a:t>int </a:t>
            </a:r>
            <a:r>
              <a:rPr lang="en-US" sz="1200" dirty="0" err="1"/>
              <a:t>DecryptRtpData</a:t>
            </a:r>
            <a:r>
              <a:rPr lang="en-US" sz="1200" dirty="0"/>
              <a:t>(u8 *</a:t>
            </a:r>
            <a:r>
              <a:rPr lang="en-US" sz="1200" dirty="0" err="1"/>
              <a:t>pInRtp</a:t>
            </a:r>
            <a:r>
              <a:rPr lang="en-US" sz="1200" dirty="0"/>
              <a:t>, int &amp;</a:t>
            </a:r>
            <a:r>
              <a:rPr lang="en-US" sz="1200" dirty="0" err="1"/>
              <a:t>inLen</a:t>
            </a:r>
            <a:r>
              <a:rPr lang="en-US" sz="1200" dirty="0"/>
              <a:t>, bool &amp;</a:t>
            </a:r>
            <a:r>
              <a:rPr lang="en-US" sz="1200" dirty="0" err="1"/>
              <a:t>bRtcp</a:t>
            </a:r>
            <a:r>
              <a:rPr lang="en-US" sz="1200" dirty="0"/>
              <a:t>); </a:t>
            </a:r>
            <a:br>
              <a:rPr lang="en-US" sz="1200" dirty="0"/>
            </a:br>
            <a:r>
              <a:rPr lang="en-US" sz="1200" dirty="0">
                <a:highlight>
                  <a:srgbClr val="C0C0C0"/>
                </a:highlight>
              </a:rPr>
              <a:t>// encrypt the plain </a:t>
            </a:r>
            <a:r>
              <a:rPr lang="en-US" sz="1200" dirty="0" err="1">
                <a:highlight>
                  <a:srgbClr val="C0C0C0"/>
                </a:highlight>
              </a:rPr>
              <a:t>rtp</a:t>
            </a:r>
            <a:r>
              <a:rPr lang="en-US" sz="1200" dirty="0">
                <a:highlight>
                  <a:srgbClr val="C0C0C0"/>
                </a:highlight>
              </a:rPr>
              <a:t>/</a:t>
            </a:r>
            <a:r>
              <a:rPr lang="en-US" sz="1200" dirty="0" err="1">
                <a:highlight>
                  <a:srgbClr val="C0C0C0"/>
                </a:highlight>
              </a:rPr>
              <a:t>rtcp</a:t>
            </a:r>
            <a:r>
              <a:rPr lang="en-US" sz="1200" dirty="0">
                <a:highlight>
                  <a:srgbClr val="C0C0C0"/>
                </a:highlight>
              </a:rPr>
              <a:t> to </a:t>
            </a:r>
            <a:r>
              <a:rPr lang="en-US" sz="1200" dirty="0" err="1">
                <a:highlight>
                  <a:srgbClr val="C0C0C0"/>
                </a:highlight>
              </a:rPr>
              <a:t>srtp</a:t>
            </a:r>
            <a:r>
              <a:rPr lang="en-US" sz="1200" dirty="0">
                <a:highlight>
                  <a:srgbClr val="C0C0C0"/>
                </a:highlight>
              </a:rPr>
              <a:t>/</a:t>
            </a:r>
            <a:r>
              <a:rPr lang="en-US" sz="1200" dirty="0" err="1">
                <a:highlight>
                  <a:srgbClr val="C0C0C0"/>
                </a:highlight>
              </a:rPr>
              <a:t>srtcp</a:t>
            </a:r>
            <a:r>
              <a:rPr lang="en-US" sz="1200" dirty="0">
                <a:highlight>
                  <a:srgbClr val="C0C0C0"/>
                </a:highlight>
              </a:rPr>
              <a:t>. </a:t>
            </a:r>
          </a:p>
          <a:p>
            <a:r>
              <a:rPr lang="en-US" sz="1200" dirty="0">
                <a:highlight>
                  <a:srgbClr val="C0C0C0"/>
                </a:highlight>
              </a:rPr>
              <a:t>// An extra space (80bytes) must be reserved before calling this function.</a:t>
            </a:r>
          </a:p>
          <a:p>
            <a:r>
              <a:rPr lang="en-US" sz="1200" dirty="0"/>
              <a:t>int </a:t>
            </a:r>
            <a:r>
              <a:rPr lang="en-US" sz="1200" dirty="0" err="1"/>
              <a:t>EncryptRtpData</a:t>
            </a:r>
            <a:r>
              <a:rPr lang="en-US" sz="1200" dirty="0"/>
              <a:t>(u8 *</a:t>
            </a:r>
            <a:r>
              <a:rPr lang="en-US" sz="1200" dirty="0" err="1"/>
              <a:t>pInRtp</a:t>
            </a:r>
            <a:r>
              <a:rPr lang="en-US" sz="1200" dirty="0"/>
              <a:t>, int &amp;</a:t>
            </a:r>
            <a:r>
              <a:rPr lang="en-US" sz="1200" dirty="0" err="1"/>
              <a:t>inLen</a:t>
            </a:r>
            <a:r>
              <a:rPr lang="en-US" sz="1200" dirty="0"/>
              <a:t>, bool </a:t>
            </a:r>
            <a:r>
              <a:rPr lang="en-US" sz="1200" dirty="0" err="1"/>
              <a:t>bRtcp</a:t>
            </a:r>
            <a:r>
              <a:rPr lang="en-US" sz="1200" dirty="0"/>
              <a:t>); </a:t>
            </a:r>
          </a:p>
          <a:p>
            <a:r>
              <a:rPr lang="en-US" sz="1200" dirty="0"/>
              <a:t>------------------------- </a:t>
            </a:r>
          </a:p>
          <a:p>
            <a:r>
              <a:rPr lang="en-US" sz="1200" dirty="0"/>
              <a:t>// decrypt it in-place with the new length returned</a:t>
            </a:r>
          </a:p>
          <a:p>
            <a:r>
              <a:rPr lang="en-US" sz="1200" dirty="0" err="1"/>
              <a:t>srtp_err_status_t</a:t>
            </a:r>
            <a:r>
              <a:rPr lang="en-US" sz="1200" dirty="0"/>
              <a:t> status;</a:t>
            </a:r>
          </a:p>
          <a:p>
            <a:r>
              <a:rPr lang="en-US" sz="1200" dirty="0"/>
              <a:t>if (</a:t>
            </a:r>
            <a:r>
              <a:rPr lang="en-US" sz="1200" dirty="0" err="1"/>
              <a:t>bRtcp</a:t>
            </a:r>
            <a:r>
              <a:rPr lang="en-US" sz="1200" dirty="0"/>
              <a:t>) {</a:t>
            </a:r>
          </a:p>
          <a:p>
            <a:r>
              <a:rPr lang="en-US" sz="1200" dirty="0"/>
              <a:t>status = </a:t>
            </a:r>
            <a:r>
              <a:rPr lang="en-US" sz="1200" dirty="0" err="1">
                <a:highlight>
                  <a:srgbClr val="FFFF00"/>
                </a:highlight>
              </a:rPr>
              <a:t>srtp_unprotect_rtcp</a:t>
            </a:r>
            <a:r>
              <a:rPr lang="en-US" sz="1200" dirty="0"/>
              <a:t>(</a:t>
            </a:r>
            <a:r>
              <a:rPr lang="en-US" sz="1200" dirty="0" err="1"/>
              <a:t>m_srtp_recv</a:t>
            </a:r>
            <a:r>
              <a:rPr lang="en-US" sz="1200" dirty="0"/>
              <a:t>, </a:t>
            </a:r>
            <a:r>
              <a:rPr lang="en-US" sz="1200" dirty="0" err="1"/>
              <a:t>pInRtp</a:t>
            </a:r>
            <a:r>
              <a:rPr lang="en-US" sz="1200" dirty="0"/>
              <a:t>, &amp;</a:t>
            </a:r>
            <a:r>
              <a:rPr lang="en-US" sz="1200" dirty="0" err="1"/>
              <a:t>inLen</a:t>
            </a:r>
            <a:r>
              <a:rPr lang="en-US" sz="1200" dirty="0"/>
              <a:t>);</a:t>
            </a:r>
          </a:p>
          <a:p>
            <a:r>
              <a:rPr lang="en-US" sz="1200" dirty="0"/>
              <a:t>} else {</a:t>
            </a:r>
          </a:p>
          <a:p>
            <a:r>
              <a:rPr lang="en-US" sz="1200" dirty="0"/>
              <a:t>status = </a:t>
            </a:r>
            <a:r>
              <a:rPr lang="en-US" sz="1200" dirty="0" err="1">
                <a:highlight>
                  <a:srgbClr val="FFFF00"/>
                </a:highlight>
              </a:rPr>
              <a:t>srtp_unprotect</a:t>
            </a:r>
            <a:r>
              <a:rPr lang="en-US" sz="1200" dirty="0"/>
              <a:t>(</a:t>
            </a:r>
            <a:r>
              <a:rPr lang="en-US" sz="1200" dirty="0" err="1"/>
              <a:t>m_srtp_recv</a:t>
            </a:r>
            <a:r>
              <a:rPr lang="en-US" sz="1200" dirty="0"/>
              <a:t>, </a:t>
            </a:r>
            <a:r>
              <a:rPr lang="en-US" sz="1200" dirty="0" err="1"/>
              <a:t>pInRtp</a:t>
            </a:r>
            <a:r>
              <a:rPr lang="en-US" sz="1200" dirty="0"/>
              <a:t>, &amp;</a:t>
            </a:r>
            <a:r>
              <a:rPr lang="en-US" sz="1200" dirty="0" err="1"/>
              <a:t>inLen</a:t>
            </a:r>
            <a:r>
              <a:rPr lang="en-US" sz="1200" dirty="0"/>
              <a:t>);</a:t>
            </a:r>
          </a:p>
          <a:p>
            <a:r>
              <a:rPr lang="en-US" sz="1200" dirty="0"/>
              <a:t>}</a:t>
            </a:r>
          </a:p>
          <a:p>
            <a:endParaRPr lang="en-CN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221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C958B4-B8B9-3B44-85C0-DEC699E18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Datagram Transport Layer Security (DTLS) Extension to Establish Keys</a:t>
            </a:r>
            <a:r>
              <a:rPr lang="en-US" dirty="0"/>
              <a:t> </a:t>
            </a:r>
            <a:r>
              <a:rPr lang="en-US" b="1" dirty="0"/>
              <a:t>for the Secure Real-time Transport Protocol (SRTP)</a:t>
            </a:r>
          </a:p>
          <a:p>
            <a:pPr lvl="1"/>
            <a:r>
              <a:rPr lang="en-US" dirty="0">
                <a:hlinkClick r:id="rId2"/>
              </a:rPr>
              <a:t>https://datatracker.ietf.org/doc/html/rfc5764</a:t>
            </a:r>
            <a:endParaRPr lang="en-US" b="1" dirty="0"/>
          </a:p>
          <a:p>
            <a:r>
              <a:rPr lang="en-US" b="1" dirty="0"/>
              <a:t>The Transport Layer Security (TLS) Protocol</a:t>
            </a:r>
            <a:r>
              <a:rPr lang="en-US" dirty="0"/>
              <a:t> </a:t>
            </a:r>
            <a:r>
              <a:rPr lang="en-US" b="1" dirty="0"/>
              <a:t>Version 1.2</a:t>
            </a:r>
          </a:p>
          <a:p>
            <a:pPr lvl="1"/>
            <a:r>
              <a:rPr lang="en-US" dirty="0">
                <a:hlinkClick r:id="rId3"/>
              </a:rPr>
              <a:t>https://datatracker.ietf.org/doc/html/rfc5246</a:t>
            </a:r>
            <a:endParaRPr lang="en-US" dirty="0"/>
          </a:p>
          <a:p>
            <a:r>
              <a:rPr lang="en-US" b="1" dirty="0"/>
              <a:t>Datagram Transport Layer Security Version 1.2</a:t>
            </a:r>
          </a:p>
          <a:p>
            <a:pPr lvl="1"/>
            <a:r>
              <a:rPr lang="en-US" dirty="0">
                <a:hlinkClick r:id="rId4"/>
              </a:rPr>
              <a:t>https://datatracker.ietf.org/doc/html/rfc6347</a:t>
            </a:r>
            <a:endParaRPr lang="en-US" dirty="0"/>
          </a:p>
          <a:p>
            <a:r>
              <a:rPr lang="en-US" b="1" dirty="0"/>
              <a:t>Keying Material Exporters for Transport Layer Security (TLS)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https://datatracker.ietf.org/doc/html/rfc5705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CN" dirty="0"/>
          </a:p>
          <a:p>
            <a:pPr lvl="1"/>
            <a:endParaRPr lang="en-CN" dirty="0"/>
          </a:p>
          <a:p>
            <a:pPr lvl="1"/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EA221-3CC4-B044-8943-BC3B728D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320941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47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405BAD-F9CB-9244-B123-EEC42E0999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7418" y="1665182"/>
            <a:ext cx="4132053" cy="2925868"/>
          </a:xfrm>
        </p:spPr>
        <p:txBody>
          <a:bodyPr/>
          <a:lstStyle/>
          <a:p>
            <a:pPr marL="57150" indent="0">
              <a:buNone/>
            </a:pPr>
            <a:r>
              <a:rPr lang="en-US" altLang="zh-CN" sz="1800" dirty="0"/>
              <a:t>Key</a:t>
            </a:r>
            <a:r>
              <a:rPr lang="zh-CN" altLang="en-US" sz="1800" dirty="0"/>
              <a:t> </a:t>
            </a:r>
            <a:r>
              <a:rPr lang="en-US" altLang="zh-CN" sz="1800" dirty="0"/>
              <a:t>steps</a:t>
            </a:r>
          </a:p>
          <a:p>
            <a:r>
              <a:rPr lang="en-US" altLang="zh-CN" sz="1800" dirty="0" err="1"/>
              <a:t>svr</a:t>
            </a:r>
            <a:r>
              <a:rPr lang="en-US" altLang="zh-CN" sz="1800" dirty="0"/>
              <a:t>-&gt;cli:</a:t>
            </a:r>
            <a:r>
              <a:rPr lang="zh-CN" altLang="en-US" sz="1800" dirty="0"/>
              <a:t> </a:t>
            </a:r>
            <a:r>
              <a:rPr lang="en-US" altLang="zh-CN" sz="1800" dirty="0"/>
              <a:t>certificate(</a:t>
            </a:r>
            <a:r>
              <a:rPr lang="zh-CN" altLang="en-US" sz="1800" dirty="0"/>
              <a:t>公钥</a:t>
            </a:r>
            <a:r>
              <a:rPr lang="en-US" altLang="zh-CN" sz="1800" dirty="0"/>
              <a:t>)</a:t>
            </a:r>
          </a:p>
          <a:p>
            <a:r>
              <a:rPr lang="en-US" altLang="zh-CN" sz="1800" dirty="0"/>
              <a:t>c</a:t>
            </a:r>
            <a:r>
              <a:rPr lang="en-US" sz="1800" dirty="0"/>
              <a:t>l</a:t>
            </a:r>
            <a:r>
              <a:rPr lang="en-US" altLang="zh-CN" sz="1800" dirty="0"/>
              <a:t>i</a:t>
            </a:r>
            <a:r>
              <a:rPr lang="zh-CN" altLang="en-US" sz="1800" dirty="0"/>
              <a:t> </a:t>
            </a:r>
            <a:r>
              <a:rPr lang="en-US" altLang="zh-CN" sz="1800" dirty="0"/>
              <a:t>-&gt;</a:t>
            </a:r>
            <a:r>
              <a:rPr lang="zh-CN" altLang="en-US" sz="1800" dirty="0"/>
              <a:t> </a:t>
            </a:r>
            <a:r>
              <a:rPr lang="en-US" altLang="zh-CN" sz="1800" dirty="0" err="1"/>
              <a:t>svr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 err="1"/>
              <a:t>KeyExchange</a:t>
            </a:r>
            <a:r>
              <a:rPr lang="en-US" altLang="zh-CN" sz="1800" dirty="0"/>
              <a:t>(encrypt</a:t>
            </a:r>
            <a:r>
              <a:rPr lang="zh-CN" altLang="en-US" sz="1800" dirty="0"/>
              <a:t> </a:t>
            </a:r>
            <a:r>
              <a:rPr lang="en-US" altLang="zh-CN" sz="1800" dirty="0"/>
              <a:t>by</a:t>
            </a:r>
            <a:r>
              <a:rPr lang="zh-CN" altLang="en-US" sz="1800" dirty="0"/>
              <a:t>公钥</a:t>
            </a:r>
            <a:r>
              <a:rPr lang="en-US" altLang="zh-CN" sz="1800" dirty="0"/>
              <a:t>)</a:t>
            </a:r>
          </a:p>
          <a:p>
            <a:r>
              <a:rPr lang="en-US" altLang="zh-CN" sz="1800" dirty="0" err="1"/>
              <a:t>svr</a:t>
            </a:r>
            <a:r>
              <a:rPr lang="zh-CN" altLang="en-US" sz="1800" dirty="0"/>
              <a:t> </a:t>
            </a:r>
            <a:r>
              <a:rPr lang="en-US" altLang="zh-CN" sz="1800" dirty="0"/>
              <a:t>-&gt;</a:t>
            </a:r>
            <a:r>
              <a:rPr lang="zh-CN" altLang="en-US" sz="1800" dirty="0"/>
              <a:t> </a:t>
            </a:r>
            <a:r>
              <a:rPr lang="en-US" altLang="zh-CN" sz="1800" dirty="0"/>
              <a:t>cli:</a:t>
            </a:r>
            <a:r>
              <a:rPr lang="zh-CN" altLang="en-US" sz="1800" dirty="0"/>
              <a:t> </a:t>
            </a:r>
            <a:r>
              <a:rPr lang="en-US" altLang="zh-CN" sz="1800" dirty="0"/>
              <a:t>finished(decrypt</a:t>
            </a:r>
            <a:r>
              <a:rPr lang="zh-CN" altLang="en-US" sz="1800" dirty="0"/>
              <a:t> </a:t>
            </a:r>
            <a:r>
              <a:rPr lang="en-US" altLang="zh-CN" sz="1800" dirty="0"/>
              <a:t>by</a:t>
            </a:r>
            <a:r>
              <a:rPr lang="zh-CN" altLang="en-US" sz="1800" dirty="0"/>
              <a:t> 私钥</a:t>
            </a:r>
            <a:r>
              <a:rPr lang="en-US" altLang="zh-CN" sz="1800" dirty="0"/>
              <a:t>)</a:t>
            </a:r>
            <a:endParaRPr lang="en-CN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77CC5E-491C-744D-AABF-B62692C6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dirty="0"/>
              <a:t>TLS handshake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2C4DF7B-8B95-9E46-9A60-A3556EF28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0" y="707231"/>
            <a:ext cx="4513388" cy="33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8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7F42-9E88-3F48-A63A-6601D7AE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Handshake</a:t>
            </a:r>
            <a:r>
              <a:rPr lang="zh-CN" altLang="en-US" dirty="0"/>
              <a:t> </a:t>
            </a:r>
            <a:r>
              <a:rPr lang="en-US" altLang="zh-CN" dirty="0"/>
              <a:t>protocol</a:t>
            </a:r>
            <a:endParaRPr lang="en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2FC73E-58D5-2C48-A7C4-0E392492F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664" y="1073150"/>
            <a:ext cx="6013343" cy="380790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EF11E-2962-094D-8483-CA06AE9621CF}"/>
              </a:ext>
            </a:extLst>
          </p:cNvPr>
          <p:cNvSpPr txBox="1">
            <a:spLocks/>
          </p:cNvSpPr>
          <p:nvPr/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E31EEC-6E42-6E4E-B790-8F387CAE2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3150"/>
            <a:ext cx="30099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4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7FE9D6-DFCE-4541-A4F6-67C3C3BD3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sz="1800" dirty="0"/>
              <a:t>https://</a:t>
            </a:r>
            <a:r>
              <a:rPr lang="en-US" sz="1800" dirty="0" err="1"/>
              <a:t>en.wikipedia.org</a:t>
            </a:r>
            <a:r>
              <a:rPr lang="en-US" sz="1800" dirty="0"/>
              <a:t>/wiki/X.509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pem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– (Privacy-enhanced Electronic Mail) Base64 encoded DER certificate, enclosed between 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"-----BEGIN CERTIFICATE-----" and 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"-----END CERTIFICATE-----"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.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crt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.der – usually in binary DER form, but Base64-encoded certificates are common too</a:t>
            </a:r>
            <a:endParaRPr lang="en-C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95951B-4D6B-6A46-B120-1D24BECB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X.509</a:t>
            </a:r>
            <a:r>
              <a:rPr lang="zh-CN" altLang="en-US" dirty="0"/>
              <a:t> </a:t>
            </a:r>
            <a:r>
              <a:rPr lang="en-US" altLang="zh-CN" dirty="0"/>
              <a:t>Certificate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8CA8B-95AE-4A40-93F0-EFEA7014D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142" y="-1"/>
            <a:ext cx="4475834" cy="514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6E9149-D83C-8446-B9D2-192F09B08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166" y="216975"/>
            <a:ext cx="447583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48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106BC3-93DA-DC4E-9631-8FBAC5A3D8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4233" y="1023791"/>
            <a:ext cx="4346463" cy="2137455"/>
          </a:xfrm>
        </p:spPr>
        <p:txBody>
          <a:bodyPr/>
          <a:lstStyle/>
          <a:p>
            <a:pPr marL="57150" indent="0">
              <a:buNone/>
            </a:pPr>
            <a:r>
              <a:rPr lang="en-US" dirty="0"/>
              <a:t>struct { </a:t>
            </a:r>
          </a:p>
          <a:p>
            <a:pPr marL="57150" indent="0">
              <a:buNone/>
            </a:pPr>
            <a:r>
              <a:rPr lang="en-US" dirty="0"/>
              <a:t>  </a:t>
            </a:r>
            <a:r>
              <a:rPr lang="en-US" dirty="0" err="1"/>
              <a:t>ContentType</a:t>
            </a:r>
            <a:r>
              <a:rPr lang="en-US" dirty="0"/>
              <a:t> type; 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ProtocolVersion</a:t>
            </a:r>
            <a:r>
              <a:rPr lang="en-US" dirty="0"/>
              <a:t> version; </a:t>
            </a:r>
            <a:br>
              <a:rPr lang="en-US" dirty="0"/>
            </a:br>
            <a:r>
              <a:rPr lang="en-US" dirty="0"/>
              <a:t>  uint16 length; </a:t>
            </a:r>
            <a:br>
              <a:rPr lang="en-US" dirty="0"/>
            </a:br>
            <a:r>
              <a:rPr lang="en-US" dirty="0"/>
              <a:t>  opaque fragment[</a:t>
            </a:r>
            <a:r>
              <a:rPr lang="en-US" dirty="0" err="1"/>
              <a:t>TLSPlaintext.length</a:t>
            </a:r>
            <a:r>
              <a:rPr lang="en-US" dirty="0"/>
              <a:t>];</a:t>
            </a:r>
            <a:br>
              <a:rPr lang="en-US" dirty="0"/>
            </a:br>
            <a:r>
              <a:rPr lang="en-US" dirty="0"/>
              <a:t>} </a:t>
            </a:r>
            <a:r>
              <a:rPr lang="en-US" dirty="0" err="1"/>
              <a:t>TLSPlaintext</a:t>
            </a:r>
            <a:r>
              <a:rPr lang="en-US" dirty="0"/>
              <a:t>;</a:t>
            </a:r>
            <a:endParaRPr lang="en-CN" dirty="0"/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047CF4-173F-2549-96ED-8913B176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TLS Record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D83FA96-1E2C-984F-BEF0-951BDE6A6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233" y="3081380"/>
            <a:ext cx="4587234" cy="14554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685BB1-FD21-C045-B439-2B134DAA43C1}"/>
              </a:ext>
            </a:extLst>
          </p:cNvPr>
          <p:cNvSpPr txBox="1"/>
          <p:nvPr/>
        </p:nvSpPr>
        <p:spPr>
          <a:xfrm>
            <a:off x="397480" y="4619227"/>
            <a:ext cx="4856444" cy="338554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  <a:hlinkClick r:id="rId4"/>
              </a:rPr>
              <a:t>https://en.wikipedia.org/wiki/Transport_Layer_Security</a:t>
            </a:r>
            <a:r>
              <a:rPr lang="zh-CN" altLang="en-US" sz="1600" dirty="0">
                <a:latin typeface="+mn-lt"/>
              </a:rPr>
              <a:t> </a:t>
            </a:r>
            <a:endParaRPr lang="en-CN" sz="1600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BFB51D-73B8-9F47-9377-AB55BB3852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500" y="227404"/>
            <a:ext cx="3449287" cy="468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20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B469BE-F9FF-0742-AF73-8EE0B38F2C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095C97-70E2-C147-BA10-4732815D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TLS record of application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69916F-8839-2044-8FBA-59B320862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22" y="1073150"/>
            <a:ext cx="6004500" cy="395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60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EFD8C7-5D6E-CA45-BB91-57699E4C2F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566" y="1665182"/>
            <a:ext cx="4327984" cy="2925868"/>
          </a:xfrm>
        </p:spPr>
        <p:txBody>
          <a:bodyPr/>
          <a:lstStyle/>
          <a:p>
            <a:pPr marL="174625" lvl="1" indent="0">
              <a:buNone/>
            </a:pPr>
            <a:r>
              <a:rPr lang="en-US" dirty="0"/>
              <a:t>struct { </a:t>
            </a:r>
          </a:p>
          <a:p>
            <a:pPr marL="174625" lvl="1" indent="0">
              <a:buNone/>
            </a:pPr>
            <a:r>
              <a:rPr lang="en-US" dirty="0" err="1"/>
              <a:t>ContentType</a:t>
            </a:r>
            <a:r>
              <a:rPr lang="en-US" dirty="0"/>
              <a:t> type; </a:t>
            </a:r>
          </a:p>
          <a:p>
            <a:pPr marL="174625" lvl="1" indent="0">
              <a:buNone/>
            </a:pPr>
            <a:r>
              <a:rPr lang="en-US" dirty="0" err="1"/>
              <a:t>ProtocolVersion</a:t>
            </a:r>
            <a:r>
              <a:rPr lang="en-US" dirty="0"/>
              <a:t> version; </a:t>
            </a:r>
          </a:p>
          <a:p>
            <a:pPr marL="174625" lvl="1" indent="0">
              <a:buNone/>
            </a:pPr>
            <a:r>
              <a:rPr lang="en-US" dirty="0"/>
              <a:t>uint16 epoch; // New field uint48 </a:t>
            </a:r>
          </a:p>
          <a:p>
            <a:pPr marL="174625" lvl="1" indent="0">
              <a:buNone/>
            </a:pPr>
            <a:r>
              <a:rPr lang="en-US" dirty="0" err="1"/>
              <a:t>sequence_number</a:t>
            </a:r>
            <a:r>
              <a:rPr lang="en-US" dirty="0"/>
              <a:t>; // New field </a:t>
            </a:r>
          </a:p>
          <a:p>
            <a:pPr marL="174625" lvl="1" indent="0">
              <a:buNone/>
            </a:pPr>
            <a:r>
              <a:rPr lang="en-US" dirty="0"/>
              <a:t>uint16 length; </a:t>
            </a:r>
          </a:p>
          <a:p>
            <a:pPr marL="174625" lvl="1" indent="0">
              <a:buNone/>
            </a:pPr>
            <a:r>
              <a:rPr lang="en-US" dirty="0"/>
              <a:t>opaque fragment[</a:t>
            </a:r>
            <a:r>
              <a:rPr lang="en-US" dirty="0" err="1"/>
              <a:t>DTLSPlaintext.length</a:t>
            </a:r>
            <a:r>
              <a:rPr lang="en-US" dirty="0"/>
              <a:t>]; </a:t>
            </a:r>
          </a:p>
          <a:p>
            <a:pPr marL="174625" lvl="1" indent="0">
              <a:buNone/>
            </a:pPr>
            <a:r>
              <a:rPr lang="en-US" dirty="0"/>
              <a:t>} </a:t>
            </a:r>
            <a:r>
              <a:rPr lang="en-US" dirty="0" err="1"/>
              <a:t>DTLSPlaintext</a:t>
            </a:r>
            <a:r>
              <a:rPr lang="en-US" dirty="0"/>
              <a:t>;</a:t>
            </a:r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CB8F20-B2CF-8245-A7AC-7257C99E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CN" dirty="0"/>
            </a:br>
            <a:r>
              <a:rPr lang="en-CN" dirty="0"/>
              <a:t>DTLS</a:t>
            </a:r>
          </a:p>
        </p:txBody>
      </p:sp>
      <p:pic>
        <p:nvPicPr>
          <p:cNvPr id="1028" name="Picture 4" descr="詳解WebRTC 傳輸安全機制：一文讀懂DTLS 協議_阿里雲影片雲- MdEditor">
            <a:extLst>
              <a:ext uri="{FF2B5EF4-FFF2-40B4-BE49-F238E27FC236}">
                <a16:creationId xmlns:a16="http://schemas.microsoft.com/office/drawing/2014/main" id="{FD82F854-7E39-1C45-9620-A9E67DD46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63" y="1471748"/>
            <a:ext cx="4438471" cy="242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11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A91FD-4BD4-E94F-895A-4DB9D1F7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vs.</a:t>
            </a:r>
            <a:r>
              <a:rPr lang="zh-CN" altLang="en-US" dirty="0"/>
              <a:t> </a:t>
            </a:r>
            <a:r>
              <a:rPr lang="en-US" altLang="zh-CN" dirty="0"/>
              <a:t>UDP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DA2098-BAE2-004A-8DD9-6D5C87B94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09" y="800100"/>
            <a:ext cx="8876890" cy="29316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9E7DB1-E91C-7648-AFC4-A3CE6322F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09" y="3731775"/>
            <a:ext cx="8876890" cy="122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44929"/>
      </p:ext>
    </p:extLst>
  </p:cSld>
  <p:clrMapOvr>
    <a:masterClrMapping/>
  </p:clrMapOvr>
</p:sld>
</file>

<file path=ppt/theme/theme1.xml><?xml version="1.0" encoding="utf-8"?>
<a:theme xmlns:a="http://schemas.openxmlformats.org/drawingml/2006/main" name="Cisco Corporate Template 2017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2017" id="{C9F04F7E-1498-4742-A60D-B113EBB5E919}" vid="{F554F810-2CC9-9148-9EDF-C700C0063A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18618</TotalTime>
  <Words>1404</Words>
  <Application>Microsoft Macintosh PowerPoint</Application>
  <PresentationFormat>On-screen Show (16:9)</PresentationFormat>
  <Paragraphs>179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CiscoSansTT ExtraLight</vt:lpstr>
      <vt:lpstr>Arial</vt:lpstr>
      <vt:lpstr>Calibri</vt:lpstr>
      <vt:lpstr>Cisco Corporate Template 2017</vt:lpstr>
      <vt:lpstr>WebRTC DTLS and SRTP</vt:lpstr>
      <vt:lpstr>TLS</vt:lpstr>
      <vt:lpstr>TLS handshake</vt:lpstr>
      <vt:lpstr>Handshake protocol</vt:lpstr>
      <vt:lpstr>X.509 Certificate</vt:lpstr>
      <vt:lpstr>TLS Record</vt:lpstr>
      <vt:lpstr>TLS record of application data</vt:lpstr>
      <vt:lpstr> DTLS</vt:lpstr>
      <vt:lpstr>TCP vs. UDP</vt:lpstr>
      <vt:lpstr>Issues due to UDP</vt:lpstr>
      <vt:lpstr>DTLS handshake</vt:lpstr>
      <vt:lpstr>DTLS Timeout and Retransmission  State Machine</vt:lpstr>
      <vt:lpstr>Handshake message</vt:lpstr>
      <vt:lpstr>ClientHello</vt:lpstr>
      <vt:lpstr>ServerHello</vt:lpstr>
      <vt:lpstr>DTLS-SRTP</vt:lpstr>
      <vt:lpstr>Extension use_srtp</vt:lpstr>
      <vt:lpstr>DTLS Hello Message</vt:lpstr>
      <vt:lpstr>KDF</vt:lpstr>
      <vt:lpstr>SRTP Session</vt:lpstr>
      <vt:lpstr>demultiplex</vt:lpstr>
      <vt:lpstr>Multiple stream over one transport</vt:lpstr>
      <vt:lpstr>Key Material Extract</vt:lpstr>
      <vt:lpstr>TLS Record Protocol</vt:lpstr>
      <vt:lpstr>SRTP</vt:lpstr>
      <vt:lpstr>CWCBSrtpHandle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glance of ICE/STUN/TURN</dc:title>
  <dc:creator>Walter Fan (yafan)</dc:creator>
  <cp:lastModifiedBy>Walter Fan (yafan)</cp:lastModifiedBy>
  <cp:revision>60</cp:revision>
  <dcterms:created xsi:type="dcterms:W3CDTF">2021-01-26T06:37:49Z</dcterms:created>
  <dcterms:modified xsi:type="dcterms:W3CDTF">2021-08-12T00:48:15Z</dcterms:modified>
</cp:coreProperties>
</file>