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58" r:id="rId6"/>
    <p:sldId id="267" r:id="rId7"/>
    <p:sldId id="285" r:id="rId8"/>
    <p:sldId id="259" r:id="rId9"/>
    <p:sldId id="284" r:id="rId10"/>
    <p:sldId id="269" r:id="rId11"/>
    <p:sldId id="260" r:id="rId12"/>
    <p:sldId id="266" r:id="rId13"/>
    <p:sldId id="268" r:id="rId14"/>
    <p:sldId id="263" r:id="rId15"/>
    <p:sldId id="271" r:id="rId16"/>
    <p:sldId id="272" r:id="rId17"/>
    <p:sldId id="273" r:id="rId18"/>
    <p:sldId id="274" r:id="rId19"/>
    <p:sldId id="275" r:id="rId20"/>
    <p:sldId id="278" r:id="rId21"/>
    <p:sldId id="279" r:id="rId22"/>
    <p:sldId id="280" r:id="rId23"/>
    <p:sldId id="281" r:id="rId24"/>
    <p:sldId id="282" r:id="rId25"/>
    <p:sldId id="283" r:id="rId26"/>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1D5E-607C-4D68-AFDB-3582DFC56C1C}"/>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2882414-EA40-49BC-8FE1-4FB7C9F21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60C09AB-8153-4AA6-8984-C20F44ADF2CB}"/>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D34BC474-EC6A-40A6-B104-32B3D733568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925F30-B0B3-4ED1-9790-CD237632C880}"/>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272313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1965-5991-40E4-93F6-C30DBCC6EA4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E385C7F-12B8-4E36-8B2C-258F636D72F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310EF9F-FD31-4C27-8EE6-EA9C949955CF}"/>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B37D4EBC-A60E-405A-B186-A20D9EC76F5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92BAB56-F9F1-4D01-9D82-558424082FB4}"/>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13339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D2F6B8-5EE2-4706-B14E-0C905351A01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5A08285-DC5F-460B-81B0-1B5C2E5ECA3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FC2FF6-FDC5-42AF-A19F-213A4C3BB27B}"/>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6AC6D479-AF37-4041-87E4-67CDA848B12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DB729DF-4AC3-44D8-B848-D381B6F2F400}"/>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208694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08F-DE83-471A-BEF1-6805ACC1C20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2368DB3-DC77-45C6-88AD-39672F5C22EB}"/>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AC3679-C9C8-4B8C-92ED-C250E6B03FBB}"/>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1B4CDE21-8EE4-4DD8-A1FE-81D60DB890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B8F739D-F6FE-415B-9D21-3607434E8075}"/>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174645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4BC0-0B82-4E41-A06E-A8F51FD9124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FF5AC76-E717-4C27-A838-3BFD61AB1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80BAFFE-9F54-4F0A-9851-E921CDD8484D}"/>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CDE017C0-0176-4CB5-9E9D-BCD68C0149E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F8F914B-5892-4F1F-B21C-399EE5ACBE1C}"/>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286519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8191-CFDC-4532-A260-76AEC1483B4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C9547E9-2C85-4D80-8CB7-9822C070CF3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4EE3686-BFEB-4E95-8772-6CF71121B2F8}"/>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3C4907D2-41FC-484F-93F9-B53112DD6EF4}"/>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6" name="Footer Placeholder 5">
            <a:extLst>
              <a:ext uri="{FF2B5EF4-FFF2-40B4-BE49-F238E27FC236}">
                <a16:creationId xmlns:a16="http://schemas.microsoft.com/office/drawing/2014/main" id="{384EF0AE-3021-49BE-8D66-FEE9F89F9C5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CF9DE3-E49E-41F3-8B63-8FC8D6CE0803}"/>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49600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12EF-3B8D-41B4-869B-0A6D43A7FE11}"/>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C2A7443-6893-4D26-8CB5-D3612DA2D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BB2775D-24F1-46DC-9F1E-94C60F6F7FB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82BDCCA-3A20-4632-AFEB-F828D7733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672165A-7238-4EC8-BBD1-A51A17423BE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C27B525-8886-4175-8E4E-CF110A9F2577}"/>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8" name="Footer Placeholder 7">
            <a:extLst>
              <a:ext uri="{FF2B5EF4-FFF2-40B4-BE49-F238E27FC236}">
                <a16:creationId xmlns:a16="http://schemas.microsoft.com/office/drawing/2014/main" id="{C2A5F420-6CC4-4CD6-AA59-AB37A5D2AD4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0E57AA7-8382-4E53-9065-10172C06DE47}"/>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342180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3691-C9D3-4AC3-B967-22CE35982FC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39B6B3CA-6115-423B-A090-AED26ECC2E9D}"/>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4" name="Footer Placeholder 3">
            <a:extLst>
              <a:ext uri="{FF2B5EF4-FFF2-40B4-BE49-F238E27FC236}">
                <a16:creationId xmlns:a16="http://schemas.microsoft.com/office/drawing/2014/main" id="{0E677191-F943-41EC-80DF-338F6BEAAED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B124261-3EC6-43CA-96C5-0CA1DD8A5732}"/>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234304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28D96-1CD2-4D19-9562-CE14100B09D1}"/>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3" name="Footer Placeholder 2">
            <a:extLst>
              <a:ext uri="{FF2B5EF4-FFF2-40B4-BE49-F238E27FC236}">
                <a16:creationId xmlns:a16="http://schemas.microsoft.com/office/drawing/2014/main" id="{8DE1A7E8-3463-472A-A0F5-458170F0134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BDC9DAF-CEEF-4BE8-92D6-18A1F4F137B8}"/>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10298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EF68-C1F8-44E8-BDE4-98E22D2BD38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530FAFB-2AE0-4CB0-BF9A-35B34A23D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B3AAE3F-254D-4F05-960E-1D3374EE3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87D3031-2C3F-4D00-91EC-BA839C7DF5E2}"/>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6" name="Footer Placeholder 5">
            <a:extLst>
              <a:ext uri="{FF2B5EF4-FFF2-40B4-BE49-F238E27FC236}">
                <a16:creationId xmlns:a16="http://schemas.microsoft.com/office/drawing/2014/main" id="{CA28C7B0-C50F-41C8-8A09-C29ACA2089C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7F03576-95FD-410B-A7AB-1D5292488C72}"/>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176080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CA13-4851-47BC-AB05-97C064A35F4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460181E-05D2-4A47-B342-33ADDC2CBB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CFBD4A60-855C-4B0A-BD5B-C5E328F2F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51669C1-E26E-4114-9DC9-934F95A628AA}"/>
              </a:ext>
            </a:extLst>
          </p:cNvPr>
          <p:cNvSpPr>
            <a:spLocks noGrp="1"/>
          </p:cNvSpPr>
          <p:nvPr>
            <p:ph type="dt" sz="half" idx="10"/>
          </p:nvPr>
        </p:nvSpPr>
        <p:spPr/>
        <p:txBody>
          <a:bodyPr/>
          <a:lstStyle/>
          <a:p>
            <a:fld id="{89AB50F7-982B-42D3-9A50-FB04C4883076}" type="datetimeFigureOut">
              <a:rPr lang="zh-CN" altLang="en-US" smtClean="0"/>
              <a:t>2021/1/12</a:t>
            </a:fld>
            <a:endParaRPr lang="zh-CN" altLang="en-US"/>
          </a:p>
        </p:txBody>
      </p:sp>
      <p:sp>
        <p:nvSpPr>
          <p:cNvPr id="6" name="Footer Placeholder 5">
            <a:extLst>
              <a:ext uri="{FF2B5EF4-FFF2-40B4-BE49-F238E27FC236}">
                <a16:creationId xmlns:a16="http://schemas.microsoft.com/office/drawing/2014/main" id="{0738EBC0-819D-4591-BC7D-9C689D52DAB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3CCBFC0-7579-4C88-9917-5A15431EB789}"/>
              </a:ext>
            </a:extLst>
          </p:cNvPr>
          <p:cNvSpPr>
            <a:spLocks noGrp="1"/>
          </p:cNvSpPr>
          <p:nvPr>
            <p:ph type="sldNum" sz="quarter" idx="12"/>
          </p:nvPr>
        </p:nvSpPr>
        <p:spPr/>
        <p:txBody>
          <a:body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387156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05F4-4CF5-42A0-A070-AC67DE761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A67F0FD-89FE-4B83-B578-E5ECF4945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FD7A7BD-20FC-4B49-B498-71610466C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B50F7-982B-42D3-9A50-FB04C4883076}"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DAC145CE-1B7A-4E44-88B7-411CA647B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8A18169-2A39-4A1D-AD2C-FB51E3340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C7DD4-91F0-481E-8BFA-718C04542865}" type="slidenum">
              <a:rPr lang="zh-CN" altLang="en-US" smtClean="0"/>
              <a:t>‹#›</a:t>
            </a:fld>
            <a:endParaRPr lang="zh-CN" altLang="en-US"/>
          </a:p>
        </p:txBody>
      </p:sp>
    </p:spTree>
    <p:extLst>
      <p:ext uri="{BB962C8B-B14F-4D97-AF65-F5344CB8AC3E}">
        <p14:creationId xmlns:p14="http://schemas.microsoft.com/office/powerpoint/2010/main" val="1162863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iencedirect.com/science/article/abs/pii/S1568494610002565" TargetMode="External"/><Relationship Id="rId2" Type="http://schemas.openxmlformats.org/officeDocument/2006/relationships/hyperlink" Target="https://journals.plos.org/plosone/article?id=10.1371/journal.pone.0180944#pone.0180944.ref03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qr.ae/RORbIj"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3F8B-2B05-492C-8815-72B4C36AAA82}"/>
              </a:ext>
            </a:extLst>
          </p:cNvPr>
          <p:cNvSpPr>
            <a:spLocks noGrp="1"/>
          </p:cNvSpPr>
          <p:nvPr>
            <p:ph type="ctrTitle"/>
          </p:nvPr>
        </p:nvSpPr>
        <p:spPr>
          <a:xfrm>
            <a:off x="610998" y="1214438"/>
            <a:ext cx="10970004" cy="2387600"/>
          </a:xfrm>
        </p:spPr>
        <p:txBody>
          <a:bodyPr>
            <a:normAutofit/>
          </a:bodyPr>
          <a:lstStyle/>
          <a:p>
            <a:r>
              <a:rPr lang="en-US" altLang="zh-CN" sz="4000" dirty="0"/>
              <a:t>Fine Tuning and Accuracy improvement for LSTM</a:t>
            </a:r>
            <a:endParaRPr lang="zh-CN" altLang="en-US" sz="4000" dirty="0"/>
          </a:p>
        </p:txBody>
      </p:sp>
      <p:sp>
        <p:nvSpPr>
          <p:cNvPr id="3" name="Subtitle 2">
            <a:extLst>
              <a:ext uri="{FF2B5EF4-FFF2-40B4-BE49-F238E27FC236}">
                <a16:creationId xmlns:a16="http://schemas.microsoft.com/office/drawing/2014/main" id="{5818C04E-5E3E-47EA-936D-9D345839376D}"/>
              </a:ext>
            </a:extLst>
          </p:cNvPr>
          <p:cNvSpPr>
            <a:spLocks noGrp="1"/>
          </p:cNvSpPr>
          <p:nvPr>
            <p:ph type="subTitle" idx="1"/>
          </p:nvPr>
        </p:nvSpPr>
        <p:spPr>
          <a:xfrm>
            <a:off x="1524000" y="4700996"/>
            <a:ext cx="9144000" cy="1655762"/>
          </a:xfrm>
        </p:spPr>
        <p:txBody>
          <a:bodyPr/>
          <a:lstStyle/>
          <a:p>
            <a:r>
              <a:rPr lang="en-US" altLang="zh-CN" dirty="0"/>
              <a:t>Ge Zhu</a:t>
            </a:r>
            <a:r>
              <a:rPr lang="en-NZ" altLang="zh-CN" dirty="0"/>
              <a:t>,</a:t>
            </a:r>
            <a:r>
              <a:rPr lang="zh-CN" altLang="en-US"/>
              <a:t> </a:t>
            </a:r>
            <a:r>
              <a:rPr lang="en-NZ" altLang="zh-CN"/>
              <a:t>Sangdi Gu</a:t>
            </a:r>
            <a:endParaRPr lang="zh-CN" altLang="en-US" dirty="0"/>
          </a:p>
        </p:txBody>
      </p:sp>
    </p:spTree>
    <p:extLst>
      <p:ext uri="{BB962C8B-B14F-4D97-AF65-F5344CB8AC3E}">
        <p14:creationId xmlns:p14="http://schemas.microsoft.com/office/powerpoint/2010/main" val="222900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14E3-A448-42ED-A0A1-826109E3E47B}"/>
              </a:ext>
            </a:extLst>
          </p:cNvPr>
          <p:cNvSpPr>
            <a:spLocks noGrp="1"/>
          </p:cNvSpPr>
          <p:nvPr>
            <p:ph type="title"/>
          </p:nvPr>
        </p:nvSpPr>
        <p:spPr/>
        <p:txBody>
          <a:bodyPr/>
          <a:lstStyle/>
          <a:p>
            <a:r>
              <a:rPr lang="en-US" altLang="zh-CN" dirty="0"/>
              <a:t>Learning Feature</a:t>
            </a:r>
            <a:endParaRPr lang="zh-CN" altLang="en-US" dirty="0"/>
          </a:p>
        </p:txBody>
      </p:sp>
      <p:sp>
        <p:nvSpPr>
          <p:cNvPr id="3" name="Content Placeholder 2">
            <a:extLst>
              <a:ext uri="{FF2B5EF4-FFF2-40B4-BE49-F238E27FC236}">
                <a16:creationId xmlns:a16="http://schemas.microsoft.com/office/drawing/2014/main" id="{E46B78DC-83AC-48D7-BE64-6A73FB41AAD4}"/>
              </a:ext>
            </a:extLst>
          </p:cNvPr>
          <p:cNvSpPr>
            <a:spLocks noGrp="1"/>
          </p:cNvSpPr>
          <p:nvPr>
            <p:ph idx="1"/>
          </p:nvPr>
        </p:nvSpPr>
        <p:spPr/>
        <p:txBody>
          <a:bodyPr/>
          <a:lstStyle/>
          <a:p>
            <a:r>
              <a:rPr lang="en-US" altLang="zh-CN" dirty="0"/>
              <a:t>4 Major Types of indicators:</a:t>
            </a:r>
          </a:p>
          <a:p>
            <a:pPr lvl="1"/>
            <a:r>
              <a:rPr lang="en-US" altLang="zh-CN" dirty="0"/>
              <a:t>Trend: Rolling Average, MACD, Moving Average</a:t>
            </a:r>
          </a:p>
          <a:p>
            <a:pPr lvl="1"/>
            <a:r>
              <a:rPr lang="en-US" altLang="zh-CN" dirty="0"/>
              <a:t>Momentum: RSI, Momentum, Rate of change, WPR</a:t>
            </a:r>
          </a:p>
          <a:p>
            <a:pPr lvl="1"/>
            <a:r>
              <a:rPr lang="en-US" altLang="zh-CN" dirty="0"/>
              <a:t>Volume: Volume</a:t>
            </a:r>
          </a:p>
          <a:p>
            <a:pPr lvl="1"/>
            <a:r>
              <a:rPr lang="en-US" altLang="zh-CN" dirty="0"/>
              <a:t>Volatility: Bollinger Bands, APR</a:t>
            </a:r>
          </a:p>
          <a:p>
            <a:r>
              <a:rPr lang="en-US" altLang="zh-CN" dirty="0"/>
              <a:t>Rolling Average and Moving Average are identical and Momentum and rate of change are similar, this might affect the weight of them during model training. </a:t>
            </a:r>
          </a:p>
          <a:p>
            <a:pPr lvl="1"/>
            <a:endParaRPr lang="zh-CN" altLang="en-US" dirty="0"/>
          </a:p>
        </p:txBody>
      </p:sp>
    </p:spTree>
    <p:extLst>
      <p:ext uri="{BB962C8B-B14F-4D97-AF65-F5344CB8AC3E}">
        <p14:creationId xmlns:p14="http://schemas.microsoft.com/office/powerpoint/2010/main" val="7176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392993-215C-4F71-88D6-8DD753DBB978}"/>
              </a:ext>
            </a:extLst>
          </p:cNvPr>
          <p:cNvSpPr>
            <a:spLocks noGrp="1"/>
          </p:cNvSpPr>
          <p:nvPr>
            <p:ph type="title"/>
          </p:nvPr>
        </p:nvSpPr>
        <p:spPr>
          <a:xfrm>
            <a:off x="460695" y="147875"/>
            <a:ext cx="10515600" cy="1325563"/>
          </a:xfrm>
        </p:spPr>
        <p:txBody>
          <a:bodyPr>
            <a:normAutofit/>
          </a:bodyPr>
          <a:lstStyle/>
          <a:p>
            <a:r>
              <a:rPr lang="en-US" altLang="zh-CN" sz="4000" dirty="0"/>
              <a:t>Learning Feature – Removing Rolling Average</a:t>
            </a:r>
            <a:endParaRPr lang="zh-CN" altLang="en-US" sz="4000" dirty="0"/>
          </a:p>
        </p:txBody>
      </p:sp>
      <p:graphicFrame>
        <p:nvGraphicFramePr>
          <p:cNvPr id="9" name="Content Placeholder 3">
            <a:extLst>
              <a:ext uri="{FF2B5EF4-FFF2-40B4-BE49-F238E27FC236}">
                <a16:creationId xmlns:a16="http://schemas.microsoft.com/office/drawing/2014/main" id="{F6791DBE-A369-435E-B10B-796A2C2A0DB8}"/>
              </a:ext>
            </a:extLst>
          </p:cNvPr>
          <p:cNvGraphicFramePr>
            <a:graphicFrameLocks/>
          </p:cNvGraphicFramePr>
          <p:nvPr>
            <p:extLst>
              <p:ext uri="{D42A27DB-BD31-4B8C-83A1-F6EECF244321}">
                <p14:modId xmlns:p14="http://schemas.microsoft.com/office/powerpoint/2010/main" val="1318924206"/>
              </p:ext>
            </p:extLst>
          </p:nvPr>
        </p:nvGraphicFramePr>
        <p:xfrm>
          <a:off x="2152650" y="1397887"/>
          <a:ext cx="7886700" cy="4820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4050057"/>
                    </a:ext>
                  </a:extLst>
                </a:gridCol>
                <a:gridCol w="2628900">
                  <a:extLst>
                    <a:ext uri="{9D8B030D-6E8A-4147-A177-3AD203B41FA5}">
                      <a16:colId xmlns:a16="http://schemas.microsoft.com/office/drawing/2014/main" val="631890733"/>
                    </a:ext>
                  </a:extLst>
                </a:gridCol>
                <a:gridCol w="2628900">
                  <a:extLst>
                    <a:ext uri="{9D8B030D-6E8A-4147-A177-3AD203B41FA5}">
                      <a16:colId xmlns:a16="http://schemas.microsoft.com/office/drawing/2014/main" val="426011618"/>
                    </a:ext>
                  </a:extLst>
                </a:gridCol>
              </a:tblGrid>
              <a:tr h="370840">
                <a:tc>
                  <a:txBody>
                    <a:bodyPr/>
                    <a:lstStyle/>
                    <a:p>
                      <a:endParaRPr lang="zh-CN" altLang="en-US" dirty="0"/>
                    </a:p>
                  </a:txBody>
                  <a:tcPr/>
                </a:tc>
                <a:tc>
                  <a:txBody>
                    <a:bodyPr/>
                    <a:lstStyle/>
                    <a:p>
                      <a:pPr algn="ctr"/>
                      <a:r>
                        <a:rPr lang="en-US" altLang="zh-CN" dirty="0"/>
                        <a:t>With Moving Average</a:t>
                      </a:r>
                      <a:endParaRPr lang="zh-CN" altLang="en-US" dirty="0"/>
                    </a:p>
                  </a:txBody>
                  <a:tcPr/>
                </a:tc>
                <a:tc>
                  <a:txBody>
                    <a:bodyPr/>
                    <a:lstStyle/>
                    <a:p>
                      <a:pPr algn="ctr"/>
                      <a:r>
                        <a:rPr lang="en-US" altLang="zh-CN" dirty="0"/>
                        <a:t>Without</a:t>
                      </a:r>
                      <a:endParaRPr lang="zh-CN" altLang="en-US" dirty="0"/>
                    </a:p>
                  </a:txBody>
                  <a:tcPr/>
                </a:tc>
                <a:extLst>
                  <a:ext uri="{0D108BD9-81ED-4DB2-BD59-A6C34878D82A}">
                    <a16:rowId xmlns:a16="http://schemas.microsoft.com/office/drawing/2014/main" val="1385495673"/>
                  </a:ext>
                </a:extLst>
              </a:tr>
              <a:tr h="370840">
                <a:tc>
                  <a:txBody>
                    <a:bodyPr/>
                    <a:lstStyle/>
                    <a:p>
                      <a:r>
                        <a:rPr lang="en-US" altLang="zh-CN" dirty="0"/>
                        <a:t>Apple(AAPL)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92.51%</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93.19%</a:t>
                      </a:r>
                    </a:p>
                  </a:txBody>
                  <a:tcPr marL="9525" marR="9525" marT="9525" marB="0" anchor="ctr"/>
                </a:tc>
                <a:extLst>
                  <a:ext uri="{0D108BD9-81ED-4DB2-BD59-A6C34878D82A}">
                    <a16:rowId xmlns:a16="http://schemas.microsoft.com/office/drawing/2014/main" val="475171657"/>
                  </a:ext>
                </a:extLst>
              </a:tr>
              <a:tr h="370840">
                <a:tc>
                  <a:txBody>
                    <a:bodyPr/>
                    <a:lstStyle/>
                    <a:p>
                      <a:r>
                        <a:rPr lang="en-US" altLang="zh-CN" dirty="0"/>
                        <a:t>Facebook(FB)</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98.83%</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98.73%</a:t>
                      </a:r>
                    </a:p>
                  </a:txBody>
                  <a:tcPr marL="9525" marR="9525" marT="9525" marB="0" anchor="ctr"/>
                </a:tc>
                <a:extLst>
                  <a:ext uri="{0D108BD9-81ED-4DB2-BD59-A6C34878D82A}">
                    <a16:rowId xmlns:a16="http://schemas.microsoft.com/office/drawing/2014/main" val="2791767685"/>
                  </a:ext>
                </a:extLst>
              </a:tr>
              <a:tr h="370840">
                <a:tc>
                  <a:txBody>
                    <a:bodyPr/>
                    <a:lstStyle/>
                    <a:p>
                      <a:r>
                        <a:rPr lang="en-US" altLang="zh-CN" dirty="0"/>
                        <a:t>Microsoft(MSFT)</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96.25%</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97.44%</a:t>
                      </a:r>
                    </a:p>
                  </a:txBody>
                  <a:tcPr marL="9525" marR="9525" marT="9525" marB="0" anchor="ctr"/>
                </a:tc>
                <a:extLst>
                  <a:ext uri="{0D108BD9-81ED-4DB2-BD59-A6C34878D82A}">
                    <a16:rowId xmlns:a16="http://schemas.microsoft.com/office/drawing/2014/main" val="476555999"/>
                  </a:ext>
                </a:extLst>
              </a:tr>
              <a:tr h="370840">
                <a:tc>
                  <a:txBody>
                    <a:bodyPr/>
                    <a:lstStyle/>
                    <a:p>
                      <a:r>
                        <a:rPr lang="en-US" altLang="zh-CN" dirty="0"/>
                        <a:t>Google(GOOGL)</a:t>
                      </a:r>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96.98%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97.01%</a:t>
                      </a:r>
                    </a:p>
                  </a:txBody>
                  <a:tcPr marL="9525" marR="9525" marT="9525" marB="0" anchor="ctr"/>
                </a:tc>
                <a:extLst>
                  <a:ext uri="{0D108BD9-81ED-4DB2-BD59-A6C34878D82A}">
                    <a16:rowId xmlns:a16="http://schemas.microsoft.com/office/drawing/2014/main" val="3916827619"/>
                  </a:ext>
                </a:extLst>
              </a:tr>
              <a:tr h="370840">
                <a:tc>
                  <a:txBody>
                    <a:bodyPr/>
                    <a:lstStyle/>
                    <a:p>
                      <a:r>
                        <a:rPr lang="en-US" altLang="zh-CN" dirty="0"/>
                        <a:t>Disney(DIS)</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97.42%</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97.44%</a:t>
                      </a:r>
                    </a:p>
                  </a:txBody>
                  <a:tcPr marL="9525" marR="9525" marT="9525" marB="0" anchor="ctr"/>
                </a:tc>
                <a:extLst>
                  <a:ext uri="{0D108BD9-81ED-4DB2-BD59-A6C34878D82A}">
                    <a16:rowId xmlns:a16="http://schemas.microsoft.com/office/drawing/2014/main" val="2109685622"/>
                  </a:ext>
                </a:extLst>
              </a:tr>
              <a:tr h="370840">
                <a:tc>
                  <a:txBody>
                    <a:bodyPr/>
                    <a:lstStyle/>
                    <a:p>
                      <a:r>
                        <a:rPr lang="en-US" altLang="zh-CN" sz="1800" b="0" i="0" kern="1200" dirty="0">
                          <a:solidFill>
                            <a:schemeClr val="dk1"/>
                          </a:solidFill>
                          <a:effectLst/>
                          <a:latin typeface="+mn-lt"/>
                          <a:ea typeface="+mn-ea"/>
                          <a:cs typeface="+mn-cs"/>
                        </a:rPr>
                        <a:t>Celgene(CELG)</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95.98%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95.95%</a:t>
                      </a:r>
                    </a:p>
                  </a:txBody>
                  <a:tcPr marL="9525" marR="9525" marT="9525" marB="0" anchor="ctr"/>
                </a:tc>
                <a:extLst>
                  <a:ext uri="{0D108BD9-81ED-4DB2-BD59-A6C34878D82A}">
                    <a16:rowId xmlns:a16="http://schemas.microsoft.com/office/drawing/2014/main" val="3026488435"/>
                  </a:ext>
                </a:extLst>
              </a:tr>
              <a:tr h="370840">
                <a:tc>
                  <a:txBody>
                    <a:bodyPr/>
                    <a:lstStyle/>
                    <a:p>
                      <a:r>
                        <a:rPr lang="en-US" altLang="zh-CN" dirty="0"/>
                        <a:t>Visa(V)</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98.81%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99.03%</a:t>
                      </a:r>
                    </a:p>
                  </a:txBody>
                  <a:tcPr marL="9525" marR="9525" marT="9525" marB="0" anchor="ctr"/>
                </a:tc>
                <a:extLst>
                  <a:ext uri="{0D108BD9-81ED-4DB2-BD59-A6C34878D82A}">
                    <a16:rowId xmlns:a16="http://schemas.microsoft.com/office/drawing/2014/main" val="380040344"/>
                  </a:ext>
                </a:extLst>
              </a:tr>
              <a:tr h="370840">
                <a:tc>
                  <a:txBody>
                    <a:bodyPr/>
                    <a:lstStyle/>
                    <a:p>
                      <a:r>
                        <a:rPr lang="en-US" altLang="zh-CN" dirty="0"/>
                        <a:t>Alibaba(BABA)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97.78%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97.74%</a:t>
                      </a:r>
                    </a:p>
                  </a:txBody>
                  <a:tcPr marL="9525" marR="9525" marT="9525" marB="0" anchor="ctr"/>
                </a:tc>
                <a:extLst>
                  <a:ext uri="{0D108BD9-81ED-4DB2-BD59-A6C34878D82A}">
                    <a16:rowId xmlns:a16="http://schemas.microsoft.com/office/drawing/2014/main" val="4123377157"/>
                  </a:ext>
                </a:extLst>
              </a:tr>
              <a:tr h="370840">
                <a:tc>
                  <a:txBody>
                    <a:bodyPr/>
                    <a:lstStyle/>
                    <a:p>
                      <a:r>
                        <a:rPr lang="en-US" altLang="zh-CN" dirty="0"/>
                        <a:t>Netflix(NFLX)</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97.70%</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96.65%</a:t>
                      </a:r>
                    </a:p>
                  </a:txBody>
                  <a:tcPr marL="9525" marR="9525" marT="9525" marB="0" anchor="ctr"/>
                </a:tc>
                <a:extLst>
                  <a:ext uri="{0D108BD9-81ED-4DB2-BD59-A6C34878D82A}">
                    <a16:rowId xmlns:a16="http://schemas.microsoft.com/office/drawing/2014/main" val="458989654"/>
                  </a:ext>
                </a:extLst>
              </a:tr>
              <a:tr h="370840">
                <a:tc>
                  <a:txBody>
                    <a:bodyPr/>
                    <a:lstStyle/>
                    <a:p>
                      <a:r>
                        <a:rPr lang="en-US" altLang="zh-CN" dirty="0"/>
                        <a:t>Mastercard(MA)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98.60%</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97.62%</a:t>
                      </a:r>
                    </a:p>
                  </a:txBody>
                  <a:tcPr marL="9525" marR="9525" marT="9525" marB="0" anchor="ctr"/>
                </a:tc>
                <a:extLst>
                  <a:ext uri="{0D108BD9-81ED-4DB2-BD59-A6C34878D82A}">
                    <a16:rowId xmlns:a16="http://schemas.microsoft.com/office/drawing/2014/main" val="2785271267"/>
                  </a:ext>
                </a:extLst>
              </a:tr>
              <a:tr h="370840">
                <a:tc>
                  <a:txBody>
                    <a:bodyPr/>
                    <a:lstStyle/>
                    <a:p>
                      <a:r>
                        <a:rPr lang="en-US" altLang="zh-CN" dirty="0"/>
                        <a:t>Average</a:t>
                      </a:r>
                      <a:endParaRPr lang="zh-CN" altLang="en-US" dirty="0"/>
                    </a:p>
                  </a:txBody>
                  <a:tcPr/>
                </a:tc>
                <a:tc>
                  <a:txBody>
                    <a:bodyPr/>
                    <a:lstStyle/>
                    <a:p>
                      <a:pPr algn="ctr" fontAlgn="ctr"/>
                      <a:r>
                        <a:rPr lang="en-US" altLang="zh-CN" sz="1800" b="0" i="0" u="none" strike="noStrike" dirty="0">
                          <a:solidFill>
                            <a:srgbClr val="FF0000"/>
                          </a:solidFill>
                          <a:effectLst/>
                          <a:latin typeface="等线" panose="02010600030101010101" pitchFamily="2" charset="-122"/>
                          <a:ea typeface="等线" panose="02010600030101010101" pitchFamily="2" charset="-122"/>
                        </a:rPr>
                        <a:t>97.09%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97.08%</a:t>
                      </a:r>
                    </a:p>
                  </a:txBody>
                  <a:tcPr marL="9525" marR="9525" marT="9525" marB="0" anchor="ctr"/>
                </a:tc>
                <a:extLst>
                  <a:ext uri="{0D108BD9-81ED-4DB2-BD59-A6C34878D82A}">
                    <a16:rowId xmlns:a16="http://schemas.microsoft.com/office/drawing/2014/main" val="3603155298"/>
                  </a:ext>
                </a:extLst>
              </a:tr>
              <a:tr h="370840">
                <a:tc>
                  <a:txBody>
                    <a:bodyPr/>
                    <a:lstStyle/>
                    <a:p>
                      <a:r>
                        <a:rPr lang="en-US" altLang="zh-CN" dirty="0"/>
                        <a:t>Training Time in total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15000s</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15000s</a:t>
                      </a:r>
                    </a:p>
                  </a:txBody>
                  <a:tcPr marL="9525" marR="9525" marT="9525" marB="0" anchor="ctr"/>
                </a:tc>
                <a:extLst>
                  <a:ext uri="{0D108BD9-81ED-4DB2-BD59-A6C34878D82A}">
                    <a16:rowId xmlns:a16="http://schemas.microsoft.com/office/drawing/2014/main" val="376504677"/>
                  </a:ext>
                </a:extLst>
              </a:tr>
            </a:tbl>
          </a:graphicData>
        </a:graphic>
      </p:graphicFrame>
    </p:spTree>
    <p:extLst>
      <p:ext uri="{BB962C8B-B14F-4D97-AF65-F5344CB8AC3E}">
        <p14:creationId xmlns:p14="http://schemas.microsoft.com/office/powerpoint/2010/main" val="256682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19B6-FC69-482C-95F5-154D092E5C63}"/>
              </a:ext>
            </a:extLst>
          </p:cNvPr>
          <p:cNvSpPr>
            <a:spLocks noGrp="1"/>
          </p:cNvSpPr>
          <p:nvPr>
            <p:ph type="title"/>
          </p:nvPr>
        </p:nvSpPr>
        <p:spPr>
          <a:xfrm>
            <a:off x="360028" y="147875"/>
            <a:ext cx="10515600" cy="1325563"/>
          </a:xfrm>
        </p:spPr>
        <p:txBody>
          <a:bodyPr>
            <a:normAutofit/>
          </a:bodyPr>
          <a:lstStyle/>
          <a:p>
            <a:r>
              <a:rPr lang="en-US" altLang="zh-CN" sz="4000" dirty="0"/>
              <a:t>Learning Feature – Removing Rate of Change</a:t>
            </a:r>
            <a:endParaRPr lang="zh-CN" altLang="en-US" sz="4000" dirty="0"/>
          </a:p>
        </p:txBody>
      </p:sp>
      <p:sp>
        <p:nvSpPr>
          <p:cNvPr id="3" name="Content Placeholder 2">
            <a:extLst>
              <a:ext uri="{FF2B5EF4-FFF2-40B4-BE49-F238E27FC236}">
                <a16:creationId xmlns:a16="http://schemas.microsoft.com/office/drawing/2014/main" id="{54E52FD0-867C-40E2-BE92-9B5EB1219D93}"/>
              </a:ext>
            </a:extLst>
          </p:cNvPr>
          <p:cNvSpPr>
            <a:spLocks noGrp="1"/>
          </p:cNvSpPr>
          <p:nvPr>
            <p:ph idx="1"/>
          </p:nvPr>
        </p:nvSpPr>
        <p:spPr/>
        <p:txBody>
          <a:bodyPr/>
          <a:lstStyle/>
          <a:p>
            <a:endParaRPr lang="zh-CN" altLang="en-US"/>
          </a:p>
        </p:txBody>
      </p:sp>
      <p:graphicFrame>
        <p:nvGraphicFramePr>
          <p:cNvPr id="4" name="Content Placeholder 3">
            <a:extLst>
              <a:ext uri="{FF2B5EF4-FFF2-40B4-BE49-F238E27FC236}">
                <a16:creationId xmlns:a16="http://schemas.microsoft.com/office/drawing/2014/main" id="{B7204A07-6482-4D3F-BCB0-233216C70EAD}"/>
              </a:ext>
            </a:extLst>
          </p:cNvPr>
          <p:cNvGraphicFramePr>
            <a:graphicFrameLocks/>
          </p:cNvGraphicFramePr>
          <p:nvPr>
            <p:extLst>
              <p:ext uri="{D42A27DB-BD31-4B8C-83A1-F6EECF244321}">
                <p14:modId xmlns:p14="http://schemas.microsoft.com/office/powerpoint/2010/main" val="1691594980"/>
              </p:ext>
            </p:extLst>
          </p:nvPr>
        </p:nvGraphicFramePr>
        <p:xfrm>
          <a:off x="2152650" y="1540058"/>
          <a:ext cx="7886700" cy="492247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4050057"/>
                    </a:ext>
                  </a:extLst>
                </a:gridCol>
                <a:gridCol w="2628900">
                  <a:extLst>
                    <a:ext uri="{9D8B030D-6E8A-4147-A177-3AD203B41FA5}">
                      <a16:colId xmlns:a16="http://schemas.microsoft.com/office/drawing/2014/main" val="631890733"/>
                    </a:ext>
                  </a:extLst>
                </a:gridCol>
                <a:gridCol w="2628900">
                  <a:extLst>
                    <a:ext uri="{9D8B030D-6E8A-4147-A177-3AD203B41FA5}">
                      <a16:colId xmlns:a16="http://schemas.microsoft.com/office/drawing/2014/main" val="426011618"/>
                    </a:ext>
                  </a:extLst>
                </a:gridCol>
              </a:tblGrid>
              <a:tr h="370840">
                <a:tc>
                  <a:txBody>
                    <a:bodyPr/>
                    <a:lstStyle/>
                    <a:p>
                      <a:endParaRPr lang="zh-CN" altLang="en-US" dirty="0"/>
                    </a:p>
                  </a:txBody>
                  <a:tcPr/>
                </a:tc>
                <a:tc>
                  <a:txBody>
                    <a:bodyPr/>
                    <a:lstStyle/>
                    <a:p>
                      <a:pPr algn="ctr"/>
                      <a:r>
                        <a:rPr lang="en-US" altLang="zh-CN" dirty="0"/>
                        <a:t>With Rate of Change</a:t>
                      </a:r>
                      <a:endParaRPr lang="zh-CN" altLang="en-US" dirty="0"/>
                    </a:p>
                  </a:txBody>
                  <a:tcPr/>
                </a:tc>
                <a:tc>
                  <a:txBody>
                    <a:bodyPr/>
                    <a:lstStyle/>
                    <a:p>
                      <a:pPr algn="ctr"/>
                      <a:r>
                        <a:rPr lang="en-US" altLang="zh-CN" dirty="0"/>
                        <a:t>Without</a:t>
                      </a:r>
                      <a:endParaRPr lang="zh-CN" altLang="en-US" dirty="0"/>
                    </a:p>
                  </a:txBody>
                  <a:tcPr/>
                </a:tc>
                <a:extLst>
                  <a:ext uri="{0D108BD9-81ED-4DB2-BD59-A6C34878D82A}">
                    <a16:rowId xmlns:a16="http://schemas.microsoft.com/office/drawing/2014/main" val="1385495673"/>
                  </a:ext>
                </a:extLst>
              </a:tr>
              <a:tr h="370840">
                <a:tc>
                  <a:txBody>
                    <a:bodyPr/>
                    <a:lstStyle/>
                    <a:p>
                      <a:r>
                        <a:rPr lang="en-US" altLang="zh-CN" dirty="0"/>
                        <a:t>Apple(AAPL)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92.51%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92.03%</a:t>
                      </a:r>
                    </a:p>
                  </a:txBody>
                  <a:tcPr marL="9525" marR="9525" marT="9525" marB="0" anchor="ctr"/>
                </a:tc>
                <a:extLst>
                  <a:ext uri="{0D108BD9-81ED-4DB2-BD59-A6C34878D82A}">
                    <a16:rowId xmlns:a16="http://schemas.microsoft.com/office/drawing/2014/main" val="475171657"/>
                  </a:ext>
                </a:extLst>
              </a:tr>
              <a:tr h="370840">
                <a:tc>
                  <a:txBody>
                    <a:bodyPr/>
                    <a:lstStyle/>
                    <a:p>
                      <a:r>
                        <a:rPr lang="en-US" altLang="zh-CN" dirty="0"/>
                        <a:t>Facebook(FB)</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98.83%</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98.43%</a:t>
                      </a:r>
                    </a:p>
                  </a:txBody>
                  <a:tcPr marL="9525" marR="9525" marT="9525" marB="0" anchor="ctr"/>
                </a:tc>
                <a:extLst>
                  <a:ext uri="{0D108BD9-81ED-4DB2-BD59-A6C34878D82A}">
                    <a16:rowId xmlns:a16="http://schemas.microsoft.com/office/drawing/2014/main" val="2791767685"/>
                  </a:ext>
                </a:extLst>
              </a:tr>
              <a:tr h="370840">
                <a:tc>
                  <a:txBody>
                    <a:bodyPr/>
                    <a:lstStyle/>
                    <a:p>
                      <a:r>
                        <a:rPr lang="en-US" altLang="zh-CN" dirty="0"/>
                        <a:t>Microsoft(MSFT)</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96.25%</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97.85%</a:t>
                      </a:r>
                    </a:p>
                  </a:txBody>
                  <a:tcPr marL="9525" marR="9525" marT="9525" marB="0" anchor="ctr"/>
                </a:tc>
                <a:extLst>
                  <a:ext uri="{0D108BD9-81ED-4DB2-BD59-A6C34878D82A}">
                    <a16:rowId xmlns:a16="http://schemas.microsoft.com/office/drawing/2014/main" val="476555999"/>
                  </a:ext>
                </a:extLst>
              </a:tr>
              <a:tr h="370840">
                <a:tc>
                  <a:txBody>
                    <a:bodyPr/>
                    <a:lstStyle/>
                    <a:p>
                      <a:r>
                        <a:rPr lang="en-US" altLang="zh-CN" dirty="0"/>
                        <a:t>Google(GOOGL)</a:t>
                      </a:r>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96.98%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97.27%</a:t>
                      </a:r>
                    </a:p>
                  </a:txBody>
                  <a:tcPr marL="9525" marR="9525" marT="9525" marB="0" anchor="ctr"/>
                </a:tc>
                <a:extLst>
                  <a:ext uri="{0D108BD9-81ED-4DB2-BD59-A6C34878D82A}">
                    <a16:rowId xmlns:a16="http://schemas.microsoft.com/office/drawing/2014/main" val="3916827619"/>
                  </a:ext>
                </a:extLst>
              </a:tr>
              <a:tr h="370840">
                <a:tc>
                  <a:txBody>
                    <a:bodyPr/>
                    <a:lstStyle/>
                    <a:p>
                      <a:r>
                        <a:rPr lang="en-US" altLang="zh-CN" dirty="0"/>
                        <a:t>Disney(DIS)</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97.42%</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97.25%</a:t>
                      </a:r>
                    </a:p>
                  </a:txBody>
                  <a:tcPr marL="9525" marR="9525" marT="9525" marB="0" anchor="ctr"/>
                </a:tc>
                <a:extLst>
                  <a:ext uri="{0D108BD9-81ED-4DB2-BD59-A6C34878D82A}">
                    <a16:rowId xmlns:a16="http://schemas.microsoft.com/office/drawing/2014/main" val="2109685622"/>
                  </a:ext>
                </a:extLst>
              </a:tr>
              <a:tr h="370840">
                <a:tc>
                  <a:txBody>
                    <a:bodyPr/>
                    <a:lstStyle/>
                    <a:p>
                      <a:r>
                        <a:rPr lang="en-US" altLang="zh-CN" sz="1800" b="0" i="0" kern="1200" dirty="0">
                          <a:solidFill>
                            <a:schemeClr val="dk1"/>
                          </a:solidFill>
                          <a:effectLst/>
                          <a:latin typeface="+mn-lt"/>
                          <a:ea typeface="+mn-ea"/>
                          <a:cs typeface="+mn-cs"/>
                        </a:rPr>
                        <a:t>Celgene(CELG)</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95.98%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96.29%</a:t>
                      </a:r>
                    </a:p>
                  </a:txBody>
                  <a:tcPr marL="9525" marR="9525" marT="9525" marB="0" anchor="ctr"/>
                </a:tc>
                <a:extLst>
                  <a:ext uri="{0D108BD9-81ED-4DB2-BD59-A6C34878D82A}">
                    <a16:rowId xmlns:a16="http://schemas.microsoft.com/office/drawing/2014/main" val="3026488435"/>
                  </a:ext>
                </a:extLst>
              </a:tr>
              <a:tr h="370840">
                <a:tc>
                  <a:txBody>
                    <a:bodyPr/>
                    <a:lstStyle/>
                    <a:p>
                      <a:r>
                        <a:rPr lang="en-US" altLang="zh-CN" dirty="0"/>
                        <a:t>Visa(V)</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98.81%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98.67%</a:t>
                      </a:r>
                    </a:p>
                  </a:txBody>
                  <a:tcPr marL="9525" marR="9525" marT="9525" marB="0" anchor="ctr"/>
                </a:tc>
                <a:extLst>
                  <a:ext uri="{0D108BD9-81ED-4DB2-BD59-A6C34878D82A}">
                    <a16:rowId xmlns:a16="http://schemas.microsoft.com/office/drawing/2014/main" val="380040344"/>
                  </a:ext>
                </a:extLst>
              </a:tr>
              <a:tr h="370840">
                <a:tc>
                  <a:txBody>
                    <a:bodyPr/>
                    <a:lstStyle/>
                    <a:p>
                      <a:r>
                        <a:rPr lang="en-US" altLang="zh-CN" dirty="0"/>
                        <a:t>Alibaba(BABA)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97.78%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97.61%</a:t>
                      </a:r>
                    </a:p>
                  </a:txBody>
                  <a:tcPr marL="9525" marR="9525" marT="9525" marB="0" anchor="ctr"/>
                </a:tc>
                <a:extLst>
                  <a:ext uri="{0D108BD9-81ED-4DB2-BD59-A6C34878D82A}">
                    <a16:rowId xmlns:a16="http://schemas.microsoft.com/office/drawing/2014/main" val="4123377157"/>
                  </a:ext>
                </a:extLst>
              </a:tr>
              <a:tr h="370840">
                <a:tc>
                  <a:txBody>
                    <a:bodyPr/>
                    <a:lstStyle/>
                    <a:p>
                      <a:r>
                        <a:rPr lang="en-US" altLang="zh-CN" dirty="0"/>
                        <a:t>Netflix(NFLX)</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97.70%</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97.30%</a:t>
                      </a:r>
                    </a:p>
                  </a:txBody>
                  <a:tcPr marL="9525" marR="9525" marT="9525" marB="0" anchor="ctr"/>
                </a:tc>
                <a:extLst>
                  <a:ext uri="{0D108BD9-81ED-4DB2-BD59-A6C34878D82A}">
                    <a16:rowId xmlns:a16="http://schemas.microsoft.com/office/drawing/2014/main" val="458989654"/>
                  </a:ext>
                </a:extLst>
              </a:tr>
              <a:tr h="472392">
                <a:tc>
                  <a:txBody>
                    <a:bodyPr/>
                    <a:lstStyle/>
                    <a:p>
                      <a:r>
                        <a:rPr lang="en-US" altLang="zh-CN" dirty="0"/>
                        <a:t>Mastercard(MA)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98.60%</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99.00%</a:t>
                      </a:r>
                    </a:p>
                  </a:txBody>
                  <a:tcPr marL="9525" marR="9525" marT="9525" marB="0" anchor="ctr"/>
                </a:tc>
                <a:extLst>
                  <a:ext uri="{0D108BD9-81ED-4DB2-BD59-A6C34878D82A}">
                    <a16:rowId xmlns:a16="http://schemas.microsoft.com/office/drawing/2014/main" val="2785271267"/>
                  </a:ext>
                </a:extLst>
              </a:tr>
              <a:tr h="370840">
                <a:tc>
                  <a:txBody>
                    <a:bodyPr/>
                    <a:lstStyle/>
                    <a:p>
                      <a:r>
                        <a:rPr lang="en-US" altLang="zh-CN" dirty="0"/>
                        <a:t>Average</a:t>
                      </a:r>
                      <a:endParaRPr lang="zh-CN" altLang="en-US" dirty="0"/>
                    </a:p>
                  </a:txBody>
                  <a:tcPr/>
                </a:tc>
                <a:tc>
                  <a:txBody>
                    <a:bodyPr/>
                    <a:lstStyle/>
                    <a:p>
                      <a:pPr algn="ctr" fontAlgn="ctr"/>
                      <a:r>
                        <a:rPr lang="en-US" altLang="zh-CN" sz="1800" b="0" i="0" u="none" strike="noStrike" dirty="0">
                          <a:solidFill>
                            <a:schemeClr val="tx1"/>
                          </a:solidFill>
                          <a:effectLst/>
                          <a:latin typeface="等线" panose="02010600030101010101" pitchFamily="2" charset="-122"/>
                          <a:ea typeface="等线" panose="02010600030101010101" pitchFamily="2" charset="-122"/>
                        </a:rPr>
                        <a:t>97.09%</a:t>
                      </a:r>
                    </a:p>
                  </a:txBody>
                  <a:tcPr marL="9525" marR="9525" marT="9525" marB="0" anchor="ctr"/>
                </a:tc>
                <a:tc>
                  <a:txBody>
                    <a:bodyPr/>
                    <a:lstStyle/>
                    <a:p>
                      <a:pPr algn="ctr" fontAlgn="ctr"/>
                      <a:r>
                        <a:rPr lang="en-US" altLang="zh-CN" sz="1800" b="0" i="0" u="none" strike="noStrike" dirty="0">
                          <a:solidFill>
                            <a:srgbClr val="FF0000"/>
                          </a:solidFill>
                          <a:effectLst/>
                          <a:latin typeface="等线" panose="02010600030101010101" pitchFamily="2" charset="-122"/>
                          <a:ea typeface="等线" panose="02010600030101010101" pitchFamily="2" charset="-122"/>
                        </a:rPr>
                        <a:t>97.14%</a:t>
                      </a:r>
                    </a:p>
                  </a:txBody>
                  <a:tcPr marL="9525" marR="9525" marT="9525" marB="0" anchor="ctr"/>
                </a:tc>
                <a:extLst>
                  <a:ext uri="{0D108BD9-81ED-4DB2-BD59-A6C34878D82A}">
                    <a16:rowId xmlns:a16="http://schemas.microsoft.com/office/drawing/2014/main" val="3603155298"/>
                  </a:ext>
                </a:extLst>
              </a:tr>
              <a:tr h="370840">
                <a:tc>
                  <a:txBody>
                    <a:bodyPr/>
                    <a:lstStyle/>
                    <a:p>
                      <a:r>
                        <a:rPr lang="en-US" altLang="zh-CN" dirty="0"/>
                        <a:t>Training Time in total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15000s</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15000s</a:t>
                      </a:r>
                    </a:p>
                  </a:txBody>
                  <a:tcPr marL="9525" marR="9525" marT="9525" marB="0" anchor="ctr"/>
                </a:tc>
                <a:extLst>
                  <a:ext uri="{0D108BD9-81ED-4DB2-BD59-A6C34878D82A}">
                    <a16:rowId xmlns:a16="http://schemas.microsoft.com/office/drawing/2014/main" val="376504677"/>
                  </a:ext>
                </a:extLst>
              </a:tr>
            </a:tbl>
          </a:graphicData>
        </a:graphic>
      </p:graphicFrame>
    </p:spTree>
    <p:extLst>
      <p:ext uri="{BB962C8B-B14F-4D97-AF65-F5344CB8AC3E}">
        <p14:creationId xmlns:p14="http://schemas.microsoft.com/office/powerpoint/2010/main" val="328938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B8C3-F297-477B-BC75-C6A3DAC0B2F9}"/>
              </a:ext>
            </a:extLst>
          </p:cNvPr>
          <p:cNvSpPr>
            <a:spLocks noGrp="1"/>
          </p:cNvSpPr>
          <p:nvPr>
            <p:ph type="title"/>
          </p:nvPr>
        </p:nvSpPr>
        <p:spPr>
          <a:xfrm>
            <a:off x="368417" y="209724"/>
            <a:ext cx="10515600" cy="1325563"/>
          </a:xfrm>
        </p:spPr>
        <p:txBody>
          <a:bodyPr/>
          <a:lstStyle/>
          <a:p>
            <a:r>
              <a:rPr lang="en-US" altLang="zh-CN" dirty="0"/>
              <a:t>Model Based – Bidirectional LSTM </a:t>
            </a:r>
            <a:endParaRPr lang="zh-CN" altLang="en-US" dirty="0"/>
          </a:p>
        </p:txBody>
      </p:sp>
      <p:sp>
        <p:nvSpPr>
          <p:cNvPr id="3" name="Content Placeholder 2">
            <a:extLst>
              <a:ext uri="{FF2B5EF4-FFF2-40B4-BE49-F238E27FC236}">
                <a16:creationId xmlns:a16="http://schemas.microsoft.com/office/drawing/2014/main" id="{1B53FE82-2AFD-438D-8EAA-5E7102681136}"/>
              </a:ext>
            </a:extLst>
          </p:cNvPr>
          <p:cNvSpPr>
            <a:spLocks noGrp="1"/>
          </p:cNvSpPr>
          <p:nvPr>
            <p:ph idx="1"/>
          </p:nvPr>
        </p:nvSpPr>
        <p:spPr>
          <a:xfrm>
            <a:off x="653642" y="1406175"/>
            <a:ext cx="10515600" cy="4351338"/>
          </a:xfrm>
        </p:spPr>
        <p:txBody>
          <a:bodyPr/>
          <a:lstStyle/>
          <a:p>
            <a:pPr fontAlgn="base"/>
            <a:r>
              <a:rPr lang="en-US" altLang="zh-CN" sz="1800" dirty="0"/>
              <a:t>Using bidirectional will run your inputs in two ways, one from past to future and one from future to past and what differs this approach from unidirectional is that in the LSTM that runs backwards you preserve information from the </a:t>
            </a:r>
            <a:r>
              <a:rPr lang="en-US" altLang="zh-CN" sz="1800" b="1" dirty="0"/>
              <a:t>future</a:t>
            </a:r>
            <a:r>
              <a:rPr lang="en-US" altLang="zh-CN" sz="1800" dirty="0"/>
              <a:t> and using the two hidden states combined you are able in any point in time to preserve information from </a:t>
            </a:r>
            <a:r>
              <a:rPr lang="en-US" altLang="zh-CN" sz="1800" b="1" dirty="0"/>
              <a:t>both past and future</a:t>
            </a:r>
            <a:r>
              <a:rPr lang="en-US" altLang="zh-CN" sz="1800" dirty="0"/>
              <a:t>.</a:t>
            </a:r>
          </a:p>
          <a:p>
            <a:endParaRPr lang="zh-CN" altLang="en-US" dirty="0"/>
          </a:p>
        </p:txBody>
      </p:sp>
      <p:graphicFrame>
        <p:nvGraphicFramePr>
          <p:cNvPr id="5" name="Table 4">
            <a:extLst>
              <a:ext uri="{FF2B5EF4-FFF2-40B4-BE49-F238E27FC236}">
                <a16:creationId xmlns:a16="http://schemas.microsoft.com/office/drawing/2014/main" id="{ECC84DA9-799E-40D7-87EA-2F0699C98809}"/>
              </a:ext>
            </a:extLst>
          </p:cNvPr>
          <p:cNvGraphicFramePr>
            <a:graphicFrameLocks noGrp="1"/>
          </p:cNvGraphicFramePr>
          <p:nvPr>
            <p:extLst>
              <p:ext uri="{D42A27DB-BD31-4B8C-83A1-F6EECF244321}">
                <p14:modId xmlns:p14="http://schemas.microsoft.com/office/powerpoint/2010/main" val="236569583"/>
              </p:ext>
            </p:extLst>
          </p:nvPr>
        </p:nvGraphicFramePr>
        <p:xfrm>
          <a:off x="1968092" y="2920881"/>
          <a:ext cx="7886700" cy="2595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481160197"/>
                    </a:ext>
                  </a:extLst>
                </a:gridCol>
                <a:gridCol w="2628900">
                  <a:extLst>
                    <a:ext uri="{9D8B030D-6E8A-4147-A177-3AD203B41FA5}">
                      <a16:colId xmlns:a16="http://schemas.microsoft.com/office/drawing/2014/main" val="1774567176"/>
                    </a:ext>
                  </a:extLst>
                </a:gridCol>
                <a:gridCol w="2628900">
                  <a:extLst>
                    <a:ext uri="{9D8B030D-6E8A-4147-A177-3AD203B41FA5}">
                      <a16:colId xmlns:a16="http://schemas.microsoft.com/office/drawing/2014/main" val="2380652686"/>
                    </a:ext>
                  </a:extLst>
                </a:gridCol>
              </a:tblGrid>
              <a:tr h="370840">
                <a:tc>
                  <a:txBody>
                    <a:bodyPr/>
                    <a:lstStyle/>
                    <a:p>
                      <a:endParaRPr lang="zh-CN" altLang="en-US" dirty="0"/>
                    </a:p>
                  </a:txBody>
                  <a:tcPr/>
                </a:tc>
                <a:tc>
                  <a:txBody>
                    <a:bodyPr/>
                    <a:lstStyle/>
                    <a:p>
                      <a:pPr algn="ctr"/>
                      <a:r>
                        <a:rPr lang="en-US" altLang="zh-CN" sz="1800" dirty="0"/>
                        <a:t>Unidirectional</a:t>
                      </a:r>
                      <a:endParaRPr lang="zh-CN" altLang="en-US" sz="1800" dirty="0"/>
                    </a:p>
                  </a:txBody>
                  <a:tcPr/>
                </a:tc>
                <a:tc>
                  <a:txBody>
                    <a:bodyPr/>
                    <a:lstStyle/>
                    <a:p>
                      <a:pPr algn="ctr"/>
                      <a:r>
                        <a:rPr lang="en-US" altLang="zh-CN" sz="1800" dirty="0"/>
                        <a:t>Bidirectional</a:t>
                      </a:r>
                      <a:endParaRPr lang="zh-CN" altLang="en-US" sz="1800" dirty="0"/>
                    </a:p>
                  </a:txBody>
                  <a:tcPr/>
                </a:tc>
                <a:extLst>
                  <a:ext uri="{0D108BD9-81ED-4DB2-BD59-A6C34878D82A}">
                    <a16:rowId xmlns:a16="http://schemas.microsoft.com/office/drawing/2014/main" val="1050025050"/>
                  </a:ext>
                </a:extLst>
              </a:tr>
              <a:tr h="370840">
                <a:tc>
                  <a:txBody>
                    <a:bodyPr/>
                    <a:lstStyle/>
                    <a:p>
                      <a:r>
                        <a:rPr lang="en-US" altLang="zh-CN" dirty="0"/>
                        <a:t>Apple(AAPL)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92.03%</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90.78%</a:t>
                      </a:r>
                    </a:p>
                  </a:txBody>
                  <a:tcPr marL="9525" marR="9525" marT="9525" marB="0" anchor="ctr"/>
                </a:tc>
                <a:extLst>
                  <a:ext uri="{0D108BD9-81ED-4DB2-BD59-A6C34878D82A}">
                    <a16:rowId xmlns:a16="http://schemas.microsoft.com/office/drawing/2014/main" val="1472506262"/>
                  </a:ext>
                </a:extLst>
              </a:tr>
              <a:tr h="370840">
                <a:tc>
                  <a:txBody>
                    <a:bodyPr/>
                    <a:lstStyle/>
                    <a:p>
                      <a:r>
                        <a:rPr lang="en-US" altLang="zh-CN" dirty="0"/>
                        <a:t>Facebook(FB)</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98.43%</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98.23%</a:t>
                      </a:r>
                    </a:p>
                  </a:txBody>
                  <a:tcPr marL="9525" marR="9525" marT="9525" marB="0" anchor="ctr"/>
                </a:tc>
                <a:extLst>
                  <a:ext uri="{0D108BD9-81ED-4DB2-BD59-A6C34878D82A}">
                    <a16:rowId xmlns:a16="http://schemas.microsoft.com/office/drawing/2014/main" val="2809308542"/>
                  </a:ext>
                </a:extLst>
              </a:tr>
              <a:tr h="370840">
                <a:tc>
                  <a:txBody>
                    <a:bodyPr/>
                    <a:lstStyle/>
                    <a:p>
                      <a:r>
                        <a:rPr lang="en-US" altLang="zh-CN" dirty="0"/>
                        <a:t>Celgene(CELG)</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96.29%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94.78%</a:t>
                      </a:r>
                    </a:p>
                  </a:txBody>
                  <a:tcPr marL="9525" marR="9525" marT="9525" marB="0" anchor="ctr"/>
                </a:tc>
                <a:extLst>
                  <a:ext uri="{0D108BD9-81ED-4DB2-BD59-A6C34878D82A}">
                    <a16:rowId xmlns:a16="http://schemas.microsoft.com/office/drawing/2014/main" val="1909159713"/>
                  </a:ext>
                </a:extLst>
              </a:tr>
              <a:tr h="370840">
                <a:tc>
                  <a:txBody>
                    <a:bodyPr/>
                    <a:lstStyle/>
                    <a:p>
                      <a:r>
                        <a:rPr lang="en-US" altLang="zh-CN" dirty="0"/>
                        <a:t>Visa(V)</a:t>
                      </a:r>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98.67%</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98.71%</a:t>
                      </a:r>
                    </a:p>
                  </a:txBody>
                  <a:tcPr marL="9525" marR="9525" marT="9525" marB="0" anchor="ctr"/>
                </a:tc>
                <a:extLst>
                  <a:ext uri="{0D108BD9-81ED-4DB2-BD59-A6C34878D82A}">
                    <a16:rowId xmlns:a16="http://schemas.microsoft.com/office/drawing/2014/main" val="2106939905"/>
                  </a:ext>
                </a:extLst>
              </a:tr>
              <a:tr h="370840">
                <a:tc>
                  <a:txBody>
                    <a:bodyPr/>
                    <a:lstStyle/>
                    <a:p>
                      <a:r>
                        <a:rPr lang="en-US" altLang="zh-CN" dirty="0"/>
                        <a:t>Alibaba(BABA)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97.61%</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97.43%</a:t>
                      </a:r>
                    </a:p>
                  </a:txBody>
                  <a:tcPr marL="9525" marR="9525" marT="9525" marB="0" anchor="ctr"/>
                </a:tc>
                <a:extLst>
                  <a:ext uri="{0D108BD9-81ED-4DB2-BD59-A6C34878D82A}">
                    <a16:rowId xmlns:a16="http://schemas.microsoft.com/office/drawing/2014/main" val="2216715959"/>
                  </a:ext>
                </a:extLst>
              </a:tr>
              <a:tr h="370840">
                <a:tc>
                  <a:txBody>
                    <a:bodyPr/>
                    <a:lstStyle/>
                    <a:p>
                      <a:r>
                        <a:rPr lang="en-US" altLang="zh-CN" sz="1800" b="0" i="0" kern="1200" dirty="0">
                          <a:solidFill>
                            <a:schemeClr val="dk1"/>
                          </a:solidFill>
                          <a:effectLst/>
                          <a:latin typeface="+mn-lt"/>
                          <a:ea typeface="+mn-ea"/>
                          <a:cs typeface="+mn-cs"/>
                        </a:rPr>
                        <a:t>Average</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96.72%</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95.99%</a:t>
                      </a:r>
                    </a:p>
                  </a:txBody>
                  <a:tcPr marL="9525" marR="9525" marT="9525" marB="0" anchor="ctr"/>
                </a:tc>
                <a:extLst>
                  <a:ext uri="{0D108BD9-81ED-4DB2-BD59-A6C34878D82A}">
                    <a16:rowId xmlns:a16="http://schemas.microsoft.com/office/drawing/2014/main" val="1223106599"/>
                  </a:ext>
                </a:extLst>
              </a:tr>
            </a:tbl>
          </a:graphicData>
        </a:graphic>
      </p:graphicFrame>
    </p:spTree>
    <p:extLst>
      <p:ext uri="{BB962C8B-B14F-4D97-AF65-F5344CB8AC3E}">
        <p14:creationId xmlns:p14="http://schemas.microsoft.com/office/powerpoint/2010/main" val="224740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F4054D2-5F40-496C-8385-B9C74D9A0408}"/>
              </a:ext>
            </a:extLst>
          </p:cNvPr>
          <p:cNvSpPr>
            <a:spLocks noGrp="1"/>
          </p:cNvSpPr>
          <p:nvPr>
            <p:ph idx="1"/>
          </p:nvPr>
        </p:nvSpPr>
        <p:spPr/>
        <p:txBody>
          <a:bodyPr/>
          <a:lstStyle/>
          <a:p>
            <a:r>
              <a:rPr lang="en-US" altLang="zh-CN" dirty="0"/>
              <a:t>The current model is a unidirectional LSTM model with 4 hidden layers, 400 number of neurons per layer.</a:t>
            </a:r>
          </a:p>
          <a:p>
            <a:r>
              <a:rPr lang="en-US" altLang="zh-CN" dirty="0"/>
              <a:t>The original data will be trained along with selected technical indicators for 50 epochs and using 60 time steps.</a:t>
            </a:r>
          </a:p>
          <a:p>
            <a:r>
              <a:rPr lang="en-US" altLang="zh-CN" dirty="0"/>
              <a:t>Potential Problems:</a:t>
            </a:r>
          </a:p>
          <a:p>
            <a:pPr lvl="1"/>
            <a:r>
              <a:rPr lang="en-US" altLang="zh-CN" sz="2200" dirty="0"/>
              <a:t>Reliability: Need to conduct test with more stocks</a:t>
            </a:r>
          </a:p>
          <a:p>
            <a:pPr lvl="1"/>
            <a:r>
              <a:rPr lang="en-US" altLang="zh-CN" sz="2200" dirty="0"/>
              <a:t>Stability: The model accuracy depends on the stocks. The accuracy of the stock could range from 92% to 99% - </a:t>
            </a:r>
            <a:r>
              <a:rPr lang="en-US" altLang="zh-CN" sz="2200" dirty="0">
                <a:solidFill>
                  <a:srgbClr val="0070C0"/>
                </a:solidFill>
              </a:rPr>
              <a:t>Data Related?</a:t>
            </a:r>
          </a:p>
          <a:p>
            <a:pPr lvl="1"/>
            <a:r>
              <a:rPr lang="en-US" altLang="zh-CN" sz="2200" dirty="0"/>
              <a:t>The improvements are not obvious, need to find the root cause to gain a larger increase in accuracy. </a:t>
            </a:r>
          </a:p>
        </p:txBody>
      </p:sp>
      <p:sp>
        <p:nvSpPr>
          <p:cNvPr id="7" name="Title 6">
            <a:extLst>
              <a:ext uri="{FF2B5EF4-FFF2-40B4-BE49-F238E27FC236}">
                <a16:creationId xmlns:a16="http://schemas.microsoft.com/office/drawing/2014/main" id="{C6392993-215C-4F71-88D6-8DD753DBB978}"/>
              </a:ext>
            </a:extLst>
          </p:cNvPr>
          <p:cNvSpPr>
            <a:spLocks noGrp="1"/>
          </p:cNvSpPr>
          <p:nvPr>
            <p:ph type="title"/>
          </p:nvPr>
        </p:nvSpPr>
        <p:spPr/>
        <p:txBody>
          <a:bodyPr/>
          <a:lstStyle/>
          <a:p>
            <a:r>
              <a:rPr lang="en-US" altLang="zh-CN" dirty="0"/>
              <a:t>Brief Summary</a:t>
            </a:r>
            <a:endParaRPr lang="zh-CN" altLang="en-US" dirty="0"/>
          </a:p>
        </p:txBody>
      </p:sp>
    </p:spTree>
    <p:extLst>
      <p:ext uri="{BB962C8B-B14F-4D97-AF65-F5344CB8AC3E}">
        <p14:creationId xmlns:p14="http://schemas.microsoft.com/office/powerpoint/2010/main" val="167700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9E8-F923-46DF-AE4B-D59A50C8C65B}"/>
              </a:ext>
            </a:extLst>
          </p:cNvPr>
          <p:cNvSpPr>
            <a:spLocks noGrp="1"/>
          </p:cNvSpPr>
          <p:nvPr>
            <p:ph type="ctrTitle"/>
          </p:nvPr>
        </p:nvSpPr>
        <p:spPr>
          <a:xfrm>
            <a:off x="1455490" y="2305211"/>
            <a:ext cx="9281020" cy="2387600"/>
          </a:xfrm>
        </p:spPr>
        <p:txBody>
          <a:bodyPr>
            <a:normAutofit/>
          </a:bodyPr>
          <a:lstStyle/>
          <a:p>
            <a:r>
              <a:rPr lang="en-US" altLang="zh-CN" sz="3100" dirty="0"/>
              <a:t>A deep learning framework for financial time series using stacked autoencoders and long-short term memory</a:t>
            </a:r>
            <a:br>
              <a:rPr lang="en-US" altLang="zh-CN" b="1" dirty="0"/>
            </a:br>
            <a:endParaRPr lang="zh-CN" altLang="en-US" dirty="0"/>
          </a:p>
        </p:txBody>
      </p:sp>
    </p:spTree>
    <p:extLst>
      <p:ext uri="{BB962C8B-B14F-4D97-AF65-F5344CB8AC3E}">
        <p14:creationId xmlns:p14="http://schemas.microsoft.com/office/powerpoint/2010/main" val="183811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4E8D-BA41-43B2-91B4-859A5196338A}"/>
              </a:ext>
            </a:extLst>
          </p:cNvPr>
          <p:cNvSpPr>
            <a:spLocks noGrp="1"/>
          </p:cNvSpPr>
          <p:nvPr>
            <p:ph type="title"/>
          </p:nvPr>
        </p:nvSpPr>
        <p:spPr/>
        <p:txBody>
          <a:bodyPr/>
          <a:lstStyle/>
          <a:p>
            <a:r>
              <a:rPr lang="en-US" altLang="zh-CN" dirty="0"/>
              <a:t>Abstract</a:t>
            </a:r>
            <a:endParaRPr lang="zh-CN" altLang="en-US" dirty="0"/>
          </a:p>
        </p:txBody>
      </p:sp>
      <p:sp>
        <p:nvSpPr>
          <p:cNvPr id="4" name="Rectangle 3">
            <a:extLst>
              <a:ext uri="{FF2B5EF4-FFF2-40B4-BE49-F238E27FC236}">
                <a16:creationId xmlns:a16="http://schemas.microsoft.com/office/drawing/2014/main" id="{F99E91D2-50A7-4F04-B768-4296FD4C8B5B}"/>
              </a:ext>
            </a:extLst>
          </p:cNvPr>
          <p:cNvSpPr/>
          <p:nvPr/>
        </p:nvSpPr>
        <p:spPr>
          <a:xfrm>
            <a:off x="905312" y="1825625"/>
            <a:ext cx="6045994" cy="4524315"/>
          </a:xfrm>
          <a:prstGeom prst="rect">
            <a:avLst/>
          </a:prstGeom>
        </p:spPr>
        <p:txBody>
          <a:bodyPr wrap="square">
            <a:spAutoFit/>
          </a:bodyPr>
          <a:lstStyle/>
          <a:p>
            <a:r>
              <a:rPr lang="en-US" altLang="zh-CN" dirty="0">
                <a:solidFill>
                  <a:srgbClr val="202020"/>
                </a:solidFill>
              </a:rPr>
              <a:t>The study presents a novel deep learning framework where wavelet transforms (WT), stacked autoencoders (SAEs) and long-short term memory (LSTM) are combined for stock price forecasting.</a:t>
            </a:r>
          </a:p>
          <a:p>
            <a:pPr marL="742950" lvl="1" indent="-285750">
              <a:buFont typeface="Arial" panose="020B0604020202020204" pitchFamily="34" charset="0"/>
              <a:buChar char="•"/>
            </a:pPr>
            <a:r>
              <a:rPr lang="en-US" altLang="zh-CN" dirty="0">
                <a:solidFill>
                  <a:srgbClr val="202020"/>
                </a:solidFill>
              </a:rPr>
              <a:t>First, the stock price time series is decomposed by WT to eliminate noise. </a:t>
            </a:r>
          </a:p>
          <a:p>
            <a:pPr marL="742950" lvl="1" indent="-285750">
              <a:buFont typeface="Arial" panose="020B0604020202020204" pitchFamily="34" charset="0"/>
              <a:buChar char="•"/>
            </a:pPr>
            <a:r>
              <a:rPr lang="en-US" altLang="zh-CN" dirty="0">
                <a:solidFill>
                  <a:srgbClr val="202020"/>
                </a:solidFill>
              </a:rPr>
              <a:t>Second, SAEs is applied to generate deep high-level features for predicting the stock price. </a:t>
            </a:r>
          </a:p>
          <a:p>
            <a:pPr marL="742950" lvl="1" indent="-285750">
              <a:buFont typeface="Arial" panose="020B0604020202020204" pitchFamily="34" charset="0"/>
              <a:buChar char="•"/>
            </a:pPr>
            <a:r>
              <a:rPr lang="en-US" altLang="zh-CN" dirty="0">
                <a:solidFill>
                  <a:srgbClr val="202020"/>
                </a:solidFill>
              </a:rPr>
              <a:t>Third, high-level denoising features are fed into LSTM to forecast the next day’s closing price. </a:t>
            </a:r>
          </a:p>
          <a:p>
            <a:pPr marL="285750" indent="-285750">
              <a:buFont typeface="Arial" panose="020B0604020202020204" pitchFamily="34" charset="0"/>
              <a:buChar char="•"/>
            </a:pPr>
            <a:endParaRPr lang="en-US" altLang="zh-CN" dirty="0">
              <a:solidFill>
                <a:srgbClr val="202020"/>
              </a:solidFill>
            </a:endParaRPr>
          </a:p>
          <a:p>
            <a:r>
              <a:rPr lang="en-US" altLang="zh-CN" dirty="0">
                <a:solidFill>
                  <a:srgbClr val="202020"/>
                </a:solidFill>
              </a:rPr>
              <a:t>Six market indices and their corresponding index futures are chosen to examine the performance of the proposed model. Results show that the proposed model outperforms other similar models in both predictive accuracy and profitability performance.</a:t>
            </a:r>
            <a:endParaRPr lang="zh-CN" altLang="en-US" dirty="0"/>
          </a:p>
        </p:txBody>
      </p:sp>
      <p:pic>
        <p:nvPicPr>
          <p:cNvPr id="1026" name="Picture 2" descr="https://journals.plos.org/plosone/article/figure/image?size=large&amp;id=info:doi/10.1371/journal.pone.0180944.g001">
            <a:extLst>
              <a:ext uri="{FF2B5EF4-FFF2-40B4-BE49-F238E27FC236}">
                <a16:creationId xmlns:a16="http://schemas.microsoft.com/office/drawing/2014/main" id="{2861AB1A-B3C5-47FB-98F1-0A0309620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220" y="900862"/>
            <a:ext cx="4325205" cy="544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7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CFF8-9EE4-413D-AEDB-B6A98667F06A}"/>
              </a:ext>
            </a:extLst>
          </p:cNvPr>
          <p:cNvSpPr>
            <a:spLocks noGrp="1"/>
          </p:cNvSpPr>
          <p:nvPr>
            <p:ph type="title"/>
          </p:nvPr>
        </p:nvSpPr>
        <p:spPr/>
        <p:txBody>
          <a:bodyPr/>
          <a:lstStyle/>
          <a:p>
            <a:r>
              <a:rPr lang="en-US" altLang="zh-CN" dirty="0"/>
              <a:t>Wavelet Transform</a:t>
            </a:r>
            <a:endParaRPr lang="zh-CN" altLang="en-US" dirty="0"/>
          </a:p>
        </p:txBody>
      </p:sp>
      <p:sp>
        <p:nvSpPr>
          <p:cNvPr id="4" name="Rectangle 3">
            <a:extLst>
              <a:ext uri="{FF2B5EF4-FFF2-40B4-BE49-F238E27FC236}">
                <a16:creationId xmlns:a16="http://schemas.microsoft.com/office/drawing/2014/main" id="{2E7673C0-9815-424D-9D2E-2F9BF2E94C1E}"/>
              </a:ext>
            </a:extLst>
          </p:cNvPr>
          <p:cNvSpPr/>
          <p:nvPr/>
        </p:nvSpPr>
        <p:spPr>
          <a:xfrm>
            <a:off x="838200" y="1850078"/>
            <a:ext cx="10515600" cy="1477328"/>
          </a:xfrm>
          <a:prstGeom prst="rect">
            <a:avLst/>
          </a:prstGeom>
        </p:spPr>
        <p:txBody>
          <a:bodyPr wrap="square">
            <a:spAutoFit/>
          </a:bodyPr>
          <a:lstStyle/>
          <a:p>
            <a:r>
              <a:rPr lang="en-US" altLang="zh-CN" dirty="0">
                <a:solidFill>
                  <a:srgbClr val="202020"/>
                </a:solidFill>
              </a:rPr>
              <a:t>Wavelet transform is applied for data denoising in this study since it has the ability to handle the non-stationary financial time series data. The key property of wavelet transform is that it can analyze the frequency components of financial time series with time simultaneously compared with the Fourier transform. Consequently, wavelet is useful in handling highly irregular financial time series.</a:t>
            </a:r>
          </a:p>
          <a:p>
            <a:endParaRPr lang="en-US" altLang="zh-CN" dirty="0">
              <a:solidFill>
                <a:srgbClr val="202020"/>
              </a:solidFill>
            </a:endParaRPr>
          </a:p>
        </p:txBody>
      </p:sp>
    </p:spTree>
    <p:extLst>
      <p:ext uri="{BB962C8B-B14F-4D97-AF65-F5344CB8AC3E}">
        <p14:creationId xmlns:p14="http://schemas.microsoft.com/office/powerpoint/2010/main" val="51312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5EED-0040-4478-97F4-9BCF4BC7ED17}"/>
              </a:ext>
            </a:extLst>
          </p:cNvPr>
          <p:cNvSpPr>
            <a:spLocks noGrp="1"/>
          </p:cNvSpPr>
          <p:nvPr>
            <p:ph type="title"/>
          </p:nvPr>
        </p:nvSpPr>
        <p:spPr/>
        <p:txBody>
          <a:bodyPr/>
          <a:lstStyle/>
          <a:p>
            <a:r>
              <a:rPr lang="en-US" altLang="zh-CN" dirty="0"/>
              <a:t>Single Layer Autoencoder</a:t>
            </a:r>
          </a:p>
        </p:txBody>
      </p:sp>
      <p:sp>
        <p:nvSpPr>
          <p:cNvPr id="3" name="Content Placeholder 2">
            <a:extLst>
              <a:ext uri="{FF2B5EF4-FFF2-40B4-BE49-F238E27FC236}">
                <a16:creationId xmlns:a16="http://schemas.microsoft.com/office/drawing/2014/main" id="{A5D29CE6-D1DF-47D5-B623-5414AEC58796}"/>
              </a:ext>
            </a:extLst>
          </p:cNvPr>
          <p:cNvSpPr>
            <a:spLocks noGrp="1"/>
          </p:cNvSpPr>
          <p:nvPr>
            <p:ph idx="1"/>
          </p:nvPr>
        </p:nvSpPr>
        <p:spPr>
          <a:xfrm>
            <a:off x="838200" y="1422952"/>
            <a:ext cx="6040772" cy="4944291"/>
          </a:xfrm>
        </p:spPr>
        <p:txBody>
          <a:bodyPr>
            <a:normAutofit lnSpcReduction="10000"/>
          </a:bodyPr>
          <a:lstStyle/>
          <a:p>
            <a:pPr marL="0" indent="0">
              <a:buNone/>
            </a:pPr>
            <a:r>
              <a:rPr lang="en-US" altLang="zh-CN" sz="1600" dirty="0">
                <a:solidFill>
                  <a:srgbClr val="202020"/>
                </a:solidFill>
              </a:rPr>
              <a:t>Single layer AE is a three-layer neural network. The first layer and the third layer are the input layer and the reconstruction layer with </a:t>
            </a:r>
            <a:r>
              <a:rPr lang="en-US" altLang="zh-CN" sz="1600" i="1" dirty="0">
                <a:solidFill>
                  <a:srgbClr val="202020"/>
                </a:solidFill>
              </a:rPr>
              <a:t>k</a:t>
            </a:r>
            <a:r>
              <a:rPr lang="en-US" altLang="zh-CN" sz="1600" dirty="0">
                <a:solidFill>
                  <a:srgbClr val="202020"/>
                </a:solidFill>
              </a:rPr>
              <a:t> units, respectively. The second layer is the hidden layer with </a:t>
            </a:r>
            <a:r>
              <a:rPr lang="en-US" altLang="zh-CN" sz="1600" i="1" dirty="0">
                <a:solidFill>
                  <a:srgbClr val="202020"/>
                </a:solidFill>
              </a:rPr>
              <a:t>n</a:t>
            </a:r>
            <a:r>
              <a:rPr lang="en-US" altLang="zh-CN" sz="1600" dirty="0">
                <a:solidFill>
                  <a:srgbClr val="202020"/>
                </a:solidFill>
              </a:rPr>
              <a:t> units, which is designed to generate the deep feature for this single layer AE. The aim of training the single layer AE is to minimize the error between the input vector and the reconstruction vector. The first step of the forward propagation of single layer AE is mapping the input vector to the hidden layer, while the second step is to reconstruct the input vector by mapping the hidden vector to the reconstruction layer. The two steps can be formulated as:</a:t>
            </a:r>
          </a:p>
          <a:p>
            <a:pPr marL="0" indent="0">
              <a:buNone/>
            </a:pPr>
            <a:endParaRPr lang="en-US" altLang="zh-CN" sz="1600" dirty="0">
              <a:solidFill>
                <a:srgbClr val="202020"/>
              </a:solidFill>
            </a:endParaRPr>
          </a:p>
          <a:p>
            <a:pPr marL="0" indent="0">
              <a:buNone/>
            </a:pPr>
            <a:endParaRPr lang="en-US" altLang="zh-CN" sz="1600" dirty="0">
              <a:solidFill>
                <a:srgbClr val="202020"/>
              </a:solidFill>
            </a:endParaRPr>
          </a:p>
          <a:p>
            <a:pPr marL="0" indent="0">
              <a:buNone/>
            </a:pPr>
            <a:endParaRPr lang="en-US" altLang="zh-CN" sz="1600" dirty="0">
              <a:solidFill>
                <a:srgbClr val="202020"/>
              </a:solidFill>
            </a:endParaRPr>
          </a:p>
          <a:p>
            <a:pPr marL="0" indent="0">
              <a:buNone/>
            </a:pPr>
            <a:r>
              <a:rPr lang="en-US" altLang="zh-CN" sz="1600" dirty="0">
                <a:solidFill>
                  <a:srgbClr val="202020"/>
                </a:solidFill>
              </a:rPr>
              <a:t>where </a:t>
            </a:r>
            <a:r>
              <a:rPr lang="en-US" altLang="zh-CN" sz="1600" i="1" dirty="0">
                <a:solidFill>
                  <a:srgbClr val="202020"/>
                </a:solidFill>
              </a:rPr>
              <a:t>x</a:t>
            </a:r>
            <a:r>
              <a:rPr lang="en-US" altLang="zh-CN" sz="1600" dirty="0">
                <a:solidFill>
                  <a:srgbClr val="202020"/>
                </a:solidFill>
              </a:rPr>
              <a:t> ϵ </a:t>
            </a:r>
            <a:r>
              <a:rPr lang="en-US" altLang="zh-CN" sz="1600" dirty="0" err="1">
                <a:solidFill>
                  <a:srgbClr val="202020"/>
                </a:solidFill>
              </a:rPr>
              <a:t>R</a:t>
            </a:r>
            <a:r>
              <a:rPr lang="en-US" altLang="zh-CN" sz="1600" i="1" baseline="30000" dirty="0" err="1">
                <a:solidFill>
                  <a:srgbClr val="202020"/>
                </a:solidFill>
              </a:rPr>
              <a:t>k</a:t>
            </a:r>
            <a:r>
              <a:rPr lang="en-US" altLang="zh-CN" sz="1600" dirty="0">
                <a:solidFill>
                  <a:srgbClr val="202020"/>
                </a:solidFill>
              </a:rPr>
              <a:t> and </a:t>
            </a:r>
            <a:r>
              <a:rPr lang="en-US" altLang="zh-CN" sz="1600" i="1" dirty="0">
                <a:solidFill>
                  <a:srgbClr val="202020"/>
                </a:solidFill>
              </a:rPr>
              <a:t>x'</a:t>
            </a:r>
            <a:r>
              <a:rPr lang="en-US" altLang="zh-CN" sz="1600" dirty="0">
                <a:solidFill>
                  <a:srgbClr val="202020"/>
                </a:solidFill>
              </a:rPr>
              <a:t> ϵ </a:t>
            </a:r>
            <a:r>
              <a:rPr lang="en-US" altLang="zh-CN" sz="1600" dirty="0" err="1">
                <a:solidFill>
                  <a:srgbClr val="202020"/>
                </a:solidFill>
              </a:rPr>
              <a:t>R</a:t>
            </a:r>
            <a:r>
              <a:rPr lang="en-US" altLang="zh-CN" sz="1600" i="1" baseline="30000" dirty="0" err="1">
                <a:solidFill>
                  <a:srgbClr val="202020"/>
                </a:solidFill>
              </a:rPr>
              <a:t>k</a:t>
            </a:r>
            <a:r>
              <a:rPr lang="en-US" altLang="zh-CN" sz="1600" dirty="0">
                <a:solidFill>
                  <a:srgbClr val="202020"/>
                </a:solidFill>
              </a:rPr>
              <a:t> are the input vector and the reconstructed vector, respectively. </a:t>
            </a:r>
            <a:r>
              <a:rPr lang="en-US" altLang="zh-CN" sz="1600" i="1" dirty="0">
                <a:solidFill>
                  <a:srgbClr val="202020"/>
                </a:solidFill>
              </a:rPr>
              <a:t>a</a:t>
            </a:r>
            <a:r>
              <a:rPr lang="en-US" altLang="zh-CN" sz="1600" dirty="0">
                <a:solidFill>
                  <a:srgbClr val="202020"/>
                </a:solidFill>
              </a:rPr>
              <a:t>(</a:t>
            </a:r>
            <a:r>
              <a:rPr lang="en-US" altLang="zh-CN" sz="1600" i="1" dirty="0">
                <a:solidFill>
                  <a:srgbClr val="202020"/>
                </a:solidFill>
              </a:rPr>
              <a:t>x</a:t>
            </a:r>
            <a:r>
              <a:rPr lang="en-US" altLang="zh-CN" sz="1600" dirty="0">
                <a:solidFill>
                  <a:srgbClr val="202020"/>
                </a:solidFill>
              </a:rPr>
              <a:t>) is the hidden vector generated by the single layer AE. </a:t>
            </a:r>
            <a:r>
              <a:rPr lang="en-US" altLang="zh-CN" sz="1600" b="1" dirty="0">
                <a:solidFill>
                  <a:srgbClr val="202020"/>
                </a:solidFill>
              </a:rPr>
              <a:t>W</a:t>
            </a:r>
            <a:r>
              <a:rPr lang="en-US" altLang="zh-CN" sz="1600" baseline="-25000" dirty="0">
                <a:solidFill>
                  <a:srgbClr val="202020"/>
                </a:solidFill>
              </a:rPr>
              <a:t>1</a:t>
            </a:r>
            <a:r>
              <a:rPr lang="en-US" altLang="zh-CN" sz="1600" dirty="0">
                <a:solidFill>
                  <a:srgbClr val="202020"/>
                </a:solidFill>
              </a:rPr>
              <a:t> and </a:t>
            </a:r>
            <a:r>
              <a:rPr lang="en-US" altLang="zh-CN" sz="1600" b="1" dirty="0">
                <a:solidFill>
                  <a:srgbClr val="202020"/>
                </a:solidFill>
              </a:rPr>
              <a:t>W</a:t>
            </a:r>
            <a:r>
              <a:rPr lang="en-US" altLang="zh-CN" sz="1600" baseline="-25000" dirty="0">
                <a:solidFill>
                  <a:srgbClr val="202020"/>
                </a:solidFill>
              </a:rPr>
              <a:t>2</a:t>
            </a:r>
            <a:r>
              <a:rPr lang="en-US" altLang="zh-CN" sz="1600" dirty="0">
                <a:solidFill>
                  <a:srgbClr val="202020"/>
                </a:solidFill>
              </a:rPr>
              <a:t> are the weight of the hidden layer and the reconstruction layer, respectively. </a:t>
            </a:r>
            <a:r>
              <a:rPr lang="en-US" altLang="zh-CN" sz="1600" i="1" dirty="0">
                <a:solidFill>
                  <a:srgbClr val="202020"/>
                </a:solidFill>
              </a:rPr>
              <a:t>b</a:t>
            </a:r>
            <a:r>
              <a:rPr lang="en-US" altLang="zh-CN" sz="1600" baseline="-25000" dirty="0">
                <a:solidFill>
                  <a:srgbClr val="202020"/>
                </a:solidFill>
              </a:rPr>
              <a:t>1</a:t>
            </a:r>
            <a:r>
              <a:rPr lang="en-US" altLang="zh-CN" sz="1600" dirty="0">
                <a:solidFill>
                  <a:srgbClr val="202020"/>
                </a:solidFill>
              </a:rPr>
              <a:t> and </a:t>
            </a:r>
            <a:r>
              <a:rPr lang="en-US" altLang="zh-CN" sz="1600" i="1" dirty="0">
                <a:solidFill>
                  <a:srgbClr val="202020"/>
                </a:solidFill>
              </a:rPr>
              <a:t>b</a:t>
            </a:r>
            <a:r>
              <a:rPr lang="en-US" altLang="zh-CN" sz="1600" baseline="-25000" dirty="0">
                <a:solidFill>
                  <a:srgbClr val="202020"/>
                </a:solidFill>
              </a:rPr>
              <a:t>2</a:t>
            </a:r>
            <a:r>
              <a:rPr lang="en-US" altLang="zh-CN" sz="1600" dirty="0">
                <a:solidFill>
                  <a:srgbClr val="202020"/>
                </a:solidFill>
              </a:rPr>
              <a:t> are the bias of the hidden layer and the reconstruction layer, respectively. </a:t>
            </a:r>
            <a:r>
              <a:rPr lang="en-US" altLang="zh-CN" sz="1600" i="1" dirty="0">
                <a:solidFill>
                  <a:srgbClr val="202020"/>
                </a:solidFill>
              </a:rPr>
              <a:t>f</a:t>
            </a:r>
            <a:r>
              <a:rPr lang="en-US" altLang="zh-CN" sz="1600" dirty="0">
                <a:solidFill>
                  <a:srgbClr val="202020"/>
                </a:solidFill>
              </a:rPr>
              <a:t> is the activate function</a:t>
            </a:r>
            <a:endParaRPr lang="zh-CN" altLang="en-US" sz="1600" dirty="0"/>
          </a:p>
          <a:p>
            <a:pPr lvl="1"/>
            <a:endParaRPr lang="zh-CN" altLang="en-US" sz="1400" dirty="0"/>
          </a:p>
          <a:p>
            <a:pPr lvl="1"/>
            <a:endParaRPr lang="zh-CN" altLang="en-US" dirty="0"/>
          </a:p>
        </p:txBody>
      </p:sp>
      <p:pic>
        <p:nvPicPr>
          <p:cNvPr id="5" name="Picture 4">
            <a:extLst>
              <a:ext uri="{FF2B5EF4-FFF2-40B4-BE49-F238E27FC236}">
                <a16:creationId xmlns:a16="http://schemas.microsoft.com/office/drawing/2014/main" id="{11206B37-A0E7-4F15-9EAB-0DDC826BB9A0}"/>
              </a:ext>
            </a:extLst>
          </p:cNvPr>
          <p:cNvPicPr>
            <a:picLocks noChangeAspect="1"/>
          </p:cNvPicPr>
          <p:nvPr/>
        </p:nvPicPr>
        <p:blipFill>
          <a:blip r:embed="rId2"/>
          <a:stretch>
            <a:fillRect/>
          </a:stretch>
        </p:blipFill>
        <p:spPr>
          <a:xfrm>
            <a:off x="3011560" y="3676727"/>
            <a:ext cx="1543050" cy="914400"/>
          </a:xfrm>
          <a:prstGeom prst="rect">
            <a:avLst/>
          </a:prstGeom>
        </p:spPr>
      </p:pic>
      <p:pic>
        <p:nvPicPr>
          <p:cNvPr id="7" name="Picture 6">
            <a:extLst>
              <a:ext uri="{FF2B5EF4-FFF2-40B4-BE49-F238E27FC236}">
                <a16:creationId xmlns:a16="http://schemas.microsoft.com/office/drawing/2014/main" id="{7A29E3A7-4D6D-4FF5-8C03-1774AB320D97}"/>
              </a:ext>
            </a:extLst>
          </p:cNvPr>
          <p:cNvPicPr>
            <a:picLocks noChangeAspect="1"/>
          </p:cNvPicPr>
          <p:nvPr/>
        </p:nvPicPr>
        <p:blipFill>
          <a:blip r:embed="rId3"/>
          <a:stretch>
            <a:fillRect/>
          </a:stretch>
        </p:blipFill>
        <p:spPr>
          <a:xfrm>
            <a:off x="7098298" y="2141547"/>
            <a:ext cx="4545621" cy="3073539"/>
          </a:xfrm>
          <a:prstGeom prst="rect">
            <a:avLst/>
          </a:prstGeom>
        </p:spPr>
      </p:pic>
    </p:spTree>
    <p:extLst>
      <p:ext uri="{BB962C8B-B14F-4D97-AF65-F5344CB8AC3E}">
        <p14:creationId xmlns:p14="http://schemas.microsoft.com/office/powerpoint/2010/main" val="23323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7F72-DD0D-4081-A023-FBE92A42094E}"/>
              </a:ext>
            </a:extLst>
          </p:cNvPr>
          <p:cNvSpPr>
            <a:spLocks noGrp="1"/>
          </p:cNvSpPr>
          <p:nvPr>
            <p:ph type="title"/>
          </p:nvPr>
        </p:nvSpPr>
        <p:spPr/>
        <p:txBody>
          <a:bodyPr/>
          <a:lstStyle/>
          <a:p>
            <a:r>
              <a:rPr lang="en-US" altLang="zh-CN" dirty="0"/>
              <a:t>Stacked Layer Autoencoder</a:t>
            </a:r>
            <a:endParaRPr lang="zh-CN" altLang="en-US" dirty="0"/>
          </a:p>
        </p:txBody>
      </p:sp>
      <p:sp>
        <p:nvSpPr>
          <p:cNvPr id="3" name="Content Placeholder 2">
            <a:extLst>
              <a:ext uri="{FF2B5EF4-FFF2-40B4-BE49-F238E27FC236}">
                <a16:creationId xmlns:a16="http://schemas.microsoft.com/office/drawing/2014/main" id="{D2AAB0F4-1EF3-4D0C-BC85-CC0914A5A75C}"/>
              </a:ext>
            </a:extLst>
          </p:cNvPr>
          <p:cNvSpPr>
            <a:spLocks noGrp="1"/>
          </p:cNvSpPr>
          <p:nvPr>
            <p:ph idx="1"/>
          </p:nvPr>
        </p:nvSpPr>
        <p:spPr>
          <a:xfrm>
            <a:off x="838200" y="1690688"/>
            <a:ext cx="4765646" cy="4351338"/>
          </a:xfrm>
        </p:spPr>
        <p:txBody>
          <a:bodyPr>
            <a:normAutofit/>
          </a:bodyPr>
          <a:lstStyle/>
          <a:p>
            <a:pPr marL="0" indent="0">
              <a:buNone/>
            </a:pPr>
            <a:r>
              <a:rPr lang="en-US" altLang="zh-CN" sz="1800" dirty="0">
                <a:solidFill>
                  <a:srgbClr val="202020"/>
                </a:solidFill>
              </a:rPr>
              <a:t>Stacked autoencoders is constructed by stacking a sequence of single-layer AEs layer by layer. The single-layer autoencoder maps the input daily variables into the first hidden vector. After training the first single-layer autoencoder, the reconstruction layer of the first single layer autoencoder is removed, and the hidden layer is reserved as the input layer of the second single-layer autoencoder. Generally speaking, the input layer of the subsequent AE is the hidden layer of the previous AE. Each layer is trained using the same gradient descent algorithm as a single-layer AE by solving the optimization function and feeds the hidden vector into the subsequent AE.</a:t>
            </a:r>
            <a:endParaRPr lang="zh-CN" altLang="en-US" sz="1800" dirty="0"/>
          </a:p>
        </p:txBody>
      </p:sp>
      <p:pic>
        <p:nvPicPr>
          <p:cNvPr id="5" name="Picture 4">
            <a:extLst>
              <a:ext uri="{FF2B5EF4-FFF2-40B4-BE49-F238E27FC236}">
                <a16:creationId xmlns:a16="http://schemas.microsoft.com/office/drawing/2014/main" id="{C808331B-D516-4990-A1C4-C0CBB19A428C}"/>
              </a:ext>
            </a:extLst>
          </p:cNvPr>
          <p:cNvPicPr>
            <a:picLocks noChangeAspect="1"/>
          </p:cNvPicPr>
          <p:nvPr/>
        </p:nvPicPr>
        <p:blipFill>
          <a:blip r:embed="rId2"/>
          <a:stretch>
            <a:fillRect/>
          </a:stretch>
        </p:blipFill>
        <p:spPr>
          <a:xfrm>
            <a:off x="6096000" y="1623525"/>
            <a:ext cx="5538606" cy="4124131"/>
          </a:xfrm>
          <a:prstGeom prst="rect">
            <a:avLst/>
          </a:prstGeom>
        </p:spPr>
      </p:pic>
    </p:spTree>
    <p:extLst>
      <p:ext uri="{BB962C8B-B14F-4D97-AF65-F5344CB8AC3E}">
        <p14:creationId xmlns:p14="http://schemas.microsoft.com/office/powerpoint/2010/main" val="386687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831E-C1A2-4843-BADB-E397C1F6F768}"/>
              </a:ext>
            </a:extLst>
          </p:cNvPr>
          <p:cNvSpPr>
            <a:spLocks noGrp="1"/>
          </p:cNvSpPr>
          <p:nvPr>
            <p:ph type="title"/>
          </p:nvPr>
        </p:nvSpPr>
        <p:spPr/>
        <p:txBody>
          <a:bodyPr/>
          <a:lstStyle/>
          <a:p>
            <a:r>
              <a:rPr lang="en-US" altLang="zh-CN" dirty="0"/>
              <a:t>Recap</a:t>
            </a:r>
            <a:endParaRPr lang="zh-CN" altLang="en-US" dirty="0"/>
          </a:p>
        </p:txBody>
      </p:sp>
      <p:sp>
        <p:nvSpPr>
          <p:cNvPr id="3" name="Content Placeholder 2">
            <a:extLst>
              <a:ext uri="{FF2B5EF4-FFF2-40B4-BE49-F238E27FC236}">
                <a16:creationId xmlns:a16="http://schemas.microsoft.com/office/drawing/2014/main" id="{E2E5A6C9-E721-43C9-BF5C-2CE52B6495B8}"/>
              </a:ext>
            </a:extLst>
          </p:cNvPr>
          <p:cNvSpPr>
            <a:spLocks noGrp="1"/>
          </p:cNvSpPr>
          <p:nvPr>
            <p:ph idx="1"/>
          </p:nvPr>
        </p:nvSpPr>
        <p:spPr/>
        <p:txBody>
          <a:bodyPr>
            <a:normAutofit fontScale="92500"/>
          </a:bodyPr>
          <a:lstStyle/>
          <a:p>
            <a:r>
              <a:rPr lang="en-US" altLang="zh-CN" dirty="0"/>
              <a:t>Retrieve Data from </a:t>
            </a:r>
            <a:r>
              <a:rPr lang="en-US" altLang="zh-CN" dirty="0" err="1"/>
              <a:t>Alpha_Vantage</a:t>
            </a:r>
            <a:r>
              <a:rPr lang="en-US" altLang="zh-CN" dirty="0"/>
              <a:t> including opening stock price, closing stock price, highest stock price, lowest stock price of the day and the volume.</a:t>
            </a:r>
          </a:p>
          <a:p>
            <a:r>
              <a:rPr lang="en-US" altLang="zh-CN" dirty="0"/>
              <a:t>Calculate Relative Technical Analysis Indicators:</a:t>
            </a:r>
          </a:p>
          <a:p>
            <a:pPr lvl="1"/>
            <a:r>
              <a:rPr lang="en-US" altLang="zh-CN" dirty="0"/>
              <a:t>Rolling Average for 5/10days Moving average convergence divergence(MACD), Commodity Channel Index</a:t>
            </a:r>
            <a:r>
              <a:rPr lang="en-US" altLang="zh-CN" dirty="0">
                <a:sym typeface="Wingdings" panose="05000000000000000000" pitchFamily="2" charset="2"/>
              </a:rPr>
              <a:t>(CCI), </a:t>
            </a:r>
            <a:r>
              <a:rPr lang="en-US" altLang="zh-CN" dirty="0"/>
              <a:t>Average True Range – ATR, Bollinger Bands(BOLL), Moving Average</a:t>
            </a:r>
            <a:r>
              <a:rPr lang="en-US" altLang="zh-CN" dirty="0">
                <a:sym typeface="Wingdings" panose="05000000000000000000" pitchFamily="2" charset="2"/>
              </a:rPr>
              <a:t> for 5/10days, </a:t>
            </a:r>
            <a:r>
              <a:rPr lang="en-US" altLang="zh-CN" dirty="0"/>
              <a:t>Momentum(30/90days), Rate of Change(30 days), Williams’ Percent Range (14 days)</a:t>
            </a:r>
          </a:p>
          <a:p>
            <a:r>
              <a:rPr lang="en-US" altLang="zh-CN" dirty="0"/>
              <a:t>Feed the data into LSTM model for training</a:t>
            </a:r>
          </a:p>
          <a:p>
            <a:r>
              <a:rPr lang="en-US" altLang="zh-CN" dirty="0"/>
              <a:t>Predict the stock price and compare with actual data to calculate accuracy</a:t>
            </a:r>
          </a:p>
          <a:p>
            <a:pPr lvl="1"/>
            <a:endParaRPr lang="zh-CN" altLang="en-US" dirty="0"/>
          </a:p>
          <a:p>
            <a:endParaRPr lang="zh-CN" altLang="en-US" dirty="0"/>
          </a:p>
        </p:txBody>
      </p:sp>
    </p:spTree>
    <p:extLst>
      <p:ext uri="{BB962C8B-B14F-4D97-AF65-F5344CB8AC3E}">
        <p14:creationId xmlns:p14="http://schemas.microsoft.com/office/powerpoint/2010/main" val="2948025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9756-3A13-46A0-926F-224FD64903DD}"/>
              </a:ext>
            </a:extLst>
          </p:cNvPr>
          <p:cNvSpPr>
            <a:spLocks noGrp="1"/>
          </p:cNvSpPr>
          <p:nvPr>
            <p:ph type="title"/>
          </p:nvPr>
        </p:nvSpPr>
        <p:spPr/>
        <p:txBody>
          <a:bodyPr/>
          <a:lstStyle/>
          <a:p>
            <a:r>
              <a:rPr lang="en-US" altLang="zh-CN" dirty="0"/>
              <a:t>Long Short Term Memory</a:t>
            </a:r>
            <a:endParaRPr lang="zh-CN" altLang="en-US" dirty="0"/>
          </a:p>
        </p:txBody>
      </p:sp>
      <p:sp>
        <p:nvSpPr>
          <p:cNvPr id="3" name="Content Placeholder 2">
            <a:extLst>
              <a:ext uri="{FF2B5EF4-FFF2-40B4-BE49-F238E27FC236}">
                <a16:creationId xmlns:a16="http://schemas.microsoft.com/office/drawing/2014/main" id="{FD318B30-2FB4-459F-86D3-722FAA7CE434}"/>
              </a:ext>
            </a:extLst>
          </p:cNvPr>
          <p:cNvSpPr>
            <a:spLocks noGrp="1"/>
          </p:cNvSpPr>
          <p:nvPr>
            <p:ph idx="1"/>
          </p:nvPr>
        </p:nvSpPr>
        <p:spPr>
          <a:xfrm>
            <a:off x="838200" y="1766902"/>
            <a:ext cx="10515600" cy="4351338"/>
          </a:xfrm>
        </p:spPr>
        <p:txBody>
          <a:bodyPr/>
          <a:lstStyle/>
          <a:p>
            <a:pPr algn="just"/>
            <a:r>
              <a:rPr lang="en-US" altLang="zh-CN" sz="1800" b="0" i="0" dirty="0">
                <a:solidFill>
                  <a:srgbClr val="333333"/>
                </a:solidFill>
                <a:effectLst/>
              </a:rPr>
              <a:t>Long Short Term Memory networks – usually just called “LSTMs” – are a special kind of RNN, capable of learning long-term dependencies. They were introduced </a:t>
            </a:r>
            <a:r>
              <a:rPr lang="en-US" altLang="zh-CN" sz="1800" b="0" i="0" dirty="0">
                <a:effectLst/>
              </a:rPr>
              <a:t>and were refined and popularized by many people.</a:t>
            </a:r>
            <a:r>
              <a:rPr lang="en-US" altLang="zh-CN" sz="1800" b="0" i="0" dirty="0">
                <a:solidFill>
                  <a:srgbClr val="333333"/>
                </a:solidFill>
                <a:effectLst/>
              </a:rPr>
              <a:t> They work tremendously well on a large variety of problems, and are now widely used. </a:t>
            </a:r>
          </a:p>
          <a:p>
            <a:pPr algn="just"/>
            <a:r>
              <a:rPr lang="en-US" altLang="zh-CN" sz="1800" b="0" i="0" dirty="0">
                <a:solidFill>
                  <a:srgbClr val="333333"/>
                </a:solidFill>
                <a:effectLst/>
              </a:rPr>
              <a:t>LSTMs are explicitly designed to avoid the long-term dependency problem. Remembering information for long periods of time is practically their default behavior, not something they struggle to learn!</a:t>
            </a:r>
          </a:p>
          <a:p>
            <a:endParaRPr lang="zh-CN" altLang="en-US" dirty="0"/>
          </a:p>
        </p:txBody>
      </p:sp>
      <p:pic>
        <p:nvPicPr>
          <p:cNvPr id="6" name="Picture 5">
            <a:extLst>
              <a:ext uri="{FF2B5EF4-FFF2-40B4-BE49-F238E27FC236}">
                <a16:creationId xmlns:a16="http://schemas.microsoft.com/office/drawing/2014/main" id="{9944C621-AC1C-4562-AA65-2176727AA2F3}"/>
              </a:ext>
            </a:extLst>
          </p:cNvPr>
          <p:cNvPicPr>
            <a:picLocks noChangeAspect="1"/>
          </p:cNvPicPr>
          <p:nvPr/>
        </p:nvPicPr>
        <p:blipFill>
          <a:blip r:embed="rId2"/>
          <a:stretch>
            <a:fillRect/>
          </a:stretch>
        </p:blipFill>
        <p:spPr>
          <a:xfrm>
            <a:off x="838200" y="3674142"/>
            <a:ext cx="4506347" cy="1976691"/>
          </a:xfrm>
          <a:prstGeom prst="rect">
            <a:avLst/>
          </a:prstGeom>
        </p:spPr>
      </p:pic>
      <p:pic>
        <p:nvPicPr>
          <p:cNvPr id="8" name="Picture 7">
            <a:extLst>
              <a:ext uri="{FF2B5EF4-FFF2-40B4-BE49-F238E27FC236}">
                <a16:creationId xmlns:a16="http://schemas.microsoft.com/office/drawing/2014/main" id="{67B7915F-79D6-40BA-8D45-062FC93A1383}"/>
              </a:ext>
            </a:extLst>
          </p:cNvPr>
          <p:cNvPicPr>
            <a:picLocks noChangeAspect="1"/>
          </p:cNvPicPr>
          <p:nvPr/>
        </p:nvPicPr>
        <p:blipFill>
          <a:blip r:embed="rId3"/>
          <a:stretch>
            <a:fillRect/>
          </a:stretch>
        </p:blipFill>
        <p:spPr>
          <a:xfrm>
            <a:off x="5856490" y="3674142"/>
            <a:ext cx="4985366" cy="2211083"/>
          </a:xfrm>
          <a:prstGeom prst="rect">
            <a:avLst/>
          </a:prstGeom>
        </p:spPr>
      </p:pic>
    </p:spTree>
    <p:extLst>
      <p:ext uri="{BB962C8B-B14F-4D97-AF65-F5344CB8AC3E}">
        <p14:creationId xmlns:p14="http://schemas.microsoft.com/office/powerpoint/2010/main" val="3315323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3FC3-F73E-48B3-9170-A219BA03C452}"/>
              </a:ext>
            </a:extLst>
          </p:cNvPr>
          <p:cNvSpPr>
            <a:spLocks noGrp="1"/>
          </p:cNvSpPr>
          <p:nvPr>
            <p:ph type="title"/>
          </p:nvPr>
        </p:nvSpPr>
        <p:spPr/>
        <p:txBody>
          <a:bodyPr/>
          <a:lstStyle/>
          <a:p>
            <a:r>
              <a:rPr lang="en-US" altLang="zh-CN" dirty="0"/>
              <a:t>Data Description</a:t>
            </a:r>
            <a:endParaRPr lang="zh-CN" altLang="en-US" dirty="0"/>
          </a:p>
        </p:txBody>
      </p:sp>
      <p:sp>
        <p:nvSpPr>
          <p:cNvPr id="3" name="Content Placeholder 2">
            <a:extLst>
              <a:ext uri="{FF2B5EF4-FFF2-40B4-BE49-F238E27FC236}">
                <a16:creationId xmlns:a16="http://schemas.microsoft.com/office/drawing/2014/main" id="{023C8FCF-99E9-4A01-889F-90B02242BB39}"/>
              </a:ext>
            </a:extLst>
          </p:cNvPr>
          <p:cNvSpPr>
            <a:spLocks noGrp="1"/>
          </p:cNvSpPr>
          <p:nvPr>
            <p:ph idx="1"/>
          </p:nvPr>
        </p:nvSpPr>
        <p:spPr/>
        <p:txBody>
          <a:bodyPr>
            <a:normAutofit/>
          </a:bodyPr>
          <a:lstStyle/>
          <a:p>
            <a:r>
              <a:rPr lang="en-US" altLang="zh-CN" sz="1800" dirty="0"/>
              <a:t>The six stock indices we choose are CSI 300, Nifty 50, Hang Seng index, Nikkei 225, S&amp;P500 and DJIA index. Market state may potentially impact the validity of the neural network. </a:t>
            </a:r>
            <a:endParaRPr lang="zh-CN" altLang="en-US" sz="1800" dirty="0"/>
          </a:p>
        </p:txBody>
      </p:sp>
      <p:pic>
        <p:nvPicPr>
          <p:cNvPr id="5" name="Picture 4">
            <a:extLst>
              <a:ext uri="{FF2B5EF4-FFF2-40B4-BE49-F238E27FC236}">
                <a16:creationId xmlns:a16="http://schemas.microsoft.com/office/drawing/2014/main" id="{E3AB54D3-6D60-417A-B00F-A71B7B4ED05E}"/>
              </a:ext>
            </a:extLst>
          </p:cNvPr>
          <p:cNvPicPr>
            <a:picLocks noChangeAspect="1"/>
          </p:cNvPicPr>
          <p:nvPr/>
        </p:nvPicPr>
        <p:blipFill>
          <a:blip r:embed="rId2"/>
          <a:stretch>
            <a:fillRect/>
          </a:stretch>
        </p:blipFill>
        <p:spPr>
          <a:xfrm>
            <a:off x="3753138" y="2660572"/>
            <a:ext cx="4685723" cy="3731887"/>
          </a:xfrm>
          <a:prstGeom prst="rect">
            <a:avLst/>
          </a:prstGeom>
        </p:spPr>
      </p:pic>
    </p:spTree>
    <p:extLst>
      <p:ext uri="{BB962C8B-B14F-4D97-AF65-F5344CB8AC3E}">
        <p14:creationId xmlns:p14="http://schemas.microsoft.com/office/powerpoint/2010/main" val="30494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C347-822B-446C-A5E2-74FC34D6B868}"/>
              </a:ext>
            </a:extLst>
          </p:cNvPr>
          <p:cNvSpPr>
            <a:spLocks noGrp="1"/>
          </p:cNvSpPr>
          <p:nvPr>
            <p:ph type="title"/>
          </p:nvPr>
        </p:nvSpPr>
        <p:spPr/>
        <p:txBody>
          <a:bodyPr/>
          <a:lstStyle/>
          <a:p>
            <a:r>
              <a:rPr lang="en-US" altLang="zh-CN" dirty="0"/>
              <a:t>Prediction Approach</a:t>
            </a:r>
            <a:endParaRPr lang="zh-CN" altLang="en-US" dirty="0"/>
          </a:p>
        </p:txBody>
      </p:sp>
      <p:sp>
        <p:nvSpPr>
          <p:cNvPr id="3" name="Content Placeholder 2">
            <a:extLst>
              <a:ext uri="{FF2B5EF4-FFF2-40B4-BE49-F238E27FC236}">
                <a16:creationId xmlns:a16="http://schemas.microsoft.com/office/drawing/2014/main" id="{3ED9E57E-748A-4C98-BD26-CDDF83770B4E}"/>
              </a:ext>
            </a:extLst>
          </p:cNvPr>
          <p:cNvSpPr>
            <a:spLocks noGrp="1"/>
          </p:cNvSpPr>
          <p:nvPr>
            <p:ph idx="1"/>
          </p:nvPr>
        </p:nvSpPr>
        <p:spPr>
          <a:xfrm>
            <a:off x="838200" y="1523621"/>
            <a:ext cx="10515600" cy="4351338"/>
          </a:xfrm>
        </p:spPr>
        <p:txBody>
          <a:bodyPr>
            <a:normAutofit/>
          </a:bodyPr>
          <a:lstStyle/>
          <a:p>
            <a:r>
              <a:rPr lang="en-US" altLang="zh-CN" sz="1800" dirty="0"/>
              <a:t>In particular, this procedure consists of three parts. The first part is the training part, which is used to train the model and update model parameters. The second part is the validating part. We use it to tune hyper-parameters and get an optimal model setting. The last one is the test part, where we use the optimal model to predict data. In the training part, we use the past two years’ worth of data to train the models. The following period of three months (a calendar quarter) is employed to the validating part. In the test part, in line with popular portfolio management practice, we predict the quarterly performance of each model. This process continues for six years on each quarter from Oct. 2010 to Sep. 2016. Finally, for each stock index, there are 24 quarterly and 6 yearly predicted results. </a:t>
            </a:r>
            <a:endParaRPr lang="zh-CN" altLang="en-US" sz="1800" dirty="0"/>
          </a:p>
        </p:txBody>
      </p:sp>
      <p:pic>
        <p:nvPicPr>
          <p:cNvPr id="4" name="Picture 3">
            <a:extLst>
              <a:ext uri="{FF2B5EF4-FFF2-40B4-BE49-F238E27FC236}">
                <a16:creationId xmlns:a16="http://schemas.microsoft.com/office/drawing/2014/main" id="{D706149C-B8D9-42CC-815A-13EBCD8B031C}"/>
              </a:ext>
            </a:extLst>
          </p:cNvPr>
          <p:cNvPicPr>
            <a:picLocks noChangeAspect="1"/>
          </p:cNvPicPr>
          <p:nvPr/>
        </p:nvPicPr>
        <p:blipFill>
          <a:blip r:embed="rId2"/>
          <a:stretch>
            <a:fillRect/>
          </a:stretch>
        </p:blipFill>
        <p:spPr>
          <a:xfrm>
            <a:off x="2281806" y="3699290"/>
            <a:ext cx="7256477" cy="2353172"/>
          </a:xfrm>
          <a:prstGeom prst="rect">
            <a:avLst/>
          </a:prstGeom>
        </p:spPr>
      </p:pic>
    </p:spTree>
    <p:extLst>
      <p:ext uri="{BB962C8B-B14F-4D97-AF65-F5344CB8AC3E}">
        <p14:creationId xmlns:p14="http://schemas.microsoft.com/office/powerpoint/2010/main" val="351690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4414-41D7-4275-95E0-D53091503DA6}"/>
              </a:ext>
            </a:extLst>
          </p:cNvPr>
          <p:cNvSpPr>
            <a:spLocks noGrp="1"/>
          </p:cNvSpPr>
          <p:nvPr>
            <p:ph type="title"/>
          </p:nvPr>
        </p:nvSpPr>
        <p:spPr/>
        <p:txBody>
          <a:bodyPr/>
          <a:lstStyle/>
          <a:p>
            <a:r>
              <a:rPr lang="en-US" altLang="zh-CN" dirty="0"/>
              <a:t>Predictive accuracy performance</a:t>
            </a:r>
            <a:endParaRPr lang="zh-CN" altLang="en-US" dirty="0"/>
          </a:p>
        </p:txBody>
      </p:sp>
      <p:sp>
        <p:nvSpPr>
          <p:cNvPr id="3" name="Content Placeholder 2">
            <a:extLst>
              <a:ext uri="{FF2B5EF4-FFF2-40B4-BE49-F238E27FC236}">
                <a16:creationId xmlns:a16="http://schemas.microsoft.com/office/drawing/2014/main" id="{E7C48C07-03DB-48F7-88F0-8C89358248CC}"/>
              </a:ext>
            </a:extLst>
          </p:cNvPr>
          <p:cNvSpPr>
            <a:spLocks noGrp="1"/>
          </p:cNvSpPr>
          <p:nvPr>
            <p:ph idx="1"/>
          </p:nvPr>
        </p:nvSpPr>
        <p:spPr/>
        <p:txBody>
          <a:bodyPr>
            <a:normAutofit/>
          </a:bodyPr>
          <a:lstStyle/>
          <a:p>
            <a:r>
              <a:rPr lang="en-US" altLang="zh-CN" sz="1800" dirty="0"/>
              <a:t>The paper chose Mean Absolute Percent Error(MAPE) , R and Theil U to measure the predictive accuracy of each model. MAPE measures the size of the error. It is calculated as the relative average of the error. R is a measure of the linear correlation between two variables. Theil U is a relative measure of the difference between two variables. It squares the deviations to give more weight to large errors and to exaggerate errors. If R is bigger, it means that the predicting value is similar to the actual value, while if MAPE and Theil U are smaller, this also indicates that the predicted value is close to the actual value.</a:t>
            </a:r>
            <a:endParaRPr lang="zh-CN" altLang="en-US" sz="1800" dirty="0"/>
          </a:p>
        </p:txBody>
      </p:sp>
      <p:pic>
        <p:nvPicPr>
          <p:cNvPr id="4" name="Picture 3">
            <a:extLst>
              <a:ext uri="{FF2B5EF4-FFF2-40B4-BE49-F238E27FC236}">
                <a16:creationId xmlns:a16="http://schemas.microsoft.com/office/drawing/2014/main" id="{406ABBE9-3606-4165-AD2F-D5C7EE282DF7}"/>
              </a:ext>
            </a:extLst>
          </p:cNvPr>
          <p:cNvPicPr>
            <a:picLocks noChangeAspect="1"/>
          </p:cNvPicPr>
          <p:nvPr/>
        </p:nvPicPr>
        <p:blipFill>
          <a:blip r:embed="rId2"/>
          <a:stretch>
            <a:fillRect/>
          </a:stretch>
        </p:blipFill>
        <p:spPr>
          <a:xfrm>
            <a:off x="4097454" y="3654425"/>
            <a:ext cx="3057525" cy="2657475"/>
          </a:xfrm>
          <a:prstGeom prst="rect">
            <a:avLst/>
          </a:prstGeom>
        </p:spPr>
      </p:pic>
    </p:spTree>
    <p:extLst>
      <p:ext uri="{BB962C8B-B14F-4D97-AF65-F5344CB8AC3E}">
        <p14:creationId xmlns:p14="http://schemas.microsoft.com/office/powerpoint/2010/main" val="1657370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B70D-9EB9-482F-A23F-625F7B2DEF8F}"/>
              </a:ext>
            </a:extLst>
          </p:cNvPr>
          <p:cNvSpPr>
            <a:spLocks noGrp="1"/>
          </p:cNvSpPr>
          <p:nvPr>
            <p:ph type="title"/>
          </p:nvPr>
        </p:nvSpPr>
        <p:spPr/>
        <p:txBody>
          <a:bodyPr/>
          <a:lstStyle/>
          <a:p>
            <a:r>
              <a:rPr lang="en-US" altLang="zh-CN" dirty="0"/>
              <a:t>Result</a:t>
            </a:r>
            <a:endParaRPr lang="zh-CN" altLang="en-US" dirty="0"/>
          </a:p>
        </p:txBody>
      </p:sp>
      <p:sp>
        <p:nvSpPr>
          <p:cNvPr id="3" name="Content Placeholder 2">
            <a:extLst>
              <a:ext uri="{FF2B5EF4-FFF2-40B4-BE49-F238E27FC236}">
                <a16:creationId xmlns:a16="http://schemas.microsoft.com/office/drawing/2014/main" id="{6DAC0E89-B2CF-4FF3-B780-3661FCCD7D04}"/>
              </a:ext>
            </a:extLst>
          </p:cNvPr>
          <p:cNvSpPr>
            <a:spLocks noGrp="1"/>
          </p:cNvSpPr>
          <p:nvPr>
            <p:ph idx="1"/>
          </p:nvPr>
        </p:nvSpPr>
        <p:spPr>
          <a:xfrm>
            <a:off x="838200" y="4903672"/>
            <a:ext cx="10515600" cy="4351338"/>
          </a:xfrm>
        </p:spPr>
        <p:txBody>
          <a:bodyPr>
            <a:noAutofit/>
          </a:bodyPr>
          <a:lstStyle/>
          <a:p>
            <a:pPr marL="0" indent="0">
              <a:buNone/>
            </a:pPr>
            <a:r>
              <a:rPr lang="en-US" altLang="zh-CN" sz="1800" dirty="0"/>
              <a:t> It can be seen from the table that WSAEs-LSTM shows much better performance than the other three models in predicting both stock indices. For example, in predicting CSI 300 index, the average value of MAPE and Theil U of WSAEs-LSTM reach 0.019 and 0.013, respectively, which is much less than those of the other three models. Besides, the indicator R has an average value of 0.944, which is the highest one among the four models. In fact, WSAEs-LSTM outperforms the other three not only on average but also in each year</a:t>
            </a:r>
            <a:endParaRPr lang="zh-CN" altLang="en-US" sz="1800" dirty="0"/>
          </a:p>
        </p:txBody>
      </p:sp>
      <p:pic>
        <p:nvPicPr>
          <p:cNvPr id="5" name="Picture 4">
            <a:extLst>
              <a:ext uri="{FF2B5EF4-FFF2-40B4-BE49-F238E27FC236}">
                <a16:creationId xmlns:a16="http://schemas.microsoft.com/office/drawing/2014/main" id="{971547D3-4AF1-441F-AAD0-F7C73263A0D1}"/>
              </a:ext>
            </a:extLst>
          </p:cNvPr>
          <p:cNvPicPr>
            <a:picLocks noChangeAspect="1"/>
          </p:cNvPicPr>
          <p:nvPr/>
        </p:nvPicPr>
        <p:blipFill>
          <a:blip r:embed="rId2"/>
          <a:stretch>
            <a:fillRect/>
          </a:stretch>
        </p:blipFill>
        <p:spPr>
          <a:xfrm>
            <a:off x="2485080" y="1623167"/>
            <a:ext cx="7221840" cy="3041112"/>
          </a:xfrm>
          <a:prstGeom prst="rect">
            <a:avLst/>
          </a:prstGeom>
        </p:spPr>
      </p:pic>
    </p:spTree>
    <p:extLst>
      <p:ext uri="{BB962C8B-B14F-4D97-AF65-F5344CB8AC3E}">
        <p14:creationId xmlns:p14="http://schemas.microsoft.com/office/powerpoint/2010/main" val="3058823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F799-2995-413F-8C9F-32F050A88290}"/>
              </a:ext>
            </a:extLst>
          </p:cNvPr>
          <p:cNvSpPr>
            <a:spLocks noGrp="1"/>
          </p:cNvSpPr>
          <p:nvPr>
            <p:ph type="title"/>
          </p:nvPr>
        </p:nvSpPr>
        <p:spPr>
          <a:xfrm>
            <a:off x="611696" y="235808"/>
            <a:ext cx="10515600" cy="1325563"/>
          </a:xfrm>
        </p:spPr>
        <p:txBody>
          <a:bodyPr/>
          <a:lstStyle/>
          <a:p>
            <a:r>
              <a:rPr lang="en-US" altLang="zh-CN" dirty="0"/>
              <a:t>Result</a:t>
            </a:r>
            <a:endParaRPr lang="zh-CN" altLang="en-US" dirty="0"/>
          </a:p>
        </p:txBody>
      </p:sp>
      <p:sp>
        <p:nvSpPr>
          <p:cNvPr id="3" name="Content Placeholder 2">
            <a:extLst>
              <a:ext uri="{FF2B5EF4-FFF2-40B4-BE49-F238E27FC236}">
                <a16:creationId xmlns:a16="http://schemas.microsoft.com/office/drawing/2014/main" id="{BD612B9F-ABEB-4EEF-83B8-2DA2CFBA0EAD}"/>
              </a:ext>
            </a:extLst>
          </p:cNvPr>
          <p:cNvSpPr>
            <a:spLocks noGrp="1"/>
          </p:cNvSpPr>
          <p:nvPr>
            <p:ph idx="1"/>
          </p:nvPr>
        </p:nvSpPr>
        <p:spPr>
          <a:xfrm>
            <a:off x="838200" y="1825625"/>
            <a:ext cx="4262306" cy="4351338"/>
          </a:xfrm>
        </p:spPr>
        <p:txBody>
          <a:bodyPr>
            <a:normAutofit/>
          </a:bodyPr>
          <a:lstStyle/>
          <a:p>
            <a:pPr marL="0" indent="0">
              <a:buNone/>
            </a:pPr>
            <a:r>
              <a:rPr lang="en-US" altLang="zh-CN" sz="2400" dirty="0"/>
              <a:t>Similar to previous findings, WSAEs-LSTM still has the lowest MAPE and Theil U and the highest R than the other three models not only from the perspective of average value but also from the perspective of yearly results. </a:t>
            </a:r>
            <a:endParaRPr lang="zh-CN" altLang="en-US" sz="2400" dirty="0"/>
          </a:p>
        </p:txBody>
      </p:sp>
      <p:pic>
        <p:nvPicPr>
          <p:cNvPr id="3074" name="Picture 2" descr="https://journals.plos.org/plosone/article/figure/image?size=large&amp;id=info:doi/10.1371/journal.pone.0180944.t005">
            <a:extLst>
              <a:ext uri="{FF2B5EF4-FFF2-40B4-BE49-F238E27FC236}">
                <a16:creationId xmlns:a16="http://schemas.microsoft.com/office/drawing/2014/main" id="{B4A30738-9018-4212-99D4-BCBF5FDCA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742" y="413134"/>
            <a:ext cx="6708677" cy="28249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BA21AC3-004A-4896-80A7-9036FE39C8E5}"/>
              </a:ext>
            </a:extLst>
          </p:cNvPr>
          <p:cNvPicPr>
            <a:picLocks noChangeAspect="1"/>
          </p:cNvPicPr>
          <p:nvPr/>
        </p:nvPicPr>
        <p:blipFill>
          <a:blip r:embed="rId3"/>
          <a:stretch>
            <a:fillRect/>
          </a:stretch>
        </p:blipFill>
        <p:spPr>
          <a:xfrm>
            <a:off x="5240742" y="3797210"/>
            <a:ext cx="6708588" cy="2824982"/>
          </a:xfrm>
          <a:prstGeom prst="rect">
            <a:avLst/>
          </a:prstGeom>
        </p:spPr>
      </p:pic>
    </p:spTree>
    <p:extLst>
      <p:ext uri="{BB962C8B-B14F-4D97-AF65-F5344CB8AC3E}">
        <p14:creationId xmlns:p14="http://schemas.microsoft.com/office/powerpoint/2010/main" val="3777675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7DCA-14F3-49AB-B973-4AE8349DD645}"/>
              </a:ext>
            </a:extLst>
          </p:cNvPr>
          <p:cNvSpPr>
            <a:spLocks noGrp="1"/>
          </p:cNvSpPr>
          <p:nvPr>
            <p:ph type="title"/>
          </p:nvPr>
        </p:nvSpPr>
        <p:spPr/>
        <p:txBody>
          <a:bodyPr/>
          <a:lstStyle/>
          <a:p>
            <a:r>
              <a:rPr lang="en-US" altLang="zh-CN" dirty="0"/>
              <a:t>Other related research</a:t>
            </a:r>
            <a:endParaRPr lang="zh-CN" altLang="en-US" dirty="0"/>
          </a:p>
        </p:txBody>
      </p:sp>
      <p:sp>
        <p:nvSpPr>
          <p:cNvPr id="3" name="Content Placeholder 2">
            <a:extLst>
              <a:ext uri="{FF2B5EF4-FFF2-40B4-BE49-F238E27FC236}">
                <a16:creationId xmlns:a16="http://schemas.microsoft.com/office/drawing/2014/main" id="{EDC653A0-1E5B-47FE-BDD7-60608044B55F}"/>
              </a:ext>
            </a:extLst>
          </p:cNvPr>
          <p:cNvSpPr>
            <a:spLocks noGrp="1"/>
          </p:cNvSpPr>
          <p:nvPr>
            <p:ph idx="1"/>
          </p:nvPr>
        </p:nvSpPr>
        <p:spPr/>
        <p:txBody>
          <a:bodyPr/>
          <a:lstStyle/>
          <a:p>
            <a:r>
              <a:rPr lang="en-US" altLang="zh-CN" sz="1800" dirty="0"/>
              <a:t>LSTM neural network with emotional analysis for prediction of stock price</a:t>
            </a:r>
          </a:p>
          <a:p>
            <a:endParaRPr lang="en-US" altLang="zh-CN" sz="1800" dirty="0"/>
          </a:p>
          <a:p>
            <a:r>
              <a:rPr lang="en-US" altLang="zh-CN" sz="1800" dirty="0"/>
              <a:t>A deep learning framework for financial time series using stacked autoencoders and long-short term memory</a:t>
            </a:r>
          </a:p>
          <a:p>
            <a:pPr marL="457200" lvl="1" indent="0">
              <a:buNone/>
            </a:pPr>
            <a:r>
              <a:rPr lang="en-US" altLang="zh-CN" sz="1400" dirty="0">
                <a:hlinkClick r:id="rId2"/>
              </a:rPr>
              <a:t>https://journals.plos.org/plosone/article?id=10.1371/journal.pone.0180944#pone.0180944.ref032</a:t>
            </a:r>
            <a:endParaRPr lang="en-US" altLang="zh-CN" sz="1400" dirty="0"/>
          </a:p>
          <a:p>
            <a:pPr marL="0" indent="0">
              <a:buNone/>
            </a:pPr>
            <a:endParaRPr lang="en-US" altLang="zh-CN" sz="1800" dirty="0"/>
          </a:p>
          <a:p>
            <a:r>
              <a:rPr lang="en-US" altLang="zh-CN" sz="1800" dirty="0"/>
              <a:t>Forecasting stock markets using wavelet transforms and recurrent neural networks: An integrated system based on artificial bee colony algorithm</a:t>
            </a:r>
          </a:p>
          <a:p>
            <a:pPr marL="457200" lvl="1" indent="0">
              <a:buNone/>
            </a:pPr>
            <a:r>
              <a:rPr lang="en-US" altLang="zh-CN" sz="1800" dirty="0">
                <a:hlinkClick r:id="rId3"/>
              </a:rPr>
              <a:t>https://www.sciencedirect.com/science/article/abs/pii/S1568494610002565</a:t>
            </a:r>
            <a:endParaRPr lang="en-US" altLang="zh-CN" sz="1800" dirty="0"/>
          </a:p>
          <a:p>
            <a:endParaRPr lang="zh-CN" altLang="en-US" dirty="0"/>
          </a:p>
        </p:txBody>
      </p:sp>
    </p:spTree>
    <p:extLst>
      <p:ext uri="{BB962C8B-B14F-4D97-AF65-F5344CB8AC3E}">
        <p14:creationId xmlns:p14="http://schemas.microsoft.com/office/powerpoint/2010/main" val="241064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AE4F-0A0D-430E-8630-6C0203E34311}"/>
              </a:ext>
            </a:extLst>
          </p:cNvPr>
          <p:cNvSpPr>
            <a:spLocks noGrp="1"/>
          </p:cNvSpPr>
          <p:nvPr>
            <p:ph type="title"/>
          </p:nvPr>
        </p:nvSpPr>
        <p:spPr/>
        <p:txBody>
          <a:bodyPr/>
          <a:lstStyle/>
          <a:p>
            <a:r>
              <a:rPr lang="en-US" altLang="zh-CN" dirty="0"/>
              <a:t>Model Improvement</a:t>
            </a:r>
            <a:endParaRPr lang="zh-CN" altLang="en-US" dirty="0"/>
          </a:p>
        </p:txBody>
      </p:sp>
      <p:sp>
        <p:nvSpPr>
          <p:cNvPr id="3" name="Content Placeholder 2">
            <a:extLst>
              <a:ext uri="{FF2B5EF4-FFF2-40B4-BE49-F238E27FC236}">
                <a16:creationId xmlns:a16="http://schemas.microsoft.com/office/drawing/2014/main" id="{6DF71CD1-0076-4462-89EC-DD0065433E8F}"/>
              </a:ext>
            </a:extLst>
          </p:cNvPr>
          <p:cNvSpPr>
            <a:spLocks noGrp="1"/>
          </p:cNvSpPr>
          <p:nvPr>
            <p:ph idx="1"/>
          </p:nvPr>
        </p:nvSpPr>
        <p:spPr/>
        <p:txBody>
          <a:bodyPr/>
          <a:lstStyle/>
          <a:p>
            <a:r>
              <a:rPr lang="en-US" altLang="zh-CN" dirty="0"/>
              <a:t>Hyperparameter</a:t>
            </a:r>
          </a:p>
          <a:p>
            <a:pPr lvl="1"/>
            <a:r>
              <a:rPr lang="en-US" altLang="zh-CN" dirty="0"/>
              <a:t>Epoch</a:t>
            </a:r>
          </a:p>
          <a:p>
            <a:pPr lvl="1"/>
            <a:r>
              <a:rPr lang="en-US" altLang="zh-CN" dirty="0"/>
              <a:t>Number of Neurons per layer</a:t>
            </a:r>
          </a:p>
          <a:p>
            <a:pPr lvl="1"/>
            <a:r>
              <a:rPr lang="en-US" altLang="zh-CN" dirty="0"/>
              <a:t>Number of Hidden Layer</a:t>
            </a:r>
          </a:p>
          <a:p>
            <a:pPr lvl="1"/>
            <a:r>
              <a:rPr lang="en-US" altLang="zh-CN" dirty="0"/>
              <a:t>Time steps</a:t>
            </a:r>
          </a:p>
          <a:p>
            <a:r>
              <a:rPr lang="en-US" altLang="zh-CN" dirty="0"/>
              <a:t>Learning Feature</a:t>
            </a:r>
          </a:p>
          <a:p>
            <a:pPr lvl="1"/>
            <a:r>
              <a:rPr lang="en-US" altLang="zh-CN" dirty="0"/>
              <a:t>Removing repetitive or similar indicators</a:t>
            </a:r>
          </a:p>
          <a:p>
            <a:r>
              <a:rPr lang="en-US" altLang="zh-CN" dirty="0"/>
              <a:t>Model based</a:t>
            </a:r>
          </a:p>
          <a:p>
            <a:pPr lvl="1"/>
            <a:r>
              <a:rPr lang="en-US" altLang="zh-CN" dirty="0"/>
              <a:t>Bidirectional LSTM </a:t>
            </a:r>
          </a:p>
          <a:p>
            <a:pPr lvl="1"/>
            <a:endParaRPr lang="en-US" altLang="zh-CN" dirty="0"/>
          </a:p>
          <a:p>
            <a:endParaRPr lang="en-US" altLang="zh-CN" dirty="0"/>
          </a:p>
        </p:txBody>
      </p:sp>
    </p:spTree>
    <p:extLst>
      <p:ext uri="{BB962C8B-B14F-4D97-AF65-F5344CB8AC3E}">
        <p14:creationId xmlns:p14="http://schemas.microsoft.com/office/powerpoint/2010/main" val="122312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F383-5694-4797-8213-30E5F1F5562C}"/>
              </a:ext>
            </a:extLst>
          </p:cNvPr>
          <p:cNvSpPr>
            <a:spLocks noGrp="1"/>
          </p:cNvSpPr>
          <p:nvPr>
            <p:ph type="title"/>
          </p:nvPr>
        </p:nvSpPr>
        <p:spPr>
          <a:xfrm>
            <a:off x="434831" y="106586"/>
            <a:ext cx="10515600" cy="1325563"/>
          </a:xfrm>
        </p:spPr>
        <p:txBody>
          <a:bodyPr/>
          <a:lstStyle/>
          <a:p>
            <a:r>
              <a:rPr lang="en-US" altLang="zh-CN" dirty="0"/>
              <a:t>Hyperparameter - Epoch</a:t>
            </a:r>
            <a:endParaRPr lang="zh-CN" altLang="en-US" dirty="0"/>
          </a:p>
        </p:txBody>
      </p:sp>
      <p:graphicFrame>
        <p:nvGraphicFramePr>
          <p:cNvPr id="4" name="Content Placeholder 3">
            <a:extLst>
              <a:ext uri="{FF2B5EF4-FFF2-40B4-BE49-F238E27FC236}">
                <a16:creationId xmlns:a16="http://schemas.microsoft.com/office/drawing/2014/main" id="{9EF2D079-2BB3-4743-8052-D0643B5F6335}"/>
              </a:ext>
            </a:extLst>
          </p:cNvPr>
          <p:cNvGraphicFramePr>
            <a:graphicFrameLocks noGrp="1"/>
          </p:cNvGraphicFramePr>
          <p:nvPr>
            <p:ph idx="1"/>
            <p:extLst>
              <p:ext uri="{D42A27DB-BD31-4B8C-83A1-F6EECF244321}">
                <p14:modId xmlns:p14="http://schemas.microsoft.com/office/powerpoint/2010/main" val="1061106742"/>
              </p:ext>
            </p:extLst>
          </p:nvPr>
        </p:nvGraphicFramePr>
        <p:xfrm>
          <a:off x="1039535" y="1826811"/>
          <a:ext cx="10515600" cy="4820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4050057"/>
                    </a:ext>
                  </a:extLst>
                </a:gridCol>
                <a:gridCol w="2628900">
                  <a:extLst>
                    <a:ext uri="{9D8B030D-6E8A-4147-A177-3AD203B41FA5}">
                      <a16:colId xmlns:a16="http://schemas.microsoft.com/office/drawing/2014/main" val="631890733"/>
                    </a:ext>
                  </a:extLst>
                </a:gridCol>
                <a:gridCol w="2628900">
                  <a:extLst>
                    <a:ext uri="{9D8B030D-6E8A-4147-A177-3AD203B41FA5}">
                      <a16:colId xmlns:a16="http://schemas.microsoft.com/office/drawing/2014/main" val="426011618"/>
                    </a:ext>
                  </a:extLst>
                </a:gridCol>
                <a:gridCol w="2628900">
                  <a:extLst>
                    <a:ext uri="{9D8B030D-6E8A-4147-A177-3AD203B41FA5}">
                      <a16:colId xmlns:a16="http://schemas.microsoft.com/office/drawing/2014/main" val="320193834"/>
                    </a:ext>
                  </a:extLst>
                </a:gridCol>
              </a:tblGrid>
              <a:tr h="370840">
                <a:tc>
                  <a:txBody>
                    <a:bodyPr/>
                    <a:lstStyle/>
                    <a:p>
                      <a:endParaRPr lang="zh-CN" altLang="en-US" dirty="0"/>
                    </a:p>
                  </a:txBody>
                  <a:tcPr/>
                </a:tc>
                <a:tc>
                  <a:txBody>
                    <a:bodyPr/>
                    <a:lstStyle/>
                    <a:p>
                      <a:pPr algn="ctr"/>
                      <a:r>
                        <a:rPr lang="en-US" altLang="zh-CN" dirty="0"/>
                        <a:t>30 Epoch</a:t>
                      </a:r>
                      <a:endParaRPr lang="zh-CN" altLang="en-US" dirty="0"/>
                    </a:p>
                  </a:txBody>
                  <a:tcPr/>
                </a:tc>
                <a:tc>
                  <a:txBody>
                    <a:bodyPr/>
                    <a:lstStyle/>
                    <a:p>
                      <a:pPr algn="ctr"/>
                      <a:r>
                        <a:rPr lang="en-US" altLang="zh-CN" dirty="0"/>
                        <a:t>50 Epoch</a:t>
                      </a:r>
                      <a:endParaRPr lang="zh-CN" altLang="en-US" dirty="0"/>
                    </a:p>
                  </a:txBody>
                  <a:tcPr/>
                </a:tc>
                <a:tc>
                  <a:txBody>
                    <a:bodyPr/>
                    <a:lstStyle/>
                    <a:p>
                      <a:pPr algn="ctr"/>
                      <a:r>
                        <a:rPr lang="en-US" altLang="zh-CN" dirty="0"/>
                        <a:t>100 Epoch</a:t>
                      </a:r>
                      <a:endParaRPr lang="zh-CN" altLang="en-US" dirty="0"/>
                    </a:p>
                  </a:txBody>
                  <a:tcPr/>
                </a:tc>
                <a:extLst>
                  <a:ext uri="{0D108BD9-81ED-4DB2-BD59-A6C34878D82A}">
                    <a16:rowId xmlns:a16="http://schemas.microsoft.com/office/drawing/2014/main" val="1385495673"/>
                  </a:ext>
                </a:extLst>
              </a:tr>
              <a:tr h="370840">
                <a:tc>
                  <a:txBody>
                    <a:bodyPr/>
                    <a:lstStyle/>
                    <a:p>
                      <a:r>
                        <a:rPr lang="en-US" altLang="zh-CN" dirty="0"/>
                        <a:t>Apple(AAPL)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87.65%</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91.98%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91.18%</a:t>
                      </a:r>
                    </a:p>
                  </a:txBody>
                  <a:tcPr marL="9525" marR="9525" marT="9525" marB="0" anchor="ctr"/>
                </a:tc>
                <a:extLst>
                  <a:ext uri="{0D108BD9-81ED-4DB2-BD59-A6C34878D82A}">
                    <a16:rowId xmlns:a16="http://schemas.microsoft.com/office/drawing/2014/main" val="475171657"/>
                  </a:ext>
                </a:extLst>
              </a:tr>
              <a:tr h="370840">
                <a:tc>
                  <a:txBody>
                    <a:bodyPr/>
                    <a:lstStyle/>
                    <a:p>
                      <a:r>
                        <a:rPr lang="en-US" altLang="zh-CN" dirty="0"/>
                        <a:t>Facebook(FB)</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97.96%</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98.32%</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98.12%</a:t>
                      </a:r>
                    </a:p>
                  </a:txBody>
                  <a:tcPr marL="9525" marR="9525" marT="9525" marB="0" anchor="ctr"/>
                </a:tc>
                <a:extLst>
                  <a:ext uri="{0D108BD9-81ED-4DB2-BD59-A6C34878D82A}">
                    <a16:rowId xmlns:a16="http://schemas.microsoft.com/office/drawing/2014/main" val="2791767685"/>
                  </a:ext>
                </a:extLst>
              </a:tr>
              <a:tr h="370840">
                <a:tc>
                  <a:txBody>
                    <a:bodyPr/>
                    <a:lstStyle/>
                    <a:p>
                      <a:r>
                        <a:rPr lang="en-US" altLang="zh-CN" dirty="0"/>
                        <a:t>Microsoft(MSFT)</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97.41%</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97.27%</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95.93%</a:t>
                      </a:r>
                    </a:p>
                  </a:txBody>
                  <a:tcPr marL="9525" marR="9525" marT="9525" marB="0" anchor="ctr"/>
                </a:tc>
                <a:extLst>
                  <a:ext uri="{0D108BD9-81ED-4DB2-BD59-A6C34878D82A}">
                    <a16:rowId xmlns:a16="http://schemas.microsoft.com/office/drawing/2014/main" val="476555999"/>
                  </a:ext>
                </a:extLst>
              </a:tr>
              <a:tr h="370840">
                <a:tc>
                  <a:txBody>
                    <a:bodyPr/>
                    <a:lstStyle/>
                    <a:p>
                      <a:r>
                        <a:rPr lang="en-US" altLang="zh-CN" dirty="0"/>
                        <a:t>Google(GOOGL)</a:t>
                      </a:r>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94.45%</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95.21%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95.38%</a:t>
                      </a:r>
                    </a:p>
                  </a:txBody>
                  <a:tcPr marL="9525" marR="9525" marT="9525" marB="0" anchor="ctr"/>
                </a:tc>
                <a:extLst>
                  <a:ext uri="{0D108BD9-81ED-4DB2-BD59-A6C34878D82A}">
                    <a16:rowId xmlns:a16="http://schemas.microsoft.com/office/drawing/2014/main" val="3916827619"/>
                  </a:ext>
                </a:extLst>
              </a:tr>
              <a:tr h="370840">
                <a:tc>
                  <a:txBody>
                    <a:bodyPr/>
                    <a:lstStyle/>
                    <a:p>
                      <a:r>
                        <a:rPr lang="en-US" altLang="zh-CN" dirty="0"/>
                        <a:t>Disney(DIS)</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94.72%</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95.19%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95.63%</a:t>
                      </a:r>
                    </a:p>
                  </a:txBody>
                  <a:tcPr marL="9525" marR="9525" marT="9525" marB="0" anchor="ctr"/>
                </a:tc>
                <a:extLst>
                  <a:ext uri="{0D108BD9-81ED-4DB2-BD59-A6C34878D82A}">
                    <a16:rowId xmlns:a16="http://schemas.microsoft.com/office/drawing/2014/main" val="2109685622"/>
                  </a:ext>
                </a:extLst>
              </a:tr>
              <a:tr h="370840">
                <a:tc>
                  <a:txBody>
                    <a:bodyPr/>
                    <a:lstStyle/>
                    <a:p>
                      <a:r>
                        <a:rPr lang="en-US" altLang="zh-CN" sz="1800" b="0" i="0" kern="1200" dirty="0">
                          <a:solidFill>
                            <a:schemeClr val="dk1"/>
                          </a:solidFill>
                          <a:effectLst/>
                          <a:latin typeface="+mn-lt"/>
                          <a:ea typeface="+mn-ea"/>
                          <a:cs typeface="+mn-cs"/>
                        </a:rPr>
                        <a:t>Celgene(CELG)</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93.56%</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91.65%</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92.45%</a:t>
                      </a:r>
                    </a:p>
                  </a:txBody>
                  <a:tcPr marL="9525" marR="9525" marT="9525" marB="0" anchor="ctr"/>
                </a:tc>
                <a:extLst>
                  <a:ext uri="{0D108BD9-81ED-4DB2-BD59-A6C34878D82A}">
                    <a16:rowId xmlns:a16="http://schemas.microsoft.com/office/drawing/2014/main" val="3026488435"/>
                  </a:ext>
                </a:extLst>
              </a:tr>
              <a:tr h="370840">
                <a:tc>
                  <a:txBody>
                    <a:bodyPr/>
                    <a:lstStyle/>
                    <a:p>
                      <a:r>
                        <a:rPr lang="en-US" altLang="zh-CN" dirty="0"/>
                        <a:t>Visa(V)</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98.38%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98.66%</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98.67%</a:t>
                      </a:r>
                    </a:p>
                  </a:txBody>
                  <a:tcPr marL="9525" marR="9525" marT="9525" marB="0" anchor="ctr"/>
                </a:tc>
                <a:extLst>
                  <a:ext uri="{0D108BD9-81ED-4DB2-BD59-A6C34878D82A}">
                    <a16:rowId xmlns:a16="http://schemas.microsoft.com/office/drawing/2014/main" val="380040344"/>
                  </a:ext>
                </a:extLst>
              </a:tr>
              <a:tr h="370840">
                <a:tc>
                  <a:txBody>
                    <a:bodyPr/>
                    <a:lstStyle/>
                    <a:p>
                      <a:r>
                        <a:rPr lang="en-US" altLang="zh-CN" dirty="0"/>
                        <a:t>Alibaba(BABA)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96.90%</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96.18%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95.92%</a:t>
                      </a:r>
                    </a:p>
                  </a:txBody>
                  <a:tcPr marL="9525" marR="9525" marT="9525" marB="0" anchor="ctr"/>
                </a:tc>
                <a:extLst>
                  <a:ext uri="{0D108BD9-81ED-4DB2-BD59-A6C34878D82A}">
                    <a16:rowId xmlns:a16="http://schemas.microsoft.com/office/drawing/2014/main" val="4123377157"/>
                  </a:ext>
                </a:extLst>
              </a:tr>
              <a:tr h="370840">
                <a:tc>
                  <a:txBody>
                    <a:bodyPr/>
                    <a:lstStyle/>
                    <a:p>
                      <a:r>
                        <a:rPr lang="en-US" altLang="zh-CN" dirty="0"/>
                        <a:t>Netflix(NFLX)</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95.49%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95.40%</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95.29%</a:t>
                      </a:r>
                    </a:p>
                  </a:txBody>
                  <a:tcPr marL="9525" marR="9525" marT="9525" marB="0" anchor="ctr"/>
                </a:tc>
                <a:extLst>
                  <a:ext uri="{0D108BD9-81ED-4DB2-BD59-A6C34878D82A}">
                    <a16:rowId xmlns:a16="http://schemas.microsoft.com/office/drawing/2014/main" val="458989654"/>
                  </a:ext>
                </a:extLst>
              </a:tr>
              <a:tr h="370840">
                <a:tc>
                  <a:txBody>
                    <a:bodyPr/>
                    <a:lstStyle/>
                    <a:p>
                      <a:r>
                        <a:rPr lang="en-US" altLang="zh-CN" dirty="0"/>
                        <a:t>Mastercard(MA)</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98.05%</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98.03%</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97.41%</a:t>
                      </a:r>
                    </a:p>
                  </a:txBody>
                  <a:tcPr marL="9525" marR="9525" marT="9525" marB="0" anchor="ctr"/>
                </a:tc>
                <a:extLst>
                  <a:ext uri="{0D108BD9-81ED-4DB2-BD59-A6C34878D82A}">
                    <a16:rowId xmlns:a16="http://schemas.microsoft.com/office/drawing/2014/main" val="2785271267"/>
                  </a:ext>
                </a:extLst>
              </a:tr>
              <a:tr h="370840">
                <a:tc>
                  <a:txBody>
                    <a:bodyPr/>
                    <a:lstStyle/>
                    <a:p>
                      <a:r>
                        <a:rPr lang="en-US" altLang="zh-CN" dirty="0"/>
                        <a:t>Average</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95.46%</a:t>
                      </a:r>
                    </a:p>
                  </a:txBody>
                  <a:tcPr marL="9525" marR="9525" marT="9525" marB="0" anchor="ctr"/>
                </a:tc>
                <a:tc>
                  <a:txBody>
                    <a:bodyPr/>
                    <a:lstStyle/>
                    <a:p>
                      <a:pPr algn="ctr" fontAlgn="ctr"/>
                      <a:r>
                        <a:rPr lang="en-US" altLang="zh-CN" sz="1800" b="0" i="0" u="none" strike="noStrike" dirty="0">
                          <a:solidFill>
                            <a:srgbClr val="FF0000"/>
                          </a:solidFill>
                          <a:effectLst/>
                          <a:latin typeface="等线" panose="02010600030101010101" pitchFamily="2" charset="-122"/>
                          <a:ea typeface="等线" panose="02010600030101010101" pitchFamily="2" charset="-122"/>
                        </a:rPr>
                        <a:t>95.79%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95.60%</a:t>
                      </a:r>
                    </a:p>
                  </a:txBody>
                  <a:tcPr marL="9525" marR="9525" marT="9525" marB="0" anchor="ctr"/>
                </a:tc>
                <a:extLst>
                  <a:ext uri="{0D108BD9-81ED-4DB2-BD59-A6C34878D82A}">
                    <a16:rowId xmlns:a16="http://schemas.microsoft.com/office/drawing/2014/main" val="3603155298"/>
                  </a:ext>
                </a:extLst>
              </a:tr>
              <a:tr h="370840">
                <a:tc>
                  <a:txBody>
                    <a:bodyPr/>
                    <a:lstStyle/>
                    <a:p>
                      <a:r>
                        <a:rPr lang="en-US" altLang="zh-CN" dirty="0"/>
                        <a:t>Training Time in total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4500s</a:t>
                      </a:r>
                    </a:p>
                  </a:txBody>
                  <a:tcPr marL="9525" marR="9525" marT="9525" marB="0" anchor="ctr"/>
                </a:tc>
                <a:tc>
                  <a:txBody>
                    <a:bodyPr/>
                    <a:lstStyle/>
                    <a:p>
                      <a:pPr algn="ctr" fontAlgn="ctr"/>
                      <a:r>
                        <a:rPr lang="en-US" altLang="zh-CN" sz="1800" b="0" i="0" u="none" strike="noStrike" dirty="0">
                          <a:solidFill>
                            <a:schemeClr val="tx1"/>
                          </a:solidFill>
                          <a:effectLst/>
                          <a:latin typeface="等线" panose="02010600030101010101" pitchFamily="2" charset="-122"/>
                          <a:ea typeface="等线" panose="02010600030101010101" pitchFamily="2" charset="-122"/>
                        </a:rPr>
                        <a:t>7500s</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15000s</a:t>
                      </a:r>
                    </a:p>
                  </a:txBody>
                  <a:tcPr marL="9525" marR="9525" marT="9525" marB="0" anchor="ctr"/>
                </a:tc>
                <a:extLst>
                  <a:ext uri="{0D108BD9-81ED-4DB2-BD59-A6C34878D82A}">
                    <a16:rowId xmlns:a16="http://schemas.microsoft.com/office/drawing/2014/main" val="376504677"/>
                  </a:ext>
                </a:extLst>
              </a:tr>
            </a:tbl>
          </a:graphicData>
        </a:graphic>
      </p:graphicFrame>
      <p:sp>
        <p:nvSpPr>
          <p:cNvPr id="3" name="Rectangle 2">
            <a:extLst>
              <a:ext uri="{FF2B5EF4-FFF2-40B4-BE49-F238E27FC236}">
                <a16:creationId xmlns:a16="http://schemas.microsoft.com/office/drawing/2014/main" id="{8680ADBC-42C9-4100-84C1-4ADC46DDB2EE}"/>
              </a:ext>
            </a:extLst>
          </p:cNvPr>
          <p:cNvSpPr/>
          <p:nvPr/>
        </p:nvSpPr>
        <p:spPr>
          <a:xfrm>
            <a:off x="947257" y="1180480"/>
            <a:ext cx="11165747" cy="646331"/>
          </a:xfrm>
          <a:prstGeom prst="rect">
            <a:avLst/>
          </a:prstGeom>
        </p:spPr>
        <p:txBody>
          <a:bodyPr wrap="square">
            <a:spAutoFit/>
          </a:bodyPr>
          <a:lstStyle/>
          <a:p>
            <a:pPr marL="285750" indent="-285750">
              <a:buFont typeface="Arial" panose="020B0604020202020204" pitchFamily="34" charset="0"/>
              <a:buChar char="•"/>
            </a:pPr>
            <a:r>
              <a:rPr lang="en-US" altLang="zh-CN" dirty="0"/>
              <a:t>The number of epochs is a hyperparameter that defines the number times that the learning algorithm will work through the entire training dataset.</a:t>
            </a:r>
            <a:endParaRPr lang="zh-CN" altLang="en-US" dirty="0"/>
          </a:p>
        </p:txBody>
      </p:sp>
    </p:spTree>
    <p:extLst>
      <p:ext uri="{BB962C8B-B14F-4D97-AF65-F5344CB8AC3E}">
        <p14:creationId xmlns:p14="http://schemas.microsoft.com/office/powerpoint/2010/main" val="310444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9354-8FC4-48EC-9633-A18A7BCE2DC3}"/>
              </a:ext>
            </a:extLst>
          </p:cNvPr>
          <p:cNvSpPr>
            <a:spLocks noGrp="1"/>
          </p:cNvSpPr>
          <p:nvPr>
            <p:ph type="title"/>
          </p:nvPr>
        </p:nvSpPr>
        <p:spPr>
          <a:xfrm>
            <a:off x="343249" y="18255"/>
            <a:ext cx="10515600" cy="1325563"/>
          </a:xfrm>
        </p:spPr>
        <p:txBody>
          <a:bodyPr>
            <a:normAutofit/>
          </a:bodyPr>
          <a:lstStyle/>
          <a:p>
            <a:r>
              <a:rPr lang="en-US" altLang="zh-CN" sz="4000" dirty="0"/>
              <a:t>Hyperparameter - Number of Neuron per Layer</a:t>
            </a:r>
            <a:endParaRPr lang="zh-CN" altLang="en-US" sz="4000" dirty="0"/>
          </a:p>
        </p:txBody>
      </p:sp>
      <p:graphicFrame>
        <p:nvGraphicFramePr>
          <p:cNvPr id="5" name="Content Placeholder 3">
            <a:extLst>
              <a:ext uri="{FF2B5EF4-FFF2-40B4-BE49-F238E27FC236}">
                <a16:creationId xmlns:a16="http://schemas.microsoft.com/office/drawing/2014/main" id="{046A47EA-689C-4B3E-A086-94E9C4725605}"/>
              </a:ext>
            </a:extLst>
          </p:cNvPr>
          <p:cNvGraphicFramePr>
            <a:graphicFrameLocks/>
          </p:cNvGraphicFramePr>
          <p:nvPr>
            <p:extLst>
              <p:ext uri="{D42A27DB-BD31-4B8C-83A1-F6EECF244321}">
                <p14:modId xmlns:p14="http://schemas.microsoft.com/office/powerpoint/2010/main" val="3082916227"/>
              </p:ext>
            </p:extLst>
          </p:nvPr>
        </p:nvGraphicFramePr>
        <p:xfrm>
          <a:off x="838200" y="2112829"/>
          <a:ext cx="10515600" cy="44500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804050057"/>
                    </a:ext>
                  </a:extLst>
                </a:gridCol>
                <a:gridCol w="2103120">
                  <a:extLst>
                    <a:ext uri="{9D8B030D-6E8A-4147-A177-3AD203B41FA5}">
                      <a16:colId xmlns:a16="http://schemas.microsoft.com/office/drawing/2014/main" val="631890733"/>
                    </a:ext>
                  </a:extLst>
                </a:gridCol>
                <a:gridCol w="2103120">
                  <a:extLst>
                    <a:ext uri="{9D8B030D-6E8A-4147-A177-3AD203B41FA5}">
                      <a16:colId xmlns:a16="http://schemas.microsoft.com/office/drawing/2014/main" val="426011618"/>
                    </a:ext>
                  </a:extLst>
                </a:gridCol>
                <a:gridCol w="2103120">
                  <a:extLst>
                    <a:ext uri="{9D8B030D-6E8A-4147-A177-3AD203B41FA5}">
                      <a16:colId xmlns:a16="http://schemas.microsoft.com/office/drawing/2014/main" val="320193834"/>
                    </a:ext>
                  </a:extLst>
                </a:gridCol>
                <a:gridCol w="2103120">
                  <a:extLst>
                    <a:ext uri="{9D8B030D-6E8A-4147-A177-3AD203B41FA5}">
                      <a16:colId xmlns:a16="http://schemas.microsoft.com/office/drawing/2014/main" val="3409740213"/>
                    </a:ext>
                  </a:extLst>
                </a:gridCol>
              </a:tblGrid>
              <a:tr h="370840">
                <a:tc>
                  <a:txBody>
                    <a:bodyPr/>
                    <a:lstStyle/>
                    <a:p>
                      <a:endParaRPr lang="zh-CN" altLang="en-US" dirty="0"/>
                    </a:p>
                  </a:txBody>
                  <a:tcPr/>
                </a:tc>
                <a:tc>
                  <a:txBody>
                    <a:bodyPr/>
                    <a:lstStyle/>
                    <a:p>
                      <a:pPr algn="ctr"/>
                      <a:r>
                        <a:rPr lang="en-US" altLang="zh-CN" dirty="0"/>
                        <a:t>100 Neuron</a:t>
                      </a:r>
                      <a:endParaRPr lang="zh-CN" altLang="en-US" dirty="0"/>
                    </a:p>
                  </a:txBody>
                  <a:tcPr/>
                </a:tc>
                <a:tc>
                  <a:txBody>
                    <a:bodyPr/>
                    <a:lstStyle/>
                    <a:p>
                      <a:pPr algn="ctr"/>
                      <a:r>
                        <a:rPr lang="en-US" altLang="zh-CN" dirty="0"/>
                        <a:t>200 Neuron</a:t>
                      </a:r>
                      <a:endParaRPr lang="zh-CN" altLang="en-US" dirty="0"/>
                    </a:p>
                  </a:txBody>
                  <a:tcPr/>
                </a:tc>
                <a:tc>
                  <a:txBody>
                    <a:bodyPr/>
                    <a:lstStyle/>
                    <a:p>
                      <a:pPr algn="ctr"/>
                      <a:r>
                        <a:rPr lang="en-US" altLang="zh-CN" dirty="0"/>
                        <a:t>400 Neuron</a:t>
                      </a:r>
                      <a:endParaRPr lang="zh-CN" altLang="en-US" dirty="0"/>
                    </a:p>
                  </a:txBody>
                  <a:tcPr/>
                </a:tc>
                <a:tc>
                  <a:txBody>
                    <a:bodyPr/>
                    <a:lstStyle/>
                    <a:p>
                      <a:pPr algn="ctr"/>
                      <a:r>
                        <a:rPr lang="en-US" altLang="zh-CN" dirty="0"/>
                        <a:t>600 Neuron</a:t>
                      </a:r>
                      <a:endParaRPr lang="zh-CN" altLang="en-US" dirty="0"/>
                    </a:p>
                  </a:txBody>
                  <a:tcPr/>
                </a:tc>
                <a:extLst>
                  <a:ext uri="{0D108BD9-81ED-4DB2-BD59-A6C34878D82A}">
                    <a16:rowId xmlns:a16="http://schemas.microsoft.com/office/drawing/2014/main" val="1385495673"/>
                  </a:ext>
                </a:extLst>
              </a:tr>
              <a:tr h="370840">
                <a:tc>
                  <a:txBody>
                    <a:bodyPr/>
                    <a:lstStyle/>
                    <a:p>
                      <a:r>
                        <a:rPr lang="en-US" altLang="zh-CN" dirty="0"/>
                        <a:t>Apple(AAPL)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94.69%</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91.94%</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91.98%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84.16%</a:t>
                      </a:r>
                    </a:p>
                  </a:txBody>
                  <a:tcPr marL="9525" marR="9525" marT="9525" marB="0" anchor="ctr"/>
                </a:tc>
                <a:extLst>
                  <a:ext uri="{0D108BD9-81ED-4DB2-BD59-A6C34878D82A}">
                    <a16:rowId xmlns:a16="http://schemas.microsoft.com/office/drawing/2014/main" val="475171657"/>
                  </a:ext>
                </a:extLst>
              </a:tr>
              <a:tr h="370840">
                <a:tc>
                  <a:txBody>
                    <a:bodyPr/>
                    <a:lstStyle/>
                    <a:p>
                      <a:r>
                        <a:rPr lang="en-US" altLang="zh-CN" dirty="0"/>
                        <a:t>Facebook(FB)</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98.29%</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97.49%</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98.32%</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96.78%</a:t>
                      </a:r>
                    </a:p>
                  </a:txBody>
                  <a:tcPr marL="9525" marR="9525" marT="9525" marB="0" anchor="ctr"/>
                </a:tc>
                <a:extLst>
                  <a:ext uri="{0D108BD9-81ED-4DB2-BD59-A6C34878D82A}">
                    <a16:rowId xmlns:a16="http://schemas.microsoft.com/office/drawing/2014/main" val="2791767685"/>
                  </a:ext>
                </a:extLst>
              </a:tr>
              <a:tr h="370840">
                <a:tc>
                  <a:txBody>
                    <a:bodyPr/>
                    <a:lstStyle/>
                    <a:p>
                      <a:r>
                        <a:rPr lang="en-US" altLang="zh-CN" dirty="0"/>
                        <a:t>Microsoft(MSFT)</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92.95%</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95.26%</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97.27%</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95.84%</a:t>
                      </a:r>
                    </a:p>
                  </a:txBody>
                  <a:tcPr marL="9525" marR="9525" marT="9525" marB="0" anchor="ctr"/>
                </a:tc>
                <a:extLst>
                  <a:ext uri="{0D108BD9-81ED-4DB2-BD59-A6C34878D82A}">
                    <a16:rowId xmlns:a16="http://schemas.microsoft.com/office/drawing/2014/main" val="476555999"/>
                  </a:ext>
                </a:extLst>
              </a:tr>
              <a:tr h="370840">
                <a:tc>
                  <a:txBody>
                    <a:bodyPr/>
                    <a:lstStyle/>
                    <a:p>
                      <a:r>
                        <a:rPr lang="en-US" altLang="zh-CN" dirty="0"/>
                        <a:t>Google(GOOGL)</a:t>
                      </a:r>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94.72%</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94.67%</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95.21%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94.39%</a:t>
                      </a:r>
                    </a:p>
                  </a:txBody>
                  <a:tcPr marL="9525" marR="9525" marT="9525" marB="0" anchor="ctr"/>
                </a:tc>
                <a:extLst>
                  <a:ext uri="{0D108BD9-81ED-4DB2-BD59-A6C34878D82A}">
                    <a16:rowId xmlns:a16="http://schemas.microsoft.com/office/drawing/2014/main" val="3916827619"/>
                  </a:ext>
                </a:extLst>
              </a:tr>
              <a:tr h="370840">
                <a:tc>
                  <a:txBody>
                    <a:bodyPr/>
                    <a:lstStyle/>
                    <a:p>
                      <a:r>
                        <a:rPr lang="en-US" altLang="zh-CN" dirty="0"/>
                        <a:t>Disney(DIS)</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94.61%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94.55%</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95.19%</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93.71%</a:t>
                      </a:r>
                    </a:p>
                  </a:txBody>
                  <a:tcPr marL="9525" marR="9525" marT="9525" marB="0" anchor="ctr"/>
                </a:tc>
                <a:extLst>
                  <a:ext uri="{0D108BD9-81ED-4DB2-BD59-A6C34878D82A}">
                    <a16:rowId xmlns:a16="http://schemas.microsoft.com/office/drawing/2014/main" val="2109685622"/>
                  </a:ext>
                </a:extLst>
              </a:tr>
              <a:tr h="370840">
                <a:tc>
                  <a:txBody>
                    <a:bodyPr/>
                    <a:lstStyle/>
                    <a:p>
                      <a:r>
                        <a:rPr lang="en-US" altLang="zh-CN" sz="1800" b="0" i="0" kern="1200" dirty="0">
                          <a:solidFill>
                            <a:schemeClr val="dk1"/>
                          </a:solidFill>
                          <a:effectLst/>
                          <a:latin typeface="+mn-lt"/>
                          <a:ea typeface="+mn-ea"/>
                          <a:cs typeface="+mn-cs"/>
                        </a:rPr>
                        <a:t>Celgene(CELG)</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92.79%</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91.82%</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91.65%</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92.67%</a:t>
                      </a:r>
                    </a:p>
                  </a:txBody>
                  <a:tcPr marL="9525" marR="9525" marT="9525" marB="0" anchor="ctr"/>
                </a:tc>
                <a:extLst>
                  <a:ext uri="{0D108BD9-81ED-4DB2-BD59-A6C34878D82A}">
                    <a16:rowId xmlns:a16="http://schemas.microsoft.com/office/drawing/2014/main" val="3026488435"/>
                  </a:ext>
                </a:extLst>
              </a:tr>
              <a:tr h="370840">
                <a:tc>
                  <a:txBody>
                    <a:bodyPr/>
                    <a:lstStyle/>
                    <a:p>
                      <a:r>
                        <a:rPr lang="en-US" altLang="zh-CN" dirty="0"/>
                        <a:t>Visa(V)</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98.00%</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98.04%</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98.66%</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98.53%</a:t>
                      </a:r>
                    </a:p>
                  </a:txBody>
                  <a:tcPr marL="9525" marR="9525" marT="9525" marB="0" anchor="ctr"/>
                </a:tc>
                <a:extLst>
                  <a:ext uri="{0D108BD9-81ED-4DB2-BD59-A6C34878D82A}">
                    <a16:rowId xmlns:a16="http://schemas.microsoft.com/office/drawing/2014/main" val="380040344"/>
                  </a:ext>
                </a:extLst>
              </a:tr>
              <a:tr h="370840">
                <a:tc>
                  <a:txBody>
                    <a:bodyPr/>
                    <a:lstStyle/>
                    <a:p>
                      <a:r>
                        <a:rPr lang="en-US" altLang="zh-CN" dirty="0"/>
                        <a:t>Alibaba(BABA)</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95.52%</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96.26%</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96.18%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96.86%</a:t>
                      </a:r>
                    </a:p>
                  </a:txBody>
                  <a:tcPr marL="9525" marR="9525" marT="9525" marB="0" anchor="ctr"/>
                </a:tc>
                <a:extLst>
                  <a:ext uri="{0D108BD9-81ED-4DB2-BD59-A6C34878D82A}">
                    <a16:rowId xmlns:a16="http://schemas.microsoft.com/office/drawing/2014/main" val="4123377157"/>
                  </a:ext>
                </a:extLst>
              </a:tr>
              <a:tr h="370840">
                <a:tc>
                  <a:txBody>
                    <a:bodyPr/>
                    <a:lstStyle/>
                    <a:p>
                      <a:r>
                        <a:rPr lang="en-US" altLang="zh-CN" dirty="0"/>
                        <a:t>Netflix(NFLX)</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94.89%</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95.41%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95.40%</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95.19%</a:t>
                      </a:r>
                    </a:p>
                  </a:txBody>
                  <a:tcPr marL="9525" marR="9525" marT="9525" marB="0" anchor="ctr"/>
                </a:tc>
                <a:extLst>
                  <a:ext uri="{0D108BD9-81ED-4DB2-BD59-A6C34878D82A}">
                    <a16:rowId xmlns:a16="http://schemas.microsoft.com/office/drawing/2014/main" val="458989654"/>
                  </a:ext>
                </a:extLst>
              </a:tr>
              <a:tr h="370840">
                <a:tc>
                  <a:txBody>
                    <a:bodyPr/>
                    <a:lstStyle/>
                    <a:p>
                      <a:r>
                        <a:rPr lang="en-US" altLang="zh-CN" dirty="0"/>
                        <a:t>Mastercard(MA)</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93.99%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92.22%</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98.03%</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96.56%</a:t>
                      </a:r>
                    </a:p>
                  </a:txBody>
                  <a:tcPr marL="9525" marR="9525" marT="9525" marB="0" anchor="ctr"/>
                </a:tc>
                <a:extLst>
                  <a:ext uri="{0D108BD9-81ED-4DB2-BD59-A6C34878D82A}">
                    <a16:rowId xmlns:a16="http://schemas.microsoft.com/office/drawing/2014/main" val="2785271267"/>
                  </a:ext>
                </a:extLst>
              </a:tr>
              <a:tr h="370840">
                <a:tc>
                  <a:txBody>
                    <a:bodyPr/>
                    <a:lstStyle/>
                    <a:p>
                      <a:r>
                        <a:rPr lang="en-US" altLang="zh-CN" dirty="0"/>
                        <a:t>Average</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95.05%</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94.77%</a:t>
                      </a:r>
                    </a:p>
                  </a:txBody>
                  <a:tcPr marL="9525" marR="9525" marT="9525" marB="0" anchor="ctr"/>
                </a:tc>
                <a:tc>
                  <a:txBody>
                    <a:bodyPr/>
                    <a:lstStyle/>
                    <a:p>
                      <a:pPr algn="ctr" fontAlgn="ctr"/>
                      <a:r>
                        <a:rPr lang="en-US" altLang="zh-CN" sz="1800" b="0" i="0" u="none" strike="noStrike" dirty="0">
                          <a:solidFill>
                            <a:srgbClr val="FF0000"/>
                          </a:solidFill>
                          <a:effectLst/>
                          <a:latin typeface="等线" panose="02010600030101010101" pitchFamily="2" charset="-122"/>
                          <a:ea typeface="等线" panose="02010600030101010101" pitchFamily="2" charset="-122"/>
                        </a:rPr>
                        <a:t>95.79%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94.47%</a:t>
                      </a:r>
                    </a:p>
                  </a:txBody>
                  <a:tcPr marL="9525" marR="9525" marT="9525" marB="0" anchor="ctr"/>
                </a:tc>
                <a:extLst>
                  <a:ext uri="{0D108BD9-81ED-4DB2-BD59-A6C34878D82A}">
                    <a16:rowId xmlns:a16="http://schemas.microsoft.com/office/drawing/2014/main" val="3603155298"/>
                  </a:ext>
                </a:extLst>
              </a:tr>
            </a:tbl>
          </a:graphicData>
        </a:graphic>
      </p:graphicFrame>
      <p:sp>
        <p:nvSpPr>
          <p:cNvPr id="4" name="Rectangle 3">
            <a:extLst>
              <a:ext uri="{FF2B5EF4-FFF2-40B4-BE49-F238E27FC236}">
                <a16:creationId xmlns:a16="http://schemas.microsoft.com/office/drawing/2014/main" id="{F3191688-7F89-485F-A81B-F1C0C8E662BB}"/>
              </a:ext>
            </a:extLst>
          </p:cNvPr>
          <p:cNvSpPr/>
          <p:nvPr/>
        </p:nvSpPr>
        <p:spPr>
          <a:xfrm>
            <a:off x="838200" y="1096428"/>
            <a:ext cx="9932565" cy="923330"/>
          </a:xfrm>
          <a:prstGeom prst="rect">
            <a:avLst/>
          </a:prstGeom>
        </p:spPr>
        <p:txBody>
          <a:bodyPr wrap="square">
            <a:spAutoFit/>
          </a:bodyPr>
          <a:lstStyle/>
          <a:p>
            <a:r>
              <a:rPr lang="en-US" altLang="zh-CN" dirty="0"/>
              <a:t>The number of neurons affects the learning capacity of the network. Generally, more neurons would be able to learn more structure from the problem at the cost of longer training time. More learning capacity also creates the problem of potentially overfitting the training data.</a:t>
            </a:r>
            <a:endParaRPr lang="zh-CN" altLang="en-US" dirty="0"/>
          </a:p>
        </p:txBody>
      </p:sp>
    </p:spTree>
    <p:extLst>
      <p:ext uri="{BB962C8B-B14F-4D97-AF65-F5344CB8AC3E}">
        <p14:creationId xmlns:p14="http://schemas.microsoft.com/office/powerpoint/2010/main" val="1721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130A9-5A1D-4E1E-97E0-43609FC203D4}"/>
              </a:ext>
            </a:extLst>
          </p:cNvPr>
          <p:cNvSpPr>
            <a:spLocks noGrp="1"/>
          </p:cNvSpPr>
          <p:nvPr>
            <p:ph idx="1"/>
          </p:nvPr>
        </p:nvSpPr>
        <p:spPr>
          <a:xfrm>
            <a:off x="670420" y="1171282"/>
            <a:ext cx="10515600" cy="4351338"/>
          </a:xfrm>
        </p:spPr>
        <p:txBody>
          <a:bodyPr/>
          <a:lstStyle/>
          <a:p>
            <a:r>
              <a:rPr lang="en-US" altLang="zh-CN" dirty="0"/>
              <a:t> The introduction of hidden layer(s) makes it possible for the network to exhibit non-linear behavior</a:t>
            </a:r>
          </a:p>
          <a:p>
            <a:r>
              <a:rPr lang="en-US" altLang="zh-CN" dirty="0"/>
              <a:t>General upper bound of number of hidden layers:</a:t>
            </a:r>
          </a:p>
          <a:p>
            <a:endParaRPr lang="en-US" altLang="zh-CN" dirty="0"/>
          </a:p>
          <a:p>
            <a:endParaRPr lang="en-US" altLang="zh-CN" dirty="0"/>
          </a:p>
          <a:p>
            <a:pPr marL="0" indent="0">
              <a:buNone/>
            </a:pPr>
            <a:endParaRPr lang="en-US" altLang="zh-CN" dirty="0"/>
          </a:p>
        </p:txBody>
      </p:sp>
      <p:sp>
        <p:nvSpPr>
          <p:cNvPr id="4" name="Title 1">
            <a:extLst>
              <a:ext uri="{FF2B5EF4-FFF2-40B4-BE49-F238E27FC236}">
                <a16:creationId xmlns:a16="http://schemas.microsoft.com/office/drawing/2014/main" id="{8EA98FCC-64CA-4897-A727-4E6ED5093A3C}"/>
              </a:ext>
            </a:extLst>
          </p:cNvPr>
          <p:cNvSpPr>
            <a:spLocks noGrp="1"/>
          </p:cNvSpPr>
          <p:nvPr>
            <p:ph type="title"/>
          </p:nvPr>
        </p:nvSpPr>
        <p:spPr>
          <a:xfrm>
            <a:off x="343249" y="133425"/>
            <a:ext cx="10515600" cy="1325563"/>
          </a:xfrm>
        </p:spPr>
        <p:txBody>
          <a:bodyPr>
            <a:normAutofit/>
          </a:bodyPr>
          <a:lstStyle/>
          <a:p>
            <a:r>
              <a:rPr lang="en-US" altLang="zh-CN" sz="4000" dirty="0"/>
              <a:t>Hyperparameter - Number of Hidden Layer</a:t>
            </a:r>
            <a:endParaRPr lang="zh-CN" altLang="en-US" sz="4000" dirty="0"/>
          </a:p>
        </p:txBody>
      </p:sp>
      <p:pic>
        <p:nvPicPr>
          <p:cNvPr id="5" name="Picture 4">
            <a:extLst>
              <a:ext uri="{FF2B5EF4-FFF2-40B4-BE49-F238E27FC236}">
                <a16:creationId xmlns:a16="http://schemas.microsoft.com/office/drawing/2014/main" id="{6D4E1A6F-EDA5-4682-89D1-297C01FB29CB}"/>
              </a:ext>
            </a:extLst>
          </p:cNvPr>
          <p:cNvPicPr>
            <a:picLocks noChangeAspect="1"/>
          </p:cNvPicPr>
          <p:nvPr/>
        </p:nvPicPr>
        <p:blipFill>
          <a:blip r:embed="rId2"/>
          <a:stretch>
            <a:fillRect/>
          </a:stretch>
        </p:blipFill>
        <p:spPr>
          <a:xfrm>
            <a:off x="3138487" y="2568917"/>
            <a:ext cx="5915025" cy="1019175"/>
          </a:xfrm>
          <a:prstGeom prst="rect">
            <a:avLst/>
          </a:prstGeom>
        </p:spPr>
      </p:pic>
      <p:graphicFrame>
        <p:nvGraphicFramePr>
          <p:cNvPr id="6" name="Table 5">
            <a:extLst>
              <a:ext uri="{FF2B5EF4-FFF2-40B4-BE49-F238E27FC236}">
                <a16:creationId xmlns:a16="http://schemas.microsoft.com/office/drawing/2014/main" id="{7D7B4A21-4EC8-44C7-B5EB-F1E770B14CEC}"/>
              </a:ext>
            </a:extLst>
          </p:cNvPr>
          <p:cNvGraphicFramePr>
            <a:graphicFrameLocks noGrp="1"/>
          </p:cNvGraphicFramePr>
          <p:nvPr>
            <p:extLst>
              <p:ext uri="{D42A27DB-BD31-4B8C-83A1-F6EECF244321}">
                <p14:modId xmlns:p14="http://schemas.microsoft.com/office/powerpoint/2010/main" val="363291061"/>
              </p:ext>
            </p:extLst>
          </p:nvPr>
        </p:nvGraphicFramePr>
        <p:xfrm>
          <a:off x="2152649" y="3894004"/>
          <a:ext cx="7886700" cy="2595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481160197"/>
                    </a:ext>
                  </a:extLst>
                </a:gridCol>
                <a:gridCol w="2628900">
                  <a:extLst>
                    <a:ext uri="{9D8B030D-6E8A-4147-A177-3AD203B41FA5}">
                      <a16:colId xmlns:a16="http://schemas.microsoft.com/office/drawing/2014/main" val="1774567176"/>
                    </a:ext>
                  </a:extLst>
                </a:gridCol>
                <a:gridCol w="2628900">
                  <a:extLst>
                    <a:ext uri="{9D8B030D-6E8A-4147-A177-3AD203B41FA5}">
                      <a16:colId xmlns:a16="http://schemas.microsoft.com/office/drawing/2014/main" val="2380652686"/>
                    </a:ext>
                  </a:extLst>
                </a:gridCol>
              </a:tblGrid>
              <a:tr h="370840">
                <a:tc>
                  <a:txBody>
                    <a:bodyPr/>
                    <a:lstStyle/>
                    <a:p>
                      <a:endParaRPr lang="zh-CN" altLang="en-US" dirty="0"/>
                    </a:p>
                  </a:txBody>
                  <a:tcPr/>
                </a:tc>
                <a:tc>
                  <a:txBody>
                    <a:bodyPr/>
                    <a:lstStyle/>
                    <a:p>
                      <a:pPr algn="ctr"/>
                      <a:r>
                        <a:rPr lang="en-US" altLang="zh-CN" sz="1800" dirty="0"/>
                        <a:t>4 Hidden Layer</a:t>
                      </a:r>
                      <a:endParaRPr lang="zh-CN" altLang="en-US" sz="1800" dirty="0"/>
                    </a:p>
                  </a:txBody>
                  <a:tcPr/>
                </a:tc>
                <a:tc>
                  <a:txBody>
                    <a:bodyPr/>
                    <a:lstStyle/>
                    <a:p>
                      <a:pPr algn="ctr"/>
                      <a:r>
                        <a:rPr lang="en-US" altLang="zh-CN" sz="1800" dirty="0"/>
                        <a:t>2 Hidden Layer</a:t>
                      </a:r>
                      <a:endParaRPr lang="zh-CN" altLang="en-US" sz="1800" dirty="0"/>
                    </a:p>
                  </a:txBody>
                  <a:tcPr/>
                </a:tc>
                <a:extLst>
                  <a:ext uri="{0D108BD9-81ED-4DB2-BD59-A6C34878D82A}">
                    <a16:rowId xmlns:a16="http://schemas.microsoft.com/office/drawing/2014/main" val="1050025050"/>
                  </a:ext>
                </a:extLst>
              </a:tr>
              <a:tr h="370840">
                <a:tc>
                  <a:txBody>
                    <a:bodyPr/>
                    <a:lstStyle/>
                    <a:p>
                      <a:r>
                        <a:rPr lang="en-US" altLang="zh-CN" dirty="0"/>
                        <a:t>Apple(AAPL)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92.03%</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90.97%</a:t>
                      </a:r>
                    </a:p>
                  </a:txBody>
                  <a:tcPr marL="9525" marR="9525" marT="9525" marB="0" anchor="ctr"/>
                </a:tc>
                <a:extLst>
                  <a:ext uri="{0D108BD9-81ED-4DB2-BD59-A6C34878D82A}">
                    <a16:rowId xmlns:a16="http://schemas.microsoft.com/office/drawing/2014/main" val="1472506262"/>
                  </a:ext>
                </a:extLst>
              </a:tr>
              <a:tr h="370840">
                <a:tc>
                  <a:txBody>
                    <a:bodyPr/>
                    <a:lstStyle/>
                    <a:p>
                      <a:r>
                        <a:rPr lang="en-US" altLang="zh-CN" dirty="0"/>
                        <a:t>Facebook(FB)</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98.43%</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98.73%</a:t>
                      </a:r>
                    </a:p>
                  </a:txBody>
                  <a:tcPr marL="9525" marR="9525" marT="9525" marB="0" anchor="ctr"/>
                </a:tc>
                <a:extLst>
                  <a:ext uri="{0D108BD9-81ED-4DB2-BD59-A6C34878D82A}">
                    <a16:rowId xmlns:a16="http://schemas.microsoft.com/office/drawing/2014/main" val="2809308542"/>
                  </a:ext>
                </a:extLst>
              </a:tr>
              <a:tr h="370840">
                <a:tc>
                  <a:txBody>
                    <a:bodyPr/>
                    <a:lstStyle/>
                    <a:p>
                      <a:r>
                        <a:rPr lang="en-US" altLang="zh-CN" dirty="0"/>
                        <a:t>Celgene(CELG)</a:t>
                      </a:r>
                      <a:endParaRPr lang="zh-CN" altLang="en-US" dirty="0"/>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96.29%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94.52%</a:t>
                      </a:r>
                    </a:p>
                  </a:txBody>
                  <a:tcPr marL="9525" marR="9525" marT="9525" marB="0" anchor="ctr"/>
                </a:tc>
                <a:extLst>
                  <a:ext uri="{0D108BD9-81ED-4DB2-BD59-A6C34878D82A}">
                    <a16:rowId xmlns:a16="http://schemas.microsoft.com/office/drawing/2014/main" val="1909159713"/>
                  </a:ext>
                </a:extLst>
              </a:tr>
              <a:tr h="370840">
                <a:tc>
                  <a:txBody>
                    <a:bodyPr/>
                    <a:lstStyle/>
                    <a:p>
                      <a:r>
                        <a:rPr lang="en-US" altLang="zh-CN" dirty="0"/>
                        <a:t>Visa(V)</a:t>
                      </a:r>
                    </a:p>
                  </a:txBody>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98.67%</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99.37%</a:t>
                      </a:r>
                    </a:p>
                  </a:txBody>
                  <a:tcPr marL="9525" marR="9525" marT="9525" marB="0" anchor="ctr"/>
                </a:tc>
                <a:extLst>
                  <a:ext uri="{0D108BD9-81ED-4DB2-BD59-A6C34878D82A}">
                    <a16:rowId xmlns:a16="http://schemas.microsoft.com/office/drawing/2014/main" val="2106939905"/>
                  </a:ext>
                </a:extLst>
              </a:tr>
              <a:tr h="370840">
                <a:tc>
                  <a:txBody>
                    <a:bodyPr/>
                    <a:lstStyle/>
                    <a:p>
                      <a:r>
                        <a:rPr lang="en-US" altLang="zh-CN" dirty="0"/>
                        <a:t>Alibaba(BABA)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97.61%</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97.43%</a:t>
                      </a:r>
                    </a:p>
                  </a:txBody>
                  <a:tcPr marL="9525" marR="9525" marT="9525" marB="0" anchor="ctr"/>
                </a:tc>
                <a:extLst>
                  <a:ext uri="{0D108BD9-81ED-4DB2-BD59-A6C34878D82A}">
                    <a16:rowId xmlns:a16="http://schemas.microsoft.com/office/drawing/2014/main" val="2216715959"/>
                  </a:ext>
                </a:extLst>
              </a:tr>
              <a:tr h="370840">
                <a:tc>
                  <a:txBody>
                    <a:bodyPr/>
                    <a:lstStyle/>
                    <a:p>
                      <a:r>
                        <a:rPr lang="en-US" altLang="zh-CN" sz="1800" b="0" i="0" kern="1200" dirty="0">
                          <a:solidFill>
                            <a:schemeClr val="dk1"/>
                          </a:solidFill>
                          <a:effectLst/>
                          <a:latin typeface="+mn-lt"/>
                          <a:ea typeface="+mn-ea"/>
                          <a:cs typeface="+mn-cs"/>
                        </a:rPr>
                        <a:t>Average</a:t>
                      </a:r>
                      <a:endParaRPr lang="zh-CN" altLang="en-US" dirty="0"/>
                    </a:p>
                  </a:txBody>
                  <a:tcPr/>
                </a:tc>
                <a:tc>
                  <a:txBody>
                    <a:bodyPr/>
                    <a:lstStyle/>
                    <a:p>
                      <a:pPr algn="ctr" fontAlgn="ctr"/>
                      <a:r>
                        <a:rPr lang="en-US" altLang="zh-CN" sz="1800" b="0" i="0" u="none" strike="noStrike" dirty="0">
                          <a:solidFill>
                            <a:srgbClr val="FF0000"/>
                          </a:solidFill>
                          <a:effectLst/>
                          <a:latin typeface="等线" panose="02010600030101010101" pitchFamily="2" charset="-122"/>
                          <a:ea typeface="等线" panose="02010600030101010101" pitchFamily="2" charset="-122"/>
                        </a:rPr>
                        <a:t>96.72%</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96.20%</a:t>
                      </a:r>
                    </a:p>
                  </a:txBody>
                  <a:tcPr marL="9525" marR="9525" marT="9525" marB="0" anchor="ctr"/>
                </a:tc>
                <a:extLst>
                  <a:ext uri="{0D108BD9-81ED-4DB2-BD59-A6C34878D82A}">
                    <a16:rowId xmlns:a16="http://schemas.microsoft.com/office/drawing/2014/main" val="1223106599"/>
                  </a:ext>
                </a:extLst>
              </a:tr>
            </a:tbl>
          </a:graphicData>
        </a:graphic>
      </p:graphicFrame>
    </p:spTree>
    <p:extLst>
      <p:ext uri="{BB962C8B-B14F-4D97-AF65-F5344CB8AC3E}">
        <p14:creationId xmlns:p14="http://schemas.microsoft.com/office/powerpoint/2010/main" val="169516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130A9-5A1D-4E1E-97E0-43609FC203D4}"/>
              </a:ext>
            </a:extLst>
          </p:cNvPr>
          <p:cNvSpPr>
            <a:spLocks noGrp="1"/>
          </p:cNvSpPr>
          <p:nvPr>
            <p:ph idx="1"/>
          </p:nvPr>
        </p:nvSpPr>
        <p:spPr>
          <a:xfrm>
            <a:off x="546595" y="1838032"/>
            <a:ext cx="10515600" cy="4351338"/>
          </a:xfrm>
        </p:spPr>
        <p:txBody>
          <a:bodyPr/>
          <a:lstStyle/>
          <a:p>
            <a:pPr marL="0" indent="0" algn="l" fontAlgn="base">
              <a:buNone/>
            </a:pPr>
            <a:r>
              <a:rPr lang="en-US" b="0" i="0" dirty="0">
                <a:solidFill>
                  <a:srgbClr val="242729"/>
                </a:solidFill>
                <a:effectLst/>
                <a:latin typeface="Arial" panose="020B0604020202020204" pitchFamily="34" charset="0"/>
              </a:rPr>
              <a:t>As </a:t>
            </a:r>
            <a:r>
              <a:rPr lang="en-US" b="0" i="0" dirty="0" err="1">
                <a:solidFill>
                  <a:srgbClr val="242729"/>
                </a:solidFill>
                <a:effectLst/>
                <a:latin typeface="Arial" panose="020B0604020202020204" pitchFamily="34" charset="0"/>
              </a:rPr>
              <a:t>Yoshua</a:t>
            </a:r>
            <a:r>
              <a:rPr lang="en-US" b="0" i="0" dirty="0">
                <a:solidFill>
                  <a:srgbClr val="242729"/>
                </a:solidFill>
                <a:effectLst/>
                <a:latin typeface="Arial" panose="020B0604020202020204" pitchFamily="34" charset="0"/>
              </a:rPr>
              <a:t> </a:t>
            </a:r>
            <a:r>
              <a:rPr lang="en-US" b="0" i="0" dirty="0" err="1">
                <a:solidFill>
                  <a:srgbClr val="242729"/>
                </a:solidFill>
                <a:effectLst/>
                <a:latin typeface="Arial" panose="020B0604020202020204" pitchFamily="34" charset="0"/>
              </a:rPr>
              <a:t>Bengio</a:t>
            </a:r>
            <a:r>
              <a:rPr lang="en-US" b="0" i="0" dirty="0">
                <a:solidFill>
                  <a:srgbClr val="242729"/>
                </a:solidFill>
                <a:effectLst/>
                <a:latin typeface="Arial" panose="020B0604020202020204" pitchFamily="34" charset="0"/>
              </a:rPr>
              <a:t>, Head of Montreal Institute for Learning Algorithms </a:t>
            </a:r>
            <a:r>
              <a:rPr lang="en-US" b="0" i="0" u="sng" dirty="0">
                <a:solidFill>
                  <a:srgbClr val="242729"/>
                </a:solidFill>
                <a:effectLst/>
                <a:latin typeface="inherit"/>
                <a:hlinkClick r:id="rId2"/>
              </a:rPr>
              <a:t>remarks</a:t>
            </a:r>
            <a:r>
              <a:rPr lang="en-US" b="0" i="0" dirty="0">
                <a:solidFill>
                  <a:srgbClr val="242729"/>
                </a:solidFill>
                <a:effectLst/>
                <a:latin typeface="Arial" panose="020B0604020202020204" pitchFamily="34" charset="0"/>
              </a:rPr>
              <a:t>:</a:t>
            </a:r>
          </a:p>
          <a:p>
            <a:pPr marL="0" indent="0" algn="l" fontAlgn="base">
              <a:buNone/>
            </a:pPr>
            <a:r>
              <a:rPr lang="en-US" b="0" i="1" dirty="0">
                <a:solidFill>
                  <a:srgbClr val="242729"/>
                </a:solidFill>
                <a:effectLst/>
                <a:latin typeface="inherit"/>
              </a:rPr>
              <a:t>"Very simple. Just keep adding layers until the test error does not improve anymore."</a:t>
            </a:r>
            <a:endParaRPr lang="en-US" b="0" i="0" dirty="0">
              <a:solidFill>
                <a:srgbClr val="242729"/>
              </a:solidFill>
              <a:effectLst/>
              <a:latin typeface="Arial" panose="020B0604020202020204" pitchFamily="34" charset="0"/>
            </a:endParaRPr>
          </a:p>
          <a:p>
            <a:endParaRPr lang="en-US" altLang="zh-CN" dirty="0"/>
          </a:p>
          <a:p>
            <a:endParaRPr lang="en-US" altLang="zh-CN" dirty="0"/>
          </a:p>
          <a:p>
            <a:pPr marL="0" indent="0">
              <a:buNone/>
            </a:pPr>
            <a:endParaRPr lang="en-US" altLang="zh-CN" dirty="0"/>
          </a:p>
        </p:txBody>
      </p:sp>
      <p:sp>
        <p:nvSpPr>
          <p:cNvPr id="4" name="Title 1">
            <a:extLst>
              <a:ext uri="{FF2B5EF4-FFF2-40B4-BE49-F238E27FC236}">
                <a16:creationId xmlns:a16="http://schemas.microsoft.com/office/drawing/2014/main" id="{8EA98FCC-64CA-4897-A727-4E6ED5093A3C}"/>
              </a:ext>
            </a:extLst>
          </p:cNvPr>
          <p:cNvSpPr>
            <a:spLocks noGrp="1"/>
          </p:cNvSpPr>
          <p:nvPr>
            <p:ph type="title"/>
          </p:nvPr>
        </p:nvSpPr>
        <p:spPr>
          <a:xfrm>
            <a:off x="343249" y="133425"/>
            <a:ext cx="10515600" cy="1325563"/>
          </a:xfrm>
        </p:spPr>
        <p:txBody>
          <a:bodyPr>
            <a:normAutofit/>
          </a:bodyPr>
          <a:lstStyle/>
          <a:p>
            <a:r>
              <a:rPr lang="en-US" altLang="zh-CN" sz="4000" dirty="0"/>
              <a:t>Hyperparameter - Number of Hidden Layer</a:t>
            </a:r>
            <a:endParaRPr lang="zh-CN" altLang="en-US" sz="4000" dirty="0"/>
          </a:p>
        </p:txBody>
      </p:sp>
    </p:spTree>
    <p:extLst>
      <p:ext uri="{BB962C8B-B14F-4D97-AF65-F5344CB8AC3E}">
        <p14:creationId xmlns:p14="http://schemas.microsoft.com/office/powerpoint/2010/main" val="78604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76BB-2013-4CA5-9118-08E7DCD9DF33}"/>
              </a:ext>
            </a:extLst>
          </p:cNvPr>
          <p:cNvSpPr>
            <a:spLocks noGrp="1"/>
          </p:cNvSpPr>
          <p:nvPr>
            <p:ph type="title"/>
          </p:nvPr>
        </p:nvSpPr>
        <p:spPr>
          <a:xfrm>
            <a:off x="838200" y="53771"/>
            <a:ext cx="10515600" cy="1325563"/>
          </a:xfrm>
        </p:spPr>
        <p:txBody>
          <a:bodyPr/>
          <a:lstStyle/>
          <a:p>
            <a:r>
              <a:rPr lang="en-US" altLang="zh-CN" dirty="0"/>
              <a:t>Hyperparameter - Time Steps</a:t>
            </a:r>
            <a:endParaRPr lang="zh-CN" altLang="en-US" dirty="0"/>
          </a:p>
        </p:txBody>
      </p:sp>
      <p:sp>
        <p:nvSpPr>
          <p:cNvPr id="3" name="Content Placeholder 2">
            <a:extLst>
              <a:ext uri="{FF2B5EF4-FFF2-40B4-BE49-F238E27FC236}">
                <a16:creationId xmlns:a16="http://schemas.microsoft.com/office/drawing/2014/main" id="{5747A655-FEA6-412F-9A20-B00625D1BCD3}"/>
              </a:ext>
            </a:extLst>
          </p:cNvPr>
          <p:cNvSpPr>
            <a:spLocks noGrp="1"/>
          </p:cNvSpPr>
          <p:nvPr>
            <p:ph idx="1"/>
          </p:nvPr>
        </p:nvSpPr>
        <p:spPr/>
        <p:txBody>
          <a:bodyPr/>
          <a:lstStyle/>
          <a:p>
            <a:endParaRPr lang="zh-CN" altLang="en-US"/>
          </a:p>
        </p:txBody>
      </p:sp>
      <p:graphicFrame>
        <p:nvGraphicFramePr>
          <p:cNvPr id="5" name="Content Placeholder 3">
            <a:extLst>
              <a:ext uri="{FF2B5EF4-FFF2-40B4-BE49-F238E27FC236}">
                <a16:creationId xmlns:a16="http://schemas.microsoft.com/office/drawing/2014/main" id="{B7A2E059-9109-4706-8469-755F7B400FD4}"/>
              </a:ext>
            </a:extLst>
          </p:cNvPr>
          <p:cNvGraphicFramePr>
            <a:graphicFrameLocks/>
          </p:cNvGraphicFramePr>
          <p:nvPr>
            <p:extLst>
              <p:ext uri="{D42A27DB-BD31-4B8C-83A1-F6EECF244321}">
                <p14:modId xmlns:p14="http://schemas.microsoft.com/office/powerpoint/2010/main" val="2207552990"/>
              </p:ext>
            </p:extLst>
          </p:nvPr>
        </p:nvGraphicFramePr>
        <p:xfrm>
          <a:off x="838200" y="1712656"/>
          <a:ext cx="10515600" cy="4820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4050057"/>
                    </a:ext>
                  </a:extLst>
                </a:gridCol>
                <a:gridCol w="2628900">
                  <a:extLst>
                    <a:ext uri="{9D8B030D-6E8A-4147-A177-3AD203B41FA5}">
                      <a16:colId xmlns:a16="http://schemas.microsoft.com/office/drawing/2014/main" val="631890733"/>
                    </a:ext>
                  </a:extLst>
                </a:gridCol>
                <a:gridCol w="2628900">
                  <a:extLst>
                    <a:ext uri="{9D8B030D-6E8A-4147-A177-3AD203B41FA5}">
                      <a16:colId xmlns:a16="http://schemas.microsoft.com/office/drawing/2014/main" val="426011618"/>
                    </a:ext>
                  </a:extLst>
                </a:gridCol>
                <a:gridCol w="2628900">
                  <a:extLst>
                    <a:ext uri="{9D8B030D-6E8A-4147-A177-3AD203B41FA5}">
                      <a16:colId xmlns:a16="http://schemas.microsoft.com/office/drawing/2014/main" val="320193834"/>
                    </a:ext>
                  </a:extLst>
                </a:gridCol>
              </a:tblGrid>
              <a:tr h="370840">
                <a:tc>
                  <a:txBody>
                    <a:bodyPr/>
                    <a:lstStyle/>
                    <a:p>
                      <a:endParaRPr lang="zh-CN" altLang="en-US" dirty="0"/>
                    </a:p>
                  </a:txBody>
                  <a:tcPr/>
                </a:tc>
                <a:tc>
                  <a:txBody>
                    <a:bodyPr/>
                    <a:lstStyle/>
                    <a:p>
                      <a:pPr algn="ctr"/>
                      <a:r>
                        <a:rPr lang="en-US" altLang="zh-CN" dirty="0"/>
                        <a:t>30 days</a:t>
                      </a:r>
                      <a:endParaRPr lang="zh-CN" altLang="en-US" dirty="0"/>
                    </a:p>
                  </a:txBody>
                  <a:tcPr/>
                </a:tc>
                <a:tc>
                  <a:txBody>
                    <a:bodyPr/>
                    <a:lstStyle/>
                    <a:p>
                      <a:pPr algn="ctr"/>
                      <a:r>
                        <a:rPr lang="en-US" altLang="zh-CN" dirty="0"/>
                        <a:t>60 days</a:t>
                      </a:r>
                      <a:endParaRPr lang="zh-CN" altLang="en-US" dirty="0"/>
                    </a:p>
                  </a:txBody>
                  <a:tcPr/>
                </a:tc>
                <a:tc>
                  <a:txBody>
                    <a:bodyPr/>
                    <a:lstStyle/>
                    <a:p>
                      <a:pPr algn="ctr"/>
                      <a:r>
                        <a:rPr lang="en-US" altLang="zh-CN" dirty="0"/>
                        <a:t>90 days</a:t>
                      </a:r>
                      <a:endParaRPr lang="zh-CN" altLang="en-US" dirty="0"/>
                    </a:p>
                  </a:txBody>
                  <a:tcPr/>
                </a:tc>
                <a:extLst>
                  <a:ext uri="{0D108BD9-81ED-4DB2-BD59-A6C34878D82A}">
                    <a16:rowId xmlns:a16="http://schemas.microsoft.com/office/drawing/2014/main" val="1385495673"/>
                  </a:ext>
                </a:extLst>
              </a:tr>
              <a:tr h="370840">
                <a:tc>
                  <a:txBody>
                    <a:bodyPr/>
                    <a:lstStyle/>
                    <a:p>
                      <a:r>
                        <a:rPr lang="en-US" altLang="zh-CN" dirty="0"/>
                        <a:t>Apple(AAPL)</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91.98%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92.51%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87.44%</a:t>
                      </a:r>
                    </a:p>
                  </a:txBody>
                  <a:tcPr marL="9525" marR="9525" marT="9525" marB="0" anchor="ctr"/>
                </a:tc>
                <a:extLst>
                  <a:ext uri="{0D108BD9-81ED-4DB2-BD59-A6C34878D82A}">
                    <a16:rowId xmlns:a16="http://schemas.microsoft.com/office/drawing/2014/main" val="475171657"/>
                  </a:ext>
                </a:extLst>
              </a:tr>
              <a:tr h="370840">
                <a:tc>
                  <a:txBody>
                    <a:bodyPr/>
                    <a:lstStyle/>
                    <a:p>
                      <a:r>
                        <a:rPr lang="en-US" altLang="zh-CN" dirty="0"/>
                        <a:t>Facebook(FB)</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98.32%</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98.83%</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95.00%</a:t>
                      </a:r>
                    </a:p>
                  </a:txBody>
                  <a:tcPr marL="9525" marR="9525" marT="9525" marB="0" anchor="ctr"/>
                </a:tc>
                <a:extLst>
                  <a:ext uri="{0D108BD9-81ED-4DB2-BD59-A6C34878D82A}">
                    <a16:rowId xmlns:a16="http://schemas.microsoft.com/office/drawing/2014/main" val="2791767685"/>
                  </a:ext>
                </a:extLst>
              </a:tr>
              <a:tr h="370840">
                <a:tc>
                  <a:txBody>
                    <a:bodyPr/>
                    <a:lstStyle/>
                    <a:p>
                      <a:r>
                        <a:rPr lang="en-US" altLang="zh-CN" dirty="0"/>
                        <a:t>Microsoft(MSFT)</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97.27%</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96.25%</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94.93%</a:t>
                      </a:r>
                    </a:p>
                  </a:txBody>
                  <a:tcPr marL="9525" marR="9525" marT="9525" marB="0" anchor="ctr"/>
                </a:tc>
                <a:extLst>
                  <a:ext uri="{0D108BD9-81ED-4DB2-BD59-A6C34878D82A}">
                    <a16:rowId xmlns:a16="http://schemas.microsoft.com/office/drawing/2014/main" val="476555999"/>
                  </a:ext>
                </a:extLst>
              </a:tr>
              <a:tr h="370840">
                <a:tc>
                  <a:txBody>
                    <a:bodyPr/>
                    <a:lstStyle/>
                    <a:p>
                      <a:r>
                        <a:rPr lang="en-US" altLang="zh-CN" dirty="0"/>
                        <a:t>Google(GOOGL)</a:t>
                      </a:r>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95.21%</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96.98%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94.25%</a:t>
                      </a:r>
                    </a:p>
                  </a:txBody>
                  <a:tcPr marL="9525" marR="9525" marT="9525" marB="0" anchor="ctr"/>
                </a:tc>
                <a:extLst>
                  <a:ext uri="{0D108BD9-81ED-4DB2-BD59-A6C34878D82A}">
                    <a16:rowId xmlns:a16="http://schemas.microsoft.com/office/drawing/2014/main" val="3916827619"/>
                  </a:ext>
                </a:extLst>
              </a:tr>
              <a:tr h="370840">
                <a:tc>
                  <a:txBody>
                    <a:bodyPr/>
                    <a:lstStyle/>
                    <a:p>
                      <a:r>
                        <a:rPr lang="en-US" altLang="zh-CN" dirty="0"/>
                        <a:t>Disney(DIS)</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95.19%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97.42%</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94.31%</a:t>
                      </a:r>
                    </a:p>
                  </a:txBody>
                  <a:tcPr marL="9525" marR="9525" marT="9525" marB="0" anchor="ctr"/>
                </a:tc>
                <a:extLst>
                  <a:ext uri="{0D108BD9-81ED-4DB2-BD59-A6C34878D82A}">
                    <a16:rowId xmlns:a16="http://schemas.microsoft.com/office/drawing/2014/main" val="2109685622"/>
                  </a:ext>
                </a:extLst>
              </a:tr>
              <a:tr h="370840">
                <a:tc>
                  <a:txBody>
                    <a:bodyPr/>
                    <a:lstStyle/>
                    <a:p>
                      <a:r>
                        <a:rPr lang="en-US" altLang="zh-CN" sz="1800" b="0" i="0" kern="1200" dirty="0">
                          <a:solidFill>
                            <a:schemeClr val="dk1"/>
                          </a:solidFill>
                          <a:effectLst/>
                          <a:latin typeface="+mn-lt"/>
                          <a:ea typeface="+mn-ea"/>
                          <a:cs typeface="+mn-cs"/>
                        </a:rPr>
                        <a:t>Celgene(CELG)</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91.65%</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95.98%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92.83%</a:t>
                      </a:r>
                    </a:p>
                  </a:txBody>
                  <a:tcPr marL="9525" marR="9525" marT="9525" marB="0" anchor="ctr"/>
                </a:tc>
                <a:extLst>
                  <a:ext uri="{0D108BD9-81ED-4DB2-BD59-A6C34878D82A}">
                    <a16:rowId xmlns:a16="http://schemas.microsoft.com/office/drawing/2014/main" val="3026488435"/>
                  </a:ext>
                </a:extLst>
              </a:tr>
              <a:tr h="370840">
                <a:tc>
                  <a:txBody>
                    <a:bodyPr/>
                    <a:lstStyle/>
                    <a:p>
                      <a:r>
                        <a:rPr lang="en-US" altLang="zh-CN" dirty="0"/>
                        <a:t>Visa(V)</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98.66%</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98.81%</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96.94%</a:t>
                      </a:r>
                    </a:p>
                  </a:txBody>
                  <a:tcPr marL="9525" marR="9525" marT="9525" marB="0" anchor="ctr"/>
                </a:tc>
                <a:extLst>
                  <a:ext uri="{0D108BD9-81ED-4DB2-BD59-A6C34878D82A}">
                    <a16:rowId xmlns:a16="http://schemas.microsoft.com/office/drawing/2014/main" val="380040344"/>
                  </a:ext>
                </a:extLst>
              </a:tr>
              <a:tr h="370840">
                <a:tc>
                  <a:txBody>
                    <a:bodyPr/>
                    <a:lstStyle/>
                    <a:p>
                      <a:r>
                        <a:rPr lang="en-US" altLang="zh-CN" dirty="0"/>
                        <a:t>Alibaba(BABA)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96.18%</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97.78%</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95.35%</a:t>
                      </a:r>
                    </a:p>
                  </a:txBody>
                  <a:tcPr marL="9525" marR="9525" marT="9525" marB="0" anchor="ctr"/>
                </a:tc>
                <a:extLst>
                  <a:ext uri="{0D108BD9-81ED-4DB2-BD59-A6C34878D82A}">
                    <a16:rowId xmlns:a16="http://schemas.microsoft.com/office/drawing/2014/main" val="4123377157"/>
                  </a:ext>
                </a:extLst>
              </a:tr>
              <a:tr h="370840">
                <a:tc>
                  <a:txBody>
                    <a:bodyPr/>
                    <a:lstStyle/>
                    <a:p>
                      <a:r>
                        <a:rPr lang="en-US" altLang="zh-CN" dirty="0"/>
                        <a:t>Netflix(NFLX)</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95.40%</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97.70%</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95.15%</a:t>
                      </a:r>
                    </a:p>
                  </a:txBody>
                  <a:tcPr marL="9525" marR="9525" marT="9525" marB="0" anchor="ctr"/>
                </a:tc>
                <a:extLst>
                  <a:ext uri="{0D108BD9-81ED-4DB2-BD59-A6C34878D82A}">
                    <a16:rowId xmlns:a16="http://schemas.microsoft.com/office/drawing/2014/main" val="458989654"/>
                  </a:ext>
                </a:extLst>
              </a:tr>
              <a:tr h="370840">
                <a:tc>
                  <a:txBody>
                    <a:bodyPr/>
                    <a:lstStyle/>
                    <a:p>
                      <a:r>
                        <a:rPr lang="en-US" altLang="zh-CN" dirty="0"/>
                        <a:t>Mastercard(MA)</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98.03%</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98.60%</a:t>
                      </a:r>
                    </a:p>
                  </a:txBody>
                  <a:tcPr marL="9525" marR="9525" marT="9525" marB="0" anchor="ct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94.49%</a:t>
                      </a:r>
                    </a:p>
                  </a:txBody>
                  <a:tcPr marL="9525" marR="9525" marT="9525" marB="0" anchor="ctr"/>
                </a:tc>
                <a:extLst>
                  <a:ext uri="{0D108BD9-81ED-4DB2-BD59-A6C34878D82A}">
                    <a16:rowId xmlns:a16="http://schemas.microsoft.com/office/drawing/2014/main" val="2785271267"/>
                  </a:ext>
                </a:extLst>
              </a:tr>
              <a:tr h="370840">
                <a:tc>
                  <a:txBody>
                    <a:bodyPr/>
                    <a:lstStyle/>
                    <a:p>
                      <a:r>
                        <a:rPr lang="en-US" altLang="zh-CN" dirty="0"/>
                        <a:t>Average</a:t>
                      </a:r>
                      <a:endParaRPr lang="zh-CN" altLang="en-US" dirty="0"/>
                    </a:p>
                  </a:txBody>
                  <a:tcPr/>
                </a:tc>
                <a:tc>
                  <a:txBody>
                    <a:bodyPr/>
                    <a:lstStyle/>
                    <a:p>
                      <a:pPr algn="ctr" fontAlgn="ctr"/>
                      <a:r>
                        <a:rPr lang="en-US" altLang="zh-CN" sz="1800" b="0" i="0" u="none" strike="noStrike" dirty="0">
                          <a:solidFill>
                            <a:schemeClr val="tx1"/>
                          </a:solidFill>
                          <a:effectLst/>
                          <a:latin typeface="等线" panose="02010600030101010101" pitchFamily="2" charset="-122"/>
                          <a:ea typeface="等线" panose="02010600030101010101" pitchFamily="2" charset="-122"/>
                        </a:rPr>
                        <a:t>95.79%</a:t>
                      </a:r>
                    </a:p>
                  </a:txBody>
                  <a:tcPr marL="9525" marR="9525" marT="9525" marB="0" anchor="ctr"/>
                </a:tc>
                <a:tc>
                  <a:txBody>
                    <a:bodyPr/>
                    <a:lstStyle/>
                    <a:p>
                      <a:pPr algn="ctr" fontAlgn="ctr"/>
                      <a:r>
                        <a:rPr lang="en-US" altLang="zh-CN" sz="1800" b="0" i="0" u="none" strike="noStrike" dirty="0">
                          <a:solidFill>
                            <a:srgbClr val="FF0000"/>
                          </a:solidFill>
                          <a:effectLst/>
                          <a:latin typeface="等线" panose="02010600030101010101" pitchFamily="2" charset="-122"/>
                          <a:ea typeface="等线" panose="02010600030101010101" pitchFamily="2" charset="-122"/>
                        </a:rPr>
                        <a:t>97.09%</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94.07%</a:t>
                      </a:r>
                    </a:p>
                  </a:txBody>
                  <a:tcPr marL="9525" marR="9525" marT="9525" marB="0" anchor="ctr"/>
                </a:tc>
                <a:extLst>
                  <a:ext uri="{0D108BD9-81ED-4DB2-BD59-A6C34878D82A}">
                    <a16:rowId xmlns:a16="http://schemas.microsoft.com/office/drawing/2014/main" val="3603155298"/>
                  </a:ext>
                </a:extLst>
              </a:tr>
              <a:tr h="370840">
                <a:tc>
                  <a:txBody>
                    <a:bodyPr/>
                    <a:lstStyle/>
                    <a:p>
                      <a:r>
                        <a:rPr lang="en-US" altLang="zh-CN" dirty="0"/>
                        <a:t>Training Time in total</a:t>
                      </a:r>
                      <a:endParaRPr lang="zh-CN" altLang="en-US" dirty="0"/>
                    </a:p>
                  </a:txBody>
                  <a:tcPr/>
                </a:tc>
                <a:tc>
                  <a:txBody>
                    <a:bodyPr/>
                    <a:lstStyle/>
                    <a:p>
                      <a:pPr algn="ctr" fontAlgn="ctr"/>
                      <a:r>
                        <a:rPr lang="en-US" altLang="zh-CN" sz="1800" b="0" i="0" u="none" strike="noStrike" dirty="0">
                          <a:solidFill>
                            <a:schemeClr val="tx1"/>
                          </a:solidFill>
                          <a:effectLst/>
                          <a:latin typeface="等线" panose="02010600030101010101" pitchFamily="2" charset="-122"/>
                          <a:ea typeface="等线" panose="02010600030101010101" pitchFamily="2" charset="-122"/>
                        </a:rPr>
                        <a:t>7500s</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15000s</a:t>
                      </a:r>
                    </a:p>
                  </a:txBody>
                  <a:tcPr marL="9525" marR="9525" marT="9525"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20000s</a:t>
                      </a:r>
                    </a:p>
                  </a:txBody>
                  <a:tcPr marL="9525" marR="9525" marT="9525" marB="0" anchor="ctr"/>
                </a:tc>
                <a:extLst>
                  <a:ext uri="{0D108BD9-81ED-4DB2-BD59-A6C34878D82A}">
                    <a16:rowId xmlns:a16="http://schemas.microsoft.com/office/drawing/2014/main" val="376504677"/>
                  </a:ext>
                </a:extLst>
              </a:tr>
            </a:tbl>
          </a:graphicData>
        </a:graphic>
      </p:graphicFrame>
      <p:sp>
        <p:nvSpPr>
          <p:cNvPr id="4" name="Rectangle 3">
            <a:extLst>
              <a:ext uri="{FF2B5EF4-FFF2-40B4-BE49-F238E27FC236}">
                <a16:creationId xmlns:a16="http://schemas.microsoft.com/office/drawing/2014/main" id="{41F981BD-6807-4426-9BBF-0A23C77D8201}"/>
              </a:ext>
            </a:extLst>
          </p:cNvPr>
          <p:cNvSpPr/>
          <p:nvPr/>
        </p:nvSpPr>
        <p:spPr>
          <a:xfrm>
            <a:off x="620086" y="1179279"/>
            <a:ext cx="7935985" cy="400110"/>
          </a:xfrm>
          <a:prstGeom prst="rect">
            <a:avLst/>
          </a:prstGeom>
        </p:spPr>
        <p:txBody>
          <a:bodyPr wrap="square">
            <a:spAutoFit/>
          </a:bodyPr>
          <a:lstStyle/>
          <a:p>
            <a:pPr marL="800100" lvl="1" indent="-342900">
              <a:buFont typeface="Arial" panose="020B0604020202020204" pitchFamily="34" charset="0"/>
              <a:buChar char="•"/>
            </a:pPr>
            <a:r>
              <a:rPr lang="en-US" altLang="zh-CN" sz="2000" dirty="0"/>
              <a:t>how many units back in time you want your network to see.</a:t>
            </a:r>
            <a:endParaRPr lang="en-US" altLang="zh-CN" sz="2200" dirty="0"/>
          </a:p>
        </p:txBody>
      </p:sp>
    </p:spTree>
    <p:extLst>
      <p:ext uri="{BB962C8B-B14F-4D97-AF65-F5344CB8AC3E}">
        <p14:creationId xmlns:p14="http://schemas.microsoft.com/office/powerpoint/2010/main" val="402957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76BB-2013-4CA5-9118-08E7DCD9DF33}"/>
              </a:ext>
            </a:extLst>
          </p:cNvPr>
          <p:cNvSpPr>
            <a:spLocks noGrp="1"/>
          </p:cNvSpPr>
          <p:nvPr>
            <p:ph type="title"/>
          </p:nvPr>
        </p:nvSpPr>
        <p:spPr>
          <a:xfrm>
            <a:off x="838200" y="53771"/>
            <a:ext cx="10515600" cy="1325563"/>
          </a:xfrm>
        </p:spPr>
        <p:txBody>
          <a:bodyPr/>
          <a:lstStyle/>
          <a:p>
            <a:r>
              <a:rPr lang="en-US" altLang="zh-CN" dirty="0"/>
              <a:t>Hyperparameter – Tuning Methods</a:t>
            </a:r>
            <a:endParaRPr lang="zh-CN" altLang="en-US" dirty="0"/>
          </a:p>
        </p:txBody>
      </p:sp>
      <p:sp>
        <p:nvSpPr>
          <p:cNvPr id="4" name="Rectangle 3">
            <a:extLst>
              <a:ext uri="{FF2B5EF4-FFF2-40B4-BE49-F238E27FC236}">
                <a16:creationId xmlns:a16="http://schemas.microsoft.com/office/drawing/2014/main" id="{41F981BD-6807-4426-9BBF-0A23C77D8201}"/>
              </a:ext>
            </a:extLst>
          </p:cNvPr>
          <p:cNvSpPr/>
          <p:nvPr/>
        </p:nvSpPr>
        <p:spPr>
          <a:xfrm>
            <a:off x="838200" y="1836504"/>
            <a:ext cx="11353800" cy="3416320"/>
          </a:xfrm>
          <a:prstGeom prst="rect">
            <a:avLst/>
          </a:prstGeom>
        </p:spPr>
        <p:txBody>
          <a:bodyPr wrap="square">
            <a:spAutoFit/>
          </a:bodyPr>
          <a:lstStyle/>
          <a:p>
            <a:pPr algn="l"/>
            <a:r>
              <a:rPr lang="en-US" sz="3600" b="1" dirty="0">
                <a:solidFill>
                  <a:srgbClr val="292929"/>
                </a:solidFill>
                <a:effectLst/>
                <a:latin typeface="Times New Roman" panose="02020603050405020304" pitchFamily="18" charset="0"/>
                <a:cs typeface="Times New Roman" panose="02020603050405020304" pitchFamily="18" charset="0"/>
              </a:rPr>
              <a:t>Methods used to find out Hyperparameters</a:t>
            </a:r>
          </a:p>
          <a:p>
            <a:pPr algn="l"/>
            <a:endParaRPr lang="en-US" sz="3600" b="0" dirty="0">
              <a:solidFill>
                <a:srgbClr val="2929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dirty="0">
                <a:solidFill>
                  <a:srgbClr val="292929"/>
                </a:solidFill>
                <a:effectLst/>
                <a:latin typeface="Times New Roman" panose="02020603050405020304" pitchFamily="18" charset="0"/>
                <a:cs typeface="Times New Roman" panose="02020603050405020304" pitchFamily="18" charset="0"/>
              </a:rPr>
              <a:t> Manual Search</a:t>
            </a:r>
          </a:p>
          <a:p>
            <a:pPr algn="l">
              <a:buFont typeface="+mj-lt"/>
              <a:buAutoNum type="arabicPeriod"/>
            </a:pPr>
            <a:r>
              <a:rPr lang="en-US" sz="3600" b="0" dirty="0">
                <a:solidFill>
                  <a:srgbClr val="292929"/>
                </a:solidFill>
                <a:effectLst/>
                <a:latin typeface="Times New Roman" panose="02020603050405020304" pitchFamily="18" charset="0"/>
                <a:cs typeface="Times New Roman" panose="02020603050405020304" pitchFamily="18" charset="0"/>
              </a:rPr>
              <a:t> Grid Search (Computationally exhaustive)</a:t>
            </a:r>
          </a:p>
          <a:p>
            <a:pPr algn="l">
              <a:buFont typeface="+mj-lt"/>
              <a:buAutoNum type="arabicPeriod"/>
            </a:pPr>
            <a:r>
              <a:rPr lang="en-US" sz="3600" b="0" dirty="0">
                <a:solidFill>
                  <a:srgbClr val="292929"/>
                </a:solidFill>
                <a:effectLst/>
                <a:latin typeface="Times New Roman" panose="02020603050405020304" pitchFamily="18" charset="0"/>
                <a:cs typeface="Times New Roman" panose="02020603050405020304" pitchFamily="18" charset="0"/>
              </a:rPr>
              <a:t> Random Search</a:t>
            </a:r>
          </a:p>
          <a:p>
            <a:pPr algn="l">
              <a:buFont typeface="+mj-lt"/>
              <a:buAutoNum type="arabicPeriod"/>
            </a:pPr>
            <a:r>
              <a:rPr lang="en-US" sz="3600" b="0" dirty="0">
                <a:solidFill>
                  <a:srgbClr val="292929"/>
                </a:solidFill>
                <a:effectLst/>
                <a:latin typeface="Times New Roman" panose="02020603050405020304" pitchFamily="18" charset="0"/>
                <a:cs typeface="Times New Roman" panose="02020603050405020304" pitchFamily="18" charset="0"/>
              </a:rPr>
              <a:t> Bayesian Optimization (Most practical)</a:t>
            </a:r>
          </a:p>
        </p:txBody>
      </p:sp>
    </p:spTree>
    <p:extLst>
      <p:ext uri="{BB962C8B-B14F-4D97-AF65-F5344CB8AC3E}">
        <p14:creationId xmlns:p14="http://schemas.microsoft.com/office/powerpoint/2010/main" val="943467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10829</TotalTime>
  <Words>2441</Words>
  <Application>Microsoft Office PowerPoint</Application>
  <PresentationFormat>Widescreen</PresentationFormat>
  <Paragraphs>373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等线</vt:lpstr>
      <vt:lpstr>等线 Light</vt:lpstr>
      <vt:lpstr>inherit</vt:lpstr>
      <vt:lpstr>Arial</vt:lpstr>
      <vt:lpstr>Times New Roman</vt:lpstr>
      <vt:lpstr>Office Theme</vt:lpstr>
      <vt:lpstr>Fine Tuning and Accuracy improvement for LSTM</vt:lpstr>
      <vt:lpstr>Recap</vt:lpstr>
      <vt:lpstr>Model Improvement</vt:lpstr>
      <vt:lpstr>Hyperparameter - Epoch</vt:lpstr>
      <vt:lpstr>Hyperparameter - Number of Neuron per Layer</vt:lpstr>
      <vt:lpstr>Hyperparameter - Number of Hidden Layer</vt:lpstr>
      <vt:lpstr>Hyperparameter - Number of Hidden Layer</vt:lpstr>
      <vt:lpstr>Hyperparameter - Time Steps</vt:lpstr>
      <vt:lpstr>Hyperparameter – Tuning Methods</vt:lpstr>
      <vt:lpstr>Learning Feature</vt:lpstr>
      <vt:lpstr>Learning Feature – Removing Rolling Average</vt:lpstr>
      <vt:lpstr>Learning Feature – Removing Rate of Change</vt:lpstr>
      <vt:lpstr>Model Based – Bidirectional LSTM </vt:lpstr>
      <vt:lpstr>Brief Summary</vt:lpstr>
      <vt:lpstr>A deep learning framework for financial time series using stacked autoencoders and long-short term memory </vt:lpstr>
      <vt:lpstr>Abstract</vt:lpstr>
      <vt:lpstr>Wavelet Transform</vt:lpstr>
      <vt:lpstr>Single Layer Autoencoder</vt:lpstr>
      <vt:lpstr>Stacked Layer Autoencoder</vt:lpstr>
      <vt:lpstr>Long Short Term Memory</vt:lpstr>
      <vt:lpstr>Data Description</vt:lpstr>
      <vt:lpstr>Prediction Approach</vt:lpstr>
      <vt:lpstr>Predictive accuracy performance</vt:lpstr>
      <vt:lpstr>Result</vt:lpstr>
      <vt:lpstr>Result</vt:lpstr>
      <vt:lpstr>Other related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 ge</dc:creator>
  <cp:lastModifiedBy>Sangdi Gu</cp:lastModifiedBy>
  <cp:revision>46</cp:revision>
  <dcterms:created xsi:type="dcterms:W3CDTF">2019-11-11T16:08:22Z</dcterms:created>
  <dcterms:modified xsi:type="dcterms:W3CDTF">2021-01-12T02:04:44Z</dcterms:modified>
</cp:coreProperties>
</file>