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handoutMasterIdLst>
    <p:handoutMasterId r:id="rId52"/>
  </p:handoutMasterIdLst>
  <p:sldIdLst>
    <p:sldId id="288" r:id="rId2"/>
    <p:sldId id="361" r:id="rId3"/>
    <p:sldId id="375" r:id="rId4"/>
    <p:sldId id="363" r:id="rId5"/>
    <p:sldId id="364" r:id="rId6"/>
    <p:sldId id="515" r:id="rId7"/>
    <p:sldId id="516" r:id="rId8"/>
    <p:sldId id="366" r:id="rId9"/>
    <p:sldId id="367" r:id="rId10"/>
    <p:sldId id="368" r:id="rId11"/>
    <p:sldId id="369" r:id="rId12"/>
    <p:sldId id="537" r:id="rId13"/>
    <p:sldId id="538" r:id="rId14"/>
    <p:sldId id="370" r:id="rId15"/>
    <p:sldId id="539" r:id="rId16"/>
    <p:sldId id="535" r:id="rId17"/>
    <p:sldId id="536" r:id="rId18"/>
    <p:sldId id="534" r:id="rId19"/>
    <p:sldId id="371" r:id="rId20"/>
    <p:sldId id="372" r:id="rId21"/>
    <p:sldId id="379" r:id="rId22"/>
    <p:sldId id="380" r:id="rId23"/>
    <p:sldId id="381" r:id="rId24"/>
    <p:sldId id="540" r:id="rId25"/>
    <p:sldId id="517" r:id="rId26"/>
    <p:sldId id="518" r:id="rId27"/>
    <p:sldId id="519" r:id="rId28"/>
    <p:sldId id="520" r:id="rId29"/>
    <p:sldId id="521" r:id="rId30"/>
    <p:sldId id="522" r:id="rId31"/>
    <p:sldId id="526" r:id="rId32"/>
    <p:sldId id="523" r:id="rId33"/>
    <p:sldId id="524" r:id="rId34"/>
    <p:sldId id="525" r:id="rId35"/>
    <p:sldId id="527" r:id="rId36"/>
    <p:sldId id="528" r:id="rId37"/>
    <p:sldId id="507" r:id="rId38"/>
    <p:sldId id="529" r:id="rId39"/>
    <p:sldId id="508" r:id="rId40"/>
    <p:sldId id="530" r:id="rId41"/>
    <p:sldId id="531" r:id="rId42"/>
    <p:sldId id="532" r:id="rId43"/>
    <p:sldId id="460" r:id="rId44"/>
    <p:sldId id="477" r:id="rId45"/>
    <p:sldId id="461" r:id="rId46"/>
    <p:sldId id="514" r:id="rId47"/>
    <p:sldId id="533" r:id="rId48"/>
    <p:sldId id="463" r:id="rId49"/>
    <p:sldId id="464" r:id="rId50"/>
  </p:sldIdLst>
  <p:sldSz cx="9144000" cy="6858000" type="screen4x3"/>
  <p:notesSz cx="6831013" cy="9396413"/>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6600FF"/>
    <a:srgbClr val="CC0099"/>
    <a:srgbClr val="990033"/>
    <a:srgbClr val="FF6600"/>
    <a:srgbClr val="800000"/>
    <a:srgbClr val="FF0000"/>
    <a:srgbClr val="FF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412"/>
    <p:restoredTop sz="85690" autoAdjust="0"/>
  </p:normalViewPr>
  <p:slideViewPr>
    <p:cSldViewPr>
      <p:cViewPr varScale="1">
        <p:scale>
          <a:sx n="85" d="100"/>
          <a:sy n="85" d="100"/>
        </p:scale>
        <p:origin x="176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7" name="Rectangle 3"/>
          <p:cNvSpPr>
            <a:spLocks noGrp="1" noChangeArrowheads="1"/>
          </p:cNvSpPr>
          <p:nvPr>
            <p:ph type="dt" sz="quarter"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6148" name="Rectangle 4"/>
          <p:cNvSpPr>
            <a:spLocks noGrp="1" noChangeArrowheads="1"/>
          </p:cNvSpPr>
          <p:nvPr>
            <p:ph type="ftr" sz="quarter" idx="2"/>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6149" name="Rectangle 5"/>
          <p:cNvSpPr>
            <a:spLocks noGrp="1" noChangeArrowheads="1"/>
          </p:cNvSpPr>
          <p:nvPr>
            <p:ph type="sldNum" sz="quarter" idx="3"/>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1E7A0501-3EB5-464E-9015-D449452D04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5" name="Rectangle 3"/>
          <p:cNvSpPr>
            <a:spLocks noGrp="1" noChangeArrowheads="1"/>
          </p:cNvSpPr>
          <p:nvPr>
            <p:ph type="dt" idx="1"/>
          </p:nvPr>
        </p:nvSpPr>
        <p:spPr bwMode="auto">
          <a:xfrm>
            <a:off x="3870325" y="0"/>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S PGothic" pitchFamily="34" charset="-128"/>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06680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11225" y="4464050"/>
            <a:ext cx="5008563"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S PGothic" pitchFamily="34" charset="-128"/>
              </a:defRPr>
            </a:lvl1pPr>
          </a:lstStyle>
          <a:p>
            <a:pPr>
              <a:defRPr/>
            </a:pPr>
            <a:endParaRPr lang="en-US" altLang="en-US"/>
          </a:p>
        </p:txBody>
      </p:sp>
      <p:sp>
        <p:nvSpPr>
          <p:cNvPr id="3079" name="Rectangle 7"/>
          <p:cNvSpPr>
            <a:spLocks noGrp="1" noChangeArrowheads="1"/>
          </p:cNvSpPr>
          <p:nvPr>
            <p:ph type="sldNum" sz="quarter" idx="5"/>
          </p:nvPr>
        </p:nvSpPr>
        <p:spPr bwMode="auto">
          <a:xfrm>
            <a:off x="3870325" y="8926513"/>
            <a:ext cx="29606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506745B4-FB50-9644-94E9-04C804D5D9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FF3C425-5C65-CF4E-8D47-44D450957EB4}" type="slidenum">
              <a:rPr lang="en-US" altLang="x-none" sz="1200" smtClean="0"/>
              <a:pPr>
                <a:defRPr/>
              </a:pPr>
              <a:t>6</a:t>
            </a:fld>
            <a:endParaRPr lang="en-US" altLang="x-none"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D914EB9-DFD4-DF44-862C-613112AC010E}" type="slidenum">
              <a:rPr lang="en-US" altLang="en-US" sz="1200" smtClean="0"/>
              <a:pPr>
                <a:defRPr/>
              </a:pPr>
              <a:t>22</a:t>
            </a:fld>
            <a:endParaRPr lang="en-US" altLang="en-US" sz="1200"/>
          </a:p>
        </p:txBody>
      </p:sp>
      <p:sp>
        <p:nvSpPr>
          <p:cNvPr id="166914"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6915"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dirty="0">
                <a:latin typeface="Times New Roman" pitchFamily="18" charset="0"/>
              </a:rPr>
              <a:t>We can categorize the nodes in the local network into requester node, target node and all others. Lets see what each of them do in turn.</a:t>
            </a:r>
          </a:p>
          <a:p>
            <a:pPr>
              <a:defRPr/>
            </a:pPr>
            <a:endParaRPr lang="en-US" altLang="en-US" dirty="0">
              <a:latin typeface="Times New Roman" pitchFamily="18" charset="0"/>
            </a:endParaRPr>
          </a:p>
          <a:p>
            <a:pPr>
              <a:defRPr/>
            </a:pPr>
            <a:r>
              <a:rPr lang="en-US" altLang="en-US" dirty="0">
                <a:latin typeface="Times New Roman" pitchFamily="18" charset="0"/>
              </a:rPr>
              <a:t>The target node responds only to the sender with its hardware address. Why not broadcast the reply also? All others may not necessarily be interested in communicating with target node and a broadcast  incurs processing overhead at every node in the network. The target node adds the requester</a:t>
            </a:r>
            <a:r>
              <a:rPr lang="ja-JP" altLang="en-US" dirty="0">
                <a:latin typeface="Arial" pitchFamily="34" charset="0"/>
              </a:rPr>
              <a:t>’</a:t>
            </a:r>
            <a:r>
              <a:rPr lang="en-US" altLang="ja-JP" dirty="0">
                <a:latin typeface="Times New Roman" pitchFamily="18" charset="0"/>
              </a:rPr>
              <a:t>s IP and hardware addresses into its ARP cache (if not already there). Why? It is likely that target node would also send IP packets to the requester node later and so it makes sense to avoid an ARP request  broadcast by the target node that time.</a:t>
            </a:r>
          </a:p>
          <a:p>
            <a:pPr>
              <a:defRPr/>
            </a:pPr>
            <a:endParaRPr lang="en-US" altLang="en-US" dirty="0">
              <a:latin typeface="Times New Roman" pitchFamily="18" charset="0"/>
            </a:endParaRPr>
          </a:p>
          <a:p>
            <a:pPr>
              <a:defRPr/>
            </a:pPr>
            <a:r>
              <a:rPr lang="en-US" altLang="en-US" dirty="0">
                <a:latin typeface="Times New Roman" pitchFamily="18" charset="0"/>
              </a:rPr>
              <a:t>The requester node on receiving the response, updates its ARP table.</a:t>
            </a:r>
          </a:p>
          <a:p>
            <a:pPr>
              <a:defRPr/>
            </a:pPr>
            <a:endParaRPr lang="en-US" altLang="en-US" dirty="0">
              <a:latin typeface="Times New Roman" pitchFamily="18" charset="0"/>
            </a:endParaRPr>
          </a:p>
          <a:p>
            <a:pPr>
              <a:defRPr/>
            </a:pPr>
            <a:r>
              <a:rPr lang="en-US" altLang="en-US" dirty="0">
                <a:latin typeface="Times New Roman" pitchFamily="18" charset="0"/>
              </a:rPr>
              <a:t>All other nodes, receive only the request not the reply. They check if the requester has an entry in their caches. If found, they refresh that entry. Otherwise, no action taken. Why not add an entry for the requester? We don</a:t>
            </a:r>
            <a:r>
              <a:rPr lang="ja-JP" altLang="en-US" dirty="0">
                <a:latin typeface="Arial" pitchFamily="34" charset="0"/>
              </a:rPr>
              <a:t>’</a:t>
            </a:r>
            <a:r>
              <a:rPr lang="en-US" altLang="ja-JP" dirty="0">
                <a:latin typeface="Times New Roman" pitchFamily="18" charset="0"/>
              </a:rPr>
              <a:t>t want to grow the ARP table unnecessarily. </a:t>
            </a:r>
          </a:p>
          <a:p>
            <a:pPr>
              <a:defRPr/>
            </a:pPr>
            <a:endParaRPr lang="en-US" altLang="en-US" dirty="0">
              <a:latin typeface="Times New Roman" pitchFamily="18" charset="0"/>
            </a:endParaRPr>
          </a:p>
          <a:p>
            <a:pPr>
              <a:defRPr/>
            </a:pPr>
            <a:r>
              <a:rPr lang="en-US" altLang="en-US" dirty="0">
                <a:latin typeface="Times New Roman" pitchFamily="18" charset="0"/>
              </a:rPr>
              <a:t>Finally, a lifetime is associated with each entry in the ARP cache and an entry is deleted if it not refreshed within that time.</a:t>
            </a:r>
          </a:p>
          <a:p>
            <a:pPr>
              <a:defRPr/>
            </a:pPr>
            <a:endParaRPr lang="en-US" altLang="en-US" dirty="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2920569-9838-DA49-9E0F-DAECC546F4AE}" type="slidenum">
              <a:rPr lang="en-US" altLang="en-US" sz="1200" smtClean="0"/>
              <a:pPr>
                <a:defRPr/>
              </a:pPr>
              <a:t>23</a:t>
            </a:fld>
            <a:endParaRPr lang="en-US" altLang="en-US" sz="1200"/>
          </a:p>
        </p:txBody>
      </p:sp>
      <p:sp>
        <p:nvSpPr>
          <p:cNvPr id="168962"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8963"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a:latin typeface="Times New Roman" pitchFamily="18" charset="0"/>
              </a:rPr>
              <a:t>Here is an illustration of ARP broadcast by W requesting hardware address of Y. As you can see, every node in the local physical network receive this request. Only Y sends the reply and also only to W.</a:t>
            </a:r>
          </a:p>
          <a:p>
            <a:pPr>
              <a:defRPr/>
            </a:pPr>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830149DC-B019-964A-8D10-DF70AF28457E}" type="slidenum">
              <a:rPr lang="en-US" altLang="en-US" sz="1200"/>
              <a:pPr/>
              <a:t>24</a:t>
            </a:fld>
            <a:endParaRPr lang="en-US" altLang="en-US" sz="120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231463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09D0E4B-6D56-C94F-BB69-E9C63FF87C1A}" type="slidenum">
              <a:rPr lang="en-US" altLang="x-none" sz="1200" smtClean="0"/>
              <a:pPr>
                <a:defRPr/>
              </a:pPr>
              <a:t>25</a:t>
            </a:fld>
            <a:endParaRPr lang="en-US" altLang="x-none"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6429883-4D3D-8F42-968C-6429661F0765}" type="slidenum">
              <a:rPr lang="en-US" altLang="x-none" sz="1200" smtClean="0"/>
              <a:pPr>
                <a:defRPr/>
              </a:pPr>
              <a:t>26</a:t>
            </a:fld>
            <a:endParaRPr lang="en-US" altLang="x-none"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43752D-AF2E-9C48-A361-9C789AF51528}" type="slidenum">
              <a:rPr lang="en-US" altLang="x-none" sz="1200" smtClean="0"/>
              <a:pPr>
                <a:defRPr/>
              </a:pPr>
              <a:t>27</a:t>
            </a:fld>
            <a:endParaRPr lang="en-US" altLang="x-none"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3344F59-6676-3746-8420-39D3FF04B100}" type="slidenum">
              <a:rPr lang="en-US" altLang="x-none" sz="1200" smtClean="0"/>
              <a:pPr>
                <a:defRPr/>
              </a:pPr>
              <a:t>28</a:t>
            </a:fld>
            <a:endParaRPr lang="en-US" altLang="x-none" sz="12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0326883-3007-364C-A191-1B2B8C60F3C2}" type="slidenum">
              <a:rPr lang="en-US" altLang="x-none" sz="1200" smtClean="0"/>
              <a:pPr>
                <a:defRPr/>
              </a:pPr>
              <a:t>29</a:t>
            </a:fld>
            <a:endParaRPr lang="en-US" altLang="x-none"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7CCD445-3127-4E49-8A5F-8B11EB6EA868}" type="slidenum">
              <a:rPr lang="en-US" altLang="x-none" sz="1200" smtClean="0"/>
              <a:pPr>
                <a:defRPr/>
              </a:pPr>
              <a:t>30</a:t>
            </a:fld>
            <a:endParaRPr lang="en-US" altLang="x-none" sz="120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1F6F2D2-09CE-FA40-B068-BC94CA661D09}" type="slidenum">
              <a:rPr lang="en-US" altLang="x-none" sz="1200" smtClean="0"/>
              <a:pPr>
                <a:defRPr/>
              </a:pPr>
              <a:t>31</a:t>
            </a:fld>
            <a:endParaRPr lang="en-US" altLang="x-none"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E92E602-FF59-7044-9938-6DD981F3F64F}" type="slidenum">
              <a:rPr lang="en-US" altLang="x-none" sz="1200" smtClean="0"/>
              <a:pPr>
                <a:defRPr/>
              </a:pPr>
              <a:t>7</a:t>
            </a:fld>
            <a:endParaRPr lang="en-US" altLang="x-none"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E76440-1E8C-D14F-A697-AB609C4D5819}" type="slidenum">
              <a:rPr lang="en-US" altLang="x-none" sz="1200" smtClean="0"/>
              <a:pPr>
                <a:defRPr/>
              </a:pPr>
              <a:t>32</a:t>
            </a:fld>
            <a:endParaRPr lang="en-US" altLang="x-none"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44647E4-5ECC-164D-B509-C3C310CAE2D6}" type="slidenum">
              <a:rPr lang="en-US" altLang="x-none" sz="1200" smtClean="0"/>
              <a:pPr>
                <a:defRPr/>
              </a:pPr>
              <a:t>33</a:t>
            </a:fld>
            <a:endParaRPr lang="en-US" altLang="x-none"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67C3535-724A-5B4B-AB86-E4D4A14B94E0}" type="slidenum">
              <a:rPr lang="en-US" altLang="x-none" sz="1200" smtClean="0"/>
              <a:pPr>
                <a:defRPr/>
              </a:pPr>
              <a:t>34</a:t>
            </a:fld>
            <a:endParaRPr lang="en-US" altLang="x-none" sz="120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7B3D1AC-2EA8-A04E-8A67-BE7F94E55658}" type="slidenum">
              <a:rPr lang="en-US" altLang="x-none" sz="1200" smtClean="0"/>
              <a:pPr>
                <a:defRPr/>
              </a:pPr>
              <a:t>35</a:t>
            </a:fld>
            <a:endParaRPr lang="en-US" altLang="x-none"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6B7AE00-6634-F54F-B70D-460D169A2E4C}" type="slidenum">
              <a:rPr lang="en-US" altLang="x-none" sz="1200" smtClean="0"/>
              <a:pPr>
                <a:defRPr/>
              </a:pPr>
              <a:t>36</a:t>
            </a:fld>
            <a:endParaRPr lang="en-US" altLang="x-none"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09D13F6-07E9-A446-8E71-CEE8B4677811}" type="slidenum">
              <a:rPr lang="en-US" altLang="en-US" sz="1200" smtClean="0"/>
              <a:pPr>
                <a:defRPr/>
              </a:pPr>
              <a:t>37</a:t>
            </a:fld>
            <a:endParaRPr lang="en-US" altLang="en-US" sz="1200"/>
          </a:p>
        </p:txBody>
      </p:sp>
      <p:sp>
        <p:nvSpPr>
          <p:cNvPr id="437250" name="Rectangle 2"/>
          <p:cNvSpPr>
            <a:spLocks noGrp="1" noRot="1" noChangeAspect="1" noChangeArrowheads="1" noTextEdit="1"/>
          </p:cNvSpPr>
          <p:nvPr>
            <p:ph type="sldImg"/>
          </p:nvPr>
        </p:nvSpPr>
        <p:spPr>
          <a:xfrm>
            <a:off x="1066800" y="703263"/>
            <a:ext cx="4699000" cy="3524250"/>
          </a:xfrm>
          <a:ln/>
        </p:spPr>
      </p:sp>
      <p:sp>
        <p:nvSpPr>
          <p:cNvPr id="437251"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03A3FC8-8AA4-F740-95F9-F2E7ADD8B9D2}" type="slidenum">
              <a:rPr lang="en-US" altLang="x-none" sz="1200" smtClean="0">
                <a:solidFill>
                  <a:srgbClr val="000000"/>
                </a:solidFill>
              </a:rPr>
              <a:pPr>
                <a:defRPr/>
              </a:pPr>
              <a:t>38</a:t>
            </a:fld>
            <a:endParaRPr lang="en-US" altLang="x-none" sz="1200">
              <a:solidFill>
                <a:srgbClr val="000000"/>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378B1F9-DEAF-3741-AB6D-F60AE5662B12}" type="slidenum">
              <a:rPr lang="en-US" altLang="en-US" sz="1200" smtClean="0"/>
              <a:pPr>
                <a:defRPr/>
              </a:pPr>
              <a:t>39</a:t>
            </a:fld>
            <a:endParaRPr lang="en-US" altLang="en-US" sz="1200"/>
          </a:p>
        </p:txBody>
      </p:sp>
      <p:sp>
        <p:nvSpPr>
          <p:cNvPr id="439298" name="Rectangle 2"/>
          <p:cNvSpPr>
            <a:spLocks noGrp="1" noRot="1" noChangeAspect="1" noChangeArrowheads="1" noTextEdit="1"/>
          </p:cNvSpPr>
          <p:nvPr>
            <p:ph type="sldImg"/>
          </p:nvPr>
        </p:nvSpPr>
        <p:spPr>
          <a:xfrm>
            <a:off x="1066800" y="703263"/>
            <a:ext cx="4699000" cy="3524250"/>
          </a:xfrm>
          <a:ln/>
        </p:spPr>
      </p:sp>
      <p:sp>
        <p:nvSpPr>
          <p:cNvPr id="439299" name="Rectangle 3"/>
          <p:cNvSpPr>
            <a:spLocks noGrp="1" noChangeArrowheads="1"/>
          </p:cNvSpPr>
          <p:nvPr>
            <p:ph type="body" idx="1"/>
          </p:nvPr>
        </p:nvSpPr>
        <p:spPr>
          <a:xfrm>
            <a:off x="909638" y="4464050"/>
            <a:ext cx="5011737" cy="4229100"/>
          </a:xfrm>
        </p:spPr>
        <p:txBody>
          <a:bodyPr/>
          <a:lstStyle/>
          <a:p>
            <a:pPr>
              <a:defRPr/>
            </a:pPr>
            <a:endParaRPr lang="en-US" altLang="en-US" dirty="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986FD00-7F74-6A47-982F-5B7DDF30E918}" type="slidenum">
              <a:rPr lang="en-US" altLang="x-none" sz="1200" smtClean="0">
                <a:solidFill>
                  <a:srgbClr val="000000"/>
                </a:solidFill>
              </a:rPr>
              <a:pPr>
                <a:defRPr/>
              </a:pPr>
              <a:t>40</a:t>
            </a:fld>
            <a:endParaRPr lang="en-US" altLang="x-none" sz="1200">
              <a:solidFill>
                <a:srgbClr val="000000"/>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C66CFFB-6892-2A48-AAE4-F0ABA04F92FD}" type="slidenum">
              <a:rPr lang="en-US" altLang="x-none" sz="1200" smtClean="0">
                <a:solidFill>
                  <a:srgbClr val="000000"/>
                </a:solidFill>
              </a:rPr>
              <a:pPr>
                <a:defRPr/>
              </a:pPr>
              <a:t>41</a:t>
            </a:fld>
            <a:endParaRPr lang="en-US" altLang="x-none" sz="1200">
              <a:solidFill>
                <a:srgbClr val="000000"/>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E61BA509-F9CE-DA4C-9A83-57F0F1ADAF99}" type="slidenum">
              <a:rPr lang="en-US" altLang="en-US" sz="1200"/>
              <a:pPr/>
              <a:t>12</a:t>
            </a:fld>
            <a:endParaRPr lang="en-US" altLang="en-US" sz="120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925046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A5537E-BAD3-F846-83BF-AEA6B304FEFD}" type="slidenum">
              <a:rPr lang="en-US" altLang="x-none" sz="1200" smtClean="0">
                <a:solidFill>
                  <a:srgbClr val="000000"/>
                </a:solidFill>
              </a:rPr>
              <a:pPr>
                <a:defRPr/>
              </a:pPr>
              <a:t>42</a:t>
            </a:fld>
            <a:endParaRPr lang="en-US" altLang="x-none" sz="1200">
              <a:solidFill>
                <a:srgbClr val="000000"/>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B746F02-ACBE-3244-8EBA-3B910863A306}" type="slidenum">
              <a:rPr lang="en-US" altLang="en-US" sz="1200" smtClean="0"/>
              <a:pPr>
                <a:defRPr/>
              </a:pPr>
              <a:t>46</a:t>
            </a:fld>
            <a:endParaRPr lang="en-US" altLang="en-US" sz="1200"/>
          </a:p>
        </p:txBody>
      </p:sp>
      <p:sp>
        <p:nvSpPr>
          <p:cNvPr id="451586" name="Rectangle 2"/>
          <p:cNvSpPr>
            <a:spLocks noGrp="1" noRot="1" noChangeAspect="1" noChangeArrowheads="1" noTextEdit="1"/>
          </p:cNvSpPr>
          <p:nvPr>
            <p:ph type="sldImg"/>
          </p:nvPr>
        </p:nvSpPr>
        <p:spPr>
          <a:xfrm>
            <a:off x="1066800" y="703263"/>
            <a:ext cx="4699000" cy="3524250"/>
          </a:xfrm>
          <a:ln/>
        </p:spPr>
      </p:sp>
      <p:sp>
        <p:nvSpPr>
          <p:cNvPr id="451587" name="Rectangle 3"/>
          <p:cNvSpPr>
            <a:spLocks noGrp="1" noChangeArrowheads="1"/>
          </p:cNvSpPr>
          <p:nvPr>
            <p:ph type="body" idx="1"/>
          </p:nvPr>
        </p:nvSpPr>
        <p:spPr>
          <a:xfrm>
            <a:off x="909638" y="4464050"/>
            <a:ext cx="5011737" cy="4229100"/>
          </a:xfrm>
        </p:spPr>
        <p:txBody>
          <a:bodyPr/>
          <a:lstStyle/>
          <a:p>
            <a:pPr>
              <a:defRPr/>
            </a:pPr>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p:txBody>
          <a:bodyPr/>
          <a:lstStyle>
            <a:lvl1pPr defTabSz="925513">
              <a:defRPr sz="2400">
                <a:solidFill>
                  <a:schemeClr val="tx1"/>
                </a:solidFill>
                <a:latin typeface="Times New Roman" charset="0"/>
                <a:ea typeface="MS PGothic" charset="-128"/>
              </a:defRPr>
            </a:lvl1pPr>
            <a:lvl2pPr marL="711200" indent="-273050" defTabSz="925513">
              <a:defRPr sz="2400">
                <a:solidFill>
                  <a:schemeClr val="tx1"/>
                </a:solidFill>
                <a:latin typeface="Times New Roman" charset="0"/>
                <a:ea typeface="MS PGothic" charset="-128"/>
              </a:defRPr>
            </a:lvl2pPr>
            <a:lvl3pPr marL="1095375" indent="-219075" defTabSz="925513">
              <a:defRPr sz="2400">
                <a:solidFill>
                  <a:schemeClr val="tx1"/>
                </a:solidFill>
                <a:latin typeface="Times New Roman" charset="0"/>
                <a:ea typeface="MS PGothic" charset="-128"/>
              </a:defRPr>
            </a:lvl3pPr>
            <a:lvl4pPr marL="1533525" indent="-219075" defTabSz="925513">
              <a:defRPr sz="2400">
                <a:solidFill>
                  <a:schemeClr val="tx1"/>
                </a:solidFill>
                <a:latin typeface="Times New Roman" charset="0"/>
                <a:ea typeface="MS PGothic" charset="-128"/>
              </a:defRPr>
            </a:lvl4pPr>
            <a:lvl5pPr marL="1973263" indent="-219075" defTabSz="925513">
              <a:defRPr sz="2400">
                <a:solidFill>
                  <a:schemeClr val="tx1"/>
                </a:solidFill>
                <a:latin typeface="Times New Roman" charset="0"/>
                <a:ea typeface="MS PGothic" charset="-128"/>
              </a:defRPr>
            </a:lvl5pPr>
            <a:lvl6pPr marL="2430463" indent="-219075" defTabSz="925513"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5513"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5513"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5513"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7B8CD2C-C77C-3D4B-8D4A-EA08C4C1B415}" type="slidenum">
              <a:rPr lang="en-US" altLang="x-none" sz="1200" smtClean="0">
                <a:solidFill>
                  <a:srgbClr val="000000"/>
                </a:solidFill>
              </a:rPr>
              <a:pPr>
                <a:defRPr/>
              </a:pPr>
              <a:t>47</a:t>
            </a:fld>
            <a:endParaRPr lang="en-US" altLang="x-none" sz="1200">
              <a:solidFill>
                <a:srgbClr val="000000"/>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C2412652-D70B-604D-B58D-AA84EFE25360}" type="slidenum">
              <a:rPr lang="en-US" altLang="en-US" sz="1200"/>
              <a:pPr/>
              <a:t>13</a:t>
            </a:fld>
            <a:endParaRPr lang="en-US" altLang="en-US" sz="120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100148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4F78A526-E341-5644-B823-D3652272EDD1}" type="slidenum">
              <a:rPr lang="en-US" altLang="en-US" sz="1200"/>
              <a:pPr/>
              <a:t>15</a:t>
            </a:fld>
            <a:endParaRPr lang="en-US" altLang="en-US" sz="120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375509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D6253303-5C2D-B846-BCD7-C2A5B1D225F2}" type="slidenum">
              <a:rPr lang="en-US" altLang="en-US" sz="1200"/>
              <a:pPr/>
              <a:t>16</a:t>
            </a:fld>
            <a:endParaRPr lang="en-US" altLang="en-US" sz="120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MS PGothic" charset="-128"/>
              <a:cs typeface="ＭＳ Ｐゴシック" charset="-128"/>
            </a:endParaRPr>
          </a:p>
        </p:txBody>
      </p:sp>
    </p:spTree>
    <p:extLst>
      <p:ext uri="{BB962C8B-B14F-4D97-AF65-F5344CB8AC3E}">
        <p14:creationId xmlns:p14="http://schemas.microsoft.com/office/powerpoint/2010/main" val="1174840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E9E76440-1E8C-D14F-A697-AB609C4D5819}" type="slidenum">
              <a:rPr lang="en-US" altLang="x-none" sz="1200" smtClean="0"/>
              <a:pPr>
                <a:defRPr/>
              </a:pPr>
              <a:t>17</a:t>
            </a:fld>
            <a:endParaRPr lang="en-US" altLang="x-none"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1830295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lvl1pPr defTabSz="927100">
              <a:defRPr sz="2400">
                <a:solidFill>
                  <a:schemeClr val="tx1"/>
                </a:solidFill>
                <a:latin typeface="Times New Roman" charset="0"/>
                <a:ea typeface="MS PGothic" charset="-128"/>
              </a:defRPr>
            </a:lvl1pPr>
            <a:lvl2pPr marL="711200" indent="-273050" defTabSz="927100">
              <a:defRPr sz="2400">
                <a:solidFill>
                  <a:schemeClr val="tx1"/>
                </a:solidFill>
                <a:latin typeface="Times New Roman" charset="0"/>
                <a:ea typeface="MS PGothic" charset="-128"/>
              </a:defRPr>
            </a:lvl2pPr>
            <a:lvl3pPr marL="1095375" indent="-219075" defTabSz="927100">
              <a:defRPr sz="2400">
                <a:solidFill>
                  <a:schemeClr val="tx1"/>
                </a:solidFill>
                <a:latin typeface="Times New Roman" charset="0"/>
                <a:ea typeface="MS PGothic" charset="-128"/>
              </a:defRPr>
            </a:lvl3pPr>
            <a:lvl4pPr marL="1533525" indent="-219075" defTabSz="927100">
              <a:defRPr sz="2400">
                <a:solidFill>
                  <a:schemeClr val="tx1"/>
                </a:solidFill>
                <a:latin typeface="Times New Roman" charset="0"/>
                <a:ea typeface="MS PGothic" charset="-128"/>
              </a:defRPr>
            </a:lvl4pPr>
            <a:lvl5pPr marL="1973263" indent="-219075" defTabSz="927100">
              <a:defRPr sz="2400">
                <a:solidFill>
                  <a:schemeClr val="tx1"/>
                </a:solidFill>
                <a:latin typeface="Times New Roman" charset="0"/>
                <a:ea typeface="MS PGothic" charset="-128"/>
              </a:defRPr>
            </a:lvl5pPr>
            <a:lvl6pPr marL="2430463" indent="-219075" defTabSz="927100" eaLnBrk="0" fontAlgn="base" hangingPunct="0">
              <a:spcBef>
                <a:spcPct val="0"/>
              </a:spcBef>
              <a:spcAft>
                <a:spcPct val="0"/>
              </a:spcAft>
              <a:defRPr sz="2400">
                <a:solidFill>
                  <a:schemeClr val="tx1"/>
                </a:solidFill>
                <a:latin typeface="Times New Roman" charset="0"/>
                <a:ea typeface="MS PGothic" charset="-128"/>
              </a:defRPr>
            </a:lvl6pPr>
            <a:lvl7pPr marL="2887663" indent="-219075" defTabSz="927100" eaLnBrk="0" fontAlgn="base" hangingPunct="0">
              <a:spcBef>
                <a:spcPct val="0"/>
              </a:spcBef>
              <a:spcAft>
                <a:spcPct val="0"/>
              </a:spcAft>
              <a:defRPr sz="2400">
                <a:solidFill>
                  <a:schemeClr val="tx1"/>
                </a:solidFill>
                <a:latin typeface="Times New Roman" charset="0"/>
                <a:ea typeface="MS PGothic" charset="-128"/>
              </a:defRPr>
            </a:lvl7pPr>
            <a:lvl8pPr marL="3344863" indent="-219075" defTabSz="927100" eaLnBrk="0" fontAlgn="base" hangingPunct="0">
              <a:spcBef>
                <a:spcPct val="0"/>
              </a:spcBef>
              <a:spcAft>
                <a:spcPct val="0"/>
              </a:spcAft>
              <a:defRPr sz="2400">
                <a:solidFill>
                  <a:schemeClr val="tx1"/>
                </a:solidFill>
                <a:latin typeface="Times New Roman" charset="0"/>
                <a:ea typeface="MS PGothic" charset="-128"/>
              </a:defRPr>
            </a:lvl8pPr>
            <a:lvl9pPr marL="3802063" indent="-219075" defTabSz="9271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96C30F4-BAD5-3C46-B834-7E15D606D736}" type="slidenum">
              <a:rPr lang="en-US" altLang="x-none" sz="1200" smtClean="0"/>
              <a:pPr>
                <a:defRPr/>
              </a:pPr>
              <a:t>18</a:t>
            </a:fld>
            <a:endParaRPr lang="en-US" altLang="x-none"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p:txBody>
          <a:bodyPr/>
          <a:lstStyle/>
          <a:p>
            <a:pPr>
              <a:defRPr/>
            </a:pPr>
            <a:endParaRPr lang="en-US" dirty="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C726556D-A319-6947-8F7F-D6A29D89DEC0}" type="slidenum">
              <a:rPr lang="en-US" altLang="en-US" sz="1200" smtClean="0"/>
              <a:pPr>
                <a:defRPr/>
              </a:pPr>
              <a:t>21</a:t>
            </a:fld>
            <a:endParaRPr lang="en-US" altLang="en-US" sz="1200"/>
          </a:p>
        </p:txBody>
      </p:sp>
      <p:sp>
        <p:nvSpPr>
          <p:cNvPr id="164866" name="Rectangle 2"/>
          <p:cNvSpPr>
            <a:spLocks noGrp="1" noRot="1" noChangeAspect="1" noChangeArrowheads="1" noTextEdit="1"/>
          </p:cNvSpPr>
          <p:nvPr>
            <p:ph type="sldImg"/>
          </p:nvPr>
        </p:nvSpPr>
        <p:spPr>
          <a:xfrm>
            <a:off x="1068388" y="704850"/>
            <a:ext cx="4697412" cy="3522663"/>
          </a:xfrm>
          <a:solidFill>
            <a:srgbClr val="FFFFFF"/>
          </a:solidFill>
          <a:ln/>
        </p:spPr>
      </p:sp>
      <p:sp>
        <p:nvSpPr>
          <p:cNvPr id="164867" name="Rectangle 3"/>
          <p:cNvSpPr>
            <a:spLocks noGrp="1" noChangeArrowheads="1"/>
          </p:cNvSpPr>
          <p:nvPr>
            <p:ph type="body" idx="1"/>
          </p:nvPr>
        </p:nvSpPr>
        <p:spPr>
          <a:xfrm>
            <a:off x="909638" y="4462463"/>
            <a:ext cx="5011737" cy="4229100"/>
          </a:xfrm>
          <a:solidFill>
            <a:srgbClr val="FFFFFF"/>
          </a:solidFill>
          <a:ln>
            <a:solidFill>
              <a:srgbClr val="000000"/>
            </a:solidFill>
            <a:miter lim="800000"/>
            <a:headEnd/>
            <a:tailEnd/>
          </a:ln>
        </p:spPr>
        <p:txBody>
          <a:bodyPr/>
          <a:lstStyle/>
          <a:p>
            <a:pPr>
              <a:defRPr/>
            </a:pPr>
            <a:r>
              <a:rPr lang="en-US" altLang="en-US">
                <a:latin typeface="Times New Roman" pitchFamily="18" charset="0"/>
              </a:rPr>
              <a:t>Here is the structure of an ARP packet. Whether it</a:t>
            </a:r>
            <a:r>
              <a:rPr lang="ja-JP" altLang="en-US">
                <a:latin typeface="Arial" pitchFamily="34" charset="0"/>
              </a:rPr>
              <a:t>’</a:t>
            </a:r>
            <a:r>
              <a:rPr lang="en-US" altLang="ja-JP">
                <a:latin typeface="Times New Roman" pitchFamily="18" charset="0"/>
              </a:rPr>
              <a:t>s a request or reply is specified by the operation. </a:t>
            </a:r>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58B584A-F678-ED42-A5B9-03872F1F9593}" type="slidenum">
              <a:rPr lang="en-US" altLang="en-US"/>
              <a:pPr>
                <a:defRPr/>
              </a:pPr>
              <a:t>‹#›</a:t>
            </a:fld>
            <a:endParaRPr lang="en-US" altLang="en-US"/>
          </a:p>
        </p:txBody>
      </p:sp>
    </p:spTree>
    <p:extLst>
      <p:ext uri="{BB962C8B-B14F-4D97-AF65-F5344CB8AC3E}">
        <p14:creationId xmlns:p14="http://schemas.microsoft.com/office/powerpoint/2010/main" val="30787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07B25297-9311-BB46-9812-89B0068287DB}" type="slidenum">
              <a:rPr lang="en-US" altLang="en-US"/>
              <a:pPr>
                <a:defRPr/>
              </a:pPr>
              <a:t>‹#›</a:t>
            </a:fld>
            <a:endParaRPr lang="en-US" altLang="en-US"/>
          </a:p>
        </p:txBody>
      </p:sp>
    </p:spTree>
    <p:extLst>
      <p:ext uri="{BB962C8B-B14F-4D97-AF65-F5344CB8AC3E}">
        <p14:creationId xmlns:p14="http://schemas.microsoft.com/office/powerpoint/2010/main" val="98428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9FD1D611-F1AE-ED44-8EBC-A75E0AD7E71D}" type="slidenum">
              <a:rPr lang="en-US" altLang="en-US"/>
              <a:pPr>
                <a:defRPr/>
              </a:pPr>
              <a:t>‹#›</a:t>
            </a:fld>
            <a:endParaRPr lang="en-US" altLang="en-US"/>
          </a:p>
        </p:txBody>
      </p:sp>
    </p:spTree>
    <p:extLst>
      <p:ext uri="{BB962C8B-B14F-4D97-AF65-F5344CB8AC3E}">
        <p14:creationId xmlns:p14="http://schemas.microsoft.com/office/powerpoint/2010/main" val="74672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5464537C-C50E-514C-99D3-64C6AF590FC6}" type="slidenum">
              <a:rPr lang="en-US" altLang="en-US"/>
              <a:pPr>
                <a:defRPr/>
              </a:pPr>
              <a:t>‹#›</a:t>
            </a:fld>
            <a:endParaRPr lang="en-US" altLang="en-US"/>
          </a:p>
        </p:txBody>
      </p:sp>
    </p:spTree>
    <p:extLst>
      <p:ext uri="{BB962C8B-B14F-4D97-AF65-F5344CB8AC3E}">
        <p14:creationId xmlns:p14="http://schemas.microsoft.com/office/powerpoint/2010/main" val="25541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FE029B07-7703-E34B-81C7-7798539EEC99}" type="slidenum">
              <a:rPr lang="en-US" altLang="en-US"/>
              <a:pPr>
                <a:defRPr/>
              </a:pPr>
              <a:t>‹#›</a:t>
            </a:fld>
            <a:endParaRPr lang="en-US" altLang="en-US"/>
          </a:p>
        </p:txBody>
      </p:sp>
    </p:spTree>
    <p:extLst>
      <p:ext uri="{BB962C8B-B14F-4D97-AF65-F5344CB8AC3E}">
        <p14:creationId xmlns:p14="http://schemas.microsoft.com/office/powerpoint/2010/main" val="113664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6" name="Rectangle 6"/>
          <p:cNvSpPr>
            <a:spLocks noGrp="1" noChangeArrowheads="1"/>
          </p:cNvSpPr>
          <p:nvPr>
            <p:ph type="sldNum" sz="quarter" idx="12"/>
          </p:nvPr>
        </p:nvSpPr>
        <p:spPr>
          <a:ln/>
        </p:spPr>
        <p:txBody>
          <a:bodyPr/>
          <a:lstStyle>
            <a:lvl1pPr>
              <a:defRPr/>
            </a:lvl1pPr>
          </a:lstStyle>
          <a:p>
            <a:pPr>
              <a:defRPr/>
            </a:pPr>
            <a:fld id="{692F504B-D328-4442-972F-D6D02BECE601}" type="slidenum">
              <a:rPr lang="en-US" altLang="en-US"/>
              <a:pPr>
                <a:defRPr/>
              </a:pPr>
              <a:t>‹#›</a:t>
            </a:fld>
            <a:endParaRPr lang="en-US" altLang="en-US"/>
          </a:p>
        </p:txBody>
      </p:sp>
    </p:spTree>
    <p:extLst>
      <p:ext uri="{BB962C8B-B14F-4D97-AF65-F5344CB8AC3E}">
        <p14:creationId xmlns:p14="http://schemas.microsoft.com/office/powerpoint/2010/main" val="179485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9526810C-7B03-6A48-B606-2BE00D6D8139}" type="slidenum">
              <a:rPr lang="en-US" altLang="en-US"/>
              <a:pPr>
                <a:defRPr/>
              </a:pPr>
              <a:t>‹#›</a:t>
            </a:fld>
            <a:endParaRPr lang="en-US" altLang="en-US"/>
          </a:p>
        </p:txBody>
      </p:sp>
    </p:spTree>
    <p:extLst>
      <p:ext uri="{BB962C8B-B14F-4D97-AF65-F5344CB8AC3E}">
        <p14:creationId xmlns:p14="http://schemas.microsoft.com/office/powerpoint/2010/main" val="41227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9" name="Rectangle 6"/>
          <p:cNvSpPr>
            <a:spLocks noGrp="1" noChangeArrowheads="1"/>
          </p:cNvSpPr>
          <p:nvPr>
            <p:ph type="sldNum" sz="quarter" idx="12"/>
          </p:nvPr>
        </p:nvSpPr>
        <p:spPr>
          <a:ln/>
        </p:spPr>
        <p:txBody>
          <a:bodyPr/>
          <a:lstStyle>
            <a:lvl1pPr>
              <a:defRPr/>
            </a:lvl1pPr>
          </a:lstStyle>
          <a:p>
            <a:pPr>
              <a:defRPr/>
            </a:pPr>
            <a:fld id="{0BB71971-0A7A-5C47-86DD-DC9B092CA2FB}" type="slidenum">
              <a:rPr lang="en-US" altLang="en-US"/>
              <a:pPr>
                <a:defRPr/>
              </a:pPr>
              <a:t>‹#›</a:t>
            </a:fld>
            <a:endParaRPr lang="en-US" altLang="en-US"/>
          </a:p>
        </p:txBody>
      </p:sp>
    </p:spTree>
    <p:extLst>
      <p:ext uri="{BB962C8B-B14F-4D97-AF65-F5344CB8AC3E}">
        <p14:creationId xmlns:p14="http://schemas.microsoft.com/office/powerpoint/2010/main" val="125658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5" name="Rectangle 6"/>
          <p:cNvSpPr>
            <a:spLocks noGrp="1" noChangeArrowheads="1"/>
          </p:cNvSpPr>
          <p:nvPr>
            <p:ph type="sldNum" sz="quarter" idx="12"/>
          </p:nvPr>
        </p:nvSpPr>
        <p:spPr>
          <a:ln/>
        </p:spPr>
        <p:txBody>
          <a:bodyPr/>
          <a:lstStyle>
            <a:lvl1pPr>
              <a:defRPr/>
            </a:lvl1pPr>
          </a:lstStyle>
          <a:p>
            <a:pPr>
              <a:defRPr/>
            </a:pPr>
            <a:fld id="{A062802E-1D0C-7748-B00F-D9A10D7D267A}" type="slidenum">
              <a:rPr lang="en-US" altLang="en-US"/>
              <a:pPr>
                <a:defRPr/>
              </a:pPr>
              <a:t>‹#›</a:t>
            </a:fld>
            <a:endParaRPr lang="en-US" altLang="en-US"/>
          </a:p>
        </p:txBody>
      </p:sp>
    </p:spTree>
    <p:extLst>
      <p:ext uri="{BB962C8B-B14F-4D97-AF65-F5344CB8AC3E}">
        <p14:creationId xmlns:p14="http://schemas.microsoft.com/office/powerpoint/2010/main" val="109065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4" name="Rectangle 6"/>
          <p:cNvSpPr>
            <a:spLocks noGrp="1" noChangeArrowheads="1"/>
          </p:cNvSpPr>
          <p:nvPr>
            <p:ph type="sldNum" sz="quarter" idx="12"/>
          </p:nvPr>
        </p:nvSpPr>
        <p:spPr>
          <a:ln/>
        </p:spPr>
        <p:txBody>
          <a:bodyPr/>
          <a:lstStyle>
            <a:lvl1pPr>
              <a:defRPr/>
            </a:lvl1pPr>
          </a:lstStyle>
          <a:p>
            <a:pPr>
              <a:defRPr/>
            </a:pPr>
            <a:fld id="{4DA81951-F6A2-874F-BAC6-33B9F9AF2A2B}" type="slidenum">
              <a:rPr lang="en-US" altLang="en-US"/>
              <a:pPr>
                <a:defRPr/>
              </a:pPr>
              <a:t>‹#›</a:t>
            </a:fld>
            <a:endParaRPr lang="en-US" altLang="en-US"/>
          </a:p>
        </p:txBody>
      </p:sp>
    </p:spTree>
    <p:extLst>
      <p:ext uri="{BB962C8B-B14F-4D97-AF65-F5344CB8AC3E}">
        <p14:creationId xmlns:p14="http://schemas.microsoft.com/office/powerpoint/2010/main" val="17856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0E2A265E-10CB-424D-89E9-B80913085EAB}" type="slidenum">
              <a:rPr lang="en-US" altLang="en-US"/>
              <a:pPr>
                <a:defRPr/>
              </a:pPr>
              <a:t>‹#›</a:t>
            </a:fld>
            <a:endParaRPr lang="en-US" altLang="en-US"/>
          </a:p>
        </p:txBody>
      </p:sp>
    </p:spTree>
    <p:extLst>
      <p:ext uri="{BB962C8B-B14F-4D97-AF65-F5344CB8AC3E}">
        <p14:creationId xmlns:p14="http://schemas.microsoft.com/office/powerpoint/2010/main" val="4454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Fall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CSci4211:          Data Link Layer</a:t>
            </a:r>
          </a:p>
        </p:txBody>
      </p:sp>
      <p:sp>
        <p:nvSpPr>
          <p:cNvPr id="7" name="Rectangle 6"/>
          <p:cNvSpPr>
            <a:spLocks noGrp="1" noChangeArrowheads="1"/>
          </p:cNvSpPr>
          <p:nvPr>
            <p:ph type="sldNum" sz="quarter" idx="12"/>
          </p:nvPr>
        </p:nvSpPr>
        <p:spPr>
          <a:ln/>
        </p:spPr>
        <p:txBody>
          <a:bodyPr/>
          <a:lstStyle>
            <a:lvl1pPr>
              <a:defRPr/>
            </a:lvl1pPr>
          </a:lstStyle>
          <a:p>
            <a:pPr>
              <a:defRPr/>
            </a:pPr>
            <a:fld id="{5DBD2104-F379-624F-A5F9-7FE4B3E5CF35}" type="slidenum">
              <a:rPr lang="en-US" altLang="en-US"/>
              <a:pPr>
                <a:defRPr/>
              </a:pPr>
              <a:t>‹#›</a:t>
            </a:fld>
            <a:endParaRPr lang="en-US" altLang="en-US"/>
          </a:p>
        </p:txBody>
      </p:sp>
    </p:spTree>
    <p:extLst>
      <p:ext uri="{BB962C8B-B14F-4D97-AF65-F5344CB8AC3E}">
        <p14:creationId xmlns:p14="http://schemas.microsoft.com/office/powerpoint/2010/main" val="214166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mn-lt"/>
                <a:ea typeface="ＭＳ Ｐゴシック" charset="0"/>
                <a:cs typeface="+mn-cs"/>
              </a:defRPr>
            </a:lvl1pPr>
          </a:lstStyle>
          <a:p>
            <a:pPr>
              <a:defRPr/>
            </a:pPr>
            <a:r>
              <a:rPr lang="en-US"/>
              <a:t>Fall 2006</a:t>
            </a:r>
          </a:p>
        </p:txBody>
      </p:sp>
      <p:sp>
        <p:nvSpPr>
          <p:cNvPr id="1029" name="Rectangle 5"/>
          <p:cNvSpPr>
            <a:spLocks noGrp="1" noChangeArrowheads="1"/>
          </p:cNvSpPr>
          <p:nvPr>
            <p:ph type="ftr" sz="quarter" idx="3"/>
          </p:nvPr>
        </p:nvSpPr>
        <p:spPr bwMode="auto">
          <a:xfrm>
            <a:off x="30480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200">
                <a:latin typeface="+mn-lt"/>
                <a:ea typeface="ＭＳ Ｐゴシック" charset="0"/>
                <a:cs typeface="+mn-cs"/>
              </a:defRPr>
            </a:lvl1pPr>
          </a:lstStyle>
          <a:p>
            <a:pPr>
              <a:defRPr/>
            </a:pPr>
            <a:r>
              <a:rPr lang="en-US"/>
              <a:t>CSci4211:          Data Link Layer</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Comic Sans MS" charset="0"/>
              </a:defRPr>
            </a:lvl1pPr>
          </a:lstStyle>
          <a:p>
            <a:pPr>
              <a:defRPr/>
            </a:pPr>
            <a:fld id="{11F12837-AF1E-7845-ABE4-B4F2DA8F8A6B}" type="slidenum">
              <a:rPr lang="en-US" altLang="en-US"/>
              <a:pPr>
                <a:defRPr/>
              </a:pPr>
              <a:t>‹#›</a:t>
            </a:fld>
            <a:endParaRPr lang="en-US" altLang="en-US"/>
          </a:p>
        </p:txBody>
      </p:sp>
      <p:sp>
        <p:nvSpPr>
          <p:cNvPr id="1031" name="Line 7"/>
          <p:cNvSpPr>
            <a:spLocks noChangeShapeType="1"/>
          </p:cNvSpPr>
          <p:nvPr/>
        </p:nvSpPr>
        <p:spPr bwMode="auto">
          <a:xfrm>
            <a:off x="533400" y="60960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image" Target="../media/image1.wmf"/><Relationship Id="rId10" Type="http://schemas.openxmlformats.org/officeDocument/2006/relationships/oleObject" Target="../embeddings/oleObject21.bin"/><Relationship Id="rId4" Type="http://schemas.openxmlformats.org/officeDocument/2006/relationships/oleObject" Target="../embeddings/oleObject16.bin"/><Relationship Id="rId9"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xml"/><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image" Target="../media/image1.wmf"/><Relationship Id="rId10" Type="http://schemas.openxmlformats.org/officeDocument/2006/relationships/oleObject" Target="../embeddings/oleObject28.bin"/><Relationship Id="rId4" Type="http://schemas.openxmlformats.org/officeDocument/2006/relationships/oleObject" Target="../embeddings/oleObject23.bin"/><Relationship Id="rId9"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30.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32.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image" Target="../media/image1.wmf"/><Relationship Id="rId9"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5.xml"/><Relationship Id="rId7" Type="http://schemas.openxmlformats.org/officeDocument/2006/relationships/oleObject" Target="../embeddings/oleObject3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image" Target="../media/image1.wmf"/><Relationship Id="rId10" Type="http://schemas.openxmlformats.org/officeDocument/2006/relationships/oleObject" Target="../embeddings/oleObject42.bin"/><Relationship Id="rId4" Type="http://schemas.openxmlformats.org/officeDocument/2006/relationships/oleObject" Target="../embeddings/oleObject37.bin"/><Relationship Id="rId9"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oleObject" Target="../embeddings/oleObject12.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image" Target="../media/image4.wmf"/><Relationship Id="rId2" Type="http://schemas.openxmlformats.org/officeDocument/2006/relationships/slideLayout" Target="../slideLayouts/slideLayout4.xml"/><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oleObject" Target="../embeddings/oleObject10.bin"/><Relationship Id="rId10" Type="http://schemas.openxmlformats.org/officeDocument/2006/relationships/oleObject" Target="../embeddings/oleObject6.bin"/><Relationship Id="rId19" Type="http://schemas.openxmlformats.org/officeDocument/2006/relationships/image" Target="../media/image5.wmf"/><Relationship Id="rId4" Type="http://schemas.openxmlformats.org/officeDocument/2006/relationships/image" Target="../media/image1.wmf"/><Relationship Id="rId9" Type="http://schemas.openxmlformats.org/officeDocument/2006/relationships/oleObject" Target="../embeddings/oleObject5.bin"/><Relationship Id="rId14" Type="http://schemas.openxmlformats.org/officeDocument/2006/relationships/image" Target="../media/image3.wmf"/><Relationship Id="rId22" Type="http://schemas.openxmlformats.org/officeDocument/2006/relationships/oleObject" Target="../embeddings/oleObject15.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2.xml"/><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image" Target="../media/image1.wmf"/><Relationship Id="rId10" Type="http://schemas.openxmlformats.org/officeDocument/2006/relationships/oleObject" Target="../embeddings/oleObject49.bin"/><Relationship Id="rId4" Type="http://schemas.openxmlformats.org/officeDocument/2006/relationships/oleObject" Target="../embeddings/oleObject44.bin"/><Relationship Id="rId9"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CSci4211:          Data Link Layer: Part 1</a:t>
            </a:r>
          </a:p>
        </p:txBody>
      </p:sp>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BDF5C9F1-32BC-934D-AC43-7C15E6AB4066}" type="slidenum">
              <a:rPr lang="en-US" altLang="en-US" sz="1200" smtClean="0"/>
              <a:pPr>
                <a:spcBef>
                  <a:spcPct val="0"/>
                </a:spcBef>
                <a:buFontTx/>
                <a:buNone/>
                <a:defRPr/>
              </a:pPr>
              <a:t>1</a:t>
            </a:fld>
            <a:endParaRPr lang="en-US" altLang="en-US" sz="1200" dirty="0"/>
          </a:p>
        </p:txBody>
      </p:sp>
      <p:sp>
        <p:nvSpPr>
          <p:cNvPr id="39938" name="Rectangle 2"/>
          <p:cNvSpPr>
            <a:spLocks noGrp="1" noChangeArrowheads="1"/>
          </p:cNvSpPr>
          <p:nvPr>
            <p:ph type="title"/>
          </p:nvPr>
        </p:nvSpPr>
        <p:spPr>
          <a:xfrm>
            <a:off x="685800" y="0"/>
            <a:ext cx="7772400" cy="914400"/>
          </a:xfrm>
        </p:spPr>
        <p:txBody>
          <a:bodyPr/>
          <a:lstStyle/>
          <a:p>
            <a:pPr>
              <a:defRPr/>
            </a:pPr>
            <a:r>
              <a:rPr lang="en-US" sz="3400" dirty="0">
                <a:ea typeface="+mj-ea"/>
                <a:cs typeface="+mj-cs"/>
              </a:rPr>
              <a:t>Data Link Layer: Part I</a:t>
            </a:r>
          </a:p>
        </p:txBody>
      </p:sp>
      <p:sp>
        <p:nvSpPr>
          <p:cNvPr id="39939" name="Rectangle 3"/>
          <p:cNvSpPr>
            <a:spLocks noGrp="1" noChangeArrowheads="1"/>
          </p:cNvSpPr>
          <p:nvPr>
            <p:ph type="body" idx="1"/>
          </p:nvPr>
        </p:nvSpPr>
        <p:spPr>
          <a:xfrm>
            <a:off x="685800" y="838200"/>
            <a:ext cx="8153400" cy="5410200"/>
          </a:xfrm>
        </p:spPr>
        <p:txBody>
          <a:bodyPr/>
          <a:lstStyle/>
          <a:p>
            <a:pPr marL="457200" indent="-457200">
              <a:defRPr/>
            </a:pPr>
            <a:r>
              <a:rPr lang="en-US" altLang="en-US" dirty="0"/>
              <a:t>Data Link Layer Functions </a:t>
            </a:r>
          </a:p>
          <a:p>
            <a:pPr marL="838200" lvl="1" indent="-381000">
              <a:defRPr/>
            </a:pPr>
            <a:r>
              <a:rPr lang="en-US" altLang="en-US" dirty="0"/>
              <a:t>deliver frames over a single link</a:t>
            </a:r>
          </a:p>
          <a:p>
            <a:pPr marL="838200" lvl="1" indent="-381000">
              <a:defRPr/>
            </a:pPr>
            <a:r>
              <a:rPr lang="en-US" altLang="en-US" dirty="0"/>
              <a:t>framing, media access, error checking (error correction), …</a:t>
            </a:r>
          </a:p>
          <a:p>
            <a:pPr marL="1257300" lvl="2" indent="-342900">
              <a:defRPr/>
            </a:pPr>
            <a:endParaRPr lang="en-US" altLang="en-US" sz="400" dirty="0"/>
          </a:p>
          <a:p>
            <a:pPr marL="457200" indent="-457200">
              <a:defRPr/>
            </a:pPr>
            <a:r>
              <a:rPr lang="en-US" altLang="en-US" dirty="0"/>
              <a:t> Local Area Networks (LANs) and MAC Addresses</a:t>
            </a:r>
          </a:p>
          <a:p>
            <a:pPr marL="838200" lvl="1" indent="-381000">
              <a:defRPr/>
            </a:pPr>
            <a:r>
              <a:rPr lang="en-US" altLang="en-US" dirty="0"/>
              <a:t>MAC addresses (vs. IP address)</a:t>
            </a:r>
          </a:p>
          <a:p>
            <a:pPr marL="838200" lvl="1" indent="-381000">
              <a:defRPr/>
            </a:pPr>
            <a:r>
              <a:rPr lang="en-US" altLang="en-US" dirty="0"/>
              <a:t>point-to-point vs. shared access</a:t>
            </a:r>
          </a:p>
          <a:p>
            <a:pPr marL="838200" lvl="1" indent="-381000">
              <a:defRPr/>
            </a:pPr>
            <a:r>
              <a:rPr lang="en-US" altLang="en-US" dirty="0"/>
              <a:t>IP Address Resolution Protocol (ARP) and IP datagram forwarding (revisited!)</a:t>
            </a:r>
          </a:p>
          <a:p>
            <a:pPr marL="838200" lvl="1" indent="-381000">
              <a:defRPr/>
            </a:pPr>
            <a:endParaRPr lang="en-US" altLang="en-US" sz="400" dirty="0"/>
          </a:p>
          <a:p>
            <a:pPr marL="457200" indent="-457200">
              <a:lnSpc>
                <a:spcPct val="80000"/>
              </a:lnSpc>
              <a:defRPr/>
            </a:pPr>
            <a:r>
              <a:rPr lang="en-US" altLang="en-US" sz="2600" dirty="0"/>
              <a:t>Extending LANs &amp; Switched LANs: </a:t>
            </a:r>
          </a:p>
          <a:p>
            <a:pPr marL="857250" lvl="1" indent="-457200">
              <a:lnSpc>
                <a:spcPct val="80000"/>
              </a:lnSpc>
              <a:defRPr/>
            </a:pPr>
            <a:r>
              <a:rPr lang="en-US" altLang="en-US" dirty="0">
                <a:solidFill>
                  <a:srgbClr val="002060"/>
                </a:solidFill>
              </a:rPr>
              <a:t>Self-learning </a:t>
            </a:r>
          </a:p>
          <a:p>
            <a:pPr marL="857250" lvl="1" indent="-457200">
              <a:lnSpc>
                <a:spcPct val="80000"/>
              </a:lnSpc>
              <a:defRPr/>
            </a:pPr>
            <a:r>
              <a:rPr lang="en-US" altLang="en-US" dirty="0">
                <a:solidFill>
                  <a:srgbClr val="002060"/>
                </a:solidFill>
              </a:rPr>
              <a:t>Spanning tree algorithms</a:t>
            </a:r>
          </a:p>
          <a:p>
            <a:pPr marL="838200" lvl="1" indent="-381000">
              <a:lnSpc>
                <a:spcPct val="80000"/>
              </a:lnSpc>
              <a:defRPr/>
            </a:pPr>
            <a:endParaRPr lang="en-US" altLang="en-US" sz="800" dirty="0"/>
          </a:p>
          <a:p>
            <a:pPr marL="457200" indent="-457200">
              <a:lnSpc>
                <a:spcPct val="80000"/>
              </a:lnSpc>
              <a:defRPr/>
            </a:pPr>
            <a:r>
              <a:rPr lang="en-US" altLang="en-US" sz="2000" b="1" dirty="0">
                <a:solidFill>
                  <a:srgbClr val="990000"/>
                </a:solidFill>
              </a:rPr>
              <a:t>Readings: </a:t>
            </a:r>
            <a:r>
              <a:rPr lang="en-US" altLang="en-US" sz="2000" dirty="0">
                <a:solidFill>
                  <a:srgbClr val="800000"/>
                </a:solidFill>
              </a:rPr>
              <a:t>Textbook, Chapter 6: Sections 6.1 and 6.4.1-6.4.3</a:t>
            </a:r>
          </a:p>
          <a:p>
            <a:pPr marL="838200" lvl="1" indent="-381000">
              <a:defRPr/>
            </a:pPr>
            <a:endParaRPr lang="en-US" altLang="en-US" b="1" dirty="0">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880A9598-C7A3-3343-AC8F-2867233D4A25}" type="slidenum">
              <a:rPr lang="en-US" altLang="en-US" sz="1200" smtClean="0"/>
              <a:pPr>
                <a:spcBef>
                  <a:spcPct val="0"/>
                </a:spcBef>
                <a:buFontTx/>
                <a:buNone/>
                <a:defRPr/>
              </a:pPr>
              <a:t>10</a:t>
            </a:fld>
            <a:endParaRPr lang="en-US" altLang="en-US" sz="1200"/>
          </a:p>
        </p:txBody>
      </p:sp>
      <p:sp>
        <p:nvSpPr>
          <p:cNvPr id="150530" name="Rectangle 2"/>
          <p:cNvSpPr>
            <a:spLocks noGrp="1" noChangeArrowheads="1"/>
          </p:cNvSpPr>
          <p:nvPr>
            <p:ph type="title"/>
          </p:nvPr>
        </p:nvSpPr>
        <p:spPr>
          <a:xfrm>
            <a:off x="685800" y="266700"/>
            <a:ext cx="7772400" cy="762000"/>
          </a:xfrm>
        </p:spPr>
        <p:txBody>
          <a:bodyPr/>
          <a:lstStyle/>
          <a:p>
            <a:pPr>
              <a:defRPr/>
            </a:pPr>
            <a:r>
              <a:rPr lang="en-US" sz="3400">
                <a:ea typeface="+mj-ea"/>
                <a:cs typeface="+mj-cs"/>
              </a:rPr>
              <a:t>MAC (Physical, or LAN) Addresses</a:t>
            </a:r>
          </a:p>
        </p:txBody>
      </p:sp>
      <p:sp>
        <p:nvSpPr>
          <p:cNvPr id="150531" name="Rectangle 3"/>
          <p:cNvSpPr>
            <a:spLocks noGrp="1" noChangeArrowheads="1"/>
          </p:cNvSpPr>
          <p:nvPr>
            <p:ph type="body" idx="1"/>
          </p:nvPr>
        </p:nvSpPr>
        <p:spPr>
          <a:xfrm>
            <a:off x="533400" y="1143000"/>
            <a:ext cx="8247063" cy="4876800"/>
          </a:xfrm>
        </p:spPr>
        <p:txBody>
          <a:bodyPr/>
          <a:lstStyle/>
          <a:p>
            <a:pPr>
              <a:lnSpc>
                <a:spcPct val="90000"/>
              </a:lnSpc>
              <a:defRPr/>
            </a:pPr>
            <a:r>
              <a:rPr lang="en-US" altLang="en-US" sz="2000"/>
              <a:t>used to get frames from one interface to another physically-connected interface (same physical network, i.e., p2p or LAN)</a:t>
            </a:r>
          </a:p>
          <a:p>
            <a:pPr>
              <a:lnSpc>
                <a:spcPct val="90000"/>
              </a:lnSpc>
              <a:defRPr/>
            </a:pPr>
            <a:r>
              <a:rPr lang="en-US" altLang="en-US" sz="2000"/>
              <a:t>48 bit MAC address (for most LANs)</a:t>
            </a:r>
          </a:p>
          <a:p>
            <a:pPr lvl="1">
              <a:lnSpc>
                <a:spcPct val="90000"/>
              </a:lnSpc>
              <a:defRPr/>
            </a:pPr>
            <a:r>
              <a:rPr lang="en-US" altLang="en-US" sz="1800"/>
              <a:t>fixed  for each adaptor, burned in the adapter ROM</a:t>
            </a:r>
          </a:p>
          <a:p>
            <a:pPr lvl="1">
              <a:lnSpc>
                <a:spcPct val="90000"/>
              </a:lnSpc>
              <a:defRPr/>
            </a:pPr>
            <a:r>
              <a:rPr lang="en-US" altLang="en-US" sz="1800"/>
              <a:t>MAC address allocation administered by IEEE</a:t>
            </a:r>
            <a:endParaRPr lang="en-US" altLang="en-US"/>
          </a:p>
          <a:p>
            <a:pPr lvl="2">
              <a:lnSpc>
                <a:spcPct val="90000"/>
              </a:lnSpc>
              <a:defRPr/>
            </a:pPr>
            <a:r>
              <a:rPr lang="en-US" altLang="en-US"/>
              <a:t>1</a:t>
            </a:r>
            <a:r>
              <a:rPr lang="en-US" altLang="en-US" baseline="30000"/>
              <a:t>st</a:t>
            </a:r>
            <a:r>
              <a:rPr lang="en-US" altLang="en-US"/>
              <a:t> bit: 0 unicast, 1 multicast.</a:t>
            </a:r>
          </a:p>
          <a:p>
            <a:pPr lvl="2">
              <a:lnSpc>
                <a:spcPct val="90000"/>
              </a:lnSpc>
              <a:defRPr/>
            </a:pPr>
            <a:r>
              <a:rPr lang="en-US" altLang="en-US"/>
              <a:t>all 1</a:t>
            </a:r>
            <a:r>
              <a:rPr lang="ja-JP" altLang="en-US">
                <a:latin typeface="Arial" pitchFamily="34" charset="0"/>
              </a:rPr>
              <a:t>’</a:t>
            </a:r>
            <a:r>
              <a:rPr lang="en-US" altLang="ja-JP"/>
              <a:t>s : broadcast </a:t>
            </a:r>
          </a:p>
          <a:p>
            <a:pPr>
              <a:lnSpc>
                <a:spcPct val="90000"/>
              </a:lnSpc>
              <a:defRPr/>
            </a:pPr>
            <a:r>
              <a:rPr lang="en-US" altLang="en-US" sz="2000"/>
              <a:t>MAC flat address  -&gt; portability </a:t>
            </a:r>
          </a:p>
          <a:p>
            <a:pPr lvl="1">
              <a:lnSpc>
                <a:spcPct val="90000"/>
              </a:lnSpc>
              <a:defRPr/>
            </a:pPr>
            <a:r>
              <a:rPr lang="en-US" altLang="en-US" sz="1800"/>
              <a:t>can move LAN card from one LAN to another</a:t>
            </a:r>
          </a:p>
          <a:p>
            <a:pPr>
              <a:lnSpc>
                <a:spcPct val="90000"/>
              </a:lnSpc>
              <a:defRPr/>
            </a:pPr>
            <a:r>
              <a:rPr lang="en-US" altLang="en-US" sz="2000"/>
              <a:t>MAC addressing operations on a LAN:</a:t>
            </a:r>
          </a:p>
          <a:p>
            <a:pPr lvl="1">
              <a:lnSpc>
                <a:spcPct val="90000"/>
              </a:lnSpc>
              <a:defRPr/>
            </a:pPr>
            <a:r>
              <a:rPr lang="en-US" altLang="en-US" sz="1600"/>
              <a:t> </a:t>
            </a:r>
            <a:r>
              <a:rPr lang="en-US" altLang="en-US" sz="1800"/>
              <a:t>each adaptor on the LAN </a:t>
            </a:r>
            <a:r>
              <a:rPr lang="ja-JP" altLang="en-US" sz="1800">
                <a:latin typeface="Arial" pitchFamily="34" charset="0"/>
              </a:rPr>
              <a:t>“</a:t>
            </a:r>
            <a:r>
              <a:rPr lang="en-US" altLang="ja-JP" sz="1800"/>
              <a:t>sees</a:t>
            </a:r>
            <a:r>
              <a:rPr lang="ja-JP" altLang="en-US" sz="1800">
                <a:latin typeface="Arial" pitchFamily="34" charset="0"/>
              </a:rPr>
              <a:t>”</a:t>
            </a:r>
            <a:r>
              <a:rPr lang="en-US" altLang="ja-JP" sz="1800"/>
              <a:t> all frames</a:t>
            </a:r>
          </a:p>
          <a:p>
            <a:pPr lvl="1">
              <a:lnSpc>
                <a:spcPct val="90000"/>
              </a:lnSpc>
              <a:defRPr/>
            </a:pPr>
            <a:r>
              <a:rPr lang="en-US" altLang="en-US" sz="1800"/>
              <a:t> accept a frame if dest. MAC address matches its own MAC address</a:t>
            </a:r>
          </a:p>
          <a:p>
            <a:pPr lvl="1">
              <a:lnSpc>
                <a:spcPct val="90000"/>
              </a:lnSpc>
              <a:defRPr/>
            </a:pPr>
            <a:r>
              <a:rPr lang="en-US" altLang="en-US" sz="1800"/>
              <a:t> accept all broadcast (MAC= all1</a:t>
            </a:r>
            <a:r>
              <a:rPr lang="ja-JP" altLang="en-US" sz="1800">
                <a:latin typeface="Arial" pitchFamily="34" charset="0"/>
              </a:rPr>
              <a:t>’</a:t>
            </a:r>
            <a:r>
              <a:rPr lang="en-US" altLang="ja-JP" sz="1800"/>
              <a:t>s) frames</a:t>
            </a:r>
          </a:p>
          <a:p>
            <a:pPr lvl="1">
              <a:lnSpc>
                <a:spcPct val="90000"/>
              </a:lnSpc>
              <a:defRPr/>
            </a:pPr>
            <a:r>
              <a:rPr lang="en-US" altLang="en-US" sz="1800"/>
              <a:t> accept all frames if set  in </a:t>
            </a:r>
            <a:r>
              <a:rPr lang="ja-JP" altLang="en-US" sz="1800">
                <a:latin typeface="Arial" pitchFamily="34" charset="0"/>
              </a:rPr>
              <a:t>“</a:t>
            </a:r>
            <a:r>
              <a:rPr lang="en-US" altLang="ja-JP" sz="1800"/>
              <a:t>promiscuous</a:t>
            </a:r>
            <a:r>
              <a:rPr lang="ja-JP" altLang="en-US" sz="1800">
                <a:latin typeface="Arial" pitchFamily="34" charset="0"/>
              </a:rPr>
              <a:t>”</a:t>
            </a:r>
            <a:r>
              <a:rPr lang="en-US" altLang="ja-JP" sz="1800"/>
              <a:t> mode</a:t>
            </a:r>
          </a:p>
          <a:p>
            <a:pPr lvl="1">
              <a:lnSpc>
                <a:spcPct val="90000"/>
              </a:lnSpc>
              <a:defRPr/>
            </a:pPr>
            <a:r>
              <a:rPr lang="en-US" altLang="en-US" sz="1800"/>
              <a:t> can configure to accept certain  multicast addresses (first bit = 1)</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202DC15B-A32D-D04E-B601-50E015402878}" type="slidenum">
              <a:rPr lang="en-US" altLang="en-US" sz="1200" smtClean="0"/>
              <a:pPr>
                <a:spcBef>
                  <a:spcPct val="0"/>
                </a:spcBef>
                <a:buFontTx/>
                <a:buNone/>
                <a:defRPr/>
              </a:pPr>
              <a:t>11</a:t>
            </a:fld>
            <a:endParaRPr lang="en-US" altLang="en-US" sz="1200"/>
          </a:p>
        </p:txBody>
      </p:sp>
      <p:sp>
        <p:nvSpPr>
          <p:cNvPr id="151554" name="Rectangle 2"/>
          <p:cNvSpPr>
            <a:spLocks noGrp="1" noChangeArrowheads="1"/>
          </p:cNvSpPr>
          <p:nvPr>
            <p:ph type="title"/>
          </p:nvPr>
        </p:nvSpPr>
        <p:spPr>
          <a:xfrm>
            <a:off x="609600" y="381000"/>
            <a:ext cx="7772400" cy="838200"/>
          </a:xfrm>
        </p:spPr>
        <p:txBody>
          <a:bodyPr/>
          <a:lstStyle/>
          <a:p>
            <a:pPr>
              <a:defRPr/>
            </a:pPr>
            <a:r>
              <a:rPr lang="en-US" sz="3600" dirty="0">
                <a:ea typeface="+mj-ea"/>
                <a:cs typeface="+mj-cs"/>
              </a:rPr>
              <a:t>MAC vs. IP Addresses</a:t>
            </a:r>
          </a:p>
        </p:txBody>
      </p:sp>
      <p:sp>
        <p:nvSpPr>
          <p:cNvPr id="151555" name="Rectangle 3"/>
          <p:cNvSpPr>
            <a:spLocks noGrp="1" noChangeArrowheads="1"/>
          </p:cNvSpPr>
          <p:nvPr>
            <p:ph type="body" idx="1"/>
          </p:nvPr>
        </p:nvSpPr>
        <p:spPr>
          <a:xfrm>
            <a:off x="381000" y="1219200"/>
            <a:ext cx="8382000" cy="4800600"/>
          </a:xfrm>
        </p:spPr>
        <p:txBody>
          <a:bodyPr/>
          <a:lstStyle/>
          <a:p>
            <a:pPr>
              <a:lnSpc>
                <a:spcPct val="90000"/>
              </a:lnSpc>
              <a:buFontTx/>
              <a:buNone/>
              <a:defRPr/>
            </a:pPr>
            <a:r>
              <a:rPr lang="en-US" altLang="en-US" sz="2400">
                <a:solidFill>
                  <a:srgbClr val="FF0000"/>
                </a:solidFill>
              </a:rPr>
              <a:t>32-bit IP address:</a:t>
            </a:r>
            <a:r>
              <a:rPr lang="en-US" altLang="en-US" sz="2400"/>
              <a:t> </a:t>
            </a:r>
          </a:p>
          <a:p>
            <a:pPr>
              <a:lnSpc>
                <a:spcPct val="90000"/>
              </a:lnSpc>
              <a:defRPr/>
            </a:pPr>
            <a:r>
              <a:rPr lang="en-US" altLang="en-US" sz="2000" i="1"/>
              <a:t>network-layer</a:t>
            </a:r>
            <a:r>
              <a:rPr lang="en-US" altLang="en-US" sz="2000"/>
              <a:t> address, logical</a:t>
            </a:r>
          </a:p>
          <a:p>
            <a:pPr lvl="1">
              <a:lnSpc>
                <a:spcPct val="90000"/>
              </a:lnSpc>
              <a:defRPr/>
            </a:pPr>
            <a:r>
              <a:rPr lang="en-US" altLang="en-US" sz="1600"/>
              <a:t> </a:t>
            </a:r>
            <a:r>
              <a:rPr lang="en-US" altLang="en-US" sz="1800"/>
              <a:t>i.e., not bound to any physical device, can be re-assigned</a:t>
            </a:r>
          </a:p>
          <a:p>
            <a:pPr>
              <a:lnSpc>
                <a:spcPct val="90000"/>
              </a:lnSpc>
              <a:defRPr/>
            </a:pPr>
            <a:r>
              <a:rPr lang="en-US" altLang="en-US" sz="2000"/>
              <a:t>IP hierarchical address NOT portable</a:t>
            </a:r>
          </a:p>
          <a:p>
            <a:pPr lvl="1">
              <a:lnSpc>
                <a:spcPct val="90000"/>
              </a:lnSpc>
              <a:defRPr/>
            </a:pPr>
            <a:r>
              <a:rPr lang="en-US" altLang="en-US" sz="1800"/>
              <a:t>depends on IP network to which an interface is attached</a:t>
            </a:r>
          </a:p>
          <a:p>
            <a:pPr lvl="1">
              <a:lnSpc>
                <a:spcPct val="90000"/>
              </a:lnSpc>
              <a:defRPr/>
            </a:pPr>
            <a:r>
              <a:rPr lang="en-US" altLang="en-US" sz="1800"/>
              <a:t>when move to another IP network, IP address re-assigned </a:t>
            </a:r>
          </a:p>
          <a:p>
            <a:pPr>
              <a:lnSpc>
                <a:spcPct val="90000"/>
              </a:lnSpc>
              <a:defRPr/>
            </a:pPr>
            <a:r>
              <a:rPr lang="en-US" altLang="en-US" sz="2000"/>
              <a:t>used to get IP packets to destination IP network </a:t>
            </a:r>
          </a:p>
          <a:p>
            <a:pPr lvl="1">
              <a:lnSpc>
                <a:spcPct val="90000"/>
              </a:lnSpc>
              <a:defRPr/>
            </a:pPr>
            <a:r>
              <a:rPr lang="en-US" altLang="en-US" sz="1800"/>
              <a:t>Recall how IP datagram forwarding is performed</a:t>
            </a:r>
          </a:p>
          <a:p>
            <a:pPr>
              <a:lnSpc>
                <a:spcPct val="90000"/>
              </a:lnSpc>
              <a:defRPr/>
            </a:pPr>
            <a:r>
              <a:rPr lang="en-US" altLang="en-US" sz="2000">
                <a:solidFill>
                  <a:srgbClr val="FF0000"/>
                </a:solidFill>
              </a:rPr>
              <a:t>IP network is </a:t>
            </a:r>
            <a:r>
              <a:rPr lang="ja-JP" altLang="en-US" sz="2000">
                <a:solidFill>
                  <a:srgbClr val="FF0000"/>
                </a:solidFill>
                <a:latin typeface="Arial" pitchFamily="34" charset="0"/>
              </a:rPr>
              <a:t>“</a:t>
            </a:r>
            <a:r>
              <a:rPr lang="en-US" altLang="ja-JP" sz="2000">
                <a:solidFill>
                  <a:srgbClr val="FF0000"/>
                </a:solidFill>
              </a:rPr>
              <a:t>virtual,</a:t>
            </a:r>
            <a:r>
              <a:rPr lang="ja-JP" altLang="en-US" sz="2000">
                <a:solidFill>
                  <a:srgbClr val="FF0000"/>
                </a:solidFill>
                <a:latin typeface="Arial" pitchFamily="34" charset="0"/>
              </a:rPr>
              <a:t>”</a:t>
            </a:r>
            <a:r>
              <a:rPr lang="en-US" altLang="ja-JP" sz="2000">
                <a:solidFill>
                  <a:srgbClr val="FF0000"/>
                </a:solidFill>
              </a:rPr>
              <a:t> actually packet delivery done by the underlying physical networks</a:t>
            </a:r>
          </a:p>
          <a:p>
            <a:pPr lvl="1">
              <a:lnSpc>
                <a:spcPct val="90000"/>
              </a:lnSpc>
              <a:defRPr/>
            </a:pPr>
            <a:r>
              <a:rPr lang="en-US" altLang="en-US" sz="1800"/>
              <a:t>from source host to destination host, hop-by-hop via IP routers </a:t>
            </a:r>
          </a:p>
          <a:p>
            <a:pPr lvl="1">
              <a:lnSpc>
                <a:spcPct val="90000"/>
              </a:lnSpc>
              <a:defRPr/>
            </a:pPr>
            <a:r>
              <a:rPr lang="en-US" altLang="en-US" sz="1800"/>
              <a:t>over each link, different link layer protocol used, with its own frame headers, and source and destination MAC addresses </a:t>
            </a:r>
          </a:p>
          <a:p>
            <a:pPr lvl="2">
              <a:lnSpc>
                <a:spcPct val="90000"/>
              </a:lnSpc>
              <a:defRPr/>
            </a:pPr>
            <a:r>
              <a:rPr lang="en-US" altLang="en-US"/>
              <a:t>Underlying physical networks do not understand IP protocol and datagram format!</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200025" y="209550"/>
            <a:ext cx="8105775" cy="933450"/>
          </a:xfrm>
        </p:spPr>
        <p:txBody>
          <a:bodyPr/>
          <a:lstStyle/>
          <a:p>
            <a:r>
              <a:rPr lang="en-US" altLang="en-US" sz="3200">
                <a:ea typeface="MS PGothic" charset="-128"/>
                <a:cs typeface="ＭＳ Ｐゴシック" charset="-128"/>
              </a:rPr>
              <a:t>IP Datagram Forwarding Model</a:t>
            </a:r>
            <a:endParaRPr lang="en-US" altLang="en-US">
              <a:ea typeface="MS PGothic" charset="-128"/>
              <a:cs typeface="ＭＳ Ｐゴシック" charset="-128"/>
            </a:endParaRPr>
          </a:p>
        </p:txBody>
      </p:sp>
      <p:sp>
        <p:nvSpPr>
          <p:cNvPr id="79874" name="Rectangle 3"/>
          <p:cNvSpPr>
            <a:spLocks noGrp="1" noChangeArrowheads="1"/>
          </p:cNvSpPr>
          <p:nvPr>
            <p:ph type="body" sz="half" idx="1"/>
          </p:nvPr>
        </p:nvSpPr>
        <p:spPr>
          <a:xfrm>
            <a:off x="304800" y="2314575"/>
            <a:ext cx="3695700" cy="523875"/>
          </a:xfrm>
        </p:spPr>
        <p:txBody>
          <a:bodyPr/>
          <a:lstStyle/>
          <a:p>
            <a:pPr>
              <a:buFontTx/>
              <a:buNone/>
            </a:pPr>
            <a:r>
              <a:rPr lang="en-US" altLang="en-US" sz="2400">
                <a:solidFill>
                  <a:schemeClr val="accent2"/>
                </a:solidFill>
                <a:ea typeface="MS PGothic" charset="-128"/>
                <a:cs typeface="ＭＳ Ｐゴシック" charset="-128"/>
              </a:rPr>
              <a:t>IP datagram:</a:t>
            </a:r>
            <a:r>
              <a:rPr lang="en-US" altLang="en-US" sz="2400">
                <a:ea typeface="MS PGothic" charset="-128"/>
                <a:cs typeface="ＭＳ Ｐゴシック" charset="-128"/>
              </a:rPr>
              <a:t> </a:t>
            </a:r>
          </a:p>
        </p:txBody>
      </p:sp>
      <p:grpSp>
        <p:nvGrpSpPr>
          <p:cNvPr id="79875" name="Group 4"/>
          <p:cNvGrpSpPr>
            <a:grpSpLocks/>
          </p:cNvGrpSpPr>
          <p:nvPr/>
        </p:nvGrpSpPr>
        <p:grpSpPr bwMode="auto">
          <a:xfrm>
            <a:off x="469900" y="2870200"/>
            <a:ext cx="3673475" cy="660400"/>
            <a:chOff x="404" y="2612"/>
            <a:chExt cx="2314" cy="416"/>
          </a:xfrm>
        </p:grpSpPr>
        <p:sp>
          <p:nvSpPr>
            <p:cNvPr id="79951" name="Rectangle 5"/>
            <p:cNvSpPr>
              <a:spLocks noChangeArrowheads="1"/>
            </p:cNvSpPr>
            <p:nvPr/>
          </p:nvSpPr>
          <p:spPr bwMode="auto">
            <a:xfrm>
              <a:off x="456" y="2646"/>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52" name="Group 6"/>
            <p:cNvGrpSpPr>
              <a:grpSpLocks/>
            </p:cNvGrpSpPr>
            <p:nvPr/>
          </p:nvGrpSpPr>
          <p:grpSpPr bwMode="auto">
            <a:xfrm>
              <a:off x="404" y="2612"/>
              <a:ext cx="2266" cy="416"/>
              <a:chOff x="1034" y="1406"/>
              <a:chExt cx="2266" cy="416"/>
            </a:xfrm>
          </p:grpSpPr>
          <p:sp>
            <p:nvSpPr>
              <p:cNvPr id="79953" name="Rectangle 7"/>
              <p:cNvSpPr>
                <a:spLocks noChangeArrowheads="1"/>
              </p:cNvSpPr>
              <p:nvPr/>
            </p:nvSpPr>
            <p:spPr bwMode="auto">
              <a:xfrm>
                <a:off x="1038" y="147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54" name="Text Box 8"/>
              <p:cNvSpPr txBox="1">
                <a:spLocks noChangeArrowheads="1"/>
              </p:cNvSpPr>
              <p:nvPr/>
            </p:nvSpPr>
            <p:spPr bwMode="auto">
              <a:xfrm>
                <a:off x="1034" y="141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79955" name="Line 9"/>
              <p:cNvSpPr>
                <a:spLocks noChangeShapeType="1"/>
              </p:cNvSpPr>
              <p:nvPr/>
            </p:nvSpPr>
            <p:spPr bwMode="auto">
              <a:xfrm>
                <a:off x="1518"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6" name="Text Box 10"/>
              <p:cNvSpPr txBox="1">
                <a:spLocks noChangeArrowheads="1"/>
              </p:cNvSpPr>
              <p:nvPr/>
            </p:nvSpPr>
            <p:spPr bwMode="auto">
              <a:xfrm>
                <a:off x="1513" y="1406"/>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source</a:t>
                </a:r>
              </a:p>
              <a:p>
                <a:pPr algn="ctr">
                  <a:spcBef>
                    <a:spcPct val="0"/>
                  </a:spcBef>
                  <a:buFontTx/>
                  <a:buNone/>
                </a:pPr>
                <a:r>
                  <a:rPr lang="en-US" altLang="en-US" sz="1800">
                    <a:solidFill>
                      <a:srgbClr val="FF0000"/>
                    </a:solidFill>
                  </a:rPr>
                  <a:t>IP addr</a:t>
                </a:r>
                <a:endParaRPr lang="en-US" altLang="en-US" sz="1800"/>
              </a:p>
            </p:txBody>
          </p:sp>
          <p:sp>
            <p:nvSpPr>
              <p:cNvPr id="79957" name="Text Box 11"/>
              <p:cNvSpPr txBox="1">
                <a:spLocks noChangeArrowheads="1"/>
              </p:cNvSpPr>
              <p:nvPr/>
            </p:nvSpPr>
            <p:spPr bwMode="auto">
              <a:xfrm>
                <a:off x="2089" y="1418"/>
                <a:ext cx="6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dest</a:t>
                </a:r>
              </a:p>
              <a:p>
                <a:pPr algn="ctr">
                  <a:spcBef>
                    <a:spcPct val="0"/>
                  </a:spcBef>
                  <a:buFontTx/>
                  <a:buNone/>
                </a:pPr>
                <a:r>
                  <a:rPr lang="en-US" altLang="en-US" sz="1800">
                    <a:solidFill>
                      <a:srgbClr val="FF0000"/>
                    </a:solidFill>
                  </a:rPr>
                  <a:t>IP addr</a:t>
                </a:r>
                <a:endParaRPr lang="en-US" altLang="en-US" sz="1800"/>
              </a:p>
            </p:txBody>
          </p:sp>
          <p:sp>
            <p:nvSpPr>
              <p:cNvPr id="79958" name="Line 12"/>
              <p:cNvSpPr>
                <a:spLocks noChangeShapeType="1"/>
              </p:cNvSpPr>
              <p:nvPr/>
            </p:nvSpPr>
            <p:spPr bwMode="auto">
              <a:xfrm>
                <a:off x="2124" y="147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9" name="Line 13"/>
              <p:cNvSpPr>
                <a:spLocks noChangeShapeType="1"/>
              </p:cNvSpPr>
              <p:nvPr/>
            </p:nvSpPr>
            <p:spPr bwMode="auto">
              <a:xfrm>
                <a:off x="2712" y="1482"/>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60" name="Text Box 14"/>
              <p:cNvSpPr txBox="1">
                <a:spLocks noChangeArrowheads="1"/>
              </p:cNvSpPr>
              <p:nvPr/>
            </p:nvSpPr>
            <p:spPr bwMode="auto">
              <a:xfrm>
                <a:off x="2781" y="151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sp>
        <p:nvSpPr>
          <p:cNvPr id="79876" name="Rectangle 15"/>
          <p:cNvSpPr>
            <a:spLocks noChangeArrowheads="1"/>
          </p:cNvSpPr>
          <p:nvPr/>
        </p:nvSpPr>
        <p:spPr bwMode="auto">
          <a:xfrm>
            <a:off x="514350" y="3619500"/>
            <a:ext cx="36957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r>
              <a:rPr lang="en-US" altLang="en-US" sz="2000"/>
              <a:t>datagram remains </a:t>
            </a:r>
            <a:r>
              <a:rPr lang="en-US" altLang="en-US" sz="2000">
                <a:solidFill>
                  <a:srgbClr val="FF0000"/>
                </a:solidFill>
              </a:rPr>
              <a:t>unchanged</a:t>
            </a:r>
            <a:r>
              <a:rPr lang="en-US" altLang="en-US" sz="2000"/>
              <a:t>, as it travels source to destination</a:t>
            </a:r>
          </a:p>
          <a:p>
            <a:r>
              <a:rPr lang="en-US" altLang="en-US" sz="2000"/>
              <a:t>addr fields of interest here</a:t>
            </a:r>
            <a:endParaRPr lang="en-US" altLang="en-US" sz="2400">
              <a:solidFill>
                <a:schemeClr val="accent2"/>
              </a:solidFill>
            </a:endParaRPr>
          </a:p>
          <a:p>
            <a:pPr>
              <a:buFontTx/>
              <a:buNone/>
            </a:pPr>
            <a:r>
              <a:rPr lang="en-US" altLang="en-US" sz="2400"/>
              <a:t> </a:t>
            </a:r>
          </a:p>
        </p:txBody>
      </p:sp>
      <p:grpSp>
        <p:nvGrpSpPr>
          <p:cNvPr id="79877" name="Group 16"/>
          <p:cNvGrpSpPr>
            <a:grpSpLocks/>
          </p:cNvGrpSpPr>
          <p:nvPr/>
        </p:nvGrpSpPr>
        <p:grpSpPr bwMode="auto">
          <a:xfrm>
            <a:off x="4191000" y="1143000"/>
            <a:ext cx="4422775" cy="4895850"/>
            <a:chOff x="2902" y="708"/>
            <a:chExt cx="2786" cy="3228"/>
          </a:xfrm>
        </p:grpSpPr>
        <p:grpSp>
          <p:nvGrpSpPr>
            <p:cNvPr id="79880" name="Group 17"/>
            <p:cNvGrpSpPr>
              <a:grpSpLocks/>
            </p:cNvGrpSpPr>
            <p:nvPr/>
          </p:nvGrpSpPr>
          <p:grpSpPr bwMode="auto">
            <a:xfrm>
              <a:off x="2902" y="1949"/>
              <a:ext cx="2786" cy="1987"/>
              <a:chOff x="2902" y="1949"/>
              <a:chExt cx="2786" cy="1987"/>
            </a:xfrm>
          </p:grpSpPr>
          <p:sp>
            <p:nvSpPr>
              <p:cNvPr id="79891" name="Freeform 18"/>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2" name="Freeform 19"/>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9893" name="Freeform 20"/>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79894" name="Object 21"/>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45057" name="Clip" r:id="rId4" imgW="1307079" imgH="1083682" progId="MS_ClipArt_Gallery.2">
                      <p:embed/>
                    </p:oleObj>
                  </mc:Choice>
                  <mc:Fallback>
                    <p:oleObj name="Clip" r:id="rId4" imgW="1307079" imgH="1083682" progId="MS_ClipArt_Gallery.2">
                      <p:embed/>
                      <p:pic>
                        <p:nvPicPr>
                          <p:cNvPr id="79894"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895" name="Line 22"/>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23"/>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Line 24"/>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8" name="Line 25"/>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899" name="Object 26"/>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45058" name="Clip" r:id="rId6" imgW="1307079" imgH="1083682" progId="MS_ClipArt_Gallery.2">
                      <p:embed/>
                    </p:oleObj>
                  </mc:Choice>
                  <mc:Fallback>
                    <p:oleObj name="Clip" r:id="rId6" imgW="1307079" imgH="1083682" progId="MS_ClipArt_Gallery.2">
                      <p:embed/>
                      <p:pic>
                        <p:nvPicPr>
                          <p:cNvPr id="79899"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00" name="Object 27"/>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45059" name="Clip" r:id="rId7" imgW="1307079" imgH="1083682" progId="MS_ClipArt_Gallery.2">
                      <p:embed/>
                    </p:oleObj>
                  </mc:Choice>
                  <mc:Fallback>
                    <p:oleObj name="Clip" r:id="rId7" imgW="1307079" imgH="1083682" progId="MS_ClipArt_Gallery.2">
                      <p:embed/>
                      <p:pic>
                        <p:nvPicPr>
                          <p:cNvPr id="7990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01" name="Line 28"/>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902" name="Group 29"/>
              <p:cNvGrpSpPr>
                <a:grpSpLocks/>
              </p:cNvGrpSpPr>
              <p:nvPr/>
            </p:nvGrpSpPr>
            <p:grpSpPr bwMode="auto">
              <a:xfrm>
                <a:off x="4081" y="2759"/>
                <a:ext cx="448" cy="240"/>
                <a:chOff x="3600" y="219"/>
                <a:chExt cx="360" cy="175"/>
              </a:xfrm>
            </p:grpSpPr>
            <p:sp>
              <p:nvSpPr>
                <p:cNvPr id="79938" name="Oval 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9" name="Line 31"/>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0" name="Line 32"/>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1" name="Rectangle 33"/>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79942" name="Oval 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79943" name="Group 35"/>
                <p:cNvGrpSpPr>
                  <a:grpSpLocks/>
                </p:cNvGrpSpPr>
                <p:nvPr/>
              </p:nvGrpSpPr>
              <p:grpSpPr bwMode="auto">
                <a:xfrm>
                  <a:off x="3686" y="244"/>
                  <a:ext cx="177" cy="66"/>
                  <a:chOff x="2848" y="848"/>
                  <a:chExt cx="140" cy="98"/>
                </a:xfrm>
              </p:grpSpPr>
              <p:sp>
                <p:nvSpPr>
                  <p:cNvPr id="79948" name="Line 3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9" name="Line 3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0" name="Line 3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9944" name="Group 39"/>
                <p:cNvGrpSpPr>
                  <a:grpSpLocks/>
                </p:cNvGrpSpPr>
                <p:nvPr/>
              </p:nvGrpSpPr>
              <p:grpSpPr bwMode="auto">
                <a:xfrm flipV="1">
                  <a:off x="3686" y="243"/>
                  <a:ext cx="177" cy="66"/>
                  <a:chOff x="2848" y="848"/>
                  <a:chExt cx="140" cy="98"/>
                </a:xfrm>
              </p:grpSpPr>
              <p:sp>
                <p:nvSpPr>
                  <p:cNvPr id="79945" name="Line 40"/>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6" name="Line 41"/>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7" name="Line 42"/>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79903" name="Text Box 43"/>
              <p:cNvSpPr txBox="1">
                <a:spLocks noChangeArrowheads="1"/>
              </p:cNvSpPr>
              <p:nvPr/>
            </p:nvSpPr>
            <p:spPr bwMode="auto">
              <a:xfrm>
                <a:off x="3278" y="204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79904" name="Rectangle 44"/>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05" name="Text Box 45"/>
              <p:cNvSpPr txBox="1">
                <a:spLocks noChangeArrowheads="1"/>
              </p:cNvSpPr>
              <p:nvPr/>
            </p:nvSpPr>
            <p:spPr bwMode="auto">
              <a:xfrm>
                <a:off x="3327" y="24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79906" name="Text Box 46"/>
              <p:cNvSpPr txBox="1">
                <a:spLocks noChangeArrowheads="1"/>
              </p:cNvSpPr>
              <p:nvPr/>
            </p:nvSpPr>
            <p:spPr bwMode="auto">
              <a:xfrm>
                <a:off x="3206" y="304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79907" name="Text Box 47"/>
              <p:cNvSpPr txBox="1">
                <a:spLocks noChangeArrowheads="1"/>
              </p:cNvSpPr>
              <p:nvPr/>
            </p:nvSpPr>
            <p:spPr bwMode="auto">
              <a:xfrm>
                <a:off x="3704" y="2618"/>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79908" name="Line 48"/>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9" name="Text Box 49"/>
              <p:cNvSpPr txBox="1">
                <a:spLocks noChangeArrowheads="1"/>
              </p:cNvSpPr>
              <p:nvPr/>
            </p:nvSpPr>
            <p:spPr bwMode="auto">
              <a:xfrm>
                <a:off x="4382" y="2612"/>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79910" name="Line 50"/>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1" name="Object 51"/>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45060" name="Clip" r:id="rId8" imgW="1307079" imgH="1083682" progId="MS_ClipArt_Gallery.2">
                      <p:embed/>
                    </p:oleObj>
                  </mc:Choice>
                  <mc:Fallback>
                    <p:oleObj name="Clip" r:id="rId8" imgW="1307079" imgH="1083682" progId="MS_ClipArt_Gallery.2">
                      <p:embed/>
                      <p:pic>
                        <p:nvPicPr>
                          <p:cNvPr id="79911"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2" name="Line 52"/>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13" name="Object 53"/>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45061" name="Clip" r:id="rId9" imgW="1307079" imgH="1083682" progId="MS_ClipArt_Gallery.2">
                      <p:embed/>
                    </p:oleObj>
                  </mc:Choice>
                  <mc:Fallback>
                    <p:oleObj name="Clip" r:id="rId9" imgW="1307079" imgH="1083682" progId="MS_ClipArt_Gallery.2">
                      <p:embed/>
                      <p:pic>
                        <p:nvPicPr>
                          <p:cNvPr id="79913"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14" name="Line 54"/>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5" name="Rectangle 55"/>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6" name="Text Box 56"/>
              <p:cNvSpPr txBox="1">
                <a:spLocks noChangeArrowheads="1"/>
              </p:cNvSpPr>
              <p:nvPr/>
            </p:nvSpPr>
            <p:spPr bwMode="auto">
              <a:xfrm>
                <a:off x="4704" y="2915"/>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79917" name="Rectangle 57"/>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18" name="Text Box 58"/>
              <p:cNvSpPr txBox="1">
                <a:spLocks noChangeArrowheads="1"/>
              </p:cNvSpPr>
              <p:nvPr/>
            </p:nvSpPr>
            <p:spPr bwMode="auto">
              <a:xfrm>
                <a:off x="4584" y="2321"/>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79919" name="Line 59"/>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0" name="Line 60"/>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1" name="Line 61"/>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2" name="Line 62"/>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9923" name="Object 63"/>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45062" name="Clip" r:id="rId10" imgW="1307079" imgH="1083682" progId="MS_ClipArt_Gallery.2">
                      <p:embed/>
                    </p:oleObj>
                  </mc:Choice>
                  <mc:Fallback>
                    <p:oleObj name="Clip" r:id="rId10" imgW="1307079" imgH="1083682" progId="MS_ClipArt_Gallery.2">
                      <p:embed/>
                      <p:pic>
                        <p:nvPicPr>
                          <p:cNvPr id="79923"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9924" name="Object 64"/>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45063" name="Clip" r:id="rId11" imgW="1307079" imgH="1083682" progId="MS_ClipArt_Gallery.2">
                      <p:embed/>
                    </p:oleObj>
                  </mc:Choice>
                  <mc:Fallback>
                    <p:oleObj name="Clip" r:id="rId11" imgW="1307079" imgH="1083682" progId="MS_ClipArt_Gallery.2">
                      <p:embed/>
                      <p:pic>
                        <p:nvPicPr>
                          <p:cNvPr id="79924"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9925" name="Text Box 65"/>
              <p:cNvSpPr txBox="1">
                <a:spLocks noChangeArrowheads="1"/>
              </p:cNvSpPr>
              <p:nvPr/>
            </p:nvSpPr>
            <p:spPr bwMode="auto">
              <a:xfrm>
                <a:off x="4640" y="3356"/>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79926" name="Text Box 66"/>
              <p:cNvSpPr txBox="1">
                <a:spLocks noChangeArrowheads="1"/>
              </p:cNvSpPr>
              <p:nvPr/>
            </p:nvSpPr>
            <p:spPr bwMode="auto">
              <a:xfrm>
                <a:off x="3269" y="3380"/>
                <a:ext cx="65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79927" name="Rectangle 67"/>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28" name="Text Box 68"/>
              <p:cNvSpPr txBox="1">
                <a:spLocks noChangeArrowheads="1"/>
              </p:cNvSpPr>
              <p:nvPr/>
            </p:nvSpPr>
            <p:spPr bwMode="auto">
              <a:xfrm>
                <a:off x="3916" y="3043"/>
                <a:ext cx="7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79929" name="Group 69"/>
              <p:cNvGrpSpPr>
                <a:grpSpLocks/>
              </p:cNvGrpSpPr>
              <p:nvPr/>
            </p:nvGrpSpPr>
            <p:grpSpPr bwMode="auto">
              <a:xfrm>
                <a:off x="3014" y="1991"/>
                <a:ext cx="233" cy="262"/>
                <a:chOff x="2822" y="1181"/>
                <a:chExt cx="233" cy="262"/>
              </a:xfrm>
            </p:grpSpPr>
            <p:sp>
              <p:nvSpPr>
                <p:cNvPr id="79936" name="Rectangle 7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7" name="Text Box 71"/>
                <p:cNvSpPr txBox="1">
                  <a:spLocks noChangeArrowheads="1"/>
                </p:cNvSpPr>
                <p:nvPr/>
              </p:nvSpPr>
              <p:spPr bwMode="auto">
                <a:xfrm>
                  <a:off x="2822" y="1181"/>
                  <a:ext cx="2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79930" name="Group 72"/>
              <p:cNvGrpSpPr>
                <a:grpSpLocks/>
              </p:cNvGrpSpPr>
              <p:nvPr/>
            </p:nvGrpSpPr>
            <p:grpSpPr bwMode="auto">
              <a:xfrm>
                <a:off x="3008" y="2771"/>
                <a:ext cx="217" cy="262"/>
                <a:chOff x="2822" y="1181"/>
                <a:chExt cx="217" cy="262"/>
              </a:xfrm>
            </p:grpSpPr>
            <p:sp>
              <p:nvSpPr>
                <p:cNvPr id="79934" name="Rectangle 7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5" name="Text Box 74"/>
                <p:cNvSpPr txBox="1">
                  <a:spLocks noChangeArrowheads="1"/>
                </p:cNvSpPr>
                <p:nvPr/>
              </p:nvSpPr>
              <p:spPr bwMode="auto">
                <a:xfrm>
                  <a:off x="2822" y="1181"/>
                  <a:ext cx="21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79931" name="Group 75"/>
              <p:cNvGrpSpPr>
                <a:grpSpLocks/>
              </p:cNvGrpSpPr>
              <p:nvPr/>
            </p:nvGrpSpPr>
            <p:grpSpPr bwMode="auto">
              <a:xfrm>
                <a:off x="5282" y="2999"/>
                <a:ext cx="216" cy="262"/>
                <a:chOff x="2822" y="1181"/>
                <a:chExt cx="216" cy="262"/>
              </a:xfrm>
            </p:grpSpPr>
            <p:sp>
              <p:nvSpPr>
                <p:cNvPr id="79932" name="Rectangle 76"/>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79933" name="Text Box 77"/>
                <p:cNvSpPr txBox="1">
                  <a:spLocks noChangeArrowheads="1"/>
                </p:cNvSpPr>
                <p:nvPr/>
              </p:nvSpPr>
              <p:spPr bwMode="auto">
                <a:xfrm>
                  <a:off x="2822" y="1181"/>
                  <a:ext cx="21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grpSp>
          <p:nvGrpSpPr>
            <p:cNvPr id="79881" name="Group 78"/>
            <p:cNvGrpSpPr>
              <a:grpSpLocks/>
            </p:cNvGrpSpPr>
            <p:nvPr/>
          </p:nvGrpSpPr>
          <p:grpSpPr bwMode="auto">
            <a:xfrm>
              <a:off x="3242" y="931"/>
              <a:ext cx="2228" cy="910"/>
              <a:chOff x="1442" y="3085"/>
              <a:chExt cx="2228" cy="910"/>
            </a:xfrm>
          </p:grpSpPr>
          <p:sp>
            <p:nvSpPr>
              <p:cNvPr id="79884" name="Text Box 79"/>
              <p:cNvSpPr txBox="1">
                <a:spLocks noChangeArrowheads="1"/>
              </p:cNvSpPr>
              <p:nvPr/>
            </p:nvSpPr>
            <p:spPr bwMode="auto">
              <a:xfrm>
                <a:off x="1442" y="3085"/>
                <a:ext cx="222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79885" name="Text Box 80"/>
              <p:cNvSpPr txBox="1">
                <a:spLocks noChangeArrowheads="1"/>
              </p:cNvSpPr>
              <p:nvPr/>
            </p:nvSpPr>
            <p:spPr bwMode="auto">
              <a:xfrm>
                <a:off x="1466" y="3337"/>
                <a:ext cx="201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79886" name="Text Box 81"/>
              <p:cNvSpPr txBox="1">
                <a:spLocks noChangeArrowheads="1"/>
              </p:cNvSpPr>
              <p:nvPr/>
            </p:nvSpPr>
            <p:spPr bwMode="auto">
              <a:xfrm>
                <a:off x="1472" y="3522"/>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79887" name="Text Box 82"/>
              <p:cNvSpPr txBox="1">
                <a:spLocks noChangeArrowheads="1"/>
              </p:cNvSpPr>
              <p:nvPr/>
            </p:nvSpPr>
            <p:spPr bwMode="auto">
              <a:xfrm>
                <a:off x="1478" y="3733"/>
                <a:ext cx="20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79888" name="Line 83"/>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9" name="Line 84"/>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0" name="Line 85"/>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882" name="Freeform 86"/>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83" name="Rectangle 87"/>
            <p:cNvSpPr>
              <a:spLocks noChangeArrowheads="1"/>
            </p:cNvSpPr>
            <p:nvPr/>
          </p:nvSpPr>
          <p:spPr bwMode="auto">
            <a:xfrm>
              <a:off x="3451" y="708"/>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79879"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C5C61425-DCCB-0846-B7F8-9A23708E1234}" type="slidenum">
              <a:rPr lang="en-US" altLang="en-US" sz="1200"/>
              <a:pPr>
                <a:spcBef>
                  <a:spcPct val="0"/>
                </a:spcBef>
                <a:buFontTx/>
                <a:buNone/>
              </a:pPr>
              <a:t>12</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a:t>CSci4211:           Network Layer: Data Plane Part 1</a:t>
            </a:r>
          </a:p>
        </p:txBody>
      </p:sp>
    </p:spTree>
    <p:extLst>
      <p:ext uri="{BB962C8B-B14F-4D97-AF65-F5344CB8AC3E}">
        <p14:creationId xmlns:p14="http://schemas.microsoft.com/office/powerpoint/2010/main" val="5222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200025" y="209550"/>
            <a:ext cx="8105775" cy="704850"/>
          </a:xfrm>
        </p:spPr>
        <p:txBody>
          <a:bodyPr/>
          <a:lstStyle/>
          <a:p>
            <a:r>
              <a:rPr lang="en-US" altLang="en-US" sz="3200">
                <a:ea typeface="MS PGothic" charset="-128"/>
                <a:cs typeface="ＭＳ Ｐゴシック" charset="-128"/>
              </a:rPr>
              <a:t>IP Forwarding: Destination in Same Net</a:t>
            </a:r>
            <a:endParaRPr lang="en-US" altLang="en-US">
              <a:ea typeface="MS PGothic" charset="-128"/>
              <a:cs typeface="ＭＳ Ｐゴシック" charset="-128"/>
            </a:endParaRPr>
          </a:p>
        </p:txBody>
      </p:sp>
      <p:sp>
        <p:nvSpPr>
          <p:cNvPr id="81922" name="Rectangle 3"/>
          <p:cNvSpPr>
            <a:spLocks noChangeArrowheads="1"/>
          </p:cNvSpPr>
          <p:nvPr/>
        </p:nvSpPr>
        <p:spPr bwMode="auto">
          <a:xfrm>
            <a:off x="371475" y="2305050"/>
            <a:ext cx="43338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send IP datagram addressed to B:</a:t>
            </a:r>
          </a:p>
          <a:p>
            <a:r>
              <a:rPr lang="en-US" altLang="en-US" sz="2000"/>
              <a:t>look up net. address of B in forwarding table</a:t>
            </a:r>
          </a:p>
          <a:p>
            <a:r>
              <a:rPr lang="en-US" altLang="en-US" sz="2000"/>
              <a:t>find B is on same net. as A</a:t>
            </a:r>
          </a:p>
          <a:p>
            <a:r>
              <a:rPr lang="en-US" altLang="en-US" sz="2000"/>
              <a:t>link layer will send datagram directly to B inside link-layer frame</a:t>
            </a:r>
          </a:p>
          <a:p>
            <a:pPr lvl="1"/>
            <a:r>
              <a:rPr lang="en-US" altLang="en-US" sz="1800"/>
              <a:t>B and A are directly connected</a:t>
            </a:r>
            <a:endParaRPr lang="en-US" altLang="en-US" sz="1800">
              <a:solidFill>
                <a:schemeClr val="accent2"/>
              </a:solidFill>
            </a:endParaRPr>
          </a:p>
          <a:p>
            <a:pPr>
              <a:buFontTx/>
              <a:buNone/>
            </a:pPr>
            <a:r>
              <a:rPr lang="en-US" altLang="en-US" sz="2400"/>
              <a:t> </a:t>
            </a:r>
          </a:p>
        </p:txBody>
      </p:sp>
      <p:sp>
        <p:nvSpPr>
          <p:cNvPr id="81923" name="Rectangle 4"/>
          <p:cNvSpPr>
            <a:spLocks noChangeArrowheads="1"/>
          </p:cNvSpPr>
          <p:nvPr/>
        </p:nvSpPr>
        <p:spPr bwMode="auto">
          <a:xfrm>
            <a:off x="542925" y="1524000"/>
            <a:ext cx="3590925" cy="504825"/>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4" name="Rectangle 5"/>
          <p:cNvSpPr>
            <a:spLocks noChangeArrowheads="1"/>
          </p:cNvSpPr>
          <p:nvPr/>
        </p:nvSpPr>
        <p:spPr bwMode="auto">
          <a:xfrm>
            <a:off x="466725" y="1590675"/>
            <a:ext cx="3590925" cy="504825"/>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25" name="Text Box 6"/>
          <p:cNvSpPr txBox="1">
            <a:spLocks noChangeArrowheads="1"/>
          </p:cNvSpPr>
          <p:nvPr/>
        </p:nvSpPr>
        <p:spPr bwMode="auto">
          <a:xfrm>
            <a:off x="460375" y="1508125"/>
            <a:ext cx="796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1926" name="Line 7"/>
          <p:cNvSpPr>
            <a:spLocks noChangeShapeType="1"/>
          </p:cNvSpPr>
          <p:nvPr/>
        </p:nvSpPr>
        <p:spPr bwMode="auto">
          <a:xfrm>
            <a:off x="12287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27" name="Text Box 8"/>
          <p:cNvSpPr txBox="1">
            <a:spLocks noChangeArrowheads="1"/>
          </p:cNvSpPr>
          <p:nvPr/>
        </p:nvSpPr>
        <p:spPr bwMode="auto">
          <a:xfrm>
            <a:off x="1196975" y="1670050"/>
            <a:ext cx="1084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1928" name="Text Box 9"/>
          <p:cNvSpPr txBox="1">
            <a:spLocks noChangeArrowheads="1"/>
          </p:cNvSpPr>
          <p:nvPr/>
        </p:nvSpPr>
        <p:spPr bwMode="auto">
          <a:xfrm>
            <a:off x="2197100" y="1670050"/>
            <a:ext cx="1120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223.1.1.3</a:t>
            </a:r>
            <a:endParaRPr lang="en-US" altLang="en-US" sz="1800"/>
          </a:p>
        </p:txBody>
      </p:sp>
      <p:sp>
        <p:nvSpPr>
          <p:cNvPr id="81929" name="Line 10"/>
          <p:cNvSpPr>
            <a:spLocks noChangeShapeType="1"/>
          </p:cNvSpPr>
          <p:nvPr/>
        </p:nvSpPr>
        <p:spPr bwMode="auto">
          <a:xfrm>
            <a:off x="2219325"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0" name="Line 11"/>
          <p:cNvSpPr>
            <a:spLocks noChangeShapeType="1"/>
          </p:cNvSpPr>
          <p:nvPr/>
        </p:nvSpPr>
        <p:spPr bwMode="auto">
          <a:xfrm>
            <a:off x="3238500" y="1600200"/>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Text Box 12"/>
          <p:cNvSpPr txBox="1">
            <a:spLocks noChangeArrowheads="1"/>
          </p:cNvSpPr>
          <p:nvPr/>
        </p:nvSpPr>
        <p:spPr bwMode="auto">
          <a:xfrm>
            <a:off x="3233738" y="1660525"/>
            <a:ext cx="661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nvGrpSpPr>
          <p:cNvPr id="81932" name="Group 13"/>
          <p:cNvGrpSpPr>
            <a:grpSpLocks/>
          </p:cNvGrpSpPr>
          <p:nvPr/>
        </p:nvGrpSpPr>
        <p:grpSpPr bwMode="auto">
          <a:xfrm>
            <a:off x="4419600" y="990600"/>
            <a:ext cx="4422775" cy="4935538"/>
            <a:chOff x="2902" y="731"/>
            <a:chExt cx="2786" cy="3205"/>
          </a:xfrm>
        </p:grpSpPr>
        <p:grpSp>
          <p:nvGrpSpPr>
            <p:cNvPr id="81935" name="Group 14"/>
            <p:cNvGrpSpPr>
              <a:grpSpLocks/>
            </p:cNvGrpSpPr>
            <p:nvPr/>
          </p:nvGrpSpPr>
          <p:grpSpPr bwMode="auto">
            <a:xfrm>
              <a:off x="3242" y="931"/>
              <a:ext cx="2228" cy="906"/>
              <a:chOff x="1442" y="3085"/>
              <a:chExt cx="2228" cy="906"/>
            </a:xfrm>
          </p:grpSpPr>
          <p:sp>
            <p:nvSpPr>
              <p:cNvPr id="81999" name="Text Box 15"/>
              <p:cNvSpPr txBox="1">
                <a:spLocks noChangeArrowheads="1"/>
              </p:cNvSpPr>
              <p:nvPr/>
            </p:nvSpPr>
            <p:spPr bwMode="auto">
              <a:xfrm>
                <a:off x="1442" y="3085"/>
                <a:ext cx="22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2000" name="Text Box 16"/>
              <p:cNvSpPr txBox="1">
                <a:spLocks noChangeArrowheads="1"/>
              </p:cNvSpPr>
              <p:nvPr/>
            </p:nvSpPr>
            <p:spPr bwMode="auto">
              <a:xfrm>
                <a:off x="1466" y="3337"/>
                <a:ext cx="20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2001" name="Text Box 17"/>
              <p:cNvSpPr txBox="1">
                <a:spLocks noChangeArrowheads="1"/>
              </p:cNvSpPr>
              <p:nvPr/>
            </p:nvSpPr>
            <p:spPr bwMode="auto">
              <a:xfrm>
                <a:off x="1472" y="352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2002" name="Text Box 18"/>
              <p:cNvSpPr txBox="1">
                <a:spLocks noChangeArrowheads="1"/>
              </p:cNvSpPr>
              <p:nvPr/>
            </p:nvSpPr>
            <p:spPr bwMode="auto">
              <a:xfrm>
                <a:off x="1478" y="3733"/>
                <a:ext cx="202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2003" name="Line 19"/>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4" name="Line 20"/>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5" name="Line 21"/>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36" name="Group 22"/>
            <p:cNvGrpSpPr>
              <a:grpSpLocks/>
            </p:cNvGrpSpPr>
            <p:nvPr/>
          </p:nvGrpSpPr>
          <p:grpSpPr bwMode="auto">
            <a:xfrm>
              <a:off x="2902" y="1949"/>
              <a:ext cx="2786" cy="1987"/>
              <a:chOff x="2902" y="1949"/>
              <a:chExt cx="2786" cy="1987"/>
            </a:xfrm>
          </p:grpSpPr>
          <p:sp>
            <p:nvSpPr>
              <p:cNvPr id="81939" name="Freeform 23"/>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0" name="Freeform 24"/>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1941" name="Freeform 25"/>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1942" name="Object 26"/>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46081" name="Clip" r:id="rId4" imgW="1307079" imgH="1083682" progId="MS_ClipArt_Gallery.2">
                      <p:embed/>
                    </p:oleObj>
                  </mc:Choice>
                  <mc:Fallback>
                    <p:oleObj name="Clip" r:id="rId4" imgW="1307079" imgH="1083682" progId="MS_ClipArt_Gallery.2">
                      <p:embed/>
                      <p:pic>
                        <p:nvPicPr>
                          <p:cNvPr id="81942"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3" name="Line 27"/>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4" name="Line 28"/>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5" name="Line 29"/>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6" name="Line 30"/>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47" name="Object 31"/>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46082" name="Clip" r:id="rId6" imgW="1307079" imgH="1083682" progId="MS_ClipArt_Gallery.2">
                      <p:embed/>
                    </p:oleObj>
                  </mc:Choice>
                  <mc:Fallback>
                    <p:oleObj name="Clip" r:id="rId6" imgW="1307079" imgH="1083682" progId="MS_ClipArt_Gallery.2">
                      <p:embed/>
                      <p:pic>
                        <p:nvPicPr>
                          <p:cNvPr id="81947"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48" name="Object 32"/>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46083" name="Clip" r:id="rId7" imgW="1307079" imgH="1083682" progId="MS_ClipArt_Gallery.2">
                      <p:embed/>
                    </p:oleObj>
                  </mc:Choice>
                  <mc:Fallback>
                    <p:oleObj name="Clip" r:id="rId7" imgW="1307079" imgH="1083682" progId="MS_ClipArt_Gallery.2">
                      <p:embed/>
                      <p:pic>
                        <p:nvPicPr>
                          <p:cNvPr id="81948"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49" name="Line 33"/>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950" name="Group 34"/>
              <p:cNvGrpSpPr>
                <a:grpSpLocks/>
              </p:cNvGrpSpPr>
              <p:nvPr/>
            </p:nvGrpSpPr>
            <p:grpSpPr bwMode="auto">
              <a:xfrm>
                <a:off x="4081" y="2759"/>
                <a:ext cx="448" cy="240"/>
                <a:chOff x="3600" y="219"/>
                <a:chExt cx="360" cy="175"/>
              </a:xfrm>
            </p:grpSpPr>
            <p:sp>
              <p:nvSpPr>
                <p:cNvPr id="81986" name="Oval 3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7" name="Line 3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8" name="Line 3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89" name="Rectangle 3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1990" name="Oval 3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1991" name="Group 40"/>
                <p:cNvGrpSpPr>
                  <a:grpSpLocks/>
                </p:cNvGrpSpPr>
                <p:nvPr/>
              </p:nvGrpSpPr>
              <p:grpSpPr bwMode="auto">
                <a:xfrm>
                  <a:off x="3686" y="244"/>
                  <a:ext cx="177" cy="66"/>
                  <a:chOff x="2848" y="848"/>
                  <a:chExt cx="140" cy="98"/>
                </a:xfrm>
              </p:grpSpPr>
              <p:sp>
                <p:nvSpPr>
                  <p:cNvPr id="81996" name="Line 4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7" name="Line 4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8" name="Line 4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1992" name="Group 44"/>
                <p:cNvGrpSpPr>
                  <a:grpSpLocks/>
                </p:cNvGrpSpPr>
                <p:nvPr/>
              </p:nvGrpSpPr>
              <p:grpSpPr bwMode="auto">
                <a:xfrm flipV="1">
                  <a:off x="3686" y="243"/>
                  <a:ext cx="177" cy="66"/>
                  <a:chOff x="2848" y="848"/>
                  <a:chExt cx="140" cy="98"/>
                </a:xfrm>
              </p:grpSpPr>
              <p:sp>
                <p:nvSpPr>
                  <p:cNvPr id="81993"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4"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95"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1951" name="Text Box 48"/>
              <p:cNvSpPr txBox="1">
                <a:spLocks noChangeArrowheads="1"/>
              </p:cNvSpPr>
              <p:nvPr/>
            </p:nvSpPr>
            <p:spPr bwMode="auto">
              <a:xfrm>
                <a:off x="3278" y="204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1952" name="Rectangle 49"/>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53" name="Text Box 50"/>
              <p:cNvSpPr txBox="1">
                <a:spLocks noChangeArrowheads="1"/>
              </p:cNvSpPr>
              <p:nvPr/>
            </p:nvSpPr>
            <p:spPr bwMode="auto">
              <a:xfrm>
                <a:off x="3327" y="24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1954" name="Text Box 51"/>
              <p:cNvSpPr txBox="1">
                <a:spLocks noChangeArrowheads="1"/>
              </p:cNvSpPr>
              <p:nvPr/>
            </p:nvSpPr>
            <p:spPr bwMode="auto">
              <a:xfrm>
                <a:off x="3206" y="3041"/>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1955" name="Text Box 52"/>
              <p:cNvSpPr txBox="1">
                <a:spLocks noChangeArrowheads="1"/>
              </p:cNvSpPr>
              <p:nvPr/>
            </p:nvSpPr>
            <p:spPr bwMode="auto">
              <a:xfrm>
                <a:off x="3704" y="2619"/>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1956" name="Line 53"/>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57" name="Text Box 54"/>
              <p:cNvSpPr txBox="1">
                <a:spLocks noChangeArrowheads="1"/>
              </p:cNvSpPr>
              <p:nvPr/>
            </p:nvSpPr>
            <p:spPr bwMode="auto">
              <a:xfrm>
                <a:off x="4382" y="2612"/>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1958" name="Line 55"/>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59" name="Object 56"/>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46084" name="Clip" r:id="rId8" imgW="1307079" imgH="1083682" progId="MS_ClipArt_Gallery.2">
                      <p:embed/>
                    </p:oleObj>
                  </mc:Choice>
                  <mc:Fallback>
                    <p:oleObj name="Clip" r:id="rId8" imgW="1307079" imgH="1083682" progId="MS_ClipArt_Gallery.2">
                      <p:embed/>
                      <p:pic>
                        <p:nvPicPr>
                          <p:cNvPr id="81959"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0" name="Line 57"/>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61" name="Object 58"/>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46085" name="Clip" r:id="rId9" imgW="1307079" imgH="1083682" progId="MS_ClipArt_Gallery.2">
                      <p:embed/>
                    </p:oleObj>
                  </mc:Choice>
                  <mc:Fallback>
                    <p:oleObj name="Clip" r:id="rId9" imgW="1307079" imgH="1083682" progId="MS_ClipArt_Gallery.2">
                      <p:embed/>
                      <p:pic>
                        <p:nvPicPr>
                          <p:cNvPr id="81961"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62" name="Line 59"/>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3" name="Rectangle 60"/>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4" name="Text Box 61"/>
              <p:cNvSpPr txBox="1">
                <a:spLocks noChangeArrowheads="1"/>
              </p:cNvSpPr>
              <p:nvPr/>
            </p:nvSpPr>
            <p:spPr bwMode="auto">
              <a:xfrm>
                <a:off x="4704" y="2915"/>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1965" name="Rectangle 62"/>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66" name="Text Box 63"/>
              <p:cNvSpPr txBox="1">
                <a:spLocks noChangeArrowheads="1"/>
              </p:cNvSpPr>
              <p:nvPr/>
            </p:nvSpPr>
            <p:spPr bwMode="auto">
              <a:xfrm>
                <a:off x="4584" y="2322"/>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1967" name="Line 64"/>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8" name="Line 65"/>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69" name="Line 66"/>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70" name="Line 67"/>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1971" name="Object 68"/>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46086" name="Clip" r:id="rId10" imgW="1307079" imgH="1083682" progId="MS_ClipArt_Gallery.2">
                      <p:embed/>
                    </p:oleObj>
                  </mc:Choice>
                  <mc:Fallback>
                    <p:oleObj name="Clip" r:id="rId10" imgW="1307079" imgH="1083682" progId="MS_ClipArt_Gallery.2">
                      <p:embed/>
                      <p:pic>
                        <p:nvPicPr>
                          <p:cNvPr id="81971"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1972" name="Object 69"/>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46087" name="Clip" r:id="rId11" imgW="1307079" imgH="1083682" progId="MS_ClipArt_Gallery.2">
                      <p:embed/>
                    </p:oleObj>
                  </mc:Choice>
                  <mc:Fallback>
                    <p:oleObj name="Clip" r:id="rId11" imgW="1307079" imgH="1083682" progId="MS_ClipArt_Gallery.2">
                      <p:embed/>
                      <p:pic>
                        <p:nvPicPr>
                          <p:cNvPr id="81972"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1973" name="Text Box 70"/>
              <p:cNvSpPr txBox="1">
                <a:spLocks noChangeArrowheads="1"/>
              </p:cNvSpPr>
              <p:nvPr/>
            </p:nvSpPr>
            <p:spPr bwMode="auto">
              <a:xfrm>
                <a:off x="4640" y="3357"/>
                <a:ext cx="6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1974" name="Text Box 71"/>
              <p:cNvSpPr txBox="1">
                <a:spLocks noChangeArrowheads="1"/>
              </p:cNvSpPr>
              <p:nvPr/>
            </p:nvSpPr>
            <p:spPr bwMode="auto">
              <a:xfrm>
                <a:off x="3269" y="3380"/>
                <a:ext cx="65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1975" name="Rectangle 72"/>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76" name="Text Box 73"/>
              <p:cNvSpPr txBox="1">
                <a:spLocks noChangeArrowheads="1"/>
              </p:cNvSpPr>
              <p:nvPr/>
            </p:nvSpPr>
            <p:spPr bwMode="auto">
              <a:xfrm>
                <a:off x="3916" y="3043"/>
                <a:ext cx="72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1977" name="Group 74"/>
              <p:cNvGrpSpPr>
                <a:grpSpLocks/>
              </p:cNvGrpSpPr>
              <p:nvPr/>
            </p:nvGrpSpPr>
            <p:grpSpPr bwMode="auto">
              <a:xfrm>
                <a:off x="3014" y="1992"/>
                <a:ext cx="233" cy="257"/>
                <a:chOff x="2822" y="1182"/>
                <a:chExt cx="233" cy="257"/>
              </a:xfrm>
            </p:grpSpPr>
            <p:sp>
              <p:nvSpPr>
                <p:cNvPr id="81984" name="Rectangle 7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5" name="Text Box 76"/>
                <p:cNvSpPr txBox="1">
                  <a:spLocks noChangeArrowheads="1"/>
                </p:cNvSpPr>
                <p:nvPr/>
              </p:nvSpPr>
              <p:spPr bwMode="auto">
                <a:xfrm>
                  <a:off x="2822" y="1182"/>
                  <a:ext cx="23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1978" name="Group 77"/>
              <p:cNvGrpSpPr>
                <a:grpSpLocks/>
              </p:cNvGrpSpPr>
              <p:nvPr/>
            </p:nvGrpSpPr>
            <p:grpSpPr bwMode="auto">
              <a:xfrm>
                <a:off x="3008" y="2771"/>
                <a:ext cx="217" cy="258"/>
                <a:chOff x="2822" y="1181"/>
                <a:chExt cx="217" cy="258"/>
              </a:xfrm>
            </p:grpSpPr>
            <p:sp>
              <p:nvSpPr>
                <p:cNvPr id="81982" name="Rectangle 78"/>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3" name="Text Box 79"/>
                <p:cNvSpPr txBox="1">
                  <a:spLocks noChangeArrowheads="1"/>
                </p:cNvSpPr>
                <p:nvPr/>
              </p:nvSpPr>
              <p:spPr bwMode="auto">
                <a:xfrm>
                  <a:off x="2822" y="1181"/>
                  <a:ext cx="21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1979" name="Group 80"/>
              <p:cNvGrpSpPr>
                <a:grpSpLocks/>
              </p:cNvGrpSpPr>
              <p:nvPr/>
            </p:nvGrpSpPr>
            <p:grpSpPr bwMode="auto">
              <a:xfrm>
                <a:off x="5282" y="2999"/>
                <a:ext cx="216" cy="258"/>
                <a:chOff x="2822" y="1181"/>
                <a:chExt cx="216" cy="258"/>
              </a:xfrm>
            </p:grpSpPr>
            <p:sp>
              <p:nvSpPr>
                <p:cNvPr id="81980" name="Rectangle 81"/>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1981" name="Text Box 82"/>
                <p:cNvSpPr txBox="1">
                  <a:spLocks noChangeArrowheads="1"/>
                </p:cNvSpPr>
                <p:nvPr/>
              </p:nvSpPr>
              <p:spPr bwMode="auto">
                <a:xfrm>
                  <a:off x="2822" y="1181"/>
                  <a:ext cx="21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1937" name="Freeform 8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38" name="Rectangle 84"/>
            <p:cNvSpPr>
              <a:spLocks noChangeArrowheads="1"/>
            </p:cNvSpPr>
            <p:nvPr/>
          </p:nvSpPr>
          <p:spPr bwMode="auto">
            <a:xfrm>
              <a:off x="3251" y="731"/>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193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64F9803-649A-6549-A211-D2A5CD795969}" type="slidenum">
              <a:rPr lang="en-US" altLang="en-US" sz="1200"/>
              <a:pPr>
                <a:spcBef>
                  <a:spcPct val="0"/>
                </a:spcBef>
                <a:buFontTx/>
                <a:buNone/>
              </a:pPr>
              <a:t>13</a:t>
            </a:fld>
            <a:endParaRPr lang="en-US" altLang="en-US" sz="1200"/>
          </a:p>
        </p:txBody>
      </p:sp>
      <p:sp>
        <p:nvSpPr>
          <p:cNvPr id="87" name="页脚占位符 1"/>
          <p:cNvSpPr>
            <a:spLocks noGrp="1"/>
          </p:cNvSpPr>
          <p:nvPr>
            <p:ph type="ftr" sz="quarter" idx="10"/>
          </p:nvPr>
        </p:nvSpPr>
        <p:spPr>
          <a:xfrm>
            <a:off x="800100" y="6324600"/>
            <a:ext cx="3886200" cy="457200"/>
          </a:xfrm>
        </p:spPr>
        <p:txBody>
          <a:bodyPr/>
          <a:lstStyle/>
          <a:p>
            <a:pPr>
              <a:defRPr/>
            </a:pPr>
            <a:r>
              <a:rPr lang="en-US" dirty="0"/>
              <a:t>CSci4211:           Network Layer: Data Plane Part 1</a:t>
            </a:r>
          </a:p>
        </p:txBody>
      </p:sp>
    </p:spTree>
    <p:extLst>
      <p:ext uri="{BB962C8B-B14F-4D97-AF65-F5344CB8AC3E}">
        <p14:creationId xmlns:p14="http://schemas.microsoft.com/office/powerpoint/2010/main" val="263785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7BF23C0-4330-094D-B011-826BCDED61A6}" type="slidenum">
              <a:rPr lang="en-US" altLang="en-US" sz="1200" smtClean="0"/>
              <a:pPr>
                <a:spcBef>
                  <a:spcPct val="0"/>
                </a:spcBef>
                <a:buFontTx/>
                <a:buNone/>
                <a:defRPr/>
              </a:pPr>
              <a:t>14</a:t>
            </a:fld>
            <a:endParaRPr lang="en-US" altLang="en-US" sz="1200"/>
          </a:p>
        </p:txBody>
      </p:sp>
      <p:sp>
        <p:nvSpPr>
          <p:cNvPr id="152579" name="Rectangle 3"/>
          <p:cNvSpPr>
            <a:spLocks noGrp="1" noChangeArrowheads="1"/>
          </p:cNvSpPr>
          <p:nvPr>
            <p:ph type="title"/>
          </p:nvPr>
        </p:nvSpPr>
        <p:spPr>
          <a:xfrm>
            <a:off x="461963" y="220663"/>
            <a:ext cx="8105775" cy="998537"/>
          </a:xfrm>
        </p:spPr>
        <p:txBody>
          <a:bodyPr/>
          <a:lstStyle/>
          <a:p>
            <a:pPr>
              <a:defRPr/>
            </a:pPr>
            <a:r>
              <a:rPr lang="en-US" altLang="en-US" sz="3200"/>
              <a:t>Recall: IP Datagram Forwarding</a:t>
            </a:r>
            <a:endParaRPr lang="en-US" altLang="en-US"/>
          </a:p>
        </p:txBody>
      </p:sp>
      <p:grpSp>
        <p:nvGrpSpPr>
          <p:cNvPr id="44035" name="Group 4"/>
          <p:cNvGrpSpPr>
            <a:grpSpLocks/>
          </p:cNvGrpSpPr>
          <p:nvPr/>
        </p:nvGrpSpPr>
        <p:grpSpPr bwMode="auto">
          <a:xfrm>
            <a:off x="4618038" y="1460500"/>
            <a:ext cx="4192587" cy="2998788"/>
            <a:chOff x="2896" y="749"/>
            <a:chExt cx="2786" cy="1987"/>
          </a:xfrm>
        </p:grpSpPr>
        <p:sp>
          <p:nvSpPr>
            <p:cNvPr id="152581" name="Freeform 5"/>
            <p:cNvSpPr>
              <a:spLocks/>
            </p:cNvSpPr>
            <p:nvPr/>
          </p:nvSpPr>
          <p:spPr bwMode="auto">
            <a:xfrm>
              <a:off x="2896" y="7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2" name="Freeform 6"/>
            <p:cNvSpPr>
              <a:spLocks/>
            </p:cNvSpPr>
            <p:nvPr/>
          </p:nvSpPr>
          <p:spPr bwMode="auto">
            <a:xfrm>
              <a:off x="4482" y="930"/>
              <a:ext cx="1200" cy="1234"/>
            </a:xfrm>
            <a:custGeom>
              <a:avLst/>
              <a:gdLst>
                <a:gd name="T0" fmla="*/ 25 w 1201"/>
                <a:gd name="T1" fmla="*/ 709 h 1234"/>
                <a:gd name="T2" fmla="*/ 526 w 1201"/>
                <a:gd name="T3" fmla="*/ 780 h 1234"/>
                <a:gd name="T4" fmla="*/ 611 w 1201"/>
                <a:gd name="T5" fmla="*/ 1134 h 1234"/>
                <a:gd name="T6" fmla="*/ 944 w 1201"/>
                <a:gd name="T7" fmla="*/ 1230 h 1234"/>
                <a:gd name="T8" fmla="*/ 1169 w 1201"/>
                <a:gd name="T9" fmla="*/ 1107 h 1234"/>
                <a:gd name="T10" fmla="*/ 1124 w 1201"/>
                <a:gd name="T11" fmla="*/ 894 h 1234"/>
                <a:gd name="T12" fmla="*/ 1112 w 1201"/>
                <a:gd name="T13" fmla="*/ 693 h 1234"/>
                <a:gd name="T14" fmla="*/ 1097 w 1201"/>
                <a:gd name="T15" fmla="*/ 423 h 1234"/>
                <a:gd name="T16" fmla="*/ 1139 w 1201"/>
                <a:gd name="T17" fmla="*/ 216 h 1234"/>
                <a:gd name="T18" fmla="*/ 1100 w 1201"/>
                <a:gd name="T19" fmla="*/ 33 h 1234"/>
                <a:gd name="T20" fmla="*/ 644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3" name="Freeform 7"/>
            <p:cNvSpPr>
              <a:spLocks/>
            </p:cNvSpPr>
            <p:nvPr/>
          </p:nvSpPr>
          <p:spPr bwMode="auto">
            <a:xfrm>
              <a:off x="3657" y="17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68" name="Object 8"/>
            <p:cNvGraphicFramePr>
              <a:graphicFrameLocks noChangeAspect="1"/>
            </p:cNvGraphicFramePr>
            <p:nvPr/>
          </p:nvGraphicFramePr>
          <p:xfrm>
            <a:off x="2945" y="815"/>
            <a:ext cx="368" cy="292"/>
          </p:xfrm>
          <a:graphic>
            <a:graphicData uri="http://schemas.openxmlformats.org/presentationml/2006/ole">
              <mc:AlternateContent xmlns:mc="http://schemas.openxmlformats.org/markup-compatibility/2006">
                <mc:Choice xmlns:v="urn:schemas-microsoft-com:vml" Requires="v">
                  <p:oleObj spid="_x0000_s44203" name="Clip" r:id="rId3" imgW="1307079" imgH="1083682" progId="MS_ClipArt_Gallery.2">
                    <p:embed/>
                  </p:oleObj>
                </mc:Choice>
                <mc:Fallback>
                  <p:oleObj name="Clip" r:id="rId3" imgW="1307079" imgH="1083682" progId="MS_ClipArt_Gallery.2">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8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585" name="Line 9"/>
            <p:cNvSpPr>
              <a:spLocks noChangeShapeType="1"/>
            </p:cNvSpPr>
            <p:nvPr/>
          </p:nvSpPr>
          <p:spPr bwMode="auto">
            <a:xfrm>
              <a:off x="3298" y="1050"/>
              <a:ext cx="175"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6" name="Line 10"/>
            <p:cNvSpPr>
              <a:spLocks noChangeShapeType="1"/>
            </p:cNvSpPr>
            <p:nvPr/>
          </p:nvSpPr>
          <p:spPr bwMode="auto">
            <a:xfrm flipH="1">
              <a:off x="3481" y="1041"/>
              <a:ext cx="0" cy="8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7" name="Line 11"/>
            <p:cNvSpPr>
              <a:spLocks noChangeShapeType="1"/>
            </p:cNvSpPr>
            <p:nvPr/>
          </p:nvSpPr>
          <p:spPr bwMode="auto">
            <a:xfrm flipV="1">
              <a:off x="3298" y="1456"/>
              <a:ext cx="175"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88" name="Line 12"/>
            <p:cNvSpPr>
              <a:spLocks noChangeShapeType="1"/>
            </p:cNvSpPr>
            <p:nvPr/>
          </p:nvSpPr>
          <p:spPr bwMode="auto">
            <a:xfrm>
              <a:off x="3304" y="1851"/>
              <a:ext cx="17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73" name="Object 13"/>
            <p:cNvGraphicFramePr>
              <a:graphicFrameLocks noChangeAspect="1"/>
            </p:cNvGraphicFramePr>
            <p:nvPr/>
          </p:nvGraphicFramePr>
          <p:xfrm>
            <a:off x="2945" y="1235"/>
            <a:ext cx="368" cy="292"/>
          </p:xfrm>
          <a:graphic>
            <a:graphicData uri="http://schemas.openxmlformats.org/presentationml/2006/ole">
              <mc:AlternateContent xmlns:mc="http://schemas.openxmlformats.org/markup-compatibility/2006">
                <mc:Choice xmlns:v="urn:schemas-microsoft-com:vml" Requires="v">
                  <p:oleObj spid="_x0000_s44204" name="Clip" r:id="rId5" imgW="1307079" imgH="1083682" progId="MS_ClipArt_Gallery.2">
                    <p:embed/>
                  </p:oleObj>
                </mc:Choice>
                <mc:Fallback>
                  <p:oleObj name="Clip" r:id="rId5"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2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74" name="Object 14"/>
            <p:cNvGraphicFramePr>
              <a:graphicFrameLocks noChangeAspect="1"/>
            </p:cNvGraphicFramePr>
            <p:nvPr/>
          </p:nvGraphicFramePr>
          <p:xfrm>
            <a:off x="2945" y="1619"/>
            <a:ext cx="368" cy="292"/>
          </p:xfrm>
          <a:graphic>
            <a:graphicData uri="http://schemas.openxmlformats.org/presentationml/2006/ole">
              <mc:AlternateContent xmlns:mc="http://schemas.openxmlformats.org/markup-compatibility/2006">
                <mc:Choice xmlns:v="urn:schemas-microsoft-com:vml" Requires="v">
                  <p:oleObj spid="_x0000_s44205"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5" y="16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591" name="Line 15"/>
            <p:cNvSpPr>
              <a:spLocks noChangeShapeType="1"/>
            </p:cNvSpPr>
            <p:nvPr/>
          </p:nvSpPr>
          <p:spPr bwMode="auto">
            <a:xfrm>
              <a:off x="3481" y="1581"/>
              <a:ext cx="652"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44076" name="Group 16"/>
            <p:cNvGrpSpPr>
              <a:grpSpLocks/>
            </p:cNvGrpSpPr>
            <p:nvPr/>
          </p:nvGrpSpPr>
          <p:grpSpPr bwMode="auto">
            <a:xfrm>
              <a:off x="4075" y="1559"/>
              <a:ext cx="448" cy="240"/>
              <a:chOff x="3600" y="219"/>
              <a:chExt cx="360" cy="175"/>
            </a:xfrm>
          </p:grpSpPr>
          <p:sp>
            <p:nvSpPr>
              <p:cNvPr id="152593" name="Oval 17"/>
              <p:cNvSpPr>
                <a:spLocks noChangeArrowheads="1"/>
              </p:cNvSpPr>
              <p:nvPr/>
            </p:nvSpPr>
            <p:spPr bwMode="auto">
              <a:xfrm>
                <a:off x="3605" y="297"/>
                <a:ext cx="353"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594" name="Line 18"/>
              <p:cNvSpPr>
                <a:spLocks noChangeShapeType="1"/>
              </p:cNvSpPr>
              <p:nvPr/>
            </p:nvSpPr>
            <p:spPr bwMode="auto">
              <a:xfrm>
                <a:off x="3605"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95" name="Line 19"/>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596" name="Rectangle 20"/>
              <p:cNvSpPr>
                <a:spLocks noChangeArrowheads="1"/>
              </p:cNvSpPr>
              <p:nvPr/>
            </p:nvSpPr>
            <p:spPr bwMode="auto">
              <a:xfrm>
                <a:off x="3605" y="289"/>
                <a:ext cx="348"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52597" name="Oval 21"/>
              <p:cNvSpPr>
                <a:spLocks noChangeArrowheads="1"/>
              </p:cNvSpPr>
              <p:nvPr/>
            </p:nvSpPr>
            <p:spPr bwMode="auto">
              <a:xfrm>
                <a:off x="3600" y="219"/>
                <a:ext cx="353"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44117" name="Group 22"/>
              <p:cNvGrpSpPr>
                <a:grpSpLocks/>
              </p:cNvGrpSpPr>
              <p:nvPr/>
            </p:nvGrpSpPr>
            <p:grpSpPr bwMode="auto">
              <a:xfrm>
                <a:off x="3686" y="244"/>
                <a:ext cx="177" cy="66"/>
                <a:chOff x="2848" y="848"/>
                <a:chExt cx="140" cy="98"/>
              </a:xfrm>
            </p:grpSpPr>
            <p:sp>
              <p:nvSpPr>
                <p:cNvPr id="152599" name="Line 23"/>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0" name="Line 24"/>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1" name="Line 25"/>
                <p:cNvSpPr>
                  <a:spLocks noChangeShapeType="1"/>
                </p:cNvSpPr>
                <p:nvPr/>
              </p:nvSpPr>
              <p:spPr bwMode="auto">
                <a:xfrm>
                  <a:off x="2894" y="853"/>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44118" name="Group 26"/>
              <p:cNvGrpSpPr>
                <a:grpSpLocks/>
              </p:cNvGrpSpPr>
              <p:nvPr/>
            </p:nvGrpSpPr>
            <p:grpSpPr bwMode="auto">
              <a:xfrm flipV="1">
                <a:off x="3686" y="243"/>
                <a:ext cx="177" cy="66"/>
                <a:chOff x="2848" y="848"/>
                <a:chExt cx="140" cy="98"/>
              </a:xfrm>
            </p:grpSpPr>
            <p:sp>
              <p:nvSpPr>
                <p:cNvPr id="152603" name="Line 27"/>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4" name="Line 28"/>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05" name="Line 29"/>
                <p:cNvSpPr>
                  <a:spLocks noChangeShapeType="1"/>
                </p:cNvSpPr>
                <p:nvPr/>
              </p:nvSpPr>
              <p:spPr bwMode="auto">
                <a:xfrm>
                  <a:off x="2894" y="853"/>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52606" name="Text Box 30"/>
            <p:cNvSpPr txBox="1">
              <a:spLocks noChangeArrowheads="1"/>
            </p:cNvSpPr>
            <p:nvPr/>
          </p:nvSpPr>
          <p:spPr bwMode="auto">
            <a:xfrm>
              <a:off x="3270" y="845"/>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223.1.1.1</a:t>
              </a:r>
              <a:endParaRPr lang="en-US" altLang="en-US" sz="1800">
                <a:latin typeface="Comic Sans MS" pitchFamily="66" charset="0"/>
              </a:endParaRPr>
            </a:p>
          </p:txBody>
        </p:sp>
        <p:sp>
          <p:nvSpPr>
            <p:cNvPr id="152607" name="Rectangle 31"/>
            <p:cNvSpPr>
              <a:spLocks noChangeArrowheads="1"/>
            </p:cNvSpPr>
            <p:nvPr/>
          </p:nvSpPr>
          <p:spPr bwMode="auto">
            <a:xfrm>
              <a:off x="3327" y="1299"/>
              <a:ext cx="193"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08" name="Text Box 32"/>
            <p:cNvSpPr txBox="1">
              <a:spLocks noChangeArrowheads="1"/>
            </p:cNvSpPr>
            <p:nvPr/>
          </p:nvSpPr>
          <p:spPr bwMode="auto">
            <a:xfrm>
              <a:off x="3281" y="1241"/>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223.1.1.2</a:t>
              </a:r>
              <a:endParaRPr lang="en-US" altLang="en-US" sz="1800">
                <a:latin typeface="Comic Sans MS" pitchFamily="66" charset="0"/>
              </a:endParaRPr>
            </a:p>
          </p:txBody>
        </p:sp>
        <p:sp>
          <p:nvSpPr>
            <p:cNvPr id="152609" name="Text Box 33"/>
            <p:cNvSpPr txBox="1">
              <a:spLocks noChangeArrowheads="1"/>
            </p:cNvSpPr>
            <p:nvPr/>
          </p:nvSpPr>
          <p:spPr bwMode="auto">
            <a:xfrm>
              <a:off x="3200" y="1840"/>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223.1.1.3</a:t>
              </a:r>
              <a:endParaRPr lang="en-US" altLang="en-US" sz="1800">
                <a:latin typeface="Comic Sans MS" pitchFamily="66" charset="0"/>
              </a:endParaRPr>
            </a:p>
          </p:txBody>
        </p:sp>
        <p:sp>
          <p:nvSpPr>
            <p:cNvPr id="152610" name="Text Box 34"/>
            <p:cNvSpPr txBox="1">
              <a:spLocks noChangeArrowheads="1"/>
            </p:cNvSpPr>
            <p:nvPr/>
          </p:nvSpPr>
          <p:spPr bwMode="auto">
            <a:xfrm>
              <a:off x="3698" y="1418"/>
              <a:ext cx="688"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223.1.1.4</a:t>
              </a:r>
              <a:endParaRPr lang="en-US" altLang="en-US" sz="1800">
                <a:latin typeface="Comic Sans MS" pitchFamily="66" charset="0"/>
              </a:endParaRPr>
            </a:p>
          </p:txBody>
        </p:sp>
        <p:sp>
          <p:nvSpPr>
            <p:cNvPr id="152611" name="Line 35"/>
            <p:cNvSpPr>
              <a:spLocks noChangeShapeType="1"/>
            </p:cNvSpPr>
            <p:nvPr/>
          </p:nvSpPr>
          <p:spPr bwMode="auto">
            <a:xfrm>
              <a:off x="4456" y="1587"/>
              <a:ext cx="63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12" name="Text Box 36"/>
            <p:cNvSpPr txBox="1">
              <a:spLocks noChangeArrowheads="1"/>
            </p:cNvSpPr>
            <p:nvPr/>
          </p:nvSpPr>
          <p:spPr bwMode="auto">
            <a:xfrm>
              <a:off x="4376" y="1412"/>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223.1.2.9</a:t>
              </a:r>
              <a:endParaRPr lang="en-US" altLang="en-US" sz="1800">
                <a:latin typeface="Comic Sans MS" pitchFamily="66" charset="0"/>
              </a:endParaRPr>
            </a:p>
          </p:txBody>
        </p:sp>
        <p:sp>
          <p:nvSpPr>
            <p:cNvPr id="152613" name="Line 37"/>
            <p:cNvSpPr>
              <a:spLocks noChangeShapeType="1"/>
            </p:cNvSpPr>
            <p:nvPr/>
          </p:nvSpPr>
          <p:spPr bwMode="auto">
            <a:xfrm flipH="1">
              <a:off x="5101" y="1149"/>
              <a:ext cx="0" cy="8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85" name="Object 38"/>
            <p:cNvGraphicFramePr>
              <a:graphicFrameLocks noChangeAspect="1"/>
            </p:cNvGraphicFramePr>
            <p:nvPr/>
          </p:nvGraphicFramePr>
          <p:xfrm>
            <a:off x="5213" y="965"/>
            <a:ext cx="368" cy="292"/>
          </p:xfrm>
          <a:graphic>
            <a:graphicData uri="http://schemas.openxmlformats.org/presentationml/2006/ole">
              <mc:AlternateContent xmlns:mc="http://schemas.openxmlformats.org/markup-compatibility/2006">
                <mc:Choice xmlns:v="urn:schemas-microsoft-com:vml" Requires="v">
                  <p:oleObj spid="_x0000_s44206" name="Clip" r:id="rId7" imgW="1307079" imgH="1083682" progId="MS_ClipArt_Gallery.2">
                    <p:embed/>
                  </p:oleObj>
                </mc:Choice>
                <mc:Fallback>
                  <p:oleObj name="Clip" r:id="rId7" imgW="1307079" imgH="1083682" progId="MS_ClipArt_Gallery.2">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 y="9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15" name="Line 39"/>
            <p:cNvSpPr>
              <a:spLocks noChangeShapeType="1"/>
            </p:cNvSpPr>
            <p:nvPr/>
          </p:nvSpPr>
          <p:spPr bwMode="auto">
            <a:xfrm>
              <a:off x="5101" y="1152"/>
              <a:ext cx="149"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87" name="Object 40"/>
            <p:cNvGraphicFramePr>
              <a:graphicFrameLocks noChangeAspect="1"/>
            </p:cNvGraphicFramePr>
            <p:nvPr/>
          </p:nvGraphicFramePr>
          <p:xfrm>
            <a:off x="5216" y="1835"/>
            <a:ext cx="368" cy="292"/>
          </p:xfrm>
          <a:graphic>
            <a:graphicData uri="http://schemas.openxmlformats.org/presentationml/2006/ole">
              <mc:AlternateContent xmlns:mc="http://schemas.openxmlformats.org/markup-compatibility/2006">
                <mc:Choice xmlns:v="urn:schemas-microsoft-com:vml" Requires="v">
                  <p:oleObj spid="_x0000_s44207" name="Clip" r:id="rId8" imgW="1307079" imgH="1083682" progId="MS_ClipArt_Gallery.2">
                    <p:embed/>
                  </p:oleObj>
                </mc:Choice>
                <mc:Fallback>
                  <p:oleObj name="Clip" r:id="rId8" imgW="1307079" imgH="1083682" progId="MS_ClipArt_Gallery.2">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 y="18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17" name="Line 41"/>
            <p:cNvSpPr>
              <a:spLocks noChangeShapeType="1"/>
            </p:cNvSpPr>
            <p:nvPr/>
          </p:nvSpPr>
          <p:spPr bwMode="auto">
            <a:xfrm>
              <a:off x="5101" y="1953"/>
              <a:ext cx="149"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18" name="Rectangle 42"/>
            <p:cNvSpPr>
              <a:spLocks noChangeArrowheads="1"/>
            </p:cNvSpPr>
            <p:nvPr/>
          </p:nvSpPr>
          <p:spPr bwMode="auto">
            <a:xfrm>
              <a:off x="5067" y="1794"/>
              <a:ext cx="108" cy="12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19" name="Text Box 43"/>
            <p:cNvSpPr txBox="1">
              <a:spLocks noChangeArrowheads="1"/>
            </p:cNvSpPr>
            <p:nvPr/>
          </p:nvSpPr>
          <p:spPr bwMode="auto">
            <a:xfrm>
              <a:off x="4681" y="1739"/>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223.1.2.2</a:t>
              </a:r>
              <a:endParaRPr lang="en-US" altLang="en-US" sz="1800">
                <a:latin typeface="Comic Sans MS" pitchFamily="66" charset="0"/>
              </a:endParaRPr>
            </a:p>
          </p:txBody>
        </p:sp>
        <p:sp>
          <p:nvSpPr>
            <p:cNvPr id="152620" name="Rectangle 44"/>
            <p:cNvSpPr>
              <a:spLocks noChangeArrowheads="1"/>
            </p:cNvSpPr>
            <p:nvPr/>
          </p:nvSpPr>
          <p:spPr bwMode="auto">
            <a:xfrm>
              <a:off x="5076" y="1182"/>
              <a:ext cx="154"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21" name="Text Box 45"/>
            <p:cNvSpPr txBox="1">
              <a:spLocks noChangeArrowheads="1"/>
            </p:cNvSpPr>
            <p:nvPr/>
          </p:nvSpPr>
          <p:spPr bwMode="auto">
            <a:xfrm>
              <a:off x="4586" y="1121"/>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223.1.2.1</a:t>
              </a:r>
              <a:endParaRPr lang="en-US" altLang="en-US" sz="1800">
                <a:latin typeface="Comic Sans MS" pitchFamily="66" charset="0"/>
              </a:endParaRPr>
            </a:p>
          </p:txBody>
        </p:sp>
        <p:sp>
          <p:nvSpPr>
            <p:cNvPr id="152622" name="Line 46"/>
            <p:cNvSpPr>
              <a:spLocks noChangeShapeType="1"/>
            </p:cNvSpPr>
            <p:nvPr/>
          </p:nvSpPr>
          <p:spPr bwMode="auto">
            <a:xfrm flipH="1">
              <a:off x="4306" y="1800"/>
              <a:ext cx="0" cy="45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3" name="Line 47"/>
            <p:cNvSpPr>
              <a:spLocks noChangeShapeType="1"/>
            </p:cNvSpPr>
            <p:nvPr/>
          </p:nvSpPr>
          <p:spPr bwMode="auto">
            <a:xfrm flipH="1">
              <a:off x="3892" y="2253"/>
              <a:ext cx="74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4" name="Line 48"/>
            <p:cNvSpPr>
              <a:spLocks noChangeShapeType="1"/>
            </p:cNvSpPr>
            <p:nvPr/>
          </p:nvSpPr>
          <p:spPr bwMode="auto">
            <a:xfrm flipH="1" flipV="1">
              <a:off x="3890" y="2248"/>
              <a:ext cx="2" cy="1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25" name="Line 49"/>
            <p:cNvSpPr>
              <a:spLocks noChangeShapeType="1"/>
            </p:cNvSpPr>
            <p:nvPr/>
          </p:nvSpPr>
          <p:spPr bwMode="auto">
            <a:xfrm flipH="1" flipV="1">
              <a:off x="4631" y="2251"/>
              <a:ext cx="2" cy="1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44097" name="Object 50"/>
            <p:cNvGraphicFramePr>
              <a:graphicFrameLocks noChangeAspect="1"/>
            </p:cNvGraphicFramePr>
            <p:nvPr/>
          </p:nvGraphicFramePr>
          <p:xfrm>
            <a:off x="4496" y="2351"/>
            <a:ext cx="368" cy="292"/>
          </p:xfrm>
          <a:graphic>
            <a:graphicData uri="http://schemas.openxmlformats.org/presentationml/2006/ole">
              <mc:AlternateContent xmlns:mc="http://schemas.openxmlformats.org/markup-compatibility/2006">
                <mc:Choice xmlns:v="urn:schemas-microsoft-com:vml" Requires="v">
                  <p:oleObj spid="_x0000_s44208" name="Clip" r:id="rId9" imgW="1307079" imgH="1083682" progId="MS_ClipArt_Gallery.2">
                    <p:embed/>
                  </p:oleObj>
                </mc:Choice>
                <mc:Fallback>
                  <p:oleObj name="Clip" r:id="rId9" imgW="1307079" imgH="1083682" progId="MS_ClipArt_Gallery.2">
                    <p:embed/>
                    <p:pic>
                      <p:nvPicPr>
                        <p:cNvPr id="0"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3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44098" name="Object 51"/>
            <p:cNvGraphicFramePr>
              <a:graphicFrameLocks noChangeAspect="1"/>
            </p:cNvGraphicFramePr>
            <p:nvPr/>
          </p:nvGraphicFramePr>
          <p:xfrm>
            <a:off x="3704" y="2360"/>
            <a:ext cx="368" cy="292"/>
          </p:xfrm>
          <a:graphic>
            <a:graphicData uri="http://schemas.openxmlformats.org/presentationml/2006/ole">
              <mc:AlternateContent xmlns:mc="http://schemas.openxmlformats.org/markup-compatibility/2006">
                <mc:Choice xmlns:v="urn:schemas-microsoft-com:vml" Requires="v">
                  <p:oleObj spid="_x0000_s44209"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 y="23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2628" name="Text Box 52"/>
            <p:cNvSpPr txBox="1">
              <a:spLocks noChangeArrowheads="1"/>
            </p:cNvSpPr>
            <p:nvPr/>
          </p:nvSpPr>
          <p:spPr bwMode="auto">
            <a:xfrm>
              <a:off x="4634" y="2156"/>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223.1.3.2</a:t>
              </a:r>
              <a:endParaRPr lang="en-US" altLang="en-US" sz="1800">
                <a:latin typeface="Comic Sans MS" pitchFamily="66" charset="0"/>
              </a:endParaRPr>
            </a:p>
          </p:txBody>
        </p:sp>
        <p:sp>
          <p:nvSpPr>
            <p:cNvPr id="152629" name="Text Box 53"/>
            <p:cNvSpPr txBox="1">
              <a:spLocks noChangeArrowheads="1"/>
            </p:cNvSpPr>
            <p:nvPr/>
          </p:nvSpPr>
          <p:spPr bwMode="auto">
            <a:xfrm>
              <a:off x="3264" y="2180"/>
              <a:ext cx="6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223.1.3.1</a:t>
              </a:r>
              <a:endParaRPr lang="en-US" altLang="en-US" sz="1800">
                <a:latin typeface="Comic Sans MS" pitchFamily="66" charset="0"/>
              </a:endParaRPr>
            </a:p>
          </p:txBody>
        </p:sp>
        <p:sp>
          <p:nvSpPr>
            <p:cNvPr id="152630" name="Rectangle 54"/>
            <p:cNvSpPr>
              <a:spLocks noChangeArrowheads="1"/>
            </p:cNvSpPr>
            <p:nvPr/>
          </p:nvSpPr>
          <p:spPr bwMode="auto">
            <a:xfrm>
              <a:off x="4266" y="1884"/>
              <a:ext cx="80" cy="11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31" name="Text Box 55"/>
            <p:cNvSpPr txBox="1">
              <a:spLocks noChangeArrowheads="1"/>
            </p:cNvSpPr>
            <p:nvPr/>
          </p:nvSpPr>
          <p:spPr bwMode="auto">
            <a:xfrm>
              <a:off x="3926" y="1835"/>
              <a:ext cx="76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1600">
                  <a:latin typeface="Arial" pitchFamily="34" charset="0"/>
                </a:rPr>
                <a:t>223.1.3.27</a:t>
              </a:r>
              <a:endParaRPr lang="en-US" altLang="en-US" sz="1800">
                <a:latin typeface="Comic Sans MS" pitchFamily="66" charset="0"/>
              </a:endParaRPr>
            </a:p>
          </p:txBody>
        </p:sp>
        <p:grpSp>
          <p:nvGrpSpPr>
            <p:cNvPr id="44103" name="Group 56"/>
            <p:cNvGrpSpPr>
              <a:grpSpLocks/>
            </p:cNvGrpSpPr>
            <p:nvPr/>
          </p:nvGrpSpPr>
          <p:grpSpPr bwMode="auto">
            <a:xfrm>
              <a:off x="3008" y="791"/>
              <a:ext cx="246" cy="263"/>
              <a:chOff x="2822" y="1181"/>
              <a:chExt cx="246" cy="263"/>
            </a:xfrm>
          </p:grpSpPr>
          <p:sp>
            <p:nvSpPr>
              <p:cNvPr id="152633" name="Rectangle 57"/>
              <p:cNvSpPr>
                <a:spLocks noChangeArrowheads="1"/>
              </p:cNvSpPr>
              <p:nvPr/>
            </p:nvSpPr>
            <p:spPr bwMode="auto">
              <a:xfrm>
                <a:off x="2886" y="1232"/>
                <a:ext cx="114"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34" name="Text Box 58"/>
              <p:cNvSpPr txBox="1">
                <a:spLocks noChangeArrowheads="1"/>
              </p:cNvSpPr>
              <p:nvPr/>
            </p:nvSpPr>
            <p:spPr bwMode="auto">
              <a:xfrm>
                <a:off x="2822" y="1181"/>
                <a:ext cx="246"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a:solidFill>
                      <a:srgbClr val="FF0000"/>
                    </a:solidFill>
                    <a:latin typeface="Comic Sans MS" pitchFamily="66" charset="0"/>
                  </a:rPr>
                  <a:t>A</a:t>
                </a:r>
                <a:endParaRPr lang="en-US" altLang="en-US" sz="1800">
                  <a:solidFill>
                    <a:srgbClr val="FF0000"/>
                  </a:solidFill>
                  <a:latin typeface="Comic Sans MS" pitchFamily="66" charset="0"/>
                </a:endParaRPr>
              </a:p>
            </p:txBody>
          </p:sp>
        </p:grpSp>
        <p:grpSp>
          <p:nvGrpSpPr>
            <p:cNvPr id="44104" name="Group 59"/>
            <p:cNvGrpSpPr>
              <a:grpSpLocks/>
            </p:cNvGrpSpPr>
            <p:nvPr/>
          </p:nvGrpSpPr>
          <p:grpSpPr bwMode="auto">
            <a:xfrm>
              <a:off x="3001" y="1571"/>
              <a:ext cx="229" cy="262"/>
              <a:chOff x="2821" y="1181"/>
              <a:chExt cx="229" cy="262"/>
            </a:xfrm>
          </p:grpSpPr>
          <p:sp>
            <p:nvSpPr>
              <p:cNvPr id="152636" name="Rectangle 60"/>
              <p:cNvSpPr>
                <a:spLocks noChangeArrowheads="1"/>
              </p:cNvSpPr>
              <p:nvPr/>
            </p:nvSpPr>
            <p:spPr bwMode="auto">
              <a:xfrm>
                <a:off x="2888" y="1230"/>
                <a:ext cx="115"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37" name="Text Box 61"/>
              <p:cNvSpPr txBox="1">
                <a:spLocks noChangeArrowheads="1"/>
              </p:cNvSpPr>
              <p:nvPr/>
            </p:nvSpPr>
            <p:spPr bwMode="auto">
              <a:xfrm>
                <a:off x="2821" y="1181"/>
                <a:ext cx="229" cy="2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a:solidFill>
                      <a:srgbClr val="FF0000"/>
                    </a:solidFill>
                    <a:latin typeface="Comic Sans MS" pitchFamily="66" charset="0"/>
                  </a:rPr>
                  <a:t>B</a:t>
                </a:r>
                <a:endParaRPr lang="en-US" altLang="en-US" sz="1800">
                  <a:solidFill>
                    <a:srgbClr val="FF0000"/>
                  </a:solidFill>
                  <a:latin typeface="Comic Sans MS" pitchFamily="66" charset="0"/>
                </a:endParaRPr>
              </a:p>
            </p:txBody>
          </p:sp>
        </p:grpSp>
        <p:grpSp>
          <p:nvGrpSpPr>
            <p:cNvPr id="44105" name="Group 62"/>
            <p:cNvGrpSpPr>
              <a:grpSpLocks/>
            </p:cNvGrpSpPr>
            <p:nvPr/>
          </p:nvGrpSpPr>
          <p:grpSpPr bwMode="auto">
            <a:xfrm>
              <a:off x="5276" y="1798"/>
              <a:ext cx="228" cy="263"/>
              <a:chOff x="2822" y="1180"/>
              <a:chExt cx="228" cy="263"/>
            </a:xfrm>
          </p:grpSpPr>
          <p:sp>
            <p:nvSpPr>
              <p:cNvPr id="152639" name="Rectangle 63"/>
              <p:cNvSpPr>
                <a:spLocks noChangeArrowheads="1"/>
              </p:cNvSpPr>
              <p:nvPr/>
            </p:nvSpPr>
            <p:spPr bwMode="auto">
              <a:xfrm>
                <a:off x="2886" y="1230"/>
                <a:ext cx="114"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40" name="Text Box 64"/>
              <p:cNvSpPr txBox="1">
                <a:spLocks noChangeArrowheads="1"/>
              </p:cNvSpPr>
              <p:nvPr/>
            </p:nvSpPr>
            <p:spPr bwMode="auto">
              <a:xfrm>
                <a:off x="2822" y="1180"/>
                <a:ext cx="228" cy="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sz="2000">
                    <a:solidFill>
                      <a:srgbClr val="FF0000"/>
                    </a:solidFill>
                    <a:latin typeface="Comic Sans MS" pitchFamily="66" charset="0"/>
                  </a:rPr>
                  <a:t>E</a:t>
                </a:r>
                <a:endParaRPr lang="en-US" altLang="en-US" sz="1800">
                  <a:solidFill>
                    <a:srgbClr val="FF0000"/>
                  </a:solidFill>
                  <a:latin typeface="Comic Sans MS" pitchFamily="66" charset="0"/>
                </a:endParaRPr>
              </a:p>
            </p:txBody>
          </p:sp>
        </p:grpSp>
      </p:grpSp>
      <p:sp>
        <p:nvSpPr>
          <p:cNvPr id="152641" name="Rectangle 65"/>
          <p:cNvSpPr>
            <a:spLocks noChangeArrowheads="1"/>
          </p:cNvSpPr>
          <p:nvPr/>
        </p:nvSpPr>
        <p:spPr bwMode="auto">
          <a:xfrm>
            <a:off x="304800" y="1219200"/>
            <a:ext cx="43338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spcBef>
                <a:spcPct val="20000"/>
              </a:spcBef>
              <a:defRPr/>
            </a:pPr>
            <a:r>
              <a:rPr lang="en-US">
                <a:latin typeface="Comic Sans MS" charset="0"/>
                <a:ea typeface="ＭＳ Ｐゴシック" charset="0"/>
              </a:rPr>
              <a:t>Starting at A, given IP datagram addressed to B:</a:t>
            </a:r>
          </a:p>
          <a:p>
            <a:pPr marL="342900" indent="-342900">
              <a:spcBef>
                <a:spcPct val="20000"/>
              </a:spcBef>
              <a:buFontTx/>
              <a:buChar char="•"/>
              <a:defRPr/>
            </a:pPr>
            <a:r>
              <a:rPr lang="en-US" sz="2000">
                <a:latin typeface="Comic Sans MS" charset="0"/>
                <a:ea typeface="ＭＳ Ｐゴシック" charset="0"/>
              </a:rPr>
              <a:t>look up net. address of B, find B on same net. as A</a:t>
            </a:r>
          </a:p>
          <a:p>
            <a:pPr marL="342900" indent="-342900">
              <a:spcBef>
                <a:spcPct val="20000"/>
              </a:spcBef>
              <a:buFontTx/>
              <a:buChar char="•"/>
              <a:defRPr/>
            </a:pPr>
            <a:r>
              <a:rPr lang="en-US" sz="2000">
                <a:solidFill>
                  <a:srgbClr val="FF0000"/>
                </a:solidFill>
                <a:latin typeface="Comic Sans MS" charset="0"/>
                <a:ea typeface="ＭＳ Ｐゴシック" charset="0"/>
              </a:rPr>
              <a:t>link layer send datagram to B inside link-layer frame</a:t>
            </a:r>
            <a:r>
              <a:rPr lang="en-US">
                <a:latin typeface="Comic Sans MS" charset="0"/>
                <a:ea typeface="ＭＳ Ｐゴシック" charset="0"/>
              </a:rPr>
              <a:t> </a:t>
            </a:r>
          </a:p>
        </p:txBody>
      </p:sp>
      <p:grpSp>
        <p:nvGrpSpPr>
          <p:cNvPr id="44037" name="Group 91"/>
          <p:cNvGrpSpPr>
            <a:grpSpLocks/>
          </p:cNvGrpSpPr>
          <p:nvPr/>
        </p:nvGrpSpPr>
        <p:grpSpPr bwMode="auto">
          <a:xfrm>
            <a:off x="457200" y="3581400"/>
            <a:ext cx="6086475" cy="2503488"/>
            <a:chOff x="260" y="2402"/>
            <a:chExt cx="3834" cy="1577"/>
          </a:xfrm>
        </p:grpSpPr>
        <p:sp>
          <p:nvSpPr>
            <p:cNvPr id="152578" name="Rectangle 2"/>
            <p:cNvSpPr>
              <a:spLocks noChangeArrowheads="1"/>
            </p:cNvSpPr>
            <p:nvPr/>
          </p:nvSpPr>
          <p:spPr bwMode="auto">
            <a:xfrm>
              <a:off x="1951" y="3040"/>
              <a:ext cx="2143" cy="42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42" name="Text Box 66"/>
            <p:cNvSpPr txBox="1">
              <a:spLocks noChangeArrowheads="1"/>
            </p:cNvSpPr>
            <p:nvPr/>
          </p:nvSpPr>
          <p:spPr bwMode="auto">
            <a:xfrm>
              <a:off x="410" y="3051"/>
              <a:ext cx="66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a:latin typeface="Comic Sans MS" pitchFamily="66" charset="0"/>
                </a:rPr>
                <a:t>B</a:t>
              </a:r>
              <a:r>
                <a:rPr lang="ja-JP" altLang="en-US" sz="1800">
                  <a:latin typeface="Arial" pitchFamily="34" charset="0"/>
                </a:rPr>
                <a:t>’</a:t>
              </a:r>
              <a:r>
                <a:rPr lang="en-US" altLang="ja-JP" sz="1800">
                  <a:latin typeface="Comic Sans MS" pitchFamily="66" charset="0"/>
                </a:rPr>
                <a:t>s MAC</a:t>
              </a:r>
            </a:p>
            <a:p>
              <a:pPr algn="ctr">
                <a:defRPr/>
              </a:pPr>
              <a:r>
                <a:rPr lang="en-US" altLang="en-US" sz="1800">
                  <a:latin typeface="Comic Sans MS" pitchFamily="66" charset="0"/>
                </a:rPr>
                <a:t>addr</a:t>
              </a:r>
            </a:p>
          </p:txBody>
        </p:sp>
        <p:sp>
          <p:nvSpPr>
            <p:cNvPr id="152643" name="Text Box 67"/>
            <p:cNvSpPr txBox="1">
              <a:spLocks noChangeArrowheads="1"/>
            </p:cNvSpPr>
            <p:nvPr/>
          </p:nvSpPr>
          <p:spPr bwMode="auto">
            <a:xfrm>
              <a:off x="1066" y="3051"/>
              <a:ext cx="67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a:latin typeface="Comic Sans MS" pitchFamily="66" charset="0"/>
                </a:rPr>
                <a:t>A</a:t>
              </a:r>
              <a:r>
                <a:rPr lang="ja-JP" altLang="en-US" sz="1800">
                  <a:latin typeface="Arial" pitchFamily="34" charset="0"/>
                </a:rPr>
                <a:t>’</a:t>
              </a:r>
              <a:r>
                <a:rPr lang="en-US" altLang="ja-JP" sz="1800">
                  <a:latin typeface="Comic Sans MS" pitchFamily="66" charset="0"/>
                </a:rPr>
                <a:t>s MAC</a:t>
              </a:r>
            </a:p>
            <a:p>
              <a:pPr algn="ctr">
                <a:defRPr/>
              </a:pPr>
              <a:r>
                <a:rPr lang="en-US" altLang="en-US" sz="1800">
                  <a:latin typeface="Comic Sans MS" pitchFamily="66" charset="0"/>
                </a:rPr>
                <a:t>addr</a:t>
              </a:r>
            </a:p>
          </p:txBody>
        </p:sp>
        <p:sp>
          <p:nvSpPr>
            <p:cNvPr id="152644" name="Text Box 68"/>
            <p:cNvSpPr txBox="1">
              <a:spLocks noChangeArrowheads="1"/>
            </p:cNvSpPr>
            <p:nvPr/>
          </p:nvSpPr>
          <p:spPr bwMode="auto">
            <a:xfrm>
              <a:off x="2024" y="3040"/>
              <a:ext cx="51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a:latin typeface="Comic Sans MS" pitchFamily="66" charset="0"/>
                </a:rPr>
                <a:t>A</a:t>
              </a:r>
              <a:r>
                <a:rPr lang="ja-JP" altLang="en-US" sz="1800">
                  <a:latin typeface="Arial" pitchFamily="34" charset="0"/>
                </a:rPr>
                <a:t>’</a:t>
              </a:r>
              <a:r>
                <a:rPr lang="en-US" altLang="ja-JP" sz="1800">
                  <a:latin typeface="Comic Sans MS" pitchFamily="66" charset="0"/>
                </a:rPr>
                <a:t>s IP</a:t>
              </a:r>
            </a:p>
            <a:p>
              <a:pPr algn="ctr">
                <a:defRPr/>
              </a:pPr>
              <a:r>
                <a:rPr lang="en-US" altLang="en-US" sz="1800">
                  <a:latin typeface="Comic Sans MS" pitchFamily="66" charset="0"/>
                </a:rPr>
                <a:t>addr</a:t>
              </a:r>
            </a:p>
          </p:txBody>
        </p:sp>
        <p:sp>
          <p:nvSpPr>
            <p:cNvPr id="152645" name="Text Box 69"/>
            <p:cNvSpPr txBox="1">
              <a:spLocks noChangeArrowheads="1"/>
            </p:cNvSpPr>
            <p:nvPr/>
          </p:nvSpPr>
          <p:spPr bwMode="auto">
            <a:xfrm>
              <a:off x="2633" y="3044"/>
              <a:ext cx="50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r>
                <a:rPr lang="en-US" altLang="en-US" sz="1800">
                  <a:latin typeface="Comic Sans MS" pitchFamily="66" charset="0"/>
                </a:rPr>
                <a:t>B</a:t>
              </a:r>
              <a:r>
                <a:rPr lang="ja-JP" altLang="en-US" sz="1800">
                  <a:latin typeface="Arial" pitchFamily="34" charset="0"/>
                </a:rPr>
                <a:t>’</a:t>
              </a:r>
              <a:r>
                <a:rPr lang="en-US" altLang="ja-JP" sz="1800">
                  <a:latin typeface="Comic Sans MS" pitchFamily="66" charset="0"/>
                </a:rPr>
                <a:t>s IP</a:t>
              </a:r>
            </a:p>
            <a:p>
              <a:pPr algn="ctr">
                <a:defRPr/>
              </a:pPr>
              <a:r>
                <a:rPr lang="en-US" altLang="en-US" sz="1800">
                  <a:latin typeface="Comic Sans MS" pitchFamily="66" charset="0"/>
                </a:rPr>
                <a:t>addr</a:t>
              </a:r>
            </a:p>
          </p:txBody>
        </p:sp>
        <p:sp>
          <p:nvSpPr>
            <p:cNvPr id="152646" name="Text Box 70"/>
            <p:cNvSpPr txBox="1">
              <a:spLocks noChangeArrowheads="1"/>
            </p:cNvSpPr>
            <p:nvPr/>
          </p:nvSpPr>
          <p:spPr bwMode="auto">
            <a:xfrm>
              <a:off x="3262" y="3127"/>
              <a:ext cx="8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sz="1800">
                  <a:latin typeface="Comic Sans MS" charset="0"/>
                  <a:ea typeface="ＭＳ Ｐゴシック" charset="0"/>
                </a:rPr>
                <a:t>IP payload</a:t>
              </a:r>
            </a:p>
          </p:txBody>
        </p:sp>
        <p:sp>
          <p:nvSpPr>
            <p:cNvPr id="152647" name="Rectangle 71"/>
            <p:cNvSpPr>
              <a:spLocks noChangeArrowheads="1"/>
            </p:cNvSpPr>
            <p:nvPr/>
          </p:nvSpPr>
          <p:spPr bwMode="auto">
            <a:xfrm>
              <a:off x="276" y="3039"/>
              <a:ext cx="3818" cy="42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48" name="Line 72"/>
            <p:cNvSpPr>
              <a:spLocks noChangeShapeType="1"/>
            </p:cNvSpPr>
            <p:nvPr/>
          </p:nvSpPr>
          <p:spPr bwMode="auto">
            <a:xfrm>
              <a:off x="1094" y="3046"/>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49" name="Line 73"/>
            <p:cNvSpPr>
              <a:spLocks noChangeShapeType="1"/>
            </p:cNvSpPr>
            <p:nvPr/>
          </p:nvSpPr>
          <p:spPr bwMode="auto">
            <a:xfrm>
              <a:off x="1784" y="3043"/>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0" name="Line 74"/>
            <p:cNvSpPr>
              <a:spLocks noChangeShapeType="1"/>
            </p:cNvSpPr>
            <p:nvPr/>
          </p:nvSpPr>
          <p:spPr bwMode="auto">
            <a:xfrm>
              <a:off x="1953" y="3047"/>
              <a:ext cx="0" cy="42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1" name="Rectangle 75"/>
            <p:cNvSpPr>
              <a:spLocks noChangeArrowheads="1"/>
            </p:cNvSpPr>
            <p:nvPr/>
          </p:nvSpPr>
          <p:spPr bwMode="auto">
            <a:xfrm>
              <a:off x="363" y="3007"/>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52" name="Rectangle 76"/>
            <p:cNvSpPr>
              <a:spLocks noChangeArrowheads="1"/>
            </p:cNvSpPr>
            <p:nvPr/>
          </p:nvSpPr>
          <p:spPr bwMode="auto">
            <a:xfrm>
              <a:off x="347" y="3407"/>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53" name="Rectangle 77"/>
            <p:cNvSpPr>
              <a:spLocks noChangeArrowheads="1"/>
            </p:cNvSpPr>
            <p:nvPr/>
          </p:nvSpPr>
          <p:spPr bwMode="auto">
            <a:xfrm>
              <a:off x="1841" y="3009"/>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54" name="Rectangle 78"/>
            <p:cNvSpPr>
              <a:spLocks noChangeArrowheads="1"/>
            </p:cNvSpPr>
            <p:nvPr/>
          </p:nvSpPr>
          <p:spPr bwMode="auto">
            <a:xfrm>
              <a:off x="1852" y="3416"/>
              <a:ext cx="47" cy="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52655" name="Text Box 79"/>
            <p:cNvSpPr txBox="1">
              <a:spLocks noChangeArrowheads="1"/>
            </p:cNvSpPr>
            <p:nvPr/>
          </p:nvSpPr>
          <p:spPr bwMode="auto">
            <a:xfrm>
              <a:off x="2586" y="3540"/>
              <a:ext cx="74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datagram</a:t>
              </a:r>
            </a:p>
          </p:txBody>
        </p:sp>
        <p:sp>
          <p:nvSpPr>
            <p:cNvPr id="152656" name="Text Box 80"/>
            <p:cNvSpPr txBox="1">
              <a:spLocks noChangeArrowheads="1"/>
            </p:cNvSpPr>
            <p:nvPr/>
          </p:nvSpPr>
          <p:spPr bwMode="auto">
            <a:xfrm>
              <a:off x="1660" y="3748"/>
              <a:ext cx="5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frame</a:t>
              </a:r>
            </a:p>
          </p:txBody>
        </p:sp>
        <p:sp>
          <p:nvSpPr>
            <p:cNvPr id="152657" name="Line 81"/>
            <p:cNvSpPr>
              <a:spLocks noChangeShapeType="1"/>
            </p:cNvSpPr>
            <p:nvPr/>
          </p:nvSpPr>
          <p:spPr bwMode="auto">
            <a:xfrm>
              <a:off x="3316" y="3660"/>
              <a:ext cx="75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8" name="Line 82"/>
            <p:cNvSpPr>
              <a:spLocks noChangeShapeType="1"/>
            </p:cNvSpPr>
            <p:nvPr/>
          </p:nvSpPr>
          <p:spPr bwMode="auto">
            <a:xfrm flipH="1">
              <a:off x="1978" y="3666"/>
              <a:ext cx="6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59" name="Line 83"/>
            <p:cNvSpPr>
              <a:spLocks noChangeShapeType="1"/>
            </p:cNvSpPr>
            <p:nvPr/>
          </p:nvSpPr>
          <p:spPr bwMode="auto">
            <a:xfrm flipH="1">
              <a:off x="260" y="3848"/>
              <a:ext cx="140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0" name="Line 84"/>
            <p:cNvSpPr>
              <a:spLocks noChangeShapeType="1"/>
            </p:cNvSpPr>
            <p:nvPr/>
          </p:nvSpPr>
          <p:spPr bwMode="auto">
            <a:xfrm>
              <a:off x="2159" y="3862"/>
              <a:ext cx="190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1" name="Text Box 85"/>
            <p:cNvSpPr txBox="1">
              <a:spLocks noChangeArrowheads="1"/>
            </p:cNvSpPr>
            <p:nvPr/>
          </p:nvSpPr>
          <p:spPr bwMode="auto">
            <a:xfrm>
              <a:off x="688" y="2402"/>
              <a:ext cx="1049"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sz="1800">
                  <a:latin typeface="Comic Sans MS" charset="0"/>
                  <a:ea typeface="ＭＳ Ｐゴシック" charset="0"/>
                </a:rPr>
                <a:t>frame source,</a:t>
              </a:r>
            </a:p>
            <a:p>
              <a:pPr>
                <a:defRPr/>
              </a:pPr>
              <a:r>
                <a:rPr lang="en-US" sz="1800">
                  <a:latin typeface="Comic Sans MS" charset="0"/>
                  <a:ea typeface="ＭＳ Ｐゴシック" charset="0"/>
                </a:rPr>
                <a:t>dest address</a:t>
              </a:r>
            </a:p>
          </p:txBody>
        </p:sp>
        <p:sp>
          <p:nvSpPr>
            <p:cNvPr id="152662" name="Text Box 86"/>
            <p:cNvSpPr txBox="1">
              <a:spLocks noChangeArrowheads="1"/>
            </p:cNvSpPr>
            <p:nvPr/>
          </p:nvSpPr>
          <p:spPr bwMode="auto">
            <a:xfrm>
              <a:off x="2037" y="2419"/>
              <a:ext cx="1274"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defRPr/>
              </a:pPr>
              <a:r>
                <a:rPr lang="en-US" sz="1800">
                  <a:latin typeface="Comic Sans MS" charset="0"/>
                  <a:ea typeface="ＭＳ Ｐゴシック" charset="0"/>
                </a:rPr>
                <a:t>datagram source,</a:t>
              </a:r>
            </a:p>
            <a:p>
              <a:pPr algn="ctr">
                <a:defRPr/>
              </a:pPr>
              <a:r>
                <a:rPr lang="en-US" sz="1800">
                  <a:latin typeface="Comic Sans MS" charset="0"/>
                  <a:ea typeface="ＭＳ Ｐゴシック" charset="0"/>
                </a:rPr>
                <a:t>dest address</a:t>
              </a:r>
            </a:p>
          </p:txBody>
        </p:sp>
        <p:sp>
          <p:nvSpPr>
            <p:cNvPr id="152663" name="Line 87"/>
            <p:cNvSpPr>
              <a:spLocks noChangeShapeType="1"/>
            </p:cNvSpPr>
            <p:nvPr/>
          </p:nvSpPr>
          <p:spPr bwMode="auto">
            <a:xfrm flipH="1">
              <a:off x="745" y="2802"/>
              <a:ext cx="310"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4" name="Line 88"/>
            <p:cNvSpPr>
              <a:spLocks noChangeShapeType="1"/>
            </p:cNvSpPr>
            <p:nvPr/>
          </p:nvSpPr>
          <p:spPr bwMode="auto">
            <a:xfrm>
              <a:off x="1158" y="2799"/>
              <a:ext cx="277"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5" name="Line 89"/>
            <p:cNvSpPr>
              <a:spLocks noChangeShapeType="1"/>
            </p:cNvSpPr>
            <p:nvPr/>
          </p:nvSpPr>
          <p:spPr bwMode="auto">
            <a:xfrm flipH="1">
              <a:off x="2219" y="2805"/>
              <a:ext cx="310"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52666" name="Line 90"/>
            <p:cNvSpPr>
              <a:spLocks noChangeShapeType="1"/>
            </p:cNvSpPr>
            <p:nvPr/>
          </p:nvSpPr>
          <p:spPr bwMode="auto">
            <a:xfrm>
              <a:off x="2632" y="2802"/>
              <a:ext cx="277" cy="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
        <p:nvSpPr>
          <p:cNvPr id="95"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381000" y="152400"/>
            <a:ext cx="8105775" cy="914400"/>
          </a:xfrm>
        </p:spPr>
        <p:txBody>
          <a:bodyPr/>
          <a:lstStyle/>
          <a:p>
            <a:r>
              <a:rPr lang="en-US" altLang="en-US" sz="3200">
                <a:ea typeface="MS PGothic" charset="-128"/>
                <a:cs typeface="ＭＳ Ｐゴシック" charset="-128"/>
              </a:rPr>
              <a:t>IP Forwarding: Destination in Diff. Net</a:t>
            </a:r>
            <a:endParaRPr lang="en-US" altLang="en-US">
              <a:ea typeface="MS PGothic" charset="-128"/>
              <a:cs typeface="ＭＳ Ｐゴシック" charset="-128"/>
            </a:endParaRPr>
          </a:p>
        </p:txBody>
      </p:sp>
      <p:sp>
        <p:nvSpPr>
          <p:cNvPr id="83970" name="Rectangle 3"/>
          <p:cNvSpPr>
            <a:spLocks noChangeArrowheads="1"/>
          </p:cNvSpPr>
          <p:nvPr/>
        </p:nvSpPr>
        <p:spPr bwMode="auto">
          <a:xfrm>
            <a:off x="228600" y="1828800"/>
            <a:ext cx="40671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Starting at A, dest. E:</a:t>
            </a:r>
            <a:endParaRPr lang="en-US" altLang="en-US" sz="2000"/>
          </a:p>
          <a:p>
            <a:r>
              <a:rPr lang="en-US" altLang="en-US" sz="2000"/>
              <a:t>look up network address of E in forwarding table</a:t>
            </a:r>
          </a:p>
          <a:p>
            <a:r>
              <a:rPr lang="en-US" altLang="en-US" sz="2000"/>
              <a:t>E on </a:t>
            </a:r>
            <a:r>
              <a:rPr lang="en-US" altLang="en-US" sz="2000" i="1"/>
              <a:t>different</a:t>
            </a:r>
            <a:r>
              <a:rPr lang="en-US" altLang="en-US" sz="2000"/>
              <a:t> network</a:t>
            </a:r>
          </a:p>
          <a:p>
            <a:pPr lvl="1"/>
            <a:r>
              <a:rPr lang="en-US" altLang="en-US" sz="1800"/>
              <a:t>A, E not directly attached</a:t>
            </a:r>
            <a:endParaRPr lang="en-US" altLang="en-US" sz="1600"/>
          </a:p>
          <a:p>
            <a:r>
              <a:rPr lang="en-US" altLang="en-US" sz="2000"/>
              <a:t>routing table: next hop router to E is 223.1.1.4 </a:t>
            </a:r>
          </a:p>
          <a:p>
            <a:r>
              <a:rPr lang="en-US" altLang="en-US" sz="2000"/>
              <a:t>link layer sends datagram to router 223.1.1.4 inside link-layer frame</a:t>
            </a:r>
          </a:p>
          <a:p>
            <a:r>
              <a:rPr lang="en-US" altLang="en-US" sz="2000"/>
              <a:t>datagram arrives at 223.1.1.4 </a:t>
            </a:r>
          </a:p>
          <a:p>
            <a:r>
              <a:rPr lang="en-US" altLang="en-US" sz="2000"/>
              <a:t>continued…..</a:t>
            </a:r>
          </a:p>
        </p:txBody>
      </p:sp>
      <p:grpSp>
        <p:nvGrpSpPr>
          <p:cNvPr id="83971" name="Group 4"/>
          <p:cNvGrpSpPr>
            <a:grpSpLocks/>
          </p:cNvGrpSpPr>
          <p:nvPr/>
        </p:nvGrpSpPr>
        <p:grpSpPr bwMode="auto">
          <a:xfrm>
            <a:off x="457200" y="990600"/>
            <a:ext cx="3673475" cy="641350"/>
            <a:chOff x="302" y="938"/>
            <a:chExt cx="2314" cy="404"/>
          </a:xfrm>
        </p:grpSpPr>
        <p:sp>
          <p:nvSpPr>
            <p:cNvPr id="8404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4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404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405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405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5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3972" name="Group 14"/>
          <p:cNvGrpSpPr>
            <a:grpSpLocks/>
          </p:cNvGrpSpPr>
          <p:nvPr/>
        </p:nvGrpSpPr>
        <p:grpSpPr bwMode="auto">
          <a:xfrm>
            <a:off x="4495800" y="1066800"/>
            <a:ext cx="4422775" cy="4724400"/>
            <a:chOff x="2902" y="724"/>
            <a:chExt cx="2786" cy="3212"/>
          </a:xfrm>
        </p:grpSpPr>
        <p:grpSp>
          <p:nvGrpSpPr>
            <p:cNvPr id="83975" name="Group 15"/>
            <p:cNvGrpSpPr>
              <a:grpSpLocks/>
            </p:cNvGrpSpPr>
            <p:nvPr/>
          </p:nvGrpSpPr>
          <p:grpSpPr bwMode="auto">
            <a:xfrm>
              <a:off x="3242" y="932"/>
              <a:ext cx="2228" cy="917"/>
              <a:chOff x="1442" y="3086"/>
              <a:chExt cx="2228" cy="917"/>
            </a:xfrm>
          </p:grpSpPr>
          <p:sp>
            <p:nvSpPr>
              <p:cNvPr id="84039" name="Text Box 16"/>
              <p:cNvSpPr txBox="1">
                <a:spLocks noChangeArrowheads="1"/>
              </p:cNvSpPr>
              <p:nvPr/>
            </p:nvSpPr>
            <p:spPr bwMode="auto">
              <a:xfrm>
                <a:off x="1442" y="3086"/>
                <a:ext cx="222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Dest. Net.  next router  Nhops</a:t>
                </a:r>
              </a:p>
            </p:txBody>
          </p:sp>
          <p:sp>
            <p:nvSpPr>
              <p:cNvPr id="84040" name="Text Box 17"/>
              <p:cNvSpPr txBox="1">
                <a:spLocks noChangeArrowheads="1"/>
              </p:cNvSpPr>
              <p:nvPr/>
            </p:nvSpPr>
            <p:spPr bwMode="auto">
              <a:xfrm>
                <a:off x="1466" y="3337"/>
                <a:ext cx="20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223.1.1                             1</a:t>
                </a:r>
              </a:p>
            </p:txBody>
          </p:sp>
          <p:sp>
            <p:nvSpPr>
              <p:cNvPr id="84041" name="Text Box 18"/>
              <p:cNvSpPr txBox="1">
                <a:spLocks noChangeArrowheads="1"/>
              </p:cNvSpPr>
              <p:nvPr/>
            </p:nvSpPr>
            <p:spPr bwMode="auto">
              <a:xfrm>
                <a:off x="1472" y="352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223.1.2      223.1.1.4        2</a:t>
                </a:r>
              </a:p>
            </p:txBody>
          </p:sp>
          <p:sp>
            <p:nvSpPr>
              <p:cNvPr id="84042" name="Text Box 19"/>
              <p:cNvSpPr txBox="1">
                <a:spLocks noChangeArrowheads="1"/>
              </p:cNvSpPr>
              <p:nvPr/>
            </p:nvSpPr>
            <p:spPr bwMode="auto">
              <a:xfrm>
                <a:off x="1478" y="3733"/>
                <a:ext cx="20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223.1.3      223.1.1.4        2</a:t>
                </a:r>
              </a:p>
            </p:txBody>
          </p:sp>
          <p:sp>
            <p:nvSpPr>
              <p:cNvPr id="84043" name="Line 20"/>
              <p:cNvSpPr>
                <a:spLocks noChangeShapeType="1"/>
              </p:cNvSpPr>
              <p:nvPr/>
            </p:nvSpPr>
            <p:spPr bwMode="auto">
              <a:xfrm flipV="1">
                <a:off x="1500" y="3324"/>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4" name="Line 21"/>
              <p:cNvSpPr>
                <a:spLocks noChangeShapeType="1"/>
              </p:cNvSpPr>
              <p:nvPr/>
            </p:nvSpPr>
            <p:spPr bwMode="auto">
              <a:xfrm>
                <a:off x="2226" y="3174"/>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45" name="Line 22"/>
              <p:cNvSpPr>
                <a:spLocks noChangeShapeType="1"/>
              </p:cNvSpPr>
              <p:nvPr/>
            </p:nvSpPr>
            <p:spPr bwMode="auto">
              <a:xfrm>
                <a:off x="3096" y="3168"/>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6" name="Freeform 23"/>
            <p:cNvSpPr>
              <a:spLocks/>
            </p:cNvSpPr>
            <p:nvPr/>
          </p:nvSpPr>
          <p:spPr bwMode="auto">
            <a:xfrm>
              <a:off x="3066" y="1314"/>
              <a:ext cx="186" cy="720"/>
            </a:xfrm>
            <a:custGeom>
              <a:avLst/>
              <a:gdLst>
                <a:gd name="T0" fmla="*/ 186 w 186"/>
                <a:gd name="T1" fmla="*/ 0 h 720"/>
                <a:gd name="T2" fmla="*/ 60 w 186"/>
                <a:gd name="T3" fmla="*/ 720 h 720"/>
                <a:gd name="T4" fmla="*/ 0 60000 65536"/>
                <a:gd name="T5" fmla="*/ 0 60000 65536"/>
                <a:gd name="T6" fmla="*/ 0 w 186"/>
                <a:gd name="T7" fmla="*/ 0 h 720"/>
                <a:gd name="T8" fmla="*/ 186 w 186"/>
                <a:gd name="T9" fmla="*/ 720 h 720"/>
              </a:gdLst>
              <a:ahLst/>
              <a:cxnLst>
                <a:cxn ang="T4">
                  <a:pos x="T0" y="T1"/>
                </a:cxn>
                <a:cxn ang="T5">
                  <a:pos x="T2" y="T3"/>
                </a:cxn>
              </a:cxnLst>
              <a:rect l="T6" t="T7" r="T8" b="T9"/>
              <a:pathLst>
                <a:path w="186" h="720">
                  <a:moveTo>
                    <a:pt x="186" y="0"/>
                  </a:moveTo>
                  <a:cubicBezTo>
                    <a:pt x="36" y="198"/>
                    <a:pt x="0" y="360"/>
                    <a:pt x="6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3977" name="Group 24"/>
            <p:cNvGrpSpPr>
              <a:grpSpLocks/>
            </p:cNvGrpSpPr>
            <p:nvPr/>
          </p:nvGrpSpPr>
          <p:grpSpPr bwMode="auto">
            <a:xfrm>
              <a:off x="2902" y="1949"/>
              <a:ext cx="2786" cy="1987"/>
              <a:chOff x="2902" y="1949"/>
              <a:chExt cx="2786" cy="1987"/>
            </a:xfrm>
          </p:grpSpPr>
          <p:sp>
            <p:nvSpPr>
              <p:cNvPr id="83979" name="Freeform 25"/>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0" name="Freeform 26"/>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3981" name="Freeform 27"/>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3982" name="Object 28"/>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47105" name="Clip" r:id="rId4" imgW="1307079" imgH="1083682" progId="MS_ClipArt_Gallery.2">
                      <p:embed/>
                    </p:oleObj>
                  </mc:Choice>
                  <mc:Fallback>
                    <p:oleObj name="Clip" r:id="rId4" imgW="1307079" imgH="1083682" progId="MS_ClipArt_Gallery.2">
                      <p:embed/>
                      <p:pic>
                        <p:nvPicPr>
                          <p:cNvPr id="8398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3" name="Line 29"/>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4" name="Line 30"/>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5" name="Line 31"/>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86" name="Line 32"/>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87" name="Object 33"/>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47106" name="Clip" r:id="rId6" imgW="1307079" imgH="1083682" progId="MS_ClipArt_Gallery.2">
                      <p:embed/>
                    </p:oleObj>
                  </mc:Choice>
                  <mc:Fallback>
                    <p:oleObj name="Clip" r:id="rId6" imgW="1307079" imgH="1083682" progId="MS_ClipArt_Gallery.2">
                      <p:embed/>
                      <p:pic>
                        <p:nvPicPr>
                          <p:cNvPr id="83987"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3988" name="Object 34"/>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47107" name="Clip" r:id="rId7" imgW="1307079" imgH="1083682" progId="MS_ClipArt_Gallery.2">
                      <p:embed/>
                    </p:oleObj>
                  </mc:Choice>
                  <mc:Fallback>
                    <p:oleObj name="Clip" r:id="rId7" imgW="1307079" imgH="1083682" progId="MS_ClipArt_Gallery.2">
                      <p:embed/>
                      <p:pic>
                        <p:nvPicPr>
                          <p:cNvPr id="83988"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3989" name="Line 35"/>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3990" name="Group 36"/>
              <p:cNvGrpSpPr>
                <a:grpSpLocks/>
              </p:cNvGrpSpPr>
              <p:nvPr/>
            </p:nvGrpSpPr>
            <p:grpSpPr bwMode="auto">
              <a:xfrm>
                <a:off x="4081" y="2759"/>
                <a:ext cx="448" cy="240"/>
                <a:chOff x="3600" y="219"/>
                <a:chExt cx="360" cy="175"/>
              </a:xfrm>
            </p:grpSpPr>
            <p:sp>
              <p:nvSpPr>
                <p:cNvPr id="84026"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7" name="Line 3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8" name="Line 3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29" name="Rectangle 4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4030"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4031" name="Group 42"/>
                <p:cNvGrpSpPr>
                  <a:grpSpLocks/>
                </p:cNvGrpSpPr>
                <p:nvPr/>
              </p:nvGrpSpPr>
              <p:grpSpPr bwMode="auto">
                <a:xfrm>
                  <a:off x="3686" y="244"/>
                  <a:ext cx="177" cy="66"/>
                  <a:chOff x="2848" y="848"/>
                  <a:chExt cx="140" cy="98"/>
                </a:xfrm>
              </p:grpSpPr>
              <p:sp>
                <p:nvSpPr>
                  <p:cNvPr id="84036" name="Line 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7" name="Line 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8" name="Line 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032" name="Group 46"/>
                <p:cNvGrpSpPr>
                  <a:grpSpLocks/>
                </p:cNvGrpSpPr>
                <p:nvPr/>
              </p:nvGrpSpPr>
              <p:grpSpPr bwMode="auto">
                <a:xfrm flipV="1">
                  <a:off x="3686" y="243"/>
                  <a:ext cx="177" cy="66"/>
                  <a:chOff x="2848" y="848"/>
                  <a:chExt cx="140" cy="98"/>
                </a:xfrm>
              </p:grpSpPr>
              <p:sp>
                <p:nvSpPr>
                  <p:cNvPr id="84033" name="Line 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4" name="Line 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35" name="Line 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3991" name="Text Box 50"/>
              <p:cNvSpPr txBox="1">
                <a:spLocks noChangeArrowheads="1"/>
              </p:cNvSpPr>
              <p:nvPr/>
            </p:nvSpPr>
            <p:spPr bwMode="auto">
              <a:xfrm>
                <a:off x="3278" y="204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3992" name="Rectangle 51"/>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3993" name="Text Box 52"/>
              <p:cNvSpPr txBox="1">
                <a:spLocks noChangeArrowheads="1"/>
              </p:cNvSpPr>
              <p:nvPr/>
            </p:nvSpPr>
            <p:spPr bwMode="auto">
              <a:xfrm>
                <a:off x="3327" y="244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3994" name="Text Box 53"/>
              <p:cNvSpPr txBox="1">
                <a:spLocks noChangeArrowheads="1"/>
              </p:cNvSpPr>
              <p:nvPr/>
            </p:nvSpPr>
            <p:spPr bwMode="auto">
              <a:xfrm>
                <a:off x="3206" y="3041"/>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3995" name="Text Box 54"/>
              <p:cNvSpPr txBox="1">
                <a:spLocks noChangeArrowheads="1"/>
              </p:cNvSpPr>
              <p:nvPr/>
            </p:nvSpPr>
            <p:spPr bwMode="auto">
              <a:xfrm>
                <a:off x="3704" y="2617"/>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3996" name="Line 55"/>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997" name="Text Box 56"/>
              <p:cNvSpPr txBox="1">
                <a:spLocks noChangeArrowheads="1"/>
              </p:cNvSpPr>
              <p:nvPr/>
            </p:nvSpPr>
            <p:spPr bwMode="auto">
              <a:xfrm>
                <a:off x="4382" y="2612"/>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3998" name="Line 57"/>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3999" name="Object 58"/>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47108" name="Clip" r:id="rId8" imgW="1307079" imgH="1083682" progId="MS_ClipArt_Gallery.2">
                      <p:embed/>
                    </p:oleObj>
                  </mc:Choice>
                  <mc:Fallback>
                    <p:oleObj name="Clip" r:id="rId8" imgW="1307079" imgH="1083682" progId="MS_ClipArt_Gallery.2">
                      <p:embed/>
                      <p:pic>
                        <p:nvPicPr>
                          <p:cNvPr id="83999"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0" name="Line 59"/>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01" name="Object 60"/>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47109" name="Clip" r:id="rId9" imgW="1307079" imgH="1083682" progId="MS_ClipArt_Gallery.2">
                      <p:embed/>
                    </p:oleObj>
                  </mc:Choice>
                  <mc:Fallback>
                    <p:oleObj name="Clip" r:id="rId9" imgW="1307079" imgH="1083682" progId="MS_ClipArt_Gallery.2">
                      <p:embed/>
                      <p:pic>
                        <p:nvPicPr>
                          <p:cNvPr id="84001"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02" name="Line 61"/>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3" name="Rectangle 62"/>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4" name="Text Box 63"/>
              <p:cNvSpPr txBox="1">
                <a:spLocks noChangeArrowheads="1"/>
              </p:cNvSpPr>
              <p:nvPr/>
            </p:nvSpPr>
            <p:spPr bwMode="auto">
              <a:xfrm>
                <a:off x="4704" y="2915"/>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4005" name="Rectangle 64"/>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06" name="Text Box 65"/>
              <p:cNvSpPr txBox="1">
                <a:spLocks noChangeArrowheads="1"/>
              </p:cNvSpPr>
              <p:nvPr/>
            </p:nvSpPr>
            <p:spPr bwMode="auto">
              <a:xfrm>
                <a:off x="4584" y="2320"/>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4007" name="Line 66"/>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8" name="Line 67"/>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09" name="Line 68"/>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010" name="Line 69"/>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4011" name="Object 70"/>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47110" name="Clip" r:id="rId10" imgW="1307079" imgH="1083682" progId="MS_ClipArt_Gallery.2">
                      <p:embed/>
                    </p:oleObj>
                  </mc:Choice>
                  <mc:Fallback>
                    <p:oleObj name="Clip" r:id="rId10" imgW="1307079" imgH="1083682" progId="MS_ClipArt_Gallery.2">
                      <p:embed/>
                      <p:pic>
                        <p:nvPicPr>
                          <p:cNvPr id="84011"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4012" name="Object 71"/>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47111" name="Clip" r:id="rId11" imgW="1307079" imgH="1083682" progId="MS_ClipArt_Gallery.2">
                      <p:embed/>
                    </p:oleObj>
                  </mc:Choice>
                  <mc:Fallback>
                    <p:oleObj name="Clip" r:id="rId11" imgW="1307079" imgH="1083682" progId="MS_ClipArt_Gallery.2">
                      <p:embed/>
                      <p:pic>
                        <p:nvPicPr>
                          <p:cNvPr id="84012"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4013" name="Text Box 72"/>
              <p:cNvSpPr txBox="1">
                <a:spLocks noChangeArrowheads="1"/>
              </p:cNvSpPr>
              <p:nvPr/>
            </p:nvSpPr>
            <p:spPr bwMode="auto">
              <a:xfrm>
                <a:off x="4640" y="3356"/>
                <a:ext cx="6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4014" name="Text Box 73"/>
              <p:cNvSpPr txBox="1">
                <a:spLocks noChangeArrowheads="1"/>
              </p:cNvSpPr>
              <p:nvPr/>
            </p:nvSpPr>
            <p:spPr bwMode="auto">
              <a:xfrm>
                <a:off x="3269" y="3379"/>
                <a:ext cx="65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4015" name="Rectangle 74"/>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16" name="Text Box 75"/>
              <p:cNvSpPr txBox="1">
                <a:spLocks noChangeArrowheads="1"/>
              </p:cNvSpPr>
              <p:nvPr/>
            </p:nvSpPr>
            <p:spPr bwMode="auto">
              <a:xfrm>
                <a:off x="3916" y="3043"/>
                <a:ext cx="72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4017" name="Group 76"/>
              <p:cNvGrpSpPr>
                <a:grpSpLocks/>
              </p:cNvGrpSpPr>
              <p:nvPr/>
            </p:nvGrpSpPr>
            <p:grpSpPr bwMode="auto">
              <a:xfrm>
                <a:off x="3014" y="1991"/>
                <a:ext cx="233" cy="270"/>
                <a:chOff x="2822" y="1181"/>
                <a:chExt cx="233" cy="270"/>
              </a:xfrm>
            </p:grpSpPr>
            <p:sp>
              <p:nvSpPr>
                <p:cNvPr id="84024" name="Rectangle 77"/>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5" name="Text Box 78"/>
                <p:cNvSpPr txBox="1">
                  <a:spLocks noChangeArrowheads="1"/>
                </p:cNvSpPr>
                <p:nvPr/>
              </p:nvSpPr>
              <p:spPr bwMode="auto">
                <a:xfrm>
                  <a:off x="2822" y="1181"/>
                  <a:ext cx="23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4018" name="Group 79"/>
              <p:cNvGrpSpPr>
                <a:grpSpLocks/>
              </p:cNvGrpSpPr>
              <p:nvPr/>
            </p:nvGrpSpPr>
            <p:grpSpPr bwMode="auto">
              <a:xfrm>
                <a:off x="3008" y="2771"/>
                <a:ext cx="217" cy="270"/>
                <a:chOff x="2822" y="1181"/>
                <a:chExt cx="217" cy="270"/>
              </a:xfrm>
            </p:grpSpPr>
            <p:sp>
              <p:nvSpPr>
                <p:cNvPr id="84022" name="Rectangle 80"/>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3" name="Text Box 81"/>
                <p:cNvSpPr txBox="1">
                  <a:spLocks noChangeArrowheads="1"/>
                </p:cNvSpPr>
                <p:nvPr/>
              </p:nvSpPr>
              <p:spPr bwMode="auto">
                <a:xfrm>
                  <a:off x="2822" y="1181"/>
                  <a:ext cx="21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4019" name="Group 82"/>
              <p:cNvGrpSpPr>
                <a:grpSpLocks/>
              </p:cNvGrpSpPr>
              <p:nvPr/>
            </p:nvGrpSpPr>
            <p:grpSpPr bwMode="auto">
              <a:xfrm>
                <a:off x="5282" y="2999"/>
                <a:ext cx="216" cy="270"/>
                <a:chOff x="2822" y="1181"/>
                <a:chExt cx="216" cy="270"/>
              </a:xfrm>
            </p:grpSpPr>
            <p:sp>
              <p:nvSpPr>
                <p:cNvPr id="84020" name="Rectangle 83"/>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4021" name="Text Box 84"/>
                <p:cNvSpPr txBox="1">
                  <a:spLocks noChangeArrowheads="1"/>
                </p:cNvSpPr>
                <p:nvPr/>
              </p:nvSpPr>
              <p:spPr bwMode="auto">
                <a:xfrm>
                  <a:off x="2822" y="1181"/>
                  <a:ext cx="2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3978" name="Rectangle 85"/>
            <p:cNvSpPr>
              <a:spLocks noChangeArrowheads="1"/>
            </p:cNvSpPr>
            <p:nvPr/>
          </p:nvSpPr>
          <p:spPr bwMode="auto">
            <a:xfrm>
              <a:off x="3237" y="724"/>
              <a:ext cx="20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A</a:t>
              </a:r>
              <a:endParaRPr lang="en-US" altLang="en-US" sz="2400"/>
            </a:p>
          </p:txBody>
        </p:sp>
      </p:grpSp>
      <p:sp>
        <p:nvSpPr>
          <p:cNvPr id="8397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85FB5DF-1CF5-E240-A8BE-EF71B217E5C7}" type="slidenum">
              <a:rPr lang="en-US" altLang="en-US" sz="1200"/>
              <a:pPr>
                <a:spcBef>
                  <a:spcPct val="0"/>
                </a:spcBef>
                <a:buFontTx/>
                <a:buNone/>
              </a:pPr>
              <a:t>15</a:t>
            </a:fld>
            <a:endParaRPr lang="en-US" altLang="en-US" sz="1200"/>
          </a:p>
        </p:txBody>
      </p:sp>
      <p:sp>
        <p:nvSpPr>
          <p:cNvPr id="88" name="页脚占位符 1"/>
          <p:cNvSpPr>
            <a:spLocks noGrp="1"/>
          </p:cNvSpPr>
          <p:nvPr>
            <p:ph type="ftr" sz="quarter" idx="10"/>
          </p:nvPr>
        </p:nvSpPr>
        <p:spPr>
          <a:xfrm>
            <a:off x="800100" y="6324600"/>
            <a:ext cx="3886200" cy="457200"/>
          </a:xfrm>
        </p:spPr>
        <p:txBody>
          <a:bodyPr/>
          <a:lstStyle/>
          <a:p>
            <a:pPr>
              <a:defRPr/>
            </a:pPr>
            <a:r>
              <a:rPr lang="en-US" dirty="0"/>
              <a:t>CSci4211:           Network Layer: Data Plane Part 1</a:t>
            </a:r>
          </a:p>
        </p:txBody>
      </p:sp>
    </p:spTree>
    <p:extLst>
      <p:ext uri="{BB962C8B-B14F-4D97-AF65-F5344CB8AC3E}">
        <p14:creationId xmlns:p14="http://schemas.microsoft.com/office/powerpoint/2010/main" val="303384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533400" y="152400"/>
            <a:ext cx="7772400" cy="781050"/>
          </a:xfrm>
        </p:spPr>
        <p:txBody>
          <a:bodyPr/>
          <a:lstStyle/>
          <a:p>
            <a:r>
              <a:rPr lang="en-US" altLang="en-US" sz="3200">
                <a:ea typeface="MS PGothic" charset="-128"/>
                <a:cs typeface="ＭＳ Ｐゴシック" charset="-128"/>
              </a:rPr>
              <a:t>IP Datagram Format</a:t>
            </a:r>
          </a:p>
        </p:txBody>
      </p:sp>
      <p:grpSp>
        <p:nvGrpSpPr>
          <p:cNvPr id="90114" name="Group 3"/>
          <p:cNvGrpSpPr>
            <a:grpSpLocks/>
          </p:cNvGrpSpPr>
          <p:nvPr/>
        </p:nvGrpSpPr>
        <p:grpSpPr bwMode="auto">
          <a:xfrm>
            <a:off x="250825" y="762000"/>
            <a:ext cx="8566150" cy="5156200"/>
            <a:chOff x="312" y="544"/>
            <a:chExt cx="5396" cy="3418"/>
          </a:xfrm>
        </p:grpSpPr>
        <p:grpSp>
          <p:nvGrpSpPr>
            <p:cNvPr id="90117" name="Group 4"/>
            <p:cNvGrpSpPr>
              <a:grpSpLocks/>
            </p:cNvGrpSpPr>
            <p:nvPr/>
          </p:nvGrpSpPr>
          <p:grpSpPr bwMode="auto">
            <a:xfrm>
              <a:off x="312" y="544"/>
              <a:ext cx="5396" cy="3418"/>
              <a:chOff x="153" y="629"/>
              <a:chExt cx="5396" cy="3418"/>
            </a:xfrm>
          </p:grpSpPr>
          <p:sp>
            <p:nvSpPr>
              <p:cNvPr id="90119" name="Rectangle 5"/>
              <p:cNvSpPr>
                <a:spLocks noChangeArrowheads="1"/>
              </p:cNvSpPr>
              <p:nvPr/>
            </p:nvSpPr>
            <p:spPr bwMode="auto">
              <a:xfrm>
                <a:off x="1825" y="953"/>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90120" name="Rectangle 6"/>
              <p:cNvSpPr>
                <a:spLocks noChangeArrowheads="1"/>
              </p:cNvSpPr>
              <p:nvPr/>
            </p:nvSpPr>
            <p:spPr bwMode="auto">
              <a:xfrm>
                <a:off x="1765" y="102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90121" name="Text Box 7"/>
              <p:cNvSpPr txBox="1">
                <a:spLocks noChangeArrowheads="1"/>
              </p:cNvSpPr>
              <p:nvPr/>
            </p:nvSpPr>
            <p:spPr bwMode="auto">
              <a:xfrm>
                <a:off x="1730" y="1062"/>
                <a:ext cx="3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ver</a:t>
                </a:r>
                <a:endParaRPr lang="en-US" altLang="en-US" sz="2400">
                  <a:latin typeface="Times New Roman" charset="0"/>
                </a:endParaRPr>
              </a:p>
            </p:txBody>
          </p:sp>
          <p:sp>
            <p:nvSpPr>
              <p:cNvPr id="90122" name="Text Box 8"/>
              <p:cNvSpPr txBox="1">
                <a:spLocks noChangeArrowheads="1"/>
              </p:cNvSpPr>
              <p:nvPr/>
            </p:nvSpPr>
            <p:spPr bwMode="auto">
              <a:xfrm>
                <a:off x="3300" y="1084"/>
                <a:ext cx="536"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length</a:t>
                </a:r>
              </a:p>
            </p:txBody>
          </p:sp>
          <p:sp>
            <p:nvSpPr>
              <p:cNvPr id="90123" name="Line 9"/>
              <p:cNvSpPr>
                <a:spLocks noChangeShapeType="1"/>
              </p:cNvSpPr>
              <p:nvPr/>
            </p:nvSpPr>
            <p:spPr bwMode="auto">
              <a:xfrm>
                <a:off x="1773" y="134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4" name="Line 10"/>
              <p:cNvSpPr>
                <a:spLocks noChangeShapeType="1"/>
              </p:cNvSpPr>
              <p:nvPr/>
            </p:nvSpPr>
            <p:spPr bwMode="auto">
              <a:xfrm flipH="1" flipV="1">
                <a:off x="2995" y="1026"/>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5" name="Text Box 11"/>
              <p:cNvSpPr txBox="1">
                <a:spLocks noChangeArrowheads="1"/>
              </p:cNvSpPr>
              <p:nvPr/>
            </p:nvSpPr>
            <p:spPr bwMode="auto">
              <a:xfrm>
                <a:off x="2678" y="695"/>
                <a:ext cx="59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32 bits</a:t>
                </a:r>
                <a:endParaRPr lang="en-US" altLang="en-US" sz="2400">
                  <a:latin typeface="Times New Roman" charset="0"/>
                </a:endParaRPr>
              </a:p>
            </p:txBody>
          </p:sp>
          <p:sp>
            <p:nvSpPr>
              <p:cNvPr id="90126" name="Line 12"/>
              <p:cNvSpPr>
                <a:spLocks noChangeShapeType="1"/>
              </p:cNvSpPr>
              <p:nvPr/>
            </p:nvSpPr>
            <p:spPr bwMode="auto">
              <a:xfrm>
                <a:off x="3337" y="847"/>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7" name="Line 13"/>
              <p:cNvSpPr>
                <a:spLocks noChangeShapeType="1"/>
              </p:cNvSpPr>
              <p:nvPr/>
            </p:nvSpPr>
            <p:spPr bwMode="auto">
              <a:xfrm rot="10800000">
                <a:off x="1757" y="854"/>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128" name="Text Box 14"/>
              <p:cNvSpPr txBox="1">
                <a:spLocks noChangeArrowheads="1"/>
              </p:cNvSpPr>
              <p:nvPr/>
            </p:nvSpPr>
            <p:spPr bwMode="auto">
              <a:xfrm>
                <a:off x="2382" y="2881"/>
                <a:ext cx="1370"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2000"/>
                  <a:t>data </a:t>
                </a:r>
              </a:p>
              <a:p>
                <a:pPr algn="ctr">
                  <a:spcBef>
                    <a:spcPct val="0"/>
                  </a:spcBef>
                  <a:buFontTx/>
                  <a:buNone/>
                </a:pPr>
                <a:r>
                  <a:rPr lang="en-US" altLang="en-US" sz="2000"/>
                  <a:t>(variable length,</a:t>
                </a:r>
              </a:p>
              <a:p>
                <a:pPr algn="ctr">
                  <a:spcBef>
                    <a:spcPct val="0"/>
                  </a:spcBef>
                  <a:buFontTx/>
                  <a:buNone/>
                </a:pPr>
                <a:r>
                  <a:rPr lang="en-US" altLang="en-US" sz="2000"/>
                  <a:t>typically a TCP </a:t>
                </a:r>
              </a:p>
              <a:p>
                <a:pPr algn="ctr">
                  <a:spcBef>
                    <a:spcPct val="0"/>
                  </a:spcBef>
                  <a:buFontTx/>
                  <a:buNone/>
                </a:pPr>
                <a:r>
                  <a:rPr lang="en-US" altLang="en-US" sz="2000"/>
                  <a:t>or UDP segment)</a:t>
                </a:r>
                <a:endParaRPr lang="en-US" altLang="en-US" sz="2400">
                  <a:latin typeface="Times New Roman" charset="0"/>
                </a:endParaRPr>
              </a:p>
            </p:txBody>
          </p:sp>
          <p:sp>
            <p:nvSpPr>
              <p:cNvPr id="90129" name="Text Box 15"/>
              <p:cNvSpPr txBox="1">
                <a:spLocks noChangeArrowheads="1"/>
              </p:cNvSpPr>
              <p:nvPr/>
            </p:nvSpPr>
            <p:spPr bwMode="auto">
              <a:xfrm>
                <a:off x="1714" y="1405"/>
                <a:ext cx="135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16-bit identifier</a:t>
                </a:r>
              </a:p>
            </p:txBody>
          </p:sp>
          <p:sp>
            <p:nvSpPr>
              <p:cNvPr id="90130" name="Line 16"/>
              <p:cNvSpPr>
                <a:spLocks noChangeShapeType="1"/>
              </p:cNvSpPr>
              <p:nvPr/>
            </p:nvSpPr>
            <p:spPr bwMode="auto">
              <a:xfrm flipV="1">
                <a:off x="1769" y="22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1" name="Line 17"/>
              <p:cNvSpPr>
                <a:spLocks noChangeShapeType="1"/>
              </p:cNvSpPr>
              <p:nvPr/>
            </p:nvSpPr>
            <p:spPr bwMode="auto">
              <a:xfrm flipV="1">
                <a:off x="1769" y="25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Text Box 18"/>
              <p:cNvSpPr txBox="1">
                <a:spLocks noChangeArrowheads="1"/>
              </p:cNvSpPr>
              <p:nvPr/>
            </p:nvSpPr>
            <p:spPr bwMode="auto">
              <a:xfrm>
                <a:off x="3249" y="1637"/>
                <a:ext cx="80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Internet</a:t>
                </a:r>
              </a:p>
              <a:p>
                <a:pPr algn="ctr">
                  <a:spcBef>
                    <a:spcPct val="0"/>
                  </a:spcBef>
                  <a:buFontTx/>
                  <a:buNone/>
                </a:pPr>
                <a:r>
                  <a:rPr lang="en-US" altLang="en-US" sz="1800"/>
                  <a:t> checksum</a:t>
                </a:r>
                <a:endParaRPr lang="en-US" altLang="en-US" sz="1800">
                  <a:latin typeface="Times New Roman" charset="0"/>
                </a:endParaRPr>
              </a:p>
            </p:txBody>
          </p:sp>
          <p:sp>
            <p:nvSpPr>
              <p:cNvPr id="90133" name="Text Box 19"/>
              <p:cNvSpPr txBox="1">
                <a:spLocks noChangeArrowheads="1"/>
              </p:cNvSpPr>
              <p:nvPr/>
            </p:nvSpPr>
            <p:spPr bwMode="auto">
              <a:xfrm>
                <a:off x="1766" y="1619"/>
                <a:ext cx="602"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time to</a:t>
                </a:r>
              </a:p>
              <a:p>
                <a:pPr algn="ctr">
                  <a:spcBef>
                    <a:spcPct val="0"/>
                  </a:spcBef>
                  <a:buFontTx/>
                  <a:buNone/>
                </a:pPr>
                <a:r>
                  <a:rPr lang="en-US" altLang="en-US" sz="1800">
                    <a:solidFill>
                      <a:srgbClr val="FF0000"/>
                    </a:solidFill>
                  </a:rPr>
                  <a:t>live</a:t>
                </a:r>
              </a:p>
            </p:txBody>
          </p:sp>
          <p:sp>
            <p:nvSpPr>
              <p:cNvPr id="90134" name="Text Box 20"/>
              <p:cNvSpPr txBox="1">
                <a:spLocks noChangeArrowheads="1"/>
              </p:cNvSpPr>
              <p:nvPr/>
            </p:nvSpPr>
            <p:spPr bwMode="auto">
              <a:xfrm>
                <a:off x="2095" y="2047"/>
                <a:ext cx="17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source IP address</a:t>
                </a:r>
              </a:p>
            </p:txBody>
          </p:sp>
          <p:sp>
            <p:nvSpPr>
              <p:cNvPr id="90135" name="Text Box 21"/>
              <p:cNvSpPr txBox="1">
                <a:spLocks noChangeArrowheads="1"/>
              </p:cNvSpPr>
              <p:nvPr/>
            </p:nvSpPr>
            <p:spPr bwMode="auto">
              <a:xfrm>
                <a:off x="187" y="629"/>
                <a:ext cx="139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IP protocol version</a:t>
                </a:r>
              </a:p>
              <a:p>
                <a:pPr algn="r">
                  <a:spcBef>
                    <a:spcPct val="0"/>
                  </a:spcBef>
                  <a:buFontTx/>
                  <a:buNone/>
                </a:pPr>
                <a:r>
                  <a:rPr lang="en-US" altLang="en-US" sz="1800"/>
                  <a:t>number</a:t>
                </a:r>
                <a:endParaRPr lang="en-US" altLang="en-US" sz="1000">
                  <a:latin typeface="Times New Roman" charset="0"/>
                </a:endParaRPr>
              </a:p>
            </p:txBody>
          </p:sp>
          <p:sp>
            <p:nvSpPr>
              <p:cNvPr id="90136" name="Text Box 22"/>
              <p:cNvSpPr txBox="1">
                <a:spLocks noChangeArrowheads="1"/>
              </p:cNvSpPr>
              <p:nvPr/>
            </p:nvSpPr>
            <p:spPr bwMode="auto">
              <a:xfrm>
                <a:off x="526" y="974"/>
                <a:ext cx="104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header length</a:t>
                </a:r>
              </a:p>
              <a:p>
                <a:pPr algn="r">
                  <a:spcBef>
                    <a:spcPct val="0"/>
                  </a:spcBef>
                  <a:buFontTx/>
                  <a:buNone/>
                </a:pPr>
                <a:r>
                  <a:rPr lang="en-US" altLang="en-US" sz="1800"/>
                  <a:t> (bytes)</a:t>
                </a:r>
                <a:endParaRPr lang="en-US" altLang="en-US" sz="1000">
                  <a:latin typeface="Times New Roman" charset="0"/>
                </a:endParaRPr>
              </a:p>
            </p:txBody>
          </p:sp>
          <p:sp>
            <p:nvSpPr>
              <p:cNvPr id="90137" name="Text Box 23"/>
              <p:cNvSpPr txBox="1">
                <a:spLocks noChangeArrowheads="1"/>
              </p:cNvSpPr>
              <p:nvPr/>
            </p:nvSpPr>
            <p:spPr bwMode="auto">
              <a:xfrm>
                <a:off x="350" y="1605"/>
                <a:ext cx="1281"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max number</a:t>
                </a:r>
              </a:p>
              <a:p>
                <a:pPr algn="r">
                  <a:spcBef>
                    <a:spcPct val="0"/>
                  </a:spcBef>
                  <a:buFontTx/>
                  <a:buNone/>
                </a:pPr>
                <a:r>
                  <a:rPr lang="en-US" altLang="en-US" sz="1800"/>
                  <a:t>remaining hops</a:t>
                </a:r>
              </a:p>
              <a:p>
                <a:pPr algn="r">
                  <a:spcBef>
                    <a:spcPct val="0"/>
                  </a:spcBef>
                  <a:buFontTx/>
                  <a:buNone/>
                </a:pPr>
                <a:r>
                  <a:rPr lang="en-US" altLang="en-US" sz="1800"/>
                  <a:t>(decremented at </a:t>
                </a:r>
              </a:p>
              <a:p>
                <a:pPr algn="r">
                  <a:spcBef>
                    <a:spcPct val="0"/>
                  </a:spcBef>
                  <a:buFontTx/>
                  <a:buNone/>
                </a:pPr>
                <a:r>
                  <a:rPr lang="en-US" altLang="en-US" sz="1800"/>
                  <a:t>each router)</a:t>
                </a:r>
              </a:p>
            </p:txBody>
          </p:sp>
          <p:sp>
            <p:nvSpPr>
              <p:cNvPr id="90138" name="Line 24"/>
              <p:cNvSpPr>
                <a:spLocks noChangeShapeType="1"/>
              </p:cNvSpPr>
              <p:nvPr/>
            </p:nvSpPr>
            <p:spPr bwMode="auto">
              <a:xfrm>
                <a:off x="1512" y="834"/>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9" name="Line 25"/>
              <p:cNvSpPr>
                <a:spLocks noChangeShapeType="1"/>
              </p:cNvSpPr>
              <p:nvPr/>
            </p:nvSpPr>
            <p:spPr bwMode="auto">
              <a:xfrm>
                <a:off x="1530" y="1185"/>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0" name="Text Box 27"/>
              <p:cNvSpPr txBox="1">
                <a:spLocks noChangeArrowheads="1"/>
              </p:cNvSpPr>
              <p:nvPr/>
            </p:nvSpPr>
            <p:spPr bwMode="auto">
              <a:xfrm>
                <a:off x="4433" y="752"/>
                <a:ext cx="111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total datagram</a:t>
                </a:r>
              </a:p>
              <a:p>
                <a:pPr>
                  <a:spcBef>
                    <a:spcPct val="0"/>
                  </a:spcBef>
                  <a:buFontTx/>
                  <a:buNone/>
                </a:pPr>
                <a:r>
                  <a:rPr lang="en-US" altLang="en-US" sz="1800"/>
                  <a:t>length (bytes)</a:t>
                </a:r>
              </a:p>
            </p:txBody>
          </p:sp>
          <p:sp>
            <p:nvSpPr>
              <p:cNvPr id="90141" name="Text Box 28"/>
              <p:cNvSpPr txBox="1">
                <a:spLocks noChangeArrowheads="1"/>
              </p:cNvSpPr>
              <p:nvPr/>
            </p:nvSpPr>
            <p:spPr bwMode="auto">
              <a:xfrm>
                <a:off x="153" y="2409"/>
                <a:ext cx="149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en-US" altLang="en-US" sz="1800"/>
                  <a:t>upper layer protocol</a:t>
                </a:r>
              </a:p>
              <a:p>
                <a:pPr algn="r">
                  <a:spcBef>
                    <a:spcPct val="0"/>
                  </a:spcBef>
                  <a:buFontTx/>
                  <a:buNone/>
                </a:pPr>
                <a:r>
                  <a:rPr lang="en-US" altLang="en-US" sz="1800"/>
                  <a:t>to deliver payload to</a:t>
                </a:r>
              </a:p>
            </p:txBody>
          </p:sp>
          <p:sp>
            <p:nvSpPr>
              <p:cNvPr id="90142" name="Line 29"/>
              <p:cNvSpPr>
                <a:spLocks noChangeShapeType="1"/>
              </p:cNvSpPr>
              <p:nvPr/>
            </p:nvSpPr>
            <p:spPr bwMode="auto">
              <a:xfrm flipV="1">
                <a:off x="1602" y="1806"/>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3" name="Line 31"/>
              <p:cNvSpPr>
                <a:spLocks noChangeShapeType="1"/>
              </p:cNvSpPr>
              <p:nvPr/>
            </p:nvSpPr>
            <p:spPr bwMode="auto">
              <a:xfrm flipH="1">
                <a:off x="4098" y="954"/>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4" name="Text Box 32"/>
              <p:cNvSpPr txBox="1">
                <a:spLocks noChangeArrowheads="1"/>
              </p:cNvSpPr>
              <p:nvPr/>
            </p:nvSpPr>
            <p:spPr bwMode="auto">
              <a:xfrm>
                <a:off x="2008" y="995"/>
                <a:ext cx="47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head.</a:t>
                </a:r>
              </a:p>
              <a:p>
                <a:pPr algn="ctr">
                  <a:spcBef>
                    <a:spcPct val="0"/>
                  </a:spcBef>
                  <a:buFontTx/>
                  <a:buNone/>
                </a:pPr>
                <a:r>
                  <a:rPr lang="en-US" altLang="en-US" sz="1800"/>
                  <a:t>len</a:t>
                </a:r>
                <a:endParaRPr lang="en-US" altLang="en-US" sz="2400">
                  <a:latin typeface="Times New Roman" charset="0"/>
                </a:endParaRPr>
              </a:p>
            </p:txBody>
          </p:sp>
          <p:sp>
            <p:nvSpPr>
              <p:cNvPr id="90145" name="Text Box 33"/>
              <p:cNvSpPr txBox="1">
                <a:spLocks noChangeArrowheads="1"/>
              </p:cNvSpPr>
              <p:nvPr/>
            </p:nvSpPr>
            <p:spPr bwMode="auto">
              <a:xfrm>
                <a:off x="2414" y="989"/>
                <a:ext cx="607"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type of</a:t>
                </a:r>
              </a:p>
              <a:p>
                <a:pPr algn="ctr">
                  <a:spcBef>
                    <a:spcPct val="0"/>
                  </a:spcBef>
                  <a:buFontTx/>
                  <a:buNone/>
                </a:pPr>
                <a:r>
                  <a:rPr lang="en-US" altLang="en-US" sz="1800"/>
                  <a:t>service</a:t>
                </a:r>
                <a:endParaRPr lang="en-US" altLang="en-US" sz="2400">
                  <a:latin typeface="Times New Roman" charset="0"/>
                </a:endParaRPr>
              </a:p>
            </p:txBody>
          </p:sp>
          <p:sp>
            <p:nvSpPr>
              <p:cNvPr id="90146" name="Line 34"/>
              <p:cNvSpPr>
                <a:spLocks noChangeShapeType="1"/>
              </p:cNvSpPr>
              <p:nvPr/>
            </p:nvSpPr>
            <p:spPr bwMode="auto">
              <a:xfrm flipH="1" flipV="1">
                <a:off x="2431" y="102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7" name="Line 35"/>
              <p:cNvSpPr>
                <a:spLocks noChangeShapeType="1"/>
              </p:cNvSpPr>
              <p:nvPr/>
            </p:nvSpPr>
            <p:spPr bwMode="auto">
              <a:xfrm flipH="1" flipV="1">
                <a:off x="2044" y="102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8" name="Text Box 36"/>
              <p:cNvSpPr txBox="1">
                <a:spLocks noChangeArrowheads="1"/>
              </p:cNvSpPr>
              <p:nvPr/>
            </p:nvSpPr>
            <p:spPr bwMode="auto">
              <a:xfrm>
                <a:off x="496" y="1322"/>
                <a:ext cx="110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r">
                  <a:spcBef>
                    <a:spcPct val="0"/>
                  </a:spcBef>
                  <a:buFontTx/>
                  <a:buNone/>
                </a:pPr>
                <a:r>
                  <a:rPr lang="ja-JP" altLang="en-US" sz="1800"/>
                  <a:t>“</a:t>
                </a:r>
                <a:r>
                  <a:rPr lang="en-US" altLang="ja-JP" sz="1800"/>
                  <a:t>type</a:t>
                </a:r>
                <a:r>
                  <a:rPr lang="ja-JP" altLang="en-US" sz="1800"/>
                  <a:t>”</a:t>
                </a:r>
                <a:r>
                  <a:rPr lang="en-US" altLang="ja-JP" sz="1800"/>
                  <a:t> of data </a:t>
                </a:r>
                <a:endParaRPr lang="en-US" altLang="en-US" sz="1000">
                  <a:latin typeface="Times New Roman" charset="0"/>
                </a:endParaRPr>
              </a:p>
            </p:txBody>
          </p:sp>
          <p:sp>
            <p:nvSpPr>
              <p:cNvPr id="90149" name="Line 37"/>
              <p:cNvSpPr>
                <a:spLocks noChangeShapeType="1"/>
              </p:cNvSpPr>
              <p:nvPr/>
            </p:nvSpPr>
            <p:spPr bwMode="auto">
              <a:xfrm flipV="1">
                <a:off x="1542" y="1194"/>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0" name="Line 38"/>
              <p:cNvSpPr>
                <a:spLocks noChangeShapeType="1"/>
              </p:cNvSpPr>
              <p:nvPr/>
            </p:nvSpPr>
            <p:spPr bwMode="auto">
              <a:xfrm flipH="1" flipV="1">
                <a:off x="2995" y="1350"/>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1" name="Text Box 39"/>
              <p:cNvSpPr txBox="1">
                <a:spLocks noChangeArrowheads="1"/>
              </p:cNvSpPr>
              <p:nvPr/>
            </p:nvSpPr>
            <p:spPr bwMode="auto">
              <a:xfrm>
                <a:off x="2902" y="1399"/>
                <a:ext cx="4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flgs</a:t>
                </a:r>
              </a:p>
            </p:txBody>
          </p:sp>
          <p:sp>
            <p:nvSpPr>
              <p:cNvPr id="90152" name="Line 40"/>
              <p:cNvSpPr>
                <a:spLocks noChangeShapeType="1"/>
              </p:cNvSpPr>
              <p:nvPr/>
            </p:nvSpPr>
            <p:spPr bwMode="auto">
              <a:xfrm flipH="1" flipV="1">
                <a:off x="3289" y="13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3" name="Text Box 41"/>
              <p:cNvSpPr txBox="1">
                <a:spLocks noChangeArrowheads="1"/>
              </p:cNvSpPr>
              <p:nvPr/>
            </p:nvSpPr>
            <p:spPr bwMode="auto">
              <a:xfrm>
                <a:off x="3275" y="1304"/>
                <a:ext cx="900"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6600FF"/>
                    </a:solidFill>
                  </a:rPr>
                  <a:t>fragment</a:t>
                </a:r>
              </a:p>
              <a:p>
                <a:pPr algn="ctr">
                  <a:spcBef>
                    <a:spcPct val="0"/>
                  </a:spcBef>
                  <a:buFontTx/>
                  <a:buNone/>
                </a:pPr>
                <a:r>
                  <a:rPr lang="en-US" altLang="en-US" sz="1800">
                    <a:solidFill>
                      <a:srgbClr val="6600FF"/>
                    </a:solidFill>
                  </a:rPr>
                  <a:t> offset</a:t>
                </a:r>
              </a:p>
            </p:txBody>
          </p:sp>
          <p:sp>
            <p:nvSpPr>
              <p:cNvPr id="90154" name="Line 44"/>
              <p:cNvSpPr>
                <a:spLocks noChangeShapeType="1"/>
              </p:cNvSpPr>
              <p:nvPr/>
            </p:nvSpPr>
            <p:spPr bwMode="auto">
              <a:xfrm flipV="1">
                <a:off x="1769" y="1666"/>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5" name="Line 45"/>
              <p:cNvSpPr>
                <a:spLocks noChangeShapeType="1"/>
              </p:cNvSpPr>
              <p:nvPr/>
            </p:nvSpPr>
            <p:spPr bwMode="auto">
              <a:xfrm flipH="1" flipV="1">
                <a:off x="2995" y="166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6" name="Line 46"/>
              <p:cNvSpPr>
                <a:spLocks noChangeShapeType="1"/>
              </p:cNvSpPr>
              <p:nvPr/>
            </p:nvSpPr>
            <p:spPr bwMode="auto">
              <a:xfrm flipV="1">
                <a:off x="1757" y="199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7" name="Text Box 47"/>
              <p:cNvSpPr txBox="1">
                <a:spLocks noChangeArrowheads="1"/>
              </p:cNvSpPr>
              <p:nvPr/>
            </p:nvSpPr>
            <p:spPr bwMode="auto">
              <a:xfrm>
                <a:off x="2448" y="1613"/>
                <a:ext cx="495"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chemeClr val="accent2"/>
                    </a:solidFill>
                  </a:rPr>
                  <a:t>upper</a:t>
                </a:r>
              </a:p>
              <a:p>
                <a:pPr algn="ctr">
                  <a:spcBef>
                    <a:spcPct val="0"/>
                  </a:spcBef>
                  <a:buFontTx/>
                  <a:buNone/>
                </a:pPr>
                <a:r>
                  <a:rPr lang="en-US" altLang="en-US" sz="1800">
                    <a:solidFill>
                      <a:schemeClr val="accent2"/>
                    </a:solidFill>
                  </a:rPr>
                  <a:t> layer</a:t>
                </a:r>
              </a:p>
            </p:txBody>
          </p:sp>
          <p:sp>
            <p:nvSpPr>
              <p:cNvPr id="90158" name="Line 48"/>
              <p:cNvSpPr>
                <a:spLocks noChangeShapeType="1"/>
              </p:cNvSpPr>
              <p:nvPr/>
            </p:nvSpPr>
            <p:spPr bwMode="auto">
              <a:xfrm flipH="1" flipV="1">
                <a:off x="2395" y="167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9" name="Line 49"/>
              <p:cNvSpPr>
                <a:spLocks noChangeShapeType="1"/>
              </p:cNvSpPr>
              <p:nvPr/>
            </p:nvSpPr>
            <p:spPr bwMode="auto">
              <a:xfrm>
                <a:off x="1590" y="1785"/>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0" name="Text Box 50"/>
              <p:cNvSpPr txBox="1">
                <a:spLocks noChangeArrowheads="1"/>
              </p:cNvSpPr>
              <p:nvPr/>
            </p:nvSpPr>
            <p:spPr bwMode="auto">
              <a:xfrm>
                <a:off x="1967" y="2323"/>
                <a:ext cx="209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32 bit destination IP address</a:t>
                </a:r>
              </a:p>
            </p:txBody>
          </p:sp>
          <p:sp>
            <p:nvSpPr>
              <p:cNvPr id="90161" name="Line 51"/>
              <p:cNvSpPr>
                <a:spLocks noChangeShapeType="1"/>
              </p:cNvSpPr>
              <p:nvPr/>
            </p:nvSpPr>
            <p:spPr bwMode="auto">
              <a:xfrm flipV="1">
                <a:off x="1769" y="2872"/>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2" name="Text Box 52"/>
              <p:cNvSpPr txBox="1">
                <a:spLocks noChangeArrowheads="1"/>
              </p:cNvSpPr>
              <p:nvPr/>
            </p:nvSpPr>
            <p:spPr bwMode="auto">
              <a:xfrm>
                <a:off x="2405" y="2617"/>
                <a:ext cx="116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Options (if any)</a:t>
                </a:r>
                <a:endParaRPr lang="en-US" altLang="en-US" sz="2400">
                  <a:latin typeface="Times New Roman" charset="0"/>
                </a:endParaRPr>
              </a:p>
            </p:txBody>
          </p:sp>
          <p:sp>
            <p:nvSpPr>
              <p:cNvPr id="90163" name="Text Box 53"/>
              <p:cNvSpPr txBox="1">
                <a:spLocks noChangeArrowheads="1"/>
              </p:cNvSpPr>
              <p:nvPr/>
            </p:nvSpPr>
            <p:spPr bwMode="auto">
              <a:xfrm>
                <a:off x="4380" y="2600"/>
                <a:ext cx="1137"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800"/>
                  <a:t>E.g. timestamp,</a:t>
                </a:r>
              </a:p>
              <a:p>
                <a:pPr>
                  <a:spcBef>
                    <a:spcPct val="0"/>
                  </a:spcBef>
                  <a:buFontTx/>
                  <a:buNone/>
                </a:pPr>
                <a:r>
                  <a:rPr lang="en-US" altLang="en-US" sz="1800"/>
                  <a:t>record route</a:t>
                </a:r>
              </a:p>
              <a:p>
                <a:pPr>
                  <a:spcBef>
                    <a:spcPct val="0"/>
                  </a:spcBef>
                  <a:buFontTx/>
                  <a:buNone/>
                </a:pPr>
                <a:r>
                  <a:rPr lang="en-US" altLang="en-US" sz="1800"/>
                  <a:t>taken, specify</a:t>
                </a:r>
              </a:p>
              <a:p>
                <a:pPr>
                  <a:spcBef>
                    <a:spcPct val="0"/>
                  </a:spcBef>
                  <a:buFontTx/>
                  <a:buNone/>
                </a:pPr>
                <a:r>
                  <a:rPr lang="en-US" altLang="en-US" sz="1800"/>
                  <a:t>list of routers </a:t>
                </a:r>
              </a:p>
              <a:p>
                <a:pPr>
                  <a:spcBef>
                    <a:spcPct val="0"/>
                  </a:spcBef>
                  <a:buFontTx/>
                  <a:buNone/>
                </a:pPr>
                <a:r>
                  <a:rPr lang="en-US" altLang="en-US" sz="1800"/>
                  <a:t>to visit.</a:t>
                </a:r>
              </a:p>
            </p:txBody>
          </p:sp>
          <p:sp>
            <p:nvSpPr>
              <p:cNvPr id="90164" name="Line 54"/>
              <p:cNvSpPr>
                <a:spLocks noChangeShapeType="1"/>
              </p:cNvSpPr>
              <p:nvPr/>
            </p:nvSpPr>
            <p:spPr bwMode="auto">
              <a:xfrm flipH="1">
                <a:off x="3900" y="2736"/>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118" name="Rectangle 55"/>
            <p:cNvSpPr>
              <a:spLocks noChangeArrowheads="1"/>
            </p:cNvSpPr>
            <p:nvPr/>
          </p:nvSpPr>
          <p:spPr bwMode="auto">
            <a:xfrm>
              <a:off x="336" y="2804"/>
              <a:ext cx="1441" cy="113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1600" u="sng"/>
                <a:t>how much overhead with TCP?</a:t>
              </a:r>
              <a:endParaRPr lang="en-US" altLang="en-US" sz="1600"/>
            </a:p>
            <a:p>
              <a:r>
                <a:rPr lang="en-US" altLang="en-US" sz="1600"/>
                <a:t>20 bytes of TCP</a:t>
              </a:r>
            </a:p>
            <a:p>
              <a:r>
                <a:rPr lang="en-US" altLang="en-US" sz="1600"/>
                <a:t>20 bytes of IP</a:t>
              </a:r>
            </a:p>
            <a:p>
              <a:r>
                <a:rPr lang="en-US" altLang="en-US" sz="1600"/>
                <a:t>= 40 bytes + app layer</a:t>
              </a:r>
              <a:r>
                <a:rPr lang="en-US" altLang="en-US" sz="2000"/>
                <a:t> </a:t>
              </a:r>
              <a:r>
                <a:rPr lang="en-US" altLang="en-US" sz="1600"/>
                <a:t>overhead</a:t>
              </a:r>
            </a:p>
          </p:txBody>
        </p:sp>
      </p:grpSp>
      <p:sp>
        <p:nvSpPr>
          <p:cNvPr id="9011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00B78040-50AF-3747-B63A-2241EF2B08E1}" type="slidenum">
              <a:rPr lang="en-US" altLang="en-US" sz="1200"/>
              <a:pPr>
                <a:spcBef>
                  <a:spcPct val="0"/>
                </a:spcBef>
                <a:buFontTx/>
                <a:buNone/>
              </a:pPr>
              <a:t>16</a:t>
            </a:fld>
            <a:endParaRPr lang="en-US" altLang="en-US" sz="1200"/>
          </a:p>
        </p:txBody>
      </p:sp>
      <p:sp>
        <p:nvSpPr>
          <p:cNvPr id="54" name="页脚占位符 1"/>
          <p:cNvSpPr>
            <a:spLocks noGrp="1"/>
          </p:cNvSpPr>
          <p:nvPr>
            <p:ph type="ftr" sz="quarter" idx="10"/>
          </p:nvPr>
        </p:nvSpPr>
        <p:spPr>
          <a:xfrm>
            <a:off x="800100" y="6324600"/>
            <a:ext cx="3886200" cy="457200"/>
          </a:xfrm>
        </p:spPr>
        <p:txBody>
          <a:bodyPr/>
          <a:lstStyle/>
          <a:p>
            <a:pPr>
              <a:defRPr/>
            </a:pPr>
            <a:r>
              <a:rPr lang="en-US" dirty="0"/>
              <a:t>CSci4211:           Network Layer: Data Plane Part 1</a:t>
            </a:r>
          </a:p>
        </p:txBody>
      </p:sp>
    </p:spTree>
    <p:extLst>
      <p:ext uri="{BB962C8B-B14F-4D97-AF65-F5344CB8AC3E}">
        <p14:creationId xmlns:p14="http://schemas.microsoft.com/office/powerpoint/2010/main" val="123473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lstStyle/>
          <a:p>
            <a:pPr>
              <a:defRPr/>
            </a:pPr>
            <a:r>
              <a:rPr lang="en-US" sz="3400" dirty="0">
                <a:cs typeface="+mj-cs"/>
              </a:rPr>
              <a:t>Ethernet Frame Structure</a:t>
            </a: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sz="2400" dirty="0">
                <a:cs typeface="+mn-cs"/>
              </a:rPr>
              <a:t>sending adapter encapsulates IP datagram (or other network layer protocol packet) in </a:t>
            </a:r>
            <a:r>
              <a:rPr lang="en-US" sz="2400" dirty="0">
                <a:solidFill>
                  <a:srgbClr val="CC0000"/>
                </a:solidFill>
                <a:cs typeface="+mn-cs"/>
              </a:rPr>
              <a:t>Ethernet frame</a:t>
            </a:r>
          </a:p>
          <a:p>
            <a:pPr>
              <a:defRPr/>
            </a:pPr>
            <a:endParaRPr lang="en-US" sz="2400" b="1" dirty="0">
              <a:cs typeface="+mn-cs"/>
            </a:endParaRPr>
          </a:p>
          <a:p>
            <a:pPr>
              <a:defRPr/>
            </a:pPr>
            <a:endParaRPr lang="en-US" sz="2400" b="1" dirty="0">
              <a:cs typeface="+mn-cs"/>
            </a:endParaRPr>
          </a:p>
          <a:p>
            <a:pPr>
              <a:buFont typeface="Wingdings" charset="0"/>
              <a:buNone/>
              <a:defRPr/>
            </a:pPr>
            <a:endParaRPr lang="en-US" sz="2400" dirty="0">
              <a:solidFill>
                <a:srgbClr val="FF0000"/>
              </a:solidFill>
              <a:cs typeface="+mn-cs"/>
            </a:endParaRPr>
          </a:p>
          <a:p>
            <a:pPr>
              <a:buFont typeface="Wingdings" charset="0"/>
              <a:buNone/>
              <a:defRPr/>
            </a:pPr>
            <a:r>
              <a:rPr lang="en-US" sz="2400" i="1" dirty="0">
                <a:solidFill>
                  <a:srgbClr val="CC0000"/>
                </a:solidFill>
                <a:cs typeface="+mn-cs"/>
              </a:rPr>
              <a:t>preamble: </a:t>
            </a:r>
          </a:p>
          <a:p>
            <a:pPr>
              <a:defRPr/>
            </a:pPr>
            <a:r>
              <a:rPr lang="en-US" sz="2400" dirty="0">
                <a:cs typeface="+mn-cs"/>
              </a:rPr>
              <a:t>7 bytes with pattern 10101010 followed by one byte with pattern 10101011</a:t>
            </a:r>
          </a:p>
          <a:p>
            <a:pPr>
              <a:defRPr/>
            </a:pPr>
            <a:r>
              <a:rPr lang="en-US" sz="2400" dirty="0">
                <a:cs typeface="+mn-cs"/>
              </a:rPr>
              <a:t> used to synchronize receiver, sender clock rates</a:t>
            </a:r>
          </a:p>
        </p:txBody>
      </p:sp>
      <p:grpSp>
        <p:nvGrpSpPr>
          <p:cNvPr id="65539" name="Group 51"/>
          <p:cNvGrpSpPr>
            <a:grpSpLocks/>
          </p:cNvGrpSpPr>
          <p:nvPr/>
        </p:nvGrpSpPr>
        <p:grpSpPr bwMode="auto">
          <a:xfrm>
            <a:off x="1516063" y="2373313"/>
            <a:ext cx="6291262" cy="993775"/>
            <a:chOff x="940711" y="4902593"/>
            <a:chExt cx="6291001" cy="992895"/>
          </a:xfrm>
        </p:grpSpPr>
        <p:sp>
          <p:nvSpPr>
            <p:cNvPr id="65542"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5549"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5550"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5551"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5552"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5553"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5554"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834EC8E-2E1D-DF4C-9082-800F7006ED51}" type="slidenum">
              <a:rPr lang="en-US" altLang="en-US" sz="1200" smtClean="0">
                <a:latin typeface="Comic Sans MS" charset="0"/>
              </a:rPr>
              <a:pPr>
                <a:defRPr/>
              </a:pPr>
              <a:t>17</a:t>
            </a:fld>
            <a:endParaRPr lang="en-US" altLang="en-US" sz="1200">
              <a:latin typeface="Comic Sans MS" charset="0"/>
            </a:endParaRPr>
          </a:p>
        </p:txBody>
      </p:sp>
      <p:sp>
        <p:nvSpPr>
          <p:cNvPr id="21" name="Footer Placeholder 5"/>
          <p:cNvSpPr>
            <a:spLocks noGrp="1"/>
          </p:cNvSpPr>
          <p:nvPr>
            <p:ph type="ftr" sz="quarter" idx="11"/>
          </p:nvPr>
        </p:nvSpPr>
        <p:spPr/>
        <p:txBody>
          <a:bodyPr/>
          <a:lstStyle/>
          <a:p>
            <a:pPr>
              <a:defRPr/>
            </a:pPr>
            <a:r>
              <a:rPr lang="en-US" dirty="0"/>
              <a:t>CSci4211:          Data Link Layer: Part 1</a:t>
            </a:r>
          </a:p>
        </p:txBody>
      </p:sp>
    </p:spTree>
    <p:extLst>
      <p:ext uri="{BB962C8B-B14F-4D97-AF65-F5344CB8AC3E}">
        <p14:creationId xmlns:p14="http://schemas.microsoft.com/office/powerpoint/2010/main" val="396287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533400" y="134938"/>
            <a:ext cx="7772400" cy="1143000"/>
          </a:xfrm>
        </p:spPr>
        <p:txBody>
          <a:bodyPr/>
          <a:lstStyle/>
          <a:p>
            <a:pPr>
              <a:defRPr/>
            </a:pPr>
            <a:r>
              <a:rPr lang="en-US" sz="3600" dirty="0">
                <a:cs typeface="+mj-cs"/>
              </a:rPr>
              <a:t>LAN Addresses and ARP</a:t>
            </a:r>
          </a:p>
        </p:txBody>
      </p:sp>
      <p:sp>
        <p:nvSpPr>
          <p:cNvPr id="40965" name="Text Box 4"/>
          <p:cNvSpPr txBox="1">
            <a:spLocks noChangeArrowheads="1"/>
          </p:cNvSpPr>
          <p:nvPr/>
        </p:nvSpPr>
        <p:spPr bwMode="auto">
          <a:xfrm>
            <a:off x="585788" y="1309688"/>
            <a:ext cx="78295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i="0" dirty="0">
                <a:latin typeface="+mn-lt"/>
              </a:rPr>
              <a:t>each adapter on LAN has unique </a:t>
            </a:r>
            <a:r>
              <a:rPr lang="en-US" sz="2800" dirty="0">
                <a:solidFill>
                  <a:srgbClr val="CC0000"/>
                </a:solidFill>
                <a:latin typeface="+mn-lt"/>
              </a:rPr>
              <a:t>LAN</a:t>
            </a:r>
            <a:r>
              <a:rPr lang="en-US" sz="2800" i="0" dirty="0">
                <a:latin typeface="+mn-lt"/>
              </a:rPr>
              <a:t> address</a:t>
            </a:r>
          </a:p>
        </p:txBody>
      </p:sp>
      <p:sp>
        <p:nvSpPr>
          <p:cNvPr id="40966" name="Text Box 18"/>
          <p:cNvSpPr txBox="1">
            <a:spLocks noChangeArrowheads="1"/>
          </p:cNvSpPr>
          <p:nvPr/>
        </p:nvSpPr>
        <p:spPr bwMode="auto">
          <a:xfrm>
            <a:off x="6918325" y="3890963"/>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rPr>
              <a:t>adapter</a:t>
            </a:r>
          </a:p>
        </p:txBody>
      </p:sp>
      <p:sp>
        <p:nvSpPr>
          <p:cNvPr id="41988" name="Freeform 8"/>
          <p:cNvSpPr>
            <a:spLocks/>
          </p:cNvSpPr>
          <p:nvPr/>
        </p:nvSpPr>
        <p:spPr bwMode="auto">
          <a:xfrm>
            <a:off x="2152650" y="2989263"/>
            <a:ext cx="2046288" cy="2049462"/>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8" name="Line 19"/>
          <p:cNvSpPr>
            <a:spLocks noChangeShapeType="1"/>
          </p:cNvSpPr>
          <p:nvPr/>
        </p:nvSpPr>
        <p:spPr bwMode="auto">
          <a:xfrm>
            <a:off x="1300163" y="3667125"/>
            <a:ext cx="901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69" name="Line 20"/>
          <p:cNvSpPr>
            <a:spLocks noChangeShapeType="1"/>
          </p:cNvSpPr>
          <p:nvPr/>
        </p:nvSpPr>
        <p:spPr bwMode="auto">
          <a:xfrm>
            <a:off x="3309938" y="2535238"/>
            <a:ext cx="0" cy="65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0" name="Line 21"/>
          <p:cNvSpPr>
            <a:spLocks noChangeShapeType="1"/>
          </p:cNvSpPr>
          <p:nvPr/>
        </p:nvSpPr>
        <p:spPr bwMode="auto">
          <a:xfrm flipH="1">
            <a:off x="4173538" y="3835400"/>
            <a:ext cx="796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1" name="Line 22"/>
          <p:cNvSpPr>
            <a:spLocks noChangeShapeType="1"/>
          </p:cNvSpPr>
          <p:nvPr/>
        </p:nvSpPr>
        <p:spPr bwMode="auto">
          <a:xfrm flipV="1">
            <a:off x="3271838" y="4840288"/>
            <a:ext cx="0" cy="438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2" name="Text Box 24"/>
          <p:cNvSpPr txBox="1">
            <a:spLocks noChangeArrowheads="1"/>
          </p:cNvSpPr>
          <p:nvPr/>
        </p:nvSpPr>
        <p:spPr bwMode="auto">
          <a:xfrm>
            <a:off x="3630613" y="2239963"/>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1A-2F-BB-76-09-AD</a:t>
            </a:r>
          </a:p>
        </p:txBody>
      </p:sp>
      <p:sp>
        <p:nvSpPr>
          <p:cNvPr id="40973" name="Line 25"/>
          <p:cNvSpPr>
            <a:spLocks noChangeShapeType="1"/>
          </p:cNvSpPr>
          <p:nvPr/>
        </p:nvSpPr>
        <p:spPr bwMode="auto">
          <a:xfrm flipH="1" flipV="1">
            <a:off x="3449638" y="2379663"/>
            <a:ext cx="257175" cy="1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4" name="Line 26"/>
          <p:cNvSpPr>
            <a:spLocks noChangeShapeType="1"/>
          </p:cNvSpPr>
          <p:nvPr/>
        </p:nvSpPr>
        <p:spPr bwMode="auto">
          <a:xfrm flipV="1">
            <a:off x="4999038" y="4016375"/>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5" name="Text Box 27"/>
          <p:cNvSpPr txBox="1">
            <a:spLocks noChangeArrowheads="1"/>
          </p:cNvSpPr>
          <p:nvPr/>
        </p:nvSpPr>
        <p:spPr bwMode="auto">
          <a:xfrm>
            <a:off x="4479925" y="4389438"/>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58-23-D7-FA-20-B0</a:t>
            </a:r>
          </a:p>
        </p:txBody>
      </p:sp>
      <p:sp>
        <p:nvSpPr>
          <p:cNvPr id="40976" name="Line 28"/>
          <p:cNvSpPr>
            <a:spLocks noChangeShapeType="1"/>
          </p:cNvSpPr>
          <p:nvPr/>
        </p:nvSpPr>
        <p:spPr bwMode="auto">
          <a:xfrm flipH="1">
            <a:off x="3375025" y="5394325"/>
            <a:ext cx="360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7" name="Text Box 29"/>
          <p:cNvSpPr txBox="1">
            <a:spLocks noChangeArrowheads="1"/>
          </p:cNvSpPr>
          <p:nvPr/>
        </p:nvSpPr>
        <p:spPr bwMode="auto">
          <a:xfrm>
            <a:off x="3797300" y="5278438"/>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0C-C4-11-6F-E3-98</a:t>
            </a:r>
          </a:p>
        </p:txBody>
      </p:sp>
      <p:sp>
        <p:nvSpPr>
          <p:cNvPr id="40978" name="Line 30"/>
          <p:cNvSpPr>
            <a:spLocks noChangeShapeType="1"/>
          </p:cNvSpPr>
          <p:nvPr/>
        </p:nvSpPr>
        <p:spPr bwMode="auto">
          <a:xfrm flipV="1">
            <a:off x="1236663" y="3822700"/>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0979" name="Text Box 31"/>
          <p:cNvSpPr txBox="1">
            <a:spLocks noChangeArrowheads="1"/>
          </p:cNvSpPr>
          <p:nvPr/>
        </p:nvSpPr>
        <p:spPr bwMode="auto">
          <a:xfrm>
            <a:off x="319088" y="4197350"/>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71-65-F7-2B-08-53</a:t>
            </a:r>
          </a:p>
        </p:txBody>
      </p:sp>
      <p:sp>
        <p:nvSpPr>
          <p:cNvPr id="40980" name="Text Box 32"/>
          <p:cNvSpPr txBox="1">
            <a:spLocks noChangeArrowheads="1"/>
          </p:cNvSpPr>
          <p:nvPr/>
        </p:nvSpPr>
        <p:spPr bwMode="auto">
          <a:xfrm>
            <a:off x="2636838" y="3348038"/>
            <a:ext cx="1085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rPr>
              <a:t>   LAN</a:t>
            </a:r>
          </a:p>
          <a:p>
            <a:pPr>
              <a:defRPr/>
            </a:pPr>
            <a:r>
              <a:rPr lang="en-US" i="0" dirty="0">
                <a:latin typeface="Arial" charset="0"/>
              </a:rPr>
              <a:t>(wired or</a:t>
            </a:r>
          </a:p>
          <a:p>
            <a:pPr>
              <a:defRPr/>
            </a:pPr>
            <a:r>
              <a:rPr lang="en-US" i="0" dirty="0">
                <a:latin typeface="Arial" charset="0"/>
              </a:rPr>
              <a:t>wireless)</a:t>
            </a:r>
          </a:p>
        </p:txBody>
      </p:sp>
      <p:sp>
        <p:nvSpPr>
          <p:cNvPr id="526373" name="Rectangle 37"/>
          <p:cNvSpPr>
            <a:spLocks noChangeArrowheads="1"/>
          </p:cNvSpPr>
          <p:nvPr/>
        </p:nvSpPr>
        <p:spPr bwMode="auto">
          <a:xfrm>
            <a:off x="6727825" y="3941763"/>
            <a:ext cx="160338" cy="2555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03" name="Group 51"/>
          <p:cNvGrpSpPr>
            <a:grpSpLocks/>
          </p:cNvGrpSpPr>
          <p:nvPr/>
        </p:nvGrpSpPr>
        <p:grpSpPr bwMode="auto">
          <a:xfrm>
            <a:off x="423863" y="3289300"/>
            <a:ext cx="922337" cy="658813"/>
            <a:chOff x="267" y="2244"/>
            <a:chExt cx="581" cy="415"/>
          </a:xfrm>
        </p:grpSpPr>
        <p:sp>
          <p:nvSpPr>
            <p:cNvPr id="526372" name="Rectangle 36"/>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22" name="Group 38"/>
            <p:cNvGrpSpPr>
              <a:grpSpLocks/>
            </p:cNvGrpSpPr>
            <p:nvPr/>
          </p:nvGrpSpPr>
          <p:grpSpPr bwMode="auto">
            <a:xfrm>
              <a:off x="267" y="2244"/>
              <a:ext cx="512" cy="415"/>
              <a:chOff x="-44" y="1473"/>
              <a:chExt cx="981" cy="1105"/>
            </a:xfrm>
          </p:grpSpPr>
          <p:pic>
            <p:nvPicPr>
              <p:cNvPr id="42023" name="Picture 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4" name="Freeform 4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4" name="Group 50"/>
          <p:cNvGrpSpPr>
            <a:grpSpLocks/>
          </p:cNvGrpSpPr>
          <p:nvPr/>
        </p:nvGrpSpPr>
        <p:grpSpPr bwMode="auto">
          <a:xfrm>
            <a:off x="2744788" y="5286375"/>
            <a:ext cx="812800" cy="833438"/>
            <a:chOff x="1729" y="3502"/>
            <a:chExt cx="512" cy="525"/>
          </a:xfrm>
        </p:grpSpPr>
        <p:sp>
          <p:nvSpPr>
            <p:cNvPr id="526370" name="Rectangle 34"/>
            <p:cNvSpPr>
              <a:spLocks noChangeArrowheads="1"/>
            </p:cNvSpPr>
            <p:nvPr/>
          </p:nvSpPr>
          <p:spPr bwMode="auto">
            <a:xfrm>
              <a:off x="2021" y="3502"/>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8" name="Group 41"/>
            <p:cNvGrpSpPr>
              <a:grpSpLocks/>
            </p:cNvGrpSpPr>
            <p:nvPr/>
          </p:nvGrpSpPr>
          <p:grpSpPr bwMode="auto">
            <a:xfrm>
              <a:off x="1729" y="3612"/>
              <a:ext cx="512" cy="415"/>
              <a:chOff x="-44" y="1473"/>
              <a:chExt cx="981" cy="1105"/>
            </a:xfrm>
          </p:grpSpPr>
          <p:pic>
            <p:nvPicPr>
              <p:cNvPr id="42019" name="Picture 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0" name="Freeform 4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5" name="Group 52"/>
          <p:cNvGrpSpPr>
            <a:grpSpLocks/>
          </p:cNvGrpSpPr>
          <p:nvPr/>
        </p:nvGrpSpPr>
        <p:grpSpPr bwMode="auto">
          <a:xfrm>
            <a:off x="2770188" y="1752600"/>
            <a:ext cx="812800" cy="776288"/>
            <a:chOff x="1745" y="1276"/>
            <a:chExt cx="512" cy="489"/>
          </a:xfrm>
        </p:grpSpPr>
        <p:sp>
          <p:nvSpPr>
            <p:cNvPr id="526350" name="Rectangle 14"/>
            <p:cNvSpPr>
              <a:spLocks noChangeArrowheads="1"/>
            </p:cNvSpPr>
            <p:nvPr/>
          </p:nvSpPr>
          <p:spPr bwMode="auto">
            <a:xfrm>
              <a:off x="2039" y="160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4" name="Group 44"/>
            <p:cNvGrpSpPr>
              <a:grpSpLocks/>
            </p:cNvGrpSpPr>
            <p:nvPr/>
          </p:nvGrpSpPr>
          <p:grpSpPr bwMode="auto">
            <a:xfrm>
              <a:off x="1745" y="1276"/>
              <a:ext cx="512" cy="415"/>
              <a:chOff x="-44" y="1473"/>
              <a:chExt cx="981" cy="1105"/>
            </a:xfrm>
          </p:grpSpPr>
          <p:pic>
            <p:nvPicPr>
              <p:cNvPr id="4201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6" name="Freeform 4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2006" name="Group 53"/>
          <p:cNvGrpSpPr>
            <a:grpSpLocks/>
          </p:cNvGrpSpPr>
          <p:nvPr/>
        </p:nvGrpSpPr>
        <p:grpSpPr bwMode="auto">
          <a:xfrm>
            <a:off x="4868863" y="3563938"/>
            <a:ext cx="812800" cy="658812"/>
            <a:chOff x="3067" y="2417"/>
            <a:chExt cx="512" cy="415"/>
          </a:xfrm>
        </p:grpSpPr>
        <p:sp>
          <p:nvSpPr>
            <p:cNvPr id="526371" name="Rectangle 35"/>
            <p:cNvSpPr>
              <a:spLocks noChangeArrowheads="1"/>
            </p:cNvSpPr>
            <p:nvPr/>
          </p:nvSpPr>
          <p:spPr bwMode="auto">
            <a:xfrm rot="-5400000">
              <a:off x="3162" y="2514"/>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2010" name="Group 47"/>
            <p:cNvGrpSpPr>
              <a:grpSpLocks/>
            </p:cNvGrpSpPr>
            <p:nvPr/>
          </p:nvGrpSpPr>
          <p:grpSpPr bwMode="auto">
            <a:xfrm>
              <a:off x="3067" y="2417"/>
              <a:ext cx="512" cy="415"/>
              <a:chOff x="-44" y="1473"/>
              <a:chExt cx="981" cy="1105"/>
            </a:xfrm>
          </p:grpSpPr>
          <p:pic>
            <p:nvPicPr>
              <p:cNvPr id="42011" name="Picture 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12" name="Freeform 4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B20E482-E200-4146-8811-6CFF18F0F66A}" type="slidenum">
              <a:rPr lang="en-US" altLang="en-US" sz="1200" smtClean="0">
                <a:latin typeface="Comic Sans MS" charset="0"/>
              </a:rPr>
              <a:pPr>
                <a:defRPr/>
              </a:pPr>
              <a:t>18</a:t>
            </a:fld>
            <a:endParaRPr lang="en-US" altLang="en-US" sz="1200">
              <a:latin typeface="Comic Sans MS" charset="0"/>
            </a:endParaRPr>
          </a:p>
        </p:txBody>
      </p:sp>
      <p:sp>
        <p:nvSpPr>
          <p:cNvPr id="42"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0B26BB83-0AB2-714C-9A48-276996E39BED}" type="slidenum">
              <a:rPr lang="en-US" altLang="en-US" sz="1200" smtClean="0"/>
              <a:pPr>
                <a:spcBef>
                  <a:spcPct val="0"/>
                </a:spcBef>
                <a:buFontTx/>
                <a:buNone/>
                <a:defRPr/>
              </a:pPr>
              <a:t>19</a:t>
            </a:fld>
            <a:endParaRPr lang="en-US" altLang="en-US" sz="1200"/>
          </a:p>
        </p:txBody>
      </p:sp>
      <p:sp>
        <p:nvSpPr>
          <p:cNvPr id="153603" name="Rectangle 1027"/>
          <p:cNvSpPr>
            <a:spLocks noGrp="1" noChangeArrowheads="1"/>
          </p:cNvSpPr>
          <p:nvPr>
            <p:ph type="title"/>
          </p:nvPr>
        </p:nvSpPr>
        <p:spPr>
          <a:xfrm>
            <a:off x="501650" y="241300"/>
            <a:ext cx="8191500" cy="901700"/>
          </a:xfrm>
        </p:spPr>
        <p:txBody>
          <a:bodyPr/>
          <a:lstStyle/>
          <a:p>
            <a:pPr>
              <a:defRPr/>
            </a:pPr>
            <a:r>
              <a:rPr lang="en-US" altLang="en-US" sz="3600"/>
              <a:t>ARP: Address Resolution Protocol</a:t>
            </a:r>
            <a:endParaRPr lang="en-US" altLang="en-US"/>
          </a:p>
        </p:txBody>
      </p:sp>
      <p:sp>
        <p:nvSpPr>
          <p:cNvPr id="153604" name="Rectangle 1028"/>
          <p:cNvSpPr>
            <a:spLocks noGrp="1" noChangeArrowheads="1"/>
          </p:cNvSpPr>
          <p:nvPr>
            <p:ph type="body" idx="1"/>
          </p:nvPr>
        </p:nvSpPr>
        <p:spPr>
          <a:xfrm>
            <a:off x="4572000" y="1295400"/>
            <a:ext cx="3990975" cy="4572000"/>
          </a:xfrm>
        </p:spPr>
        <p:txBody>
          <a:bodyPr/>
          <a:lstStyle/>
          <a:p>
            <a:pPr>
              <a:defRPr/>
            </a:pPr>
            <a:r>
              <a:rPr lang="en-US" altLang="en-US" sz="2000" dirty="0"/>
              <a:t>Each IP node (host, router) on LAN has  </a:t>
            </a:r>
            <a:r>
              <a:rPr lang="en-US" altLang="en-US" sz="2000" dirty="0">
                <a:solidFill>
                  <a:srgbClr val="FF0000"/>
                </a:solidFill>
              </a:rPr>
              <a:t>ARP </a:t>
            </a:r>
            <a:r>
              <a:rPr lang="en-US" altLang="en-US" sz="2000" dirty="0"/>
              <a:t>table</a:t>
            </a:r>
          </a:p>
          <a:p>
            <a:pPr>
              <a:defRPr/>
            </a:pPr>
            <a:r>
              <a:rPr lang="en-US" altLang="en-US" sz="2000" dirty="0"/>
              <a:t>ARP Table: IP/MAC address mappings for some LAN nodes</a:t>
            </a:r>
          </a:p>
          <a:p>
            <a:pPr>
              <a:buFontTx/>
              <a:buNone/>
              <a:defRPr/>
            </a:pPr>
            <a:r>
              <a:rPr lang="en-US" altLang="en-US" sz="2000" dirty="0">
                <a:solidFill>
                  <a:srgbClr val="FF0000"/>
                </a:solidFill>
              </a:rPr>
              <a:t>    &lt; IP address; MAC address; timer&gt;</a:t>
            </a:r>
          </a:p>
          <a:p>
            <a:pPr lvl="1">
              <a:defRPr/>
            </a:pPr>
            <a:r>
              <a:rPr lang="en-US" altLang="en-US" dirty="0"/>
              <a:t> timer: time after which address mapping will be forgotten (typically 20 min)</a:t>
            </a:r>
          </a:p>
          <a:p>
            <a:pPr>
              <a:defRPr/>
            </a:pPr>
            <a:endParaRPr lang="en-US" altLang="en-US" sz="2000" dirty="0"/>
          </a:p>
          <a:p>
            <a:pPr>
              <a:defRPr/>
            </a:pPr>
            <a:r>
              <a:rPr lang="en-US" altLang="en-US" sz="2000" dirty="0"/>
              <a:t>try out </a:t>
            </a:r>
            <a:r>
              <a:rPr lang="ja-JP" altLang="en-US" sz="2000" dirty="0">
                <a:latin typeface="Arial" pitchFamily="34" charset="0"/>
              </a:rPr>
              <a:t>“</a:t>
            </a:r>
            <a:r>
              <a:rPr lang="en-US" altLang="ja-JP" sz="2000" dirty="0" err="1">
                <a:solidFill>
                  <a:schemeClr val="accent2"/>
                </a:solidFill>
              </a:rPr>
              <a:t>arp</a:t>
            </a:r>
            <a:r>
              <a:rPr lang="en-US" altLang="ja-JP" sz="2000" dirty="0">
                <a:solidFill>
                  <a:schemeClr val="accent2"/>
                </a:solidFill>
              </a:rPr>
              <a:t> –a</a:t>
            </a:r>
            <a:r>
              <a:rPr lang="ja-JP" altLang="en-US" sz="2000" dirty="0">
                <a:latin typeface="Arial" pitchFamily="34" charset="0"/>
              </a:rPr>
              <a:t>”</a:t>
            </a:r>
            <a:r>
              <a:rPr lang="en-US" altLang="ja-JP" sz="2000" dirty="0"/>
              <a:t> command</a:t>
            </a:r>
            <a:endParaRPr lang="en-US" altLang="en-US" sz="2000" dirty="0"/>
          </a:p>
        </p:txBody>
      </p:sp>
      <p:grpSp>
        <p:nvGrpSpPr>
          <p:cNvPr id="45060" name="Group 1029"/>
          <p:cNvGrpSpPr>
            <a:grpSpLocks/>
          </p:cNvGrpSpPr>
          <p:nvPr/>
        </p:nvGrpSpPr>
        <p:grpSpPr bwMode="auto">
          <a:xfrm>
            <a:off x="228600" y="1219200"/>
            <a:ext cx="4343400" cy="1277938"/>
            <a:chOff x="297" y="3336"/>
            <a:chExt cx="2788" cy="805"/>
          </a:xfrm>
        </p:grpSpPr>
        <p:sp>
          <p:nvSpPr>
            <p:cNvPr id="153606" name="Text Box 1030"/>
            <p:cNvSpPr txBox="1">
              <a:spLocks noChangeArrowheads="1"/>
            </p:cNvSpPr>
            <p:nvPr/>
          </p:nvSpPr>
          <p:spPr bwMode="auto">
            <a:xfrm>
              <a:off x="390" y="3350"/>
              <a:ext cx="2653"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a:latin typeface="Comic Sans MS" pitchFamily="66" charset="0"/>
                </a:rPr>
                <a:t>Question: how to determine</a:t>
              </a:r>
            </a:p>
            <a:p>
              <a:pPr>
                <a:defRPr/>
              </a:pPr>
              <a:r>
                <a:rPr lang="en-US" altLang="en-US">
                  <a:latin typeface="Comic Sans MS" pitchFamily="66" charset="0"/>
                </a:rPr>
                <a:t>MAC address of B</a:t>
              </a:r>
            </a:p>
            <a:p>
              <a:pPr>
                <a:defRPr/>
              </a:pPr>
              <a:r>
                <a:rPr lang="en-US" altLang="en-US">
                  <a:latin typeface="Comic Sans MS" pitchFamily="66" charset="0"/>
                </a:rPr>
                <a:t>knowing B</a:t>
              </a:r>
              <a:r>
                <a:rPr lang="ja-JP" altLang="en-US">
                  <a:latin typeface="Arial" pitchFamily="34" charset="0"/>
                </a:rPr>
                <a:t>’</a:t>
              </a:r>
              <a:r>
                <a:rPr lang="en-US" altLang="ja-JP">
                  <a:latin typeface="Comic Sans MS" pitchFamily="66" charset="0"/>
                </a:rPr>
                <a:t>s IP address?</a:t>
              </a:r>
              <a:endParaRPr lang="en-US" altLang="en-US"/>
            </a:p>
          </p:txBody>
        </p:sp>
        <p:sp>
          <p:nvSpPr>
            <p:cNvPr id="153607" name="Rectangle 1031"/>
            <p:cNvSpPr>
              <a:spLocks noChangeArrowheads="1"/>
            </p:cNvSpPr>
            <p:nvPr/>
          </p:nvSpPr>
          <p:spPr bwMode="auto">
            <a:xfrm>
              <a:off x="297" y="3336"/>
              <a:ext cx="2788" cy="80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sp>
        <p:nvSpPr>
          <p:cNvPr id="45061" name="Freeform 10"/>
          <p:cNvSpPr>
            <a:spLocks/>
          </p:cNvSpPr>
          <p:nvPr/>
        </p:nvSpPr>
        <p:spPr bwMode="auto">
          <a:xfrm>
            <a:off x="1800225" y="3548063"/>
            <a:ext cx="1393825" cy="1525587"/>
          </a:xfrm>
          <a:custGeom>
            <a:avLst/>
            <a:gdLst>
              <a:gd name="T0" fmla="*/ 2147483646 w 1292"/>
              <a:gd name="T1" fmla="*/ 2147483646 h 1255"/>
              <a:gd name="T2" fmla="*/ 2147483646 w 1292"/>
              <a:gd name="T3" fmla="*/ 2147483646 h 1255"/>
              <a:gd name="T4" fmla="*/ 2147483646 w 1292"/>
              <a:gd name="T5" fmla="*/ 2147483646 h 1255"/>
              <a:gd name="T6" fmla="*/ 2147483646 w 1292"/>
              <a:gd name="T7" fmla="*/ 2147483646 h 1255"/>
              <a:gd name="T8" fmla="*/ 2147483646 w 1292"/>
              <a:gd name="T9" fmla="*/ 2147483646 h 1255"/>
              <a:gd name="T10" fmla="*/ 2147483646 w 1292"/>
              <a:gd name="T11" fmla="*/ 2147483646 h 1255"/>
              <a:gd name="T12" fmla="*/ 2147483646 w 1292"/>
              <a:gd name="T13" fmla="*/ 2147483646 h 1255"/>
              <a:gd name="T14" fmla="*/ 2147483646 w 1292"/>
              <a:gd name="T15" fmla="*/ 2147483646 h 1255"/>
              <a:gd name="T16" fmla="*/ 2147483646 w 1292"/>
              <a:gd name="T17" fmla="*/ 2147483646 h 1255"/>
              <a:gd name="T18" fmla="*/ 2147483646 w 1292"/>
              <a:gd name="T19" fmla="*/ 2147483646 h 1255"/>
              <a:gd name="T20" fmla="*/ 2147483646 w 1292"/>
              <a:gd name="T21" fmla="*/ 2147483646 h 1255"/>
              <a:gd name="T22" fmla="*/ 2147483646 w 1292"/>
              <a:gd name="T23" fmla="*/ 2147483646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8"/>
          <p:cNvSpPr>
            <a:spLocks noChangeShapeType="1"/>
          </p:cNvSpPr>
          <p:nvPr/>
        </p:nvSpPr>
        <p:spPr bwMode="auto">
          <a:xfrm>
            <a:off x="1357313" y="4052888"/>
            <a:ext cx="4762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3" name="Line 19"/>
          <p:cNvSpPr>
            <a:spLocks noChangeShapeType="1"/>
          </p:cNvSpPr>
          <p:nvPr/>
        </p:nvSpPr>
        <p:spPr bwMode="auto">
          <a:xfrm>
            <a:off x="2587625" y="3209925"/>
            <a:ext cx="0" cy="488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4" name="Line 20"/>
          <p:cNvSpPr>
            <a:spLocks noChangeShapeType="1"/>
          </p:cNvSpPr>
          <p:nvPr/>
        </p:nvSpPr>
        <p:spPr bwMode="auto">
          <a:xfrm flipH="1">
            <a:off x="3176588" y="4178300"/>
            <a:ext cx="447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5" name="Line 21"/>
          <p:cNvSpPr>
            <a:spLocks noChangeShapeType="1"/>
          </p:cNvSpPr>
          <p:nvPr/>
        </p:nvSpPr>
        <p:spPr bwMode="auto">
          <a:xfrm flipV="1">
            <a:off x="2562225" y="4926013"/>
            <a:ext cx="0" cy="327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6" name="Text Box 22"/>
          <p:cNvSpPr txBox="1">
            <a:spLocks noChangeArrowheads="1"/>
          </p:cNvSpPr>
          <p:nvPr/>
        </p:nvSpPr>
        <p:spPr bwMode="auto">
          <a:xfrm>
            <a:off x="2806700" y="2989263"/>
            <a:ext cx="178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1A-2F-BB-76-09-AD</a:t>
            </a:r>
          </a:p>
        </p:txBody>
      </p:sp>
      <p:sp>
        <p:nvSpPr>
          <p:cNvPr id="17" name="Line 23"/>
          <p:cNvSpPr>
            <a:spLocks noChangeShapeType="1"/>
          </p:cNvSpPr>
          <p:nvPr/>
        </p:nvSpPr>
        <p:spPr bwMode="auto">
          <a:xfrm flipH="1" flipV="1">
            <a:off x="2678113" y="3141663"/>
            <a:ext cx="204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8" name="Line 24"/>
          <p:cNvSpPr>
            <a:spLocks noChangeShapeType="1"/>
          </p:cNvSpPr>
          <p:nvPr/>
        </p:nvSpPr>
        <p:spPr bwMode="auto">
          <a:xfrm flipV="1">
            <a:off x="3633788" y="4254500"/>
            <a:ext cx="0" cy="373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9" name="Text Box 25"/>
          <p:cNvSpPr txBox="1">
            <a:spLocks noChangeArrowheads="1"/>
          </p:cNvSpPr>
          <p:nvPr/>
        </p:nvSpPr>
        <p:spPr bwMode="auto">
          <a:xfrm>
            <a:off x="3187700" y="4556125"/>
            <a:ext cx="173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58-23-D7-FA-20-B0</a:t>
            </a:r>
          </a:p>
        </p:txBody>
      </p:sp>
      <p:sp>
        <p:nvSpPr>
          <p:cNvPr id="20" name="Line 26"/>
          <p:cNvSpPr>
            <a:spLocks noChangeShapeType="1"/>
          </p:cNvSpPr>
          <p:nvPr/>
        </p:nvSpPr>
        <p:spPr bwMode="auto">
          <a:xfrm flipH="1">
            <a:off x="2632075" y="5338763"/>
            <a:ext cx="246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1" name="Text Box 27"/>
          <p:cNvSpPr txBox="1">
            <a:spLocks noChangeArrowheads="1"/>
          </p:cNvSpPr>
          <p:nvPr/>
        </p:nvSpPr>
        <p:spPr bwMode="auto">
          <a:xfrm>
            <a:off x="2816225" y="5181600"/>
            <a:ext cx="1749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0C-C4-11-6F-E3-98</a:t>
            </a:r>
          </a:p>
        </p:txBody>
      </p:sp>
      <p:sp>
        <p:nvSpPr>
          <p:cNvPr id="22" name="Line 28"/>
          <p:cNvSpPr>
            <a:spLocks noChangeShapeType="1"/>
          </p:cNvSpPr>
          <p:nvPr/>
        </p:nvSpPr>
        <p:spPr bwMode="auto">
          <a:xfrm flipV="1">
            <a:off x="1320800" y="4156075"/>
            <a:ext cx="0" cy="331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3" name="Text Box 29"/>
          <p:cNvSpPr txBox="1">
            <a:spLocks noChangeArrowheads="1"/>
          </p:cNvSpPr>
          <p:nvPr/>
        </p:nvSpPr>
        <p:spPr bwMode="auto">
          <a:xfrm>
            <a:off x="166688" y="4414838"/>
            <a:ext cx="1689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71-65-F7-2B-08-53</a:t>
            </a:r>
          </a:p>
        </p:txBody>
      </p:sp>
      <p:sp>
        <p:nvSpPr>
          <p:cNvPr id="24" name="Text Box 30"/>
          <p:cNvSpPr txBox="1">
            <a:spLocks noChangeArrowheads="1"/>
          </p:cNvSpPr>
          <p:nvPr/>
        </p:nvSpPr>
        <p:spPr bwMode="auto">
          <a:xfrm>
            <a:off x="2012950" y="403383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rPr>
              <a:t>   LAN</a:t>
            </a:r>
          </a:p>
        </p:txBody>
      </p:sp>
      <p:sp>
        <p:nvSpPr>
          <p:cNvPr id="25" name="Text Box 31"/>
          <p:cNvSpPr txBox="1">
            <a:spLocks noChangeArrowheads="1"/>
          </p:cNvSpPr>
          <p:nvPr/>
        </p:nvSpPr>
        <p:spPr bwMode="auto">
          <a:xfrm>
            <a:off x="363538" y="3268663"/>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137.196.7.23</a:t>
            </a:r>
          </a:p>
        </p:txBody>
      </p:sp>
      <p:sp>
        <p:nvSpPr>
          <p:cNvPr id="26" name="Line 32"/>
          <p:cNvSpPr>
            <a:spLocks noChangeShapeType="1"/>
          </p:cNvSpPr>
          <p:nvPr/>
        </p:nvSpPr>
        <p:spPr bwMode="auto">
          <a:xfrm>
            <a:off x="1009650" y="3524250"/>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7" name="Text Box 33"/>
          <p:cNvSpPr txBox="1">
            <a:spLocks noChangeArrowheads="1"/>
          </p:cNvSpPr>
          <p:nvPr/>
        </p:nvSpPr>
        <p:spPr bwMode="auto">
          <a:xfrm>
            <a:off x="2944813" y="2590800"/>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137.196.7.78</a:t>
            </a:r>
          </a:p>
        </p:txBody>
      </p:sp>
      <p:sp>
        <p:nvSpPr>
          <p:cNvPr id="28" name="Line 34"/>
          <p:cNvSpPr>
            <a:spLocks noChangeShapeType="1"/>
          </p:cNvSpPr>
          <p:nvPr/>
        </p:nvSpPr>
        <p:spPr bwMode="auto">
          <a:xfrm flipH="1" flipV="1">
            <a:off x="2774950" y="2728913"/>
            <a:ext cx="234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29" name="Line 35"/>
          <p:cNvSpPr>
            <a:spLocks noChangeShapeType="1"/>
          </p:cNvSpPr>
          <p:nvPr/>
        </p:nvSpPr>
        <p:spPr bwMode="auto">
          <a:xfrm>
            <a:off x="3954463" y="3724275"/>
            <a:ext cx="0" cy="246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30" name="Text Box 36"/>
          <p:cNvSpPr txBox="1">
            <a:spLocks noChangeArrowheads="1"/>
          </p:cNvSpPr>
          <p:nvPr/>
        </p:nvSpPr>
        <p:spPr bwMode="auto">
          <a:xfrm>
            <a:off x="3344863" y="3490913"/>
            <a:ext cx="12176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137.196.7.14</a:t>
            </a:r>
          </a:p>
        </p:txBody>
      </p:sp>
      <p:sp>
        <p:nvSpPr>
          <p:cNvPr id="31" name="Line 38"/>
          <p:cNvSpPr>
            <a:spLocks noChangeShapeType="1"/>
          </p:cNvSpPr>
          <p:nvPr/>
        </p:nvSpPr>
        <p:spPr bwMode="auto">
          <a:xfrm>
            <a:off x="2136775" y="5605463"/>
            <a:ext cx="2317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32" name="Text Box 39"/>
          <p:cNvSpPr txBox="1">
            <a:spLocks noChangeArrowheads="1"/>
          </p:cNvSpPr>
          <p:nvPr/>
        </p:nvSpPr>
        <p:spPr bwMode="auto">
          <a:xfrm>
            <a:off x="955675" y="5451475"/>
            <a:ext cx="1217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400" i="0" dirty="0">
                <a:latin typeface="Arial" charset="0"/>
              </a:rPr>
              <a:t>137.196.7.88</a:t>
            </a:r>
          </a:p>
        </p:txBody>
      </p:sp>
      <p:sp>
        <p:nvSpPr>
          <p:cNvPr id="33" name="Rectangle 43"/>
          <p:cNvSpPr>
            <a:spLocks noChangeArrowheads="1"/>
          </p:cNvSpPr>
          <p:nvPr/>
        </p:nvSpPr>
        <p:spPr bwMode="auto">
          <a:xfrm rot="-5400000">
            <a:off x="3659982" y="4085431"/>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84" name="Group 44"/>
          <p:cNvGrpSpPr>
            <a:grpSpLocks/>
          </p:cNvGrpSpPr>
          <p:nvPr/>
        </p:nvGrpSpPr>
        <p:grpSpPr bwMode="auto">
          <a:xfrm>
            <a:off x="3562350" y="3960813"/>
            <a:ext cx="598488" cy="520700"/>
            <a:chOff x="-44" y="1473"/>
            <a:chExt cx="981" cy="1105"/>
          </a:xfrm>
        </p:grpSpPr>
        <p:pic>
          <p:nvPicPr>
            <p:cNvPr id="4510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45085" name="Group 47"/>
          <p:cNvGrpSpPr>
            <a:grpSpLocks/>
          </p:cNvGrpSpPr>
          <p:nvPr/>
        </p:nvGrpSpPr>
        <p:grpSpPr bwMode="auto">
          <a:xfrm>
            <a:off x="657225" y="3763963"/>
            <a:ext cx="709613" cy="520700"/>
            <a:chOff x="267" y="2244"/>
            <a:chExt cx="581" cy="415"/>
          </a:xfrm>
        </p:grpSpPr>
        <p:sp>
          <p:nvSpPr>
            <p:cNvPr id="38" name="Rectangle 48"/>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97" name="Group 49"/>
            <p:cNvGrpSpPr>
              <a:grpSpLocks/>
            </p:cNvGrpSpPr>
            <p:nvPr/>
          </p:nvGrpSpPr>
          <p:grpSpPr bwMode="auto">
            <a:xfrm>
              <a:off x="267" y="2244"/>
              <a:ext cx="512" cy="415"/>
              <a:chOff x="-44" y="1473"/>
              <a:chExt cx="981" cy="1105"/>
            </a:xfrm>
          </p:grpSpPr>
          <p:pic>
            <p:nvPicPr>
              <p:cNvPr id="4509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45086" name="Group 52"/>
          <p:cNvGrpSpPr>
            <a:grpSpLocks/>
          </p:cNvGrpSpPr>
          <p:nvPr/>
        </p:nvGrpSpPr>
        <p:grpSpPr bwMode="auto">
          <a:xfrm>
            <a:off x="2157413" y="2651125"/>
            <a:ext cx="631825" cy="554038"/>
            <a:chOff x="1745" y="1276"/>
            <a:chExt cx="512" cy="489"/>
          </a:xfrm>
        </p:grpSpPr>
        <p:sp>
          <p:nvSpPr>
            <p:cNvPr id="43" name="Rectangle 53"/>
            <p:cNvSpPr>
              <a:spLocks noChangeArrowheads="1"/>
            </p:cNvSpPr>
            <p:nvPr/>
          </p:nvSpPr>
          <p:spPr bwMode="auto">
            <a:xfrm>
              <a:off x="2040" y="1604"/>
              <a:ext cx="100"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93" name="Group 54"/>
            <p:cNvGrpSpPr>
              <a:grpSpLocks/>
            </p:cNvGrpSpPr>
            <p:nvPr/>
          </p:nvGrpSpPr>
          <p:grpSpPr bwMode="auto">
            <a:xfrm>
              <a:off x="1745" y="1276"/>
              <a:ext cx="512" cy="415"/>
              <a:chOff x="-44" y="1473"/>
              <a:chExt cx="981" cy="1105"/>
            </a:xfrm>
          </p:grpSpPr>
          <p:pic>
            <p:nvPicPr>
              <p:cNvPr id="45094" name="Picture 5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5" name="Freeform 5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47" name="Rectangle 58"/>
          <p:cNvSpPr>
            <a:spLocks noChangeArrowheads="1"/>
          </p:cNvSpPr>
          <p:nvPr/>
        </p:nvSpPr>
        <p:spPr bwMode="auto">
          <a:xfrm>
            <a:off x="2501900" y="5248275"/>
            <a:ext cx="123825" cy="1825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45088" name="Group 59"/>
          <p:cNvGrpSpPr>
            <a:grpSpLocks/>
          </p:cNvGrpSpPr>
          <p:nvPr/>
        </p:nvGrpSpPr>
        <p:grpSpPr bwMode="auto">
          <a:xfrm>
            <a:off x="2166938" y="5387975"/>
            <a:ext cx="584200" cy="469900"/>
            <a:chOff x="-44" y="1473"/>
            <a:chExt cx="981" cy="1105"/>
          </a:xfrm>
        </p:grpSpPr>
        <p:pic>
          <p:nvPicPr>
            <p:cNvPr id="45090" name="Picture 6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1" name="Freeform 6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9"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Footer Placeholder 5"/>
          <p:cNvSpPr>
            <a:spLocks noGrp="1"/>
          </p:cNvSpPr>
          <p:nvPr>
            <p:ph type="ftr" sz="quarter" idx="11"/>
          </p:nvPr>
        </p:nvSpPr>
        <p:spPr/>
        <p:txBody>
          <a:bodyPr/>
          <a:lstStyle/>
          <a:p>
            <a:pPr>
              <a:defRPr/>
            </a:pPr>
            <a:r>
              <a:rPr lang="en-US" dirty="0"/>
              <a:t>CSci4211:          Data Link Layer: Part 1</a:t>
            </a:r>
          </a:p>
        </p:txBody>
      </p:sp>
      <p:sp>
        <p:nvSpPr>
          <p:cNvPr id="238"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70EA50E-F442-9A44-B458-F7C2576A83B5}" type="slidenum">
              <a:rPr lang="en-US" altLang="en-US" sz="1200" smtClean="0"/>
              <a:pPr>
                <a:spcBef>
                  <a:spcPct val="0"/>
                </a:spcBef>
                <a:buFontTx/>
                <a:buNone/>
                <a:defRPr/>
              </a:pPr>
              <a:t>2</a:t>
            </a:fld>
            <a:endParaRPr lang="en-US" altLang="en-US" sz="1200" dirty="0"/>
          </a:p>
        </p:txBody>
      </p:sp>
      <p:sp>
        <p:nvSpPr>
          <p:cNvPr id="143362" name="Rectangle 2"/>
          <p:cNvSpPr>
            <a:spLocks noGrp="1" noChangeArrowheads="1"/>
          </p:cNvSpPr>
          <p:nvPr>
            <p:ph type="title"/>
          </p:nvPr>
        </p:nvSpPr>
        <p:spPr>
          <a:xfrm>
            <a:off x="304800" y="228600"/>
            <a:ext cx="8382000" cy="914400"/>
          </a:xfrm>
        </p:spPr>
        <p:txBody>
          <a:bodyPr/>
          <a:lstStyle/>
          <a:p>
            <a:pPr>
              <a:defRPr/>
            </a:pPr>
            <a:r>
              <a:rPr lang="en-US" sz="3600">
                <a:ea typeface="+mj-ea"/>
                <a:cs typeface="+mj-cs"/>
              </a:rPr>
              <a:t>Data Link Layer: Introduction</a:t>
            </a:r>
          </a:p>
        </p:txBody>
      </p:sp>
      <p:sp>
        <p:nvSpPr>
          <p:cNvPr id="143363" name="Rectangle 3"/>
          <p:cNvSpPr>
            <a:spLocks noGrp="1" noChangeArrowheads="1"/>
          </p:cNvSpPr>
          <p:nvPr>
            <p:ph type="body" sz="half" idx="1"/>
          </p:nvPr>
        </p:nvSpPr>
        <p:spPr>
          <a:xfrm>
            <a:off x="322263" y="1219200"/>
            <a:ext cx="4249737" cy="4648200"/>
          </a:xfrm>
        </p:spPr>
        <p:txBody>
          <a:bodyPr/>
          <a:lstStyle/>
          <a:p>
            <a:pPr>
              <a:buFontTx/>
              <a:buNone/>
              <a:defRPr/>
            </a:pPr>
            <a:r>
              <a:rPr lang="en-US" altLang="en-US" sz="2400" u="sng">
                <a:solidFill>
                  <a:srgbClr val="FF0000"/>
                </a:solidFill>
              </a:rPr>
              <a:t>Some terminology:</a:t>
            </a:r>
            <a:endParaRPr lang="en-US" altLang="en-US" sz="2400"/>
          </a:p>
          <a:p>
            <a:pPr>
              <a:defRPr/>
            </a:pPr>
            <a:r>
              <a:rPr lang="en-US" altLang="en-US" sz="2000"/>
              <a:t>hosts and routers are </a:t>
            </a:r>
            <a:r>
              <a:rPr lang="en-US" altLang="en-US" sz="2000" b="1">
                <a:solidFill>
                  <a:srgbClr val="FF0000"/>
                </a:solidFill>
              </a:rPr>
              <a:t>nodes</a:t>
            </a:r>
          </a:p>
          <a:p>
            <a:pPr>
              <a:buFontTx/>
              <a:buNone/>
              <a:defRPr/>
            </a:pPr>
            <a:r>
              <a:rPr lang="en-US" altLang="en-US" sz="2000"/>
              <a:t>    (bridges and switches too)</a:t>
            </a:r>
          </a:p>
          <a:p>
            <a:pPr>
              <a:defRPr/>
            </a:pPr>
            <a:r>
              <a:rPr lang="en-US" altLang="en-US" sz="2000"/>
              <a:t>communication channels that connect adjacent nodes along communication path are </a:t>
            </a:r>
            <a:r>
              <a:rPr lang="en-US" altLang="en-US" sz="2000" b="1">
                <a:solidFill>
                  <a:srgbClr val="FF0000"/>
                </a:solidFill>
              </a:rPr>
              <a:t>links</a:t>
            </a:r>
          </a:p>
          <a:p>
            <a:pPr lvl="1">
              <a:defRPr/>
            </a:pPr>
            <a:r>
              <a:rPr lang="en-US" altLang="en-US" sz="2000"/>
              <a:t>wired links</a:t>
            </a:r>
          </a:p>
          <a:p>
            <a:pPr lvl="1">
              <a:defRPr/>
            </a:pPr>
            <a:r>
              <a:rPr lang="en-US" altLang="en-US" sz="2000"/>
              <a:t>wireless links</a:t>
            </a:r>
          </a:p>
          <a:p>
            <a:pPr lvl="1">
              <a:defRPr/>
            </a:pPr>
            <a:r>
              <a:rPr lang="en-US" altLang="en-US" sz="2000"/>
              <a:t>LANs (local area networks)</a:t>
            </a:r>
            <a:endParaRPr lang="en-US" altLang="en-US" sz="2000" b="1">
              <a:solidFill>
                <a:srgbClr val="FF0000"/>
              </a:solidFill>
            </a:endParaRPr>
          </a:p>
          <a:p>
            <a:pPr>
              <a:defRPr/>
            </a:pPr>
            <a:r>
              <a:rPr lang="en-US" altLang="en-US" sz="2000"/>
              <a:t>layer 2 PDU (</a:t>
            </a:r>
            <a:r>
              <a:rPr lang="ja-JP" altLang="en-US" sz="2000">
                <a:latin typeface="Arial" pitchFamily="34" charset="0"/>
              </a:rPr>
              <a:t>“</a:t>
            </a:r>
            <a:r>
              <a:rPr lang="en-US" altLang="ja-JP" sz="2000"/>
              <a:t>packet</a:t>
            </a:r>
            <a:r>
              <a:rPr lang="ja-JP" altLang="en-US" sz="2000">
                <a:latin typeface="Arial" pitchFamily="34" charset="0"/>
              </a:rPr>
              <a:t>”</a:t>
            </a:r>
            <a:r>
              <a:rPr lang="en-US" altLang="ja-JP" sz="2000"/>
              <a:t>) referred to as </a:t>
            </a:r>
            <a:r>
              <a:rPr lang="en-US" altLang="ja-JP" sz="2000" b="1">
                <a:solidFill>
                  <a:srgbClr val="FF0000"/>
                </a:solidFill>
              </a:rPr>
              <a:t>frame</a:t>
            </a:r>
            <a:r>
              <a:rPr lang="en-US" altLang="ja-JP" sz="2000" b="1"/>
              <a:t>, </a:t>
            </a:r>
            <a:r>
              <a:rPr lang="en-US" altLang="ja-JP" sz="2000"/>
              <a:t>which encapsulates a layer-3 packet, e.g., an IP datagram</a:t>
            </a:r>
          </a:p>
          <a:p>
            <a:pPr>
              <a:buFontTx/>
              <a:buNone/>
              <a:defRPr/>
            </a:pPr>
            <a:endParaRPr lang="en-US" altLang="en-US" sz="2000"/>
          </a:p>
          <a:p>
            <a:pPr>
              <a:defRPr/>
            </a:pPr>
            <a:endParaRPr lang="en-US" altLang="en-US" sz="2400"/>
          </a:p>
        </p:txBody>
      </p:sp>
      <p:grpSp>
        <p:nvGrpSpPr>
          <p:cNvPr id="19461" name="Group 4"/>
          <p:cNvGrpSpPr>
            <a:grpSpLocks/>
          </p:cNvGrpSpPr>
          <p:nvPr/>
        </p:nvGrpSpPr>
        <p:grpSpPr bwMode="auto">
          <a:xfrm>
            <a:off x="4495800" y="990600"/>
            <a:ext cx="4183063" cy="4878388"/>
            <a:chOff x="2882" y="727"/>
            <a:chExt cx="2635" cy="3073"/>
          </a:xfrm>
        </p:grpSpPr>
        <p:sp>
          <p:nvSpPr>
            <p:cNvPr id="143365" name="Freeform 5"/>
            <p:cNvSpPr>
              <a:spLocks/>
            </p:cNvSpPr>
            <p:nvPr/>
          </p:nvSpPr>
          <p:spPr bwMode="auto">
            <a:xfrm>
              <a:off x="4228" y="1082"/>
              <a:ext cx="1289" cy="1291"/>
            </a:xfrm>
            <a:custGeom>
              <a:avLst/>
              <a:gdLst>
                <a:gd name="T0" fmla="*/ 237 w 1292"/>
                <a:gd name="T1" fmla="*/ 7 h 1255"/>
                <a:gd name="T2" fmla="*/ 35 w 1292"/>
                <a:gd name="T3" fmla="*/ 167 h 1255"/>
                <a:gd name="T4" fmla="*/ 29 w 1292"/>
                <a:gd name="T5" fmla="*/ 553 h 1255"/>
                <a:gd name="T6" fmla="*/ 53 w 1292"/>
                <a:gd name="T7" fmla="*/ 877 h 1255"/>
                <a:gd name="T8" fmla="*/ 243 w 1292"/>
                <a:gd name="T9" fmla="*/ 922 h 1255"/>
                <a:gd name="T10" fmla="*/ 644 w 1292"/>
                <a:gd name="T11" fmla="*/ 1194 h 1255"/>
                <a:gd name="T12" fmla="*/ 991 w 1292"/>
                <a:gd name="T13" fmla="*/ 1308 h 1255"/>
                <a:gd name="T14" fmla="*/ 1193 w 1292"/>
                <a:gd name="T15" fmla="*/ 1080 h 1255"/>
                <a:gd name="T16" fmla="*/ 1265 w 1292"/>
                <a:gd name="T17" fmla="*/ 471 h 1255"/>
                <a:gd name="T18" fmla="*/ 1199 w 1292"/>
                <a:gd name="T19" fmla="*/ 223 h 1255"/>
                <a:gd name="T20" fmla="*/ 745 w 1292"/>
                <a:gd name="T21" fmla="*/ 121 h 1255"/>
                <a:gd name="T22" fmla="*/ 237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6" name="Freeform 6"/>
            <p:cNvSpPr>
              <a:spLocks/>
            </p:cNvSpPr>
            <p:nvPr/>
          </p:nvSpPr>
          <p:spPr bwMode="auto">
            <a:xfrm>
              <a:off x="2882" y="972"/>
              <a:ext cx="1337" cy="1224"/>
            </a:xfrm>
            <a:custGeom>
              <a:avLst/>
              <a:gdLst>
                <a:gd name="T0" fmla="*/ 548 w 1340"/>
                <a:gd name="T1" fmla="*/ 44 h 1191"/>
                <a:gd name="T2" fmla="*/ 82 w 1340"/>
                <a:gd name="T3" fmla="*/ 64 h 1191"/>
                <a:gd name="T4" fmla="*/ 58 w 1340"/>
                <a:gd name="T5" fmla="*/ 424 h 1191"/>
                <a:gd name="T6" fmla="*/ 28 w 1340"/>
                <a:gd name="T7" fmla="*/ 761 h 1191"/>
                <a:gd name="T8" fmla="*/ 112 w 1340"/>
                <a:gd name="T9" fmla="*/ 919 h 1191"/>
                <a:gd name="T10" fmla="*/ 536 w 1340"/>
                <a:gd name="T11" fmla="*/ 925 h 1191"/>
                <a:gd name="T12" fmla="*/ 638 w 1340"/>
                <a:gd name="T13" fmla="*/ 1191 h 1191"/>
                <a:gd name="T14" fmla="*/ 1228 w 1340"/>
                <a:gd name="T15" fmla="*/ 1159 h 1191"/>
                <a:gd name="T16" fmla="*/ 1270 w 1340"/>
                <a:gd name="T17" fmla="*/ 602 h 1191"/>
                <a:gd name="T18" fmla="*/ 1198 w 1340"/>
                <a:gd name="T19" fmla="*/ 361 h 1191"/>
                <a:gd name="T20" fmla="*/ 756 w 1340"/>
                <a:gd name="T21" fmla="*/ 304 h 1191"/>
                <a:gd name="T22" fmla="*/ 548 w 1340"/>
                <a:gd name="T23" fmla="*/ 44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67" name="Freeform 7"/>
            <p:cNvSpPr>
              <a:spLocks/>
            </p:cNvSpPr>
            <p:nvPr/>
          </p:nvSpPr>
          <p:spPr bwMode="auto">
            <a:xfrm>
              <a:off x="3146" y="2090"/>
              <a:ext cx="2131" cy="1710"/>
            </a:xfrm>
            <a:custGeom>
              <a:avLst/>
              <a:gdLst>
                <a:gd name="T0" fmla="*/ 27 w 2135"/>
                <a:gd name="T1" fmla="*/ 690 h 1662"/>
                <a:gd name="T2" fmla="*/ 105 w 2135"/>
                <a:gd name="T3" fmla="*/ 80 h 1662"/>
                <a:gd name="T4" fmla="*/ 655 w 2135"/>
                <a:gd name="T5" fmla="*/ 208 h 1662"/>
                <a:gd name="T6" fmla="*/ 1205 w 2135"/>
                <a:gd name="T7" fmla="*/ 106 h 1662"/>
                <a:gd name="T8" fmla="*/ 1993 w 2135"/>
                <a:gd name="T9" fmla="*/ 430 h 1662"/>
                <a:gd name="T10" fmla="*/ 2005 w 2135"/>
                <a:gd name="T11" fmla="*/ 1211 h 1662"/>
                <a:gd name="T12" fmla="*/ 1575 w 2135"/>
                <a:gd name="T13" fmla="*/ 1694 h 1662"/>
                <a:gd name="T14" fmla="*/ 809 w 2135"/>
                <a:gd name="T15" fmla="*/ 1605 h 1662"/>
                <a:gd name="T16" fmla="*/ 499 w 2135"/>
                <a:gd name="T17" fmla="*/ 1345 h 1662"/>
                <a:gd name="T18" fmla="*/ 183 w 2135"/>
                <a:gd name="T19" fmla="*/ 1129 h 1662"/>
                <a:gd name="T20" fmla="*/ 27 w 2135"/>
                <a:gd name="T21" fmla="*/ 69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65" name="Group 8"/>
            <p:cNvGrpSpPr>
              <a:grpSpLocks/>
            </p:cNvGrpSpPr>
            <p:nvPr/>
          </p:nvGrpSpPr>
          <p:grpSpPr bwMode="auto">
            <a:xfrm>
              <a:off x="2966" y="1076"/>
              <a:ext cx="526" cy="246"/>
              <a:chOff x="3552" y="246"/>
              <a:chExt cx="527" cy="248"/>
            </a:xfrm>
          </p:grpSpPr>
          <p:graphicFrame>
            <p:nvGraphicFramePr>
              <p:cNvPr id="19690"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851" name="Clip" r:id="rId3" imgW="1307079" imgH="1083682" progId="MS_ClipArt_Gallery.2">
                      <p:embed/>
                    </p:oleObj>
                  </mc:Choice>
                  <mc:Fallback>
                    <p:oleObj name="Clip" r:id="rId3" imgW="1307079" imgH="1083682" progId="MS_ClipArt_Gallery.2">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91"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852" name="Clip" r:id="rId5" imgW="682368" imgH="480541" progId="MS_ClipArt_Gallery.2">
                      <p:embed/>
                    </p:oleObj>
                  </mc:Choice>
                  <mc:Fallback>
                    <p:oleObj name="Clip" r:id="rId5" imgW="682368" imgH="480541"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1" name="Line 11"/>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466" name="Group 12"/>
            <p:cNvGrpSpPr>
              <a:grpSpLocks/>
            </p:cNvGrpSpPr>
            <p:nvPr/>
          </p:nvGrpSpPr>
          <p:grpSpPr bwMode="auto">
            <a:xfrm>
              <a:off x="2966" y="1535"/>
              <a:ext cx="526" cy="246"/>
              <a:chOff x="3552" y="246"/>
              <a:chExt cx="527" cy="248"/>
            </a:xfrm>
          </p:grpSpPr>
          <p:graphicFrame>
            <p:nvGraphicFramePr>
              <p:cNvPr id="1968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9853" name="Clip" r:id="rId7" imgW="1307079" imgH="1083682" progId="MS_ClipArt_Gallery.2">
                      <p:embed/>
                    </p:oleObj>
                  </mc:Choice>
                  <mc:Fallback>
                    <p:oleObj name="Clip" r:id="rId7" imgW="1307079" imgH="1083682"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8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9854" name="Clip" r:id="rId8" imgW="682368" imgH="480541" progId="MS_ClipArt_Gallery.2">
                      <p:embed/>
                    </p:oleObj>
                  </mc:Choice>
                  <mc:Fallback>
                    <p:oleObj name="Clip" r:id="rId8" imgW="682368" imgH="480541" progId="MS_ClipArt_Gallery.2">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375" name="Line 15"/>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467" name="Group 16"/>
            <p:cNvGrpSpPr>
              <a:grpSpLocks/>
            </p:cNvGrpSpPr>
            <p:nvPr/>
          </p:nvGrpSpPr>
          <p:grpSpPr bwMode="auto">
            <a:xfrm>
              <a:off x="3236" y="1371"/>
              <a:ext cx="50" cy="165"/>
              <a:chOff x="3842" y="406"/>
              <a:chExt cx="51" cy="167"/>
            </a:xfrm>
          </p:grpSpPr>
          <p:sp>
            <p:nvSpPr>
              <p:cNvPr id="143377" name="Oval 17"/>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78" name="Oval 18"/>
              <p:cNvSpPr>
                <a:spLocks noChangeArrowheads="1"/>
              </p:cNvSpPr>
              <p:nvPr/>
            </p:nvSpPr>
            <p:spPr bwMode="auto">
              <a:xfrm>
                <a:off x="3844" y="466"/>
                <a:ext cx="47" cy="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79" name="Oval 19"/>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grpSp>
          <p:nvGrpSpPr>
            <p:cNvPr id="19468" name="Group 20"/>
            <p:cNvGrpSpPr>
              <a:grpSpLocks/>
            </p:cNvGrpSpPr>
            <p:nvPr/>
          </p:nvGrpSpPr>
          <p:grpSpPr bwMode="auto">
            <a:xfrm>
              <a:off x="3572" y="1759"/>
              <a:ext cx="150" cy="304"/>
              <a:chOff x="4180" y="783"/>
              <a:chExt cx="150" cy="307"/>
            </a:xfrm>
          </p:grpSpPr>
          <p:sp>
            <p:nvSpPr>
              <p:cNvPr id="143381" name="AutoShape 2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82" name="Rectangle 2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83"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84"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85" name="Line 2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6" name="Line 2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87"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88" name="Rectangle 28"/>
              <p:cNvSpPr>
                <a:spLocks noChangeArrowheads="1"/>
              </p:cNvSpPr>
              <p:nvPr/>
            </p:nvSpPr>
            <p:spPr bwMode="auto">
              <a:xfrm>
                <a:off x="4202" y="924"/>
                <a:ext cx="48" cy="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grpSp>
          <p:nvGrpSpPr>
            <p:cNvPr id="19469" name="Group 29"/>
            <p:cNvGrpSpPr>
              <a:grpSpLocks/>
            </p:cNvGrpSpPr>
            <p:nvPr/>
          </p:nvGrpSpPr>
          <p:grpSpPr bwMode="auto">
            <a:xfrm rot="-5400000">
              <a:off x="3794" y="1825"/>
              <a:ext cx="63" cy="167"/>
              <a:chOff x="3842" y="406"/>
              <a:chExt cx="51" cy="167"/>
            </a:xfrm>
          </p:grpSpPr>
          <p:sp>
            <p:nvSpPr>
              <p:cNvPr id="143390" name="Oval 30"/>
              <p:cNvSpPr>
                <a:spLocks noChangeArrowheads="1"/>
              </p:cNvSpPr>
              <p:nvPr/>
            </p:nvSpPr>
            <p:spPr bwMode="auto">
              <a:xfrm>
                <a:off x="3840" y="399"/>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91" name="Oval 31"/>
              <p:cNvSpPr>
                <a:spLocks noChangeArrowheads="1"/>
              </p:cNvSpPr>
              <p:nvPr/>
            </p:nvSpPr>
            <p:spPr bwMode="auto">
              <a:xfrm>
                <a:off x="3843" y="46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392" name="Oval 32"/>
              <p:cNvSpPr>
                <a:spLocks noChangeArrowheads="1"/>
              </p:cNvSpPr>
              <p:nvPr/>
            </p:nvSpPr>
            <p:spPr bwMode="auto">
              <a:xfrm>
                <a:off x="3843" y="526"/>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sp>
          <p:nvSpPr>
            <p:cNvPr id="143393" name="Line 33"/>
            <p:cNvSpPr>
              <a:spLocks noChangeShapeType="1"/>
            </p:cNvSpPr>
            <p:nvPr/>
          </p:nvSpPr>
          <p:spPr bwMode="auto">
            <a:xfrm>
              <a:off x="3670" y="1688"/>
              <a:ext cx="35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4" name="Line 34"/>
            <p:cNvSpPr>
              <a:spLocks noChangeShapeType="1"/>
            </p:cNvSpPr>
            <p:nvPr/>
          </p:nvSpPr>
          <p:spPr bwMode="auto">
            <a:xfrm>
              <a:off x="3672" y="1685"/>
              <a:ext cx="2"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5" name="Line 35"/>
            <p:cNvSpPr>
              <a:spLocks noChangeShapeType="1"/>
            </p:cNvSpPr>
            <p:nvPr/>
          </p:nvSpPr>
          <p:spPr bwMode="auto">
            <a:xfrm>
              <a:off x="4027" y="1684"/>
              <a:ext cx="1" cy="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6" name="Line 36"/>
            <p:cNvSpPr>
              <a:spLocks noChangeShapeType="1"/>
            </p:cNvSpPr>
            <p:nvPr/>
          </p:nvSpPr>
          <p:spPr bwMode="auto">
            <a:xfrm>
              <a:off x="3455" y="1272"/>
              <a:ext cx="207" cy="2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7" name="Line 37"/>
            <p:cNvSpPr>
              <a:spLocks noChangeShapeType="1"/>
            </p:cNvSpPr>
            <p:nvPr/>
          </p:nvSpPr>
          <p:spPr bwMode="auto">
            <a:xfrm flipV="1">
              <a:off x="3464" y="1492"/>
              <a:ext cx="198" cy="2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398" name="Line 38"/>
            <p:cNvSpPr>
              <a:spLocks noChangeShapeType="1"/>
            </p:cNvSpPr>
            <p:nvPr/>
          </p:nvSpPr>
          <p:spPr bwMode="auto">
            <a:xfrm flipV="1">
              <a:off x="3842" y="1558"/>
              <a:ext cx="1"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76" name="Group 39"/>
            <p:cNvGrpSpPr>
              <a:grpSpLocks/>
            </p:cNvGrpSpPr>
            <p:nvPr/>
          </p:nvGrpSpPr>
          <p:grpSpPr bwMode="auto">
            <a:xfrm>
              <a:off x="3927" y="1741"/>
              <a:ext cx="150" cy="305"/>
              <a:chOff x="4180" y="783"/>
              <a:chExt cx="150" cy="307"/>
            </a:xfrm>
          </p:grpSpPr>
          <p:sp>
            <p:nvSpPr>
              <p:cNvPr id="143400" name="AutoShape 40"/>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01" name="Rectangle 41"/>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02"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03"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04" name="Line 44"/>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5" name="Line 45"/>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06"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07" name="Rectangle 47"/>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grpSp>
          <p:nvGrpSpPr>
            <p:cNvPr id="19477" name="Group 48"/>
            <p:cNvGrpSpPr>
              <a:grpSpLocks/>
            </p:cNvGrpSpPr>
            <p:nvPr/>
          </p:nvGrpSpPr>
          <p:grpSpPr bwMode="auto">
            <a:xfrm>
              <a:off x="3241" y="2218"/>
              <a:ext cx="344" cy="714"/>
              <a:chOff x="3314" y="1248"/>
              <a:chExt cx="344" cy="694"/>
            </a:xfrm>
          </p:grpSpPr>
          <p:graphicFrame>
            <p:nvGraphicFramePr>
              <p:cNvPr id="19656"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9855" name="Clip" r:id="rId9" imgW="1307079" imgH="1083682" progId="MS_ClipArt_Gallery.2">
                      <p:embed/>
                    </p:oleObj>
                  </mc:Choice>
                  <mc:Fallback>
                    <p:oleObj name="Clip" r:id="rId9" imgW="1307079" imgH="1083682" progId="MS_ClipArt_Gallery.2">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0" name="Line 50"/>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9658"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9856" name="Clip" r:id="rId10" imgW="1307079" imgH="1083682" progId="MS_ClipArt_Gallery.2">
                      <p:embed/>
                    </p:oleObj>
                  </mc:Choice>
                  <mc:Fallback>
                    <p:oleObj name="Clip" r:id="rId10" imgW="1307079" imgH="1083682" progId="MS_ClipArt_Gallery.2">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12" name="Line 52"/>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660" name="Group 53"/>
              <p:cNvGrpSpPr>
                <a:grpSpLocks/>
              </p:cNvGrpSpPr>
              <p:nvPr/>
            </p:nvGrpSpPr>
            <p:grpSpPr bwMode="auto">
              <a:xfrm>
                <a:off x="3404" y="1504"/>
                <a:ext cx="51" cy="167"/>
                <a:chOff x="3842" y="406"/>
                <a:chExt cx="51" cy="167"/>
              </a:xfrm>
            </p:grpSpPr>
            <p:sp>
              <p:nvSpPr>
                <p:cNvPr id="143414" name="Oval 54"/>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15" name="Oval 55"/>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16" name="Oval 56"/>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sp>
            <p:nvSpPr>
              <p:cNvPr id="143417" name="Line 57"/>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aphicFrame>
          <p:nvGraphicFramePr>
            <p:cNvPr id="19478" name="Object 58"/>
            <p:cNvGraphicFramePr>
              <a:graphicFrameLocks noChangeAspect="1"/>
            </p:cNvGraphicFramePr>
            <p:nvPr/>
          </p:nvGraphicFramePr>
          <p:xfrm>
            <a:off x="3863" y="2996"/>
            <a:ext cx="300" cy="256"/>
          </p:xfrm>
          <a:graphic>
            <a:graphicData uri="http://schemas.openxmlformats.org/presentationml/2006/ole">
              <mc:AlternateContent xmlns:mc="http://schemas.openxmlformats.org/markup-compatibility/2006">
                <mc:Choice xmlns:v="urn:schemas-microsoft-com:vml" Requires="v">
                  <p:oleObj spid="_x0000_s19857" name="Clip" r:id="rId11" imgW="1307079" imgH="1083682" progId="MS_ClipArt_Gallery.2">
                    <p:embed/>
                  </p:oleObj>
                </mc:Choice>
                <mc:Fallback>
                  <p:oleObj name="Clip" r:id="rId11" imgW="1307079" imgH="1083682" progId="MS_ClipArt_Gallery.2">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 y="2996"/>
                          <a:ext cx="3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79" name="Object 59"/>
            <p:cNvGraphicFramePr>
              <a:graphicFrameLocks noChangeAspect="1"/>
            </p:cNvGraphicFramePr>
            <p:nvPr/>
          </p:nvGraphicFramePr>
          <p:xfrm>
            <a:off x="3423" y="2988"/>
            <a:ext cx="298" cy="254"/>
          </p:xfrm>
          <a:graphic>
            <a:graphicData uri="http://schemas.openxmlformats.org/presentationml/2006/ole">
              <mc:AlternateContent xmlns:mc="http://schemas.openxmlformats.org/markup-compatibility/2006">
                <mc:Choice xmlns:v="urn:schemas-microsoft-com:vml" Requires="v">
                  <p:oleObj spid="_x0000_s19858" name="Clip" r:id="rId12" imgW="1307079" imgH="1083682" progId="MS_ClipArt_Gallery.2">
                    <p:embed/>
                  </p:oleObj>
                </mc:Choice>
                <mc:Fallback>
                  <p:oleObj name="Clip" r:id="rId12" imgW="1307079" imgH="1083682" progId="MS_ClipArt_Gallery.2">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3" y="2988"/>
                          <a:ext cx="29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20" name="Oval 60"/>
            <p:cNvSpPr>
              <a:spLocks noChangeArrowheads="1"/>
            </p:cNvSpPr>
            <p:nvPr/>
          </p:nvSpPr>
          <p:spPr bwMode="auto">
            <a:xfrm rot="-5400000">
              <a:off x="3721" y="3069"/>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21" name="Oval 61"/>
            <p:cNvSpPr>
              <a:spLocks noChangeArrowheads="1"/>
            </p:cNvSpPr>
            <p:nvPr/>
          </p:nvSpPr>
          <p:spPr bwMode="auto">
            <a:xfrm rot="-5400000">
              <a:off x="3781" y="3068"/>
              <a:ext cx="49"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22" name="Oval 62"/>
            <p:cNvSpPr>
              <a:spLocks noChangeArrowheads="1"/>
            </p:cNvSpPr>
            <p:nvPr/>
          </p:nvSpPr>
          <p:spPr bwMode="auto">
            <a:xfrm rot="-5400000">
              <a:off x="3837" y="3071"/>
              <a:ext cx="48"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23" name="Line 63"/>
            <p:cNvSpPr>
              <a:spLocks noChangeShapeType="1"/>
            </p:cNvSpPr>
            <p:nvPr/>
          </p:nvSpPr>
          <p:spPr bwMode="auto">
            <a:xfrm rot="-5400000">
              <a:off x="4023" y="2977"/>
              <a:ext cx="46"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4" name="Line 64"/>
            <p:cNvSpPr>
              <a:spLocks noChangeShapeType="1"/>
            </p:cNvSpPr>
            <p:nvPr/>
          </p:nvSpPr>
          <p:spPr bwMode="auto">
            <a:xfrm rot="5400000" flipH="1">
              <a:off x="3573" y="2971"/>
              <a:ext cx="4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5" name="Line 65"/>
            <p:cNvSpPr>
              <a:spLocks noChangeShapeType="1"/>
            </p:cNvSpPr>
            <p:nvPr/>
          </p:nvSpPr>
          <p:spPr bwMode="auto">
            <a:xfrm rot="16200000" flipV="1">
              <a:off x="3825" y="2726"/>
              <a:ext cx="0" cy="4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6" name="Line 66"/>
            <p:cNvSpPr>
              <a:spLocks noChangeShapeType="1"/>
            </p:cNvSpPr>
            <p:nvPr/>
          </p:nvSpPr>
          <p:spPr bwMode="auto">
            <a:xfrm flipV="1">
              <a:off x="3585" y="2662"/>
              <a:ext cx="67"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27" name="Line 67"/>
            <p:cNvSpPr>
              <a:spLocks noChangeShapeType="1"/>
            </p:cNvSpPr>
            <p:nvPr/>
          </p:nvSpPr>
          <p:spPr bwMode="auto">
            <a:xfrm flipH="1">
              <a:off x="4586" y="2695"/>
              <a:ext cx="200" cy="30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aphicFrame>
          <p:nvGraphicFramePr>
            <p:cNvPr id="19488" name="Object 68"/>
            <p:cNvGraphicFramePr>
              <a:graphicFrameLocks noChangeAspect="1"/>
            </p:cNvGraphicFramePr>
            <p:nvPr/>
          </p:nvGraphicFramePr>
          <p:xfrm>
            <a:off x="4713" y="2351"/>
            <a:ext cx="146" cy="185"/>
          </p:xfrm>
          <a:graphic>
            <a:graphicData uri="http://schemas.openxmlformats.org/presentationml/2006/ole">
              <mc:AlternateContent xmlns:mc="http://schemas.openxmlformats.org/markup-compatibility/2006">
                <mc:Choice xmlns:v="urn:schemas-microsoft-com:vml" Requires="v">
                  <p:oleObj spid="_x0000_s19859" name="Clip" r:id="rId13" imgW="983255" imgH="1207724" progId="MS_ClipArt_Gallery.2">
                    <p:embed/>
                  </p:oleObj>
                </mc:Choice>
                <mc:Fallback>
                  <p:oleObj name="Clip" r:id="rId13" imgW="983255" imgH="1207724" progId="MS_ClipArt_Gallery.2">
                    <p:embed/>
                    <p:pic>
                      <p:nvPicPr>
                        <p:cNvPr id="0"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3" y="2351"/>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489" name="Object 69"/>
            <p:cNvGraphicFramePr>
              <a:graphicFrameLocks noChangeAspect="1"/>
            </p:cNvGraphicFramePr>
            <p:nvPr/>
          </p:nvGraphicFramePr>
          <p:xfrm>
            <a:off x="3755" y="2413"/>
            <a:ext cx="146" cy="185"/>
          </p:xfrm>
          <a:graphic>
            <a:graphicData uri="http://schemas.openxmlformats.org/presentationml/2006/ole">
              <mc:AlternateContent xmlns:mc="http://schemas.openxmlformats.org/markup-compatibility/2006">
                <mc:Choice xmlns:v="urn:schemas-microsoft-com:vml" Requires="v">
                  <p:oleObj spid="_x0000_s19860" name="Clip" r:id="rId15" imgW="983255" imgH="1207724" progId="MS_ClipArt_Gallery.2">
                    <p:embed/>
                  </p:oleObj>
                </mc:Choice>
                <mc:Fallback>
                  <p:oleObj name="Clip" r:id="rId15" imgW="983255" imgH="1207724" progId="MS_ClipArt_Gallery.2">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5" y="2413"/>
                          <a:ext cx="146"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0" name="Freeform 70"/>
            <p:cNvSpPr>
              <a:spLocks/>
            </p:cNvSpPr>
            <p:nvPr/>
          </p:nvSpPr>
          <p:spPr bwMode="auto">
            <a:xfrm>
              <a:off x="3813" y="2239"/>
              <a:ext cx="970" cy="235"/>
            </a:xfrm>
            <a:custGeom>
              <a:avLst/>
              <a:gdLst>
                <a:gd name="T0" fmla="*/ 0 w 972"/>
                <a:gd name="T1" fmla="*/ 242 h 228"/>
                <a:gd name="T2" fmla="*/ 430 w 972"/>
                <a:gd name="T3" fmla="*/ 9 h 228"/>
                <a:gd name="T4" fmla="*/ 968 w 972"/>
                <a:gd name="T5" fmla="*/ 181 h 228"/>
                <a:gd name="T6" fmla="*/ 0 60000 65536"/>
                <a:gd name="T7" fmla="*/ 0 60000 65536"/>
                <a:gd name="T8" fmla="*/ 0 60000 65536"/>
              </a:gdLst>
              <a:ahLst/>
              <a:cxnLst>
                <a:cxn ang="T6">
                  <a:pos x="T0" y="T1"/>
                </a:cxn>
                <a:cxn ang="T7">
                  <a:pos x="T2" y="T3"/>
                </a:cxn>
                <a:cxn ang="T8">
                  <a:pos x="T4" y="T5"/>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91" name="Group 71"/>
            <p:cNvGrpSpPr>
              <a:grpSpLocks/>
            </p:cNvGrpSpPr>
            <p:nvPr/>
          </p:nvGrpSpPr>
          <p:grpSpPr bwMode="auto">
            <a:xfrm>
              <a:off x="4004" y="3335"/>
              <a:ext cx="292" cy="329"/>
              <a:chOff x="2870" y="1518"/>
              <a:chExt cx="292" cy="320"/>
            </a:xfrm>
          </p:grpSpPr>
          <p:graphicFrame>
            <p:nvGraphicFramePr>
              <p:cNvPr id="19654"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861" name="Clip" r:id="rId16" imgW="826793" imgH="840481" progId="MS_ClipArt_Gallery.2">
                      <p:embed/>
                    </p:oleObj>
                  </mc:Choice>
                  <mc:Fallback>
                    <p:oleObj name="Clip" r:id="rId16" imgW="826793" imgH="840481" progId="MS_ClipArt_Gallery.2">
                      <p:embed/>
                      <p:pic>
                        <p:nvPicPr>
                          <p:cNvPr id="0" name="Object 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55"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862" name="Clip" r:id="rId18" imgW="1268227" imgH="1200237" progId="MS_ClipArt_Gallery.2">
                      <p:embed/>
                    </p:oleObj>
                  </mc:Choice>
                  <mc:Fallback>
                    <p:oleObj name="Clip" r:id="rId18" imgW="1268227" imgH="1200237" progId="MS_ClipArt_Gallery.2">
                      <p:embed/>
                      <p:pic>
                        <p:nvPicPr>
                          <p:cNvPr id="0" name="Object 7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92" name="Group 74"/>
            <p:cNvGrpSpPr>
              <a:grpSpLocks/>
            </p:cNvGrpSpPr>
            <p:nvPr/>
          </p:nvGrpSpPr>
          <p:grpSpPr bwMode="auto">
            <a:xfrm>
              <a:off x="4562" y="3360"/>
              <a:ext cx="291" cy="329"/>
              <a:chOff x="2870" y="1518"/>
              <a:chExt cx="292" cy="320"/>
            </a:xfrm>
          </p:grpSpPr>
          <p:graphicFrame>
            <p:nvGraphicFramePr>
              <p:cNvPr id="19652"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9863" name="Clip" r:id="rId20" imgW="826793" imgH="840481" progId="MS_ClipArt_Gallery.2">
                      <p:embed/>
                    </p:oleObj>
                  </mc:Choice>
                  <mc:Fallback>
                    <p:oleObj name="Clip" r:id="rId20" imgW="826793" imgH="840481" progId="MS_ClipArt_Gallery.2">
                      <p:embed/>
                      <p:pic>
                        <p:nvPicPr>
                          <p:cNvPr id="0" name="Object 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653"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9864" name="Clip" r:id="rId21" imgW="1268227" imgH="1200237" progId="MS_ClipArt_Gallery.2">
                      <p:embed/>
                    </p:oleObj>
                  </mc:Choice>
                  <mc:Fallback>
                    <p:oleObj name="Clip" r:id="rId21" imgW="1268227" imgH="1200237" progId="MS_ClipArt_Gallery.2">
                      <p:embed/>
                      <p:pic>
                        <p:nvPicPr>
                          <p:cNvPr id="0" name="Object 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19493" name="Group 77"/>
            <p:cNvGrpSpPr>
              <a:grpSpLocks/>
            </p:cNvGrpSpPr>
            <p:nvPr/>
          </p:nvGrpSpPr>
          <p:grpSpPr bwMode="auto">
            <a:xfrm>
              <a:off x="4265" y="3141"/>
              <a:ext cx="272" cy="290"/>
              <a:chOff x="4733" y="2082"/>
              <a:chExt cx="272" cy="282"/>
            </a:xfrm>
          </p:grpSpPr>
          <p:graphicFrame>
            <p:nvGraphicFramePr>
              <p:cNvPr id="19650"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9865" name="Clip" r:id="rId22" imgW="826793" imgH="840481" progId="MS_ClipArt_Gallery.2">
                      <p:embed/>
                    </p:oleObj>
                  </mc:Choice>
                  <mc:Fallback>
                    <p:oleObj name="Clip" r:id="rId22" imgW="826793" imgH="840481" progId="MS_ClipArt_Gallery.2">
                      <p:embed/>
                      <p:pic>
                        <p:nvPicPr>
                          <p:cNvPr id="0" name="Object 7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43439"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sp>
          <p:nvSpPr>
            <p:cNvPr id="143440" name="Line 80"/>
            <p:cNvSpPr>
              <a:spLocks noChangeShapeType="1"/>
            </p:cNvSpPr>
            <p:nvPr/>
          </p:nvSpPr>
          <p:spPr bwMode="auto">
            <a:xfrm>
              <a:off x="4484" y="3066"/>
              <a:ext cx="0" cy="1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495" name="Group 81"/>
            <p:cNvGrpSpPr>
              <a:grpSpLocks/>
            </p:cNvGrpSpPr>
            <p:nvPr/>
          </p:nvGrpSpPr>
          <p:grpSpPr bwMode="auto">
            <a:xfrm>
              <a:off x="5001" y="2622"/>
              <a:ext cx="149" cy="316"/>
              <a:chOff x="4180" y="783"/>
              <a:chExt cx="150" cy="307"/>
            </a:xfrm>
          </p:grpSpPr>
          <p:sp>
            <p:nvSpPr>
              <p:cNvPr id="143442" name="AutoShape 82"/>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43" name="Rectangle 83"/>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44"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45"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46" name="Line 86"/>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7" name="Line 87"/>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48" name="Rectangle 88"/>
              <p:cNvSpPr>
                <a:spLocks noChangeArrowheads="1"/>
              </p:cNvSpPr>
              <p:nvPr/>
            </p:nvSpPr>
            <p:spPr bwMode="auto">
              <a:xfrm>
                <a:off x="4193" y="883"/>
                <a:ext cx="62"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49" name="Rectangle 89"/>
              <p:cNvSpPr>
                <a:spLocks noChangeArrowheads="1"/>
              </p:cNvSpPr>
              <p:nvPr/>
            </p:nvSpPr>
            <p:spPr bwMode="auto">
              <a:xfrm>
                <a:off x="4202" y="924"/>
                <a:ext cx="48" cy="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grpSp>
          <p:nvGrpSpPr>
            <p:cNvPr id="19496" name="Group 90"/>
            <p:cNvGrpSpPr>
              <a:grpSpLocks/>
            </p:cNvGrpSpPr>
            <p:nvPr/>
          </p:nvGrpSpPr>
          <p:grpSpPr bwMode="auto">
            <a:xfrm>
              <a:off x="4992" y="2965"/>
              <a:ext cx="149" cy="315"/>
              <a:chOff x="4180" y="783"/>
              <a:chExt cx="150" cy="307"/>
            </a:xfrm>
          </p:grpSpPr>
          <p:sp>
            <p:nvSpPr>
              <p:cNvPr id="143451" name="AutoShape 91"/>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52" name="Rectangle 92"/>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53"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54"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55" name="Line 95"/>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6" name="Line 96"/>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57" name="Rectangle 97"/>
              <p:cNvSpPr>
                <a:spLocks noChangeArrowheads="1"/>
              </p:cNvSpPr>
              <p:nvPr/>
            </p:nvSpPr>
            <p:spPr bwMode="auto">
              <a:xfrm>
                <a:off x="4193" y="883"/>
                <a:ext cx="62" cy="134"/>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58" name="Rectangle 98"/>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sp>
          <p:nvSpPr>
            <p:cNvPr id="143459" name="Line 99"/>
            <p:cNvSpPr>
              <a:spLocks noChangeShapeType="1"/>
            </p:cNvSpPr>
            <p:nvPr/>
          </p:nvSpPr>
          <p:spPr bwMode="auto">
            <a:xfrm rot="5400000" flipH="1">
              <a:off x="4707" y="2911"/>
              <a:ext cx="4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0" name="Line 100"/>
            <p:cNvSpPr>
              <a:spLocks noChangeShapeType="1"/>
            </p:cNvSpPr>
            <p:nvPr/>
          </p:nvSpPr>
          <p:spPr bwMode="auto">
            <a:xfrm rot="-5400000">
              <a:off x="4977" y="3107"/>
              <a:ext cx="0" cy="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1" name="Line 101"/>
            <p:cNvSpPr>
              <a:spLocks noChangeShapeType="1"/>
            </p:cNvSpPr>
            <p:nvPr/>
          </p:nvSpPr>
          <p:spPr bwMode="auto">
            <a:xfrm rot="-5400000">
              <a:off x="4970" y="2745"/>
              <a:ext cx="0" cy="6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2" name="Line 102"/>
            <p:cNvSpPr>
              <a:spLocks noChangeShapeType="1"/>
            </p:cNvSpPr>
            <p:nvPr/>
          </p:nvSpPr>
          <p:spPr bwMode="auto">
            <a:xfrm flipV="1">
              <a:off x="4024" y="1280"/>
              <a:ext cx="32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3" name="Line 103"/>
            <p:cNvSpPr>
              <a:spLocks noChangeShapeType="1"/>
            </p:cNvSpPr>
            <p:nvPr/>
          </p:nvSpPr>
          <p:spPr bwMode="auto">
            <a:xfrm>
              <a:off x="4694" y="1299"/>
              <a:ext cx="348" cy="1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4" name="Line 104"/>
            <p:cNvSpPr>
              <a:spLocks noChangeShapeType="1"/>
            </p:cNvSpPr>
            <p:nvPr/>
          </p:nvSpPr>
          <p:spPr bwMode="auto">
            <a:xfrm flipH="1">
              <a:off x="5066" y="1558"/>
              <a:ext cx="172" cy="5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5" name="Line 105"/>
            <p:cNvSpPr>
              <a:spLocks noChangeShapeType="1"/>
            </p:cNvSpPr>
            <p:nvPr/>
          </p:nvSpPr>
          <p:spPr bwMode="auto">
            <a:xfrm>
              <a:off x="4514" y="1385"/>
              <a:ext cx="0" cy="3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6" name="Line 106"/>
            <p:cNvSpPr>
              <a:spLocks noChangeShapeType="1"/>
            </p:cNvSpPr>
            <p:nvPr/>
          </p:nvSpPr>
          <p:spPr bwMode="auto">
            <a:xfrm>
              <a:off x="4532" y="1884"/>
              <a:ext cx="383" cy="2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7" name="Line 107"/>
            <p:cNvSpPr>
              <a:spLocks noChangeShapeType="1"/>
            </p:cNvSpPr>
            <p:nvPr/>
          </p:nvSpPr>
          <p:spPr bwMode="auto">
            <a:xfrm flipH="1">
              <a:off x="4862" y="2243"/>
              <a:ext cx="191" cy="2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8" name="Line 108"/>
            <p:cNvSpPr>
              <a:spLocks noChangeShapeType="1"/>
            </p:cNvSpPr>
            <p:nvPr/>
          </p:nvSpPr>
          <p:spPr bwMode="auto">
            <a:xfrm flipH="1">
              <a:off x="4699" y="1533"/>
              <a:ext cx="402" cy="2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69" name="Line 109"/>
            <p:cNvSpPr>
              <a:spLocks noChangeShapeType="1"/>
            </p:cNvSpPr>
            <p:nvPr/>
          </p:nvSpPr>
          <p:spPr bwMode="auto">
            <a:xfrm flipH="1">
              <a:off x="4706" y="1102"/>
              <a:ext cx="251" cy="1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0" name="Line 110"/>
            <p:cNvSpPr>
              <a:spLocks noChangeShapeType="1"/>
            </p:cNvSpPr>
            <p:nvPr/>
          </p:nvSpPr>
          <p:spPr bwMode="auto">
            <a:xfrm flipH="1">
              <a:off x="5220" y="1237"/>
              <a:ext cx="145"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nvGrpSpPr>
            <p:cNvPr id="19509" name="Group 111"/>
            <p:cNvGrpSpPr>
              <a:grpSpLocks/>
            </p:cNvGrpSpPr>
            <p:nvPr/>
          </p:nvGrpSpPr>
          <p:grpSpPr bwMode="auto">
            <a:xfrm>
              <a:off x="3652" y="1385"/>
              <a:ext cx="359" cy="180"/>
              <a:chOff x="3600" y="219"/>
              <a:chExt cx="360" cy="175"/>
            </a:xfrm>
          </p:grpSpPr>
          <p:sp>
            <p:nvSpPr>
              <p:cNvPr id="143472"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73" name="Line 11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4" name="Line 11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5" name="Rectangle 11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476"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626" name="Group 117"/>
              <p:cNvGrpSpPr>
                <a:grpSpLocks/>
              </p:cNvGrpSpPr>
              <p:nvPr/>
            </p:nvGrpSpPr>
            <p:grpSpPr bwMode="auto">
              <a:xfrm>
                <a:off x="3686" y="244"/>
                <a:ext cx="177" cy="66"/>
                <a:chOff x="2848" y="848"/>
                <a:chExt cx="140" cy="98"/>
              </a:xfrm>
            </p:grpSpPr>
            <p:sp>
              <p:nvSpPr>
                <p:cNvPr id="143478" name="Line 11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79" name="Line 119"/>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0" name="Line 120"/>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27" name="Group 121"/>
              <p:cNvGrpSpPr>
                <a:grpSpLocks/>
              </p:cNvGrpSpPr>
              <p:nvPr/>
            </p:nvGrpSpPr>
            <p:grpSpPr bwMode="auto">
              <a:xfrm flipV="1">
                <a:off x="3686" y="243"/>
                <a:ext cx="177" cy="66"/>
                <a:chOff x="2848" y="848"/>
                <a:chExt cx="140" cy="98"/>
              </a:xfrm>
            </p:grpSpPr>
            <p:sp>
              <p:nvSpPr>
                <p:cNvPr id="143482" name="Line 122"/>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3" name="Line 12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4" name="Line 124"/>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0" name="Group 125"/>
            <p:cNvGrpSpPr>
              <a:grpSpLocks/>
            </p:cNvGrpSpPr>
            <p:nvPr/>
          </p:nvGrpSpPr>
          <p:grpSpPr bwMode="auto">
            <a:xfrm>
              <a:off x="4334" y="1209"/>
              <a:ext cx="360" cy="180"/>
              <a:chOff x="3600" y="219"/>
              <a:chExt cx="360" cy="175"/>
            </a:xfrm>
          </p:grpSpPr>
          <p:sp>
            <p:nvSpPr>
              <p:cNvPr id="143486"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487" name="Line 12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8" name="Line 12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89" name="Rectangle 12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490"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613" name="Group 131"/>
              <p:cNvGrpSpPr>
                <a:grpSpLocks/>
              </p:cNvGrpSpPr>
              <p:nvPr/>
            </p:nvGrpSpPr>
            <p:grpSpPr bwMode="auto">
              <a:xfrm>
                <a:off x="3686" y="244"/>
                <a:ext cx="177" cy="66"/>
                <a:chOff x="2848" y="848"/>
                <a:chExt cx="140" cy="98"/>
              </a:xfrm>
            </p:grpSpPr>
            <p:sp>
              <p:nvSpPr>
                <p:cNvPr id="143492" name="Line 13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3" name="Line 133"/>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4" name="Line 134"/>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14" name="Group 135"/>
              <p:cNvGrpSpPr>
                <a:grpSpLocks/>
              </p:cNvGrpSpPr>
              <p:nvPr/>
            </p:nvGrpSpPr>
            <p:grpSpPr bwMode="auto">
              <a:xfrm flipV="1">
                <a:off x="3686" y="243"/>
                <a:ext cx="177" cy="66"/>
                <a:chOff x="2848" y="848"/>
                <a:chExt cx="140" cy="98"/>
              </a:xfrm>
            </p:grpSpPr>
            <p:sp>
              <p:nvSpPr>
                <p:cNvPr id="143496" name="Line 136"/>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7" name="Line 13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498" name="Line 138"/>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1" name="Group 139"/>
            <p:cNvGrpSpPr>
              <a:grpSpLocks/>
            </p:cNvGrpSpPr>
            <p:nvPr/>
          </p:nvGrpSpPr>
          <p:grpSpPr bwMode="auto">
            <a:xfrm>
              <a:off x="4347" y="1716"/>
              <a:ext cx="359" cy="180"/>
              <a:chOff x="3600" y="219"/>
              <a:chExt cx="360" cy="175"/>
            </a:xfrm>
          </p:grpSpPr>
          <p:sp>
            <p:nvSpPr>
              <p:cNvPr id="143500"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01" name="Line 14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2" name="Line 14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3" name="Rectangle 14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04"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600" name="Group 145"/>
              <p:cNvGrpSpPr>
                <a:grpSpLocks/>
              </p:cNvGrpSpPr>
              <p:nvPr/>
            </p:nvGrpSpPr>
            <p:grpSpPr bwMode="auto">
              <a:xfrm>
                <a:off x="3686" y="244"/>
                <a:ext cx="177" cy="66"/>
                <a:chOff x="2848" y="848"/>
                <a:chExt cx="140" cy="98"/>
              </a:xfrm>
            </p:grpSpPr>
            <p:sp>
              <p:nvSpPr>
                <p:cNvPr id="143506" name="Line 14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7" name="Line 147"/>
                <p:cNvSpPr>
                  <a:spLocks noChangeShapeType="1"/>
                </p:cNvSpPr>
                <p:nvPr/>
              </p:nvSpPr>
              <p:spPr bwMode="auto">
                <a:xfrm>
                  <a:off x="2944" y="948"/>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08" name="Line 148"/>
                <p:cNvSpPr>
                  <a:spLocks noChangeShapeType="1"/>
                </p:cNvSpPr>
                <p:nvPr/>
              </p:nvSpPr>
              <p:spPr bwMode="auto">
                <a:xfrm>
                  <a:off x="2894" y="850"/>
                  <a:ext cx="52" cy="9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601" name="Group 149"/>
              <p:cNvGrpSpPr>
                <a:grpSpLocks/>
              </p:cNvGrpSpPr>
              <p:nvPr/>
            </p:nvGrpSpPr>
            <p:grpSpPr bwMode="auto">
              <a:xfrm flipV="1">
                <a:off x="3686" y="243"/>
                <a:ext cx="177" cy="66"/>
                <a:chOff x="2848" y="848"/>
                <a:chExt cx="140" cy="98"/>
              </a:xfrm>
            </p:grpSpPr>
            <p:sp>
              <p:nvSpPr>
                <p:cNvPr id="143510" name="Line 150"/>
                <p:cNvSpPr>
                  <a:spLocks noChangeShapeType="1"/>
                </p:cNvSpPr>
                <p:nvPr/>
              </p:nvSpPr>
              <p:spPr bwMode="auto">
                <a:xfrm flipV="1">
                  <a:off x="2848" y="846"/>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1" name="Line 151"/>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2" name="Line 152"/>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2" name="Group 153"/>
            <p:cNvGrpSpPr>
              <a:grpSpLocks/>
            </p:cNvGrpSpPr>
            <p:nvPr/>
          </p:nvGrpSpPr>
          <p:grpSpPr bwMode="auto">
            <a:xfrm>
              <a:off x="5042" y="1370"/>
              <a:ext cx="358" cy="179"/>
              <a:chOff x="3600" y="219"/>
              <a:chExt cx="360" cy="175"/>
            </a:xfrm>
          </p:grpSpPr>
          <p:sp>
            <p:nvSpPr>
              <p:cNvPr id="143514"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15" name="Line 155"/>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6" name="Line 156"/>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17" name="Rectangle 157"/>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18"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587" name="Group 159"/>
              <p:cNvGrpSpPr>
                <a:grpSpLocks/>
              </p:cNvGrpSpPr>
              <p:nvPr/>
            </p:nvGrpSpPr>
            <p:grpSpPr bwMode="auto">
              <a:xfrm>
                <a:off x="3686" y="244"/>
                <a:ext cx="177" cy="66"/>
                <a:chOff x="2848" y="848"/>
                <a:chExt cx="140" cy="98"/>
              </a:xfrm>
            </p:grpSpPr>
            <p:sp>
              <p:nvSpPr>
                <p:cNvPr id="143520" name="Line 160"/>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1" name="Line 161"/>
                <p:cNvSpPr>
                  <a:spLocks noChangeShapeType="1"/>
                </p:cNvSpPr>
                <p:nvPr/>
              </p:nvSpPr>
              <p:spPr bwMode="auto">
                <a:xfrm>
                  <a:off x="2945"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2" name="Line 162"/>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88" name="Group 163"/>
              <p:cNvGrpSpPr>
                <a:grpSpLocks/>
              </p:cNvGrpSpPr>
              <p:nvPr/>
            </p:nvGrpSpPr>
            <p:grpSpPr bwMode="auto">
              <a:xfrm flipV="1">
                <a:off x="3686" y="243"/>
                <a:ext cx="177" cy="66"/>
                <a:chOff x="2848" y="848"/>
                <a:chExt cx="140" cy="98"/>
              </a:xfrm>
            </p:grpSpPr>
            <p:sp>
              <p:nvSpPr>
                <p:cNvPr id="143524" name="Line 164"/>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5" name="Line 165"/>
                <p:cNvSpPr>
                  <a:spLocks noChangeShapeType="1"/>
                </p:cNvSpPr>
                <p:nvPr/>
              </p:nvSpPr>
              <p:spPr bwMode="auto">
                <a:xfrm>
                  <a:off x="2945"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26" name="Line 166"/>
                <p:cNvSpPr>
                  <a:spLocks noChangeShapeType="1"/>
                </p:cNvSpPr>
                <p:nvPr/>
              </p:nvSpPr>
              <p:spPr bwMode="auto">
                <a:xfrm>
                  <a:off x="2895"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3" name="Group 167"/>
            <p:cNvGrpSpPr>
              <a:grpSpLocks/>
            </p:cNvGrpSpPr>
            <p:nvPr/>
          </p:nvGrpSpPr>
          <p:grpSpPr bwMode="auto">
            <a:xfrm>
              <a:off x="4903" y="2061"/>
              <a:ext cx="359" cy="179"/>
              <a:chOff x="3600" y="219"/>
              <a:chExt cx="360" cy="175"/>
            </a:xfrm>
          </p:grpSpPr>
          <p:sp>
            <p:nvSpPr>
              <p:cNvPr id="143528"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29" name="Line 169"/>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0" name="Line 170"/>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1" name="Rectangle 171"/>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32"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574" name="Group 173"/>
              <p:cNvGrpSpPr>
                <a:grpSpLocks/>
              </p:cNvGrpSpPr>
              <p:nvPr/>
            </p:nvGrpSpPr>
            <p:grpSpPr bwMode="auto">
              <a:xfrm>
                <a:off x="3686" y="244"/>
                <a:ext cx="177" cy="66"/>
                <a:chOff x="2848" y="848"/>
                <a:chExt cx="140" cy="98"/>
              </a:xfrm>
            </p:grpSpPr>
            <p:sp>
              <p:nvSpPr>
                <p:cNvPr id="143534" name="Line 174"/>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5" name="Line 175"/>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6" name="Line 176"/>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75" name="Group 177"/>
              <p:cNvGrpSpPr>
                <a:grpSpLocks/>
              </p:cNvGrpSpPr>
              <p:nvPr/>
            </p:nvGrpSpPr>
            <p:grpSpPr bwMode="auto">
              <a:xfrm flipV="1">
                <a:off x="3686" y="243"/>
                <a:ext cx="177" cy="66"/>
                <a:chOff x="2848" y="848"/>
                <a:chExt cx="140" cy="98"/>
              </a:xfrm>
            </p:grpSpPr>
            <p:sp>
              <p:nvSpPr>
                <p:cNvPr id="143538" name="Line 17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39" name="Line 179"/>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0" name="Line 18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4" name="Group 181"/>
            <p:cNvGrpSpPr>
              <a:grpSpLocks/>
            </p:cNvGrpSpPr>
            <p:nvPr/>
          </p:nvGrpSpPr>
          <p:grpSpPr bwMode="auto">
            <a:xfrm>
              <a:off x="4664" y="2511"/>
              <a:ext cx="359" cy="181"/>
              <a:chOff x="3600" y="219"/>
              <a:chExt cx="360" cy="175"/>
            </a:xfrm>
          </p:grpSpPr>
          <p:sp>
            <p:nvSpPr>
              <p:cNvPr id="143542"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43" name="Line 183"/>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4" name="Line 184"/>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5" name="Rectangle 185"/>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46"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561" name="Group 187"/>
              <p:cNvGrpSpPr>
                <a:grpSpLocks/>
              </p:cNvGrpSpPr>
              <p:nvPr/>
            </p:nvGrpSpPr>
            <p:grpSpPr bwMode="auto">
              <a:xfrm>
                <a:off x="3686" y="244"/>
                <a:ext cx="177" cy="66"/>
                <a:chOff x="2848" y="848"/>
                <a:chExt cx="140" cy="98"/>
              </a:xfrm>
            </p:grpSpPr>
            <p:sp>
              <p:nvSpPr>
                <p:cNvPr id="143548" name="Line 188"/>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49" name="Line 189"/>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0" name="Line 190"/>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62" name="Group 191"/>
              <p:cNvGrpSpPr>
                <a:grpSpLocks/>
              </p:cNvGrpSpPr>
              <p:nvPr/>
            </p:nvGrpSpPr>
            <p:grpSpPr bwMode="auto">
              <a:xfrm flipV="1">
                <a:off x="3686" y="243"/>
                <a:ext cx="177" cy="66"/>
                <a:chOff x="2848" y="848"/>
                <a:chExt cx="140" cy="98"/>
              </a:xfrm>
            </p:grpSpPr>
            <p:sp>
              <p:nvSpPr>
                <p:cNvPr id="143552" name="Line 192"/>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3" name="Line 19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4" name="Line 19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5" name="Group 195"/>
            <p:cNvGrpSpPr>
              <a:grpSpLocks/>
            </p:cNvGrpSpPr>
            <p:nvPr/>
          </p:nvGrpSpPr>
          <p:grpSpPr bwMode="auto">
            <a:xfrm>
              <a:off x="4227" y="2888"/>
              <a:ext cx="359" cy="179"/>
              <a:chOff x="3600" y="219"/>
              <a:chExt cx="360" cy="175"/>
            </a:xfrm>
          </p:grpSpPr>
          <p:sp>
            <p:nvSpPr>
              <p:cNvPr id="143556"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57" name="Line 197"/>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8" name="Line 198"/>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59" name="Rectangle 199"/>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60"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548" name="Group 201"/>
              <p:cNvGrpSpPr>
                <a:grpSpLocks/>
              </p:cNvGrpSpPr>
              <p:nvPr/>
            </p:nvGrpSpPr>
            <p:grpSpPr bwMode="auto">
              <a:xfrm>
                <a:off x="3686" y="244"/>
                <a:ext cx="177" cy="66"/>
                <a:chOff x="2848" y="848"/>
                <a:chExt cx="140" cy="98"/>
              </a:xfrm>
            </p:grpSpPr>
            <p:sp>
              <p:nvSpPr>
                <p:cNvPr id="143562" name="Line 202"/>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3" name="Line 203"/>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4" name="Line 204"/>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49" name="Group 205"/>
              <p:cNvGrpSpPr>
                <a:grpSpLocks/>
              </p:cNvGrpSpPr>
              <p:nvPr/>
            </p:nvGrpSpPr>
            <p:grpSpPr bwMode="auto">
              <a:xfrm flipV="1">
                <a:off x="3686" y="243"/>
                <a:ext cx="177" cy="66"/>
                <a:chOff x="2848" y="848"/>
                <a:chExt cx="140" cy="98"/>
              </a:xfrm>
            </p:grpSpPr>
            <p:sp>
              <p:nvSpPr>
                <p:cNvPr id="143566" name="Line 206"/>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7" name="Line 207"/>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68" name="Line 20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grpSp>
          <p:nvGrpSpPr>
            <p:cNvPr id="19516" name="Group 209"/>
            <p:cNvGrpSpPr>
              <a:grpSpLocks/>
            </p:cNvGrpSpPr>
            <p:nvPr/>
          </p:nvGrpSpPr>
          <p:grpSpPr bwMode="auto">
            <a:xfrm>
              <a:off x="3652" y="2598"/>
              <a:ext cx="359" cy="179"/>
              <a:chOff x="3600" y="219"/>
              <a:chExt cx="360" cy="175"/>
            </a:xfrm>
          </p:grpSpPr>
          <p:sp>
            <p:nvSpPr>
              <p:cNvPr id="143570"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sp>
            <p:nvSpPr>
              <p:cNvPr id="143571" name="Line 211"/>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2" name="Line 212"/>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3" name="Rectangle 213"/>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defRPr/>
                </a:pPr>
                <a:endParaRPr lang="en-US" altLang="en-US"/>
              </a:p>
            </p:txBody>
          </p:sp>
          <p:sp>
            <p:nvSpPr>
              <p:cNvPr id="143574"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endParaRPr lang="en-US" altLang="en-US"/>
              </a:p>
            </p:txBody>
          </p:sp>
          <p:grpSp>
            <p:nvGrpSpPr>
              <p:cNvPr id="19535" name="Group 215"/>
              <p:cNvGrpSpPr>
                <a:grpSpLocks/>
              </p:cNvGrpSpPr>
              <p:nvPr/>
            </p:nvGrpSpPr>
            <p:grpSpPr bwMode="auto">
              <a:xfrm>
                <a:off x="3686" y="244"/>
                <a:ext cx="177" cy="66"/>
                <a:chOff x="2848" y="848"/>
                <a:chExt cx="140" cy="98"/>
              </a:xfrm>
            </p:grpSpPr>
            <p:sp>
              <p:nvSpPr>
                <p:cNvPr id="143576" name="Line 216"/>
                <p:cNvSpPr>
                  <a:spLocks noChangeShapeType="1"/>
                </p:cNvSpPr>
                <p:nvPr/>
              </p:nvSpPr>
              <p:spPr bwMode="auto">
                <a:xfrm flipV="1">
                  <a:off x="2848" y="850"/>
                  <a:ext cx="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7" name="Line 217"/>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78" name="Line 218"/>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nvGrpSpPr>
              <p:cNvPr id="19536" name="Group 219"/>
              <p:cNvGrpSpPr>
                <a:grpSpLocks/>
              </p:cNvGrpSpPr>
              <p:nvPr/>
            </p:nvGrpSpPr>
            <p:grpSpPr bwMode="auto">
              <a:xfrm flipV="1">
                <a:off x="3686" y="243"/>
                <a:ext cx="177" cy="66"/>
                <a:chOff x="2848" y="848"/>
                <a:chExt cx="140" cy="98"/>
              </a:xfrm>
            </p:grpSpPr>
            <p:sp>
              <p:nvSpPr>
                <p:cNvPr id="143580" name="Line 220"/>
                <p:cNvSpPr>
                  <a:spLocks noChangeShapeType="1"/>
                </p:cNvSpPr>
                <p:nvPr/>
              </p:nvSpPr>
              <p:spPr bwMode="auto">
                <a:xfrm flipV="1">
                  <a:off x="2848" y="848"/>
                  <a:ext cx="5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1" name="Line 221"/>
                <p:cNvSpPr>
                  <a:spLocks noChangeShapeType="1"/>
                </p:cNvSpPr>
                <p:nvPr/>
              </p:nvSpPr>
              <p:spPr bwMode="auto">
                <a:xfrm>
                  <a:off x="2944" y="944"/>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2" name="Line 222"/>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grpSp>
        <p:sp>
          <p:nvSpPr>
            <p:cNvPr id="143583" name="Line 223"/>
            <p:cNvSpPr>
              <a:spLocks noChangeShapeType="1"/>
            </p:cNvSpPr>
            <p:nvPr/>
          </p:nvSpPr>
          <p:spPr bwMode="auto">
            <a:xfrm>
              <a:off x="3830" y="2782"/>
              <a:ext cx="1" cy="1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4" name="Line 224"/>
            <p:cNvSpPr>
              <a:spLocks noChangeShapeType="1"/>
            </p:cNvSpPr>
            <p:nvPr/>
          </p:nvSpPr>
          <p:spPr bwMode="auto">
            <a:xfrm flipV="1">
              <a:off x="4192" y="3361"/>
              <a:ext cx="208" cy="10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5" name="Line 225"/>
            <p:cNvSpPr>
              <a:spLocks noChangeShapeType="1"/>
            </p:cNvSpPr>
            <p:nvPr/>
          </p:nvSpPr>
          <p:spPr bwMode="auto">
            <a:xfrm flipV="1">
              <a:off x="4438" y="2977"/>
              <a:ext cx="0" cy="30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6" name="Line 226"/>
            <p:cNvSpPr>
              <a:spLocks noChangeShapeType="1"/>
            </p:cNvSpPr>
            <p:nvPr/>
          </p:nvSpPr>
          <p:spPr bwMode="auto">
            <a:xfrm>
              <a:off x="3969" y="2684"/>
              <a:ext cx="354" cy="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7" name="Line 227"/>
            <p:cNvSpPr>
              <a:spLocks noChangeShapeType="1"/>
            </p:cNvSpPr>
            <p:nvPr/>
          </p:nvSpPr>
          <p:spPr bwMode="auto">
            <a:xfrm>
              <a:off x="3915" y="2738"/>
              <a:ext cx="385" cy="23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8" name="Line 228"/>
            <p:cNvSpPr>
              <a:spLocks noChangeShapeType="1"/>
            </p:cNvSpPr>
            <p:nvPr/>
          </p:nvSpPr>
          <p:spPr bwMode="auto">
            <a:xfrm flipV="1">
              <a:off x="3846" y="2584"/>
              <a:ext cx="885" cy="4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89" name="Line 229"/>
            <p:cNvSpPr>
              <a:spLocks noChangeShapeType="1"/>
            </p:cNvSpPr>
            <p:nvPr/>
          </p:nvSpPr>
          <p:spPr bwMode="auto">
            <a:xfrm flipV="1">
              <a:off x="4946" y="2177"/>
              <a:ext cx="246"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0" name="Line 230"/>
            <p:cNvSpPr>
              <a:spLocks noChangeShapeType="1"/>
            </p:cNvSpPr>
            <p:nvPr/>
          </p:nvSpPr>
          <p:spPr bwMode="auto">
            <a:xfrm flipH="1" flipV="1">
              <a:off x="4600" y="1861"/>
              <a:ext cx="361" cy="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1" name="Line 231"/>
            <p:cNvSpPr>
              <a:spLocks noChangeShapeType="1"/>
            </p:cNvSpPr>
            <p:nvPr/>
          </p:nvSpPr>
          <p:spPr bwMode="auto">
            <a:xfrm flipV="1">
              <a:off x="4592" y="1346"/>
              <a:ext cx="0" cy="3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2" name="Line 232"/>
            <p:cNvSpPr>
              <a:spLocks noChangeShapeType="1"/>
            </p:cNvSpPr>
            <p:nvPr/>
          </p:nvSpPr>
          <p:spPr bwMode="auto">
            <a:xfrm flipH="1">
              <a:off x="4000" y="1354"/>
              <a:ext cx="377" cy="17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3" name="Line 233"/>
            <p:cNvSpPr>
              <a:spLocks noChangeShapeType="1"/>
            </p:cNvSpPr>
            <p:nvPr/>
          </p:nvSpPr>
          <p:spPr bwMode="auto">
            <a:xfrm>
              <a:off x="3831" y="1531"/>
              <a:ext cx="161" cy="2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43594" name="Freeform 234"/>
            <p:cNvSpPr>
              <a:spLocks/>
            </p:cNvSpPr>
            <p:nvPr/>
          </p:nvSpPr>
          <p:spPr bwMode="auto">
            <a:xfrm>
              <a:off x="4103" y="861"/>
              <a:ext cx="166" cy="562"/>
            </a:xfrm>
            <a:custGeom>
              <a:avLst/>
              <a:gdLst>
                <a:gd name="T0" fmla="*/ 166 w 166"/>
                <a:gd name="T1" fmla="*/ 0 h 562"/>
                <a:gd name="T2" fmla="*/ 43 w 166"/>
                <a:gd name="T3" fmla="*/ 123 h 562"/>
                <a:gd name="T4" fmla="*/ 5 w 166"/>
                <a:gd name="T5" fmla="*/ 323 h 562"/>
                <a:gd name="T6" fmla="*/ 74 w 166"/>
                <a:gd name="T7" fmla="*/ 562 h 5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 h="562">
                  <a:moveTo>
                    <a:pt x="166" y="0"/>
                  </a:moveTo>
                  <a:cubicBezTo>
                    <a:pt x="118" y="34"/>
                    <a:pt x="70" y="69"/>
                    <a:pt x="43" y="123"/>
                  </a:cubicBezTo>
                  <a:cubicBezTo>
                    <a:pt x="16" y="177"/>
                    <a:pt x="0" y="250"/>
                    <a:pt x="5" y="323"/>
                  </a:cubicBezTo>
                  <a:cubicBezTo>
                    <a:pt x="10" y="396"/>
                    <a:pt x="63" y="522"/>
                    <a:pt x="74" y="562"/>
                  </a:cubicBezTo>
                </a:path>
              </a:pathLst>
            </a:custGeom>
            <a:noFill/>
            <a:ln w="19050" cap="flat" cmpd="sng">
              <a:solidFill>
                <a:srgbClr val="FF0000"/>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nchor="ctr"/>
            <a:lstStyle/>
            <a:p>
              <a:pPr>
                <a:defRPr/>
              </a:pPr>
              <a:endParaRPr lang="en-US"/>
            </a:p>
          </p:txBody>
        </p:sp>
        <p:sp>
          <p:nvSpPr>
            <p:cNvPr id="143595" name="Text Box 235"/>
            <p:cNvSpPr txBox="1">
              <a:spLocks noChangeArrowheads="1"/>
            </p:cNvSpPr>
            <p:nvPr/>
          </p:nvSpPr>
          <p:spPr bwMode="auto">
            <a:xfrm>
              <a:off x="4257" y="727"/>
              <a:ext cx="5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ja-JP" altLang="en-US" sz="2000">
                  <a:solidFill>
                    <a:srgbClr val="FF0000"/>
                  </a:solidFill>
                  <a:latin typeface="Arial" pitchFamily="34" charset="0"/>
                </a:rPr>
                <a:t>“</a:t>
              </a:r>
              <a:r>
                <a:rPr lang="en-US" altLang="ja-JP" sz="2000">
                  <a:solidFill>
                    <a:srgbClr val="FF0000"/>
                  </a:solidFill>
                  <a:latin typeface="Comic Sans MS" pitchFamily="66" charset="0"/>
                </a:rPr>
                <a:t>link</a:t>
              </a:r>
              <a:r>
                <a:rPr lang="ja-JP" altLang="en-US" sz="2000">
                  <a:solidFill>
                    <a:srgbClr val="FF0000"/>
                  </a:solidFill>
                  <a:latin typeface="Arial" pitchFamily="34" charset="0"/>
                </a:rPr>
                <a:t>”</a:t>
              </a:r>
              <a:endParaRPr lang="en-US" altLang="en-US" sz="1800">
                <a:latin typeface="Comic Sans MS" pitchFamily="66"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54784DC-E4D4-7F46-A118-ECB6223481EA}" type="slidenum">
              <a:rPr lang="en-US" altLang="en-US" sz="1200" smtClean="0"/>
              <a:pPr>
                <a:spcBef>
                  <a:spcPct val="0"/>
                </a:spcBef>
                <a:buFontTx/>
                <a:buNone/>
                <a:defRPr/>
              </a:pPr>
              <a:t>20</a:t>
            </a:fld>
            <a:endParaRPr lang="en-US" altLang="en-US" sz="1200"/>
          </a:p>
        </p:txBody>
      </p:sp>
      <p:sp>
        <p:nvSpPr>
          <p:cNvPr id="154626" name="Rectangle 2"/>
          <p:cNvSpPr>
            <a:spLocks noGrp="1" noChangeArrowheads="1"/>
          </p:cNvSpPr>
          <p:nvPr>
            <p:ph type="title"/>
          </p:nvPr>
        </p:nvSpPr>
        <p:spPr>
          <a:xfrm>
            <a:off x="457200" y="381000"/>
            <a:ext cx="7772400" cy="685800"/>
          </a:xfrm>
        </p:spPr>
        <p:txBody>
          <a:bodyPr/>
          <a:lstStyle/>
          <a:p>
            <a:pPr>
              <a:defRPr/>
            </a:pPr>
            <a:r>
              <a:rPr lang="en-US" sz="3600">
                <a:ea typeface="+mj-ea"/>
                <a:cs typeface="+mj-cs"/>
              </a:rPr>
              <a:t>ARP Protocol</a:t>
            </a:r>
          </a:p>
        </p:txBody>
      </p:sp>
      <p:sp>
        <p:nvSpPr>
          <p:cNvPr id="154627" name="Rectangle 3"/>
          <p:cNvSpPr>
            <a:spLocks noGrp="1" noChangeArrowheads="1"/>
          </p:cNvSpPr>
          <p:nvPr>
            <p:ph type="body" sz="half" idx="1"/>
          </p:nvPr>
        </p:nvSpPr>
        <p:spPr>
          <a:xfrm>
            <a:off x="609600" y="1295400"/>
            <a:ext cx="3810000" cy="4343400"/>
          </a:xfrm>
        </p:spPr>
        <p:txBody>
          <a:bodyPr/>
          <a:lstStyle/>
          <a:p>
            <a:pPr>
              <a:defRPr/>
            </a:pPr>
            <a:r>
              <a:rPr lang="en-US" altLang="en-US" sz="2000" dirty="0"/>
              <a:t>A wants to send datagram to B, and A knows B</a:t>
            </a:r>
            <a:r>
              <a:rPr lang="ja-JP" altLang="en-US" sz="2000" dirty="0">
                <a:latin typeface="Arial" pitchFamily="34" charset="0"/>
              </a:rPr>
              <a:t>’</a:t>
            </a:r>
            <a:r>
              <a:rPr lang="en-US" altLang="ja-JP" sz="2000" dirty="0"/>
              <a:t>s IP address.</a:t>
            </a:r>
          </a:p>
          <a:p>
            <a:pPr>
              <a:defRPr/>
            </a:pPr>
            <a:r>
              <a:rPr lang="en-US" altLang="en-US" sz="2000" dirty="0"/>
              <a:t>A looks up B</a:t>
            </a:r>
            <a:r>
              <a:rPr lang="ja-JP" altLang="en-US" sz="2000" dirty="0">
                <a:latin typeface="Arial" pitchFamily="34" charset="0"/>
              </a:rPr>
              <a:t>’</a:t>
            </a:r>
            <a:r>
              <a:rPr lang="en-US" altLang="ja-JP" sz="2000" dirty="0"/>
              <a:t>s MAC address in its ARP table</a:t>
            </a:r>
          </a:p>
          <a:p>
            <a:pPr>
              <a:defRPr/>
            </a:pPr>
            <a:r>
              <a:rPr lang="en-US" altLang="en-US" sz="2000" dirty="0"/>
              <a:t>Suppose B</a:t>
            </a:r>
            <a:r>
              <a:rPr lang="ja-JP" altLang="en-US" sz="2000" dirty="0">
                <a:latin typeface="Arial" pitchFamily="34" charset="0"/>
              </a:rPr>
              <a:t>’</a:t>
            </a:r>
            <a:r>
              <a:rPr lang="en-US" altLang="ja-JP" sz="2000" dirty="0"/>
              <a:t>s MAC address is not in A</a:t>
            </a:r>
            <a:r>
              <a:rPr lang="ja-JP" altLang="en-US" sz="2000" dirty="0">
                <a:latin typeface="Arial" pitchFamily="34" charset="0"/>
              </a:rPr>
              <a:t>’</a:t>
            </a:r>
            <a:r>
              <a:rPr lang="en-US" altLang="ja-JP" sz="2000" dirty="0"/>
              <a:t>s ARP table.</a:t>
            </a:r>
          </a:p>
          <a:p>
            <a:pPr>
              <a:defRPr/>
            </a:pPr>
            <a:r>
              <a:rPr lang="en-US" altLang="en-US" sz="2000" dirty="0"/>
              <a:t>A </a:t>
            </a:r>
            <a:r>
              <a:rPr lang="en-US" altLang="en-US" sz="2000" dirty="0">
                <a:solidFill>
                  <a:srgbClr val="FF0000"/>
                </a:solidFill>
              </a:rPr>
              <a:t>broadcasts (why?)</a:t>
            </a:r>
            <a:r>
              <a:rPr lang="en-US" altLang="en-US" sz="2000" dirty="0"/>
              <a:t> ARP query packet, containing B's IP address </a:t>
            </a:r>
            <a:endParaRPr lang="en-US" altLang="en-US" sz="2400" dirty="0"/>
          </a:p>
          <a:p>
            <a:pPr lvl="1">
              <a:defRPr/>
            </a:pPr>
            <a:r>
              <a:rPr lang="en-US" sz="1800" dirty="0"/>
              <a:t>destination MAC address = FF-FF-FF-FF-FF-FF</a:t>
            </a:r>
            <a:endParaRPr lang="en-US" altLang="en-US" sz="1800" dirty="0"/>
          </a:p>
          <a:p>
            <a:pPr lvl="1">
              <a:defRPr/>
            </a:pPr>
            <a:r>
              <a:rPr lang="en-US" altLang="en-US" sz="1800" dirty="0"/>
              <a:t>all machines on LAN receive ARP query </a:t>
            </a:r>
          </a:p>
          <a:p>
            <a:pPr>
              <a:defRPr/>
            </a:pPr>
            <a:endParaRPr lang="en-US" altLang="en-US" sz="1800" dirty="0"/>
          </a:p>
        </p:txBody>
      </p:sp>
      <p:sp>
        <p:nvSpPr>
          <p:cNvPr id="154628" name="Rectangle 4"/>
          <p:cNvSpPr>
            <a:spLocks noGrp="1" noChangeArrowheads="1"/>
          </p:cNvSpPr>
          <p:nvPr>
            <p:ph type="body" sz="half" idx="2"/>
          </p:nvPr>
        </p:nvSpPr>
        <p:spPr>
          <a:xfrm>
            <a:off x="4495800" y="1219200"/>
            <a:ext cx="3810000" cy="4724400"/>
          </a:xfrm>
        </p:spPr>
        <p:txBody>
          <a:bodyPr/>
          <a:lstStyle/>
          <a:p>
            <a:pPr>
              <a:lnSpc>
                <a:spcPct val="90000"/>
              </a:lnSpc>
              <a:defRPr/>
            </a:pPr>
            <a:r>
              <a:rPr lang="en-US" altLang="en-US" sz="2000" dirty="0"/>
              <a:t>B receives ARP packet, replies to A with its (B's) MAC address</a:t>
            </a:r>
          </a:p>
          <a:p>
            <a:pPr lvl="1">
              <a:lnSpc>
                <a:spcPct val="90000"/>
              </a:lnSpc>
              <a:defRPr/>
            </a:pPr>
            <a:r>
              <a:rPr lang="en-US" altLang="en-US" sz="1800" dirty="0"/>
              <a:t>frame sent to A</a:t>
            </a:r>
            <a:r>
              <a:rPr lang="ja-JP" altLang="en-US" sz="1800" dirty="0">
                <a:latin typeface="Arial" pitchFamily="34" charset="0"/>
              </a:rPr>
              <a:t>’</a:t>
            </a:r>
            <a:r>
              <a:rPr lang="en-US" altLang="ja-JP" sz="1800" dirty="0"/>
              <a:t>s MAC address (unicast)</a:t>
            </a:r>
            <a:endParaRPr lang="en-US" altLang="ja-JP" sz="1400" dirty="0"/>
          </a:p>
          <a:p>
            <a:pPr>
              <a:lnSpc>
                <a:spcPct val="90000"/>
              </a:lnSpc>
              <a:defRPr/>
            </a:pPr>
            <a:r>
              <a:rPr lang="en-US" altLang="en-US" sz="2000" dirty="0"/>
              <a:t>A caches (saves) IP-to-MAC address pair in its ARP table until information becomes old (times out) </a:t>
            </a:r>
          </a:p>
          <a:p>
            <a:pPr lvl="1">
              <a:lnSpc>
                <a:spcPct val="90000"/>
              </a:lnSpc>
              <a:defRPr/>
            </a:pPr>
            <a:r>
              <a:rPr lang="en-US" altLang="en-US" sz="1800" dirty="0"/>
              <a:t>soft state: information that times out (goes away) unless refreshed</a:t>
            </a:r>
          </a:p>
          <a:p>
            <a:pPr>
              <a:lnSpc>
                <a:spcPct val="90000"/>
              </a:lnSpc>
              <a:defRPr/>
            </a:pPr>
            <a:r>
              <a:rPr lang="en-US" altLang="en-US" sz="2000" dirty="0"/>
              <a:t>ARP is </a:t>
            </a:r>
            <a:r>
              <a:rPr lang="ja-JP" altLang="en-US" sz="2000" dirty="0">
                <a:latin typeface="Arial" pitchFamily="34" charset="0"/>
              </a:rPr>
              <a:t>“</a:t>
            </a:r>
            <a:r>
              <a:rPr lang="en-US" altLang="ja-JP" sz="2000" dirty="0"/>
              <a:t>plug-and-play</a:t>
            </a:r>
            <a:r>
              <a:rPr lang="ja-JP" altLang="en-US" sz="2000" dirty="0">
                <a:latin typeface="Arial" pitchFamily="34" charset="0"/>
              </a:rPr>
              <a:t>”</a:t>
            </a:r>
            <a:r>
              <a:rPr lang="en-US" altLang="ja-JP" sz="2000" dirty="0"/>
              <a:t>:</a:t>
            </a:r>
          </a:p>
          <a:p>
            <a:pPr lvl="1">
              <a:lnSpc>
                <a:spcPct val="90000"/>
              </a:lnSpc>
              <a:defRPr/>
            </a:pPr>
            <a:r>
              <a:rPr lang="en-US" altLang="en-US" sz="1800" dirty="0"/>
              <a:t>nodes create their ARP tables without intervention from net administrator</a:t>
            </a:r>
          </a:p>
        </p:txBody>
      </p:sp>
      <p:sp>
        <p:nvSpPr>
          <p:cNvPr id="8"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4627">
                                            <p:txEl>
                                              <p:pRg st="4" end="4"/>
                                            </p:txEl>
                                          </p:spTgt>
                                        </p:tgtEl>
                                        <p:attrNameLst>
                                          <p:attrName>style.visibility</p:attrName>
                                        </p:attrNameLst>
                                      </p:cBhvr>
                                      <p:to>
                                        <p:strVal val="visible"/>
                                      </p:to>
                                    </p:set>
                                    <p:anim calcmode="lin" valueType="num">
                                      <p:cBhvr additive="base">
                                        <p:cTn id="29" dur="500" fill="hold"/>
                                        <p:tgtEl>
                                          <p:spTgt spid="15462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462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54627">
                                            <p:txEl>
                                              <p:pRg st="5" end="5"/>
                                            </p:txEl>
                                          </p:spTgt>
                                        </p:tgtEl>
                                        <p:attrNameLst>
                                          <p:attrName>style.visibility</p:attrName>
                                        </p:attrNameLst>
                                      </p:cBhvr>
                                      <p:to>
                                        <p:strVal val="visible"/>
                                      </p:to>
                                    </p:set>
                                    <p:anim calcmode="lin" valueType="num">
                                      <p:cBhvr additive="base">
                                        <p:cTn id="33" dur="500" fill="hold"/>
                                        <p:tgtEl>
                                          <p:spTgt spid="15462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46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54628">
                                            <p:txEl>
                                              <p:pRg st="0" end="0"/>
                                            </p:txEl>
                                          </p:spTgt>
                                        </p:tgtEl>
                                        <p:attrNameLst>
                                          <p:attrName>style.visibility</p:attrName>
                                        </p:attrNameLst>
                                      </p:cBhvr>
                                      <p:to>
                                        <p:strVal val="visible"/>
                                      </p:to>
                                    </p:set>
                                    <p:anim calcmode="lin" valueType="num">
                                      <p:cBhvr additive="base">
                                        <p:cTn id="39" dur="500" fill="hold"/>
                                        <p:tgtEl>
                                          <p:spTgt spid="15462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54628">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54628">
                                            <p:txEl>
                                              <p:pRg st="1" end="1"/>
                                            </p:txEl>
                                          </p:spTgt>
                                        </p:tgtEl>
                                        <p:attrNameLst>
                                          <p:attrName>style.visibility</p:attrName>
                                        </p:attrNameLst>
                                      </p:cBhvr>
                                      <p:to>
                                        <p:strVal val="visible"/>
                                      </p:to>
                                    </p:set>
                                    <p:anim calcmode="lin" valueType="num">
                                      <p:cBhvr additive="base">
                                        <p:cTn id="43" dur="500" fill="hold"/>
                                        <p:tgtEl>
                                          <p:spTgt spid="154628">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54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54628">
                                            <p:txEl>
                                              <p:pRg st="2" end="2"/>
                                            </p:txEl>
                                          </p:spTgt>
                                        </p:tgtEl>
                                        <p:attrNameLst>
                                          <p:attrName>style.visibility</p:attrName>
                                        </p:attrNameLst>
                                      </p:cBhvr>
                                      <p:to>
                                        <p:strVal val="visible"/>
                                      </p:to>
                                    </p:set>
                                    <p:anim calcmode="lin" valueType="num">
                                      <p:cBhvr additive="base">
                                        <p:cTn id="49" dur="500" fill="hold"/>
                                        <p:tgtEl>
                                          <p:spTgt spid="154628">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54628">
                                            <p:txEl>
                                              <p:pRg st="2" end="2"/>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54628">
                                            <p:txEl>
                                              <p:pRg st="3" end="3"/>
                                            </p:txEl>
                                          </p:spTgt>
                                        </p:tgtEl>
                                        <p:attrNameLst>
                                          <p:attrName>style.visibility</p:attrName>
                                        </p:attrNameLst>
                                      </p:cBhvr>
                                      <p:to>
                                        <p:strVal val="visible"/>
                                      </p:to>
                                    </p:set>
                                    <p:anim calcmode="lin" valueType="num">
                                      <p:cBhvr additive="base">
                                        <p:cTn id="53" dur="500" fill="hold"/>
                                        <p:tgtEl>
                                          <p:spTgt spid="154628">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54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54628">
                                            <p:txEl>
                                              <p:pRg st="4" end="4"/>
                                            </p:txEl>
                                          </p:spTgt>
                                        </p:tgtEl>
                                        <p:attrNameLst>
                                          <p:attrName>style.visibility</p:attrName>
                                        </p:attrNameLst>
                                      </p:cBhvr>
                                      <p:to>
                                        <p:strVal val="visible"/>
                                      </p:to>
                                    </p:set>
                                    <p:anim calcmode="lin" valueType="num">
                                      <p:cBhvr additive="base">
                                        <p:cTn id="59" dur="500" fill="hold"/>
                                        <p:tgtEl>
                                          <p:spTgt spid="154628">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4628">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54628">
                                            <p:txEl>
                                              <p:pRg st="5" end="5"/>
                                            </p:txEl>
                                          </p:spTgt>
                                        </p:tgtEl>
                                        <p:attrNameLst>
                                          <p:attrName>style.visibility</p:attrName>
                                        </p:attrNameLst>
                                      </p:cBhvr>
                                      <p:to>
                                        <p:strVal val="visible"/>
                                      </p:to>
                                    </p:set>
                                    <p:anim calcmode="lin" valueType="num">
                                      <p:cBhvr additive="base">
                                        <p:cTn id="63" dur="500" fill="hold"/>
                                        <p:tgtEl>
                                          <p:spTgt spid="154628">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46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P spid="15462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60CADE8-A587-784F-9CF3-20779EB31B1D}" type="slidenum">
              <a:rPr lang="en-US" altLang="en-US" sz="1200" smtClean="0"/>
              <a:pPr>
                <a:spcBef>
                  <a:spcPct val="0"/>
                </a:spcBef>
                <a:buFontTx/>
                <a:buNone/>
                <a:defRPr/>
              </a:pPr>
              <a:t>21</a:t>
            </a:fld>
            <a:endParaRPr lang="en-US" altLang="en-US" sz="1200"/>
          </a:p>
        </p:txBody>
      </p:sp>
      <p:pic>
        <p:nvPicPr>
          <p:cNvPr id="47106" name="Picture 3" descr="f19_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2" name="Rectangle 2"/>
          <p:cNvSpPr>
            <a:spLocks noGrp="1" noChangeArrowheads="1"/>
          </p:cNvSpPr>
          <p:nvPr>
            <p:ph type="title"/>
          </p:nvPr>
        </p:nvSpPr>
        <p:spPr>
          <a:xfrm>
            <a:off x="609600" y="228600"/>
            <a:ext cx="7772400" cy="1143000"/>
          </a:xfrm>
        </p:spPr>
        <p:txBody>
          <a:bodyPr/>
          <a:lstStyle/>
          <a:p>
            <a:pPr>
              <a:defRPr/>
            </a:pPr>
            <a:r>
              <a:rPr lang="en-US" sz="3600">
                <a:ea typeface="+mj-ea"/>
                <a:cs typeface="+mj-cs"/>
              </a:rPr>
              <a:t>ARP Messages</a:t>
            </a:r>
          </a:p>
        </p:txBody>
      </p:sp>
      <p:sp>
        <p:nvSpPr>
          <p:cNvPr id="163844" name="Text Box 4"/>
          <p:cNvSpPr txBox="1">
            <a:spLocks noChangeArrowheads="1"/>
          </p:cNvSpPr>
          <p:nvPr/>
        </p:nvSpPr>
        <p:spPr bwMode="auto">
          <a:xfrm>
            <a:off x="838200" y="4572000"/>
            <a:ext cx="5330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en-US">
                <a:ea typeface="ＭＳ Ｐゴシック" charset="0"/>
              </a:rPr>
              <a:t>Hardware Address Type: e.g., Ethernet</a:t>
            </a:r>
          </a:p>
          <a:p>
            <a:pPr>
              <a:defRPr/>
            </a:pPr>
            <a:r>
              <a:rPr lang="en-US">
                <a:ea typeface="ＭＳ Ｐゴシック" charset="0"/>
              </a:rPr>
              <a:t>Protocol address Type: e.g., IP</a:t>
            </a:r>
          </a:p>
          <a:p>
            <a:pPr>
              <a:defRPr/>
            </a:pPr>
            <a:r>
              <a:rPr lang="en-US">
                <a:ea typeface="ＭＳ Ｐゴシック" charset="0"/>
              </a:rPr>
              <a:t>Operation: ARP request or ARP response </a:t>
            </a:r>
          </a:p>
        </p:txBody>
      </p:sp>
      <p:sp>
        <p:nvSpPr>
          <p:cNvPr id="8"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B042D3BB-2964-1A4F-9F48-DD52DA2C5311}" type="slidenum">
              <a:rPr lang="en-US" altLang="en-US" sz="1200" smtClean="0"/>
              <a:pPr>
                <a:spcBef>
                  <a:spcPct val="0"/>
                </a:spcBef>
                <a:buFontTx/>
                <a:buNone/>
                <a:defRPr/>
              </a:pPr>
              <a:t>22</a:t>
            </a:fld>
            <a:endParaRPr lang="en-US" altLang="en-US" sz="1200"/>
          </a:p>
        </p:txBody>
      </p:sp>
      <p:sp>
        <p:nvSpPr>
          <p:cNvPr id="165890" name="Rectangle 2"/>
          <p:cNvSpPr>
            <a:spLocks noGrp="1" noChangeArrowheads="1"/>
          </p:cNvSpPr>
          <p:nvPr>
            <p:ph type="title"/>
          </p:nvPr>
        </p:nvSpPr>
        <p:spPr>
          <a:xfrm>
            <a:off x="685800" y="381000"/>
            <a:ext cx="7772400" cy="1143000"/>
          </a:xfrm>
        </p:spPr>
        <p:txBody>
          <a:bodyPr/>
          <a:lstStyle/>
          <a:p>
            <a:pPr>
              <a:defRPr/>
            </a:pPr>
            <a:r>
              <a:rPr lang="en-US" sz="3400">
                <a:ea typeface="+mj-ea"/>
                <a:cs typeface="+mj-cs"/>
              </a:rPr>
              <a:t>ARP Request &amp; Response Processing</a:t>
            </a:r>
          </a:p>
        </p:txBody>
      </p:sp>
      <p:sp>
        <p:nvSpPr>
          <p:cNvPr id="165891" name="Rectangle 3"/>
          <p:cNvSpPr>
            <a:spLocks noGrp="1" noChangeArrowheads="1"/>
          </p:cNvSpPr>
          <p:nvPr>
            <p:ph type="body" idx="1"/>
          </p:nvPr>
        </p:nvSpPr>
        <p:spPr>
          <a:xfrm>
            <a:off x="685800" y="1371600"/>
            <a:ext cx="7772400" cy="4572000"/>
          </a:xfrm>
        </p:spPr>
        <p:txBody>
          <a:bodyPr/>
          <a:lstStyle/>
          <a:p>
            <a:pPr>
              <a:lnSpc>
                <a:spcPct val="90000"/>
              </a:lnSpc>
              <a:defRPr/>
            </a:pPr>
            <a:r>
              <a:rPr lang="en-US" sz="2400" dirty="0">
                <a:ea typeface="+mn-ea"/>
                <a:cs typeface="+mn-cs"/>
              </a:rPr>
              <a:t>The </a:t>
            </a:r>
            <a:r>
              <a:rPr lang="en-US" sz="2400" dirty="0">
                <a:solidFill>
                  <a:srgbClr val="FF0000"/>
                </a:solidFill>
                <a:ea typeface="+mn-ea"/>
                <a:cs typeface="+mn-cs"/>
              </a:rPr>
              <a:t>requester</a:t>
            </a:r>
            <a:r>
              <a:rPr lang="en-US" sz="2400" dirty="0">
                <a:ea typeface="+mn-ea"/>
                <a:cs typeface="+mn-cs"/>
              </a:rPr>
              <a:t> </a:t>
            </a:r>
            <a:r>
              <a:rPr lang="en-US" sz="2400" i="1" dirty="0">
                <a:solidFill>
                  <a:srgbClr val="FF0000"/>
                </a:solidFill>
                <a:ea typeface="+mn-ea"/>
                <a:cs typeface="+mn-cs"/>
              </a:rPr>
              <a:t>broadcasts</a:t>
            </a:r>
            <a:r>
              <a:rPr lang="en-US" sz="2400" dirty="0">
                <a:ea typeface="+mn-ea"/>
                <a:cs typeface="+mn-cs"/>
              </a:rPr>
              <a:t> ARP request</a:t>
            </a:r>
          </a:p>
          <a:p>
            <a:pPr>
              <a:lnSpc>
                <a:spcPct val="90000"/>
              </a:lnSpc>
              <a:defRPr/>
            </a:pPr>
            <a:r>
              <a:rPr lang="en-US" sz="2400" dirty="0">
                <a:ea typeface="+mn-ea"/>
                <a:cs typeface="+mn-cs"/>
              </a:rPr>
              <a:t>The </a:t>
            </a:r>
            <a:r>
              <a:rPr lang="en-US" sz="2400" dirty="0">
                <a:solidFill>
                  <a:srgbClr val="FF0000"/>
                </a:solidFill>
                <a:ea typeface="+mn-ea"/>
                <a:cs typeface="+mn-cs"/>
              </a:rPr>
              <a:t>target node</a:t>
            </a:r>
            <a:r>
              <a:rPr lang="en-US" sz="2400" dirty="0">
                <a:ea typeface="+mn-ea"/>
                <a:cs typeface="+mn-cs"/>
              </a:rPr>
              <a:t> </a:t>
            </a:r>
            <a:r>
              <a:rPr lang="en-US" sz="2400" i="1" dirty="0">
                <a:solidFill>
                  <a:srgbClr val="FF0000"/>
                </a:solidFill>
                <a:ea typeface="+mn-ea"/>
                <a:cs typeface="+mn-cs"/>
              </a:rPr>
              <a:t>unicasts</a:t>
            </a:r>
            <a:r>
              <a:rPr lang="en-US" sz="2400" dirty="0">
                <a:ea typeface="+mn-ea"/>
                <a:cs typeface="+mn-cs"/>
              </a:rPr>
              <a:t> (why?) ARP reply to requester </a:t>
            </a:r>
          </a:p>
          <a:p>
            <a:pPr lvl="1">
              <a:lnSpc>
                <a:spcPct val="90000"/>
              </a:lnSpc>
              <a:defRPr/>
            </a:pPr>
            <a:r>
              <a:rPr lang="en-US" sz="1800" dirty="0">
                <a:ea typeface="+mn-ea"/>
              </a:rPr>
              <a:t>With its physical address</a:t>
            </a:r>
          </a:p>
          <a:p>
            <a:pPr lvl="1">
              <a:lnSpc>
                <a:spcPct val="90000"/>
              </a:lnSpc>
              <a:defRPr/>
            </a:pPr>
            <a:r>
              <a:rPr lang="en-US" sz="1800" dirty="0">
                <a:ea typeface="+mn-ea"/>
              </a:rPr>
              <a:t>Adds the requester into its ARP table (why?)</a:t>
            </a:r>
          </a:p>
          <a:p>
            <a:pPr>
              <a:lnSpc>
                <a:spcPct val="90000"/>
              </a:lnSpc>
              <a:defRPr/>
            </a:pPr>
            <a:r>
              <a:rPr lang="en-US" sz="2400" dirty="0">
                <a:ea typeface="+mn-ea"/>
                <a:cs typeface="+mn-cs"/>
              </a:rPr>
              <a:t>On receiving the response, </a:t>
            </a:r>
            <a:r>
              <a:rPr lang="en-US" sz="2400" dirty="0">
                <a:solidFill>
                  <a:srgbClr val="6600FF"/>
                </a:solidFill>
                <a:ea typeface="+mn-ea"/>
                <a:cs typeface="+mn-cs"/>
              </a:rPr>
              <a:t>requester</a:t>
            </a:r>
          </a:p>
          <a:p>
            <a:pPr lvl="1">
              <a:lnSpc>
                <a:spcPct val="90000"/>
              </a:lnSpc>
              <a:defRPr/>
            </a:pPr>
            <a:r>
              <a:rPr lang="en-US" sz="1800" dirty="0">
                <a:ea typeface="+mn-ea"/>
              </a:rPr>
              <a:t>updates its table, sets timer </a:t>
            </a:r>
          </a:p>
          <a:p>
            <a:pPr>
              <a:lnSpc>
                <a:spcPct val="90000"/>
              </a:lnSpc>
              <a:defRPr/>
            </a:pPr>
            <a:r>
              <a:rPr lang="en-US" sz="2400" dirty="0">
                <a:solidFill>
                  <a:srgbClr val="6600FF"/>
                </a:solidFill>
                <a:ea typeface="+mn-ea"/>
                <a:cs typeface="+mn-cs"/>
              </a:rPr>
              <a:t>Other nodes</a:t>
            </a:r>
            <a:r>
              <a:rPr lang="en-US" sz="2400" dirty="0">
                <a:ea typeface="+mn-ea"/>
                <a:cs typeface="+mn-cs"/>
              </a:rPr>
              <a:t> upon receiving the ARP request</a:t>
            </a:r>
          </a:p>
          <a:p>
            <a:pPr lvl="1">
              <a:lnSpc>
                <a:spcPct val="90000"/>
              </a:lnSpc>
              <a:defRPr/>
            </a:pPr>
            <a:r>
              <a:rPr lang="en-US" sz="1800" dirty="0">
                <a:solidFill>
                  <a:srgbClr val="6600FF"/>
                </a:solidFill>
                <a:ea typeface="+mn-ea"/>
              </a:rPr>
              <a:t>Refresh the requester</a:t>
            </a:r>
            <a:r>
              <a:rPr lang="en-US" sz="1800" dirty="0">
                <a:ea typeface="+mn-ea"/>
              </a:rPr>
              <a:t> entry if already there</a:t>
            </a:r>
          </a:p>
          <a:p>
            <a:pPr lvl="1">
              <a:lnSpc>
                <a:spcPct val="90000"/>
              </a:lnSpc>
              <a:defRPr/>
            </a:pPr>
            <a:r>
              <a:rPr lang="en-US" sz="1800" dirty="0">
                <a:ea typeface="+mn-ea"/>
              </a:rPr>
              <a:t>No action otherwise </a:t>
            </a:r>
          </a:p>
          <a:p>
            <a:pPr>
              <a:lnSpc>
                <a:spcPct val="90000"/>
              </a:lnSpc>
              <a:defRPr/>
            </a:pPr>
            <a:r>
              <a:rPr lang="en-US" sz="2400" dirty="0">
                <a:ea typeface="+mn-ea"/>
                <a:cs typeface="+mn-cs"/>
              </a:rPr>
              <a:t>Some questions to think about:</a:t>
            </a:r>
          </a:p>
          <a:p>
            <a:pPr lvl="1">
              <a:lnSpc>
                <a:spcPct val="90000"/>
              </a:lnSpc>
              <a:defRPr/>
            </a:pPr>
            <a:r>
              <a:rPr lang="en-US" sz="1800" dirty="0">
                <a:ea typeface="+mn-ea"/>
              </a:rPr>
              <a:t>Shall requester buffer IP datagram while performing ARP?</a:t>
            </a:r>
          </a:p>
          <a:p>
            <a:pPr lvl="1">
              <a:lnSpc>
                <a:spcPct val="90000"/>
              </a:lnSpc>
              <a:defRPr/>
            </a:pPr>
            <a:r>
              <a:rPr lang="en-US" sz="1800" dirty="0">
                <a:ea typeface="+mn-ea"/>
              </a:rPr>
              <a:t>What shall requester do if never receive any ARP response?  </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 calcmode="lin" valueType="num">
                                      <p:cBhvr additive="base">
                                        <p:cTn id="17" dur="500" fill="hold"/>
                                        <p:tgtEl>
                                          <p:spTgt spid="16589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589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5891">
                                            <p:txEl>
                                              <p:pRg st="3" end="3"/>
                                            </p:txEl>
                                          </p:spTgt>
                                        </p:tgtEl>
                                        <p:attrNameLst>
                                          <p:attrName>style.visibility</p:attrName>
                                        </p:attrNameLst>
                                      </p:cBhvr>
                                      <p:to>
                                        <p:strVal val="visible"/>
                                      </p:to>
                                    </p:set>
                                    <p:anim calcmode="lin" valueType="num">
                                      <p:cBhvr additive="base">
                                        <p:cTn id="21" dur="500" fill="hold"/>
                                        <p:tgtEl>
                                          <p:spTgt spid="16589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5891">
                                            <p:txEl>
                                              <p:pRg st="4" end="4"/>
                                            </p:txEl>
                                          </p:spTgt>
                                        </p:tgtEl>
                                        <p:attrNameLst>
                                          <p:attrName>style.visibility</p:attrName>
                                        </p:attrNameLst>
                                      </p:cBhvr>
                                      <p:to>
                                        <p:strVal val="visible"/>
                                      </p:to>
                                    </p:set>
                                    <p:anim calcmode="lin" valueType="num">
                                      <p:cBhvr additive="base">
                                        <p:cTn id="27"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589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5891">
                                            <p:txEl>
                                              <p:pRg st="5" end="5"/>
                                            </p:txEl>
                                          </p:spTgt>
                                        </p:tgtEl>
                                        <p:attrNameLst>
                                          <p:attrName>style.visibility</p:attrName>
                                        </p:attrNameLst>
                                      </p:cBhvr>
                                      <p:to>
                                        <p:strVal val="visible"/>
                                      </p:to>
                                    </p:set>
                                    <p:anim calcmode="lin" valueType="num">
                                      <p:cBhvr additive="base">
                                        <p:cTn id="31" dur="500" fill="hold"/>
                                        <p:tgtEl>
                                          <p:spTgt spid="16589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1">
                                            <p:txEl>
                                              <p:pRg st="6" end="6"/>
                                            </p:txEl>
                                          </p:spTgt>
                                        </p:tgtEl>
                                        <p:attrNameLst>
                                          <p:attrName>style.visibility</p:attrName>
                                        </p:attrNameLst>
                                      </p:cBhvr>
                                      <p:to>
                                        <p:strVal val="visible"/>
                                      </p:to>
                                    </p:set>
                                    <p:anim calcmode="lin" valueType="num">
                                      <p:cBhvr additive="base">
                                        <p:cTn id="37" dur="500" fill="hold"/>
                                        <p:tgtEl>
                                          <p:spTgt spid="1658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89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65891">
                                            <p:txEl>
                                              <p:pRg st="7" end="7"/>
                                            </p:txEl>
                                          </p:spTgt>
                                        </p:tgtEl>
                                        <p:attrNameLst>
                                          <p:attrName>style.visibility</p:attrName>
                                        </p:attrNameLst>
                                      </p:cBhvr>
                                      <p:to>
                                        <p:strVal val="visible"/>
                                      </p:to>
                                    </p:set>
                                    <p:anim calcmode="lin" valueType="num">
                                      <p:cBhvr additive="base">
                                        <p:cTn id="41" dur="500" fill="hold"/>
                                        <p:tgtEl>
                                          <p:spTgt spid="16589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589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65891">
                                            <p:txEl>
                                              <p:pRg st="8" end="8"/>
                                            </p:txEl>
                                          </p:spTgt>
                                        </p:tgtEl>
                                        <p:attrNameLst>
                                          <p:attrName>style.visibility</p:attrName>
                                        </p:attrNameLst>
                                      </p:cBhvr>
                                      <p:to>
                                        <p:strVal val="visible"/>
                                      </p:to>
                                    </p:set>
                                    <p:anim calcmode="lin" valueType="num">
                                      <p:cBhvr additive="base">
                                        <p:cTn id="45" dur="500" fill="hold"/>
                                        <p:tgtEl>
                                          <p:spTgt spid="165891">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58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5891">
                                            <p:txEl>
                                              <p:pRg st="9" end="9"/>
                                            </p:txEl>
                                          </p:spTgt>
                                        </p:tgtEl>
                                        <p:attrNameLst>
                                          <p:attrName>style.visibility</p:attrName>
                                        </p:attrNameLst>
                                      </p:cBhvr>
                                      <p:to>
                                        <p:strVal val="visible"/>
                                      </p:to>
                                    </p:set>
                                    <p:anim calcmode="lin" valueType="num">
                                      <p:cBhvr additive="base">
                                        <p:cTn id="51" dur="500" fill="hold"/>
                                        <p:tgtEl>
                                          <p:spTgt spid="165891">
                                            <p:txEl>
                                              <p:pRg st="9" end="9"/>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6589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65891">
                                            <p:txEl>
                                              <p:pRg st="10" end="10"/>
                                            </p:txEl>
                                          </p:spTgt>
                                        </p:tgtEl>
                                        <p:attrNameLst>
                                          <p:attrName>style.visibility</p:attrName>
                                        </p:attrNameLst>
                                      </p:cBhvr>
                                      <p:to>
                                        <p:strVal val="visible"/>
                                      </p:to>
                                    </p:set>
                                    <p:anim calcmode="lin" valueType="num">
                                      <p:cBhvr additive="base">
                                        <p:cTn id="55" dur="500" fill="hold"/>
                                        <p:tgtEl>
                                          <p:spTgt spid="16589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589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65891">
                                            <p:txEl>
                                              <p:pRg st="11" end="11"/>
                                            </p:txEl>
                                          </p:spTgt>
                                        </p:tgtEl>
                                        <p:attrNameLst>
                                          <p:attrName>style.visibility</p:attrName>
                                        </p:attrNameLst>
                                      </p:cBhvr>
                                      <p:to>
                                        <p:strVal val="visible"/>
                                      </p:to>
                                    </p:set>
                                    <p:anim calcmode="lin" valueType="num">
                                      <p:cBhvr additive="base">
                                        <p:cTn id="59" dur="500" fill="hold"/>
                                        <p:tgtEl>
                                          <p:spTgt spid="165891">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658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317ADCCA-ADE3-D747-9700-3C5C6A8BA51D}" type="slidenum">
              <a:rPr lang="en-US" altLang="en-US" sz="1200" smtClean="0"/>
              <a:pPr>
                <a:spcBef>
                  <a:spcPct val="0"/>
                </a:spcBef>
                <a:buFontTx/>
                <a:buNone/>
                <a:defRPr/>
              </a:pPr>
              <a:t>23</a:t>
            </a:fld>
            <a:endParaRPr lang="en-US" altLang="en-US" sz="1200"/>
          </a:p>
        </p:txBody>
      </p:sp>
      <p:pic>
        <p:nvPicPr>
          <p:cNvPr id="51202" name="Picture 2" descr="f19_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6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39" name="Rectangle 3"/>
          <p:cNvSpPr>
            <a:spLocks noGrp="1" noChangeArrowheads="1"/>
          </p:cNvSpPr>
          <p:nvPr>
            <p:ph type="title"/>
          </p:nvPr>
        </p:nvSpPr>
        <p:spPr>
          <a:xfrm>
            <a:off x="685800" y="228600"/>
            <a:ext cx="7772400" cy="1143000"/>
          </a:xfrm>
        </p:spPr>
        <p:txBody>
          <a:bodyPr/>
          <a:lstStyle/>
          <a:p>
            <a:pPr>
              <a:defRPr/>
            </a:pPr>
            <a:r>
              <a:rPr lang="en-US" sz="3600">
                <a:ea typeface="+mj-ea"/>
                <a:cs typeface="+mj-cs"/>
              </a:rPr>
              <a:t>ARP Operation Illustration</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200025" y="209550"/>
            <a:ext cx="8105775" cy="781050"/>
          </a:xfrm>
        </p:spPr>
        <p:txBody>
          <a:bodyPr/>
          <a:lstStyle/>
          <a:p>
            <a:r>
              <a:rPr lang="en-US" altLang="en-US" sz="3200">
                <a:ea typeface="MS PGothic" charset="-128"/>
                <a:cs typeface="ＭＳ Ｐゴシック" charset="-128"/>
              </a:rPr>
              <a:t>IP Forwarding: Destination in Diff. Net …</a:t>
            </a:r>
            <a:endParaRPr lang="en-US" altLang="en-US">
              <a:ea typeface="MS PGothic" charset="-128"/>
              <a:cs typeface="ＭＳ Ｐゴシック" charset="-128"/>
            </a:endParaRPr>
          </a:p>
        </p:txBody>
      </p:sp>
      <p:sp>
        <p:nvSpPr>
          <p:cNvPr id="86018" name="Rectangle 3"/>
          <p:cNvSpPr>
            <a:spLocks noChangeArrowheads="1"/>
          </p:cNvSpPr>
          <p:nvPr/>
        </p:nvSpPr>
        <p:spPr bwMode="auto">
          <a:xfrm>
            <a:off x="152400" y="1828800"/>
            <a:ext cx="41529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Arriving at 223.1.4, destined for 223.1.2.2</a:t>
            </a:r>
            <a:endParaRPr lang="en-US" altLang="en-US" sz="2000"/>
          </a:p>
          <a:p>
            <a:r>
              <a:rPr lang="en-US" altLang="en-US" sz="2000"/>
              <a:t>look up network address of E in router</a:t>
            </a:r>
            <a:r>
              <a:rPr lang="ja-JP" altLang="en-US" sz="2000"/>
              <a:t>’</a:t>
            </a:r>
            <a:r>
              <a:rPr lang="en-US" altLang="ja-JP" sz="2000"/>
              <a:t>s forwarding table</a:t>
            </a:r>
          </a:p>
          <a:p>
            <a:r>
              <a:rPr lang="en-US" altLang="en-US" sz="2000"/>
              <a:t>E on </a:t>
            </a:r>
            <a:r>
              <a:rPr lang="en-US" altLang="en-US" sz="2000" i="1"/>
              <a:t>same </a:t>
            </a:r>
            <a:r>
              <a:rPr lang="en-US" altLang="en-US" sz="2000"/>
              <a:t>network as router</a:t>
            </a:r>
            <a:r>
              <a:rPr lang="ja-JP" altLang="en-US" sz="2000"/>
              <a:t>’</a:t>
            </a:r>
            <a:r>
              <a:rPr lang="en-US" altLang="ja-JP" sz="2000"/>
              <a:t>s interface 223.1.2.9</a:t>
            </a:r>
            <a:r>
              <a:rPr lang="en-US" altLang="ja-JP" sz="2400"/>
              <a:t> </a:t>
            </a:r>
          </a:p>
          <a:p>
            <a:pPr lvl="1"/>
            <a:r>
              <a:rPr lang="en-US" altLang="en-US" sz="1800"/>
              <a:t>router, E directly attached</a:t>
            </a:r>
            <a:endParaRPr lang="en-US" altLang="en-US" sz="1600"/>
          </a:p>
          <a:p>
            <a:r>
              <a:rPr lang="en-US" altLang="en-US" sz="2000"/>
              <a:t>link layer sends datagram to 223.1.2.2 inside link-layer frame via interface 223.1.2.9</a:t>
            </a:r>
            <a:r>
              <a:rPr lang="en-US" altLang="en-US" sz="2400"/>
              <a:t> </a:t>
            </a:r>
            <a:endParaRPr lang="en-US" altLang="en-US" sz="2000"/>
          </a:p>
          <a:p>
            <a:r>
              <a:rPr lang="en-US" altLang="en-US" sz="2000"/>
              <a:t>datagram arrives at 223.1.2.2</a:t>
            </a:r>
            <a:r>
              <a:rPr lang="en-US" altLang="en-US" sz="2000">
                <a:solidFill>
                  <a:srgbClr val="FF0000"/>
                </a:solidFill>
              </a:rPr>
              <a:t>!!!</a:t>
            </a:r>
            <a:r>
              <a:rPr lang="en-US" altLang="en-US" sz="2000"/>
              <a:t> (hooray!)</a:t>
            </a:r>
          </a:p>
        </p:txBody>
      </p:sp>
      <p:grpSp>
        <p:nvGrpSpPr>
          <p:cNvPr id="86019" name="Group 4"/>
          <p:cNvGrpSpPr>
            <a:grpSpLocks/>
          </p:cNvGrpSpPr>
          <p:nvPr/>
        </p:nvGrpSpPr>
        <p:grpSpPr bwMode="auto">
          <a:xfrm>
            <a:off x="457200" y="990600"/>
            <a:ext cx="3673475" cy="641350"/>
            <a:chOff x="302" y="938"/>
            <a:chExt cx="2314" cy="404"/>
          </a:xfrm>
        </p:grpSpPr>
        <p:sp>
          <p:nvSpPr>
            <p:cNvPr id="86096" name="Rectangle 5"/>
            <p:cNvSpPr>
              <a:spLocks noChangeArrowheads="1"/>
            </p:cNvSpPr>
            <p:nvPr/>
          </p:nvSpPr>
          <p:spPr bwMode="auto">
            <a:xfrm>
              <a:off x="354" y="948"/>
              <a:ext cx="2262" cy="31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7" name="Rectangle 6"/>
            <p:cNvSpPr>
              <a:spLocks noChangeArrowheads="1"/>
            </p:cNvSpPr>
            <p:nvPr/>
          </p:nvSpPr>
          <p:spPr bwMode="auto">
            <a:xfrm>
              <a:off x="306" y="990"/>
              <a:ext cx="2262" cy="318"/>
            </a:xfrm>
            <a:prstGeom prst="rect">
              <a:avLst/>
            </a:prstGeom>
            <a:solidFill>
              <a:schemeClr val="bg1"/>
            </a:solidFill>
            <a:ln w="19050">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98" name="Text Box 7"/>
            <p:cNvSpPr txBox="1">
              <a:spLocks noChangeArrowheads="1"/>
            </p:cNvSpPr>
            <p:nvPr/>
          </p:nvSpPr>
          <p:spPr bwMode="auto">
            <a:xfrm>
              <a:off x="302" y="938"/>
              <a:ext cx="50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misc</a:t>
              </a:r>
            </a:p>
            <a:p>
              <a:pPr algn="ctr">
                <a:spcBef>
                  <a:spcPct val="0"/>
                </a:spcBef>
                <a:buFontTx/>
                <a:buNone/>
              </a:pPr>
              <a:r>
                <a:rPr lang="en-US" altLang="en-US" sz="1800"/>
                <a:t>fields</a:t>
              </a:r>
            </a:p>
          </p:txBody>
        </p:sp>
        <p:sp>
          <p:nvSpPr>
            <p:cNvPr id="86099" name="Line 8"/>
            <p:cNvSpPr>
              <a:spLocks noChangeShapeType="1"/>
            </p:cNvSpPr>
            <p:nvPr/>
          </p:nvSpPr>
          <p:spPr bwMode="auto">
            <a:xfrm>
              <a:off x="786"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0" name="Text Box 9"/>
            <p:cNvSpPr txBox="1">
              <a:spLocks noChangeArrowheads="1"/>
            </p:cNvSpPr>
            <p:nvPr/>
          </p:nvSpPr>
          <p:spPr bwMode="auto">
            <a:xfrm>
              <a:off x="766" y="1040"/>
              <a:ext cx="6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223.1.1.1</a:t>
              </a:r>
              <a:endParaRPr lang="en-US" altLang="en-US" sz="1800"/>
            </a:p>
          </p:txBody>
        </p:sp>
        <p:sp>
          <p:nvSpPr>
            <p:cNvPr id="86101" name="Text Box 10"/>
            <p:cNvSpPr txBox="1">
              <a:spLocks noChangeArrowheads="1"/>
            </p:cNvSpPr>
            <p:nvPr/>
          </p:nvSpPr>
          <p:spPr bwMode="auto">
            <a:xfrm>
              <a:off x="1385" y="1040"/>
              <a:ext cx="7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solidFill>
                    <a:srgbClr val="FF0000"/>
                  </a:solidFill>
                </a:rPr>
                <a:t>223.1.2.3</a:t>
              </a:r>
              <a:endParaRPr lang="en-US" altLang="en-US" sz="1800"/>
            </a:p>
          </p:txBody>
        </p:sp>
        <p:sp>
          <p:nvSpPr>
            <p:cNvPr id="86102" name="Line 11"/>
            <p:cNvSpPr>
              <a:spLocks noChangeShapeType="1"/>
            </p:cNvSpPr>
            <p:nvPr/>
          </p:nvSpPr>
          <p:spPr bwMode="auto">
            <a:xfrm>
              <a:off x="1410" y="996"/>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3" name="Line 12"/>
            <p:cNvSpPr>
              <a:spLocks noChangeShapeType="1"/>
            </p:cNvSpPr>
            <p:nvPr/>
          </p:nvSpPr>
          <p:spPr bwMode="auto">
            <a:xfrm>
              <a:off x="2070" y="990"/>
              <a:ext cx="0"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104" name="Text Box 13"/>
            <p:cNvSpPr txBox="1">
              <a:spLocks noChangeArrowheads="1"/>
            </p:cNvSpPr>
            <p:nvPr/>
          </p:nvSpPr>
          <p:spPr bwMode="auto">
            <a:xfrm>
              <a:off x="2109" y="1034"/>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r>
                <a:rPr lang="en-US" altLang="en-US" sz="1800"/>
                <a:t>data</a:t>
              </a:r>
            </a:p>
          </p:txBody>
        </p:sp>
      </p:grpSp>
      <p:grpSp>
        <p:nvGrpSpPr>
          <p:cNvPr id="86020" name="Group 14"/>
          <p:cNvGrpSpPr>
            <a:grpSpLocks/>
          </p:cNvGrpSpPr>
          <p:nvPr/>
        </p:nvGrpSpPr>
        <p:grpSpPr bwMode="auto">
          <a:xfrm>
            <a:off x="4419600" y="914400"/>
            <a:ext cx="4422775" cy="5087938"/>
            <a:chOff x="2902" y="731"/>
            <a:chExt cx="2786" cy="3205"/>
          </a:xfrm>
        </p:grpSpPr>
        <p:sp>
          <p:nvSpPr>
            <p:cNvPr id="86023" name="Freeform 15"/>
            <p:cNvSpPr>
              <a:spLocks/>
            </p:cNvSpPr>
            <p:nvPr/>
          </p:nvSpPr>
          <p:spPr bwMode="auto">
            <a:xfrm>
              <a:off x="4314" y="1830"/>
              <a:ext cx="150" cy="930"/>
            </a:xfrm>
            <a:custGeom>
              <a:avLst/>
              <a:gdLst>
                <a:gd name="T0" fmla="*/ 126 w 150"/>
                <a:gd name="T1" fmla="*/ 0 h 720"/>
                <a:gd name="T2" fmla="*/ 0 w 150"/>
                <a:gd name="T3" fmla="*/ 432392 h 720"/>
                <a:gd name="T4" fmla="*/ 0 60000 65536"/>
                <a:gd name="T5" fmla="*/ 0 60000 65536"/>
                <a:gd name="T6" fmla="*/ 0 w 150"/>
                <a:gd name="T7" fmla="*/ 0 h 720"/>
                <a:gd name="T8" fmla="*/ 150 w 150"/>
                <a:gd name="T9" fmla="*/ 720 h 720"/>
              </a:gdLst>
              <a:ahLst/>
              <a:cxnLst>
                <a:cxn ang="T4">
                  <a:pos x="T0" y="T1"/>
                </a:cxn>
                <a:cxn ang="T5">
                  <a:pos x="T2" y="T3"/>
                </a:cxn>
              </a:cxnLst>
              <a:rect l="T6" t="T7" r="T8" b="T9"/>
              <a:pathLst>
                <a:path w="150" h="720">
                  <a:moveTo>
                    <a:pt x="126" y="0"/>
                  </a:moveTo>
                  <a:cubicBezTo>
                    <a:pt x="150" y="210"/>
                    <a:pt x="138" y="450"/>
                    <a:pt x="0" y="720"/>
                  </a:cubicBez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6024" name="Group 16"/>
            <p:cNvGrpSpPr>
              <a:grpSpLocks/>
            </p:cNvGrpSpPr>
            <p:nvPr/>
          </p:nvGrpSpPr>
          <p:grpSpPr bwMode="auto">
            <a:xfrm>
              <a:off x="2970" y="787"/>
              <a:ext cx="2583" cy="1078"/>
              <a:chOff x="3242" y="751"/>
              <a:chExt cx="2583" cy="1078"/>
            </a:xfrm>
          </p:grpSpPr>
          <p:sp>
            <p:nvSpPr>
              <p:cNvPr id="86087" name="Text Box 17"/>
              <p:cNvSpPr txBox="1">
                <a:spLocks noChangeArrowheads="1"/>
              </p:cNvSpPr>
              <p:nvPr/>
            </p:nvSpPr>
            <p:spPr bwMode="auto">
              <a:xfrm>
                <a:off x="3242" y="931"/>
                <a:ext cx="25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Dest. Net  router  Nhops  interface</a:t>
                </a:r>
              </a:p>
            </p:txBody>
          </p:sp>
          <p:sp>
            <p:nvSpPr>
              <p:cNvPr id="86088" name="Text Box 18"/>
              <p:cNvSpPr txBox="1">
                <a:spLocks noChangeArrowheads="1"/>
              </p:cNvSpPr>
              <p:nvPr/>
            </p:nvSpPr>
            <p:spPr bwMode="auto">
              <a:xfrm>
                <a:off x="3266" y="1183"/>
                <a:ext cx="2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223.1.1         -          1       </a:t>
                </a:r>
                <a:r>
                  <a:rPr lang="en-US" altLang="en-US" sz="1600">
                    <a:latin typeface="Arial" charset="0"/>
                  </a:rPr>
                  <a:t>223.1.1.4</a:t>
                </a:r>
                <a:r>
                  <a:rPr lang="en-US" altLang="en-US" sz="2000">
                    <a:latin typeface="Arial" charset="0"/>
                  </a:rPr>
                  <a:t> </a:t>
                </a:r>
              </a:p>
            </p:txBody>
          </p:sp>
          <p:sp>
            <p:nvSpPr>
              <p:cNvPr id="86089" name="Text Box 19"/>
              <p:cNvSpPr txBox="1">
                <a:spLocks noChangeArrowheads="1"/>
              </p:cNvSpPr>
              <p:nvPr/>
            </p:nvSpPr>
            <p:spPr bwMode="auto">
              <a:xfrm>
                <a:off x="3272" y="1369"/>
                <a:ext cx="24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223.1.2         -          1       </a:t>
                </a:r>
                <a:r>
                  <a:rPr lang="en-US" altLang="en-US" sz="1600">
                    <a:latin typeface="Arial" charset="0"/>
                  </a:rPr>
                  <a:t>223.1.2.9</a:t>
                </a:r>
              </a:p>
            </p:txBody>
          </p:sp>
          <p:sp>
            <p:nvSpPr>
              <p:cNvPr id="86090" name="Text Box 20"/>
              <p:cNvSpPr txBox="1">
                <a:spLocks noChangeArrowheads="1"/>
              </p:cNvSpPr>
              <p:nvPr/>
            </p:nvSpPr>
            <p:spPr bwMode="auto">
              <a:xfrm>
                <a:off x="3278" y="1579"/>
                <a:ext cx="25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223.1.3         -          1       </a:t>
                </a:r>
                <a:r>
                  <a:rPr lang="en-US" altLang="en-US" sz="1600">
                    <a:latin typeface="Arial" charset="0"/>
                  </a:rPr>
                  <a:t>223.1.3.27</a:t>
                </a:r>
              </a:p>
            </p:txBody>
          </p:sp>
          <p:sp>
            <p:nvSpPr>
              <p:cNvPr id="86091" name="Line 21"/>
              <p:cNvSpPr>
                <a:spLocks noChangeShapeType="1"/>
              </p:cNvSpPr>
              <p:nvPr/>
            </p:nvSpPr>
            <p:spPr bwMode="auto">
              <a:xfrm flipV="1">
                <a:off x="3300" y="1170"/>
                <a:ext cx="2136"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2" name="Line 22"/>
              <p:cNvSpPr>
                <a:spLocks noChangeShapeType="1"/>
              </p:cNvSpPr>
              <p:nvPr/>
            </p:nvSpPr>
            <p:spPr bwMode="auto">
              <a:xfrm>
                <a:off x="4026" y="102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3" name="Line 23"/>
              <p:cNvSpPr>
                <a:spLocks noChangeShapeType="1"/>
              </p:cNvSpPr>
              <p:nvPr/>
            </p:nvSpPr>
            <p:spPr bwMode="auto">
              <a:xfrm>
                <a:off x="4566" y="1050"/>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94" name="Text Box 24"/>
              <p:cNvSpPr txBox="1">
                <a:spLocks noChangeArrowheads="1"/>
              </p:cNvSpPr>
              <p:nvPr/>
            </p:nvSpPr>
            <p:spPr bwMode="auto">
              <a:xfrm>
                <a:off x="3248" y="751"/>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latin typeface="Arial" charset="0"/>
                  </a:rPr>
                  <a:t>    </a:t>
                </a:r>
              </a:p>
            </p:txBody>
          </p:sp>
          <p:sp>
            <p:nvSpPr>
              <p:cNvPr id="86095" name="Line 25"/>
              <p:cNvSpPr>
                <a:spLocks noChangeShapeType="1"/>
              </p:cNvSpPr>
              <p:nvPr/>
            </p:nvSpPr>
            <p:spPr bwMode="auto">
              <a:xfrm>
                <a:off x="5088" y="1032"/>
                <a:ext cx="0" cy="744"/>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25" name="Group 26"/>
            <p:cNvGrpSpPr>
              <a:grpSpLocks/>
            </p:cNvGrpSpPr>
            <p:nvPr/>
          </p:nvGrpSpPr>
          <p:grpSpPr bwMode="auto">
            <a:xfrm>
              <a:off x="2902" y="1949"/>
              <a:ext cx="2786" cy="1987"/>
              <a:chOff x="2902" y="1949"/>
              <a:chExt cx="2786" cy="1987"/>
            </a:xfrm>
          </p:grpSpPr>
          <p:sp>
            <p:nvSpPr>
              <p:cNvPr id="86027" name="Freeform 27"/>
              <p:cNvSpPr>
                <a:spLocks/>
              </p:cNvSpPr>
              <p:nvPr/>
            </p:nvSpPr>
            <p:spPr bwMode="auto">
              <a:xfrm>
                <a:off x="2902" y="1949"/>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8" name="Freeform 28"/>
              <p:cNvSpPr>
                <a:spLocks/>
              </p:cNvSpPr>
              <p:nvPr/>
            </p:nvSpPr>
            <p:spPr bwMode="auto">
              <a:xfrm>
                <a:off x="4487" y="213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6029" name="Freeform 29"/>
              <p:cNvSpPr>
                <a:spLocks/>
              </p:cNvSpPr>
              <p:nvPr/>
            </p:nvSpPr>
            <p:spPr bwMode="auto">
              <a:xfrm>
                <a:off x="3663" y="2997"/>
                <a:ext cx="1295" cy="939"/>
              </a:xfrm>
              <a:custGeom>
                <a:avLst/>
                <a:gdLst>
                  <a:gd name="T0" fmla="*/ 600 w 1295"/>
                  <a:gd name="T1" fmla="*/ 30 h 939"/>
                  <a:gd name="T2" fmla="*/ 525 w 1295"/>
                  <a:gd name="T3" fmla="*/ 393 h 939"/>
                  <a:gd name="T4" fmla="*/ 81 w 1295"/>
                  <a:gd name="T5" fmla="*/ 471 h 939"/>
                  <a:gd name="T6" fmla="*/ 39 w 1295"/>
                  <a:gd name="T7" fmla="*/ 855 h 939"/>
                  <a:gd name="T8" fmla="*/ 207 w 1295"/>
                  <a:gd name="T9" fmla="*/ 927 h 939"/>
                  <a:gd name="T10" fmla="*/ 429 w 1295"/>
                  <a:gd name="T11" fmla="*/ 927 h 939"/>
                  <a:gd name="T12" fmla="*/ 705 w 1295"/>
                  <a:gd name="T13" fmla="*/ 891 h 939"/>
                  <a:gd name="T14" fmla="*/ 1227 w 1295"/>
                  <a:gd name="T15" fmla="*/ 849 h 939"/>
                  <a:gd name="T16" fmla="*/ 1113 w 1295"/>
                  <a:gd name="T17" fmla="*/ 459 h 939"/>
                  <a:gd name="T18" fmla="*/ 777 w 1295"/>
                  <a:gd name="T19" fmla="*/ 363 h 939"/>
                  <a:gd name="T20" fmla="*/ 762 w 1295"/>
                  <a:gd name="T21" fmla="*/ 42 h 939"/>
                  <a:gd name="T22" fmla="*/ 600 w 1295"/>
                  <a:gd name="T23" fmla="*/ 30 h 9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5"/>
                  <a:gd name="T37" fmla="*/ 0 h 939"/>
                  <a:gd name="T38" fmla="*/ 1295 w 1295"/>
                  <a:gd name="T39" fmla="*/ 939 h 9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5" h="939">
                    <a:moveTo>
                      <a:pt x="600" y="30"/>
                    </a:moveTo>
                    <a:cubicBezTo>
                      <a:pt x="486" y="60"/>
                      <a:pt x="610" y="247"/>
                      <a:pt x="525" y="393"/>
                    </a:cubicBezTo>
                    <a:cubicBezTo>
                      <a:pt x="439" y="467"/>
                      <a:pt x="162" y="394"/>
                      <a:pt x="81" y="471"/>
                    </a:cubicBezTo>
                    <a:cubicBezTo>
                      <a:pt x="0" y="548"/>
                      <a:pt x="18" y="779"/>
                      <a:pt x="39" y="855"/>
                    </a:cubicBezTo>
                    <a:cubicBezTo>
                      <a:pt x="60" y="931"/>
                      <a:pt x="142" y="915"/>
                      <a:pt x="207" y="927"/>
                    </a:cubicBezTo>
                    <a:cubicBezTo>
                      <a:pt x="272" y="939"/>
                      <a:pt x="346" y="933"/>
                      <a:pt x="429" y="927"/>
                    </a:cubicBezTo>
                    <a:cubicBezTo>
                      <a:pt x="512" y="921"/>
                      <a:pt x="572" y="904"/>
                      <a:pt x="705" y="891"/>
                    </a:cubicBezTo>
                    <a:cubicBezTo>
                      <a:pt x="838" y="878"/>
                      <a:pt x="1159" y="921"/>
                      <a:pt x="1227" y="849"/>
                    </a:cubicBezTo>
                    <a:cubicBezTo>
                      <a:pt x="1295" y="777"/>
                      <a:pt x="1188" y="540"/>
                      <a:pt x="1113" y="459"/>
                    </a:cubicBezTo>
                    <a:cubicBezTo>
                      <a:pt x="1038" y="378"/>
                      <a:pt x="835" y="432"/>
                      <a:pt x="777" y="363"/>
                    </a:cubicBezTo>
                    <a:cubicBezTo>
                      <a:pt x="719" y="294"/>
                      <a:pt x="791" y="97"/>
                      <a:pt x="762" y="42"/>
                    </a:cubicBezTo>
                    <a:cubicBezTo>
                      <a:pt x="708" y="15"/>
                      <a:pt x="714" y="0"/>
                      <a:pt x="600"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86030" name="Object 30"/>
              <p:cNvGraphicFramePr>
                <a:graphicFrameLocks noChangeAspect="1"/>
              </p:cNvGraphicFramePr>
              <p:nvPr/>
            </p:nvGraphicFramePr>
            <p:xfrm>
              <a:off x="2951" y="2015"/>
              <a:ext cx="368" cy="292"/>
            </p:xfrm>
            <a:graphic>
              <a:graphicData uri="http://schemas.openxmlformats.org/presentationml/2006/ole">
                <mc:AlternateContent xmlns:mc="http://schemas.openxmlformats.org/markup-compatibility/2006">
                  <mc:Choice xmlns:v="urn:schemas-microsoft-com:vml" Requires="v">
                    <p:oleObj spid="_x0000_s48129" name="Clip" r:id="rId4" imgW="1307079" imgH="1083682" progId="MS_ClipArt_Gallery.2">
                      <p:embed/>
                    </p:oleObj>
                  </mc:Choice>
                  <mc:Fallback>
                    <p:oleObj name="Clip" r:id="rId4" imgW="1307079" imgH="1083682" progId="MS_ClipArt_Gallery.2">
                      <p:embed/>
                      <p:pic>
                        <p:nvPicPr>
                          <p:cNvPr id="8603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01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1" name="Line 31"/>
              <p:cNvSpPr>
                <a:spLocks noChangeShapeType="1"/>
              </p:cNvSpPr>
              <p:nvPr/>
            </p:nvSpPr>
            <p:spPr bwMode="auto">
              <a:xfrm>
                <a:off x="3304" y="2250"/>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2" name="Line 32"/>
              <p:cNvSpPr>
                <a:spLocks noChangeShapeType="1"/>
              </p:cNvSpPr>
              <p:nvPr/>
            </p:nvSpPr>
            <p:spPr bwMode="auto">
              <a:xfrm flipH="1">
                <a:off x="3487" y="2241"/>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3" name="Line 33"/>
              <p:cNvSpPr>
                <a:spLocks noChangeShapeType="1"/>
              </p:cNvSpPr>
              <p:nvPr/>
            </p:nvSpPr>
            <p:spPr bwMode="auto">
              <a:xfrm flipV="1">
                <a:off x="3304" y="2656"/>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4" name="Line 34"/>
              <p:cNvSpPr>
                <a:spLocks noChangeShapeType="1"/>
              </p:cNvSpPr>
              <p:nvPr/>
            </p:nvSpPr>
            <p:spPr bwMode="auto">
              <a:xfrm>
                <a:off x="3310" y="3051"/>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35" name="Object 35"/>
              <p:cNvGraphicFramePr>
                <a:graphicFrameLocks noChangeAspect="1"/>
              </p:cNvGraphicFramePr>
              <p:nvPr/>
            </p:nvGraphicFramePr>
            <p:xfrm>
              <a:off x="2951" y="2435"/>
              <a:ext cx="368" cy="292"/>
            </p:xfrm>
            <a:graphic>
              <a:graphicData uri="http://schemas.openxmlformats.org/presentationml/2006/ole">
                <mc:AlternateContent xmlns:mc="http://schemas.openxmlformats.org/markup-compatibility/2006">
                  <mc:Choice xmlns:v="urn:schemas-microsoft-com:vml" Requires="v">
                    <p:oleObj spid="_x0000_s48130" name="Clip" r:id="rId6" imgW="1307079" imgH="1083682" progId="MS_ClipArt_Gallery.2">
                      <p:embed/>
                    </p:oleObj>
                  </mc:Choice>
                  <mc:Fallback>
                    <p:oleObj name="Clip" r:id="rId6" imgW="1307079" imgH="1083682" progId="MS_ClipArt_Gallery.2">
                      <p:embed/>
                      <p:pic>
                        <p:nvPicPr>
                          <p:cNvPr id="86035"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4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36" name="Object 36"/>
              <p:cNvGraphicFramePr>
                <a:graphicFrameLocks noChangeAspect="1"/>
              </p:cNvGraphicFramePr>
              <p:nvPr/>
            </p:nvGraphicFramePr>
            <p:xfrm>
              <a:off x="2951" y="2819"/>
              <a:ext cx="368" cy="292"/>
            </p:xfrm>
            <a:graphic>
              <a:graphicData uri="http://schemas.openxmlformats.org/presentationml/2006/ole">
                <mc:AlternateContent xmlns:mc="http://schemas.openxmlformats.org/markup-compatibility/2006">
                  <mc:Choice xmlns:v="urn:schemas-microsoft-com:vml" Requires="v">
                    <p:oleObj spid="_x0000_s48131" name="Clip" r:id="rId7" imgW="1307079" imgH="1083682" progId="MS_ClipArt_Gallery.2">
                      <p:embed/>
                    </p:oleObj>
                  </mc:Choice>
                  <mc:Fallback>
                    <p:oleObj name="Clip" r:id="rId7" imgW="1307079" imgH="1083682" progId="MS_ClipArt_Gallery.2">
                      <p:embed/>
                      <p:pic>
                        <p:nvPicPr>
                          <p:cNvPr id="86036"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1" y="2819"/>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37" name="Line 37"/>
              <p:cNvSpPr>
                <a:spLocks noChangeShapeType="1"/>
              </p:cNvSpPr>
              <p:nvPr/>
            </p:nvSpPr>
            <p:spPr bwMode="auto">
              <a:xfrm>
                <a:off x="3487" y="2781"/>
                <a:ext cx="652"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6038" name="Group 38"/>
              <p:cNvGrpSpPr>
                <a:grpSpLocks/>
              </p:cNvGrpSpPr>
              <p:nvPr/>
            </p:nvGrpSpPr>
            <p:grpSpPr bwMode="auto">
              <a:xfrm>
                <a:off x="4081" y="2759"/>
                <a:ext cx="448" cy="240"/>
                <a:chOff x="3600" y="219"/>
                <a:chExt cx="360" cy="175"/>
              </a:xfrm>
            </p:grpSpPr>
            <p:sp>
              <p:nvSpPr>
                <p:cNvPr id="86074" name="Oval 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5" name="Line 4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6" name="Line 4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77" name="Rectangle 4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86078" name="Oval 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86079" name="Group 44"/>
                <p:cNvGrpSpPr>
                  <a:grpSpLocks/>
                </p:cNvGrpSpPr>
                <p:nvPr/>
              </p:nvGrpSpPr>
              <p:grpSpPr bwMode="auto">
                <a:xfrm>
                  <a:off x="3686" y="244"/>
                  <a:ext cx="177" cy="66"/>
                  <a:chOff x="2848" y="848"/>
                  <a:chExt cx="140" cy="98"/>
                </a:xfrm>
              </p:grpSpPr>
              <p:sp>
                <p:nvSpPr>
                  <p:cNvPr id="86084" name="Line 4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5" name="Line 4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6" name="Line 4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6080" name="Group 48"/>
                <p:cNvGrpSpPr>
                  <a:grpSpLocks/>
                </p:cNvGrpSpPr>
                <p:nvPr/>
              </p:nvGrpSpPr>
              <p:grpSpPr bwMode="auto">
                <a:xfrm flipV="1">
                  <a:off x="3686" y="243"/>
                  <a:ext cx="177" cy="66"/>
                  <a:chOff x="2848" y="848"/>
                  <a:chExt cx="140" cy="98"/>
                </a:xfrm>
              </p:grpSpPr>
              <p:sp>
                <p:nvSpPr>
                  <p:cNvPr id="86081"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2"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83"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86039" name="Text Box 52"/>
              <p:cNvSpPr txBox="1">
                <a:spLocks noChangeArrowheads="1"/>
              </p:cNvSpPr>
              <p:nvPr/>
            </p:nvSpPr>
            <p:spPr bwMode="auto">
              <a:xfrm>
                <a:off x="3278" y="204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223.1.1.1</a:t>
                </a:r>
                <a:endParaRPr lang="en-US" altLang="en-US" sz="1800"/>
              </a:p>
            </p:txBody>
          </p:sp>
          <p:sp>
            <p:nvSpPr>
              <p:cNvPr id="86040" name="Rectangle 53"/>
              <p:cNvSpPr>
                <a:spLocks noChangeArrowheads="1"/>
              </p:cNvSpPr>
              <p:nvPr/>
            </p:nvSpPr>
            <p:spPr bwMode="auto">
              <a:xfrm>
                <a:off x="3333" y="2499"/>
                <a:ext cx="195"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41" name="Text Box 54"/>
              <p:cNvSpPr txBox="1">
                <a:spLocks noChangeArrowheads="1"/>
              </p:cNvSpPr>
              <p:nvPr/>
            </p:nvSpPr>
            <p:spPr bwMode="auto">
              <a:xfrm>
                <a:off x="3327" y="24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223.1.1.2</a:t>
                </a:r>
                <a:endParaRPr lang="en-US" altLang="en-US" sz="1800"/>
              </a:p>
            </p:txBody>
          </p:sp>
          <p:sp>
            <p:nvSpPr>
              <p:cNvPr id="86042" name="Text Box 55"/>
              <p:cNvSpPr txBox="1">
                <a:spLocks noChangeArrowheads="1"/>
              </p:cNvSpPr>
              <p:nvPr/>
            </p:nvSpPr>
            <p:spPr bwMode="auto">
              <a:xfrm>
                <a:off x="3206" y="30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223.1.1.3</a:t>
                </a:r>
                <a:endParaRPr lang="en-US" altLang="en-US" sz="1800"/>
              </a:p>
            </p:txBody>
          </p:sp>
          <p:sp>
            <p:nvSpPr>
              <p:cNvPr id="86043" name="Text Box 56"/>
              <p:cNvSpPr txBox="1">
                <a:spLocks noChangeArrowheads="1"/>
              </p:cNvSpPr>
              <p:nvPr/>
            </p:nvSpPr>
            <p:spPr bwMode="auto">
              <a:xfrm>
                <a:off x="3704" y="2618"/>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223.1.1.4</a:t>
                </a:r>
                <a:endParaRPr lang="en-US" altLang="en-US" sz="1800"/>
              </a:p>
            </p:txBody>
          </p:sp>
          <p:sp>
            <p:nvSpPr>
              <p:cNvPr id="86044" name="Line 57"/>
              <p:cNvSpPr>
                <a:spLocks noChangeShapeType="1"/>
              </p:cNvSpPr>
              <p:nvPr/>
            </p:nvSpPr>
            <p:spPr bwMode="auto">
              <a:xfrm>
                <a:off x="4462" y="2787"/>
                <a:ext cx="640"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45" name="Text Box 58"/>
              <p:cNvSpPr txBox="1">
                <a:spLocks noChangeArrowheads="1"/>
              </p:cNvSpPr>
              <p:nvPr/>
            </p:nvSpPr>
            <p:spPr bwMode="auto">
              <a:xfrm>
                <a:off x="4382" y="261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223.1.2.9</a:t>
                </a:r>
                <a:endParaRPr lang="en-US" altLang="en-US" sz="1800"/>
              </a:p>
            </p:txBody>
          </p:sp>
          <p:sp>
            <p:nvSpPr>
              <p:cNvPr id="86046" name="Line 59"/>
              <p:cNvSpPr>
                <a:spLocks noChangeShapeType="1"/>
              </p:cNvSpPr>
              <p:nvPr/>
            </p:nvSpPr>
            <p:spPr bwMode="auto">
              <a:xfrm flipH="1">
                <a:off x="5107" y="2349"/>
                <a:ext cx="0" cy="8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7" name="Object 60"/>
              <p:cNvGraphicFramePr>
                <a:graphicFrameLocks noChangeAspect="1"/>
              </p:cNvGraphicFramePr>
              <p:nvPr/>
            </p:nvGraphicFramePr>
            <p:xfrm>
              <a:off x="5219" y="2165"/>
              <a:ext cx="368" cy="292"/>
            </p:xfrm>
            <a:graphic>
              <a:graphicData uri="http://schemas.openxmlformats.org/presentationml/2006/ole">
                <mc:AlternateContent xmlns:mc="http://schemas.openxmlformats.org/markup-compatibility/2006">
                  <mc:Choice xmlns:v="urn:schemas-microsoft-com:vml" Requires="v">
                    <p:oleObj spid="_x0000_s48132" name="Clip" r:id="rId8" imgW="1307079" imgH="1083682" progId="MS_ClipArt_Gallery.2">
                      <p:embed/>
                    </p:oleObj>
                  </mc:Choice>
                  <mc:Fallback>
                    <p:oleObj name="Clip" r:id="rId8" imgW="1307079" imgH="1083682" progId="MS_ClipArt_Gallery.2">
                      <p:embed/>
                      <p:pic>
                        <p:nvPicPr>
                          <p:cNvPr id="86047"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 y="216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48" name="Line 61"/>
              <p:cNvSpPr>
                <a:spLocks noChangeShapeType="1"/>
              </p:cNvSpPr>
              <p:nvPr/>
            </p:nvSpPr>
            <p:spPr bwMode="auto">
              <a:xfrm>
                <a:off x="5107" y="2352"/>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49" name="Object 62"/>
              <p:cNvGraphicFramePr>
                <a:graphicFrameLocks noChangeAspect="1"/>
              </p:cNvGraphicFramePr>
              <p:nvPr/>
            </p:nvGraphicFramePr>
            <p:xfrm>
              <a:off x="5222" y="3035"/>
              <a:ext cx="368" cy="292"/>
            </p:xfrm>
            <a:graphic>
              <a:graphicData uri="http://schemas.openxmlformats.org/presentationml/2006/ole">
                <mc:AlternateContent xmlns:mc="http://schemas.openxmlformats.org/markup-compatibility/2006">
                  <mc:Choice xmlns:v="urn:schemas-microsoft-com:vml" Requires="v">
                    <p:oleObj spid="_x0000_s48133" name="Clip" r:id="rId9" imgW="1307079" imgH="1083682" progId="MS_ClipArt_Gallery.2">
                      <p:embed/>
                    </p:oleObj>
                  </mc:Choice>
                  <mc:Fallback>
                    <p:oleObj name="Clip" r:id="rId9" imgW="1307079" imgH="1083682" progId="MS_ClipArt_Gallery.2">
                      <p:embed/>
                      <p:pic>
                        <p:nvPicPr>
                          <p:cNvPr id="86049"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 y="3035"/>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50" name="Line 63"/>
              <p:cNvSpPr>
                <a:spLocks noChangeShapeType="1"/>
              </p:cNvSpPr>
              <p:nvPr/>
            </p:nvSpPr>
            <p:spPr bwMode="auto">
              <a:xfrm>
                <a:off x="5107" y="3153"/>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1" name="Rectangle 64"/>
              <p:cNvSpPr>
                <a:spLocks noChangeArrowheads="1"/>
              </p:cNvSpPr>
              <p:nvPr/>
            </p:nvSpPr>
            <p:spPr bwMode="auto">
              <a:xfrm>
                <a:off x="5073" y="2986"/>
                <a:ext cx="108"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2" name="Text Box 65"/>
              <p:cNvSpPr txBox="1">
                <a:spLocks noChangeArrowheads="1"/>
              </p:cNvSpPr>
              <p:nvPr/>
            </p:nvSpPr>
            <p:spPr bwMode="auto">
              <a:xfrm>
                <a:off x="4704" y="291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223.1.2.2</a:t>
                </a:r>
                <a:endParaRPr lang="en-US" altLang="en-US" sz="1800"/>
              </a:p>
            </p:txBody>
          </p:sp>
          <p:sp>
            <p:nvSpPr>
              <p:cNvPr id="86053" name="Rectangle 66"/>
              <p:cNvSpPr>
                <a:spLocks noChangeArrowheads="1"/>
              </p:cNvSpPr>
              <p:nvPr/>
            </p:nvSpPr>
            <p:spPr bwMode="auto">
              <a:xfrm>
                <a:off x="5082" y="2382"/>
                <a:ext cx="156"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54" name="Text Box 67"/>
              <p:cNvSpPr txBox="1">
                <a:spLocks noChangeArrowheads="1"/>
              </p:cNvSpPr>
              <p:nvPr/>
            </p:nvSpPr>
            <p:spPr bwMode="auto">
              <a:xfrm>
                <a:off x="4584" y="232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223.1.2.1</a:t>
                </a:r>
                <a:endParaRPr lang="en-US" altLang="en-US" sz="1800"/>
              </a:p>
            </p:txBody>
          </p:sp>
          <p:sp>
            <p:nvSpPr>
              <p:cNvPr id="86055" name="Line 68"/>
              <p:cNvSpPr>
                <a:spLocks noChangeShapeType="1"/>
              </p:cNvSpPr>
              <p:nvPr/>
            </p:nvSpPr>
            <p:spPr bwMode="auto">
              <a:xfrm flipH="1">
                <a:off x="4312" y="3000"/>
                <a:ext cx="0" cy="45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6" name="Line 69"/>
              <p:cNvSpPr>
                <a:spLocks noChangeShapeType="1"/>
              </p:cNvSpPr>
              <p:nvPr/>
            </p:nvSpPr>
            <p:spPr bwMode="auto">
              <a:xfrm flipH="1">
                <a:off x="3898" y="3453"/>
                <a:ext cx="7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7" name="Line 70"/>
              <p:cNvSpPr>
                <a:spLocks noChangeShapeType="1"/>
              </p:cNvSpPr>
              <p:nvPr/>
            </p:nvSpPr>
            <p:spPr bwMode="auto">
              <a:xfrm flipH="1" flipV="1">
                <a:off x="3896" y="3448"/>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58" name="Line 71"/>
              <p:cNvSpPr>
                <a:spLocks noChangeShapeType="1"/>
              </p:cNvSpPr>
              <p:nvPr/>
            </p:nvSpPr>
            <p:spPr bwMode="auto">
              <a:xfrm flipH="1" flipV="1">
                <a:off x="4637" y="3451"/>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86059" name="Object 72"/>
              <p:cNvGraphicFramePr>
                <a:graphicFrameLocks noChangeAspect="1"/>
              </p:cNvGraphicFramePr>
              <p:nvPr/>
            </p:nvGraphicFramePr>
            <p:xfrm>
              <a:off x="4502" y="3551"/>
              <a:ext cx="368" cy="292"/>
            </p:xfrm>
            <a:graphic>
              <a:graphicData uri="http://schemas.openxmlformats.org/presentationml/2006/ole">
                <mc:AlternateContent xmlns:mc="http://schemas.openxmlformats.org/markup-compatibility/2006">
                  <mc:Choice xmlns:v="urn:schemas-microsoft-com:vml" Requires="v">
                    <p:oleObj spid="_x0000_s48134" name="Clip" r:id="rId10" imgW="1307079" imgH="1083682" progId="MS_ClipArt_Gallery.2">
                      <p:embed/>
                    </p:oleObj>
                  </mc:Choice>
                  <mc:Fallback>
                    <p:oleObj name="Clip" r:id="rId10" imgW="1307079" imgH="1083682" progId="MS_ClipArt_Gallery.2">
                      <p:embed/>
                      <p:pic>
                        <p:nvPicPr>
                          <p:cNvPr id="86059"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2" y="3551"/>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6060" name="Object 73"/>
              <p:cNvGraphicFramePr>
                <a:graphicFrameLocks noChangeAspect="1"/>
              </p:cNvGraphicFramePr>
              <p:nvPr/>
            </p:nvGraphicFramePr>
            <p:xfrm>
              <a:off x="3710" y="3560"/>
              <a:ext cx="368" cy="292"/>
            </p:xfrm>
            <a:graphic>
              <a:graphicData uri="http://schemas.openxmlformats.org/presentationml/2006/ole">
                <mc:AlternateContent xmlns:mc="http://schemas.openxmlformats.org/markup-compatibility/2006">
                  <mc:Choice xmlns:v="urn:schemas-microsoft-com:vml" Requires="v">
                    <p:oleObj spid="_x0000_s48135" name="Clip" r:id="rId11" imgW="1307079" imgH="1083682" progId="MS_ClipArt_Gallery.2">
                      <p:embed/>
                    </p:oleObj>
                  </mc:Choice>
                  <mc:Fallback>
                    <p:oleObj name="Clip" r:id="rId11" imgW="1307079" imgH="1083682" progId="MS_ClipArt_Gallery.2">
                      <p:embed/>
                      <p:pic>
                        <p:nvPicPr>
                          <p:cNvPr id="8606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0" y="3560"/>
                            <a:ext cx="368"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6061" name="Text Box 74"/>
              <p:cNvSpPr txBox="1">
                <a:spLocks noChangeArrowheads="1"/>
              </p:cNvSpPr>
              <p:nvPr/>
            </p:nvSpPr>
            <p:spPr bwMode="auto">
              <a:xfrm>
                <a:off x="4640" y="3356"/>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a:t>
                </a:r>
                <a:endParaRPr lang="en-US" altLang="en-US" sz="1800"/>
              </a:p>
            </p:txBody>
          </p:sp>
          <p:sp>
            <p:nvSpPr>
              <p:cNvPr id="86062" name="Text Box 75"/>
              <p:cNvSpPr txBox="1">
                <a:spLocks noChangeArrowheads="1"/>
              </p:cNvSpPr>
              <p:nvPr/>
            </p:nvSpPr>
            <p:spPr bwMode="auto">
              <a:xfrm>
                <a:off x="3269" y="3380"/>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223.1.3.1</a:t>
                </a:r>
                <a:endParaRPr lang="en-US" altLang="en-US" sz="1800"/>
              </a:p>
            </p:txBody>
          </p:sp>
          <p:sp>
            <p:nvSpPr>
              <p:cNvPr id="86063" name="Rectangle 76"/>
              <p:cNvSpPr>
                <a:spLocks noChangeArrowheads="1"/>
              </p:cNvSpPr>
              <p:nvPr/>
            </p:nvSpPr>
            <p:spPr bwMode="auto">
              <a:xfrm>
                <a:off x="4272" y="3084"/>
                <a:ext cx="81" cy="114"/>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4" name="Text Box 77"/>
              <p:cNvSpPr txBox="1">
                <a:spLocks noChangeArrowheads="1"/>
              </p:cNvSpPr>
              <p:nvPr/>
            </p:nvSpPr>
            <p:spPr bwMode="auto">
              <a:xfrm>
                <a:off x="3916" y="3043"/>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latin typeface="Arial" charset="0"/>
                  </a:rPr>
                  <a:t>223.1.3.27</a:t>
                </a:r>
                <a:endParaRPr lang="en-US" altLang="en-US" sz="1800"/>
              </a:p>
            </p:txBody>
          </p:sp>
          <p:grpSp>
            <p:nvGrpSpPr>
              <p:cNvPr id="86065" name="Group 78"/>
              <p:cNvGrpSpPr>
                <a:grpSpLocks/>
              </p:cNvGrpSpPr>
              <p:nvPr/>
            </p:nvGrpSpPr>
            <p:grpSpPr bwMode="auto">
              <a:xfrm>
                <a:off x="3014" y="1991"/>
                <a:ext cx="233" cy="250"/>
                <a:chOff x="2822" y="1181"/>
                <a:chExt cx="233" cy="250"/>
              </a:xfrm>
            </p:grpSpPr>
            <p:sp>
              <p:nvSpPr>
                <p:cNvPr id="86072" name="Rectangle 79"/>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3" name="Text Box 80"/>
                <p:cNvSpPr txBox="1">
                  <a:spLocks noChangeArrowheads="1"/>
                </p:cNvSpPr>
                <p:nvPr/>
              </p:nvSpPr>
              <p:spPr bwMode="auto">
                <a:xfrm>
                  <a:off x="2822" y="1181"/>
                  <a:ext cx="2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A</a:t>
                  </a:r>
                  <a:endParaRPr lang="en-US" altLang="en-US" sz="1800">
                    <a:solidFill>
                      <a:srgbClr val="FF0000"/>
                    </a:solidFill>
                  </a:endParaRPr>
                </a:p>
              </p:txBody>
            </p:sp>
          </p:grpSp>
          <p:grpSp>
            <p:nvGrpSpPr>
              <p:cNvPr id="86066" name="Group 81"/>
              <p:cNvGrpSpPr>
                <a:grpSpLocks/>
              </p:cNvGrpSpPr>
              <p:nvPr/>
            </p:nvGrpSpPr>
            <p:grpSpPr bwMode="auto">
              <a:xfrm>
                <a:off x="3008" y="2771"/>
                <a:ext cx="217" cy="250"/>
                <a:chOff x="2822" y="1181"/>
                <a:chExt cx="217" cy="250"/>
              </a:xfrm>
            </p:grpSpPr>
            <p:sp>
              <p:nvSpPr>
                <p:cNvPr id="86070" name="Rectangle 82"/>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71" name="Text Box 83"/>
                <p:cNvSpPr txBox="1">
                  <a:spLocks noChangeArrowheads="1"/>
                </p:cNvSpPr>
                <p:nvPr/>
              </p:nvSpPr>
              <p:spPr bwMode="auto">
                <a:xfrm>
                  <a:off x="2822" y="1181"/>
                  <a:ext cx="2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B</a:t>
                  </a:r>
                  <a:endParaRPr lang="en-US" altLang="en-US" sz="1800">
                    <a:solidFill>
                      <a:srgbClr val="FF0000"/>
                    </a:solidFill>
                  </a:endParaRPr>
                </a:p>
              </p:txBody>
            </p:sp>
          </p:grpSp>
          <p:grpSp>
            <p:nvGrpSpPr>
              <p:cNvPr id="86067" name="Group 84"/>
              <p:cNvGrpSpPr>
                <a:grpSpLocks/>
              </p:cNvGrpSpPr>
              <p:nvPr/>
            </p:nvGrpSpPr>
            <p:grpSpPr bwMode="auto">
              <a:xfrm>
                <a:off x="5282" y="2999"/>
                <a:ext cx="216" cy="250"/>
                <a:chOff x="2822" y="1181"/>
                <a:chExt cx="216" cy="250"/>
              </a:xfrm>
            </p:grpSpPr>
            <p:sp>
              <p:nvSpPr>
                <p:cNvPr id="86068" name="Rectangle 85"/>
                <p:cNvSpPr>
                  <a:spLocks noChangeArrowheads="1"/>
                </p:cNvSpPr>
                <p:nvPr/>
              </p:nvSpPr>
              <p:spPr bwMode="auto">
                <a:xfrm>
                  <a:off x="2886" y="1230"/>
                  <a:ext cx="114"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86069" name="Text Box 86"/>
                <p:cNvSpPr txBox="1">
                  <a:spLocks noChangeArrowheads="1"/>
                </p:cNvSpPr>
                <p:nvPr/>
              </p:nvSpPr>
              <p:spPr bwMode="auto">
                <a:xfrm>
                  <a:off x="2822" y="1181"/>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2000">
                      <a:solidFill>
                        <a:srgbClr val="FF0000"/>
                      </a:solidFill>
                    </a:rPr>
                    <a:t>E</a:t>
                  </a:r>
                  <a:endParaRPr lang="en-US" altLang="en-US" sz="1800">
                    <a:solidFill>
                      <a:srgbClr val="FF0000"/>
                    </a:solidFill>
                  </a:endParaRPr>
                </a:p>
              </p:txBody>
            </p:sp>
          </p:grpSp>
        </p:grpSp>
        <p:sp>
          <p:nvSpPr>
            <p:cNvPr id="86026" name="Rectangle 87"/>
            <p:cNvSpPr>
              <a:spLocks noChangeArrowheads="1"/>
            </p:cNvSpPr>
            <p:nvPr/>
          </p:nvSpPr>
          <p:spPr bwMode="auto">
            <a:xfrm>
              <a:off x="3075" y="731"/>
              <a:ext cx="24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buFontTx/>
                <a:buNone/>
              </a:pPr>
              <a:r>
                <a:rPr lang="en-US" altLang="en-US" sz="2400">
                  <a:solidFill>
                    <a:schemeClr val="accent2"/>
                  </a:solidFill>
                </a:rPr>
                <a:t>forwarding table in router</a:t>
              </a:r>
              <a:endParaRPr lang="en-US" altLang="en-US" sz="2400"/>
            </a:p>
          </p:txBody>
        </p:sp>
      </p:grpSp>
      <p:sp>
        <p:nvSpPr>
          <p:cNvPr id="8602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fld id="{9146CD80-523A-0445-97C2-B73366BA6BF2}" type="slidenum">
              <a:rPr lang="en-US" altLang="en-US" sz="1200"/>
              <a:pPr>
                <a:spcBef>
                  <a:spcPct val="0"/>
                </a:spcBef>
                <a:buFontTx/>
                <a:buNone/>
              </a:pPr>
              <a:t>24</a:t>
            </a:fld>
            <a:endParaRPr lang="en-US" altLang="en-US" sz="1200"/>
          </a:p>
        </p:txBody>
      </p:sp>
      <p:sp>
        <p:nvSpPr>
          <p:cNvPr id="90" name="页脚占位符 1"/>
          <p:cNvSpPr>
            <a:spLocks noGrp="1"/>
          </p:cNvSpPr>
          <p:nvPr>
            <p:ph type="ftr" sz="quarter" idx="10"/>
          </p:nvPr>
        </p:nvSpPr>
        <p:spPr>
          <a:xfrm>
            <a:off x="800100" y="6324600"/>
            <a:ext cx="3886200" cy="457200"/>
          </a:xfrm>
        </p:spPr>
        <p:txBody>
          <a:bodyPr/>
          <a:lstStyle/>
          <a:p>
            <a:pPr>
              <a:defRPr/>
            </a:pPr>
            <a:r>
              <a:rPr lang="en-US" dirty="0"/>
              <a:t>CSci4211:           Network Layer: Data Plane Part 1</a:t>
            </a:r>
          </a:p>
        </p:txBody>
      </p:sp>
    </p:spTree>
    <p:extLst>
      <p:ext uri="{BB962C8B-B14F-4D97-AF65-F5344CB8AC3E}">
        <p14:creationId xmlns:p14="http://schemas.microsoft.com/office/powerpoint/2010/main" val="399591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body" idx="1"/>
          </p:nvPr>
        </p:nvSpPr>
        <p:spPr>
          <a:xfrm>
            <a:off x="352425" y="1057275"/>
            <a:ext cx="8675688" cy="1081088"/>
          </a:xfrm>
        </p:spPr>
        <p:txBody>
          <a:bodyPr/>
          <a:lstStyle/>
          <a:p>
            <a:pPr marL="111125" indent="-111125">
              <a:buFont typeface="Wingdings" charset="0"/>
              <a:buNone/>
              <a:defRPr/>
            </a:pPr>
            <a:r>
              <a:rPr lang="en-US" sz="2400" dirty="0">
                <a:latin typeface="Gill Sans MT" charset="0"/>
                <a:cs typeface="+mn-cs"/>
              </a:rPr>
              <a:t>walkthrough</a:t>
            </a:r>
            <a:r>
              <a:rPr lang="en-US" sz="2400" dirty="0">
                <a:solidFill>
                  <a:srgbClr val="CC0000"/>
                </a:solidFill>
                <a:latin typeface="Gill Sans MT" charset="0"/>
                <a:cs typeface="+mn-cs"/>
              </a:rPr>
              <a:t>: send datagram from A to B via R</a:t>
            </a:r>
          </a:p>
          <a:p>
            <a:pPr marL="457200" lvl="1" indent="-225425">
              <a:buFont typeface="Wingdings" charset="2"/>
              <a:buChar char="§"/>
              <a:defRPr/>
            </a:pPr>
            <a:r>
              <a:rPr lang="en-US" dirty="0"/>
              <a:t>focus on addressing – at IP (datagram) and MAC layer (frame)</a:t>
            </a:r>
          </a:p>
          <a:p>
            <a:pPr marL="457200" lvl="1" indent="-225425">
              <a:buFont typeface="Wingdings" charset="2"/>
              <a:buChar char="§"/>
              <a:defRPr/>
            </a:pPr>
            <a:r>
              <a:rPr lang="en-US" dirty="0"/>
              <a:t>assume A knows B</a:t>
            </a:r>
            <a:r>
              <a:rPr lang="ja-JP" altLang="en-US" dirty="0"/>
              <a:t>’</a:t>
            </a:r>
            <a:r>
              <a:rPr lang="en-US" dirty="0"/>
              <a:t>s IP address</a:t>
            </a:r>
          </a:p>
          <a:p>
            <a:pPr marL="457200" lvl="1" indent="-225425">
              <a:buFont typeface="Wingdings" charset="2"/>
              <a:buChar char="§"/>
              <a:defRPr/>
            </a:pPr>
            <a:r>
              <a:rPr lang="en-US" dirty="0"/>
              <a:t>assume A knows IP address of first hop router, R (how?)</a:t>
            </a:r>
          </a:p>
          <a:p>
            <a:pPr marL="457200" lvl="1" indent="-225425">
              <a:buFont typeface="Wingdings" charset="2"/>
              <a:buChar char="§"/>
              <a:defRPr/>
            </a:pPr>
            <a:r>
              <a:rPr lang="en-US" dirty="0"/>
              <a:t>assume A knows R</a:t>
            </a:r>
            <a:r>
              <a:rPr lang="ja-JP" altLang="en-US" dirty="0"/>
              <a:t>’</a:t>
            </a:r>
            <a:r>
              <a:rPr lang="en-US" dirty="0"/>
              <a:t>s MAC address (how?)</a:t>
            </a:r>
          </a:p>
        </p:txBody>
      </p:sp>
      <p:grpSp>
        <p:nvGrpSpPr>
          <p:cNvPr id="53250" name="Group 4"/>
          <p:cNvGrpSpPr>
            <a:grpSpLocks/>
          </p:cNvGrpSpPr>
          <p:nvPr/>
        </p:nvGrpSpPr>
        <p:grpSpPr bwMode="auto">
          <a:xfrm>
            <a:off x="709613" y="3352800"/>
            <a:ext cx="8221662" cy="2349500"/>
            <a:chOff x="709613" y="3962400"/>
            <a:chExt cx="8221662" cy="2349500"/>
          </a:xfrm>
        </p:grpSpPr>
        <p:grpSp>
          <p:nvGrpSpPr>
            <p:cNvPr id="53254" name="Group 99"/>
            <p:cNvGrpSpPr>
              <a:grpSpLocks/>
            </p:cNvGrpSpPr>
            <p:nvPr/>
          </p:nvGrpSpPr>
          <p:grpSpPr bwMode="auto">
            <a:xfrm>
              <a:off x="6979920" y="5354320"/>
              <a:ext cx="711200" cy="601028"/>
              <a:chOff x="7179310" y="4033520"/>
              <a:chExt cx="1009650" cy="855028"/>
            </a:xfrm>
          </p:grpSpPr>
          <p:grpSp>
            <p:nvGrpSpPr>
              <p:cNvPr id="53313" name="Group 44"/>
              <p:cNvGrpSpPr>
                <a:grpSpLocks/>
              </p:cNvGrpSpPr>
              <p:nvPr/>
            </p:nvGrpSpPr>
            <p:grpSpPr bwMode="auto">
              <a:xfrm>
                <a:off x="7179310" y="4033520"/>
                <a:ext cx="1009650" cy="855028"/>
                <a:chOff x="-44" y="1473"/>
                <a:chExt cx="981" cy="1105"/>
              </a:xfrm>
            </p:grpSpPr>
            <p:pic>
              <p:nvPicPr>
                <p:cNvPr id="5331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55" name="Group 2"/>
            <p:cNvGrpSpPr>
              <a:grpSpLocks/>
            </p:cNvGrpSpPr>
            <p:nvPr/>
          </p:nvGrpSpPr>
          <p:grpSpPr bwMode="auto">
            <a:xfrm>
              <a:off x="1046480" y="3962400"/>
              <a:ext cx="1026163" cy="761428"/>
              <a:chOff x="1046480" y="3962400"/>
              <a:chExt cx="1026163" cy="761428"/>
            </a:xfrm>
          </p:grpSpPr>
          <p:sp>
            <p:nvSpPr>
              <p:cNvPr id="64"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310" name="Group 49"/>
              <p:cNvGrpSpPr>
                <a:grpSpLocks/>
              </p:cNvGrpSpPr>
              <p:nvPr/>
            </p:nvGrpSpPr>
            <p:grpSpPr bwMode="auto">
              <a:xfrm>
                <a:off x="1046480" y="3962400"/>
                <a:ext cx="936071" cy="761428"/>
                <a:chOff x="-44" y="1473"/>
                <a:chExt cx="981" cy="1105"/>
              </a:xfrm>
            </p:grpSpPr>
            <p:pic>
              <p:nvPicPr>
                <p:cNvPr id="5331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1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710660"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5067"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45068"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53259" name="Group 23"/>
            <p:cNvGrpSpPr>
              <a:grpSpLocks/>
            </p:cNvGrpSpPr>
            <p:nvPr/>
          </p:nvGrpSpPr>
          <p:grpSpPr bwMode="auto">
            <a:xfrm>
              <a:off x="3044825" y="5794375"/>
              <a:ext cx="1541463" cy="449263"/>
              <a:chOff x="1934" y="2405"/>
              <a:chExt cx="971" cy="283"/>
            </a:xfrm>
          </p:grpSpPr>
          <p:sp>
            <p:nvSpPr>
              <p:cNvPr id="4511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4511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45070"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45071"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45072"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45073"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53264"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075"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6"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7"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8"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79"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1"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7107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508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3274" name="Group 63"/>
            <p:cNvGrpSpPr>
              <a:grpSpLocks/>
            </p:cNvGrpSpPr>
            <p:nvPr/>
          </p:nvGrpSpPr>
          <p:grpSpPr bwMode="auto">
            <a:xfrm>
              <a:off x="7372350" y="4845050"/>
              <a:ext cx="1558925" cy="460375"/>
              <a:chOff x="4351" y="2786"/>
              <a:chExt cx="982" cy="290"/>
            </a:xfrm>
          </p:grpSpPr>
          <p:sp>
            <p:nvSpPr>
              <p:cNvPr id="4511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4511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4508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6"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87"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45088"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45089"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5090"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3281"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0732"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3283" name="Group 3"/>
            <p:cNvGrpSpPr>
              <a:grpSpLocks/>
            </p:cNvGrpSpPr>
            <p:nvPr/>
          </p:nvGrpSpPr>
          <p:grpSpPr bwMode="auto">
            <a:xfrm>
              <a:off x="7179310" y="4033520"/>
              <a:ext cx="1009650" cy="855028"/>
              <a:chOff x="7179310" y="4033520"/>
              <a:chExt cx="1009650" cy="855028"/>
            </a:xfrm>
          </p:grpSpPr>
          <p:grpSp>
            <p:nvGrpSpPr>
              <p:cNvPr id="53301" name="Group 44"/>
              <p:cNvGrpSpPr>
                <a:grpSpLocks/>
              </p:cNvGrpSpPr>
              <p:nvPr/>
            </p:nvGrpSpPr>
            <p:grpSpPr bwMode="auto">
              <a:xfrm>
                <a:off x="7179310" y="4033520"/>
                <a:ext cx="1009650" cy="855028"/>
                <a:chOff x="-44" y="1473"/>
                <a:chExt cx="981" cy="1105"/>
              </a:xfrm>
            </p:grpSpPr>
            <p:pic>
              <p:nvPicPr>
                <p:cNvPr id="5330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0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84" name="Group 1"/>
            <p:cNvGrpSpPr>
              <a:grpSpLocks/>
            </p:cNvGrpSpPr>
            <p:nvPr/>
          </p:nvGrpSpPr>
          <p:grpSpPr bwMode="auto">
            <a:xfrm>
              <a:off x="3757931" y="4714240"/>
              <a:ext cx="1291589" cy="426719"/>
              <a:chOff x="4011931" y="3379152"/>
              <a:chExt cx="1262062" cy="390207"/>
            </a:xfrm>
          </p:grpSpPr>
          <p:sp>
            <p:nvSpPr>
              <p:cNvPr id="77"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291" name="Group 1185"/>
              <p:cNvGrpSpPr>
                <a:grpSpLocks/>
              </p:cNvGrpSpPr>
              <p:nvPr/>
            </p:nvGrpSpPr>
            <p:grpSpPr bwMode="auto">
              <a:xfrm>
                <a:off x="4197985" y="3379152"/>
                <a:ext cx="892175" cy="390207"/>
                <a:chOff x="4650" y="1129"/>
                <a:chExt cx="246" cy="95"/>
              </a:xfrm>
            </p:grpSpPr>
            <p:sp>
              <p:nvSpPr>
                <p:cNvPr id="5329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329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329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3296" name="Group 1189"/>
                <p:cNvGrpSpPr>
                  <a:grpSpLocks/>
                </p:cNvGrpSpPr>
                <p:nvPr/>
              </p:nvGrpSpPr>
              <p:grpSpPr bwMode="auto">
                <a:xfrm>
                  <a:off x="4699" y="1145"/>
                  <a:ext cx="138" cy="29"/>
                  <a:chOff x="2468" y="1332"/>
                  <a:chExt cx="310" cy="60"/>
                </a:xfrm>
              </p:grpSpPr>
              <p:sp>
                <p:nvSpPr>
                  <p:cNvPr id="5329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30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10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10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91"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3285" name="Group 93"/>
            <p:cNvGrpSpPr>
              <a:grpSpLocks/>
            </p:cNvGrpSpPr>
            <p:nvPr/>
          </p:nvGrpSpPr>
          <p:grpSpPr bwMode="auto">
            <a:xfrm>
              <a:off x="1483360" y="5313680"/>
              <a:ext cx="701043" cy="517588"/>
              <a:chOff x="1046480" y="3962400"/>
              <a:chExt cx="1026163" cy="761428"/>
            </a:xfrm>
          </p:grpSpPr>
          <p:sp>
            <p:nvSpPr>
              <p:cNvPr id="95"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3287" name="Group 49"/>
              <p:cNvGrpSpPr>
                <a:grpSpLocks/>
              </p:cNvGrpSpPr>
              <p:nvPr/>
            </p:nvGrpSpPr>
            <p:grpSpPr bwMode="auto">
              <a:xfrm>
                <a:off x="1046480" y="3962400"/>
                <a:ext cx="936071" cy="761428"/>
                <a:chOff x="-44" y="1473"/>
                <a:chExt cx="981" cy="1105"/>
              </a:xfrm>
            </p:grpSpPr>
            <p:pic>
              <p:nvPicPr>
                <p:cNvPr id="53288"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8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4"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BFC68297-081F-5E46-A4EA-2DF77493567F}" type="slidenum">
              <a:rPr lang="en-US" altLang="en-US" sz="1200" smtClean="0">
                <a:latin typeface="Comic Sans MS" charset="0"/>
              </a:rPr>
              <a:pPr>
                <a:defRPr/>
              </a:pPr>
              <a:t>25</a:t>
            </a:fld>
            <a:endParaRPr lang="en-US" altLang="en-US" sz="1200">
              <a:latin typeface="Comic Sans MS" charset="0"/>
            </a:endParaRPr>
          </a:p>
        </p:txBody>
      </p:sp>
      <p:sp>
        <p:nvSpPr>
          <p:cNvPr id="70"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7" name="Group 94"/>
          <p:cNvGrpSpPr>
            <a:grpSpLocks/>
          </p:cNvGrpSpPr>
          <p:nvPr/>
        </p:nvGrpSpPr>
        <p:grpSpPr bwMode="auto">
          <a:xfrm>
            <a:off x="709613" y="3775075"/>
            <a:ext cx="8221662" cy="2349500"/>
            <a:chOff x="709613" y="3962400"/>
            <a:chExt cx="8221662" cy="2349500"/>
          </a:xfrm>
        </p:grpSpPr>
        <p:grpSp>
          <p:nvGrpSpPr>
            <p:cNvPr id="55334" name="Group 95"/>
            <p:cNvGrpSpPr>
              <a:grpSpLocks/>
            </p:cNvGrpSpPr>
            <p:nvPr/>
          </p:nvGrpSpPr>
          <p:grpSpPr bwMode="auto">
            <a:xfrm>
              <a:off x="6979920" y="5354320"/>
              <a:ext cx="711200" cy="601028"/>
              <a:chOff x="7179310" y="4033520"/>
              <a:chExt cx="1009650" cy="855028"/>
            </a:xfrm>
          </p:grpSpPr>
          <p:grpSp>
            <p:nvGrpSpPr>
              <p:cNvPr id="55393" name="Group 44"/>
              <p:cNvGrpSpPr>
                <a:grpSpLocks/>
              </p:cNvGrpSpPr>
              <p:nvPr/>
            </p:nvGrpSpPr>
            <p:grpSpPr bwMode="auto">
              <a:xfrm>
                <a:off x="7179310" y="4033520"/>
                <a:ext cx="1009650" cy="855028"/>
                <a:chOff x="-44" y="1473"/>
                <a:chExt cx="981" cy="1105"/>
              </a:xfrm>
            </p:grpSpPr>
            <p:pic>
              <p:nvPicPr>
                <p:cNvPr id="5539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6"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35" name="Group 96"/>
            <p:cNvGrpSpPr>
              <a:grpSpLocks/>
            </p:cNvGrpSpPr>
            <p:nvPr/>
          </p:nvGrpSpPr>
          <p:grpSpPr bwMode="auto">
            <a:xfrm>
              <a:off x="1046480" y="3962400"/>
              <a:ext cx="1026163" cy="761428"/>
              <a:chOff x="1046480" y="3962400"/>
              <a:chExt cx="1026163" cy="761428"/>
            </a:xfrm>
          </p:grpSpPr>
          <p:sp>
            <p:nvSpPr>
              <p:cNvPr id="151"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90" name="Group 49"/>
              <p:cNvGrpSpPr>
                <a:grpSpLocks/>
              </p:cNvGrpSpPr>
              <p:nvPr/>
            </p:nvGrpSpPr>
            <p:grpSpPr bwMode="auto">
              <a:xfrm>
                <a:off x="1046480" y="3962400"/>
                <a:ext cx="936071" cy="761428"/>
                <a:chOff x="-44" y="1473"/>
                <a:chExt cx="981" cy="1105"/>
              </a:xfrm>
            </p:grpSpPr>
            <p:pic>
              <p:nvPicPr>
                <p:cNvPr id="5539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9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98"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6123"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46124"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55339" name="Group 23"/>
            <p:cNvGrpSpPr>
              <a:grpSpLocks/>
            </p:cNvGrpSpPr>
            <p:nvPr/>
          </p:nvGrpSpPr>
          <p:grpSpPr bwMode="auto">
            <a:xfrm>
              <a:off x="3044825" y="5794375"/>
              <a:ext cx="1541463" cy="449263"/>
              <a:chOff x="1934" y="2405"/>
              <a:chExt cx="971" cy="283"/>
            </a:xfrm>
          </p:grpSpPr>
          <p:sp>
            <p:nvSpPr>
              <p:cNvPr id="46173"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46174"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46126"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46127"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46128"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46129"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55344"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31"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2"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3"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4"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5"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6"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37"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14"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6139"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5354" name="Group 63"/>
            <p:cNvGrpSpPr>
              <a:grpSpLocks/>
            </p:cNvGrpSpPr>
            <p:nvPr/>
          </p:nvGrpSpPr>
          <p:grpSpPr bwMode="auto">
            <a:xfrm>
              <a:off x="7372350" y="4845050"/>
              <a:ext cx="1558925" cy="460375"/>
              <a:chOff x="4351" y="2786"/>
              <a:chExt cx="982" cy="290"/>
            </a:xfrm>
          </p:grpSpPr>
          <p:sp>
            <p:nvSpPr>
              <p:cNvPr id="46171"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46172"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46141"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2"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3"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46144"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46145"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46"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5361"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5363" name="Group 124"/>
            <p:cNvGrpSpPr>
              <a:grpSpLocks/>
            </p:cNvGrpSpPr>
            <p:nvPr/>
          </p:nvGrpSpPr>
          <p:grpSpPr bwMode="auto">
            <a:xfrm>
              <a:off x="7179310" y="4033520"/>
              <a:ext cx="1009650" cy="855028"/>
              <a:chOff x="7179310" y="4033520"/>
              <a:chExt cx="1009650" cy="855028"/>
            </a:xfrm>
          </p:grpSpPr>
          <p:grpSp>
            <p:nvGrpSpPr>
              <p:cNvPr id="55381" name="Group 44"/>
              <p:cNvGrpSpPr>
                <a:grpSpLocks/>
              </p:cNvGrpSpPr>
              <p:nvPr/>
            </p:nvGrpSpPr>
            <p:grpSpPr bwMode="auto">
              <a:xfrm>
                <a:off x="7179310" y="4033520"/>
                <a:ext cx="1009650" cy="855028"/>
                <a:chOff x="-44" y="1473"/>
                <a:chExt cx="981" cy="1105"/>
              </a:xfrm>
            </p:grpSpPr>
            <p:pic>
              <p:nvPicPr>
                <p:cNvPr id="5538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8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4"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64" name="Group 125"/>
            <p:cNvGrpSpPr>
              <a:grpSpLocks/>
            </p:cNvGrpSpPr>
            <p:nvPr/>
          </p:nvGrpSpPr>
          <p:grpSpPr bwMode="auto">
            <a:xfrm>
              <a:off x="3757931" y="4714240"/>
              <a:ext cx="1291589" cy="426719"/>
              <a:chOff x="4011931" y="3379152"/>
              <a:chExt cx="1262062" cy="390207"/>
            </a:xfrm>
          </p:grpSpPr>
          <p:sp>
            <p:nvSpPr>
              <p:cNvPr id="132"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71" name="Group 1185"/>
              <p:cNvGrpSpPr>
                <a:grpSpLocks/>
              </p:cNvGrpSpPr>
              <p:nvPr/>
            </p:nvGrpSpPr>
            <p:grpSpPr bwMode="auto">
              <a:xfrm>
                <a:off x="4197985" y="3379152"/>
                <a:ext cx="892175" cy="390207"/>
                <a:chOff x="4650" y="1129"/>
                <a:chExt cx="246" cy="95"/>
              </a:xfrm>
            </p:grpSpPr>
            <p:sp>
              <p:nvSpPr>
                <p:cNvPr id="55373"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5374"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5375"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5376" name="Group 1189"/>
                <p:cNvGrpSpPr>
                  <a:grpSpLocks/>
                </p:cNvGrpSpPr>
                <p:nvPr/>
              </p:nvGrpSpPr>
              <p:grpSpPr bwMode="auto">
                <a:xfrm>
                  <a:off x="4699" y="1145"/>
                  <a:ext cx="138" cy="29"/>
                  <a:chOff x="2468" y="1332"/>
                  <a:chExt cx="310" cy="60"/>
                </a:xfrm>
              </p:grpSpPr>
              <p:sp>
                <p:nvSpPr>
                  <p:cNvPr id="55379"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80"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6163"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6164"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34"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5365" name="Group 126"/>
            <p:cNvGrpSpPr>
              <a:grpSpLocks/>
            </p:cNvGrpSpPr>
            <p:nvPr/>
          </p:nvGrpSpPr>
          <p:grpSpPr bwMode="auto">
            <a:xfrm>
              <a:off x="1483360" y="5313680"/>
              <a:ext cx="701043" cy="517588"/>
              <a:chOff x="1046480" y="3962400"/>
              <a:chExt cx="1026163" cy="761428"/>
            </a:xfrm>
          </p:grpSpPr>
          <p:sp>
            <p:nvSpPr>
              <p:cNvPr id="128"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5367" name="Group 49"/>
              <p:cNvGrpSpPr>
                <a:grpSpLocks/>
              </p:cNvGrpSpPr>
              <p:nvPr/>
            </p:nvGrpSpPr>
            <p:grpSpPr bwMode="auto">
              <a:xfrm>
                <a:off x="1046480" y="3962400"/>
                <a:ext cx="936071" cy="761428"/>
                <a:chOff x="-44" y="1473"/>
                <a:chExt cx="981" cy="1105"/>
              </a:xfrm>
            </p:grpSpPr>
            <p:pic>
              <p:nvPicPr>
                <p:cNvPr id="55368"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6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12857" name="AutoShape 153"/>
          <p:cNvSpPr>
            <a:spLocks noChangeArrowheads="1"/>
          </p:cNvSpPr>
          <p:nvPr/>
        </p:nvSpPr>
        <p:spPr bwMode="auto">
          <a:xfrm>
            <a:off x="2387600" y="2898775"/>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712834" name="Group 130"/>
          <p:cNvGrpSpPr>
            <a:grpSpLocks/>
          </p:cNvGrpSpPr>
          <p:nvPr/>
        </p:nvGrpSpPr>
        <p:grpSpPr bwMode="auto">
          <a:xfrm>
            <a:off x="534988" y="2498725"/>
            <a:ext cx="976312" cy="1460500"/>
            <a:chOff x="337" y="1692"/>
            <a:chExt cx="615" cy="920"/>
          </a:xfrm>
        </p:grpSpPr>
        <p:sp>
          <p:nvSpPr>
            <p:cNvPr id="55327" name="Freeform 65"/>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114" name="Rectangle 67"/>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15" name="Text Box 68"/>
            <p:cNvSpPr txBox="1">
              <a:spLocks noChangeArrowheads="1"/>
            </p:cNvSpPr>
            <p:nvPr/>
          </p:nvSpPr>
          <p:spPr bwMode="auto">
            <a:xfrm>
              <a:off x="413" y="1692"/>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6116" name="Line 6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7" name="Line 7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8" name="Line 7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9" name="Line 72"/>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12855" name="Group 151"/>
          <p:cNvGrpSpPr>
            <a:grpSpLocks/>
          </p:cNvGrpSpPr>
          <p:nvPr/>
        </p:nvGrpSpPr>
        <p:grpSpPr bwMode="auto">
          <a:xfrm>
            <a:off x="1893888" y="2455863"/>
            <a:ext cx="2011362" cy="760412"/>
            <a:chOff x="1197" y="1665"/>
            <a:chExt cx="1267" cy="479"/>
          </a:xfrm>
        </p:grpSpPr>
        <p:grpSp>
          <p:nvGrpSpPr>
            <p:cNvPr id="55322" name="Group 150"/>
            <p:cNvGrpSpPr>
              <a:grpSpLocks/>
            </p:cNvGrpSpPr>
            <p:nvPr/>
          </p:nvGrpSpPr>
          <p:grpSpPr bwMode="auto">
            <a:xfrm>
              <a:off x="1231" y="1990"/>
              <a:ext cx="691" cy="154"/>
              <a:chOff x="1231" y="1990"/>
              <a:chExt cx="691" cy="154"/>
            </a:xfrm>
          </p:grpSpPr>
          <p:sp>
            <p:nvSpPr>
              <p:cNvPr id="46110" name="Rectangle 12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11" name="Line 12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12" name="Line 12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6109" name="Text Box 126"/>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grpSp>
        <p:nvGrpSpPr>
          <p:cNvPr id="712845" name="Group 141"/>
          <p:cNvGrpSpPr>
            <a:grpSpLocks/>
          </p:cNvGrpSpPr>
          <p:nvPr/>
        </p:nvGrpSpPr>
        <p:grpSpPr bwMode="auto">
          <a:xfrm>
            <a:off x="2027238" y="2716213"/>
            <a:ext cx="146050" cy="385762"/>
            <a:chOff x="1272" y="1762"/>
            <a:chExt cx="92" cy="243"/>
          </a:xfrm>
        </p:grpSpPr>
        <p:sp>
          <p:nvSpPr>
            <p:cNvPr id="46106" name="Line 127"/>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7" name="Line 128"/>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2847" name="Rectangle 143"/>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A creates IP datagram with IP source A, destination B </a:t>
            </a:r>
          </a:p>
        </p:txBody>
      </p:sp>
      <p:sp>
        <p:nvSpPr>
          <p:cNvPr id="712848" name="Rectangle 144"/>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A creates link-layer frame with R's MAC address as destination address, frame contains A-to-B IP datagram</a:t>
            </a:r>
            <a:endParaRPr lang="en-US" sz="2800" dirty="0">
              <a:latin typeface="+mn-lt"/>
              <a:ea typeface="MS PGothic" pitchFamily="34" charset="-128"/>
            </a:endParaRPr>
          </a:p>
        </p:txBody>
      </p:sp>
      <p:grpSp>
        <p:nvGrpSpPr>
          <p:cNvPr id="712856" name="Group 152"/>
          <p:cNvGrpSpPr>
            <a:grpSpLocks/>
          </p:cNvGrpSpPr>
          <p:nvPr/>
        </p:nvGrpSpPr>
        <p:grpSpPr bwMode="auto">
          <a:xfrm>
            <a:off x="1477963" y="2057400"/>
            <a:ext cx="2443162" cy="1519238"/>
            <a:chOff x="931" y="1414"/>
            <a:chExt cx="1539" cy="957"/>
          </a:xfrm>
        </p:grpSpPr>
        <p:sp>
          <p:nvSpPr>
            <p:cNvPr id="46094" name="Text Box 135"/>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MAC src: 74-29-9C-E8-FF-55</a:t>
              </a:r>
            </a:p>
            <a:p>
              <a:pPr>
                <a:defRPr/>
              </a:pPr>
              <a:r>
                <a:rPr lang="en-US" sz="1200" i="0" dirty="0">
                  <a:latin typeface="Arial" charset="0"/>
                </a:rPr>
                <a:t>   MAC dest: </a:t>
              </a:r>
              <a:r>
                <a:rPr lang="en-US" sz="1200" i="0" dirty="0">
                  <a:solidFill>
                    <a:srgbClr val="FF0000"/>
                  </a:solidFill>
                  <a:latin typeface="Arial" charset="0"/>
                </a:rPr>
                <a:t>E6-E9-00-17-BB-4B</a:t>
              </a:r>
            </a:p>
          </p:txBody>
        </p:sp>
        <p:grpSp>
          <p:nvGrpSpPr>
            <p:cNvPr id="55309" name="Group 145"/>
            <p:cNvGrpSpPr>
              <a:grpSpLocks/>
            </p:cNvGrpSpPr>
            <p:nvPr/>
          </p:nvGrpSpPr>
          <p:grpSpPr bwMode="auto">
            <a:xfrm>
              <a:off x="981" y="2182"/>
              <a:ext cx="1049" cy="189"/>
              <a:chOff x="2829" y="2040"/>
              <a:chExt cx="1049" cy="189"/>
            </a:xfrm>
          </p:grpSpPr>
          <p:sp>
            <p:nvSpPr>
              <p:cNvPr id="46100" name="Rectangle 138"/>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01" name="Rectangle 13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6102" name="Line 13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3" name="Line 13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4" name="Line 13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105" name="Line 14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6096" name="Line 146"/>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7" name="Line 147"/>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8" name="Line 148"/>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6099" name="Line 149"/>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5"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D7740CF-D7E7-9741-931E-796BCCE1B216}" type="slidenum">
              <a:rPr lang="en-US" altLang="en-US" sz="1200" smtClean="0">
                <a:latin typeface="Comic Sans MS" charset="0"/>
              </a:rPr>
              <a:pPr>
                <a:defRPr/>
              </a:pPr>
              <a:t>26</a:t>
            </a:fld>
            <a:endParaRPr lang="en-US" altLang="en-US" sz="1200">
              <a:latin typeface="Comic Sans MS" charset="0"/>
            </a:endParaRPr>
          </a:p>
        </p:txBody>
      </p:sp>
      <p:sp>
        <p:nvSpPr>
          <p:cNvPr id="102"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2834"/>
                                        </p:tgtEl>
                                        <p:attrNameLst>
                                          <p:attrName>style.visibility</p:attrName>
                                        </p:attrNameLst>
                                      </p:cBhvr>
                                      <p:to>
                                        <p:strVal val="visible"/>
                                      </p:to>
                                    </p:set>
                                    <p:animEffect transition="in" filter="wipe(down)">
                                      <p:cBhvr>
                                        <p:cTn id="7" dur="500"/>
                                        <p:tgtEl>
                                          <p:spTgt spid="71283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712845"/>
                                        </p:tgtEl>
                                        <p:attrNameLst>
                                          <p:attrName>style.visibility</p:attrName>
                                        </p:attrNameLst>
                                      </p:cBhvr>
                                      <p:to>
                                        <p:strVal val="visible"/>
                                      </p:to>
                                    </p:set>
                                    <p:animEffect transition="in" filter="dissolve">
                                      <p:cBhvr>
                                        <p:cTn id="11" dur="500"/>
                                        <p:tgtEl>
                                          <p:spTgt spid="71284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12847"/>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712855"/>
                                        </p:tgtEl>
                                        <p:attrNameLst>
                                          <p:attrName>style.visibility</p:attrName>
                                        </p:attrNameLst>
                                      </p:cBhvr>
                                      <p:to>
                                        <p:strVal val="visible"/>
                                      </p:to>
                                    </p:set>
                                    <p:animEffect transition="in" filter="dissolve">
                                      <p:cBhvr>
                                        <p:cTn id="16" dur="500"/>
                                        <p:tgtEl>
                                          <p:spTgt spid="712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2857"/>
                                        </p:tgtEl>
                                        <p:attrNameLst>
                                          <p:attrName>style.visibility</p:attrName>
                                        </p:attrNameLst>
                                      </p:cBhvr>
                                      <p:to>
                                        <p:strVal val="visible"/>
                                      </p:to>
                                    </p:set>
                                    <p:animEffect transition="in" filter="wipe(up)">
                                      <p:cBhvr>
                                        <p:cTn id="21" dur="1000"/>
                                        <p:tgtEl>
                                          <p:spTgt spid="712857"/>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12848"/>
                                        </p:tgtEl>
                                        <p:attrNameLst>
                                          <p:attrName>style.visibility</p:attrName>
                                        </p:attrNameLst>
                                      </p:cBhvr>
                                      <p:to>
                                        <p:strVal val="visible"/>
                                      </p:to>
                                    </p:set>
                                  </p:childTnLst>
                                </p:cTn>
                              </p:par>
                              <p:par>
                                <p:cTn id="25" presetID="9" presetClass="exit" presetSubtype="0" fill="hold" nodeType="withEffect">
                                  <p:stCondLst>
                                    <p:cond delay="0"/>
                                  </p:stCondLst>
                                  <p:childTnLst>
                                    <p:animEffect transition="out" filter="dissolve">
                                      <p:cBhvr>
                                        <p:cTn id="26" dur="500"/>
                                        <p:tgtEl>
                                          <p:spTgt spid="712845"/>
                                        </p:tgtEl>
                                      </p:cBhvr>
                                    </p:animEffect>
                                    <p:set>
                                      <p:cBhvr>
                                        <p:cTn id="27" dur="1" fill="hold">
                                          <p:stCondLst>
                                            <p:cond delay="499"/>
                                          </p:stCondLst>
                                        </p:cTn>
                                        <p:tgtEl>
                                          <p:spTgt spid="712845"/>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712856"/>
                                        </p:tgtEl>
                                        <p:attrNameLst>
                                          <p:attrName>style.visibility</p:attrName>
                                        </p:attrNameLst>
                                      </p:cBhvr>
                                      <p:to>
                                        <p:strVal val="visible"/>
                                      </p:to>
                                    </p:set>
                                    <p:animEffect transition="in" filter="dissolve">
                                      <p:cBhvr>
                                        <p:cTn id="30" dur="500"/>
                                        <p:tgtEl>
                                          <p:spTgt spid="71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57" grpId="0" animBg="1"/>
      <p:bldP spid="712847" grpId="0"/>
      <p:bldP spid="7128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5" name="Group 163"/>
          <p:cNvGrpSpPr>
            <a:grpSpLocks/>
          </p:cNvGrpSpPr>
          <p:nvPr/>
        </p:nvGrpSpPr>
        <p:grpSpPr bwMode="auto">
          <a:xfrm>
            <a:off x="709613" y="3622675"/>
            <a:ext cx="8221662" cy="2349500"/>
            <a:chOff x="709613" y="3962400"/>
            <a:chExt cx="8221662" cy="2349500"/>
          </a:xfrm>
        </p:grpSpPr>
        <p:grpSp>
          <p:nvGrpSpPr>
            <p:cNvPr id="57387" name="Group 164"/>
            <p:cNvGrpSpPr>
              <a:grpSpLocks/>
            </p:cNvGrpSpPr>
            <p:nvPr/>
          </p:nvGrpSpPr>
          <p:grpSpPr bwMode="auto">
            <a:xfrm>
              <a:off x="6979920" y="5354320"/>
              <a:ext cx="711200" cy="601028"/>
              <a:chOff x="7179310" y="4033520"/>
              <a:chExt cx="1009650" cy="855028"/>
            </a:xfrm>
          </p:grpSpPr>
          <p:grpSp>
            <p:nvGrpSpPr>
              <p:cNvPr id="57446" name="Group 44"/>
              <p:cNvGrpSpPr>
                <a:grpSpLocks/>
              </p:cNvGrpSpPr>
              <p:nvPr/>
            </p:nvGrpSpPr>
            <p:grpSpPr bwMode="auto">
              <a:xfrm>
                <a:off x="7179310" y="4033520"/>
                <a:ext cx="1009650" cy="855028"/>
                <a:chOff x="-44" y="1473"/>
                <a:chExt cx="981" cy="1105"/>
              </a:xfrm>
            </p:grpSpPr>
            <p:pic>
              <p:nvPicPr>
                <p:cNvPr id="57448"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5"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388" name="Group 165"/>
            <p:cNvGrpSpPr>
              <a:grpSpLocks/>
            </p:cNvGrpSpPr>
            <p:nvPr/>
          </p:nvGrpSpPr>
          <p:grpSpPr bwMode="auto">
            <a:xfrm>
              <a:off x="1046480" y="3962400"/>
              <a:ext cx="1026163" cy="761428"/>
              <a:chOff x="1046480" y="3962400"/>
              <a:chExt cx="1026163" cy="761428"/>
            </a:xfrm>
          </p:grpSpPr>
          <p:sp>
            <p:nvSpPr>
              <p:cNvPr id="220"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43" name="Group 49"/>
              <p:cNvGrpSpPr>
                <a:grpSpLocks/>
              </p:cNvGrpSpPr>
              <p:nvPr/>
            </p:nvGrpSpPr>
            <p:grpSpPr bwMode="auto">
              <a:xfrm>
                <a:off x="1046480" y="3962400"/>
                <a:ext cx="936071" cy="761428"/>
                <a:chOff x="-44" y="1473"/>
                <a:chExt cx="981" cy="1105"/>
              </a:xfrm>
            </p:grpSpPr>
            <p:pic>
              <p:nvPicPr>
                <p:cNvPr id="57444"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5"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67"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7152" name="Text Box 21"/>
            <p:cNvSpPr txBox="1">
              <a:spLocks noChangeArrowheads="1"/>
            </p:cNvSpPr>
            <p:nvPr/>
          </p:nvSpPr>
          <p:spPr bwMode="auto">
            <a:xfrm>
              <a:off x="3868738" y="537845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47153" name="Text Box 22"/>
            <p:cNvSpPr txBox="1">
              <a:spLocks noChangeArrowheads="1"/>
            </p:cNvSpPr>
            <p:nvPr/>
          </p:nvSpPr>
          <p:spPr bwMode="auto">
            <a:xfrm>
              <a:off x="4016375" y="5205413"/>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57392" name="Group 23"/>
            <p:cNvGrpSpPr>
              <a:grpSpLocks/>
            </p:cNvGrpSpPr>
            <p:nvPr/>
          </p:nvGrpSpPr>
          <p:grpSpPr bwMode="auto">
            <a:xfrm>
              <a:off x="3044825" y="5794375"/>
              <a:ext cx="1541463" cy="449263"/>
              <a:chOff x="1934" y="2405"/>
              <a:chExt cx="971" cy="283"/>
            </a:xfrm>
          </p:grpSpPr>
          <p:sp>
            <p:nvSpPr>
              <p:cNvPr id="4720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4720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47155" name="Text Box 26"/>
            <p:cNvSpPr txBox="1">
              <a:spLocks noChangeArrowheads="1"/>
            </p:cNvSpPr>
            <p:nvPr/>
          </p:nvSpPr>
          <p:spPr bwMode="auto">
            <a:xfrm>
              <a:off x="952500" y="6037263"/>
              <a:ext cx="16271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47156" name="Text Box 27"/>
            <p:cNvSpPr txBox="1">
              <a:spLocks noChangeArrowheads="1"/>
            </p:cNvSpPr>
            <p:nvPr/>
          </p:nvSpPr>
          <p:spPr bwMode="auto">
            <a:xfrm>
              <a:off x="942975" y="5854700"/>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47157" name="Text Box 30"/>
            <p:cNvSpPr txBox="1">
              <a:spLocks noChangeArrowheads="1"/>
            </p:cNvSpPr>
            <p:nvPr/>
          </p:nvSpPr>
          <p:spPr bwMode="auto">
            <a:xfrm>
              <a:off x="709613" y="474186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47158" name="Text Box 33"/>
            <p:cNvSpPr txBox="1">
              <a:spLocks noChangeArrowheads="1"/>
            </p:cNvSpPr>
            <p:nvPr/>
          </p:nvSpPr>
          <p:spPr bwMode="auto">
            <a:xfrm>
              <a:off x="730250" y="4927600"/>
              <a:ext cx="1509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57397"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60" name="Line 40"/>
            <p:cNvSpPr>
              <a:spLocks noChangeShapeType="1"/>
            </p:cNvSpPr>
            <p:nvPr/>
          </p:nvSpPr>
          <p:spPr bwMode="auto">
            <a:xfrm>
              <a:off x="2062163" y="4416425"/>
              <a:ext cx="438150" cy="230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1" name="Line 41"/>
            <p:cNvSpPr>
              <a:spLocks noChangeShapeType="1"/>
            </p:cNvSpPr>
            <p:nvPr/>
          </p:nvSpPr>
          <p:spPr bwMode="auto">
            <a:xfrm flipV="1">
              <a:off x="2185988" y="5360988"/>
              <a:ext cx="231775" cy="255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2" name="Line 42"/>
            <p:cNvSpPr>
              <a:spLocks noChangeShapeType="1"/>
            </p:cNvSpPr>
            <p:nvPr/>
          </p:nvSpPr>
          <p:spPr bwMode="auto">
            <a:xfrm>
              <a:off x="3184525" y="4954588"/>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3" name="Line 44"/>
            <p:cNvSpPr>
              <a:spLocks noChangeShapeType="1"/>
            </p:cNvSpPr>
            <p:nvPr/>
          </p:nvSpPr>
          <p:spPr bwMode="auto">
            <a:xfrm flipV="1">
              <a:off x="2101850" y="5711825"/>
              <a:ext cx="0" cy="1635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4" name="Line 45"/>
            <p:cNvSpPr>
              <a:spLocks noChangeShapeType="1"/>
            </p:cNvSpPr>
            <p:nvPr/>
          </p:nvSpPr>
          <p:spPr bwMode="auto">
            <a:xfrm flipH="1" flipV="1">
              <a:off x="1976438" y="4489450"/>
              <a:ext cx="0" cy="398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5" name="Line 46"/>
            <p:cNvSpPr>
              <a:spLocks noChangeShapeType="1"/>
            </p:cNvSpPr>
            <p:nvPr/>
          </p:nvSpPr>
          <p:spPr bwMode="auto">
            <a:xfrm>
              <a:off x="3854450" y="5021263"/>
              <a:ext cx="0" cy="750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66" name="Line 47"/>
            <p:cNvSpPr>
              <a:spLocks noChangeShapeType="1"/>
            </p:cNvSpPr>
            <p:nvPr/>
          </p:nvSpPr>
          <p:spPr bwMode="auto">
            <a:xfrm flipH="1" flipV="1">
              <a:off x="4935538" y="5011738"/>
              <a:ext cx="4762" cy="220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83" name="Text Box 58"/>
            <p:cNvSpPr txBox="1">
              <a:spLocks noChangeArrowheads="1"/>
            </p:cNvSpPr>
            <p:nvPr/>
          </p:nvSpPr>
          <p:spPr bwMode="auto">
            <a:xfrm>
              <a:off x="719138" y="4156075"/>
              <a:ext cx="390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716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7407" name="Group 63"/>
            <p:cNvGrpSpPr>
              <a:grpSpLocks/>
            </p:cNvGrpSpPr>
            <p:nvPr/>
          </p:nvGrpSpPr>
          <p:grpSpPr bwMode="auto">
            <a:xfrm>
              <a:off x="7372350" y="4845050"/>
              <a:ext cx="1558925" cy="460375"/>
              <a:chOff x="4351" y="2786"/>
              <a:chExt cx="982" cy="290"/>
            </a:xfrm>
          </p:grpSpPr>
          <p:sp>
            <p:nvSpPr>
              <p:cNvPr id="4720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4720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4717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1" name="Line 68"/>
            <p:cNvSpPr>
              <a:spLocks noChangeShapeType="1"/>
            </p:cNvSpPr>
            <p:nvPr/>
          </p:nvSpPr>
          <p:spPr bwMode="auto">
            <a:xfrm flipH="1" flipV="1">
              <a:off x="7469188" y="4492625"/>
              <a:ext cx="11112" cy="3889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2" name="Text Box 71"/>
            <p:cNvSpPr txBox="1">
              <a:spLocks noChangeArrowheads="1"/>
            </p:cNvSpPr>
            <p:nvPr/>
          </p:nvSpPr>
          <p:spPr bwMode="auto">
            <a:xfrm>
              <a:off x="7073900" y="5811838"/>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47173" name="Text Box 72"/>
            <p:cNvSpPr txBox="1">
              <a:spLocks noChangeArrowheads="1"/>
            </p:cNvSpPr>
            <p:nvPr/>
          </p:nvSpPr>
          <p:spPr bwMode="auto">
            <a:xfrm>
              <a:off x="7077075" y="598646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47174" name="Line 73"/>
            <p:cNvSpPr>
              <a:spLocks noChangeShapeType="1"/>
            </p:cNvSpPr>
            <p:nvPr/>
          </p:nvSpPr>
          <p:spPr bwMode="auto">
            <a:xfrm flipH="1" flipV="1">
              <a:off x="6873875" y="5313363"/>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75"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7414"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3" name="Text Box 76"/>
            <p:cNvSpPr txBox="1">
              <a:spLocks noChangeArrowheads="1"/>
            </p:cNvSpPr>
            <p:nvPr/>
          </p:nvSpPr>
          <p:spPr bwMode="auto">
            <a:xfrm>
              <a:off x="8307388" y="4073525"/>
              <a:ext cx="3571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7416" name="Group 193"/>
            <p:cNvGrpSpPr>
              <a:grpSpLocks/>
            </p:cNvGrpSpPr>
            <p:nvPr/>
          </p:nvGrpSpPr>
          <p:grpSpPr bwMode="auto">
            <a:xfrm>
              <a:off x="7179310" y="4033520"/>
              <a:ext cx="1009650" cy="855028"/>
              <a:chOff x="7179310" y="4033520"/>
              <a:chExt cx="1009650" cy="855028"/>
            </a:xfrm>
          </p:grpSpPr>
          <p:grpSp>
            <p:nvGrpSpPr>
              <p:cNvPr id="57434" name="Group 44"/>
              <p:cNvGrpSpPr>
                <a:grpSpLocks/>
              </p:cNvGrpSpPr>
              <p:nvPr/>
            </p:nvGrpSpPr>
            <p:grpSpPr bwMode="auto">
              <a:xfrm>
                <a:off x="7179310" y="4033520"/>
                <a:ext cx="1009650" cy="855028"/>
                <a:chOff x="-44" y="1473"/>
                <a:chExt cx="981" cy="1105"/>
              </a:xfrm>
            </p:grpSpPr>
            <p:pic>
              <p:nvPicPr>
                <p:cNvPr id="5743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3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3"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417" name="Group 194"/>
            <p:cNvGrpSpPr>
              <a:grpSpLocks/>
            </p:cNvGrpSpPr>
            <p:nvPr/>
          </p:nvGrpSpPr>
          <p:grpSpPr bwMode="auto">
            <a:xfrm>
              <a:off x="3757931" y="4714240"/>
              <a:ext cx="1291589" cy="426719"/>
              <a:chOff x="4011931" y="3379152"/>
              <a:chExt cx="1262062" cy="390207"/>
            </a:xfrm>
          </p:grpSpPr>
          <p:sp>
            <p:nvSpPr>
              <p:cNvPr id="201"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24" name="Group 1185"/>
              <p:cNvGrpSpPr>
                <a:grpSpLocks/>
              </p:cNvGrpSpPr>
              <p:nvPr/>
            </p:nvGrpSpPr>
            <p:grpSpPr bwMode="auto">
              <a:xfrm>
                <a:off x="4197985" y="3379152"/>
                <a:ext cx="892175" cy="390207"/>
                <a:chOff x="4650" y="1129"/>
                <a:chExt cx="246" cy="95"/>
              </a:xfrm>
            </p:grpSpPr>
            <p:sp>
              <p:nvSpPr>
                <p:cNvPr id="5742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742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742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7429" name="Group 1189"/>
                <p:cNvGrpSpPr>
                  <a:grpSpLocks/>
                </p:cNvGrpSpPr>
                <p:nvPr/>
              </p:nvGrpSpPr>
              <p:grpSpPr bwMode="auto">
                <a:xfrm>
                  <a:off x="4699" y="1145"/>
                  <a:ext cx="138" cy="29"/>
                  <a:chOff x="2468" y="1332"/>
                  <a:chExt cx="310" cy="60"/>
                </a:xfrm>
              </p:grpSpPr>
              <p:sp>
                <p:nvSpPr>
                  <p:cNvPr id="57432"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3"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19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719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203" name="Rectangle 43"/>
              <p:cNvSpPr>
                <a:spLocks noChangeArrowheads="1"/>
              </p:cNvSpPr>
              <p:nvPr/>
            </p:nvSpPr>
            <p:spPr bwMode="auto">
              <a:xfrm rot="162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7418" name="Group 195"/>
            <p:cNvGrpSpPr>
              <a:grpSpLocks/>
            </p:cNvGrpSpPr>
            <p:nvPr/>
          </p:nvGrpSpPr>
          <p:grpSpPr bwMode="auto">
            <a:xfrm>
              <a:off x="1483360" y="5313680"/>
              <a:ext cx="701043" cy="517588"/>
              <a:chOff x="1046480" y="3962400"/>
              <a:chExt cx="1026163" cy="761428"/>
            </a:xfrm>
          </p:grpSpPr>
          <p:sp>
            <p:nvSpPr>
              <p:cNvPr id="197" name="Rectangle 48"/>
              <p:cNvSpPr>
                <a:spLocks noChangeArrowheads="1"/>
              </p:cNvSpPr>
              <p:nvPr/>
            </p:nvSpPr>
            <p:spPr bwMode="auto">
              <a:xfrm rot="162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7420" name="Group 49"/>
              <p:cNvGrpSpPr>
                <a:grpSpLocks/>
              </p:cNvGrpSpPr>
              <p:nvPr/>
            </p:nvGrpSpPr>
            <p:grpSpPr bwMode="auto">
              <a:xfrm>
                <a:off x="1046480" y="3962400"/>
                <a:ext cx="936071" cy="761428"/>
                <a:chOff x="-44" y="1473"/>
                <a:chExt cx="981" cy="1105"/>
              </a:xfrm>
            </p:grpSpPr>
            <p:pic>
              <p:nvPicPr>
                <p:cNvPr id="57421"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2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714811" name="Group 59"/>
          <p:cNvGrpSpPr>
            <a:grpSpLocks/>
          </p:cNvGrpSpPr>
          <p:nvPr/>
        </p:nvGrpSpPr>
        <p:grpSpPr bwMode="auto">
          <a:xfrm>
            <a:off x="534988" y="2346325"/>
            <a:ext cx="976312" cy="1460500"/>
            <a:chOff x="337" y="1692"/>
            <a:chExt cx="615" cy="920"/>
          </a:xfrm>
        </p:grpSpPr>
        <p:sp>
          <p:nvSpPr>
            <p:cNvPr id="57380" name="Freeform 60"/>
            <p:cNvSpPr>
              <a:spLocks/>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43" name="Rectangle 61"/>
            <p:cNvSpPr>
              <a:spLocks noChangeArrowheads="1"/>
            </p:cNvSpPr>
            <p:nvPr/>
          </p:nvSpPr>
          <p:spPr bwMode="auto">
            <a:xfrm>
              <a:off x="344" y="1711"/>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44" name="Text Box 62"/>
            <p:cNvSpPr txBox="1">
              <a:spLocks noChangeArrowheads="1"/>
            </p:cNvSpPr>
            <p:nvPr/>
          </p:nvSpPr>
          <p:spPr bwMode="auto">
            <a:xfrm>
              <a:off x="413" y="1692"/>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7145" name="Line 63"/>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6" name="Line 64"/>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7" name="Line 65"/>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8" name="Line 66"/>
            <p:cNvSpPr>
              <a:spLocks noChangeShapeType="1"/>
            </p:cNvSpPr>
            <p:nvPr/>
          </p:nvSpPr>
          <p:spPr bwMode="auto">
            <a:xfrm>
              <a:off x="337" y="2345"/>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7111" name="Rectangle 76"/>
          <p:cNvSpPr>
            <a:spLocks noChangeArrowheads="1"/>
          </p:cNvSpPr>
          <p:nvPr/>
        </p:nvSpPr>
        <p:spPr bwMode="auto">
          <a:xfrm>
            <a:off x="706438" y="108426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frame sent from A to R</a:t>
            </a:r>
          </a:p>
        </p:txBody>
      </p:sp>
      <p:grpSp>
        <p:nvGrpSpPr>
          <p:cNvPr id="714820" name="Group 68"/>
          <p:cNvGrpSpPr>
            <a:grpSpLocks/>
          </p:cNvGrpSpPr>
          <p:nvPr/>
        </p:nvGrpSpPr>
        <p:grpSpPr bwMode="auto">
          <a:xfrm>
            <a:off x="2713038" y="2925763"/>
            <a:ext cx="1096962" cy="244475"/>
            <a:chOff x="1231" y="1990"/>
            <a:chExt cx="691" cy="154"/>
          </a:xfrm>
        </p:grpSpPr>
        <p:sp>
          <p:nvSpPr>
            <p:cNvPr id="47139"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40"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41"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14852" name="Group 100"/>
          <p:cNvGrpSpPr>
            <a:grpSpLocks/>
          </p:cNvGrpSpPr>
          <p:nvPr/>
        </p:nvGrpSpPr>
        <p:grpSpPr bwMode="auto">
          <a:xfrm>
            <a:off x="3952875" y="2427288"/>
            <a:ext cx="895350" cy="2038350"/>
            <a:chOff x="2823" y="1545"/>
            <a:chExt cx="564" cy="1284"/>
          </a:xfrm>
        </p:grpSpPr>
        <p:sp>
          <p:nvSpPr>
            <p:cNvPr id="57372" name="Freeform 93"/>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7135" name="Rectangle 94"/>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36" name="Text Box 95"/>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7137" name="Line 98"/>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8" name="Line 99"/>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4853" name="Rectangle 101"/>
          <p:cNvSpPr>
            <a:spLocks noChangeArrowheads="1"/>
          </p:cNvSpPr>
          <p:nvPr/>
        </p:nvSpPr>
        <p:spPr bwMode="auto">
          <a:xfrm>
            <a:off x="709613" y="143986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frame received at R, datagram removed, passed up to IP</a:t>
            </a:r>
          </a:p>
        </p:txBody>
      </p:sp>
      <p:grpSp>
        <p:nvGrpSpPr>
          <p:cNvPr id="714883" name="Group 131"/>
          <p:cNvGrpSpPr>
            <a:grpSpLocks/>
          </p:cNvGrpSpPr>
          <p:nvPr/>
        </p:nvGrpSpPr>
        <p:grpSpPr bwMode="auto">
          <a:xfrm>
            <a:off x="1477963" y="1905000"/>
            <a:ext cx="2443162" cy="1519238"/>
            <a:chOff x="931" y="1414"/>
            <a:chExt cx="1539" cy="957"/>
          </a:xfrm>
        </p:grpSpPr>
        <p:sp>
          <p:nvSpPr>
            <p:cNvPr id="47121" name="Text Box 79"/>
            <p:cNvSpPr txBox="1">
              <a:spLocks noChangeArrowheads="1"/>
            </p:cNvSpPr>
            <p:nvPr/>
          </p:nvSpPr>
          <p:spPr bwMode="auto">
            <a:xfrm>
              <a:off x="931" y="1414"/>
              <a:ext cx="15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MAC src: 74-29-9C-E8-FF-55</a:t>
              </a:r>
            </a:p>
            <a:p>
              <a:pPr>
                <a:defRPr/>
              </a:pPr>
              <a:r>
                <a:rPr lang="en-US" sz="1200" i="0" dirty="0">
                  <a:latin typeface="Arial" charset="0"/>
                </a:rPr>
                <a:t>   MAC dest: E6-E9-00-17-BB-4B</a:t>
              </a:r>
            </a:p>
          </p:txBody>
        </p:sp>
        <p:grpSp>
          <p:nvGrpSpPr>
            <p:cNvPr id="57360" name="Group 80"/>
            <p:cNvGrpSpPr>
              <a:grpSpLocks/>
            </p:cNvGrpSpPr>
            <p:nvPr/>
          </p:nvGrpSpPr>
          <p:grpSpPr bwMode="auto">
            <a:xfrm>
              <a:off x="981" y="2182"/>
              <a:ext cx="1049" cy="189"/>
              <a:chOff x="2829" y="2040"/>
              <a:chExt cx="1049" cy="189"/>
            </a:xfrm>
          </p:grpSpPr>
          <p:sp>
            <p:nvSpPr>
              <p:cNvPr id="47128"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29"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7130"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1"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2"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33"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7123"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4"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5"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6"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7" name="Text Box 130"/>
            <p:cNvSpPr txBox="1">
              <a:spLocks noChangeArrowheads="1"/>
            </p:cNvSpPr>
            <p:nvPr/>
          </p:nvSpPr>
          <p:spPr bwMode="auto">
            <a:xfrm>
              <a:off x="1193"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grpSp>
        <p:nvGrpSpPr>
          <p:cNvPr id="714898" name="Group 146"/>
          <p:cNvGrpSpPr>
            <a:grpSpLocks/>
          </p:cNvGrpSpPr>
          <p:nvPr/>
        </p:nvGrpSpPr>
        <p:grpSpPr bwMode="auto">
          <a:xfrm>
            <a:off x="2667000" y="2095500"/>
            <a:ext cx="2011363" cy="979488"/>
            <a:chOff x="4493" y="1480"/>
            <a:chExt cx="1267" cy="617"/>
          </a:xfrm>
        </p:grpSpPr>
        <p:sp>
          <p:nvSpPr>
            <p:cNvPr id="47118" name="Line 143"/>
            <p:cNvSpPr>
              <a:spLocks noChangeShapeType="1"/>
            </p:cNvSpPr>
            <p:nvPr/>
          </p:nvSpPr>
          <p:spPr bwMode="auto">
            <a:xfrm flipH="1" flipV="1">
              <a:off x="4576" y="1627"/>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19" name="Line 144"/>
            <p:cNvSpPr>
              <a:spLocks noChangeShapeType="1"/>
            </p:cNvSpPr>
            <p:nvPr/>
          </p:nvSpPr>
          <p:spPr bwMode="auto">
            <a:xfrm>
              <a:off x="4668" y="1739"/>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7120" name="Text Box 145"/>
            <p:cNvSpPr txBox="1">
              <a:spLocks noChangeArrowheads="1"/>
            </p:cNvSpPr>
            <p:nvPr/>
          </p:nvSpPr>
          <p:spPr bwMode="auto">
            <a:xfrm>
              <a:off x="4493" y="1480"/>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sp>
        <p:nvSpPr>
          <p:cNvPr id="110"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ABC3DDC5-877C-184A-9EB4-5ABBB32E9191}" type="slidenum">
              <a:rPr lang="en-US" altLang="en-US" sz="1200" smtClean="0">
                <a:latin typeface="Comic Sans MS" charset="0"/>
              </a:rPr>
              <a:pPr>
                <a:defRPr/>
              </a:pPr>
              <a:t>27</a:t>
            </a:fld>
            <a:endParaRPr lang="en-US" altLang="en-US" sz="1200">
              <a:latin typeface="Comic Sans MS" charset="0"/>
            </a:endParaRPr>
          </a:p>
        </p:txBody>
      </p:sp>
      <p:sp>
        <p:nvSpPr>
          <p:cNvPr id="10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714852"/>
                                        </p:tgtEl>
                                        <p:attrNameLst>
                                          <p:attrName>style.visibility</p:attrName>
                                        </p:attrNameLst>
                                      </p:cBhvr>
                                      <p:to>
                                        <p:strVal val="visible"/>
                                      </p:to>
                                    </p:set>
                                    <p:animEffect transition="in" filter="wipe(down)">
                                      <p:cBhvr>
                                        <p:cTn id="7" dur="1000"/>
                                        <p:tgtEl>
                                          <p:spTgt spid="714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8.33333E-7 -2.96296E-6 L -8.33333E-7 0.13334 L 0.04045 0.16297 L 0.08629 0.16297 L 0.08524 0.01482 " pathEditMode="relative" rAng="0" ptsTypes="AAAAA">
                                      <p:cBhvr>
                                        <p:cTn id="11" dur="2000" fill="hold"/>
                                        <p:tgtEl>
                                          <p:spTgt spid="714883"/>
                                        </p:tgtEl>
                                        <p:attrNameLst>
                                          <p:attrName>ppt_x</p:attrName>
                                          <p:attrName>ppt_y</p:attrName>
                                        </p:attrNameLst>
                                      </p:cBhvr>
                                      <p:rCtr x="4306" y="8148"/>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714811"/>
                                        </p:tgtEl>
                                      </p:cBhvr>
                                    </p:animEffect>
                                    <p:set>
                                      <p:cBhvr>
                                        <p:cTn id="16" dur="1" fill="hold">
                                          <p:stCondLst>
                                            <p:cond delay="499"/>
                                          </p:stCondLst>
                                        </p:cTn>
                                        <p:tgtEl>
                                          <p:spTgt spid="714811"/>
                                        </p:tgtEl>
                                        <p:attrNameLst>
                                          <p:attrName>style.visibility</p:attrName>
                                        </p:attrNameLst>
                                      </p:cBhvr>
                                      <p:to>
                                        <p:strVal val="hidden"/>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14853"/>
                                        </p:tgtEl>
                                        <p:attrNameLst>
                                          <p:attrName>style.visibility</p:attrName>
                                        </p:attrNameLst>
                                      </p:cBhvr>
                                      <p:to>
                                        <p:strVal val="visible"/>
                                      </p:to>
                                    </p:set>
                                  </p:childTnLst>
                                </p:cTn>
                              </p:par>
                            </p:childTnLst>
                          </p:cTn>
                        </p:par>
                        <p:par>
                          <p:cTn id="20" fill="hold" nodeType="afterGroup">
                            <p:stCondLst>
                              <p:cond delay="500"/>
                            </p:stCondLst>
                            <p:childTnLst>
                              <p:par>
                                <p:cTn id="21" presetID="9" presetClass="entr" presetSubtype="0" fill="hold" nodeType="afterEffect">
                                  <p:stCondLst>
                                    <p:cond delay="0"/>
                                  </p:stCondLst>
                                  <p:childTnLst>
                                    <p:set>
                                      <p:cBhvr>
                                        <p:cTn id="22" dur="1" fill="hold">
                                          <p:stCondLst>
                                            <p:cond delay="0"/>
                                          </p:stCondLst>
                                        </p:cTn>
                                        <p:tgtEl>
                                          <p:spTgt spid="714820"/>
                                        </p:tgtEl>
                                        <p:attrNameLst>
                                          <p:attrName>style.visibility</p:attrName>
                                        </p:attrNameLst>
                                      </p:cBhvr>
                                      <p:to>
                                        <p:strVal val="visible"/>
                                      </p:to>
                                    </p:set>
                                    <p:animEffect transition="in" filter="dissolve">
                                      <p:cBhvr>
                                        <p:cTn id="23" dur="500"/>
                                        <p:tgtEl>
                                          <p:spTgt spid="714820"/>
                                        </p:tgtEl>
                                      </p:cBhvr>
                                    </p:animEffect>
                                  </p:childTnLst>
                                </p:cTn>
                              </p:par>
                              <p:par>
                                <p:cTn id="24" presetID="9" presetClass="exit" presetSubtype="0" fill="hold" nodeType="withEffect">
                                  <p:stCondLst>
                                    <p:cond delay="0"/>
                                  </p:stCondLst>
                                  <p:childTnLst>
                                    <p:animEffect transition="out" filter="dissolve">
                                      <p:cBhvr>
                                        <p:cTn id="25" dur="500"/>
                                        <p:tgtEl>
                                          <p:spTgt spid="714883"/>
                                        </p:tgtEl>
                                      </p:cBhvr>
                                    </p:animEffect>
                                    <p:set>
                                      <p:cBhvr>
                                        <p:cTn id="26" dur="1" fill="hold">
                                          <p:stCondLst>
                                            <p:cond delay="499"/>
                                          </p:stCondLst>
                                        </p:cTn>
                                        <p:tgtEl>
                                          <p:spTgt spid="714883"/>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714898"/>
                                        </p:tgtEl>
                                        <p:attrNameLst>
                                          <p:attrName>style.visibility</p:attrName>
                                        </p:attrNameLst>
                                      </p:cBhvr>
                                      <p:to>
                                        <p:strVal val="visible"/>
                                      </p:to>
                                    </p:set>
                                    <p:animEffect transition="in" filter="dissolve">
                                      <p:cBhvr>
                                        <p:cTn id="29" dur="500"/>
                                        <p:tgtEl>
                                          <p:spTgt spid="714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8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3" name="Group 100"/>
          <p:cNvGrpSpPr>
            <a:grpSpLocks/>
          </p:cNvGrpSpPr>
          <p:nvPr/>
        </p:nvGrpSpPr>
        <p:grpSpPr bwMode="auto">
          <a:xfrm>
            <a:off x="709613" y="3725863"/>
            <a:ext cx="8221662" cy="2349500"/>
            <a:chOff x="709613" y="3962400"/>
            <a:chExt cx="8221662" cy="2349500"/>
          </a:xfrm>
        </p:grpSpPr>
        <p:grpSp>
          <p:nvGrpSpPr>
            <p:cNvPr id="59436" name="Group 101"/>
            <p:cNvGrpSpPr>
              <a:grpSpLocks/>
            </p:cNvGrpSpPr>
            <p:nvPr/>
          </p:nvGrpSpPr>
          <p:grpSpPr bwMode="auto">
            <a:xfrm>
              <a:off x="6979920" y="5354320"/>
              <a:ext cx="711200" cy="601028"/>
              <a:chOff x="7179310" y="4033520"/>
              <a:chExt cx="1009650" cy="855028"/>
            </a:xfrm>
          </p:grpSpPr>
          <p:grpSp>
            <p:nvGrpSpPr>
              <p:cNvPr id="59495" name="Group 44"/>
              <p:cNvGrpSpPr>
                <a:grpSpLocks/>
              </p:cNvGrpSpPr>
              <p:nvPr/>
            </p:nvGrpSpPr>
            <p:grpSpPr bwMode="auto">
              <a:xfrm>
                <a:off x="7179310" y="4033520"/>
                <a:ext cx="1009650" cy="855028"/>
                <a:chOff x="-44" y="1473"/>
                <a:chExt cx="981" cy="1105"/>
              </a:xfrm>
            </p:grpSpPr>
            <p:pic>
              <p:nvPicPr>
                <p:cNvPr id="5949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9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2"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37" name="Group 102"/>
            <p:cNvGrpSpPr>
              <a:grpSpLocks/>
            </p:cNvGrpSpPr>
            <p:nvPr/>
          </p:nvGrpSpPr>
          <p:grpSpPr bwMode="auto">
            <a:xfrm>
              <a:off x="1046480" y="3962400"/>
              <a:ext cx="1026163" cy="761428"/>
              <a:chOff x="1046480" y="3962400"/>
              <a:chExt cx="1026163" cy="761428"/>
            </a:xfrm>
          </p:grpSpPr>
          <p:sp>
            <p:nvSpPr>
              <p:cNvPr id="157"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92" name="Group 49"/>
              <p:cNvGrpSpPr>
                <a:grpSpLocks/>
              </p:cNvGrpSpPr>
              <p:nvPr/>
            </p:nvGrpSpPr>
            <p:grpSpPr bwMode="auto">
              <a:xfrm>
                <a:off x="1046480" y="3962400"/>
                <a:ext cx="936071" cy="761428"/>
                <a:chOff x="-44" y="1473"/>
                <a:chExt cx="981" cy="1105"/>
              </a:xfrm>
            </p:grpSpPr>
            <p:pic>
              <p:nvPicPr>
                <p:cNvPr id="59493"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94"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04"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8177" name="Text Box 21"/>
            <p:cNvSpPr txBox="1">
              <a:spLocks noChangeArrowheads="1"/>
            </p:cNvSpPr>
            <p:nvPr/>
          </p:nvSpPr>
          <p:spPr bwMode="auto">
            <a:xfrm>
              <a:off x="3868738" y="5378450"/>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48178" name="Text Box 22"/>
            <p:cNvSpPr txBox="1">
              <a:spLocks noChangeArrowheads="1"/>
            </p:cNvSpPr>
            <p:nvPr/>
          </p:nvSpPr>
          <p:spPr bwMode="auto">
            <a:xfrm>
              <a:off x="4016375" y="5205412"/>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59441" name="Group 23"/>
            <p:cNvGrpSpPr>
              <a:grpSpLocks/>
            </p:cNvGrpSpPr>
            <p:nvPr/>
          </p:nvGrpSpPr>
          <p:grpSpPr bwMode="auto">
            <a:xfrm>
              <a:off x="3044825" y="5794375"/>
              <a:ext cx="1541463" cy="449263"/>
              <a:chOff x="1934" y="2405"/>
              <a:chExt cx="971" cy="283"/>
            </a:xfrm>
          </p:grpSpPr>
          <p:sp>
            <p:nvSpPr>
              <p:cNvPr id="48227"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48228"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48180" name="Text Box 26"/>
            <p:cNvSpPr txBox="1">
              <a:spLocks noChangeArrowheads="1"/>
            </p:cNvSpPr>
            <p:nvPr/>
          </p:nvSpPr>
          <p:spPr bwMode="auto">
            <a:xfrm>
              <a:off x="952500" y="6037262"/>
              <a:ext cx="162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48181" name="Text Box 27"/>
            <p:cNvSpPr txBox="1">
              <a:spLocks noChangeArrowheads="1"/>
            </p:cNvSpPr>
            <p:nvPr/>
          </p:nvSpPr>
          <p:spPr bwMode="auto">
            <a:xfrm>
              <a:off x="942975" y="5854700"/>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48182" name="Text Box 30"/>
            <p:cNvSpPr txBox="1">
              <a:spLocks noChangeArrowheads="1"/>
            </p:cNvSpPr>
            <p:nvPr/>
          </p:nvSpPr>
          <p:spPr bwMode="auto">
            <a:xfrm>
              <a:off x="709613" y="4741862"/>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48183" name="Text Box 33"/>
            <p:cNvSpPr txBox="1">
              <a:spLocks noChangeArrowheads="1"/>
            </p:cNvSpPr>
            <p:nvPr/>
          </p:nvSpPr>
          <p:spPr bwMode="auto">
            <a:xfrm>
              <a:off x="730250" y="4927600"/>
              <a:ext cx="1509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59446"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85" name="Line 40"/>
            <p:cNvSpPr>
              <a:spLocks noChangeShapeType="1"/>
            </p:cNvSpPr>
            <p:nvPr/>
          </p:nvSpPr>
          <p:spPr bwMode="auto">
            <a:xfrm>
              <a:off x="2062163" y="4416425"/>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6" name="Line 41"/>
            <p:cNvSpPr>
              <a:spLocks noChangeShapeType="1"/>
            </p:cNvSpPr>
            <p:nvPr/>
          </p:nvSpPr>
          <p:spPr bwMode="auto">
            <a:xfrm flipV="1">
              <a:off x="2185988" y="5360987"/>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7" name="Line 42"/>
            <p:cNvSpPr>
              <a:spLocks noChangeShapeType="1"/>
            </p:cNvSpPr>
            <p:nvPr/>
          </p:nvSpPr>
          <p:spPr bwMode="auto">
            <a:xfrm>
              <a:off x="3184525" y="4954587"/>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8" name="Line 44"/>
            <p:cNvSpPr>
              <a:spLocks noChangeShapeType="1"/>
            </p:cNvSpPr>
            <p:nvPr/>
          </p:nvSpPr>
          <p:spPr bwMode="auto">
            <a:xfrm flipV="1">
              <a:off x="2101850" y="5711825"/>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89" name="Line 45"/>
            <p:cNvSpPr>
              <a:spLocks noChangeShapeType="1"/>
            </p:cNvSpPr>
            <p:nvPr/>
          </p:nvSpPr>
          <p:spPr bwMode="auto">
            <a:xfrm flipH="1" flipV="1">
              <a:off x="1976438" y="4489450"/>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0" name="Line 46"/>
            <p:cNvSpPr>
              <a:spLocks noChangeShapeType="1"/>
            </p:cNvSpPr>
            <p:nvPr/>
          </p:nvSpPr>
          <p:spPr bwMode="auto">
            <a:xfrm>
              <a:off x="3854450" y="5021262"/>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1" name="Line 47"/>
            <p:cNvSpPr>
              <a:spLocks noChangeShapeType="1"/>
            </p:cNvSpPr>
            <p:nvPr/>
          </p:nvSpPr>
          <p:spPr bwMode="auto">
            <a:xfrm flipH="1" flipV="1">
              <a:off x="4935538" y="5011737"/>
              <a:ext cx="4762"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0" name="Text Box 58"/>
            <p:cNvSpPr txBox="1">
              <a:spLocks noChangeArrowheads="1"/>
            </p:cNvSpPr>
            <p:nvPr/>
          </p:nvSpPr>
          <p:spPr bwMode="auto">
            <a:xfrm>
              <a:off x="719138" y="4156075"/>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8193"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59456" name="Group 63"/>
            <p:cNvGrpSpPr>
              <a:grpSpLocks/>
            </p:cNvGrpSpPr>
            <p:nvPr/>
          </p:nvGrpSpPr>
          <p:grpSpPr bwMode="auto">
            <a:xfrm>
              <a:off x="7372350" y="4845050"/>
              <a:ext cx="1558925" cy="460375"/>
              <a:chOff x="4351" y="2786"/>
              <a:chExt cx="982" cy="290"/>
            </a:xfrm>
          </p:grpSpPr>
          <p:sp>
            <p:nvSpPr>
              <p:cNvPr id="48225"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48226"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48195"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6" name="Line 68"/>
            <p:cNvSpPr>
              <a:spLocks noChangeShapeType="1"/>
            </p:cNvSpPr>
            <p:nvPr/>
          </p:nvSpPr>
          <p:spPr bwMode="auto">
            <a:xfrm flipH="1" flipV="1">
              <a:off x="7469188" y="4492625"/>
              <a:ext cx="11112"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97" name="Text Box 71"/>
            <p:cNvSpPr txBox="1">
              <a:spLocks noChangeArrowheads="1"/>
            </p:cNvSpPr>
            <p:nvPr/>
          </p:nvSpPr>
          <p:spPr bwMode="auto">
            <a:xfrm>
              <a:off x="7073900" y="5811837"/>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48198" name="Text Box 72"/>
            <p:cNvSpPr txBox="1">
              <a:spLocks noChangeArrowheads="1"/>
            </p:cNvSpPr>
            <p:nvPr/>
          </p:nvSpPr>
          <p:spPr bwMode="auto">
            <a:xfrm>
              <a:off x="7077075" y="5986462"/>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48199" name="Line 73"/>
            <p:cNvSpPr>
              <a:spLocks noChangeShapeType="1"/>
            </p:cNvSpPr>
            <p:nvPr/>
          </p:nvSpPr>
          <p:spPr bwMode="auto">
            <a:xfrm flipH="1" flipV="1">
              <a:off x="6873875" y="5313362"/>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200" name="Line 74"/>
            <p:cNvSpPr>
              <a:spLocks noChangeShapeType="1"/>
            </p:cNvSpPr>
            <p:nvPr/>
          </p:nvSpPr>
          <p:spPr bwMode="auto">
            <a:xfrm flipH="1">
              <a:off x="7208838" y="5654675"/>
              <a:ext cx="4762"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9463"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0" name="Text Box 76"/>
            <p:cNvSpPr txBox="1">
              <a:spLocks noChangeArrowheads="1"/>
            </p:cNvSpPr>
            <p:nvPr/>
          </p:nvSpPr>
          <p:spPr bwMode="auto">
            <a:xfrm>
              <a:off x="8307388" y="4073525"/>
              <a:ext cx="357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59465" name="Group 130"/>
            <p:cNvGrpSpPr>
              <a:grpSpLocks/>
            </p:cNvGrpSpPr>
            <p:nvPr/>
          </p:nvGrpSpPr>
          <p:grpSpPr bwMode="auto">
            <a:xfrm>
              <a:off x="7179310" y="4033520"/>
              <a:ext cx="1009650" cy="855028"/>
              <a:chOff x="7179310" y="4033520"/>
              <a:chExt cx="1009650" cy="855028"/>
            </a:xfrm>
          </p:grpSpPr>
          <p:grpSp>
            <p:nvGrpSpPr>
              <p:cNvPr id="59483" name="Group 44"/>
              <p:cNvGrpSpPr>
                <a:grpSpLocks/>
              </p:cNvGrpSpPr>
              <p:nvPr/>
            </p:nvGrpSpPr>
            <p:grpSpPr bwMode="auto">
              <a:xfrm>
                <a:off x="7179310" y="4033520"/>
                <a:ext cx="1009650" cy="855028"/>
                <a:chOff x="-44" y="1473"/>
                <a:chExt cx="981" cy="1105"/>
              </a:xfrm>
            </p:grpSpPr>
            <p:pic>
              <p:nvPicPr>
                <p:cNvPr id="5948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8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0"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66" name="Group 131"/>
            <p:cNvGrpSpPr>
              <a:grpSpLocks/>
            </p:cNvGrpSpPr>
            <p:nvPr/>
          </p:nvGrpSpPr>
          <p:grpSpPr bwMode="auto">
            <a:xfrm>
              <a:off x="3757931" y="4714240"/>
              <a:ext cx="1291589" cy="426719"/>
              <a:chOff x="4011931" y="3379152"/>
              <a:chExt cx="1262062" cy="390207"/>
            </a:xfrm>
          </p:grpSpPr>
          <p:sp>
            <p:nvSpPr>
              <p:cNvPr id="138"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73" name="Group 1185"/>
              <p:cNvGrpSpPr>
                <a:grpSpLocks/>
              </p:cNvGrpSpPr>
              <p:nvPr/>
            </p:nvGrpSpPr>
            <p:grpSpPr bwMode="auto">
              <a:xfrm>
                <a:off x="4197985" y="3379152"/>
                <a:ext cx="892175" cy="390207"/>
                <a:chOff x="4650" y="1129"/>
                <a:chExt cx="246" cy="95"/>
              </a:xfrm>
            </p:grpSpPr>
            <p:sp>
              <p:nvSpPr>
                <p:cNvPr id="59475"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59476"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59477"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59478" name="Group 1189"/>
                <p:cNvGrpSpPr>
                  <a:grpSpLocks/>
                </p:cNvGrpSpPr>
                <p:nvPr/>
              </p:nvGrpSpPr>
              <p:grpSpPr bwMode="auto">
                <a:xfrm>
                  <a:off x="4699" y="1145"/>
                  <a:ext cx="138" cy="29"/>
                  <a:chOff x="2468" y="1332"/>
                  <a:chExt cx="310" cy="60"/>
                </a:xfrm>
              </p:grpSpPr>
              <p:sp>
                <p:nvSpPr>
                  <p:cNvPr id="59481"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82"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8217"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8218"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40" name="Rectangle 43"/>
              <p:cNvSpPr>
                <a:spLocks noChangeArrowheads="1"/>
              </p:cNvSpPr>
              <p:nvPr/>
            </p:nvSpPr>
            <p:spPr bwMode="auto">
              <a:xfrm rot="16200000">
                <a:off x="4046199"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59467" name="Group 132"/>
            <p:cNvGrpSpPr>
              <a:grpSpLocks/>
            </p:cNvGrpSpPr>
            <p:nvPr/>
          </p:nvGrpSpPr>
          <p:grpSpPr bwMode="auto">
            <a:xfrm>
              <a:off x="1483360" y="5313680"/>
              <a:ext cx="701043" cy="517588"/>
              <a:chOff x="1046480" y="3962400"/>
              <a:chExt cx="1026163" cy="761428"/>
            </a:xfrm>
          </p:grpSpPr>
          <p:sp>
            <p:nvSpPr>
              <p:cNvPr id="134" name="Rectangle 48"/>
              <p:cNvSpPr>
                <a:spLocks noChangeArrowheads="1"/>
              </p:cNvSpPr>
              <p:nvPr/>
            </p:nvSpPr>
            <p:spPr bwMode="auto">
              <a:xfrm rot="16200000">
                <a:off x="1893437" y="4298853"/>
                <a:ext cx="109764"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59469" name="Group 49"/>
              <p:cNvGrpSpPr>
                <a:grpSpLocks/>
              </p:cNvGrpSpPr>
              <p:nvPr/>
            </p:nvGrpSpPr>
            <p:grpSpPr bwMode="auto">
              <a:xfrm>
                <a:off x="1046480" y="3962400"/>
                <a:ext cx="936071" cy="761428"/>
                <a:chOff x="-44" y="1473"/>
                <a:chExt cx="981" cy="1105"/>
              </a:xfrm>
            </p:grpSpPr>
            <p:pic>
              <p:nvPicPr>
                <p:cNvPr id="59470"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1"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18850" name="AutoShape 2"/>
          <p:cNvSpPr>
            <a:spLocks noChangeArrowheads="1"/>
          </p:cNvSpPr>
          <p:nvPr/>
        </p:nvSpPr>
        <p:spPr bwMode="auto">
          <a:xfrm>
            <a:off x="5710238" y="29083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59395" name="Group 67"/>
          <p:cNvGrpSpPr>
            <a:grpSpLocks/>
          </p:cNvGrpSpPr>
          <p:nvPr/>
        </p:nvGrpSpPr>
        <p:grpSpPr bwMode="auto">
          <a:xfrm>
            <a:off x="5216525" y="2465388"/>
            <a:ext cx="2011363" cy="760412"/>
            <a:chOff x="1197" y="1665"/>
            <a:chExt cx="1267" cy="479"/>
          </a:xfrm>
        </p:grpSpPr>
        <p:grpSp>
          <p:nvGrpSpPr>
            <p:cNvPr id="59431" name="Group 68"/>
            <p:cNvGrpSpPr>
              <a:grpSpLocks/>
            </p:cNvGrpSpPr>
            <p:nvPr/>
          </p:nvGrpSpPr>
          <p:grpSpPr bwMode="auto">
            <a:xfrm>
              <a:off x="1231" y="1990"/>
              <a:ext cx="691" cy="154"/>
              <a:chOff x="1231" y="1990"/>
              <a:chExt cx="691" cy="154"/>
            </a:xfrm>
          </p:grpSpPr>
          <p:sp>
            <p:nvSpPr>
              <p:cNvPr id="48171" name="Rectangle 69"/>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72" name="Line 70"/>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73" name="Line 71"/>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8170" name="Text Box 72"/>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grpSp>
        <p:nvGrpSpPr>
          <p:cNvPr id="718921" name="Group 73"/>
          <p:cNvGrpSpPr>
            <a:grpSpLocks/>
          </p:cNvGrpSpPr>
          <p:nvPr/>
        </p:nvGrpSpPr>
        <p:grpSpPr bwMode="auto">
          <a:xfrm>
            <a:off x="5340350" y="2716213"/>
            <a:ext cx="146050" cy="385762"/>
            <a:chOff x="1272" y="1762"/>
            <a:chExt cx="92" cy="243"/>
          </a:xfrm>
        </p:grpSpPr>
        <p:sp>
          <p:nvSpPr>
            <p:cNvPr id="48167" name="Line 74"/>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8" name="Line 75"/>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718924" name="Rectangle 76"/>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718925" name="Rectangle 77"/>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destination address, frame contains A-to-B IP datagram</a:t>
            </a:r>
            <a:endParaRPr lang="en-US" sz="2800" dirty="0">
              <a:latin typeface="+mn-lt"/>
              <a:ea typeface="MS PGothic" pitchFamily="34" charset="-128"/>
            </a:endParaRPr>
          </a:p>
        </p:txBody>
      </p:sp>
      <p:grpSp>
        <p:nvGrpSpPr>
          <p:cNvPr id="718926" name="Group 78"/>
          <p:cNvGrpSpPr>
            <a:grpSpLocks/>
          </p:cNvGrpSpPr>
          <p:nvPr/>
        </p:nvGrpSpPr>
        <p:grpSpPr bwMode="auto">
          <a:xfrm>
            <a:off x="4791075" y="2057400"/>
            <a:ext cx="2428875" cy="1519238"/>
            <a:chOff x="931" y="1414"/>
            <a:chExt cx="1530" cy="957"/>
          </a:xfrm>
        </p:grpSpPr>
        <p:sp>
          <p:nvSpPr>
            <p:cNvPr id="48155" name="Text Box 79"/>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MAC src: </a:t>
              </a:r>
              <a:r>
                <a:rPr lang="en-US" sz="1200" i="0" dirty="0">
                  <a:solidFill>
                    <a:srgbClr val="FF0000"/>
                  </a:solidFill>
                  <a:latin typeface="Arial" charset="0"/>
                </a:rPr>
                <a:t>1A-23-F9-CD-06-9B</a:t>
              </a:r>
            </a:p>
            <a:p>
              <a:pPr>
                <a:defRPr/>
              </a:pPr>
              <a:r>
                <a:rPr lang="en-US" sz="1200" i="0" dirty="0">
                  <a:latin typeface="Arial" charset="0"/>
                </a:rPr>
                <a:t>  MAC dest: </a:t>
              </a:r>
              <a:r>
                <a:rPr lang="en-US" sz="1200" i="0" dirty="0">
                  <a:solidFill>
                    <a:srgbClr val="FF0000"/>
                  </a:solidFill>
                  <a:latin typeface="Arial" charset="0"/>
                </a:rPr>
                <a:t>49-BD-D2-C7-56-2A</a:t>
              </a:r>
            </a:p>
            <a:p>
              <a:pPr>
                <a:defRPr/>
              </a:pPr>
              <a:endParaRPr lang="en-US" sz="1200" i="0" dirty="0">
                <a:solidFill>
                  <a:srgbClr val="FF0000"/>
                </a:solidFill>
                <a:latin typeface="Arial" charset="0"/>
              </a:endParaRPr>
            </a:p>
          </p:txBody>
        </p:sp>
        <p:grpSp>
          <p:nvGrpSpPr>
            <p:cNvPr id="59418" name="Group 80"/>
            <p:cNvGrpSpPr>
              <a:grpSpLocks/>
            </p:cNvGrpSpPr>
            <p:nvPr/>
          </p:nvGrpSpPr>
          <p:grpSpPr bwMode="auto">
            <a:xfrm>
              <a:off x="981" y="2182"/>
              <a:ext cx="1049" cy="189"/>
              <a:chOff x="2829" y="2040"/>
              <a:chExt cx="1049" cy="189"/>
            </a:xfrm>
          </p:grpSpPr>
          <p:sp>
            <p:nvSpPr>
              <p:cNvPr id="48161" name="Rectangle 81"/>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62" name="Rectangle 82"/>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63" name="Line 83"/>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4" name="Line 84"/>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5" name="Line 85"/>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6" name="Line 86"/>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8157" name="Line 87"/>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8" name="Line 88"/>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9" name="Line 89"/>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60" name="Line 90"/>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59400" name="Group 91"/>
          <p:cNvGrpSpPr>
            <a:grpSpLocks/>
          </p:cNvGrpSpPr>
          <p:nvPr/>
        </p:nvGrpSpPr>
        <p:grpSpPr bwMode="auto">
          <a:xfrm>
            <a:off x="3952875" y="2530475"/>
            <a:ext cx="895350" cy="2038350"/>
            <a:chOff x="2823" y="1545"/>
            <a:chExt cx="564" cy="1284"/>
          </a:xfrm>
        </p:grpSpPr>
        <p:sp>
          <p:nvSpPr>
            <p:cNvPr id="59412" name="Freeform 92"/>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51" name="Rectangle 93"/>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52" name="Text Box 94"/>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8153" name="Line 95"/>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54" name="Line 96"/>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59401" name="Group 113"/>
          <p:cNvGrpSpPr>
            <a:grpSpLocks/>
          </p:cNvGrpSpPr>
          <p:nvPr/>
        </p:nvGrpSpPr>
        <p:grpSpPr bwMode="auto">
          <a:xfrm>
            <a:off x="8061325" y="2241550"/>
            <a:ext cx="928688" cy="1954213"/>
            <a:chOff x="250" y="1380"/>
            <a:chExt cx="585" cy="1231"/>
          </a:xfrm>
        </p:grpSpPr>
        <p:sp>
          <p:nvSpPr>
            <p:cNvPr id="59405" name="Freeform 106"/>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Rectangle 107"/>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8145" name="Text Box 108"/>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8146" name="Line 109"/>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7" name="Line 110"/>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8" name="Line 111"/>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8149" name="Line 112"/>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11"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6D6AD5B-BBD2-654B-BCC6-BBF9F26485F4}" type="slidenum">
              <a:rPr lang="en-US" altLang="en-US" sz="1200" smtClean="0">
                <a:latin typeface="Comic Sans MS" charset="0"/>
              </a:rPr>
              <a:pPr>
                <a:defRPr/>
              </a:pPr>
              <a:t>28</a:t>
            </a:fld>
            <a:endParaRPr lang="en-US" altLang="en-US" sz="1200">
              <a:latin typeface="Comic Sans MS" charset="0"/>
            </a:endParaRPr>
          </a:p>
        </p:txBody>
      </p:sp>
      <p:sp>
        <p:nvSpPr>
          <p:cNvPr id="108"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89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18850"/>
                                        </p:tgtEl>
                                        <p:attrNameLst>
                                          <p:attrName>style.visibility</p:attrName>
                                        </p:attrNameLst>
                                      </p:cBhvr>
                                      <p:to>
                                        <p:strVal val="visible"/>
                                      </p:to>
                                    </p:set>
                                    <p:animEffect transition="in" filter="wipe(up)">
                                      <p:cBhvr>
                                        <p:cTn id="11" dur="1000"/>
                                        <p:tgtEl>
                                          <p:spTgt spid="71885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18925"/>
                                        </p:tgtEl>
                                        <p:attrNameLst>
                                          <p:attrName>style.visibility</p:attrName>
                                        </p:attrNameLst>
                                      </p:cBhvr>
                                      <p:to>
                                        <p:strVal val="visible"/>
                                      </p:to>
                                    </p:set>
                                  </p:childTnLst>
                                </p:cTn>
                              </p:par>
                              <p:par>
                                <p:cTn id="15" presetID="9" presetClass="exit" presetSubtype="0" fill="hold" nodeType="withEffect">
                                  <p:stCondLst>
                                    <p:cond delay="0"/>
                                  </p:stCondLst>
                                  <p:childTnLst>
                                    <p:animEffect transition="out" filter="dissolve">
                                      <p:cBhvr>
                                        <p:cTn id="16" dur="500"/>
                                        <p:tgtEl>
                                          <p:spTgt spid="718921"/>
                                        </p:tgtEl>
                                      </p:cBhvr>
                                    </p:animEffect>
                                    <p:set>
                                      <p:cBhvr>
                                        <p:cTn id="17" dur="1" fill="hold">
                                          <p:stCondLst>
                                            <p:cond delay="499"/>
                                          </p:stCondLst>
                                        </p:cTn>
                                        <p:tgtEl>
                                          <p:spTgt spid="718921"/>
                                        </p:tgtEl>
                                        <p:attrNameLst>
                                          <p:attrName>style.visibility</p:attrName>
                                        </p:attrNameLst>
                                      </p:cBhvr>
                                      <p:to>
                                        <p:strVal val="hidden"/>
                                      </p:to>
                                    </p:set>
                                  </p:childTnLst>
                                </p:cTn>
                              </p:par>
                              <p:par>
                                <p:cTn id="18" presetID="9" presetClass="entr" presetSubtype="0" fill="hold" nodeType="withEffect">
                                  <p:stCondLst>
                                    <p:cond delay="0"/>
                                  </p:stCondLst>
                                  <p:childTnLst>
                                    <p:set>
                                      <p:cBhvr>
                                        <p:cTn id="19" dur="1" fill="hold">
                                          <p:stCondLst>
                                            <p:cond delay="0"/>
                                          </p:stCondLst>
                                        </p:cTn>
                                        <p:tgtEl>
                                          <p:spTgt spid="718926"/>
                                        </p:tgtEl>
                                        <p:attrNameLst>
                                          <p:attrName>style.visibility</p:attrName>
                                        </p:attrNameLst>
                                      </p:cBhvr>
                                      <p:to>
                                        <p:strVal val="visible"/>
                                      </p:to>
                                    </p:set>
                                    <p:animEffect transition="in" filter="dissolve">
                                      <p:cBhvr>
                                        <p:cTn id="20" dur="500"/>
                                        <p:tgtEl>
                                          <p:spTgt spid="71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0" grpId="0" animBg="1"/>
      <p:bldP spid="718924" grpId="0"/>
      <p:bldP spid="7189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Group 101"/>
          <p:cNvGrpSpPr>
            <a:grpSpLocks/>
          </p:cNvGrpSpPr>
          <p:nvPr/>
        </p:nvGrpSpPr>
        <p:grpSpPr bwMode="auto">
          <a:xfrm>
            <a:off x="709613" y="3725863"/>
            <a:ext cx="8221662" cy="2349500"/>
            <a:chOff x="709613" y="3962400"/>
            <a:chExt cx="8221662" cy="2349500"/>
          </a:xfrm>
        </p:grpSpPr>
        <p:grpSp>
          <p:nvGrpSpPr>
            <p:cNvPr id="61485" name="Group 102"/>
            <p:cNvGrpSpPr>
              <a:grpSpLocks/>
            </p:cNvGrpSpPr>
            <p:nvPr/>
          </p:nvGrpSpPr>
          <p:grpSpPr bwMode="auto">
            <a:xfrm>
              <a:off x="6979920" y="5354320"/>
              <a:ext cx="711200" cy="601028"/>
              <a:chOff x="7179310" y="4033520"/>
              <a:chExt cx="1009650" cy="855028"/>
            </a:xfrm>
          </p:grpSpPr>
          <p:grpSp>
            <p:nvGrpSpPr>
              <p:cNvPr id="61544" name="Group 44"/>
              <p:cNvGrpSpPr>
                <a:grpSpLocks/>
              </p:cNvGrpSpPr>
              <p:nvPr/>
            </p:nvGrpSpPr>
            <p:grpSpPr bwMode="auto">
              <a:xfrm>
                <a:off x="7179310" y="4033520"/>
                <a:ext cx="1009650" cy="855028"/>
                <a:chOff x="-44" y="1473"/>
                <a:chExt cx="981" cy="1105"/>
              </a:xfrm>
            </p:grpSpPr>
            <p:pic>
              <p:nvPicPr>
                <p:cNvPr id="6154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3" name="Rectangle 43"/>
              <p:cNvSpPr>
                <a:spLocks noChangeArrowheads="1"/>
              </p:cNvSpPr>
              <p:nvPr/>
            </p:nvSpPr>
            <p:spPr bwMode="auto">
              <a:xfrm rot="162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486" name="Group 103"/>
            <p:cNvGrpSpPr>
              <a:grpSpLocks/>
            </p:cNvGrpSpPr>
            <p:nvPr/>
          </p:nvGrpSpPr>
          <p:grpSpPr bwMode="auto">
            <a:xfrm>
              <a:off x="1046480" y="3962400"/>
              <a:ext cx="1026163" cy="761428"/>
              <a:chOff x="1046480" y="3962400"/>
              <a:chExt cx="1026163" cy="761428"/>
            </a:xfrm>
          </p:grpSpPr>
          <p:sp>
            <p:nvSpPr>
              <p:cNvPr id="158" name="Rectangle 48"/>
              <p:cNvSpPr>
                <a:spLocks noChangeArrowheads="1"/>
              </p:cNvSpPr>
              <p:nvPr/>
            </p:nvSpPr>
            <p:spPr bwMode="auto">
              <a:xfrm rot="162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41" name="Group 49"/>
              <p:cNvGrpSpPr>
                <a:grpSpLocks/>
              </p:cNvGrpSpPr>
              <p:nvPr/>
            </p:nvGrpSpPr>
            <p:grpSpPr bwMode="auto">
              <a:xfrm>
                <a:off x="1046480" y="3962400"/>
                <a:ext cx="936071" cy="761428"/>
                <a:chOff x="-44" y="1473"/>
                <a:chExt cx="981" cy="1105"/>
              </a:xfrm>
            </p:grpSpPr>
            <p:pic>
              <p:nvPicPr>
                <p:cNvPr id="61542"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05" name="Text Box 4"/>
            <p:cNvSpPr txBox="1">
              <a:spLocks noChangeArrowheads="1"/>
            </p:cNvSpPr>
            <p:nvPr/>
          </p:nvSpPr>
          <p:spPr bwMode="auto">
            <a:xfrm>
              <a:off x="4224338" y="4381500"/>
              <a:ext cx="376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49202" name="Text Box 21"/>
            <p:cNvSpPr txBox="1">
              <a:spLocks noChangeArrowheads="1"/>
            </p:cNvSpPr>
            <p:nvPr/>
          </p:nvSpPr>
          <p:spPr bwMode="auto">
            <a:xfrm>
              <a:off x="3868738" y="5378450"/>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49203" name="Text Box 22"/>
            <p:cNvSpPr txBox="1">
              <a:spLocks noChangeArrowheads="1"/>
            </p:cNvSpPr>
            <p:nvPr/>
          </p:nvSpPr>
          <p:spPr bwMode="auto">
            <a:xfrm>
              <a:off x="4016375" y="5205412"/>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61490" name="Group 23"/>
            <p:cNvGrpSpPr>
              <a:grpSpLocks/>
            </p:cNvGrpSpPr>
            <p:nvPr/>
          </p:nvGrpSpPr>
          <p:grpSpPr bwMode="auto">
            <a:xfrm>
              <a:off x="3044825" y="5794375"/>
              <a:ext cx="1541463" cy="449263"/>
              <a:chOff x="1934" y="2405"/>
              <a:chExt cx="971" cy="283"/>
            </a:xfrm>
          </p:grpSpPr>
          <p:sp>
            <p:nvSpPr>
              <p:cNvPr id="49252"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49253"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49205" name="Text Box 26"/>
            <p:cNvSpPr txBox="1">
              <a:spLocks noChangeArrowheads="1"/>
            </p:cNvSpPr>
            <p:nvPr/>
          </p:nvSpPr>
          <p:spPr bwMode="auto">
            <a:xfrm>
              <a:off x="952500" y="6037262"/>
              <a:ext cx="16271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49206" name="Text Box 27"/>
            <p:cNvSpPr txBox="1">
              <a:spLocks noChangeArrowheads="1"/>
            </p:cNvSpPr>
            <p:nvPr/>
          </p:nvSpPr>
          <p:spPr bwMode="auto">
            <a:xfrm>
              <a:off x="942975" y="5854700"/>
              <a:ext cx="13223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49207" name="Text Box 30"/>
            <p:cNvSpPr txBox="1">
              <a:spLocks noChangeArrowheads="1"/>
            </p:cNvSpPr>
            <p:nvPr/>
          </p:nvSpPr>
          <p:spPr bwMode="auto">
            <a:xfrm>
              <a:off x="709613" y="4741862"/>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49208" name="Text Box 33"/>
            <p:cNvSpPr txBox="1">
              <a:spLocks noChangeArrowheads="1"/>
            </p:cNvSpPr>
            <p:nvPr/>
          </p:nvSpPr>
          <p:spPr bwMode="auto">
            <a:xfrm>
              <a:off x="730250" y="4927600"/>
              <a:ext cx="15097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61495" name="Freeform 39"/>
            <p:cNvSpPr>
              <a:spLocks/>
            </p:cNvSpPr>
            <p:nvPr/>
          </p:nvSpPr>
          <p:spPr bwMode="auto">
            <a:xfrm>
              <a:off x="2365375" y="4437063"/>
              <a:ext cx="839788"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210" name="Line 40"/>
            <p:cNvSpPr>
              <a:spLocks noChangeShapeType="1"/>
            </p:cNvSpPr>
            <p:nvPr/>
          </p:nvSpPr>
          <p:spPr bwMode="auto">
            <a:xfrm>
              <a:off x="2062163" y="4416425"/>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1" name="Line 41"/>
            <p:cNvSpPr>
              <a:spLocks noChangeShapeType="1"/>
            </p:cNvSpPr>
            <p:nvPr/>
          </p:nvSpPr>
          <p:spPr bwMode="auto">
            <a:xfrm flipV="1">
              <a:off x="2185988" y="5360987"/>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2" name="Line 42"/>
            <p:cNvSpPr>
              <a:spLocks noChangeShapeType="1"/>
            </p:cNvSpPr>
            <p:nvPr/>
          </p:nvSpPr>
          <p:spPr bwMode="auto">
            <a:xfrm>
              <a:off x="3184525" y="4954587"/>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3" name="Line 44"/>
            <p:cNvSpPr>
              <a:spLocks noChangeShapeType="1"/>
            </p:cNvSpPr>
            <p:nvPr/>
          </p:nvSpPr>
          <p:spPr bwMode="auto">
            <a:xfrm flipV="1">
              <a:off x="2101850" y="5711825"/>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4" name="Line 45"/>
            <p:cNvSpPr>
              <a:spLocks noChangeShapeType="1"/>
            </p:cNvSpPr>
            <p:nvPr/>
          </p:nvSpPr>
          <p:spPr bwMode="auto">
            <a:xfrm flipH="1" flipV="1">
              <a:off x="1976438" y="4489450"/>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5" name="Line 46"/>
            <p:cNvSpPr>
              <a:spLocks noChangeShapeType="1"/>
            </p:cNvSpPr>
            <p:nvPr/>
          </p:nvSpPr>
          <p:spPr bwMode="auto">
            <a:xfrm>
              <a:off x="3854450" y="5021262"/>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16" name="Line 47"/>
            <p:cNvSpPr>
              <a:spLocks noChangeShapeType="1"/>
            </p:cNvSpPr>
            <p:nvPr/>
          </p:nvSpPr>
          <p:spPr bwMode="auto">
            <a:xfrm flipH="1" flipV="1">
              <a:off x="4935538" y="5011737"/>
              <a:ext cx="4762"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1" name="Text Box 58"/>
            <p:cNvSpPr txBox="1">
              <a:spLocks noChangeArrowheads="1"/>
            </p:cNvSpPr>
            <p:nvPr/>
          </p:nvSpPr>
          <p:spPr bwMode="auto">
            <a:xfrm>
              <a:off x="719138" y="4156075"/>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49218" name="Line 60"/>
            <p:cNvSpPr>
              <a:spLocks noChangeShapeType="1"/>
            </p:cNvSpPr>
            <p:nvPr/>
          </p:nvSpPr>
          <p:spPr bwMode="auto">
            <a:xfrm>
              <a:off x="5045075" y="4921250"/>
              <a:ext cx="11985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61505" name="Group 63"/>
            <p:cNvGrpSpPr>
              <a:grpSpLocks/>
            </p:cNvGrpSpPr>
            <p:nvPr/>
          </p:nvGrpSpPr>
          <p:grpSpPr bwMode="auto">
            <a:xfrm>
              <a:off x="7372350" y="4845050"/>
              <a:ext cx="1558925" cy="460375"/>
              <a:chOff x="4351" y="2786"/>
              <a:chExt cx="982" cy="290"/>
            </a:xfrm>
          </p:grpSpPr>
          <p:sp>
            <p:nvSpPr>
              <p:cNvPr id="49250"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49251"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49220" name="Line 67"/>
            <p:cNvSpPr>
              <a:spLocks noChangeShapeType="1"/>
            </p:cNvSpPr>
            <p:nvPr/>
          </p:nvSpPr>
          <p:spPr bwMode="auto">
            <a:xfrm flipV="1">
              <a:off x="6943725" y="4416425"/>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1" name="Line 68"/>
            <p:cNvSpPr>
              <a:spLocks noChangeShapeType="1"/>
            </p:cNvSpPr>
            <p:nvPr/>
          </p:nvSpPr>
          <p:spPr bwMode="auto">
            <a:xfrm flipH="1" flipV="1">
              <a:off x="7469188" y="4492625"/>
              <a:ext cx="11112"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2" name="Text Box 71"/>
            <p:cNvSpPr txBox="1">
              <a:spLocks noChangeArrowheads="1"/>
            </p:cNvSpPr>
            <p:nvPr/>
          </p:nvSpPr>
          <p:spPr bwMode="auto">
            <a:xfrm>
              <a:off x="7073900" y="5811837"/>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49223" name="Text Box 72"/>
            <p:cNvSpPr txBox="1">
              <a:spLocks noChangeArrowheads="1"/>
            </p:cNvSpPr>
            <p:nvPr/>
          </p:nvSpPr>
          <p:spPr bwMode="auto">
            <a:xfrm>
              <a:off x="7077075" y="5986462"/>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49224" name="Line 73"/>
            <p:cNvSpPr>
              <a:spLocks noChangeShapeType="1"/>
            </p:cNvSpPr>
            <p:nvPr/>
          </p:nvSpPr>
          <p:spPr bwMode="auto">
            <a:xfrm flipH="1" flipV="1">
              <a:off x="6873875" y="5313362"/>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225" name="Line 74"/>
            <p:cNvSpPr>
              <a:spLocks noChangeShapeType="1"/>
            </p:cNvSpPr>
            <p:nvPr/>
          </p:nvSpPr>
          <p:spPr bwMode="auto">
            <a:xfrm flipH="1">
              <a:off x="7208838" y="5654675"/>
              <a:ext cx="4762"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1512" name="Freeform 75"/>
            <p:cNvSpPr>
              <a:spLocks/>
            </p:cNvSpPr>
            <p:nvPr/>
          </p:nvSpPr>
          <p:spPr bwMode="auto">
            <a:xfrm>
              <a:off x="6203950" y="4440238"/>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1" name="Text Box 76"/>
            <p:cNvSpPr txBox="1">
              <a:spLocks noChangeArrowheads="1"/>
            </p:cNvSpPr>
            <p:nvPr/>
          </p:nvSpPr>
          <p:spPr bwMode="auto">
            <a:xfrm>
              <a:off x="8307388" y="4073525"/>
              <a:ext cx="3571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61514" name="Group 131"/>
            <p:cNvGrpSpPr>
              <a:grpSpLocks/>
            </p:cNvGrpSpPr>
            <p:nvPr/>
          </p:nvGrpSpPr>
          <p:grpSpPr bwMode="auto">
            <a:xfrm>
              <a:off x="7179310" y="4033520"/>
              <a:ext cx="1009650" cy="855028"/>
              <a:chOff x="7179310" y="4033520"/>
              <a:chExt cx="1009650" cy="855028"/>
            </a:xfrm>
          </p:grpSpPr>
          <p:grpSp>
            <p:nvGrpSpPr>
              <p:cNvPr id="61532" name="Group 44"/>
              <p:cNvGrpSpPr>
                <a:grpSpLocks/>
              </p:cNvGrpSpPr>
              <p:nvPr/>
            </p:nvGrpSpPr>
            <p:grpSpPr bwMode="auto">
              <a:xfrm>
                <a:off x="7179310" y="4033520"/>
                <a:ext cx="1009650" cy="855028"/>
                <a:chOff x="-44" y="1473"/>
                <a:chExt cx="981" cy="1105"/>
              </a:xfrm>
            </p:grpSpPr>
            <p:pic>
              <p:nvPicPr>
                <p:cNvPr id="6153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1" name="Rectangle 43"/>
              <p:cNvSpPr>
                <a:spLocks noChangeArrowheads="1"/>
              </p:cNvSpPr>
              <p:nvPr/>
            </p:nvSpPr>
            <p:spPr bwMode="auto">
              <a:xfrm rot="162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515" name="Group 132"/>
            <p:cNvGrpSpPr>
              <a:grpSpLocks/>
            </p:cNvGrpSpPr>
            <p:nvPr/>
          </p:nvGrpSpPr>
          <p:grpSpPr bwMode="auto">
            <a:xfrm>
              <a:off x="3757931" y="4714240"/>
              <a:ext cx="1291589" cy="426719"/>
              <a:chOff x="4011931" y="3379152"/>
              <a:chExt cx="1262062" cy="390207"/>
            </a:xfrm>
          </p:grpSpPr>
          <p:sp>
            <p:nvSpPr>
              <p:cNvPr id="139" name="Rectangle 43"/>
              <p:cNvSpPr>
                <a:spLocks noChangeArrowheads="1"/>
              </p:cNvSpPr>
              <p:nvPr/>
            </p:nvSpPr>
            <p:spPr bwMode="auto">
              <a:xfrm rot="162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22" name="Group 1185"/>
              <p:cNvGrpSpPr>
                <a:grpSpLocks/>
              </p:cNvGrpSpPr>
              <p:nvPr/>
            </p:nvGrpSpPr>
            <p:grpSpPr bwMode="auto">
              <a:xfrm>
                <a:off x="4197985" y="3379152"/>
                <a:ext cx="892175" cy="390207"/>
                <a:chOff x="4650" y="1129"/>
                <a:chExt cx="246" cy="95"/>
              </a:xfrm>
            </p:grpSpPr>
            <p:sp>
              <p:nvSpPr>
                <p:cNvPr id="6152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152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152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1527" name="Group 1189"/>
                <p:cNvGrpSpPr>
                  <a:grpSpLocks/>
                </p:cNvGrpSpPr>
                <p:nvPr/>
              </p:nvGrpSpPr>
              <p:grpSpPr bwMode="auto">
                <a:xfrm>
                  <a:off x="4699" y="1145"/>
                  <a:ext cx="138" cy="29"/>
                  <a:chOff x="2468" y="1332"/>
                  <a:chExt cx="310" cy="60"/>
                </a:xfrm>
              </p:grpSpPr>
              <p:sp>
                <p:nvSpPr>
                  <p:cNvPr id="6153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42"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9243"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41" name="Rectangle 43"/>
              <p:cNvSpPr>
                <a:spLocks noChangeArrowheads="1"/>
              </p:cNvSpPr>
              <p:nvPr/>
            </p:nvSpPr>
            <p:spPr bwMode="auto">
              <a:xfrm rot="16200000">
                <a:off x="4046199"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1516" name="Group 133"/>
            <p:cNvGrpSpPr>
              <a:grpSpLocks/>
            </p:cNvGrpSpPr>
            <p:nvPr/>
          </p:nvGrpSpPr>
          <p:grpSpPr bwMode="auto">
            <a:xfrm>
              <a:off x="1483360" y="5313680"/>
              <a:ext cx="701043" cy="517588"/>
              <a:chOff x="1046480" y="3962400"/>
              <a:chExt cx="1026163" cy="761428"/>
            </a:xfrm>
          </p:grpSpPr>
          <p:sp>
            <p:nvSpPr>
              <p:cNvPr id="135" name="Rectangle 48"/>
              <p:cNvSpPr>
                <a:spLocks noChangeArrowheads="1"/>
              </p:cNvSpPr>
              <p:nvPr/>
            </p:nvSpPr>
            <p:spPr bwMode="auto">
              <a:xfrm rot="16200000">
                <a:off x="1893437" y="4298853"/>
                <a:ext cx="109764"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1518" name="Group 49"/>
              <p:cNvGrpSpPr>
                <a:grpSpLocks/>
              </p:cNvGrpSpPr>
              <p:nvPr/>
            </p:nvGrpSpPr>
            <p:grpSpPr bwMode="auto">
              <a:xfrm>
                <a:off x="1046480" y="3962400"/>
                <a:ext cx="936071" cy="761428"/>
                <a:chOff x="-44" y="1473"/>
                <a:chExt cx="981" cy="1105"/>
              </a:xfrm>
            </p:grpSpPr>
            <p:pic>
              <p:nvPicPr>
                <p:cNvPr id="61519"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0"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sp>
        <p:nvSpPr>
          <p:cNvPr id="720966" name="Rectangle 70"/>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720967" name="Rectangle 71"/>
          <p:cNvSpPr>
            <a:spLocks noChangeArrowheads="1"/>
          </p:cNvSpPr>
          <p:nvPr/>
        </p:nvSpPr>
        <p:spPr bwMode="auto">
          <a:xfrm>
            <a:off x="719138" y="1441450"/>
            <a:ext cx="77724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destination address, frame contains A-to-B IP datagram</a:t>
            </a:r>
            <a:endParaRPr lang="en-US" sz="2800" dirty="0">
              <a:latin typeface="+mn-lt"/>
              <a:ea typeface="MS PGothic" pitchFamily="34" charset="-128"/>
            </a:endParaRPr>
          </a:p>
        </p:txBody>
      </p:sp>
      <p:grpSp>
        <p:nvGrpSpPr>
          <p:cNvPr id="720995" name="Group 99"/>
          <p:cNvGrpSpPr>
            <a:grpSpLocks/>
          </p:cNvGrpSpPr>
          <p:nvPr/>
        </p:nvGrpSpPr>
        <p:grpSpPr bwMode="auto">
          <a:xfrm>
            <a:off x="4791075" y="2057400"/>
            <a:ext cx="2436813" cy="1643063"/>
            <a:chOff x="3018" y="1445"/>
            <a:chExt cx="1535" cy="1035"/>
          </a:xfrm>
        </p:grpSpPr>
        <p:sp>
          <p:nvSpPr>
            <p:cNvPr id="49176" name="AutoShape 2"/>
            <p:cNvSpPr>
              <a:spLocks noChangeArrowheads="1"/>
            </p:cNvSpPr>
            <p:nvPr/>
          </p:nvSpPr>
          <p:spPr bwMode="auto">
            <a:xfrm>
              <a:off x="3597" y="1981"/>
              <a:ext cx="198" cy="499"/>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61463" name="Group 61"/>
            <p:cNvGrpSpPr>
              <a:grpSpLocks/>
            </p:cNvGrpSpPr>
            <p:nvPr/>
          </p:nvGrpSpPr>
          <p:grpSpPr bwMode="auto">
            <a:xfrm>
              <a:off x="3286" y="1702"/>
              <a:ext cx="1267" cy="479"/>
              <a:chOff x="1197" y="1665"/>
              <a:chExt cx="1267" cy="479"/>
            </a:xfrm>
          </p:grpSpPr>
          <p:grpSp>
            <p:nvGrpSpPr>
              <p:cNvPr id="61480" name="Group 62"/>
              <p:cNvGrpSpPr>
                <a:grpSpLocks/>
              </p:cNvGrpSpPr>
              <p:nvPr/>
            </p:nvGrpSpPr>
            <p:grpSpPr bwMode="auto">
              <a:xfrm>
                <a:off x="1231" y="1990"/>
                <a:ext cx="691" cy="154"/>
                <a:chOff x="1231" y="1990"/>
                <a:chExt cx="691" cy="154"/>
              </a:xfrm>
            </p:grpSpPr>
            <p:sp>
              <p:nvSpPr>
                <p:cNvPr id="49196" name="Rectangle 63"/>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97" name="Line 64"/>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8" name="Line 65"/>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9195" name="Text Box 66"/>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grpSp>
          <p:nvGrpSpPr>
            <p:cNvPr id="61464" name="Group 67"/>
            <p:cNvGrpSpPr>
              <a:grpSpLocks/>
            </p:cNvGrpSpPr>
            <p:nvPr/>
          </p:nvGrpSpPr>
          <p:grpSpPr bwMode="auto">
            <a:xfrm>
              <a:off x="3364" y="1860"/>
              <a:ext cx="92" cy="243"/>
              <a:chOff x="1272" y="1762"/>
              <a:chExt cx="92" cy="243"/>
            </a:xfrm>
          </p:grpSpPr>
          <p:sp>
            <p:nvSpPr>
              <p:cNvPr id="49192" name="Line 68"/>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3" name="Line 69"/>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1465" name="Group 72"/>
            <p:cNvGrpSpPr>
              <a:grpSpLocks/>
            </p:cNvGrpSpPr>
            <p:nvPr/>
          </p:nvGrpSpPr>
          <p:grpSpPr bwMode="auto">
            <a:xfrm>
              <a:off x="3018" y="1445"/>
              <a:ext cx="1530" cy="957"/>
              <a:chOff x="931" y="1414"/>
              <a:chExt cx="1530" cy="957"/>
            </a:xfrm>
          </p:grpSpPr>
          <p:sp>
            <p:nvSpPr>
              <p:cNvPr id="49180" name="Text Box 73"/>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MAC src: </a:t>
                </a:r>
                <a:r>
                  <a:rPr lang="en-US" sz="1200" i="0" dirty="0">
                    <a:solidFill>
                      <a:srgbClr val="FF0000"/>
                    </a:solidFill>
                    <a:latin typeface="Arial" charset="0"/>
                  </a:rPr>
                  <a:t>1A-23-F9-CD-06-9B</a:t>
                </a:r>
              </a:p>
              <a:p>
                <a:pPr>
                  <a:defRPr/>
                </a:pPr>
                <a:r>
                  <a:rPr lang="en-US" sz="1200" i="0" dirty="0">
                    <a:latin typeface="Arial" charset="0"/>
                  </a:rPr>
                  <a:t>  MAC dest: </a:t>
                </a:r>
                <a:r>
                  <a:rPr lang="en-US" sz="1200" i="0" dirty="0">
                    <a:solidFill>
                      <a:srgbClr val="FF0000"/>
                    </a:solidFill>
                    <a:latin typeface="Arial" charset="0"/>
                  </a:rPr>
                  <a:t>49-BD-D2-C7-56-2A</a:t>
                </a:r>
              </a:p>
              <a:p>
                <a:pPr>
                  <a:defRPr/>
                </a:pPr>
                <a:endParaRPr lang="en-US" sz="1200" i="0" dirty="0">
                  <a:solidFill>
                    <a:srgbClr val="FF0000"/>
                  </a:solidFill>
                  <a:latin typeface="Arial" charset="0"/>
                </a:endParaRPr>
              </a:p>
            </p:txBody>
          </p:sp>
          <p:grpSp>
            <p:nvGrpSpPr>
              <p:cNvPr id="61467" name="Group 74"/>
              <p:cNvGrpSpPr>
                <a:grpSpLocks/>
              </p:cNvGrpSpPr>
              <p:nvPr/>
            </p:nvGrpSpPr>
            <p:grpSpPr bwMode="auto">
              <a:xfrm>
                <a:off x="981" y="2182"/>
                <a:ext cx="1049" cy="189"/>
                <a:chOff x="2829" y="2040"/>
                <a:chExt cx="1049" cy="189"/>
              </a:xfrm>
            </p:grpSpPr>
            <p:sp>
              <p:nvSpPr>
                <p:cNvPr id="49186" name="Rectangle 75"/>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87" name="Rectangle 76"/>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88" name="Line 77"/>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9" name="Line 78"/>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0" name="Line 79"/>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91" name="Line 80"/>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49182" name="Line 81"/>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3" name="Line 82"/>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4" name="Line 83"/>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85" name="Line 84"/>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grpSp>
        <p:nvGrpSpPr>
          <p:cNvPr id="61445" name="Group 85"/>
          <p:cNvGrpSpPr>
            <a:grpSpLocks/>
          </p:cNvGrpSpPr>
          <p:nvPr/>
        </p:nvGrpSpPr>
        <p:grpSpPr bwMode="auto">
          <a:xfrm>
            <a:off x="3952875" y="2530475"/>
            <a:ext cx="895350" cy="2038350"/>
            <a:chOff x="2823" y="1545"/>
            <a:chExt cx="564" cy="1284"/>
          </a:xfrm>
        </p:grpSpPr>
        <p:sp>
          <p:nvSpPr>
            <p:cNvPr id="61457" name="Freeform 86"/>
            <p:cNvSpPr>
              <a:spLocks/>
            </p:cNvSpPr>
            <p:nvPr/>
          </p:nvSpPr>
          <p:spPr bwMode="auto">
            <a:xfrm>
              <a:off x="2823" y="2265"/>
              <a:ext cx="564" cy="564"/>
            </a:xfrm>
            <a:custGeom>
              <a:avLst/>
              <a:gdLst>
                <a:gd name="T0" fmla="*/ 564 w 564"/>
                <a:gd name="T1" fmla="*/ 0 h 564"/>
                <a:gd name="T2" fmla="*/ 287 w 564"/>
                <a:gd name="T3" fmla="*/ 564 h 564"/>
                <a:gd name="T4" fmla="*/ 0 w 564"/>
                <a:gd name="T5" fmla="*/ 0 h 564"/>
                <a:gd name="T6" fmla="*/ 564 w 564"/>
                <a:gd name="T7" fmla="*/ 0 h 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4" h="564">
                  <a:moveTo>
                    <a:pt x="564" y="0"/>
                  </a:moveTo>
                  <a:lnTo>
                    <a:pt x="287" y="564"/>
                  </a:lnTo>
                  <a:lnTo>
                    <a:pt x="0" y="0"/>
                  </a:lnTo>
                  <a:lnTo>
                    <a:pt x="564" y="0"/>
                  </a:lnTo>
                  <a:close/>
                </a:path>
              </a:pathLst>
            </a:custGeom>
            <a:gradFill rotWithShape="1">
              <a:gsLst>
                <a:gs pos="0">
                  <a:schemeClr val="bg1"/>
                </a:gs>
                <a:gs pos="100000">
                  <a:srgbClr val="FF000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72" name="Rectangle 87"/>
            <p:cNvSpPr>
              <a:spLocks noChangeArrowheads="1"/>
            </p:cNvSpPr>
            <p:nvPr/>
          </p:nvSpPr>
          <p:spPr bwMode="auto">
            <a:xfrm>
              <a:off x="2872" y="1877"/>
              <a:ext cx="493" cy="47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73" name="Text Box 88"/>
            <p:cNvSpPr txBox="1">
              <a:spLocks noChangeArrowheads="1"/>
            </p:cNvSpPr>
            <p:nvPr/>
          </p:nvSpPr>
          <p:spPr bwMode="auto">
            <a:xfrm>
              <a:off x="2941" y="1545"/>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9174" name="Line 89"/>
            <p:cNvSpPr>
              <a:spLocks noChangeShapeType="1"/>
            </p:cNvSpPr>
            <p:nvPr/>
          </p:nvSpPr>
          <p:spPr bwMode="auto">
            <a:xfrm>
              <a:off x="2868" y="2039"/>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75" name="Line 90"/>
            <p:cNvSpPr>
              <a:spLocks noChangeShapeType="1"/>
            </p:cNvSpPr>
            <p:nvPr/>
          </p:nvSpPr>
          <p:spPr bwMode="auto">
            <a:xfrm>
              <a:off x="2865" y="21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20987" name="Group 91"/>
          <p:cNvGrpSpPr>
            <a:grpSpLocks/>
          </p:cNvGrpSpPr>
          <p:nvPr/>
        </p:nvGrpSpPr>
        <p:grpSpPr bwMode="auto">
          <a:xfrm>
            <a:off x="8061325" y="2241550"/>
            <a:ext cx="928688" cy="1954213"/>
            <a:chOff x="250" y="1380"/>
            <a:chExt cx="585" cy="1231"/>
          </a:xfrm>
        </p:grpSpPr>
        <p:sp>
          <p:nvSpPr>
            <p:cNvPr id="61450" name="Freeform 92"/>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5" name="Rectangle 93"/>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49166" name="Text Box 94"/>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49167" name="Line 95"/>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68" name="Line 96"/>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69" name="Line 97"/>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49170" name="Line 98"/>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12"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290DDE6-358A-DE40-9D5C-76BBD6A0B830}" type="slidenum">
              <a:rPr lang="en-US" altLang="en-US" sz="1200" smtClean="0">
                <a:latin typeface="Comic Sans MS" charset="0"/>
              </a:rPr>
              <a:pPr>
                <a:defRPr/>
              </a:pPr>
              <a:t>29</a:t>
            </a:fld>
            <a:endParaRPr lang="en-US" altLang="en-US" sz="1200">
              <a:latin typeface="Comic Sans MS" charset="0"/>
            </a:endParaRPr>
          </a:p>
        </p:txBody>
      </p:sp>
      <p:sp>
        <p:nvSpPr>
          <p:cNvPr id="109"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209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096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720987"/>
                                        </p:tgtEl>
                                        <p:attrNameLst>
                                          <p:attrName>style.visibility</p:attrName>
                                        </p:attrNameLst>
                                      </p:cBhvr>
                                      <p:to>
                                        <p:strVal val="visible"/>
                                      </p:to>
                                    </p:set>
                                    <p:animEffect transition="in" filter="wipe(down)">
                                      <p:cBhvr>
                                        <p:cTn id="14" dur="1000"/>
                                        <p:tgtEl>
                                          <p:spTgt spid="720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1.94444E-6 3.33333E-6 L 1.94444E-6 0.19838 L 0.11007 0.1199 L 0.11007 -0.03565 " pathEditMode="relative" rAng="0" ptsTypes="AAAA">
                                      <p:cBhvr>
                                        <p:cTn id="18" dur="2000" fill="hold"/>
                                        <p:tgtEl>
                                          <p:spTgt spid="720995"/>
                                        </p:tgtEl>
                                        <p:attrNameLst>
                                          <p:attrName>ppt_x</p:attrName>
                                          <p:attrName>ppt_y</p:attrName>
                                        </p:attrNameLst>
                                      </p:cBhvr>
                                      <p:rCtr x="5503" y="81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66" grpId="0"/>
      <p:bldP spid="720967"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FBB9A7B6-52A4-254B-B165-1F51F652B574}" type="slidenum">
              <a:rPr lang="en-US" altLang="en-US" sz="1200" smtClean="0"/>
              <a:pPr>
                <a:spcBef>
                  <a:spcPct val="0"/>
                </a:spcBef>
                <a:buFontTx/>
                <a:buNone/>
                <a:defRPr/>
              </a:pPr>
              <a:t>3</a:t>
            </a:fld>
            <a:endParaRPr lang="en-US" altLang="en-US" sz="1200"/>
          </a:p>
        </p:txBody>
      </p:sp>
      <p:sp>
        <p:nvSpPr>
          <p:cNvPr id="157698" name="Rectangle 2"/>
          <p:cNvSpPr>
            <a:spLocks noGrp="1" noChangeArrowheads="1"/>
          </p:cNvSpPr>
          <p:nvPr>
            <p:ph type="title"/>
          </p:nvPr>
        </p:nvSpPr>
        <p:spPr>
          <a:xfrm>
            <a:off x="609600" y="381000"/>
            <a:ext cx="7772400" cy="762000"/>
          </a:xfrm>
        </p:spPr>
        <p:txBody>
          <a:bodyPr/>
          <a:lstStyle/>
          <a:p>
            <a:pPr>
              <a:defRPr/>
            </a:pPr>
            <a:r>
              <a:rPr lang="en-US" sz="3600">
                <a:ea typeface="+mj-ea"/>
                <a:cs typeface="+mj-cs"/>
              </a:rPr>
              <a:t>What Does Data Link Layer Do? </a:t>
            </a:r>
          </a:p>
        </p:txBody>
      </p:sp>
      <p:sp>
        <p:nvSpPr>
          <p:cNvPr id="157699" name="Rectangle 3"/>
          <p:cNvSpPr>
            <a:spLocks noGrp="1" noChangeArrowheads="1"/>
          </p:cNvSpPr>
          <p:nvPr>
            <p:ph type="body" idx="1"/>
          </p:nvPr>
        </p:nvSpPr>
        <p:spPr>
          <a:xfrm>
            <a:off x="533400" y="2667000"/>
            <a:ext cx="7772400" cy="3276600"/>
          </a:xfrm>
        </p:spPr>
        <p:txBody>
          <a:bodyPr/>
          <a:lstStyle/>
          <a:p>
            <a:pPr>
              <a:lnSpc>
                <a:spcPct val="90000"/>
              </a:lnSpc>
              <a:defRPr/>
            </a:pPr>
            <a:r>
              <a:rPr lang="en-US" altLang="en-US" sz="2000" dirty="0"/>
              <a:t>An IP packet from host A to host B may traverses different links using different data link protocols</a:t>
            </a:r>
            <a:r>
              <a:rPr lang="en-US" altLang="en-US" sz="2200" dirty="0"/>
              <a:t> </a:t>
            </a:r>
          </a:p>
          <a:p>
            <a:pPr lvl="1">
              <a:lnSpc>
                <a:spcPct val="90000"/>
              </a:lnSpc>
              <a:defRPr/>
            </a:pPr>
            <a:r>
              <a:rPr lang="en-US" altLang="en-US" sz="1800" dirty="0"/>
              <a:t>e.g., Ethernet on first link, frame relay on intermediate links, 802.11 on last link</a:t>
            </a:r>
          </a:p>
          <a:p>
            <a:pPr>
              <a:lnSpc>
                <a:spcPct val="90000"/>
              </a:lnSpc>
              <a:defRPr/>
            </a:pPr>
            <a:r>
              <a:rPr lang="en-US" altLang="en-US" sz="2000" dirty="0"/>
              <a:t>Each link protocol provides different services</a:t>
            </a:r>
          </a:p>
          <a:p>
            <a:pPr lvl="1">
              <a:lnSpc>
                <a:spcPct val="90000"/>
              </a:lnSpc>
              <a:defRPr/>
            </a:pPr>
            <a:r>
              <a:rPr lang="en-US" altLang="en-US" sz="1800" dirty="0"/>
              <a:t>e.g., may or may not provide reliable data delivery</a:t>
            </a:r>
          </a:p>
          <a:p>
            <a:pPr>
              <a:lnSpc>
                <a:spcPct val="90000"/>
              </a:lnSpc>
              <a:defRPr/>
            </a:pPr>
            <a:r>
              <a:rPr lang="en-US" altLang="en-US" sz="2000" dirty="0">
                <a:solidFill>
                  <a:srgbClr val="FF0000"/>
                </a:solidFill>
              </a:rPr>
              <a:t>Different link protocols are not inter-operable!</a:t>
            </a:r>
          </a:p>
          <a:p>
            <a:pPr lvl="1">
              <a:lnSpc>
                <a:spcPct val="90000"/>
              </a:lnSpc>
              <a:defRPr/>
            </a:pPr>
            <a:r>
              <a:rPr lang="en-US" altLang="en-US" sz="1800" dirty="0">
                <a:solidFill>
                  <a:srgbClr val="FF0000"/>
                </a:solidFill>
              </a:rPr>
              <a:t>IP packets are encapsulated/</a:t>
            </a:r>
            <a:r>
              <a:rPr lang="en-US" altLang="en-US" sz="1800" dirty="0" err="1">
                <a:solidFill>
                  <a:srgbClr val="FF0000"/>
                </a:solidFill>
              </a:rPr>
              <a:t>decapsulated</a:t>
            </a:r>
            <a:r>
              <a:rPr lang="en-US" altLang="en-US" sz="1800" dirty="0">
                <a:solidFill>
                  <a:srgbClr val="FF0000"/>
                </a:solidFill>
              </a:rPr>
              <a:t> with appropriate data link protocol header over each link</a:t>
            </a:r>
          </a:p>
          <a:p>
            <a:pPr lvl="1">
              <a:lnSpc>
                <a:spcPct val="90000"/>
              </a:lnSpc>
              <a:defRPr/>
            </a:pPr>
            <a:r>
              <a:rPr lang="en-US" altLang="en-US" sz="1800" dirty="0">
                <a:solidFill>
                  <a:srgbClr val="FF0000"/>
                </a:solidFill>
              </a:rPr>
              <a:t>IP protocol and IP routers glue the links (</a:t>
            </a:r>
            <a:r>
              <a:rPr lang="ja-JP" altLang="en-US" sz="1800" dirty="0">
                <a:solidFill>
                  <a:srgbClr val="FF0000"/>
                </a:solidFill>
                <a:latin typeface="Arial" pitchFamily="34" charset="0"/>
              </a:rPr>
              <a:t>“</a:t>
            </a:r>
            <a:r>
              <a:rPr lang="en-US" altLang="ja-JP" sz="1800" dirty="0">
                <a:solidFill>
                  <a:srgbClr val="FF0000"/>
                </a:solidFill>
              </a:rPr>
              <a:t>physical networks</a:t>
            </a:r>
            <a:r>
              <a:rPr lang="ja-JP" altLang="en-US" sz="1800" dirty="0">
                <a:solidFill>
                  <a:srgbClr val="FF0000"/>
                </a:solidFill>
                <a:latin typeface="Arial" pitchFamily="34" charset="0"/>
              </a:rPr>
              <a:t>”</a:t>
            </a:r>
            <a:r>
              <a:rPr lang="en-US" altLang="ja-JP" sz="1800" dirty="0">
                <a:solidFill>
                  <a:srgbClr val="FF0000"/>
                </a:solidFill>
              </a:rPr>
              <a:t>) together and provide end-to-end data delivery! </a:t>
            </a:r>
            <a:endParaRPr lang="en-US" altLang="en-US" sz="1800" dirty="0">
              <a:solidFill>
                <a:srgbClr val="FF0000"/>
              </a:solidFill>
            </a:endParaRPr>
          </a:p>
        </p:txBody>
      </p:sp>
      <p:sp>
        <p:nvSpPr>
          <p:cNvPr id="157700" name="Text Box 4"/>
          <p:cNvSpPr txBox="1">
            <a:spLocks noChangeArrowheads="1"/>
          </p:cNvSpPr>
          <p:nvPr/>
        </p:nvSpPr>
        <p:spPr bwMode="auto">
          <a:xfrm>
            <a:off x="762000" y="1295400"/>
            <a:ext cx="7010400" cy="12065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defRPr/>
            </a:pPr>
            <a:r>
              <a:rPr lang="en-US" altLang="en-US" b="1">
                <a:solidFill>
                  <a:srgbClr val="FF0000"/>
                </a:solidFill>
                <a:latin typeface="Comic Sans MS" pitchFamily="66" charset="0"/>
              </a:rPr>
              <a:t>Data link layer</a:t>
            </a:r>
            <a:r>
              <a:rPr lang="en-US" altLang="en-US">
                <a:latin typeface="Comic Sans MS" pitchFamily="66" charset="0"/>
              </a:rPr>
              <a:t> has responsibility of </a:t>
            </a:r>
          </a:p>
          <a:p>
            <a:pPr>
              <a:defRPr/>
            </a:pPr>
            <a:r>
              <a:rPr lang="en-US" altLang="en-US">
                <a:latin typeface="Comic Sans MS" pitchFamily="66" charset="0"/>
              </a:rPr>
              <a:t>transferring frames from one node to adjacent node over a </a:t>
            </a:r>
            <a:r>
              <a:rPr lang="en-US" altLang="en-US" i="1">
                <a:latin typeface="Comic Sans MS" pitchFamily="66" charset="0"/>
              </a:rPr>
              <a:t>single</a:t>
            </a:r>
            <a:r>
              <a:rPr lang="en-US" altLang="en-US">
                <a:latin typeface="Comic Sans MS" pitchFamily="66" charset="0"/>
              </a:rPr>
              <a:t> link</a:t>
            </a:r>
            <a:endParaRPr lang="en-US" altLang="en-US" sz="1800">
              <a:latin typeface="Comic Sans MS" pitchFamily="66" charset="0"/>
            </a:endParaRPr>
          </a:p>
        </p:txBody>
      </p:sp>
      <p:sp>
        <p:nvSpPr>
          <p:cNvPr id="9"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0-#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7699">
                                            <p:txEl>
                                              <p:pRg st="0" end="0"/>
                                            </p:txEl>
                                          </p:spTgt>
                                        </p:tgtEl>
                                        <p:attrNameLst>
                                          <p:attrName>style.visibility</p:attrName>
                                        </p:attrNameLst>
                                      </p:cBhvr>
                                      <p:to>
                                        <p:strVal val="visible"/>
                                      </p:to>
                                    </p:set>
                                    <p:anim calcmode="lin" valueType="num">
                                      <p:cBhvr additive="base">
                                        <p:cTn id="13" dur="500" fill="hold"/>
                                        <p:tgtEl>
                                          <p:spTgt spid="1576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7699">
                                            <p:txEl>
                                              <p:pRg st="1" end="1"/>
                                            </p:txEl>
                                          </p:spTgt>
                                        </p:tgtEl>
                                        <p:attrNameLst>
                                          <p:attrName>style.visibility</p:attrName>
                                        </p:attrNameLst>
                                      </p:cBhvr>
                                      <p:to>
                                        <p:strVal val="visible"/>
                                      </p:to>
                                    </p:set>
                                    <p:anim calcmode="lin" valueType="num">
                                      <p:cBhvr additive="base">
                                        <p:cTn id="19"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7699">
                                            <p:txEl>
                                              <p:pRg st="2" end="2"/>
                                            </p:txEl>
                                          </p:spTgt>
                                        </p:tgtEl>
                                        <p:attrNameLst>
                                          <p:attrName>style.visibility</p:attrName>
                                        </p:attrNameLst>
                                      </p:cBhvr>
                                      <p:to>
                                        <p:strVal val="visible"/>
                                      </p:to>
                                    </p:set>
                                    <p:anim calcmode="lin" valueType="num">
                                      <p:cBhvr additive="base">
                                        <p:cTn id="25"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7699">
                                            <p:txEl>
                                              <p:pRg st="3" end="3"/>
                                            </p:txEl>
                                          </p:spTgt>
                                        </p:tgtEl>
                                        <p:attrNameLst>
                                          <p:attrName>style.visibility</p:attrName>
                                        </p:attrNameLst>
                                      </p:cBhvr>
                                      <p:to>
                                        <p:strVal val="visible"/>
                                      </p:to>
                                    </p:set>
                                    <p:anim calcmode="lin" valueType="num">
                                      <p:cBhvr additive="base">
                                        <p:cTn id="31"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7699">
                                            <p:txEl>
                                              <p:pRg st="4" end="4"/>
                                            </p:txEl>
                                          </p:spTgt>
                                        </p:tgtEl>
                                        <p:attrNameLst>
                                          <p:attrName>style.visibility</p:attrName>
                                        </p:attrNameLst>
                                      </p:cBhvr>
                                      <p:to>
                                        <p:strVal val="visible"/>
                                      </p:to>
                                    </p:set>
                                    <p:anim calcmode="lin" valueType="num">
                                      <p:cBhvr additive="base">
                                        <p:cTn id="37"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7699">
                                            <p:txEl>
                                              <p:pRg st="5" end="5"/>
                                            </p:txEl>
                                          </p:spTgt>
                                        </p:tgtEl>
                                        <p:attrNameLst>
                                          <p:attrName>style.visibility</p:attrName>
                                        </p:attrNameLst>
                                      </p:cBhvr>
                                      <p:to>
                                        <p:strVal val="visible"/>
                                      </p:to>
                                    </p:set>
                                    <p:anim calcmode="lin" valueType="num">
                                      <p:cBhvr additive="base">
                                        <p:cTn id="43"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7699">
                                            <p:txEl>
                                              <p:pRg st="6" end="6"/>
                                            </p:txEl>
                                          </p:spTgt>
                                        </p:tgtEl>
                                        <p:attrNameLst>
                                          <p:attrName>style.visibility</p:attrName>
                                        </p:attrNameLst>
                                      </p:cBhvr>
                                      <p:to>
                                        <p:strVal val="visible"/>
                                      </p:to>
                                    </p:set>
                                    <p:anim calcmode="lin" valueType="num">
                                      <p:cBhvr additive="base">
                                        <p:cTn id="49" dur="500" fill="hold"/>
                                        <p:tgtEl>
                                          <p:spTgt spid="15769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7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bldLvl="2" autoUpdateAnimBg="0"/>
      <p:bldP spid="15770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Group 95"/>
          <p:cNvGrpSpPr>
            <a:grpSpLocks/>
          </p:cNvGrpSpPr>
          <p:nvPr/>
        </p:nvGrpSpPr>
        <p:grpSpPr bwMode="auto">
          <a:xfrm>
            <a:off x="6962775" y="5137150"/>
            <a:ext cx="711200" cy="600075"/>
            <a:chOff x="7179310" y="4033520"/>
            <a:chExt cx="1009650" cy="855028"/>
          </a:xfrm>
        </p:grpSpPr>
        <p:grpSp>
          <p:nvGrpSpPr>
            <p:cNvPr id="63584" name="Group 44"/>
            <p:cNvGrpSpPr>
              <a:grpSpLocks/>
            </p:cNvGrpSpPr>
            <p:nvPr/>
          </p:nvGrpSpPr>
          <p:grpSpPr bwMode="auto">
            <a:xfrm>
              <a:off x="7179310" y="4033520"/>
              <a:ext cx="1009650" cy="855028"/>
              <a:chOff x="-44" y="1473"/>
              <a:chExt cx="981" cy="1105"/>
            </a:xfrm>
          </p:grpSpPr>
          <p:pic>
            <p:nvPicPr>
              <p:cNvPr id="6358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8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56" name="Rectangle 43"/>
            <p:cNvSpPr>
              <a:spLocks noChangeArrowheads="1"/>
            </p:cNvSpPr>
            <p:nvPr/>
          </p:nvSpPr>
          <p:spPr bwMode="auto">
            <a:xfrm rot="16200000">
              <a:off x="7439379" y="4308711"/>
              <a:ext cx="126671"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490" name="Group 96"/>
          <p:cNvGrpSpPr>
            <a:grpSpLocks/>
          </p:cNvGrpSpPr>
          <p:nvPr/>
        </p:nvGrpSpPr>
        <p:grpSpPr bwMode="auto">
          <a:xfrm>
            <a:off x="1028700" y="3744913"/>
            <a:ext cx="1027113" cy="762000"/>
            <a:chOff x="1046480" y="3962400"/>
            <a:chExt cx="1026163" cy="761428"/>
          </a:xfrm>
        </p:grpSpPr>
        <p:sp>
          <p:nvSpPr>
            <p:cNvPr id="151" name="Rectangle 48"/>
            <p:cNvSpPr>
              <a:spLocks noChangeArrowheads="1"/>
            </p:cNvSpPr>
            <p:nvPr/>
          </p:nvSpPr>
          <p:spPr bwMode="auto">
            <a:xfrm rot="16200000">
              <a:off x="1893411" y="4300306"/>
              <a:ext cx="111042" cy="24742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81" name="Group 49"/>
            <p:cNvGrpSpPr>
              <a:grpSpLocks/>
            </p:cNvGrpSpPr>
            <p:nvPr/>
          </p:nvGrpSpPr>
          <p:grpSpPr bwMode="auto">
            <a:xfrm>
              <a:off x="1046480" y="3962400"/>
              <a:ext cx="936071" cy="761428"/>
              <a:chOff x="-44" y="1473"/>
              <a:chExt cx="981" cy="1105"/>
            </a:xfrm>
          </p:grpSpPr>
          <p:pic>
            <p:nvPicPr>
              <p:cNvPr id="63582"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8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98" name="Text Box 4"/>
          <p:cNvSpPr txBox="1">
            <a:spLocks noChangeArrowheads="1"/>
          </p:cNvSpPr>
          <p:nvPr/>
        </p:nvSpPr>
        <p:spPr bwMode="auto">
          <a:xfrm>
            <a:off x="4206875" y="4164013"/>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defRPr/>
            </a:pPr>
            <a:r>
              <a:rPr lang="en-US" dirty="0">
                <a:solidFill>
                  <a:srgbClr val="FF0000"/>
                </a:solidFill>
                <a:latin typeface="+mn-lt"/>
                <a:ea typeface="+mn-ea"/>
              </a:rPr>
              <a:t>R</a:t>
            </a:r>
            <a:endParaRPr lang="en-US" dirty="0">
              <a:latin typeface="+mn-lt"/>
              <a:ea typeface="+mn-ea"/>
            </a:endParaRPr>
          </a:p>
        </p:txBody>
      </p:sp>
      <p:sp>
        <p:nvSpPr>
          <p:cNvPr id="50181" name="Text Box 21"/>
          <p:cNvSpPr txBox="1">
            <a:spLocks noChangeArrowheads="1"/>
          </p:cNvSpPr>
          <p:nvPr/>
        </p:nvSpPr>
        <p:spPr bwMode="auto">
          <a:xfrm>
            <a:off x="3851275" y="5160963"/>
            <a:ext cx="1543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1A-23-F9-CD-06-9B</a:t>
            </a:r>
          </a:p>
        </p:txBody>
      </p:sp>
      <p:sp>
        <p:nvSpPr>
          <p:cNvPr id="50182" name="Text Box 22"/>
          <p:cNvSpPr txBox="1">
            <a:spLocks noChangeArrowheads="1"/>
          </p:cNvSpPr>
          <p:nvPr/>
        </p:nvSpPr>
        <p:spPr bwMode="auto">
          <a:xfrm>
            <a:off x="3998913" y="4987925"/>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222.222.222.220</a:t>
            </a:r>
          </a:p>
        </p:txBody>
      </p:sp>
      <p:grpSp>
        <p:nvGrpSpPr>
          <p:cNvPr id="63494" name="Group 23"/>
          <p:cNvGrpSpPr>
            <a:grpSpLocks/>
          </p:cNvGrpSpPr>
          <p:nvPr/>
        </p:nvGrpSpPr>
        <p:grpSpPr bwMode="auto">
          <a:xfrm>
            <a:off x="3027363" y="5576888"/>
            <a:ext cx="1541462" cy="449262"/>
            <a:chOff x="1934" y="2405"/>
            <a:chExt cx="971" cy="283"/>
          </a:xfrm>
        </p:grpSpPr>
        <p:sp>
          <p:nvSpPr>
            <p:cNvPr id="50268" name="Text Box 24"/>
            <p:cNvSpPr txBox="1">
              <a:spLocks noChangeArrowheads="1"/>
            </p:cNvSpPr>
            <p:nvPr/>
          </p:nvSpPr>
          <p:spPr bwMode="auto">
            <a:xfrm>
              <a:off x="1934" y="2405"/>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111.111.111.110</a:t>
              </a:r>
            </a:p>
          </p:txBody>
        </p:sp>
        <p:sp>
          <p:nvSpPr>
            <p:cNvPr id="50269" name="Text Box 25"/>
            <p:cNvSpPr txBox="1">
              <a:spLocks noChangeArrowheads="1"/>
            </p:cNvSpPr>
            <p:nvPr/>
          </p:nvSpPr>
          <p:spPr bwMode="auto">
            <a:xfrm>
              <a:off x="1938" y="2515"/>
              <a:ext cx="96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E6-E9-00-17-BB-4B</a:t>
              </a:r>
            </a:p>
          </p:txBody>
        </p:sp>
      </p:grpSp>
      <p:sp>
        <p:nvSpPr>
          <p:cNvPr id="50184" name="Text Box 26"/>
          <p:cNvSpPr txBox="1">
            <a:spLocks noChangeArrowheads="1"/>
          </p:cNvSpPr>
          <p:nvPr/>
        </p:nvSpPr>
        <p:spPr bwMode="auto">
          <a:xfrm>
            <a:off x="935038" y="5819775"/>
            <a:ext cx="16271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CC-49-DE-D0-AB-7D</a:t>
            </a:r>
          </a:p>
        </p:txBody>
      </p:sp>
      <p:sp>
        <p:nvSpPr>
          <p:cNvPr id="50185" name="Text Box 27"/>
          <p:cNvSpPr txBox="1">
            <a:spLocks noChangeArrowheads="1"/>
          </p:cNvSpPr>
          <p:nvPr/>
        </p:nvSpPr>
        <p:spPr bwMode="auto">
          <a:xfrm>
            <a:off x="925513" y="5637213"/>
            <a:ext cx="13223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111.111.111.112</a:t>
            </a:r>
          </a:p>
        </p:txBody>
      </p:sp>
      <p:sp>
        <p:nvSpPr>
          <p:cNvPr id="50186" name="Text Box 30"/>
          <p:cNvSpPr txBox="1">
            <a:spLocks noChangeArrowheads="1"/>
          </p:cNvSpPr>
          <p:nvPr/>
        </p:nvSpPr>
        <p:spPr bwMode="auto">
          <a:xfrm>
            <a:off x="692150" y="4524375"/>
            <a:ext cx="1322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111.111.111.111</a:t>
            </a:r>
          </a:p>
        </p:txBody>
      </p:sp>
      <p:sp>
        <p:nvSpPr>
          <p:cNvPr id="50187" name="Text Box 33"/>
          <p:cNvSpPr txBox="1">
            <a:spLocks noChangeArrowheads="1"/>
          </p:cNvSpPr>
          <p:nvPr/>
        </p:nvSpPr>
        <p:spPr bwMode="auto">
          <a:xfrm>
            <a:off x="712788" y="4710113"/>
            <a:ext cx="1509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74-29-9C-E8-FF-55</a:t>
            </a:r>
          </a:p>
        </p:txBody>
      </p:sp>
      <p:sp>
        <p:nvSpPr>
          <p:cNvPr id="63499" name="Freeform 39"/>
          <p:cNvSpPr>
            <a:spLocks/>
          </p:cNvSpPr>
          <p:nvPr/>
        </p:nvSpPr>
        <p:spPr bwMode="auto">
          <a:xfrm>
            <a:off x="2347913" y="4219575"/>
            <a:ext cx="839787" cy="1069975"/>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9" name="Line 40"/>
          <p:cNvSpPr>
            <a:spLocks noChangeShapeType="1"/>
          </p:cNvSpPr>
          <p:nvPr/>
        </p:nvSpPr>
        <p:spPr bwMode="auto">
          <a:xfrm>
            <a:off x="2044700" y="4198938"/>
            <a:ext cx="438150" cy="2301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0" name="Line 41"/>
          <p:cNvSpPr>
            <a:spLocks noChangeShapeType="1"/>
          </p:cNvSpPr>
          <p:nvPr/>
        </p:nvSpPr>
        <p:spPr bwMode="auto">
          <a:xfrm flipV="1">
            <a:off x="2168525" y="5143500"/>
            <a:ext cx="231775" cy="255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1" name="Line 42"/>
          <p:cNvSpPr>
            <a:spLocks noChangeShapeType="1"/>
          </p:cNvSpPr>
          <p:nvPr/>
        </p:nvSpPr>
        <p:spPr bwMode="auto">
          <a:xfrm>
            <a:off x="3167063" y="4737100"/>
            <a:ext cx="584200" cy="9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2" name="Line 44"/>
          <p:cNvSpPr>
            <a:spLocks noChangeShapeType="1"/>
          </p:cNvSpPr>
          <p:nvPr/>
        </p:nvSpPr>
        <p:spPr bwMode="auto">
          <a:xfrm flipV="1">
            <a:off x="2084388" y="5494338"/>
            <a:ext cx="0" cy="163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3" name="Line 45"/>
          <p:cNvSpPr>
            <a:spLocks noChangeShapeType="1"/>
          </p:cNvSpPr>
          <p:nvPr/>
        </p:nvSpPr>
        <p:spPr bwMode="auto">
          <a:xfrm flipH="1" flipV="1">
            <a:off x="1958975" y="4271963"/>
            <a:ext cx="0" cy="398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4" name="Line 46"/>
          <p:cNvSpPr>
            <a:spLocks noChangeShapeType="1"/>
          </p:cNvSpPr>
          <p:nvPr/>
        </p:nvSpPr>
        <p:spPr bwMode="auto">
          <a:xfrm>
            <a:off x="3836988" y="4803775"/>
            <a:ext cx="0" cy="7508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195" name="Line 47"/>
          <p:cNvSpPr>
            <a:spLocks noChangeShapeType="1"/>
          </p:cNvSpPr>
          <p:nvPr/>
        </p:nvSpPr>
        <p:spPr bwMode="auto">
          <a:xfrm flipH="1" flipV="1">
            <a:off x="4918075" y="4794250"/>
            <a:ext cx="4763"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14" name="Text Box 58"/>
          <p:cNvSpPr txBox="1">
            <a:spLocks noChangeArrowheads="1"/>
          </p:cNvSpPr>
          <p:nvPr/>
        </p:nvSpPr>
        <p:spPr bwMode="auto">
          <a:xfrm>
            <a:off x="701675" y="3938588"/>
            <a:ext cx="390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A</a:t>
            </a:r>
          </a:p>
        </p:txBody>
      </p:sp>
      <p:sp>
        <p:nvSpPr>
          <p:cNvPr id="50197" name="Line 60"/>
          <p:cNvSpPr>
            <a:spLocks noChangeShapeType="1"/>
          </p:cNvSpPr>
          <p:nvPr/>
        </p:nvSpPr>
        <p:spPr bwMode="auto">
          <a:xfrm>
            <a:off x="5027613" y="4703763"/>
            <a:ext cx="1198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63509" name="Group 63"/>
          <p:cNvGrpSpPr>
            <a:grpSpLocks/>
          </p:cNvGrpSpPr>
          <p:nvPr/>
        </p:nvGrpSpPr>
        <p:grpSpPr bwMode="auto">
          <a:xfrm>
            <a:off x="7354888" y="4627563"/>
            <a:ext cx="1558925" cy="460375"/>
            <a:chOff x="4351" y="2786"/>
            <a:chExt cx="982" cy="290"/>
          </a:xfrm>
        </p:grpSpPr>
        <p:sp>
          <p:nvSpPr>
            <p:cNvPr id="50266" name="Text Box 64"/>
            <p:cNvSpPr txBox="1">
              <a:spLocks noChangeArrowheads="1"/>
            </p:cNvSpPr>
            <p:nvPr/>
          </p:nvSpPr>
          <p:spPr bwMode="auto">
            <a:xfrm>
              <a:off x="4352" y="2786"/>
              <a:ext cx="8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222.222.222.222</a:t>
              </a:r>
            </a:p>
          </p:txBody>
        </p:sp>
        <p:sp>
          <p:nvSpPr>
            <p:cNvPr id="50267" name="Text Box 65"/>
            <p:cNvSpPr txBox="1">
              <a:spLocks noChangeArrowheads="1"/>
            </p:cNvSpPr>
            <p:nvPr/>
          </p:nvSpPr>
          <p:spPr bwMode="auto">
            <a:xfrm>
              <a:off x="4351" y="2904"/>
              <a:ext cx="98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49-BD-D2-C7-56-2A</a:t>
              </a:r>
            </a:p>
          </p:txBody>
        </p:sp>
      </p:grpSp>
      <p:sp>
        <p:nvSpPr>
          <p:cNvPr id="50199" name="Line 67"/>
          <p:cNvSpPr>
            <a:spLocks noChangeShapeType="1"/>
          </p:cNvSpPr>
          <p:nvPr/>
        </p:nvSpPr>
        <p:spPr bwMode="auto">
          <a:xfrm flipV="1">
            <a:off x="6926263" y="4198938"/>
            <a:ext cx="450850" cy="317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0" name="Line 68"/>
          <p:cNvSpPr>
            <a:spLocks noChangeShapeType="1"/>
          </p:cNvSpPr>
          <p:nvPr/>
        </p:nvSpPr>
        <p:spPr bwMode="auto">
          <a:xfrm flipH="1" flipV="1">
            <a:off x="7451725" y="4275138"/>
            <a:ext cx="11113" cy="388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1" name="Text Box 71"/>
          <p:cNvSpPr txBox="1">
            <a:spLocks noChangeArrowheads="1"/>
          </p:cNvSpPr>
          <p:nvPr/>
        </p:nvSpPr>
        <p:spPr bwMode="auto">
          <a:xfrm>
            <a:off x="7056438" y="5594350"/>
            <a:ext cx="1322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222.222.222.221</a:t>
            </a:r>
          </a:p>
        </p:txBody>
      </p:sp>
      <p:sp>
        <p:nvSpPr>
          <p:cNvPr id="50202" name="Text Box 72"/>
          <p:cNvSpPr txBox="1">
            <a:spLocks noChangeArrowheads="1"/>
          </p:cNvSpPr>
          <p:nvPr/>
        </p:nvSpPr>
        <p:spPr bwMode="auto">
          <a:xfrm>
            <a:off x="7059613" y="5768975"/>
            <a:ext cx="1501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88-B2-2F-54-1A-0F</a:t>
            </a:r>
          </a:p>
        </p:txBody>
      </p:sp>
      <p:sp>
        <p:nvSpPr>
          <p:cNvPr id="50203" name="Line 73"/>
          <p:cNvSpPr>
            <a:spLocks noChangeShapeType="1"/>
          </p:cNvSpPr>
          <p:nvPr/>
        </p:nvSpPr>
        <p:spPr bwMode="auto">
          <a:xfrm flipH="1" flipV="1">
            <a:off x="6856413" y="5095875"/>
            <a:ext cx="254000" cy="250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04" name="Line 74"/>
          <p:cNvSpPr>
            <a:spLocks noChangeShapeType="1"/>
          </p:cNvSpPr>
          <p:nvPr/>
        </p:nvSpPr>
        <p:spPr bwMode="auto">
          <a:xfrm flipH="1">
            <a:off x="7191375" y="5437188"/>
            <a:ext cx="4763" cy="2016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6" name="Freeform 75"/>
          <p:cNvSpPr>
            <a:spLocks/>
          </p:cNvSpPr>
          <p:nvPr/>
        </p:nvSpPr>
        <p:spPr bwMode="auto">
          <a:xfrm>
            <a:off x="6186488" y="4222750"/>
            <a:ext cx="765175" cy="1081088"/>
          </a:xfrm>
          <a:custGeom>
            <a:avLst/>
            <a:gdLst>
              <a:gd name="T0" fmla="*/ 2147483646 w 1005"/>
              <a:gd name="T1" fmla="*/ 2147483646 h 996"/>
              <a:gd name="T2" fmla="*/ 2147483646 w 1005"/>
              <a:gd name="T3" fmla="*/ 2147483646 h 996"/>
              <a:gd name="T4" fmla="*/ 2147483646 w 1005"/>
              <a:gd name="T5" fmla="*/ 2147483646 h 996"/>
              <a:gd name="T6" fmla="*/ 2147483646 w 1005"/>
              <a:gd name="T7" fmla="*/ 2147483646 h 996"/>
              <a:gd name="T8" fmla="*/ 2147483646 w 1005"/>
              <a:gd name="T9" fmla="*/ 2147483646 h 996"/>
              <a:gd name="T10" fmla="*/ 2147483646 w 1005"/>
              <a:gd name="T11" fmla="*/ 2147483646 h 996"/>
              <a:gd name="T12" fmla="*/ 2147483646 w 1005"/>
              <a:gd name="T13" fmla="*/ 2147483646 h 996"/>
              <a:gd name="T14" fmla="*/ 2147483646 w 1005"/>
              <a:gd name="T15" fmla="*/ 2147483646 h 996"/>
              <a:gd name="T16" fmla="*/ 2147483646 w 1005"/>
              <a:gd name="T17" fmla="*/ 2147483646 h 996"/>
              <a:gd name="T18" fmla="*/ 2147483646 w 1005"/>
              <a:gd name="T19" fmla="*/ 2147483646 h 996"/>
              <a:gd name="T20" fmla="*/ 2147483646 w 1005"/>
              <a:gd name="T21" fmla="*/ 2147483646 h 996"/>
              <a:gd name="T22" fmla="*/ 2147483646 w 1005"/>
              <a:gd name="T23" fmla="*/ 2147483646 h 996"/>
              <a:gd name="T24" fmla="*/ 2147483646 w 1005"/>
              <a:gd name="T25" fmla="*/ 2147483646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Text Box 76"/>
          <p:cNvSpPr txBox="1">
            <a:spLocks noChangeArrowheads="1"/>
          </p:cNvSpPr>
          <p:nvPr/>
        </p:nvSpPr>
        <p:spPr bwMode="auto">
          <a:xfrm>
            <a:off x="8289925" y="3856038"/>
            <a:ext cx="3571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dirty="0">
                <a:solidFill>
                  <a:srgbClr val="FF0000"/>
                </a:solidFill>
                <a:latin typeface="+mj-lt"/>
                <a:ea typeface="+mn-ea"/>
              </a:rPr>
              <a:t>B</a:t>
            </a:r>
          </a:p>
        </p:txBody>
      </p:sp>
      <p:grpSp>
        <p:nvGrpSpPr>
          <p:cNvPr id="63518" name="Group 124"/>
          <p:cNvGrpSpPr>
            <a:grpSpLocks/>
          </p:cNvGrpSpPr>
          <p:nvPr/>
        </p:nvGrpSpPr>
        <p:grpSpPr bwMode="auto">
          <a:xfrm>
            <a:off x="7161213" y="3816350"/>
            <a:ext cx="1009650" cy="854075"/>
            <a:chOff x="7179310" y="4033520"/>
            <a:chExt cx="1009650" cy="855028"/>
          </a:xfrm>
        </p:grpSpPr>
        <p:grpSp>
          <p:nvGrpSpPr>
            <p:cNvPr id="63572" name="Group 44"/>
            <p:cNvGrpSpPr>
              <a:grpSpLocks/>
            </p:cNvGrpSpPr>
            <p:nvPr/>
          </p:nvGrpSpPr>
          <p:grpSpPr bwMode="auto">
            <a:xfrm>
              <a:off x="7179310" y="4033520"/>
              <a:ext cx="1009650" cy="855028"/>
              <a:chOff x="-44" y="1473"/>
              <a:chExt cx="981" cy="1105"/>
            </a:xfrm>
          </p:grpSpPr>
          <p:pic>
            <p:nvPicPr>
              <p:cNvPr id="6357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4" name="Rectangle 43"/>
            <p:cNvSpPr>
              <a:spLocks noChangeArrowheads="1"/>
            </p:cNvSpPr>
            <p:nvPr/>
          </p:nvSpPr>
          <p:spPr bwMode="auto">
            <a:xfrm rot="16200000">
              <a:off x="7438795" y="4309368"/>
              <a:ext cx="127142" cy="19526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519" name="Group 125"/>
          <p:cNvGrpSpPr>
            <a:grpSpLocks/>
          </p:cNvGrpSpPr>
          <p:nvPr/>
        </p:nvGrpSpPr>
        <p:grpSpPr bwMode="auto">
          <a:xfrm>
            <a:off x="3740150" y="4497388"/>
            <a:ext cx="1292225" cy="425450"/>
            <a:chOff x="4011931" y="3379152"/>
            <a:chExt cx="1262062" cy="390207"/>
          </a:xfrm>
        </p:grpSpPr>
        <p:sp>
          <p:nvSpPr>
            <p:cNvPr id="132" name="Rectangle 43"/>
            <p:cNvSpPr>
              <a:spLocks noChangeArrowheads="1"/>
            </p:cNvSpPr>
            <p:nvPr/>
          </p:nvSpPr>
          <p:spPr bwMode="auto">
            <a:xfrm rot="16200000">
              <a:off x="5112252" y="3476577"/>
              <a:ext cx="128128"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62" name="Group 1185"/>
            <p:cNvGrpSpPr>
              <a:grpSpLocks/>
            </p:cNvGrpSpPr>
            <p:nvPr/>
          </p:nvGrpSpPr>
          <p:grpSpPr bwMode="auto">
            <a:xfrm>
              <a:off x="4197985" y="3379152"/>
              <a:ext cx="892175" cy="390207"/>
              <a:chOff x="4650" y="1129"/>
              <a:chExt cx="246" cy="95"/>
            </a:xfrm>
          </p:grpSpPr>
          <p:sp>
            <p:nvSpPr>
              <p:cNvPr id="635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635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spcBef>
                    <a:spcPct val="0"/>
                  </a:spcBef>
                  <a:buFontTx/>
                  <a:buNone/>
                </a:pPr>
                <a:endParaRPr lang="en-US" altLang="en-US" sz="2400">
                  <a:latin typeface="Times New Roman" charset="0"/>
                </a:endParaRPr>
              </a:p>
            </p:txBody>
          </p:sp>
          <p:sp>
            <p:nvSpPr>
              <p:cNvPr id="635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grpSp>
            <p:nvGrpSpPr>
              <p:cNvPr id="63567" name="Group 1189"/>
              <p:cNvGrpSpPr>
                <a:grpSpLocks/>
              </p:cNvGrpSpPr>
              <p:nvPr/>
            </p:nvGrpSpPr>
            <p:grpSpPr bwMode="auto">
              <a:xfrm>
                <a:off x="4699" y="1145"/>
                <a:ext cx="138" cy="29"/>
                <a:chOff x="2468" y="1332"/>
                <a:chExt cx="310" cy="60"/>
              </a:xfrm>
            </p:grpSpPr>
            <p:sp>
              <p:nvSpPr>
                <p:cNvPr id="63570" name="Freeform 119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71" name="Freeform 119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58" name="Line 1192"/>
              <p:cNvSpPr>
                <a:spLocks noChangeShapeType="1"/>
              </p:cNvSpPr>
              <p:nvPr/>
            </p:nvSpPr>
            <p:spPr bwMode="auto">
              <a:xfrm>
                <a:off x="4651" y="1158"/>
                <a:ext cx="0" cy="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50259" name="Line 1193"/>
              <p:cNvSpPr>
                <a:spLocks noChangeShapeType="1"/>
              </p:cNvSpPr>
              <p:nvPr/>
            </p:nvSpPr>
            <p:spPr bwMode="auto">
              <a:xfrm>
                <a:off x="4894" y="1160"/>
                <a:ext cx="0" cy="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sp>
          <p:nvSpPr>
            <p:cNvPr id="134" name="Rectangle 43"/>
            <p:cNvSpPr>
              <a:spLocks noChangeArrowheads="1"/>
            </p:cNvSpPr>
            <p:nvPr/>
          </p:nvSpPr>
          <p:spPr bwMode="auto">
            <a:xfrm rot="16200000">
              <a:off x="4046273" y="3486041"/>
              <a:ext cx="126672" cy="19535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grpSp>
        <p:nvGrpSpPr>
          <p:cNvPr id="63520" name="Group 126"/>
          <p:cNvGrpSpPr>
            <a:grpSpLocks/>
          </p:cNvGrpSpPr>
          <p:nvPr/>
        </p:nvGrpSpPr>
        <p:grpSpPr bwMode="auto">
          <a:xfrm>
            <a:off x="1465263" y="5095875"/>
            <a:ext cx="701675" cy="517525"/>
            <a:chOff x="1046480" y="3962400"/>
            <a:chExt cx="1026163" cy="761428"/>
          </a:xfrm>
        </p:grpSpPr>
        <p:sp>
          <p:nvSpPr>
            <p:cNvPr id="128" name="Rectangle 48"/>
            <p:cNvSpPr>
              <a:spLocks noChangeArrowheads="1"/>
            </p:cNvSpPr>
            <p:nvPr/>
          </p:nvSpPr>
          <p:spPr bwMode="auto">
            <a:xfrm rot="16200000">
              <a:off x="1893547" y="4299487"/>
              <a:ext cx="109777" cy="24841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Comic Sans MS" pitchFamily="66" charset="0"/>
                <a:ea typeface="+mn-ea"/>
              </a:endParaRPr>
            </a:p>
          </p:txBody>
        </p:sp>
        <p:grpSp>
          <p:nvGrpSpPr>
            <p:cNvPr id="63558" name="Group 49"/>
            <p:cNvGrpSpPr>
              <a:grpSpLocks/>
            </p:cNvGrpSpPr>
            <p:nvPr/>
          </p:nvGrpSpPr>
          <p:grpSpPr bwMode="auto">
            <a:xfrm>
              <a:off x="1046480" y="3962400"/>
              <a:ext cx="936071" cy="761428"/>
              <a:chOff x="-44" y="1473"/>
              <a:chExt cx="981" cy="1105"/>
            </a:xfrm>
          </p:grpSpPr>
          <p:pic>
            <p:nvPicPr>
              <p:cNvPr id="63559" name="Picture 5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60"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50213" name="Rectangle 60"/>
          <p:cNvSpPr>
            <a:spLocks noChangeArrowheads="1"/>
          </p:cNvSpPr>
          <p:nvPr/>
        </p:nvSpPr>
        <p:spPr bwMode="auto">
          <a:xfrm>
            <a:off x="706438" y="1084263"/>
            <a:ext cx="7772400"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forwards datagram with IP source A, destination B </a:t>
            </a:r>
          </a:p>
        </p:txBody>
      </p:sp>
      <p:sp>
        <p:nvSpPr>
          <p:cNvPr id="50214" name="Rectangle 61"/>
          <p:cNvSpPr>
            <a:spLocks noChangeArrowheads="1"/>
          </p:cNvSpPr>
          <p:nvPr/>
        </p:nvSpPr>
        <p:spPr bwMode="auto">
          <a:xfrm>
            <a:off x="701675" y="1404938"/>
            <a:ext cx="7772400" cy="72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sz="2000" dirty="0">
                <a:latin typeface="+mn-lt"/>
                <a:ea typeface="MS PGothic" pitchFamily="34" charset="-128"/>
              </a:rPr>
              <a:t>R creates link-layer frame with B's MAC address as dest, frame contains A-to-B IP datagram</a:t>
            </a:r>
            <a:endParaRPr lang="en-US" sz="2800" dirty="0">
              <a:latin typeface="+mn-lt"/>
              <a:ea typeface="MS PGothic" pitchFamily="34" charset="-128"/>
            </a:endParaRPr>
          </a:p>
        </p:txBody>
      </p:sp>
      <p:sp>
        <p:nvSpPr>
          <p:cNvPr id="723007" name="AutoShape 63"/>
          <p:cNvSpPr>
            <a:spLocks noChangeArrowheads="1"/>
          </p:cNvSpPr>
          <p:nvPr/>
        </p:nvSpPr>
        <p:spPr bwMode="auto">
          <a:xfrm>
            <a:off x="6702425" y="2679700"/>
            <a:ext cx="314325"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63524" name="Group 64"/>
          <p:cNvGrpSpPr>
            <a:grpSpLocks/>
          </p:cNvGrpSpPr>
          <p:nvPr/>
        </p:nvGrpSpPr>
        <p:grpSpPr bwMode="auto">
          <a:xfrm>
            <a:off x="6208713" y="2236788"/>
            <a:ext cx="2011362" cy="760412"/>
            <a:chOff x="1197" y="1665"/>
            <a:chExt cx="1267" cy="479"/>
          </a:xfrm>
        </p:grpSpPr>
        <p:grpSp>
          <p:nvGrpSpPr>
            <p:cNvPr id="63552" name="Group 65"/>
            <p:cNvGrpSpPr>
              <a:grpSpLocks/>
            </p:cNvGrpSpPr>
            <p:nvPr/>
          </p:nvGrpSpPr>
          <p:grpSpPr bwMode="auto">
            <a:xfrm>
              <a:off x="1231" y="1990"/>
              <a:ext cx="691" cy="154"/>
              <a:chOff x="1231" y="1990"/>
              <a:chExt cx="691" cy="154"/>
            </a:xfrm>
          </p:grpSpPr>
          <p:sp>
            <p:nvSpPr>
              <p:cNvPr id="50244" name="Rectangle 66"/>
              <p:cNvSpPr>
                <a:spLocks noChangeArrowheads="1"/>
              </p:cNvSpPr>
              <p:nvPr/>
            </p:nvSpPr>
            <p:spPr bwMode="auto">
              <a:xfrm>
                <a:off x="1231" y="1991"/>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45" name="Line 67"/>
              <p:cNvSpPr>
                <a:spLocks noChangeShapeType="1"/>
              </p:cNvSpPr>
              <p:nvPr/>
            </p:nvSpPr>
            <p:spPr bwMode="auto">
              <a:xfrm>
                <a:off x="1337" y="1990"/>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46" name="Line 68"/>
              <p:cNvSpPr>
                <a:spLocks noChangeShapeType="1"/>
              </p:cNvSpPr>
              <p:nvPr/>
            </p:nvSpPr>
            <p:spPr bwMode="auto">
              <a:xfrm>
                <a:off x="1427" y="1992"/>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50243" name="Text Box 69"/>
            <p:cNvSpPr txBox="1">
              <a:spLocks noChangeArrowheads="1"/>
            </p:cNvSpPr>
            <p:nvPr/>
          </p:nvSpPr>
          <p:spPr bwMode="auto">
            <a:xfrm>
              <a:off x="1197" y="1665"/>
              <a:ext cx="12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IP src: 111.111.111.111</a:t>
              </a:r>
            </a:p>
            <a:p>
              <a:pPr>
                <a:defRPr/>
              </a:pPr>
              <a:r>
                <a:rPr lang="en-US" sz="1200" i="0" dirty="0">
                  <a:latin typeface="Arial" charset="0"/>
                </a:rPr>
                <a:t>   IP dest: 222.222.222.222</a:t>
              </a:r>
            </a:p>
          </p:txBody>
        </p:sp>
      </p:grpSp>
      <p:grpSp>
        <p:nvGrpSpPr>
          <p:cNvPr id="63525" name="Group 70"/>
          <p:cNvGrpSpPr>
            <a:grpSpLocks/>
          </p:cNvGrpSpPr>
          <p:nvPr/>
        </p:nvGrpSpPr>
        <p:grpSpPr bwMode="auto">
          <a:xfrm>
            <a:off x="6332538" y="2487613"/>
            <a:ext cx="146050" cy="385762"/>
            <a:chOff x="1272" y="1762"/>
            <a:chExt cx="92" cy="243"/>
          </a:xfrm>
        </p:grpSpPr>
        <p:sp>
          <p:nvSpPr>
            <p:cNvPr id="50240" name="Line 71"/>
            <p:cNvSpPr>
              <a:spLocks noChangeShapeType="1"/>
            </p:cNvSpPr>
            <p:nvPr/>
          </p:nvSpPr>
          <p:spPr bwMode="auto">
            <a:xfrm>
              <a:off x="1272" y="1762"/>
              <a:ext cx="0" cy="2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41" name="Line 72"/>
            <p:cNvSpPr>
              <a:spLocks noChangeShapeType="1"/>
            </p:cNvSpPr>
            <p:nvPr/>
          </p:nvSpPr>
          <p:spPr bwMode="auto">
            <a:xfrm>
              <a:off x="1364" y="1878"/>
              <a:ext cx="0" cy="1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723017" name="Group 73"/>
          <p:cNvGrpSpPr>
            <a:grpSpLocks/>
          </p:cNvGrpSpPr>
          <p:nvPr/>
        </p:nvGrpSpPr>
        <p:grpSpPr bwMode="auto">
          <a:xfrm>
            <a:off x="5783263" y="1828800"/>
            <a:ext cx="2428875" cy="1519238"/>
            <a:chOff x="931" y="1414"/>
            <a:chExt cx="1530" cy="957"/>
          </a:xfrm>
        </p:grpSpPr>
        <p:sp>
          <p:nvSpPr>
            <p:cNvPr id="50228" name="Text Box 74"/>
            <p:cNvSpPr txBox="1">
              <a:spLocks noChangeArrowheads="1"/>
            </p:cNvSpPr>
            <p:nvPr/>
          </p:nvSpPr>
          <p:spPr bwMode="auto">
            <a:xfrm>
              <a:off x="931" y="1414"/>
              <a:ext cx="15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200" i="0" dirty="0">
                  <a:latin typeface="Arial" charset="0"/>
                </a:rPr>
                <a:t>MAC src: </a:t>
              </a:r>
              <a:r>
                <a:rPr lang="en-US" sz="1200" i="0" dirty="0">
                  <a:solidFill>
                    <a:srgbClr val="FF0000"/>
                  </a:solidFill>
                  <a:latin typeface="Arial" charset="0"/>
                </a:rPr>
                <a:t>1A-23-F9-CD-06-9B</a:t>
              </a:r>
            </a:p>
            <a:p>
              <a:pPr>
                <a:defRPr/>
              </a:pPr>
              <a:r>
                <a:rPr lang="en-US" sz="1200" i="0" dirty="0">
                  <a:latin typeface="Arial" charset="0"/>
                </a:rPr>
                <a:t>  MAC dest: </a:t>
              </a:r>
              <a:r>
                <a:rPr lang="en-US" sz="1200" i="0" dirty="0">
                  <a:solidFill>
                    <a:srgbClr val="FF0000"/>
                  </a:solidFill>
                  <a:latin typeface="Arial" charset="0"/>
                </a:rPr>
                <a:t>49-BD-D2-C7-56-2A</a:t>
              </a:r>
            </a:p>
            <a:p>
              <a:pPr>
                <a:defRPr/>
              </a:pPr>
              <a:endParaRPr lang="en-US" sz="1200" i="0" dirty="0">
                <a:solidFill>
                  <a:srgbClr val="FF0000"/>
                </a:solidFill>
                <a:latin typeface="Arial" charset="0"/>
              </a:endParaRPr>
            </a:p>
          </p:txBody>
        </p:sp>
        <p:grpSp>
          <p:nvGrpSpPr>
            <p:cNvPr id="63539" name="Group 75"/>
            <p:cNvGrpSpPr>
              <a:grpSpLocks/>
            </p:cNvGrpSpPr>
            <p:nvPr/>
          </p:nvGrpSpPr>
          <p:grpSpPr bwMode="auto">
            <a:xfrm>
              <a:off x="981" y="2182"/>
              <a:ext cx="1049" cy="189"/>
              <a:chOff x="2829" y="2040"/>
              <a:chExt cx="1049" cy="189"/>
            </a:xfrm>
          </p:grpSpPr>
          <p:sp>
            <p:nvSpPr>
              <p:cNvPr id="50234" name="Rectangle 76"/>
              <p:cNvSpPr>
                <a:spLocks noChangeArrowheads="1"/>
              </p:cNvSpPr>
              <p:nvPr/>
            </p:nvSpPr>
            <p:spPr bwMode="auto">
              <a:xfrm>
                <a:off x="2829" y="2042"/>
                <a:ext cx="1049" cy="18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35" name="Rectangle 77"/>
              <p:cNvSpPr>
                <a:spLocks noChangeArrowheads="1"/>
              </p:cNvSpPr>
              <p:nvPr/>
            </p:nvSpPr>
            <p:spPr bwMode="auto">
              <a:xfrm>
                <a:off x="3078" y="2060"/>
                <a:ext cx="691" cy="1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36" name="Line 78"/>
              <p:cNvSpPr>
                <a:spLocks noChangeShapeType="1"/>
              </p:cNvSpPr>
              <p:nvPr/>
            </p:nvSpPr>
            <p:spPr bwMode="auto">
              <a:xfrm>
                <a:off x="3180"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7" name="Line 79"/>
              <p:cNvSpPr>
                <a:spLocks noChangeShapeType="1"/>
              </p:cNvSpPr>
              <p:nvPr/>
            </p:nvSpPr>
            <p:spPr bwMode="auto">
              <a:xfrm>
                <a:off x="3276" y="2063"/>
                <a:ext cx="0" cy="15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8" name="Line 80"/>
              <p:cNvSpPr>
                <a:spLocks noChangeShapeType="1"/>
              </p:cNvSpPr>
              <p:nvPr/>
            </p:nvSpPr>
            <p:spPr bwMode="auto">
              <a:xfrm>
                <a:off x="2910"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9" name="Line 81"/>
              <p:cNvSpPr>
                <a:spLocks noChangeShapeType="1"/>
              </p:cNvSpPr>
              <p:nvPr/>
            </p:nvSpPr>
            <p:spPr bwMode="auto">
              <a:xfrm>
                <a:off x="3006" y="2040"/>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50230" name="Line 82"/>
            <p:cNvSpPr>
              <a:spLocks noChangeShapeType="1"/>
            </p:cNvSpPr>
            <p:nvPr/>
          </p:nvSpPr>
          <p:spPr bwMode="auto">
            <a:xfrm flipV="1">
              <a:off x="1018" y="1576"/>
              <a:ext cx="2" cy="70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1" name="Line 83"/>
            <p:cNvSpPr>
              <a:spLocks noChangeShapeType="1"/>
            </p:cNvSpPr>
            <p:nvPr/>
          </p:nvSpPr>
          <p:spPr bwMode="auto">
            <a:xfrm flipV="1">
              <a:off x="1106" y="1680"/>
              <a:ext cx="0" cy="59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2" name="Line 84"/>
            <p:cNvSpPr>
              <a:spLocks noChangeShapeType="1"/>
            </p:cNvSpPr>
            <p:nvPr/>
          </p:nvSpPr>
          <p:spPr bwMode="auto">
            <a:xfrm flipH="1" flipV="1">
              <a:off x="1276" y="1812"/>
              <a:ext cx="2" cy="47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33" name="Line 85"/>
            <p:cNvSpPr>
              <a:spLocks noChangeShapeType="1"/>
            </p:cNvSpPr>
            <p:nvPr/>
          </p:nvSpPr>
          <p:spPr bwMode="auto">
            <a:xfrm>
              <a:off x="1368" y="1924"/>
              <a:ext cx="2" cy="35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3527" name="Group 92"/>
          <p:cNvGrpSpPr>
            <a:grpSpLocks/>
          </p:cNvGrpSpPr>
          <p:nvPr/>
        </p:nvGrpSpPr>
        <p:grpSpPr bwMode="auto">
          <a:xfrm>
            <a:off x="8043863" y="2260600"/>
            <a:ext cx="928687" cy="1954213"/>
            <a:chOff x="250" y="1380"/>
            <a:chExt cx="585" cy="1231"/>
          </a:xfrm>
        </p:grpSpPr>
        <p:sp>
          <p:nvSpPr>
            <p:cNvPr id="63531" name="Freeform 93"/>
            <p:cNvSpPr>
              <a:spLocks/>
            </p:cNvSpPr>
            <p:nvPr/>
          </p:nvSpPr>
          <p:spPr bwMode="auto">
            <a:xfrm>
              <a:off x="250" y="1414"/>
              <a:ext cx="582" cy="1197"/>
            </a:xfrm>
            <a:custGeom>
              <a:avLst/>
              <a:gdLst>
                <a:gd name="T0" fmla="*/ 582 w 582"/>
                <a:gd name="T1" fmla="*/ 781 h 1197"/>
                <a:gd name="T2" fmla="*/ 0 w 582"/>
                <a:gd name="T3" fmla="*/ 1197 h 1197"/>
                <a:gd name="T4" fmla="*/ 83 w 582"/>
                <a:gd name="T5" fmla="*/ 0 h 1197"/>
                <a:gd name="T6" fmla="*/ 582 w 582"/>
                <a:gd name="T7" fmla="*/ 781 h 1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1197">
                  <a:moveTo>
                    <a:pt x="582" y="781"/>
                  </a:moveTo>
                  <a:lnTo>
                    <a:pt x="0" y="1197"/>
                  </a:lnTo>
                  <a:lnTo>
                    <a:pt x="83" y="0"/>
                  </a:lnTo>
                  <a:lnTo>
                    <a:pt x="582" y="781"/>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222" name="Rectangle 94"/>
            <p:cNvSpPr>
              <a:spLocks noChangeArrowheads="1"/>
            </p:cNvSpPr>
            <p:nvPr/>
          </p:nvSpPr>
          <p:spPr bwMode="auto">
            <a:xfrm>
              <a:off x="338" y="1399"/>
              <a:ext cx="493" cy="79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50223" name="Text Box 95"/>
            <p:cNvSpPr txBox="1">
              <a:spLocks noChangeArrowheads="1"/>
            </p:cNvSpPr>
            <p:nvPr/>
          </p:nvSpPr>
          <p:spPr bwMode="auto">
            <a:xfrm>
              <a:off x="413" y="1380"/>
              <a:ext cx="33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endParaRPr lang="en-US" sz="1600" i="0" dirty="0">
                <a:latin typeface="Arial" charset="0"/>
              </a:endParaRPr>
            </a:p>
            <a:p>
              <a:pPr algn="ctr">
                <a:defRPr/>
              </a:pPr>
              <a:endParaRPr lang="en-US" sz="1600" i="0" dirty="0">
                <a:latin typeface="Arial" charset="0"/>
              </a:endParaRPr>
            </a:p>
            <a:p>
              <a:pPr algn="ctr">
                <a:defRPr/>
              </a:pPr>
              <a:r>
                <a:rPr lang="en-US" sz="1600" i="0" dirty="0">
                  <a:latin typeface="Arial" charset="0"/>
                </a:rPr>
                <a:t>IP</a:t>
              </a:r>
            </a:p>
            <a:p>
              <a:pPr algn="ctr">
                <a:defRPr/>
              </a:pPr>
              <a:r>
                <a:rPr lang="en-US" sz="1600" i="0" dirty="0">
                  <a:latin typeface="Arial" charset="0"/>
                </a:rPr>
                <a:t>Eth</a:t>
              </a:r>
            </a:p>
            <a:p>
              <a:pPr algn="ctr">
                <a:defRPr/>
              </a:pPr>
              <a:r>
                <a:rPr lang="en-US" sz="1600" i="0" dirty="0">
                  <a:latin typeface="Arial" charset="0"/>
                </a:rPr>
                <a:t>Phy</a:t>
              </a:r>
            </a:p>
          </p:txBody>
        </p:sp>
        <p:sp>
          <p:nvSpPr>
            <p:cNvPr id="50224" name="Line 96"/>
            <p:cNvSpPr>
              <a:spLocks noChangeShapeType="1"/>
            </p:cNvSpPr>
            <p:nvPr/>
          </p:nvSpPr>
          <p:spPr bwMode="auto">
            <a:xfrm>
              <a:off x="346" y="186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5" name="Line 97"/>
            <p:cNvSpPr>
              <a:spLocks noChangeShapeType="1"/>
            </p:cNvSpPr>
            <p:nvPr/>
          </p:nvSpPr>
          <p:spPr bwMode="auto">
            <a:xfrm>
              <a:off x="343" y="2027"/>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6" name="Line 98"/>
            <p:cNvSpPr>
              <a:spLocks noChangeShapeType="1"/>
            </p:cNvSpPr>
            <p:nvPr/>
          </p:nvSpPr>
          <p:spPr bwMode="auto">
            <a:xfrm>
              <a:off x="340" y="21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50227" name="Line 99"/>
            <p:cNvSpPr>
              <a:spLocks noChangeShapeType="1"/>
            </p:cNvSpPr>
            <p:nvPr/>
          </p:nvSpPr>
          <p:spPr bwMode="auto">
            <a:xfrm>
              <a:off x="330" y="16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5" name="Rectangle 3"/>
          <p:cNvSpPr txBox="1">
            <a:spLocks noChangeArrowheads="1"/>
          </p:cNvSpPr>
          <p:nvPr/>
        </p:nvSpPr>
        <p:spPr bwMode="auto">
          <a:xfrm>
            <a:off x="5334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dirty="0">
                <a:ea typeface="+mj-ea"/>
                <a:cs typeface="+mj-cs"/>
              </a:rPr>
              <a:t>Forwarding to Another LAN</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9D4BBB73-82E4-014E-A67D-44251A420512}" type="slidenum">
              <a:rPr lang="en-US" altLang="en-US" sz="1200" smtClean="0">
                <a:latin typeface="Comic Sans MS" charset="0"/>
              </a:rPr>
              <a:pPr>
                <a:defRPr/>
              </a:pPr>
              <a:t>30</a:t>
            </a:fld>
            <a:endParaRPr lang="en-US" altLang="en-US" sz="1200">
              <a:latin typeface="Comic Sans MS" charset="0"/>
            </a:endParaRPr>
          </a:p>
        </p:txBody>
      </p:sp>
      <p:sp>
        <p:nvSpPr>
          <p:cNvPr id="101"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723017"/>
                                        </p:tgtEl>
                                      </p:cBhvr>
                                    </p:animEffect>
                                    <p:set>
                                      <p:cBhvr>
                                        <p:cTn id="7" dur="1" fill="hold">
                                          <p:stCondLst>
                                            <p:cond delay="499"/>
                                          </p:stCondLst>
                                        </p:cTn>
                                        <p:tgtEl>
                                          <p:spTgt spid="72301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723007"/>
                                        </p:tgtEl>
                                      </p:cBhvr>
                                    </p:animEffect>
                                    <p:set>
                                      <p:cBhvr>
                                        <p:cTn id="10" dur="1" fill="hold">
                                          <p:stCondLst>
                                            <p:cond delay="499"/>
                                          </p:stCondLst>
                                        </p:cTn>
                                        <p:tgtEl>
                                          <p:spTgt spid="7230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0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546100" y="0"/>
            <a:ext cx="7772400" cy="1143000"/>
          </a:xfrm>
        </p:spPr>
        <p:txBody>
          <a:bodyPr/>
          <a:lstStyle/>
          <a:p>
            <a:pPr>
              <a:defRPr/>
            </a:pPr>
            <a:r>
              <a:rPr lang="en-US" sz="3400" dirty="0">
                <a:cs typeface="+mj-cs"/>
              </a:rPr>
              <a:t>Ethernet Switch</a:t>
            </a:r>
          </a:p>
        </p:txBody>
      </p:sp>
      <p:sp>
        <p:nvSpPr>
          <p:cNvPr id="61445" name="Rectangle 3"/>
          <p:cNvSpPr>
            <a:spLocks noGrp="1" noChangeArrowheads="1"/>
          </p:cNvSpPr>
          <p:nvPr>
            <p:ph type="body" idx="1"/>
          </p:nvPr>
        </p:nvSpPr>
        <p:spPr>
          <a:xfrm>
            <a:off x="606425" y="1071563"/>
            <a:ext cx="8001000" cy="4640262"/>
          </a:xfrm>
        </p:spPr>
        <p:txBody>
          <a:bodyPr/>
          <a:lstStyle/>
          <a:p>
            <a:pPr>
              <a:defRPr/>
            </a:pPr>
            <a:r>
              <a:rPr lang="en-US" sz="2600" dirty="0">
                <a:solidFill>
                  <a:srgbClr val="CC0000"/>
                </a:solidFill>
                <a:cs typeface="+mn-cs"/>
              </a:rPr>
              <a:t>link-layer device: takes an </a:t>
            </a:r>
            <a:r>
              <a:rPr lang="en-US" sz="2600" i="1" dirty="0">
                <a:solidFill>
                  <a:srgbClr val="CC0000"/>
                </a:solidFill>
                <a:cs typeface="+mn-cs"/>
              </a:rPr>
              <a:t>active</a:t>
            </a:r>
            <a:r>
              <a:rPr lang="en-US" sz="2600" dirty="0">
                <a:solidFill>
                  <a:srgbClr val="CC0000"/>
                </a:solidFill>
                <a:cs typeface="+mn-cs"/>
              </a:rPr>
              <a:t> role</a:t>
            </a:r>
          </a:p>
          <a:p>
            <a:pPr lvl="1">
              <a:defRPr/>
            </a:pPr>
            <a:r>
              <a:rPr lang="en-US" sz="2600" dirty="0"/>
              <a:t>store, forward Ethernet frames</a:t>
            </a:r>
          </a:p>
          <a:p>
            <a:pPr lvl="1">
              <a:defRPr/>
            </a:pPr>
            <a:r>
              <a:rPr lang="en-US" sz="2600" dirty="0"/>
              <a:t>examine incoming frame</a:t>
            </a:r>
            <a:r>
              <a:rPr lang="ja-JP" altLang="en-US" sz="2600" dirty="0"/>
              <a:t>’</a:t>
            </a:r>
            <a:r>
              <a:rPr lang="en-US" sz="2600" dirty="0"/>
              <a:t>s MAC address, </a:t>
            </a:r>
            <a:r>
              <a:rPr lang="en-US" sz="2600" dirty="0">
                <a:solidFill>
                  <a:srgbClr val="CC0000"/>
                </a:solidFill>
              </a:rPr>
              <a:t>selectively</a:t>
            </a:r>
            <a:r>
              <a:rPr lang="en-US" sz="2600" dirty="0"/>
              <a:t> forward  frame to one-or-more outgoing links when frame is to be forwarded on segment, uses CSMA/CD to access segment</a:t>
            </a:r>
          </a:p>
          <a:p>
            <a:pPr>
              <a:defRPr/>
            </a:pPr>
            <a:r>
              <a:rPr lang="en-US" sz="2600" i="1" dirty="0">
                <a:solidFill>
                  <a:srgbClr val="CC0000"/>
                </a:solidFill>
                <a:cs typeface="+mn-cs"/>
              </a:rPr>
              <a:t>transparent</a:t>
            </a:r>
          </a:p>
          <a:p>
            <a:pPr lvl="1">
              <a:defRPr/>
            </a:pPr>
            <a:r>
              <a:rPr lang="en-US" sz="2600" dirty="0"/>
              <a:t>hosts are unaware of presence of switches</a:t>
            </a:r>
          </a:p>
          <a:p>
            <a:pPr>
              <a:defRPr/>
            </a:pPr>
            <a:r>
              <a:rPr lang="en-US" sz="2600" i="1" dirty="0">
                <a:solidFill>
                  <a:srgbClr val="CC0000"/>
                </a:solidFill>
                <a:cs typeface="+mn-cs"/>
              </a:rPr>
              <a:t>plug-and-play, self-learning</a:t>
            </a:r>
          </a:p>
          <a:p>
            <a:pPr lvl="1">
              <a:defRPr/>
            </a:pPr>
            <a:r>
              <a:rPr lang="en-US" sz="2600" dirty="0"/>
              <a:t>switches do not need to be configured</a:t>
            </a:r>
          </a:p>
          <a:p>
            <a:pPr>
              <a:defRPr/>
            </a:pPr>
            <a:endParaRPr lang="en-US" sz="2600" dirty="0">
              <a:cs typeface="+mn-cs"/>
            </a:endParaRP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EFAF426-57C7-AE46-B255-5DC7E2B51992}" type="slidenum">
              <a:rPr lang="en-US" altLang="en-US" sz="1200" smtClean="0">
                <a:latin typeface="Comic Sans MS" charset="0"/>
              </a:rPr>
              <a:pPr>
                <a:defRPr/>
              </a:pPr>
              <a:t>31</a:t>
            </a:fld>
            <a:endParaRPr lang="en-US" altLang="en-US" sz="1200">
              <a:latin typeface="Comic Sans MS" charset="0"/>
            </a:endParaRPr>
          </a:p>
        </p:txBody>
      </p:sp>
      <p:sp>
        <p:nvSpPr>
          <p:cNvPr id="6"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346075"/>
            <a:ext cx="7772400" cy="609600"/>
          </a:xfrm>
        </p:spPr>
        <p:txBody>
          <a:bodyPr/>
          <a:lstStyle/>
          <a:p>
            <a:pPr>
              <a:defRPr/>
            </a:pPr>
            <a:r>
              <a:rPr lang="en-US" sz="3400" dirty="0">
                <a:cs typeface="+mj-cs"/>
              </a:rPr>
              <a:t>Ethernet Frame Structure</a:t>
            </a:r>
          </a:p>
        </p:txBody>
      </p:sp>
      <p:sp>
        <p:nvSpPr>
          <p:cNvPr id="54277" name="Rectangle 3"/>
          <p:cNvSpPr>
            <a:spLocks noGrp="1" noChangeArrowheads="1"/>
          </p:cNvSpPr>
          <p:nvPr>
            <p:ph type="body" idx="1"/>
          </p:nvPr>
        </p:nvSpPr>
        <p:spPr>
          <a:xfrm>
            <a:off x="652463" y="1609725"/>
            <a:ext cx="7772400" cy="4343400"/>
          </a:xfrm>
        </p:spPr>
        <p:txBody>
          <a:bodyPr/>
          <a:lstStyle/>
          <a:p>
            <a:pPr>
              <a:buFont typeface="Wingdings" charset="0"/>
              <a:buNone/>
              <a:defRPr/>
            </a:pPr>
            <a:r>
              <a:rPr lang="en-US" sz="2400" dirty="0">
                <a:cs typeface="+mn-cs"/>
              </a:rPr>
              <a:t>sending adapter encapsulates IP datagram (or other network layer protocol packet) in </a:t>
            </a:r>
            <a:r>
              <a:rPr lang="en-US" sz="2400" dirty="0">
                <a:solidFill>
                  <a:srgbClr val="CC0000"/>
                </a:solidFill>
                <a:cs typeface="+mn-cs"/>
              </a:rPr>
              <a:t>Ethernet frame</a:t>
            </a:r>
          </a:p>
          <a:p>
            <a:pPr>
              <a:defRPr/>
            </a:pPr>
            <a:endParaRPr lang="en-US" sz="2400" b="1" dirty="0">
              <a:cs typeface="+mn-cs"/>
            </a:endParaRPr>
          </a:p>
          <a:p>
            <a:pPr>
              <a:defRPr/>
            </a:pPr>
            <a:endParaRPr lang="en-US" sz="2400" b="1" dirty="0">
              <a:cs typeface="+mn-cs"/>
            </a:endParaRPr>
          </a:p>
          <a:p>
            <a:pPr>
              <a:buFont typeface="Wingdings" charset="0"/>
              <a:buNone/>
              <a:defRPr/>
            </a:pPr>
            <a:endParaRPr lang="en-US" sz="2400" dirty="0">
              <a:solidFill>
                <a:srgbClr val="FF0000"/>
              </a:solidFill>
              <a:cs typeface="+mn-cs"/>
            </a:endParaRPr>
          </a:p>
          <a:p>
            <a:pPr>
              <a:buFont typeface="Wingdings" charset="0"/>
              <a:buNone/>
              <a:defRPr/>
            </a:pPr>
            <a:r>
              <a:rPr lang="en-US" sz="2400" i="1" dirty="0">
                <a:solidFill>
                  <a:srgbClr val="CC0000"/>
                </a:solidFill>
                <a:cs typeface="+mn-cs"/>
              </a:rPr>
              <a:t>preamble: </a:t>
            </a:r>
          </a:p>
          <a:p>
            <a:pPr>
              <a:defRPr/>
            </a:pPr>
            <a:r>
              <a:rPr lang="en-US" sz="2400" dirty="0">
                <a:cs typeface="+mn-cs"/>
              </a:rPr>
              <a:t>7 bytes with pattern 10101010 followed by one byte with pattern 10101011</a:t>
            </a:r>
          </a:p>
          <a:p>
            <a:pPr>
              <a:defRPr/>
            </a:pPr>
            <a:r>
              <a:rPr lang="en-US" sz="2400" dirty="0">
                <a:cs typeface="+mn-cs"/>
              </a:rPr>
              <a:t> used to synchronize receiver, sender clock rates</a:t>
            </a:r>
          </a:p>
        </p:txBody>
      </p:sp>
      <p:grpSp>
        <p:nvGrpSpPr>
          <p:cNvPr id="65539" name="Group 51"/>
          <p:cNvGrpSpPr>
            <a:grpSpLocks/>
          </p:cNvGrpSpPr>
          <p:nvPr/>
        </p:nvGrpSpPr>
        <p:grpSpPr bwMode="auto">
          <a:xfrm>
            <a:off x="1516063" y="2373313"/>
            <a:ext cx="6291262" cy="993775"/>
            <a:chOff x="940711" y="4902593"/>
            <a:chExt cx="6291001" cy="992895"/>
          </a:xfrm>
        </p:grpSpPr>
        <p:sp>
          <p:nvSpPr>
            <p:cNvPr id="65542"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3"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6" name="Straight Connector 3"/>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7" name="Straight Connector 32"/>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8" name="Straight Connector 33"/>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9"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20"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5549"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5550"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5551"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5552"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5553"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5554"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834EC8E-2E1D-DF4C-9082-800F7006ED51}" type="slidenum">
              <a:rPr lang="en-US" altLang="en-US" sz="1200" smtClean="0">
                <a:latin typeface="Comic Sans MS" charset="0"/>
              </a:rPr>
              <a:pPr>
                <a:defRPr/>
              </a:pPr>
              <a:t>32</a:t>
            </a:fld>
            <a:endParaRPr lang="en-US" altLang="en-US" sz="1200">
              <a:latin typeface="Comic Sans MS" charset="0"/>
            </a:endParaRPr>
          </a:p>
        </p:txBody>
      </p:sp>
      <p:sp>
        <p:nvSpPr>
          <p:cNvPr id="21"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533400" y="228600"/>
            <a:ext cx="8077200" cy="1143000"/>
          </a:xfrm>
        </p:spPr>
        <p:txBody>
          <a:bodyPr/>
          <a:lstStyle/>
          <a:p>
            <a:pPr>
              <a:defRPr/>
            </a:pPr>
            <a:r>
              <a:rPr lang="en-US" sz="3400" dirty="0">
                <a:cs typeface="+mj-cs"/>
              </a:rPr>
              <a:t>Ethernet Frame Structure (More)</a:t>
            </a:r>
          </a:p>
        </p:txBody>
      </p:sp>
      <p:sp>
        <p:nvSpPr>
          <p:cNvPr id="55301" name="Rectangle 3"/>
          <p:cNvSpPr>
            <a:spLocks noGrp="1" noChangeArrowheads="1"/>
          </p:cNvSpPr>
          <p:nvPr>
            <p:ph type="body" idx="1"/>
          </p:nvPr>
        </p:nvSpPr>
        <p:spPr>
          <a:xfrm>
            <a:off x="523875" y="1314450"/>
            <a:ext cx="8272463" cy="3789363"/>
          </a:xfrm>
        </p:spPr>
        <p:txBody>
          <a:bodyPr/>
          <a:lstStyle/>
          <a:p>
            <a:pPr>
              <a:defRPr/>
            </a:pPr>
            <a:r>
              <a:rPr lang="en-US" sz="2400" i="1" dirty="0">
                <a:solidFill>
                  <a:srgbClr val="CC0000"/>
                </a:solidFill>
                <a:cs typeface="+mn-cs"/>
              </a:rPr>
              <a:t>addresses: </a:t>
            </a:r>
            <a:r>
              <a:rPr lang="en-US" sz="2400" dirty="0">
                <a:cs typeface="+mn-cs"/>
              </a:rPr>
              <a:t>6 byte source, destination MAC addresses</a:t>
            </a:r>
          </a:p>
          <a:p>
            <a:pPr lvl="1">
              <a:defRPr/>
            </a:pPr>
            <a:r>
              <a:rPr lang="en-US" dirty="0"/>
              <a:t>if adapter receives frame with matching destination address, or with broadcast address (e.g. ARP packet), it passes data in frame to network layer protocol</a:t>
            </a:r>
          </a:p>
          <a:p>
            <a:pPr lvl="1">
              <a:defRPr/>
            </a:pPr>
            <a:r>
              <a:rPr lang="en-US" dirty="0"/>
              <a:t>otherwise, adapter discards frame</a:t>
            </a:r>
          </a:p>
          <a:p>
            <a:pPr>
              <a:defRPr/>
            </a:pPr>
            <a:r>
              <a:rPr lang="en-US" sz="2400" i="1" dirty="0">
                <a:solidFill>
                  <a:srgbClr val="CC0000"/>
                </a:solidFill>
                <a:cs typeface="+mn-cs"/>
              </a:rPr>
              <a:t>type: </a:t>
            </a:r>
            <a:r>
              <a:rPr lang="en-US" sz="2400" dirty="0">
                <a:cs typeface="+mn-cs"/>
              </a:rPr>
              <a:t>indicates higher layer protocol (mostly IP but others possible, e.g., Novell IPX, AppleTalk)</a:t>
            </a:r>
          </a:p>
          <a:p>
            <a:pPr>
              <a:defRPr/>
            </a:pPr>
            <a:r>
              <a:rPr lang="en-US" sz="2400" i="1" dirty="0">
                <a:solidFill>
                  <a:srgbClr val="CC0000"/>
                </a:solidFill>
                <a:cs typeface="+mn-cs"/>
              </a:rPr>
              <a:t>CRC: </a:t>
            </a:r>
            <a:r>
              <a:rPr lang="en-US" sz="2400" dirty="0">
                <a:cs typeface="+mn-cs"/>
              </a:rPr>
              <a:t>cyclic redundancy check at receiver</a:t>
            </a:r>
          </a:p>
          <a:p>
            <a:pPr lvl="1">
              <a:defRPr/>
            </a:pPr>
            <a:r>
              <a:rPr lang="en-US" dirty="0"/>
              <a:t>error detected: frame is dropped</a:t>
            </a:r>
          </a:p>
        </p:txBody>
      </p:sp>
      <p:grpSp>
        <p:nvGrpSpPr>
          <p:cNvPr id="67587" name="Group 8"/>
          <p:cNvGrpSpPr>
            <a:grpSpLocks/>
          </p:cNvGrpSpPr>
          <p:nvPr/>
        </p:nvGrpSpPr>
        <p:grpSpPr bwMode="auto">
          <a:xfrm>
            <a:off x="1412875" y="5040313"/>
            <a:ext cx="6291263" cy="993775"/>
            <a:chOff x="940711" y="4902593"/>
            <a:chExt cx="6291001" cy="992895"/>
          </a:xfrm>
        </p:grpSpPr>
        <p:sp>
          <p:nvSpPr>
            <p:cNvPr id="67590" name="Line 10"/>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1" name="Rectangle 1"/>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p:spPr>
          <p:txBody>
            <a:bodyPr wrap="none"/>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cxnSp>
          <p:nvCxnSpPr>
            <p:cNvPr id="12" name="Straight Connector 3"/>
            <p:cNvCxnSpPr>
              <a:cxnSpLocks noChangeShapeType="1"/>
            </p:cNvCxnSpPr>
            <p:nvPr/>
          </p:nvCxnSpPr>
          <p:spPr bwMode="auto">
            <a:xfrm>
              <a:off x="1970956" y="5262636"/>
              <a:ext cx="0" cy="55037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3" name="Straight Connector 32"/>
            <p:cNvCxnSpPr>
              <a:cxnSpLocks noChangeShapeType="1"/>
            </p:cNvCxnSpPr>
            <p:nvPr/>
          </p:nvCxnSpPr>
          <p:spPr bwMode="auto">
            <a:xfrm>
              <a:off x="2701176" y="5265808"/>
              <a:ext cx="0" cy="58368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4" name="Straight Connector 33"/>
            <p:cNvCxnSpPr>
              <a:cxnSpLocks noChangeShapeType="1"/>
            </p:cNvCxnSpPr>
            <p:nvPr/>
          </p:nvCxnSpPr>
          <p:spPr bwMode="auto">
            <a:xfrm>
              <a:off x="3429807" y="5270567"/>
              <a:ext cx="0" cy="5487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5" name="Straight Connector 34"/>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cxnSp>
          <p:nvCxnSpPr>
            <p:cNvPr id="16" name="Straight Connector 35"/>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67597" name="TextBox 5"/>
            <p:cNvSpPr txBox="1">
              <a:spLocks noChangeArrowheads="1"/>
            </p:cNvSpPr>
            <p:nvPr/>
          </p:nvSpPr>
          <p:spPr bwMode="auto">
            <a:xfrm>
              <a:off x="1910352" y="5332220"/>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dest.</a:t>
              </a:r>
            </a:p>
            <a:p>
              <a:pPr algn="ctr">
                <a:lnSpc>
                  <a:spcPts val="1200"/>
                </a:lnSpc>
                <a:spcBef>
                  <a:spcPct val="0"/>
                </a:spcBef>
                <a:buFontTx/>
                <a:buNone/>
              </a:pPr>
              <a:r>
                <a:rPr lang="en-US" altLang="en-US" sz="1400" i="1">
                  <a:solidFill>
                    <a:schemeClr val="bg1"/>
                  </a:solidFill>
                  <a:latin typeface="Arial" charset="0"/>
                </a:rPr>
                <a:t>address</a:t>
              </a:r>
            </a:p>
          </p:txBody>
        </p:sp>
        <p:sp>
          <p:nvSpPr>
            <p:cNvPr id="67598" name="TextBox 37"/>
            <p:cNvSpPr txBox="1">
              <a:spLocks noChangeArrowheads="1"/>
            </p:cNvSpPr>
            <p:nvPr/>
          </p:nvSpPr>
          <p:spPr bwMode="auto">
            <a:xfrm>
              <a:off x="2673645" y="5340803"/>
              <a:ext cx="844810" cy="41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400" i="1">
                  <a:solidFill>
                    <a:schemeClr val="bg1"/>
                  </a:solidFill>
                  <a:latin typeface="Arial" charset="0"/>
                </a:rPr>
                <a:t>source</a:t>
              </a:r>
            </a:p>
            <a:p>
              <a:pPr algn="ctr">
                <a:lnSpc>
                  <a:spcPts val="1200"/>
                </a:lnSpc>
                <a:spcBef>
                  <a:spcPct val="0"/>
                </a:spcBef>
                <a:buFontTx/>
                <a:buNone/>
              </a:pPr>
              <a:r>
                <a:rPr lang="en-US" altLang="en-US" sz="1400" i="1">
                  <a:solidFill>
                    <a:schemeClr val="bg1"/>
                  </a:solidFill>
                  <a:latin typeface="Arial" charset="0"/>
                </a:rPr>
                <a:t>address</a:t>
              </a:r>
            </a:p>
          </p:txBody>
        </p:sp>
        <p:sp>
          <p:nvSpPr>
            <p:cNvPr id="67599" name="TextBox 38"/>
            <p:cNvSpPr txBox="1">
              <a:spLocks noChangeArrowheads="1"/>
            </p:cNvSpPr>
            <p:nvPr/>
          </p:nvSpPr>
          <p:spPr bwMode="auto">
            <a:xfrm>
              <a:off x="4053534" y="5353451"/>
              <a:ext cx="137740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data (payload)</a:t>
              </a:r>
            </a:p>
          </p:txBody>
        </p:sp>
        <p:sp>
          <p:nvSpPr>
            <p:cNvPr id="67600" name="TextBox 39"/>
            <p:cNvSpPr txBox="1">
              <a:spLocks noChangeArrowheads="1"/>
            </p:cNvSpPr>
            <p:nvPr/>
          </p:nvSpPr>
          <p:spPr bwMode="auto">
            <a:xfrm>
              <a:off x="5941065" y="5431291"/>
              <a:ext cx="85557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CRC</a:t>
              </a:r>
            </a:p>
          </p:txBody>
        </p:sp>
        <p:sp>
          <p:nvSpPr>
            <p:cNvPr id="67601" name="TextBox 40"/>
            <p:cNvSpPr txBox="1">
              <a:spLocks noChangeArrowheads="1"/>
            </p:cNvSpPr>
            <p:nvPr/>
          </p:nvSpPr>
          <p:spPr bwMode="auto">
            <a:xfrm>
              <a:off x="940711" y="5444340"/>
              <a:ext cx="10701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ts val="1200"/>
                </a:lnSpc>
                <a:spcBef>
                  <a:spcPct val="0"/>
                </a:spcBef>
                <a:buFontTx/>
                <a:buNone/>
              </a:pPr>
              <a:r>
                <a:rPr lang="en-US" altLang="en-US" sz="1600" i="1">
                  <a:solidFill>
                    <a:schemeClr val="bg1"/>
                  </a:solidFill>
                  <a:latin typeface="Arial" charset="0"/>
                </a:rPr>
                <a:t>preamble</a:t>
              </a:r>
            </a:p>
          </p:txBody>
        </p:sp>
        <p:sp>
          <p:nvSpPr>
            <p:cNvPr id="67602" name="Text Box 9"/>
            <p:cNvSpPr txBox="1">
              <a:spLocks noChangeArrowheads="1"/>
            </p:cNvSpPr>
            <p:nvPr/>
          </p:nvSpPr>
          <p:spPr bwMode="auto">
            <a:xfrm>
              <a:off x="3321504" y="4902593"/>
              <a:ext cx="770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600" i="1">
                  <a:solidFill>
                    <a:srgbClr val="000000"/>
                  </a:solidFill>
                  <a:latin typeface="Arial" charset="0"/>
                </a:rPr>
                <a:t>type</a:t>
              </a:r>
            </a:p>
          </p:txBody>
        </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99BA6DC-423D-1447-9B1B-A7BBF2DC083E}" type="slidenum">
              <a:rPr lang="en-US" altLang="en-US" sz="1200" smtClean="0">
                <a:latin typeface="Comic Sans MS" charset="0"/>
              </a:rPr>
              <a:pPr>
                <a:defRPr/>
              </a:pPr>
              <a:t>33</a:t>
            </a:fld>
            <a:endParaRPr lang="en-US" altLang="en-US" sz="1200">
              <a:latin typeface="Comic Sans MS" charset="0"/>
            </a:endParaRPr>
          </a:p>
        </p:txBody>
      </p:sp>
      <p:sp>
        <p:nvSpPr>
          <p:cNvPr id="20"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33400" y="228600"/>
            <a:ext cx="8247063" cy="1143000"/>
          </a:xfrm>
        </p:spPr>
        <p:txBody>
          <a:bodyPr/>
          <a:lstStyle/>
          <a:p>
            <a:pPr>
              <a:defRPr/>
            </a:pPr>
            <a:r>
              <a:rPr lang="en-US" sz="3400" dirty="0">
                <a:cs typeface="+mj-cs"/>
              </a:rPr>
              <a:t>Ethernet: Unreliable, Connectionless</a:t>
            </a:r>
          </a:p>
        </p:txBody>
      </p:sp>
      <p:sp>
        <p:nvSpPr>
          <p:cNvPr id="56325" name="Rectangle 3"/>
          <p:cNvSpPr>
            <a:spLocks noGrp="1" noChangeArrowheads="1"/>
          </p:cNvSpPr>
          <p:nvPr>
            <p:ph type="body" idx="1"/>
          </p:nvPr>
        </p:nvSpPr>
        <p:spPr>
          <a:xfrm>
            <a:off x="519113" y="1352550"/>
            <a:ext cx="8261350" cy="4648200"/>
          </a:xfrm>
        </p:spPr>
        <p:txBody>
          <a:bodyPr/>
          <a:lstStyle/>
          <a:p>
            <a:pPr>
              <a:defRPr/>
            </a:pPr>
            <a:r>
              <a:rPr lang="en-US" sz="2600" i="1" dirty="0">
                <a:solidFill>
                  <a:srgbClr val="CC0000"/>
                </a:solidFill>
                <a:cs typeface="+mn-cs"/>
              </a:rPr>
              <a:t>connectionless: </a:t>
            </a:r>
            <a:r>
              <a:rPr lang="en-US" sz="2600" dirty="0">
                <a:cs typeface="+mn-cs"/>
              </a:rPr>
              <a:t>no handshaking between sending and receiving NICs </a:t>
            </a:r>
          </a:p>
          <a:p>
            <a:pPr>
              <a:defRPr/>
            </a:pPr>
            <a:r>
              <a:rPr lang="en-US" sz="2600" i="1" dirty="0">
                <a:solidFill>
                  <a:srgbClr val="CC0000"/>
                </a:solidFill>
                <a:cs typeface="+mn-cs"/>
              </a:rPr>
              <a:t>unreliable: </a:t>
            </a:r>
            <a:r>
              <a:rPr lang="en-US" sz="2600" dirty="0">
                <a:cs typeface="+mn-cs"/>
              </a:rPr>
              <a:t>receiving NIC doesn't send acks or nacks to sending NIC</a:t>
            </a:r>
          </a:p>
          <a:p>
            <a:pPr lvl="1">
              <a:defRPr/>
            </a:pPr>
            <a:r>
              <a:rPr lang="en-US" sz="2600" dirty="0"/>
              <a:t>data in dropped frames recovered only if initial sender uses higher layer rdt (e.g., TCP), otherwise dropped data lost</a:t>
            </a:r>
          </a:p>
          <a:p>
            <a:pPr>
              <a:defRPr/>
            </a:pPr>
            <a:r>
              <a:rPr lang="en-US" sz="2600" dirty="0">
                <a:cs typeface="+mn-cs"/>
              </a:rPr>
              <a:t>Ethernet</a:t>
            </a:r>
            <a:r>
              <a:rPr lang="ja-JP" altLang="en-US" sz="2600" dirty="0">
                <a:cs typeface="+mn-cs"/>
              </a:rPr>
              <a:t>’</a:t>
            </a:r>
            <a:r>
              <a:rPr lang="en-US" sz="2600" dirty="0">
                <a:cs typeface="+mn-cs"/>
              </a:rPr>
              <a:t>s MAC protocol: unslotted </a:t>
            </a:r>
            <a:r>
              <a:rPr lang="en-US" sz="2600" i="1" dirty="0">
                <a:solidFill>
                  <a:srgbClr val="CC0000"/>
                </a:solidFill>
                <a:cs typeface="+mn-cs"/>
              </a:rPr>
              <a:t>CSMA/CD with binary </a:t>
            </a:r>
            <a:r>
              <a:rPr lang="en-US" sz="2600" i="1" dirty="0" err="1">
                <a:solidFill>
                  <a:srgbClr val="CC0000"/>
                </a:solidFill>
                <a:cs typeface="+mn-cs"/>
              </a:rPr>
              <a:t>backoff</a:t>
            </a:r>
            <a:endParaRPr lang="en-US" sz="2600" i="1" dirty="0">
              <a:solidFill>
                <a:srgbClr val="CC0000"/>
              </a:solidFill>
              <a:cs typeface="+mn-cs"/>
            </a:endParaRPr>
          </a:p>
          <a:p>
            <a:pPr>
              <a:defRPr/>
            </a:pPr>
            <a:endParaRPr lang="en-US" sz="800" i="1" dirty="0">
              <a:solidFill>
                <a:srgbClr val="CC0000"/>
              </a:solidFill>
              <a:cs typeface="+mn-cs"/>
            </a:endParaRPr>
          </a:p>
          <a:p>
            <a:pPr marL="0" indent="0">
              <a:buNone/>
              <a:defRPr/>
            </a:pPr>
            <a:r>
              <a:rPr lang="en-US" sz="2400" b="1" dirty="0">
                <a:solidFill>
                  <a:srgbClr val="FF0000"/>
                </a:solidFill>
                <a:cs typeface="+mn-cs"/>
              </a:rPr>
              <a:t>Will discuss Ethernet MAC CSMA/CD  protocol later!</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39816C12-9F18-354F-9BB6-D0E4352A4A57}" type="slidenum">
              <a:rPr lang="en-US" altLang="en-US" sz="1200" smtClean="0">
                <a:latin typeface="Comic Sans MS" charset="0"/>
              </a:rPr>
              <a:pPr>
                <a:defRPr/>
              </a:pPr>
              <a:t>34</a:t>
            </a:fld>
            <a:endParaRPr lang="en-US" altLang="en-US" sz="1200">
              <a:latin typeface="Comic Sans MS" charset="0"/>
            </a:endParaRPr>
          </a:p>
        </p:txBody>
      </p:sp>
      <p:sp>
        <p:nvSpPr>
          <p:cNvPr id="6"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0" y="136525"/>
            <a:ext cx="9144000" cy="1143000"/>
          </a:xfrm>
        </p:spPr>
        <p:txBody>
          <a:bodyPr/>
          <a:lstStyle/>
          <a:p>
            <a:pPr>
              <a:defRPr/>
            </a:pPr>
            <a:r>
              <a:rPr lang="en-US" sz="3400" dirty="0">
                <a:cs typeface="+mj-cs"/>
              </a:rPr>
              <a:t>Switch: </a:t>
            </a:r>
            <a:r>
              <a:rPr lang="en-US" sz="3400" i="1" dirty="0">
                <a:cs typeface="+mj-cs"/>
              </a:rPr>
              <a:t>Multiple</a:t>
            </a:r>
            <a:r>
              <a:rPr lang="en-US" sz="3400" dirty="0">
                <a:cs typeface="+mj-cs"/>
              </a:rPr>
              <a:t> Simultaneous Transmissions</a:t>
            </a:r>
          </a:p>
        </p:txBody>
      </p:sp>
      <p:sp>
        <p:nvSpPr>
          <p:cNvPr id="62469" name="Rectangle 3"/>
          <p:cNvSpPr>
            <a:spLocks noGrp="1" noChangeArrowheads="1"/>
          </p:cNvSpPr>
          <p:nvPr>
            <p:ph type="body" idx="1"/>
          </p:nvPr>
        </p:nvSpPr>
        <p:spPr>
          <a:xfrm>
            <a:off x="392113" y="1393825"/>
            <a:ext cx="4503737" cy="4576763"/>
          </a:xfrm>
        </p:spPr>
        <p:txBody>
          <a:bodyPr/>
          <a:lstStyle/>
          <a:p>
            <a:pPr>
              <a:lnSpc>
                <a:spcPct val="90000"/>
              </a:lnSpc>
              <a:defRPr/>
            </a:pPr>
            <a:r>
              <a:rPr lang="en-US" sz="2400" dirty="0">
                <a:cs typeface="+mn-cs"/>
              </a:rPr>
              <a:t>hosts have dedicated, direct connection to switch</a:t>
            </a:r>
          </a:p>
          <a:p>
            <a:pPr>
              <a:lnSpc>
                <a:spcPct val="90000"/>
              </a:lnSpc>
              <a:defRPr/>
            </a:pPr>
            <a:r>
              <a:rPr lang="en-US" sz="2400" dirty="0">
                <a:cs typeface="+mn-cs"/>
              </a:rPr>
              <a:t>switches buffer packets</a:t>
            </a:r>
          </a:p>
          <a:p>
            <a:pPr>
              <a:lnSpc>
                <a:spcPct val="90000"/>
              </a:lnSpc>
              <a:defRPr/>
            </a:pPr>
            <a:r>
              <a:rPr lang="en-US" sz="2400" dirty="0">
                <a:cs typeface="+mn-cs"/>
              </a:rPr>
              <a:t>Ethernet protocol used on </a:t>
            </a:r>
            <a:r>
              <a:rPr lang="en-US" sz="2400" i="1" dirty="0">
                <a:cs typeface="+mn-cs"/>
              </a:rPr>
              <a:t>each</a:t>
            </a:r>
            <a:r>
              <a:rPr lang="en-US" sz="2400" dirty="0">
                <a:cs typeface="+mn-cs"/>
              </a:rPr>
              <a:t> incoming link, but no collisions; full duplex</a:t>
            </a:r>
          </a:p>
          <a:p>
            <a:pPr lvl="1">
              <a:defRPr/>
            </a:pPr>
            <a:r>
              <a:rPr lang="en-US" dirty="0"/>
              <a:t>each link is its own collision domain</a:t>
            </a:r>
          </a:p>
          <a:p>
            <a:pPr>
              <a:lnSpc>
                <a:spcPct val="90000"/>
              </a:lnSpc>
              <a:defRPr/>
            </a:pPr>
            <a:r>
              <a:rPr lang="en-US" sz="2400" i="1" dirty="0">
                <a:solidFill>
                  <a:srgbClr val="CC0000"/>
                </a:solidFill>
                <a:cs typeface="+mn-cs"/>
              </a:rPr>
              <a:t>switching:</a:t>
            </a:r>
            <a:r>
              <a:rPr lang="en-US" sz="2400" dirty="0">
                <a:solidFill>
                  <a:srgbClr val="CC0000"/>
                </a:solidFill>
                <a:cs typeface="+mn-cs"/>
              </a:rPr>
              <a:t> </a:t>
            </a:r>
            <a:r>
              <a:rPr lang="en-US" sz="2400" dirty="0">
                <a:cs typeface="+mn-cs"/>
              </a:rPr>
              <a:t>A-to-A</a:t>
            </a:r>
            <a:r>
              <a:rPr lang="ja-JP" altLang="en-US" sz="2400" dirty="0">
                <a:cs typeface="+mn-cs"/>
              </a:rPr>
              <a:t>’</a:t>
            </a:r>
            <a:r>
              <a:rPr lang="en-US" sz="2400" dirty="0">
                <a:cs typeface="+mn-cs"/>
              </a:rPr>
              <a:t> and B-to-B</a:t>
            </a:r>
            <a:r>
              <a:rPr lang="ja-JP" altLang="en-US" sz="2400" dirty="0">
                <a:cs typeface="+mn-cs"/>
              </a:rPr>
              <a:t>’</a:t>
            </a:r>
            <a:r>
              <a:rPr lang="en-US" sz="2400" dirty="0">
                <a:cs typeface="+mn-cs"/>
              </a:rPr>
              <a:t> can transmit simultaneously, without collisions </a:t>
            </a:r>
          </a:p>
        </p:txBody>
      </p:sp>
      <p:grpSp>
        <p:nvGrpSpPr>
          <p:cNvPr id="73731" name="Group 1"/>
          <p:cNvGrpSpPr>
            <a:grpSpLocks/>
          </p:cNvGrpSpPr>
          <p:nvPr/>
        </p:nvGrpSpPr>
        <p:grpSpPr bwMode="auto">
          <a:xfrm>
            <a:off x="5106988" y="1425575"/>
            <a:ext cx="3660775" cy="4283075"/>
            <a:chOff x="5106576" y="1425893"/>
            <a:chExt cx="3661504" cy="4282976"/>
          </a:xfrm>
        </p:grpSpPr>
        <p:sp>
          <p:nvSpPr>
            <p:cNvPr id="62472"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a:latin typeface="Arial" charset="0"/>
                  <a:cs typeface="Arial" charset="0"/>
                </a:rPr>
                <a:t>switch with six interfaces</a:t>
              </a:r>
            </a:p>
            <a:p>
              <a:pPr algn="ctr">
                <a:defRPr/>
              </a:pPr>
              <a:r>
                <a:rPr lang="en-US" dirty="0">
                  <a:latin typeface="Arial" charset="0"/>
                  <a:cs typeface="Arial" charset="0"/>
                </a:rPr>
                <a:t>(</a:t>
              </a:r>
              <a:r>
                <a:rPr lang="en-US" dirty="0">
                  <a:solidFill>
                    <a:srgbClr val="FF0000"/>
                  </a:solidFill>
                  <a:latin typeface="Arial" charset="0"/>
                  <a:cs typeface="Arial" charset="0"/>
                </a:rPr>
                <a:t>1,2,3,4,5,6</a:t>
              </a:r>
              <a:r>
                <a:rPr lang="en-US" dirty="0">
                  <a:latin typeface="Arial" charset="0"/>
                  <a:cs typeface="Arial" charset="0"/>
                </a:rPr>
                <a:t>)</a:t>
              </a:r>
              <a:r>
                <a:rPr lang="en-US" i="0" dirty="0">
                  <a:latin typeface="Arial" charset="0"/>
                  <a:cs typeface="Arial" charset="0"/>
                </a:rPr>
                <a:t>  </a:t>
              </a:r>
            </a:p>
          </p:txBody>
        </p:sp>
        <p:grpSp>
          <p:nvGrpSpPr>
            <p:cNvPr id="73735" name="Group 34"/>
            <p:cNvGrpSpPr>
              <a:grpSpLocks/>
            </p:cNvGrpSpPr>
            <p:nvPr/>
          </p:nvGrpSpPr>
          <p:grpSpPr bwMode="auto">
            <a:xfrm>
              <a:off x="5106576" y="1425893"/>
              <a:ext cx="3661504" cy="3600367"/>
              <a:chOff x="731524" y="1819788"/>
              <a:chExt cx="3661504" cy="3600367"/>
            </a:xfrm>
          </p:grpSpPr>
          <p:sp>
            <p:nvSpPr>
              <p:cNvPr id="62474"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p>
            </p:txBody>
          </p:sp>
          <p:sp>
            <p:nvSpPr>
              <p:cNvPr id="62475"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r>
                  <a:rPr lang="ja-JP" altLang="en-US" i="0">
                    <a:latin typeface="Arial" charset="0"/>
                    <a:cs typeface="Arial" charset="0"/>
                  </a:rPr>
                  <a:t>’</a:t>
                </a:r>
                <a:endParaRPr lang="en-US" i="0" dirty="0">
                  <a:latin typeface="Arial" charset="0"/>
                  <a:cs typeface="Arial" charset="0"/>
                </a:endParaRPr>
              </a:p>
            </p:txBody>
          </p:sp>
          <p:sp>
            <p:nvSpPr>
              <p:cNvPr id="62476" name="Text Box 25"/>
              <p:cNvSpPr txBox="1">
                <a:spLocks noChangeArrowheads="1"/>
              </p:cNvSpPr>
              <p:nvPr/>
            </p:nvSpPr>
            <p:spPr bwMode="auto">
              <a:xfrm>
                <a:off x="3988134" y="2375400"/>
                <a:ext cx="3382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p>
            </p:txBody>
          </p:sp>
          <p:sp>
            <p:nvSpPr>
              <p:cNvPr id="62477"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r>
                  <a:rPr lang="ja-JP" altLang="en-US" i="0">
                    <a:latin typeface="Arial" charset="0"/>
                    <a:cs typeface="Arial" charset="0"/>
                  </a:rPr>
                  <a:t>’</a:t>
                </a:r>
                <a:endParaRPr lang="en-US" i="0" dirty="0">
                  <a:latin typeface="Arial" charset="0"/>
                  <a:cs typeface="Arial" charset="0"/>
                </a:endParaRPr>
              </a:p>
            </p:txBody>
          </p:sp>
          <p:sp>
            <p:nvSpPr>
              <p:cNvPr id="62478"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p>
            </p:txBody>
          </p:sp>
          <p:sp>
            <p:nvSpPr>
              <p:cNvPr id="62479" name="Text Box 28"/>
              <p:cNvSpPr txBox="1">
                <a:spLocks noChangeArrowheads="1"/>
              </p:cNvSpPr>
              <p:nvPr/>
            </p:nvSpPr>
            <p:spPr bwMode="auto">
              <a:xfrm>
                <a:off x="1123714" y="2375400"/>
                <a:ext cx="4033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r>
                  <a:rPr lang="ja-JP" altLang="en-US" i="0" dirty="0">
                    <a:latin typeface="Arial" charset="0"/>
                    <a:cs typeface="Arial" charset="0"/>
                  </a:rPr>
                  <a:t>’</a:t>
                </a:r>
                <a:endParaRPr lang="en-US" i="0" dirty="0">
                  <a:latin typeface="Arial" charset="0"/>
                  <a:cs typeface="Arial" charset="0"/>
                </a:endParaRPr>
              </a:p>
            </p:txBody>
          </p:sp>
          <p:sp>
            <p:nvSpPr>
              <p:cNvPr id="62480"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1"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2"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83"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3746" name="Group 45"/>
              <p:cNvGrpSpPr>
                <a:grpSpLocks/>
              </p:cNvGrpSpPr>
              <p:nvPr/>
            </p:nvGrpSpPr>
            <p:grpSpPr bwMode="auto">
              <a:xfrm>
                <a:off x="747936" y="2733042"/>
                <a:ext cx="914403" cy="690308"/>
                <a:chOff x="1046480" y="3962400"/>
                <a:chExt cx="1026163" cy="761428"/>
              </a:xfrm>
            </p:grpSpPr>
            <p:sp>
              <p:nvSpPr>
                <p:cNvPr id="80"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81" name="Group 49"/>
                <p:cNvGrpSpPr>
                  <a:grpSpLocks/>
                </p:cNvGrpSpPr>
                <p:nvPr/>
              </p:nvGrpSpPr>
              <p:grpSpPr bwMode="auto">
                <a:xfrm>
                  <a:off x="1046480" y="3962400"/>
                  <a:ext cx="936071" cy="761428"/>
                  <a:chOff x="-44" y="1473"/>
                  <a:chExt cx="981" cy="1105"/>
                </a:xfrm>
              </p:grpSpPr>
              <p:pic>
                <p:nvPicPr>
                  <p:cNvPr id="73782"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8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3747" name="Group 46"/>
              <p:cNvGrpSpPr>
                <a:grpSpLocks/>
              </p:cNvGrpSpPr>
              <p:nvPr/>
            </p:nvGrpSpPr>
            <p:grpSpPr bwMode="auto">
              <a:xfrm>
                <a:off x="3539588" y="2669737"/>
                <a:ext cx="853440" cy="741680"/>
                <a:chOff x="7179310" y="4033520"/>
                <a:chExt cx="1009650" cy="855028"/>
              </a:xfrm>
            </p:grpSpPr>
            <p:grpSp>
              <p:nvGrpSpPr>
                <p:cNvPr id="73776" name="Group 44"/>
                <p:cNvGrpSpPr>
                  <a:grpSpLocks/>
                </p:cNvGrpSpPr>
                <p:nvPr/>
              </p:nvGrpSpPr>
              <p:grpSpPr bwMode="auto">
                <a:xfrm>
                  <a:off x="7179310" y="4033520"/>
                  <a:ext cx="1009650" cy="855028"/>
                  <a:chOff x="-44" y="1473"/>
                  <a:chExt cx="981" cy="1105"/>
                </a:xfrm>
              </p:grpSpPr>
              <p:pic>
                <p:nvPicPr>
                  <p:cNvPr id="7377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7"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48"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49" name="Group 44"/>
              <p:cNvGrpSpPr>
                <a:grpSpLocks/>
              </p:cNvGrpSpPr>
              <p:nvPr/>
            </p:nvGrpSpPr>
            <p:grpSpPr bwMode="auto">
              <a:xfrm>
                <a:off x="2233637" y="2138292"/>
                <a:ext cx="853440" cy="741680"/>
                <a:chOff x="-44" y="1473"/>
                <a:chExt cx="981" cy="1105"/>
              </a:xfrm>
            </p:grpSpPr>
            <p:pic>
              <p:nvPicPr>
                <p:cNvPr id="7377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3750" name="Group 49"/>
              <p:cNvGrpSpPr>
                <a:grpSpLocks/>
              </p:cNvGrpSpPr>
              <p:nvPr/>
            </p:nvGrpSpPr>
            <p:grpSpPr bwMode="auto">
              <a:xfrm>
                <a:off x="2060917" y="4279843"/>
                <a:ext cx="853440" cy="835329"/>
                <a:chOff x="8077200" y="3320111"/>
                <a:chExt cx="853440" cy="835329"/>
              </a:xfrm>
            </p:grpSpPr>
            <p:sp>
              <p:nvSpPr>
                <p:cNvPr id="70"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71" name="Group 44"/>
                <p:cNvGrpSpPr>
                  <a:grpSpLocks/>
                </p:cNvGrpSpPr>
                <p:nvPr/>
              </p:nvGrpSpPr>
              <p:grpSpPr bwMode="auto">
                <a:xfrm>
                  <a:off x="8077200" y="3413760"/>
                  <a:ext cx="853440" cy="741680"/>
                  <a:chOff x="-44" y="1473"/>
                  <a:chExt cx="981" cy="1105"/>
                </a:xfrm>
              </p:grpSpPr>
              <p:pic>
                <p:nvPicPr>
                  <p:cNvPr id="7377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7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248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3752" name="Group 51"/>
              <p:cNvGrpSpPr>
                <a:grpSpLocks/>
              </p:cNvGrpSpPr>
              <p:nvPr/>
            </p:nvGrpSpPr>
            <p:grpSpPr bwMode="auto">
              <a:xfrm>
                <a:off x="731524" y="3616962"/>
                <a:ext cx="914403" cy="690308"/>
                <a:chOff x="1046480" y="3962400"/>
                <a:chExt cx="1026163" cy="761428"/>
              </a:xfrm>
            </p:grpSpPr>
            <p:sp>
              <p:nvSpPr>
                <p:cNvPr id="66"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3767" name="Group 49"/>
                <p:cNvGrpSpPr>
                  <a:grpSpLocks/>
                </p:cNvGrpSpPr>
                <p:nvPr/>
              </p:nvGrpSpPr>
              <p:grpSpPr bwMode="auto">
                <a:xfrm>
                  <a:off x="1046480" y="3962400"/>
                  <a:ext cx="936071" cy="761428"/>
                  <a:chOff x="-44" y="1473"/>
                  <a:chExt cx="981" cy="1105"/>
                </a:xfrm>
              </p:grpSpPr>
              <p:pic>
                <p:nvPicPr>
                  <p:cNvPr id="7376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6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3753" name="Group 52"/>
              <p:cNvGrpSpPr>
                <a:grpSpLocks/>
              </p:cNvGrpSpPr>
              <p:nvPr/>
            </p:nvGrpSpPr>
            <p:grpSpPr bwMode="auto">
              <a:xfrm>
                <a:off x="3410634" y="3567725"/>
                <a:ext cx="853440" cy="741680"/>
                <a:chOff x="7179310" y="4033520"/>
                <a:chExt cx="1009650" cy="855028"/>
              </a:xfrm>
            </p:grpSpPr>
            <p:grpSp>
              <p:nvGrpSpPr>
                <p:cNvPr id="73762" name="Group 44"/>
                <p:cNvGrpSpPr>
                  <a:grpSpLocks/>
                </p:cNvGrpSpPr>
                <p:nvPr/>
              </p:nvGrpSpPr>
              <p:grpSpPr bwMode="auto">
                <a:xfrm>
                  <a:off x="7179310" y="4033520"/>
                  <a:ext cx="1009650" cy="855028"/>
                  <a:chOff x="-44" y="1473"/>
                  <a:chExt cx="981" cy="1105"/>
                </a:xfrm>
              </p:grpSpPr>
              <p:pic>
                <p:nvPicPr>
                  <p:cNvPr id="7376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6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3"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62492"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93"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2494" name="Text Box 35"/>
              <p:cNvSpPr txBox="1">
                <a:spLocks noChangeArrowheads="1"/>
              </p:cNvSpPr>
              <p:nvPr/>
            </p:nvSpPr>
            <p:spPr bwMode="auto">
              <a:xfrm>
                <a:off x="2401907" y="3026260"/>
                <a:ext cx="312799"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62495"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62496" name="Text Box 37"/>
              <p:cNvSpPr txBox="1">
                <a:spLocks noChangeArrowheads="1"/>
              </p:cNvSpPr>
              <p:nvPr/>
            </p:nvSpPr>
            <p:spPr bwMode="auto">
              <a:xfrm>
                <a:off x="3125951" y="3710457"/>
                <a:ext cx="322326"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62497" name="Text Box 38"/>
              <p:cNvSpPr txBox="1">
                <a:spLocks noChangeArrowheads="1"/>
              </p:cNvSpPr>
              <p:nvPr/>
            </p:nvSpPr>
            <p:spPr bwMode="auto">
              <a:xfrm>
                <a:off x="2640079" y="3654896"/>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62498" name="Text Box 39"/>
              <p:cNvSpPr txBox="1">
                <a:spLocks noChangeArrowheads="1"/>
              </p:cNvSpPr>
              <p:nvPr/>
            </p:nvSpPr>
            <p:spPr bwMode="auto">
              <a:xfrm>
                <a:off x="2070052" y="3704108"/>
                <a:ext cx="323914"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62499"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7BFBB78-BEAE-2747-96BB-6423374A5FF0}" type="slidenum">
              <a:rPr lang="en-US" altLang="en-US" sz="1200" smtClean="0">
                <a:latin typeface="Comic Sans MS" charset="0"/>
              </a:rPr>
              <a:pPr>
                <a:defRPr/>
              </a:pPr>
              <a:t>35</a:t>
            </a:fld>
            <a:endParaRPr lang="en-US" altLang="en-US" sz="1200">
              <a:latin typeface="Comic Sans MS" charset="0"/>
            </a:endParaRPr>
          </a:p>
        </p:txBody>
      </p:sp>
      <p:sp>
        <p:nvSpPr>
          <p:cNvPr id="5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441325" y="90488"/>
            <a:ext cx="7772400" cy="1143000"/>
          </a:xfrm>
        </p:spPr>
        <p:txBody>
          <a:bodyPr/>
          <a:lstStyle/>
          <a:p>
            <a:pPr>
              <a:defRPr/>
            </a:pPr>
            <a:r>
              <a:rPr lang="en-US" sz="3600" dirty="0">
                <a:cs typeface="+mj-cs"/>
              </a:rPr>
              <a:t>Switch Forwarding Table</a:t>
            </a:r>
          </a:p>
        </p:txBody>
      </p:sp>
      <p:sp>
        <p:nvSpPr>
          <p:cNvPr id="63493" name="Rectangle 3"/>
          <p:cNvSpPr>
            <a:spLocks noGrp="1" noChangeArrowheads="1"/>
          </p:cNvSpPr>
          <p:nvPr>
            <p:ph type="body" idx="1"/>
          </p:nvPr>
        </p:nvSpPr>
        <p:spPr>
          <a:xfrm>
            <a:off x="474663" y="1295400"/>
            <a:ext cx="4878387" cy="4805363"/>
          </a:xfrm>
        </p:spPr>
        <p:txBody>
          <a:bodyPr/>
          <a:lstStyle/>
          <a:p>
            <a:pPr marL="0" indent="0">
              <a:lnSpc>
                <a:spcPts val="3000"/>
              </a:lnSpc>
              <a:buFont typeface="Wingdings" charset="0"/>
              <a:buNone/>
              <a:defRPr/>
            </a:pPr>
            <a:r>
              <a:rPr lang="en-US" sz="2600" i="1" u="sng" dirty="0">
                <a:solidFill>
                  <a:srgbClr val="CC0000"/>
                </a:solidFill>
                <a:cs typeface="+mn-cs"/>
              </a:rPr>
              <a:t>Q:</a:t>
            </a:r>
            <a:r>
              <a:rPr lang="en-US" sz="2600" dirty="0">
                <a:solidFill>
                  <a:srgbClr val="CC0000"/>
                </a:solidFill>
                <a:cs typeface="+mn-cs"/>
              </a:rPr>
              <a:t> </a:t>
            </a:r>
            <a:r>
              <a:rPr lang="en-US" sz="2600" dirty="0">
                <a:cs typeface="+mn-cs"/>
              </a:rPr>
              <a:t>how does switch know A</a:t>
            </a:r>
            <a:r>
              <a:rPr lang="ja-JP" altLang="en-US" sz="2600" dirty="0">
                <a:cs typeface="+mn-cs"/>
              </a:rPr>
              <a:t>’</a:t>
            </a:r>
            <a:r>
              <a:rPr lang="en-US" sz="2600" dirty="0">
                <a:cs typeface="+mn-cs"/>
              </a:rPr>
              <a:t> reachable via interface 4, B</a:t>
            </a:r>
            <a:r>
              <a:rPr lang="ja-JP" altLang="en-US" sz="2600" dirty="0">
                <a:cs typeface="+mn-cs"/>
              </a:rPr>
              <a:t>’</a:t>
            </a:r>
            <a:r>
              <a:rPr lang="en-US" sz="2600" dirty="0">
                <a:cs typeface="+mn-cs"/>
              </a:rPr>
              <a:t> reachable via interface 5?</a:t>
            </a:r>
          </a:p>
        </p:txBody>
      </p:sp>
      <p:grpSp>
        <p:nvGrpSpPr>
          <p:cNvPr id="75779" name="Group 34"/>
          <p:cNvGrpSpPr>
            <a:grpSpLocks/>
          </p:cNvGrpSpPr>
          <p:nvPr/>
        </p:nvGrpSpPr>
        <p:grpSpPr bwMode="auto">
          <a:xfrm>
            <a:off x="5106988" y="1425575"/>
            <a:ext cx="3660775" cy="4283075"/>
            <a:chOff x="5106576" y="1425893"/>
            <a:chExt cx="3661504" cy="4282976"/>
          </a:xfrm>
        </p:grpSpPr>
        <p:sp>
          <p:nvSpPr>
            <p:cNvPr id="63496" name="Text Box 34"/>
            <p:cNvSpPr txBox="1">
              <a:spLocks noChangeArrowheads="1"/>
            </p:cNvSpPr>
            <p:nvPr/>
          </p:nvSpPr>
          <p:spPr bwMode="auto">
            <a:xfrm>
              <a:off x="5827445" y="5062772"/>
              <a:ext cx="2710402" cy="64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dirty="0">
                  <a:latin typeface="Arial" charset="0"/>
                  <a:cs typeface="Arial" charset="0"/>
                </a:rPr>
                <a:t>switch with six interfaces</a:t>
              </a:r>
            </a:p>
            <a:p>
              <a:pPr algn="ctr">
                <a:defRPr/>
              </a:pPr>
              <a:r>
                <a:rPr lang="en-US" dirty="0">
                  <a:latin typeface="Arial" charset="0"/>
                  <a:cs typeface="Arial" charset="0"/>
                </a:rPr>
                <a:t>(</a:t>
              </a:r>
              <a:r>
                <a:rPr lang="en-US" dirty="0">
                  <a:solidFill>
                    <a:srgbClr val="FF0000"/>
                  </a:solidFill>
                  <a:latin typeface="Arial" charset="0"/>
                  <a:cs typeface="Arial" charset="0"/>
                </a:rPr>
                <a:t>1,2,3,4,5,6</a:t>
              </a:r>
              <a:r>
                <a:rPr lang="en-US" dirty="0">
                  <a:latin typeface="Arial" charset="0"/>
                  <a:cs typeface="Arial" charset="0"/>
                </a:rPr>
                <a:t>)</a:t>
              </a:r>
              <a:r>
                <a:rPr lang="en-US" i="0" dirty="0">
                  <a:latin typeface="Arial" charset="0"/>
                  <a:cs typeface="Arial" charset="0"/>
                </a:rPr>
                <a:t>  </a:t>
              </a:r>
            </a:p>
          </p:txBody>
        </p:sp>
        <p:grpSp>
          <p:nvGrpSpPr>
            <p:cNvPr id="75785" name="Group 36"/>
            <p:cNvGrpSpPr>
              <a:grpSpLocks/>
            </p:cNvGrpSpPr>
            <p:nvPr/>
          </p:nvGrpSpPr>
          <p:grpSpPr bwMode="auto">
            <a:xfrm>
              <a:off x="5106576" y="1425893"/>
              <a:ext cx="3661504" cy="3600367"/>
              <a:chOff x="731524" y="1819788"/>
              <a:chExt cx="3661504" cy="3600367"/>
            </a:xfrm>
          </p:grpSpPr>
          <p:sp>
            <p:nvSpPr>
              <p:cNvPr id="63498" name="Text Box 23"/>
              <p:cNvSpPr txBox="1">
                <a:spLocks noChangeArrowheads="1"/>
              </p:cNvSpPr>
              <p:nvPr/>
            </p:nvSpPr>
            <p:spPr bwMode="auto">
              <a:xfrm>
                <a:off x="2655957" y="1819788"/>
                <a:ext cx="35090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p>
            </p:txBody>
          </p:sp>
          <p:sp>
            <p:nvSpPr>
              <p:cNvPr id="63499" name="Text Box 24"/>
              <p:cNvSpPr txBox="1">
                <a:spLocks noChangeArrowheads="1"/>
              </p:cNvSpPr>
              <p:nvPr/>
            </p:nvSpPr>
            <p:spPr bwMode="auto">
              <a:xfrm>
                <a:off x="2371738" y="5050277"/>
                <a:ext cx="371549" cy="36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A</a:t>
                </a:r>
                <a:r>
                  <a:rPr lang="ja-JP" altLang="en-US" i="0">
                    <a:latin typeface="Arial" charset="0"/>
                    <a:cs typeface="Arial" charset="0"/>
                  </a:rPr>
                  <a:t>’</a:t>
                </a:r>
                <a:endParaRPr lang="en-US" i="0" dirty="0">
                  <a:latin typeface="Arial" charset="0"/>
                  <a:cs typeface="Arial" charset="0"/>
                </a:endParaRPr>
              </a:p>
            </p:txBody>
          </p:sp>
          <p:sp>
            <p:nvSpPr>
              <p:cNvPr id="63500" name="Text Box 25"/>
              <p:cNvSpPr txBox="1">
                <a:spLocks noChangeArrowheads="1"/>
              </p:cNvSpPr>
              <p:nvPr/>
            </p:nvSpPr>
            <p:spPr bwMode="auto">
              <a:xfrm>
                <a:off x="3988134" y="2375400"/>
                <a:ext cx="3382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p>
            </p:txBody>
          </p:sp>
          <p:sp>
            <p:nvSpPr>
              <p:cNvPr id="63501" name="Text Box 26"/>
              <p:cNvSpPr txBox="1">
                <a:spLocks noChangeArrowheads="1"/>
              </p:cNvSpPr>
              <p:nvPr/>
            </p:nvSpPr>
            <p:spPr bwMode="auto">
              <a:xfrm>
                <a:off x="995101" y="4188283"/>
                <a:ext cx="390603"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B</a:t>
                </a:r>
                <a:r>
                  <a:rPr lang="ja-JP" altLang="en-US" i="0">
                    <a:latin typeface="Arial" charset="0"/>
                    <a:cs typeface="Arial" charset="0"/>
                  </a:rPr>
                  <a:t>’</a:t>
                </a:r>
                <a:endParaRPr lang="en-US" i="0" dirty="0">
                  <a:latin typeface="Arial" charset="0"/>
                  <a:cs typeface="Arial" charset="0"/>
                </a:endParaRPr>
              </a:p>
            </p:txBody>
          </p:sp>
          <p:sp>
            <p:nvSpPr>
              <p:cNvPr id="63502" name="Text Box 27"/>
              <p:cNvSpPr txBox="1">
                <a:spLocks noChangeArrowheads="1"/>
              </p:cNvSpPr>
              <p:nvPr/>
            </p:nvSpPr>
            <p:spPr bwMode="auto">
              <a:xfrm>
                <a:off x="3740435" y="4188283"/>
                <a:ext cx="350908"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p>
            </p:txBody>
          </p:sp>
          <p:sp>
            <p:nvSpPr>
              <p:cNvPr id="63503" name="Text Box 28"/>
              <p:cNvSpPr txBox="1">
                <a:spLocks noChangeArrowheads="1"/>
              </p:cNvSpPr>
              <p:nvPr/>
            </p:nvSpPr>
            <p:spPr bwMode="auto">
              <a:xfrm>
                <a:off x="1123714" y="2375400"/>
                <a:ext cx="403305" cy="36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latin typeface="Arial" charset="0"/>
                    <a:cs typeface="Arial" charset="0"/>
                  </a:rPr>
                  <a:t>C</a:t>
                </a:r>
                <a:r>
                  <a:rPr lang="ja-JP" altLang="en-US" i="0" dirty="0">
                    <a:latin typeface="Arial" charset="0"/>
                    <a:cs typeface="Arial" charset="0"/>
                  </a:rPr>
                  <a:t>’</a:t>
                </a:r>
                <a:endParaRPr lang="en-US" i="0" dirty="0">
                  <a:latin typeface="Arial" charset="0"/>
                  <a:cs typeface="Arial" charset="0"/>
                </a:endParaRPr>
              </a:p>
            </p:txBody>
          </p:sp>
          <p:sp>
            <p:nvSpPr>
              <p:cNvPr id="63504" name="Line 17"/>
              <p:cNvSpPr>
                <a:spLocks noChangeShapeType="1"/>
              </p:cNvSpPr>
              <p:nvPr/>
            </p:nvSpPr>
            <p:spPr bwMode="auto">
              <a:xfrm>
                <a:off x="1687389" y="3165957"/>
                <a:ext cx="720869" cy="2984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5" name="Line 18"/>
              <p:cNvSpPr>
                <a:spLocks noChangeShapeType="1"/>
              </p:cNvSpPr>
              <p:nvPr/>
            </p:nvSpPr>
            <p:spPr bwMode="auto">
              <a:xfrm>
                <a:off x="2673423" y="2872277"/>
                <a:ext cx="0" cy="5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6" name="Line 19"/>
              <p:cNvSpPr>
                <a:spLocks noChangeShapeType="1"/>
              </p:cNvSpPr>
              <p:nvPr/>
            </p:nvSpPr>
            <p:spPr bwMode="auto">
              <a:xfrm flipH="1">
                <a:off x="2863961" y="2996099"/>
                <a:ext cx="892353" cy="484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07" name="Line 20"/>
              <p:cNvSpPr>
                <a:spLocks noChangeShapeType="1"/>
              </p:cNvSpPr>
              <p:nvPr/>
            </p:nvSpPr>
            <p:spPr bwMode="auto">
              <a:xfrm flipV="1">
                <a:off x="2673423" y="3605685"/>
                <a:ext cx="12703" cy="7095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5796" name="Group 47"/>
              <p:cNvGrpSpPr>
                <a:grpSpLocks/>
              </p:cNvGrpSpPr>
              <p:nvPr/>
            </p:nvGrpSpPr>
            <p:grpSpPr bwMode="auto">
              <a:xfrm>
                <a:off x="747936" y="2733042"/>
                <a:ext cx="914403" cy="690308"/>
                <a:chOff x="1046480" y="3962400"/>
                <a:chExt cx="1026163" cy="761428"/>
              </a:xfrm>
            </p:grpSpPr>
            <p:sp>
              <p:nvSpPr>
                <p:cNvPr id="82" name="Rectangle 48"/>
                <p:cNvSpPr>
                  <a:spLocks noChangeArrowheads="1"/>
                </p:cNvSpPr>
                <p:nvPr/>
              </p:nvSpPr>
              <p:spPr bwMode="auto">
                <a:xfrm rot="162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31" name="Group 49"/>
                <p:cNvGrpSpPr>
                  <a:grpSpLocks/>
                </p:cNvGrpSpPr>
                <p:nvPr/>
              </p:nvGrpSpPr>
              <p:grpSpPr bwMode="auto">
                <a:xfrm>
                  <a:off x="1046480" y="3962400"/>
                  <a:ext cx="936071" cy="761428"/>
                  <a:chOff x="-44" y="1473"/>
                  <a:chExt cx="981" cy="1105"/>
                </a:xfrm>
              </p:grpSpPr>
              <p:pic>
                <p:nvPicPr>
                  <p:cNvPr id="75832"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33"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5797" name="Group 48"/>
              <p:cNvGrpSpPr>
                <a:grpSpLocks/>
              </p:cNvGrpSpPr>
              <p:nvPr/>
            </p:nvGrpSpPr>
            <p:grpSpPr bwMode="auto">
              <a:xfrm>
                <a:off x="3539588" y="2669737"/>
                <a:ext cx="853440" cy="741680"/>
                <a:chOff x="7179310" y="4033520"/>
                <a:chExt cx="1009650" cy="855028"/>
              </a:xfrm>
            </p:grpSpPr>
            <p:grpSp>
              <p:nvGrpSpPr>
                <p:cNvPr id="75826" name="Group 44"/>
                <p:cNvGrpSpPr>
                  <a:grpSpLocks/>
                </p:cNvGrpSpPr>
                <p:nvPr/>
              </p:nvGrpSpPr>
              <p:grpSpPr bwMode="auto">
                <a:xfrm>
                  <a:off x="7179310" y="4033520"/>
                  <a:ext cx="1009650" cy="855028"/>
                  <a:chOff x="-44" y="1473"/>
                  <a:chExt cx="981" cy="1105"/>
                </a:xfrm>
              </p:grpSpPr>
              <p:pic>
                <p:nvPicPr>
                  <p:cNvPr id="7582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9" name="Rectangle 43"/>
                <p:cNvSpPr>
                  <a:spLocks noChangeArrowheads="1"/>
                </p:cNvSpPr>
                <p:nvPr/>
              </p:nvSpPr>
              <p:spPr bwMode="auto">
                <a:xfrm rot="162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50"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799" name="Group 44"/>
              <p:cNvGrpSpPr>
                <a:grpSpLocks/>
              </p:cNvGrpSpPr>
              <p:nvPr/>
            </p:nvGrpSpPr>
            <p:grpSpPr bwMode="auto">
              <a:xfrm>
                <a:off x="2233637" y="2138292"/>
                <a:ext cx="853440" cy="741680"/>
                <a:chOff x="-44" y="1473"/>
                <a:chExt cx="981" cy="1105"/>
              </a:xfrm>
            </p:grpSpPr>
            <p:pic>
              <p:nvPicPr>
                <p:cNvPr id="7582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5800" name="Group 51"/>
              <p:cNvGrpSpPr>
                <a:grpSpLocks/>
              </p:cNvGrpSpPr>
              <p:nvPr/>
            </p:nvGrpSpPr>
            <p:grpSpPr bwMode="auto">
              <a:xfrm>
                <a:off x="2065267" y="4280356"/>
                <a:ext cx="853440" cy="874417"/>
                <a:chOff x="8081550" y="3320624"/>
                <a:chExt cx="853440" cy="874417"/>
              </a:xfrm>
            </p:grpSpPr>
            <p:sp>
              <p:nvSpPr>
                <p:cNvPr id="72"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21" name="Group 44"/>
                <p:cNvGrpSpPr>
                  <a:grpSpLocks/>
                </p:cNvGrpSpPr>
                <p:nvPr/>
              </p:nvGrpSpPr>
              <p:grpSpPr bwMode="auto">
                <a:xfrm>
                  <a:off x="8081550" y="3453361"/>
                  <a:ext cx="853440" cy="741680"/>
                  <a:chOff x="-39" y="1532"/>
                  <a:chExt cx="981" cy="1105"/>
                </a:xfrm>
              </p:grpSpPr>
              <p:pic>
                <p:nvPicPr>
                  <p:cNvPr id="75822"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9" y="1532"/>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35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5802" name="Group 53"/>
              <p:cNvGrpSpPr>
                <a:grpSpLocks/>
              </p:cNvGrpSpPr>
              <p:nvPr/>
            </p:nvGrpSpPr>
            <p:grpSpPr bwMode="auto">
              <a:xfrm>
                <a:off x="731524" y="3616962"/>
                <a:ext cx="914403" cy="690308"/>
                <a:chOff x="1046480" y="3962400"/>
                <a:chExt cx="1026163" cy="761428"/>
              </a:xfrm>
            </p:grpSpPr>
            <p:sp>
              <p:nvSpPr>
                <p:cNvPr id="68" name="Rectangle 48"/>
                <p:cNvSpPr>
                  <a:spLocks noChangeArrowheads="1"/>
                </p:cNvSpPr>
                <p:nvPr/>
              </p:nvSpPr>
              <p:spPr bwMode="auto">
                <a:xfrm rot="162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nvGrpSpPr>
                <p:cNvPr id="75817" name="Group 49"/>
                <p:cNvGrpSpPr>
                  <a:grpSpLocks/>
                </p:cNvGrpSpPr>
                <p:nvPr/>
              </p:nvGrpSpPr>
              <p:grpSpPr bwMode="auto">
                <a:xfrm>
                  <a:off x="1046480" y="3962400"/>
                  <a:ext cx="936071" cy="761428"/>
                  <a:chOff x="-44" y="1473"/>
                  <a:chExt cx="981" cy="1105"/>
                </a:xfrm>
              </p:grpSpPr>
              <p:pic>
                <p:nvPicPr>
                  <p:cNvPr id="7581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5803" name="Group 54"/>
              <p:cNvGrpSpPr>
                <a:grpSpLocks/>
              </p:cNvGrpSpPr>
              <p:nvPr/>
            </p:nvGrpSpPr>
            <p:grpSpPr bwMode="auto">
              <a:xfrm>
                <a:off x="3407154" y="3638873"/>
                <a:ext cx="853440" cy="741680"/>
                <a:chOff x="7175193" y="4115541"/>
                <a:chExt cx="1009650" cy="855028"/>
              </a:xfrm>
            </p:grpSpPr>
            <p:grpSp>
              <p:nvGrpSpPr>
                <p:cNvPr id="75812" name="Group 44"/>
                <p:cNvGrpSpPr>
                  <a:grpSpLocks/>
                </p:cNvGrpSpPr>
                <p:nvPr/>
              </p:nvGrpSpPr>
              <p:grpSpPr bwMode="auto">
                <a:xfrm>
                  <a:off x="7175193" y="4115541"/>
                  <a:ext cx="1009650" cy="855028"/>
                  <a:chOff x="-48" y="1579"/>
                  <a:chExt cx="981" cy="1105"/>
                </a:xfrm>
              </p:grpSpPr>
              <p:pic>
                <p:nvPicPr>
                  <p:cNvPr id="7581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8" y="1579"/>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 name="Rectangle 43"/>
                <p:cNvSpPr>
                  <a:spLocks noChangeArrowheads="1"/>
                </p:cNvSpPr>
                <p:nvPr/>
              </p:nvSpPr>
              <p:spPr bwMode="auto">
                <a:xfrm rot="162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grpSp>
          <p:sp>
            <p:nvSpPr>
              <p:cNvPr id="63516" name="Line 17"/>
              <p:cNvSpPr>
                <a:spLocks noChangeShapeType="1"/>
              </p:cNvSpPr>
              <p:nvPr/>
            </p:nvSpPr>
            <p:spPr bwMode="auto">
              <a:xfrm flipV="1">
                <a:off x="1660396" y="3600922"/>
                <a:ext cx="744686" cy="4508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7" name="Line 19"/>
              <p:cNvSpPr>
                <a:spLocks noChangeShapeType="1"/>
              </p:cNvSpPr>
              <p:nvPr/>
            </p:nvSpPr>
            <p:spPr bwMode="auto">
              <a:xfrm flipH="1" flipV="1">
                <a:off x="2968756" y="3545361"/>
                <a:ext cx="646242" cy="3381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3518" name="Text Box 35"/>
              <p:cNvSpPr txBox="1">
                <a:spLocks noChangeArrowheads="1"/>
              </p:cNvSpPr>
              <p:nvPr/>
            </p:nvSpPr>
            <p:spPr bwMode="auto">
              <a:xfrm>
                <a:off x="2435250" y="2959587"/>
                <a:ext cx="312800"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63519" name="Text Box 36"/>
              <p:cNvSpPr txBox="1">
                <a:spLocks noChangeArrowheads="1"/>
              </p:cNvSpPr>
              <p:nvPr/>
            </p:nvSpPr>
            <p:spPr bwMode="auto">
              <a:xfrm>
                <a:off x="2903656" y="3051660"/>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63520" name="Text Box 37"/>
              <p:cNvSpPr txBox="1">
                <a:spLocks noChangeArrowheads="1"/>
              </p:cNvSpPr>
              <p:nvPr/>
            </p:nvSpPr>
            <p:spPr bwMode="auto">
              <a:xfrm>
                <a:off x="2975108" y="3426301"/>
                <a:ext cx="322327"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63521" name="Text Box 38"/>
              <p:cNvSpPr txBox="1">
                <a:spLocks noChangeArrowheads="1"/>
              </p:cNvSpPr>
              <p:nvPr/>
            </p:nvSpPr>
            <p:spPr bwMode="auto">
              <a:xfrm>
                <a:off x="2517817" y="3624734"/>
                <a:ext cx="323914" cy="36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63522" name="Text Box 39"/>
              <p:cNvSpPr txBox="1">
                <a:spLocks noChangeArrowheads="1"/>
              </p:cNvSpPr>
              <p:nvPr/>
            </p:nvSpPr>
            <p:spPr bwMode="auto">
              <a:xfrm>
                <a:off x="2066877" y="3467575"/>
                <a:ext cx="323914" cy="3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63523"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grpSp>
      <p:sp>
        <p:nvSpPr>
          <p:cNvPr id="58" name="Rectangle 3"/>
          <p:cNvSpPr txBox="1">
            <a:spLocks noChangeArrowheads="1"/>
          </p:cNvSpPr>
          <p:nvPr/>
        </p:nvSpPr>
        <p:spPr bwMode="auto">
          <a:xfrm>
            <a:off x="477838" y="2463800"/>
            <a:ext cx="4878387"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spcBef>
                <a:spcPct val="20000"/>
              </a:spcBef>
              <a:buChar char="•"/>
              <a:defRPr sz="2800">
                <a:solidFill>
                  <a:schemeClr val="tx1"/>
                </a:solidFill>
                <a:latin typeface="Comic Sans MS" pitchFamily="66" charset="0"/>
                <a:ea typeface="MS PGothic" pitchFamily="34" charset="-128"/>
              </a:defRPr>
            </a:lvl1pPr>
            <a:lvl2pPr marL="742950" indent="-285750">
              <a:spcBef>
                <a:spcPct val="20000"/>
              </a:spcBef>
              <a:buChar char="–"/>
              <a:defRPr sz="2000">
                <a:solidFill>
                  <a:srgbClr val="000099"/>
                </a:solidFill>
                <a:latin typeface="Comic Sans MS" pitchFamily="66" charset="0"/>
                <a:ea typeface="MS PGothic" pitchFamily="34" charset="-128"/>
              </a:defRPr>
            </a:lvl2pPr>
            <a:lvl3pPr marL="1143000" indent="-228600">
              <a:spcBef>
                <a:spcPct val="20000"/>
              </a:spcBef>
              <a:buChar char="•"/>
              <a:defRPr>
                <a:solidFill>
                  <a:schemeClr val="tx1"/>
                </a:solidFill>
                <a:latin typeface="Comic Sans MS" pitchFamily="66" charset="0"/>
                <a:ea typeface="MS PGothic" pitchFamily="34" charset="-128"/>
              </a:defRPr>
            </a:lvl3pPr>
            <a:lvl4pPr marL="1600200" indent="-228600">
              <a:spcBef>
                <a:spcPct val="20000"/>
              </a:spcBef>
              <a:buChar char="–"/>
              <a:defRPr sz="1600">
                <a:solidFill>
                  <a:schemeClr val="tx1"/>
                </a:solidFill>
                <a:latin typeface="Comic Sans MS" pitchFamily="66" charset="0"/>
                <a:ea typeface="MS PGothic" pitchFamily="34" charset="-128"/>
              </a:defRPr>
            </a:lvl4pPr>
            <a:lvl5pPr marL="2057400" indent="-228600">
              <a:spcBef>
                <a:spcPct val="20000"/>
              </a:spcBef>
              <a:buChar char="»"/>
              <a:defRPr sz="1600">
                <a:solidFill>
                  <a:schemeClr val="tx1"/>
                </a:solidFill>
                <a:latin typeface="Comic Sans MS" pitchFamily="66" charset="0"/>
                <a:ea typeface="MS PGothic" pitchFamily="34" charset="-128"/>
              </a:defRPr>
            </a:lvl5pPr>
            <a:lvl6pPr marL="25146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6pPr>
            <a:lvl7pPr marL="29718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7pPr>
            <a:lvl8pPr marL="34290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8pPr>
            <a:lvl9pPr marL="3886200" indent="-228600" eaLnBrk="0" fontAlgn="base" hangingPunct="0">
              <a:spcBef>
                <a:spcPct val="20000"/>
              </a:spcBef>
              <a:spcAft>
                <a:spcPct val="0"/>
              </a:spcAft>
              <a:buChar char="»"/>
              <a:defRPr sz="1600">
                <a:solidFill>
                  <a:schemeClr val="tx1"/>
                </a:solidFill>
                <a:latin typeface="Comic Sans MS" pitchFamily="66" charset="0"/>
                <a:ea typeface="MS PGothic" pitchFamily="34" charset="-128"/>
              </a:defRPr>
            </a:lvl9pPr>
          </a:lstStyle>
          <a:p>
            <a:pPr>
              <a:lnSpc>
                <a:spcPts val="3000"/>
              </a:lnSpc>
              <a:buClr>
                <a:srgbClr val="000099"/>
              </a:buClr>
              <a:buFont typeface="Wingdings" pitchFamily="2" charset="2"/>
              <a:buChar char="§"/>
              <a:defRPr/>
            </a:pPr>
            <a:r>
              <a:rPr lang="en-US" altLang="en-US" sz="2600" i="1" u="sng" dirty="0">
                <a:solidFill>
                  <a:srgbClr val="CC0000"/>
                </a:solidFill>
              </a:rPr>
              <a:t>A:</a:t>
            </a:r>
            <a:r>
              <a:rPr lang="en-US" altLang="en-US" sz="2600" i="1" dirty="0">
                <a:solidFill>
                  <a:srgbClr val="CC0000"/>
                </a:solidFill>
              </a:rPr>
              <a:t>  </a:t>
            </a:r>
            <a:r>
              <a:rPr lang="en-US" altLang="en-US" sz="2600" dirty="0"/>
              <a:t>each switch has a </a:t>
            </a:r>
            <a:r>
              <a:rPr lang="en-US" altLang="en-US" sz="2600" dirty="0">
                <a:solidFill>
                  <a:srgbClr val="CC0000"/>
                </a:solidFill>
              </a:rPr>
              <a:t>switch table,</a:t>
            </a:r>
            <a:r>
              <a:rPr lang="en-US" altLang="en-US" sz="2600" dirty="0">
                <a:solidFill>
                  <a:srgbClr val="FF0000"/>
                </a:solidFill>
              </a:rPr>
              <a:t> </a:t>
            </a:r>
            <a:r>
              <a:rPr lang="en-US" altLang="en-US" sz="2600" dirty="0"/>
              <a:t>each entry:</a:t>
            </a:r>
          </a:p>
          <a:p>
            <a:pPr lvl="1">
              <a:buClr>
                <a:srgbClr val="000099"/>
              </a:buClr>
              <a:buFont typeface="Wingdings" pitchFamily="2" charset="2"/>
              <a:buChar char="§"/>
              <a:defRPr/>
            </a:pPr>
            <a:r>
              <a:rPr lang="en-US" altLang="en-US" sz="2200" dirty="0">
                <a:solidFill>
                  <a:schemeClr val="tx1"/>
                </a:solidFill>
              </a:rPr>
              <a:t>(MAC address of host, interface to reach host, time stamp)</a:t>
            </a:r>
          </a:p>
          <a:p>
            <a:pPr lvl="1">
              <a:buClr>
                <a:srgbClr val="000099"/>
              </a:buClr>
              <a:buFont typeface="Wingdings" pitchFamily="2" charset="2"/>
              <a:buChar char="§"/>
              <a:defRPr/>
            </a:pPr>
            <a:r>
              <a:rPr lang="en-US" altLang="en-US" sz="2200" dirty="0">
                <a:solidFill>
                  <a:schemeClr val="tx1"/>
                </a:solidFill>
              </a:rPr>
              <a:t>looks like a routing table!</a:t>
            </a:r>
          </a:p>
        </p:txBody>
      </p:sp>
      <p:sp>
        <p:nvSpPr>
          <p:cNvPr id="61" name="Rectangle 3"/>
          <p:cNvSpPr txBox="1">
            <a:spLocks noChangeArrowheads="1"/>
          </p:cNvSpPr>
          <p:nvPr/>
        </p:nvSpPr>
        <p:spPr bwMode="auto">
          <a:xfrm>
            <a:off x="536575" y="4876800"/>
            <a:ext cx="5040313"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lnSpc>
                <a:spcPct val="75000"/>
              </a:lnSpc>
              <a:buFont typeface="Wingdings" charset="0"/>
              <a:buNone/>
              <a:defRPr/>
            </a:pPr>
            <a:r>
              <a:rPr lang="en-US" sz="2600" u="sng" dirty="0">
                <a:solidFill>
                  <a:srgbClr val="CC0000"/>
                </a:solidFill>
              </a:rPr>
              <a:t>Q:</a:t>
            </a:r>
            <a:r>
              <a:rPr lang="en-US" sz="2600" dirty="0">
                <a:solidFill>
                  <a:srgbClr val="CC0000"/>
                </a:solidFill>
              </a:rPr>
              <a:t> </a:t>
            </a:r>
            <a:r>
              <a:rPr lang="en-US" sz="2600" dirty="0"/>
              <a:t>how are entries created, maintained in switch table? </a:t>
            </a:r>
          </a:p>
          <a:p>
            <a:pPr lvl="1">
              <a:lnSpc>
                <a:spcPct val="75000"/>
              </a:lnSpc>
              <a:defRPr/>
            </a:pPr>
            <a:r>
              <a:rPr lang="en-US" sz="2200" dirty="0"/>
              <a:t>something like a routing protocol?</a:t>
            </a:r>
          </a:p>
        </p:txBody>
      </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196E916E-C103-444A-A10E-8DBA143801F6}" type="slidenum">
              <a:rPr lang="en-US" altLang="en-US" sz="1200" smtClean="0">
                <a:latin typeface="Comic Sans MS" charset="0"/>
              </a:rPr>
              <a:pPr>
                <a:defRPr/>
              </a:pPr>
              <a:t>36</a:t>
            </a:fld>
            <a:endParaRPr lang="en-US" altLang="en-US" sz="1200">
              <a:latin typeface="Comic Sans MS" charset="0"/>
            </a:endParaRPr>
          </a:p>
        </p:txBody>
      </p:sp>
      <p:sp>
        <p:nvSpPr>
          <p:cNvPr id="59"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245FAE6-2FE1-1640-9670-3F27759D23EE}" type="slidenum">
              <a:rPr lang="en-US" altLang="en-US" sz="1200" smtClean="0"/>
              <a:pPr>
                <a:spcBef>
                  <a:spcPct val="0"/>
                </a:spcBef>
                <a:buFontTx/>
                <a:buNone/>
                <a:defRPr/>
              </a:pPr>
              <a:t>37</a:t>
            </a:fld>
            <a:endParaRPr lang="en-US" altLang="en-US" sz="1200"/>
          </a:p>
        </p:txBody>
      </p:sp>
      <p:sp>
        <p:nvSpPr>
          <p:cNvPr id="436226" name="Rectangle 2"/>
          <p:cNvSpPr>
            <a:spLocks noGrp="1" noChangeArrowheads="1"/>
          </p:cNvSpPr>
          <p:nvPr>
            <p:ph type="title"/>
          </p:nvPr>
        </p:nvSpPr>
        <p:spPr>
          <a:xfrm>
            <a:off x="685800" y="304800"/>
            <a:ext cx="7772400" cy="1143000"/>
          </a:xfrm>
        </p:spPr>
        <p:txBody>
          <a:bodyPr/>
          <a:lstStyle/>
          <a:p>
            <a:pPr>
              <a:defRPr/>
            </a:pPr>
            <a:r>
              <a:rPr lang="en-US">
                <a:ea typeface="+mj-ea"/>
                <a:cs typeface="+mj-cs"/>
              </a:rPr>
              <a:t>Self Learning</a:t>
            </a:r>
          </a:p>
        </p:txBody>
      </p:sp>
      <p:sp>
        <p:nvSpPr>
          <p:cNvPr id="436227" name="Rectangle 3"/>
          <p:cNvSpPr>
            <a:spLocks noGrp="1" noChangeArrowheads="1"/>
          </p:cNvSpPr>
          <p:nvPr>
            <p:ph type="body" idx="1"/>
          </p:nvPr>
        </p:nvSpPr>
        <p:spPr>
          <a:xfrm>
            <a:off x="450850" y="1547813"/>
            <a:ext cx="8420100" cy="4114800"/>
          </a:xfrm>
        </p:spPr>
        <p:txBody>
          <a:bodyPr/>
          <a:lstStyle/>
          <a:p>
            <a:pPr>
              <a:defRPr/>
            </a:pPr>
            <a:r>
              <a:rPr lang="en-US" altLang="en-US" sz="2400"/>
              <a:t>A bridge/switch has a </a:t>
            </a:r>
            <a:r>
              <a:rPr lang="en-US" altLang="en-US" sz="2400">
                <a:solidFill>
                  <a:srgbClr val="FF0000"/>
                </a:solidFill>
              </a:rPr>
              <a:t>forwarding (or switch) table</a:t>
            </a:r>
            <a:endParaRPr lang="en-US" altLang="en-US" sz="2400"/>
          </a:p>
          <a:p>
            <a:pPr>
              <a:defRPr/>
            </a:pPr>
            <a:r>
              <a:rPr lang="en-US" altLang="en-US" sz="2400"/>
              <a:t>entry in forwarding table: </a:t>
            </a:r>
          </a:p>
          <a:p>
            <a:pPr lvl="1">
              <a:defRPr/>
            </a:pPr>
            <a:r>
              <a:rPr lang="en-US" altLang="en-US"/>
              <a:t>(MAC Address, Interface, Time Stamp)</a:t>
            </a:r>
          </a:p>
          <a:p>
            <a:pPr lvl="1">
              <a:defRPr/>
            </a:pPr>
            <a:r>
              <a:rPr lang="en-US" altLang="en-US"/>
              <a:t>stale entries in table dropped (TTL can be 60 min) </a:t>
            </a:r>
          </a:p>
          <a:p>
            <a:pPr>
              <a:defRPr/>
            </a:pPr>
            <a:r>
              <a:rPr lang="en-US" altLang="en-US" sz="2400"/>
              <a:t>Bridge/switch</a:t>
            </a:r>
            <a:r>
              <a:rPr lang="en-US" altLang="en-US" sz="2400">
                <a:solidFill>
                  <a:srgbClr val="FF0000"/>
                </a:solidFill>
              </a:rPr>
              <a:t> </a:t>
            </a:r>
            <a:r>
              <a:rPr lang="en-US" altLang="en-US" sz="2400" i="1">
                <a:solidFill>
                  <a:srgbClr val="FF0000"/>
                </a:solidFill>
              </a:rPr>
              <a:t>learns</a:t>
            </a:r>
            <a:r>
              <a:rPr lang="en-US" altLang="en-US" sz="2400"/>
              <a:t> which hosts can be reached through which interfaces</a:t>
            </a:r>
          </a:p>
          <a:p>
            <a:pPr lvl="1">
              <a:defRPr/>
            </a:pPr>
            <a:r>
              <a:rPr lang="en-US" altLang="en-US"/>
              <a:t>when frame received, switch </a:t>
            </a:r>
            <a:r>
              <a:rPr lang="ja-JP" altLang="en-US">
                <a:latin typeface="Arial" pitchFamily="34" charset="0"/>
              </a:rPr>
              <a:t>“</a:t>
            </a:r>
            <a:r>
              <a:rPr lang="en-US" altLang="ja-JP"/>
              <a:t>learns</a:t>
            </a:r>
            <a:r>
              <a:rPr lang="ja-JP" altLang="en-US">
                <a:latin typeface="Arial" pitchFamily="34" charset="0"/>
              </a:rPr>
              <a:t>”</a:t>
            </a:r>
            <a:r>
              <a:rPr lang="en-US" altLang="ja-JP"/>
              <a:t>  location of sender: incoming LAN segment</a:t>
            </a:r>
          </a:p>
          <a:p>
            <a:pPr lvl="1">
              <a:defRPr/>
            </a:pPr>
            <a:r>
              <a:rPr lang="en-US" altLang="en-US"/>
              <a:t>records sender/location pair in forwarding table</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36"/>
          <p:cNvGrpSpPr>
            <a:grpSpLocks/>
          </p:cNvGrpSpPr>
          <p:nvPr/>
        </p:nvGrpSpPr>
        <p:grpSpPr bwMode="auto">
          <a:xfrm>
            <a:off x="4456113" y="1216025"/>
            <a:ext cx="3660775" cy="3600450"/>
            <a:chOff x="731524" y="1819788"/>
            <a:chExt cx="3661504" cy="3600334"/>
          </a:xfrm>
        </p:grpSpPr>
        <p:sp>
          <p:nvSpPr>
            <p:cNvPr id="65565"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65566"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5567" name="Text Box 25"/>
            <p:cNvSpPr txBox="1">
              <a:spLocks noChangeArrowheads="1"/>
            </p:cNvSpPr>
            <p:nvPr/>
          </p:nvSpPr>
          <p:spPr bwMode="auto">
            <a:xfrm>
              <a:off x="3988134" y="2356346"/>
              <a:ext cx="3382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65568"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5569"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sp>
          <p:nvSpPr>
            <p:cNvPr id="65570" name="Text Box 28"/>
            <p:cNvSpPr txBox="1">
              <a:spLocks noChangeArrowheads="1"/>
            </p:cNvSpPr>
            <p:nvPr/>
          </p:nvSpPr>
          <p:spPr bwMode="auto">
            <a:xfrm>
              <a:off x="1123714" y="2402382"/>
              <a:ext cx="4033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r>
                <a:rPr lang="ja-JP" altLang="en-US" i="0" dirty="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5571"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2"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3"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74"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79909" name="Group 47"/>
            <p:cNvGrpSpPr>
              <a:grpSpLocks/>
            </p:cNvGrpSpPr>
            <p:nvPr/>
          </p:nvGrpSpPr>
          <p:grpSpPr bwMode="auto">
            <a:xfrm>
              <a:off x="747936" y="2733042"/>
              <a:ext cx="914403" cy="690308"/>
              <a:chOff x="1046480" y="3962400"/>
              <a:chExt cx="1026163" cy="761428"/>
            </a:xfrm>
          </p:grpSpPr>
          <p:sp>
            <p:nvSpPr>
              <p:cNvPr id="100"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44" name="Group 49"/>
              <p:cNvGrpSpPr>
                <a:grpSpLocks/>
              </p:cNvGrpSpPr>
              <p:nvPr/>
            </p:nvGrpSpPr>
            <p:grpSpPr bwMode="auto">
              <a:xfrm>
                <a:off x="1046480" y="3962400"/>
                <a:ext cx="936071" cy="761428"/>
                <a:chOff x="-44" y="1473"/>
                <a:chExt cx="981" cy="1105"/>
              </a:xfrm>
            </p:grpSpPr>
            <p:pic>
              <p:nvPicPr>
                <p:cNvPr id="79945"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6"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9910" name="Group 48"/>
            <p:cNvGrpSpPr>
              <a:grpSpLocks/>
            </p:cNvGrpSpPr>
            <p:nvPr/>
          </p:nvGrpSpPr>
          <p:grpSpPr bwMode="auto">
            <a:xfrm>
              <a:off x="3539588" y="2669737"/>
              <a:ext cx="853440" cy="741680"/>
              <a:chOff x="7179310" y="4033520"/>
              <a:chExt cx="1009650" cy="855028"/>
            </a:xfrm>
          </p:grpSpPr>
          <p:grpSp>
            <p:nvGrpSpPr>
              <p:cNvPr id="79939" name="Group 44"/>
              <p:cNvGrpSpPr>
                <a:grpSpLocks/>
              </p:cNvGrpSpPr>
              <p:nvPr/>
            </p:nvGrpSpPr>
            <p:grpSpPr bwMode="auto">
              <a:xfrm>
                <a:off x="7179310" y="4033520"/>
                <a:ext cx="1009650" cy="855028"/>
                <a:chOff x="-44" y="1473"/>
                <a:chExt cx="981" cy="1105"/>
              </a:xfrm>
            </p:grpSpPr>
            <p:pic>
              <p:nvPicPr>
                <p:cNvPr id="79941"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7"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8"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12" name="Group 44"/>
            <p:cNvGrpSpPr>
              <a:grpSpLocks/>
            </p:cNvGrpSpPr>
            <p:nvPr/>
          </p:nvGrpSpPr>
          <p:grpSpPr bwMode="auto">
            <a:xfrm>
              <a:off x="2233637" y="2138292"/>
              <a:ext cx="853440" cy="741680"/>
              <a:chOff x="-44" y="1473"/>
              <a:chExt cx="981" cy="1105"/>
            </a:xfrm>
          </p:grpSpPr>
          <p:pic>
            <p:nvPicPr>
              <p:cNvPr id="7993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9913" name="Group 51"/>
            <p:cNvGrpSpPr>
              <a:grpSpLocks/>
            </p:cNvGrpSpPr>
            <p:nvPr/>
          </p:nvGrpSpPr>
          <p:grpSpPr bwMode="auto">
            <a:xfrm>
              <a:off x="2060917" y="4279843"/>
              <a:ext cx="853440" cy="835329"/>
              <a:chOff x="8077200" y="3320111"/>
              <a:chExt cx="853440" cy="835329"/>
            </a:xfrm>
          </p:grpSpPr>
          <p:sp>
            <p:nvSpPr>
              <p:cNvPr id="90"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34" name="Group 44"/>
              <p:cNvGrpSpPr>
                <a:grpSpLocks/>
              </p:cNvGrpSpPr>
              <p:nvPr/>
            </p:nvGrpSpPr>
            <p:grpSpPr bwMode="auto">
              <a:xfrm>
                <a:off x="8077200" y="3413760"/>
                <a:ext cx="853440" cy="741680"/>
                <a:chOff x="-44" y="1473"/>
                <a:chExt cx="981" cy="1105"/>
              </a:xfrm>
            </p:grpSpPr>
            <p:pic>
              <p:nvPicPr>
                <p:cNvPr id="79935"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558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79915" name="Group 53"/>
            <p:cNvGrpSpPr>
              <a:grpSpLocks/>
            </p:cNvGrpSpPr>
            <p:nvPr/>
          </p:nvGrpSpPr>
          <p:grpSpPr bwMode="auto">
            <a:xfrm>
              <a:off x="731524" y="3616962"/>
              <a:ext cx="914403" cy="690308"/>
              <a:chOff x="1046480" y="3962400"/>
              <a:chExt cx="1026163" cy="761428"/>
            </a:xfrm>
          </p:grpSpPr>
          <p:sp>
            <p:nvSpPr>
              <p:cNvPr id="86"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79930" name="Group 49"/>
              <p:cNvGrpSpPr>
                <a:grpSpLocks/>
              </p:cNvGrpSpPr>
              <p:nvPr/>
            </p:nvGrpSpPr>
            <p:grpSpPr bwMode="auto">
              <a:xfrm>
                <a:off x="1046480" y="3962400"/>
                <a:ext cx="936071" cy="761428"/>
                <a:chOff x="-44" y="1473"/>
                <a:chExt cx="981" cy="1105"/>
              </a:xfrm>
            </p:grpSpPr>
            <p:pic>
              <p:nvPicPr>
                <p:cNvPr id="79931"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2"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79916" name="Group 54"/>
            <p:cNvGrpSpPr>
              <a:grpSpLocks/>
            </p:cNvGrpSpPr>
            <p:nvPr/>
          </p:nvGrpSpPr>
          <p:grpSpPr bwMode="auto">
            <a:xfrm>
              <a:off x="3410634" y="3567725"/>
              <a:ext cx="853440" cy="741680"/>
              <a:chOff x="7179310" y="4033520"/>
              <a:chExt cx="1009650" cy="855028"/>
            </a:xfrm>
          </p:grpSpPr>
          <p:grpSp>
            <p:nvGrpSpPr>
              <p:cNvPr id="79925" name="Group 44"/>
              <p:cNvGrpSpPr>
                <a:grpSpLocks/>
              </p:cNvGrpSpPr>
              <p:nvPr/>
            </p:nvGrpSpPr>
            <p:grpSpPr bwMode="auto">
              <a:xfrm>
                <a:off x="7179310" y="4033520"/>
                <a:ext cx="1009650" cy="855028"/>
                <a:chOff x="-44" y="1473"/>
                <a:chExt cx="981" cy="1105"/>
              </a:xfrm>
            </p:grpSpPr>
            <p:pic>
              <p:nvPicPr>
                <p:cNvPr id="79927"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2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3"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5583"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84"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85"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65586"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65587"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65588"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65589"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65590"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sp>
        <p:nvSpPr>
          <p:cNvPr id="65542" name="Rectangle 3"/>
          <p:cNvSpPr>
            <a:spLocks noGrp="1" noChangeArrowheads="1"/>
          </p:cNvSpPr>
          <p:nvPr>
            <p:ph type="body" idx="1"/>
          </p:nvPr>
        </p:nvSpPr>
        <p:spPr>
          <a:xfrm>
            <a:off x="377825" y="906463"/>
            <a:ext cx="3935413" cy="4114800"/>
          </a:xfrm>
        </p:spPr>
        <p:txBody>
          <a:bodyPr/>
          <a:lstStyle/>
          <a:p>
            <a:pPr marL="231775" indent="-231775">
              <a:defRPr/>
            </a:pPr>
            <a:r>
              <a:rPr lang="en-US" sz="2400" dirty="0">
                <a:cs typeface="+mn-cs"/>
              </a:rPr>
              <a:t>switch</a:t>
            </a:r>
            <a:r>
              <a:rPr lang="en-US" sz="2400" dirty="0">
                <a:solidFill>
                  <a:srgbClr val="FF0000"/>
                </a:solidFill>
                <a:cs typeface="+mn-cs"/>
              </a:rPr>
              <a:t> </a:t>
            </a:r>
            <a:r>
              <a:rPr lang="en-US" sz="2400" i="1" dirty="0">
                <a:solidFill>
                  <a:srgbClr val="CC0000"/>
                </a:solidFill>
                <a:cs typeface="+mn-cs"/>
              </a:rPr>
              <a:t>learns</a:t>
            </a:r>
            <a:r>
              <a:rPr lang="en-US" sz="2400" dirty="0">
                <a:solidFill>
                  <a:srgbClr val="CC0000"/>
                </a:solidFill>
                <a:cs typeface="+mn-cs"/>
              </a:rPr>
              <a:t> </a:t>
            </a:r>
            <a:r>
              <a:rPr lang="en-US" sz="2400" dirty="0">
                <a:cs typeface="+mn-cs"/>
              </a:rPr>
              <a:t>which hosts can be reached through which interfaces</a:t>
            </a:r>
          </a:p>
          <a:p>
            <a:pPr marL="681038" lvl="1" indent="-223838">
              <a:defRPr/>
            </a:pPr>
            <a:r>
              <a:rPr lang="en-US" dirty="0"/>
              <a:t>when frame received, switch </a:t>
            </a:r>
            <a:r>
              <a:rPr lang="ja-JP" altLang="en-US" dirty="0"/>
              <a:t>“</a:t>
            </a:r>
            <a:r>
              <a:rPr lang="en-US" dirty="0"/>
              <a:t>learns</a:t>
            </a:r>
            <a:r>
              <a:rPr lang="ja-JP" altLang="en-US" dirty="0"/>
              <a:t>”</a:t>
            </a:r>
            <a:r>
              <a:rPr lang="en-US" dirty="0"/>
              <a:t>  location of sender: incoming LAN segment</a:t>
            </a:r>
          </a:p>
          <a:p>
            <a:pPr marL="681038" lvl="1" indent="-223838">
              <a:defRPr/>
            </a:pPr>
            <a:r>
              <a:rPr lang="en-US" dirty="0"/>
              <a:t>records sender/location pair in switch table</a:t>
            </a:r>
          </a:p>
        </p:txBody>
      </p:sp>
      <p:grpSp>
        <p:nvGrpSpPr>
          <p:cNvPr id="420900" name="Group 36"/>
          <p:cNvGrpSpPr>
            <a:grpSpLocks/>
          </p:cNvGrpSpPr>
          <p:nvPr/>
        </p:nvGrpSpPr>
        <p:grpSpPr bwMode="auto">
          <a:xfrm>
            <a:off x="6778625" y="1223963"/>
            <a:ext cx="1428750" cy="369887"/>
            <a:chOff x="1750" y="3514"/>
            <a:chExt cx="900" cy="233"/>
          </a:xfrm>
        </p:grpSpPr>
        <p:sp>
          <p:nvSpPr>
            <p:cNvPr id="65561"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5562" name="Text Box 33"/>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5563" name="Line 34"/>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64" name="Line 35"/>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420905" name="Group 41"/>
          <p:cNvGrpSpPr>
            <a:grpSpLocks/>
          </p:cNvGrpSpPr>
          <p:nvPr/>
        </p:nvGrpSpPr>
        <p:grpSpPr bwMode="auto">
          <a:xfrm>
            <a:off x="6994525" y="525463"/>
            <a:ext cx="1450975" cy="714375"/>
            <a:chOff x="4406" y="331"/>
            <a:chExt cx="914" cy="450"/>
          </a:xfrm>
        </p:grpSpPr>
        <p:sp>
          <p:nvSpPr>
            <p:cNvPr id="65557" name="Line 37"/>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58" name="Line 38"/>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5559" name="Text Box 39"/>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Source: A</a:t>
              </a:r>
            </a:p>
          </p:txBody>
        </p:sp>
        <p:sp>
          <p:nvSpPr>
            <p:cNvPr id="65560" name="Text Box 40"/>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Dest: A</a:t>
              </a:r>
              <a:r>
                <a:rPr lang="ja-JP" altLang="en-US" sz="1600" i="0" dirty="0">
                  <a:solidFill>
                    <a:srgbClr val="000000"/>
                  </a:solidFill>
                  <a:latin typeface="Arial" charset="0"/>
                  <a:cs typeface="Arial" charset="0"/>
                </a:rPr>
                <a:t>’</a:t>
              </a:r>
              <a:endParaRPr lang="en-US" sz="1600" i="0" dirty="0">
                <a:solidFill>
                  <a:srgbClr val="000000"/>
                </a:solidFill>
                <a:latin typeface="Arial" charset="0"/>
                <a:cs typeface="Arial" charset="0"/>
              </a:endParaRPr>
            </a:p>
          </p:txBody>
        </p:sp>
      </p:grpSp>
      <p:grpSp>
        <p:nvGrpSpPr>
          <p:cNvPr id="93" name="Group 47"/>
          <p:cNvGrpSpPr>
            <a:grpSpLocks/>
          </p:cNvGrpSpPr>
          <p:nvPr/>
        </p:nvGrpSpPr>
        <p:grpSpPr bwMode="auto">
          <a:xfrm>
            <a:off x="3336925" y="4575175"/>
            <a:ext cx="3017838" cy="1444625"/>
            <a:chOff x="3441" y="3154"/>
            <a:chExt cx="1901" cy="910"/>
          </a:xfrm>
        </p:grpSpPr>
        <p:sp>
          <p:nvSpPr>
            <p:cNvPr id="94" name="Rectangle 43"/>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fontAlgn="auto" hangingPunct="1">
                <a:spcBef>
                  <a:spcPts val="0"/>
                </a:spcBef>
                <a:spcAft>
                  <a:spcPts val="0"/>
                </a:spcAft>
                <a:defRPr/>
              </a:pPr>
              <a:endParaRPr lang="en-US" sz="1800" kern="0" dirty="0">
                <a:solidFill>
                  <a:srgbClr val="000000"/>
                </a:solidFill>
                <a:latin typeface="Arial" charset="0"/>
                <a:ea typeface="ＭＳ Ｐゴシック" charset="0"/>
                <a:cs typeface="Arial" charset="0"/>
              </a:endParaRPr>
            </a:p>
          </p:txBody>
        </p:sp>
        <p:sp>
          <p:nvSpPr>
            <p:cNvPr id="95" name="Text Box 42"/>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fontAlgn="auto" hangingPunct="1">
                <a:spcBef>
                  <a:spcPts val="0"/>
                </a:spcBef>
                <a:spcAft>
                  <a:spcPts val="0"/>
                </a:spcAft>
                <a:defRPr/>
              </a:pPr>
              <a:r>
                <a:rPr lang="en-US" sz="1800" i="0" kern="0" dirty="0">
                  <a:solidFill>
                    <a:srgbClr val="000000"/>
                  </a:solidFill>
                  <a:latin typeface="Arial" charset="0"/>
                  <a:cs typeface="Arial" charset="0"/>
                </a:rPr>
                <a:t>MAC addr   interface    TTL</a:t>
              </a:r>
            </a:p>
          </p:txBody>
        </p:sp>
        <p:sp>
          <p:nvSpPr>
            <p:cNvPr id="96" name="Line 44"/>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8" name="Line 45"/>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99" name="Line 46"/>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01" name="Text Box 48"/>
          <p:cNvSpPr txBox="1">
            <a:spLocks noChangeArrowheads="1"/>
          </p:cNvSpPr>
          <p:nvPr/>
        </p:nvSpPr>
        <p:spPr bwMode="auto">
          <a:xfrm>
            <a:off x="6464300" y="5326063"/>
            <a:ext cx="1724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800" dirty="0">
                <a:solidFill>
                  <a:srgbClr val="000000"/>
                </a:solidFill>
                <a:latin typeface="Arial" charset="0"/>
                <a:cs typeface="Arial" charset="0"/>
              </a:rPr>
              <a:t>Switch table </a:t>
            </a:r>
          </a:p>
          <a:p>
            <a:pPr algn="ctr">
              <a:defRPr/>
            </a:pPr>
            <a:r>
              <a:rPr lang="en-US" sz="1800" dirty="0">
                <a:solidFill>
                  <a:srgbClr val="000000"/>
                </a:solidFill>
                <a:latin typeface="Arial" charset="0"/>
                <a:cs typeface="Arial" charset="0"/>
              </a:rPr>
              <a:t>(initially empty)</a:t>
            </a:r>
          </a:p>
        </p:txBody>
      </p:sp>
      <p:grpSp>
        <p:nvGrpSpPr>
          <p:cNvPr id="102" name="Group 53"/>
          <p:cNvGrpSpPr>
            <a:grpSpLocks/>
          </p:cNvGrpSpPr>
          <p:nvPr/>
        </p:nvGrpSpPr>
        <p:grpSpPr bwMode="auto">
          <a:xfrm>
            <a:off x="3771900" y="5370513"/>
            <a:ext cx="2471738" cy="376237"/>
            <a:chOff x="2376" y="3383"/>
            <a:chExt cx="1557" cy="237"/>
          </a:xfrm>
        </p:grpSpPr>
        <p:sp>
          <p:nvSpPr>
            <p:cNvPr id="103" name="Text Box 49"/>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A</a:t>
              </a:r>
            </a:p>
          </p:txBody>
        </p:sp>
        <p:sp>
          <p:nvSpPr>
            <p:cNvPr id="104" name="Text Box 50"/>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1</a:t>
              </a:r>
            </a:p>
          </p:txBody>
        </p:sp>
        <p:sp>
          <p:nvSpPr>
            <p:cNvPr id="105" name="Text Box 51"/>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60</a:t>
              </a:r>
            </a:p>
          </p:txBody>
        </p:sp>
      </p:grpSp>
      <p:sp>
        <p:nvSpPr>
          <p:cNvPr id="106" name="Rectangle 2"/>
          <p:cNvSpPr txBox="1">
            <a:spLocks noChangeArrowheads="1"/>
          </p:cNvSpPr>
          <p:nvPr/>
        </p:nvSpPr>
        <p:spPr bwMode="auto">
          <a:xfrm>
            <a:off x="187325" y="141288"/>
            <a:ext cx="75088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nchor="ctr"/>
          <a:lstStyle>
            <a:lvl1pPr algn="ctr" rtl="0" eaLnBrk="0" fontAlgn="base" hangingPunct="0">
              <a:spcBef>
                <a:spcPct val="0"/>
              </a:spcBef>
              <a:spcAft>
                <a:spcPct val="0"/>
              </a:spcAft>
              <a:defRPr sz="4000">
                <a:solidFill>
                  <a:srgbClr val="000099"/>
                </a:solidFill>
                <a:latin typeface="+mj-lt"/>
                <a:ea typeface="MS PGothic" pitchFamily="34" charset="-128"/>
                <a:cs typeface="ＭＳ Ｐゴシック" charset="0"/>
              </a:defRPr>
            </a:lvl1pPr>
            <a:lvl2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2pPr>
            <a:lvl3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3pPr>
            <a:lvl4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4pPr>
            <a:lvl5pPr algn="ctr" rtl="0" eaLnBrk="0" fontAlgn="base" hangingPunct="0">
              <a:spcBef>
                <a:spcPct val="0"/>
              </a:spcBef>
              <a:spcAft>
                <a:spcPct val="0"/>
              </a:spcAft>
              <a:defRPr sz="4000">
                <a:solidFill>
                  <a:srgbClr val="000099"/>
                </a:solidFill>
                <a:latin typeface="Comic Sans MS" charset="0"/>
                <a:ea typeface="MS PGothic" pitchFamily="34" charset="-128"/>
                <a:cs typeface="ＭＳ Ｐゴシック" charset="0"/>
              </a:defRPr>
            </a:lvl5pPr>
            <a:lvl6pPr marL="457200" algn="ctr" rtl="0" eaLnBrk="0" fontAlgn="base" hangingPunct="0">
              <a:spcBef>
                <a:spcPct val="0"/>
              </a:spcBef>
              <a:spcAft>
                <a:spcPct val="0"/>
              </a:spcAft>
              <a:defRPr sz="4000">
                <a:solidFill>
                  <a:srgbClr val="000099"/>
                </a:solidFill>
                <a:latin typeface="Comic Sans MS" charset="0"/>
                <a:ea typeface="ＭＳ Ｐゴシック" charset="0"/>
              </a:defRPr>
            </a:lvl6pPr>
            <a:lvl7pPr marL="914400" algn="ctr" rtl="0" eaLnBrk="0" fontAlgn="base" hangingPunct="0">
              <a:spcBef>
                <a:spcPct val="0"/>
              </a:spcBef>
              <a:spcAft>
                <a:spcPct val="0"/>
              </a:spcAft>
              <a:defRPr sz="4000">
                <a:solidFill>
                  <a:srgbClr val="000099"/>
                </a:solidFill>
                <a:latin typeface="Comic Sans MS" charset="0"/>
                <a:ea typeface="ＭＳ Ｐゴシック" charset="0"/>
              </a:defRPr>
            </a:lvl7pPr>
            <a:lvl8pPr marL="1371600" algn="ctr" rtl="0" eaLnBrk="0" fontAlgn="base" hangingPunct="0">
              <a:spcBef>
                <a:spcPct val="0"/>
              </a:spcBef>
              <a:spcAft>
                <a:spcPct val="0"/>
              </a:spcAft>
              <a:defRPr sz="4000">
                <a:solidFill>
                  <a:srgbClr val="000099"/>
                </a:solidFill>
                <a:latin typeface="Comic Sans MS" charset="0"/>
                <a:ea typeface="ＭＳ Ｐゴシック" charset="0"/>
              </a:defRPr>
            </a:lvl8pPr>
            <a:lvl9pPr marL="1828800" algn="ctr" rtl="0" eaLnBrk="0" fontAlgn="base" hangingPunct="0">
              <a:spcBef>
                <a:spcPct val="0"/>
              </a:spcBef>
              <a:spcAft>
                <a:spcPct val="0"/>
              </a:spcAft>
              <a:defRPr sz="4000">
                <a:solidFill>
                  <a:srgbClr val="000099"/>
                </a:solidFill>
                <a:latin typeface="Comic Sans MS" charset="0"/>
                <a:ea typeface="ＭＳ Ｐゴシック" charset="0"/>
              </a:defRPr>
            </a:lvl9pPr>
          </a:lstStyle>
          <a:p>
            <a:pPr>
              <a:defRPr/>
            </a:pPr>
            <a:r>
              <a:rPr lang="en-US" sz="3400" kern="0">
                <a:cs typeface="+mj-cs"/>
              </a:rPr>
              <a:t>Self-learning, forwarding: example</a:t>
            </a:r>
            <a:endParaRPr lang="en-US" sz="3400" kern="0" dirty="0">
              <a:cs typeface="+mj-cs"/>
            </a:endParaRP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F89250F-0CCE-8A4C-8819-FCFBAF048C6E}" type="slidenum">
              <a:rPr lang="en-US" altLang="en-US" sz="1200" smtClean="0">
                <a:latin typeface="Comic Sans MS" charset="0"/>
              </a:rPr>
              <a:pPr>
                <a:defRPr/>
              </a:pPr>
              <a:t>38</a:t>
            </a:fld>
            <a:endParaRPr lang="en-US" altLang="en-US" sz="1200">
              <a:latin typeface="Comic Sans MS" charset="0"/>
            </a:endParaRPr>
          </a:p>
        </p:txBody>
      </p:sp>
      <p:sp>
        <p:nvSpPr>
          <p:cNvPr id="76"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20900"/>
                                        </p:tgtEl>
                                        <p:attrNameLst>
                                          <p:attrName>style.visibility</p:attrName>
                                        </p:attrNameLst>
                                      </p:cBhvr>
                                      <p:to>
                                        <p:strVal val="visible"/>
                                      </p:to>
                                    </p:set>
                                    <p:animEffect transition="in" filter="dissolve">
                                      <p:cBhvr>
                                        <p:cTn id="7" dur="500"/>
                                        <p:tgtEl>
                                          <p:spTgt spid="420900"/>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4209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420905"/>
                                        </p:tgtEl>
                                        <p:attrNameLst>
                                          <p:attrName>style.visibility</p:attrName>
                                        </p:attrNameLst>
                                      </p:cBhvr>
                                      <p:to>
                                        <p:strVal val="hidden"/>
                                      </p:to>
                                    </p:set>
                                  </p:childTnLst>
                                </p:cTn>
                              </p:par>
                              <p:par>
                                <p:cTn id="15" presetID="0" presetClass="path" presetSubtype="0" accel="50000" decel="50000" fill="hold" nodeType="withEffect">
                                  <p:stCondLst>
                                    <p:cond delay="0"/>
                                  </p:stCondLst>
                                  <p:childTnLst>
                                    <p:animMotion origin="layout" path="M -4.44444E-6 -2.59259E-6 L -0.10694 0.11482 L -0.10694 0.24329 " pathEditMode="relative" rAng="0" ptsTypes="AAA">
                                      <p:cBhvr>
                                        <p:cTn id="16" dur="2000" fill="hold"/>
                                        <p:tgtEl>
                                          <p:spTgt spid="420900"/>
                                        </p:tgtEl>
                                        <p:attrNameLst>
                                          <p:attrName>ppt_x</p:attrName>
                                          <p:attrName>ppt_y</p:attrName>
                                        </p:attrNameLst>
                                      </p:cBhvr>
                                      <p:rCtr x="-5347" y="12153"/>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dissolve">
                                      <p:cBhvr>
                                        <p:cTn id="21" dur="500"/>
                                        <p:tgtEl>
                                          <p:spTgt spid="9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dissolve">
                                      <p:cBhvr>
                                        <p:cTn id="24" dur="500"/>
                                        <p:tgtEl>
                                          <p:spTgt spid="10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dissolve">
                                      <p:cBhvr>
                                        <p:cTn id="2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1B0733D8-5475-994E-A2F3-283019B37985}" type="slidenum">
              <a:rPr lang="en-US" altLang="en-US" sz="1200" smtClean="0"/>
              <a:pPr>
                <a:spcBef>
                  <a:spcPct val="0"/>
                </a:spcBef>
                <a:buFontTx/>
                <a:buNone/>
                <a:defRPr/>
              </a:pPr>
              <a:t>39</a:t>
            </a:fld>
            <a:endParaRPr lang="en-US" altLang="en-US" sz="1200"/>
          </a:p>
        </p:txBody>
      </p:sp>
      <p:sp>
        <p:nvSpPr>
          <p:cNvPr id="438274" name="Rectangle 2"/>
          <p:cNvSpPr>
            <a:spLocks noGrp="1" noChangeArrowheads="1"/>
          </p:cNvSpPr>
          <p:nvPr>
            <p:ph type="title"/>
          </p:nvPr>
        </p:nvSpPr>
        <p:spPr>
          <a:xfrm>
            <a:off x="509588" y="0"/>
            <a:ext cx="7772400" cy="1143000"/>
          </a:xfrm>
        </p:spPr>
        <p:txBody>
          <a:bodyPr/>
          <a:lstStyle/>
          <a:p>
            <a:pPr>
              <a:defRPr/>
            </a:pPr>
            <a:r>
              <a:rPr lang="en-US">
                <a:ea typeface="+mj-ea"/>
                <a:cs typeface="+mj-cs"/>
              </a:rPr>
              <a:t>Filtering/Forwarding</a:t>
            </a:r>
          </a:p>
        </p:txBody>
      </p:sp>
      <p:sp>
        <p:nvSpPr>
          <p:cNvPr id="9" name="Rectangle 3"/>
          <p:cNvSpPr txBox="1">
            <a:spLocks noChangeArrowheads="1"/>
          </p:cNvSpPr>
          <p:nvPr/>
        </p:nvSpPr>
        <p:spPr bwMode="auto">
          <a:xfrm>
            <a:off x="509588" y="1046163"/>
            <a:ext cx="8201025"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99"/>
                </a:solidFill>
                <a:latin typeface="+mn-lt"/>
                <a:ea typeface="MS PGothic" pitchFamily="34" charset="-128"/>
              </a:defRPr>
            </a:lvl2pPr>
            <a:lvl3pPr marL="1143000" indent="-228600" algn="l" rtl="0" eaLnBrk="0" fontAlgn="base" hangingPunct="0">
              <a:spcBef>
                <a:spcPct val="20000"/>
              </a:spcBef>
              <a:spcAft>
                <a:spcPct val="0"/>
              </a:spcAft>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ea typeface="+mn-ea"/>
              </a:defRPr>
            </a:lvl6pPr>
            <a:lvl7pPr marL="2971800" indent="-228600" algn="l" rtl="0" eaLnBrk="0" fontAlgn="base" hangingPunct="0">
              <a:spcBef>
                <a:spcPct val="20000"/>
              </a:spcBef>
              <a:spcAft>
                <a:spcPct val="0"/>
              </a:spcAft>
              <a:buChar char="»"/>
              <a:defRPr sz="1600">
                <a:solidFill>
                  <a:schemeClr val="tx1"/>
                </a:solidFill>
                <a:latin typeface="+mn-lt"/>
                <a:ea typeface="+mn-ea"/>
              </a:defRPr>
            </a:lvl7pPr>
            <a:lvl8pPr marL="3429000" indent="-228600" algn="l" rtl="0" eaLnBrk="0" fontAlgn="base" hangingPunct="0">
              <a:spcBef>
                <a:spcPct val="20000"/>
              </a:spcBef>
              <a:spcAft>
                <a:spcPct val="0"/>
              </a:spcAft>
              <a:buChar char="»"/>
              <a:defRPr sz="1600">
                <a:solidFill>
                  <a:schemeClr val="tx1"/>
                </a:solidFill>
                <a:latin typeface="+mn-lt"/>
                <a:ea typeface="+mn-ea"/>
              </a:defRPr>
            </a:lvl8pPr>
            <a:lvl9pPr marL="3886200" indent="-228600" algn="l" rtl="0" eaLnBrk="0" fontAlgn="base" hangingPunct="0">
              <a:spcBef>
                <a:spcPct val="20000"/>
              </a:spcBef>
              <a:spcAft>
                <a:spcPct val="0"/>
              </a:spcAft>
              <a:buChar char="»"/>
              <a:defRPr sz="1600">
                <a:solidFill>
                  <a:schemeClr val="tx1"/>
                </a:solidFill>
                <a:latin typeface="+mn-lt"/>
                <a:ea typeface="+mn-ea"/>
              </a:defRPr>
            </a:lvl9pPr>
          </a:lstStyle>
          <a:p>
            <a:pPr>
              <a:buFont typeface="Wingdings" charset="0"/>
              <a:buNone/>
              <a:defRPr/>
            </a:pPr>
            <a:r>
              <a:rPr lang="en-US" kern="0" dirty="0">
                <a:cs typeface="+mn-cs"/>
              </a:rPr>
              <a:t>when  frame received at switch:</a:t>
            </a:r>
            <a:br>
              <a:rPr lang="en-US" kern="0" dirty="0">
                <a:cs typeface="+mn-cs"/>
              </a:rPr>
            </a:br>
            <a:endParaRPr lang="en-US" kern="0" dirty="0">
              <a:cs typeface="+mn-cs"/>
            </a:endParaRPr>
          </a:p>
          <a:p>
            <a:pPr lvl="1">
              <a:buFont typeface="Wingdings" charset="0"/>
              <a:buNone/>
              <a:defRPr/>
            </a:pPr>
            <a:r>
              <a:rPr lang="en-US" kern="0" dirty="0">
                <a:solidFill>
                  <a:schemeClr val="tx1"/>
                </a:solidFill>
              </a:rPr>
              <a:t>1. record incoming link, MAC address of sending host</a:t>
            </a:r>
          </a:p>
          <a:p>
            <a:pPr lvl="1">
              <a:buFont typeface="Wingdings" charset="0"/>
              <a:buNone/>
              <a:defRPr/>
            </a:pPr>
            <a:r>
              <a:rPr lang="en-US" kern="0" dirty="0">
                <a:solidFill>
                  <a:schemeClr val="tx1"/>
                </a:solidFill>
              </a:rPr>
              <a:t>2. index switch table using MAC destination address</a:t>
            </a:r>
            <a:endParaRPr lang="en-US" b="1" kern="0" dirty="0">
              <a:solidFill>
                <a:schemeClr val="tx1"/>
              </a:solidFill>
            </a:endParaRPr>
          </a:p>
          <a:p>
            <a:pPr lvl="1">
              <a:buFont typeface="Wingdings" charset="0"/>
              <a:buNone/>
              <a:defRPr/>
            </a:pPr>
            <a:r>
              <a:rPr lang="en-US" kern="0" dirty="0">
                <a:solidFill>
                  <a:schemeClr val="tx1"/>
                </a:solidFill>
              </a:rPr>
              <a:t>3. </a:t>
            </a:r>
            <a:r>
              <a:rPr lang="en-US" kern="0" dirty="0">
                <a:solidFill>
                  <a:srgbClr val="6600FF"/>
                </a:solidFill>
              </a:rPr>
              <a:t>if</a:t>
            </a:r>
            <a:r>
              <a:rPr lang="en-US" b="1" kern="0" dirty="0">
                <a:solidFill>
                  <a:schemeClr val="tx1"/>
                </a:solidFill>
              </a:rPr>
              <a:t> </a:t>
            </a:r>
            <a:r>
              <a:rPr lang="en-US" kern="0" dirty="0">
                <a:solidFill>
                  <a:schemeClr val="tx1"/>
                </a:solidFill>
              </a:rPr>
              <a:t>entry found for destination</a:t>
            </a:r>
            <a:br>
              <a:rPr lang="en-US" kern="0" dirty="0">
                <a:solidFill>
                  <a:schemeClr val="tx1"/>
                </a:solidFill>
              </a:rPr>
            </a:br>
            <a:r>
              <a:rPr lang="en-US" kern="0" dirty="0">
                <a:solidFill>
                  <a:schemeClr val="tx1"/>
                </a:solidFill>
              </a:rPr>
              <a:t>  </a:t>
            </a:r>
            <a:r>
              <a:rPr lang="en-US" kern="0" dirty="0">
                <a:solidFill>
                  <a:srgbClr val="6600FF"/>
                </a:solidFill>
              </a:rPr>
              <a:t>then {</a:t>
            </a:r>
          </a:p>
          <a:p>
            <a:pPr lvl="1">
              <a:buFont typeface="Wingdings" charset="0"/>
              <a:buNone/>
              <a:defRPr/>
            </a:pPr>
            <a:r>
              <a:rPr lang="en-US" b="1" kern="0" dirty="0">
                <a:solidFill>
                  <a:schemeClr val="tx1"/>
                </a:solidFill>
              </a:rPr>
              <a:t>     </a:t>
            </a:r>
            <a:r>
              <a:rPr lang="en-US" kern="0" dirty="0">
                <a:solidFill>
                  <a:srgbClr val="6600FF"/>
                </a:solidFill>
              </a:rPr>
              <a:t>if</a:t>
            </a:r>
            <a:r>
              <a:rPr lang="en-US" b="1" kern="0" dirty="0">
                <a:solidFill>
                  <a:srgbClr val="6600FF"/>
                </a:solidFill>
              </a:rPr>
              <a:t> </a:t>
            </a:r>
            <a:r>
              <a:rPr lang="en-US" kern="0" dirty="0">
                <a:solidFill>
                  <a:schemeClr val="tx1"/>
                </a:solidFill>
              </a:rPr>
              <a:t>destination on segment from which frame arrived</a:t>
            </a:r>
            <a:br>
              <a:rPr lang="en-US" kern="0" dirty="0">
                <a:solidFill>
                  <a:schemeClr val="tx1"/>
                </a:solidFill>
              </a:rPr>
            </a:br>
            <a:r>
              <a:rPr lang="en-US" kern="0" dirty="0">
                <a:solidFill>
                  <a:schemeClr val="tx1"/>
                </a:solidFill>
              </a:rPr>
              <a:t>       </a:t>
            </a:r>
            <a:r>
              <a:rPr lang="en-US" kern="0" dirty="0">
                <a:solidFill>
                  <a:srgbClr val="6600FF"/>
                </a:solidFill>
              </a:rPr>
              <a:t>then</a:t>
            </a:r>
            <a:r>
              <a:rPr lang="en-US" kern="0" dirty="0">
                <a:solidFill>
                  <a:schemeClr val="tx1"/>
                </a:solidFill>
              </a:rPr>
              <a:t> drop frame</a:t>
            </a:r>
          </a:p>
          <a:p>
            <a:pPr lvl="1">
              <a:buFont typeface="Wingdings" charset="0"/>
              <a:buNone/>
              <a:defRPr/>
            </a:pPr>
            <a:r>
              <a:rPr lang="en-US" kern="0" dirty="0">
                <a:solidFill>
                  <a:schemeClr val="tx1"/>
                </a:solidFill>
              </a:rPr>
              <a:t>           </a:t>
            </a:r>
            <a:r>
              <a:rPr lang="en-US" kern="0" dirty="0">
                <a:solidFill>
                  <a:srgbClr val="6600FF"/>
                </a:solidFill>
              </a:rPr>
              <a:t>else</a:t>
            </a:r>
            <a:r>
              <a:rPr lang="en-US" kern="0" dirty="0">
                <a:solidFill>
                  <a:schemeClr val="tx1"/>
                </a:solidFill>
              </a:rPr>
              <a:t> forward frame on interface indicated by entry</a:t>
            </a:r>
          </a:p>
          <a:p>
            <a:pPr lvl="1">
              <a:buFont typeface="Wingdings" charset="0"/>
              <a:buNone/>
              <a:defRPr/>
            </a:pPr>
            <a:r>
              <a:rPr lang="en-US" kern="0" dirty="0">
                <a:solidFill>
                  <a:schemeClr val="tx1"/>
                </a:solidFill>
              </a:rPr>
              <a:t>  </a:t>
            </a:r>
            <a:r>
              <a:rPr lang="en-US" kern="0" dirty="0">
                <a:solidFill>
                  <a:srgbClr val="6600FF"/>
                </a:solidFill>
              </a:rPr>
              <a:t>   </a:t>
            </a:r>
            <a:r>
              <a:rPr lang="en-US" b="1" kern="0" dirty="0">
                <a:solidFill>
                  <a:srgbClr val="6600FF"/>
                </a:solidFill>
              </a:rPr>
              <a:t>  </a:t>
            </a:r>
            <a:r>
              <a:rPr lang="en-US" kern="0" dirty="0">
                <a:solidFill>
                  <a:srgbClr val="6600FF"/>
                </a:solidFill>
              </a:rPr>
              <a:t>}</a:t>
            </a:r>
            <a:r>
              <a:rPr lang="en-US" b="1" kern="0" dirty="0">
                <a:solidFill>
                  <a:srgbClr val="6600FF"/>
                </a:solidFill>
              </a:rPr>
              <a:t>   </a:t>
            </a:r>
            <a:endParaRPr lang="en-US" kern="0" dirty="0">
              <a:solidFill>
                <a:srgbClr val="6600FF"/>
              </a:solidFill>
            </a:endParaRPr>
          </a:p>
          <a:p>
            <a:pPr lvl="1">
              <a:buFont typeface="Wingdings" charset="0"/>
              <a:buNone/>
              <a:defRPr/>
            </a:pPr>
            <a:r>
              <a:rPr lang="en-US" kern="0" dirty="0">
                <a:solidFill>
                  <a:schemeClr val="tx1"/>
                </a:solidFill>
              </a:rPr>
              <a:t>      </a:t>
            </a:r>
            <a:r>
              <a:rPr lang="en-US" kern="0" dirty="0">
                <a:solidFill>
                  <a:srgbClr val="6600FF"/>
                </a:solidFill>
              </a:rPr>
              <a:t>else</a:t>
            </a:r>
            <a:r>
              <a:rPr lang="en-US" kern="0" dirty="0">
                <a:solidFill>
                  <a:schemeClr val="tx1"/>
                </a:solidFill>
              </a:rPr>
              <a:t> flood  /* forward on all interfaces except arriving</a:t>
            </a:r>
          </a:p>
          <a:p>
            <a:pPr lvl="1">
              <a:buFont typeface="Wingdings" charset="0"/>
              <a:buNone/>
              <a:defRPr/>
            </a:pPr>
            <a:r>
              <a:rPr lang="en-US" kern="0" dirty="0">
                <a:solidFill>
                  <a:schemeClr val="tx1"/>
                </a:solidFill>
              </a:rPr>
              <a:t>                          interface */</a:t>
            </a:r>
          </a:p>
          <a:p>
            <a:pPr lvl="3">
              <a:buFontTx/>
              <a:buNone/>
              <a:defRPr/>
            </a:pPr>
            <a:r>
              <a:rPr lang="en-US" sz="2400" kern="0" dirty="0"/>
              <a:t>  </a:t>
            </a:r>
          </a:p>
        </p:txBody>
      </p:sp>
      <p:sp>
        <p:nvSpPr>
          <p:cNvPr id="6"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9A0B9B30-80D0-BB45-9F0E-729853E19E66}" type="slidenum">
              <a:rPr lang="en-US" altLang="en-US" sz="1200" smtClean="0"/>
              <a:pPr>
                <a:spcBef>
                  <a:spcPct val="0"/>
                </a:spcBef>
                <a:buFontTx/>
                <a:buNone/>
                <a:defRPr/>
              </a:pPr>
              <a:t>4</a:t>
            </a:fld>
            <a:endParaRPr lang="en-US" altLang="en-US" sz="1200"/>
          </a:p>
        </p:txBody>
      </p:sp>
      <p:sp>
        <p:nvSpPr>
          <p:cNvPr id="145410" name="Rectangle 2"/>
          <p:cNvSpPr>
            <a:spLocks noGrp="1" noChangeArrowheads="1"/>
          </p:cNvSpPr>
          <p:nvPr>
            <p:ph type="title"/>
          </p:nvPr>
        </p:nvSpPr>
        <p:spPr>
          <a:xfrm>
            <a:off x="609600" y="304800"/>
            <a:ext cx="7772400" cy="533400"/>
          </a:xfrm>
        </p:spPr>
        <p:txBody>
          <a:bodyPr/>
          <a:lstStyle/>
          <a:p>
            <a:pPr>
              <a:defRPr/>
            </a:pPr>
            <a:r>
              <a:rPr lang="en-US" sz="3400">
                <a:ea typeface="+mj-ea"/>
                <a:cs typeface="+mj-cs"/>
              </a:rPr>
              <a:t>Data Link Layer Functions</a:t>
            </a:r>
          </a:p>
        </p:txBody>
      </p:sp>
      <p:sp>
        <p:nvSpPr>
          <p:cNvPr id="145411" name="Rectangle 3"/>
          <p:cNvSpPr>
            <a:spLocks noGrp="1" noChangeArrowheads="1"/>
          </p:cNvSpPr>
          <p:nvPr>
            <p:ph type="body" idx="1"/>
          </p:nvPr>
        </p:nvSpPr>
        <p:spPr>
          <a:xfrm>
            <a:off x="457200" y="914400"/>
            <a:ext cx="8153400" cy="5181600"/>
          </a:xfrm>
        </p:spPr>
        <p:txBody>
          <a:bodyPr/>
          <a:lstStyle/>
          <a:p>
            <a:pPr>
              <a:defRPr/>
            </a:pPr>
            <a:r>
              <a:rPr lang="en-US" altLang="en-US" sz="2000" dirty="0">
                <a:solidFill>
                  <a:srgbClr val="FF0000"/>
                </a:solidFill>
              </a:rPr>
              <a:t>Framing</a:t>
            </a:r>
            <a:endParaRPr lang="en-US" altLang="en-US" sz="2000" dirty="0"/>
          </a:p>
          <a:p>
            <a:pPr lvl="1">
              <a:defRPr/>
            </a:pPr>
            <a:r>
              <a:rPr lang="en-US" altLang="en-US" dirty="0"/>
              <a:t>sender (transmitter): encapsulate datagram into frame, adding header, trailer, transmit frame</a:t>
            </a:r>
          </a:p>
          <a:p>
            <a:pPr lvl="1">
              <a:defRPr/>
            </a:pPr>
            <a:r>
              <a:rPr lang="en-US" altLang="en-US" dirty="0"/>
              <a:t>receiver: detect beginning of frames, receive frame, </a:t>
            </a:r>
            <a:r>
              <a:rPr lang="en-US" altLang="en-US" dirty="0" err="1"/>
              <a:t>decapsulate</a:t>
            </a:r>
            <a:r>
              <a:rPr lang="en-US" altLang="en-US" dirty="0"/>
              <a:t> frame, stripping off header, trailer</a:t>
            </a:r>
          </a:p>
          <a:p>
            <a:pPr>
              <a:defRPr/>
            </a:pPr>
            <a:r>
              <a:rPr lang="en-US" altLang="en-US" sz="2000" dirty="0">
                <a:solidFill>
                  <a:srgbClr val="FF0000"/>
                </a:solidFill>
              </a:rPr>
              <a:t>Link Access (Media Access Control)</a:t>
            </a:r>
            <a:endParaRPr lang="en-US" altLang="en-US" sz="2000" dirty="0"/>
          </a:p>
          <a:p>
            <a:pPr lvl="1">
              <a:defRPr/>
            </a:pPr>
            <a:r>
              <a:rPr lang="en-US" altLang="en-US" dirty="0"/>
              <a:t>determine whether it</a:t>
            </a:r>
            <a:r>
              <a:rPr lang="ja-JP" altLang="en-US" dirty="0">
                <a:latin typeface="Arial" pitchFamily="34" charset="0"/>
              </a:rPr>
              <a:t>’</a:t>
            </a:r>
            <a:r>
              <a:rPr lang="en-US" altLang="ja-JP" dirty="0"/>
              <a:t>s Okay to transmit over the link</a:t>
            </a:r>
          </a:p>
          <a:p>
            <a:pPr lvl="2">
              <a:defRPr/>
            </a:pPr>
            <a:r>
              <a:rPr lang="en-US" altLang="en-US" dirty="0"/>
              <a:t>particularly important when link shared by many nodes</a:t>
            </a:r>
          </a:p>
          <a:p>
            <a:pPr lvl="3">
              <a:defRPr/>
            </a:pPr>
            <a:r>
              <a:rPr lang="en-US" altLang="en-US" sz="1800" dirty="0"/>
              <a:t>also an issue over </a:t>
            </a:r>
            <a:r>
              <a:rPr lang="ja-JP" altLang="en-US" sz="1800" dirty="0">
                <a:latin typeface="Arial" pitchFamily="34" charset="0"/>
              </a:rPr>
              <a:t>“</a:t>
            </a:r>
            <a:r>
              <a:rPr lang="en-US" altLang="ja-JP" sz="1800" dirty="0"/>
              <a:t>half-duplex</a:t>
            </a:r>
            <a:r>
              <a:rPr lang="ja-JP" altLang="en-US" sz="1800" dirty="0">
                <a:latin typeface="Arial" pitchFamily="34" charset="0"/>
              </a:rPr>
              <a:t>”</a:t>
            </a:r>
            <a:r>
              <a:rPr lang="en-US" altLang="ja-JP" sz="1800" dirty="0"/>
              <a:t> point-to-point link (why?)  </a:t>
            </a:r>
          </a:p>
          <a:p>
            <a:pPr lvl="2">
              <a:defRPr/>
            </a:pPr>
            <a:r>
              <a:rPr lang="en-US" altLang="en-US" dirty="0"/>
              <a:t>need </a:t>
            </a:r>
            <a:r>
              <a:rPr lang="en-US" altLang="en-US" dirty="0">
                <a:solidFill>
                  <a:srgbClr val="6600FF"/>
                </a:solidFill>
              </a:rPr>
              <a:t>media access control</a:t>
            </a:r>
            <a:r>
              <a:rPr lang="en-US" altLang="en-US" dirty="0"/>
              <a:t> (MAC)</a:t>
            </a:r>
          </a:p>
          <a:p>
            <a:pPr lvl="1">
              <a:defRPr/>
            </a:pPr>
            <a:r>
              <a:rPr lang="ja-JP" altLang="en-US" dirty="0">
                <a:solidFill>
                  <a:srgbClr val="FF0000"/>
                </a:solidFill>
                <a:latin typeface="Arial" pitchFamily="34" charset="0"/>
              </a:rPr>
              <a:t>“</a:t>
            </a:r>
            <a:r>
              <a:rPr lang="en-US" altLang="ja-JP" dirty="0">
                <a:solidFill>
                  <a:srgbClr val="FF0000"/>
                </a:solidFill>
              </a:rPr>
              <a:t>physical addresses</a:t>
            </a:r>
            <a:r>
              <a:rPr lang="ja-JP" altLang="en-US" dirty="0">
                <a:solidFill>
                  <a:srgbClr val="FF0000"/>
                </a:solidFill>
                <a:latin typeface="Arial" pitchFamily="34" charset="0"/>
              </a:rPr>
              <a:t>”</a:t>
            </a:r>
            <a:r>
              <a:rPr lang="en-US" altLang="ja-JP" dirty="0"/>
              <a:t> identify sender/receiver on a link!</a:t>
            </a:r>
          </a:p>
          <a:p>
            <a:pPr lvl="2">
              <a:defRPr/>
            </a:pPr>
            <a:r>
              <a:rPr lang="en-US" altLang="en-US" dirty="0"/>
              <a:t>particularly important when link shared by many nodes, while over point-to-point link, not necessary </a:t>
            </a:r>
          </a:p>
          <a:p>
            <a:pPr lvl="2">
              <a:defRPr/>
            </a:pPr>
            <a:r>
              <a:rPr lang="ja-JP" altLang="en-US" dirty="0">
                <a:latin typeface="Arial" pitchFamily="34" charset="0"/>
              </a:rPr>
              <a:t>“</a:t>
            </a:r>
            <a:r>
              <a:rPr lang="en-US" altLang="ja-JP" dirty="0"/>
              <a:t>physical addresses</a:t>
            </a:r>
            <a:r>
              <a:rPr lang="ja-JP" altLang="en-US" dirty="0">
                <a:latin typeface="Arial" pitchFamily="34" charset="0"/>
              </a:rPr>
              <a:t>”</a:t>
            </a:r>
            <a:r>
              <a:rPr lang="en-US" altLang="ja-JP" dirty="0"/>
              <a:t> often referred to as </a:t>
            </a:r>
            <a:r>
              <a:rPr lang="ja-JP" altLang="en-US" dirty="0">
                <a:latin typeface="Arial" pitchFamily="34" charset="0"/>
              </a:rPr>
              <a:t>“</a:t>
            </a:r>
            <a:r>
              <a:rPr lang="en-US" altLang="ja-JP" dirty="0"/>
              <a:t>MAC</a:t>
            </a:r>
            <a:r>
              <a:rPr lang="ja-JP" altLang="en-US" dirty="0">
                <a:latin typeface="Arial" pitchFamily="34" charset="0"/>
              </a:rPr>
              <a:t>”</a:t>
            </a:r>
            <a:r>
              <a:rPr lang="en-US" altLang="ja-JP" dirty="0"/>
              <a:t> addresses</a:t>
            </a:r>
          </a:p>
          <a:p>
            <a:pPr lvl="3">
              <a:defRPr/>
            </a:pPr>
            <a:r>
              <a:rPr lang="en-US" altLang="en-US" sz="1800" dirty="0">
                <a:solidFill>
                  <a:srgbClr val="FF0000"/>
                </a:solidFill>
              </a:rPr>
              <a:t>different from IP addresses (which are logical &amp; global)!</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69" name="Group 36"/>
          <p:cNvGrpSpPr>
            <a:grpSpLocks/>
          </p:cNvGrpSpPr>
          <p:nvPr/>
        </p:nvGrpSpPr>
        <p:grpSpPr bwMode="auto">
          <a:xfrm>
            <a:off x="4456113" y="1216025"/>
            <a:ext cx="3660775" cy="3600450"/>
            <a:chOff x="731524" y="1819788"/>
            <a:chExt cx="3661504" cy="3600334"/>
          </a:xfrm>
        </p:grpSpPr>
        <p:sp>
          <p:nvSpPr>
            <p:cNvPr id="67650"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67651"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7652" name="Text Box 25"/>
            <p:cNvSpPr txBox="1">
              <a:spLocks noChangeArrowheads="1"/>
            </p:cNvSpPr>
            <p:nvPr/>
          </p:nvSpPr>
          <p:spPr bwMode="auto">
            <a:xfrm>
              <a:off x="3988134" y="2356346"/>
              <a:ext cx="3382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67653"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r>
                <a:rPr lang="ja-JP" altLang="en-US" i="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7654"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sp>
          <p:nvSpPr>
            <p:cNvPr id="67655" name="Text Box 28"/>
            <p:cNvSpPr txBox="1">
              <a:spLocks noChangeArrowheads="1"/>
            </p:cNvSpPr>
            <p:nvPr/>
          </p:nvSpPr>
          <p:spPr bwMode="auto">
            <a:xfrm>
              <a:off x="1123714" y="2402382"/>
              <a:ext cx="4033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r>
                <a:rPr lang="ja-JP" altLang="en-US" i="0" dirty="0">
                  <a:solidFill>
                    <a:srgbClr val="000000"/>
                  </a:solidFill>
                  <a:latin typeface="Arial" charset="0"/>
                  <a:cs typeface="Arial" charset="0"/>
                </a:rPr>
                <a:t>’</a:t>
              </a:r>
              <a:endParaRPr lang="en-US" i="0" dirty="0">
                <a:solidFill>
                  <a:srgbClr val="000000"/>
                </a:solidFill>
                <a:latin typeface="Arial" charset="0"/>
                <a:cs typeface="Arial" charset="0"/>
              </a:endParaRPr>
            </a:p>
          </p:txBody>
        </p:sp>
        <p:sp>
          <p:nvSpPr>
            <p:cNvPr id="67656" name="Line 17"/>
            <p:cNvSpPr>
              <a:spLocks noChangeShapeType="1"/>
            </p:cNvSpPr>
            <p:nvPr/>
          </p:nvSpPr>
          <p:spPr bwMode="auto">
            <a:xfrm>
              <a:off x="1687389" y="3165945"/>
              <a:ext cx="720869" cy="298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7" name="Line 18"/>
            <p:cNvSpPr>
              <a:spLocks noChangeShapeType="1"/>
            </p:cNvSpPr>
            <p:nvPr/>
          </p:nvSpPr>
          <p:spPr bwMode="auto">
            <a:xfrm>
              <a:off x="2673423" y="2872267"/>
              <a:ext cx="0" cy="5048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8" name="Line 19"/>
            <p:cNvSpPr>
              <a:spLocks noChangeShapeType="1"/>
            </p:cNvSpPr>
            <p:nvPr/>
          </p:nvSpPr>
          <p:spPr bwMode="auto">
            <a:xfrm flipH="1">
              <a:off x="2863961" y="2996088"/>
              <a:ext cx="892353" cy="4841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59" name="Line 20"/>
            <p:cNvSpPr>
              <a:spLocks noChangeShapeType="1"/>
            </p:cNvSpPr>
            <p:nvPr/>
          </p:nvSpPr>
          <p:spPr bwMode="auto">
            <a:xfrm flipV="1">
              <a:off x="2673423" y="3605668"/>
              <a:ext cx="12703" cy="7095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nvGrpSpPr>
            <p:cNvPr id="84042" name="Group 47"/>
            <p:cNvGrpSpPr>
              <a:grpSpLocks/>
            </p:cNvGrpSpPr>
            <p:nvPr/>
          </p:nvGrpSpPr>
          <p:grpSpPr bwMode="auto">
            <a:xfrm>
              <a:off x="747936" y="2733042"/>
              <a:ext cx="914403" cy="690308"/>
              <a:chOff x="1046480" y="3962400"/>
              <a:chExt cx="1026163" cy="761428"/>
            </a:xfrm>
          </p:grpSpPr>
          <p:sp>
            <p:nvSpPr>
              <p:cNvPr id="186" name="Rectangle 48"/>
              <p:cNvSpPr>
                <a:spLocks noChangeArrowheads="1"/>
              </p:cNvSpPr>
              <p:nvPr/>
            </p:nvSpPr>
            <p:spPr bwMode="auto">
              <a:xfrm rot="162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77" name="Group 49"/>
              <p:cNvGrpSpPr>
                <a:grpSpLocks/>
              </p:cNvGrpSpPr>
              <p:nvPr/>
            </p:nvGrpSpPr>
            <p:grpSpPr bwMode="auto">
              <a:xfrm>
                <a:off x="1046480" y="3962400"/>
                <a:ext cx="936071" cy="761428"/>
                <a:chOff x="-44" y="1473"/>
                <a:chExt cx="981" cy="1105"/>
              </a:xfrm>
            </p:grpSpPr>
            <p:pic>
              <p:nvPicPr>
                <p:cNvPr id="84078"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9"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4043" name="Group 48"/>
            <p:cNvGrpSpPr>
              <a:grpSpLocks/>
            </p:cNvGrpSpPr>
            <p:nvPr/>
          </p:nvGrpSpPr>
          <p:grpSpPr bwMode="auto">
            <a:xfrm>
              <a:off x="3539588" y="2669737"/>
              <a:ext cx="853440" cy="741680"/>
              <a:chOff x="7179310" y="4033520"/>
              <a:chExt cx="1009650" cy="855028"/>
            </a:xfrm>
          </p:grpSpPr>
          <p:grpSp>
            <p:nvGrpSpPr>
              <p:cNvPr id="84072" name="Group 44"/>
              <p:cNvGrpSpPr>
                <a:grpSpLocks/>
              </p:cNvGrpSpPr>
              <p:nvPr/>
            </p:nvGrpSpPr>
            <p:grpSpPr bwMode="auto">
              <a:xfrm>
                <a:off x="7179310" y="4033520"/>
                <a:ext cx="1009650" cy="855028"/>
                <a:chOff x="-44" y="1473"/>
                <a:chExt cx="981" cy="1105"/>
              </a:xfrm>
            </p:grpSpPr>
            <p:pic>
              <p:nvPicPr>
                <p:cNvPr id="84074"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3" name="Rectangle 43"/>
              <p:cNvSpPr>
                <a:spLocks noChangeArrowheads="1"/>
              </p:cNvSpPr>
              <p:nvPr/>
            </p:nvSpPr>
            <p:spPr bwMode="auto">
              <a:xfrm rot="162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154"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45" name="Group 44"/>
            <p:cNvGrpSpPr>
              <a:grpSpLocks/>
            </p:cNvGrpSpPr>
            <p:nvPr/>
          </p:nvGrpSpPr>
          <p:grpSpPr bwMode="auto">
            <a:xfrm>
              <a:off x="2233637" y="2138292"/>
              <a:ext cx="853440" cy="741680"/>
              <a:chOff x="-44" y="1473"/>
              <a:chExt cx="981" cy="1105"/>
            </a:xfrm>
          </p:grpSpPr>
          <p:pic>
            <p:nvPicPr>
              <p:cNvPr id="8407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7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4046" name="Group 51"/>
            <p:cNvGrpSpPr>
              <a:grpSpLocks/>
            </p:cNvGrpSpPr>
            <p:nvPr/>
          </p:nvGrpSpPr>
          <p:grpSpPr bwMode="auto">
            <a:xfrm>
              <a:off x="2060917" y="4279843"/>
              <a:ext cx="853440" cy="835329"/>
              <a:chOff x="8077200" y="3320111"/>
              <a:chExt cx="853440" cy="835329"/>
            </a:xfrm>
          </p:grpSpPr>
          <p:sp>
            <p:nvSpPr>
              <p:cNvPr id="176"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67" name="Group 44"/>
              <p:cNvGrpSpPr>
                <a:grpSpLocks/>
              </p:cNvGrpSpPr>
              <p:nvPr/>
            </p:nvGrpSpPr>
            <p:grpSpPr bwMode="auto">
              <a:xfrm>
                <a:off x="8077200" y="3413760"/>
                <a:ext cx="853440" cy="741680"/>
                <a:chOff x="-44" y="1473"/>
                <a:chExt cx="981" cy="1105"/>
              </a:xfrm>
            </p:grpSpPr>
            <p:pic>
              <p:nvPicPr>
                <p:cNvPr id="84068"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6766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4048" name="Group 53"/>
            <p:cNvGrpSpPr>
              <a:grpSpLocks/>
            </p:cNvGrpSpPr>
            <p:nvPr/>
          </p:nvGrpSpPr>
          <p:grpSpPr bwMode="auto">
            <a:xfrm>
              <a:off x="731524" y="3616962"/>
              <a:ext cx="914403" cy="690308"/>
              <a:chOff x="1046480" y="3962400"/>
              <a:chExt cx="1026163" cy="761428"/>
            </a:xfrm>
          </p:grpSpPr>
          <p:sp>
            <p:nvSpPr>
              <p:cNvPr id="172" name="Rectangle 48"/>
              <p:cNvSpPr>
                <a:spLocks noChangeArrowheads="1"/>
              </p:cNvSpPr>
              <p:nvPr/>
            </p:nvSpPr>
            <p:spPr bwMode="auto">
              <a:xfrm rot="162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nvGrpSpPr>
              <p:cNvPr id="84063" name="Group 49"/>
              <p:cNvGrpSpPr>
                <a:grpSpLocks/>
              </p:cNvGrpSpPr>
              <p:nvPr/>
            </p:nvGrpSpPr>
            <p:grpSpPr bwMode="auto">
              <a:xfrm>
                <a:off x="1046480" y="3962400"/>
                <a:ext cx="936071" cy="761428"/>
                <a:chOff x="-44" y="1473"/>
                <a:chExt cx="981" cy="1105"/>
              </a:xfrm>
            </p:grpSpPr>
            <p:pic>
              <p:nvPicPr>
                <p:cNvPr id="84064" name="Picture 5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5" name="Freeform 5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84049" name="Group 54"/>
            <p:cNvGrpSpPr>
              <a:grpSpLocks/>
            </p:cNvGrpSpPr>
            <p:nvPr/>
          </p:nvGrpSpPr>
          <p:grpSpPr bwMode="auto">
            <a:xfrm>
              <a:off x="3410634" y="3567725"/>
              <a:ext cx="853440" cy="741680"/>
              <a:chOff x="7179310" y="4033520"/>
              <a:chExt cx="1009650" cy="855028"/>
            </a:xfrm>
          </p:grpSpPr>
          <p:grpSp>
            <p:nvGrpSpPr>
              <p:cNvPr id="84058" name="Group 44"/>
              <p:cNvGrpSpPr>
                <a:grpSpLocks/>
              </p:cNvGrpSpPr>
              <p:nvPr/>
            </p:nvGrpSpPr>
            <p:grpSpPr bwMode="auto">
              <a:xfrm>
                <a:off x="7179310" y="4033520"/>
                <a:ext cx="1009650" cy="855028"/>
                <a:chOff x="-44" y="1473"/>
                <a:chExt cx="981" cy="1105"/>
              </a:xfrm>
            </p:grpSpPr>
            <p:pic>
              <p:nvPicPr>
                <p:cNvPr id="84060" name="Picture 4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06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9" name="Rectangle 43"/>
              <p:cNvSpPr>
                <a:spLocks noChangeArrowheads="1"/>
              </p:cNvSpPr>
              <p:nvPr/>
            </p:nvSpPr>
            <p:spPr bwMode="auto">
              <a:xfrm rot="162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solidFill>
                    <a:srgbClr val="000000"/>
                  </a:solidFill>
                  <a:latin typeface="Arial" pitchFamily="34" charset="0"/>
                  <a:ea typeface="+mn-ea"/>
                  <a:cs typeface="Arial" pitchFamily="34" charset="0"/>
                </a:endParaRPr>
              </a:p>
            </p:txBody>
          </p:sp>
        </p:grpSp>
        <p:sp>
          <p:nvSpPr>
            <p:cNvPr id="67668" name="Line 17"/>
            <p:cNvSpPr>
              <a:spLocks noChangeShapeType="1"/>
            </p:cNvSpPr>
            <p:nvPr/>
          </p:nvSpPr>
          <p:spPr bwMode="auto">
            <a:xfrm flipV="1">
              <a:off x="1660396" y="3600906"/>
              <a:ext cx="744686" cy="4508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69" name="Line 19"/>
            <p:cNvSpPr>
              <a:spLocks noChangeShapeType="1"/>
            </p:cNvSpPr>
            <p:nvPr/>
          </p:nvSpPr>
          <p:spPr bwMode="auto">
            <a:xfrm flipH="1" flipV="1">
              <a:off x="2968756" y="3545345"/>
              <a:ext cx="646242" cy="338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70"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1</a:t>
              </a:r>
            </a:p>
          </p:txBody>
        </p:sp>
        <p:sp>
          <p:nvSpPr>
            <p:cNvPr id="67671"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2</a:t>
              </a:r>
            </a:p>
          </p:txBody>
        </p:sp>
        <p:sp>
          <p:nvSpPr>
            <p:cNvPr id="67672"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3</a:t>
              </a:r>
            </a:p>
          </p:txBody>
        </p:sp>
        <p:sp>
          <p:nvSpPr>
            <p:cNvPr id="67673"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4</a:t>
              </a:r>
            </a:p>
          </p:txBody>
        </p:sp>
        <p:sp>
          <p:nvSpPr>
            <p:cNvPr id="67674"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5</a:t>
              </a:r>
            </a:p>
          </p:txBody>
        </p:sp>
        <p:sp>
          <p:nvSpPr>
            <p:cNvPr id="67675"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0000"/>
                  </a:solidFill>
                  <a:latin typeface="Arial" charset="0"/>
                  <a:cs typeface="Arial" charset="0"/>
                </a:rPr>
                <a:t>6</a:t>
              </a:r>
            </a:p>
          </p:txBody>
        </p:sp>
      </p:grpSp>
      <p:sp>
        <p:nvSpPr>
          <p:cNvPr id="67589" name="Rectangle 2"/>
          <p:cNvSpPr>
            <a:spLocks noGrp="1" noChangeArrowheads="1"/>
          </p:cNvSpPr>
          <p:nvPr>
            <p:ph type="title"/>
          </p:nvPr>
        </p:nvSpPr>
        <p:spPr>
          <a:xfrm>
            <a:off x="187325" y="141288"/>
            <a:ext cx="7508875" cy="1143000"/>
          </a:xfrm>
        </p:spPr>
        <p:txBody>
          <a:bodyPr/>
          <a:lstStyle/>
          <a:p>
            <a:pPr>
              <a:defRPr/>
            </a:pPr>
            <a:r>
              <a:rPr lang="en-US" sz="3400" dirty="0">
                <a:cs typeface="+mj-cs"/>
              </a:rPr>
              <a:t>Self-learning, forwarding: example</a:t>
            </a:r>
          </a:p>
        </p:txBody>
      </p:sp>
      <p:grpSp>
        <p:nvGrpSpPr>
          <p:cNvPr id="685088" name="Group 32"/>
          <p:cNvGrpSpPr>
            <a:grpSpLocks/>
          </p:cNvGrpSpPr>
          <p:nvPr/>
        </p:nvGrpSpPr>
        <p:grpSpPr bwMode="auto">
          <a:xfrm>
            <a:off x="6778625" y="1223963"/>
            <a:ext cx="1428750" cy="369887"/>
            <a:chOff x="1750" y="3514"/>
            <a:chExt cx="900" cy="233"/>
          </a:xfrm>
        </p:grpSpPr>
        <p:sp>
          <p:nvSpPr>
            <p:cNvPr id="67646" name="Rectangle 33"/>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47" name="Text Box 34"/>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48" name="Line 35"/>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9" name="Line 36"/>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093" name="Group 37"/>
          <p:cNvGrpSpPr>
            <a:grpSpLocks/>
          </p:cNvGrpSpPr>
          <p:nvPr/>
        </p:nvGrpSpPr>
        <p:grpSpPr bwMode="auto">
          <a:xfrm>
            <a:off x="6994525" y="525463"/>
            <a:ext cx="1450975" cy="714375"/>
            <a:chOff x="4406" y="331"/>
            <a:chExt cx="914" cy="450"/>
          </a:xfrm>
        </p:grpSpPr>
        <p:sp>
          <p:nvSpPr>
            <p:cNvPr id="67642" name="Line 38"/>
            <p:cNvSpPr>
              <a:spLocks noChangeShapeType="1"/>
            </p:cNvSpPr>
            <p:nvPr/>
          </p:nvSpPr>
          <p:spPr bwMode="auto">
            <a:xfrm flipV="1">
              <a:off x="4406" y="439"/>
              <a:ext cx="252" cy="33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3" name="Line 39"/>
            <p:cNvSpPr>
              <a:spLocks noChangeShapeType="1"/>
            </p:cNvSpPr>
            <p:nvPr/>
          </p:nvSpPr>
          <p:spPr bwMode="auto">
            <a:xfrm flipV="1">
              <a:off x="4524" y="594"/>
              <a:ext cx="137" cy="1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44" name="Text Box 40"/>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Source: A</a:t>
              </a:r>
            </a:p>
          </p:txBody>
        </p:sp>
        <p:sp>
          <p:nvSpPr>
            <p:cNvPr id="67645" name="Text Box 41"/>
            <p:cNvSpPr txBox="1">
              <a:spLocks noChangeArrowheads="1"/>
            </p:cNvSpPr>
            <p:nvPr/>
          </p:nvSpPr>
          <p:spPr bwMode="auto">
            <a:xfrm>
              <a:off x="4660" y="492"/>
              <a:ext cx="5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600" i="0" dirty="0">
                  <a:solidFill>
                    <a:srgbClr val="000000"/>
                  </a:solidFill>
                  <a:latin typeface="Arial" charset="0"/>
                  <a:cs typeface="Arial" charset="0"/>
                </a:rPr>
                <a:t>Dest: A</a:t>
              </a:r>
              <a:r>
                <a:rPr lang="ja-JP" altLang="en-US" sz="1600" i="0" dirty="0">
                  <a:solidFill>
                    <a:srgbClr val="000000"/>
                  </a:solidFill>
                  <a:latin typeface="Arial" charset="0"/>
                  <a:cs typeface="Arial" charset="0"/>
                </a:rPr>
                <a:t>’</a:t>
              </a:r>
              <a:endParaRPr lang="en-US" sz="1600" i="0" dirty="0">
                <a:solidFill>
                  <a:srgbClr val="000000"/>
                </a:solidFill>
                <a:latin typeface="Arial" charset="0"/>
                <a:cs typeface="Arial" charset="0"/>
              </a:endParaRPr>
            </a:p>
          </p:txBody>
        </p:sp>
      </p:grpSp>
      <p:grpSp>
        <p:nvGrpSpPr>
          <p:cNvPr id="685115" name="Group 59"/>
          <p:cNvGrpSpPr>
            <a:grpSpLocks/>
          </p:cNvGrpSpPr>
          <p:nvPr/>
        </p:nvGrpSpPr>
        <p:grpSpPr bwMode="auto">
          <a:xfrm>
            <a:off x="5799138" y="2881313"/>
            <a:ext cx="1428750" cy="369887"/>
            <a:chOff x="1750" y="3514"/>
            <a:chExt cx="900" cy="233"/>
          </a:xfrm>
        </p:grpSpPr>
        <p:sp>
          <p:nvSpPr>
            <p:cNvPr id="67630" name="Rectangle 6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31" name="Text Box 6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32" name="Line 6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33" name="Line 6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20" name="Group 64"/>
          <p:cNvGrpSpPr>
            <a:grpSpLocks/>
          </p:cNvGrpSpPr>
          <p:nvPr/>
        </p:nvGrpSpPr>
        <p:grpSpPr bwMode="auto">
          <a:xfrm>
            <a:off x="5799138" y="2879725"/>
            <a:ext cx="1428750" cy="369888"/>
            <a:chOff x="1750" y="3514"/>
            <a:chExt cx="900" cy="233"/>
          </a:xfrm>
        </p:grpSpPr>
        <p:sp>
          <p:nvSpPr>
            <p:cNvPr id="67626" name="Rectangle 6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27" name="Text Box 6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28" name="Line 6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9" name="Line 6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25" name="Group 69"/>
          <p:cNvGrpSpPr>
            <a:grpSpLocks/>
          </p:cNvGrpSpPr>
          <p:nvPr/>
        </p:nvGrpSpPr>
        <p:grpSpPr bwMode="auto">
          <a:xfrm>
            <a:off x="5799138" y="2882900"/>
            <a:ext cx="1428750" cy="369888"/>
            <a:chOff x="1750" y="3514"/>
            <a:chExt cx="900" cy="233"/>
          </a:xfrm>
        </p:grpSpPr>
        <p:sp>
          <p:nvSpPr>
            <p:cNvPr id="67622" name="Rectangle 7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23" name="Text Box 7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24" name="Line 7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5" name="Line 7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30" name="Group 74"/>
          <p:cNvGrpSpPr>
            <a:grpSpLocks/>
          </p:cNvGrpSpPr>
          <p:nvPr/>
        </p:nvGrpSpPr>
        <p:grpSpPr bwMode="auto">
          <a:xfrm>
            <a:off x="5799138" y="2882900"/>
            <a:ext cx="1428750" cy="369888"/>
            <a:chOff x="1750" y="3514"/>
            <a:chExt cx="900" cy="233"/>
          </a:xfrm>
        </p:grpSpPr>
        <p:sp>
          <p:nvSpPr>
            <p:cNvPr id="67618" name="Rectangle 75"/>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9" name="Text Box 76"/>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20" name="Line 77"/>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21" name="Line 78"/>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grpSp>
        <p:nvGrpSpPr>
          <p:cNvPr id="685135" name="Group 79"/>
          <p:cNvGrpSpPr>
            <a:grpSpLocks/>
          </p:cNvGrpSpPr>
          <p:nvPr/>
        </p:nvGrpSpPr>
        <p:grpSpPr bwMode="auto">
          <a:xfrm>
            <a:off x="5795963" y="2879725"/>
            <a:ext cx="1428750" cy="369888"/>
            <a:chOff x="1750" y="3514"/>
            <a:chExt cx="900" cy="233"/>
          </a:xfrm>
        </p:grpSpPr>
        <p:sp>
          <p:nvSpPr>
            <p:cNvPr id="67614" name="Rectangle 80"/>
            <p:cNvSpPr>
              <a:spLocks noChangeArrowheads="1"/>
            </p:cNvSpPr>
            <p:nvPr/>
          </p:nvSpPr>
          <p:spPr bwMode="auto">
            <a:xfrm>
              <a:off x="1771" y="3542"/>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5" name="Text Box 81"/>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 A</a:t>
              </a:r>
              <a:r>
                <a:rPr lang="ja-JP" altLang="en-US" i="0">
                  <a:solidFill>
                    <a:srgbClr val="FFFFFF"/>
                  </a:solidFill>
                  <a:latin typeface="Arial" charset="0"/>
                  <a:cs typeface="Arial" charset="0"/>
                </a:rPr>
                <a:t>’</a:t>
              </a:r>
              <a:endParaRPr lang="en-US" i="0" dirty="0">
                <a:solidFill>
                  <a:srgbClr val="FFFFFF"/>
                </a:solidFill>
                <a:latin typeface="Arial" charset="0"/>
                <a:cs typeface="Arial" charset="0"/>
              </a:endParaRPr>
            </a:p>
          </p:txBody>
        </p:sp>
        <p:sp>
          <p:nvSpPr>
            <p:cNvPr id="67616" name="Line 82"/>
            <p:cNvSpPr>
              <a:spLocks noChangeShapeType="1"/>
            </p:cNvSpPr>
            <p:nvPr/>
          </p:nvSpPr>
          <p:spPr bwMode="auto">
            <a:xfrm>
              <a:off x="1936" y="3535"/>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17" name="Line 83"/>
            <p:cNvSpPr>
              <a:spLocks noChangeShapeType="1"/>
            </p:cNvSpPr>
            <p:nvPr/>
          </p:nvSpPr>
          <p:spPr bwMode="auto">
            <a:xfrm>
              <a:off x="2116" y="3540"/>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685140" name="Rectangle 84"/>
          <p:cNvSpPr>
            <a:spLocks noGrp="1" noChangeArrowheads="1"/>
          </p:cNvSpPr>
          <p:nvPr>
            <p:ph type="body" idx="1"/>
          </p:nvPr>
        </p:nvSpPr>
        <p:spPr>
          <a:xfrm>
            <a:off x="285750" y="1508125"/>
            <a:ext cx="4044950" cy="944563"/>
          </a:xfrm>
        </p:spPr>
        <p:txBody>
          <a:bodyPr/>
          <a:lstStyle/>
          <a:p>
            <a:pPr>
              <a:lnSpc>
                <a:spcPct val="90000"/>
              </a:lnSpc>
              <a:defRPr/>
            </a:pPr>
            <a:r>
              <a:rPr lang="en-US" dirty="0">
                <a:latin typeface="Gill Sans MT" charset="0"/>
                <a:cs typeface="+mn-cs"/>
              </a:rPr>
              <a:t>frame destination, A’, location unknown:</a:t>
            </a:r>
            <a:endParaRPr lang="en-US" i="1" dirty="0">
              <a:latin typeface="Gill Sans MT" charset="0"/>
              <a:cs typeface="+mn-cs"/>
            </a:endParaRPr>
          </a:p>
        </p:txBody>
      </p:sp>
      <p:sp>
        <p:nvSpPr>
          <p:cNvPr id="685142" name="Text Box 86"/>
          <p:cNvSpPr txBox="1">
            <a:spLocks noChangeArrowheads="1"/>
          </p:cNvSpPr>
          <p:nvPr/>
        </p:nvSpPr>
        <p:spPr bwMode="auto">
          <a:xfrm>
            <a:off x="3349625" y="1847850"/>
            <a:ext cx="8382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800" dirty="0">
                <a:solidFill>
                  <a:srgbClr val="CC0000"/>
                </a:solidFill>
                <a:latin typeface="Gill Sans MT" charset="0"/>
              </a:rPr>
              <a:t>flood</a:t>
            </a:r>
          </a:p>
        </p:txBody>
      </p:sp>
      <p:grpSp>
        <p:nvGrpSpPr>
          <p:cNvPr id="685148" name="Group 92"/>
          <p:cNvGrpSpPr>
            <a:grpSpLocks/>
          </p:cNvGrpSpPr>
          <p:nvPr/>
        </p:nvGrpSpPr>
        <p:grpSpPr bwMode="auto">
          <a:xfrm>
            <a:off x="6130925" y="3981450"/>
            <a:ext cx="1428750" cy="369888"/>
            <a:chOff x="730" y="2472"/>
            <a:chExt cx="900" cy="233"/>
          </a:xfrm>
        </p:grpSpPr>
        <p:sp>
          <p:nvSpPr>
            <p:cNvPr id="67610" name="Rectangle 88"/>
            <p:cNvSpPr>
              <a:spLocks noChangeArrowheads="1"/>
            </p:cNvSpPr>
            <p:nvPr/>
          </p:nvSpPr>
          <p:spPr bwMode="auto">
            <a:xfrm>
              <a:off x="751" y="2500"/>
              <a:ext cx="879" cy="16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000000"/>
                </a:solidFill>
                <a:latin typeface="Arial" charset="0"/>
                <a:ea typeface="MS PGothic" pitchFamily="34" charset="-128"/>
                <a:cs typeface="Arial" charset="0"/>
              </a:endParaRPr>
            </a:p>
          </p:txBody>
        </p:sp>
        <p:sp>
          <p:nvSpPr>
            <p:cNvPr id="67611" name="Text Box 89"/>
            <p:cNvSpPr txBox="1">
              <a:spLocks noChangeArrowheads="1"/>
            </p:cNvSpPr>
            <p:nvPr/>
          </p:nvSpPr>
          <p:spPr bwMode="auto">
            <a:xfrm>
              <a:off x="730" y="2472"/>
              <a:ext cx="3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FFFFFF"/>
                  </a:solidFill>
                  <a:latin typeface="Arial" charset="0"/>
                  <a:cs typeface="Arial" charset="0"/>
                </a:rPr>
                <a:t>A</a:t>
              </a:r>
              <a:r>
                <a:rPr lang="ja-JP" altLang="en-US" i="0">
                  <a:solidFill>
                    <a:srgbClr val="FFFFFF"/>
                  </a:solidFill>
                  <a:latin typeface="Arial" charset="0"/>
                  <a:cs typeface="Arial" charset="0"/>
                </a:rPr>
                <a:t>’</a:t>
              </a:r>
              <a:r>
                <a:rPr lang="en-US" i="0" dirty="0">
                  <a:solidFill>
                    <a:srgbClr val="FFFFFF"/>
                  </a:solidFill>
                  <a:latin typeface="Arial" charset="0"/>
                  <a:cs typeface="Arial" charset="0"/>
                </a:rPr>
                <a:t> A</a:t>
              </a:r>
            </a:p>
          </p:txBody>
        </p:sp>
        <p:sp>
          <p:nvSpPr>
            <p:cNvPr id="67612" name="Line 90"/>
            <p:cNvSpPr>
              <a:spLocks noChangeShapeType="1"/>
            </p:cNvSpPr>
            <p:nvPr/>
          </p:nvSpPr>
          <p:spPr bwMode="auto">
            <a:xfrm>
              <a:off x="937" y="2493"/>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7613" name="Line 91"/>
            <p:cNvSpPr>
              <a:spLocks noChangeShapeType="1"/>
            </p:cNvSpPr>
            <p:nvPr/>
          </p:nvSpPr>
          <p:spPr bwMode="auto">
            <a:xfrm>
              <a:off x="1096" y="2498"/>
              <a:ext cx="0" cy="1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685149" name="Rectangle 93"/>
          <p:cNvSpPr>
            <a:spLocks noChangeArrowheads="1"/>
          </p:cNvSpPr>
          <p:nvPr/>
        </p:nvSpPr>
        <p:spPr bwMode="auto">
          <a:xfrm>
            <a:off x="300038" y="2425700"/>
            <a:ext cx="40449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79400" indent="-279400">
              <a:spcBef>
                <a:spcPct val="20000"/>
              </a:spcBef>
              <a:buClr>
                <a:srgbClr val="000099"/>
              </a:buClr>
              <a:buSzPct val="100000"/>
              <a:buFont typeface="Wingdings" charset="2"/>
              <a:buChar char="§"/>
              <a:defRPr/>
            </a:pPr>
            <a:r>
              <a:rPr lang="en-US" sz="2800" dirty="0">
                <a:solidFill>
                  <a:srgbClr val="000000"/>
                </a:solidFill>
                <a:latin typeface="Gill Sans MT" charset="0"/>
                <a:ea typeface="MS PGothic" pitchFamily="34" charset="-128"/>
              </a:rPr>
              <a:t>destination A location known:</a:t>
            </a:r>
            <a:endParaRPr lang="en-US" sz="2800" dirty="0">
              <a:solidFill>
                <a:srgbClr val="FF0000"/>
              </a:solidFill>
              <a:latin typeface="Gill Sans MT" charset="0"/>
              <a:ea typeface="MS PGothic" pitchFamily="34" charset="-128"/>
            </a:endParaRPr>
          </a:p>
        </p:txBody>
      </p:sp>
      <p:sp>
        <p:nvSpPr>
          <p:cNvPr id="685154" name="Rectangle 98"/>
          <p:cNvSpPr>
            <a:spLocks noChangeArrowheads="1"/>
          </p:cNvSpPr>
          <p:nvPr/>
        </p:nvSpPr>
        <p:spPr bwMode="auto">
          <a:xfrm>
            <a:off x="619125" y="2884488"/>
            <a:ext cx="3729038"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342900" indent="-342900">
              <a:lnSpc>
                <a:spcPts val="3000"/>
              </a:lnSpc>
              <a:spcBef>
                <a:spcPct val="20000"/>
              </a:spcBef>
              <a:buClr>
                <a:srgbClr val="000099"/>
              </a:buClr>
              <a:buSzPct val="65000"/>
              <a:buFont typeface="Wingdings" charset="0"/>
              <a:buNone/>
              <a:defRPr/>
            </a:pPr>
            <a:r>
              <a:rPr lang="en-US" sz="2800" dirty="0">
                <a:solidFill>
                  <a:srgbClr val="CC0000"/>
                </a:solidFill>
                <a:latin typeface="Gill Sans MT" charset="0"/>
                <a:ea typeface="MS PGothic" pitchFamily="34" charset="-128"/>
              </a:rPr>
              <a:t>            selectively send </a:t>
            </a:r>
          </a:p>
          <a:p>
            <a:pPr marL="342900" indent="-342900">
              <a:lnSpc>
                <a:spcPts val="3000"/>
              </a:lnSpc>
              <a:spcBef>
                <a:spcPct val="20000"/>
              </a:spcBef>
              <a:buClr>
                <a:srgbClr val="000099"/>
              </a:buClr>
              <a:buSzPct val="65000"/>
              <a:buFont typeface="Wingdings" charset="0"/>
              <a:buNone/>
              <a:defRPr/>
            </a:pPr>
            <a:r>
              <a:rPr lang="en-US" sz="2800" dirty="0">
                <a:solidFill>
                  <a:srgbClr val="CC0000"/>
                </a:solidFill>
                <a:latin typeface="Gill Sans MT" charset="0"/>
                <a:ea typeface="MS PGothic" pitchFamily="34" charset="-128"/>
              </a:rPr>
              <a:t>on just one link</a:t>
            </a:r>
          </a:p>
        </p:txBody>
      </p:sp>
      <p:grpSp>
        <p:nvGrpSpPr>
          <p:cNvPr id="116" name="Group 42"/>
          <p:cNvGrpSpPr>
            <a:grpSpLocks/>
          </p:cNvGrpSpPr>
          <p:nvPr/>
        </p:nvGrpSpPr>
        <p:grpSpPr bwMode="auto">
          <a:xfrm>
            <a:off x="1676400" y="4419600"/>
            <a:ext cx="3017838" cy="1444625"/>
            <a:chOff x="3441" y="3154"/>
            <a:chExt cx="1901" cy="910"/>
          </a:xfrm>
        </p:grpSpPr>
        <p:sp>
          <p:nvSpPr>
            <p:cNvPr id="117" name="Rectangle 43"/>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1" fontAlgn="auto" hangingPunct="1">
                <a:spcBef>
                  <a:spcPts val="0"/>
                </a:spcBef>
                <a:spcAft>
                  <a:spcPts val="0"/>
                </a:spcAft>
                <a:defRPr/>
              </a:pPr>
              <a:endParaRPr lang="en-US" sz="1800" kern="0" dirty="0">
                <a:solidFill>
                  <a:srgbClr val="000000"/>
                </a:solidFill>
                <a:latin typeface="Arial" charset="0"/>
                <a:ea typeface="ＭＳ Ｐゴシック" charset="0"/>
                <a:cs typeface="Arial" charset="0"/>
              </a:endParaRPr>
            </a:p>
          </p:txBody>
        </p:sp>
        <p:sp>
          <p:nvSpPr>
            <p:cNvPr id="118" name="Text Box 44"/>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fontAlgn="auto" hangingPunct="1">
                <a:spcBef>
                  <a:spcPts val="0"/>
                </a:spcBef>
                <a:spcAft>
                  <a:spcPts val="0"/>
                </a:spcAft>
                <a:defRPr/>
              </a:pPr>
              <a:r>
                <a:rPr lang="en-US" sz="1800" i="0" kern="0" dirty="0">
                  <a:solidFill>
                    <a:srgbClr val="000000"/>
                  </a:solidFill>
                  <a:latin typeface="Arial" charset="0"/>
                  <a:cs typeface="Arial" charset="0"/>
                </a:rPr>
                <a:t>MAC addr   interface    TTL</a:t>
              </a:r>
            </a:p>
          </p:txBody>
        </p:sp>
        <p:sp>
          <p:nvSpPr>
            <p:cNvPr id="119" name="Line 45"/>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0" name="Line 46"/>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121" name="Line 47"/>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grpSp>
      <p:sp>
        <p:nvSpPr>
          <p:cNvPr id="122" name="Text Box 48"/>
          <p:cNvSpPr txBox="1">
            <a:spLocks noChangeArrowheads="1"/>
          </p:cNvSpPr>
          <p:nvPr/>
        </p:nvSpPr>
        <p:spPr bwMode="auto">
          <a:xfrm>
            <a:off x="4776788" y="4808538"/>
            <a:ext cx="17780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defRPr/>
            </a:pPr>
            <a:r>
              <a:rPr lang="en-US" sz="1800" dirty="0">
                <a:solidFill>
                  <a:srgbClr val="000000"/>
                </a:solidFill>
                <a:latin typeface="Arial" charset="0"/>
                <a:cs typeface="Arial" charset="0"/>
              </a:rPr>
              <a:t>switch table </a:t>
            </a:r>
          </a:p>
          <a:p>
            <a:pPr algn="ctr">
              <a:defRPr/>
            </a:pPr>
            <a:r>
              <a:rPr lang="en-US" sz="1800" dirty="0">
                <a:solidFill>
                  <a:srgbClr val="000000"/>
                </a:solidFill>
                <a:latin typeface="Arial" charset="0"/>
                <a:cs typeface="Arial" charset="0"/>
              </a:rPr>
              <a:t>(initially empty)</a:t>
            </a:r>
          </a:p>
        </p:txBody>
      </p:sp>
      <p:grpSp>
        <p:nvGrpSpPr>
          <p:cNvPr id="123" name="Group 49"/>
          <p:cNvGrpSpPr>
            <a:grpSpLocks/>
          </p:cNvGrpSpPr>
          <p:nvPr/>
        </p:nvGrpSpPr>
        <p:grpSpPr bwMode="auto">
          <a:xfrm>
            <a:off x="2111375" y="4852988"/>
            <a:ext cx="2471738" cy="376237"/>
            <a:chOff x="2376" y="3383"/>
            <a:chExt cx="1557" cy="237"/>
          </a:xfrm>
        </p:grpSpPr>
        <p:sp>
          <p:nvSpPr>
            <p:cNvPr id="124" name="Text Box 50"/>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A</a:t>
              </a:r>
            </a:p>
          </p:txBody>
        </p:sp>
        <p:sp>
          <p:nvSpPr>
            <p:cNvPr id="125" name="Text Box 51"/>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1</a:t>
              </a:r>
            </a:p>
          </p:txBody>
        </p:sp>
        <p:sp>
          <p:nvSpPr>
            <p:cNvPr id="126" name="Text Box 52"/>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60</a:t>
              </a:r>
            </a:p>
          </p:txBody>
        </p:sp>
      </p:grpSp>
      <p:grpSp>
        <p:nvGrpSpPr>
          <p:cNvPr id="127" name="Group 94"/>
          <p:cNvGrpSpPr>
            <a:grpSpLocks/>
          </p:cNvGrpSpPr>
          <p:nvPr/>
        </p:nvGrpSpPr>
        <p:grpSpPr bwMode="auto">
          <a:xfrm>
            <a:off x="2108200" y="5138738"/>
            <a:ext cx="2471738" cy="374650"/>
            <a:chOff x="2376" y="3383"/>
            <a:chExt cx="1557" cy="236"/>
          </a:xfrm>
        </p:grpSpPr>
        <p:sp>
          <p:nvSpPr>
            <p:cNvPr id="128" name="Text Box 95"/>
            <p:cNvSpPr txBox="1">
              <a:spLocks noChangeArrowheads="1"/>
            </p:cNvSpPr>
            <p:nvPr/>
          </p:nvSpPr>
          <p:spPr bwMode="auto">
            <a:xfrm>
              <a:off x="2376" y="3388"/>
              <a:ext cx="2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A</a:t>
              </a:r>
              <a:r>
                <a:rPr lang="ja-JP" altLang="en-US" sz="1800">
                  <a:solidFill>
                    <a:srgbClr val="000000"/>
                  </a:solidFill>
                  <a:latin typeface="Arial" charset="0"/>
                  <a:cs typeface="Arial" charset="0"/>
                </a:rPr>
                <a:t>’</a:t>
              </a:r>
              <a:endParaRPr lang="en-US" sz="1800" dirty="0">
                <a:solidFill>
                  <a:srgbClr val="000000"/>
                </a:solidFill>
                <a:latin typeface="Arial" charset="0"/>
                <a:cs typeface="Arial" charset="0"/>
              </a:endParaRPr>
            </a:p>
          </p:txBody>
        </p:sp>
        <p:sp>
          <p:nvSpPr>
            <p:cNvPr id="129" name="Text Box 96"/>
            <p:cNvSpPr txBox="1">
              <a:spLocks noChangeArrowheads="1"/>
            </p:cNvSpPr>
            <p:nvPr/>
          </p:nvSpPr>
          <p:spPr bwMode="auto">
            <a:xfrm>
              <a:off x="3133" y="3387"/>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4</a:t>
              </a:r>
            </a:p>
          </p:txBody>
        </p:sp>
        <p:sp>
          <p:nvSpPr>
            <p:cNvPr id="130" name="Text Box 97"/>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1800" dirty="0">
                  <a:solidFill>
                    <a:srgbClr val="000000"/>
                  </a:solidFill>
                  <a:latin typeface="Arial" charset="0"/>
                  <a:cs typeface="Arial" charset="0"/>
                </a:rPr>
                <a:t>60</a:t>
              </a:r>
            </a:p>
          </p:txBody>
        </p:sp>
      </p:grpSp>
      <p:sp>
        <p:nvSpPr>
          <p:cNvPr id="3" name="灯片编号占位符 2"/>
          <p:cNvSpPr>
            <a:spLocks noGrp="1"/>
          </p:cNvSpPr>
          <p:nvPr>
            <p:ph type="sldNum" sz="quarter" idx="12"/>
          </p:nvPr>
        </p:nvSpPr>
        <p:spPr>
          <a:xfrm>
            <a:off x="6588125" y="6248400"/>
            <a:ext cx="1905000" cy="457200"/>
          </a:xfrm>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772F88B-B40A-9843-A7D6-E3374EA92195}" type="slidenum">
              <a:rPr lang="en-US" altLang="en-US" sz="1200" smtClean="0">
                <a:latin typeface="Comic Sans MS" charset="0"/>
              </a:rPr>
              <a:pPr>
                <a:defRPr/>
              </a:pPr>
              <a:t>40</a:t>
            </a:fld>
            <a:endParaRPr lang="en-US" altLang="en-US" sz="1200">
              <a:latin typeface="Comic Sans MS" charset="0"/>
            </a:endParaRPr>
          </a:p>
        </p:txBody>
      </p:sp>
      <p:sp>
        <p:nvSpPr>
          <p:cNvPr id="113"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85088"/>
                                        </p:tgtEl>
                                        <p:attrNameLst>
                                          <p:attrName>style.visibility</p:attrName>
                                        </p:attrNameLst>
                                      </p:cBhvr>
                                      <p:to>
                                        <p:strVal val="visible"/>
                                      </p:to>
                                    </p:set>
                                    <p:animEffect transition="in" filter="dissolve">
                                      <p:cBhvr>
                                        <p:cTn id="7" dur="500"/>
                                        <p:tgtEl>
                                          <p:spTgt spid="68508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685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685093"/>
                                        </p:tgtEl>
                                        <p:attrNameLst>
                                          <p:attrName>style.visibility</p:attrName>
                                        </p:attrNameLst>
                                      </p:cBhvr>
                                      <p:to>
                                        <p:strVal val="hidden"/>
                                      </p:to>
                                    </p:set>
                                  </p:childTnLst>
                                </p:cTn>
                              </p:par>
                              <p:par>
                                <p:cTn id="15" presetID="0" presetClass="path" presetSubtype="0" accel="50000" decel="50000" fill="hold" nodeType="withEffect">
                                  <p:stCondLst>
                                    <p:cond delay="0"/>
                                  </p:stCondLst>
                                  <p:childTnLst>
                                    <p:animMotion origin="layout" path="M -4.44444E-6 -2.59259E-6 L -0.10694 0.11482 L -0.10694 0.24329 " pathEditMode="relative" rAng="0" ptsTypes="AAA">
                                      <p:cBhvr>
                                        <p:cTn id="16" dur="2000" fill="hold"/>
                                        <p:tgtEl>
                                          <p:spTgt spid="685088"/>
                                        </p:tgtEl>
                                        <p:attrNameLst>
                                          <p:attrName>ppt_x</p:attrName>
                                          <p:attrName>ppt_y</p:attrName>
                                        </p:attrNameLst>
                                      </p:cBhvr>
                                      <p:rCtr x="-5347" y="12153"/>
                                    </p:animMotion>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685140">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5142"/>
                                        </p:tgtEl>
                                        <p:attrNameLst>
                                          <p:attrName>style.visibility</p:attrName>
                                        </p:attrNameLst>
                                      </p:cBhvr>
                                      <p:to>
                                        <p:strVal val="visible"/>
                                      </p:to>
                                    </p:set>
                                  </p:childTnLst>
                                </p:cTn>
                              </p:par>
                            </p:childTnLst>
                          </p:cTn>
                        </p:par>
                        <p:par>
                          <p:cTn id="24" fill="hold" nodeType="afterGroup">
                            <p:stCondLst>
                              <p:cond delay="0"/>
                            </p:stCondLst>
                            <p:childTnLst>
                              <p:par>
                                <p:cTn id="25" presetID="1" presetClass="exit" presetSubtype="0" fill="hold" nodeType="afterEffect">
                                  <p:stCondLst>
                                    <p:cond delay="0"/>
                                  </p:stCondLst>
                                  <p:childTnLst>
                                    <p:set>
                                      <p:cBhvr>
                                        <p:cTn id="26" dur="1" fill="hold">
                                          <p:stCondLst>
                                            <p:cond delay="0"/>
                                          </p:stCondLst>
                                        </p:cTn>
                                        <p:tgtEl>
                                          <p:spTgt spid="68508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85115"/>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2.5E-6 6.2963E-6 L -0.12118 -0.09814 " pathEditMode="relative" ptsTypes="AA">
                                      <p:cBhvr>
                                        <p:cTn id="30" dur="2000" fill="hold"/>
                                        <p:tgtEl>
                                          <p:spTgt spid="685115"/>
                                        </p:tgtEl>
                                        <p:attrNameLst>
                                          <p:attrName>ppt_x</p:attrName>
                                          <p:attrName>ppt_y</p:attrName>
                                        </p:attrNameLst>
                                      </p:cBhvr>
                                    </p:animMotion>
                                  </p:childTnLst>
                                </p:cTn>
                              </p:par>
                              <p:par>
                                <p:cTn id="31" presetID="1" presetClass="entr" presetSubtype="0" fill="hold" nodeType="withEffect">
                                  <p:stCondLst>
                                    <p:cond delay="0"/>
                                  </p:stCondLst>
                                  <p:childTnLst>
                                    <p:set>
                                      <p:cBhvr>
                                        <p:cTn id="32" dur="1" fill="hold">
                                          <p:stCondLst>
                                            <p:cond delay="0"/>
                                          </p:stCondLst>
                                        </p:cTn>
                                        <p:tgtEl>
                                          <p:spTgt spid="685120"/>
                                        </p:tgtEl>
                                        <p:attrNameLst>
                                          <p:attrName>style.visibility</p:attrName>
                                        </p:attrNameLst>
                                      </p:cBhvr>
                                      <p:to>
                                        <p:strVal val="visible"/>
                                      </p:to>
                                    </p:set>
                                  </p:childTnLst>
                                </p:cTn>
                              </p:par>
                              <p:par>
                                <p:cTn id="33" presetID="0" presetClass="path" presetSubtype="0" accel="50000" decel="50000" fill="hold" nodeType="withEffect">
                                  <p:stCondLst>
                                    <p:cond delay="0"/>
                                  </p:stCondLst>
                                  <p:childTnLst>
                                    <p:animMotion origin="layout" path="M 3.61111E-6 -7.40741E-7 L -0.09532 0.14352 " pathEditMode="relative" rAng="0" ptsTypes="AA">
                                      <p:cBhvr>
                                        <p:cTn id="34" dur="2000" fill="hold"/>
                                        <p:tgtEl>
                                          <p:spTgt spid="685120"/>
                                        </p:tgtEl>
                                        <p:attrNameLst>
                                          <p:attrName>ppt_x</p:attrName>
                                          <p:attrName>ppt_y</p:attrName>
                                        </p:attrNameLst>
                                      </p:cBhvr>
                                      <p:rCtr x="-4774" y="7176"/>
                                    </p:animMotion>
                                  </p:childTnLst>
                                </p:cTn>
                              </p:par>
                              <p:par>
                                <p:cTn id="35" presetID="1" presetClass="entr" presetSubtype="0" fill="hold" nodeType="withEffect">
                                  <p:stCondLst>
                                    <p:cond delay="0"/>
                                  </p:stCondLst>
                                  <p:childTnLst>
                                    <p:set>
                                      <p:cBhvr>
                                        <p:cTn id="36" dur="1" fill="hold">
                                          <p:stCondLst>
                                            <p:cond delay="0"/>
                                          </p:stCondLst>
                                        </p:cTn>
                                        <p:tgtEl>
                                          <p:spTgt spid="685125"/>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3.61111E-6 -7.40741E-7 L 0.03489 0.15509 " pathEditMode="relative" rAng="0" ptsTypes="AA">
                                      <p:cBhvr>
                                        <p:cTn id="38" dur="2000" fill="hold"/>
                                        <p:tgtEl>
                                          <p:spTgt spid="685125"/>
                                        </p:tgtEl>
                                        <p:attrNameLst>
                                          <p:attrName>ppt_x</p:attrName>
                                          <p:attrName>ppt_y</p:attrName>
                                        </p:attrNameLst>
                                      </p:cBhvr>
                                      <p:rCtr x="1736" y="7755"/>
                                    </p:animMotion>
                                  </p:childTnLst>
                                </p:cTn>
                              </p:par>
                              <p:par>
                                <p:cTn id="39" presetID="1" presetClass="entr" presetSubtype="0" fill="hold" nodeType="withEffect">
                                  <p:stCondLst>
                                    <p:cond delay="0"/>
                                  </p:stCondLst>
                                  <p:childTnLst>
                                    <p:set>
                                      <p:cBhvr>
                                        <p:cTn id="40" dur="1" fill="hold">
                                          <p:stCondLst>
                                            <p:cond delay="0"/>
                                          </p:stCondLst>
                                        </p:cTn>
                                        <p:tgtEl>
                                          <p:spTgt spid="685130"/>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3.61111E-6 -7.40741E-7 L 0.16163 0.06667 " pathEditMode="relative" rAng="0" ptsTypes="AA">
                                      <p:cBhvr>
                                        <p:cTn id="42" dur="2000" fill="hold"/>
                                        <p:tgtEl>
                                          <p:spTgt spid="685130"/>
                                        </p:tgtEl>
                                        <p:attrNameLst>
                                          <p:attrName>ppt_x</p:attrName>
                                          <p:attrName>ppt_y</p:attrName>
                                        </p:attrNameLst>
                                      </p:cBhvr>
                                      <p:rCtr x="8073" y="3333"/>
                                    </p:animMotion>
                                  </p:childTnLst>
                                </p:cTn>
                              </p:par>
                              <p:par>
                                <p:cTn id="43" presetID="1" presetClass="entr" presetSubtype="0" fill="hold" nodeType="withEffect">
                                  <p:stCondLst>
                                    <p:cond delay="0"/>
                                  </p:stCondLst>
                                  <p:childTnLst>
                                    <p:set>
                                      <p:cBhvr>
                                        <p:cTn id="44" dur="1" fill="hold">
                                          <p:stCondLst>
                                            <p:cond delay="0"/>
                                          </p:stCondLst>
                                        </p:cTn>
                                        <p:tgtEl>
                                          <p:spTgt spid="685135"/>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8.33333E-7 -3.7037E-6 L 0.11545 -0.10231 " pathEditMode="relative" rAng="0" ptsTypes="AA">
                                      <p:cBhvr>
                                        <p:cTn id="46" dur="2000" fill="hold"/>
                                        <p:tgtEl>
                                          <p:spTgt spid="685135"/>
                                        </p:tgtEl>
                                        <p:attrNameLst>
                                          <p:attrName>ppt_x</p:attrName>
                                          <p:attrName>ppt_y</p:attrName>
                                        </p:attrNameLst>
                                      </p:cBhvr>
                                      <p:rCtr x="5764" y="-5116"/>
                                    </p:animMotion>
                                  </p:childTnLst>
                                </p:cTn>
                              </p:par>
                            </p:childTnLst>
                          </p:cTn>
                        </p:par>
                        <p:par>
                          <p:cTn id="47" fill="hold" nodeType="afterGroup">
                            <p:stCondLst>
                              <p:cond delay="2000"/>
                            </p:stCondLst>
                            <p:childTnLst>
                              <p:par>
                                <p:cTn id="48" presetID="1" presetClass="exit" presetSubtype="0" fill="hold" nodeType="afterEffect">
                                  <p:stCondLst>
                                    <p:cond delay="0"/>
                                  </p:stCondLst>
                                  <p:childTnLst>
                                    <p:set>
                                      <p:cBhvr>
                                        <p:cTn id="49" dur="1" fill="hold">
                                          <p:stCondLst>
                                            <p:cond delay="0"/>
                                          </p:stCondLst>
                                        </p:cTn>
                                        <p:tgtEl>
                                          <p:spTgt spid="68513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85130"/>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685125"/>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68512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685115"/>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685148"/>
                                        </p:tgtEl>
                                        <p:attrNameLst>
                                          <p:attrName>style.visibility</p:attrName>
                                        </p:attrNameLst>
                                      </p:cBhvr>
                                      <p:to>
                                        <p:strVal val="visible"/>
                                      </p:to>
                                    </p:set>
                                    <p:animEffect transition="in" filter="dissolve">
                                      <p:cBhvr>
                                        <p:cTn id="62" dur="500"/>
                                        <p:tgtEl>
                                          <p:spTgt spid="685148"/>
                                        </p:tgtEl>
                                      </p:cBhvr>
                                    </p:animEffect>
                                  </p:childTnLst>
                                </p:cTn>
                              </p:par>
                            </p:childTnLst>
                          </p:cTn>
                        </p:par>
                        <p:par>
                          <p:cTn id="63" fill="hold" nodeType="afterGroup">
                            <p:stCondLst>
                              <p:cond delay="500"/>
                            </p:stCondLst>
                            <p:childTnLst>
                              <p:par>
                                <p:cTn id="64" presetID="0" presetClass="path" presetSubtype="0" accel="50000" decel="50000" fill="hold" nodeType="afterEffect">
                                  <p:stCondLst>
                                    <p:cond delay="0"/>
                                  </p:stCondLst>
                                  <p:childTnLst>
                                    <p:animMotion origin="layout" path="M -0.00139 -0.00509 L -0.03767 -0.17014 " pathEditMode="relative" rAng="0" ptsTypes="AA">
                                      <p:cBhvr>
                                        <p:cTn id="65" dur="2000" fill="hold"/>
                                        <p:tgtEl>
                                          <p:spTgt spid="685148"/>
                                        </p:tgtEl>
                                        <p:attrNameLst>
                                          <p:attrName>ppt_x</p:attrName>
                                          <p:attrName>ppt_y</p:attrName>
                                        </p:attrNameLst>
                                      </p:cBhvr>
                                      <p:rCtr x="-1823" y="-8264"/>
                                    </p:animMotion>
                                  </p:childTnLst>
                                </p:cTn>
                              </p:par>
                            </p:childTnLst>
                          </p:cTn>
                        </p:par>
                        <p:par>
                          <p:cTn id="66" fill="hold" nodeType="afterGroup">
                            <p:stCondLst>
                              <p:cond delay="2500"/>
                            </p:stCondLst>
                            <p:childTnLst>
                              <p:par>
                                <p:cTn id="67" presetID="1" presetClass="entr" presetSubtype="0" fill="hold" grpId="0" nodeType="afterEffect">
                                  <p:stCondLst>
                                    <p:cond delay="0"/>
                                  </p:stCondLst>
                                  <p:childTnLst>
                                    <p:set>
                                      <p:cBhvr>
                                        <p:cTn id="68" dur="1" fill="hold">
                                          <p:stCondLst>
                                            <p:cond delay="0"/>
                                          </p:stCondLst>
                                        </p:cTn>
                                        <p:tgtEl>
                                          <p:spTgt spid="685149">
                                            <p:txEl>
                                              <p:pRg st="0" end="0"/>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5154">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85154">
                                            <p:txEl>
                                              <p:pRg st="1" end="1"/>
                                            </p:txEl>
                                          </p:spTgt>
                                        </p:tgtEl>
                                        <p:attrNameLst>
                                          <p:attrName>style.visibility</p:attrName>
                                        </p:attrNameLst>
                                      </p:cBhvr>
                                      <p:to>
                                        <p:strVal val="visible"/>
                                      </p:to>
                                    </p:set>
                                  </p:childTnLst>
                                </p:cTn>
                              </p:par>
                            </p:childTnLst>
                          </p:cTn>
                        </p:par>
                        <p:par>
                          <p:cTn id="77" fill="hold" nodeType="afterGroup">
                            <p:stCondLst>
                              <p:cond delay="0"/>
                            </p:stCondLst>
                            <p:childTnLst>
                              <p:par>
                                <p:cTn id="78" presetID="0" presetClass="path" presetSubtype="0" accel="50000" decel="50000" fill="hold" nodeType="afterEffect">
                                  <p:stCondLst>
                                    <p:cond delay="0"/>
                                  </p:stCondLst>
                                  <p:childTnLst>
                                    <p:animMotion origin="layout" path="M -0.03611 -0.1588 L -0.03472 -0.32871 " pathEditMode="relative" ptsTypes="AA">
                                      <p:cBhvr>
                                        <p:cTn id="79" dur="2000" fill="hold"/>
                                        <p:tgtEl>
                                          <p:spTgt spid="685148"/>
                                        </p:tgtEl>
                                        <p:attrNameLst>
                                          <p:attrName>ppt_x</p:attrName>
                                          <p:attrName>ppt_y</p:attrName>
                                        </p:attrNameLst>
                                      </p:cBhvr>
                                    </p:animMotion>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22"/>
                                        </p:tgtEl>
                                        <p:attrNameLst>
                                          <p:attrName>style.visibility</p:attrName>
                                        </p:attrNameLst>
                                      </p:cBhvr>
                                      <p:to>
                                        <p:strVal val="visible"/>
                                      </p:to>
                                    </p:set>
                                    <p:animEffect transition="in" filter="dissolve">
                                      <p:cBhvr>
                                        <p:cTn id="87" dur="500"/>
                                        <p:tgtEl>
                                          <p:spTgt spid="122"/>
                                        </p:tgtEl>
                                      </p:cBhvr>
                                    </p:animEffect>
                                  </p:childTnLst>
                                </p:cTn>
                              </p:par>
                            </p:childTnLst>
                          </p:cTn>
                        </p:par>
                        <p:par>
                          <p:cTn id="88" fill="hold" nodeType="afterGroup">
                            <p:stCondLst>
                              <p:cond delay="500"/>
                            </p:stCondLst>
                            <p:childTnLst>
                              <p:par>
                                <p:cTn id="89" presetID="9" presetClass="entr" presetSubtype="0" fill="hold" nodeType="after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dissolve">
                                      <p:cBhvr>
                                        <p:cTn id="91" dur="500"/>
                                        <p:tgtEl>
                                          <p:spTgt spid="123"/>
                                        </p:tgtEl>
                                      </p:cBhvr>
                                    </p:animEffect>
                                  </p:childTnLst>
                                </p:cTn>
                              </p:par>
                            </p:childTnLst>
                          </p:cTn>
                        </p:par>
                        <p:par>
                          <p:cTn id="92" fill="hold" nodeType="afterGroup">
                            <p:stCondLst>
                              <p:cond delay="1000"/>
                            </p:stCondLst>
                            <p:childTnLst>
                              <p:par>
                                <p:cTn id="93" presetID="9" presetClass="entr" presetSubtype="0" fill="hold" nodeType="afterEffect">
                                  <p:stCondLst>
                                    <p:cond delay="0"/>
                                  </p:stCondLst>
                                  <p:childTnLst>
                                    <p:set>
                                      <p:cBhvr>
                                        <p:cTn id="94" dur="1" fill="hold">
                                          <p:stCondLst>
                                            <p:cond delay="0"/>
                                          </p:stCondLst>
                                        </p:cTn>
                                        <p:tgtEl>
                                          <p:spTgt spid="127"/>
                                        </p:tgtEl>
                                        <p:attrNameLst>
                                          <p:attrName>style.visibility</p:attrName>
                                        </p:attrNameLst>
                                      </p:cBhvr>
                                      <p:to>
                                        <p:strVal val="visible"/>
                                      </p:to>
                                    </p:set>
                                    <p:animEffect transition="in" filter="dissolve">
                                      <p:cBhvr>
                                        <p:cTn id="9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140" grpId="0" build="p"/>
      <p:bldP spid="685142" grpId="0"/>
      <p:bldP spid="685149" grpId="0" build="p"/>
      <p:bldP spid="685154" grpId="0" build="p"/>
      <p:bldP spid="1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5"/>
          <p:cNvSpPr>
            <a:spLocks noGrp="1" noChangeArrowheads="1"/>
          </p:cNvSpPr>
          <p:nvPr>
            <p:ph type="title"/>
          </p:nvPr>
        </p:nvSpPr>
        <p:spPr>
          <a:xfrm>
            <a:off x="546100" y="0"/>
            <a:ext cx="7772400" cy="1143000"/>
          </a:xfrm>
        </p:spPr>
        <p:txBody>
          <a:bodyPr/>
          <a:lstStyle/>
          <a:p>
            <a:pPr>
              <a:defRPr/>
            </a:pPr>
            <a:r>
              <a:rPr lang="en-US" sz="3400" dirty="0">
                <a:cs typeface="+mj-cs"/>
              </a:rPr>
              <a:t>Interconnecting switches</a:t>
            </a:r>
          </a:p>
        </p:txBody>
      </p:sp>
      <p:sp>
        <p:nvSpPr>
          <p:cNvPr id="68613" name="Rectangle 6"/>
          <p:cNvSpPr>
            <a:spLocks noGrp="1" noChangeArrowheads="1"/>
          </p:cNvSpPr>
          <p:nvPr>
            <p:ph type="body" idx="1"/>
          </p:nvPr>
        </p:nvSpPr>
        <p:spPr>
          <a:xfrm>
            <a:off x="698500" y="1320800"/>
            <a:ext cx="7881938" cy="682625"/>
          </a:xfrm>
        </p:spPr>
        <p:txBody>
          <a:bodyPr/>
          <a:lstStyle/>
          <a:p>
            <a:pPr marL="0" indent="0">
              <a:buFontTx/>
              <a:buNone/>
              <a:defRPr/>
            </a:pPr>
            <a:r>
              <a:rPr lang="en-US" sz="2500" dirty="0">
                <a:cs typeface="+mn-cs"/>
              </a:rPr>
              <a:t>self-learning switches can be connected together:</a:t>
            </a:r>
          </a:p>
        </p:txBody>
      </p:sp>
      <p:sp>
        <p:nvSpPr>
          <p:cNvPr id="681030" name="Rectangle 70"/>
          <p:cNvSpPr>
            <a:spLocks noChangeArrowheads="1"/>
          </p:cNvSpPr>
          <p:nvPr/>
        </p:nvSpPr>
        <p:spPr bwMode="auto">
          <a:xfrm>
            <a:off x="690563" y="4535488"/>
            <a:ext cx="788193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85000"/>
              </a:lnSpc>
              <a:spcBef>
                <a:spcPct val="20000"/>
              </a:spcBef>
              <a:buClr>
                <a:srgbClr val="000099"/>
              </a:buClr>
              <a:buSzPct val="65000"/>
              <a:defRPr/>
            </a:pPr>
            <a:r>
              <a:rPr lang="en-US" sz="2500" i="1" u="sng" dirty="0">
                <a:solidFill>
                  <a:srgbClr val="CC0000"/>
                </a:solidFill>
                <a:latin typeface="+mn-lt"/>
                <a:ea typeface="MS PGothic" pitchFamily="34" charset="-128"/>
              </a:rPr>
              <a:t>Q:</a:t>
            </a:r>
            <a:r>
              <a:rPr lang="en-US" sz="2500" i="1" dirty="0">
                <a:solidFill>
                  <a:srgbClr val="000000"/>
                </a:solidFill>
                <a:latin typeface="+mn-lt"/>
                <a:ea typeface="MS PGothic" pitchFamily="34" charset="-128"/>
              </a:rPr>
              <a:t> </a:t>
            </a:r>
            <a:r>
              <a:rPr lang="en-US" sz="2500" dirty="0">
                <a:solidFill>
                  <a:srgbClr val="000000"/>
                </a:solidFill>
                <a:latin typeface="+mn-lt"/>
                <a:ea typeface="MS PGothic" pitchFamily="34" charset="-128"/>
              </a:rPr>
              <a:t>sending from A to G - how does S</a:t>
            </a:r>
            <a:r>
              <a:rPr lang="en-US" sz="2500" baseline="-25000" dirty="0">
                <a:solidFill>
                  <a:srgbClr val="000000"/>
                </a:solidFill>
                <a:latin typeface="+mn-lt"/>
                <a:ea typeface="MS PGothic" pitchFamily="34" charset="-128"/>
              </a:rPr>
              <a:t>1</a:t>
            </a:r>
            <a:r>
              <a:rPr lang="en-US" sz="2500" dirty="0">
                <a:solidFill>
                  <a:srgbClr val="000000"/>
                </a:solidFill>
                <a:latin typeface="+mn-lt"/>
                <a:ea typeface="MS PGothic" pitchFamily="34" charset="-128"/>
              </a:rPr>
              <a:t> know to forward frame destined to G via S</a:t>
            </a:r>
            <a:r>
              <a:rPr lang="en-US" sz="2500" baseline="-25000" dirty="0">
                <a:solidFill>
                  <a:srgbClr val="000000"/>
                </a:solidFill>
                <a:latin typeface="+mn-lt"/>
                <a:ea typeface="MS PGothic" pitchFamily="34" charset="-128"/>
              </a:rPr>
              <a:t>4</a:t>
            </a:r>
            <a:r>
              <a:rPr lang="en-US" sz="2500" dirty="0">
                <a:solidFill>
                  <a:srgbClr val="000000"/>
                </a:solidFill>
                <a:latin typeface="+mn-lt"/>
                <a:ea typeface="MS PGothic" pitchFamily="34" charset="-128"/>
              </a:rPr>
              <a:t> and S</a:t>
            </a:r>
            <a:r>
              <a:rPr lang="en-US" sz="2500" baseline="-25000" dirty="0">
                <a:solidFill>
                  <a:srgbClr val="000000"/>
                </a:solidFill>
                <a:latin typeface="+mn-lt"/>
                <a:ea typeface="MS PGothic" pitchFamily="34" charset="-128"/>
              </a:rPr>
              <a:t>3</a:t>
            </a:r>
            <a:r>
              <a:rPr lang="en-US" sz="2500" dirty="0">
                <a:solidFill>
                  <a:srgbClr val="000000"/>
                </a:solidFill>
                <a:latin typeface="+mn-lt"/>
                <a:ea typeface="MS PGothic" pitchFamily="34" charset="-128"/>
              </a:rPr>
              <a:t>?</a:t>
            </a:r>
          </a:p>
          <a:p>
            <a:pPr marL="457200" indent="-287338">
              <a:lnSpc>
                <a:spcPct val="85000"/>
              </a:lnSpc>
              <a:spcBef>
                <a:spcPct val="20000"/>
              </a:spcBef>
              <a:buClr>
                <a:srgbClr val="000099"/>
              </a:buClr>
              <a:buSzPct val="100000"/>
              <a:buFont typeface="Wingdings" charset="2"/>
              <a:buChar char="§"/>
              <a:defRPr/>
            </a:pPr>
            <a:r>
              <a:rPr lang="en-US" sz="2500" i="1" u="sng" dirty="0">
                <a:solidFill>
                  <a:srgbClr val="CC0000"/>
                </a:solidFill>
                <a:latin typeface="+mn-lt"/>
                <a:ea typeface="MS PGothic" pitchFamily="34" charset="-128"/>
              </a:rPr>
              <a:t>A:</a:t>
            </a:r>
            <a:r>
              <a:rPr lang="en-US" sz="2500" i="1" dirty="0">
                <a:solidFill>
                  <a:srgbClr val="CC0000"/>
                </a:solidFill>
                <a:latin typeface="+mn-lt"/>
                <a:ea typeface="MS PGothic" pitchFamily="34" charset="-128"/>
              </a:rPr>
              <a:t> </a:t>
            </a:r>
            <a:r>
              <a:rPr lang="en-US" sz="2500" dirty="0">
                <a:solidFill>
                  <a:srgbClr val="000000"/>
                </a:solidFill>
                <a:latin typeface="+mn-lt"/>
                <a:ea typeface="MS PGothic" pitchFamily="34" charset="-128"/>
              </a:rPr>
              <a:t>self learning! (works exactly the same as in single-switch case!)</a:t>
            </a:r>
          </a:p>
        </p:txBody>
      </p:sp>
      <p:grpSp>
        <p:nvGrpSpPr>
          <p:cNvPr id="86020" name="Group 1"/>
          <p:cNvGrpSpPr>
            <a:grpSpLocks/>
          </p:cNvGrpSpPr>
          <p:nvPr/>
        </p:nvGrpSpPr>
        <p:grpSpPr bwMode="auto">
          <a:xfrm>
            <a:off x="958850" y="2444750"/>
            <a:ext cx="2047875" cy="1358900"/>
            <a:chOff x="958850" y="2444750"/>
            <a:chExt cx="2048416" cy="1358710"/>
          </a:xfrm>
        </p:grpSpPr>
        <p:sp>
          <p:nvSpPr>
            <p:cNvPr id="68657" name="Line 20"/>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58" name="Line 21"/>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59" name="Line 22"/>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60" name="Text Box 64"/>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68661" name="Text Box 65"/>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68662" name="Text Box 73"/>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1</a:t>
              </a:r>
            </a:p>
          </p:txBody>
        </p:sp>
        <p:sp>
          <p:nvSpPr>
            <p:cNvPr id="68663" name="Text Box 66"/>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grpSp>
          <p:nvGrpSpPr>
            <p:cNvPr id="86070" name="Group 44"/>
            <p:cNvGrpSpPr>
              <a:grpSpLocks/>
            </p:cNvGrpSpPr>
            <p:nvPr/>
          </p:nvGrpSpPr>
          <p:grpSpPr bwMode="auto">
            <a:xfrm>
              <a:off x="1127760" y="2834640"/>
              <a:ext cx="568960" cy="481140"/>
              <a:chOff x="-44" y="1473"/>
              <a:chExt cx="981" cy="1105"/>
            </a:xfrm>
          </p:grpSpPr>
          <p:pic>
            <p:nvPicPr>
              <p:cNvPr id="86078"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9"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71" name="Group 44"/>
            <p:cNvGrpSpPr>
              <a:grpSpLocks/>
            </p:cNvGrpSpPr>
            <p:nvPr/>
          </p:nvGrpSpPr>
          <p:grpSpPr bwMode="auto">
            <a:xfrm>
              <a:off x="1534160" y="3291840"/>
              <a:ext cx="568960" cy="481140"/>
              <a:chOff x="-44" y="1473"/>
              <a:chExt cx="981" cy="1105"/>
            </a:xfrm>
          </p:grpSpPr>
          <p:pic>
            <p:nvPicPr>
              <p:cNvPr id="8607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72" name="Group 44"/>
            <p:cNvGrpSpPr>
              <a:grpSpLocks/>
            </p:cNvGrpSpPr>
            <p:nvPr/>
          </p:nvGrpSpPr>
          <p:grpSpPr bwMode="auto">
            <a:xfrm>
              <a:off x="2062480" y="3322320"/>
              <a:ext cx="568960" cy="481140"/>
              <a:chOff x="-44" y="1473"/>
              <a:chExt cx="981" cy="1105"/>
            </a:xfrm>
          </p:grpSpPr>
          <p:pic>
            <p:nvPicPr>
              <p:cNvPr id="8607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7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8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grpSp>
        <p:nvGrpSpPr>
          <p:cNvPr id="3" name="Group 2"/>
          <p:cNvGrpSpPr>
            <a:grpSpLocks/>
          </p:cNvGrpSpPr>
          <p:nvPr/>
        </p:nvGrpSpPr>
        <p:grpSpPr bwMode="auto">
          <a:xfrm>
            <a:off x="2379663" y="1984375"/>
            <a:ext cx="4856162" cy="2044700"/>
            <a:chOff x="2379663" y="1984375"/>
            <a:chExt cx="4855711" cy="2044145"/>
          </a:xfrm>
        </p:grpSpPr>
        <p:sp>
          <p:nvSpPr>
            <p:cNvPr id="68618" name="Line 23"/>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19" name="Line 24"/>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0" name="Line 25"/>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1" name="Line 26"/>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2" name="Line 27"/>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3" name="Line 35"/>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4" name="Line 36"/>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5"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6" name="Line 63"/>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8627" name="Text Box 67"/>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D</a:t>
              </a:r>
            </a:p>
          </p:txBody>
        </p:sp>
        <p:sp>
          <p:nvSpPr>
            <p:cNvPr id="68628" name="Text Box 68"/>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E</a:t>
              </a:r>
            </a:p>
          </p:txBody>
        </p:sp>
        <p:sp>
          <p:nvSpPr>
            <p:cNvPr id="68629" name="Text Box 69"/>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F</a:t>
              </a:r>
            </a:p>
          </p:txBody>
        </p:sp>
        <p:sp>
          <p:nvSpPr>
            <p:cNvPr id="68630" name="Text Box 74"/>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2</a:t>
              </a:r>
            </a:p>
          </p:txBody>
        </p:sp>
        <p:sp>
          <p:nvSpPr>
            <p:cNvPr id="68631" name="Text Box 75"/>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4</a:t>
              </a:r>
            </a:p>
          </p:txBody>
        </p:sp>
        <p:sp>
          <p:nvSpPr>
            <p:cNvPr id="68632" name="Text Box 76"/>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3</a:t>
              </a:r>
            </a:p>
          </p:txBody>
        </p:sp>
        <p:sp>
          <p:nvSpPr>
            <p:cNvPr id="68633" name="Text Box 78"/>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H</a:t>
              </a:r>
            </a:p>
          </p:txBody>
        </p:sp>
        <p:sp>
          <p:nvSpPr>
            <p:cNvPr id="68634" name="Text Box 79"/>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I</a:t>
              </a:r>
            </a:p>
          </p:txBody>
        </p:sp>
        <p:sp>
          <p:nvSpPr>
            <p:cNvPr id="68635" name="Text Box 80"/>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G</a:t>
              </a:r>
            </a:p>
          </p:txBody>
        </p:sp>
        <p:pic>
          <p:nvPicPr>
            <p:cNvPr id="686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6043" name="Group 44"/>
            <p:cNvGrpSpPr>
              <a:grpSpLocks/>
            </p:cNvGrpSpPr>
            <p:nvPr/>
          </p:nvGrpSpPr>
          <p:grpSpPr bwMode="auto">
            <a:xfrm>
              <a:off x="3139440" y="3180080"/>
              <a:ext cx="568960" cy="481140"/>
              <a:chOff x="-44" y="1473"/>
              <a:chExt cx="981" cy="1105"/>
            </a:xfrm>
          </p:grpSpPr>
          <p:pic>
            <p:nvPicPr>
              <p:cNvPr id="8606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6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4" name="Group 44"/>
            <p:cNvGrpSpPr>
              <a:grpSpLocks/>
            </p:cNvGrpSpPr>
            <p:nvPr/>
          </p:nvGrpSpPr>
          <p:grpSpPr bwMode="auto">
            <a:xfrm>
              <a:off x="3576320" y="3525520"/>
              <a:ext cx="568960" cy="481140"/>
              <a:chOff x="-44" y="1473"/>
              <a:chExt cx="981" cy="1105"/>
            </a:xfrm>
          </p:grpSpPr>
          <p:pic>
            <p:nvPicPr>
              <p:cNvPr id="8605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6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5" name="Group 44"/>
            <p:cNvGrpSpPr>
              <a:grpSpLocks/>
            </p:cNvGrpSpPr>
            <p:nvPr/>
          </p:nvGrpSpPr>
          <p:grpSpPr bwMode="auto">
            <a:xfrm>
              <a:off x="4135120" y="3281680"/>
              <a:ext cx="568960" cy="481140"/>
              <a:chOff x="-44" y="1473"/>
              <a:chExt cx="981" cy="1105"/>
            </a:xfrm>
          </p:grpSpPr>
          <p:pic>
            <p:nvPicPr>
              <p:cNvPr id="8605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6" name="Group 44"/>
            <p:cNvGrpSpPr>
              <a:grpSpLocks/>
            </p:cNvGrpSpPr>
            <p:nvPr/>
          </p:nvGrpSpPr>
          <p:grpSpPr bwMode="auto">
            <a:xfrm>
              <a:off x="5049520" y="3261360"/>
              <a:ext cx="568960" cy="481140"/>
              <a:chOff x="-44" y="1473"/>
              <a:chExt cx="981" cy="1105"/>
            </a:xfrm>
          </p:grpSpPr>
          <p:pic>
            <p:nvPicPr>
              <p:cNvPr id="8605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7" name="Group 44"/>
            <p:cNvGrpSpPr>
              <a:grpSpLocks/>
            </p:cNvGrpSpPr>
            <p:nvPr/>
          </p:nvGrpSpPr>
          <p:grpSpPr bwMode="auto">
            <a:xfrm>
              <a:off x="5588000" y="3434080"/>
              <a:ext cx="568960" cy="481140"/>
              <a:chOff x="-44" y="1473"/>
              <a:chExt cx="981" cy="1105"/>
            </a:xfrm>
          </p:grpSpPr>
          <p:pic>
            <p:nvPicPr>
              <p:cNvPr id="8605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6048" name="Group 44"/>
            <p:cNvGrpSpPr>
              <a:grpSpLocks/>
            </p:cNvGrpSpPr>
            <p:nvPr/>
          </p:nvGrpSpPr>
          <p:grpSpPr bwMode="auto">
            <a:xfrm>
              <a:off x="6380480" y="3149600"/>
              <a:ext cx="568960" cy="481140"/>
              <a:chOff x="-44" y="1473"/>
              <a:chExt cx="981" cy="1105"/>
            </a:xfrm>
          </p:grpSpPr>
          <p:pic>
            <p:nvPicPr>
              <p:cNvPr id="8605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86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86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4A416FFA-1DBD-5E49-8239-FE088882C364}" type="slidenum">
              <a:rPr lang="en-US" altLang="en-US" sz="1200" smtClean="0">
                <a:latin typeface="Comic Sans MS" charset="0"/>
              </a:rPr>
              <a:pPr>
                <a:defRPr/>
              </a:pPr>
              <a:t>41</a:t>
            </a:fld>
            <a:endParaRPr lang="en-US" altLang="en-US" sz="1200">
              <a:latin typeface="Comic Sans MS" charset="0"/>
            </a:endParaRPr>
          </a:p>
        </p:txBody>
      </p:sp>
      <p:sp>
        <p:nvSpPr>
          <p:cNvPr id="65"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8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0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495300" y="0"/>
            <a:ext cx="7772400" cy="1143000"/>
          </a:xfrm>
        </p:spPr>
        <p:txBody>
          <a:bodyPr/>
          <a:lstStyle/>
          <a:p>
            <a:pPr>
              <a:defRPr/>
            </a:pPr>
            <a:r>
              <a:rPr lang="en-US" sz="3400" dirty="0">
                <a:cs typeface="+mj-cs"/>
              </a:rPr>
              <a:t>Self-learning multi-switch example</a:t>
            </a:r>
          </a:p>
        </p:txBody>
      </p:sp>
      <p:sp>
        <p:nvSpPr>
          <p:cNvPr id="69637" name="Rectangle 3"/>
          <p:cNvSpPr>
            <a:spLocks noGrp="1" noChangeArrowheads="1"/>
          </p:cNvSpPr>
          <p:nvPr>
            <p:ph type="body" idx="1"/>
          </p:nvPr>
        </p:nvSpPr>
        <p:spPr>
          <a:xfrm>
            <a:off x="550863" y="1139825"/>
            <a:ext cx="7772400" cy="4648200"/>
          </a:xfrm>
        </p:spPr>
        <p:txBody>
          <a:bodyPr/>
          <a:lstStyle/>
          <a:p>
            <a:pPr>
              <a:buFont typeface="Wingdings" charset="0"/>
              <a:buNone/>
              <a:defRPr/>
            </a:pPr>
            <a:r>
              <a:rPr lang="en-US" sz="2400" dirty="0">
                <a:cs typeface="+mn-cs"/>
              </a:rPr>
              <a:t>Suppose C sends frame to I, I responds to C</a:t>
            </a:r>
            <a:endParaRPr lang="en-US" dirty="0">
              <a:cs typeface="+mn-cs"/>
            </a:endParaRPr>
          </a:p>
        </p:txBody>
      </p:sp>
      <p:sp>
        <p:nvSpPr>
          <p:cNvPr id="69638" name="Rectangle 5"/>
          <p:cNvSpPr>
            <a:spLocks noChangeArrowheads="1"/>
          </p:cNvSpPr>
          <p:nvPr/>
        </p:nvSpPr>
        <p:spPr bwMode="auto">
          <a:xfrm>
            <a:off x="714375" y="4664075"/>
            <a:ext cx="7772400" cy="1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31775" indent="-231775">
              <a:lnSpc>
                <a:spcPct val="85000"/>
              </a:lnSpc>
              <a:spcBef>
                <a:spcPct val="20000"/>
              </a:spcBef>
              <a:buClr>
                <a:srgbClr val="000099"/>
              </a:buClr>
              <a:buSzPct val="100000"/>
              <a:buFont typeface="Wingdings" charset="2"/>
              <a:buChar char="§"/>
              <a:defRPr/>
            </a:pPr>
            <a:r>
              <a:rPr lang="en-US" u="sng" dirty="0">
                <a:solidFill>
                  <a:srgbClr val="CC0000"/>
                </a:solidFill>
                <a:latin typeface="+mn-lt"/>
                <a:ea typeface="MS PGothic" pitchFamily="34" charset="-128"/>
              </a:rPr>
              <a:t>Q:</a:t>
            </a:r>
            <a:r>
              <a:rPr lang="en-US" dirty="0">
                <a:solidFill>
                  <a:srgbClr val="CC0000"/>
                </a:solidFill>
                <a:latin typeface="+mn-lt"/>
                <a:ea typeface="MS PGothic" pitchFamily="34" charset="-128"/>
              </a:rPr>
              <a:t> </a:t>
            </a:r>
            <a:r>
              <a:rPr lang="en-US" dirty="0">
                <a:solidFill>
                  <a:srgbClr val="000000"/>
                </a:solidFill>
                <a:latin typeface="+mn-lt"/>
                <a:ea typeface="MS PGothic" pitchFamily="34" charset="-128"/>
              </a:rPr>
              <a:t>show switch tables and packet forwarding in S</a:t>
            </a:r>
            <a:r>
              <a:rPr lang="en-US" baseline="-25000" dirty="0">
                <a:solidFill>
                  <a:srgbClr val="000000"/>
                </a:solidFill>
                <a:latin typeface="+mn-lt"/>
                <a:ea typeface="MS PGothic" pitchFamily="34" charset="-128"/>
              </a:rPr>
              <a:t>1</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2</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3</a:t>
            </a:r>
            <a:r>
              <a:rPr lang="en-US" dirty="0">
                <a:solidFill>
                  <a:srgbClr val="000000"/>
                </a:solidFill>
                <a:latin typeface="+mn-lt"/>
                <a:ea typeface="MS PGothic" pitchFamily="34" charset="-128"/>
              </a:rPr>
              <a:t>, S</a:t>
            </a:r>
            <a:r>
              <a:rPr lang="en-US" baseline="-25000" dirty="0">
                <a:solidFill>
                  <a:srgbClr val="000000"/>
                </a:solidFill>
                <a:latin typeface="+mn-lt"/>
                <a:ea typeface="MS PGothic" pitchFamily="34" charset="-128"/>
              </a:rPr>
              <a:t>4</a:t>
            </a:r>
            <a:r>
              <a:rPr lang="en-US" dirty="0">
                <a:solidFill>
                  <a:srgbClr val="000000"/>
                </a:solidFill>
                <a:latin typeface="+mn-lt"/>
                <a:ea typeface="MS PGothic" pitchFamily="34" charset="-128"/>
              </a:rPr>
              <a:t> </a:t>
            </a:r>
          </a:p>
        </p:txBody>
      </p:sp>
      <p:grpSp>
        <p:nvGrpSpPr>
          <p:cNvPr id="88068" name="Group 58"/>
          <p:cNvGrpSpPr>
            <a:grpSpLocks/>
          </p:cNvGrpSpPr>
          <p:nvPr/>
        </p:nvGrpSpPr>
        <p:grpSpPr bwMode="auto">
          <a:xfrm>
            <a:off x="958850" y="2444750"/>
            <a:ext cx="2047875" cy="1358900"/>
            <a:chOff x="958850" y="2444750"/>
            <a:chExt cx="2048416" cy="1358710"/>
          </a:xfrm>
        </p:grpSpPr>
        <p:sp>
          <p:nvSpPr>
            <p:cNvPr id="69681" name="Line 20"/>
            <p:cNvSpPr>
              <a:spLocks noChangeShapeType="1"/>
            </p:cNvSpPr>
            <p:nvPr/>
          </p:nvSpPr>
          <p:spPr bwMode="auto">
            <a:xfrm flipH="1">
              <a:off x="1582903" y="3030456"/>
              <a:ext cx="555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2" name="Line 21"/>
            <p:cNvSpPr>
              <a:spLocks noChangeShapeType="1"/>
            </p:cNvSpPr>
            <p:nvPr/>
          </p:nvSpPr>
          <p:spPr bwMode="auto">
            <a:xfrm flipH="1">
              <a:off x="1970355" y="3078074"/>
              <a:ext cx="271534" cy="3142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3" name="Line 22"/>
            <p:cNvSpPr>
              <a:spLocks noChangeShapeType="1"/>
            </p:cNvSpPr>
            <p:nvPr/>
          </p:nvSpPr>
          <p:spPr bwMode="auto">
            <a:xfrm>
              <a:off x="2389566" y="3106645"/>
              <a:ext cx="73044" cy="295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84" name="Text Box 64"/>
            <p:cNvSpPr txBox="1">
              <a:spLocks noChangeArrowheads="1"/>
            </p:cNvSpPr>
            <p:nvPr/>
          </p:nvSpPr>
          <p:spPr bwMode="auto">
            <a:xfrm>
              <a:off x="958850" y="2844744"/>
              <a:ext cx="350931" cy="36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A</a:t>
              </a:r>
            </a:p>
          </p:txBody>
        </p:sp>
        <p:sp>
          <p:nvSpPr>
            <p:cNvPr id="69685" name="Text Box 65"/>
            <p:cNvSpPr txBox="1">
              <a:spLocks noChangeArrowheads="1"/>
            </p:cNvSpPr>
            <p:nvPr/>
          </p:nvSpPr>
          <p:spPr bwMode="auto">
            <a:xfrm>
              <a:off x="1408232" y="3306642"/>
              <a:ext cx="338226" cy="36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B</a:t>
              </a:r>
            </a:p>
          </p:txBody>
        </p:sp>
        <p:sp>
          <p:nvSpPr>
            <p:cNvPr id="69686" name="Text Box 73"/>
            <p:cNvSpPr txBox="1">
              <a:spLocks noChangeArrowheads="1"/>
            </p:cNvSpPr>
            <p:nvPr/>
          </p:nvSpPr>
          <p:spPr bwMode="auto">
            <a:xfrm>
              <a:off x="2181548" y="2444750"/>
              <a:ext cx="423975"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1</a:t>
              </a:r>
            </a:p>
          </p:txBody>
        </p:sp>
        <p:sp>
          <p:nvSpPr>
            <p:cNvPr id="69687" name="Text Box 66"/>
            <p:cNvSpPr txBox="1">
              <a:spLocks noChangeArrowheads="1"/>
            </p:cNvSpPr>
            <p:nvPr/>
          </p:nvSpPr>
          <p:spPr bwMode="auto">
            <a:xfrm>
              <a:off x="2656336" y="3298706"/>
              <a:ext cx="350930" cy="36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C</a:t>
              </a:r>
            </a:p>
          </p:txBody>
        </p:sp>
        <p:grpSp>
          <p:nvGrpSpPr>
            <p:cNvPr id="88118" name="Group 44"/>
            <p:cNvGrpSpPr>
              <a:grpSpLocks/>
            </p:cNvGrpSpPr>
            <p:nvPr/>
          </p:nvGrpSpPr>
          <p:grpSpPr bwMode="auto">
            <a:xfrm>
              <a:off x="1127760" y="2834640"/>
              <a:ext cx="568960" cy="481140"/>
              <a:chOff x="-44" y="1473"/>
              <a:chExt cx="981" cy="1105"/>
            </a:xfrm>
          </p:grpSpPr>
          <p:pic>
            <p:nvPicPr>
              <p:cNvPr id="88126"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7"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119" name="Group 44"/>
            <p:cNvGrpSpPr>
              <a:grpSpLocks/>
            </p:cNvGrpSpPr>
            <p:nvPr/>
          </p:nvGrpSpPr>
          <p:grpSpPr bwMode="auto">
            <a:xfrm>
              <a:off x="1534160" y="3291840"/>
              <a:ext cx="568960" cy="481140"/>
              <a:chOff x="-44" y="1473"/>
              <a:chExt cx="981" cy="1105"/>
            </a:xfrm>
          </p:grpSpPr>
          <p:pic>
            <p:nvPicPr>
              <p:cNvPr id="88124"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5"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120" name="Group 44"/>
            <p:cNvGrpSpPr>
              <a:grpSpLocks/>
            </p:cNvGrpSpPr>
            <p:nvPr/>
          </p:nvGrpSpPr>
          <p:grpSpPr bwMode="auto">
            <a:xfrm>
              <a:off x="2062480" y="3322320"/>
              <a:ext cx="568960" cy="481140"/>
              <a:chOff x="-44" y="1473"/>
              <a:chExt cx="981" cy="1105"/>
            </a:xfrm>
          </p:grpSpPr>
          <p:pic>
            <p:nvPicPr>
              <p:cNvPr id="88122"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3"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96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grpSp>
        <p:nvGrpSpPr>
          <p:cNvPr id="88069" name="Group 76"/>
          <p:cNvGrpSpPr>
            <a:grpSpLocks/>
          </p:cNvGrpSpPr>
          <p:nvPr/>
        </p:nvGrpSpPr>
        <p:grpSpPr bwMode="auto">
          <a:xfrm>
            <a:off x="2379663" y="1984375"/>
            <a:ext cx="4856162" cy="2044700"/>
            <a:chOff x="2379663" y="1984375"/>
            <a:chExt cx="4855711" cy="2044145"/>
          </a:xfrm>
        </p:grpSpPr>
        <p:sp>
          <p:nvSpPr>
            <p:cNvPr id="69642" name="Line 23"/>
            <p:cNvSpPr>
              <a:spLocks noChangeShapeType="1"/>
            </p:cNvSpPr>
            <p:nvPr/>
          </p:nvSpPr>
          <p:spPr bwMode="auto">
            <a:xfrm flipH="1">
              <a:off x="3635258" y="3068344"/>
              <a:ext cx="346043" cy="2158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3" name="Line 24"/>
            <p:cNvSpPr>
              <a:spLocks noChangeShapeType="1"/>
            </p:cNvSpPr>
            <p:nvPr/>
          </p:nvSpPr>
          <p:spPr bwMode="auto">
            <a:xfrm flipH="1">
              <a:off x="3949554" y="3087389"/>
              <a:ext cx="125401" cy="5872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4" name="Line 25"/>
            <p:cNvSpPr>
              <a:spLocks noChangeShapeType="1"/>
            </p:cNvSpPr>
            <p:nvPr/>
          </p:nvSpPr>
          <p:spPr bwMode="auto">
            <a:xfrm>
              <a:off x="4254326" y="3030254"/>
              <a:ext cx="230167" cy="3618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5" name="Line 26"/>
            <p:cNvSpPr>
              <a:spLocks noChangeShapeType="1"/>
            </p:cNvSpPr>
            <p:nvPr/>
          </p:nvSpPr>
          <p:spPr bwMode="auto">
            <a:xfrm flipH="1">
              <a:off x="5532145" y="3106433"/>
              <a:ext cx="428585" cy="2444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6" name="Line 27"/>
            <p:cNvSpPr>
              <a:spLocks noChangeShapeType="1"/>
            </p:cNvSpPr>
            <p:nvPr/>
          </p:nvSpPr>
          <p:spPr bwMode="auto">
            <a:xfrm flipH="1">
              <a:off x="6035335" y="3077866"/>
              <a:ext cx="9524" cy="4697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7" name="Line 35"/>
            <p:cNvSpPr>
              <a:spLocks noChangeShapeType="1"/>
            </p:cNvSpPr>
            <p:nvPr/>
          </p:nvSpPr>
          <p:spPr bwMode="auto">
            <a:xfrm flipH="1">
              <a:off x="2379663" y="2355749"/>
              <a:ext cx="1517509" cy="536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8" name="Line 36"/>
            <p:cNvSpPr>
              <a:spLocks noChangeShapeType="1"/>
            </p:cNvSpPr>
            <p:nvPr/>
          </p:nvSpPr>
          <p:spPr bwMode="auto">
            <a:xfrm>
              <a:off x="4200356" y="2322421"/>
              <a:ext cx="0" cy="599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49" name="Line 37"/>
            <p:cNvSpPr>
              <a:spLocks noChangeShapeType="1"/>
            </p:cNvSpPr>
            <p:nvPr/>
          </p:nvSpPr>
          <p:spPr bwMode="auto">
            <a:xfrm flipH="1" flipV="1">
              <a:off x="4449571" y="2306551"/>
              <a:ext cx="1406394" cy="6840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50" name="Line 63"/>
            <p:cNvSpPr>
              <a:spLocks noChangeShapeType="1"/>
            </p:cNvSpPr>
            <p:nvPr/>
          </p:nvSpPr>
          <p:spPr bwMode="auto">
            <a:xfrm>
              <a:off x="6411539" y="3131826"/>
              <a:ext cx="285723" cy="1587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lstStyle/>
            <a:p>
              <a:pPr>
                <a:defRPr/>
              </a:pPr>
              <a:endParaRPr lang="en-US"/>
            </a:p>
          </p:txBody>
        </p:sp>
        <p:sp>
          <p:nvSpPr>
            <p:cNvPr id="69651" name="Text Box 67"/>
            <p:cNvSpPr txBox="1">
              <a:spLocks noChangeArrowheads="1"/>
            </p:cNvSpPr>
            <p:nvPr/>
          </p:nvSpPr>
          <p:spPr bwMode="auto">
            <a:xfrm>
              <a:off x="3620973" y="3222289"/>
              <a:ext cx="349218"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D</a:t>
              </a:r>
            </a:p>
          </p:txBody>
        </p:sp>
        <p:sp>
          <p:nvSpPr>
            <p:cNvPr id="69652" name="Text Box 68"/>
            <p:cNvSpPr txBox="1">
              <a:spLocks noChangeArrowheads="1"/>
            </p:cNvSpPr>
            <p:nvPr/>
          </p:nvSpPr>
          <p:spPr bwMode="auto">
            <a:xfrm>
              <a:off x="4094004" y="3658733"/>
              <a:ext cx="338106"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E</a:t>
              </a:r>
            </a:p>
          </p:txBody>
        </p:sp>
        <p:sp>
          <p:nvSpPr>
            <p:cNvPr id="69653" name="Text Box 69"/>
            <p:cNvSpPr txBox="1">
              <a:spLocks noChangeArrowheads="1"/>
            </p:cNvSpPr>
            <p:nvPr/>
          </p:nvSpPr>
          <p:spPr bwMode="auto">
            <a:xfrm>
              <a:off x="4567035" y="3057234"/>
              <a:ext cx="325407" cy="36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F</a:t>
              </a:r>
            </a:p>
          </p:txBody>
        </p:sp>
        <p:sp>
          <p:nvSpPr>
            <p:cNvPr id="69654" name="Text Box 74"/>
            <p:cNvSpPr txBox="1">
              <a:spLocks noChangeArrowheads="1"/>
            </p:cNvSpPr>
            <p:nvPr/>
          </p:nvSpPr>
          <p:spPr bwMode="auto">
            <a:xfrm>
              <a:off x="3408267" y="2768387"/>
              <a:ext cx="436521"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2</a:t>
              </a:r>
            </a:p>
          </p:txBody>
        </p:sp>
        <p:sp>
          <p:nvSpPr>
            <p:cNvPr id="69655" name="Text Box 75"/>
            <p:cNvSpPr txBox="1">
              <a:spLocks noChangeArrowheads="1"/>
            </p:cNvSpPr>
            <p:nvPr/>
          </p:nvSpPr>
          <p:spPr bwMode="auto">
            <a:xfrm>
              <a:off x="4635290" y="1984375"/>
              <a:ext cx="436522" cy="36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4</a:t>
              </a:r>
            </a:p>
          </p:txBody>
        </p:sp>
        <p:sp>
          <p:nvSpPr>
            <p:cNvPr id="69656" name="Text Box 76"/>
            <p:cNvSpPr txBox="1">
              <a:spLocks noChangeArrowheads="1"/>
            </p:cNvSpPr>
            <p:nvPr/>
          </p:nvSpPr>
          <p:spPr bwMode="auto">
            <a:xfrm>
              <a:off x="6009938" y="2570004"/>
              <a:ext cx="436522"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S</a:t>
              </a:r>
              <a:r>
                <a:rPr lang="en-US" i="0" baseline="-25000" dirty="0">
                  <a:solidFill>
                    <a:srgbClr val="000000"/>
                  </a:solidFill>
                  <a:latin typeface="Arial" charset="0"/>
                  <a:cs typeface="Arial" charset="0"/>
                </a:rPr>
                <a:t>3</a:t>
              </a:r>
            </a:p>
          </p:txBody>
        </p:sp>
        <p:sp>
          <p:nvSpPr>
            <p:cNvPr id="69657" name="Text Box 78"/>
            <p:cNvSpPr txBox="1">
              <a:spLocks noChangeArrowheads="1"/>
            </p:cNvSpPr>
            <p:nvPr/>
          </p:nvSpPr>
          <p:spPr bwMode="auto">
            <a:xfrm>
              <a:off x="6240104" y="3541290"/>
              <a:ext cx="360329" cy="36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H</a:t>
              </a:r>
            </a:p>
          </p:txBody>
        </p:sp>
        <p:sp>
          <p:nvSpPr>
            <p:cNvPr id="69658" name="Text Box 79"/>
            <p:cNvSpPr txBox="1">
              <a:spLocks noChangeArrowheads="1"/>
            </p:cNvSpPr>
            <p:nvPr/>
          </p:nvSpPr>
          <p:spPr bwMode="auto">
            <a:xfrm>
              <a:off x="6986160" y="3179439"/>
              <a:ext cx="249214"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I</a:t>
              </a:r>
            </a:p>
          </p:txBody>
        </p:sp>
        <p:sp>
          <p:nvSpPr>
            <p:cNvPr id="69659" name="Text Box 80"/>
            <p:cNvSpPr txBox="1">
              <a:spLocks noChangeArrowheads="1"/>
            </p:cNvSpPr>
            <p:nvPr/>
          </p:nvSpPr>
          <p:spPr bwMode="auto">
            <a:xfrm>
              <a:off x="5103560" y="3595251"/>
              <a:ext cx="365091" cy="36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i="0" dirty="0">
                  <a:solidFill>
                    <a:srgbClr val="000000"/>
                  </a:solidFill>
                  <a:latin typeface="Arial" charset="0"/>
                  <a:cs typeface="Arial" charset="0"/>
                </a:rPr>
                <a:t>G</a:t>
              </a:r>
            </a:p>
          </p:txBody>
        </p:sp>
        <p:pic>
          <p:nvPicPr>
            <p:cNvPr id="696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88091" name="Group 44"/>
            <p:cNvGrpSpPr>
              <a:grpSpLocks/>
            </p:cNvGrpSpPr>
            <p:nvPr/>
          </p:nvGrpSpPr>
          <p:grpSpPr bwMode="auto">
            <a:xfrm>
              <a:off x="3139440" y="3180080"/>
              <a:ext cx="568960" cy="481140"/>
              <a:chOff x="-44" y="1473"/>
              <a:chExt cx="981" cy="1105"/>
            </a:xfrm>
          </p:grpSpPr>
          <p:pic>
            <p:nvPicPr>
              <p:cNvPr id="8810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2" name="Group 44"/>
            <p:cNvGrpSpPr>
              <a:grpSpLocks/>
            </p:cNvGrpSpPr>
            <p:nvPr/>
          </p:nvGrpSpPr>
          <p:grpSpPr bwMode="auto">
            <a:xfrm>
              <a:off x="3576320" y="3525520"/>
              <a:ext cx="568960" cy="481140"/>
              <a:chOff x="-44" y="1473"/>
              <a:chExt cx="981" cy="1105"/>
            </a:xfrm>
          </p:grpSpPr>
          <p:pic>
            <p:nvPicPr>
              <p:cNvPr id="8810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3" name="Group 44"/>
            <p:cNvGrpSpPr>
              <a:grpSpLocks/>
            </p:cNvGrpSpPr>
            <p:nvPr/>
          </p:nvGrpSpPr>
          <p:grpSpPr bwMode="auto">
            <a:xfrm>
              <a:off x="4135120" y="3281680"/>
              <a:ext cx="568960" cy="481140"/>
              <a:chOff x="-44" y="1473"/>
              <a:chExt cx="981" cy="1105"/>
            </a:xfrm>
          </p:grpSpPr>
          <p:pic>
            <p:nvPicPr>
              <p:cNvPr id="88105"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6"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4" name="Group 44"/>
            <p:cNvGrpSpPr>
              <a:grpSpLocks/>
            </p:cNvGrpSpPr>
            <p:nvPr/>
          </p:nvGrpSpPr>
          <p:grpSpPr bwMode="auto">
            <a:xfrm>
              <a:off x="5049520" y="3261360"/>
              <a:ext cx="568960" cy="481140"/>
              <a:chOff x="-44" y="1473"/>
              <a:chExt cx="981" cy="1105"/>
            </a:xfrm>
          </p:grpSpPr>
          <p:pic>
            <p:nvPicPr>
              <p:cNvPr id="88103"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4"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5" name="Group 44"/>
            <p:cNvGrpSpPr>
              <a:grpSpLocks/>
            </p:cNvGrpSpPr>
            <p:nvPr/>
          </p:nvGrpSpPr>
          <p:grpSpPr bwMode="auto">
            <a:xfrm>
              <a:off x="5588000" y="3434080"/>
              <a:ext cx="568960" cy="481140"/>
              <a:chOff x="-44" y="1473"/>
              <a:chExt cx="981" cy="1105"/>
            </a:xfrm>
          </p:grpSpPr>
          <p:pic>
            <p:nvPicPr>
              <p:cNvPr id="88101"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2"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8096" name="Group 44"/>
            <p:cNvGrpSpPr>
              <a:grpSpLocks/>
            </p:cNvGrpSpPr>
            <p:nvPr/>
          </p:nvGrpSpPr>
          <p:grpSpPr bwMode="auto">
            <a:xfrm>
              <a:off x="6380480" y="3149600"/>
              <a:ext cx="568960" cy="481140"/>
              <a:chOff x="-44" y="1473"/>
              <a:chExt cx="981" cy="1105"/>
            </a:xfrm>
          </p:grpSpPr>
          <p:pic>
            <p:nvPicPr>
              <p:cNvPr id="8809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696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6966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
        <p:nvSpPr>
          <p:cNvPr id="3" name="灯片编号占位符 2"/>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5F80F1F6-D575-E847-BF8C-28AA6C79427C}" type="slidenum">
              <a:rPr lang="en-US" altLang="en-US" sz="1200" smtClean="0">
                <a:latin typeface="Comic Sans MS" charset="0"/>
              </a:rPr>
              <a:pPr>
                <a:defRPr/>
              </a:pPr>
              <a:t>42</a:t>
            </a:fld>
            <a:endParaRPr lang="en-US" altLang="en-US" sz="1200">
              <a:latin typeface="Comic Sans MS" charset="0"/>
            </a:endParaRPr>
          </a:p>
        </p:txBody>
      </p:sp>
      <p:sp>
        <p:nvSpPr>
          <p:cNvPr id="65"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A8FD5D98-39B8-BE4C-BF09-75E2B200EAF7}" type="slidenum">
              <a:rPr lang="en-US" altLang="en-US" sz="1200" smtClean="0"/>
              <a:pPr>
                <a:spcBef>
                  <a:spcPct val="0"/>
                </a:spcBef>
                <a:buFontTx/>
                <a:buNone/>
                <a:defRPr/>
              </a:pPr>
              <a:t>43</a:t>
            </a:fld>
            <a:endParaRPr lang="en-US" altLang="en-US" sz="1200"/>
          </a:p>
        </p:txBody>
      </p:sp>
      <p:sp>
        <p:nvSpPr>
          <p:cNvPr id="358402" name="Rectangle 2"/>
          <p:cNvSpPr>
            <a:spLocks noGrp="1" noChangeArrowheads="1"/>
          </p:cNvSpPr>
          <p:nvPr>
            <p:ph type="title"/>
          </p:nvPr>
        </p:nvSpPr>
        <p:spPr>
          <a:xfrm>
            <a:off x="685800" y="304800"/>
            <a:ext cx="7772400" cy="990600"/>
          </a:xfrm>
        </p:spPr>
        <p:txBody>
          <a:bodyPr/>
          <a:lstStyle/>
          <a:p>
            <a:pPr>
              <a:defRPr/>
            </a:pPr>
            <a:r>
              <a:rPr lang="en-US" sz="3600" dirty="0">
                <a:ea typeface="+mj-ea"/>
                <a:cs typeface="+mj-cs"/>
              </a:rPr>
              <a:t>Spanning Tree Protocol</a:t>
            </a:r>
          </a:p>
        </p:txBody>
      </p:sp>
      <p:sp>
        <p:nvSpPr>
          <p:cNvPr id="358403" name="Rectangle 3"/>
          <p:cNvSpPr>
            <a:spLocks noGrp="1" noChangeArrowheads="1"/>
          </p:cNvSpPr>
          <p:nvPr>
            <p:ph type="body" idx="1"/>
          </p:nvPr>
        </p:nvSpPr>
        <p:spPr>
          <a:xfrm>
            <a:off x="609600" y="1219200"/>
            <a:ext cx="7772400" cy="2074863"/>
          </a:xfrm>
        </p:spPr>
        <p:txBody>
          <a:bodyPr/>
          <a:lstStyle/>
          <a:p>
            <a:pPr>
              <a:lnSpc>
                <a:spcPct val="90000"/>
              </a:lnSpc>
              <a:defRPr/>
            </a:pPr>
            <a:r>
              <a:rPr lang="en-US" sz="2200" dirty="0">
                <a:ea typeface="+mn-ea"/>
                <a:cs typeface="+mn-cs"/>
              </a:rPr>
              <a:t>for increased reliability, desirable to have redundant, alternative paths from source to destination</a:t>
            </a:r>
          </a:p>
          <a:p>
            <a:pPr>
              <a:lnSpc>
                <a:spcPct val="90000"/>
              </a:lnSpc>
              <a:defRPr/>
            </a:pPr>
            <a:r>
              <a:rPr lang="en-US" sz="2200" dirty="0">
                <a:ea typeface="+mn-ea"/>
                <a:cs typeface="+mn-cs"/>
              </a:rPr>
              <a:t>with multiple paths, cycles result - switches may multiply and forward frame forever</a:t>
            </a:r>
          </a:p>
          <a:p>
            <a:pPr>
              <a:lnSpc>
                <a:spcPct val="90000"/>
              </a:lnSpc>
              <a:defRPr/>
            </a:pPr>
            <a:r>
              <a:rPr lang="en-US" sz="2200" dirty="0">
                <a:ea typeface="+mn-ea"/>
                <a:cs typeface="+mn-cs"/>
              </a:rPr>
              <a:t>solution: organize switches in a spanning tree by disabling subset of interfaces</a:t>
            </a:r>
          </a:p>
        </p:txBody>
      </p:sp>
      <p:pic>
        <p:nvPicPr>
          <p:cNvPr id="90116" name="Picture 12" descr="Image result for spanning tree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78188"/>
            <a:ext cx="3582988"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0361B96-CE7D-A84F-AEC5-CEB835A8F2E8}" type="slidenum">
              <a:rPr lang="en-US" altLang="en-US" sz="1200" smtClean="0"/>
              <a:pPr>
                <a:spcBef>
                  <a:spcPct val="0"/>
                </a:spcBef>
                <a:buFontTx/>
                <a:buNone/>
                <a:defRPr/>
              </a:pPr>
              <a:t>44</a:t>
            </a:fld>
            <a:endParaRPr lang="en-US" altLang="en-US" sz="1200"/>
          </a:p>
        </p:txBody>
      </p:sp>
      <p:sp>
        <p:nvSpPr>
          <p:cNvPr id="376834" name="Rectangle 2"/>
          <p:cNvSpPr>
            <a:spLocks noGrp="1" noChangeArrowheads="1"/>
          </p:cNvSpPr>
          <p:nvPr>
            <p:ph type="title"/>
          </p:nvPr>
        </p:nvSpPr>
        <p:spPr>
          <a:xfrm>
            <a:off x="533400" y="533400"/>
            <a:ext cx="8153400" cy="914400"/>
          </a:xfrm>
        </p:spPr>
        <p:txBody>
          <a:bodyPr/>
          <a:lstStyle/>
          <a:p>
            <a:pPr>
              <a:defRPr/>
            </a:pPr>
            <a:r>
              <a:rPr lang="en-US" altLang="en-US" sz="3200" dirty="0"/>
              <a:t>Switch Spanning Tree Algorithm:</a:t>
            </a:r>
            <a:br>
              <a:rPr lang="en-US" altLang="en-US" sz="3200" dirty="0"/>
            </a:br>
            <a:r>
              <a:rPr lang="en-US" altLang="en-US" sz="2800" dirty="0" err="1"/>
              <a:t>Algorhyme</a:t>
            </a:r>
            <a:br>
              <a:rPr lang="en-US" altLang="en-US" sz="2800" dirty="0"/>
            </a:br>
            <a:endParaRPr lang="en-US" altLang="en-US" sz="2800" dirty="0"/>
          </a:p>
        </p:txBody>
      </p:sp>
      <p:sp>
        <p:nvSpPr>
          <p:cNvPr id="376835" name="Rectangle 3"/>
          <p:cNvSpPr>
            <a:spLocks noGrp="1" noChangeArrowheads="1"/>
          </p:cNvSpPr>
          <p:nvPr>
            <p:ph type="body" idx="1"/>
          </p:nvPr>
        </p:nvSpPr>
        <p:spPr>
          <a:xfrm>
            <a:off x="2133600" y="1371600"/>
            <a:ext cx="5257800" cy="4572000"/>
          </a:xfrm>
        </p:spPr>
        <p:txBody>
          <a:bodyPr/>
          <a:lstStyle/>
          <a:p>
            <a:pPr>
              <a:lnSpc>
                <a:spcPct val="90000"/>
              </a:lnSpc>
              <a:buFontTx/>
              <a:buNone/>
              <a:defRPr/>
            </a:pPr>
            <a:r>
              <a:rPr lang="en-US" altLang="en-US" sz="2000" dirty="0"/>
              <a:t>I think that I shall never see</a:t>
            </a:r>
          </a:p>
          <a:p>
            <a:pPr>
              <a:lnSpc>
                <a:spcPct val="90000"/>
              </a:lnSpc>
              <a:buFontTx/>
              <a:buNone/>
              <a:defRPr/>
            </a:pPr>
            <a:r>
              <a:rPr lang="en-US" altLang="en-US" sz="2000" dirty="0"/>
              <a:t>A graph more lovely than a tree.</a:t>
            </a:r>
          </a:p>
          <a:p>
            <a:pPr>
              <a:lnSpc>
                <a:spcPct val="90000"/>
              </a:lnSpc>
              <a:buFontTx/>
              <a:buNone/>
              <a:defRPr/>
            </a:pPr>
            <a:r>
              <a:rPr lang="en-US" altLang="en-US" sz="2000" dirty="0"/>
              <a:t>A tree whose crucial property</a:t>
            </a:r>
          </a:p>
          <a:p>
            <a:pPr>
              <a:lnSpc>
                <a:spcPct val="90000"/>
              </a:lnSpc>
              <a:buFontTx/>
              <a:buNone/>
              <a:defRPr/>
            </a:pPr>
            <a:r>
              <a:rPr lang="en-US" altLang="en-US" sz="2000" dirty="0"/>
              <a:t>Is loop-free connectivity.</a:t>
            </a:r>
          </a:p>
          <a:p>
            <a:pPr>
              <a:lnSpc>
                <a:spcPct val="90000"/>
              </a:lnSpc>
              <a:buFontTx/>
              <a:buNone/>
              <a:defRPr/>
            </a:pPr>
            <a:r>
              <a:rPr lang="en-US" altLang="en-US" sz="2000" dirty="0"/>
              <a:t>A tree that must be sure to span</a:t>
            </a:r>
          </a:p>
          <a:p>
            <a:pPr>
              <a:lnSpc>
                <a:spcPct val="90000"/>
              </a:lnSpc>
              <a:buFontTx/>
              <a:buNone/>
              <a:defRPr/>
            </a:pPr>
            <a:r>
              <a:rPr lang="en-US" altLang="en-US" sz="2000" dirty="0"/>
              <a:t>So packets can reach every LAN.</a:t>
            </a:r>
          </a:p>
          <a:p>
            <a:pPr>
              <a:lnSpc>
                <a:spcPct val="90000"/>
              </a:lnSpc>
              <a:buFontTx/>
              <a:buNone/>
              <a:defRPr/>
            </a:pPr>
            <a:r>
              <a:rPr lang="en-US" altLang="en-US" sz="2000" dirty="0"/>
              <a:t>First, the root must be selected. </a:t>
            </a:r>
          </a:p>
          <a:p>
            <a:pPr>
              <a:lnSpc>
                <a:spcPct val="90000"/>
              </a:lnSpc>
              <a:buFontTx/>
              <a:buNone/>
              <a:defRPr/>
            </a:pPr>
            <a:r>
              <a:rPr lang="en-US" altLang="en-US" sz="2000" dirty="0"/>
              <a:t>By ID, it is elected.</a:t>
            </a:r>
          </a:p>
          <a:p>
            <a:pPr>
              <a:lnSpc>
                <a:spcPct val="90000"/>
              </a:lnSpc>
              <a:buFontTx/>
              <a:buNone/>
              <a:defRPr/>
            </a:pPr>
            <a:r>
              <a:rPr lang="en-US" altLang="en-US" sz="2000" dirty="0"/>
              <a:t>Least cost paths from root are traced.</a:t>
            </a:r>
          </a:p>
          <a:p>
            <a:pPr>
              <a:lnSpc>
                <a:spcPct val="90000"/>
              </a:lnSpc>
              <a:buFontTx/>
              <a:buNone/>
              <a:defRPr/>
            </a:pPr>
            <a:r>
              <a:rPr lang="en-US" altLang="en-US" sz="2000" dirty="0"/>
              <a:t>In the tree, these paths are placed.</a:t>
            </a:r>
          </a:p>
          <a:p>
            <a:pPr>
              <a:lnSpc>
                <a:spcPct val="90000"/>
              </a:lnSpc>
              <a:buFontTx/>
              <a:buNone/>
              <a:defRPr/>
            </a:pPr>
            <a:r>
              <a:rPr lang="en-US" altLang="en-US" sz="2000" dirty="0"/>
              <a:t>A mesh is made by folks like me,</a:t>
            </a:r>
          </a:p>
          <a:p>
            <a:pPr>
              <a:lnSpc>
                <a:spcPct val="90000"/>
              </a:lnSpc>
              <a:buFontTx/>
              <a:buNone/>
              <a:defRPr/>
            </a:pPr>
            <a:r>
              <a:rPr lang="en-US" altLang="en-US" sz="2000" dirty="0"/>
              <a:t>Then bridges find a spanning tree</a:t>
            </a:r>
          </a:p>
          <a:p>
            <a:pPr>
              <a:lnSpc>
                <a:spcPct val="90000"/>
              </a:lnSpc>
              <a:buFontTx/>
              <a:buNone/>
              <a:defRPr/>
            </a:pPr>
            <a:r>
              <a:rPr lang="en-US" altLang="en-US" sz="2000" dirty="0"/>
              <a:t>                           -- </a:t>
            </a:r>
            <a:r>
              <a:rPr lang="en-US" altLang="en-US" sz="2000" dirty="0" err="1"/>
              <a:t>Radia</a:t>
            </a:r>
            <a:r>
              <a:rPr lang="en-US" altLang="en-US" sz="2000" dirty="0"/>
              <a:t> Perlman</a:t>
            </a:r>
          </a:p>
          <a:p>
            <a:pPr>
              <a:lnSpc>
                <a:spcPct val="90000"/>
              </a:lnSpc>
              <a:buFontTx/>
              <a:buNone/>
              <a:defRPr/>
            </a:pPr>
            <a:endParaRPr lang="en-US" altLang="en-US" sz="2400" dirty="0"/>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D1665577-BD1F-B24C-B14D-24230EAF70D8}" type="slidenum">
              <a:rPr lang="en-US" altLang="en-US" sz="1200" smtClean="0"/>
              <a:pPr>
                <a:spcBef>
                  <a:spcPct val="0"/>
                </a:spcBef>
                <a:buFontTx/>
                <a:buNone/>
                <a:defRPr/>
              </a:pPr>
              <a:t>45</a:t>
            </a:fld>
            <a:endParaRPr lang="en-US" altLang="en-US" sz="1200"/>
          </a:p>
        </p:txBody>
      </p:sp>
      <p:sp>
        <p:nvSpPr>
          <p:cNvPr id="359426" name="Rectangle 2"/>
          <p:cNvSpPr>
            <a:spLocks noGrp="1" noChangeArrowheads="1"/>
          </p:cNvSpPr>
          <p:nvPr>
            <p:ph type="title"/>
          </p:nvPr>
        </p:nvSpPr>
        <p:spPr>
          <a:xfrm>
            <a:off x="685800" y="457200"/>
            <a:ext cx="7772400" cy="914400"/>
          </a:xfrm>
        </p:spPr>
        <p:txBody>
          <a:bodyPr/>
          <a:lstStyle/>
          <a:p>
            <a:pPr>
              <a:defRPr/>
            </a:pPr>
            <a:r>
              <a:rPr lang="en-US" sz="3600" dirty="0">
                <a:ea typeface="+mj-ea"/>
                <a:cs typeface="+mj-cs"/>
              </a:rPr>
              <a:t>Some Switch Features</a:t>
            </a:r>
          </a:p>
        </p:txBody>
      </p:sp>
      <p:sp>
        <p:nvSpPr>
          <p:cNvPr id="359427" name="Rectangle 3"/>
          <p:cNvSpPr>
            <a:spLocks noGrp="1" noChangeArrowheads="1"/>
          </p:cNvSpPr>
          <p:nvPr>
            <p:ph type="body" idx="1"/>
          </p:nvPr>
        </p:nvSpPr>
        <p:spPr>
          <a:xfrm>
            <a:off x="533400" y="1371600"/>
            <a:ext cx="7772400" cy="4343400"/>
          </a:xfrm>
        </p:spPr>
        <p:txBody>
          <a:bodyPr/>
          <a:lstStyle/>
          <a:p>
            <a:pPr>
              <a:defRPr/>
            </a:pPr>
            <a:r>
              <a:rPr lang="en-US" altLang="en-US" sz="2400"/>
              <a:t>Isolates collision domains resulting in higher total max throughput</a:t>
            </a:r>
          </a:p>
          <a:p>
            <a:pPr>
              <a:defRPr/>
            </a:pPr>
            <a:r>
              <a:rPr lang="en-US" altLang="en-US" sz="2400"/>
              <a:t>limitless number of nodes and geographical coverage</a:t>
            </a:r>
          </a:p>
          <a:p>
            <a:pPr>
              <a:defRPr/>
            </a:pPr>
            <a:r>
              <a:rPr lang="en-US" altLang="en-US" sz="2400"/>
              <a:t>Can connect different Ethernet types </a:t>
            </a:r>
          </a:p>
          <a:p>
            <a:pPr>
              <a:defRPr/>
            </a:pPr>
            <a:r>
              <a:rPr lang="en-US" altLang="en-US" sz="2400"/>
              <a:t>Transparent (</a:t>
            </a:r>
            <a:r>
              <a:rPr lang="ja-JP" altLang="en-US" sz="2400">
                <a:latin typeface="Arial" pitchFamily="34" charset="0"/>
              </a:rPr>
              <a:t>“</a:t>
            </a:r>
            <a:r>
              <a:rPr lang="en-US" altLang="ja-JP" sz="2400"/>
              <a:t>plug-and-play</a:t>
            </a:r>
            <a:r>
              <a:rPr lang="ja-JP" altLang="en-US" sz="2400">
                <a:latin typeface="Arial" pitchFamily="34" charset="0"/>
              </a:rPr>
              <a:t>”</a:t>
            </a:r>
            <a:r>
              <a:rPr lang="en-US" altLang="ja-JP" sz="2400"/>
              <a:t>): no configuration necessary</a:t>
            </a:r>
            <a:endParaRPr lang="en-US" altLang="en-US"/>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4"/>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3B70AD32-AE10-8A4F-AE5D-C58990E160ED}" type="slidenum">
              <a:rPr lang="en-US" altLang="en-US" sz="1200" smtClean="0"/>
              <a:pPr>
                <a:spcBef>
                  <a:spcPct val="0"/>
                </a:spcBef>
                <a:buFontTx/>
                <a:buNone/>
                <a:defRPr/>
              </a:pPr>
              <a:t>46</a:t>
            </a:fld>
            <a:endParaRPr lang="en-US" altLang="en-US" sz="1200"/>
          </a:p>
        </p:txBody>
      </p:sp>
      <p:sp>
        <p:nvSpPr>
          <p:cNvPr id="450563" name="Rectangle 3"/>
          <p:cNvSpPr>
            <a:spLocks noGrp="1" noChangeArrowheads="1"/>
          </p:cNvSpPr>
          <p:nvPr>
            <p:ph type="title"/>
          </p:nvPr>
        </p:nvSpPr>
        <p:spPr>
          <a:xfrm>
            <a:off x="762000" y="228600"/>
            <a:ext cx="7772400" cy="1143000"/>
          </a:xfrm>
        </p:spPr>
        <p:txBody>
          <a:bodyPr/>
          <a:lstStyle/>
          <a:p>
            <a:pPr>
              <a:defRPr/>
            </a:pPr>
            <a:r>
              <a:rPr lang="en-US">
                <a:ea typeface="+mj-ea"/>
                <a:cs typeface="+mj-cs"/>
              </a:rPr>
              <a:t>Institutional Network</a:t>
            </a:r>
          </a:p>
        </p:txBody>
      </p:sp>
      <p:pic>
        <p:nvPicPr>
          <p:cNvPr id="48133" name="Picture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258888"/>
            <a:ext cx="74803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type="body" idx="1"/>
          </p:nvPr>
        </p:nvSpPr>
        <p:spPr>
          <a:xfrm>
            <a:off x="442913" y="1341438"/>
            <a:ext cx="3967162" cy="4994275"/>
          </a:xfrm>
        </p:spPr>
        <p:txBody>
          <a:bodyPr/>
          <a:lstStyle/>
          <a:p>
            <a:pPr marL="0" indent="0">
              <a:lnSpc>
                <a:spcPct val="80000"/>
              </a:lnSpc>
              <a:buFont typeface="Wingdings" charset="0"/>
              <a:buNone/>
              <a:defRPr/>
            </a:pPr>
            <a:r>
              <a:rPr lang="en-US" sz="2200" dirty="0">
                <a:solidFill>
                  <a:srgbClr val="000099"/>
                </a:solidFill>
                <a:cs typeface="+mn-cs"/>
              </a:rPr>
              <a:t>both are store-and-forward: </a:t>
            </a:r>
          </a:p>
          <a:p>
            <a:pPr marL="231775" indent="-231775">
              <a:buSzPct val="100000"/>
              <a:buFont typeface="Wingdings" charset="2"/>
              <a:buChar char="§"/>
              <a:defRPr/>
            </a:pPr>
            <a:r>
              <a:rPr lang="en-US" sz="2200" i="1" dirty="0">
                <a:solidFill>
                  <a:srgbClr val="CC0000"/>
                </a:solidFill>
                <a:cs typeface="+mn-cs"/>
              </a:rPr>
              <a:t>routers: </a:t>
            </a:r>
            <a:r>
              <a:rPr lang="en-US" sz="2200" dirty="0">
                <a:cs typeface="+mn-cs"/>
              </a:rPr>
              <a:t>network-layer devices (examine network-layer headers)</a:t>
            </a:r>
          </a:p>
          <a:p>
            <a:pPr marL="231775" indent="-231775">
              <a:buSzPct val="100000"/>
              <a:buFont typeface="Wingdings" charset="2"/>
              <a:buChar char="§"/>
              <a:defRPr/>
            </a:pPr>
            <a:r>
              <a:rPr lang="en-US" sz="2200" i="1" dirty="0">
                <a:solidFill>
                  <a:srgbClr val="CC0000"/>
                </a:solidFill>
                <a:cs typeface="+mn-cs"/>
              </a:rPr>
              <a:t>switches</a:t>
            </a:r>
            <a:r>
              <a:rPr lang="en-US" sz="2200" i="1" dirty="0">
                <a:cs typeface="+mn-cs"/>
              </a:rPr>
              <a:t>: </a:t>
            </a:r>
            <a:r>
              <a:rPr lang="en-US" sz="2200" dirty="0">
                <a:cs typeface="+mn-cs"/>
              </a:rPr>
              <a:t>link-layer devices (examine link-layer headers)</a:t>
            </a:r>
          </a:p>
          <a:p>
            <a:pPr marL="0" indent="0">
              <a:lnSpc>
                <a:spcPct val="80000"/>
              </a:lnSpc>
              <a:spcBef>
                <a:spcPts val="0"/>
              </a:spcBef>
              <a:buFont typeface="Wingdings" charset="0"/>
              <a:buNone/>
              <a:defRPr/>
            </a:pPr>
            <a:endParaRPr lang="en-US" sz="2200" i="1" dirty="0">
              <a:solidFill>
                <a:srgbClr val="CC0000"/>
              </a:solidFill>
              <a:cs typeface="+mn-cs"/>
            </a:endParaRPr>
          </a:p>
          <a:p>
            <a:pPr marL="0" indent="0">
              <a:lnSpc>
                <a:spcPct val="80000"/>
              </a:lnSpc>
              <a:spcBef>
                <a:spcPts val="0"/>
              </a:spcBef>
              <a:buFont typeface="Wingdings" charset="0"/>
              <a:buNone/>
              <a:defRPr/>
            </a:pPr>
            <a:r>
              <a:rPr lang="en-US" sz="2200" dirty="0">
                <a:solidFill>
                  <a:srgbClr val="000099"/>
                </a:solidFill>
                <a:cs typeface="+mn-cs"/>
              </a:rPr>
              <a:t>both have forwarding tables:</a:t>
            </a:r>
          </a:p>
          <a:p>
            <a:pPr marL="231775" indent="-231775">
              <a:lnSpc>
                <a:spcPct val="80000"/>
              </a:lnSpc>
              <a:buSzPct val="100000"/>
              <a:buFont typeface="Wingdings" charset="2"/>
              <a:buChar char="§"/>
              <a:defRPr/>
            </a:pPr>
            <a:r>
              <a:rPr lang="en-US" sz="2200" i="1" dirty="0">
                <a:solidFill>
                  <a:srgbClr val="CC0000"/>
                </a:solidFill>
                <a:cs typeface="+mn-cs"/>
              </a:rPr>
              <a:t>routers: </a:t>
            </a:r>
            <a:r>
              <a:rPr lang="en-US" sz="2200" dirty="0">
                <a:cs typeface="+mn-cs"/>
              </a:rPr>
              <a:t>compute tables using routing algorithms, IP addresses</a:t>
            </a:r>
          </a:p>
          <a:p>
            <a:pPr marL="231775" indent="-231775">
              <a:lnSpc>
                <a:spcPct val="80000"/>
              </a:lnSpc>
              <a:buSzPct val="100000"/>
              <a:buFont typeface="Wingdings" charset="2"/>
              <a:buChar char="§"/>
              <a:defRPr/>
            </a:pPr>
            <a:r>
              <a:rPr lang="en-US" sz="2200" i="1" dirty="0">
                <a:solidFill>
                  <a:srgbClr val="CC0000"/>
                </a:solidFill>
                <a:cs typeface="+mn-cs"/>
              </a:rPr>
              <a:t>switches: </a:t>
            </a:r>
            <a:r>
              <a:rPr lang="en-US" sz="2200" dirty="0">
                <a:cs typeface="+mn-cs"/>
              </a:rPr>
              <a:t>learn forwarding table using flooding, learning, MAC addresses </a:t>
            </a:r>
          </a:p>
        </p:txBody>
      </p:sp>
      <p:sp>
        <p:nvSpPr>
          <p:cNvPr id="95234" name="Freeform 3"/>
          <p:cNvSpPr>
            <a:spLocks/>
          </p:cNvSpPr>
          <p:nvPr/>
        </p:nvSpPr>
        <p:spPr bwMode="auto">
          <a:xfrm flipH="1">
            <a:off x="6543675" y="2103438"/>
            <a:ext cx="638175" cy="85248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5" name="Freeform 10"/>
          <p:cNvSpPr>
            <a:spLocks/>
          </p:cNvSpPr>
          <p:nvPr/>
        </p:nvSpPr>
        <p:spPr bwMode="auto">
          <a:xfrm>
            <a:off x="6530975" y="844550"/>
            <a:ext cx="360363" cy="1577975"/>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6" name="Rectangle 23"/>
          <p:cNvSpPr>
            <a:spLocks noChangeArrowheads="1"/>
          </p:cNvSpPr>
          <p:nvPr/>
        </p:nvSpPr>
        <p:spPr bwMode="auto">
          <a:xfrm>
            <a:off x="5307013" y="850900"/>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37" name="Rectangle 24"/>
          <p:cNvSpPr>
            <a:spLocks noChangeArrowheads="1"/>
          </p:cNvSpPr>
          <p:nvPr/>
        </p:nvSpPr>
        <p:spPr bwMode="auto">
          <a:xfrm>
            <a:off x="5259388" y="922338"/>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38" name="Line 25"/>
          <p:cNvSpPr>
            <a:spLocks noChangeShapeType="1"/>
          </p:cNvSpPr>
          <p:nvPr/>
        </p:nvSpPr>
        <p:spPr bwMode="auto">
          <a:xfrm>
            <a:off x="5259388" y="1239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39" name="Text Box 26"/>
          <p:cNvSpPr txBox="1">
            <a:spLocks noChangeArrowheads="1"/>
          </p:cNvSpPr>
          <p:nvPr/>
        </p:nvSpPr>
        <p:spPr bwMode="auto">
          <a:xfrm>
            <a:off x="5216525" y="889000"/>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application</a:t>
            </a:r>
          </a:p>
          <a:p>
            <a:pPr algn="ctr">
              <a:lnSpc>
                <a:spcPct val="110000"/>
              </a:lnSpc>
              <a:spcBef>
                <a:spcPct val="0"/>
              </a:spcBef>
              <a:buFontTx/>
              <a:buNone/>
            </a:pPr>
            <a:r>
              <a:rPr lang="en-US" altLang="en-US" sz="1800">
                <a:solidFill>
                  <a:srgbClr val="000000"/>
                </a:solidFill>
                <a:latin typeface="Arial" charset="0"/>
              </a:rPr>
              <a:t>transport</a:t>
            </a:r>
          </a:p>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40" name="Line 27"/>
          <p:cNvSpPr>
            <a:spLocks noChangeShapeType="1"/>
          </p:cNvSpPr>
          <p:nvPr/>
        </p:nvSpPr>
        <p:spPr bwMode="auto">
          <a:xfrm>
            <a:off x="5267325" y="15605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41" name="Line 28"/>
          <p:cNvSpPr>
            <a:spLocks noChangeShapeType="1"/>
          </p:cNvSpPr>
          <p:nvPr/>
        </p:nvSpPr>
        <p:spPr bwMode="auto">
          <a:xfrm>
            <a:off x="5272088" y="18415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42" name="Line 29"/>
          <p:cNvSpPr>
            <a:spLocks noChangeShapeType="1"/>
          </p:cNvSpPr>
          <p:nvPr/>
        </p:nvSpPr>
        <p:spPr bwMode="auto">
          <a:xfrm>
            <a:off x="5272088" y="2117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5243" name="Group 88"/>
          <p:cNvGrpSpPr>
            <a:grpSpLocks/>
          </p:cNvGrpSpPr>
          <p:nvPr/>
        </p:nvGrpSpPr>
        <p:grpSpPr bwMode="auto">
          <a:xfrm>
            <a:off x="6716713" y="3525838"/>
            <a:ext cx="1387475" cy="1035050"/>
            <a:chOff x="3601" y="168"/>
            <a:chExt cx="874" cy="652"/>
          </a:xfrm>
        </p:grpSpPr>
        <p:sp>
          <p:nvSpPr>
            <p:cNvPr id="95295" name="Rectangle 89"/>
            <p:cNvSpPr>
              <a:spLocks noChangeArrowheads="1"/>
            </p:cNvSpPr>
            <p:nvPr/>
          </p:nvSpPr>
          <p:spPr bwMode="auto">
            <a:xfrm>
              <a:off x="3658" y="168"/>
              <a:ext cx="817" cy="59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6"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7" name="Line 91"/>
            <p:cNvSpPr>
              <a:spLocks noChangeShapeType="1"/>
            </p:cNvSpPr>
            <p:nvPr/>
          </p:nvSpPr>
          <p:spPr bwMode="auto">
            <a:xfrm>
              <a:off x="3628" y="413"/>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98" name="Text Box 92"/>
            <p:cNvSpPr txBox="1">
              <a:spLocks noChangeArrowheads="1"/>
            </p:cNvSpPr>
            <p:nvPr/>
          </p:nvSpPr>
          <p:spPr bwMode="auto">
            <a:xfrm>
              <a:off x="3601" y="192"/>
              <a:ext cx="83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99" name="Line 93"/>
            <p:cNvSpPr>
              <a:spLocks noChangeShapeType="1"/>
            </p:cNvSpPr>
            <p:nvPr/>
          </p:nvSpPr>
          <p:spPr bwMode="auto">
            <a:xfrm>
              <a:off x="3633" y="615"/>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5244" name="Group 94"/>
          <p:cNvGrpSpPr>
            <a:grpSpLocks/>
          </p:cNvGrpSpPr>
          <p:nvPr/>
        </p:nvGrpSpPr>
        <p:grpSpPr bwMode="auto">
          <a:xfrm>
            <a:off x="7054850" y="2100263"/>
            <a:ext cx="1387475" cy="733425"/>
            <a:chOff x="4696" y="597"/>
            <a:chExt cx="874" cy="462"/>
          </a:xfrm>
        </p:grpSpPr>
        <p:sp>
          <p:nvSpPr>
            <p:cNvPr id="95291" name="Rectangle 95"/>
            <p:cNvSpPr>
              <a:spLocks noChangeArrowheads="1"/>
            </p:cNvSpPr>
            <p:nvPr/>
          </p:nvSpPr>
          <p:spPr bwMode="auto">
            <a:xfrm>
              <a:off x="4753" y="597"/>
              <a:ext cx="817" cy="41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2"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93" name="Line 97"/>
            <p:cNvSpPr>
              <a:spLocks noChangeShapeType="1"/>
            </p:cNvSpPr>
            <p:nvPr/>
          </p:nvSpPr>
          <p:spPr bwMode="auto">
            <a:xfrm>
              <a:off x="4723" y="842"/>
              <a:ext cx="796"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94" name="Text Box 98"/>
            <p:cNvSpPr txBox="1">
              <a:spLocks noChangeArrowheads="1"/>
            </p:cNvSpPr>
            <p:nvPr/>
          </p:nvSpPr>
          <p:spPr bwMode="auto">
            <a:xfrm>
              <a:off x="4696" y="621"/>
              <a:ext cx="8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grpSp>
      <p:sp>
        <p:nvSpPr>
          <p:cNvPr id="95245" name="Text Box 167"/>
          <p:cNvSpPr txBox="1">
            <a:spLocks noChangeArrowheads="1"/>
          </p:cNvSpPr>
          <p:nvPr/>
        </p:nvSpPr>
        <p:spPr bwMode="auto">
          <a:xfrm>
            <a:off x="5854700" y="3003550"/>
            <a:ext cx="90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eaLnBrk="1" hangingPunct="1">
              <a:spcBef>
                <a:spcPct val="0"/>
              </a:spcBef>
              <a:buFontTx/>
              <a:buNone/>
            </a:pPr>
            <a:r>
              <a:rPr lang="en-US" altLang="en-US" sz="1800" b="1">
                <a:solidFill>
                  <a:srgbClr val="000000"/>
                </a:solidFill>
                <a:latin typeface="Arial" charset="0"/>
              </a:rPr>
              <a:t>switch</a:t>
            </a:r>
          </a:p>
        </p:txBody>
      </p:sp>
      <p:grpSp>
        <p:nvGrpSpPr>
          <p:cNvPr id="95246" name="Group 39"/>
          <p:cNvGrpSpPr>
            <a:grpSpLocks/>
          </p:cNvGrpSpPr>
          <p:nvPr/>
        </p:nvGrpSpPr>
        <p:grpSpPr bwMode="auto">
          <a:xfrm>
            <a:off x="4408488" y="1562100"/>
            <a:ext cx="962025" cy="304800"/>
            <a:chOff x="1070" y="918"/>
            <a:chExt cx="606" cy="192"/>
          </a:xfrm>
        </p:grpSpPr>
        <p:sp>
          <p:nvSpPr>
            <p:cNvPr id="71738" name="Rectangle 40"/>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90"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CC0000"/>
                  </a:solidFill>
                  <a:latin typeface="Arial" charset="0"/>
                </a:rPr>
                <a:t>datagram</a:t>
              </a:r>
            </a:p>
          </p:txBody>
        </p:sp>
      </p:grpSp>
      <p:sp>
        <p:nvSpPr>
          <p:cNvPr id="95247" name="Rectangle 57"/>
          <p:cNvSpPr>
            <a:spLocks noChangeArrowheads="1"/>
          </p:cNvSpPr>
          <p:nvPr/>
        </p:nvSpPr>
        <p:spPr bwMode="auto">
          <a:xfrm>
            <a:off x="5208588" y="4594225"/>
            <a:ext cx="1296987" cy="15462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48" name="Rectangle 58"/>
          <p:cNvSpPr>
            <a:spLocks noChangeArrowheads="1"/>
          </p:cNvSpPr>
          <p:nvPr/>
        </p:nvSpPr>
        <p:spPr bwMode="auto">
          <a:xfrm>
            <a:off x="5160963" y="4665663"/>
            <a:ext cx="1273175" cy="1536700"/>
          </a:xfrm>
          <a:prstGeom prst="rect">
            <a:avLst/>
          </a:prstGeom>
          <a:solidFill>
            <a:schemeClr val="bg1"/>
          </a:solidFill>
          <a:ln w="28575">
            <a:solidFill>
              <a:schemeClr val="tx1"/>
            </a:solidFill>
            <a:miter lim="800000"/>
            <a:headEnd/>
            <a:tailEnd/>
          </a:ln>
        </p:spPr>
        <p:txBody>
          <a:bodyPr wrap="none" anchor="ct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solidFill>
                <a:srgbClr val="000000"/>
              </a:solidFill>
              <a:latin typeface="Arial" charset="0"/>
            </a:endParaRPr>
          </a:p>
        </p:txBody>
      </p:sp>
      <p:sp>
        <p:nvSpPr>
          <p:cNvPr id="95249" name="Line 59"/>
          <p:cNvSpPr>
            <a:spLocks noChangeShapeType="1"/>
          </p:cNvSpPr>
          <p:nvPr/>
        </p:nvSpPr>
        <p:spPr bwMode="auto">
          <a:xfrm>
            <a:off x="5160963" y="49831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0" name="Text Box 60"/>
          <p:cNvSpPr txBox="1">
            <a:spLocks noChangeArrowheads="1"/>
          </p:cNvSpPr>
          <p:nvPr/>
        </p:nvSpPr>
        <p:spPr bwMode="auto">
          <a:xfrm>
            <a:off x="5118100" y="4632325"/>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lgn="ctr">
              <a:lnSpc>
                <a:spcPct val="110000"/>
              </a:lnSpc>
              <a:spcBef>
                <a:spcPct val="0"/>
              </a:spcBef>
              <a:buFontTx/>
              <a:buNone/>
            </a:pPr>
            <a:r>
              <a:rPr lang="en-US" altLang="en-US" sz="1800">
                <a:solidFill>
                  <a:srgbClr val="000000"/>
                </a:solidFill>
                <a:latin typeface="Arial" charset="0"/>
              </a:rPr>
              <a:t>application</a:t>
            </a:r>
          </a:p>
          <a:p>
            <a:pPr algn="ctr">
              <a:lnSpc>
                <a:spcPct val="110000"/>
              </a:lnSpc>
              <a:spcBef>
                <a:spcPct val="0"/>
              </a:spcBef>
              <a:buFontTx/>
              <a:buNone/>
            </a:pPr>
            <a:r>
              <a:rPr lang="en-US" altLang="en-US" sz="1800">
                <a:solidFill>
                  <a:srgbClr val="000000"/>
                </a:solidFill>
                <a:latin typeface="Arial" charset="0"/>
              </a:rPr>
              <a:t>transport</a:t>
            </a:r>
          </a:p>
          <a:p>
            <a:pPr algn="ctr">
              <a:lnSpc>
                <a:spcPct val="110000"/>
              </a:lnSpc>
              <a:spcBef>
                <a:spcPct val="0"/>
              </a:spcBef>
              <a:buFontTx/>
              <a:buNone/>
            </a:pPr>
            <a:r>
              <a:rPr lang="en-US" altLang="en-US" sz="1800">
                <a:solidFill>
                  <a:srgbClr val="000000"/>
                </a:solidFill>
                <a:latin typeface="Arial" charset="0"/>
              </a:rPr>
              <a:t>network</a:t>
            </a:r>
          </a:p>
          <a:p>
            <a:pPr algn="ctr">
              <a:lnSpc>
                <a:spcPct val="110000"/>
              </a:lnSpc>
              <a:spcBef>
                <a:spcPct val="0"/>
              </a:spcBef>
              <a:buFontTx/>
              <a:buNone/>
            </a:pPr>
            <a:r>
              <a:rPr lang="en-US" altLang="en-US" sz="1800">
                <a:solidFill>
                  <a:srgbClr val="000000"/>
                </a:solidFill>
                <a:latin typeface="Arial" charset="0"/>
              </a:rPr>
              <a:t>link</a:t>
            </a:r>
          </a:p>
          <a:p>
            <a:pPr algn="ctr">
              <a:lnSpc>
                <a:spcPct val="110000"/>
              </a:lnSpc>
              <a:spcBef>
                <a:spcPct val="0"/>
              </a:spcBef>
              <a:buFontTx/>
              <a:buNone/>
            </a:pPr>
            <a:r>
              <a:rPr lang="en-US" altLang="en-US" sz="1800">
                <a:solidFill>
                  <a:srgbClr val="000000"/>
                </a:solidFill>
                <a:latin typeface="Arial" charset="0"/>
              </a:rPr>
              <a:t>physical</a:t>
            </a:r>
          </a:p>
        </p:txBody>
      </p:sp>
      <p:sp>
        <p:nvSpPr>
          <p:cNvPr id="95251" name="Line 61"/>
          <p:cNvSpPr>
            <a:spLocks noChangeShapeType="1"/>
          </p:cNvSpPr>
          <p:nvPr/>
        </p:nvSpPr>
        <p:spPr bwMode="auto">
          <a:xfrm>
            <a:off x="5168900" y="53038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2" name="Line 62"/>
          <p:cNvSpPr>
            <a:spLocks noChangeShapeType="1"/>
          </p:cNvSpPr>
          <p:nvPr/>
        </p:nvSpPr>
        <p:spPr bwMode="auto">
          <a:xfrm>
            <a:off x="5173663" y="55848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3" name="Line 63"/>
          <p:cNvSpPr>
            <a:spLocks noChangeShapeType="1"/>
          </p:cNvSpPr>
          <p:nvPr/>
        </p:nvSpPr>
        <p:spPr bwMode="auto">
          <a:xfrm>
            <a:off x="5173663" y="586105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254" name="Freeform 49"/>
          <p:cNvSpPr>
            <a:spLocks/>
          </p:cNvSpPr>
          <p:nvPr/>
        </p:nvSpPr>
        <p:spPr bwMode="auto">
          <a:xfrm>
            <a:off x="6472238" y="4600575"/>
            <a:ext cx="381000" cy="1857375"/>
          </a:xfrm>
          <a:custGeom>
            <a:avLst/>
            <a:gdLst>
              <a:gd name="T0" fmla="*/ 0 w 240"/>
              <a:gd name="T1" fmla="*/ 2147483646 h 1170"/>
              <a:gd name="T2" fmla="*/ 2147483646 w 240"/>
              <a:gd name="T3" fmla="*/ 0 h 1170"/>
              <a:gd name="T4" fmla="*/ 2147483646 w 240"/>
              <a:gd name="T5" fmla="*/ 2147483646 h 1170"/>
              <a:gd name="T6" fmla="*/ 2147483646 w 240"/>
              <a:gd name="T7" fmla="*/ 2147483646 h 1170"/>
              <a:gd name="T8" fmla="*/ 0 w 240"/>
              <a:gd name="T9" fmla="*/ 2147483646 h 1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170">
                <a:moveTo>
                  <a:pt x="0" y="960"/>
                </a:moveTo>
                <a:lnTo>
                  <a:pt x="6" y="0"/>
                </a:lnTo>
                <a:lnTo>
                  <a:pt x="240" y="1092"/>
                </a:lnTo>
                <a:lnTo>
                  <a:pt x="168" y="1170"/>
                </a:lnTo>
                <a:lnTo>
                  <a:pt x="0" y="960"/>
                </a:lnTo>
                <a:close/>
              </a:path>
            </a:pathLst>
          </a:custGeom>
          <a:gradFill rotWithShape="1">
            <a:gsLst>
              <a:gs pos="0">
                <a:srgbClr val="000099"/>
              </a:gs>
              <a:gs pos="100000">
                <a:schemeClr val="bg1"/>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55" name="Group 50"/>
          <p:cNvGrpSpPr>
            <a:grpSpLocks/>
          </p:cNvGrpSpPr>
          <p:nvPr/>
        </p:nvGrpSpPr>
        <p:grpSpPr bwMode="auto">
          <a:xfrm>
            <a:off x="4294188" y="1814513"/>
            <a:ext cx="1095375" cy="338137"/>
            <a:chOff x="998" y="1077"/>
            <a:chExt cx="690" cy="213"/>
          </a:xfrm>
        </p:grpSpPr>
        <p:sp>
          <p:nvSpPr>
            <p:cNvPr id="71736" name="Rectangle 51"/>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8"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sp>
        <p:nvSpPr>
          <p:cNvPr id="95256" name="Freeform 53"/>
          <p:cNvSpPr>
            <a:spLocks/>
          </p:cNvSpPr>
          <p:nvPr/>
        </p:nvSpPr>
        <p:spPr bwMode="auto">
          <a:xfrm>
            <a:off x="5281613" y="723900"/>
            <a:ext cx="2924175" cy="5314950"/>
          </a:xfrm>
          <a:custGeom>
            <a:avLst/>
            <a:gdLst>
              <a:gd name="T0" fmla="*/ 2147483646 w 1842"/>
              <a:gd name="T1" fmla="*/ 0 h 3348"/>
              <a:gd name="T2" fmla="*/ 2147483646 w 1842"/>
              <a:gd name="T3" fmla="*/ 2147483646 h 3348"/>
              <a:gd name="T4" fmla="*/ 2147483646 w 1842"/>
              <a:gd name="T5" fmla="*/ 2147483646 h 3348"/>
              <a:gd name="T6" fmla="*/ 2147483646 w 1842"/>
              <a:gd name="T7" fmla="*/ 2147483646 h 3348"/>
              <a:gd name="T8" fmla="*/ 2147483646 w 1842"/>
              <a:gd name="T9" fmla="*/ 2147483646 h 3348"/>
              <a:gd name="T10" fmla="*/ 2147483646 w 1842"/>
              <a:gd name="T11" fmla="*/ 2147483646 h 3348"/>
              <a:gd name="T12" fmla="*/ 2147483646 w 1842"/>
              <a:gd name="T13" fmla="*/ 2147483646 h 3348"/>
              <a:gd name="T14" fmla="*/ 2147483646 w 1842"/>
              <a:gd name="T15" fmla="*/ 2147483646 h 3348"/>
              <a:gd name="T16" fmla="*/ 2147483646 w 1842"/>
              <a:gd name="T17" fmla="*/ 2147483646 h 3348"/>
              <a:gd name="T18" fmla="*/ 2147483646 w 1842"/>
              <a:gd name="T19" fmla="*/ 2147483646 h 3348"/>
              <a:gd name="T20" fmla="*/ 2147483646 w 1842"/>
              <a:gd name="T21" fmla="*/ 2147483646 h 3348"/>
              <a:gd name="T22" fmla="*/ 2147483646 w 1842"/>
              <a:gd name="T23" fmla="*/ 2147483646 h 3348"/>
              <a:gd name="T24" fmla="*/ 0 w 1842"/>
              <a:gd name="T25" fmla="*/ 2147483646 h 33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42" h="3348">
                <a:moveTo>
                  <a:pt x="132" y="0"/>
                </a:moveTo>
                <a:lnTo>
                  <a:pt x="138" y="1200"/>
                </a:lnTo>
                <a:lnTo>
                  <a:pt x="1326" y="1200"/>
                </a:lnTo>
                <a:lnTo>
                  <a:pt x="1326" y="948"/>
                </a:lnTo>
                <a:lnTo>
                  <a:pt x="1830" y="948"/>
                </a:lnTo>
                <a:lnTo>
                  <a:pt x="1842" y="2496"/>
                </a:lnTo>
                <a:lnTo>
                  <a:pt x="1656" y="2340"/>
                </a:lnTo>
                <a:lnTo>
                  <a:pt x="1644" y="1896"/>
                </a:lnTo>
                <a:lnTo>
                  <a:pt x="1248" y="1902"/>
                </a:lnTo>
                <a:lnTo>
                  <a:pt x="1230" y="2430"/>
                </a:lnTo>
                <a:lnTo>
                  <a:pt x="774" y="3348"/>
                </a:lnTo>
                <a:lnTo>
                  <a:pt x="6" y="3348"/>
                </a:lnTo>
                <a:lnTo>
                  <a:pt x="0" y="2226"/>
                </a:ln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57" name="Group 54"/>
          <p:cNvGrpSpPr>
            <a:grpSpLocks/>
          </p:cNvGrpSpPr>
          <p:nvPr/>
        </p:nvGrpSpPr>
        <p:grpSpPr bwMode="auto">
          <a:xfrm>
            <a:off x="8066088" y="2166938"/>
            <a:ext cx="1095375" cy="338137"/>
            <a:chOff x="998" y="1077"/>
            <a:chExt cx="690" cy="213"/>
          </a:xfrm>
        </p:grpSpPr>
        <p:sp>
          <p:nvSpPr>
            <p:cNvPr id="71734" name="Rectangle 55"/>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6"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grpSp>
        <p:nvGrpSpPr>
          <p:cNvPr id="95258" name="Group 57"/>
          <p:cNvGrpSpPr>
            <a:grpSpLocks/>
          </p:cNvGrpSpPr>
          <p:nvPr/>
        </p:nvGrpSpPr>
        <p:grpSpPr bwMode="auto">
          <a:xfrm>
            <a:off x="7742238" y="3919538"/>
            <a:ext cx="1095375" cy="338137"/>
            <a:chOff x="998" y="1077"/>
            <a:chExt cx="690" cy="213"/>
          </a:xfrm>
        </p:grpSpPr>
        <p:sp>
          <p:nvSpPr>
            <p:cNvPr id="71732" name="Rectangle 58"/>
            <p:cNvSpPr>
              <a:spLocks noChangeArrowheads="1"/>
            </p:cNvSpPr>
            <p:nvPr/>
          </p:nvSpPr>
          <p:spPr bwMode="auto">
            <a:xfrm>
              <a:off x="998" y="1113"/>
              <a:ext cx="690"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4" name="Text Box 7"/>
            <p:cNvSpPr txBox="1">
              <a:spLocks noChangeArrowheads="1"/>
            </p:cNvSpPr>
            <p:nvPr/>
          </p:nvSpPr>
          <p:spPr bwMode="auto">
            <a:xfrm>
              <a:off x="1107" y="1077"/>
              <a:ext cx="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600">
                  <a:solidFill>
                    <a:srgbClr val="CC0000"/>
                  </a:solidFill>
                  <a:latin typeface="Arial" charset="0"/>
                </a:rPr>
                <a:t>frame</a:t>
              </a:r>
            </a:p>
          </p:txBody>
        </p:sp>
      </p:grpSp>
      <p:grpSp>
        <p:nvGrpSpPr>
          <p:cNvPr id="95259" name="Group 60"/>
          <p:cNvGrpSpPr>
            <a:grpSpLocks/>
          </p:cNvGrpSpPr>
          <p:nvPr/>
        </p:nvGrpSpPr>
        <p:grpSpPr bwMode="auto">
          <a:xfrm>
            <a:off x="7808913" y="3638550"/>
            <a:ext cx="962025" cy="304800"/>
            <a:chOff x="1070" y="918"/>
            <a:chExt cx="606" cy="192"/>
          </a:xfrm>
        </p:grpSpPr>
        <p:sp>
          <p:nvSpPr>
            <p:cNvPr id="71730" name="Rectangle 61"/>
            <p:cNvSpPr>
              <a:spLocks noChangeArrowheads="1"/>
            </p:cNvSpPr>
            <p:nvPr/>
          </p:nvSpPr>
          <p:spPr bwMode="auto">
            <a:xfrm>
              <a:off x="1082" y="939"/>
              <a:ext cx="576" cy="13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solidFill>
                  <a:srgbClr val="CC0000"/>
                </a:solidFill>
                <a:latin typeface="Arial" charset="0"/>
                <a:ea typeface="MS PGothic" pitchFamily="34" charset="-128"/>
                <a:cs typeface="Arial" charset="0"/>
              </a:endParaRPr>
            </a:p>
          </p:txBody>
        </p:sp>
        <p:sp>
          <p:nvSpPr>
            <p:cNvPr id="95282" name="Text Box 4"/>
            <p:cNvSpPr txBox="1">
              <a:spLocks noChangeArrowheads="1"/>
            </p:cNvSpPr>
            <p:nvPr/>
          </p:nvSpPr>
          <p:spPr bwMode="auto">
            <a:xfrm>
              <a:off x="1070" y="918"/>
              <a:ext cx="6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r>
                <a:rPr lang="en-US" altLang="en-US" sz="1400">
                  <a:solidFill>
                    <a:srgbClr val="CC0000"/>
                  </a:solidFill>
                  <a:latin typeface="Arial" charset="0"/>
                </a:rPr>
                <a:t>datagram</a:t>
              </a:r>
            </a:p>
          </p:txBody>
        </p:sp>
      </p:grpSp>
      <p:sp>
        <p:nvSpPr>
          <p:cNvPr id="95260" name="Freeform 63"/>
          <p:cNvSpPr>
            <a:spLocks/>
          </p:cNvSpPr>
          <p:nvPr/>
        </p:nvSpPr>
        <p:spPr bwMode="auto">
          <a:xfrm>
            <a:off x="6424613" y="3533775"/>
            <a:ext cx="361950" cy="923925"/>
          </a:xfrm>
          <a:custGeom>
            <a:avLst/>
            <a:gdLst>
              <a:gd name="T0" fmla="*/ 2147483646 w 228"/>
              <a:gd name="T1" fmla="*/ 0 h 582"/>
              <a:gd name="T2" fmla="*/ 2147483646 w 228"/>
              <a:gd name="T3" fmla="*/ 2147483646 h 582"/>
              <a:gd name="T4" fmla="*/ 2147483646 w 228"/>
              <a:gd name="T5" fmla="*/ 2147483646 h 582"/>
              <a:gd name="T6" fmla="*/ 0 w 228"/>
              <a:gd name="T7" fmla="*/ 2147483646 h 582"/>
              <a:gd name="T8" fmla="*/ 2147483646 w 228"/>
              <a:gd name="T9" fmla="*/ 0 h 5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582">
                <a:moveTo>
                  <a:pt x="228" y="0"/>
                </a:moveTo>
                <a:lnTo>
                  <a:pt x="228" y="582"/>
                </a:lnTo>
                <a:lnTo>
                  <a:pt x="12" y="360"/>
                </a:lnTo>
                <a:lnTo>
                  <a:pt x="0" y="222"/>
                </a:lnTo>
                <a:lnTo>
                  <a:pt x="228" y="0"/>
                </a:lnTo>
                <a:close/>
              </a:path>
            </a:pathLst>
          </a:custGeom>
          <a:gradFill rotWithShape="1">
            <a:gsLst>
              <a:gs pos="0">
                <a:schemeClr val="bg1"/>
              </a:gs>
              <a:gs pos="100000">
                <a:srgbClr val="000099"/>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95261" name="Group 44"/>
          <p:cNvGrpSpPr>
            <a:grpSpLocks/>
          </p:cNvGrpSpPr>
          <p:nvPr/>
        </p:nvGrpSpPr>
        <p:grpSpPr bwMode="auto">
          <a:xfrm>
            <a:off x="6481763" y="1347788"/>
            <a:ext cx="762000" cy="693737"/>
            <a:chOff x="-44" y="1473"/>
            <a:chExt cx="981" cy="1105"/>
          </a:xfrm>
        </p:grpSpPr>
        <p:pic>
          <p:nvPicPr>
            <p:cNvPr id="95279"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80"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95262" name="Group 44"/>
          <p:cNvGrpSpPr>
            <a:grpSpLocks/>
          </p:cNvGrpSpPr>
          <p:nvPr/>
        </p:nvGrpSpPr>
        <p:grpSpPr bwMode="auto">
          <a:xfrm>
            <a:off x="6461125" y="6002338"/>
            <a:ext cx="762000" cy="693737"/>
            <a:chOff x="-44" y="1473"/>
            <a:chExt cx="981" cy="1105"/>
          </a:xfrm>
        </p:grpSpPr>
        <p:pic>
          <p:nvPicPr>
            <p:cNvPr id="95277" name="Picture 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8"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pic>
        <p:nvPicPr>
          <p:cNvPr id="71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3463" y="2671763"/>
            <a:ext cx="877887"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95264" name="Group 347"/>
          <p:cNvGrpSpPr>
            <a:grpSpLocks/>
          </p:cNvGrpSpPr>
          <p:nvPr/>
        </p:nvGrpSpPr>
        <p:grpSpPr bwMode="auto">
          <a:xfrm>
            <a:off x="5807075" y="3835400"/>
            <a:ext cx="781050" cy="430213"/>
            <a:chOff x="1871277" y="1576300"/>
            <a:chExt cx="1128371" cy="437861"/>
          </a:xfrm>
        </p:grpSpPr>
        <p:sp>
          <p:nvSpPr>
            <p:cNvPr id="72" name="Oval 71"/>
            <p:cNvSpPr>
              <a:spLocks noChangeArrowheads="1"/>
            </p:cNvSpPr>
            <p:nvPr/>
          </p:nvSpPr>
          <p:spPr bwMode="auto">
            <a:xfrm flipV="1">
              <a:off x="1873571" y="1694248"/>
              <a:ext cx="1126077" cy="319913"/>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73" name="Rectangle 72"/>
            <p:cNvSpPr/>
            <p:nvPr/>
          </p:nvSpPr>
          <p:spPr bwMode="auto">
            <a:xfrm>
              <a:off x="1871277" y="1739488"/>
              <a:ext cx="1128371" cy="116332"/>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4" name="Oval 73"/>
            <p:cNvSpPr>
              <a:spLocks noChangeArrowheads="1"/>
            </p:cNvSpPr>
            <p:nvPr/>
          </p:nvSpPr>
          <p:spPr bwMode="auto">
            <a:xfrm flipV="1">
              <a:off x="1871277" y="1576300"/>
              <a:ext cx="1126078" cy="319913"/>
            </a:xfrm>
            <a:prstGeom prst="ellipse">
              <a:avLst/>
            </a:prstGeom>
            <a:solidFill>
              <a:srgbClr val="BFBFBF"/>
            </a:solidFill>
            <a:ln w="6350">
              <a:solidFill>
                <a:schemeClr val="tx1"/>
              </a:solidFill>
              <a:round/>
              <a:headEnd/>
              <a:tailEnd/>
            </a:ln>
            <a:effectLst>
              <a:outerShdw blurRad="40000" dist="23000" dir="5400000" rotWithShape="0">
                <a:srgbClr val="000000">
                  <a:alpha val="34998"/>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75" name="Freeform 74"/>
            <p:cNvSpPr/>
            <p:nvPr/>
          </p:nvSpPr>
          <p:spPr bwMode="auto">
            <a:xfrm>
              <a:off x="2160250" y="1673243"/>
              <a:ext cx="548132" cy="16157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6" name="Freeform 75"/>
            <p:cNvSpPr>
              <a:spLocks/>
            </p:cNvSpPr>
            <p:nvPr/>
          </p:nvSpPr>
          <p:spPr bwMode="auto">
            <a:xfrm>
              <a:off x="2102915" y="1632851"/>
              <a:ext cx="662803" cy="111484"/>
            </a:xfrm>
            <a:custGeom>
              <a:avLst/>
              <a:gdLst>
                <a:gd name="T0" fmla="*/ 0 w 3723451"/>
                <a:gd name="T1" fmla="*/ 46 h 932950"/>
                <a:gd name="T2" fmla="*/ 658 w 3723451"/>
                <a:gd name="T3" fmla="*/ 1 h 932950"/>
                <a:gd name="T4" fmla="*/ 1863 w 3723451"/>
                <a:gd name="T5" fmla="*/ 106 h 932950"/>
                <a:gd name="T6" fmla="*/ 3013 w 3723451"/>
                <a:gd name="T7" fmla="*/ 0 h 932950"/>
                <a:gd name="T8" fmla="*/ 3739 w 3723451"/>
                <a:gd name="T9" fmla="*/ 42 h 932950"/>
                <a:gd name="T10" fmla="*/ 3199 w 3723451"/>
                <a:gd name="T11" fmla="*/ 94 h 932950"/>
                <a:gd name="T12" fmla="*/ 3025 w 3723451"/>
                <a:gd name="T13" fmla="*/ 80 h 932950"/>
                <a:gd name="T14" fmla="*/ 1884 w 3723451"/>
                <a:gd name="T15" fmla="*/ 190 h 932950"/>
                <a:gd name="T16" fmla="*/ 715 w 3723451"/>
                <a:gd name="T17" fmla="*/ 84 h 932950"/>
                <a:gd name="T18" fmla="*/ 525 w 3723451"/>
                <a:gd name="T19" fmla="*/ 96 h 932950"/>
                <a:gd name="T20" fmla="*/ 0 w 3723451"/>
                <a:gd name="T21" fmla="*/ 4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7" name="Freeform 76"/>
            <p:cNvSpPr>
              <a:spLocks/>
            </p:cNvSpPr>
            <p:nvPr/>
          </p:nvSpPr>
          <p:spPr bwMode="auto">
            <a:xfrm>
              <a:off x="2536374" y="1728178"/>
              <a:ext cx="245398" cy="96943"/>
            </a:xfrm>
            <a:custGeom>
              <a:avLst/>
              <a:gdLst>
                <a:gd name="T0" fmla="*/ 0 w 1366596"/>
                <a:gd name="T1" fmla="*/ 0 h 809868"/>
                <a:gd name="T2" fmla="*/ 1421 w 1366596"/>
                <a:gd name="T3" fmla="*/ 128 h 809868"/>
                <a:gd name="T4" fmla="*/ 899 w 1366596"/>
                <a:gd name="T5" fmla="*/ 166 h 809868"/>
                <a:gd name="T6" fmla="*/ 5 w 1366596"/>
                <a:gd name="T7" fmla="*/ 88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78" name="Freeform 77"/>
            <p:cNvSpPr>
              <a:spLocks/>
            </p:cNvSpPr>
            <p:nvPr/>
          </p:nvSpPr>
          <p:spPr bwMode="auto">
            <a:xfrm>
              <a:off x="2089154" y="1729794"/>
              <a:ext cx="240810" cy="96943"/>
            </a:xfrm>
            <a:custGeom>
              <a:avLst/>
              <a:gdLst>
                <a:gd name="T0" fmla="*/ 1354 w 1348191"/>
                <a:gd name="T1" fmla="*/ 0 h 791462"/>
                <a:gd name="T2" fmla="*/ 1372 w 1348191"/>
                <a:gd name="T3" fmla="*/ 86 h 791462"/>
                <a:gd name="T4" fmla="*/ 496 w 1348191"/>
                <a:gd name="T5" fmla="*/ 178 h 791462"/>
                <a:gd name="T6" fmla="*/ 0 w 1348191"/>
                <a:gd name="T7" fmla="*/ 138 h 791462"/>
                <a:gd name="T8" fmla="*/ 135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79" name="Straight Connector 78"/>
            <p:cNvCxnSpPr>
              <a:cxnSpLocks noChangeShapeType="1"/>
              <a:endCxn id="74" idx="2"/>
            </p:cNvCxnSpPr>
            <p:nvPr/>
          </p:nvCxnSpPr>
          <p:spPr bwMode="auto">
            <a:xfrm flipH="1" flipV="1">
              <a:off x="1871277" y="1737872"/>
              <a:ext cx="2294" cy="1227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cxnSp>
          <p:nvCxnSpPr>
            <p:cNvPr id="80" name="Straight Connector 79"/>
            <p:cNvCxnSpPr>
              <a:cxnSpLocks noChangeShapeType="1"/>
            </p:cNvCxnSpPr>
            <p:nvPr/>
          </p:nvCxnSpPr>
          <p:spPr bwMode="auto">
            <a:xfrm flipH="1" flipV="1">
              <a:off x="2997355" y="1734641"/>
              <a:ext cx="2293" cy="122795"/>
            </a:xfrm>
            <a:prstGeom prst="line">
              <a:avLst/>
            </a:prstGeom>
            <a:noFill/>
            <a:ln w="6350">
              <a:solidFill>
                <a:schemeClr val="tx1"/>
              </a:solidFill>
              <a:round/>
              <a:headEnd/>
              <a:tailEnd/>
            </a:ln>
            <a:effectLst>
              <a:outerShdw blurRad="40005" dist="19939" dir="5400000" algn="tl" rotWithShape="0">
                <a:srgbClr val="000000">
                  <a:alpha val="37999"/>
                </a:srgbClr>
              </a:outerShdw>
            </a:effectLst>
            <a:extLst>
              <a:ext uri="{909E8E84-426E-40DD-AFC4-6F175D3DCCD1}">
                <a14:hiddenFill xmlns:a14="http://schemas.microsoft.com/office/drawing/2010/main">
                  <a:noFill/>
                </a14:hiddenFill>
              </a:ext>
            </a:extLst>
          </p:spPr>
        </p:cxnSp>
      </p:grpSp>
      <p:sp>
        <p:nvSpPr>
          <p:cNvPr id="81" name="Rectangle 2"/>
          <p:cNvSpPr>
            <a:spLocks noGrp="1" noChangeArrowheads="1"/>
          </p:cNvSpPr>
          <p:nvPr>
            <p:ph type="title"/>
          </p:nvPr>
        </p:nvSpPr>
        <p:spPr>
          <a:xfrm>
            <a:off x="415925" y="39688"/>
            <a:ext cx="4560888" cy="1143000"/>
          </a:xfrm>
        </p:spPr>
        <p:txBody>
          <a:bodyPr/>
          <a:lstStyle/>
          <a:p>
            <a:pPr>
              <a:defRPr/>
            </a:pPr>
            <a:r>
              <a:rPr lang="en-US" sz="3400" dirty="0">
                <a:cs typeface="+mj-cs"/>
              </a:rPr>
              <a:t>Switches vs. Routers</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D2BC4677-EF13-CF44-80E3-BB39AD4B07BC}" type="slidenum">
              <a:rPr lang="en-US" altLang="en-US" sz="1200" smtClean="0">
                <a:latin typeface="Comic Sans MS" charset="0"/>
              </a:rPr>
              <a:pPr>
                <a:defRPr/>
              </a:pPr>
              <a:t>47</a:t>
            </a:fld>
            <a:endParaRPr lang="en-US" altLang="en-US" sz="1200">
              <a:latin typeface="Comic Sans MS" charset="0"/>
            </a:endParaRPr>
          </a:p>
        </p:txBody>
      </p:sp>
      <p:sp>
        <p:nvSpPr>
          <p:cNvPr id="69"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E7E47B10-DCD2-8448-AFB0-022C1467650E}" type="slidenum">
              <a:rPr lang="en-US" altLang="en-US" sz="1200" smtClean="0"/>
              <a:pPr>
                <a:spcBef>
                  <a:spcPct val="0"/>
                </a:spcBef>
                <a:buFontTx/>
                <a:buNone/>
                <a:defRPr/>
              </a:pPr>
              <a:t>48</a:t>
            </a:fld>
            <a:endParaRPr lang="en-US" altLang="en-US" sz="1200"/>
          </a:p>
        </p:txBody>
      </p:sp>
      <p:sp>
        <p:nvSpPr>
          <p:cNvPr id="361474" name="Rectangle 2"/>
          <p:cNvSpPr>
            <a:spLocks noGrp="1" noChangeArrowheads="1"/>
          </p:cNvSpPr>
          <p:nvPr>
            <p:ph type="title"/>
          </p:nvPr>
        </p:nvSpPr>
        <p:spPr>
          <a:xfrm>
            <a:off x="685800" y="457200"/>
            <a:ext cx="7772400" cy="1143000"/>
          </a:xfrm>
        </p:spPr>
        <p:txBody>
          <a:bodyPr/>
          <a:lstStyle/>
          <a:p>
            <a:pPr>
              <a:defRPr/>
            </a:pPr>
            <a:r>
              <a:rPr lang="en-US" sz="3600" dirty="0">
                <a:ea typeface="+mj-ea"/>
                <a:cs typeface="+mj-cs"/>
              </a:rPr>
              <a:t>Routers vs. Switches</a:t>
            </a:r>
          </a:p>
        </p:txBody>
      </p:sp>
      <p:sp>
        <p:nvSpPr>
          <p:cNvPr id="361475" name="Rectangle 3"/>
          <p:cNvSpPr>
            <a:spLocks noGrp="1" noChangeArrowheads="1"/>
          </p:cNvSpPr>
          <p:nvPr>
            <p:ph type="body" idx="1"/>
          </p:nvPr>
        </p:nvSpPr>
        <p:spPr>
          <a:xfrm>
            <a:off x="762000" y="1524000"/>
            <a:ext cx="7772400" cy="4114800"/>
          </a:xfrm>
        </p:spPr>
        <p:txBody>
          <a:bodyPr/>
          <a:lstStyle/>
          <a:p>
            <a:pPr>
              <a:buFontTx/>
              <a:buNone/>
              <a:defRPr/>
            </a:pPr>
            <a:r>
              <a:rPr lang="en-US" sz="2400" dirty="0">
                <a:solidFill>
                  <a:srgbClr val="FF0000"/>
                </a:solidFill>
                <a:ea typeface="+mn-ea"/>
                <a:cs typeface="+mn-cs"/>
              </a:rPr>
              <a:t>Switches+ and -</a:t>
            </a:r>
            <a:r>
              <a:rPr lang="en-US" sz="2400" dirty="0">
                <a:ea typeface="+mn-ea"/>
                <a:cs typeface="+mn-cs"/>
              </a:rPr>
              <a:t>  </a:t>
            </a:r>
          </a:p>
          <a:p>
            <a:pPr>
              <a:buFontTx/>
              <a:buNone/>
              <a:defRPr/>
            </a:pPr>
            <a:r>
              <a:rPr lang="en-US" sz="2400" dirty="0">
                <a:ea typeface="+mn-ea"/>
                <a:cs typeface="+mn-cs"/>
              </a:rPr>
              <a:t>+ Switch operation is simpler requiring less packet processing</a:t>
            </a:r>
          </a:p>
          <a:p>
            <a:pPr>
              <a:buFontTx/>
              <a:buNone/>
              <a:defRPr/>
            </a:pPr>
            <a:r>
              <a:rPr lang="en-US" sz="2400" dirty="0">
                <a:ea typeface="+mn-ea"/>
                <a:cs typeface="+mn-cs"/>
              </a:rPr>
              <a:t>+ Switch tables are self learning </a:t>
            </a:r>
          </a:p>
          <a:p>
            <a:pPr>
              <a:buFontTx/>
              <a:buNone/>
              <a:defRPr/>
            </a:pPr>
            <a:r>
              <a:rPr lang="en-US" sz="2400" dirty="0">
                <a:ea typeface="+mn-ea"/>
                <a:cs typeface="+mn-cs"/>
              </a:rPr>
              <a:t>- All traffic confined to spanning tree, even when alternative bandwidth is available</a:t>
            </a:r>
          </a:p>
          <a:p>
            <a:pPr>
              <a:buFontTx/>
              <a:buNone/>
              <a:defRPr/>
            </a:pPr>
            <a:r>
              <a:rPr lang="en-US" sz="2400" dirty="0">
                <a:ea typeface="+mn-ea"/>
                <a:cs typeface="+mn-cs"/>
              </a:rPr>
              <a:t>-  Switches do not offer protection from broadcast storms</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7A501E38-CA60-BF4F-ABF2-01659BA8F8E7}" type="slidenum">
              <a:rPr lang="en-US" altLang="en-US" sz="1200" smtClean="0"/>
              <a:pPr>
                <a:spcBef>
                  <a:spcPct val="0"/>
                </a:spcBef>
                <a:buFontTx/>
                <a:buNone/>
                <a:defRPr/>
              </a:pPr>
              <a:t>49</a:t>
            </a:fld>
            <a:endParaRPr lang="en-US" altLang="en-US" sz="1200"/>
          </a:p>
        </p:txBody>
      </p:sp>
      <p:sp>
        <p:nvSpPr>
          <p:cNvPr id="362498" name="Rectangle 2"/>
          <p:cNvSpPr>
            <a:spLocks noGrp="1" noChangeArrowheads="1"/>
          </p:cNvSpPr>
          <p:nvPr>
            <p:ph type="title"/>
          </p:nvPr>
        </p:nvSpPr>
        <p:spPr>
          <a:xfrm>
            <a:off x="609600" y="304800"/>
            <a:ext cx="7772400" cy="1143000"/>
          </a:xfrm>
        </p:spPr>
        <p:txBody>
          <a:bodyPr/>
          <a:lstStyle/>
          <a:p>
            <a:pPr>
              <a:defRPr/>
            </a:pPr>
            <a:r>
              <a:rPr lang="en-US" altLang="en-US" sz="3600" dirty="0"/>
              <a:t>Routers vs. Switches</a:t>
            </a:r>
          </a:p>
        </p:txBody>
      </p:sp>
      <p:sp>
        <p:nvSpPr>
          <p:cNvPr id="362499" name="Rectangle 3"/>
          <p:cNvSpPr>
            <a:spLocks noGrp="1" noChangeArrowheads="1"/>
          </p:cNvSpPr>
          <p:nvPr>
            <p:ph type="body" idx="1"/>
          </p:nvPr>
        </p:nvSpPr>
        <p:spPr>
          <a:xfrm>
            <a:off x="533400" y="1600200"/>
            <a:ext cx="8170863" cy="4648200"/>
          </a:xfrm>
        </p:spPr>
        <p:txBody>
          <a:bodyPr/>
          <a:lstStyle/>
          <a:p>
            <a:pPr>
              <a:buFontTx/>
              <a:buNone/>
              <a:defRPr/>
            </a:pPr>
            <a:r>
              <a:rPr lang="en-US" altLang="en-US" dirty="0">
                <a:solidFill>
                  <a:srgbClr val="FF0000"/>
                </a:solidFill>
              </a:rPr>
              <a:t>Routers + and -</a:t>
            </a:r>
            <a:endParaRPr lang="en-US" altLang="en-US" dirty="0"/>
          </a:p>
          <a:p>
            <a:pPr>
              <a:buFontTx/>
              <a:buNone/>
              <a:defRPr/>
            </a:pPr>
            <a:r>
              <a:rPr lang="en-US" altLang="en-US" dirty="0"/>
              <a:t>+ </a:t>
            </a:r>
            <a:r>
              <a:rPr lang="en-US" altLang="en-US" sz="2400" dirty="0"/>
              <a:t>arbitrary topologies can be supported, cycling is limited by TTL counters (and good routing protocols)</a:t>
            </a:r>
          </a:p>
          <a:p>
            <a:pPr>
              <a:buFontTx/>
              <a:buNone/>
              <a:defRPr/>
            </a:pPr>
            <a:r>
              <a:rPr lang="en-US" altLang="en-US" sz="2400" dirty="0"/>
              <a:t>+ provide protection against broadcast storms</a:t>
            </a:r>
          </a:p>
          <a:p>
            <a:pPr>
              <a:buFontTx/>
              <a:buNone/>
              <a:defRPr/>
            </a:pPr>
            <a:r>
              <a:rPr lang="en-US" altLang="en-US" sz="2400" dirty="0"/>
              <a:t>-  require IP address configuration (not plug and play)</a:t>
            </a:r>
          </a:p>
          <a:p>
            <a:pPr>
              <a:buFontTx/>
              <a:buNone/>
              <a:defRPr/>
            </a:pPr>
            <a:r>
              <a:rPr lang="en-US" altLang="en-US" sz="2400" dirty="0"/>
              <a:t>-  require higher packet processing</a:t>
            </a:r>
          </a:p>
          <a:p>
            <a:pPr>
              <a:buFontTx/>
              <a:buNone/>
              <a:defRPr/>
            </a:pPr>
            <a:endParaRPr lang="en-US" altLang="en-US" sz="2400" dirty="0"/>
          </a:p>
          <a:p>
            <a:pPr>
              <a:defRPr/>
            </a:pPr>
            <a:r>
              <a:rPr lang="en-US" altLang="en-US" sz="2400" dirty="0"/>
              <a:t>switches do well in small (few hundred hosts) while routers used in large networks (thousands of hosts)</a:t>
            </a:r>
            <a:endParaRPr lang="en-US" altLang="en-US" dirty="0"/>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60D5A237-9245-774C-B487-6F496D6414C3}" type="slidenum">
              <a:rPr lang="en-US" altLang="en-US" sz="1200" smtClean="0"/>
              <a:pPr>
                <a:spcBef>
                  <a:spcPct val="0"/>
                </a:spcBef>
                <a:buFontTx/>
                <a:buNone/>
                <a:defRPr/>
              </a:pPr>
              <a:t>5</a:t>
            </a:fld>
            <a:endParaRPr lang="en-US" altLang="en-US" sz="1200"/>
          </a:p>
        </p:txBody>
      </p:sp>
      <p:sp>
        <p:nvSpPr>
          <p:cNvPr id="146434" name="Rectangle 2"/>
          <p:cNvSpPr>
            <a:spLocks noGrp="1" noChangeArrowheads="1"/>
          </p:cNvSpPr>
          <p:nvPr>
            <p:ph type="title"/>
          </p:nvPr>
        </p:nvSpPr>
        <p:spPr>
          <a:xfrm>
            <a:off x="762000" y="381000"/>
            <a:ext cx="7772400" cy="609600"/>
          </a:xfrm>
        </p:spPr>
        <p:txBody>
          <a:bodyPr/>
          <a:lstStyle/>
          <a:p>
            <a:pPr>
              <a:defRPr/>
            </a:pPr>
            <a:r>
              <a:rPr lang="en-US" sz="3400" dirty="0">
                <a:ea typeface="+mj-ea"/>
                <a:cs typeface="+mj-cs"/>
              </a:rPr>
              <a:t>Other Data Link Layer Functions</a:t>
            </a:r>
          </a:p>
        </p:txBody>
      </p:sp>
      <p:sp>
        <p:nvSpPr>
          <p:cNvPr id="146435" name="Rectangle 3"/>
          <p:cNvSpPr>
            <a:spLocks noGrp="1" noChangeArrowheads="1"/>
          </p:cNvSpPr>
          <p:nvPr>
            <p:ph type="body" idx="1"/>
          </p:nvPr>
        </p:nvSpPr>
        <p:spPr>
          <a:xfrm>
            <a:off x="685800" y="1066800"/>
            <a:ext cx="7772400" cy="4648200"/>
          </a:xfrm>
        </p:spPr>
        <p:txBody>
          <a:bodyPr/>
          <a:lstStyle/>
          <a:p>
            <a:pPr>
              <a:lnSpc>
                <a:spcPct val="90000"/>
              </a:lnSpc>
              <a:defRPr/>
            </a:pPr>
            <a:r>
              <a:rPr lang="en-US" altLang="en-US" sz="2000" dirty="0">
                <a:solidFill>
                  <a:srgbClr val="FF0000"/>
                </a:solidFill>
              </a:rPr>
              <a:t>Error Detection (commonly implemented)</a:t>
            </a:r>
            <a:endParaRPr lang="en-US" altLang="en-US" sz="2000" dirty="0"/>
          </a:p>
          <a:p>
            <a:pPr lvl="1">
              <a:lnSpc>
                <a:spcPct val="90000"/>
              </a:lnSpc>
              <a:defRPr/>
            </a:pPr>
            <a:r>
              <a:rPr lang="en-US" altLang="en-US" sz="1800" dirty="0"/>
              <a:t>errors caused by signal attenuation, noise, etc. </a:t>
            </a:r>
          </a:p>
          <a:p>
            <a:pPr lvl="1">
              <a:lnSpc>
                <a:spcPct val="90000"/>
              </a:lnSpc>
              <a:defRPr/>
            </a:pPr>
            <a:r>
              <a:rPr lang="en-US" altLang="en-US" sz="1800" dirty="0"/>
              <a:t>sender computes  </a:t>
            </a:r>
            <a:r>
              <a:rPr lang="ja-JP" altLang="en-US" sz="1800" dirty="0">
                <a:latin typeface="Arial" pitchFamily="34" charset="0"/>
              </a:rPr>
              <a:t>“</a:t>
            </a:r>
            <a:r>
              <a:rPr lang="en-US" altLang="ja-JP" sz="1800" dirty="0"/>
              <a:t>checksum</a:t>
            </a:r>
            <a:r>
              <a:rPr lang="ja-JP" altLang="en-US" sz="1800" dirty="0">
                <a:latin typeface="Arial" pitchFamily="34" charset="0"/>
              </a:rPr>
              <a:t>”</a:t>
            </a:r>
            <a:r>
              <a:rPr lang="en-US" altLang="ja-JP" sz="1800" dirty="0"/>
              <a:t>, attaches to frame</a:t>
            </a:r>
          </a:p>
          <a:p>
            <a:pPr lvl="1">
              <a:lnSpc>
                <a:spcPct val="90000"/>
              </a:lnSpc>
              <a:defRPr/>
            </a:pPr>
            <a:r>
              <a:rPr lang="en-US" altLang="en-US" sz="1800" dirty="0"/>
              <a:t>receiver detects presence of errors by verifying </a:t>
            </a:r>
            <a:r>
              <a:rPr lang="ja-JP" altLang="en-US" sz="1800" dirty="0">
                <a:latin typeface="Arial" pitchFamily="34" charset="0"/>
              </a:rPr>
              <a:t>“</a:t>
            </a:r>
            <a:r>
              <a:rPr lang="en-US" altLang="ja-JP" sz="1800" dirty="0"/>
              <a:t>checksum</a:t>
            </a:r>
            <a:r>
              <a:rPr lang="ja-JP" altLang="en-US" sz="1800" dirty="0">
                <a:latin typeface="Arial" pitchFamily="34" charset="0"/>
              </a:rPr>
              <a:t>”</a:t>
            </a:r>
            <a:endParaRPr lang="en-US" altLang="ja-JP" sz="1800" dirty="0"/>
          </a:p>
          <a:p>
            <a:pPr lvl="2">
              <a:lnSpc>
                <a:spcPct val="90000"/>
              </a:lnSpc>
              <a:defRPr/>
            </a:pPr>
            <a:r>
              <a:rPr lang="en-US" altLang="en-US" dirty="0"/>
              <a:t>drops corrupted frame, may ask sender for retransmission</a:t>
            </a:r>
          </a:p>
          <a:p>
            <a:pPr lvl="1">
              <a:lnSpc>
                <a:spcPct val="90000"/>
              </a:lnSpc>
              <a:defRPr/>
            </a:pPr>
            <a:r>
              <a:rPr lang="en-US" altLang="en-US" sz="1800" dirty="0"/>
              <a:t>Commonly used </a:t>
            </a:r>
            <a:r>
              <a:rPr lang="ja-JP" altLang="en-US" sz="1800" dirty="0">
                <a:latin typeface="Arial" pitchFamily="34" charset="0"/>
              </a:rPr>
              <a:t>“</a:t>
            </a:r>
            <a:r>
              <a:rPr lang="en-US" altLang="ja-JP" sz="1800" dirty="0"/>
              <a:t>checksum</a:t>
            </a:r>
            <a:r>
              <a:rPr lang="ja-JP" altLang="en-US" sz="1800" dirty="0">
                <a:latin typeface="Arial" pitchFamily="34" charset="0"/>
              </a:rPr>
              <a:t>”</a:t>
            </a:r>
            <a:r>
              <a:rPr lang="en-US" altLang="ja-JP" sz="1800" dirty="0"/>
              <a:t>: cyclic redundancy code (CRC)</a:t>
            </a:r>
            <a:r>
              <a:rPr lang="en-US" altLang="ja-JP" dirty="0"/>
              <a:t> </a:t>
            </a:r>
          </a:p>
          <a:p>
            <a:pPr>
              <a:lnSpc>
                <a:spcPct val="90000"/>
              </a:lnSpc>
              <a:defRPr/>
            </a:pPr>
            <a:r>
              <a:rPr lang="en-US" altLang="en-US" sz="2000" dirty="0">
                <a:solidFill>
                  <a:srgbClr val="FF0000"/>
                </a:solidFill>
              </a:rPr>
              <a:t>Reliable delivery between adjacent nodes (optional)</a:t>
            </a:r>
          </a:p>
          <a:p>
            <a:pPr lvl="1">
              <a:lnSpc>
                <a:spcPct val="90000"/>
              </a:lnSpc>
              <a:defRPr/>
            </a:pPr>
            <a:r>
              <a:rPr lang="en-US" altLang="en-US" sz="1800" dirty="0"/>
              <a:t>using, e.g., go-back-N or selective repeat protocol</a:t>
            </a:r>
          </a:p>
          <a:p>
            <a:pPr lvl="2">
              <a:lnSpc>
                <a:spcPct val="90000"/>
              </a:lnSpc>
              <a:defRPr/>
            </a:pPr>
            <a:r>
              <a:rPr lang="en-US" altLang="en-US" dirty="0"/>
              <a:t>seldom used on low bit error link (fiber, some twisted pair)</a:t>
            </a:r>
          </a:p>
          <a:p>
            <a:pPr lvl="2">
              <a:lnSpc>
                <a:spcPct val="90000"/>
              </a:lnSpc>
              <a:defRPr/>
            </a:pPr>
            <a:r>
              <a:rPr lang="en-US" altLang="en-US" dirty="0"/>
              <a:t>wireless links: high error rates</a:t>
            </a:r>
          </a:p>
          <a:p>
            <a:pPr lvl="2">
              <a:lnSpc>
                <a:spcPct val="90000"/>
              </a:lnSpc>
              <a:defRPr/>
            </a:pPr>
            <a:r>
              <a:rPr lang="en-US" altLang="en-US" dirty="0"/>
              <a:t>Q: why both link-level and end-end reliability?</a:t>
            </a:r>
          </a:p>
          <a:p>
            <a:pPr>
              <a:lnSpc>
                <a:spcPct val="90000"/>
              </a:lnSpc>
              <a:defRPr/>
            </a:pPr>
            <a:r>
              <a:rPr lang="en-US" altLang="en-US" sz="2000" dirty="0">
                <a:solidFill>
                  <a:srgbClr val="FF0000"/>
                </a:solidFill>
              </a:rPr>
              <a:t>Error Correction (optional)</a:t>
            </a:r>
            <a:endParaRPr lang="en-US" altLang="en-US" sz="2000" dirty="0"/>
          </a:p>
          <a:p>
            <a:pPr lvl="1">
              <a:lnSpc>
                <a:spcPct val="90000"/>
              </a:lnSpc>
              <a:defRPr/>
            </a:pPr>
            <a:r>
              <a:rPr lang="en-US" altLang="en-US" sz="1800" dirty="0"/>
              <a:t>receiver identifies </a:t>
            </a:r>
            <a:r>
              <a:rPr lang="en-US" altLang="en-US" sz="1800" i="1" dirty="0">
                <a:solidFill>
                  <a:srgbClr val="FF0000"/>
                </a:solidFill>
              </a:rPr>
              <a:t>and corrects</a:t>
            </a:r>
            <a:r>
              <a:rPr lang="en-US" altLang="en-US" sz="1800" dirty="0"/>
              <a:t> bit error(s) without resorting to retransmission, using forward error correction (FEC) codes</a:t>
            </a:r>
            <a:endParaRPr lang="en-US" altLang="en-US" sz="1800" i="1" dirty="0">
              <a:solidFill>
                <a:srgbClr val="FF0000"/>
              </a:solidFill>
            </a:endParaRPr>
          </a:p>
          <a:p>
            <a:pPr>
              <a:lnSpc>
                <a:spcPct val="90000"/>
              </a:lnSpc>
              <a:defRPr/>
            </a:pPr>
            <a:r>
              <a:rPr lang="en-US" altLang="en-US" sz="2000" dirty="0">
                <a:solidFill>
                  <a:srgbClr val="FF0000"/>
                </a:solidFill>
              </a:rPr>
              <a:t>Flow Control (optional)</a:t>
            </a:r>
            <a:endParaRPr lang="en-US" altLang="en-US" sz="2000" dirty="0"/>
          </a:p>
          <a:p>
            <a:pPr lvl="1">
              <a:lnSpc>
                <a:spcPct val="90000"/>
              </a:lnSpc>
              <a:defRPr/>
            </a:pPr>
            <a:r>
              <a:rPr lang="en-US" altLang="en-US" sz="1800" dirty="0"/>
              <a:t>negotiating transmission rates between two nodes</a:t>
            </a:r>
          </a:p>
        </p:txBody>
      </p:sp>
      <p:sp>
        <p:nvSpPr>
          <p:cNvPr id="7"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anim calcmode="lin" valueType="num">
                                      <p:cBhvr additive="base">
                                        <p:cTn id="11"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64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anim calcmode="lin" valueType="num">
                                      <p:cBhvr additive="base">
                                        <p:cTn id="15"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643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anim calcmode="lin" valueType="num">
                                      <p:cBhvr additive="base">
                                        <p:cTn id="19"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anim calcmode="lin" valueType="num">
                                      <p:cBhvr additive="base">
                                        <p:cTn id="23"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643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6435">
                                            <p:txEl>
                                              <p:pRg st="5" end="5"/>
                                            </p:txEl>
                                          </p:spTgt>
                                        </p:tgtEl>
                                        <p:attrNameLst>
                                          <p:attrName>style.visibility</p:attrName>
                                        </p:attrNameLst>
                                      </p:cBhvr>
                                      <p:to>
                                        <p:strVal val="visible"/>
                                      </p:to>
                                    </p:set>
                                    <p:anim calcmode="lin" valueType="num">
                                      <p:cBhvr additive="base">
                                        <p:cTn id="27" dur="500" fill="hold"/>
                                        <p:tgtEl>
                                          <p:spTgt spid="14643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6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6435">
                                            <p:txEl>
                                              <p:pRg st="6" end="6"/>
                                            </p:txEl>
                                          </p:spTgt>
                                        </p:tgtEl>
                                        <p:attrNameLst>
                                          <p:attrName>style.visibility</p:attrName>
                                        </p:attrNameLst>
                                      </p:cBhvr>
                                      <p:to>
                                        <p:strVal val="visible"/>
                                      </p:to>
                                    </p:set>
                                    <p:anim calcmode="lin" valueType="num">
                                      <p:cBhvr additive="base">
                                        <p:cTn id="33" dur="500" fill="hold"/>
                                        <p:tgtEl>
                                          <p:spTgt spid="146435">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4643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6435">
                                            <p:txEl>
                                              <p:pRg st="7" end="7"/>
                                            </p:txEl>
                                          </p:spTgt>
                                        </p:tgtEl>
                                        <p:attrNameLst>
                                          <p:attrName>style.visibility</p:attrName>
                                        </p:attrNameLst>
                                      </p:cBhvr>
                                      <p:to>
                                        <p:strVal val="visible"/>
                                      </p:to>
                                    </p:set>
                                    <p:anim calcmode="lin" valueType="num">
                                      <p:cBhvr additive="base">
                                        <p:cTn id="37" dur="500" fill="hold"/>
                                        <p:tgtEl>
                                          <p:spTgt spid="146435">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643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6435">
                                            <p:txEl>
                                              <p:pRg st="8" end="8"/>
                                            </p:txEl>
                                          </p:spTgt>
                                        </p:tgtEl>
                                        <p:attrNameLst>
                                          <p:attrName>style.visibility</p:attrName>
                                        </p:attrNameLst>
                                      </p:cBhvr>
                                      <p:to>
                                        <p:strVal val="visible"/>
                                      </p:to>
                                    </p:set>
                                    <p:anim calcmode="lin" valueType="num">
                                      <p:cBhvr additive="base">
                                        <p:cTn id="41" dur="500" fill="hold"/>
                                        <p:tgtEl>
                                          <p:spTgt spid="14643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643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46435">
                                            <p:txEl>
                                              <p:pRg st="9" end="9"/>
                                            </p:txEl>
                                          </p:spTgt>
                                        </p:tgtEl>
                                        <p:attrNameLst>
                                          <p:attrName>style.visibility</p:attrName>
                                        </p:attrNameLst>
                                      </p:cBhvr>
                                      <p:to>
                                        <p:strVal val="visible"/>
                                      </p:to>
                                    </p:set>
                                    <p:anim calcmode="lin" valueType="num">
                                      <p:cBhvr additive="base">
                                        <p:cTn id="45" dur="500" fill="hold"/>
                                        <p:tgtEl>
                                          <p:spTgt spid="14643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643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46435">
                                            <p:txEl>
                                              <p:pRg st="10" end="10"/>
                                            </p:txEl>
                                          </p:spTgt>
                                        </p:tgtEl>
                                        <p:attrNameLst>
                                          <p:attrName>style.visibility</p:attrName>
                                        </p:attrNameLst>
                                      </p:cBhvr>
                                      <p:to>
                                        <p:strVal val="visible"/>
                                      </p:to>
                                    </p:set>
                                    <p:anim calcmode="lin" valueType="num">
                                      <p:cBhvr additive="base">
                                        <p:cTn id="49" dur="500" fill="hold"/>
                                        <p:tgtEl>
                                          <p:spTgt spid="146435">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64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6435">
                                            <p:txEl>
                                              <p:pRg st="11" end="11"/>
                                            </p:txEl>
                                          </p:spTgt>
                                        </p:tgtEl>
                                        <p:attrNameLst>
                                          <p:attrName>style.visibility</p:attrName>
                                        </p:attrNameLst>
                                      </p:cBhvr>
                                      <p:to>
                                        <p:strVal val="visible"/>
                                      </p:to>
                                    </p:set>
                                    <p:anim calcmode="lin" valueType="num">
                                      <p:cBhvr additive="base">
                                        <p:cTn id="55" dur="500" fill="hold"/>
                                        <p:tgtEl>
                                          <p:spTgt spid="146435">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6435">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46435">
                                            <p:txEl>
                                              <p:pRg st="12" end="12"/>
                                            </p:txEl>
                                          </p:spTgt>
                                        </p:tgtEl>
                                        <p:attrNameLst>
                                          <p:attrName>style.visibility</p:attrName>
                                        </p:attrNameLst>
                                      </p:cBhvr>
                                      <p:to>
                                        <p:strVal val="visible"/>
                                      </p:to>
                                    </p:set>
                                    <p:anim calcmode="lin" valueType="num">
                                      <p:cBhvr additive="base">
                                        <p:cTn id="59" dur="500" fill="hold"/>
                                        <p:tgtEl>
                                          <p:spTgt spid="146435">
                                            <p:txEl>
                                              <p:pRg st="12" end="1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464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46435">
                                            <p:txEl>
                                              <p:pRg st="13" end="13"/>
                                            </p:txEl>
                                          </p:spTgt>
                                        </p:tgtEl>
                                        <p:attrNameLst>
                                          <p:attrName>style.visibility</p:attrName>
                                        </p:attrNameLst>
                                      </p:cBhvr>
                                      <p:to>
                                        <p:strVal val="visible"/>
                                      </p:to>
                                    </p:set>
                                    <p:anim calcmode="lin" valueType="num">
                                      <p:cBhvr additive="base">
                                        <p:cTn id="65" dur="500" fill="hold"/>
                                        <p:tgtEl>
                                          <p:spTgt spid="146435">
                                            <p:txEl>
                                              <p:pRg st="13" end="13"/>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46435">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46435">
                                            <p:txEl>
                                              <p:pRg st="14" end="14"/>
                                            </p:txEl>
                                          </p:spTgt>
                                        </p:tgtEl>
                                        <p:attrNameLst>
                                          <p:attrName>style.visibility</p:attrName>
                                        </p:attrNameLst>
                                      </p:cBhvr>
                                      <p:to>
                                        <p:strVal val="visible"/>
                                      </p:to>
                                    </p:set>
                                    <p:anim calcmode="lin" valueType="num">
                                      <p:cBhvr additive="base">
                                        <p:cTn id="69" dur="500" fill="hold"/>
                                        <p:tgtEl>
                                          <p:spTgt spid="146435">
                                            <p:txEl>
                                              <p:pRg st="14" end="14"/>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14643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268" name="Freeform 92"/>
          <p:cNvSpPr>
            <a:spLocks/>
          </p:cNvSpPr>
          <p:nvPr/>
        </p:nvSpPr>
        <p:spPr bwMode="auto">
          <a:xfrm>
            <a:off x="5656263" y="2616200"/>
            <a:ext cx="2308225" cy="3028950"/>
          </a:xfrm>
          <a:custGeom>
            <a:avLst/>
            <a:gdLst>
              <a:gd name="T0" fmla="*/ 0 w 1454"/>
              <a:gd name="T1" fmla="*/ 2147483647 h 1908"/>
              <a:gd name="T2" fmla="*/ 50403125 w 1454"/>
              <a:gd name="T3" fmla="*/ 2147483647 h 1908"/>
              <a:gd name="T4" fmla="*/ 708164700 w 1454"/>
              <a:gd name="T5" fmla="*/ 0 h 1908"/>
              <a:gd name="T6" fmla="*/ 2147483647 w 1454"/>
              <a:gd name="T7" fmla="*/ 758567825 h 1908"/>
              <a:gd name="T8" fmla="*/ 2147483647 w 1454"/>
              <a:gd name="T9" fmla="*/ 2147483647 h 1908"/>
              <a:gd name="T10" fmla="*/ 624998750 w 1454"/>
              <a:gd name="T11" fmla="*/ 2147483647 h 1908"/>
              <a:gd name="T12" fmla="*/ 0 w 1454"/>
              <a:gd name="T13" fmla="*/ 2147483647 h 19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54" h="1908">
                <a:moveTo>
                  <a:pt x="0" y="1728"/>
                </a:moveTo>
                <a:cubicBezTo>
                  <a:pt x="15" y="1684"/>
                  <a:pt x="4" y="1697"/>
                  <a:pt x="20" y="1681"/>
                </a:cubicBezTo>
                <a:lnTo>
                  <a:pt x="281" y="0"/>
                </a:lnTo>
                <a:lnTo>
                  <a:pt x="1246" y="301"/>
                </a:lnTo>
                <a:lnTo>
                  <a:pt x="1454" y="1493"/>
                </a:lnTo>
                <a:lnTo>
                  <a:pt x="248" y="1908"/>
                </a:lnTo>
                <a:lnTo>
                  <a:pt x="0" y="1728"/>
                </a:lnTo>
                <a:close/>
              </a:path>
            </a:pathLst>
          </a:custGeom>
          <a:gradFill rotWithShape="1">
            <a:gsLst>
              <a:gs pos="0">
                <a:srgbClr val="000099"/>
              </a:gs>
              <a:gs pos="50000">
                <a:schemeClr val="bg1"/>
              </a:gs>
              <a:gs pos="100000">
                <a:srgbClr val="000099"/>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a:p>
        </p:txBody>
      </p:sp>
      <p:sp>
        <p:nvSpPr>
          <p:cNvPr id="8199" name="Rectangle 3"/>
          <p:cNvSpPr>
            <a:spLocks noGrp="1" noChangeArrowheads="1"/>
          </p:cNvSpPr>
          <p:nvPr>
            <p:ph type="body" sz="half" idx="1"/>
          </p:nvPr>
        </p:nvSpPr>
        <p:spPr>
          <a:xfrm>
            <a:off x="398463" y="1208088"/>
            <a:ext cx="4075112" cy="4659312"/>
          </a:xfrm>
        </p:spPr>
        <p:txBody>
          <a:bodyPr/>
          <a:lstStyle/>
          <a:p>
            <a:pPr>
              <a:defRPr/>
            </a:pPr>
            <a:r>
              <a:rPr lang="en-US" sz="2200" dirty="0">
                <a:cs typeface="+mn-cs"/>
              </a:rPr>
              <a:t>in each and every host</a:t>
            </a:r>
          </a:p>
          <a:p>
            <a:pPr>
              <a:defRPr/>
            </a:pPr>
            <a:r>
              <a:rPr lang="en-US" sz="2200" dirty="0">
                <a:cs typeface="+mn-cs"/>
              </a:rPr>
              <a:t>link layer implemented in </a:t>
            </a:r>
            <a:r>
              <a:rPr lang="ja-JP" altLang="en-US" sz="2200" dirty="0">
                <a:cs typeface="+mn-cs"/>
              </a:rPr>
              <a:t>“</a:t>
            </a:r>
            <a:r>
              <a:rPr lang="en-US" sz="2200" dirty="0">
                <a:cs typeface="+mn-cs"/>
              </a:rPr>
              <a:t>adaptor</a:t>
            </a:r>
            <a:r>
              <a:rPr lang="ja-JP" altLang="en-US" sz="2200" dirty="0">
                <a:cs typeface="+mn-cs"/>
              </a:rPr>
              <a:t>”</a:t>
            </a:r>
            <a:r>
              <a:rPr lang="en-US" sz="2200" dirty="0">
                <a:cs typeface="+mn-cs"/>
              </a:rPr>
              <a:t> (aka </a:t>
            </a:r>
            <a:r>
              <a:rPr lang="en-US" sz="2200" i="1" dirty="0">
                <a:solidFill>
                  <a:srgbClr val="CC0000"/>
                </a:solidFill>
                <a:cs typeface="+mn-cs"/>
              </a:rPr>
              <a:t>network interface card</a:t>
            </a:r>
            <a:r>
              <a:rPr lang="en-US" sz="2200" dirty="0">
                <a:cs typeface="+mn-cs"/>
              </a:rPr>
              <a:t> NIC) or on a chip</a:t>
            </a:r>
          </a:p>
          <a:p>
            <a:pPr lvl="1">
              <a:defRPr/>
            </a:pPr>
            <a:r>
              <a:rPr lang="en-US" sz="2200" dirty="0"/>
              <a:t>Ethernet card, 802.11 card; Ethernet chipset</a:t>
            </a:r>
          </a:p>
          <a:p>
            <a:pPr lvl="1">
              <a:defRPr/>
            </a:pPr>
            <a:r>
              <a:rPr lang="en-US" sz="2200" dirty="0"/>
              <a:t>implements link, physical layer</a:t>
            </a:r>
          </a:p>
          <a:p>
            <a:pPr>
              <a:defRPr/>
            </a:pPr>
            <a:r>
              <a:rPr lang="en-US" sz="2200" dirty="0">
                <a:cs typeface="+mn-cs"/>
              </a:rPr>
              <a:t>attaches into host’s system buses</a:t>
            </a:r>
          </a:p>
          <a:p>
            <a:pPr>
              <a:defRPr/>
            </a:pPr>
            <a:r>
              <a:rPr lang="en-US" sz="2200" dirty="0">
                <a:cs typeface="+mn-cs"/>
              </a:rPr>
              <a:t>combination of hardware, software, firmware</a:t>
            </a:r>
          </a:p>
          <a:p>
            <a:pPr lvl="1">
              <a:defRPr/>
            </a:pPr>
            <a:endParaRPr lang="en-US" sz="2200" dirty="0"/>
          </a:p>
        </p:txBody>
      </p:sp>
      <p:sp>
        <p:nvSpPr>
          <p:cNvPr id="8200" name="Rectangle 42"/>
          <p:cNvSpPr>
            <a:spLocks noChangeArrowheads="1"/>
          </p:cNvSpPr>
          <p:nvPr/>
        </p:nvSpPr>
        <p:spPr bwMode="auto">
          <a:xfrm>
            <a:off x="6129338" y="2614613"/>
            <a:ext cx="1836737" cy="24018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1" name="Rectangle 44"/>
          <p:cNvSpPr>
            <a:spLocks noChangeArrowheads="1"/>
          </p:cNvSpPr>
          <p:nvPr/>
        </p:nvSpPr>
        <p:spPr bwMode="auto">
          <a:xfrm>
            <a:off x="6578600" y="4552950"/>
            <a:ext cx="666750" cy="282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02" name="Rectangle 45"/>
          <p:cNvSpPr>
            <a:spLocks noChangeArrowheads="1"/>
          </p:cNvSpPr>
          <p:nvPr/>
        </p:nvSpPr>
        <p:spPr bwMode="auto">
          <a:xfrm>
            <a:off x="6578600" y="396557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8203" name="Text Box 46"/>
          <p:cNvSpPr txBox="1">
            <a:spLocks noChangeArrowheads="1"/>
          </p:cNvSpPr>
          <p:nvPr/>
        </p:nvSpPr>
        <p:spPr bwMode="auto">
          <a:xfrm>
            <a:off x="6384925" y="4562475"/>
            <a:ext cx="103663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a:latin typeface="Arial" charset="0"/>
              </a:rPr>
              <a:t>physical</a:t>
            </a:r>
          </a:p>
          <a:p>
            <a:pPr algn="ctr" eaLnBrk="1" hangingPunct="1">
              <a:defRPr/>
            </a:pPr>
            <a:r>
              <a:rPr lang="en-US" sz="1200" i="0" dirty="0">
                <a:latin typeface="Arial" charset="0"/>
              </a:rPr>
              <a:t>transmission</a:t>
            </a:r>
          </a:p>
        </p:txBody>
      </p:sp>
      <p:sp>
        <p:nvSpPr>
          <p:cNvPr id="23559" name="Freeform 47"/>
          <p:cNvSpPr>
            <a:spLocks/>
          </p:cNvSpPr>
          <p:nvPr/>
        </p:nvSpPr>
        <p:spPr bwMode="auto">
          <a:xfrm>
            <a:off x="6630988" y="3484563"/>
            <a:ext cx="200025" cy="460375"/>
          </a:xfrm>
          <a:custGeom>
            <a:avLst/>
            <a:gdLst>
              <a:gd name="T0" fmla="*/ 0 w 361"/>
              <a:gd name="T1" fmla="*/ 0 h 478"/>
              <a:gd name="T2" fmla="*/ 0 w 361"/>
              <a:gd name="T3" fmla="*/ 2147483646 h 478"/>
              <a:gd name="T4" fmla="*/ 2147483646 w 361"/>
              <a:gd name="T5" fmla="*/ 2147483646 h 478"/>
              <a:gd name="T6" fmla="*/ 2147483646 w 361"/>
              <a:gd name="T7" fmla="*/ 2147483646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48"/>
          <p:cNvSpPr>
            <a:spLocks noChangeShapeType="1"/>
          </p:cNvSpPr>
          <p:nvPr/>
        </p:nvSpPr>
        <p:spPr bwMode="auto">
          <a:xfrm>
            <a:off x="6496050" y="3657600"/>
            <a:ext cx="1358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6" name="Line 49"/>
          <p:cNvSpPr>
            <a:spLocks noChangeShapeType="1"/>
          </p:cNvSpPr>
          <p:nvPr/>
        </p:nvSpPr>
        <p:spPr bwMode="auto">
          <a:xfrm flipV="1">
            <a:off x="6891338" y="3665538"/>
            <a:ext cx="0" cy="300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07" name="Rectangle 50"/>
          <p:cNvSpPr>
            <a:spLocks noChangeArrowheads="1"/>
          </p:cNvSpPr>
          <p:nvPr/>
        </p:nvSpPr>
        <p:spPr bwMode="auto">
          <a:xfrm>
            <a:off x="6384925" y="2967038"/>
            <a:ext cx="657225" cy="519112"/>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cpu</a:t>
            </a:r>
          </a:p>
        </p:txBody>
      </p:sp>
      <p:sp>
        <p:nvSpPr>
          <p:cNvPr id="8208" name="Rectangle 51"/>
          <p:cNvSpPr>
            <a:spLocks noChangeArrowheads="1"/>
          </p:cNvSpPr>
          <p:nvPr/>
        </p:nvSpPr>
        <p:spPr bwMode="auto">
          <a:xfrm>
            <a:off x="7204075" y="2968625"/>
            <a:ext cx="657225" cy="5191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memory</a:t>
            </a:r>
          </a:p>
        </p:txBody>
      </p:sp>
      <p:sp>
        <p:nvSpPr>
          <p:cNvPr id="8209" name="Line 52"/>
          <p:cNvSpPr>
            <a:spLocks noChangeShapeType="1"/>
          </p:cNvSpPr>
          <p:nvPr/>
        </p:nvSpPr>
        <p:spPr bwMode="auto">
          <a:xfrm flipH="1" flipV="1">
            <a:off x="6688138" y="3487738"/>
            <a:ext cx="1587" cy="169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0" name="Line 53"/>
          <p:cNvSpPr>
            <a:spLocks noChangeShapeType="1"/>
          </p:cNvSpPr>
          <p:nvPr/>
        </p:nvSpPr>
        <p:spPr bwMode="auto">
          <a:xfrm flipH="1" flipV="1">
            <a:off x="7561263" y="3489325"/>
            <a:ext cx="1587"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1" name="Text Box 54"/>
          <p:cNvSpPr txBox="1">
            <a:spLocks noChangeArrowheads="1"/>
          </p:cNvSpPr>
          <p:nvPr/>
        </p:nvSpPr>
        <p:spPr bwMode="auto">
          <a:xfrm>
            <a:off x="8008938" y="3786188"/>
            <a:ext cx="87947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a:latin typeface="Arial" charset="0"/>
              </a:rPr>
              <a:t>host </a:t>
            </a:r>
          </a:p>
          <a:p>
            <a:pPr eaLnBrk="1" hangingPunct="1">
              <a:defRPr/>
            </a:pPr>
            <a:r>
              <a:rPr lang="en-US" sz="1200" dirty="0">
                <a:latin typeface="Arial" charset="0"/>
              </a:rPr>
              <a:t>bus </a:t>
            </a:r>
          </a:p>
          <a:p>
            <a:pPr eaLnBrk="1" hangingPunct="1">
              <a:defRPr/>
            </a:pPr>
            <a:r>
              <a:rPr lang="en-US" sz="1200" dirty="0">
                <a:latin typeface="Arial" charset="0"/>
              </a:rPr>
              <a:t>(e.g., PCI)</a:t>
            </a:r>
          </a:p>
        </p:txBody>
      </p:sp>
      <p:sp>
        <p:nvSpPr>
          <p:cNvPr id="8212" name="Line 55"/>
          <p:cNvSpPr>
            <a:spLocks noChangeShapeType="1"/>
          </p:cNvSpPr>
          <p:nvPr/>
        </p:nvSpPr>
        <p:spPr bwMode="auto">
          <a:xfrm flipH="1">
            <a:off x="6891338" y="4273550"/>
            <a:ext cx="12700" cy="33972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3" name="Line 56"/>
          <p:cNvSpPr>
            <a:spLocks noChangeShapeType="1"/>
          </p:cNvSpPr>
          <p:nvPr/>
        </p:nvSpPr>
        <p:spPr bwMode="auto">
          <a:xfrm>
            <a:off x="6889750" y="4806950"/>
            <a:ext cx="0" cy="36671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4" name="Line 57"/>
          <p:cNvSpPr>
            <a:spLocks noChangeShapeType="1"/>
          </p:cNvSpPr>
          <p:nvPr/>
        </p:nvSpPr>
        <p:spPr bwMode="auto">
          <a:xfrm flipH="1" flipV="1">
            <a:off x="7686675" y="3662363"/>
            <a:ext cx="382588" cy="26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5" name="Text Box 58"/>
          <p:cNvSpPr txBox="1">
            <a:spLocks noChangeArrowheads="1"/>
          </p:cNvSpPr>
          <p:nvPr/>
        </p:nvSpPr>
        <p:spPr bwMode="auto">
          <a:xfrm>
            <a:off x="7296150" y="5356225"/>
            <a:ext cx="127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dirty="0">
                <a:latin typeface="Arial" charset="0"/>
              </a:rPr>
              <a:t>network adapter</a:t>
            </a:r>
          </a:p>
          <a:p>
            <a:pPr eaLnBrk="1" hangingPunct="1">
              <a:defRPr/>
            </a:pPr>
            <a:r>
              <a:rPr lang="en-US" sz="1200" dirty="0">
                <a:latin typeface="Arial" charset="0"/>
              </a:rPr>
              <a:t>card</a:t>
            </a:r>
          </a:p>
        </p:txBody>
      </p:sp>
      <p:sp>
        <p:nvSpPr>
          <p:cNvPr id="8216" name="Line 59"/>
          <p:cNvSpPr>
            <a:spLocks noChangeShapeType="1"/>
          </p:cNvSpPr>
          <p:nvPr/>
        </p:nvSpPr>
        <p:spPr bwMode="auto">
          <a:xfrm flipH="1" flipV="1">
            <a:off x="7504113" y="4679950"/>
            <a:ext cx="271462" cy="750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17" name="Rectangle 43"/>
          <p:cNvSpPr>
            <a:spLocks noChangeArrowheads="1"/>
          </p:cNvSpPr>
          <p:nvPr/>
        </p:nvSpPr>
        <p:spPr bwMode="auto">
          <a:xfrm>
            <a:off x="6351588" y="3854450"/>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nvGrpSpPr>
          <p:cNvPr id="306260" name="Group 84"/>
          <p:cNvGrpSpPr>
            <a:grpSpLocks/>
          </p:cNvGrpSpPr>
          <p:nvPr/>
        </p:nvGrpSpPr>
        <p:grpSpPr bwMode="auto">
          <a:xfrm>
            <a:off x="5091113" y="2743200"/>
            <a:ext cx="1466850" cy="2065338"/>
            <a:chOff x="2691" y="1728"/>
            <a:chExt cx="924" cy="1301"/>
          </a:xfrm>
        </p:grpSpPr>
        <p:sp>
          <p:nvSpPr>
            <p:cNvPr id="23582" name="Freeform 62"/>
            <p:cNvSpPr>
              <a:spLocks/>
            </p:cNvSpPr>
            <p:nvPr/>
          </p:nvSpPr>
          <p:spPr bwMode="auto">
            <a:xfrm>
              <a:off x="3225" y="2509"/>
              <a:ext cx="390" cy="52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520">
                  <a:moveTo>
                    <a:pt x="390" y="0"/>
                  </a:moveTo>
                  <a:lnTo>
                    <a:pt x="0" y="221"/>
                  </a:lnTo>
                  <a:lnTo>
                    <a:pt x="3" y="433"/>
                  </a:lnTo>
                  <a:lnTo>
                    <a:pt x="388" y="520"/>
                  </a:lnTo>
                  <a:lnTo>
                    <a:pt x="390" y="0"/>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Freeform 63"/>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rgbClr val="FF0000"/>
                </a:gs>
                <a:gs pos="100000">
                  <a:srgbClr val="FFFFFF"/>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Rectangle 64"/>
            <p:cNvSpPr>
              <a:spLocks noChangeArrowheads="1"/>
            </p:cNvSpPr>
            <p:nvPr/>
          </p:nvSpPr>
          <p:spPr bwMode="auto">
            <a:xfrm>
              <a:off x="2737" y="1775"/>
              <a:ext cx="489" cy="52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27" name="Text Box 65"/>
            <p:cNvSpPr txBox="1">
              <a:spLocks noChangeArrowheads="1"/>
            </p:cNvSpPr>
            <p:nvPr/>
          </p:nvSpPr>
          <p:spPr bwMode="auto">
            <a:xfrm>
              <a:off x="2691" y="1728"/>
              <a:ext cx="5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r>
                <a:rPr lang="en-US" sz="1200" i="0" dirty="0">
                  <a:latin typeface="Arial" charset="0"/>
                </a:rPr>
                <a:t>application</a:t>
              </a:r>
            </a:p>
            <a:p>
              <a:pPr algn="ctr" eaLnBrk="1" hangingPunct="1">
                <a:defRPr/>
              </a:pPr>
              <a:r>
                <a:rPr lang="en-US" sz="1200" i="0" dirty="0">
                  <a:latin typeface="Arial" charset="0"/>
                </a:rPr>
                <a:t>transport</a:t>
              </a:r>
            </a:p>
            <a:p>
              <a:pPr algn="ctr" eaLnBrk="1" hangingPunct="1">
                <a:defRPr/>
              </a:pPr>
              <a:r>
                <a:rPr lang="en-US" sz="1200" i="0" dirty="0">
                  <a:latin typeface="Arial" charset="0"/>
                </a:rPr>
                <a:t>network</a:t>
              </a:r>
            </a:p>
            <a:p>
              <a:pPr algn="ctr" eaLnBrk="1" hangingPunct="1">
                <a:defRPr/>
              </a:pPr>
              <a:r>
                <a:rPr lang="en-US" sz="1200" i="0" dirty="0">
                  <a:latin typeface="Arial" charset="0"/>
                </a:rPr>
                <a:t>link</a:t>
              </a:r>
            </a:p>
          </p:txBody>
        </p:sp>
        <p:sp>
          <p:nvSpPr>
            <p:cNvPr id="8228" name="Line 66"/>
            <p:cNvSpPr>
              <a:spLocks noChangeShapeType="1"/>
            </p:cNvSpPr>
            <p:nvPr/>
          </p:nvSpPr>
          <p:spPr bwMode="auto">
            <a:xfrm>
              <a:off x="2737" y="188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29" name="Line 67"/>
            <p:cNvSpPr>
              <a:spLocks noChangeShapeType="1"/>
            </p:cNvSpPr>
            <p:nvPr/>
          </p:nvSpPr>
          <p:spPr bwMode="auto">
            <a:xfrm>
              <a:off x="2737" y="199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0" name="Line 68"/>
            <p:cNvSpPr>
              <a:spLocks noChangeShapeType="1"/>
            </p:cNvSpPr>
            <p:nvPr/>
          </p:nvSpPr>
          <p:spPr bwMode="auto">
            <a:xfrm>
              <a:off x="2735" y="2098"/>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1" name="Line 69"/>
            <p:cNvSpPr>
              <a:spLocks noChangeShapeType="1"/>
            </p:cNvSpPr>
            <p:nvPr/>
          </p:nvSpPr>
          <p:spPr bwMode="auto">
            <a:xfrm>
              <a:off x="2738" y="2206"/>
              <a:ext cx="484"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2" name="Rectangle 70"/>
            <p:cNvSpPr>
              <a:spLocks noChangeArrowheads="1"/>
            </p:cNvSpPr>
            <p:nvPr/>
          </p:nvSpPr>
          <p:spPr bwMode="auto">
            <a:xfrm>
              <a:off x="2695" y="2212"/>
              <a:ext cx="552" cy="1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3" name="Line 71"/>
            <p:cNvSpPr>
              <a:spLocks noChangeShapeType="1"/>
            </p:cNvSpPr>
            <p:nvPr/>
          </p:nvSpPr>
          <p:spPr bwMode="auto">
            <a:xfrm>
              <a:off x="2738" y="222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4" name="Line 72"/>
            <p:cNvSpPr>
              <a:spLocks noChangeShapeType="1"/>
            </p:cNvSpPr>
            <p:nvPr/>
          </p:nvSpPr>
          <p:spPr bwMode="auto">
            <a:xfrm>
              <a:off x="3225" y="2218"/>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5" name="Rectangle 73"/>
            <p:cNvSpPr>
              <a:spLocks noChangeArrowheads="1"/>
            </p:cNvSpPr>
            <p:nvPr/>
          </p:nvSpPr>
          <p:spPr bwMode="auto">
            <a:xfrm>
              <a:off x="2737" y="2415"/>
              <a:ext cx="489" cy="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36" name="Text Box 74"/>
            <p:cNvSpPr txBox="1">
              <a:spLocks noChangeArrowheads="1"/>
            </p:cNvSpPr>
            <p:nvPr/>
          </p:nvSpPr>
          <p:spPr bwMode="auto">
            <a:xfrm>
              <a:off x="2745" y="2345"/>
              <a:ext cx="4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eaLnBrk="1" hangingPunct="1">
                <a:defRPr/>
              </a:pPr>
              <a:endParaRPr lang="en-US" sz="1200" i="0" dirty="0">
                <a:latin typeface="Arial" charset="0"/>
              </a:endParaRPr>
            </a:p>
            <a:p>
              <a:pPr algn="ctr" eaLnBrk="1" hangingPunct="1">
                <a:defRPr/>
              </a:pPr>
              <a:endParaRPr lang="en-US" sz="1200" i="0" dirty="0">
                <a:latin typeface="Arial" charset="0"/>
              </a:endParaRPr>
            </a:p>
            <a:p>
              <a:pPr algn="ctr" eaLnBrk="1" hangingPunct="1">
                <a:defRPr/>
              </a:pPr>
              <a:endParaRPr lang="en-US" sz="1200" i="0" dirty="0">
                <a:latin typeface="Arial" charset="0"/>
              </a:endParaRPr>
            </a:p>
            <a:p>
              <a:pPr algn="ctr" eaLnBrk="1" hangingPunct="1">
                <a:defRPr/>
              </a:pPr>
              <a:r>
                <a:rPr lang="en-US" sz="1200" i="0" dirty="0">
                  <a:latin typeface="Arial" charset="0"/>
                </a:rPr>
                <a:t>link</a:t>
              </a:r>
            </a:p>
            <a:p>
              <a:pPr algn="ctr" eaLnBrk="1" hangingPunct="1">
                <a:defRPr/>
              </a:pPr>
              <a:r>
                <a:rPr lang="en-US" sz="1200" i="0" dirty="0">
                  <a:latin typeface="Arial" charset="0"/>
                </a:rPr>
                <a:t>physical</a:t>
              </a:r>
            </a:p>
          </p:txBody>
        </p:sp>
        <p:sp>
          <p:nvSpPr>
            <p:cNvPr id="8237" name="Line 75"/>
            <p:cNvSpPr>
              <a:spLocks noChangeShapeType="1"/>
            </p:cNvSpPr>
            <p:nvPr/>
          </p:nvSpPr>
          <p:spPr bwMode="auto">
            <a:xfrm>
              <a:off x="2737" y="252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8" name="Line 76"/>
            <p:cNvSpPr>
              <a:spLocks noChangeShapeType="1"/>
            </p:cNvSpPr>
            <p:nvPr/>
          </p:nvSpPr>
          <p:spPr bwMode="auto">
            <a:xfrm>
              <a:off x="2737" y="2632"/>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39" name="Line 77"/>
            <p:cNvSpPr>
              <a:spLocks noChangeShapeType="1"/>
            </p:cNvSpPr>
            <p:nvPr/>
          </p:nvSpPr>
          <p:spPr bwMode="auto">
            <a:xfrm>
              <a:off x="2735" y="2721"/>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0" name="Line 78"/>
            <p:cNvSpPr>
              <a:spLocks noChangeShapeType="1"/>
            </p:cNvSpPr>
            <p:nvPr/>
          </p:nvSpPr>
          <p:spPr bwMode="auto">
            <a:xfrm>
              <a:off x="2733" y="2836"/>
              <a:ext cx="4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1" name="Rectangle 79"/>
            <p:cNvSpPr>
              <a:spLocks noChangeArrowheads="1"/>
            </p:cNvSpPr>
            <p:nvPr/>
          </p:nvSpPr>
          <p:spPr bwMode="auto">
            <a:xfrm>
              <a:off x="2719" y="2390"/>
              <a:ext cx="518" cy="29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2" name="Line 80"/>
            <p:cNvSpPr>
              <a:spLocks noChangeShapeType="1"/>
            </p:cNvSpPr>
            <p:nvPr/>
          </p:nvSpPr>
          <p:spPr bwMode="auto">
            <a:xfrm>
              <a:off x="2737" y="2614"/>
              <a:ext cx="0" cy="6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3" name="Line 81"/>
            <p:cNvSpPr>
              <a:spLocks noChangeShapeType="1"/>
            </p:cNvSpPr>
            <p:nvPr/>
          </p:nvSpPr>
          <p:spPr bwMode="auto">
            <a:xfrm>
              <a:off x="3226" y="2614"/>
              <a:ext cx="0" cy="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8244" name="Rectangle 82"/>
            <p:cNvSpPr>
              <a:spLocks noChangeArrowheads="1"/>
            </p:cNvSpPr>
            <p:nvPr/>
          </p:nvSpPr>
          <p:spPr bwMode="auto">
            <a:xfrm>
              <a:off x="2736" y="1778"/>
              <a:ext cx="490" cy="431"/>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8245" name="Rectangle 83"/>
            <p:cNvSpPr>
              <a:spLocks noChangeArrowheads="1"/>
            </p:cNvSpPr>
            <p:nvPr/>
          </p:nvSpPr>
          <p:spPr bwMode="auto">
            <a:xfrm>
              <a:off x="2733" y="2721"/>
              <a:ext cx="489" cy="21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grpSp>
      <p:pic>
        <p:nvPicPr>
          <p:cNvPr id="8219" name="Picture 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122363"/>
            <a:ext cx="1350963"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8220"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317625"/>
            <a:ext cx="11430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nvGrpSpPr>
          <p:cNvPr id="23576" name="Group 89"/>
          <p:cNvGrpSpPr>
            <a:grpSpLocks/>
          </p:cNvGrpSpPr>
          <p:nvPr/>
        </p:nvGrpSpPr>
        <p:grpSpPr bwMode="auto">
          <a:xfrm>
            <a:off x="5062538" y="5251450"/>
            <a:ext cx="1109662" cy="1095375"/>
            <a:chOff x="-44" y="1473"/>
            <a:chExt cx="981" cy="1105"/>
          </a:xfrm>
        </p:grpSpPr>
        <p:pic>
          <p:nvPicPr>
            <p:cNvPr id="23580" name="Picture 90"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1" name="Freeform 91"/>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6" name="Rectangle 2"/>
          <p:cNvSpPr>
            <a:spLocks noGrp="1" noChangeArrowheads="1"/>
          </p:cNvSpPr>
          <p:nvPr>
            <p:ph type="title"/>
          </p:nvPr>
        </p:nvSpPr>
        <p:spPr>
          <a:xfrm>
            <a:off x="384175" y="152400"/>
            <a:ext cx="8251825" cy="1143000"/>
          </a:xfrm>
        </p:spPr>
        <p:txBody>
          <a:bodyPr/>
          <a:lstStyle/>
          <a:p>
            <a:pPr>
              <a:defRPr/>
            </a:pPr>
            <a:r>
              <a:rPr lang="en-US" sz="3400" dirty="0">
                <a:cs typeface="+mj-cs"/>
              </a:rPr>
              <a:t>Where is the link layer implemented?</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68AB47FD-93E8-F440-9E2C-E20E23491157}" type="slidenum">
              <a:rPr lang="en-US" altLang="en-US" sz="1200" smtClean="0">
                <a:latin typeface="Comic Sans MS" charset="0"/>
              </a:rPr>
              <a:pPr>
                <a:defRPr/>
              </a:pPr>
              <a:t>6</a:t>
            </a:fld>
            <a:endParaRPr lang="en-US" altLang="en-US" sz="1200">
              <a:latin typeface="Comic Sans MS" charset="0"/>
            </a:endParaRPr>
          </a:p>
        </p:txBody>
      </p:sp>
      <p:sp>
        <p:nvSpPr>
          <p:cNvPr id="53"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06260"/>
                                        </p:tgtEl>
                                        <p:attrNameLst>
                                          <p:attrName>style.visibility</p:attrName>
                                        </p:attrNameLst>
                                      </p:cBhvr>
                                      <p:to>
                                        <p:strVal val="visible"/>
                                      </p:to>
                                    </p:set>
                                    <p:animEffect transition="in" filter="wipe(right)">
                                      <p:cBhvr>
                                        <p:cTn id="7" dur="1000"/>
                                        <p:tgtEl>
                                          <p:spTgt spid="30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sz="half" idx="1"/>
          </p:nvPr>
        </p:nvSpPr>
        <p:spPr>
          <a:xfrm>
            <a:off x="425450" y="3811588"/>
            <a:ext cx="4067175" cy="1935162"/>
          </a:xfrm>
        </p:spPr>
        <p:txBody>
          <a:bodyPr/>
          <a:lstStyle/>
          <a:p>
            <a:pPr>
              <a:defRPr/>
            </a:pPr>
            <a:r>
              <a:rPr lang="en-US" sz="2400" dirty="0">
                <a:cs typeface="+mn-cs"/>
              </a:rPr>
              <a:t>sending side:</a:t>
            </a:r>
          </a:p>
          <a:p>
            <a:pPr lvl="1">
              <a:defRPr/>
            </a:pPr>
            <a:r>
              <a:rPr lang="en-US" sz="2200" dirty="0"/>
              <a:t>encapsulates datagram in frame</a:t>
            </a:r>
          </a:p>
          <a:p>
            <a:pPr lvl="1">
              <a:defRPr/>
            </a:pPr>
            <a:r>
              <a:rPr lang="en-US" sz="2200" dirty="0"/>
              <a:t>adds error checking bits, rdt, flow control, etc.</a:t>
            </a:r>
          </a:p>
        </p:txBody>
      </p:sp>
      <p:sp>
        <p:nvSpPr>
          <p:cNvPr id="9222" name="Rectangle 4"/>
          <p:cNvSpPr>
            <a:spLocks noGrp="1" noChangeArrowheads="1"/>
          </p:cNvSpPr>
          <p:nvPr>
            <p:ph type="body" sz="half" idx="2"/>
          </p:nvPr>
        </p:nvSpPr>
        <p:spPr>
          <a:xfrm>
            <a:off x="4508500" y="3810000"/>
            <a:ext cx="4090988" cy="1851025"/>
          </a:xfrm>
        </p:spPr>
        <p:txBody>
          <a:bodyPr/>
          <a:lstStyle/>
          <a:p>
            <a:pPr>
              <a:defRPr/>
            </a:pPr>
            <a:r>
              <a:rPr lang="en-US" sz="2400" dirty="0">
                <a:cs typeface="+mn-cs"/>
              </a:rPr>
              <a:t>receiving side</a:t>
            </a:r>
          </a:p>
          <a:p>
            <a:pPr lvl="1">
              <a:defRPr/>
            </a:pPr>
            <a:r>
              <a:rPr lang="en-US" sz="2200" dirty="0"/>
              <a:t>looks for errors, rdt, flow control, etc.</a:t>
            </a:r>
          </a:p>
          <a:p>
            <a:pPr lvl="1">
              <a:defRPr/>
            </a:pPr>
            <a:r>
              <a:rPr lang="en-US" sz="2200" dirty="0"/>
              <a:t>extracts datagram, passes to upper layer at receiving side</a:t>
            </a:r>
          </a:p>
        </p:txBody>
      </p:sp>
      <p:sp>
        <p:nvSpPr>
          <p:cNvPr id="9223" name="Rectangle 27"/>
          <p:cNvSpPr>
            <a:spLocks noChangeArrowheads="1"/>
          </p:cNvSpPr>
          <p:nvPr/>
        </p:nvSpPr>
        <p:spPr bwMode="auto">
          <a:xfrm>
            <a:off x="4113213" y="3087688"/>
            <a:ext cx="1444625" cy="212725"/>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4" name="Rectangle 28"/>
          <p:cNvSpPr>
            <a:spLocks noChangeArrowheads="1"/>
          </p:cNvSpPr>
          <p:nvPr/>
        </p:nvSpPr>
        <p:spPr bwMode="auto">
          <a:xfrm>
            <a:off x="1957388" y="1066800"/>
            <a:ext cx="1944687" cy="17700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5" name="Line 29"/>
          <p:cNvSpPr>
            <a:spLocks noChangeShapeType="1"/>
          </p:cNvSpPr>
          <p:nvPr/>
        </p:nvSpPr>
        <p:spPr bwMode="auto">
          <a:xfrm>
            <a:off x="2052638" y="1585913"/>
            <a:ext cx="0" cy="393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26" name="Rectangle 30"/>
          <p:cNvSpPr>
            <a:spLocks noChangeArrowheads="1"/>
          </p:cNvSpPr>
          <p:nvPr/>
        </p:nvSpPr>
        <p:spPr bwMode="auto">
          <a:xfrm>
            <a:off x="2193925" y="190658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7" name="Rectangle 31"/>
          <p:cNvSpPr>
            <a:spLocks noChangeArrowheads="1"/>
          </p:cNvSpPr>
          <p:nvPr/>
        </p:nvSpPr>
        <p:spPr bwMode="auto">
          <a:xfrm>
            <a:off x="2435225" y="2466975"/>
            <a:ext cx="704850"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28" name="Rectangle 32"/>
          <p:cNvSpPr>
            <a:spLocks noChangeArrowheads="1"/>
          </p:cNvSpPr>
          <p:nvPr/>
        </p:nvSpPr>
        <p:spPr bwMode="auto">
          <a:xfrm>
            <a:off x="2435225" y="199548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29" name="Line 33"/>
          <p:cNvSpPr>
            <a:spLocks noChangeShapeType="1"/>
          </p:cNvSpPr>
          <p:nvPr/>
        </p:nvSpPr>
        <p:spPr bwMode="auto">
          <a:xfrm>
            <a:off x="2346325" y="174942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0" name="Line 34"/>
          <p:cNvSpPr>
            <a:spLocks noChangeShapeType="1"/>
          </p:cNvSpPr>
          <p:nvPr/>
        </p:nvSpPr>
        <p:spPr bwMode="auto">
          <a:xfrm flipV="1">
            <a:off x="2763838" y="175577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1" name="Rectangle 35"/>
          <p:cNvSpPr>
            <a:spLocks noChangeArrowheads="1"/>
          </p:cNvSpPr>
          <p:nvPr/>
        </p:nvSpPr>
        <p:spPr bwMode="auto">
          <a:xfrm>
            <a:off x="2228850" y="119538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2" name="Rectangle 36"/>
          <p:cNvSpPr>
            <a:spLocks noChangeArrowheads="1"/>
          </p:cNvSpPr>
          <p:nvPr/>
        </p:nvSpPr>
        <p:spPr bwMode="auto">
          <a:xfrm>
            <a:off x="3095625" y="119697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33" name="Line 37"/>
          <p:cNvSpPr>
            <a:spLocks noChangeShapeType="1"/>
          </p:cNvSpPr>
          <p:nvPr/>
        </p:nvSpPr>
        <p:spPr bwMode="auto">
          <a:xfrm flipH="1" flipV="1">
            <a:off x="2551113" y="1611313"/>
            <a:ext cx="1587"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4" name="Line 38"/>
          <p:cNvSpPr>
            <a:spLocks noChangeShapeType="1"/>
          </p:cNvSpPr>
          <p:nvPr/>
        </p:nvSpPr>
        <p:spPr bwMode="auto">
          <a:xfrm flipH="1" flipV="1">
            <a:off x="3475038" y="161448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35" name="Rectangle 39"/>
          <p:cNvSpPr>
            <a:spLocks noChangeArrowheads="1"/>
          </p:cNvSpPr>
          <p:nvPr/>
        </p:nvSpPr>
        <p:spPr bwMode="auto">
          <a:xfrm>
            <a:off x="5832475" y="1123950"/>
            <a:ext cx="1944688" cy="1731963"/>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6" name="Rectangle 40"/>
          <p:cNvSpPr>
            <a:spLocks noChangeArrowheads="1"/>
          </p:cNvSpPr>
          <p:nvPr/>
        </p:nvSpPr>
        <p:spPr bwMode="auto">
          <a:xfrm>
            <a:off x="6069013" y="1925638"/>
            <a:ext cx="1187450" cy="866775"/>
          </a:xfrm>
          <a:prstGeom prst="rect">
            <a:avLst/>
          </a:prstGeom>
          <a:solidFill>
            <a:srgbClr val="FF0000"/>
          </a:solidFill>
          <a:ln w="9525">
            <a:solidFill>
              <a:schemeClr val="tx1"/>
            </a:solidFill>
            <a:prstDash val="dash"/>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7" name="Rectangle 41"/>
          <p:cNvSpPr>
            <a:spLocks noChangeArrowheads="1"/>
          </p:cNvSpPr>
          <p:nvPr/>
        </p:nvSpPr>
        <p:spPr bwMode="auto">
          <a:xfrm>
            <a:off x="6310313" y="2486025"/>
            <a:ext cx="703262" cy="2254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38" name="Rectangle 42"/>
          <p:cNvSpPr>
            <a:spLocks noChangeArrowheads="1"/>
          </p:cNvSpPr>
          <p:nvPr/>
        </p:nvSpPr>
        <p:spPr bwMode="auto">
          <a:xfrm>
            <a:off x="6310313" y="2014538"/>
            <a:ext cx="695325" cy="4159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r>
              <a:rPr lang="en-US" sz="1200" dirty="0">
                <a:latin typeface="Arial" charset="0"/>
                <a:ea typeface="MS PGothic" pitchFamily="34" charset="-128"/>
              </a:rPr>
              <a:t>controller</a:t>
            </a:r>
          </a:p>
        </p:txBody>
      </p:sp>
      <p:sp>
        <p:nvSpPr>
          <p:cNvPr id="9239" name="Line 43"/>
          <p:cNvSpPr>
            <a:spLocks noChangeShapeType="1"/>
          </p:cNvSpPr>
          <p:nvPr/>
        </p:nvSpPr>
        <p:spPr bwMode="auto">
          <a:xfrm>
            <a:off x="6221413" y="1768475"/>
            <a:ext cx="14382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0" name="Line 44"/>
          <p:cNvSpPr>
            <a:spLocks noChangeShapeType="1"/>
          </p:cNvSpPr>
          <p:nvPr/>
        </p:nvSpPr>
        <p:spPr bwMode="auto">
          <a:xfrm flipV="1">
            <a:off x="6638925" y="1774825"/>
            <a:ext cx="0" cy="23971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1" name="Rectangle 45"/>
          <p:cNvSpPr>
            <a:spLocks noChangeArrowheads="1"/>
          </p:cNvSpPr>
          <p:nvPr/>
        </p:nvSpPr>
        <p:spPr bwMode="auto">
          <a:xfrm>
            <a:off x="6103938" y="1214438"/>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2" name="Rectangle 46"/>
          <p:cNvSpPr>
            <a:spLocks noChangeArrowheads="1"/>
          </p:cNvSpPr>
          <p:nvPr/>
        </p:nvSpPr>
        <p:spPr bwMode="auto">
          <a:xfrm>
            <a:off x="6970713" y="1216025"/>
            <a:ext cx="695325" cy="4159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eaLnBrk="1" hangingPunct="1">
              <a:defRPr/>
            </a:pPr>
            <a:endParaRPr lang="en-US" sz="1400" dirty="0">
              <a:latin typeface="Arial" charset="0"/>
              <a:ea typeface="MS PGothic" pitchFamily="34" charset="-128"/>
            </a:endParaRPr>
          </a:p>
        </p:txBody>
      </p:sp>
      <p:sp>
        <p:nvSpPr>
          <p:cNvPr id="9243" name="Line 47"/>
          <p:cNvSpPr>
            <a:spLocks noChangeShapeType="1"/>
          </p:cNvSpPr>
          <p:nvPr/>
        </p:nvSpPr>
        <p:spPr bwMode="auto">
          <a:xfrm flipH="1" flipV="1">
            <a:off x="6426200" y="1630363"/>
            <a:ext cx="1588" cy="138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4" name="Line 48"/>
          <p:cNvSpPr>
            <a:spLocks noChangeShapeType="1"/>
          </p:cNvSpPr>
          <p:nvPr/>
        </p:nvSpPr>
        <p:spPr bwMode="auto">
          <a:xfrm flipH="1" flipV="1">
            <a:off x="7350125" y="1633538"/>
            <a:ext cx="0" cy="1365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45" name="Text Box 49"/>
          <p:cNvSpPr txBox="1">
            <a:spLocks noChangeArrowheads="1"/>
          </p:cNvSpPr>
          <p:nvPr/>
        </p:nvSpPr>
        <p:spPr bwMode="auto">
          <a:xfrm>
            <a:off x="1935163" y="2752725"/>
            <a:ext cx="1335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a:latin typeface="Arial" charset="0"/>
              </a:rPr>
              <a:t>sending host</a:t>
            </a:r>
          </a:p>
        </p:txBody>
      </p:sp>
      <p:sp>
        <p:nvSpPr>
          <p:cNvPr id="9246" name="Text Box 50"/>
          <p:cNvSpPr txBox="1">
            <a:spLocks noChangeArrowheads="1"/>
          </p:cNvSpPr>
          <p:nvPr/>
        </p:nvSpPr>
        <p:spPr bwMode="auto">
          <a:xfrm>
            <a:off x="5727700" y="2751138"/>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a:latin typeface="Arial" charset="0"/>
              </a:rPr>
              <a:t>receiving host</a:t>
            </a:r>
          </a:p>
        </p:txBody>
      </p:sp>
      <p:sp>
        <p:nvSpPr>
          <p:cNvPr id="9247" name="Rectangle 51"/>
          <p:cNvSpPr>
            <a:spLocks noChangeArrowheads="1"/>
          </p:cNvSpPr>
          <p:nvPr/>
        </p:nvSpPr>
        <p:spPr bwMode="auto">
          <a:xfrm>
            <a:off x="1512888" y="1660525"/>
            <a:ext cx="717550"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48" name="Text Box 52"/>
          <p:cNvSpPr txBox="1">
            <a:spLocks noChangeArrowheads="1"/>
          </p:cNvSpPr>
          <p:nvPr/>
        </p:nvSpPr>
        <p:spPr bwMode="auto">
          <a:xfrm>
            <a:off x="1476375" y="1616075"/>
            <a:ext cx="825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a:latin typeface="Arial" charset="0"/>
              </a:rPr>
              <a:t>datagram</a:t>
            </a:r>
          </a:p>
        </p:txBody>
      </p:sp>
      <p:sp>
        <p:nvSpPr>
          <p:cNvPr id="9249" name="Line 53"/>
          <p:cNvSpPr>
            <a:spLocks noChangeShapeType="1"/>
          </p:cNvSpPr>
          <p:nvPr/>
        </p:nvSpPr>
        <p:spPr bwMode="auto">
          <a:xfrm>
            <a:off x="5961063" y="1563688"/>
            <a:ext cx="0" cy="39211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0" name="Rectangle 54"/>
          <p:cNvSpPr>
            <a:spLocks noChangeArrowheads="1"/>
          </p:cNvSpPr>
          <p:nvPr/>
        </p:nvSpPr>
        <p:spPr bwMode="auto">
          <a:xfrm>
            <a:off x="5422900" y="1679575"/>
            <a:ext cx="715963" cy="1698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1" name="Text Box 55"/>
          <p:cNvSpPr txBox="1">
            <a:spLocks noChangeArrowheads="1"/>
          </p:cNvSpPr>
          <p:nvPr/>
        </p:nvSpPr>
        <p:spPr bwMode="auto">
          <a:xfrm>
            <a:off x="5386388" y="1635125"/>
            <a:ext cx="8239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a:latin typeface="Arial" charset="0"/>
              </a:rPr>
              <a:t>datagram</a:t>
            </a:r>
          </a:p>
        </p:txBody>
      </p:sp>
      <p:sp>
        <p:nvSpPr>
          <p:cNvPr id="25632" name="Freeform 56"/>
          <p:cNvSpPr>
            <a:spLocks/>
          </p:cNvSpPr>
          <p:nvPr/>
        </p:nvSpPr>
        <p:spPr bwMode="auto">
          <a:xfrm>
            <a:off x="2768600" y="2597150"/>
            <a:ext cx="3883025" cy="447675"/>
          </a:xfrm>
          <a:custGeom>
            <a:avLst/>
            <a:gdLst>
              <a:gd name="T0" fmla="*/ 0 w 2597"/>
              <a:gd name="T1" fmla="*/ 0 h 384"/>
              <a:gd name="T2" fmla="*/ 0 w 2597"/>
              <a:gd name="T3" fmla="*/ 2147483646 h 384"/>
              <a:gd name="T4" fmla="*/ 2147483646 w 2597"/>
              <a:gd name="T5" fmla="*/ 2147483646 h 384"/>
              <a:gd name="T6" fmla="*/ 2147483646 w 2597"/>
              <a:gd name="T7" fmla="*/ 2147483646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7" h="384">
                <a:moveTo>
                  <a:pt x="0" y="0"/>
                </a:moveTo>
                <a:lnTo>
                  <a:pt x="0" y="384"/>
                </a:lnTo>
                <a:lnTo>
                  <a:pt x="2597" y="384"/>
                </a:lnTo>
                <a:lnTo>
                  <a:pt x="2597" y="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Rectangle 57"/>
          <p:cNvSpPr>
            <a:spLocks noChangeArrowheads="1"/>
          </p:cNvSpPr>
          <p:nvPr/>
        </p:nvSpPr>
        <p:spPr bwMode="auto">
          <a:xfrm>
            <a:off x="4681538" y="3113088"/>
            <a:ext cx="717550" cy="1698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dirty="0">
              <a:latin typeface="Times New Roman" pitchFamily="18" charset="0"/>
              <a:ea typeface="MS PGothic" pitchFamily="34" charset="-128"/>
            </a:endParaRPr>
          </a:p>
        </p:txBody>
      </p:sp>
      <p:sp>
        <p:nvSpPr>
          <p:cNvPr id="9254" name="Text Box 58"/>
          <p:cNvSpPr txBox="1">
            <a:spLocks noChangeArrowheads="1"/>
          </p:cNvSpPr>
          <p:nvPr/>
        </p:nvSpPr>
        <p:spPr bwMode="auto">
          <a:xfrm>
            <a:off x="4654550" y="3068638"/>
            <a:ext cx="8239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200" i="0" dirty="0">
                <a:latin typeface="Arial" charset="0"/>
              </a:rPr>
              <a:t>datagram</a:t>
            </a:r>
          </a:p>
        </p:txBody>
      </p:sp>
      <p:sp>
        <p:nvSpPr>
          <p:cNvPr id="9255" name="Line 59"/>
          <p:cNvSpPr>
            <a:spLocks noChangeShapeType="1"/>
          </p:cNvSpPr>
          <p:nvPr/>
        </p:nvSpPr>
        <p:spPr bwMode="auto">
          <a:xfrm>
            <a:off x="5654675" y="3205163"/>
            <a:ext cx="27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9256" name="Text Box 60"/>
          <p:cNvSpPr txBox="1">
            <a:spLocks noChangeArrowheads="1"/>
          </p:cNvSpPr>
          <p:nvPr/>
        </p:nvSpPr>
        <p:spPr bwMode="auto">
          <a:xfrm>
            <a:off x="2244725" y="3362325"/>
            <a:ext cx="704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eaLnBrk="1" hangingPunct="1">
              <a:defRPr/>
            </a:pPr>
            <a:r>
              <a:rPr lang="en-US" sz="1600" dirty="0">
                <a:latin typeface="Arial" charset="0"/>
              </a:rPr>
              <a:t>frame</a:t>
            </a:r>
          </a:p>
        </p:txBody>
      </p:sp>
      <p:sp>
        <p:nvSpPr>
          <p:cNvPr id="9257" name="Line 61"/>
          <p:cNvSpPr>
            <a:spLocks noChangeShapeType="1"/>
          </p:cNvSpPr>
          <p:nvPr/>
        </p:nvSpPr>
        <p:spPr bwMode="auto">
          <a:xfrm flipV="1">
            <a:off x="2873375" y="3268663"/>
            <a:ext cx="1155700" cy="212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45" name="Rectangle 2"/>
          <p:cNvSpPr>
            <a:spLocks noGrp="1" noChangeArrowheads="1"/>
          </p:cNvSpPr>
          <p:nvPr>
            <p:ph type="title"/>
          </p:nvPr>
        </p:nvSpPr>
        <p:spPr>
          <a:xfrm>
            <a:off x="455613" y="88900"/>
            <a:ext cx="7772400" cy="1143000"/>
          </a:xfrm>
        </p:spPr>
        <p:txBody>
          <a:bodyPr/>
          <a:lstStyle/>
          <a:p>
            <a:pPr>
              <a:defRPr/>
            </a:pPr>
            <a:r>
              <a:rPr lang="en-US" sz="3400" dirty="0">
                <a:cs typeface="+mj-cs"/>
              </a:rPr>
              <a:t>Adaptors Communicating</a:t>
            </a:r>
          </a:p>
        </p:txBody>
      </p:sp>
      <p:sp>
        <p:nvSpPr>
          <p:cNvPr id="4" name="灯片编号占位符 3"/>
          <p:cNvSpPr>
            <a:spLocks noGrp="1"/>
          </p:cNvSpPr>
          <p:nvPr>
            <p:ph type="sldNum" sz="quarter" idx="12"/>
          </p:nvPr>
        </p:nvSpPr>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pPr>
              <a:defRPr/>
            </a:pPr>
            <a:fld id="{23528B68-E5C2-A94B-ABF2-1054A40EC008}" type="slidenum">
              <a:rPr lang="en-US" altLang="en-US" sz="1200" smtClean="0">
                <a:latin typeface="Comic Sans MS" charset="0"/>
              </a:rPr>
              <a:pPr>
                <a:defRPr/>
              </a:pPr>
              <a:t>7</a:t>
            </a:fld>
            <a:endParaRPr lang="en-US" altLang="en-US" sz="1200">
              <a:latin typeface="Comic Sans MS" charset="0"/>
            </a:endParaRPr>
          </a:p>
        </p:txBody>
      </p:sp>
      <p:sp>
        <p:nvSpPr>
          <p:cNvPr id="42"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89B6FCC2-1877-CA4C-94A6-5CDD6828D02A}" type="slidenum">
              <a:rPr lang="en-US" altLang="en-US" sz="1200" smtClean="0"/>
              <a:pPr>
                <a:spcBef>
                  <a:spcPct val="0"/>
                </a:spcBef>
                <a:buFontTx/>
                <a:buNone/>
                <a:defRPr/>
              </a:pPr>
              <a:t>8</a:t>
            </a:fld>
            <a:endParaRPr lang="en-US" altLang="en-US" sz="1200"/>
          </a:p>
        </p:txBody>
      </p:sp>
      <p:sp>
        <p:nvSpPr>
          <p:cNvPr id="148482" name="Rectangle 2"/>
          <p:cNvSpPr>
            <a:spLocks noGrp="1" noChangeArrowheads="1"/>
          </p:cNvSpPr>
          <p:nvPr>
            <p:ph type="title"/>
          </p:nvPr>
        </p:nvSpPr>
        <p:spPr>
          <a:xfrm>
            <a:off x="533400" y="228600"/>
            <a:ext cx="7772400" cy="685800"/>
          </a:xfrm>
        </p:spPr>
        <p:txBody>
          <a:bodyPr/>
          <a:lstStyle/>
          <a:p>
            <a:pPr>
              <a:defRPr/>
            </a:pPr>
            <a:r>
              <a:rPr lang="en-US" altLang="en-US" sz="3200"/>
              <a:t>Multiple Access Links and LANs</a:t>
            </a:r>
            <a:endParaRPr lang="en-US" altLang="en-US"/>
          </a:p>
        </p:txBody>
      </p:sp>
      <p:sp>
        <p:nvSpPr>
          <p:cNvPr id="148483" name="Rectangle 3"/>
          <p:cNvSpPr>
            <a:spLocks noGrp="1" noChangeArrowheads="1"/>
          </p:cNvSpPr>
          <p:nvPr>
            <p:ph type="body" idx="1"/>
          </p:nvPr>
        </p:nvSpPr>
        <p:spPr>
          <a:xfrm>
            <a:off x="533400" y="1054100"/>
            <a:ext cx="7772400" cy="2527300"/>
          </a:xfrm>
        </p:spPr>
        <p:txBody>
          <a:bodyPr/>
          <a:lstStyle/>
          <a:p>
            <a:pPr>
              <a:buFontTx/>
              <a:buNone/>
              <a:defRPr/>
            </a:pPr>
            <a:r>
              <a:rPr lang="en-US" altLang="en-US" sz="2400" dirty="0"/>
              <a:t>Two types of </a:t>
            </a:r>
            <a:r>
              <a:rPr lang="ja-JP" altLang="en-US" sz="2400" dirty="0">
                <a:latin typeface="Arial" pitchFamily="34" charset="0"/>
              </a:rPr>
              <a:t>“</a:t>
            </a:r>
            <a:r>
              <a:rPr lang="en-US" altLang="ja-JP" sz="2400" dirty="0"/>
              <a:t>links</a:t>
            </a:r>
            <a:r>
              <a:rPr lang="ja-JP" altLang="en-US" sz="2400" dirty="0">
                <a:latin typeface="Arial" pitchFamily="34" charset="0"/>
              </a:rPr>
              <a:t>”</a:t>
            </a:r>
            <a:r>
              <a:rPr lang="en-US" altLang="ja-JP" sz="2400" dirty="0"/>
              <a:t>:</a:t>
            </a:r>
          </a:p>
          <a:p>
            <a:pPr>
              <a:defRPr/>
            </a:pPr>
            <a:r>
              <a:rPr lang="en-US" altLang="en-US" sz="2200" dirty="0"/>
              <a:t>point-to-point, e.g.,</a:t>
            </a:r>
          </a:p>
          <a:p>
            <a:pPr lvl="1">
              <a:defRPr/>
            </a:pPr>
            <a:r>
              <a:rPr lang="en-US" altLang="en-US" dirty="0"/>
              <a:t>PPP for dial-up access,</a:t>
            </a:r>
          </a:p>
          <a:p>
            <a:pPr lvl="1">
              <a:defRPr/>
            </a:pPr>
            <a:r>
              <a:rPr lang="en-US" dirty="0"/>
              <a:t>point-to-point link between Ethernet switch, host</a:t>
            </a:r>
            <a:endParaRPr lang="en-US" altLang="en-US" dirty="0"/>
          </a:p>
          <a:p>
            <a:pPr>
              <a:defRPr/>
            </a:pPr>
            <a:r>
              <a:rPr lang="en-US" altLang="en-US" sz="2200" dirty="0">
                <a:solidFill>
                  <a:srgbClr val="FF0000"/>
                </a:solidFill>
              </a:rPr>
              <a:t>broadcast</a:t>
            </a:r>
            <a:r>
              <a:rPr lang="en-US" altLang="en-US" sz="2200" dirty="0"/>
              <a:t> (shared wire or medium), e.g.</a:t>
            </a:r>
          </a:p>
          <a:p>
            <a:pPr lvl="1">
              <a:defRPr/>
            </a:pPr>
            <a:r>
              <a:rPr lang="en-US" altLang="en-US" dirty="0"/>
              <a:t>traditional Ethernet</a:t>
            </a:r>
          </a:p>
          <a:p>
            <a:pPr lvl="1">
              <a:defRPr/>
            </a:pPr>
            <a:r>
              <a:rPr lang="en-US" altLang="en-US" dirty="0"/>
              <a:t>802.11 wireless LAN</a:t>
            </a:r>
          </a:p>
          <a:p>
            <a:pPr>
              <a:defRPr/>
            </a:pPr>
            <a:endParaRPr lang="en-US" altLang="en-US" dirty="0"/>
          </a:p>
          <a:p>
            <a:pPr>
              <a:defRPr/>
            </a:pPr>
            <a:endParaRPr lang="en-US" altLang="en-US" dirty="0"/>
          </a:p>
          <a:p>
            <a:pPr>
              <a:defRPr/>
            </a:pPr>
            <a:endParaRPr lang="en-US" altLang="en-US" dirty="0"/>
          </a:p>
          <a:p>
            <a:pPr>
              <a:defRPr/>
            </a:pPr>
            <a:endParaRPr lang="en-US" altLang="en-US" dirty="0"/>
          </a:p>
        </p:txBody>
      </p:sp>
      <p:sp>
        <p:nvSpPr>
          <p:cNvPr id="8" name="Text Box 5"/>
          <p:cNvSpPr txBox="1">
            <a:spLocks noChangeArrowheads="1"/>
          </p:cNvSpPr>
          <p:nvPr/>
        </p:nvSpPr>
        <p:spPr bwMode="auto">
          <a:xfrm>
            <a:off x="933450" y="5470525"/>
            <a:ext cx="16017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a:latin typeface="Arial" charset="0"/>
              </a:rPr>
              <a:t>shared wire (e.g., </a:t>
            </a:r>
          </a:p>
          <a:p>
            <a:pPr algn="ctr">
              <a:lnSpc>
                <a:spcPct val="85000"/>
              </a:lnSpc>
              <a:defRPr/>
            </a:pPr>
            <a:r>
              <a:rPr lang="en-US" sz="1400" i="0" dirty="0">
                <a:latin typeface="Arial" charset="0"/>
              </a:rPr>
              <a:t>cabled Ethernet)</a:t>
            </a:r>
          </a:p>
        </p:txBody>
      </p:sp>
      <p:sp>
        <p:nvSpPr>
          <p:cNvPr id="9" name="Text Box 6"/>
          <p:cNvSpPr txBox="1">
            <a:spLocks noChangeArrowheads="1"/>
          </p:cNvSpPr>
          <p:nvPr/>
        </p:nvSpPr>
        <p:spPr bwMode="auto">
          <a:xfrm>
            <a:off x="2781300" y="5459413"/>
            <a:ext cx="16906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a:latin typeface="Arial" charset="0"/>
              </a:rPr>
              <a:t>shared RF</a:t>
            </a:r>
          </a:p>
          <a:p>
            <a:pPr algn="ctr">
              <a:lnSpc>
                <a:spcPct val="85000"/>
              </a:lnSpc>
              <a:defRPr/>
            </a:pPr>
            <a:r>
              <a:rPr lang="en-US" sz="1400" i="0" dirty="0">
                <a:latin typeface="Arial" charset="0"/>
              </a:rPr>
              <a:t> (e.g., 802.11 WiFi)</a:t>
            </a:r>
          </a:p>
        </p:txBody>
      </p:sp>
      <p:sp>
        <p:nvSpPr>
          <p:cNvPr id="10" name="Text Box 7"/>
          <p:cNvSpPr txBox="1">
            <a:spLocks noChangeArrowheads="1"/>
          </p:cNvSpPr>
          <p:nvPr/>
        </p:nvSpPr>
        <p:spPr bwMode="auto">
          <a:xfrm>
            <a:off x="5070475" y="5467350"/>
            <a:ext cx="10112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a:latin typeface="Arial" charset="0"/>
              </a:rPr>
              <a:t>shared RF</a:t>
            </a:r>
          </a:p>
          <a:p>
            <a:pPr algn="ctr">
              <a:lnSpc>
                <a:spcPct val="85000"/>
              </a:lnSpc>
              <a:defRPr/>
            </a:pPr>
            <a:r>
              <a:rPr lang="en-US" sz="1400" i="0" dirty="0">
                <a:latin typeface="Arial" charset="0"/>
              </a:rPr>
              <a:t>(satellite) </a:t>
            </a:r>
          </a:p>
        </p:txBody>
      </p:sp>
      <p:sp>
        <p:nvSpPr>
          <p:cNvPr id="11" name="Text Box 8"/>
          <p:cNvSpPr txBox="1">
            <a:spLocks noChangeArrowheads="1"/>
          </p:cNvSpPr>
          <p:nvPr/>
        </p:nvSpPr>
        <p:spPr bwMode="auto">
          <a:xfrm>
            <a:off x="6543675" y="5476875"/>
            <a:ext cx="1976438"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a:lnSpc>
                <a:spcPct val="85000"/>
              </a:lnSpc>
              <a:defRPr/>
            </a:pPr>
            <a:r>
              <a:rPr lang="en-US" sz="1400" i="0" dirty="0">
                <a:latin typeface="Arial" charset="0"/>
              </a:rPr>
              <a:t>humans at a</a:t>
            </a:r>
          </a:p>
          <a:p>
            <a:pPr algn="ctr">
              <a:lnSpc>
                <a:spcPct val="85000"/>
              </a:lnSpc>
              <a:defRPr/>
            </a:pPr>
            <a:r>
              <a:rPr lang="en-US" sz="1400" i="0" dirty="0">
                <a:latin typeface="Arial" charset="0"/>
              </a:rPr>
              <a:t>cocktail party </a:t>
            </a:r>
          </a:p>
          <a:p>
            <a:pPr algn="ctr">
              <a:lnSpc>
                <a:spcPct val="85000"/>
              </a:lnSpc>
              <a:defRPr/>
            </a:pPr>
            <a:r>
              <a:rPr lang="en-US" sz="1400" i="0" dirty="0">
                <a:latin typeface="Arial" charset="0"/>
              </a:rPr>
              <a:t>(shared air, acoustical)</a:t>
            </a:r>
          </a:p>
        </p:txBody>
      </p:sp>
      <p:sp>
        <p:nvSpPr>
          <p:cNvPr id="12" name="Line 173"/>
          <p:cNvSpPr>
            <a:spLocks noChangeShapeType="1"/>
          </p:cNvSpPr>
          <p:nvPr/>
        </p:nvSpPr>
        <p:spPr bwMode="auto">
          <a:xfrm flipH="1">
            <a:off x="1544638" y="4298950"/>
            <a:ext cx="466725" cy="890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3" name="Line 174"/>
          <p:cNvSpPr>
            <a:spLocks noChangeShapeType="1"/>
          </p:cNvSpPr>
          <p:nvPr/>
        </p:nvSpPr>
        <p:spPr bwMode="auto">
          <a:xfrm>
            <a:off x="1527175" y="4770438"/>
            <a:ext cx="24288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4" name="Line 175"/>
          <p:cNvSpPr>
            <a:spLocks noChangeShapeType="1"/>
          </p:cNvSpPr>
          <p:nvPr/>
        </p:nvSpPr>
        <p:spPr bwMode="auto">
          <a:xfrm>
            <a:off x="1392238" y="5106988"/>
            <a:ext cx="1905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15" name="Line 176"/>
          <p:cNvSpPr>
            <a:spLocks noChangeShapeType="1"/>
          </p:cNvSpPr>
          <p:nvPr/>
        </p:nvSpPr>
        <p:spPr bwMode="auto">
          <a:xfrm flipV="1">
            <a:off x="1836738" y="4630738"/>
            <a:ext cx="177800" cy="79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37900" name="Group 382"/>
          <p:cNvGrpSpPr>
            <a:grpSpLocks/>
          </p:cNvGrpSpPr>
          <p:nvPr/>
        </p:nvGrpSpPr>
        <p:grpSpPr bwMode="auto">
          <a:xfrm>
            <a:off x="4808538" y="5138738"/>
            <a:ext cx="288925" cy="220662"/>
            <a:chOff x="2274" y="2821"/>
            <a:chExt cx="215" cy="238"/>
          </a:xfrm>
        </p:grpSpPr>
        <p:sp>
          <p:nvSpPr>
            <p:cNvPr id="38086" name="Freeform 383"/>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87" name="Line 384"/>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8" name="Freeform 385"/>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89" name="Line 386"/>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0" name="Freeform 387"/>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91" name="Line 388"/>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2" name="Freeform 389"/>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93" name="Freeform 390"/>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94" name="Rectangle 391"/>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95" name="Freeform 392"/>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96" name="Line 393"/>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7" name="Line 394"/>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8" name="Line 395"/>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99" name="Freeform 396"/>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7901" name="Group 398"/>
          <p:cNvGrpSpPr>
            <a:grpSpLocks/>
          </p:cNvGrpSpPr>
          <p:nvPr/>
        </p:nvGrpSpPr>
        <p:grpSpPr bwMode="auto">
          <a:xfrm>
            <a:off x="5314950" y="5119688"/>
            <a:ext cx="223838" cy="254000"/>
            <a:chOff x="2274" y="2821"/>
            <a:chExt cx="215" cy="238"/>
          </a:xfrm>
        </p:grpSpPr>
        <p:sp>
          <p:nvSpPr>
            <p:cNvPr id="38072" name="Freeform 399"/>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73" name="Line 400"/>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4" name="Freeform 401"/>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75" name="Line 402"/>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6" name="Freeform 403"/>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77" name="Line 404"/>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8" name="Freeform 405"/>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79" name="Freeform 406"/>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80" name="Rectangle 407"/>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81" name="Freeform 408"/>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82" name="Line 409"/>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3" name="Line 410"/>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4" name="Line 411"/>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85" name="Freeform 412"/>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grpSp>
        <p:nvGrpSpPr>
          <p:cNvPr id="37902" name="Group 413"/>
          <p:cNvGrpSpPr>
            <a:grpSpLocks/>
          </p:cNvGrpSpPr>
          <p:nvPr/>
        </p:nvGrpSpPr>
        <p:grpSpPr bwMode="auto">
          <a:xfrm flipH="1">
            <a:off x="5694363" y="5148263"/>
            <a:ext cx="298450" cy="211137"/>
            <a:chOff x="2274" y="2821"/>
            <a:chExt cx="215" cy="238"/>
          </a:xfrm>
        </p:grpSpPr>
        <p:sp>
          <p:nvSpPr>
            <p:cNvPr id="38058" name="Freeform 414"/>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1 w 430"/>
                <a:gd name="T19" fmla="*/ 1 h 50"/>
                <a:gd name="T20" fmla="*/ 1 w 430"/>
                <a:gd name="T21" fmla="*/ 1 h 50"/>
                <a:gd name="T22" fmla="*/ 1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59" name="Line 415"/>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0" name="Freeform 416"/>
            <p:cNvSpPr>
              <a:spLocks/>
            </p:cNvSpPr>
            <p:nvPr/>
          </p:nvSpPr>
          <p:spPr bwMode="auto">
            <a:xfrm>
              <a:off x="2317" y="2923"/>
              <a:ext cx="44" cy="109"/>
            </a:xfrm>
            <a:custGeom>
              <a:avLst/>
              <a:gdLst>
                <a:gd name="T0" fmla="*/ 1 w 87"/>
                <a:gd name="T1" fmla="*/ 0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endParaRPr lang="en-US"/>
            </a:p>
          </p:txBody>
        </p:sp>
        <p:sp>
          <p:nvSpPr>
            <p:cNvPr id="38061" name="Line 417"/>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2" name="Freeform 418"/>
            <p:cNvSpPr>
              <a:spLocks/>
            </p:cNvSpPr>
            <p:nvPr/>
          </p:nvSpPr>
          <p:spPr bwMode="auto">
            <a:xfrm>
              <a:off x="2317" y="3005"/>
              <a:ext cx="86" cy="27"/>
            </a:xfrm>
            <a:custGeom>
              <a:avLst/>
              <a:gdLst>
                <a:gd name="T0" fmla="*/ 1 w 172"/>
                <a:gd name="T1" fmla="*/ 0 h 55"/>
                <a:gd name="T2" fmla="*/ 0 w 172"/>
                <a:gd name="T3" fmla="*/ 0 h 55"/>
                <a:gd name="T4" fmla="*/ 1 w 172"/>
                <a:gd name="T5" fmla="*/ 0 h 55"/>
                <a:gd name="T6" fmla="*/ 1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endParaRPr lang="en-US"/>
            </a:p>
          </p:txBody>
        </p:sp>
        <p:sp>
          <p:nvSpPr>
            <p:cNvPr id="38063" name="Line 419"/>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4" name="Freeform 420"/>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1 w 430"/>
                <a:gd name="T7" fmla="*/ 1 h 50"/>
                <a:gd name="T8" fmla="*/ 1 w 430"/>
                <a:gd name="T9" fmla="*/ 1 h 50"/>
                <a:gd name="T10" fmla="*/ 1 w 430"/>
                <a:gd name="T11" fmla="*/ 1 h 50"/>
                <a:gd name="T12" fmla="*/ 1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endParaRPr lang="en-US"/>
            </a:p>
          </p:txBody>
        </p:sp>
        <p:sp>
          <p:nvSpPr>
            <p:cNvPr id="38065" name="Freeform 421"/>
            <p:cNvSpPr>
              <a:spLocks/>
            </p:cNvSpPr>
            <p:nvPr/>
          </p:nvSpPr>
          <p:spPr bwMode="auto">
            <a:xfrm>
              <a:off x="2290" y="3043"/>
              <a:ext cx="171" cy="1"/>
            </a:xfrm>
            <a:custGeom>
              <a:avLst/>
              <a:gdLst>
                <a:gd name="T0" fmla="*/ 0 w 343"/>
                <a:gd name="T1" fmla="*/ 0 h 1"/>
                <a:gd name="T2" fmla="*/ 0 w 343"/>
                <a:gd name="T3" fmla="*/ 0 h 1"/>
                <a:gd name="T4" fmla="*/ 0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endParaRPr lang="en-US"/>
            </a:p>
          </p:txBody>
        </p:sp>
        <p:sp>
          <p:nvSpPr>
            <p:cNvPr id="38066" name="Rectangle 422"/>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lvl1pPr>
                <a:spcBef>
                  <a:spcPct val="20000"/>
                </a:spcBef>
                <a:buChar char="•"/>
                <a:defRPr sz="2800">
                  <a:solidFill>
                    <a:schemeClr val="tx1"/>
                  </a:solidFill>
                  <a:latin typeface="Comic Sans MS" charset="0"/>
                  <a:ea typeface="MS PGothic" charset="-128"/>
                  <a:cs typeface="ＭＳ Ｐゴシック"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pPr>
              <a:endParaRPr lang="en-US" altLang="en-US" sz="2400">
                <a:latin typeface="Times New Roman" charset="0"/>
              </a:endParaRPr>
            </a:p>
          </p:txBody>
        </p:sp>
        <p:sp>
          <p:nvSpPr>
            <p:cNvPr id="38067" name="Freeform 423"/>
            <p:cNvSpPr>
              <a:spLocks noEditPoints="1"/>
            </p:cNvSpPr>
            <p:nvPr/>
          </p:nvSpPr>
          <p:spPr bwMode="auto">
            <a:xfrm>
              <a:off x="2281" y="2821"/>
              <a:ext cx="208" cy="175"/>
            </a:xfrm>
            <a:custGeom>
              <a:avLst/>
              <a:gdLst>
                <a:gd name="T0" fmla="*/ 1 w 415"/>
                <a:gd name="T1" fmla="*/ 1 h 350"/>
                <a:gd name="T2" fmla="*/ 1 w 415"/>
                <a:gd name="T3" fmla="*/ 1 h 350"/>
                <a:gd name="T4" fmla="*/ 1 w 415"/>
                <a:gd name="T5" fmla="*/ 1 h 350"/>
                <a:gd name="T6" fmla="*/ 1 w 415"/>
                <a:gd name="T7" fmla="*/ 1 h 350"/>
                <a:gd name="T8" fmla="*/ 1 w 415"/>
                <a:gd name="T9" fmla="*/ 1 h 350"/>
                <a:gd name="T10" fmla="*/ 1 w 415"/>
                <a:gd name="T11" fmla="*/ 1 h 350"/>
                <a:gd name="T12" fmla="*/ 1 w 415"/>
                <a:gd name="T13" fmla="*/ 1 h 350"/>
                <a:gd name="T14" fmla="*/ 1 w 415"/>
                <a:gd name="T15" fmla="*/ 1 h 350"/>
                <a:gd name="T16" fmla="*/ 1 w 415"/>
                <a:gd name="T17" fmla="*/ 1 h 350"/>
                <a:gd name="T18" fmla="*/ 1 w 415"/>
                <a:gd name="T19" fmla="*/ 1 h 350"/>
                <a:gd name="T20" fmla="*/ 1 w 415"/>
                <a:gd name="T21" fmla="*/ 1 h 350"/>
                <a:gd name="T22" fmla="*/ 1 w 415"/>
                <a:gd name="T23" fmla="*/ 1 h 350"/>
                <a:gd name="T24" fmla="*/ 1 w 415"/>
                <a:gd name="T25" fmla="*/ 1 h 350"/>
                <a:gd name="T26" fmla="*/ 1 w 415"/>
                <a:gd name="T27" fmla="*/ 1 h 350"/>
                <a:gd name="T28" fmla="*/ 1 w 415"/>
                <a:gd name="T29" fmla="*/ 1 h 350"/>
                <a:gd name="T30" fmla="*/ 1 w 415"/>
                <a:gd name="T31" fmla="*/ 1 h 350"/>
                <a:gd name="T32" fmla="*/ 1 w 415"/>
                <a:gd name="T33" fmla="*/ 1 h 350"/>
                <a:gd name="T34" fmla="*/ 1 w 415"/>
                <a:gd name="T35" fmla="*/ 1 h 350"/>
                <a:gd name="T36" fmla="*/ 1 w 415"/>
                <a:gd name="T37" fmla="*/ 1 h 350"/>
                <a:gd name="T38" fmla="*/ 1 w 415"/>
                <a:gd name="T39" fmla="*/ 1 h 350"/>
                <a:gd name="T40" fmla="*/ 1 w 415"/>
                <a:gd name="T41" fmla="*/ 1 h 350"/>
                <a:gd name="T42" fmla="*/ 1 w 415"/>
                <a:gd name="T43" fmla="*/ 1 h 350"/>
                <a:gd name="T44" fmla="*/ 1 w 415"/>
                <a:gd name="T45" fmla="*/ 1 h 350"/>
                <a:gd name="T46" fmla="*/ 1 w 415"/>
                <a:gd name="T47" fmla="*/ 0 h 350"/>
                <a:gd name="T48" fmla="*/ 1 w 415"/>
                <a:gd name="T49" fmla="*/ 1 h 350"/>
                <a:gd name="T50" fmla="*/ 1 w 415"/>
                <a:gd name="T51" fmla="*/ 1 h 350"/>
                <a:gd name="T52" fmla="*/ 1 w 415"/>
                <a:gd name="T53" fmla="*/ 1 h 350"/>
                <a:gd name="T54" fmla="*/ 1 w 415"/>
                <a:gd name="T55" fmla="*/ 1 h 350"/>
                <a:gd name="T56" fmla="*/ 1 w 415"/>
                <a:gd name="T57" fmla="*/ 1 h 350"/>
                <a:gd name="T58" fmla="*/ 1 w 415"/>
                <a:gd name="T59" fmla="*/ 1 h 350"/>
                <a:gd name="T60" fmla="*/ 1 w 415"/>
                <a:gd name="T61" fmla="*/ 1 h 350"/>
                <a:gd name="T62" fmla="*/ 1 w 415"/>
                <a:gd name="T63" fmla="*/ 1 h 350"/>
                <a:gd name="T64" fmla="*/ 1 w 415"/>
                <a:gd name="T65" fmla="*/ 1 h 350"/>
                <a:gd name="T66" fmla="*/ 1 w 415"/>
                <a:gd name="T67" fmla="*/ 1 h 350"/>
                <a:gd name="T68" fmla="*/ 1 w 415"/>
                <a:gd name="T69" fmla="*/ 1 h 350"/>
                <a:gd name="T70" fmla="*/ 1 w 415"/>
                <a:gd name="T71" fmla="*/ 1 h 350"/>
                <a:gd name="T72" fmla="*/ 1 w 415"/>
                <a:gd name="T73" fmla="*/ 1 h 350"/>
                <a:gd name="T74" fmla="*/ 1 w 415"/>
                <a:gd name="T75" fmla="*/ 1 h 350"/>
                <a:gd name="T76" fmla="*/ 1 w 415"/>
                <a:gd name="T77" fmla="*/ 1 h 350"/>
                <a:gd name="T78" fmla="*/ 1 w 415"/>
                <a:gd name="T79" fmla="*/ 1 h 350"/>
                <a:gd name="T80" fmla="*/ 1 w 415"/>
                <a:gd name="T81" fmla="*/ 1 h 350"/>
                <a:gd name="T82" fmla="*/ 1 w 415"/>
                <a:gd name="T83" fmla="*/ 1 h 350"/>
                <a:gd name="T84" fmla="*/ 1 w 415"/>
                <a:gd name="T85" fmla="*/ 1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endParaRPr lang="en-US"/>
            </a:p>
          </p:txBody>
        </p:sp>
        <p:sp>
          <p:nvSpPr>
            <p:cNvPr id="38068" name="Line 424"/>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69" name="Line 425"/>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0" name="Line 426"/>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071" name="Freeform 427"/>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1 w 101"/>
                <a:gd name="T13" fmla="*/ 1 h 80"/>
                <a:gd name="T14" fmla="*/ 1 w 101"/>
                <a:gd name="T15" fmla="*/ 1 h 80"/>
                <a:gd name="T16" fmla="*/ 1 w 101"/>
                <a:gd name="T17" fmla="*/ 1 h 80"/>
                <a:gd name="T18" fmla="*/ 1 w 101"/>
                <a:gd name="T19" fmla="*/ 1 h 80"/>
                <a:gd name="T20" fmla="*/ 1 w 101"/>
                <a:gd name="T21" fmla="*/ 1 h 80"/>
                <a:gd name="T22" fmla="*/ 1 w 101"/>
                <a:gd name="T23" fmla="*/ 1 h 80"/>
                <a:gd name="T24" fmla="*/ 1 w 101"/>
                <a:gd name="T25" fmla="*/ 1 h 80"/>
                <a:gd name="T26" fmla="*/ 1 w 101"/>
                <a:gd name="T27" fmla="*/ 1 h 80"/>
                <a:gd name="T28" fmla="*/ 1 w 101"/>
                <a:gd name="T29" fmla="*/ 1 h 80"/>
                <a:gd name="T30" fmla="*/ 1 w 101"/>
                <a:gd name="T31" fmla="*/ 1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endParaRPr lang="en-US"/>
            </a:p>
          </p:txBody>
        </p:sp>
      </p:grpSp>
      <p:pic>
        <p:nvPicPr>
          <p:cNvPr id="37903" name="Picture 429" descr="MMj0395775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81588" y="4425950"/>
            <a:ext cx="561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432" descr="cockta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063" y="4344988"/>
            <a:ext cx="203041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Line 434"/>
          <p:cNvSpPr>
            <a:spLocks noChangeShapeType="1"/>
          </p:cNvSpPr>
          <p:nvPr/>
        </p:nvSpPr>
        <p:spPr bwMode="auto">
          <a:xfrm>
            <a:off x="1708150" y="4403725"/>
            <a:ext cx="2428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64" name="Line 435"/>
          <p:cNvSpPr>
            <a:spLocks noChangeShapeType="1"/>
          </p:cNvSpPr>
          <p:nvPr/>
        </p:nvSpPr>
        <p:spPr bwMode="auto">
          <a:xfrm>
            <a:off x="1708150" y="4403725"/>
            <a:ext cx="24288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sp>
        <p:nvSpPr>
          <p:cNvPr id="65" name="Line 436"/>
          <p:cNvSpPr>
            <a:spLocks noChangeShapeType="1"/>
          </p:cNvSpPr>
          <p:nvPr/>
        </p:nvSpPr>
        <p:spPr bwMode="auto">
          <a:xfrm>
            <a:off x="1639888" y="5040313"/>
            <a:ext cx="1905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p>
        </p:txBody>
      </p:sp>
      <p:grpSp>
        <p:nvGrpSpPr>
          <p:cNvPr id="37908" name="Group 506"/>
          <p:cNvGrpSpPr>
            <a:grpSpLocks/>
          </p:cNvGrpSpPr>
          <p:nvPr/>
        </p:nvGrpSpPr>
        <p:grpSpPr bwMode="auto">
          <a:xfrm flipH="1">
            <a:off x="977900" y="4916488"/>
            <a:ext cx="501650" cy="512762"/>
            <a:chOff x="2839" y="3501"/>
            <a:chExt cx="755" cy="803"/>
          </a:xfrm>
        </p:grpSpPr>
        <p:pic>
          <p:nvPicPr>
            <p:cNvPr id="38056" name="Picture 50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57" name="Freeform 508"/>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09" name="Group 621"/>
          <p:cNvGrpSpPr>
            <a:grpSpLocks/>
          </p:cNvGrpSpPr>
          <p:nvPr/>
        </p:nvGrpSpPr>
        <p:grpSpPr bwMode="auto">
          <a:xfrm>
            <a:off x="3038475" y="3962400"/>
            <a:ext cx="635000" cy="485775"/>
            <a:chOff x="3061" y="2530"/>
            <a:chExt cx="400" cy="306"/>
          </a:xfrm>
        </p:grpSpPr>
        <p:grpSp>
          <p:nvGrpSpPr>
            <p:cNvPr id="38025" name="Group 494"/>
            <p:cNvGrpSpPr>
              <a:grpSpLocks/>
            </p:cNvGrpSpPr>
            <p:nvPr/>
          </p:nvGrpSpPr>
          <p:grpSpPr bwMode="auto">
            <a:xfrm>
              <a:off x="3061" y="2530"/>
              <a:ext cx="327" cy="81"/>
              <a:chOff x="2199" y="955"/>
              <a:chExt cx="2547" cy="506"/>
            </a:xfrm>
          </p:grpSpPr>
          <p:sp>
            <p:nvSpPr>
              <p:cNvPr id="38050" name="Freeform 49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1" name="Freeform 49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2" name="Freeform 49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3" name="Freeform 49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4" name="Freeform 499"/>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5" name="Freeform 50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8026" name="Picture 549"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27" name="Freeform 550"/>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028" name="Picture 551"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29" name="Freeform 552"/>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0" name="Freeform 553"/>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1" name="Freeform 554"/>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2" name="Freeform 555"/>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3" name="Freeform 556"/>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4" name="Freeform 557"/>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035" name="Group 558"/>
            <p:cNvGrpSpPr>
              <a:grpSpLocks/>
            </p:cNvGrpSpPr>
            <p:nvPr/>
          </p:nvGrpSpPr>
          <p:grpSpPr bwMode="auto">
            <a:xfrm>
              <a:off x="3186" y="2777"/>
              <a:ext cx="55" cy="24"/>
              <a:chOff x="1740" y="2642"/>
              <a:chExt cx="752" cy="327"/>
            </a:xfrm>
          </p:grpSpPr>
          <p:sp>
            <p:nvSpPr>
              <p:cNvPr id="38044" name="Freeform 559"/>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5" name="Freeform 560"/>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6" name="Freeform 561"/>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7" name="Freeform 562"/>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8" name="Freeform 563"/>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9" name="Freeform 564"/>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36" name="Freeform 565"/>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7" name="Freeform 566"/>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8" name="Freeform 567"/>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9" name="Freeform 568"/>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0" name="Freeform 569"/>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1" name="Freeform 570"/>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2" name="Freeform 589"/>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3" name="Freeform 590"/>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0" name="Group 632"/>
          <p:cNvGrpSpPr>
            <a:grpSpLocks/>
          </p:cNvGrpSpPr>
          <p:nvPr/>
        </p:nvGrpSpPr>
        <p:grpSpPr bwMode="auto">
          <a:xfrm>
            <a:off x="3925888" y="4130675"/>
            <a:ext cx="536575" cy="401638"/>
            <a:chOff x="3328" y="2543"/>
            <a:chExt cx="338" cy="253"/>
          </a:xfrm>
        </p:grpSpPr>
        <p:grpSp>
          <p:nvGrpSpPr>
            <p:cNvPr id="37998" name="Group 487"/>
            <p:cNvGrpSpPr>
              <a:grpSpLocks/>
            </p:cNvGrpSpPr>
            <p:nvPr/>
          </p:nvGrpSpPr>
          <p:grpSpPr bwMode="auto">
            <a:xfrm>
              <a:off x="3328" y="2543"/>
              <a:ext cx="327" cy="81"/>
              <a:chOff x="2199" y="955"/>
              <a:chExt cx="2547" cy="506"/>
            </a:xfrm>
          </p:grpSpPr>
          <p:sp>
            <p:nvSpPr>
              <p:cNvPr id="38019" name="Freeform 488"/>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0" name="Freeform 489"/>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1" name="Freeform 490"/>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2" name="Freeform 491"/>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3" name="Freeform 492"/>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4" name="Freeform 493"/>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99" name="Picture 571"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00" name="Freeform 572"/>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001" name="Picture 573"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002" name="Freeform 574"/>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3" name="Freeform 575"/>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4" name="Freeform 576"/>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5" name="Freeform 577"/>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6" name="Freeform 578"/>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7" name="Freeform 579"/>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008" name="Group 580"/>
            <p:cNvGrpSpPr>
              <a:grpSpLocks/>
            </p:cNvGrpSpPr>
            <p:nvPr/>
          </p:nvGrpSpPr>
          <p:grpSpPr bwMode="auto">
            <a:xfrm>
              <a:off x="3458" y="2737"/>
              <a:ext cx="55" cy="24"/>
              <a:chOff x="1740" y="2642"/>
              <a:chExt cx="752" cy="327"/>
            </a:xfrm>
          </p:grpSpPr>
          <p:sp>
            <p:nvSpPr>
              <p:cNvPr id="38013" name="Freeform 58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4" name="Freeform 58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5" name="Freeform 58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6" name="Freeform 58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7" name="Freeform 58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8" name="Freeform 58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09" name="Freeform 587"/>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0" name="Freeform 588"/>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1" name="Freeform 591"/>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2" name="Freeform 592"/>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1" name="Group 631"/>
          <p:cNvGrpSpPr>
            <a:grpSpLocks/>
          </p:cNvGrpSpPr>
          <p:nvPr/>
        </p:nvGrpSpPr>
        <p:grpSpPr bwMode="auto">
          <a:xfrm>
            <a:off x="3308350" y="4391025"/>
            <a:ext cx="585788" cy="419100"/>
            <a:chOff x="5096" y="2218"/>
            <a:chExt cx="369" cy="264"/>
          </a:xfrm>
        </p:grpSpPr>
        <p:grpSp>
          <p:nvGrpSpPr>
            <p:cNvPr id="37989" name="Group 622"/>
            <p:cNvGrpSpPr>
              <a:grpSpLocks/>
            </p:cNvGrpSpPr>
            <p:nvPr/>
          </p:nvGrpSpPr>
          <p:grpSpPr bwMode="auto">
            <a:xfrm>
              <a:off x="5096" y="2218"/>
              <a:ext cx="327" cy="81"/>
              <a:chOff x="2199" y="955"/>
              <a:chExt cx="2547" cy="506"/>
            </a:xfrm>
          </p:grpSpPr>
          <p:sp>
            <p:nvSpPr>
              <p:cNvPr id="37992" name="Freeform 623"/>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3" name="Freeform 624"/>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4" name="Freeform 625"/>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5" name="Freeform 626"/>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6" name="Freeform 627"/>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7" name="Freeform 628"/>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90" name="Picture 629" descr="access_point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1" name="Picture 630" descr="access_point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12" name="Group 633"/>
          <p:cNvGrpSpPr>
            <a:grpSpLocks/>
          </p:cNvGrpSpPr>
          <p:nvPr/>
        </p:nvGrpSpPr>
        <p:grpSpPr bwMode="auto">
          <a:xfrm>
            <a:off x="3009900" y="4816475"/>
            <a:ext cx="635000" cy="485775"/>
            <a:chOff x="3061" y="2530"/>
            <a:chExt cx="400" cy="306"/>
          </a:xfrm>
        </p:grpSpPr>
        <p:grpSp>
          <p:nvGrpSpPr>
            <p:cNvPr id="37958" name="Group 634"/>
            <p:cNvGrpSpPr>
              <a:grpSpLocks/>
            </p:cNvGrpSpPr>
            <p:nvPr/>
          </p:nvGrpSpPr>
          <p:grpSpPr bwMode="auto">
            <a:xfrm>
              <a:off x="3061" y="2530"/>
              <a:ext cx="327" cy="81"/>
              <a:chOff x="2199" y="955"/>
              <a:chExt cx="2547" cy="506"/>
            </a:xfrm>
          </p:grpSpPr>
          <p:sp>
            <p:nvSpPr>
              <p:cNvPr id="37983" name="Freeform 635"/>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4" name="Freeform 636"/>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5" name="Freeform 637"/>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6" name="Freeform 638"/>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7" name="Freeform 639"/>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8" name="Freeform 640"/>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59" name="Picture 641"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0" name="Freeform 642"/>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961" name="Picture 643"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2" name="Freeform 644"/>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3" name="Freeform 645"/>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4" name="Freeform 646"/>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5" name="Freeform 647"/>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6" name="Freeform 648"/>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7" name="Freeform 649"/>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68" name="Group 650"/>
            <p:cNvGrpSpPr>
              <a:grpSpLocks/>
            </p:cNvGrpSpPr>
            <p:nvPr/>
          </p:nvGrpSpPr>
          <p:grpSpPr bwMode="auto">
            <a:xfrm>
              <a:off x="3186" y="2777"/>
              <a:ext cx="55" cy="24"/>
              <a:chOff x="1740" y="2642"/>
              <a:chExt cx="752" cy="327"/>
            </a:xfrm>
          </p:grpSpPr>
          <p:sp>
            <p:nvSpPr>
              <p:cNvPr id="37977" name="Freeform 651"/>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8" name="Freeform 652"/>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9" name="Freeform 653"/>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0" name="Freeform 654"/>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1" name="Freeform 655"/>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2" name="Freeform 656"/>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69" name="Freeform 657"/>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0" name="Freeform 658"/>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1" name="Freeform 659"/>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2" name="Freeform 660"/>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3" name="Freeform 661"/>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4" name="Freeform 662"/>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5" name="Freeform 663"/>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6" name="Freeform 664"/>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3" name="Group 665"/>
          <p:cNvGrpSpPr>
            <a:grpSpLocks/>
          </p:cNvGrpSpPr>
          <p:nvPr/>
        </p:nvGrpSpPr>
        <p:grpSpPr bwMode="auto">
          <a:xfrm>
            <a:off x="3492500" y="4872038"/>
            <a:ext cx="635000" cy="485775"/>
            <a:chOff x="3061" y="2530"/>
            <a:chExt cx="400" cy="306"/>
          </a:xfrm>
        </p:grpSpPr>
        <p:grpSp>
          <p:nvGrpSpPr>
            <p:cNvPr id="37927" name="Group 666"/>
            <p:cNvGrpSpPr>
              <a:grpSpLocks/>
            </p:cNvGrpSpPr>
            <p:nvPr/>
          </p:nvGrpSpPr>
          <p:grpSpPr bwMode="auto">
            <a:xfrm>
              <a:off x="3061" y="2530"/>
              <a:ext cx="327" cy="81"/>
              <a:chOff x="2199" y="955"/>
              <a:chExt cx="2547" cy="506"/>
            </a:xfrm>
          </p:grpSpPr>
          <p:sp>
            <p:nvSpPr>
              <p:cNvPr id="37952" name="Freeform 667"/>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3" name="Freeform 668"/>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4" name="Freeform 669"/>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5" name="Freeform 670"/>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6" name="Freeform 671"/>
              <p:cNvSpPr>
                <a:spLocks/>
              </p:cNvSpPr>
              <p:nvPr/>
            </p:nvSpPr>
            <p:spPr bwMode="auto">
              <a:xfrm>
                <a:off x="3646" y="997"/>
                <a:ext cx="660" cy="336"/>
              </a:xfrm>
              <a:custGeom>
                <a:avLst/>
                <a:gdLst>
                  <a:gd name="T0" fmla="*/ 443 w 646"/>
                  <a:gd name="T1" fmla="*/ 1169 h 300"/>
                  <a:gd name="T2" fmla="*/ 631 w 646"/>
                  <a:gd name="T3" fmla="*/ 987 h 300"/>
                  <a:gd name="T4" fmla="*/ 785 w 646"/>
                  <a:gd name="T5" fmla="*/ 745 h 300"/>
                  <a:gd name="T6" fmla="*/ 810 w 646"/>
                  <a:gd name="T7" fmla="*/ 417 h 300"/>
                  <a:gd name="T8" fmla="*/ 594 w 646"/>
                  <a:gd name="T9" fmla="*/ 234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7" name="Freeform 672"/>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7928" name="Picture 673" descr="laptop_keyboar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9" name="Freeform 674"/>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7930" name="Picture 675" descr="scre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1" name="Freeform 676"/>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2" name="Freeform 677"/>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Freeform 678"/>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4" name="Freeform 679"/>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5" name="Freeform 680"/>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6" name="Freeform 681"/>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37" name="Group 682"/>
            <p:cNvGrpSpPr>
              <a:grpSpLocks/>
            </p:cNvGrpSpPr>
            <p:nvPr/>
          </p:nvGrpSpPr>
          <p:grpSpPr bwMode="auto">
            <a:xfrm>
              <a:off x="3186" y="2777"/>
              <a:ext cx="55" cy="24"/>
              <a:chOff x="1740" y="2642"/>
              <a:chExt cx="752" cy="327"/>
            </a:xfrm>
          </p:grpSpPr>
          <p:sp>
            <p:nvSpPr>
              <p:cNvPr id="37946" name="Freeform 6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7" name="Freeform 6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8" name="Freeform 6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9" name="Freeform 6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0" name="Freeform 6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1" name="Freeform 6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38" name="Freeform 689"/>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9" name="Freeform 690"/>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0" name="Freeform 691"/>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1" name="Freeform 692"/>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2" name="Freeform 693"/>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3" name="Freeform 694"/>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4" name="Freeform 695"/>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5" name="Freeform 696"/>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4" name="Group 699"/>
          <p:cNvGrpSpPr>
            <a:grpSpLocks/>
          </p:cNvGrpSpPr>
          <p:nvPr/>
        </p:nvGrpSpPr>
        <p:grpSpPr bwMode="auto">
          <a:xfrm flipH="1">
            <a:off x="1131888" y="4471988"/>
            <a:ext cx="501650" cy="512762"/>
            <a:chOff x="2839" y="3501"/>
            <a:chExt cx="755" cy="803"/>
          </a:xfrm>
        </p:grpSpPr>
        <p:pic>
          <p:nvPicPr>
            <p:cNvPr id="37925" name="Picture 70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Freeform 701"/>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5" name="Group 702"/>
          <p:cNvGrpSpPr>
            <a:grpSpLocks/>
          </p:cNvGrpSpPr>
          <p:nvPr/>
        </p:nvGrpSpPr>
        <p:grpSpPr bwMode="auto">
          <a:xfrm flipH="1">
            <a:off x="1282700" y="4044950"/>
            <a:ext cx="501650" cy="512763"/>
            <a:chOff x="2839" y="3501"/>
            <a:chExt cx="755" cy="803"/>
          </a:xfrm>
        </p:grpSpPr>
        <p:pic>
          <p:nvPicPr>
            <p:cNvPr id="37923" name="Picture 70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Freeform 70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6" name="Group 705"/>
          <p:cNvGrpSpPr>
            <a:grpSpLocks/>
          </p:cNvGrpSpPr>
          <p:nvPr/>
        </p:nvGrpSpPr>
        <p:grpSpPr bwMode="auto">
          <a:xfrm>
            <a:off x="1955800" y="4432300"/>
            <a:ext cx="501650" cy="512763"/>
            <a:chOff x="2839" y="3501"/>
            <a:chExt cx="755" cy="803"/>
          </a:xfrm>
        </p:grpSpPr>
        <p:pic>
          <p:nvPicPr>
            <p:cNvPr id="37921" name="Picture 706"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2" name="Freeform 707"/>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37917" name="Group 708"/>
          <p:cNvGrpSpPr>
            <a:grpSpLocks/>
          </p:cNvGrpSpPr>
          <p:nvPr/>
        </p:nvGrpSpPr>
        <p:grpSpPr bwMode="auto">
          <a:xfrm>
            <a:off x="1757363" y="4872038"/>
            <a:ext cx="501650" cy="512762"/>
            <a:chOff x="2839" y="3501"/>
            <a:chExt cx="755" cy="803"/>
          </a:xfrm>
        </p:grpSpPr>
        <p:pic>
          <p:nvPicPr>
            <p:cNvPr id="37919" name="Picture 70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0" name="Freeform 710"/>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3"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spcBef>
                <a:spcPct val="20000"/>
              </a:spcBef>
              <a:buChar char="•"/>
              <a:defRPr sz="2800">
                <a:solidFill>
                  <a:schemeClr val="tx1"/>
                </a:solidFill>
                <a:latin typeface="Comic Sans MS" charset="0"/>
                <a:ea typeface="MS PGothic" charset="-128"/>
              </a:defRPr>
            </a:lvl1pPr>
            <a:lvl2pPr marL="742950" indent="-285750">
              <a:spcBef>
                <a:spcPct val="20000"/>
              </a:spcBef>
              <a:buChar char="–"/>
              <a:defRPr sz="2000">
                <a:solidFill>
                  <a:srgbClr val="000099"/>
                </a:solidFill>
                <a:latin typeface="Comic Sans MS" charset="0"/>
                <a:ea typeface="MS PGothic" charset="-128"/>
              </a:defRPr>
            </a:lvl2pPr>
            <a:lvl3pPr marL="1143000" indent="-228600">
              <a:spcBef>
                <a:spcPct val="20000"/>
              </a:spcBef>
              <a:buChar char="•"/>
              <a:defRPr>
                <a:solidFill>
                  <a:schemeClr val="tx1"/>
                </a:solidFill>
                <a:latin typeface="Comic Sans MS" charset="0"/>
                <a:ea typeface="MS PGothic" charset="-128"/>
              </a:defRPr>
            </a:lvl3pPr>
            <a:lvl4pPr marL="1600200" indent="-228600">
              <a:spcBef>
                <a:spcPct val="20000"/>
              </a:spcBef>
              <a:buChar char="–"/>
              <a:defRPr sz="1600">
                <a:solidFill>
                  <a:schemeClr val="tx1"/>
                </a:solidFill>
                <a:latin typeface="Comic Sans MS" charset="0"/>
                <a:ea typeface="MS PGothic" charset="-128"/>
              </a:defRPr>
            </a:lvl4pPr>
            <a:lvl5pPr marL="2057400" indent="-228600">
              <a:spcBef>
                <a:spcPct val="20000"/>
              </a:spcBef>
              <a:buChar char="»"/>
              <a:defRPr sz="1600">
                <a:solidFill>
                  <a:schemeClr val="tx1"/>
                </a:solidFill>
                <a:latin typeface="Comic Sans MS" charset="0"/>
                <a:ea typeface="MS PGothic" charset="-128"/>
              </a:defRPr>
            </a:lvl5pPr>
            <a:lvl6pPr marL="2514600" indent="-228600" eaLnBrk="0" fontAlgn="base" hangingPunct="0">
              <a:spcBef>
                <a:spcPct val="20000"/>
              </a:spcBef>
              <a:spcAft>
                <a:spcPct val="0"/>
              </a:spcAft>
              <a:buChar char="»"/>
              <a:defRPr sz="1600">
                <a:solidFill>
                  <a:schemeClr val="tx1"/>
                </a:solidFill>
                <a:latin typeface="Comic Sans MS" charset="0"/>
                <a:ea typeface="MS PGothic" charset="-128"/>
              </a:defRPr>
            </a:lvl6pPr>
            <a:lvl7pPr marL="2971800" indent="-228600" eaLnBrk="0" fontAlgn="base" hangingPunct="0">
              <a:spcBef>
                <a:spcPct val="20000"/>
              </a:spcBef>
              <a:spcAft>
                <a:spcPct val="0"/>
              </a:spcAft>
              <a:buChar char="»"/>
              <a:defRPr sz="1600">
                <a:solidFill>
                  <a:schemeClr val="tx1"/>
                </a:solidFill>
                <a:latin typeface="Comic Sans MS" charset="0"/>
                <a:ea typeface="MS PGothic" charset="-128"/>
              </a:defRPr>
            </a:lvl7pPr>
            <a:lvl8pPr marL="3429000" indent="-228600" eaLnBrk="0" fontAlgn="base" hangingPunct="0">
              <a:spcBef>
                <a:spcPct val="20000"/>
              </a:spcBef>
              <a:spcAft>
                <a:spcPct val="0"/>
              </a:spcAft>
              <a:buChar char="»"/>
              <a:defRPr sz="1600">
                <a:solidFill>
                  <a:schemeClr val="tx1"/>
                </a:solidFill>
                <a:latin typeface="Comic Sans MS" charset="0"/>
                <a:ea typeface="MS PGothic" charset="-128"/>
              </a:defRPr>
            </a:lvl8pPr>
            <a:lvl9pPr marL="3886200" indent="-228600" eaLnBrk="0" fontAlgn="base" hangingPunct="0">
              <a:spcBef>
                <a:spcPct val="20000"/>
              </a:spcBef>
              <a:spcAft>
                <a:spcPct val="0"/>
              </a:spcAft>
              <a:buChar char="»"/>
              <a:defRPr sz="1600">
                <a:solidFill>
                  <a:schemeClr val="tx1"/>
                </a:solidFill>
                <a:latin typeface="Comic Sans MS" charset="0"/>
                <a:ea typeface="MS PGothic" charset="-128"/>
              </a:defRPr>
            </a:lvl9pPr>
          </a:lstStyle>
          <a:p>
            <a:pPr>
              <a:spcBef>
                <a:spcPct val="0"/>
              </a:spcBef>
              <a:buFontTx/>
              <a:buNone/>
              <a:defRPr/>
            </a:pPr>
            <a:fld id="{45E6241A-B628-0043-BAC1-A3C332CD754A}" type="slidenum">
              <a:rPr lang="en-US" altLang="en-US" sz="1200" smtClean="0"/>
              <a:pPr>
                <a:spcBef>
                  <a:spcPct val="0"/>
                </a:spcBef>
                <a:buFontTx/>
                <a:buNone/>
                <a:defRPr/>
              </a:pPr>
              <a:t>9</a:t>
            </a:fld>
            <a:endParaRPr lang="en-US" altLang="en-US" sz="1200"/>
          </a:p>
        </p:txBody>
      </p:sp>
      <p:pic>
        <p:nvPicPr>
          <p:cNvPr id="3891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52578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7" name="Rectangle 3"/>
          <p:cNvSpPr>
            <a:spLocks noGrp="1" noChangeArrowheads="1"/>
          </p:cNvSpPr>
          <p:nvPr>
            <p:ph type="title"/>
          </p:nvPr>
        </p:nvSpPr>
        <p:spPr>
          <a:xfrm>
            <a:off x="381000" y="381000"/>
            <a:ext cx="7772400" cy="914400"/>
          </a:xfrm>
        </p:spPr>
        <p:txBody>
          <a:bodyPr/>
          <a:lstStyle/>
          <a:p>
            <a:pPr>
              <a:defRPr/>
            </a:pPr>
            <a:r>
              <a:rPr lang="en-US" sz="3400">
                <a:ea typeface="+mj-ea"/>
                <a:cs typeface="+mj-cs"/>
              </a:rPr>
              <a:t>LAN: Issues &amp; Technologies</a:t>
            </a:r>
          </a:p>
        </p:txBody>
      </p:sp>
      <p:sp>
        <p:nvSpPr>
          <p:cNvPr id="149508" name="Rectangle 4"/>
          <p:cNvSpPr>
            <a:spLocks noGrp="1" noChangeArrowheads="1"/>
          </p:cNvSpPr>
          <p:nvPr>
            <p:ph type="body" idx="1"/>
          </p:nvPr>
        </p:nvSpPr>
        <p:spPr>
          <a:xfrm>
            <a:off x="449263" y="1219200"/>
            <a:ext cx="8389937" cy="4778375"/>
          </a:xfrm>
        </p:spPr>
        <p:txBody>
          <a:bodyPr/>
          <a:lstStyle/>
          <a:p>
            <a:pPr>
              <a:defRPr/>
            </a:pPr>
            <a:r>
              <a:rPr lang="en-US" altLang="en-US" sz="2400" dirty="0"/>
              <a:t>Issues: </a:t>
            </a:r>
          </a:p>
          <a:p>
            <a:pPr lvl="1">
              <a:defRPr/>
            </a:pPr>
            <a:r>
              <a:rPr lang="en-US" altLang="en-US" dirty="0"/>
              <a:t>addressing: physical (or MAC) addresses </a:t>
            </a:r>
          </a:p>
          <a:p>
            <a:pPr lvl="1">
              <a:defRPr/>
            </a:pPr>
            <a:r>
              <a:rPr lang="en-US" altLang="en-US" dirty="0"/>
              <a:t>media access control (MAC) for broadcast LANs </a:t>
            </a:r>
          </a:p>
          <a:p>
            <a:pPr lvl="1">
              <a:defRPr/>
            </a:pPr>
            <a:r>
              <a:rPr lang="en-US" altLang="en-US" dirty="0"/>
              <a:t>expanding LANs: connecting multiple LAN segments</a:t>
            </a:r>
          </a:p>
          <a:p>
            <a:pPr>
              <a:defRPr/>
            </a:pPr>
            <a:r>
              <a:rPr lang="en-US" altLang="en-US" sz="2400" dirty="0"/>
              <a:t>Various commonly used LAN technologies</a:t>
            </a:r>
            <a:endParaRPr lang="en-US" altLang="en-US" dirty="0"/>
          </a:p>
          <a:p>
            <a:pPr lvl="1">
              <a:defRPr/>
            </a:pPr>
            <a:r>
              <a:rPr lang="en-US" altLang="en-US" dirty="0"/>
              <a:t>Ethernet</a:t>
            </a:r>
          </a:p>
          <a:p>
            <a:pPr lvl="1">
              <a:defRPr/>
            </a:pPr>
            <a:r>
              <a:rPr lang="en-US" altLang="en-US" dirty="0"/>
              <a:t>802.11(</a:t>
            </a:r>
            <a:r>
              <a:rPr lang="en-US" altLang="en-US" dirty="0" err="1"/>
              <a:t>WiFi</a:t>
            </a:r>
            <a:r>
              <a:rPr lang="en-US" altLang="en-US" dirty="0"/>
              <a:t>)</a:t>
            </a:r>
          </a:p>
          <a:p>
            <a:pPr lvl="1">
              <a:defRPr/>
            </a:pPr>
            <a:r>
              <a:rPr lang="en-US" altLang="en-US" dirty="0"/>
              <a:t>PPP</a:t>
            </a:r>
          </a:p>
        </p:txBody>
      </p:sp>
      <p:sp>
        <p:nvSpPr>
          <p:cNvPr id="8" name="Footer Placeholder 5"/>
          <p:cNvSpPr>
            <a:spLocks noGrp="1"/>
          </p:cNvSpPr>
          <p:nvPr>
            <p:ph type="ftr" sz="quarter" idx="11"/>
          </p:nvPr>
        </p:nvSpPr>
        <p:spPr/>
        <p:txBody>
          <a:bodyPr/>
          <a:lstStyle/>
          <a:p>
            <a:pPr>
              <a:defRPr/>
            </a:pPr>
            <a:r>
              <a:rPr lang="en-US" dirty="0"/>
              <a:t>CSci4211:          Data Link Layer: Part 1</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ＭＳ Ｐゴシック"/>
        <a:cs typeface=""/>
      </a:majorFont>
      <a:minorFont>
        <a:latin typeface="Comic Sans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Data\Microsoft\Templates\Blank Presentation.pot</Template>
  <TotalTime>4316</TotalTime>
  <Words>4457</Words>
  <Application>Microsoft Macintosh PowerPoint</Application>
  <PresentationFormat>On-screen Show (4:3)</PresentationFormat>
  <Paragraphs>1020</Paragraphs>
  <Slides>49</Slides>
  <Notes>32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ＭＳ Ｐゴシック</vt:lpstr>
      <vt:lpstr>ＭＳ Ｐゴシック</vt:lpstr>
      <vt:lpstr>Arial</vt:lpstr>
      <vt:lpstr>Comic Sans MS</vt:lpstr>
      <vt:lpstr>Gill Sans MT</vt:lpstr>
      <vt:lpstr>Times New Roman</vt:lpstr>
      <vt:lpstr>Wingdings</vt:lpstr>
      <vt:lpstr>Blank Presentation</vt:lpstr>
      <vt:lpstr>Clip</vt:lpstr>
      <vt:lpstr>Data Link Layer: Part I</vt:lpstr>
      <vt:lpstr>Data Link Layer: Introduction</vt:lpstr>
      <vt:lpstr>What Does Data Link Layer Do? </vt:lpstr>
      <vt:lpstr>Data Link Layer Functions</vt:lpstr>
      <vt:lpstr>Other Data Link Layer Functions</vt:lpstr>
      <vt:lpstr>Where is the link layer implemented?</vt:lpstr>
      <vt:lpstr>Adaptors Communicating</vt:lpstr>
      <vt:lpstr>Multiple Access Links and LANs</vt:lpstr>
      <vt:lpstr>LAN: Issues &amp; Technologies</vt:lpstr>
      <vt:lpstr>MAC (Physical, or LAN) Addresses</vt:lpstr>
      <vt:lpstr>MAC vs. IP Addresses</vt:lpstr>
      <vt:lpstr>IP Datagram Forwarding Model</vt:lpstr>
      <vt:lpstr>IP Forwarding: Destination in Same Net</vt:lpstr>
      <vt:lpstr>Recall: IP Datagram Forwarding</vt:lpstr>
      <vt:lpstr>IP Forwarding: Destination in Diff. Net</vt:lpstr>
      <vt:lpstr>IP Datagram Format</vt:lpstr>
      <vt:lpstr>Ethernet Frame Structure</vt:lpstr>
      <vt:lpstr>LAN Addresses and ARP</vt:lpstr>
      <vt:lpstr>ARP: Address Resolution Protocol</vt:lpstr>
      <vt:lpstr>ARP Protocol</vt:lpstr>
      <vt:lpstr>ARP Messages</vt:lpstr>
      <vt:lpstr>ARP Request &amp; Response Processing</vt:lpstr>
      <vt:lpstr>ARP Operation Illustration</vt:lpstr>
      <vt:lpstr>IP Forwarding: Destination in Diff. Net …</vt:lpstr>
      <vt:lpstr>PowerPoint Presentation</vt:lpstr>
      <vt:lpstr>PowerPoint Presentation</vt:lpstr>
      <vt:lpstr>PowerPoint Presentation</vt:lpstr>
      <vt:lpstr>PowerPoint Presentation</vt:lpstr>
      <vt:lpstr>PowerPoint Presentation</vt:lpstr>
      <vt:lpstr>PowerPoint Presentation</vt:lpstr>
      <vt:lpstr>Ethernet Switch</vt:lpstr>
      <vt:lpstr>Ethernet Frame Structure</vt:lpstr>
      <vt:lpstr>Ethernet Frame Structure (More)</vt:lpstr>
      <vt:lpstr>Ethernet: Unreliable, Connectionless</vt:lpstr>
      <vt:lpstr>Switch: Multiple Simultaneous Transmissions</vt:lpstr>
      <vt:lpstr>Switch Forwarding Table</vt:lpstr>
      <vt:lpstr>Self Learning</vt:lpstr>
      <vt:lpstr>PowerPoint Presentation</vt:lpstr>
      <vt:lpstr>Filtering/Forwarding</vt:lpstr>
      <vt:lpstr>Self-learning, forwarding: example</vt:lpstr>
      <vt:lpstr>Interconnecting switches</vt:lpstr>
      <vt:lpstr>Self-learning multi-switch example</vt:lpstr>
      <vt:lpstr>Spanning Tree Protocol</vt:lpstr>
      <vt:lpstr>Switch Spanning Tree Algorithm: Algorhyme </vt:lpstr>
      <vt:lpstr>Some Switch Features</vt:lpstr>
      <vt:lpstr>Institutional Network</vt:lpstr>
      <vt:lpstr>Switches vs. Routers</vt:lpstr>
      <vt:lpstr>Routers vs. Switches</vt:lpstr>
      <vt:lpstr>Routers vs. Switches</vt:lpstr>
    </vt:vector>
  </TitlesOfParts>
  <Company>Stanford University</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CS244a: An Introduction to Computer Networks</dc:title>
  <dc:creator>Nick McKeown</dc:creator>
  <cp:lastModifiedBy>Microsoft Office User</cp:lastModifiedBy>
  <cp:revision>165</cp:revision>
  <dcterms:created xsi:type="dcterms:W3CDTF">1999-12-30T18:54:40Z</dcterms:created>
  <dcterms:modified xsi:type="dcterms:W3CDTF">2018-03-21T13:05:51Z</dcterms:modified>
</cp:coreProperties>
</file>