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8" r:id="rId1"/>
  </p:sldMasterIdLst>
  <p:notesMasterIdLst>
    <p:notesMasterId r:id="rId73"/>
  </p:notesMasterIdLst>
  <p:handoutMasterIdLst>
    <p:handoutMasterId r:id="rId74"/>
  </p:handoutMasterIdLst>
  <p:sldIdLst>
    <p:sldId id="288" r:id="rId2"/>
    <p:sldId id="503" r:id="rId3"/>
    <p:sldId id="504" r:id="rId4"/>
    <p:sldId id="505" r:id="rId5"/>
    <p:sldId id="506" r:id="rId6"/>
    <p:sldId id="507" r:id="rId7"/>
    <p:sldId id="508" r:id="rId8"/>
    <p:sldId id="521" r:id="rId9"/>
    <p:sldId id="516" r:id="rId10"/>
    <p:sldId id="517" r:id="rId11"/>
    <p:sldId id="518" r:id="rId12"/>
    <p:sldId id="519" r:id="rId13"/>
    <p:sldId id="520" r:id="rId14"/>
    <p:sldId id="469" r:id="rId15"/>
    <p:sldId id="470" r:id="rId16"/>
    <p:sldId id="471" r:id="rId17"/>
    <p:sldId id="472" r:id="rId18"/>
    <p:sldId id="473" r:id="rId19"/>
    <p:sldId id="474" r:id="rId20"/>
    <p:sldId id="475" r:id="rId21"/>
    <p:sldId id="476" r:id="rId22"/>
    <p:sldId id="511" r:id="rId23"/>
    <p:sldId id="383" r:id="rId24"/>
    <p:sldId id="385" r:id="rId25"/>
    <p:sldId id="406" r:id="rId26"/>
    <p:sldId id="512" r:id="rId27"/>
    <p:sldId id="513" r:id="rId28"/>
    <p:sldId id="399" r:id="rId29"/>
    <p:sldId id="400" r:id="rId30"/>
    <p:sldId id="437" r:id="rId31"/>
    <p:sldId id="440" r:id="rId32"/>
    <p:sldId id="439" r:id="rId33"/>
    <p:sldId id="389" r:id="rId34"/>
    <p:sldId id="393" r:id="rId35"/>
    <p:sldId id="390" r:id="rId36"/>
    <p:sldId id="391" r:id="rId37"/>
    <p:sldId id="392" r:id="rId38"/>
    <p:sldId id="394" r:id="rId39"/>
    <p:sldId id="409" r:id="rId40"/>
    <p:sldId id="411" r:id="rId41"/>
    <p:sldId id="396" r:id="rId42"/>
    <p:sldId id="397" r:id="rId43"/>
    <p:sldId id="416" r:id="rId44"/>
    <p:sldId id="423" r:id="rId45"/>
    <p:sldId id="424" r:id="rId46"/>
    <p:sldId id="425" r:id="rId47"/>
    <p:sldId id="426" r:id="rId48"/>
    <p:sldId id="427" r:id="rId49"/>
    <p:sldId id="428" r:id="rId50"/>
    <p:sldId id="429" r:id="rId51"/>
    <p:sldId id="430" r:id="rId52"/>
    <p:sldId id="431" r:id="rId53"/>
    <p:sldId id="432" r:id="rId54"/>
    <p:sldId id="433" r:id="rId55"/>
    <p:sldId id="434" r:id="rId56"/>
    <p:sldId id="435" r:id="rId57"/>
    <p:sldId id="436" r:id="rId58"/>
    <p:sldId id="438" r:id="rId59"/>
    <p:sldId id="514" r:id="rId60"/>
    <p:sldId id="515" r:id="rId61"/>
    <p:sldId id="441" r:id="rId62"/>
    <p:sldId id="442" r:id="rId63"/>
    <p:sldId id="443" r:id="rId64"/>
    <p:sldId id="444" r:id="rId65"/>
    <p:sldId id="445" r:id="rId66"/>
    <p:sldId id="448" r:id="rId67"/>
    <p:sldId id="446" r:id="rId68"/>
    <p:sldId id="447" r:id="rId69"/>
    <p:sldId id="509" r:id="rId70"/>
    <p:sldId id="510" r:id="rId71"/>
    <p:sldId id="401" r:id="rId72"/>
  </p:sldIdLst>
  <p:sldSz cx="9144000" cy="6858000" type="screen4x3"/>
  <p:notesSz cx="6831013" cy="93964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CC0099"/>
    <a:srgbClr val="990033"/>
    <a:srgbClr val="FF6600"/>
    <a:srgbClr val="800000"/>
    <a:srgbClr val="FF0000"/>
    <a:srgbClr val="FF0066"/>
    <a:srgbClr val="66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2"/>
    <p:restoredTop sz="93141"/>
  </p:normalViewPr>
  <p:slideViewPr>
    <p:cSldViewPr>
      <p:cViewPr varScale="1">
        <p:scale>
          <a:sx n="88" d="100"/>
          <a:sy n="88" d="100"/>
        </p:scale>
        <p:origin x="8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handoutMaster" Target="handoutMasters/handoutMaster1.xml"/><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5" Type="http://schemas.openxmlformats.org/officeDocument/2006/relationships/image" Target="../media/image5.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 Id="rId2" Type="http://schemas.openxmlformats.org/officeDocument/2006/relationships/image" Target="../media/image34.emf"/><Relationship Id="rId3" Type="http://schemas.openxmlformats.org/officeDocument/2006/relationships/image" Target="../media/image3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emf"/><Relationship Id="rId2" Type="http://schemas.openxmlformats.org/officeDocument/2006/relationships/image" Target="../media/image40.emf"/><Relationship Id="rId3" Type="http://schemas.openxmlformats.org/officeDocument/2006/relationships/image" Target="../media/image4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emf"/><Relationship Id="rId2" Type="http://schemas.openxmlformats.org/officeDocument/2006/relationships/image" Target="../media/image4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60688" cy="4699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200">
                <a:ea typeface="ＭＳ Ｐゴシック" charset="0"/>
                <a:cs typeface="+mn-cs"/>
              </a:defRPr>
            </a:lvl1pPr>
          </a:lstStyle>
          <a:p>
            <a:pPr>
              <a:defRPr/>
            </a:pPr>
            <a:endParaRPr lang="en-US"/>
          </a:p>
        </p:txBody>
      </p:sp>
      <p:sp>
        <p:nvSpPr>
          <p:cNvPr id="6147" name="Rectangle 3"/>
          <p:cNvSpPr>
            <a:spLocks noGrp="1" noChangeArrowheads="1"/>
          </p:cNvSpPr>
          <p:nvPr>
            <p:ph type="dt" sz="quarter" idx="1"/>
          </p:nvPr>
        </p:nvSpPr>
        <p:spPr bwMode="auto">
          <a:xfrm>
            <a:off x="3870325" y="0"/>
            <a:ext cx="2960688" cy="4699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ea typeface="ＭＳ Ｐゴシック" charset="0"/>
                <a:cs typeface="+mn-cs"/>
              </a:defRPr>
            </a:lvl1pPr>
          </a:lstStyle>
          <a:p>
            <a:pPr>
              <a:defRPr/>
            </a:pPr>
            <a:endParaRPr lang="en-US"/>
          </a:p>
        </p:txBody>
      </p:sp>
      <p:sp>
        <p:nvSpPr>
          <p:cNvPr id="6148" name="Rectangle 4"/>
          <p:cNvSpPr>
            <a:spLocks noGrp="1" noChangeArrowheads="1"/>
          </p:cNvSpPr>
          <p:nvPr>
            <p:ph type="ftr" sz="quarter" idx="2"/>
          </p:nvPr>
        </p:nvSpPr>
        <p:spPr bwMode="auto">
          <a:xfrm>
            <a:off x="0" y="8926513"/>
            <a:ext cx="2960688" cy="4699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defRPr sz="1200">
                <a:ea typeface="ＭＳ Ｐゴシック" charset="0"/>
                <a:cs typeface="+mn-cs"/>
              </a:defRPr>
            </a:lvl1pPr>
          </a:lstStyle>
          <a:p>
            <a:pPr>
              <a:defRPr/>
            </a:pPr>
            <a:endParaRPr lang="en-US"/>
          </a:p>
        </p:txBody>
      </p:sp>
      <p:sp>
        <p:nvSpPr>
          <p:cNvPr id="6149" name="Rectangle 5"/>
          <p:cNvSpPr>
            <a:spLocks noGrp="1" noChangeArrowheads="1"/>
          </p:cNvSpPr>
          <p:nvPr>
            <p:ph type="sldNum" sz="quarter" idx="3"/>
          </p:nvPr>
        </p:nvSpPr>
        <p:spPr bwMode="auto">
          <a:xfrm>
            <a:off x="3870325" y="8926513"/>
            <a:ext cx="2960688" cy="4699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sz="1200"/>
            </a:lvl1pPr>
          </a:lstStyle>
          <a:p>
            <a:pPr>
              <a:defRPr/>
            </a:pPr>
            <a:fld id="{692DDF21-A22C-4348-BDCB-46B5CD40CD3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60688" cy="4699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200">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3870325" y="0"/>
            <a:ext cx="2960688" cy="4699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ea typeface="ＭＳ Ｐゴシック" charset="0"/>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066800" y="704850"/>
            <a:ext cx="4699000"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911225" y="4464050"/>
            <a:ext cx="5008563" cy="4227513"/>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926513"/>
            <a:ext cx="2960688" cy="4699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defRPr sz="1200">
                <a:ea typeface="ＭＳ Ｐゴシック"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3870325" y="8926513"/>
            <a:ext cx="2960688" cy="4699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sz="1200"/>
            </a:lvl1pPr>
          </a:lstStyle>
          <a:p>
            <a:pPr>
              <a:defRPr/>
            </a:pPr>
            <a:fld id="{CF6CC380-8DAB-794D-92DC-68AD57DD312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ＭＳ Ｐゴシック" charset="-128"/>
              </a:defRPr>
            </a:lvl1pPr>
            <a:lvl2pPr marL="711200" indent="-273050" defTabSz="927100">
              <a:defRPr sz="2400">
                <a:solidFill>
                  <a:schemeClr val="tx1"/>
                </a:solidFill>
                <a:latin typeface="Times New Roman" charset="0"/>
                <a:ea typeface="ＭＳ Ｐゴシック" charset="-128"/>
              </a:defRPr>
            </a:lvl2pPr>
            <a:lvl3pPr marL="1095375" indent="-219075" defTabSz="927100">
              <a:defRPr sz="2400">
                <a:solidFill>
                  <a:schemeClr val="tx1"/>
                </a:solidFill>
                <a:latin typeface="Times New Roman" charset="0"/>
                <a:ea typeface="ＭＳ Ｐゴシック" charset="-128"/>
              </a:defRPr>
            </a:lvl3pPr>
            <a:lvl4pPr marL="1533525" indent="-219075" defTabSz="927100">
              <a:defRPr sz="2400">
                <a:solidFill>
                  <a:schemeClr val="tx1"/>
                </a:solidFill>
                <a:latin typeface="Times New Roman" charset="0"/>
                <a:ea typeface="ＭＳ Ｐゴシック" charset="-128"/>
              </a:defRPr>
            </a:lvl4pPr>
            <a:lvl5pPr marL="1973263" indent="-219075" defTabSz="927100">
              <a:defRPr sz="2400">
                <a:solidFill>
                  <a:schemeClr val="tx1"/>
                </a:solidFill>
                <a:latin typeface="Times New Roman" charset="0"/>
                <a:ea typeface="ＭＳ Ｐゴシック" charset="-128"/>
              </a:defRPr>
            </a:lvl5pPr>
            <a:lvl6pPr marL="2430463" indent="-219075" defTabSz="927100" eaLnBrk="0" fontAlgn="base" hangingPunct="0">
              <a:spcBef>
                <a:spcPct val="0"/>
              </a:spcBef>
              <a:spcAft>
                <a:spcPct val="0"/>
              </a:spcAft>
              <a:defRPr sz="2400">
                <a:solidFill>
                  <a:schemeClr val="tx1"/>
                </a:solidFill>
                <a:latin typeface="Times New Roman" charset="0"/>
                <a:ea typeface="ＭＳ Ｐゴシック" charset="-128"/>
              </a:defRPr>
            </a:lvl6pPr>
            <a:lvl7pPr marL="2887663" indent="-219075" defTabSz="927100" eaLnBrk="0" fontAlgn="base" hangingPunct="0">
              <a:spcBef>
                <a:spcPct val="0"/>
              </a:spcBef>
              <a:spcAft>
                <a:spcPct val="0"/>
              </a:spcAft>
              <a:defRPr sz="2400">
                <a:solidFill>
                  <a:schemeClr val="tx1"/>
                </a:solidFill>
                <a:latin typeface="Times New Roman" charset="0"/>
                <a:ea typeface="ＭＳ Ｐゴシック" charset="-128"/>
              </a:defRPr>
            </a:lvl7pPr>
            <a:lvl8pPr marL="3344863" indent="-219075" defTabSz="927100" eaLnBrk="0" fontAlgn="base" hangingPunct="0">
              <a:spcBef>
                <a:spcPct val="0"/>
              </a:spcBef>
              <a:spcAft>
                <a:spcPct val="0"/>
              </a:spcAft>
              <a:defRPr sz="2400">
                <a:solidFill>
                  <a:schemeClr val="tx1"/>
                </a:solidFill>
                <a:latin typeface="Times New Roman" charset="0"/>
                <a:ea typeface="ＭＳ Ｐゴシック" charset="-128"/>
              </a:defRPr>
            </a:lvl8pPr>
            <a:lvl9pPr marL="3802063" indent="-219075" defTabSz="927100" eaLnBrk="0" fontAlgn="base" hangingPunct="0">
              <a:spcBef>
                <a:spcPct val="0"/>
              </a:spcBef>
              <a:spcAft>
                <a:spcPct val="0"/>
              </a:spcAft>
              <a:defRPr sz="2400">
                <a:solidFill>
                  <a:schemeClr val="tx1"/>
                </a:solidFill>
                <a:latin typeface="Times New Roman" charset="0"/>
                <a:ea typeface="ＭＳ Ｐゴシック" charset="-128"/>
              </a:defRPr>
            </a:lvl9pPr>
          </a:lstStyle>
          <a:p>
            <a:fld id="{68F3806D-F29B-8648-B5EB-4DFD8517147A}" type="slidenum">
              <a:rPr lang="en-US" altLang="x-none" sz="1200">
                <a:ea typeface="MS PGothic" charset="-128"/>
              </a:rPr>
              <a:pPr/>
              <a:t>6</a:t>
            </a:fld>
            <a:endParaRPr lang="en-US" altLang="x-none" sz="1200">
              <a:ea typeface="MS PGothic" charset="-128"/>
            </a:endParaRPr>
          </a:p>
        </p:txBody>
      </p:sp>
      <p:sp>
        <p:nvSpPr>
          <p:cNvPr id="22530"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A02B2AFA-21BB-B64C-B780-87809EF5F075}" type="slidenum">
              <a:rPr lang="en-US" altLang="x-none" sz="1200"/>
              <a:pPr/>
              <a:t>26</a:t>
            </a:fld>
            <a:endParaRPr lang="en-US" altLang="x-none" sz="1200"/>
          </a:p>
        </p:txBody>
      </p:sp>
      <p:sp>
        <p:nvSpPr>
          <p:cNvPr id="39938"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extLst>
            <a:ext uri="{AF507438-7753-43e0-B8FC-AC1667EBCBE1}"/>
          </a:extLst>
        </p:spPr>
        <p:txBody>
          <a:bodyPr/>
          <a:lstStyle/>
          <a:p>
            <a:pPr>
              <a:defRPr/>
            </a:pPr>
            <a:endParaRPr lang="en-US" dirty="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FD21441B-7CD5-A942-B802-1C59FEF33585}" type="slidenum">
              <a:rPr lang="en-US" altLang="x-none" sz="1200"/>
              <a:pPr/>
              <a:t>27</a:t>
            </a:fld>
            <a:endParaRPr lang="en-US" altLang="x-none" sz="1200"/>
          </a:p>
        </p:txBody>
      </p:sp>
      <p:sp>
        <p:nvSpPr>
          <p:cNvPr id="41986"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extLst>
            <a:ext uri="{AF507438-7753-43e0-B8FC-AC1667EBCBE1}"/>
          </a:extLst>
        </p:spPr>
        <p:txBody>
          <a:bodyPr/>
          <a:lstStyle/>
          <a:p>
            <a:pPr>
              <a:defRPr/>
            </a:pPr>
            <a:endParaRPr lang="en-US" dirty="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FFA05E2-9B5B-F24D-9BBD-288563217761}" type="slidenum">
              <a:rPr lang="en-US" altLang="en-US" sz="1200"/>
              <a:pPr/>
              <a:t>30</a:t>
            </a:fld>
            <a:endParaRPr lang="en-US" altLang="en-US" sz="1200"/>
          </a:p>
        </p:txBody>
      </p:sp>
      <p:sp>
        <p:nvSpPr>
          <p:cNvPr id="46082" name="Rectangle 2"/>
          <p:cNvSpPr>
            <a:spLocks noGrp="1" noRot="1" noChangeAspect="1" noChangeArrowheads="1" noTextEdit="1"/>
          </p:cNvSpPr>
          <p:nvPr>
            <p:ph type="sldImg"/>
          </p:nvPr>
        </p:nvSpPr>
        <p:spPr>
          <a:xfrm>
            <a:off x="1069975" y="704850"/>
            <a:ext cx="4695825" cy="3522663"/>
          </a:xfrm>
          <a:ln/>
        </p:spPr>
      </p:sp>
      <p:sp>
        <p:nvSpPr>
          <p:cNvPr id="326659"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281EC44-D19C-F24D-92E4-3B394EF9CFBD}" type="slidenum">
              <a:rPr lang="en-US" altLang="en-US" sz="1200"/>
              <a:pPr/>
              <a:t>31</a:t>
            </a:fld>
            <a:endParaRPr lang="en-US" altLang="en-US" sz="1200"/>
          </a:p>
        </p:txBody>
      </p:sp>
      <p:sp>
        <p:nvSpPr>
          <p:cNvPr id="48130" name="Rectangle 2"/>
          <p:cNvSpPr>
            <a:spLocks noGrp="1" noRot="1" noChangeAspect="1" noChangeArrowheads="1" noTextEdit="1"/>
          </p:cNvSpPr>
          <p:nvPr>
            <p:ph type="sldImg"/>
          </p:nvPr>
        </p:nvSpPr>
        <p:spPr>
          <a:xfrm>
            <a:off x="1069975" y="704850"/>
            <a:ext cx="4695825" cy="3522663"/>
          </a:xfrm>
          <a:ln/>
        </p:spPr>
      </p:sp>
      <p:sp>
        <p:nvSpPr>
          <p:cNvPr id="332803"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BD8FB7F5-9A2E-D242-8B13-CFDF2657FDC2}" type="slidenum">
              <a:rPr lang="en-US" altLang="en-US" sz="1200"/>
              <a:pPr/>
              <a:t>32</a:t>
            </a:fld>
            <a:endParaRPr lang="en-US" altLang="en-US" sz="1200"/>
          </a:p>
        </p:txBody>
      </p:sp>
      <p:sp>
        <p:nvSpPr>
          <p:cNvPr id="50178" name="Rectangle 2"/>
          <p:cNvSpPr>
            <a:spLocks noGrp="1" noRot="1" noChangeAspect="1" noChangeArrowheads="1" noTextEdit="1"/>
          </p:cNvSpPr>
          <p:nvPr>
            <p:ph type="sldImg"/>
          </p:nvPr>
        </p:nvSpPr>
        <p:spPr>
          <a:xfrm>
            <a:off x="1069975" y="704850"/>
            <a:ext cx="4695825" cy="3522663"/>
          </a:xfrm>
          <a:ln/>
        </p:spPr>
      </p:sp>
      <p:sp>
        <p:nvSpPr>
          <p:cNvPr id="330755"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1C12F0E-FDF9-5246-882E-819A4DE4820E}" type="slidenum">
              <a:rPr lang="en-US" altLang="en-US" sz="1200"/>
              <a:pPr/>
              <a:t>39</a:t>
            </a:fld>
            <a:endParaRPr lang="en-US" altLang="en-US" sz="1200"/>
          </a:p>
        </p:txBody>
      </p:sp>
      <p:sp>
        <p:nvSpPr>
          <p:cNvPr id="58370"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58371" name="Rectangle 3"/>
          <p:cNvSpPr>
            <a:spLocks noGrp="1" noChangeArrowheads="1"/>
          </p:cNvSpPr>
          <p:nvPr>
            <p:ph type="body" idx="1"/>
          </p:nvPr>
        </p:nvSpPr>
        <p:spPr>
          <a:xfrm>
            <a:off x="911225" y="4462463"/>
            <a:ext cx="5008563" cy="4229100"/>
          </a:xfrm>
          <a:solidFill>
            <a:srgbClr val="FFFFFF"/>
          </a:solidFill>
          <a:ln>
            <a:solidFill>
              <a:srgbClr val="000000"/>
            </a:solidFill>
            <a:miter lim="800000"/>
            <a:headEnd/>
            <a:tailEnd/>
          </a:ln>
        </p:spPr>
        <p:txBody>
          <a:bodyPr/>
          <a:lstStyle/>
          <a:p>
            <a:r>
              <a:rPr lang="en-US" altLang="en-US">
                <a:ea typeface="ＭＳ Ｐゴシック" charset="-128"/>
              </a:rPr>
              <a:t>This shows the performance of aloha protocols. On x axis we have the average number of transmission attempts in a frame time. If there are N stations and p is the probability that a station attempts a transmission in a slot, then the average load per slot is Np. Note that this is only an average and it is possible that in a particular slot they could be more or less load. On y axis we have the probability of success, i.e., exactly one transmission.</a:t>
            </a:r>
          </a:p>
          <a:p>
            <a:endParaRPr lang="en-US" altLang="en-US">
              <a:ea typeface="ＭＳ Ｐゴシック" charset="-128"/>
            </a:endParaRPr>
          </a:p>
          <a:p>
            <a:r>
              <a:rPr lang="en-US" altLang="en-US">
                <a:ea typeface="ＭＳ Ｐゴシック" charset="-128"/>
              </a:rPr>
              <a:t>It can be seen that as the average load increases, the success probability decreases. This is expected because more number of stations transmit in a slot, they are more likely to collide. The peak performance for aloha occurs at G = 0.5 and for slotted aloha at G = 1.0. The corresponding throughputs are 18% and 37% respectively.</a:t>
            </a:r>
          </a:p>
          <a:p>
            <a:endParaRPr lang="en-US" altLang="en-US">
              <a:ea typeface="ＭＳ Ｐゴシック" charset="-128"/>
            </a:endParaRPr>
          </a:p>
          <a:p>
            <a:r>
              <a:rPr lang="en-US" altLang="en-US">
                <a:ea typeface="ＭＳ Ｐゴシック" charset="-128"/>
              </a:rPr>
              <a:t>In other words, in aloha the best channel utilization you can hope for (when everyone has something to transmit) is 18%. This is the case when on the average there is one transmission in two slot times. This is the performance penalty you pay for transmitting at will. By having everyone transmit only at the beginning of a slot, the throughput can be doubled to 37%.</a:t>
            </a:r>
          </a:p>
          <a:p>
            <a:endParaRPr lang="en-US" altLang="en-US">
              <a:ea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FAB3843-70DD-A647-AD61-01DB9B26147C}" type="slidenum">
              <a:rPr lang="en-US" altLang="en-US" sz="1200"/>
              <a:pPr/>
              <a:t>40</a:t>
            </a:fld>
            <a:endParaRPr lang="en-US" altLang="en-US" sz="1200"/>
          </a:p>
        </p:txBody>
      </p:sp>
      <p:sp>
        <p:nvSpPr>
          <p:cNvPr id="60418"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60419" name="Rectangle 3"/>
          <p:cNvSpPr>
            <a:spLocks noGrp="1" noChangeArrowheads="1"/>
          </p:cNvSpPr>
          <p:nvPr>
            <p:ph type="body" idx="1"/>
          </p:nvPr>
        </p:nvSpPr>
        <p:spPr>
          <a:xfrm>
            <a:off x="911225" y="4462463"/>
            <a:ext cx="5008563" cy="4229100"/>
          </a:xfrm>
          <a:solidFill>
            <a:srgbClr val="FFFFFF"/>
          </a:solidFill>
          <a:ln>
            <a:solidFill>
              <a:srgbClr val="000000"/>
            </a:solidFill>
            <a:miter lim="800000"/>
            <a:headEnd/>
            <a:tailEnd/>
          </a:ln>
        </p:spPr>
        <p:txBody>
          <a:bodyPr/>
          <a:lstStyle/>
          <a:p>
            <a:r>
              <a:rPr lang="en-US" altLang="en-US">
                <a:ea typeface="ＭＳ Ｐゴシック" charset="-128"/>
              </a:rPr>
              <a:t>W have seen that throughput with aloha is low. We can do better by listening to see if anyone else is transmitting before we transmit. This is referred to carrier sensing. A station transmits only if it senses that channel is idle and defers transmission if it is busy. Question is how long should a station wait. Also can collisions be eliminated completely with carrier sensing? Let us address the first question.</a:t>
            </a:r>
          </a:p>
          <a:p>
            <a:endParaRPr lang="en-US" altLang="en-US">
              <a:ea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2DE1546-0243-0E49-A633-C6833AA66BA6}" type="slidenum">
              <a:rPr lang="en-US" altLang="en-US" sz="1200"/>
              <a:pPr/>
              <a:t>43</a:t>
            </a:fld>
            <a:endParaRPr lang="en-US" altLang="en-US" sz="1200"/>
          </a:p>
        </p:txBody>
      </p:sp>
      <p:sp>
        <p:nvSpPr>
          <p:cNvPr id="64514"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219139" name="Rectangle 3"/>
          <p:cNvSpPr>
            <a:spLocks noGrp="1" noChangeArrowheads="1"/>
          </p:cNvSpPr>
          <p:nvPr>
            <p:ph type="body" idx="1"/>
          </p:nvPr>
        </p:nvSpPr>
        <p:spPr>
          <a:xfrm>
            <a:off x="911225" y="4462463"/>
            <a:ext cx="5008563" cy="4229100"/>
          </a:xfrm>
          <a:solidFill>
            <a:srgbClr val="FFFFFF"/>
          </a:solidFill>
          <a:ln>
            <a:solidFill>
              <a:srgbClr val="000000"/>
            </a:solidFill>
            <a:miter lim="800000"/>
            <a:headEnd/>
            <a:tailEnd/>
          </a:ln>
        </p:spPr>
        <p:txBody>
          <a:bodyPr/>
          <a:lstStyle/>
          <a:p>
            <a:pPr>
              <a:defRPr/>
            </a:pPr>
            <a:r>
              <a:rPr lang="en-US" smtClean="0">
                <a:cs typeface="+mn-cs"/>
              </a:rPr>
              <a:t>This illustrates the savings due to collision detection and transmission abortion. If you comparing this with earlier similar slide you will notice the savings.</a:t>
            </a:r>
          </a:p>
          <a:p>
            <a:pPr>
              <a:defRPr/>
            </a:pPr>
            <a:endParaRPr lang="en-US" smtClean="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DA5D68B-1D3C-1C4E-876D-47FB0C4D009C}" type="slidenum">
              <a:rPr lang="en-US" altLang="en-US" sz="1200"/>
              <a:pPr/>
              <a:t>47</a:t>
            </a:fld>
            <a:endParaRPr lang="en-US" altLang="en-US" sz="1200"/>
          </a:p>
        </p:txBody>
      </p:sp>
      <p:sp>
        <p:nvSpPr>
          <p:cNvPr id="69634" name="Rectangle 2"/>
          <p:cNvSpPr>
            <a:spLocks noGrp="1" noRot="1" noChangeAspect="1" noChangeArrowheads="1" noTextEdit="1"/>
          </p:cNvSpPr>
          <p:nvPr>
            <p:ph type="sldImg"/>
          </p:nvPr>
        </p:nvSpPr>
        <p:spPr>
          <a:xfrm>
            <a:off x="1068388" y="704850"/>
            <a:ext cx="4697412" cy="3522663"/>
          </a:xfrm>
          <a:ln/>
        </p:spPr>
      </p:sp>
      <p:sp>
        <p:nvSpPr>
          <p:cNvPr id="69635" name="Rectangle 3"/>
          <p:cNvSpPr>
            <a:spLocks noGrp="1" noChangeArrowheads="1"/>
          </p:cNvSpPr>
          <p:nvPr>
            <p:ph type="body" idx="1"/>
          </p:nvPr>
        </p:nvSpPr>
        <p:spPr>
          <a:xfrm>
            <a:off x="909638" y="4462463"/>
            <a:ext cx="5011737" cy="4229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charset="-128"/>
              </a:rPr>
              <a:t>CSMA/CD protocol is standardized and referred to as IEEE 802.3. Ethernet employs 1-persistent CSMA/CD. It senses the channel and transmits if idle. Otherwise it will wait till it becomes idle and attempts transmission. In case of a collision, it backs off for a random time.</a:t>
            </a:r>
          </a:p>
          <a:p>
            <a:endParaRPr lang="en-US" altLang="en-US">
              <a:ea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D4C4FBD-C606-B64A-8C3B-9167E6063A37}" type="slidenum">
              <a:rPr lang="en-US" altLang="en-US" sz="1200"/>
              <a:pPr/>
              <a:t>50</a:t>
            </a:fld>
            <a:endParaRPr lang="en-US" altLang="en-US" sz="1200"/>
          </a:p>
        </p:txBody>
      </p:sp>
      <p:sp>
        <p:nvSpPr>
          <p:cNvPr id="73730" name="Rectangle 2"/>
          <p:cNvSpPr>
            <a:spLocks noGrp="1" noRot="1" noChangeAspect="1" noChangeArrowheads="1" noTextEdit="1"/>
          </p:cNvSpPr>
          <p:nvPr>
            <p:ph type="sldImg"/>
          </p:nvPr>
        </p:nvSpPr>
        <p:spPr>
          <a:xfrm>
            <a:off x="1068388" y="704850"/>
            <a:ext cx="4697412" cy="3522663"/>
          </a:xfrm>
          <a:ln/>
        </p:spPr>
      </p:sp>
      <p:sp>
        <p:nvSpPr>
          <p:cNvPr id="73731" name="Rectangle 3"/>
          <p:cNvSpPr>
            <a:spLocks noGrp="1" noChangeArrowheads="1"/>
          </p:cNvSpPr>
          <p:nvPr>
            <p:ph type="body" idx="1"/>
          </p:nvPr>
        </p:nvSpPr>
        <p:spPr>
          <a:xfrm>
            <a:off x="909638" y="4462463"/>
            <a:ext cx="5011737" cy="4229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charset="-128"/>
              </a:rPr>
              <a:t>Ethernet specification limits the cable length to be no more than 2.5 Km with at most 4 repeaters. This corresponds to a round trip propagation delay of approximately 51.2 microseconds. As pointed out earlier this gives the worst case time to detect a collision. So only after 51.2 microseconds a station would know for sure that it has seized the channel and there would not be a collision during its transmission.</a:t>
            </a:r>
          </a:p>
          <a:p>
            <a:endParaRPr lang="en-US" altLang="en-US">
              <a:ea typeface="ＭＳ Ｐゴシック" charset="-128"/>
            </a:endParaRPr>
          </a:p>
          <a:p>
            <a:r>
              <a:rPr lang="en-US" altLang="en-US">
                <a:ea typeface="ＭＳ Ｐゴシック" charset="-128"/>
              </a:rPr>
              <a:t>This also puts a constraint on the minimum frame size. In case of 10Mbps Ethernet, transmission of 64 bytes takes 51.2 micro seconds. If the packet size is less than 64 bytes, packet transmission time would be less than the worst case collision detection time.  Transmission would be complete before the station can be sure that it has seized the channel. This is not desirable and so the frame size should be at least 64 bytes.</a:t>
            </a:r>
          </a:p>
          <a:p>
            <a:endParaRPr lang="en-US" altLang="en-US">
              <a:ea typeface="ＭＳ Ｐゴシック" charset="-128"/>
            </a:endParaRPr>
          </a:p>
          <a:p>
            <a:r>
              <a:rPr lang="en-US" altLang="en-US">
                <a:ea typeface="ＭＳ Ｐゴシック" charset="-128"/>
              </a:rPr>
              <a:t>This implies that data in Ethernet frame should be at least 46 bytes considering that SA, DA, LEN, CRC together take up 18 bytes. If the data is smaller than 46 bytes, it is padded to fill out the frame to minimum size. </a:t>
            </a:r>
          </a:p>
          <a:p>
            <a:endParaRPr lang="en-US" altLang="en-US">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ＭＳ Ｐゴシック" charset="-128"/>
              </a:defRPr>
            </a:lvl1pPr>
            <a:lvl2pPr marL="711200" indent="-273050" defTabSz="927100">
              <a:defRPr sz="2400">
                <a:solidFill>
                  <a:schemeClr val="tx1"/>
                </a:solidFill>
                <a:latin typeface="Times New Roman" charset="0"/>
                <a:ea typeface="ＭＳ Ｐゴシック" charset="-128"/>
              </a:defRPr>
            </a:lvl2pPr>
            <a:lvl3pPr marL="1095375" indent="-219075" defTabSz="927100">
              <a:defRPr sz="2400">
                <a:solidFill>
                  <a:schemeClr val="tx1"/>
                </a:solidFill>
                <a:latin typeface="Times New Roman" charset="0"/>
                <a:ea typeface="ＭＳ Ｐゴシック" charset="-128"/>
              </a:defRPr>
            </a:lvl3pPr>
            <a:lvl4pPr marL="1533525" indent="-219075" defTabSz="927100">
              <a:defRPr sz="2400">
                <a:solidFill>
                  <a:schemeClr val="tx1"/>
                </a:solidFill>
                <a:latin typeface="Times New Roman" charset="0"/>
                <a:ea typeface="ＭＳ Ｐゴシック" charset="-128"/>
              </a:defRPr>
            </a:lvl4pPr>
            <a:lvl5pPr marL="1973263" indent="-219075" defTabSz="927100">
              <a:defRPr sz="2400">
                <a:solidFill>
                  <a:schemeClr val="tx1"/>
                </a:solidFill>
                <a:latin typeface="Times New Roman" charset="0"/>
                <a:ea typeface="ＭＳ Ｐゴシック" charset="-128"/>
              </a:defRPr>
            </a:lvl5pPr>
            <a:lvl6pPr marL="2430463" indent="-219075" defTabSz="927100" eaLnBrk="0" fontAlgn="base" hangingPunct="0">
              <a:spcBef>
                <a:spcPct val="0"/>
              </a:spcBef>
              <a:spcAft>
                <a:spcPct val="0"/>
              </a:spcAft>
              <a:defRPr sz="2400">
                <a:solidFill>
                  <a:schemeClr val="tx1"/>
                </a:solidFill>
                <a:latin typeface="Times New Roman" charset="0"/>
                <a:ea typeface="ＭＳ Ｐゴシック" charset="-128"/>
              </a:defRPr>
            </a:lvl6pPr>
            <a:lvl7pPr marL="2887663" indent="-219075" defTabSz="927100" eaLnBrk="0" fontAlgn="base" hangingPunct="0">
              <a:spcBef>
                <a:spcPct val="0"/>
              </a:spcBef>
              <a:spcAft>
                <a:spcPct val="0"/>
              </a:spcAft>
              <a:defRPr sz="2400">
                <a:solidFill>
                  <a:schemeClr val="tx1"/>
                </a:solidFill>
                <a:latin typeface="Times New Roman" charset="0"/>
                <a:ea typeface="ＭＳ Ｐゴシック" charset="-128"/>
              </a:defRPr>
            </a:lvl7pPr>
            <a:lvl8pPr marL="3344863" indent="-219075" defTabSz="927100" eaLnBrk="0" fontAlgn="base" hangingPunct="0">
              <a:spcBef>
                <a:spcPct val="0"/>
              </a:spcBef>
              <a:spcAft>
                <a:spcPct val="0"/>
              </a:spcAft>
              <a:defRPr sz="2400">
                <a:solidFill>
                  <a:schemeClr val="tx1"/>
                </a:solidFill>
                <a:latin typeface="Times New Roman" charset="0"/>
                <a:ea typeface="ＭＳ Ｐゴシック" charset="-128"/>
              </a:defRPr>
            </a:lvl8pPr>
            <a:lvl9pPr marL="3802063" indent="-219075" defTabSz="927100" eaLnBrk="0" fontAlgn="base" hangingPunct="0">
              <a:spcBef>
                <a:spcPct val="0"/>
              </a:spcBef>
              <a:spcAft>
                <a:spcPct val="0"/>
              </a:spcAft>
              <a:defRPr sz="2400">
                <a:solidFill>
                  <a:schemeClr val="tx1"/>
                </a:solidFill>
                <a:latin typeface="Times New Roman" charset="0"/>
                <a:ea typeface="ＭＳ Ｐゴシック" charset="-128"/>
              </a:defRPr>
            </a:lvl9pPr>
          </a:lstStyle>
          <a:p>
            <a:fld id="{DD343B2C-FF62-2B4B-8C1B-D352930CD00A}" type="slidenum">
              <a:rPr lang="en-US" altLang="x-none" sz="1200">
                <a:ea typeface="MS PGothic" charset="-128"/>
              </a:rPr>
              <a:pPr/>
              <a:t>7</a:t>
            </a:fld>
            <a:endParaRPr lang="en-US" altLang="x-none" sz="1200">
              <a:ea typeface="MS PGothic" charset="-128"/>
            </a:endParaRPr>
          </a:p>
        </p:txBody>
      </p:sp>
      <p:sp>
        <p:nvSpPr>
          <p:cNvPr id="24578"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B9D11DDA-5AC0-3C4D-AFB7-C55DE913F46D}" type="slidenum">
              <a:rPr lang="en-US" altLang="en-US" sz="1200"/>
              <a:pPr/>
              <a:t>51</a:t>
            </a:fld>
            <a:endParaRPr lang="en-US" altLang="en-US" sz="1200"/>
          </a:p>
        </p:txBody>
      </p:sp>
      <p:sp>
        <p:nvSpPr>
          <p:cNvPr id="75778" name="Rectangle 2"/>
          <p:cNvSpPr>
            <a:spLocks noGrp="1" noRot="1" noChangeAspect="1" noChangeArrowheads="1" noTextEdit="1"/>
          </p:cNvSpPr>
          <p:nvPr>
            <p:ph type="sldImg"/>
          </p:nvPr>
        </p:nvSpPr>
        <p:spPr>
          <a:xfrm>
            <a:off x="1068388" y="704850"/>
            <a:ext cx="4697412" cy="3522663"/>
          </a:xfrm>
          <a:ln/>
        </p:spPr>
      </p:sp>
      <p:sp>
        <p:nvSpPr>
          <p:cNvPr id="317443" name="Rectangle 3"/>
          <p:cNvSpPr>
            <a:spLocks noGrp="1" noChangeArrowheads="1"/>
          </p:cNvSpPr>
          <p:nvPr>
            <p:ph type="body" idx="1"/>
          </p:nvPr>
        </p:nvSpPr>
        <p:spPr>
          <a:xfrm>
            <a:off x="909638" y="4462463"/>
            <a:ext cx="5011737" cy="4229100"/>
          </a:xfrm>
        </p:spPr>
        <p:txBody>
          <a:bodyPr/>
          <a:lstStyle/>
          <a:p>
            <a:pPr>
              <a:defRPr/>
            </a:pPr>
            <a:r>
              <a:rPr lang="en-US" smtClean="0">
                <a:cs typeface="+mn-cs"/>
              </a:rPr>
              <a:t>Here is an illustration of the worst case. If the two stations are farthest apart, it takes up to twice the signal propagation time to realize that collision occurred. So a station would know whether it has </a:t>
            </a:r>
            <a:r>
              <a:rPr lang="en-US" b="1" smtClean="0">
                <a:cs typeface="+mn-cs"/>
              </a:rPr>
              <a:t>seized</a:t>
            </a:r>
            <a:r>
              <a:rPr lang="en-US" smtClean="0">
                <a:cs typeface="+mn-cs"/>
              </a:rPr>
              <a:t> the channel or not only after round trip propagation delay.</a:t>
            </a:r>
          </a:p>
          <a:p>
            <a:pPr>
              <a:defRPr/>
            </a:pPr>
            <a:endParaRPr lang="en-US" smtClean="0">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249A636-A36E-274F-8B3B-9E9BF7E4B2E9}" type="slidenum">
              <a:rPr lang="en-US" altLang="en-US" sz="1200"/>
              <a:pPr/>
              <a:t>57</a:t>
            </a:fld>
            <a:endParaRPr lang="en-US" altLang="en-US" sz="1200"/>
          </a:p>
        </p:txBody>
      </p:sp>
      <p:sp>
        <p:nvSpPr>
          <p:cNvPr id="82946" name="Rectangle 2"/>
          <p:cNvSpPr>
            <a:spLocks noGrp="1" noRot="1" noChangeAspect="1" noChangeArrowheads="1" noTextEdit="1"/>
          </p:cNvSpPr>
          <p:nvPr>
            <p:ph type="sldImg"/>
          </p:nvPr>
        </p:nvSpPr>
        <p:spPr>
          <a:xfrm>
            <a:off x="1025525" y="693738"/>
            <a:ext cx="4730750" cy="3548062"/>
          </a:xfrm>
          <a:ln/>
        </p:spPr>
      </p:sp>
      <p:sp>
        <p:nvSpPr>
          <p:cNvPr id="82947" name="Rectangle 3"/>
          <p:cNvSpPr>
            <a:spLocks noGrp="1" noChangeArrowheads="1"/>
          </p:cNvSpPr>
          <p:nvPr>
            <p:ph type="body" idx="1"/>
          </p:nvPr>
        </p:nvSpPr>
        <p:spPr>
          <a:xfrm>
            <a:off x="893763" y="4473575"/>
            <a:ext cx="4992687" cy="4241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charset="-128"/>
              </a:rPr>
              <a:t>Why 51.2 micro seconds? According to Ethernet specification maximum distance between any two stations to 2,500 meters and there could be at most four repeaters. Given this specification, the round trip delay has been determined to be 51.2 micro seconds. This takes into account the signal speed, round trip length of 5000 meters and delay at the repeaters. The key thing to note here is that the collision detection time and thus the minimum frame size depend on the round trip propagation delay.</a:t>
            </a:r>
          </a:p>
          <a:p>
            <a:endParaRPr lang="en-US" altLang="en-US">
              <a:ea typeface="ＭＳ Ｐゴシック" charset="-128"/>
            </a:endParaRPr>
          </a:p>
          <a:p>
            <a:r>
              <a:rPr lang="en-US" altLang="en-US">
                <a:ea typeface="ＭＳ Ｐゴシック" charset="-128"/>
              </a:rPr>
              <a:t>Lets take a hypothetical example. Suppose length of the cable is 1000 meters. That means no two stations are farther than 1000 meters apart. Suppose also that signal speed is 10</a:t>
            </a:r>
            <a:r>
              <a:rPr lang="en-US" altLang="en-US" baseline="30000">
                <a:ea typeface="ＭＳ Ｐゴシック" charset="-128"/>
              </a:rPr>
              <a:t>8 </a:t>
            </a:r>
            <a:r>
              <a:rPr lang="en-US" altLang="en-US">
                <a:ea typeface="ＭＳ Ｐゴシック" charset="-128"/>
              </a:rPr>
              <a:t>meters/sec. And assume that no repeaters. From this we can compute the round trip propagation delay to 20 micro seconds (2000 / 10</a:t>
            </a:r>
            <a:r>
              <a:rPr lang="en-US" altLang="en-US" baseline="30000">
                <a:ea typeface="ＭＳ Ｐゴシック" charset="-128"/>
              </a:rPr>
              <a:t>8</a:t>
            </a:r>
            <a:r>
              <a:rPr lang="en-US" altLang="en-US">
                <a:ea typeface="ＭＳ Ｐゴシック" charset="-128"/>
              </a:rPr>
              <a:t>). Now suppose the data transmission rate is 10Mbps which means each bit would take 0.1 micro seconds for transmission. So in 20 micro seconds, a station can transmit 200 bits or 25 bytes. So in this case, size of a frame has to be at least 25 bytes so that a station can detect a collision before it completes the transmission.</a:t>
            </a:r>
          </a:p>
          <a:p>
            <a:endParaRPr lang="en-US" altLang="en-US">
              <a:ea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8938A9A-F55D-DC4E-BA73-6BC74AD88714}" type="slidenum">
              <a:rPr lang="en-US" altLang="en-US" sz="1200"/>
              <a:pPr/>
              <a:t>58</a:t>
            </a:fld>
            <a:endParaRPr lang="en-US" altLang="en-US" sz="1200"/>
          </a:p>
        </p:txBody>
      </p:sp>
      <p:sp>
        <p:nvSpPr>
          <p:cNvPr id="84994" name="Rectangle 2"/>
          <p:cNvSpPr>
            <a:spLocks noGrp="1" noRot="1" noChangeAspect="1" noChangeArrowheads="1" noTextEdit="1"/>
          </p:cNvSpPr>
          <p:nvPr>
            <p:ph type="sldImg"/>
          </p:nvPr>
        </p:nvSpPr>
        <p:spPr>
          <a:xfrm>
            <a:off x="1069975" y="704850"/>
            <a:ext cx="4695825" cy="3522663"/>
          </a:xfrm>
          <a:ln/>
        </p:spPr>
      </p:sp>
      <p:sp>
        <p:nvSpPr>
          <p:cNvPr id="328707"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B70402D-EDD8-DF46-91C4-971D532A4277}" type="slidenum">
              <a:rPr lang="en-US" altLang="en-US" sz="1200"/>
              <a:pPr/>
              <a:t>59</a:t>
            </a:fld>
            <a:endParaRPr lang="en-US" altLang="en-US" sz="1200"/>
          </a:p>
        </p:txBody>
      </p:sp>
      <p:sp>
        <p:nvSpPr>
          <p:cNvPr id="87042" name="Rectangle 2"/>
          <p:cNvSpPr>
            <a:spLocks noGrp="1" noRot="1" noChangeAspect="1" noChangeArrowheads="1" noTextEdit="1"/>
          </p:cNvSpPr>
          <p:nvPr>
            <p:ph type="sldImg"/>
          </p:nvPr>
        </p:nvSpPr>
        <p:spPr>
          <a:xfrm>
            <a:off x="1069975" y="704850"/>
            <a:ext cx="4695825" cy="3522663"/>
          </a:xfrm>
          <a:ln/>
        </p:spPr>
      </p:sp>
      <p:sp>
        <p:nvSpPr>
          <p:cNvPr id="326659"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87B311D-B60C-7542-A176-13B90B9CDB65}" type="slidenum">
              <a:rPr lang="en-US" altLang="en-US" sz="1200"/>
              <a:pPr/>
              <a:t>60</a:t>
            </a:fld>
            <a:endParaRPr lang="en-US" altLang="en-US" sz="1200"/>
          </a:p>
        </p:txBody>
      </p:sp>
      <p:sp>
        <p:nvSpPr>
          <p:cNvPr id="89090" name="Rectangle 2"/>
          <p:cNvSpPr>
            <a:spLocks noGrp="1" noRot="1" noChangeAspect="1" noChangeArrowheads="1" noTextEdit="1"/>
          </p:cNvSpPr>
          <p:nvPr>
            <p:ph type="sldImg"/>
          </p:nvPr>
        </p:nvSpPr>
        <p:spPr>
          <a:xfrm>
            <a:off x="1069975" y="704850"/>
            <a:ext cx="4695825" cy="3522663"/>
          </a:xfrm>
          <a:ln/>
        </p:spPr>
      </p:sp>
      <p:sp>
        <p:nvSpPr>
          <p:cNvPr id="332803"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34D6A74-1DFA-A342-8140-3854F05C3069}" type="slidenum">
              <a:rPr lang="en-US" altLang="en-US" sz="1200"/>
              <a:pPr/>
              <a:t>61</a:t>
            </a:fld>
            <a:endParaRPr lang="en-US" altLang="en-US" sz="1200"/>
          </a:p>
        </p:txBody>
      </p:sp>
      <p:sp>
        <p:nvSpPr>
          <p:cNvPr id="91138" name="Rectangle 2"/>
          <p:cNvSpPr>
            <a:spLocks noGrp="1" noRot="1" noChangeAspect="1" noChangeArrowheads="1" noTextEdit="1"/>
          </p:cNvSpPr>
          <p:nvPr>
            <p:ph type="sldImg"/>
          </p:nvPr>
        </p:nvSpPr>
        <p:spPr>
          <a:xfrm>
            <a:off x="1069975" y="704850"/>
            <a:ext cx="4695825" cy="3522663"/>
          </a:xfrm>
          <a:ln/>
        </p:spPr>
      </p:sp>
      <p:sp>
        <p:nvSpPr>
          <p:cNvPr id="334851"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C211118A-58B9-484E-B0A8-EE043403A4DC}" type="slidenum">
              <a:rPr lang="en-US" altLang="en-US" sz="1200"/>
              <a:pPr/>
              <a:t>62</a:t>
            </a:fld>
            <a:endParaRPr lang="en-US" altLang="en-US" sz="1200"/>
          </a:p>
        </p:txBody>
      </p:sp>
      <p:sp>
        <p:nvSpPr>
          <p:cNvPr id="93186" name="Rectangle 2"/>
          <p:cNvSpPr>
            <a:spLocks noGrp="1" noRot="1" noChangeAspect="1" noChangeArrowheads="1" noTextEdit="1"/>
          </p:cNvSpPr>
          <p:nvPr>
            <p:ph type="sldImg"/>
          </p:nvPr>
        </p:nvSpPr>
        <p:spPr>
          <a:xfrm>
            <a:off x="1069975" y="704850"/>
            <a:ext cx="4695825" cy="3522663"/>
          </a:xfrm>
          <a:ln/>
        </p:spPr>
      </p:sp>
      <p:sp>
        <p:nvSpPr>
          <p:cNvPr id="336899"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BB837D70-1744-E24C-9ED9-FC769BEACF29}" type="slidenum">
              <a:rPr lang="en-US" altLang="en-US" sz="1200"/>
              <a:pPr/>
              <a:t>63</a:t>
            </a:fld>
            <a:endParaRPr lang="en-US" altLang="en-US" sz="1200"/>
          </a:p>
        </p:txBody>
      </p:sp>
      <p:sp>
        <p:nvSpPr>
          <p:cNvPr id="95234" name="Rectangle 2"/>
          <p:cNvSpPr>
            <a:spLocks noGrp="1" noRot="1" noChangeAspect="1" noChangeArrowheads="1" noTextEdit="1"/>
          </p:cNvSpPr>
          <p:nvPr>
            <p:ph type="sldImg"/>
          </p:nvPr>
        </p:nvSpPr>
        <p:spPr>
          <a:xfrm>
            <a:off x="1069975" y="704850"/>
            <a:ext cx="4695825" cy="3522663"/>
          </a:xfrm>
          <a:ln/>
        </p:spPr>
      </p:sp>
      <p:sp>
        <p:nvSpPr>
          <p:cNvPr id="338947"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1A32774-B20C-CF41-A3DF-BF2E5236BA5E}" type="slidenum">
              <a:rPr lang="en-US" altLang="en-US" sz="1200"/>
              <a:pPr/>
              <a:t>64</a:t>
            </a:fld>
            <a:endParaRPr lang="en-US" altLang="en-US" sz="1200"/>
          </a:p>
        </p:txBody>
      </p:sp>
      <p:sp>
        <p:nvSpPr>
          <p:cNvPr id="97282" name="Rectangle 2"/>
          <p:cNvSpPr>
            <a:spLocks noGrp="1" noRot="1" noChangeAspect="1" noChangeArrowheads="1" noTextEdit="1"/>
          </p:cNvSpPr>
          <p:nvPr>
            <p:ph type="sldImg"/>
          </p:nvPr>
        </p:nvSpPr>
        <p:spPr>
          <a:xfrm>
            <a:off x="1069975" y="704850"/>
            <a:ext cx="4695825" cy="3522663"/>
          </a:xfrm>
          <a:ln/>
        </p:spPr>
      </p:sp>
      <p:sp>
        <p:nvSpPr>
          <p:cNvPr id="340995"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2B3AECD-640D-334B-9829-39AF767FEFDC}" type="slidenum">
              <a:rPr lang="en-US" altLang="en-US" sz="1200"/>
              <a:pPr/>
              <a:t>65</a:t>
            </a:fld>
            <a:endParaRPr lang="en-US" altLang="en-US" sz="1200"/>
          </a:p>
        </p:txBody>
      </p:sp>
      <p:sp>
        <p:nvSpPr>
          <p:cNvPr id="99330" name="Rectangle 2"/>
          <p:cNvSpPr>
            <a:spLocks noGrp="1" noRot="1" noChangeAspect="1" noChangeArrowheads="1" noTextEdit="1"/>
          </p:cNvSpPr>
          <p:nvPr>
            <p:ph type="sldImg"/>
          </p:nvPr>
        </p:nvSpPr>
        <p:spPr>
          <a:xfrm>
            <a:off x="1069975" y="704850"/>
            <a:ext cx="4695825" cy="3522663"/>
          </a:xfrm>
          <a:ln/>
        </p:spPr>
      </p:sp>
      <p:sp>
        <p:nvSpPr>
          <p:cNvPr id="343043"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E9E76440-1E8C-D14F-A697-AB609C4D5819}" type="slidenum">
              <a:rPr lang="en-US" altLang="x-none" sz="1200" smtClean="0"/>
              <a:pPr>
                <a:defRPr/>
              </a:pPr>
              <a:t>8</a:t>
            </a:fld>
            <a:endParaRPr lang="en-US" altLang="x-none" sz="1200"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p:txBody>
          <a:bodyPr/>
          <a:lstStyle/>
          <a:p>
            <a:pPr>
              <a:defRPr/>
            </a:pPr>
            <a:endParaRPr lang="en-US" dirty="0">
              <a:cs typeface="+mn-cs"/>
            </a:endParaRPr>
          </a:p>
        </p:txBody>
      </p:sp>
    </p:spTree>
    <p:extLst>
      <p:ext uri="{BB962C8B-B14F-4D97-AF65-F5344CB8AC3E}">
        <p14:creationId xmlns:p14="http://schemas.microsoft.com/office/powerpoint/2010/main" val="32818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6294A36-28F2-5342-8FFC-84C64045D71D}" type="slidenum">
              <a:rPr lang="en-US" altLang="en-US" sz="1200" smtClean="0"/>
              <a:pPr>
                <a:defRPr/>
              </a:pPr>
              <a:t>9</a:t>
            </a:fld>
            <a:endParaRPr lang="en-US" altLang="en-US" sz="1200" smtClean="0"/>
          </a:p>
        </p:txBody>
      </p:sp>
      <p:sp>
        <p:nvSpPr>
          <p:cNvPr id="223234" name="Rectangle 2"/>
          <p:cNvSpPr>
            <a:spLocks noGrp="1" noRot="1" noChangeAspect="1" noChangeArrowheads="1" noTextEdit="1"/>
          </p:cNvSpPr>
          <p:nvPr>
            <p:ph type="sldImg"/>
          </p:nvPr>
        </p:nvSpPr>
        <p:spPr>
          <a:xfrm>
            <a:off x="1066800" y="703263"/>
            <a:ext cx="4699000" cy="3524250"/>
          </a:xfrm>
          <a:ln/>
        </p:spPr>
      </p:sp>
      <p:sp>
        <p:nvSpPr>
          <p:cNvPr id="223235" name="Rectangle 3"/>
          <p:cNvSpPr>
            <a:spLocks noGrp="1" noChangeArrowheads="1"/>
          </p:cNvSpPr>
          <p:nvPr>
            <p:ph type="body" idx="1"/>
          </p:nvPr>
        </p:nvSpPr>
        <p:spPr>
          <a:xfrm>
            <a:off x="909638" y="4464050"/>
            <a:ext cx="5011737" cy="4229100"/>
          </a:xfrm>
        </p:spPr>
        <p:txBody>
          <a:bodyPr/>
          <a:lstStyle/>
          <a:p>
            <a:pPr>
              <a:defRPr/>
            </a:pPr>
            <a:endParaRPr lang="en-US" altLang="en-US" smtClean="0">
              <a:latin typeface="Times New Roman" pitchFamily="18" charset="0"/>
            </a:endParaRPr>
          </a:p>
        </p:txBody>
      </p:sp>
    </p:spTree>
    <p:extLst>
      <p:ext uri="{BB962C8B-B14F-4D97-AF65-F5344CB8AC3E}">
        <p14:creationId xmlns:p14="http://schemas.microsoft.com/office/powerpoint/2010/main" val="28267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EF9CA8A7-04C8-E04C-BA00-F9EA062CFA4D}" type="slidenum">
              <a:rPr lang="en-US" altLang="en-US" sz="1200" smtClean="0"/>
              <a:pPr>
                <a:defRPr/>
              </a:pPr>
              <a:t>10</a:t>
            </a:fld>
            <a:endParaRPr lang="en-US" altLang="en-US" sz="1200" smtClean="0"/>
          </a:p>
        </p:txBody>
      </p:sp>
      <p:sp>
        <p:nvSpPr>
          <p:cNvPr id="225282" name="Rectangle 2"/>
          <p:cNvSpPr>
            <a:spLocks noGrp="1" noRot="1" noChangeAspect="1" noChangeArrowheads="1" noTextEdit="1"/>
          </p:cNvSpPr>
          <p:nvPr>
            <p:ph type="sldImg"/>
          </p:nvPr>
        </p:nvSpPr>
        <p:spPr>
          <a:xfrm>
            <a:off x="1066800" y="703263"/>
            <a:ext cx="4699000" cy="3524250"/>
          </a:xfrm>
          <a:ln/>
        </p:spPr>
      </p:sp>
      <p:sp>
        <p:nvSpPr>
          <p:cNvPr id="225283" name="Rectangle 3"/>
          <p:cNvSpPr>
            <a:spLocks noGrp="1" noChangeArrowheads="1"/>
          </p:cNvSpPr>
          <p:nvPr>
            <p:ph type="body" idx="1"/>
          </p:nvPr>
        </p:nvSpPr>
        <p:spPr>
          <a:xfrm>
            <a:off x="909638" y="4464050"/>
            <a:ext cx="5011737" cy="4229100"/>
          </a:xfrm>
        </p:spPr>
        <p:txBody>
          <a:bodyPr/>
          <a:lstStyle/>
          <a:p>
            <a:pPr>
              <a:defRPr/>
            </a:pPr>
            <a:endParaRPr lang="en-US" altLang="en-US" smtClean="0">
              <a:latin typeface="Times New Roman" pitchFamily="18" charset="0"/>
            </a:endParaRPr>
          </a:p>
        </p:txBody>
      </p:sp>
    </p:spTree>
    <p:extLst>
      <p:ext uri="{BB962C8B-B14F-4D97-AF65-F5344CB8AC3E}">
        <p14:creationId xmlns:p14="http://schemas.microsoft.com/office/powerpoint/2010/main" val="43956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910DC13-4B7C-2D4E-B93E-C02C84854C29}" type="slidenum">
              <a:rPr lang="en-US" altLang="en-US" sz="1200" smtClean="0"/>
              <a:pPr>
                <a:defRPr/>
              </a:pPr>
              <a:t>11</a:t>
            </a:fld>
            <a:endParaRPr lang="en-US" altLang="en-US" sz="1200" smtClean="0"/>
          </a:p>
        </p:txBody>
      </p:sp>
      <p:sp>
        <p:nvSpPr>
          <p:cNvPr id="227330" name="Rectangle 2"/>
          <p:cNvSpPr>
            <a:spLocks noGrp="1" noRot="1" noChangeAspect="1" noChangeArrowheads="1" noTextEdit="1"/>
          </p:cNvSpPr>
          <p:nvPr>
            <p:ph type="sldImg"/>
          </p:nvPr>
        </p:nvSpPr>
        <p:spPr>
          <a:xfrm>
            <a:off x="1066800" y="703263"/>
            <a:ext cx="4699000" cy="3524250"/>
          </a:xfrm>
          <a:ln/>
        </p:spPr>
      </p:sp>
      <p:sp>
        <p:nvSpPr>
          <p:cNvPr id="227331" name="Rectangle 3"/>
          <p:cNvSpPr>
            <a:spLocks noGrp="1" noChangeArrowheads="1"/>
          </p:cNvSpPr>
          <p:nvPr>
            <p:ph type="body" idx="1"/>
          </p:nvPr>
        </p:nvSpPr>
        <p:spPr>
          <a:xfrm>
            <a:off x="909638" y="4464050"/>
            <a:ext cx="5011737" cy="4229100"/>
          </a:xfrm>
        </p:spPr>
        <p:txBody>
          <a:bodyPr/>
          <a:lstStyle/>
          <a:p>
            <a:pPr>
              <a:defRPr/>
            </a:pPr>
            <a:endParaRPr lang="en-US" altLang="en-US" smtClean="0">
              <a:latin typeface="Times New Roman" pitchFamily="18" charset="0"/>
            </a:endParaRPr>
          </a:p>
        </p:txBody>
      </p:sp>
    </p:spTree>
    <p:extLst>
      <p:ext uri="{BB962C8B-B14F-4D97-AF65-F5344CB8AC3E}">
        <p14:creationId xmlns:p14="http://schemas.microsoft.com/office/powerpoint/2010/main" val="174213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A190FC05-1578-064D-A20C-B06C4EE27AF9}" type="slidenum">
              <a:rPr lang="en-US" altLang="en-US" sz="1200" smtClean="0"/>
              <a:pPr>
                <a:defRPr/>
              </a:pPr>
              <a:t>12</a:t>
            </a:fld>
            <a:endParaRPr lang="en-US" altLang="en-US" sz="1200" smtClean="0"/>
          </a:p>
        </p:txBody>
      </p:sp>
      <p:sp>
        <p:nvSpPr>
          <p:cNvPr id="229378" name="Rectangle 2"/>
          <p:cNvSpPr>
            <a:spLocks noGrp="1" noRot="1" noChangeAspect="1" noChangeArrowheads="1" noTextEdit="1"/>
          </p:cNvSpPr>
          <p:nvPr>
            <p:ph type="sldImg"/>
          </p:nvPr>
        </p:nvSpPr>
        <p:spPr>
          <a:xfrm>
            <a:off x="1066800" y="703263"/>
            <a:ext cx="4699000" cy="3524250"/>
          </a:xfrm>
          <a:ln/>
        </p:spPr>
      </p:sp>
      <p:sp>
        <p:nvSpPr>
          <p:cNvPr id="229379" name="Rectangle 3"/>
          <p:cNvSpPr>
            <a:spLocks noGrp="1" noChangeArrowheads="1"/>
          </p:cNvSpPr>
          <p:nvPr>
            <p:ph type="body" idx="1"/>
          </p:nvPr>
        </p:nvSpPr>
        <p:spPr>
          <a:xfrm>
            <a:off x="909638" y="4464050"/>
            <a:ext cx="5011737" cy="4229100"/>
          </a:xfrm>
        </p:spPr>
        <p:txBody>
          <a:bodyPr/>
          <a:lstStyle/>
          <a:p>
            <a:pPr>
              <a:defRPr/>
            </a:pPr>
            <a:endParaRPr lang="en-US" altLang="en-US" smtClean="0">
              <a:latin typeface="Times New Roman" pitchFamily="18" charset="0"/>
            </a:endParaRPr>
          </a:p>
        </p:txBody>
      </p:sp>
    </p:spTree>
    <p:extLst>
      <p:ext uri="{BB962C8B-B14F-4D97-AF65-F5344CB8AC3E}">
        <p14:creationId xmlns:p14="http://schemas.microsoft.com/office/powerpoint/2010/main" val="547296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B306AE3F-DB0A-694E-9A99-17CEA1D0C94F}" type="slidenum">
              <a:rPr lang="en-US" altLang="en-US" sz="1200" smtClean="0"/>
              <a:pPr>
                <a:defRPr/>
              </a:pPr>
              <a:t>13</a:t>
            </a:fld>
            <a:endParaRPr lang="en-US" altLang="en-US" sz="1200" smtClean="0"/>
          </a:p>
        </p:txBody>
      </p:sp>
      <p:sp>
        <p:nvSpPr>
          <p:cNvPr id="231426" name="Rectangle 2"/>
          <p:cNvSpPr>
            <a:spLocks noGrp="1" noRot="1" noChangeAspect="1" noChangeArrowheads="1" noTextEdit="1"/>
          </p:cNvSpPr>
          <p:nvPr>
            <p:ph type="sldImg"/>
          </p:nvPr>
        </p:nvSpPr>
        <p:spPr>
          <a:xfrm>
            <a:off x="1066800" y="703263"/>
            <a:ext cx="4699000" cy="3524250"/>
          </a:xfrm>
          <a:ln/>
        </p:spPr>
      </p:sp>
      <p:sp>
        <p:nvSpPr>
          <p:cNvPr id="231427" name="Rectangle 3"/>
          <p:cNvSpPr>
            <a:spLocks noGrp="1" noChangeArrowheads="1"/>
          </p:cNvSpPr>
          <p:nvPr>
            <p:ph type="body" idx="1"/>
          </p:nvPr>
        </p:nvSpPr>
        <p:spPr>
          <a:xfrm>
            <a:off x="909638" y="4464050"/>
            <a:ext cx="5011737" cy="4229100"/>
          </a:xfrm>
        </p:spPr>
        <p:txBody>
          <a:bodyPr/>
          <a:lstStyle/>
          <a:p>
            <a:pPr>
              <a:defRPr/>
            </a:pPr>
            <a:endParaRPr lang="en-US" altLang="en-US" smtClean="0">
              <a:latin typeface="Times New Roman" pitchFamily="18" charset="0"/>
            </a:endParaRPr>
          </a:p>
        </p:txBody>
      </p:sp>
    </p:spTree>
    <p:extLst>
      <p:ext uri="{BB962C8B-B14F-4D97-AF65-F5344CB8AC3E}">
        <p14:creationId xmlns:p14="http://schemas.microsoft.com/office/powerpoint/2010/main" val="1092664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B8647F49-1694-934F-8BFE-FD1F3300840B}" type="slidenum">
              <a:rPr lang="en-US" altLang="x-none" sz="1200"/>
              <a:pPr/>
              <a:t>22</a:t>
            </a:fld>
            <a:endParaRPr lang="en-US" altLang="x-none" sz="1200"/>
          </a:p>
        </p:txBody>
      </p:sp>
      <p:sp>
        <p:nvSpPr>
          <p:cNvPr id="34818"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extLst>
            <a:ext uri="{AF507438-7753-43e0-B8FC-AC1667EBCBE1}"/>
          </a:extLst>
        </p:spPr>
        <p:txBody>
          <a:bodyPr/>
          <a:lstStyle/>
          <a:p>
            <a:pPr>
              <a:defRPr/>
            </a:pPr>
            <a:endParaRPr lang="en-US" dirty="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C0E8996C-CC8F-BC42-B92E-F152DE2065C2}" type="slidenum">
              <a:rPr lang="en-US" altLang="en-US"/>
              <a:pPr>
                <a:defRPr/>
              </a:pPr>
              <a:t>‹#›</a:t>
            </a:fld>
            <a:endParaRPr lang="en-US" altLang="en-US"/>
          </a:p>
        </p:txBody>
      </p:sp>
    </p:spTree>
    <p:extLst>
      <p:ext uri="{BB962C8B-B14F-4D97-AF65-F5344CB8AC3E}">
        <p14:creationId xmlns:p14="http://schemas.microsoft.com/office/powerpoint/2010/main" val="116265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EBE3649D-1CB3-2047-B7B9-FDE1B91E62F0}" type="slidenum">
              <a:rPr lang="en-US" altLang="en-US"/>
              <a:pPr>
                <a:defRPr/>
              </a:pPr>
              <a:t>‹#›</a:t>
            </a:fld>
            <a:endParaRPr lang="en-US" altLang="en-US"/>
          </a:p>
        </p:txBody>
      </p:sp>
    </p:spTree>
    <p:extLst>
      <p:ext uri="{BB962C8B-B14F-4D97-AF65-F5344CB8AC3E}">
        <p14:creationId xmlns:p14="http://schemas.microsoft.com/office/powerpoint/2010/main" val="1091481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0EA78713-DD15-8D40-BA54-4F7E1025825D}" type="slidenum">
              <a:rPr lang="en-US" altLang="en-US"/>
              <a:pPr>
                <a:defRPr/>
              </a:pPr>
              <a:t>‹#›</a:t>
            </a:fld>
            <a:endParaRPr lang="en-US" altLang="en-US"/>
          </a:p>
        </p:txBody>
      </p:sp>
    </p:spTree>
    <p:extLst>
      <p:ext uri="{BB962C8B-B14F-4D97-AF65-F5344CB8AC3E}">
        <p14:creationId xmlns:p14="http://schemas.microsoft.com/office/powerpoint/2010/main" val="716509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FB2265A0-F454-BA45-B899-6C13E812F98D}" type="slidenum">
              <a:rPr lang="en-US" altLang="en-US"/>
              <a:pPr>
                <a:defRPr/>
              </a:pPr>
              <a:t>‹#›</a:t>
            </a:fld>
            <a:endParaRPr lang="en-US" altLang="en-US"/>
          </a:p>
        </p:txBody>
      </p:sp>
    </p:spTree>
    <p:extLst>
      <p:ext uri="{BB962C8B-B14F-4D97-AF65-F5344CB8AC3E}">
        <p14:creationId xmlns:p14="http://schemas.microsoft.com/office/powerpoint/2010/main" val="143938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FC1B1797-B22A-0940-A4E2-8B2CCCD0FDEA}" type="slidenum">
              <a:rPr lang="en-US" altLang="en-US"/>
              <a:pPr>
                <a:defRPr/>
              </a:pPr>
              <a:t>‹#›</a:t>
            </a:fld>
            <a:endParaRPr lang="en-US" altLang="en-US"/>
          </a:p>
        </p:txBody>
      </p:sp>
    </p:spTree>
    <p:extLst>
      <p:ext uri="{BB962C8B-B14F-4D97-AF65-F5344CB8AC3E}">
        <p14:creationId xmlns:p14="http://schemas.microsoft.com/office/powerpoint/2010/main" val="201459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422D6448-67DF-D448-B6E2-13F4E3CCE17D}" type="slidenum">
              <a:rPr lang="en-US" altLang="en-US"/>
              <a:pPr>
                <a:defRPr/>
              </a:pPr>
              <a:t>‹#›</a:t>
            </a:fld>
            <a:endParaRPr lang="en-US" altLang="en-US"/>
          </a:p>
        </p:txBody>
      </p:sp>
    </p:spTree>
    <p:extLst>
      <p:ext uri="{BB962C8B-B14F-4D97-AF65-F5344CB8AC3E}">
        <p14:creationId xmlns:p14="http://schemas.microsoft.com/office/powerpoint/2010/main" val="212503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7" name="Rectangle 6"/>
          <p:cNvSpPr>
            <a:spLocks noGrp="1" noChangeArrowheads="1"/>
          </p:cNvSpPr>
          <p:nvPr>
            <p:ph type="sldNum" sz="quarter" idx="12"/>
          </p:nvPr>
        </p:nvSpPr>
        <p:spPr>
          <a:ln/>
        </p:spPr>
        <p:txBody>
          <a:bodyPr/>
          <a:lstStyle>
            <a:lvl1pPr>
              <a:defRPr/>
            </a:lvl1pPr>
          </a:lstStyle>
          <a:p>
            <a:pPr>
              <a:defRPr/>
            </a:pPr>
            <a:fld id="{4ADAC4C5-074C-0B4E-AFA7-00C43F7BCC88}" type="slidenum">
              <a:rPr lang="en-US" altLang="en-US"/>
              <a:pPr>
                <a:defRPr/>
              </a:pPr>
              <a:t>‹#›</a:t>
            </a:fld>
            <a:endParaRPr lang="en-US" altLang="en-US"/>
          </a:p>
        </p:txBody>
      </p:sp>
    </p:spTree>
    <p:extLst>
      <p:ext uri="{BB962C8B-B14F-4D97-AF65-F5344CB8AC3E}">
        <p14:creationId xmlns:p14="http://schemas.microsoft.com/office/powerpoint/2010/main" val="708258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9" name="Rectangle 6"/>
          <p:cNvSpPr>
            <a:spLocks noGrp="1" noChangeArrowheads="1"/>
          </p:cNvSpPr>
          <p:nvPr>
            <p:ph type="sldNum" sz="quarter" idx="12"/>
          </p:nvPr>
        </p:nvSpPr>
        <p:spPr>
          <a:ln/>
        </p:spPr>
        <p:txBody>
          <a:bodyPr/>
          <a:lstStyle>
            <a:lvl1pPr>
              <a:defRPr/>
            </a:lvl1pPr>
          </a:lstStyle>
          <a:p>
            <a:pPr>
              <a:defRPr/>
            </a:pPr>
            <a:fld id="{8FF14C1A-DB11-EB4E-BF05-98E6AD423A3C}" type="slidenum">
              <a:rPr lang="en-US" altLang="en-US"/>
              <a:pPr>
                <a:defRPr/>
              </a:pPr>
              <a:t>‹#›</a:t>
            </a:fld>
            <a:endParaRPr lang="en-US" altLang="en-US"/>
          </a:p>
        </p:txBody>
      </p:sp>
    </p:spTree>
    <p:extLst>
      <p:ext uri="{BB962C8B-B14F-4D97-AF65-F5344CB8AC3E}">
        <p14:creationId xmlns:p14="http://schemas.microsoft.com/office/powerpoint/2010/main" val="20233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5" name="Rectangle 6"/>
          <p:cNvSpPr>
            <a:spLocks noGrp="1" noChangeArrowheads="1"/>
          </p:cNvSpPr>
          <p:nvPr>
            <p:ph type="sldNum" sz="quarter" idx="12"/>
          </p:nvPr>
        </p:nvSpPr>
        <p:spPr>
          <a:ln/>
        </p:spPr>
        <p:txBody>
          <a:bodyPr/>
          <a:lstStyle>
            <a:lvl1pPr>
              <a:defRPr/>
            </a:lvl1pPr>
          </a:lstStyle>
          <a:p>
            <a:pPr>
              <a:defRPr/>
            </a:pPr>
            <a:fld id="{49DF6294-9E31-B148-A34C-795689C6D369}" type="slidenum">
              <a:rPr lang="en-US" altLang="en-US"/>
              <a:pPr>
                <a:defRPr/>
              </a:pPr>
              <a:t>‹#›</a:t>
            </a:fld>
            <a:endParaRPr lang="en-US" altLang="en-US"/>
          </a:p>
        </p:txBody>
      </p:sp>
    </p:spTree>
    <p:extLst>
      <p:ext uri="{BB962C8B-B14F-4D97-AF65-F5344CB8AC3E}">
        <p14:creationId xmlns:p14="http://schemas.microsoft.com/office/powerpoint/2010/main" val="116210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4" name="Rectangle 6"/>
          <p:cNvSpPr>
            <a:spLocks noGrp="1" noChangeArrowheads="1"/>
          </p:cNvSpPr>
          <p:nvPr>
            <p:ph type="sldNum" sz="quarter" idx="12"/>
          </p:nvPr>
        </p:nvSpPr>
        <p:spPr>
          <a:ln/>
        </p:spPr>
        <p:txBody>
          <a:bodyPr/>
          <a:lstStyle>
            <a:lvl1pPr>
              <a:defRPr/>
            </a:lvl1pPr>
          </a:lstStyle>
          <a:p>
            <a:pPr>
              <a:defRPr/>
            </a:pPr>
            <a:fld id="{3B694C51-6A4B-0D46-8B90-D974738AD422}" type="slidenum">
              <a:rPr lang="en-US" altLang="en-US"/>
              <a:pPr>
                <a:defRPr/>
              </a:pPr>
              <a:t>‹#›</a:t>
            </a:fld>
            <a:endParaRPr lang="en-US" altLang="en-US"/>
          </a:p>
        </p:txBody>
      </p:sp>
    </p:spTree>
    <p:extLst>
      <p:ext uri="{BB962C8B-B14F-4D97-AF65-F5344CB8AC3E}">
        <p14:creationId xmlns:p14="http://schemas.microsoft.com/office/powerpoint/2010/main" val="7259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7" name="Rectangle 6"/>
          <p:cNvSpPr>
            <a:spLocks noGrp="1" noChangeArrowheads="1"/>
          </p:cNvSpPr>
          <p:nvPr>
            <p:ph type="sldNum" sz="quarter" idx="12"/>
          </p:nvPr>
        </p:nvSpPr>
        <p:spPr>
          <a:ln/>
        </p:spPr>
        <p:txBody>
          <a:bodyPr/>
          <a:lstStyle>
            <a:lvl1pPr>
              <a:defRPr/>
            </a:lvl1pPr>
          </a:lstStyle>
          <a:p>
            <a:pPr>
              <a:defRPr/>
            </a:pPr>
            <a:fld id="{65518D82-E584-2742-9942-2EDB062DF1A6}" type="slidenum">
              <a:rPr lang="en-US" altLang="en-US"/>
              <a:pPr>
                <a:defRPr/>
              </a:pPr>
              <a:t>‹#›</a:t>
            </a:fld>
            <a:endParaRPr lang="en-US" altLang="en-US"/>
          </a:p>
        </p:txBody>
      </p:sp>
    </p:spTree>
    <p:extLst>
      <p:ext uri="{BB962C8B-B14F-4D97-AF65-F5344CB8AC3E}">
        <p14:creationId xmlns:p14="http://schemas.microsoft.com/office/powerpoint/2010/main" val="32938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7" name="Rectangle 6"/>
          <p:cNvSpPr>
            <a:spLocks noGrp="1" noChangeArrowheads="1"/>
          </p:cNvSpPr>
          <p:nvPr>
            <p:ph type="sldNum" sz="quarter" idx="12"/>
          </p:nvPr>
        </p:nvSpPr>
        <p:spPr>
          <a:ln/>
        </p:spPr>
        <p:txBody>
          <a:bodyPr/>
          <a:lstStyle>
            <a:lvl1pPr>
              <a:defRPr/>
            </a:lvl1pPr>
          </a:lstStyle>
          <a:p>
            <a:pPr>
              <a:defRPr/>
            </a:pPr>
            <a:fld id="{D8E348D3-3C54-5C43-A4E6-6A4D229C70DB}" type="slidenum">
              <a:rPr lang="en-US" altLang="en-US"/>
              <a:pPr>
                <a:defRPr/>
              </a:pPr>
              <a:t>‹#›</a:t>
            </a:fld>
            <a:endParaRPr lang="en-US" altLang="en-US"/>
          </a:p>
        </p:txBody>
      </p:sp>
    </p:spTree>
    <p:extLst>
      <p:ext uri="{BB962C8B-B14F-4D97-AF65-F5344CB8AC3E}">
        <p14:creationId xmlns:p14="http://schemas.microsoft.com/office/powerpoint/2010/main" val="19286731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200">
                <a:latin typeface="+mn-lt"/>
                <a:ea typeface="ＭＳ Ｐゴシック" charset="0"/>
                <a:cs typeface="+mn-cs"/>
              </a:defRPr>
            </a:lvl1pPr>
          </a:lstStyle>
          <a:p>
            <a:pPr>
              <a:defRPr/>
            </a:pPr>
            <a:r>
              <a:rPr lang="en-US"/>
              <a:t>Fall 2006</a:t>
            </a:r>
          </a:p>
        </p:txBody>
      </p:sp>
      <p:sp>
        <p:nvSpPr>
          <p:cNvPr id="1029" name="Rectangle 5"/>
          <p:cNvSpPr>
            <a:spLocks noGrp="1" noChangeArrowheads="1"/>
          </p:cNvSpPr>
          <p:nvPr>
            <p:ph type="ftr" sz="quarter" idx="3"/>
          </p:nvPr>
        </p:nvSpPr>
        <p:spPr bwMode="auto">
          <a:xfrm>
            <a:off x="3048000" y="624840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200">
                <a:latin typeface="+mn-lt"/>
                <a:ea typeface="ＭＳ Ｐゴシック" charset="0"/>
                <a:cs typeface="+mn-cs"/>
              </a:defRPr>
            </a:lvl1pPr>
          </a:lstStyle>
          <a:p>
            <a:pPr>
              <a:defRPr/>
            </a:pPr>
            <a:r>
              <a:rPr lang="en-US"/>
              <a:t>CSci4211:          Data Link Layer</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latin typeface="Comic Sans MS" charset="0"/>
              </a:defRPr>
            </a:lvl1pPr>
          </a:lstStyle>
          <a:p>
            <a:pPr>
              <a:defRPr/>
            </a:pPr>
            <a:fld id="{46C98FC4-3B66-8542-B259-D87601C568F7}" type="slidenum">
              <a:rPr lang="en-US" altLang="en-US"/>
              <a:pPr>
                <a:defRPr/>
              </a:pPr>
              <a:t>‹#›</a:t>
            </a:fld>
            <a:endParaRPr lang="en-US" altLang="en-US"/>
          </a:p>
        </p:txBody>
      </p:sp>
      <p:sp>
        <p:nvSpPr>
          <p:cNvPr id="1031" name="Line 7"/>
          <p:cNvSpPr>
            <a:spLocks noChangeShapeType="1"/>
          </p:cNvSpPr>
          <p:nvPr/>
        </p:nvSpPr>
        <p:spPr bwMode="auto">
          <a:xfrm>
            <a:off x="533400" y="6096000"/>
            <a:ext cx="807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000">
          <a:solidFill>
            <a:srgbClr val="000099"/>
          </a:solidFill>
          <a:latin typeface="+mj-lt"/>
          <a:ea typeface="+mj-ea"/>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ＭＳ Ｐゴシック" charset="0"/>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ＭＳ Ｐゴシック" charset="0"/>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ＭＳ Ｐゴシック" charset="0"/>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ＭＳ Ｐゴシック" charset="0"/>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99"/>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5.bin"/><Relationship Id="rId20" Type="http://schemas.openxmlformats.org/officeDocument/2006/relationships/oleObject" Target="../embeddings/oleObject13.bin"/><Relationship Id="rId21" Type="http://schemas.openxmlformats.org/officeDocument/2006/relationships/oleObject" Target="../embeddings/oleObject14.bin"/><Relationship Id="rId22" Type="http://schemas.openxmlformats.org/officeDocument/2006/relationships/oleObject" Target="../embeddings/oleObject15.bin"/><Relationship Id="rId10" Type="http://schemas.openxmlformats.org/officeDocument/2006/relationships/oleObject" Target="../embeddings/oleObject6.bin"/><Relationship Id="rId11" Type="http://schemas.openxmlformats.org/officeDocument/2006/relationships/oleObject" Target="../embeddings/oleObject7.bin"/><Relationship Id="rId12" Type="http://schemas.openxmlformats.org/officeDocument/2006/relationships/oleObject" Target="../embeddings/oleObject8.bin"/><Relationship Id="rId13" Type="http://schemas.openxmlformats.org/officeDocument/2006/relationships/oleObject" Target="../embeddings/oleObject9.bin"/><Relationship Id="rId14" Type="http://schemas.openxmlformats.org/officeDocument/2006/relationships/image" Target="../media/image3.wmf"/><Relationship Id="rId15" Type="http://schemas.openxmlformats.org/officeDocument/2006/relationships/oleObject" Target="../embeddings/oleObject10.bin"/><Relationship Id="rId16" Type="http://schemas.openxmlformats.org/officeDocument/2006/relationships/oleObject" Target="../embeddings/oleObject11.bin"/><Relationship Id="rId17" Type="http://schemas.openxmlformats.org/officeDocument/2006/relationships/image" Target="../media/image4.wmf"/><Relationship Id="rId18" Type="http://schemas.openxmlformats.org/officeDocument/2006/relationships/oleObject" Target="../embeddings/oleObject12.bin"/><Relationship Id="rId19"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4.xml"/><Relationship Id="rId3" Type="http://schemas.openxmlformats.org/officeDocument/2006/relationships/oleObject" Target="../embeddings/oleObject1.bin"/><Relationship Id="rId4" Type="http://schemas.openxmlformats.org/officeDocument/2006/relationships/image" Target="../media/image1.wmf"/><Relationship Id="rId5" Type="http://schemas.openxmlformats.org/officeDocument/2006/relationships/oleObject" Target="../embeddings/oleObject2.bin"/><Relationship Id="rId6" Type="http://schemas.openxmlformats.org/officeDocument/2006/relationships/image" Target="../media/image2.wmf"/><Relationship Id="rId7" Type="http://schemas.openxmlformats.org/officeDocument/2006/relationships/oleObject" Target="../embeddings/oleObject3.bin"/><Relationship Id="rId8"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gif"/><Relationship Id="rId4" Type="http://schemas.openxmlformats.org/officeDocument/2006/relationships/image" Target="../media/image18.jpe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6.bin"/><Relationship Id="rId5" Type="http://schemas.openxmlformats.org/officeDocument/2006/relationships/image" Target="../media/image26.wmf"/><Relationship Id="rId6" Type="http://schemas.openxmlformats.org/officeDocument/2006/relationships/oleObject" Target="../embeddings/oleObject17.bin"/><Relationship Id="rId7" Type="http://schemas.openxmlformats.org/officeDocument/2006/relationships/image" Target="../media/image27.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9.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8.bin"/><Relationship Id="rId5" Type="http://schemas.openxmlformats.org/officeDocument/2006/relationships/image" Target="../media/image33.emf"/><Relationship Id="rId6" Type="http://schemas.openxmlformats.org/officeDocument/2006/relationships/oleObject" Target="../embeddings/oleObject19.bin"/><Relationship Id="rId7" Type="http://schemas.openxmlformats.org/officeDocument/2006/relationships/image" Target="../media/image34.emf"/><Relationship Id="rId8" Type="http://schemas.openxmlformats.org/officeDocument/2006/relationships/oleObject" Target="../embeddings/oleObject20.bin"/><Relationship Id="rId9" Type="http://schemas.openxmlformats.org/officeDocument/2006/relationships/image" Target="../media/image3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6.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3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2.bin"/><Relationship Id="rId4" Type="http://schemas.openxmlformats.org/officeDocument/2006/relationships/image" Target="../media/image39.emf"/><Relationship Id="rId5" Type="http://schemas.openxmlformats.org/officeDocument/2006/relationships/oleObject" Target="../embeddings/oleObject23.bin"/><Relationship Id="rId6" Type="http://schemas.openxmlformats.org/officeDocument/2006/relationships/oleObject" Target="../embeddings/oleObject24.bin"/><Relationship Id="rId7" Type="http://schemas.openxmlformats.org/officeDocument/2006/relationships/oleObject" Target="../embeddings/oleObject25.bin"/><Relationship Id="rId8" Type="http://schemas.openxmlformats.org/officeDocument/2006/relationships/image" Target="../media/image40.emf"/><Relationship Id="rId9" Type="http://schemas.openxmlformats.org/officeDocument/2006/relationships/oleObject" Target="../embeddings/oleObject26.bin"/><Relationship Id="rId10" Type="http://schemas.openxmlformats.org/officeDocument/2006/relationships/image" Target="../media/image41.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42.emf"/><Relationship Id="rId6" Type="http://schemas.openxmlformats.org/officeDocument/2006/relationships/oleObject" Target="../embeddings/oleObject28.bin"/><Relationship Id="rId7" Type="http://schemas.openxmlformats.org/officeDocument/2006/relationships/image" Target="../media/image43.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emf"/><Relationship Id="rId1" Type="http://schemas.openxmlformats.org/officeDocument/2006/relationships/slideLayout" Target="../slideLayouts/slideLayout7.xml"/><Relationship Id="rId2"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70.xml.rels><?xml version="1.0" encoding="UTF-8" standalone="yes"?>
<Relationships xmlns="http://schemas.openxmlformats.org/package/2006/relationships"><Relationship Id="rId3" Type="http://schemas.openxmlformats.org/officeDocument/2006/relationships/image" Target="../media/image48.emf"/><Relationship Id="rId4" Type="http://schemas.openxmlformats.org/officeDocument/2006/relationships/image" Target="../media/image46.png"/><Relationship Id="rId5" Type="http://schemas.openxmlformats.org/officeDocument/2006/relationships/image" Target="../media/image47.png"/><Relationship Id="rId1" Type="http://schemas.openxmlformats.org/officeDocument/2006/relationships/slideLayout" Target="../slideLayouts/slideLayout6.xml"/><Relationship Id="rId2" Type="http://schemas.openxmlformats.org/officeDocument/2006/relationships/image" Target="../media/image49.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
        <p:nvSpPr>
          <p:cNvPr id="1638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E96E0200-94B2-1E48-B716-6252822A3351}" type="slidenum">
              <a:rPr lang="en-US" altLang="en-US" sz="1200"/>
              <a:pPr>
                <a:spcBef>
                  <a:spcPct val="0"/>
                </a:spcBef>
                <a:buFontTx/>
                <a:buNone/>
              </a:pPr>
              <a:t>1</a:t>
            </a:fld>
            <a:endParaRPr lang="en-US" altLang="en-US" sz="1200"/>
          </a:p>
        </p:txBody>
      </p:sp>
      <p:sp>
        <p:nvSpPr>
          <p:cNvPr id="39938" name="Rectangle 2"/>
          <p:cNvSpPr>
            <a:spLocks noGrp="1" noChangeArrowheads="1"/>
          </p:cNvSpPr>
          <p:nvPr>
            <p:ph type="title"/>
          </p:nvPr>
        </p:nvSpPr>
        <p:spPr>
          <a:xfrm>
            <a:off x="631166" y="-2875"/>
            <a:ext cx="7772400" cy="914400"/>
          </a:xfrm>
        </p:spPr>
        <p:txBody>
          <a:bodyPr/>
          <a:lstStyle/>
          <a:p>
            <a:pPr>
              <a:defRPr/>
            </a:pPr>
            <a:r>
              <a:rPr lang="en-US" dirty="0" smtClean="0">
                <a:cs typeface="+mj-cs"/>
              </a:rPr>
              <a:t>Data Link Layer: Part 2</a:t>
            </a:r>
          </a:p>
        </p:txBody>
      </p:sp>
      <p:sp>
        <p:nvSpPr>
          <p:cNvPr id="16388" name="Rectangle 3"/>
          <p:cNvSpPr>
            <a:spLocks noGrp="1" noChangeArrowheads="1"/>
          </p:cNvSpPr>
          <p:nvPr>
            <p:ph type="body" idx="1"/>
          </p:nvPr>
        </p:nvSpPr>
        <p:spPr>
          <a:xfrm>
            <a:off x="440666" y="762000"/>
            <a:ext cx="8550934" cy="4648200"/>
          </a:xfrm>
        </p:spPr>
        <p:txBody>
          <a:bodyPr/>
          <a:lstStyle/>
          <a:p>
            <a:pPr marL="457200" indent="-457200"/>
            <a:r>
              <a:rPr lang="en-US" altLang="en-US" sz="2200" dirty="0"/>
              <a:t>Data Link Layer Functions: Recap</a:t>
            </a:r>
          </a:p>
          <a:p>
            <a:pPr marL="457200" indent="-457200"/>
            <a:r>
              <a:rPr lang="en-US" altLang="en-US" sz="2200" dirty="0"/>
              <a:t>Point-to-Point Data Link Protocols</a:t>
            </a:r>
          </a:p>
          <a:p>
            <a:pPr marL="457200" indent="-457200"/>
            <a:r>
              <a:rPr lang="en-US" altLang="en-US" sz="2200" dirty="0"/>
              <a:t>Broadcast LAN and Media Access Control</a:t>
            </a:r>
          </a:p>
          <a:p>
            <a:pPr marL="838200" lvl="1" indent="-381000"/>
            <a:r>
              <a:rPr lang="en-US" altLang="en-US" dirty="0"/>
              <a:t>Taxonomy of MAC Protocols</a:t>
            </a:r>
          </a:p>
          <a:p>
            <a:pPr marL="838200" lvl="1" indent="-381000"/>
            <a:r>
              <a:rPr lang="en-US" altLang="en-US" dirty="0"/>
              <a:t>Static Partitions: TDMA, FDMA, CDMA, etc.</a:t>
            </a:r>
          </a:p>
          <a:p>
            <a:pPr marL="838200" lvl="1" indent="-381000"/>
            <a:r>
              <a:rPr lang="en-US" altLang="en-US" dirty="0"/>
              <a:t>(Demand Adaptive) Controlled Access: (master-slave based) polling (e.g., Bluetooth/802.15); token-passing (e.g., Token Bus/802.4, Token Ring/802.5, FDDI); </a:t>
            </a:r>
            <a:r>
              <a:rPr lang="is-IS" altLang="en-US" dirty="0"/>
              <a:t>…</a:t>
            </a:r>
            <a:endParaRPr lang="en-US" altLang="en-US" dirty="0"/>
          </a:p>
          <a:p>
            <a:pPr marL="838200" lvl="1" indent="-381000"/>
            <a:r>
              <a:rPr lang="en-US" altLang="en-US" dirty="0"/>
              <a:t>Random Access: e.g., Aloha and slotted Aloha;  CSMA and CSMA/CD (Ethernet/802.3); CSMA/CA (</a:t>
            </a:r>
            <a:r>
              <a:rPr lang="en-US" altLang="en-US" dirty="0" err="1"/>
              <a:t>WiFi</a:t>
            </a:r>
            <a:r>
              <a:rPr lang="en-US" altLang="en-US" dirty="0"/>
              <a:t>/802.11); </a:t>
            </a:r>
            <a:r>
              <a:rPr lang="is-IS" altLang="en-US" dirty="0"/>
              <a:t>…</a:t>
            </a:r>
            <a:endParaRPr lang="en-US" altLang="en-US" dirty="0"/>
          </a:p>
          <a:p>
            <a:pPr marL="457200" indent="-457200"/>
            <a:r>
              <a:rPr lang="en-US" altLang="en-US" sz="2200" dirty="0"/>
              <a:t>Ethernet and Its Evolution</a:t>
            </a:r>
          </a:p>
          <a:p>
            <a:pPr marL="457200" indent="-457200"/>
            <a:r>
              <a:rPr lang="en-US" altLang="en-US" sz="2200" dirty="0"/>
              <a:t>Token Ring; DOCSIS</a:t>
            </a:r>
          </a:p>
          <a:p>
            <a:pPr marL="457200" indent="-457200"/>
            <a:r>
              <a:rPr lang="en-US" altLang="en-US" sz="2200" dirty="0"/>
              <a:t>Ethernet vs. Token Ring: “battle of technology</a:t>
            </a:r>
            <a:r>
              <a:rPr lang="en-US" altLang="en-US" sz="2200" dirty="0" smtClean="0"/>
              <a:t>”</a:t>
            </a:r>
          </a:p>
          <a:p>
            <a:pPr marL="457200" indent="-457200"/>
            <a:r>
              <a:rPr lang="en-US" altLang="en-US" sz="2200" b="1" dirty="0">
                <a:solidFill>
                  <a:srgbClr val="990000"/>
                </a:solidFill>
              </a:rPr>
              <a:t>Readings: </a:t>
            </a:r>
            <a:r>
              <a:rPr lang="en-US" altLang="en-US" sz="2200" dirty="0">
                <a:solidFill>
                  <a:srgbClr val="800000"/>
                </a:solidFill>
              </a:rPr>
              <a:t>Textbook, Chapter 6: Sections </a:t>
            </a:r>
            <a:r>
              <a:rPr lang="en-US" altLang="en-US" sz="2200" dirty="0" smtClean="0">
                <a:solidFill>
                  <a:srgbClr val="800000"/>
                </a:solidFill>
              </a:rPr>
              <a:t>6.2, 6.3 </a:t>
            </a:r>
            <a:r>
              <a:rPr lang="en-US" altLang="en-US" sz="2200" dirty="0">
                <a:solidFill>
                  <a:srgbClr val="800000"/>
                </a:solidFill>
              </a:rPr>
              <a:t>and </a:t>
            </a:r>
            <a:r>
              <a:rPr lang="en-US" altLang="en-US" sz="2200" dirty="0" smtClean="0">
                <a:solidFill>
                  <a:srgbClr val="800000"/>
                </a:solidFill>
              </a:rPr>
              <a:t>6.4.2</a:t>
            </a:r>
            <a:endParaRPr lang="en-US" altLang="en-US" sz="2200" dirty="0"/>
          </a:p>
          <a:p>
            <a:pPr marL="914400" lvl="2" indent="0">
              <a:buFontTx/>
              <a:buNone/>
            </a:pP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9B547F58-C6ED-1C4A-B8AC-555AF7B3EFE8}" type="slidenum">
              <a:rPr lang="en-US" altLang="en-US" sz="1200" smtClean="0"/>
              <a:pPr>
                <a:spcBef>
                  <a:spcPct val="0"/>
                </a:spcBef>
                <a:buFontTx/>
                <a:buNone/>
                <a:defRPr/>
              </a:pPr>
              <a:t>10</a:t>
            </a:fld>
            <a:endParaRPr lang="en-US" altLang="en-US" sz="1200" smtClean="0"/>
          </a:p>
        </p:txBody>
      </p:sp>
      <p:sp>
        <p:nvSpPr>
          <p:cNvPr id="224258" name="Rectangle 2"/>
          <p:cNvSpPr>
            <a:spLocks noGrp="1" noChangeArrowheads="1"/>
          </p:cNvSpPr>
          <p:nvPr>
            <p:ph type="title"/>
          </p:nvPr>
        </p:nvSpPr>
        <p:spPr>
          <a:xfrm>
            <a:off x="1600200" y="228600"/>
            <a:ext cx="5334000" cy="838200"/>
          </a:xfrm>
        </p:spPr>
        <p:txBody>
          <a:bodyPr/>
          <a:lstStyle/>
          <a:p>
            <a:pPr>
              <a:defRPr/>
            </a:pPr>
            <a:r>
              <a:rPr lang="en-US" smtClean="0">
                <a:ea typeface="+mj-ea"/>
                <a:cs typeface="+mj-cs"/>
              </a:rPr>
              <a:t>Parity Checking</a:t>
            </a:r>
          </a:p>
        </p:txBody>
      </p:sp>
      <p:pic>
        <p:nvPicPr>
          <p:cNvPr id="29699" name="Picture 3" descr="522 Single Bit Par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57400"/>
            <a:ext cx="260985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60" name="Text Box 4"/>
          <p:cNvSpPr txBox="1">
            <a:spLocks noChangeArrowheads="1"/>
          </p:cNvSpPr>
          <p:nvPr/>
        </p:nvSpPr>
        <p:spPr bwMode="auto">
          <a:xfrm>
            <a:off x="381000" y="1066800"/>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u="sng" smtClean="0">
                <a:solidFill>
                  <a:srgbClr val="FF0000"/>
                </a:solidFill>
                <a:latin typeface="Comic Sans MS" pitchFamily="66" charset="0"/>
              </a:rPr>
              <a:t>Single Bit Parity:</a:t>
            </a:r>
            <a:endParaRPr lang="en-US" altLang="en-US" b="1" smtClean="0">
              <a:latin typeface="Comic Sans MS" pitchFamily="66" charset="0"/>
            </a:endParaRPr>
          </a:p>
          <a:p>
            <a:pPr>
              <a:defRPr/>
            </a:pPr>
            <a:r>
              <a:rPr lang="en-US" altLang="en-US" sz="1600" b="1" smtClean="0">
                <a:latin typeface="Comic Sans MS" pitchFamily="66" charset="0"/>
              </a:rPr>
              <a:t>Detect single bit errors</a:t>
            </a:r>
            <a:endParaRPr lang="en-US" altLang="en-US" sz="3200" b="1" smtClean="0">
              <a:latin typeface="Comic Sans MS" pitchFamily="66" charset="0"/>
            </a:endParaRPr>
          </a:p>
        </p:txBody>
      </p:sp>
      <p:sp>
        <p:nvSpPr>
          <p:cNvPr id="224262" name="Text Box 6"/>
          <p:cNvSpPr txBox="1">
            <a:spLocks noChangeArrowheads="1"/>
          </p:cNvSpPr>
          <p:nvPr/>
        </p:nvSpPr>
        <p:spPr bwMode="auto">
          <a:xfrm>
            <a:off x="3657600" y="914400"/>
            <a:ext cx="4095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u="sng" smtClean="0">
                <a:solidFill>
                  <a:srgbClr val="FF0000"/>
                </a:solidFill>
                <a:latin typeface="Comic Sans MS" pitchFamily="66" charset="0"/>
              </a:rPr>
              <a:t>Two Dimensional Bit Parity</a:t>
            </a:r>
            <a:r>
              <a:rPr lang="en-US" altLang="en-US" b="1" u="sng" smtClean="0">
                <a:solidFill>
                  <a:srgbClr val="FF0000"/>
                </a:solidFill>
                <a:latin typeface="Comic Sans MS" pitchFamily="66" charset="0"/>
              </a:rPr>
              <a:t>:</a:t>
            </a:r>
            <a:endParaRPr lang="en-US" altLang="en-US" b="1" smtClean="0">
              <a:latin typeface="Comic Sans MS" pitchFamily="66" charset="0"/>
            </a:endParaRPr>
          </a:p>
          <a:p>
            <a:pPr>
              <a:defRPr/>
            </a:pPr>
            <a:r>
              <a:rPr lang="en-US" altLang="en-US" sz="1600" b="1" smtClean="0">
                <a:latin typeface="Comic Sans MS" pitchFamily="66" charset="0"/>
              </a:rPr>
              <a:t>Detect </a:t>
            </a:r>
            <a:r>
              <a:rPr lang="en-US" altLang="en-US" sz="1600" b="1" i="1" smtClean="0">
                <a:latin typeface="Comic Sans MS" pitchFamily="66" charset="0"/>
              </a:rPr>
              <a:t>and correct</a:t>
            </a:r>
            <a:r>
              <a:rPr lang="en-US" altLang="en-US" sz="1600" b="1" smtClean="0">
                <a:latin typeface="Comic Sans MS" pitchFamily="66" charset="0"/>
              </a:rPr>
              <a:t> single bit errors</a:t>
            </a:r>
            <a:endParaRPr lang="en-US" altLang="en-US" sz="3200" b="1" smtClean="0">
              <a:latin typeface="Comic Sans MS" pitchFamily="66" charset="0"/>
            </a:endParaRPr>
          </a:p>
        </p:txBody>
      </p:sp>
      <p:sp>
        <p:nvSpPr>
          <p:cNvPr id="224263" name="Oval 7"/>
          <p:cNvSpPr>
            <a:spLocks noChangeArrowheads="1"/>
          </p:cNvSpPr>
          <p:nvPr/>
        </p:nvSpPr>
        <p:spPr bwMode="auto">
          <a:xfrm>
            <a:off x="4354513" y="5222875"/>
            <a:ext cx="146050" cy="168275"/>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224265" name="Oval 9"/>
          <p:cNvSpPr>
            <a:spLocks noChangeArrowheads="1"/>
          </p:cNvSpPr>
          <p:nvPr/>
        </p:nvSpPr>
        <p:spPr bwMode="auto">
          <a:xfrm>
            <a:off x="6015038" y="5218113"/>
            <a:ext cx="146050" cy="168275"/>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224266" name="Text Box 10"/>
          <p:cNvSpPr txBox="1">
            <a:spLocks noChangeArrowheads="1"/>
          </p:cNvSpPr>
          <p:nvPr/>
        </p:nvSpPr>
        <p:spPr bwMode="auto">
          <a:xfrm>
            <a:off x="5940425" y="5124450"/>
            <a:ext cx="26193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2000" smtClean="0">
                <a:latin typeface="Courier New" pitchFamily="49" charset="0"/>
              </a:rPr>
              <a:t>0</a:t>
            </a:r>
            <a:endParaRPr lang="en-US" altLang="en-US" sz="1800" smtClean="0">
              <a:latin typeface="Comic Sans MS" pitchFamily="66" charset="0"/>
            </a:endParaRPr>
          </a:p>
        </p:txBody>
      </p:sp>
      <p:pic>
        <p:nvPicPr>
          <p:cNvPr id="29705" name="Picture 5" descr="523 Double Bit Par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676400"/>
            <a:ext cx="37512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7"/>
          <p:cNvSpPr>
            <a:spLocks noChangeArrowheads="1"/>
          </p:cNvSpPr>
          <p:nvPr/>
        </p:nvSpPr>
        <p:spPr bwMode="auto">
          <a:xfrm>
            <a:off x="4191000" y="4686300"/>
            <a:ext cx="163513" cy="255588"/>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16" name="Oval 7"/>
          <p:cNvSpPr>
            <a:spLocks noChangeArrowheads="1"/>
          </p:cNvSpPr>
          <p:nvPr/>
        </p:nvSpPr>
        <p:spPr bwMode="auto">
          <a:xfrm>
            <a:off x="5856288" y="4679950"/>
            <a:ext cx="163512" cy="255588"/>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29708" name="TextBox 1"/>
          <p:cNvSpPr txBox="1">
            <a:spLocks noChangeArrowheads="1"/>
          </p:cNvSpPr>
          <p:nvPr/>
        </p:nvSpPr>
        <p:spPr bwMode="auto">
          <a:xfrm>
            <a:off x="5791200" y="4614863"/>
            <a:ext cx="3079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Courier New" charset="0"/>
              </a:rPr>
              <a:t>0</a:t>
            </a:r>
          </a:p>
        </p:txBody>
      </p:sp>
      <p:sp>
        <p:nvSpPr>
          <p:cNvPr id="18" name="Oval 7"/>
          <p:cNvSpPr>
            <a:spLocks noChangeArrowheads="1"/>
          </p:cNvSpPr>
          <p:nvPr/>
        </p:nvSpPr>
        <p:spPr bwMode="auto">
          <a:xfrm>
            <a:off x="2655888" y="2667000"/>
            <a:ext cx="163512" cy="255588"/>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29710" name="TextBox 1"/>
          <p:cNvSpPr txBox="1">
            <a:spLocks noChangeArrowheads="1"/>
          </p:cNvSpPr>
          <p:nvPr/>
        </p:nvSpPr>
        <p:spPr bwMode="auto">
          <a:xfrm>
            <a:off x="4140200" y="4598988"/>
            <a:ext cx="3079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Courier New" charset="0"/>
              </a:rPr>
              <a:t>0</a:t>
            </a:r>
          </a:p>
        </p:txBody>
      </p:sp>
      <p:sp>
        <p:nvSpPr>
          <p:cNvPr id="29711" name="TextBox 1"/>
          <p:cNvSpPr txBox="1">
            <a:spLocks noChangeArrowheads="1"/>
          </p:cNvSpPr>
          <p:nvPr/>
        </p:nvSpPr>
        <p:spPr bwMode="auto">
          <a:xfrm>
            <a:off x="2590800" y="2633663"/>
            <a:ext cx="3079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b="1">
                <a:latin typeface="Courier New" charset="0"/>
              </a:rPr>
              <a:t>1</a:t>
            </a:r>
          </a:p>
        </p:txBody>
      </p:sp>
      <p:sp>
        <p:nvSpPr>
          <p:cNvPr id="19"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extLst>
      <p:ext uri="{BB962C8B-B14F-4D97-AF65-F5344CB8AC3E}">
        <p14:creationId xmlns:p14="http://schemas.microsoft.com/office/powerpoint/2010/main" val="622896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4237BEA8-E0D0-2942-BC5D-F2D33C8E7E69}" type="slidenum">
              <a:rPr lang="en-US" altLang="en-US" sz="1200" smtClean="0"/>
              <a:pPr>
                <a:spcBef>
                  <a:spcPct val="0"/>
                </a:spcBef>
                <a:buFontTx/>
                <a:buNone/>
                <a:defRPr/>
              </a:pPr>
              <a:t>11</a:t>
            </a:fld>
            <a:endParaRPr lang="en-US" altLang="en-US" sz="1200" smtClean="0"/>
          </a:p>
        </p:txBody>
      </p:sp>
      <p:sp>
        <p:nvSpPr>
          <p:cNvPr id="226306" name="Rectangle 2"/>
          <p:cNvSpPr>
            <a:spLocks noGrp="1" noChangeArrowheads="1"/>
          </p:cNvSpPr>
          <p:nvPr>
            <p:ph type="title"/>
          </p:nvPr>
        </p:nvSpPr>
        <p:spPr>
          <a:xfrm>
            <a:off x="762000" y="0"/>
            <a:ext cx="7772400" cy="1143000"/>
          </a:xfrm>
        </p:spPr>
        <p:txBody>
          <a:bodyPr/>
          <a:lstStyle/>
          <a:p>
            <a:pPr>
              <a:defRPr/>
            </a:pPr>
            <a:r>
              <a:rPr lang="en-US" sz="3400" dirty="0" smtClean="0">
                <a:ea typeface="+mj-ea"/>
                <a:cs typeface="+mj-cs"/>
              </a:rPr>
              <a:t>Internet Checksum (Review)</a:t>
            </a:r>
          </a:p>
        </p:txBody>
      </p:sp>
      <p:sp>
        <p:nvSpPr>
          <p:cNvPr id="226307" name="Rectangle 3"/>
          <p:cNvSpPr>
            <a:spLocks noGrp="1" noChangeArrowheads="1"/>
          </p:cNvSpPr>
          <p:nvPr>
            <p:ph type="body" sz="half" idx="1"/>
          </p:nvPr>
        </p:nvSpPr>
        <p:spPr>
          <a:xfrm>
            <a:off x="762000" y="2209800"/>
            <a:ext cx="3657600" cy="3095625"/>
          </a:xfrm>
        </p:spPr>
        <p:txBody>
          <a:bodyPr/>
          <a:lstStyle/>
          <a:p>
            <a:pPr>
              <a:buFontTx/>
              <a:buNone/>
              <a:defRPr/>
            </a:pPr>
            <a:r>
              <a:rPr lang="en-US" altLang="en-US" sz="2400" u="sng" dirty="0" smtClean="0">
                <a:solidFill>
                  <a:srgbClr val="FF0000"/>
                </a:solidFill>
              </a:rPr>
              <a:t>Sender:</a:t>
            </a:r>
            <a:endParaRPr lang="en-US" altLang="en-US" sz="2400" dirty="0" smtClean="0"/>
          </a:p>
          <a:p>
            <a:pPr>
              <a:defRPr/>
            </a:pPr>
            <a:r>
              <a:rPr lang="en-US" altLang="en-US" sz="2000" dirty="0" smtClean="0"/>
              <a:t>treat segment contents as sequence of 16-bit integers</a:t>
            </a:r>
          </a:p>
          <a:p>
            <a:pPr>
              <a:defRPr/>
            </a:pPr>
            <a:r>
              <a:rPr lang="en-US" altLang="en-US" sz="2000" dirty="0" smtClean="0"/>
              <a:t>checksum: addition (1</a:t>
            </a:r>
            <a:r>
              <a:rPr lang="ja-JP" altLang="en-US" sz="2000" dirty="0" smtClean="0">
                <a:latin typeface="Arial" pitchFamily="34" charset="0"/>
              </a:rPr>
              <a:t>’</a:t>
            </a:r>
            <a:r>
              <a:rPr lang="en-US" altLang="ja-JP" sz="2000" dirty="0" smtClean="0"/>
              <a:t>s complement sum) of segment contents</a:t>
            </a:r>
          </a:p>
          <a:p>
            <a:pPr>
              <a:defRPr/>
            </a:pPr>
            <a:r>
              <a:rPr lang="en-US" altLang="en-US" sz="2000" dirty="0" smtClean="0"/>
              <a:t>sender puts checksum value into UDP checksum field</a:t>
            </a:r>
          </a:p>
          <a:p>
            <a:pPr>
              <a:buFontTx/>
              <a:buNone/>
              <a:defRPr/>
            </a:pPr>
            <a:endParaRPr lang="en-US" altLang="en-US" sz="2400" dirty="0" smtClean="0"/>
          </a:p>
          <a:p>
            <a:pPr>
              <a:defRPr/>
            </a:pPr>
            <a:endParaRPr lang="en-US" altLang="en-US" sz="2400" dirty="0" smtClean="0"/>
          </a:p>
        </p:txBody>
      </p:sp>
      <p:sp>
        <p:nvSpPr>
          <p:cNvPr id="226308" name="Rectangle 4"/>
          <p:cNvSpPr>
            <a:spLocks noGrp="1" noChangeArrowheads="1"/>
          </p:cNvSpPr>
          <p:nvPr>
            <p:ph type="body" sz="half" idx="2"/>
          </p:nvPr>
        </p:nvSpPr>
        <p:spPr>
          <a:xfrm>
            <a:off x="4572000" y="2209800"/>
            <a:ext cx="4057650" cy="3257550"/>
          </a:xfrm>
        </p:spPr>
        <p:txBody>
          <a:bodyPr/>
          <a:lstStyle/>
          <a:p>
            <a:pPr>
              <a:buFontTx/>
              <a:buNone/>
              <a:defRPr/>
            </a:pPr>
            <a:r>
              <a:rPr lang="en-US" altLang="en-US" sz="2400" u="sng" smtClean="0">
                <a:solidFill>
                  <a:srgbClr val="FF0000"/>
                </a:solidFill>
              </a:rPr>
              <a:t>Receiver:</a:t>
            </a:r>
            <a:endParaRPr lang="en-US" altLang="en-US" sz="2400" smtClean="0"/>
          </a:p>
          <a:p>
            <a:pPr>
              <a:defRPr/>
            </a:pPr>
            <a:r>
              <a:rPr lang="en-US" altLang="en-US" sz="2000" smtClean="0"/>
              <a:t>compute checksum of received segment</a:t>
            </a:r>
          </a:p>
          <a:p>
            <a:pPr>
              <a:defRPr/>
            </a:pPr>
            <a:r>
              <a:rPr lang="en-US" altLang="en-US" sz="2000" smtClean="0"/>
              <a:t>check if computed checksum equals checksum field value:</a:t>
            </a:r>
          </a:p>
          <a:p>
            <a:pPr lvl="1">
              <a:defRPr/>
            </a:pPr>
            <a:r>
              <a:rPr lang="en-US" altLang="en-US" sz="1800" smtClean="0"/>
              <a:t>NO - error detected</a:t>
            </a:r>
          </a:p>
          <a:p>
            <a:pPr lvl="1">
              <a:defRPr/>
            </a:pPr>
            <a:r>
              <a:rPr lang="en-US" altLang="en-US" sz="1800" smtClean="0"/>
              <a:t>YES - no error detected. </a:t>
            </a:r>
            <a:r>
              <a:rPr lang="en-US" altLang="en-US" sz="1800" i="1" smtClean="0"/>
              <a:t>But maybe errors nonetheless?</a:t>
            </a:r>
            <a:r>
              <a:rPr lang="en-US" altLang="en-US" sz="1800" smtClean="0"/>
              <a:t> More later ….</a:t>
            </a:r>
          </a:p>
          <a:p>
            <a:pPr>
              <a:defRPr/>
            </a:pPr>
            <a:endParaRPr lang="en-US" altLang="en-US" sz="2400" smtClean="0"/>
          </a:p>
        </p:txBody>
      </p:sp>
      <p:sp>
        <p:nvSpPr>
          <p:cNvPr id="226309" name="Rectangle 5"/>
          <p:cNvSpPr>
            <a:spLocks noChangeArrowheads="1"/>
          </p:cNvSpPr>
          <p:nvPr/>
        </p:nvSpPr>
        <p:spPr bwMode="auto">
          <a:xfrm>
            <a:off x="685800" y="990600"/>
            <a:ext cx="79248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marL="342900" indent="-342900">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20000"/>
              </a:spcBef>
              <a:defRPr/>
            </a:pPr>
            <a:r>
              <a:rPr lang="en-US" altLang="en-US" u="sng" smtClean="0">
                <a:solidFill>
                  <a:srgbClr val="FF0000"/>
                </a:solidFill>
                <a:latin typeface="Comic Sans MS" pitchFamily="66" charset="0"/>
              </a:rPr>
              <a:t>Goal:</a:t>
            </a:r>
            <a:r>
              <a:rPr lang="en-US" altLang="en-US" smtClean="0">
                <a:latin typeface="Comic Sans MS" pitchFamily="66" charset="0"/>
              </a:rPr>
              <a:t> detect </a:t>
            </a:r>
            <a:r>
              <a:rPr lang="ja-JP" altLang="en-US" smtClean="0">
                <a:latin typeface="Arial" pitchFamily="34" charset="0"/>
              </a:rPr>
              <a:t>“</a:t>
            </a:r>
            <a:r>
              <a:rPr lang="en-US" altLang="ja-JP" smtClean="0">
                <a:latin typeface="Comic Sans MS" pitchFamily="66" charset="0"/>
              </a:rPr>
              <a:t>errors</a:t>
            </a:r>
            <a:r>
              <a:rPr lang="ja-JP" altLang="en-US" smtClean="0">
                <a:latin typeface="Arial" pitchFamily="34" charset="0"/>
              </a:rPr>
              <a:t>”</a:t>
            </a:r>
            <a:r>
              <a:rPr lang="en-US" altLang="ja-JP" smtClean="0">
                <a:latin typeface="Comic Sans MS" pitchFamily="66" charset="0"/>
              </a:rPr>
              <a:t> (e.g., flipped bits) in transmitted segment (note: used at transport layer</a:t>
            </a:r>
            <a:r>
              <a:rPr lang="en-US" altLang="ja-JP" i="1" smtClean="0">
                <a:latin typeface="Comic Sans MS" pitchFamily="66" charset="0"/>
              </a:rPr>
              <a:t> only</a:t>
            </a:r>
            <a:r>
              <a:rPr lang="en-US" altLang="ja-JP" smtClean="0">
                <a:latin typeface="Comic Sans MS" pitchFamily="66" charset="0"/>
              </a:rPr>
              <a:t>)</a:t>
            </a:r>
          </a:p>
          <a:p>
            <a:pPr>
              <a:spcBef>
                <a:spcPct val="20000"/>
              </a:spcBef>
              <a:buFontTx/>
              <a:buChar char="•"/>
              <a:defRPr/>
            </a:pPr>
            <a:endParaRPr lang="en-US" altLang="en-US" smtClean="0">
              <a:latin typeface="Comic Sans MS" pitchFamily="66" charset="0"/>
            </a:endParaRPr>
          </a:p>
        </p:txBody>
      </p:sp>
      <p:sp>
        <p:nvSpPr>
          <p:cNvPr id="9"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extLst>
      <p:ext uri="{BB962C8B-B14F-4D97-AF65-F5344CB8AC3E}">
        <p14:creationId xmlns:p14="http://schemas.microsoft.com/office/powerpoint/2010/main" val="50352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FBEC1485-3B48-994C-B964-AEA559DB4EC7}" type="slidenum">
              <a:rPr lang="en-US" altLang="en-US" sz="1200" smtClean="0"/>
              <a:pPr>
                <a:spcBef>
                  <a:spcPct val="0"/>
                </a:spcBef>
                <a:buFontTx/>
                <a:buNone/>
                <a:defRPr/>
              </a:pPr>
              <a:t>12</a:t>
            </a:fld>
            <a:endParaRPr lang="en-US" altLang="en-US" sz="1200" smtClean="0"/>
          </a:p>
        </p:txBody>
      </p:sp>
      <p:sp>
        <p:nvSpPr>
          <p:cNvPr id="228354" name="Rectangle 2"/>
          <p:cNvSpPr>
            <a:spLocks noGrp="1" noChangeArrowheads="1"/>
          </p:cNvSpPr>
          <p:nvPr>
            <p:ph type="title"/>
          </p:nvPr>
        </p:nvSpPr>
        <p:spPr>
          <a:xfrm>
            <a:off x="457200" y="228600"/>
            <a:ext cx="8231188" cy="838200"/>
          </a:xfrm>
        </p:spPr>
        <p:txBody>
          <a:bodyPr/>
          <a:lstStyle/>
          <a:p>
            <a:pPr>
              <a:defRPr/>
            </a:pPr>
            <a:r>
              <a:rPr lang="en-US" altLang="en-US" sz="3200" smtClean="0"/>
              <a:t>Checksumming: Cyclic Redundancy Check</a:t>
            </a:r>
            <a:endParaRPr lang="en-US" altLang="en-US" smtClean="0"/>
          </a:p>
        </p:txBody>
      </p:sp>
      <p:sp>
        <p:nvSpPr>
          <p:cNvPr id="228355" name="Rectangle 3"/>
          <p:cNvSpPr>
            <a:spLocks noGrp="1" noChangeArrowheads="1"/>
          </p:cNvSpPr>
          <p:nvPr>
            <p:ph type="body" idx="1"/>
          </p:nvPr>
        </p:nvSpPr>
        <p:spPr>
          <a:xfrm>
            <a:off x="533400" y="1066800"/>
            <a:ext cx="7772400" cy="3360738"/>
          </a:xfrm>
        </p:spPr>
        <p:txBody>
          <a:bodyPr/>
          <a:lstStyle/>
          <a:p>
            <a:pPr>
              <a:defRPr/>
            </a:pPr>
            <a:r>
              <a:rPr lang="en-US" sz="2000" dirty="0" smtClean="0">
                <a:ea typeface="+mn-ea"/>
                <a:cs typeface="+mn-cs"/>
              </a:rPr>
              <a:t>view data bits, </a:t>
            </a:r>
            <a:r>
              <a:rPr lang="en-US" sz="2000" dirty="0" smtClean="0">
                <a:solidFill>
                  <a:srgbClr val="FF0000"/>
                </a:solidFill>
                <a:ea typeface="+mn-ea"/>
                <a:cs typeface="+mn-cs"/>
              </a:rPr>
              <a:t>D</a:t>
            </a:r>
            <a:r>
              <a:rPr lang="en-US" sz="2000" dirty="0" smtClean="0">
                <a:ea typeface="+mn-ea"/>
                <a:cs typeface="+mn-cs"/>
              </a:rPr>
              <a:t>, as a binary number</a:t>
            </a:r>
          </a:p>
          <a:p>
            <a:pPr>
              <a:defRPr/>
            </a:pPr>
            <a:r>
              <a:rPr lang="en-US" sz="2000" dirty="0" smtClean="0">
                <a:ea typeface="+mn-ea"/>
                <a:cs typeface="+mn-cs"/>
              </a:rPr>
              <a:t>choose r+1 bit pattern (generator), </a:t>
            </a:r>
            <a:r>
              <a:rPr lang="en-US" sz="2000" dirty="0" smtClean="0">
                <a:solidFill>
                  <a:srgbClr val="FF0000"/>
                </a:solidFill>
                <a:ea typeface="+mn-ea"/>
                <a:cs typeface="+mn-cs"/>
              </a:rPr>
              <a:t>G</a:t>
            </a:r>
            <a:r>
              <a:rPr lang="en-US" sz="2000" dirty="0" smtClean="0">
                <a:ea typeface="+mn-ea"/>
                <a:cs typeface="+mn-cs"/>
              </a:rPr>
              <a:t> </a:t>
            </a:r>
          </a:p>
          <a:p>
            <a:pPr>
              <a:defRPr/>
            </a:pPr>
            <a:r>
              <a:rPr lang="en-US" sz="2000" dirty="0" smtClean="0">
                <a:ea typeface="+mn-ea"/>
                <a:cs typeface="+mn-cs"/>
              </a:rPr>
              <a:t>goal: choose r CRC bits, </a:t>
            </a:r>
            <a:r>
              <a:rPr lang="en-US" sz="2000" dirty="0" smtClean="0">
                <a:solidFill>
                  <a:srgbClr val="FF0000"/>
                </a:solidFill>
                <a:ea typeface="+mn-ea"/>
                <a:cs typeface="+mn-cs"/>
              </a:rPr>
              <a:t>R</a:t>
            </a:r>
            <a:r>
              <a:rPr lang="en-US" sz="2000" dirty="0" smtClean="0">
                <a:ea typeface="+mn-ea"/>
                <a:cs typeface="+mn-cs"/>
              </a:rPr>
              <a:t>, such that</a:t>
            </a:r>
          </a:p>
          <a:p>
            <a:pPr lvl="1">
              <a:defRPr/>
            </a:pPr>
            <a:r>
              <a:rPr lang="en-US" sz="1600" dirty="0" smtClean="0">
                <a:ea typeface="+mn-ea"/>
              </a:rPr>
              <a:t> &lt;D,R&gt; exactly divisible by G (modulo 2) </a:t>
            </a:r>
          </a:p>
          <a:p>
            <a:pPr lvl="1">
              <a:defRPr/>
            </a:pPr>
            <a:r>
              <a:rPr lang="en-US" sz="1600" dirty="0" smtClean="0">
                <a:ea typeface="+mn-ea"/>
              </a:rPr>
              <a:t>receiver knows G, divides &lt;D,R&gt; by G.  If non-zero remainder: error detected!</a:t>
            </a:r>
          </a:p>
          <a:p>
            <a:pPr lvl="1">
              <a:defRPr/>
            </a:pPr>
            <a:r>
              <a:rPr lang="en-US" sz="1600" dirty="0" smtClean="0">
                <a:ea typeface="+mn-ea"/>
              </a:rPr>
              <a:t>can detect all burst errors less than r+1 bits</a:t>
            </a:r>
          </a:p>
          <a:p>
            <a:pPr>
              <a:defRPr/>
            </a:pPr>
            <a:r>
              <a:rPr lang="en-US" sz="2000" dirty="0" smtClean="0">
                <a:ea typeface="+mn-ea"/>
                <a:cs typeface="+mn-cs"/>
              </a:rPr>
              <a:t>widely used </a:t>
            </a:r>
            <a:r>
              <a:rPr lang="en-US" sz="2000" dirty="0">
                <a:ea typeface="+mn-ea"/>
                <a:cs typeface="+mn-cs"/>
              </a:rPr>
              <a:t>in practice (Ethernet, 802.11 </a:t>
            </a:r>
            <a:r>
              <a:rPr lang="en-US" sz="2000" dirty="0" err="1">
                <a:ea typeface="+mn-ea"/>
                <a:cs typeface="+mn-cs"/>
              </a:rPr>
              <a:t>WiFi</a:t>
            </a:r>
            <a:r>
              <a:rPr lang="en-US" sz="2000" dirty="0">
                <a:ea typeface="+mn-ea"/>
                <a:cs typeface="+mn-cs"/>
              </a:rPr>
              <a:t>, ATM)</a:t>
            </a:r>
          </a:p>
        </p:txBody>
      </p:sp>
      <p:pic>
        <p:nvPicPr>
          <p:cNvPr id="33796" name="Picture 4" descr="524 CRC 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038600"/>
            <a:ext cx="573881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extLst>
      <p:ext uri="{BB962C8B-B14F-4D97-AF65-F5344CB8AC3E}">
        <p14:creationId xmlns:p14="http://schemas.microsoft.com/office/powerpoint/2010/main" val="981713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AD922EE1-9DE2-964D-9D00-E41EFDFEA2BD}" type="slidenum">
              <a:rPr lang="en-US" altLang="en-US" sz="1200" smtClean="0"/>
              <a:pPr>
                <a:spcBef>
                  <a:spcPct val="0"/>
                </a:spcBef>
                <a:buFontTx/>
                <a:buNone/>
                <a:defRPr/>
              </a:pPr>
              <a:t>13</a:t>
            </a:fld>
            <a:endParaRPr lang="en-US" altLang="en-US" sz="1200" smtClean="0"/>
          </a:p>
        </p:txBody>
      </p:sp>
      <p:pic>
        <p:nvPicPr>
          <p:cNvPr id="35842" name="Picture 2" descr="525 CRC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295400"/>
            <a:ext cx="3586163"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403" name="Rectangle 3"/>
          <p:cNvSpPr>
            <a:spLocks noGrp="1" noChangeArrowheads="1"/>
          </p:cNvSpPr>
          <p:nvPr>
            <p:ph type="title"/>
          </p:nvPr>
        </p:nvSpPr>
        <p:spPr>
          <a:xfrm>
            <a:off x="609600" y="0"/>
            <a:ext cx="7772400" cy="1143000"/>
          </a:xfrm>
        </p:spPr>
        <p:txBody>
          <a:bodyPr/>
          <a:lstStyle/>
          <a:p>
            <a:pPr>
              <a:defRPr/>
            </a:pPr>
            <a:r>
              <a:rPr lang="en-US" altLang="en-US" sz="3600" smtClean="0"/>
              <a:t>CRC Example</a:t>
            </a:r>
            <a:endParaRPr lang="en-US" altLang="en-US" smtClean="0"/>
          </a:p>
        </p:txBody>
      </p:sp>
      <p:sp>
        <p:nvSpPr>
          <p:cNvPr id="230404" name="Rectangle 4"/>
          <p:cNvSpPr>
            <a:spLocks noGrp="1" noChangeArrowheads="1"/>
          </p:cNvSpPr>
          <p:nvPr>
            <p:ph type="body" idx="1"/>
          </p:nvPr>
        </p:nvSpPr>
        <p:spPr>
          <a:xfrm>
            <a:off x="492125" y="1281113"/>
            <a:ext cx="3478213" cy="3244850"/>
          </a:xfrm>
        </p:spPr>
        <p:txBody>
          <a:bodyPr/>
          <a:lstStyle/>
          <a:p>
            <a:pPr>
              <a:buFontTx/>
              <a:buNone/>
              <a:defRPr/>
            </a:pPr>
            <a:r>
              <a:rPr lang="en-US" altLang="en-US" sz="2400" smtClean="0">
                <a:solidFill>
                  <a:schemeClr val="accent2"/>
                </a:solidFill>
              </a:rPr>
              <a:t>Want:</a:t>
            </a:r>
            <a:endParaRPr lang="en-US" altLang="en-US" smtClean="0"/>
          </a:p>
          <a:p>
            <a:pPr lvl="1">
              <a:buFontTx/>
              <a:buNone/>
              <a:defRPr/>
            </a:pPr>
            <a:r>
              <a:rPr lang="en-US" altLang="en-US" smtClean="0"/>
              <a:t>D</a:t>
            </a:r>
            <a:r>
              <a:rPr lang="en-US" altLang="en-US" baseline="26000" smtClean="0"/>
              <a:t>.</a:t>
            </a:r>
            <a:r>
              <a:rPr lang="en-US" altLang="en-US" smtClean="0"/>
              <a:t>2</a:t>
            </a:r>
            <a:r>
              <a:rPr lang="en-US" altLang="en-US" baseline="30000" smtClean="0"/>
              <a:t>r</a:t>
            </a:r>
            <a:r>
              <a:rPr lang="en-US" altLang="en-US" smtClean="0"/>
              <a:t> XOR R = nG</a:t>
            </a:r>
          </a:p>
          <a:p>
            <a:pPr>
              <a:buFontTx/>
              <a:buNone/>
              <a:defRPr/>
            </a:pPr>
            <a:r>
              <a:rPr lang="en-US" altLang="en-US" sz="2400" i="1" smtClean="0">
                <a:solidFill>
                  <a:schemeClr val="accent2"/>
                </a:solidFill>
              </a:rPr>
              <a:t>equivalently:</a:t>
            </a:r>
            <a:endParaRPr lang="en-US" altLang="en-US" smtClean="0"/>
          </a:p>
          <a:p>
            <a:pPr lvl="1">
              <a:buFontTx/>
              <a:buNone/>
              <a:defRPr/>
            </a:pPr>
            <a:r>
              <a:rPr lang="en-US" altLang="en-US" smtClean="0"/>
              <a:t>D</a:t>
            </a:r>
            <a:r>
              <a:rPr lang="en-US" altLang="en-US" baseline="26000" smtClean="0"/>
              <a:t>.</a:t>
            </a:r>
            <a:r>
              <a:rPr lang="en-US" altLang="en-US" smtClean="0"/>
              <a:t>2</a:t>
            </a:r>
            <a:r>
              <a:rPr lang="en-US" altLang="en-US" baseline="30000" smtClean="0"/>
              <a:t>r</a:t>
            </a:r>
            <a:r>
              <a:rPr lang="en-US" altLang="en-US" smtClean="0"/>
              <a:t> = nG XOR R </a:t>
            </a:r>
          </a:p>
          <a:p>
            <a:pPr>
              <a:buFontTx/>
              <a:buNone/>
              <a:defRPr/>
            </a:pPr>
            <a:r>
              <a:rPr lang="en-US" altLang="en-US" sz="2400" i="1" smtClean="0">
                <a:solidFill>
                  <a:schemeClr val="accent2"/>
                </a:solidFill>
              </a:rPr>
              <a:t>equivalently:</a:t>
            </a:r>
            <a:r>
              <a:rPr lang="en-US" altLang="en-US" sz="2400" smtClean="0"/>
              <a:t>  </a:t>
            </a:r>
          </a:p>
          <a:p>
            <a:pPr>
              <a:buFontTx/>
              <a:buNone/>
              <a:defRPr/>
            </a:pPr>
            <a:r>
              <a:rPr lang="en-US" altLang="en-US" sz="2400" smtClean="0"/>
              <a:t>    if we divide D</a:t>
            </a:r>
            <a:r>
              <a:rPr lang="en-US" altLang="en-US" sz="2400" baseline="26000" smtClean="0"/>
              <a:t>.</a:t>
            </a:r>
            <a:r>
              <a:rPr lang="en-US" altLang="en-US" sz="2400" smtClean="0"/>
              <a:t>2</a:t>
            </a:r>
            <a:r>
              <a:rPr lang="en-US" altLang="en-US" sz="2400" baseline="30000" smtClean="0"/>
              <a:t>r</a:t>
            </a:r>
            <a:r>
              <a:rPr lang="en-US" altLang="en-US" sz="2400" smtClean="0"/>
              <a:t> by G, want remainder R</a:t>
            </a:r>
            <a:endParaRPr lang="en-US" altLang="en-US" smtClean="0"/>
          </a:p>
        </p:txBody>
      </p:sp>
      <p:sp>
        <p:nvSpPr>
          <p:cNvPr id="230405" name="Text Box 5"/>
          <p:cNvSpPr txBox="1">
            <a:spLocks noChangeArrowheads="1"/>
          </p:cNvSpPr>
          <p:nvPr/>
        </p:nvSpPr>
        <p:spPr bwMode="auto">
          <a:xfrm>
            <a:off x="1082675" y="5213350"/>
            <a:ext cx="37671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atin typeface="Comic Sans MS" charset="0"/>
                <a:ea typeface="ＭＳ Ｐゴシック" charset="0"/>
              </a:rPr>
              <a:t>R</a:t>
            </a:r>
            <a:r>
              <a:rPr lang="en-US" sz="1800">
                <a:latin typeface="Comic Sans MS" charset="0"/>
                <a:ea typeface="ＭＳ Ｐゴシック" charset="0"/>
              </a:rPr>
              <a:t> = remainder[           ]</a:t>
            </a:r>
          </a:p>
        </p:txBody>
      </p:sp>
      <p:sp>
        <p:nvSpPr>
          <p:cNvPr id="230406" name="Text Box 6"/>
          <p:cNvSpPr txBox="1">
            <a:spLocks noChangeArrowheads="1"/>
          </p:cNvSpPr>
          <p:nvPr/>
        </p:nvSpPr>
        <p:spPr bwMode="auto">
          <a:xfrm>
            <a:off x="2497138" y="5053013"/>
            <a:ext cx="13366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r>
              <a:rPr lang="en-US" altLang="en-US" smtClean="0">
                <a:latin typeface="Comic Sans MS" pitchFamily="66" charset="0"/>
              </a:rPr>
              <a:t>D</a:t>
            </a:r>
            <a:r>
              <a:rPr lang="en-US" altLang="en-US" baseline="26000" smtClean="0">
                <a:latin typeface="Comic Sans MS" pitchFamily="66" charset="0"/>
              </a:rPr>
              <a:t>.</a:t>
            </a:r>
            <a:r>
              <a:rPr lang="en-US" altLang="en-US" smtClean="0">
                <a:latin typeface="Comic Sans MS" pitchFamily="66" charset="0"/>
              </a:rPr>
              <a:t>2</a:t>
            </a:r>
            <a:r>
              <a:rPr lang="en-US" altLang="en-US" baseline="30000" smtClean="0">
                <a:latin typeface="Comic Sans MS" pitchFamily="66" charset="0"/>
              </a:rPr>
              <a:t>r</a:t>
            </a:r>
          </a:p>
          <a:p>
            <a:pPr algn="ctr">
              <a:defRPr/>
            </a:pPr>
            <a:r>
              <a:rPr lang="en-US" altLang="en-US" smtClean="0">
                <a:latin typeface="Comic Sans MS" pitchFamily="66" charset="0"/>
              </a:rPr>
              <a:t>G</a:t>
            </a:r>
            <a:endParaRPr lang="en-US" altLang="en-US" smtClean="0"/>
          </a:p>
        </p:txBody>
      </p:sp>
      <p:sp>
        <p:nvSpPr>
          <p:cNvPr id="230407" name="Line 7"/>
          <p:cNvSpPr>
            <a:spLocks noChangeShapeType="1"/>
          </p:cNvSpPr>
          <p:nvPr/>
        </p:nvSpPr>
        <p:spPr bwMode="auto">
          <a:xfrm>
            <a:off x="2840038" y="5468938"/>
            <a:ext cx="6318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230408" name="Rectangle 8"/>
          <p:cNvSpPr>
            <a:spLocks noChangeArrowheads="1"/>
          </p:cNvSpPr>
          <p:nvPr/>
        </p:nvSpPr>
        <p:spPr bwMode="auto">
          <a:xfrm>
            <a:off x="838200" y="4648200"/>
            <a:ext cx="3201988" cy="11906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2"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extLst>
      <p:ext uri="{BB962C8B-B14F-4D97-AF65-F5344CB8AC3E}">
        <p14:creationId xmlns:p14="http://schemas.microsoft.com/office/powerpoint/2010/main" val="731949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1F5854D2-6038-4940-856F-B178E20505E9}" type="slidenum">
              <a:rPr lang="en-US" altLang="en-US" sz="1200"/>
              <a:pPr>
                <a:spcBef>
                  <a:spcPct val="0"/>
                </a:spcBef>
                <a:buFontTx/>
                <a:buNone/>
              </a:pPr>
              <a:t>14</a:t>
            </a:fld>
            <a:endParaRPr lang="en-US" altLang="en-US" sz="1200"/>
          </a:p>
        </p:txBody>
      </p:sp>
      <p:sp>
        <p:nvSpPr>
          <p:cNvPr id="367618" name="Rectangle 2"/>
          <p:cNvSpPr>
            <a:spLocks noGrp="1" noChangeArrowheads="1"/>
          </p:cNvSpPr>
          <p:nvPr>
            <p:ph type="title"/>
          </p:nvPr>
        </p:nvSpPr>
        <p:spPr>
          <a:xfrm>
            <a:off x="685800" y="381000"/>
            <a:ext cx="7772400" cy="1143000"/>
          </a:xfrm>
        </p:spPr>
        <p:txBody>
          <a:bodyPr/>
          <a:lstStyle/>
          <a:p>
            <a:pPr>
              <a:defRPr/>
            </a:pPr>
            <a:r>
              <a:rPr lang="en-US" sz="3600" smtClean="0">
                <a:cs typeface="+mj-cs"/>
              </a:rPr>
              <a:t>Point to Point Data Link Control</a:t>
            </a:r>
          </a:p>
        </p:txBody>
      </p:sp>
      <p:sp>
        <p:nvSpPr>
          <p:cNvPr id="25603" name="Rectangle 3"/>
          <p:cNvSpPr>
            <a:spLocks noGrp="1" noChangeArrowheads="1"/>
          </p:cNvSpPr>
          <p:nvPr>
            <p:ph type="body" idx="1"/>
          </p:nvPr>
        </p:nvSpPr>
        <p:spPr>
          <a:xfrm>
            <a:off x="627063" y="1446213"/>
            <a:ext cx="7772400" cy="4344987"/>
          </a:xfrm>
        </p:spPr>
        <p:txBody>
          <a:bodyPr/>
          <a:lstStyle/>
          <a:p>
            <a:r>
              <a:rPr lang="en-US" altLang="en-US" sz="2400"/>
              <a:t>one sender, one receiver, one link: easier than broadcast link:</a:t>
            </a:r>
          </a:p>
          <a:p>
            <a:pPr lvl="1"/>
            <a:r>
              <a:rPr lang="en-US" altLang="en-US"/>
              <a:t>no Media Access Control</a:t>
            </a:r>
          </a:p>
          <a:p>
            <a:pPr lvl="1"/>
            <a:r>
              <a:rPr lang="en-US" altLang="en-US"/>
              <a:t>no need for explicit MAC addressing</a:t>
            </a:r>
          </a:p>
          <a:p>
            <a:pPr lvl="1"/>
            <a:r>
              <a:rPr lang="en-US" altLang="en-US"/>
              <a:t>e.g., dialup link, ISDN line</a:t>
            </a:r>
          </a:p>
          <a:p>
            <a:r>
              <a:rPr lang="en-US" altLang="en-US" sz="2400"/>
              <a:t>popular  point-to-point DLC protocols:</a:t>
            </a:r>
          </a:p>
          <a:p>
            <a:pPr lvl="1"/>
            <a:r>
              <a:rPr lang="en-US" altLang="en-US"/>
              <a:t>PPP (point-to-point protocol)</a:t>
            </a:r>
          </a:p>
          <a:p>
            <a:pPr lvl="1"/>
            <a:r>
              <a:rPr lang="en-US" altLang="en-US"/>
              <a:t>HDLC: High level data link control </a:t>
            </a:r>
          </a:p>
          <a:p>
            <a:pPr lvl="2"/>
            <a:r>
              <a:rPr lang="en-US" altLang="en-US"/>
              <a:t>data link layer used to be considered </a:t>
            </a:r>
            <a:r>
              <a:rPr lang="ja-JP" altLang="en-US">
                <a:latin typeface="Arial" charset="0"/>
              </a:rPr>
              <a:t>“</a:t>
            </a:r>
            <a:r>
              <a:rPr lang="en-US" altLang="ja-JP"/>
              <a:t>high layer</a:t>
            </a:r>
            <a:r>
              <a:rPr lang="ja-JP" altLang="en-US">
                <a:latin typeface="Arial" charset="0"/>
              </a:rPr>
              <a:t>”</a:t>
            </a:r>
            <a:r>
              <a:rPr lang="en-US" altLang="ja-JP"/>
              <a:t> in protocol stack!</a:t>
            </a:r>
            <a:endParaRPr lang="en-US" altLang="en-US"/>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E01F3E54-2919-BB4F-A2E7-6209519200B3}" type="slidenum">
              <a:rPr lang="en-US" altLang="en-US" sz="1200"/>
              <a:pPr>
                <a:spcBef>
                  <a:spcPct val="0"/>
                </a:spcBef>
                <a:buFontTx/>
                <a:buNone/>
              </a:pPr>
              <a:t>15</a:t>
            </a:fld>
            <a:endParaRPr lang="en-US" altLang="en-US" sz="1200"/>
          </a:p>
        </p:txBody>
      </p:sp>
      <p:sp>
        <p:nvSpPr>
          <p:cNvPr id="368642" name="Rectangle 2"/>
          <p:cNvSpPr>
            <a:spLocks noGrp="1" noChangeArrowheads="1"/>
          </p:cNvSpPr>
          <p:nvPr>
            <p:ph type="title"/>
          </p:nvPr>
        </p:nvSpPr>
        <p:spPr>
          <a:xfrm>
            <a:off x="533400" y="228600"/>
            <a:ext cx="7772400" cy="914400"/>
          </a:xfrm>
        </p:spPr>
        <p:txBody>
          <a:bodyPr/>
          <a:lstStyle/>
          <a:p>
            <a:pPr>
              <a:defRPr/>
            </a:pPr>
            <a:r>
              <a:rPr lang="en-US" sz="3200" smtClean="0">
                <a:cs typeface="+mj-cs"/>
              </a:rPr>
              <a:t>PPP Design Requirements [RFC 1557]</a:t>
            </a:r>
          </a:p>
        </p:txBody>
      </p:sp>
      <p:sp>
        <p:nvSpPr>
          <p:cNvPr id="26627" name="Rectangle 3"/>
          <p:cNvSpPr>
            <a:spLocks noGrp="1" noChangeArrowheads="1"/>
          </p:cNvSpPr>
          <p:nvPr>
            <p:ph type="body" idx="1"/>
          </p:nvPr>
        </p:nvSpPr>
        <p:spPr>
          <a:xfrm>
            <a:off x="533400" y="1219200"/>
            <a:ext cx="7772400" cy="4648200"/>
          </a:xfrm>
        </p:spPr>
        <p:txBody>
          <a:bodyPr/>
          <a:lstStyle/>
          <a:p>
            <a:pPr>
              <a:lnSpc>
                <a:spcPct val="90000"/>
              </a:lnSpc>
            </a:pPr>
            <a:r>
              <a:rPr lang="en-US" altLang="en-US" sz="2400">
                <a:solidFill>
                  <a:srgbClr val="FF0000"/>
                </a:solidFill>
              </a:rPr>
              <a:t>packet framing:</a:t>
            </a:r>
            <a:r>
              <a:rPr lang="en-US" altLang="en-US" sz="2400"/>
              <a:t> encapsulation of network-layer datagram in data link frame </a:t>
            </a:r>
          </a:p>
          <a:p>
            <a:pPr lvl="1">
              <a:lnSpc>
                <a:spcPct val="90000"/>
              </a:lnSpc>
            </a:pPr>
            <a:r>
              <a:rPr lang="en-US" altLang="en-US"/>
              <a:t>carry network layer data of any network layer protocol (not just IP) </a:t>
            </a:r>
            <a:r>
              <a:rPr lang="en-US" altLang="en-US" i="1"/>
              <a:t>at same time</a:t>
            </a:r>
          </a:p>
          <a:p>
            <a:pPr lvl="1">
              <a:lnSpc>
                <a:spcPct val="90000"/>
              </a:lnSpc>
            </a:pPr>
            <a:r>
              <a:rPr lang="en-US" altLang="en-US"/>
              <a:t>ability to demultiplex upwards</a:t>
            </a:r>
          </a:p>
          <a:p>
            <a:pPr>
              <a:lnSpc>
                <a:spcPct val="90000"/>
              </a:lnSpc>
            </a:pPr>
            <a:r>
              <a:rPr lang="en-US" altLang="en-US" sz="2400">
                <a:solidFill>
                  <a:srgbClr val="FF0000"/>
                </a:solidFill>
              </a:rPr>
              <a:t>bit transparency:</a:t>
            </a:r>
            <a:r>
              <a:rPr lang="en-US" altLang="en-US" sz="2400"/>
              <a:t> must carry any bit pattern in the data field</a:t>
            </a:r>
          </a:p>
          <a:p>
            <a:pPr>
              <a:lnSpc>
                <a:spcPct val="90000"/>
              </a:lnSpc>
            </a:pPr>
            <a:r>
              <a:rPr lang="en-US" altLang="en-US" sz="2400">
                <a:solidFill>
                  <a:srgbClr val="FF0000"/>
                </a:solidFill>
              </a:rPr>
              <a:t>error detection</a:t>
            </a:r>
            <a:r>
              <a:rPr lang="en-US" altLang="en-US" sz="2400"/>
              <a:t> (no correction)</a:t>
            </a:r>
          </a:p>
          <a:p>
            <a:pPr>
              <a:lnSpc>
                <a:spcPct val="90000"/>
              </a:lnSpc>
            </a:pPr>
            <a:r>
              <a:rPr lang="en-US" altLang="en-US" sz="2400">
                <a:solidFill>
                  <a:srgbClr val="FF0000"/>
                </a:solidFill>
              </a:rPr>
              <a:t>connection liveness:</a:t>
            </a:r>
            <a:r>
              <a:rPr lang="en-US" altLang="en-US" sz="2400"/>
              <a:t> detect, signal link failure to network layer</a:t>
            </a:r>
          </a:p>
          <a:p>
            <a:pPr>
              <a:lnSpc>
                <a:spcPct val="90000"/>
              </a:lnSpc>
            </a:pPr>
            <a:r>
              <a:rPr lang="en-US" altLang="en-US" sz="2400">
                <a:solidFill>
                  <a:srgbClr val="FF0000"/>
                </a:solidFill>
              </a:rPr>
              <a:t>network layer address negotiation:</a:t>
            </a:r>
            <a:r>
              <a:rPr lang="en-US" altLang="en-US" sz="2400"/>
              <a:t> endpoint can learn/configure each other</a:t>
            </a:r>
            <a:r>
              <a:rPr lang="ja-JP" altLang="en-US" sz="2400">
                <a:latin typeface="Arial" charset="0"/>
              </a:rPr>
              <a:t>’</a:t>
            </a:r>
            <a:r>
              <a:rPr lang="en-US" altLang="ja-JP" sz="2400"/>
              <a:t>s network address</a:t>
            </a:r>
            <a:endParaRPr lang="en-US" altLang="en-US" sz="2000"/>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BCC4BC66-D67E-9945-9454-705F9CA4B001}" type="slidenum">
              <a:rPr lang="en-US" altLang="en-US" sz="1200"/>
              <a:pPr>
                <a:spcBef>
                  <a:spcPct val="0"/>
                </a:spcBef>
                <a:buFontTx/>
                <a:buNone/>
              </a:pPr>
              <a:t>16</a:t>
            </a:fld>
            <a:endParaRPr lang="en-US" altLang="en-US" sz="1200"/>
          </a:p>
        </p:txBody>
      </p:sp>
      <p:sp>
        <p:nvSpPr>
          <p:cNvPr id="369666" name="Rectangle 2"/>
          <p:cNvSpPr>
            <a:spLocks noGrp="1" noChangeArrowheads="1"/>
          </p:cNvSpPr>
          <p:nvPr>
            <p:ph type="title"/>
          </p:nvPr>
        </p:nvSpPr>
        <p:spPr>
          <a:xfrm>
            <a:off x="685800" y="228600"/>
            <a:ext cx="7772400" cy="1143000"/>
          </a:xfrm>
        </p:spPr>
        <p:txBody>
          <a:bodyPr/>
          <a:lstStyle/>
          <a:p>
            <a:pPr>
              <a:defRPr/>
            </a:pPr>
            <a:r>
              <a:rPr lang="en-US" sz="3600" dirty="0" smtClean="0">
                <a:cs typeface="+mj-cs"/>
              </a:rPr>
              <a:t>PPP Non-Requirements</a:t>
            </a:r>
            <a:endParaRPr lang="en-US" dirty="0" smtClean="0">
              <a:cs typeface="+mj-cs"/>
            </a:endParaRPr>
          </a:p>
        </p:txBody>
      </p:sp>
      <p:sp>
        <p:nvSpPr>
          <p:cNvPr id="369667" name="Rectangle 3"/>
          <p:cNvSpPr>
            <a:spLocks noGrp="1" noChangeArrowheads="1"/>
          </p:cNvSpPr>
          <p:nvPr>
            <p:ph type="body" idx="1"/>
          </p:nvPr>
        </p:nvSpPr>
        <p:spPr>
          <a:xfrm>
            <a:off x="568325" y="1371600"/>
            <a:ext cx="7772400" cy="4908550"/>
          </a:xfrm>
        </p:spPr>
        <p:txBody>
          <a:bodyPr/>
          <a:lstStyle/>
          <a:p>
            <a:pPr>
              <a:defRPr/>
            </a:pPr>
            <a:r>
              <a:rPr lang="en-US" sz="2400" smtClean="0">
                <a:cs typeface="+mn-cs"/>
              </a:rPr>
              <a:t>no error correction/recovery</a:t>
            </a:r>
          </a:p>
          <a:p>
            <a:pPr>
              <a:defRPr/>
            </a:pPr>
            <a:r>
              <a:rPr lang="en-US" sz="2400" smtClean="0">
                <a:cs typeface="+mn-cs"/>
              </a:rPr>
              <a:t>no flow control</a:t>
            </a:r>
          </a:p>
          <a:p>
            <a:pPr>
              <a:defRPr/>
            </a:pPr>
            <a:r>
              <a:rPr lang="en-US" sz="2400" smtClean="0">
                <a:cs typeface="+mn-cs"/>
              </a:rPr>
              <a:t>out of order delivery OK </a:t>
            </a:r>
          </a:p>
          <a:p>
            <a:pPr>
              <a:defRPr/>
            </a:pPr>
            <a:r>
              <a:rPr lang="en-US" sz="2400" smtClean="0">
                <a:cs typeface="+mn-cs"/>
              </a:rPr>
              <a:t>no need to support multipoint links (e.g., polling)</a:t>
            </a:r>
          </a:p>
          <a:p>
            <a:pPr>
              <a:defRPr/>
            </a:pPr>
            <a:endParaRPr lang="en-US" smtClean="0">
              <a:cs typeface="+mn-cs"/>
            </a:endParaRPr>
          </a:p>
          <a:p>
            <a:pPr>
              <a:defRPr/>
            </a:pPr>
            <a:endParaRPr lang="en-US" smtClean="0">
              <a:cs typeface="+mn-cs"/>
            </a:endParaRPr>
          </a:p>
        </p:txBody>
      </p:sp>
      <p:sp>
        <p:nvSpPr>
          <p:cNvPr id="27652" name="Text Box 4"/>
          <p:cNvSpPr txBox="1">
            <a:spLocks noChangeArrowheads="1"/>
          </p:cNvSpPr>
          <p:nvPr/>
        </p:nvSpPr>
        <p:spPr bwMode="auto">
          <a:xfrm>
            <a:off x="1143000" y="3886200"/>
            <a:ext cx="683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spcBef>
                <a:spcPct val="0"/>
              </a:spcBef>
              <a:buFontTx/>
              <a:buNone/>
            </a:pPr>
            <a:r>
              <a:rPr lang="en-US" altLang="x-none" sz="2400">
                <a:solidFill>
                  <a:srgbClr val="FF0000"/>
                </a:solidFill>
              </a:rPr>
              <a:t>Error recovery, flow control, data re-ordering </a:t>
            </a:r>
          </a:p>
          <a:p>
            <a:pPr algn="ctr">
              <a:spcBef>
                <a:spcPct val="0"/>
              </a:spcBef>
              <a:buFontTx/>
              <a:buNone/>
            </a:pPr>
            <a:r>
              <a:rPr lang="en-US" altLang="x-none" sz="2400">
                <a:solidFill>
                  <a:srgbClr val="FF0000"/>
                </a:solidFill>
              </a:rPr>
              <a:t>all relegated to higher layers!</a:t>
            </a:r>
            <a:endParaRPr lang="en-US" altLang="x-none" sz="2400"/>
          </a:p>
        </p:txBody>
      </p:sp>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66F25D0E-16D2-5349-9AA9-32D93761DC40}" type="slidenum">
              <a:rPr lang="en-US" altLang="en-US" sz="1200"/>
              <a:pPr>
                <a:spcBef>
                  <a:spcPct val="0"/>
                </a:spcBef>
                <a:buFontTx/>
                <a:buNone/>
              </a:pPr>
              <a:t>17</a:t>
            </a:fld>
            <a:endParaRPr lang="en-US" altLang="en-US" sz="1200"/>
          </a:p>
        </p:txBody>
      </p:sp>
      <p:sp>
        <p:nvSpPr>
          <p:cNvPr id="370690" name="Rectangle 2"/>
          <p:cNvSpPr>
            <a:spLocks noGrp="1" noChangeArrowheads="1"/>
          </p:cNvSpPr>
          <p:nvPr>
            <p:ph type="title"/>
          </p:nvPr>
        </p:nvSpPr>
        <p:spPr>
          <a:xfrm>
            <a:off x="647700" y="190500"/>
            <a:ext cx="7772400" cy="1143000"/>
          </a:xfrm>
        </p:spPr>
        <p:txBody>
          <a:bodyPr/>
          <a:lstStyle/>
          <a:p>
            <a:pPr>
              <a:defRPr/>
            </a:pPr>
            <a:r>
              <a:rPr lang="en-US" sz="3600" smtClean="0">
                <a:cs typeface="+mj-cs"/>
              </a:rPr>
              <a:t>PPP Data Frame</a:t>
            </a:r>
          </a:p>
        </p:txBody>
      </p:sp>
      <p:sp>
        <p:nvSpPr>
          <p:cNvPr id="370691" name="Rectangle 3"/>
          <p:cNvSpPr>
            <a:spLocks noGrp="1" noChangeArrowheads="1"/>
          </p:cNvSpPr>
          <p:nvPr>
            <p:ph type="body" idx="1"/>
          </p:nvPr>
        </p:nvSpPr>
        <p:spPr>
          <a:xfrm>
            <a:off x="762000" y="1600200"/>
            <a:ext cx="7772400" cy="4114800"/>
          </a:xfrm>
        </p:spPr>
        <p:txBody>
          <a:bodyPr/>
          <a:lstStyle/>
          <a:p>
            <a:pPr>
              <a:defRPr/>
            </a:pPr>
            <a:r>
              <a:rPr lang="en-US" sz="2400" dirty="0" smtClean="0">
                <a:solidFill>
                  <a:srgbClr val="FF0000"/>
                </a:solidFill>
                <a:cs typeface="+mn-cs"/>
              </a:rPr>
              <a:t>Flag:</a:t>
            </a:r>
            <a:r>
              <a:rPr lang="en-US" sz="2400" dirty="0" smtClean="0">
                <a:cs typeface="+mn-cs"/>
              </a:rPr>
              <a:t> delimiter (framing)</a:t>
            </a:r>
          </a:p>
          <a:p>
            <a:pPr>
              <a:defRPr/>
            </a:pPr>
            <a:r>
              <a:rPr lang="en-US" sz="2400" dirty="0" smtClean="0">
                <a:solidFill>
                  <a:srgbClr val="FF0000"/>
                </a:solidFill>
                <a:cs typeface="+mn-cs"/>
              </a:rPr>
              <a:t>Address:</a:t>
            </a:r>
            <a:r>
              <a:rPr lang="en-US" sz="2400" dirty="0" smtClean="0">
                <a:cs typeface="+mn-cs"/>
              </a:rPr>
              <a:t>  does nothing (only one option)</a:t>
            </a:r>
          </a:p>
          <a:p>
            <a:pPr>
              <a:defRPr/>
            </a:pPr>
            <a:r>
              <a:rPr lang="en-US" sz="2400" dirty="0" smtClean="0">
                <a:solidFill>
                  <a:srgbClr val="FF0000"/>
                </a:solidFill>
                <a:cs typeface="+mn-cs"/>
              </a:rPr>
              <a:t>Control:</a:t>
            </a:r>
            <a:r>
              <a:rPr lang="en-US" sz="2400" dirty="0" smtClean="0">
                <a:cs typeface="+mn-cs"/>
              </a:rPr>
              <a:t> does nothing; in the future possible multiple control fields</a:t>
            </a:r>
          </a:p>
          <a:p>
            <a:pPr>
              <a:defRPr/>
            </a:pPr>
            <a:r>
              <a:rPr lang="en-US" sz="2400" dirty="0" smtClean="0">
                <a:solidFill>
                  <a:srgbClr val="FF0000"/>
                </a:solidFill>
                <a:cs typeface="+mn-cs"/>
              </a:rPr>
              <a:t>Protocol:</a:t>
            </a:r>
            <a:r>
              <a:rPr lang="en-US" sz="2400" dirty="0" smtClean="0">
                <a:cs typeface="+mn-cs"/>
              </a:rPr>
              <a:t> upper layer protocol to which frame delivered (</a:t>
            </a:r>
            <a:r>
              <a:rPr lang="en-US" sz="2400" dirty="0" err="1" smtClean="0">
                <a:cs typeface="+mn-cs"/>
              </a:rPr>
              <a:t>eg</a:t>
            </a:r>
            <a:r>
              <a:rPr lang="en-US" sz="2400" dirty="0" smtClean="0">
                <a:cs typeface="+mn-cs"/>
              </a:rPr>
              <a:t>, PPP-LCP, IP, IPCP, </a:t>
            </a:r>
            <a:r>
              <a:rPr lang="en-US" sz="2400" dirty="0" err="1" smtClean="0">
                <a:cs typeface="+mn-cs"/>
              </a:rPr>
              <a:t>etc</a:t>
            </a:r>
            <a:r>
              <a:rPr lang="en-US" sz="2400" dirty="0" smtClean="0">
                <a:cs typeface="+mn-cs"/>
              </a:rPr>
              <a:t>) </a:t>
            </a:r>
          </a:p>
        </p:txBody>
      </p:sp>
      <p:pic>
        <p:nvPicPr>
          <p:cNvPr id="28676"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75" y="4329113"/>
            <a:ext cx="7210425"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DF414E72-0DE3-E34F-A781-F0E0EB2F7A0C}" type="slidenum">
              <a:rPr lang="en-US" altLang="en-US" sz="1200"/>
              <a:pPr>
                <a:spcBef>
                  <a:spcPct val="0"/>
                </a:spcBef>
                <a:buFontTx/>
                <a:buNone/>
              </a:pPr>
              <a:t>18</a:t>
            </a:fld>
            <a:endParaRPr lang="en-US" altLang="en-US" sz="1200"/>
          </a:p>
        </p:txBody>
      </p:sp>
      <p:sp>
        <p:nvSpPr>
          <p:cNvPr id="371714" name="Rectangle 2"/>
          <p:cNvSpPr>
            <a:spLocks noGrp="1" noChangeArrowheads="1"/>
          </p:cNvSpPr>
          <p:nvPr>
            <p:ph type="title"/>
          </p:nvPr>
        </p:nvSpPr>
        <p:spPr/>
        <p:txBody>
          <a:bodyPr/>
          <a:lstStyle/>
          <a:p>
            <a:pPr>
              <a:defRPr/>
            </a:pPr>
            <a:r>
              <a:rPr lang="en-US" sz="3600" smtClean="0">
                <a:cs typeface="+mj-cs"/>
              </a:rPr>
              <a:t>PPP Data Frame</a:t>
            </a:r>
          </a:p>
        </p:txBody>
      </p:sp>
      <p:sp>
        <p:nvSpPr>
          <p:cNvPr id="371715" name="Rectangle 3"/>
          <p:cNvSpPr>
            <a:spLocks noGrp="1" noChangeArrowheads="1"/>
          </p:cNvSpPr>
          <p:nvPr>
            <p:ph type="body" idx="1"/>
          </p:nvPr>
        </p:nvSpPr>
        <p:spPr/>
        <p:txBody>
          <a:bodyPr/>
          <a:lstStyle/>
          <a:p>
            <a:pPr>
              <a:defRPr/>
            </a:pPr>
            <a:r>
              <a:rPr lang="en-US" sz="2400" dirty="0" smtClean="0">
                <a:solidFill>
                  <a:srgbClr val="FF0000"/>
                </a:solidFill>
                <a:cs typeface="+mn-cs"/>
              </a:rPr>
              <a:t>info:</a:t>
            </a:r>
            <a:r>
              <a:rPr lang="en-US" sz="2400" dirty="0" smtClean="0">
                <a:cs typeface="+mn-cs"/>
              </a:rPr>
              <a:t> upper layer data being carried</a:t>
            </a:r>
          </a:p>
          <a:p>
            <a:pPr>
              <a:defRPr/>
            </a:pPr>
            <a:r>
              <a:rPr lang="en-US" sz="2400" dirty="0" smtClean="0">
                <a:solidFill>
                  <a:srgbClr val="FF0000"/>
                </a:solidFill>
                <a:cs typeface="+mn-cs"/>
              </a:rPr>
              <a:t>check:</a:t>
            </a:r>
            <a:r>
              <a:rPr lang="en-US" sz="2400" dirty="0" smtClean="0">
                <a:cs typeface="+mn-cs"/>
              </a:rPr>
              <a:t>  cyclic redundancy check for error detection</a:t>
            </a:r>
            <a:endParaRPr lang="en-US" dirty="0" smtClean="0">
              <a:cs typeface="+mn-cs"/>
            </a:endParaRPr>
          </a:p>
        </p:txBody>
      </p:sp>
      <p:pic>
        <p:nvPicPr>
          <p:cNvPr id="29700"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352800"/>
            <a:ext cx="7210425"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FEA9BC87-39F3-1F4B-BB85-9B2674A897E0}" type="slidenum">
              <a:rPr lang="en-US" altLang="en-US" sz="1200"/>
              <a:pPr>
                <a:spcBef>
                  <a:spcPct val="0"/>
                </a:spcBef>
                <a:buFontTx/>
                <a:buNone/>
              </a:pPr>
              <a:t>19</a:t>
            </a:fld>
            <a:endParaRPr lang="en-US" altLang="en-US" sz="1200"/>
          </a:p>
        </p:txBody>
      </p:sp>
      <p:sp>
        <p:nvSpPr>
          <p:cNvPr id="372738" name="Rectangle 2"/>
          <p:cNvSpPr>
            <a:spLocks noGrp="1" noChangeArrowheads="1"/>
          </p:cNvSpPr>
          <p:nvPr>
            <p:ph type="title"/>
          </p:nvPr>
        </p:nvSpPr>
        <p:spPr>
          <a:xfrm>
            <a:off x="762000" y="228600"/>
            <a:ext cx="7772400" cy="1143000"/>
          </a:xfrm>
        </p:spPr>
        <p:txBody>
          <a:bodyPr/>
          <a:lstStyle/>
          <a:p>
            <a:pPr>
              <a:defRPr/>
            </a:pPr>
            <a:r>
              <a:rPr lang="en-US" sz="3600" smtClean="0">
                <a:cs typeface="+mj-cs"/>
              </a:rPr>
              <a:t>Byte Stuffing</a:t>
            </a:r>
          </a:p>
        </p:txBody>
      </p:sp>
      <p:sp>
        <p:nvSpPr>
          <p:cNvPr id="30723" name="Rectangle 3"/>
          <p:cNvSpPr>
            <a:spLocks noGrp="1" noChangeArrowheads="1"/>
          </p:cNvSpPr>
          <p:nvPr>
            <p:ph type="body" idx="1"/>
          </p:nvPr>
        </p:nvSpPr>
        <p:spPr>
          <a:xfrm>
            <a:off x="533400" y="1243013"/>
            <a:ext cx="7772400" cy="4624387"/>
          </a:xfrm>
        </p:spPr>
        <p:txBody>
          <a:bodyPr/>
          <a:lstStyle/>
          <a:p>
            <a:r>
              <a:rPr lang="en-US" altLang="en-US"/>
              <a:t> </a:t>
            </a:r>
            <a:r>
              <a:rPr lang="ja-JP" altLang="en-US" sz="2400">
                <a:latin typeface="Arial" charset="0"/>
              </a:rPr>
              <a:t>“</a:t>
            </a:r>
            <a:r>
              <a:rPr lang="en-US" altLang="ja-JP" sz="2400"/>
              <a:t>data transparency</a:t>
            </a:r>
            <a:r>
              <a:rPr lang="ja-JP" altLang="en-US" sz="2400">
                <a:latin typeface="Arial" charset="0"/>
              </a:rPr>
              <a:t>”</a:t>
            </a:r>
            <a:r>
              <a:rPr lang="en-US" altLang="ja-JP" sz="2400"/>
              <a:t> requirement: data field must be allowed to include flag pattern  &lt;01111110&gt;</a:t>
            </a:r>
          </a:p>
          <a:p>
            <a:pPr lvl="1"/>
            <a:r>
              <a:rPr lang="en-US" altLang="en-US" u="sng">
                <a:solidFill>
                  <a:srgbClr val="FF0000"/>
                </a:solidFill>
              </a:rPr>
              <a:t>Q:</a:t>
            </a:r>
            <a:r>
              <a:rPr lang="en-US" altLang="en-US"/>
              <a:t> is received &lt;01111110&gt; data or flag?</a:t>
            </a:r>
          </a:p>
          <a:p>
            <a:endParaRPr lang="en-US" altLang="en-US" sz="2400"/>
          </a:p>
          <a:p>
            <a:endParaRPr lang="en-US" altLang="en-US" sz="2400"/>
          </a:p>
          <a:p>
            <a:r>
              <a:rPr lang="en-US" altLang="en-US" sz="2400">
                <a:solidFill>
                  <a:schemeClr val="accent2"/>
                </a:solidFill>
              </a:rPr>
              <a:t>Sender:</a:t>
            </a:r>
            <a:r>
              <a:rPr lang="en-US" altLang="en-US" sz="2400"/>
              <a:t> adds (</a:t>
            </a:r>
            <a:r>
              <a:rPr lang="ja-JP" altLang="en-US" sz="2400">
                <a:latin typeface="Arial" charset="0"/>
              </a:rPr>
              <a:t>“</a:t>
            </a:r>
            <a:r>
              <a:rPr lang="en-US" altLang="ja-JP" sz="2400"/>
              <a:t>stuffs</a:t>
            </a:r>
            <a:r>
              <a:rPr lang="ja-JP" altLang="en-US" sz="2400">
                <a:latin typeface="Arial" charset="0"/>
              </a:rPr>
              <a:t>”</a:t>
            </a:r>
            <a:r>
              <a:rPr lang="en-US" altLang="ja-JP" sz="2400"/>
              <a:t>) extra &lt; 01111110&gt; byte after each &lt; 01111110&gt; </a:t>
            </a:r>
            <a:r>
              <a:rPr lang="en-US" altLang="ja-JP" sz="2400" i="1">
                <a:solidFill>
                  <a:srgbClr val="FF0000"/>
                </a:solidFill>
              </a:rPr>
              <a:t>data  </a:t>
            </a:r>
            <a:r>
              <a:rPr lang="en-US" altLang="ja-JP" sz="2400"/>
              <a:t>byte</a:t>
            </a:r>
          </a:p>
          <a:p>
            <a:r>
              <a:rPr lang="en-US" altLang="en-US" sz="2400">
                <a:solidFill>
                  <a:schemeClr val="accent2"/>
                </a:solidFill>
              </a:rPr>
              <a:t>Receiver:</a:t>
            </a:r>
            <a:r>
              <a:rPr lang="en-US" altLang="en-US" sz="2400"/>
              <a:t> </a:t>
            </a:r>
          </a:p>
          <a:p>
            <a:pPr lvl="1"/>
            <a:r>
              <a:rPr lang="en-US" altLang="en-US"/>
              <a:t>two 01111110 bytes in a row: discard first byte, continue data reception</a:t>
            </a:r>
          </a:p>
          <a:p>
            <a:pPr lvl="1"/>
            <a:r>
              <a:rPr lang="en-US" altLang="en-US"/>
              <a:t>single 01111110: flag byte</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2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Footer Placeholder 5"/>
          <p:cNvSpPr>
            <a:spLocks noGrp="1"/>
          </p:cNvSpPr>
          <p:nvPr>
            <p:ph type="ftr" sz="quarter" idx="11"/>
          </p:nvPr>
        </p:nvSpPr>
        <p:spPr>
          <a:xfrm>
            <a:off x="3048000" y="6248400"/>
            <a:ext cx="3481388" cy="457200"/>
          </a:xfrm>
        </p:spPr>
        <p:txBody>
          <a:bodyPr/>
          <a:lstStyle/>
          <a:p>
            <a:pPr>
              <a:defRPr/>
            </a:pPr>
            <a:r>
              <a:rPr lang="en-US" dirty="0"/>
              <a:t>CSci4211:          Data Link </a:t>
            </a:r>
            <a:r>
              <a:rPr lang="en-US" dirty="0" smtClean="0"/>
              <a:t>Layer: </a:t>
            </a:r>
            <a:r>
              <a:rPr lang="en-US" smtClean="0"/>
              <a:t>Part 2</a:t>
            </a:r>
            <a:endParaRPr lang="en-US" dirty="0"/>
          </a:p>
        </p:txBody>
      </p:sp>
      <p:sp>
        <p:nvSpPr>
          <p:cNvPr id="17410"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09C0D3DB-5845-4D4F-9F46-DDE0A13FCD03}" type="slidenum">
              <a:rPr lang="en-US" altLang="en-US" sz="1200">
                <a:ea typeface="MS PGothic" charset="-128"/>
              </a:rPr>
              <a:pPr>
                <a:spcBef>
                  <a:spcPct val="0"/>
                </a:spcBef>
                <a:buFontTx/>
                <a:buNone/>
              </a:pPr>
              <a:t>2</a:t>
            </a:fld>
            <a:endParaRPr lang="en-US" altLang="en-US" sz="1200">
              <a:ea typeface="MS PGothic" charset="-128"/>
            </a:endParaRPr>
          </a:p>
        </p:txBody>
      </p:sp>
      <p:sp>
        <p:nvSpPr>
          <p:cNvPr id="143362" name="Rectangle 2"/>
          <p:cNvSpPr>
            <a:spLocks noGrp="1" noChangeArrowheads="1"/>
          </p:cNvSpPr>
          <p:nvPr>
            <p:ph type="title"/>
          </p:nvPr>
        </p:nvSpPr>
        <p:spPr>
          <a:xfrm>
            <a:off x="304800" y="228600"/>
            <a:ext cx="8382000" cy="914400"/>
          </a:xfrm>
        </p:spPr>
        <p:txBody>
          <a:bodyPr/>
          <a:lstStyle/>
          <a:p>
            <a:pPr>
              <a:defRPr/>
            </a:pPr>
            <a:r>
              <a:rPr lang="en-US" sz="3600" dirty="0" smtClean="0">
                <a:cs typeface="+mj-cs"/>
              </a:rPr>
              <a:t>Data Link Layer: Basic Functions Recap</a:t>
            </a:r>
          </a:p>
        </p:txBody>
      </p:sp>
      <p:sp>
        <p:nvSpPr>
          <p:cNvPr id="17412" name="Rectangle 3"/>
          <p:cNvSpPr>
            <a:spLocks noGrp="1" noChangeArrowheads="1"/>
          </p:cNvSpPr>
          <p:nvPr>
            <p:ph type="body" sz="half" idx="1"/>
          </p:nvPr>
        </p:nvSpPr>
        <p:spPr>
          <a:xfrm>
            <a:off x="322263" y="1219200"/>
            <a:ext cx="4249737" cy="4648200"/>
          </a:xfrm>
        </p:spPr>
        <p:txBody>
          <a:bodyPr/>
          <a:lstStyle/>
          <a:p>
            <a:pPr>
              <a:buFontTx/>
              <a:buNone/>
            </a:pPr>
            <a:r>
              <a:rPr lang="en-US" altLang="en-US" sz="2400" u="sng">
                <a:solidFill>
                  <a:srgbClr val="FF0000"/>
                </a:solidFill>
              </a:rPr>
              <a:t>Some terminology:</a:t>
            </a:r>
            <a:endParaRPr lang="en-US" altLang="en-US" sz="2400"/>
          </a:p>
          <a:p>
            <a:r>
              <a:rPr lang="en-US" altLang="en-US" sz="2000"/>
              <a:t>hosts and routers are </a:t>
            </a:r>
            <a:r>
              <a:rPr lang="en-US" altLang="en-US" sz="2000" b="1">
                <a:solidFill>
                  <a:srgbClr val="FF0000"/>
                </a:solidFill>
              </a:rPr>
              <a:t>nodes</a:t>
            </a:r>
          </a:p>
          <a:p>
            <a:pPr>
              <a:buFontTx/>
              <a:buNone/>
            </a:pPr>
            <a:r>
              <a:rPr lang="en-US" altLang="en-US" sz="2000"/>
              <a:t>    (bridges and switches too)</a:t>
            </a:r>
          </a:p>
          <a:p>
            <a:r>
              <a:rPr lang="en-US" altLang="en-US" sz="2000"/>
              <a:t>communication channels that connect adjacent nodes along communication path are </a:t>
            </a:r>
            <a:r>
              <a:rPr lang="en-US" altLang="en-US" sz="2000" b="1">
                <a:solidFill>
                  <a:srgbClr val="FF0000"/>
                </a:solidFill>
              </a:rPr>
              <a:t>links</a:t>
            </a:r>
          </a:p>
          <a:p>
            <a:pPr lvl="1"/>
            <a:r>
              <a:rPr lang="en-US" altLang="en-US" sz="2000"/>
              <a:t>wired links</a:t>
            </a:r>
          </a:p>
          <a:p>
            <a:pPr lvl="1"/>
            <a:r>
              <a:rPr lang="en-US" altLang="en-US" sz="2000"/>
              <a:t>wireless links</a:t>
            </a:r>
          </a:p>
          <a:p>
            <a:pPr lvl="1"/>
            <a:r>
              <a:rPr lang="en-US" altLang="en-US" sz="2000"/>
              <a:t>LANs (local area networks)</a:t>
            </a:r>
            <a:endParaRPr lang="en-US" altLang="en-US" sz="2000" b="1">
              <a:solidFill>
                <a:srgbClr val="FF0000"/>
              </a:solidFill>
            </a:endParaRPr>
          </a:p>
          <a:p>
            <a:r>
              <a:rPr lang="en-US" altLang="en-US" sz="2000"/>
              <a:t>layer 2 PDU (</a:t>
            </a:r>
            <a:r>
              <a:rPr lang="ja-JP" altLang="en-US" sz="2000">
                <a:latin typeface="Arial" charset="0"/>
              </a:rPr>
              <a:t>“</a:t>
            </a:r>
            <a:r>
              <a:rPr lang="en-US" altLang="ja-JP" sz="2000"/>
              <a:t>packet</a:t>
            </a:r>
            <a:r>
              <a:rPr lang="ja-JP" altLang="en-US" sz="2000">
                <a:latin typeface="Arial" charset="0"/>
              </a:rPr>
              <a:t>”</a:t>
            </a:r>
            <a:r>
              <a:rPr lang="en-US" altLang="ja-JP" sz="2000"/>
              <a:t>) referred to as </a:t>
            </a:r>
            <a:r>
              <a:rPr lang="en-US" altLang="ja-JP" sz="2000" b="1">
                <a:solidFill>
                  <a:srgbClr val="FF0000"/>
                </a:solidFill>
              </a:rPr>
              <a:t>frame</a:t>
            </a:r>
            <a:r>
              <a:rPr lang="en-US" altLang="ja-JP" sz="2000" b="1"/>
              <a:t>, </a:t>
            </a:r>
            <a:r>
              <a:rPr lang="en-US" altLang="ja-JP" sz="2000"/>
              <a:t>which encapsulates a layer-3 packet, e.g., an IP datagram</a:t>
            </a:r>
          </a:p>
          <a:p>
            <a:pPr>
              <a:buFontTx/>
              <a:buNone/>
            </a:pPr>
            <a:endParaRPr lang="en-US" altLang="en-US" sz="2000"/>
          </a:p>
          <a:p>
            <a:endParaRPr lang="en-US" altLang="en-US" sz="2400"/>
          </a:p>
        </p:txBody>
      </p:sp>
      <p:grpSp>
        <p:nvGrpSpPr>
          <p:cNvPr id="17413" name="Group 4"/>
          <p:cNvGrpSpPr>
            <a:grpSpLocks/>
          </p:cNvGrpSpPr>
          <p:nvPr/>
        </p:nvGrpSpPr>
        <p:grpSpPr bwMode="auto">
          <a:xfrm>
            <a:off x="4495800" y="990600"/>
            <a:ext cx="4183063" cy="4878388"/>
            <a:chOff x="2882" y="727"/>
            <a:chExt cx="2635" cy="3073"/>
          </a:xfrm>
        </p:grpSpPr>
        <p:sp>
          <p:nvSpPr>
            <p:cNvPr id="143365" name="Freeform 5"/>
            <p:cNvSpPr>
              <a:spLocks/>
            </p:cNvSpPr>
            <p:nvPr/>
          </p:nvSpPr>
          <p:spPr bwMode="auto">
            <a:xfrm>
              <a:off x="4228" y="1082"/>
              <a:ext cx="1289" cy="1291"/>
            </a:xfrm>
            <a:custGeom>
              <a:avLst/>
              <a:gdLst>
                <a:gd name="T0" fmla="*/ 237 w 1292"/>
                <a:gd name="T1" fmla="*/ 7 h 1255"/>
                <a:gd name="T2" fmla="*/ 35 w 1292"/>
                <a:gd name="T3" fmla="*/ 167 h 1255"/>
                <a:gd name="T4" fmla="*/ 29 w 1292"/>
                <a:gd name="T5" fmla="*/ 553 h 1255"/>
                <a:gd name="T6" fmla="*/ 53 w 1292"/>
                <a:gd name="T7" fmla="*/ 877 h 1255"/>
                <a:gd name="T8" fmla="*/ 243 w 1292"/>
                <a:gd name="T9" fmla="*/ 922 h 1255"/>
                <a:gd name="T10" fmla="*/ 644 w 1292"/>
                <a:gd name="T11" fmla="*/ 1194 h 1255"/>
                <a:gd name="T12" fmla="*/ 991 w 1292"/>
                <a:gd name="T13" fmla="*/ 1308 h 1255"/>
                <a:gd name="T14" fmla="*/ 1193 w 1292"/>
                <a:gd name="T15" fmla="*/ 1080 h 1255"/>
                <a:gd name="T16" fmla="*/ 1265 w 1292"/>
                <a:gd name="T17" fmla="*/ 471 h 1255"/>
                <a:gd name="T18" fmla="*/ 1199 w 1292"/>
                <a:gd name="T19" fmla="*/ 223 h 1255"/>
                <a:gd name="T20" fmla="*/ 745 w 1292"/>
                <a:gd name="T21" fmla="*/ 121 h 1255"/>
                <a:gd name="T22" fmla="*/ 237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66" name="Freeform 6"/>
            <p:cNvSpPr>
              <a:spLocks/>
            </p:cNvSpPr>
            <p:nvPr/>
          </p:nvSpPr>
          <p:spPr bwMode="auto">
            <a:xfrm>
              <a:off x="2882" y="972"/>
              <a:ext cx="1337" cy="1224"/>
            </a:xfrm>
            <a:custGeom>
              <a:avLst/>
              <a:gdLst>
                <a:gd name="T0" fmla="*/ 548 w 1340"/>
                <a:gd name="T1" fmla="*/ 44 h 1191"/>
                <a:gd name="T2" fmla="*/ 82 w 1340"/>
                <a:gd name="T3" fmla="*/ 64 h 1191"/>
                <a:gd name="T4" fmla="*/ 58 w 1340"/>
                <a:gd name="T5" fmla="*/ 424 h 1191"/>
                <a:gd name="T6" fmla="*/ 28 w 1340"/>
                <a:gd name="T7" fmla="*/ 761 h 1191"/>
                <a:gd name="T8" fmla="*/ 112 w 1340"/>
                <a:gd name="T9" fmla="*/ 919 h 1191"/>
                <a:gd name="T10" fmla="*/ 536 w 1340"/>
                <a:gd name="T11" fmla="*/ 925 h 1191"/>
                <a:gd name="T12" fmla="*/ 638 w 1340"/>
                <a:gd name="T13" fmla="*/ 1191 h 1191"/>
                <a:gd name="T14" fmla="*/ 1228 w 1340"/>
                <a:gd name="T15" fmla="*/ 1159 h 1191"/>
                <a:gd name="T16" fmla="*/ 1270 w 1340"/>
                <a:gd name="T17" fmla="*/ 602 h 1191"/>
                <a:gd name="T18" fmla="*/ 1198 w 1340"/>
                <a:gd name="T19" fmla="*/ 361 h 1191"/>
                <a:gd name="T20" fmla="*/ 756 w 1340"/>
                <a:gd name="T21" fmla="*/ 304 h 1191"/>
                <a:gd name="T22" fmla="*/ 548 w 1340"/>
                <a:gd name="T23" fmla="*/ 44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67" name="Freeform 7"/>
            <p:cNvSpPr>
              <a:spLocks/>
            </p:cNvSpPr>
            <p:nvPr/>
          </p:nvSpPr>
          <p:spPr bwMode="auto">
            <a:xfrm>
              <a:off x="3146" y="2090"/>
              <a:ext cx="2131" cy="1710"/>
            </a:xfrm>
            <a:custGeom>
              <a:avLst/>
              <a:gdLst>
                <a:gd name="T0" fmla="*/ 27 w 2135"/>
                <a:gd name="T1" fmla="*/ 690 h 1662"/>
                <a:gd name="T2" fmla="*/ 105 w 2135"/>
                <a:gd name="T3" fmla="*/ 80 h 1662"/>
                <a:gd name="T4" fmla="*/ 655 w 2135"/>
                <a:gd name="T5" fmla="*/ 208 h 1662"/>
                <a:gd name="T6" fmla="*/ 1205 w 2135"/>
                <a:gd name="T7" fmla="*/ 106 h 1662"/>
                <a:gd name="T8" fmla="*/ 1993 w 2135"/>
                <a:gd name="T9" fmla="*/ 430 h 1662"/>
                <a:gd name="T10" fmla="*/ 2005 w 2135"/>
                <a:gd name="T11" fmla="*/ 1211 h 1662"/>
                <a:gd name="T12" fmla="*/ 1575 w 2135"/>
                <a:gd name="T13" fmla="*/ 1694 h 1662"/>
                <a:gd name="T14" fmla="*/ 809 w 2135"/>
                <a:gd name="T15" fmla="*/ 1605 h 1662"/>
                <a:gd name="T16" fmla="*/ 499 w 2135"/>
                <a:gd name="T17" fmla="*/ 1345 h 1662"/>
                <a:gd name="T18" fmla="*/ 183 w 2135"/>
                <a:gd name="T19" fmla="*/ 1129 h 1662"/>
                <a:gd name="T20" fmla="*/ 27 w 2135"/>
                <a:gd name="T21" fmla="*/ 69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7417" name="Group 8"/>
            <p:cNvGrpSpPr>
              <a:grpSpLocks/>
            </p:cNvGrpSpPr>
            <p:nvPr/>
          </p:nvGrpSpPr>
          <p:grpSpPr bwMode="auto">
            <a:xfrm>
              <a:off x="2966" y="1076"/>
              <a:ext cx="526" cy="246"/>
              <a:chOff x="3552" y="246"/>
              <a:chExt cx="527" cy="248"/>
            </a:xfrm>
          </p:grpSpPr>
          <p:graphicFrame>
            <p:nvGraphicFramePr>
              <p:cNvPr id="17642" name="Object 9"/>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7693" name="Clip" r:id="rId3" imgW="1307079" imgH="1083682" progId="MS_ClipArt_Gallery.2">
                      <p:embed/>
                    </p:oleObj>
                  </mc:Choice>
                  <mc:Fallback>
                    <p:oleObj name="Clip" r:id="rId3" imgW="1307079" imgH="1083682" progId="MS_ClipArt_Gallery.2">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643" name="Object 10"/>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7694" name="Clip" r:id="rId5" imgW="682368" imgH="480541" progId="MS_ClipArt_Gallery.2">
                      <p:embed/>
                    </p:oleObj>
                  </mc:Choice>
                  <mc:Fallback>
                    <p:oleObj name="Clip" r:id="rId5" imgW="682368" imgH="480541" progId="MS_ClipArt_Gallery.2">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371" name="Line 11"/>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418" name="Group 12"/>
            <p:cNvGrpSpPr>
              <a:grpSpLocks/>
            </p:cNvGrpSpPr>
            <p:nvPr/>
          </p:nvGrpSpPr>
          <p:grpSpPr bwMode="auto">
            <a:xfrm>
              <a:off x="2966" y="1535"/>
              <a:ext cx="526" cy="246"/>
              <a:chOff x="3552" y="246"/>
              <a:chExt cx="527" cy="248"/>
            </a:xfrm>
          </p:grpSpPr>
          <p:graphicFrame>
            <p:nvGraphicFramePr>
              <p:cNvPr id="17639" name="Object 13"/>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7695" name="Clip" r:id="rId7" imgW="1307079" imgH="1083682" progId="MS_ClipArt_Gallery.2">
                      <p:embed/>
                    </p:oleObj>
                  </mc:Choice>
                  <mc:Fallback>
                    <p:oleObj name="Clip" r:id="rId7" imgW="1307079" imgH="1083682" progId="MS_ClipArt_Gallery.2">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640" name="Object 14"/>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7696" name="Clip" r:id="rId8" imgW="682368" imgH="480541" progId="MS_ClipArt_Gallery.2">
                      <p:embed/>
                    </p:oleObj>
                  </mc:Choice>
                  <mc:Fallback>
                    <p:oleObj name="Clip" r:id="rId8" imgW="682368" imgH="480541" progId="MS_ClipArt_Gallery.2">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375" name="Line 15"/>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419" name="Group 16"/>
            <p:cNvGrpSpPr>
              <a:grpSpLocks/>
            </p:cNvGrpSpPr>
            <p:nvPr/>
          </p:nvGrpSpPr>
          <p:grpSpPr bwMode="auto">
            <a:xfrm>
              <a:off x="3236" y="1371"/>
              <a:ext cx="50" cy="165"/>
              <a:chOff x="3842" y="406"/>
              <a:chExt cx="51" cy="167"/>
            </a:xfrm>
          </p:grpSpPr>
          <p:sp>
            <p:nvSpPr>
              <p:cNvPr id="143377" name="Oval 17"/>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78" name="Oval 18"/>
              <p:cNvSpPr>
                <a:spLocks noChangeArrowheads="1"/>
              </p:cNvSpPr>
              <p:nvPr/>
            </p:nvSpPr>
            <p:spPr bwMode="auto">
              <a:xfrm>
                <a:off x="3844" y="466"/>
                <a:ext cx="47" cy="62"/>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79" name="Oval 19"/>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grpSp>
          <p:nvGrpSpPr>
            <p:cNvPr id="17420" name="Group 20"/>
            <p:cNvGrpSpPr>
              <a:grpSpLocks/>
            </p:cNvGrpSpPr>
            <p:nvPr/>
          </p:nvGrpSpPr>
          <p:grpSpPr bwMode="auto">
            <a:xfrm>
              <a:off x="3572" y="1759"/>
              <a:ext cx="150" cy="304"/>
              <a:chOff x="4180" y="783"/>
              <a:chExt cx="150" cy="307"/>
            </a:xfrm>
          </p:grpSpPr>
          <p:sp>
            <p:nvSpPr>
              <p:cNvPr id="143381" name="AutoShape 2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82" name="Rectangle 2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83"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84"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85" name="Line 25"/>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86" name="Line 26"/>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87"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88" name="Rectangle 28"/>
              <p:cNvSpPr>
                <a:spLocks noChangeArrowheads="1"/>
              </p:cNvSpPr>
              <p:nvPr/>
            </p:nvSpPr>
            <p:spPr bwMode="auto">
              <a:xfrm>
                <a:off x="4202" y="924"/>
                <a:ext cx="48" cy="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grpSp>
          <p:nvGrpSpPr>
            <p:cNvPr id="17421" name="Group 29"/>
            <p:cNvGrpSpPr>
              <a:grpSpLocks/>
            </p:cNvGrpSpPr>
            <p:nvPr/>
          </p:nvGrpSpPr>
          <p:grpSpPr bwMode="auto">
            <a:xfrm rot="-5400000">
              <a:off x="3794" y="1825"/>
              <a:ext cx="63" cy="167"/>
              <a:chOff x="3842" y="406"/>
              <a:chExt cx="51" cy="167"/>
            </a:xfrm>
          </p:grpSpPr>
          <p:sp>
            <p:nvSpPr>
              <p:cNvPr id="143390" name="Oval 30"/>
              <p:cNvSpPr>
                <a:spLocks noChangeArrowheads="1"/>
              </p:cNvSpPr>
              <p:nvPr/>
            </p:nvSpPr>
            <p:spPr bwMode="auto">
              <a:xfrm>
                <a:off x="3840" y="397"/>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91" name="Oval 31"/>
              <p:cNvSpPr>
                <a:spLocks noChangeArrowheads="1"/>
              </p:cNvSpPr>
              <p:nvPr/>
            </p:nvSpPr>
            <p:spPr bwMode="auto">
              <a:xfrm>
                <a:off x="3843" y="466"/>
                <a:ext cx="49"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92" name="Oval 32"/>
              <p:cNvSpPr>
                <a:spLocks noChangeArrowheads="1"/>
              </p:cNvSpPr>
              <p:nvPr/>
            </p:nvSpPr>
            <p:spPr bwMode="auto">
              <a:xfrm>
                <a:off x="3843" y="526"/>
                <a:ext cx="49"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sp>
          <p:nvSpPr>
            <p:cNvPr id="143393" name="Line 33"/>
            <p:cNvSpPr>
              <a:spLocks noChangeShapeType="1"/>
            </p:cNvSpPr>
            <p:nvPr/>
          </p:nvSpPr>
          <p:spPr bwMode="auto">
            <a:xfrm>
              <a:off x="3670" y="1688"/>
              <a:ext cx="355"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4" name="Line 34"/>
            <p:cNvSpPr>
              <a:spLocks noChangeShapeType="1"/>
            </p:cNvSpPr>
            <p:nvPr/>
          </p:nvSpPr>
          <p:spPr bwMode="auto">
            <a:xfrm>
              <a:off x="3672" y="1685"/>
              <a:ext cx="2" cy="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5" name="Line 35"/>
            <p:cNvSpPr>
              <a:spLocks noChangeShapeType="1"/>
            </p:cNvSpPr>
            <p:nvPr/>
          </p:nvSpPr>
          <p:spPr bwMode="auto">
            <a:xfrm>
              <a:off x="4027" y="1684"/>
              <a:ext cx="1" cy="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6" name="Line 36"/>
            <p:cNvSpPr>
              <a:spLocks noChangeShapeType="1"/>
            </p:cNvSpPr>
            <p:nvPr/>
          </p:nvSpPr>
          <p:spPr bwMode="auto">
            <a:xfrm>
              <a:off x="3455" y="1272"/>
              <a:ext cx="207" cy="2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7" name="Line 37"/>
            <p:cNvSpPr>
              <a:spLocks noChangeShapeType="1"/>
            </p:cNvSpPr>
            <p:nvPr/>
          </p:nvSpPr>
          <p:spPr bwMode="auto">
            <a:xfrm flipV="1">
              <a:off x="3464" y="1492"/>
              <a:ext cx="198" cy="2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8" name="Line 38"/>
            <p:cNvSpPr>
              <a:spLocks noChangeShapeType="1"/>
            </p:cNvSpPr>
            <p:nvPr/>
          </p:nvSpPr>
          <p:spPr bwMode="auto">
            <a:xfrm flipV="1">
              <a:off x="3842" y="1558"/>
              <a:ext cx="1" cy="1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7428" name="Group 39"/>
            <p:cNvGrpSpPr>
              <a:grpSpLocks/>
            </p:cNvGrpSpPr>
            <p:nvPr/>
          </p:nvGrpSpPr>
          <p:grpSpPr bwMode="auto">
            <a:xfrm>
              <a:off x="3927" y="1741"/>
              <a:ext cx="150" cy="305"/>
              <a:chOff x="4180" y="783"/>
              <a:chExt cx="150" cy="307"/>
            </a:xfrm>
          </p:grpSpPr>
          <p:sp>
            <p:nvSpPr>
              <p:cNvPr id="143400" name="AutoShape 40"/>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01" name="Rectangle 41"/>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02"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03"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04" name="Line 44"/>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05" name="Line 45"/>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06"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07" name="Rectangle 47"/>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grpSp>
          <p:nvGrpSpPr>
            <p:cNvPr id="17429" name="Group 48"/>
            <p:cNvGrpSpPr>
              <a:grpSpLocks/>
            </p:cNvGrpSpPr>
            <p:nvPr/>
          </p:nvGrpSpPr>
          <p:grpSpPr bwMode="auto">
            <a:xfrm>
              <a:off x="3241" y="2218"/>
              <a:ext cx="344" cy="714"/>
              <a:chOff x="3314" y="1248"/>
              <a:chExt cx="344" cy="694"/>
            </a:xfrm>
          </p:grpSpPr>
          <p:graphicFrame>
            <p:nvGraphicFramePr>
              <p:cNvPr id="17608" name="Object 49"/>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7697" name="Clip" r:id="rId9" imgW="1307079" imgH="1083682" progId="MS_ClipArt_Gallery.2">
                      <p:embed/>
                    </p:oleObj>
                  </mc:Choice>
                  <mc:Fallback>
                    <p:oleObj name="Clip" r:id="rId9" imgW="1307079" imgH="1083682" progId="MS_ClipArt_Gallery.2">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10" name="Line 50"/>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aphicFrame>
            <p:nvGraphicFramePr>
              <p:cNvPr id="17610" name="Object 51"/>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7698" name="Clip" r:id="rId10" imgW="1307079" imgH="1083682" progId="MS_ClipArt_Gallery.2">
                      <p:embed/>
                    </p:oleObj>
                  </mc:Choice>
                  <mc:Fallback>
                    <p:oleObj name="Clip" r:id="rId10" imgW="1307079" imgH="1083682" progId="MS_ClipArt_Gallery.2">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12" name="Line 52"/>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7612" name="Group 53"/>
              <p:cNvGrpSpPr>
                <a:grpSpLocks/>
              </p:cNvGrpSpPr>
              <p:nvPr/>
            </p:nvGrpSpPr>
            <p:grpSpPr bwMode="auto">
              <a:xfrm>
                <a:off x="3404" y="1504"/>
                <a:ext cx="51" cy="167"/>
                <a:chOff x="3842" y="406"/>
                <a:chExt cx="51" cy="167"/>
              </a:xfrm>
            </p:grpSpPr>
            <p:sp>
              <p:nvSpPr>
                <p:cNvPr id="143414" name="Oval 54"/>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15" name="Oval 55"/>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16" name="Oval 56"/>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sp>
            <p:nvSpPr>
              <p:cNvPr id="143417" name="Line 57"/>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aphicFrame>
          <p:nvGraphicFramePr>
            <p:cNvPr id="17430" name="Object 58"/>
            <p:cNvGraphicFramePr>
              <a:graphicFrameLocks noChangeAspect="1"/>
            </p:cNvGraphicFramePr>
            <p:nvPr/>
          </p:nvGraphicFramePr>
          <p:xfrm>
            <a:off x="3863" y="2996"/>
            <a:ext cx="300" cy="256"/>
          </p:xfrm>
          <a:graphic>
            <a:graphicData uri="http://schemas.openxmlformats.org/presentationml/2006/ole">
              <mc:AlternateContent xmlns:mc="http://schemas.openxmlformats.org/markup-compatibility/2006">
                <mc:Choice xmlns:v="urn:schemas-microsoft-com:vml" Requires="v">
                  <p:oleObj spid="_x0000_s17699" name="Clip" r:id="rId11" imgW="1307079" imgH="1083682" progId="MS_ClipArt_Gallery.2">
                    <p:embed/>
                  </p:oleObj>
                </mc:Choice>
                <mc:Fallback>
                  <p:oleObj name="Clip" r:id="rId11" imgW="1307079" imgH="1083682" progId="MS_ClipArt_Gallery.2">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 y="2996"/>
                          <a:ext cx="30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431" name="Object 59"/>
            <p:cNvGraphicFramePr>
              <a:graphicFrameLocks noChangeAspect="1"/>
            </p:cNvGraphicFramePr>
            <p:nvPr/>
          </p:nvGraphicFramePr>
          <p:xfrm>
            <a:off x="3423" y="2988"/>
            <a:ext cx="298" cy="254"/>
          </p:xfrm>
          <a:graphic>
            <a:graphicData uri="http://schemas.openxmlformats.org/presentationml/2006/ole">
              <mc:AlternateContent xmlns:mc="http://schemas.openxmlformats.org/markup-compatibility/2006">
                <mc:Choice xmlns:v="urn:schemas-microsoft-com:vml" Requires="v">
                  <p:oleObj spid="_x0000_s17700" name="Clip" r:id="rId12" imgW="1307079" imgH="1083682" progId="MS_ClipArt_Gallery.2">
                    <p:embed/>
                  </p:oleObj>
                </mc:Choice>
                <mc:Fallback>
                  <p:oleObj name="Clip" r:id="rId12" imgW="1307079" imgH="1083682" progId="MS_ClipArt_Gallery.2">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 y="2988"/>
                          <a:ext cx="29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20" name="Oval 60"/>
            <p:cNvSpPr>
              <a:spLocks noChangeArrowheads="1"/>
            </p:cNvSpPr>
            <p:nvPr/>
          </p:nvSpPr>
          <p:spPr bwMode="auto">
            <a:xfrm rot="-5400000">
              <a:off x="3721" y="3069"/>
              <a:ext cx="48"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21" name="Oval 61"/>
            <p:cNvSpPr>
              <a:spLocks noChangeArrowheads="1"/>
            </p:cNvSpPr>
            <p:nvPr/>
          </p:nvSpPr>
          <p:spPr bwMode="auto">
            <a:xfrm rot="-5400000">
              <a:off x="3781" y="3068"/>
              <a:ext cx="49"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22" name="Oval 62"/>
            <p:cNvSpPr>
              <a:spLocks noChangeArrowheads="1"/>
            </p:cNvSpPr>
            <p:nvPr/>
          </p:nvSpPr>
          <p:spPr bwMode="auto">
            <a:xfrm rot="-5400000">
              <a:off x="3837" y="3071"/>
              <a:ext cx="48"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23" name="Line 63"/>
            <p:cNvSpPr>
              <a:spLocks noChangeShapeType="1"/>
            </p:cNvSpPr>
            <p:nvPr/>
          </p:nvSpPr>
          <p:spPr bwMode="auto">
            <a:xfrm rot="-5400000">
              <a:off x="4023" y="2977"/>
              <a:ext cx="46"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24" name="Line 64"/>
            <p:cNvSpPr>
              <a:spLocks noChangeShapeType="1"/>
            </p:cNvSpPr>
            <p:nvPr/>
          </p:nvSpPr>
          <p:spPr bwMode="auto">
            <a:xfrm rot="5400000" flipH="1">
              <a:off x="3573" y="2971"/>
              <a:ext cx="4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25" name="Line 65"/>
            <p:cNvSpPr>
              <a:spLocks noChangeShapeType="1"/>
            </p:cNvSpPr>
            <p:nvPr/>
          </p:nvSpPr>
          <p:spPr bwMode="auto">
            <a:xfrm rot="16200000" flipV="1">
              <a:off x="3825" y="2726"/>
              <a:ext cx="0" cy="4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26" name="Line 66"/>
            <p:cNvSpPr>
              <a:spLocks noChangeShapeType="1"/>
            </p:cNvSpPr>
            <p:nvPr/>
          </p:nvSpPr>
          <p:spPr bwMode="auto">
            <a:xfrm flipV="1">
              <a:off x="3585" y="2662"/>
              <a:ext cx="67"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27" name="Line 67"/>
            <p:cNvSpPr>
              <a:spLocks noChangeShapeType="1"/>
            </p:cNvSpPr>
            <p:nvPr/>
          </p:nvSpPr>
          <p:spPr bwMode="auto">
            <a:xfrm flipH="1">
              <a:off x="4586" y="2695"/>
              <a:ext cx="200" cy="30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aphicFrame>
          <p:nvGraphicFramePr>
            <p:cNvPr id="17440" name="Object 68"/>
            <p:cNvGraphicFramePr>
              <a:graphicFrameLocks noChangeAspect="1"/>
            </p:cNvGraphicFramePr>
            <p:nvPr/>
          </p:nvGraphicFramePr>
          <p:xfrm>
            <a:off x="4713" y="2351"/>
            <a:ext cx="146" cy="185"/>
          </p:xfrm>
          <a:graphic>
            <a:graphicData uri="http://schemas.openxmlformats.org/presentationml/2006/ole">
              <mc:AlternateContent xmlns:mc="http://schemas.openxmlformats.org/markup-compatibility/2006">
                <mc:Choice xmlns:v="urn:schemas-microsoft-com:vml" Requires="v">
                  <p:oleObj spid="_x0000_s17701" name="Clip" r:id="rId13" imgW="983255" imgH="1207724" progId="MS_ClipArt_Gallery.2">
                    <p:embed/>
                  </p:oleObj>
                </mc:Choice>
                <mc:Fallback>
                  <p:oleObj name="Clip" r:id="rId13" imgW="983255" imgH="1207724" progId="MS_ClipArt_Gallery.2">
                    <p:embed/>
                    <p:pic>
                      <p:nvPicPr>
                        <p:cNvPr id="0" name="Object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3" y="2351"/>
                          <a:ext cx="146"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441" name="Object 69"/>
            <p:cNvGraphicFramePr>
              <a:graphicFrameLocks noChangeAspect="1"/>
            </p:cNvGraphicFramePr>
            <p:nvPr/>
          </p:nvGraphicFramePr>
          <p:xfrm>
            <a:off x="3755" y="2413"/>
            <a:ext cx="146" cy="185"/>
          </p:xfrm>
          <a:graphic>
            <a:graphicData uri="http://schemas.openxmlformats.org/presentationml/2006/ole">
              <mc:AlternateContent xmlns:mc="http://schemas.openxmlformats.org/markup-compatibility/2006">
                <mc:Choice xmlns:v="urn:schemas-microsoft-com:vml" Requires="v">
                  <p:oleObj spid="_x0000_s17702" name="Clip" r:id="rId15" imgW="983255" imgH="1207724" progId="MS_ClipArt_Gallery.2">
                    <p:embed/>
                  </p:oleObj>
                </mc:Choice>
                <mc:Fallback>
                  <p:oleObj name="Clip" r:id="rId15" imgW="983255" imgH="1207724" progId="MS_ClipArt_Gallery.2">
                    <p:embed/>
                    <p:pic>
                      <p:nvPicPr>
                        <p:cNvPr id="0" name="Object 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55" y="2413"/>
                          <a:ext cx="146"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30" name="Freeform 70"/>
            <p:cNvSpPr>
              <a:spLocks/>
            </p:cNvSpPr>
            <p:nvPr/>
          </p:nvSpPr>
          <p:spPr bwMode="auto">
            <a:xfrm>
              <a:off x="3813" y="2239"/>
              <a:ext cx="970" cy="235"/>
            </a:xfrm>
            <a:custGeom>
              <a:avLst/>
              <a:gdLst>
                <a:gd name="T0" fmla="*/ 0 w 972"/>
                <a:gd name="T1" fmla="*/ 242 h 228"/>
                <a:gd name="T2" fmla="*/ 430 w 972"/>
                <a:gd name="T3" fmla="*/ 9 h 228"/>
                <a:gd name="T4" fmla="*/ 968 w 972"/>
                <a:gd name="T5" fmla="*/ 181 h 228"/>
                <a:gd name="T6" fmla="*/ 0 60000 65536"/>
                <a:gd name="T7" fmla="*/ 0 60000 65536"/>
                <a:gd name="T8" fmla="*/ 0 60000 65536"/>
              </a:gdLst>
              <a:ahLst/>
              <a:cxnLst>
                <a:cxn ang="T6">
                  <a:pos x="T0" y="T1"/>
                </a:cxn>
                <a:cxn ang="T7">
                  <a:pos x="T2" y="T3"/>
                </a:cxn>
                <a:cxn ang="T8">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7443" name="Group 71"/>
            <p:cNvGrpSpPr>
              <a:grpSpLocks/>
            </p:cNvGrpSpPr>
            <p:nvPr/>
          </p:nvGrpSpPr>
          <p:grpSpPr bwMode="auto">
            <a:xfrm>
              <a:off x="4004" y="3335"/>
              <a:ext cx="292" cy="329"/>
              <a:chOff x="2870" y="1518"/>
              <a:chExt cx="292" cy="320"/>
            </a:xfrm>
          </p:grpSpPr>
          <p:graphicFrame>
            <p:nvGraphicFramePr>
              <p:cNvPr id="17606" name="Object 7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7703" name="Clip" r:id="rId16" imgW="826793" imgH="840481" progId="MS_ClipArt_Gallery.2">
                      <p:embed/>
                    </p:oleObj>
                  </mc:Choice>
                  <mc:Fallback>
                    <p:oleObj name="Clip" r:id="rId16" imgW="826793" imgH="840481" progId="MS_ClipArt_Gallery.2">
                      <p:embed/>
                      <p:pic>
                        <p:nvPicPr>
                          <p:cNvPr id="0" name="Object 7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607" name="Object 7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7704" name="Clip" r:id="rId18" imgW="1268227" imgH="1200237" progId="MS_ClipArt_Gallery.2">
                      <p:embed/>
                    </p:oleObj>
                  </mc:Choice>
                  <mc:Fallback>
                    <p:oleObj name="Clip" r:id="rId18" imgW="1268227" imgH="1200237" progId="MS_ClipArt_Gallery.2">
                      <p:embed/>
                      <p:pic>
                        <p:nvPicPr>
                          <p:cNvPr id="0" name="Object 7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7444" name="Group 74"/>
            <p:cNvGrpSpPr>
              <a:grpSpLocks/>
            </p:cNvGrpSpPr>
            <p:nvPr/>
          </p:nvGrpSpPr>
          <p:grpSpPr bwMode="auto">
            <a:xfrm>
              <a:off x="4562" y="3360"/>
              <a:ext cx="291" cy="329"/>
              <a:chOff x="2870" y="1518"/>
              <a:chExt cx="292" cy="320"/>
            </a:xfrm>
          </p:grpSpPr>
          <p:graphicFrame>
            <p:nvGraphicFramePr>
              <p:cNvPr id="17604"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7705" name="Clip" r:id="rId20" imgW="826793" imgH="840481" progId="MS_ClipArt_Gallery.2">
                      <p:embed/>
                    </p:oleObj>
                  </mc:Choice>
                  <mc:Fallback>
                    <p:oleObj name="Clip" r:id="rId20" imgW="826793" imgH="840481" progId="MS_ClipArt_Gallery.2">
                      <p:embed/>
                      <p:pic>
                        <p:nvPicPr>
                          <p:cNvPr id="0" name="Object 7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605"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7706" name="Clip" r:id="rId21" imgW="1268227" imgH="1200237" progId="MS_ClipArt_Gallery.2">
                      <p:embed/>
                    </p:oleObj>
                  </mc:Choice>
                  <mc:Fallback>
                    <p:oleObj name="Clip" r:id="rId21" imgW="1268227" imgH="1200237" progId="MS_ClipArt_Gallery.2">
                      <p:embed/>
                      <p:pic>
                        <p:nvPicPr>
                          <p:cNvPr id="0" name="Object 7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7445" name="Group 77"/>
            <p:cNvGrpSpPr>
              <a:grpSpLocks/>
            </p:cNvGrpSpPr>
            <p:nvPr/>
          </p:nvGrpSpPr>
          <p:grpSpPr bwMode="auto">
            <a:xfrm>
              <a:off x="4265" y="3141"/>
              <a:ext cx="272" cy="290"/>
              <a:chOff x="4733" y="2082"/>
              <a:chExt cx="272" cy="282"/>
            </a:xfrm>
          </p:grpSpPr>
          <p:graphicFrame>
            <p:nvGraphicFramePr>
              <p:cNvPr id="17602" name="Object 78"/>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7707" name="Clip" r:id="rId22" imgW="826793" imgH="840481" progId="MS_ClipArt_Gallery.2">
                      <p:embed/>
                    </p:oleObj>
                  </mc:Choice>
                  <mc:Fallback>
                    <p:oleObj name="Clip" r:id="rId22" imgW="826793" imgH="840481" progId="MS_ClipArt_Gallery.2">
                      <p:embed/>
                      <p:pic>
                        <p:nvPicPr>
                          <p:cNvPr id="0" name="Object 7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39" name="Rectangle 79"/>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sp>
          <p:nvSpPr>
            <p:cNvPr id="143440" name="Line 80"/>
            <p:cNvSpPr>
              <a:spLocks noChangeShapeType="1"/>
            </p:cNvSpPr>
            <p:nvPr/>
          </p:nvSpPr>
          <p:spPr bwMode="auto">
            <a:xfrm>
              <a:off x="4484" y="3066"/>
              <a:ext cx="0" cy="1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7447" name="Group 81"/>
            <p:cNvGrpSpPr>
              <a:grpSpLocks/>
            </p:cNvGrpSpPr>
            <p:nvPr/>
          </p:nvGrpSpPr>
          <p:grpSpPr bwMode="auto">
            <a:xfrm>
              <a:off x="5001" y="2622"/>
              <a:ext cx="149" cy="316"/>
              <a:chOff x="4180" y="783"/>
              <a:chExt cx="150" cy="307"/>
            </a:xfrm>
          </p:grpSpPr>
          <p:sp>
            <p:nvSpPr>
              <p:cNvPr id="143442" name="AutoShape 8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43" name="Rectangle 8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44" name="Rectangle 8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45" name="AutoShape 8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46" name="Line 8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47" name="Line 8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48" name="Rectangle 88"/>
              <p:cNvSpPr>
                <a:spLocks noChangeArrowheads="1"/>
              </p:cNvSpPr>
              <p:nvPr/>
            </p:nvSpPr>
            <p:spPr bwMode="auto">
              <a:xfrm>
                <a:off x="4193" y="883"/>
                <a:ext cx="62"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49" name="Rectangle 89"/>
              <p:cNvSpPr>
                <a:spLocks noChangeArrowheads="1"/>
              </p:cNvSpPr>
              <p:nvPr/>
            </p:nvSpPr>
            <p:spPr bwMode="auto">
              <a:xfrm>
                <a:off x="4202" y="924"/>
                <a:ext cx="48" cy="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grpSp>
          <p:nvGrpSpPr>
            <p:cNvPr id="17448" name="Group 90"/>
            <p:cNvGrpSpPr>
              <a:grpSpLocks/>
            </p:cNvGrpSpPr>
            <p:nvPr/>
          </p:nvGrpSpPr>
          <p:grpSpPr bwMode="auto">
            <a:xfrm>
              <a:off x="4992" y="2965"/>
              <a:ext cx="149" cy="315"/>
              <a:chOff x="4180" y="783"/>
              <a:chExt cx="150" cy="307"/>
            </a:xfrm>
          </p:grpSpPr>
          <p:sp>
            <p:nvSpPr>
              <p:cNvPr id="143451" name="AutoShape 9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52" name="Rectangle 9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53" name="Rectangle 9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54" name="AutoShape 9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55" name="Line 95"/>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56" name="Line 96"/>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57" name="Rectangle 97"/>
              <p:cNvSpPr>
                <a:spLocks noChangeArrowheads="1"/>
              </p:cNvSpPr>
              <p:nvPr/>
            </p:nvSpPr>
            <p:spPr bwMode="auto">
              <a:xfrm>
                <a:off x="4193" y="883"/>
                <a:ext cx="62" cy="13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58" name="Rectangle 98"/>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sp>
          <p:nvSpPr>
            <p:cNvPr id="143459" name="Line 99"/>
            <p:cNvSpPr>
              <a:spLocks noChangeShapeType="1"/>
            </p:cNvSpPr>
            <p:nvPr/>
          </p:nvSpPr>
          <p:spPr bwMode="auto">
            <a:xfrm rot="5400000" flipH="1">
              <a:off x="4707" y="2911"/>
              <a:ext cx="47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0" name="Line 100"/>
            <p:cNvSpPr>
              <a:spLocks noChangeShapeType="1"/>
            </p:cNvSpPr>
            <p:nvPr/>
          </p:nvSpPr>
          <p:spPr bwMode="auto">
            <a:xfrm rot="-5400000">
              <a:off x="4977" y="3107"/>
              <a:ext cx="0" cy="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1" name="Line 101"/>
            <p:cNvSpPr>
              <a:spLocks noChangeShapeType="1"/>
            </p:cNvSpPr>
            <p:nvPr/>
          </p:nvSpPr>
          <p:spPr bwMode="auto">
            <a:xfrm rot="-5400000">
              <a:off x="4970" y="2745"/>
              <a:ext cx="0" cy="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2" name="Line 102"/>
            <p:cNvSpPr>
              <a:spLocks noChangeShapeType="1"/>
            </p:cNvSpPr>
            <p:nvPr/>
          </p:nvSpPr>
          <p:spPr bwMode="auto">
            <a:xfrm flipV="1">
              <a:off x="4024" y="1280"/>
              <a:ext cx="328"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3" name="Line 103"/>
            <p:cNvSpPr>
              <a:spLocks noChangeShapeType="1"/>
            </p:cNvSpPr>
            <p:nvPr/>
          </p:nvSpPr>
          <p:spPr bwMode="auto">
            <a:xfrm>
              <a:off x="4694" y="1299"/>
              <a:ext cx="348"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4" name="Line 104"/>
            <p:cNvSpPr>
              <a:spLocks noChangeShapeType="1"/>
            </p:cNvSpPr>
            <p:nvPr/>
          </p:nvSpPr>
          <p:spPr bwMode="auto">
            <a:xfrm flipH="1">
              <a:off x="5066" y="1558"/>
              <a:ext cx="172" cy="5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5" name="Line 105"/>
            <p:cNvSpPr>
              <a:spLocks noChangeShapeType="1"/>
            </p:cNvSpPr>
            <p:nvPr/>
          </p:nvSpPr>
          <p:spPr bwMode="auto">
            <a:xfrm>
              <a:off x="4514" y="1385"/>
              <a:ext cx="0" cy="33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6" name="Line 106"/>
            <p:cNvSpPr>
              <a:spLocks noChangeShapeType="1"/>
            </p:cNvSpPr>
            <p:nvPr/>
          </p:nvSpPr>
          <p:spPr bwMode="auto">
            <a:xfrm>
              <a:off x="4532" y="1884"/>
              <a:ext cx="383" cy="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7" name="Line 107"/>
            <p:cNvSpPr>
              <a:spLocks noChangeShapeType="1"/>
            </p:cNvSpPr>
            <p:nvPr/>
          </p:nvSpPr>
          <p:spPr bwMode="auto">
            <a:xfrm flipH="1">
              <a:off x="4862" y="2243"/>
              <a:ext cx="191"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8" name="Line 108"/>
            <p:cNvSpPr>
              <a:spLocks noChangeShapeType="1"/>
            </p:cNvSpPr>
            <p:nvPr/>
          </p:nvSpPr>
          <p:spPr bwMode="auto">
            <a:xfrm flipH="1">
              <a:off x="4699" y="1533"/>
              <a:ext cx="402" cy="2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9" name="Line 109"/>
            <p:cNvSpPr>
              <a:spLocks noChangeShapeType="1"/>
            </p:cNvSpPr>
            <p:nvPr/>
          </p:nvSpPr>
          <p:spPr bwMode="auto">
            <a:xfrm flipH="1">
              <a:off x="4706" y="1102"/>
              <a:ext cx="251" cy="1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70" name="Line 110"/>
            <p:cNvSpPr>
              <a:spLocks noChangeShapeType="1"/>
            </p:cNvSpPr>
            <p:nvPr/>
          </p:nvSpPr>
          <p:spPr bwMode="auto">
            <a:xfrm flipH="1">
              <a:off x="5220" y="1237"/>
              <a:ext cx="145"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7461" name="Group 111"/>
            <p:cNvGrpSpPr>
              <a:grpSpLocks/>
            </p:cNvGrpSpPr>
            <p:nvPr/>
          </p:nvGrpSpPr>
          <p:grpSpPr bwMode="auto">
            <a:xfrm>
              <a:off x="3652" y="1385"/>
              <a:ext cx="359" cy="180"/>
              <a:chOff x="3600" y="219"/>
              <a:chExt cx="360" cy="175"/>
            </a:xfrm>
          </p:grpSpPr>
          <p:sp>
            <p:nvSpPr>
              <p:cNvPr id="143472" name="Oval 11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73" name="Line 11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74" name="Line 11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75" name="Rectangle 11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476" name="Oval 11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7578" name="Group 117"/>
              <p:cNvGrpSpPr>
                <a:grpSpLocks/>
              </p:cNvGrpSpPr>
              <p:nvPr/>
            </p:nvGrpSpPr>
            <p:grpSpPr bwMode="auto">
              <a:xfrm>
                <a:off x="3686" y="244"/>
                <a:ext cx="177" cy="66"/>
                <a:chOff x="2848" y="848"/>
                <a:chExt cx="140" cy="98"/>
              </a:xfrm>
            </p:grpSpPr>
            <p:sp>
              <p:nvSpPr>
                <p:cNvPr id="143478" name="Line 11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79" name="Line 119"/>
                <p:cNvSpPr>
                  <a:spLocks noChangeShapeType="1"/>
                </p:cNvSpPr>
                <p:nvPr/>
              </p:nvSpPr>
              <p:spPr bwMode="auto">
                <a:xfrm>
                  <a:off x="2944" y="948"/>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0" name="Line 120"/>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579" name="Group 121"/>
              <p:cNvGrpSpPr>
                <a:grpSpLocks/>
              </p:cNvGrpSpPr>
              <p:nvPr/>
            </p:nvGrpSpPr>
            <p:grpSpPr bwMode="auto">
              <a:xfrm flipV="1">
                <a:off x="3686" y="243"/>
                <a:ext cx="177" cy="66"/>
                <a:chOff x="2848" y="848"/>
                <a:chExt cx="140" cy="98"/>
              </a:xfrm>
            </p:grpSpPr>
            <p:sp>
              <p:nvSpPr>
                <p:cNvPr id="143482" name="Line 122"/>
                <p:cNvSpPr>
                  <a:spLocks noChangeShapeType="1"/>
                </p:cNvSpPr>
                <p:nvPr/>
              </p:nvSpPr>
              <p:spPr bwMode="auto">
                <a:xfrm flipV="1">
                  <a:off x="2848" y="846"/>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3" name="Line 12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4" name="Line 124"/>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7462" name="Group 125"/>
            <p:cNvGrpSpPr>
              <a:grpSpLocks/>
            </p:cNvGrpSpPr>
            <p:nvPr/>
          </p:nvGrpSpPr>
          <p:grpSpPr bwMode="auto">
            <a:xfrm>
              <a:off x="4334" y="1209"/>
              <a:ext cx="360" cy="180"/>
              <a:chOff x="3600" y="219"/>
              <a:chExt cx="360" cy="175"/>
            </a:xfrm>
          </p:grpSpPr>
          <p:sp>
            <p:nvSpPr>
              <p:cNvPr id="143486" name="Oval 12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87" name="Line 12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8" name="Line 12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9" name="Rectangle 12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490" name="Oval 13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7565" name="Group 131"/>
              <p:cNvGrpSpPr>
                <a:grpSpLocks/>
              </p:cNvGrpSpPr>
              <p:nvPr/>
            </p:nvGrpSpPr>
            <p:grpSpPr bwMode="auto">
              <a:xfrm>
                <a:off x="3686" y="244"/>
                <a:ext cx="177" cy="66"/>
                <a:chOff x="2848" y="848"/>
                <a:chExt cx="140" cy="98"/>
              </a:xfrm>
            </p:grpSpPr>
            <p:sp>
              <p:nvSpPr>
                <p:cNvPr id="143492" name="Line 132"/>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93" name="Line 133"/>
                <p:cNvSpPr>
                  <a:spLocks noChangeShapeType="1"/>
                </p:cNvSpPr>
                <p:nvPr/>
              </p:nvSpPr>
              <p:spPr bwMode="auto">
                <a:xfrm>
                  <a:off x="2944" y="948"/>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94" name="Line 134"/>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566" name="Group 135"/>
              <p:cNvGrpSpPr>
                <a:grpSpLocks/>
              </p:cNvGrpSpPr>
              <p:nvPr/>
            </p:nvGrpSpPr>
            <p:grpSpPr bwMode="auto">
              <a:xfrm flipV="1">
                <a:off x="3686" y="243"/>
                <a:ext cx="177" cy="66"/>
                <a:chOff x="2848" y="848"/>
                <a:chExt cx="140" cy="98"/>
              </a:xfrm>
            </p:grpSpPr>
            <p:sp>
              <p:nvSpPr>
                <p:cNvPr id="143496" name="Line 136"/>
                <p:cNvSpPr>
                  <a:spLocks noChangeShapeType="1"/>
                </p:cNvSpPr>
                <p:nvPr/>
              </p:nvSpPr>
              <p:spPr bwMode="auto">
                <a:xfrm flipV="1">
                  <a:off x="2848" y="846"/>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97" name="Line 13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98" name="Line 138"/>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7463" name="Group 139"/>
            <p:cNvGrpSpPr>
              <a:grpSpLocks/>
            </p:cNvGrpSpPr>
            <p:nvPr/>
          </p:nvGrpSpPr>
          <p:grpSpPr bwMode="auto">
            <a:xfrm>
              <a:off x="4347" y="1716"/>
              <a:ext cx="359" cy="180"/>
              <a:chOff x="3600" y="219"/>
              <a:chExt cx="360" cy="175"/>
            </a:xfrm>
          </p:grpSpPr>
          <p:sp>
            <p:nvSpPr>
              <p:cNvPr id="143500" name="Oval 1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501" name="Line 14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02" name="Line 14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03" name="Rectangle 14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504" name="Oval 1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7552" name="Group 145"/>
              <p:cNvGrpSpPr>
                <a:grpSpLocks/>
              </p:cNvGrpSpPr>
              <p:nvPr/>
            </p:nvGrpSpPr>
            <p:grpSpPr bwMode="auto">
              <a:xfrm>
                <a:off x="3686" y="244"/>
                <a:ext cx="177" cy="66"/>
                <a:chOff x="2848" y="848"/>
                <a:chExt cx="140" cy="98"/>
              </a:xfrm>
            </p:grpSpPr>
            <p:sp>
              <p:nvSpPr>
                <p:cNvPr id="143506" name="Line 146"/>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07" name="Line 147"/>
                <p:cNvSpPr>
                  <a:spLocks noChangeShapeType="1"/>
                </p:cNvSpPr>
                <p:nvPr/>
              </p:nvSpPr>
              <p:spPr bwMode="auto">
                <a:xfrm>
                  <a:off x="2944" y="948"/>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08" name="Line 148"/>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553" name="Group 149"/>
              <p:cNvGrpSpPr>
                <a:grpSpLocks/>
              </p:cNvGrpSpPr>
              <p:nvPr/>
            </p:nvGrpSpPr>
            <p:grpSpPr bwMode="auto">
              <a:xfrm flipV="1">
                <a:off x="3686" y="243"/>
                <a:ext cx="177" cy="66"/>
                <a:chOff x="2848" y="848"/>
                <a:chExt cx="140" cy="98"/>
              </a:xfrm>
            </p:grpSpPr>
            <p:sp>
              <p:nvSpPr>
                <p:cNvPr id="143510" name="Line 150"/>
                <p:cNvSpPr>
                  <a:spLocks noChangeShapeType="1"/>
                </p:cNvSpPr>
                <p:nvPr/>
              </p:nvSpPr>
              <p:spPr bwMode="auto">
                <a:xfrm flipV="1">
                  <a:off x="2848" y="846"/>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11" name="Line 15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12" name="Line 152"/>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7464" name="Group 153"/>
            <p:cNvGrpSpPr>
              <a:grpSpLocks/>
            </p:cNvGrpSpPr>
            <p:nvPr/>
          </p:nvGrpSpPr>
          <p:grpSpPr bwMode="auto">
            <a:xfrm>
              <a:off x="5042" y="1370"/>
              <a:ext cx="358" cy="179"/>
              <a:chOff x="3600" y="219"/>
              <a:chExt cx="360" cy="175"/>
            </a:xfrm>
          </p:grpSpPr>
          <p:sp>
            <p:nvSpPr>
              <p:cNvPr id="143514" name="Oval 15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515" name="Line 155"/>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16" name="Line 156"/>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17" name="Rectangle 15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518" name="Oval 15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7539" name="Group 159"/>
              <p:cNvGrpSpPr>
                <a:grpSpLocks/>
              </p:cNvGrpSpPr>
              <p:nvPr/>
            </p:nvGrpSpPr>
            <p:grpSpPr bwMode="auto">
              <a:xfrm>
                <a:off x="3686" y="244"/>
                <a:ext cx="177" cy="66"/>
                <a:chOff x="2848" y="848"/>
                <a:chExt cx="140" cy="98"/>
              </a:xfrm>
            </p:grpSpPr>
            <p:sp>
              <p:nvSpPr>
                <p:cNvPr id="143520" name="Line 160"/>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21" name="Line 161"/>
                <p:cNvSpPr>
                  <a:spLocks noChangeShapeType="1"/>
                </p:cNvSpPr>
                <p:nvPr/>
              </p:nvSpPr>
              <p:spPr bwMode="auto">
                <a:xfrm>
                  <a:off x="2945"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22" name="Line 162"/>
                <p:cNvSpPr>
                  <a:spLocks noChangeShapeType="1"/>
                </p:cNvSpPr>
                <p:nvPr/>
              </p:nvSpPr>
              <p:spPr bwMode="auto">
                <a:xfrm>
                  <a:off x="2895"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540" name="Group 163"/>
              <p:cNvGrpSpPr>
                <a:grpSpLocks/>
              </p:cNvGrpSpPr>
              <p:nvPr/>
            </p:nvGrpSpPr>
            <p:grpSpPr bwMode="auto">
              <a:xfrm flipV="1">
                <a:off x="3686" y="243"/>
                <a:ext cx="177" cy="66"/>
                <a:chOff x="2848" y="848"/>
                <a:chExt cx="140" cy="98"/>
              </a:xfrm>
            </p:grpSpPr>
            <p:sp>
              <p:nvSpPr>
                <p:cNvPr id="143524" name="Line 164"/>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25" name="Line 165"/>
                <p:cNvSpPr>
                  <a:spLocks noChangeShapeType="1"/>
                </p:cNvSpPr>
                <p:nvPr/>
              </p:nvSpPr>
              <p:spPr bwMode="auto">
                <a:xfrm>
                  <a:off x="2945"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26" name="Line 166"/>
                <p:cNvSpPr>
                  <a:spLocks noChangeShapeType="1"/>
                </p:cNvSpPr>
                <p:nvPr/>
              </p:nvSpPr>
              <p:spPr bwMode="auto">
                <a:xfrm>
                  <a:off x="2895"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7465" name="Group 167"/>
            <p:cNvGrpSpPr>
              <a:grpSpLocks/>
            </p:cNvGrpSpPr>
            <p:nvPr/>
          </p:nvGrpSpPr>
          <p:grpSpPr bwMode="auto">
            <a:xfrm>
              <a:off x="4903" y="2061"/>
              <a:ext cx="359" cy="179"/>
              <a:chOff x="3600" y="219"/>
              <a:chExt cx="360" cy="175"/>
            </a:xfrm>
          </p:grpSpPr>
          <p:sp>
            <p:nvSpPr>
              <p:cNvPr id="143528" name="Oval 16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529" name="Line 16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0" name="Line 17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1" name="Rectangle 17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532" name="Oval 17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7526" name="Group 173"/>
              <p:cNvGrpSpPr>
                <a:grpSpLocks/>
              </p:cNvGrpSpPr>
              <p:nvPr/>
            </p:nvGrpSpPr>
            <p:grpSpPr bwMode="auto">
              <a:xfrm>
                <a:off x="3686" y="244"/>
                <a:ext cx="177" cy="66"/>
                <a:chOff x="2848" y="848"/>
                <a:chExt cx="140" cy="98"/>
              </a:xfrm>
            </p:grpSpPr>
            <p:sp>
              <p:nvSpPr>
                <p:cNvPr id="143534" name="Line 174"/>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5" name="Line 17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6" name="Line 17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527" name="Group 177"/>
              <p:cNvGrpSpPr>
                <a:grpSpLocks/>
              </p:cNvGrpSpPr>
              <p:nvPr/>
            </p:nvGrpSpPr>
            <p:grpSpPr bwMode="auto">
              <a:xfrm flipV="1">
                <a:off x="3686" y="243"/>
                <a:ext cx="177" cy="66"/>
                <a:chOff x="2848" y="848"/>
                <a:chExt cx="140" cy="98"/>
              </a:xfrm>
            </p:grpSpPr>
            <p:sp>
              <p:nvSpPr>
                <p:cNvPr id="143538" name="Line 17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9" name="Line 179"/>
                <p:cNvSpPr>
                  <a:spLocks noChangeShapeType="1"/>
                </p:cNvSpPr>
                <p:nvPr/>
              </p:nvSpPr>
              <p:spPr bwMode="auto">
                <a:xfrm>
                  <a:off x="2944"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40" name="Line 18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7466" name="Group 181"/>
            <p:cNvGrpSpPr>
              <a:grpSpLocks/>
            </p:cNvGrpSpPr>
            <p:nvPr/>
          </p:nvGrpSpPr>
          <p:grpSpPr bwMode="auto">
            <a:xfrm>
              <a:off x="4664" y="2511"/>
              <a:ext cx="359" cy="181"/>
              <a:chOff x="3600" y="219"/>
              <a:chExt cx="360" cy="175"/>
            </a:xfrm>
          </p:grpSpPr>
          <p:sp>
            <p:nvSpPr>
              <p:cNvPr id="143542" name="Oval 1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543" name="Line 18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44" name="Line 18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45" name="Rectangle 18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546" name="Oval 1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7513" name="Group 187"/>
              <p:cNvGrpSpPr>
                <a:grpSpLocks/>
              </p:cNvGrpSpPr>
              <p:nvPr/>
            </p:nvGrpSpPr>
            <p:grpSpPr bwMode="auto">
              <a:xfrm>
                <a:off x="3686" y="244"/>
                <a:ext cx="177" cy="66"/>
                <a:chOff x="2848" y="848"/>
                <a:chExt cx="140" cy="98"/>
              </a:xfrm>
            </p:grpSpPr>
            <p:sp>
              <p:nvSpPr>
                <p:cNvPr id="143548" name="Line 18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49" name="Line 18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0" name="Line 19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514" name="Group 191"/>
              <p:cNvGrpSpPr>
                <a:grpSpLocks/>
              </p:cNvGrpSpPr>
              <p:nvPr/>
            </p:nvGrpSpPr>
            <p:grpSpPr bwMode="auto">
              <a:xfrm flipV="1">
                <a:off x="3686" y="243"/>
                <a:ext cx="177" cy="66"/>
                <a:chOff x="2848" y="848"/>
                <a:chExt cx="140" cy="98"/>
              </a:xfrm>
            </p:grpSpPr>
            <p:sp>
              <p:nvSpPr>
                <p:cNvPr id="143552" name="Line 192"/>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3" name="Line 19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4" name="Line 19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7467" name="Group 195"/>
            <p:cNvGrpSpPr>
              <a:grpSpLocks/>
            </p:cNvGrpSpPr>
            <p:nvPr/>
          </p:nvGrpSpPr>
          <p:grpSpPr bwMode="auto">
            <a:xfrm>
              <a:off x="4227" y="2888"/>
              <a:ext cx="359" cy="179"/>
              <a:chOff x="3600" y="219"/>
              <a:chExt cx="360" cy="175"/>
            </a:xfrm>
          </p:grpSpPr>
          <p:sp>
            <p:nvSpPr>
              <p:cNvPr id="143556" name="Oval 19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557" name="Line 19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8" name="Line 19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9" name="Rectangle 19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560" name="Oval 20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7500" name="Group 201"/>
              <p:cNvGrpSpPr>
                <a:grpSpLocks/>
              </p:cNvGrpSpPr>
              <p:nvPr/>
            </p:nvGrpSpPr>
            <p:grpSpPr bwMode="auto">
              <a:xfrm>
                <a:off x="3686" y="244"/>
                <a:ext cx="177" cy="66"/>
                <a:chOff x="2848" y="848"/>
                <a:chExt cx="140" cy="98"/>
              </a:xfrm>
            </p:grpSpPr>
            <p:sp>
              <p:nvSpPr>
                <p:cNvPr id="143562" name="Line 202"/>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63" name="Line 20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64" name="Line 20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501" name="Group 205"/>
              <p:cNvGrpSpPr>
                <a:grpSpLocks/>
              </p:cNvGrpSpPr>
              <p:nvPr/>
            </p:nvGrpSpPr>
            <p:grpSpPr bwMode="auto">
              <a:xfrm flipV="1">
                <a:off x="3686" y="243"/>
                <a:ext cx="177" cy="66"/>
                <a:chOff x="2848" y="848"/>
                <a:chExt cx="140" cy="98"/>
              </a:xfrm>
            </p:grpSpPr>
            <p:sp>
              <p:nvSpPr>
                <p:cNvPr id="143566" name="Line 206"/>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67" name="Line 207"/>
                <p:cNvSpPr>
                  <a:spLocks noChangeShapeType="1"/>
                </p:cNvSpPr>
                <p:nvPr/>
              </p:nvSpPr>
              <p:spPr bwMode="auto">
                <a:xfrm>
                  <a:off x="2944"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68" name="Line 20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7468" name="Group 209"/>
            <p:cNvGrpSpPr>
              <a:grpSpLocks/>
            </p:cNvGrpSpPr>
            <p:nvPr/>
          </p:nvGrpSpPr>
          <p:grpSpPr bwMode="auto">
            <a:xfrm>
              <a:off x="3652" y="2598"/>
              <a:ext cx="359" cy="179"/>
              <a:chOff x="3600" y="219"/>
              <a:chExt cx="360" cy="175"/>
            </a:xfrm>
          </p:grpSpPr>
          <p:sp>
            <p:nvSpPr>
              <p:cNvPr id="143570" name="Oval 2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571" name="Line 21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72" name="Line 21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73" name="Rectangle 21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574" name="Oval 2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7487" name="Group 215"/>
              <p:cNvGrpSpPr>
                <a:grpSpLocks/>
              </p:cNvGrpSpPr>
              <p:nvPr/>
            </p:nvGrpSpPr>
            <p:grpSpPr bwMode="auto">
              <a:xfrm>
                <a:off x="3686" y="244"/>
                <a:ext cx="177" cy="66"/>
                <a:chOff x="2848" y="848"/>
                <a:chExt cx="140" cy="98"/>
              </a:xfrm>
            </p:grpSpPr>
            <p:sp>
              <p:nvSpPr>
                <p:cNvPr id="143576" name="Line 216"/>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77" name="Line 21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78" name="Line 21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488" name="Group 219"/>
              <p:cNvGrpSpPr>
                <a:grpSpLocks/>
              </p:cNvGrpSpPr>
              <p:nvPr/>
            </p:nvGrpSpPr>
            <p:grpSpPr bwMode="auto">
              <a:xfrm flipV="1">
                <a:off x="3686" y="243"/>
                <a:ext cx="177" cy="66"/>
                <a:chOff x="2848" y="848"/>
                <a:chExt cx="140" cy="98"/>
              </a:xfrm>
            </p:grpSpPr>
            <p:sp>
              <p:nvSpPr>
                <p:cNvPr id="143580" name="Line 220"/>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1" name="Line 221"/>
                <p:cNvSpPr>
                  <a:spLocks noChangeShapeType="1"/>
                </p:cNvSpPr>
                <p:nvPr/>
              </p:nvSpPr>
              <p:spPr bwMode="auto">
                <a:xfrm>
                  <a:off x="2944"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2" name="Line 22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143583" name="Line 223"/>
            <p:cNvSpPr>
              <a:spLocks noChangeShapeType="1"/>
            </p:cNvSpPr>
            <p:nvPr/>
          </p:nvSpPr>
          <p:spPr bwMode="auto">
            <a:xfrm>
              <a:off x="3830" y="2782"/>
              <a:ext cx="1" cy="1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4" name="Line 224"/>
            <p:cNvSpPr>
              <a:spLocks noChangeShapeType="1"/>
            </p:cNvSpPr>
            <p:nvPr/>
          </p:nvSpPr>
          <p:spPr bwMode="auto">
            <a:xfrm flipV="1">
              <a:off x="4192" y="3361"/>
              <a:ext cx="208" cy="10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5" name="Line 225"/>
            <p:cNvSpPr>
              <a:spLocks noChangeShapeType="1"/>
            </p:cNvSpPr>
            <p:nvPr/>
          </p:nvSpPr>
          <p:spPr bwMode="auto">
            <a:xfrm flipV="1">
              <a:off x="4438" y="2977"/>
              <a:ext cx="0" cy="30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6" name="Line 226"/>
            <p:cNvSpPr>
              <a:spLocks noChangeShapeType="1"/>
            </p:cNvSpPr>
            <p:nvPr/>
          </p:nvSpPr>
          <p:spPr bwMode="auto">
            <a:xfrm>
              <a:off x="3969" y="2684"/>
              <a:ext cx="354" cy="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7" name="Line 227"/>
            <p:cNvSpPr>
              <a:spLocks noChangeShapeType="1"/>
            </p:cNvSpPr>
            <p:nvPr/>
          </p:nvSpPr>
          <p:spPr bwMode="auto">
            <a:xfrm>
              <a:off x="3915" y="2738"/>
              <a:ext cx="385" cy="23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8" name="Line 228"/>
            <p:cNvSpPr>
              <a:spLocks noChangeShapeType="1"/>
            </p:cNvSpPr>
            <p:nvPr/>
          </p:nvSpPr>
          <p:spPr bwMode="auto">
            <a:xfrm flipV="1">
              <a:off x="3846" y="2584"/>
              <a:ext cx="885" cy="4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9" name="Line 229"/>
            <p:cNvSpPr>
              <a:spLocks noChangeShapeType="1"/>
            </p:cNvSpPr>
            <p:nvPr/>
          </p:nvSpPr>
          <p:spPr bwMode="auto">
            <a:xfrm flipV="1">
              <a:off x="4946" y="2177"/>
              <a:ext cx="246" cy="37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0" name="Line 230"/>
            <p:cNvSpPr>
              <a:spLocks noChangeShapeType="1"/>
            </p:cNvSpPr>
            <p:nvPr/>
          </p:nvSpPr>
          <p:spPr bwMode="auto">
            <a:xfrm flipH="1" flipV="1">
              <a:off x="4600" y="1861"/>
              <a:ext cx="361" cy="27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1" name="Line 231"/>
            <p:cNvSpPr>
              <a:spLocks noChangeShapeType="1"/>
            </p:cNvSpPr>
            <p:nvPr/>
          </p:nvSpPr>
          <p:spPr bwMode="auto">
            <a:xfrm flipV="1">
              <a:off x="4592" y="1346"/>
              <a:ext cx="0" cy="37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2" name="Line 232"/>
            <p:cNvSpPr>
              <a:spLocks noChangeShapeType="1"/>
            </p:cNvSpPr>
            <p:nvPr/>
          </p:nvSpPr>
          <p:spPr bwMode="auto">
            <a:xfrm flipH="1">
              <a:off x="4000" y="1354"/>
              <a:ext cx="377" cy="17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3" name="Line 233"/>
            <p:cNvSpPr>
              <a:spLocks noChangeShapeType="1"/>
            </p:cNvSpPr>
            <p:nvPr/>
          </p:nvSpPr>
          <p:spPr bwMode="auto">
            <a:xfrm>
              <a:off x="3831" y="1531"/>
              <a:ext cx="161" cy="23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4" name="Freeform 234"/>
            <p:cNvSpPr>
              <a:spLocks/>
            </p:cNvSpPr>
            <p:nvPr/>
          </p:nvSpPr>
          <p:spPr bwMode="auto">
            <a:xfrm>
              <a:off x="4103" y="861"/>
              <a:ext cx="166" cy="562"/>
            </a:xfrm>
            <a:custGeom>
              <a:avLst/>
              <a:gdLst>
                <a:gd name="T0" fmla="*/ 166 w 166"/>
                <a:gd name="T1" fmla="*/ 0 h 562"/>
                <a:gd name="T2" fmla="*/ 43 w 166"/>
                <a:gd name="T3" fmla="*/ 123 h 562"/>
                <a:gd name="T4" fmla="*/ 5 w 166"/>
                <a:gd name="T5" fmla="*/ 323 h 562"/>
                <a:gd name="T6" fmla="*/ 74 w 166"/>
                <a:gd name="T7" fmla="*/ 562 h 5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6" h="562">
                  <a:moveTo>
                    <a:pt x="166" y="0"/>
                  </a:moveTo>
                  <a:cubicBezTo>
                    <a:pt x="118" y="34"/>
                    <a:pt x="70" y="69"/>
                    <a:pt x="43" y="123"/>
                  </a:cubicBezTo>
                  <a:cubicBezTo>
                    <a:pt x="16" y="177"/>
                    <a:pt x="0" y="250"/>
                    <a:pt x="5" y="323"/>
                  </a:cubicBezTo>
                  <a:cubicBezTo>
                    <a:pt x="10" y="396"/>
                    <a:pt x="63" y="522"/>
                    <a:pt x="74" y="562"/>
                  </a:cubicBezTo>
                </a:path>
              </a:pathLst>
            </a:custGeom>
            <a:noFill/>
            <a:ln w="19050" cap="flat" cmpd="sng">
              <a:solidFill>
                <a:srgbClr val="FF0000"/>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p>
          </p:txBody>
        </p:sp>
        <p:sp>
          <p:nvSpPr>
            <p:cNvPr id="143595" name="Text Box 235"/>
            <p:cNvSpPr txBox="1">
              <a:spLocks noChangeArrowheads="1"/>
            </p:cNvSpPr>
            <p:nvPr/>
          </p:nvSpPr>
          <p:spPr bwMode="auto">
            <a:xfrm>
              <a:off x="4257" y="727"/>
              <a:ext cx="5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ja-JP" altLang="en-US" sz="2000" smtClean="0">
                  <a:solidFill>
                    <a:srgbClr val="FF0000"/>
                  </a:solidFill>
                  <a:latin typeface="Arial" pitchFamily="34" charset="0"/>
                </a:rPr>
                <a:t>“</a:t>
              </a:r>
              <a:r>
                <a:rPr lang="en-US" altLang="ja-JP" sz="2000" smtClean="0">
                  <a:solidFill>
                    <a:srgbClr val="FF0000"/>
                  </a:solidFill>
                  <a:latin typeface="Comic Sans MS" pitchFamily="66" charset="0"/>
                </a:rPr>
                <a:t>link</a:t>
              </a:r>
              <a:r>
                <a:rPr lang="ja-JP" altLang="en-US" sz="2000" smtClean="0">
                  <a:solidFill>
                    <a:srgbClr val="FF0000"/>
                  </a:solidFill>
                  <a:latin typeface="Arial" pitchFamily="34" charset="0"/>
                </a:rPr>
                <a:t>”</a:t>
              </a:r>
              <a:endParaRPr lang="en-US" altLang="en-US" sz="1800" smtClean="0">
                <a:latin typeface="Comic Sans MS" pitchFamily="66" charset="0"/>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CA1F93F3-EC86-4443-A91A-144FC9FC38D5}" type="slidenum">
              <a:rPr lang="en-US" altLang="en-US" sz="1200"/>
              <a:pPr>
                <a:spcBef>
                  <a:spcPct val="0"/>
                </a:spcBef>
                <a:buFontTx/>
                <a:buNone/>
              </a:pPr>
              <a:t>20</a:t>
            </a:fld>
            <a:endParaRPr lang="en-US" altLang="en-US" sz="1200"/>
          </a:p>
        </p:txBody>
      </p:sp>
      <p:sp>
        <p:nvSpPr>
          <p:cNvPr id="373762" name="Rectangle 2"/>
          <p:cNvSpPr>
            <a:spLocks noGrp="1" noChangeArrowheads="1"/>
          </p:cNvSpPr>
          <p:nvPr>
            <p:ph type="title"/>
          </p:nvPr>
        </p:nvSpPr>
        <p:spPr>
          <a:xfrm>
            <a:off x="762000" y="381000"/>
            <a:ext cx="7772400" cy="1143000"/>
          </a:xfrm>
        </p:spPr>
        <p:txBody>
          <a:bodyPr/>
          <a:lstStyle/>
          <a:p>
            <a:pPr>
              <a:defRPr/>
            </a:pPr>
            <a:r>
              <a:rPr lang="en-US" sz="3600" smtClean="0">
                <a:cs typeface="+mj-cs"/>
              </a:rPr>
              <a:t>Byte Stuffing</a:t>
            </a:r>
          </a:p>
        </p:txBody>
      </p:sp>
      <p:grpSp>
        <p:nvGrpSpPr>
          <p:cNvPr id="31747" name="Group 3"/>
          <p:cNvGrpSpPr>
            <a:grpSpLocks/>
          </p:cNvGrpSpPr>
          <p:nvPr/>
        </p:nvGrpSpPr>
        <p:grpSpPr bwMode="auto">
          <a:xfrm>
            <a:off x="403225" y="1695450"/>
            <a:ext cx="7588250" cy="4424363"/>
            <a:chOff x="403225" y="1695450"/>
            <a:chExt cx="7588250" cy="4424363"/>
          </a:xfrm>
        </p:grpSpPr>
        <p:grpSp>
          <p:nvGrpSpPr>
            <p:cNvPr id="31749" name="Group 2"/>
            <p:cNvGrpSpPr>
              <a:grpSpLocks/>
            </p:cNvGrpSpPr>
            <p:nvPr/>
          </p:nvGrpSpPr>
          <p:grpSpPr bwMode="auto">
            <a:xfrm>
              <a:off x="403225" y="1695450"/>
              <a:ext cx="7588250" cy="4424363"/>
              <a:chOff x="403225" y="1695450"/>
              <a:chExt cx="7588250" cy="4424363"/>
            </a:xfrm>
          </p:grpSpPr>
          <p:pic>
            <p:nvPicPr>
              <p:cNvPr id="31751" name="Picture 3"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88" y="1695450"/>
                <a:ext cx="5995987"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 Box 4"/>
              <p:cNvSpPr txBox="1">
                <a:spLocks noChangeArrowheads="1"/>
              </p:cNvSpPr>
              <p:nvPr/>
            </p:nvSpPr>
            <p:spPr bwMode="auto">
              <a:xfrm>
                <a:off x="403225" y="1924050"/>
                <a:ext cx="11557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800"/>
                  <a:t>flag byte</a:t>
                </a:r>
              </a:p>
              <a:p>
                <a:pPr>
                  <a:spcBef>
                    <a:spcPct val="0"/>
                  </a:spcBef>
                  <a:buFontTx/>
                  <a:buNone/>
                </a:pPr>
                <a:r>
                  <a:rPr lang="en-US" altLang="x-none" sz="1800"/>
                  <a:t>pattern</a:t>
                </a:r>
              </a:p>
              <a:p>
                <a:pPr>
                  <a:spcBef>
                    <a:spcPct val="0"/>
                  </a:spcBef>
                  <a:buFontTx/>
                  <a:buNone/>
                </a:pPr>
                <a:r>
                  <a:rPr lang="en-US" altLang="x-none" sz="1800"/>
                  <a:t>in data</a:t>
                </a:r>
              </a:p>
              <a:p>
                <a:pPr>
                  <a:spcBef>
                    <a:spcPct val="0"/>
                  </a:spcBef>
                  <a:buFontTx/>
                  <a:buNone/>
                </a:pPr>
                <a:r>
                  <a:rPr lang="en-US" altLang="x-none" sz="1800"/>
                  <a:t>to send</a:t>
                </a:r>
              </a:p>
            </p:txBody>
          </p:sp>
          <p:sp>
            <p:nvSpPr>
              <p:cNvPr id="31753" name="Line 5"/>
              <p:cNvSpPr>
                <a:spLocks noChangeShapeType="1"/>
              </p:cNvSpPr>
              <p:nvPr/>
            </p:nvSpPr>
            <p:spPr bwMode="auto">
              <a:xfrm>
                <a:off x="1481138" y="2152650"/>
                <a:ext cx="917575" cy="258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4" name="Text Box 6"/>
              <p:cNvSpPr txBox="1">
                <a:spLocks noChangeArrowheads="1"/>
              </p:cNvSpPr>
              <p:nvPr/>
            </p:nvSpPr>
            <p:spPr bwMode="auto">
              <a:xfrm>
                <a:off x="4013200" y="5203825"/>
                <a:ext cx="28241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800"/>
                  <a:t>flag byte pattern plus</a:t>
                </a:r>
              </a:p>
              <a:p>
                <a:pPr>
                  <a:spcBef>
                    <a:spcPct val="0"/>
                  </a:spcBef>
                  <a:buFontTx/>
                  <a:buNone/>
                </a:pPr>
                <a:r>
                  <a:rPr lang="en-US" altLang="x-none" sz="1800"/>
                  <a:t>stuffed byte in transmitted  data</a:t>
                </a:r>
              </a:p>
            </p:txBody>
          </p:sp>
          <p:sp>
            <p:nvSpPr>
              <p:cNvPr id="31755" name="Line 7"/>
              <p:cNvSpPr>
                <a:spLocks noChangeShapeType="1"/>
              </p:cNvSpPr>
              <p:nvPr/>
            </p:nvSpPr>
            <p:spPr bwMode="auto">
              <a:xfrm flipH="1" flipV="1">
                <a:off x="4021138" y="4833938"/>
                <a:ext cx="504825" cy="3635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TextBox 1"/>
              <p:cNvSpPr txBox="1">
                <a:spLocks noChangeArrowheads="1"/>
              </p:cNvSpPr>
              <p:nvPr/>
            </p:nvSpPr>
            <p:spPr bwMode="auto">
              <a:xfrm>
                <a:off x="4953000" y="4400490"/>
                <a:ext cx="1828800"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000">
                    <a:latin typeface="Avenir Next Demi Bold" charset="0"/>
                  </a:rPr>
                  <a:t>0 1</a:t>
                </a:r>
                <a:r>
                  <a:rPr lang="en-US" altLang="en-US" sz="800">
                    <a:latin typeface="Avenir Next Demi Bold" charset="0"/>
                  </a:rPr>
                  <a:t> </a:t>
                </a:r>
                <a:r>
                  <a:rPr lang="en-US" altLang="en-US" sz="2000">
                    <a:latin typeface="Avenir Next Demi Bold" charset="0"/>
                  </a:rPr>
                  <a:t>1 1 1 1 1 0</a:t>
                </a:r>
              </a:p>
            </p:txBody>
          </p:sp>
          <p:sp>
            <p:nvSpPr>
              <p:cNvPr id="31757" name="Line 8"/>
              <p:cNvSpPr>
                <a:spLocks noChangeShapeType="1"/>
              </p:cNvSpPr>
              <p:nvPr/>
            </p:nvSpPr>
            <p:spPr bwMode="auto">
              <a:xfrm flipV="1">
                <a:off x="5491163" y="4740275"/>
                <a:ext cx="423862" cy="5286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1750" name="TextBox 12"/>
            <p:cNvSpPr txBox="1">
              <a:spLocks noChangeArrowheads="1"/>
            </p:cNvSpPr>
            <p:nvPr/>
          </p:nvSpPr>
          <p:spPr bwMode="auto">
            <a:xfrm>
              <a:off x="3200400" y="4419600"/>
              <a:ext cx="1828800"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000">
                  <a:solidFill>
                    <a:srgbClr val="FF0000"/>
                  </a:solidFill>
                  <a:latin typeface="Avenir Next Demi Bold" charset="0"/>
                </a:rPr>
                <a:t>0 1</a:t>
              </a:r>
              <a:r>
                <a:rPr lang="en-US" altLang="en-US" sz="800">
                  <a:solidFill>
                    <a:srgbClr val="FF0000"/>
                  </a:solidFill>
                  <a:latin typeface="Avenir Next Demi Bold" charset="0"/>
                </a:rPr>
                <a:t> </a:t>
              </a:r>
              <a:r>
                <a:rPr lang="en-US" altLang="en-US" sz="2000">
                  <a:solidFill>
                    <a:srgbClr val="FF0000"/>
                  </a:solidFill>
                  <a:latin typeface="Avenir Next Demi Bold" charset="0"/>
                </a:rPr>
                <a:t>1 1 1 1 1 0</a:t>
              </a:r>
            </a:p>
          </p:txBody>
        </p:sp>
      </p:grpSp>
      <p:sp>
        <p:nvSpPr>
          <p:cNvPr id="15"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EC9BF248-B738-F049-9F9C-52372DA06DD8}" type="slidenum">
              <a:rPr lang="en-US" altLang="en-US" sz="1200"/>
              <a:pPr>
                <a:spcBef>
                  <a:spcPct val="0"/>
                </a:spcBef>
                <a:buFontTx/>
                <a:buNone/>
              </a:pPr>
              <a:t>21</a:t>
            </a:fld>
            <a:endParaRPr lang="en-US" altLang="en-US" sz="1200"/>
          </a:p>
        </p:txBody>
      </p:sp>
      <p:sp>
        <p:nvSpPr>
          <p:cNvPr id="374786" name="Rectangle 2"/>
          <p:cNvSpPr>
            <a:spLocks noGrp="1" noChangeArrowheads="1"/>
          </p:cNvSpPr>
          <p:nvPr>
            <p:ph type="title"/>
          </p:nvPr>
        </p:nvSpPr>
        <p:spPr>
          <a:xfrm>
            <a:off x="762000" y="304800"/>
            <a:ext cx="8001000" cy="914400"/>
          </a:xfrm>
        </p:spPr>
        <p:txBody>
          <a:bodyPr/>
          <a:lstStyle/>
          <a:p>
            <a:pPr>
              <a:defRPr/>
            </a:pPr>
            <a:r>
              <a:rPr lang="en-US" sz="3600" smtClean="0">
                <a:cs typeface="+mj-cs"/>
              </a:rPr>
              <a:t>PPP Link/Network Control Protocols</a:t>
            </a:r>
          </a:p>
        </p:txBody>
      </p:sp>
      <p:sp>
        <p:nvSpPr>
          <p:cNvPr id="374787" name="Rectangle 3"/>
          <p:cNvSpPr>
            <a:spLocks noGrp="1" noChangeArrowheads="1"/>
          </p:cNvSpPr>
          <p:nvPr>
            <p:ph type="body" idx="1"/>
          </p:nvPr>
        </p:nvSpPr>
        <p:spPr>
          <a:xfrm>
            <a:off x="381000" y="1219200"/>
            <a:ext cx="4627563" cy="4908550"/>
          </a:xfrm>
        </p:spPr>
        <p:txBody>
          <a:bodyPr/>
          <a:lstStyle/>
          <a:p>
            <a:pPr>
              <a:buFontTx/>
              <a:buNone/>
              <a:defRPr/>
            </a:pPr>
            <a:r>
              <a:rPr lang="en-US" sz="2400" dirty="0" smtClean="0">
                <a:cs typeface="+mn-cs"/>
              </a:rPr>
              <a:t>Before exchanging network-layer data, data link peers must</a:t>
            </a:r>
          </a:p>
          <a:p>
            <a:pPr>
              <a:defRPr/>
            </a:pPr>
            <a:r>
              <a:rPr lang="en-US" sz="2400" dirty="0" smtClean="0">
                <a:solidFill>
                  <a:srgbClr val="FF0000"/>
                </a:solidFill>
                <a:cs typeface="+mn-cs"/>
              </a:rPr>
              <a:t>configure PPP link</a:t>
            </a:r>
            <a:r>
              <a:rPr lang="en-US" sz="2400" dirty="0" smtClean="0">
                <a:cs typeface="+mn-cs"/>
              </a:rPr>
              <a:t> (max. frame length, authentication)</a:t>
            </a:r>
          </a:p>
          <a:p>
            <a:pPr>
              <a:defRPr/>
            </a:pPr>
            <a:r>
              <a:rPr lang="en-US" sz="2400" dirty="0" smtClean="0">
                <a:solidFill>
                  <a:srgbClr val="FF0000"/>
                </a:solidFill>
                <a:cs typeface="+mn-cs"/>
              </a:rPr>
              <a:t>learn/configure network</a:t>
            </a:r>
            <a:r>
              <a:rPr lang="en-US" sz="2400" dirty="0" smtClean="0">
                <a:cs typeface="+mn-cs"/>
              </a:rPr>
              <a:t> </a:t>
            </a:r>
          </a:p>
          <a:p>
            <a:pPr>
              <a:buFontTx/>
              <a:buNone/>
              <a:defRPr/>
            </a:pPr>
            <a:r>
              <a:rPr lang="en-US" sz="2400" dirty="0" smtClean="0">
                <a:cs typeface="+mn-cs"/>
              </a:rPr>
              <a:t>    </a:t>
            </a:r>
            <a:r>
              <a:rPr lang="en-US" sz="2400" dirty="0" smtClean="0">
                <a:solidFill>
                  <a:srgbClr val="FF0000"/>
                </a:solidFill>
                <a:cs typeface="+mn-cs"/>
              </a:rPr>
              <a:t>layer information</a:t>
            </a:r>
          </a:p>
          <a:p>
            <a:pPr lvl="1">
              <a:defRPr/>
            </a:pPr>
            <a:r>
              <a:rPr lang="en-US" dirty="0" smtClean="0"/>
              <a:t>for IP: carry IP Control Protocol (IPCP) </a:t>
            </a:r>
            <a:r>
              <a:rPr lang="en-US" dirty="0" err="1" smtClean="0"/>
              <a:t>msgs</a:t>
            </a:r>
            <a:r>
              <a:rPr lang="en-US" dirty="0" smtClean="0"/>
              <a:t> (protocol field: 8021) to configure/learn IP address</a:t>
            </a:r>
          </a:p>
        </p:txBody>
      </p:sp>
      <p:pic>
        <p:nvPicPr>
          <p:cNvPr id="32772"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325" y="2190750"/>
            <a:ext cx="3954463"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xfrm>
            <a:off x="390525" y="0"/>
            <a:ext cx="8066088" cy="1143000"/>
          </a:xfrm>
        </p:spPr>
        <p:txBody>
          <a:bodyPr/>
          <a:lstStyle/>
          <a:p>
            <a:pPr>
              <a:defRPr/>
            </a:pPr>
            <a:r>
              <a:rPr lang="en-US" sz="3600" dirty="0">
                <a:cs typeface="+mj-cs"/>
              </a:rPr>
              <a:t>Multiple </a:t>
            </a:r>
            <a:r>
              <a:rPr lang="en-US" sz="3600" dirty="0" smtClean="0">
                <a:cs typeface="+mj-cs"/>
              </a:rPr>
              <a:t>Access Links</a:t>
            </a:r>
            <a:r>
              <a:rPr lang="en-US" sz="3600" dirty="0">
                <a:cs typeface="+mj-cs"/>
              </a:rPr>
              <a:t>:</a:t>
            </a:r>
            <a:r>
              <a:rPr lang="en-US" sz="3600" dirty="0" smtClean="0">
                <a:cs typeface="+mj-cs"/>
              </a:rPr>
              <a:t> </a:t>
            </a:r>
            <a:br>
              <a:rPr lang="en-US" sz="3600" dirty="0" smtClean="0">
                <a:cs typeface="+mj-cs"/>
              </a:rPr>
            </a:br>
            <a:r>
              <a:rPr lang="en-US" sz="3600" dirty="0" smtClean="0">
                <a:cs typeface="+mj-cs"/>
              </a:rPr>
              <a:t>MAC Protocols</a:t>
            </a:r>
            <a:endParaRPr lang="en-US" sz="3600" dirty="0">
              <a:cs typeface="+mj-cs"/>
            </a:endParaRPr>
          </a:p>
        </p:txBody>
      </p:sp>
      <p:sp>
        <p:nvSpPr>
          <p:cNvPr id="17414" name="Rectangle 3"/>
          <p:cNvSpPr>
            <a:spLocks noGrp="1" noChangeArrowheads="1"/>
          </p:cNvSpPr>
          <p:nvPr>
            <p:ph type="body" idx="1"/>
          </p:nvPr>
        </p:nvSpPr>
        <p:spPr>
          <a:xfrm>
            <a:off x="515938" y="1050925"/>
            <a:ext cx="7772400" cy="3292475"/>
          </a:xfrm>
        </p:spPr>
        <p:txBody>
          <a:bodyPr/>
          <a:lstStyle/>
          <a:p>
            <a:pPr>
              <a:buFont typeface="Wingdings" charset="0"/>
              <a:buNone/>
              <a:defRPr/>
            </a:pPr>
            <a:r>
              <a:rPr lang="en-US" sz="2400" dirty="0">
                <a:latin typeface="Gill Sans MT" charset="0"/>
                <a:cs typeface="+mn-cs"/>
              </a:rPr>
              <a:t>two types of </a:t>
            </a:r>
            <a:r>
              <a:rPr lang="ja-JP" altLang="en-US" sz="2400" dirty="0">
                <a:latin typeface="Gill Sans MT" charset="0"/>
                <a:cs typeface="+mn-cs"/>
              </a:rPr>
              <a:t>“</a:t>
            </a:r>
            <a:r>
              <a:rPr lang="en-US" sz="2400" dirty="0">
                <a:latin typeface="Gill Sans MT" charset="0"/>
                <a:cs typeface="+mn-cs"/>
              </a:rPr>
              <a:t>links</a:t>
            </a:r>
            <a:r>
              <a:rPr lang="ja-JP" altLang="en-US" sz="2400" dirty="0">
                <a:latin typeface="Gill Sans MT" charset="0"/>
                <a:cs typeface="+mn-cs"/>
              </a:rPr>
              <a:t>”</a:t>
            </a:r>
            <a:r>
              <a:rPr lang="en-US" sz="2400" dirty="0">
                <a:latin typeface="Gill Sans MT" charset="0"/>
                <a:cs typeface="+mn-cs"/>
              </a:rPr>
              <a:t>:</a:t>
            </a:r>
          </a:p>
          <a:p>
            <a:pPr>
              <a:defRPr/>
            </a:pPr>
            <a:r>
              <a:rPr lang="en-US" sz="2400" dirty="0">
                <a:latin typeface="Gill Sans MT" charset="0"/>
                <a:cs typeface="+mn-cs"/>
              </a:rPr>
              <a:t>point-to-point</a:t>
            </a:r>
          </a:p>
          <a:p>
            <a:pPr lvl="1">
              <a:defRPr/>
            </a:pPr>
            <a:r>
              <a:rPr lang="en-US" dirty="0">
                <a:latin typeface="Gill Sans MT" charset="0"/>
              </a:rPr>
              <a:t>PPP for dial-up access</a:t>
            </a:r>
          </a:p>
          <a:p>
            <a:pPr lvl="1">
              <a:defRPr/>
            </a:pPr>
            <a:r>
              <a:rPr lang="en-US" dirty="0">
                <a:latin typeface="Gill Sans MT" charset="0"/>
              </a:rPr>
              <a:t>point-to-point link between </a:t>
            </a:r>
            <a:r>
              <a:rPr lang="en-US" dirty="0" smtClean="0">
                <a:latin typeface="Gill Sans MT" charset="0"/>
              </a:rPr>
              <a:t>Ethernet switch</a:t>
            </a:r>
            <a:r>
              <a:rPr lang="en-US" dirty="0">
                <a:latin typeface="Gill Sans MT" charset="0"/>
              </a:rPr>
              <a:t>, </a:t>
            </a:r>
            <a:r>
              <a:rPr lang="en-US" dirty="0" smtClean="0">
                <a:latin typeface="Gill Sans MT" charset="0"/>
              </a:rPr>
              <a:t>host (</a:t>
            </a:r>
            <a:r>
              <a:rPr lang="en-US" dirty="0" err="1" smtClean="0">
                <a:latin typeface="Gill Sans MT" charset="0"/>
              </a:rPr>
              <a:t>PPPoE</a:t>
            </a:r>
            <a:r>
              <a:rPr lang="en-US" dirty="0" smtClean="0">
                <a:latin typeface="Gill Sans MT" charset="0"/>
              </a:rPr>
              <a:t>)</a:t>
            </a:r>
            <a:endParaRPr lang="en-US" dirty="0">
              <a:latin typeface="Gill Sans MT" charset="0"/>
            </a:endParaRPr>
          </a:p>
          <a:p>
            <a:pPr>
              <a:defRPr/>
            </a:pPr>
            <a:r>
              <a:rPr lang="en-US" sz="2400" i="1" dirty="0">
                <a:solidFill>
                  <a:srgbClr val="CC0000"/>
                </a:solidFill>
                <a:latin typeface="Gill Sans MT" charset="0"/>
                <a:cs typeface="+mn-cs"/>
              </a:rPr>
              <a:t>broadcast (shared wire or medium)</a:t>
            </a:r>
          </a:p>
          <a:p>
            <a:pPr lvl="1">
              <a:defRPr/>
            </a:pPr>
            <a:r>
              <a:rPr lang="en-US" dirty="0">
                <a:latin typeface="Gill Sans MT" charset="0"/>
              </a:rPr>
              <a:t>old-fashioned Ethernet</a:t>
            </a:r>
          </a:p>
          <a:p>
            <a:pPr lvl="1">
              <a:defRPr/>
            </a:pPr>
            <a:r>
              <a:rPr lang="en-US" dirty="0">
                <a:latin typeface="Gill Sans MT" charset="0"/>
              </a:rPr>
              <a:t>upstream HFC</a:t>
            </a:r>
          </a:p>
          <a:p>
            <a:pPr lvl="1">
              <a:defRPr/>
            </a:pPr>
            <a:r>
              <a:rPr lang="en-US" dirty="0">
                <a:latin typeface="Gill Sans MT" charset="0"/>
              </a:rPr>
              <a:t>802.11 wireless LAN</a:t>
            </a:r>
          </a:p>
          <a:p>
            <a:pPr>
              <a:defRPr/>
            </a:pPr>
            <a:endParaRPr lang="en-US" dirty="0">
              <a:latin typeface="Gill Sans MT" charset="0"/>
              <a:cs typeface="+mn-cs"/>
            </a:endParaRPr>
          </a:p>
        </p:txBody>
      </p:sp>
      <p:sp>
        <p:nvSpPr>
          <p:cNvPr id="33795" name="Text Box 5"/>
          <p:cNvSpPr txBox="1">
            <a:spLocks noChangeArrowheads="1"/>
          </p:cNvSpPr>
          <p:nvPr/>
        </p:nvSpPr>
        <p:spPr bwMode="auto">
          <a:xfrm>
            <a:off x="933450" y="5694363"/>
            <a:ext cx="16017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5000"/>
              </a:lnSpc>
              <a:spcBef>
                <a:spcPct val="0"/>
              </a:spcBef>
              <a:buFontTx/>
              <a:buNone/>
            </a:pPr>
            <a:r>
              <a:rPr lang="en-US" altLang="x-none" sz="1400">
                <a:latin typeface="Arial" charset="0"/>
              </a:rPr>
              <a:t>shared wire (e.g., </a:t>
            </a:r>
          </a:p>
          <a:p>
            <a:pPr algn="ctr">
              <a:lnSpc>
                <a:spcPct val="85000"/>
              </a:lnSpc>
              <a:spcBef>
                <a:spcPct val="0"/>
              </a:spcBef>
              <a:buFontTx/>
              <a:buNone/>
            </a:pPr>
            <a:r>
              <a:rPr lang="en-US" altLang="x-none" sz="1400">
                <a:latin typeface="Arial" charset="0"/>
              </a:rPr>
              <a:t>cabled Ethernet)</a:t>
            </a:r>
          </a:p>
        </p:txBody>
      </p:sp>
      <p:sp>
        <p:nvSpPr>
          <p:cNvPr id="33796" name="Text Box 6"/>
          <p:cNvSpPr txBox="1">
            <a:spLocks noChangeArrowheads="1"/>
          </p:cNvSpPr>
          <p:nvPr/>
        </p:nvSpPr>
        <p:spPr bwMode="auto">
          <a:xfrm>
            <a:off x="2781300" y="5683250"/>
            <a:ext cx="16906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5000"/>
              </a:lnSpc>
              <a:spcBef>
                <a:spcPct val="0"/>
              </a:spcBef>
              <a:buFontTx/>
              <a:buNone/>
            </a:pPr>
            <a:r>
              <a:rPr lang="en-US" altLang="x-none" sz="1400">
                <a:latin typeface="Arial" charset="0"/>
              </a:rPr>
              <a:t>shared RF</a:t>
            </a:r>
          </a:p>
          <a:p>
            <a:pPr algn="ctr">
              <a:lnSpc>
                <a:spcPct val="85000"/>
              </a:lnSpc>
              <a:spcBef>
                <a:spcPct val="0"/>
              </a:spcBef>
              <a:buFontTx/>
              <a:buNone/>
            </a:pPr>
            <a:r>
              <a:rPr lang="en-US" altLang="x-none" sz="1400">
                <a:latin typeface="Arial" charset="0"/>
              </a:rPr>
              <a:t> (e.g., 802.11 WiFi)</a:t>
            </a:r>
          </a:p>
        </p:txBody>
      </p:sp>
      <p:sp>
        <p:nvSpPr>
          <p:cNvPr id="33797" name="Text Box 7"/>
          <p:cNvSpPr txBox="1">
            <a:spLocks noChangeArrowheads="1"/>
          </p:cNvSpPr>
          <p:nvPr/>
        </p:nvSpPr>
        <p:spPr bwMode="auto">
          <a:xfrm>
            <a:off x="5070475" y="5691188"/>
            <a:ext cx="10112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5000"/>
              </a:lnSpc>
              <a:spcBef>
                <a:spcPct val="0"/>
              </a:spcBef>
              <a:buFontTx/>
              <a:buNone/>
            </a:pPr>
            <a:r>
              <a:rPr lang="en-US" altLang="x-none" sz="1400">
                <a:latin typeface="Arial" charset="0"/>
              </a:rPr>
              <a:t>shared RF</a:t>
            </a:r>
          </a:p>
          <a:p>
            <a:pPr algn="ctr">
              <a:lnSpc>
                <a:spcPct val="85000"/>
              </a:lnSpc>
              <a:spcBef>
                <a:spcPct val="0"/>
              </a:spcBef>
              <a:buFontTx/>
              <a:buNone/>
            </a:pPr>
            <a:r>
              <a:rPr lang="en-US" altLang="x-none" sz="1400">
                <a:latin typeface="Arial" charset="0"/>
              </a:rPr>
              <a:t>(satellite) </a:t>
            </a:r>
          </a:p>
        </p:txBody>
      </p:sp>
      <p:sp>
        <p:nvSpPr>
          <p:cNvPr id="33798" name="Text Box 8"/>
          <p:cNvSpPr txBox="1">
            <a:spLocks noChangeArrowheads="1"/>
          </p:cNvSpPr>
          <p:nvPr/>
        </p:nvSpPr>
        <p:spPr bwMode="auto">
          <a:xfrm>
            <a:off x="6499225" y="5343525"/>
            <a:ext cx="197643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5000"/>
              </a:lnSpc>
              <a:spcBef>
                <a:spcPct val="0"/>
              </a:spcBef>
              <a:buFontTx/>
              <a:buNone/>
            </a:pPr>
            <a:r>
              <a:rPr lang="en-US" altLang="x-none" sz="1400">
                <a:latin typeface="Arial" charset="0"/>
              </a:rPr>
              <a:t>humans at a</a:t>
            </a:r>
          </a:p>
          <a:p>
            <a:pPr algn="ctr">
              <a:lnSpc>
                <a:spcPct val="85000"/>
              </a:lnSpc>
              <a:spcBef>
                <a:spcPct val="0"/>
              </a:spcBef>
              <a:buFontTx/>
              <a:buNone/>
            </a:pPr>
            <a:r>
              <a:rPr lang="en-US" altLang="x-none" sz="1400">
                <a:latin typeface="Arial" charset="0"/>
              </a:rPr>
              <a:t>cocktail party </a:t>
            </a:r>
          </a:p>
          <a:p>
            <a:pPr algn="ctr">
              <a:lnSpc>
                <a:spcPct val="85000"/>
              </a:lnSpc>
              <a:spcBef>
                <a:spcPct val="0"/>
              </a:spcBef>
              <a:buFontTx/>
              <a:buNone/>
            </a:pPr>
            <a:r>
              <a:rPr lang="en-US" altLang="x-none" sz="1400">
                <a:latin typeface="Arial" charset="0"/>
              </a:rPr>
              <a:t>(shared air, acoustical)</a:t>
            </a:r>
          </a:p>
        </p:txBody>
      </p:sp>
      <p:sp>
        <p:nvSpPr>
          <p:cNvPr id="33799" name="Line 173"/>
          <p:cNvSpPr>
            <a:spLocks noChangeShapeType="1"/>
          </p:cNvSpPr>
          <p:nvPr/>
        </p:nvSpPr>
        <p:spPr bwMode="auto">
          <a:xfrm flipH="1">
            <a:off x="1544638" y="4522788"/>
            <a:ext cx="466725" cy="890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0" name="Line 174"/>
          <p:cNvSpPr>
            <a:spLocks noChangeShapeType="1"/>
          </p:cNvSpPr>
          <p:nvPr/>
        </p:nvSpPr>
        <p:spPr bwMode="auto">
          <a:xfrm>
            <a:off x="1527175" y="4994275"/>
            <a:ext cx="242888"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1" name="Line 175"/>
          <p:cNvSpPr>
            <a:spLocks noChangeShapeType="1"/>
          </p:cNvSpPr>
          <p:nvPr/>
        </p:nvSpPr>
        <p:spPr bwMode="auto">
          <a:xfrm>
            <a:off x="1392238" y="5330825"/>
            <a:ext cx="1905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2" name="Line 176"/>
          <p:cNvSpPr>
            <a:spLocks noChangeShapeType="1"/>
          </p:cNvSpPr>
          <p:nvPr/>
        </p:nvSpPr>
        <p:spPr bwMode="auto">
          <a:xfrm flipV="1">
            <a:off x="1836738" y="4854575"/>
            <a:ext cx="177800" cy="7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3803" name="Group 382"/>
          <p:cNvGrpSpPr>
            <a:grpSpLocks/>
          </p:cNvGrpSpPr>
          <p:nvPr/>
        </p:nvGrpSpPr>
        <p:grpSpPr bwMode="auto">
          <a:xfrm>
            <a:off x="4808538" y="5362575"/>
            <a:ext cx="288925" cy="220663"/>
            <a:chOff x="2274" y="2821"/>
            <a:chExt cx="215" cy="238"/>
          </a:xfrm>
        </p:grpSpPr>
        <p:sp>
          <p:nvSpPr>
            <p:cNvPr id="33990" name="Freeform 383"/>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1 w 430"/>
                <a:gd name="T19" fmla="*/ 1 h 50"/>
                <a:gd name="T20" fmla="*/ 1 w 430"/>
                <a:gd name="T21" fmla="*/ 1 h 50"/>
                <a:gd name="T22" fmla="*/ 1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1" name="Line 384"/>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92" name="Freeform 385"/>
            <p:cNvSpPr>
              <a:spLocks/>
            </p:cNvSpPr>
            <p:nvPr/>
          </p:nvSpPr>
          <p:spPr bwMode="auto">
            <a:xfrm>
              <a:off x="2317" y="2923"/>
              <a:ext cx="44" cy="109"/>
            </a:xfrm>
            <a:custGeom>
              <a:avLst/>
              <a:gdLst>
                <a:gd name="T0" fmla="*/ 1 w 87"/>
                <a:gd name="T1" fmla="*/ 0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33993" name="Line 386"/>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94" name="Freeform 387"/>
            <p:cNvSpPr>
              <a:spLocks/>
            </p:cNvSpPr>
            <p:nvPr/>
          </p:nvSpPr>
          <p:spPr bwMode="auto">
            <a:xfrm>
              <a:off x="2317" y="3005"/>
              <a:ext cx="86" cy="27"/>
            </a:xfrm>
            <a:custGeom>
              <a:avLst/>
              <a:gdLst>
                <a:gd name="T0" fmla="*/ 1 w 172"/>
                <a:gd name="T1" fmla="*/ 0 h 55"/>
                <a:gd name="T2" fmla="*/ 0 w 172"/>
                <a:gd name="T3" fmla="*/ 0 h 55"/>
                <a:gd name="T4" fmla="*/ 1 w 172"/>
                <a:gd name="T5" fmla="*/ 0 h 55"/>
                <a:gd name="T6" fmla="*/ 1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33995" name="Line 388"/>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96" name="Freeform 389"/>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33997" name="Freeform 390"/>
            <p:cNvSpPr>
              <a:spLocks/>
            </p:cNvSpPr>
            <p:nvPr/>
          </p:nvSpPr>
          <p:spPr bwMode="auto">
            <a:xfrm>
              <a:off x="2290" y="3043"/>
              <a:ext cx="171" cy="1"/>
            </a:xfrm>
            <a:custGeom>
              <a:avLst/>
              <a:gdLst>
                <a:gd name="T0" fmla="*/ 0 w 343"/>
                <a:gd name="T1" fmla="*/ 0 h 1"/>
                <a:gd name="T2" fmla="*/ 0 w 343"/>
                <a:gd name="T3" fmla="*/ 0 h 1"/>
                <a:gd name="T4" fmla="*/ 0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33998" name="Rectangle 391"/>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33999" name="Freeform 392"/>
            <p:cNvSpPr>
              <a:spLocks noEditPoints="1"/>
            </p:cNvSpPr>
            <p:nvPr/>
          </p:nvSpPr>
          <p:spPr bwMode="auto">
            <a:xfrm>
              <a:off x="2281" y="2821"/>
              <a:ext cx="208" cy="175"/>
            </a:xfrm>
            <a:custGeom>
              <a:avLst/>
              <a:gdLst>
                <a:gd name="T0" fmla="*/ 1 w 415"/>
                <a:gd name="T1" fmla="*/ 1 h 350"/>
                <a:gd name="T2" fmla="*/ 1 w 415"/>
                <a:gd name="T3" fmla="*/ 1 h 350"/>
                <a:gd name="T4" fmla="*/ 1 w 415"/>
                <a:gd name="T5" fmla="*/ 1 h 350"/>
                <a:gd name="T6" fmla="*/ 1 w 415"/>
                <a:gd name="T7" fmla="*/ 1 h 350"/>
                <a:gd name="T8" fmla="*/ 1 w 415"/>
                <a:gd name="T9" fmla="*/ 1 h 350"/>
                <a:gd name="T10" fmla="*/ 1 w 415"/>
                <a:gd name="T11" fmla="*/ 1 h 350"/>
                <a:gd name="T12" fmla="*/ 1 w 415"/>
                <a:gd name="T13" fmla="*/ 1 h 350"/>
                <a:gd name="T14" fmla="*/ 1 w 415"/>
                <a:gd name="T15" fmla="*/ 1 h 350"/>
                <a:gd name="T16" fmla="*/ 1 w 415"/>
                <a:gd name="T17" fmla="*/ 1 h 350"/>
                <a:gd name="T18" fmla="*/ 1 w 415"/>
                <a:gd name="T19" fmla="*/ 1 h 350"/>
                <a:gd name="T20" fmla="*/ 1 w 415"/>
                <a:gd name="T21" fmla="*/ 1 h 350"/>
                <a:gd name="T22" fmla="*/ 1 w 415"/>
                <a:gd name="T23" fmla="*/ 1 h 350"/>
                <a:gd name="T24" fmla="*/ 1 w 415"/>
                <a:gd name="T25" fmla="*/ 1 h 350"/>
                <a:gd name="T26" fmla="*/ 1 w 415"/>
                <a:gd name="T27" fmla="*/ 1 h 350"/>
                <a:gd name="T28" fmla="*/ 1 w 415"/>
                <a:gd name="T29" fmla="*/ 1 h 350"/>
                <a:gd name="T30" fmla="*/ 1 w 415"/>
                <a:gd name="T31" fmla="*/ 1 h 350"/>
                <a:gd name="T32" fmla="*/ 1 w 415"/>
                <a:gd name="T33" fmla="*/ 1 h 350"/>
                <a:gd name="T34" fmla="*/ 1 w 415"/>
                <a:gd name="T35" fmla="*/ 1 h 350"/>
                <a:gd name="T36" fmla="*/ 1 w 415"/>
                <a:gd name="T37" fmla="*/ 1 h 350"/>
                <a:gd name="T38" fmla="*/ 1 w 415"/>
                <a:gd name="T39" fmla="*/ 1 h 350"/>
                <a:gd name="T40" fmla="*/ 1 w 415"/>
                <a:gd name="T41" fmla="*/ 1 h 350"/>
                <a:gd name="T42" fmla="*/ 1 w 415"/>
                <a:gd name="T43" fmla="*/ 1 h 350"/>
                <a:gd name="T44" fmla="*/ 1 w 415"/>
                <a:gd name="T45" fmla="*/ 1 h 350"/>
                <a:gd name="T46" fmla="*/ 1 w 415"/>
                <a:gd name="T47" fmla="*/ 0 h 350"/>
                <a:gd name="T48" fmla="*/ 1 w 415"/>
                <a:gd name="T49" fmla="*/ 1 h 350"/>
                <a:gd name="T50" fmla="*/ 1 w 415"/>
                <a:gd name="T51" fmla="*/ 1 h 350"/>
                <a:gd name="T52" fmla="*/ 1 w 415"/>
                <a:gd name="T53" fmla="*/ 1 h 350"/>
                <a:gd name="T54" fmla="*/ 1 w 415"/>
                <a:gd name="T55" fmla="*/ 1 h 350"/>
                <a:gd name="T56" fmla="*/ 1 w 415"/>
                <a:gd name="T57" fmla="*/ 1 h 350"/>
                <a:gd name="T58" fmla="*/ 1 w 415"/>
                <a:gd name="T59" fmla="*/ 1 h 350"/>
                <a:gd name="T60" fmla="*/ 1 w 415"/>
                <a:gd name="T61" fmla="*/ 1 h 350"/>
                <a:gd name="T62" fmla="*/ 1 w 415"/>
                <a:gd name="T63" fmla="*/ 1 h 350"/>
                <a:gd name="T64" fmla="*/ 1 w 415"/>
                <a:gd name="T65" fmla="*/ 1 h 350"/>
                <a:gd name="T66" fmla="*/ 1 w 415"/>
                <a:gd name="T67" fmla="*/ 1 h 350"/>
                <a:gd name="T68" fmla="*/ 1 w 415"/>
                <a:gd name="T69" fmla="*/ 1 h 350"/>
                <a:gd name="T70" fmla="*/ 1 w 415"/>
                <a:gd name="T71" fmla="*/ 1 h 350"/>
                <a:gd name="T72" fmla="*/ 1 w 415"/>
                <a:gd name="T73" fmla="*/ 1 h 350"/>
                <a:gd name="T74" fmla="*/ 1 w 415"/>
                <a:gd name="T75" fmla="*/ 1 h 350"/>
                <a:gd name="T76" fmla="*/ 1 w 415"/>
                <a:gd name="T77" fmla="*/ 1 h 350"/>
                <a:gd name="T78" fmla="*/ 1 w 415"/>
                <a:gd name="T79" fmla="*/ 1 h 350"/>
                <a:gd name="T80" fmla="*/ 1 w 415"/>
                <a:gd name="T81" fmla="*/ 1 h 350"/>
                <a:gd name="T82" fmla="*/ 1 w 415"/>
                <a:gd name="T83" fmla="*/ 1 h 350"/>
                <a:gd name="T84" fmla="*/ 1 w 415"/>
                <a:gd name="T85" fmla="*/ 1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34000" name="Line 393"/>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001" name="Line 394"/>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002" name="Line 395"/>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003" name="Freeform 396"/>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1 w 101"/>
                <a:gd name="T13" fmla="*/ 1 h 80"/>
                <a:gd name="T14" fmla="*/ 1 w 101"/>
                <a:gd name="T15" fmla="*/ 1 h 80"/>
                <a:gd name="T16" fmla="*/ 1 w 101"/>
                <a:gd name="T17" fmla="*/ 1 h 80"/>
                <a:gd name="T18" fmla="*/ 1 w 101"/>
                <a:gd name="T19" fmla="*/ 1 h 80"/>
                <a:gd name="T20" fmla="*/ 1 w 101"/>
                <a:gd name="T21" fmla="*/ 1 h 80"/>
                <a:gd name="T22" fmla="*/ 1 w 101"/>
                <a:gd name="T23" fmla="*/ 1 h 80"/>
                <a:gd name="T24" fmla="*/ 1 w 101"/>
                <a:gd name="T25" fmla="*/ 1 h 80"/>
                <a:gd name="T26" fmla="*/ 1 w 101"/>
                <a:gd name="T27" fmla="*/ 1 h 80"/>
                <a:gd name="T28" fmla="*/ 1 w 101"/>
                <a:gd name="T29" fmla="*/ 1 h 80"/>
                <a:gd name="T30" fmla="*/ 1 w 101"/>
                <a:gd name="T31" fmla="*/ 1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grpSp>
        <p:nvGrpSpPr>
          <p:cNvPr id="33804" name="Group 398"/>
          <p:cNvGrpSpPr>
            <a:grpSpLocks/>
          </p:cNvGrpSpPr>
          <p:nvPr/>
        </p:nvGrpSpPr>
        <p:grpSpPr bwMode="auto">
          <a:xfrm>
            <a:off x="5314950" y="5343525"/>
            <a:ext cx="223838" cy="254000"/>
            <a:chOff x="2274" y="2821"/>
            <a:chExt cx="215" cy="238"/>
          </a:xfrm>
        </p:grpSpPr>
        <p:sp>
          <p:nvSpPr>
            <p:cNvPr id="33976" name="Freeform 399"/>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1 w 430"/>
                <a:gd name="T19" fmla="*/ 1 h 50"/>
                <a:gd name="T20" fmla="*/ 1 w 430"/>
                <a:gd name="T21" fmla="*/ 1 h 50"/>
                <a:gd name="T22" fmla="*/ 1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7" name="Line 400"/>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78" name="Freeform 401"/>
            <p:cNvSpPr>
              <a:spLocks/>
            </p:cNvSpPr>
            <p:nvPr/>
          </p:nvSpPr>
          <p:spPr bwMode="auto">
            <a:xfrm>
              <a:off x="2317" y="2923"/>
              <a:ext cx="44" cy="109"/>
            </a:xfrm>
            <a:custGeom>
              <a:avLst/>
              <a:gdLst>
                <a:gd name="T0" fmla="*/ 1 w 87"/>
                <a:gd name="T1" fmla="*/ 0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33979" name="Line 402"/>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80" name="Freeform 403"/>
            <p:cNvSpPr>
              <a:spLocks/>
            </p:cNvSpPr>
            <p:nvPr/>
          </p:nvSpPr>
          <p:spPr bwMode="auto">
            <a:xfrm>
              <a:off x="2317" y="3005"/>
              <a:ext cx="86" cy="27"/>
            </a:xfrm>
            <a:custGeom>
              <a:avLst/>
              <a:gdLst>
                <a:gd name="T0" fmla="*/ 1 w 172"/>
                <a:gd name="T1" fmla="*/ 0 h 55"/>
                <a:gd name="T2" fmla="*/ 0 w 172"/>
                <a:gd name="T3" fmla="*/ 0 h 55"/>
                <a:gd name="T4" fmla="*/ 1 w 172"/>
                <a:gd name="T5" fmla="*/ 0 h 55"/>
                <a:gd name="T6" fmla="*/ 1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33981" name="Line 404"/>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82" name="Freeform 405"/>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33983" name="Freeform 406"/>
            <p:cNvSpPr>
              <a:spLocks/>
            </p:cNvSpPr>
            <p:nvPr/>
          </p:nvSpPr>
          <p:spPr bwMode="auto">
            <a:xfrm>
              <a:off x="2290" y="3043"/>
              <a:ext cx="171" cy="1"/>
            </a:xfrm>
            <a:custGeom>
              <a:avLst/>
              <a:gdLst>
                <a:gd name="T0" fmla="*/ 0 w 343"/>
                <a:gd name="T1" fmla="*/ 0 h 1"/>
                <a:gd name="T2" fmla="*/ 0 w 343"/>
                <a:gd name="T3" fmla="*/ 0 h 1"/>
                <a:gd name="T4" fmla="*/ 0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33984" name="Rectangle 407"/>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33985" name="Freeform 408"/>
            <p:cNvSpPr>
              <a:spLocks noEditPoints="1"/>
            </p:cNvSpPr>
            <p:nvPr/>
          </p:nvSpPr>
          <p:spPr bwMode="auto">
            <a:xfrm>
              <a:off x="2281" y="2821"/>
              <a:ext cx="208" cy="175"/>
            </a:xfrm>
            <a:custGeom>
              <a:avLst/>
              <a:gdLst>
                <a:gd name="T0" fmla="*/ 1 w 415"/>
                <a:gd name="T1" fmla="*/ 1 h 350"/>
                <a:gd name="T2" fmla="*/ 1 w 415"/>
                <a:gd name="T3" fmla="*/ 1 h 350"/>
                <a:gd name="T4" fmla="*/ 1 w 415"/>
                <a:gd name="T5" fmla="*/ 1 h 350"/>
                <a:gd name="T6" fmla="*/ 1 w 415"/>
                <a:gd name="T7" fmla="*/ 1 h 350"/>
                <a:gd name="T8" fmla="*/ 1 w 415"/>
                <a:gd name="T9" fmla="*/ 1 h 350"/>
                <a:gd name="T10" fmla="*/ 1 w 415"/>
                <a:gd name="T11" fmla="*/ 1 h 350"/>
                <a:gd name="T12" fmla="*/ 1 w 415"/>
                <a:gd name="T13" fmla="*/ 1 h 350"/>
                <a:gd name="T14" fmla="*/ 1 w 415"/>
                <a:gd name="T15" fmla="*/ 1 h 350"/>
                <a:gd name="T16" fmla="*/ 1 w 415"/>
                <a:gd name="T17" fmla="*/ 1 h 350"/>
                <a:gd name="T18" fmla="*/ 1 w 415"/>
                <a:gd name="T19" fmla="*/ 1 h 350"/>
                <a:gd name="T20" fmla="*/ 1 w 415"/>
                <a:gd name="T21" fmla="*/ 1 h 350"/>
                <a:gd name="T22" fmla="*/ 1 w 415"/>
                <a:gd name="T23" fmla="*/ 1 h 350"/>
                <a:gd name="T24" fmla="*/ 1 w 415"/>
                <a:gd name="T25" fmla="*/ 1 h 350"/>
                <a:gd name="T26" fmla="*/ 1 w 415"/>
                <a:gd name="T27" fmla="*/ 1 h 350"/>
                <a:gd name="T28" fmla="*/ 1 w 415"/>
                <a:gd name="T29" fmla="*/ 1 h 350"/>
                <a:gd name="T30" fmla="*/ 1 w 415"/>
                <a:gd name="T31" fmla="*/ 1 h 350"/>
                <a:gd name="T32" fmla="*/ 1 w 415"/>
                <a:gd name="T33" fmla="*/ 1 h 350"/>
                <a:gd name="T34" fmla="*/ 1 w 415"/>
                <a:gd name="T35" fmla="*/ 1 h 350"/>
                <a:gd name="T36" fmla="*/ 1 w 415"/>
                <a:gd name="T37" fmla="*/ 1 h 350"/>
                <a:gd name="T38" fmla="*/ 1 w 415"/>
                <a:gd name="T39" fmla="*/ 1 h 350"/>
                <a:gd name="T40" fmla="*/ 1 w 415"/>
                <a:gd name="T41" fmla="*/ 1 h 350"/>
                <a:gd name="T42" fmla="*/ 1 w 415"/>
                <a:gd name="T43" fmla="*/ 1 h 350"/>
                <a:gd name="T44" fmla="*/ 1 w 415"/>
                <a:gd name="T45" fmla="*/ 1 h 350"/>
                <a:gd name="T46" fmla="*/ 1 w 415"/>
                <a:gd name="T47" fmla="*/ 0 h 350"/>
                <a:gd name="T48" fmla="*/ 1 w 415"/>
                <a:gd name="T49" fmla="*/ 1 h 350"/>
                <a:gd name="T50" fmla="*/ 1 w 415"/>
                <a:gd name="T51" fmla="*/ 1 h 350"/>
                <a:gd name="T52" fmla="*/ 1 w 415"/>
                <a:gd name="T53" fmla="*/ 1 h 350"/>
                <a:gd name="T54" fmla="*/ 1 w 415"/>
                <a:gd name="T55" fmla="*/ 1 h 350"/>
                <a:gd name="T56" fmla="*/ 1 w 415"/>
                <a:gd name="T57" fmla="*/ 1 h 350"/>
                <a:gd name="T58" fmla="*/ 1 w 415"/>
                <a:gd name="T59" fmla="*/ 1 h 350"/>
                <a:gd name="T60" fmla="*/ 1 w 415"/>
                <a:gd name="T61" fmla="*/ 1 h 350"/>
                <a:gd name="T62" fmla="*/ 1 w 415"/>
                <a:gd name="T63" fmla="*/ 1 h 350"/>
                <a:gd name="T64" fmla="*/ 1 w 415"/>
                <a:gd name="T65" fmla="*/ 1 h 350"/>
                <a:gd name="T66" fmla="*/ 1 w 415"/>
                <a:gd name="T67" fmla="*/ 1 h 350"/>
                <a:gd name="T68" fmla="*/ 1 w 415"/>
                <a:gd name="T69" fmla="*/ 1 h 350"/>
                <a:gd name="T70" fmla="*/ 1 w 415"/>
                <a:gd name="T71" fmla="*/ 1 h 350"/>
                <a:gd name="T72" fmla="*/ 1 w 415"/>
                <a:gd name="T73" fmla="*/ 1 h 350"/>
                <a:gd name="T74" fmla="*/ 1 w 415"/>
                <a:gd name="T75" fmla="*/ 1 h 350"/>
                <a:gd name="T76" fmla="*/ 1 w 415"/>
                <a:gd name="T77" fmla="*/ 1 h 350"/>
                <a:gd name="T78" fmla="*/ 1 w 415"/>
                <a:gd name="T79" fmla="*/ 1 h 350"/>
                <a:gd name="T80" fmla="*/ 1 w 415"/>
                <a:gd name="T81" fmla="*/ 1 h 350"/>
                <a:gd name="T82" fmla="*/ 1 w 415"/>
                <a:gd name="T83" fmla="*/ 1 h 350"/>
                <a:gd name="T84" fmla="*/ 1 w 415"/>
                <a:gd name="T85" fmla="*/ 1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33986" name="Line 409"/>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87" name="Line 410"/>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88" name="Line 411"/>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89" name="Freeform 412"/>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1 w 101"/>
                <a:gd name="T13" fmla="*/ 1 h 80"/>
                <a:gd name="T14" fmla="*/ 1 w 101"/>
                <a:gd name="T15" fmla="*/ 1 h 80"/>
                <a:gd name="T16" fmla="*/ 1 w 101"/>
                <a:gd name="T17" fmla="*/ 1 h 80"/>
                <a:gd name="T18" fmla="*/ 1 w 101"/>
                <a:gd name="T19" fmla="*/ 1 h 80"/>
                <a:gd name="T20" fmla="*/ 1 w 101"/>
                <a:gd name="T21" fmla="*/ 1 h 80"/>
                <a:gd name="T22" fmla="*/ 1 w 101"/>
                <a:gd name="T23" fmla="*/ 1 h 80"/>
                <a:gd name="T24" fmla="*/ 1 w 101"/>
                <a:gd name="T25" fmla="*/ 1 h 80"/>
                <a:gd name="T26" fmla="*/ 1 w 101"/>
                <a:gd name="T27" fmla="*/ 1 h 80"/>
                <a:gd name="T28" fmla="*/ 1 w 101"/>
                <a:gd name="T29" fmla="*/ 1 h 80"/>
                <a:gd name="T30" fmla="*/ 1 w 101"/>
                <a:gd name="T31" fmla="*/ 1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grpSp>
        <p:nvGrpSpPr>
          <p:cNvPr id="33805" name="Group 413"/>
          <p:cNvGrpSpPr>
            <a:grpSpLocks/>
          </p:cNvGrpSpPr>
          <p:nvPr/>
        </p:nvGrpSpPr>
        <p:grpSpPr bwMode="auto">
          <a:xfrm flipH="1">
            <a:off x="5694363" y="5372100"/>
            <a:ext cx="298450" cy="211138"/>
            <a:chOff x="2274" y="2821"/>
            <a:chExt cx="215" cy="238"/>
          </a:xfrm>
        </p:grpSpPr>
        <p:sp>
          <p:nvSpPr>
            <p:cNvPr id="33962" name="Freeform 414"/>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1 w 430"/>
                <a:gd name="T19" fmla="*/ 1 h 50"/>
                <a:gd name="T20" fmla="*/ 1 w 430"/>
                <a:gd name="T21" fmla="*/ 1 h 50"/>
                <a:gd name="T22" fmla="*/ 1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3" name="Line 415"/>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64" name="Freeform 416"/>
            <p:cNvSpPr>
              <a:spLocks/>
            </p:cNvSpPr>
            <p:nvPr/>
          </p:nvSpPr>
          <p:spPr bwMode="auto">
            <a:xfrm>
              <a:off x="2317" y="2923"/>
              <a:ext cx="44" cy="109"/>
            </a:xfrm>
            <a:custGeom>
              <a:avLst/>
              <a:gdLst>
                <a:gd name="T0" fmla="*/ 1 w 87"/>
                <a:gd name="T1" fmla="*/ 0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33965" name="Line 417"/>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66" name="Freeform 418"/>
            <p:cNvSpPr>
              <a:spLocks/>
            </p:cNvSpPr>
            <p:nvPr/>
          </p:nvSpPr>
          <p:spPr bwMode="auto">
            <a:xfrm>
              <a:off x="2317" y="3005"/>
              <a:ext cx="86" cy="27"/>
            </a:xfrm>
            <a:custGeom>
              <a:avLst/>
              <a:gdLst>
                <a:gd name="T0" fmla="*/ 1 w 172"/>
                <a:gd name="T1" fmla="*/ 0 h 55"/>
                <a:gd name="T2" fmla="*/ 0 w 172"/>
                <a:gd name="T3" fmla="*/ 0 h 55"/>
                <a:gd name="T4" fmla="*/ 1 w 172"/>
                <a:gd name="T5" fmla="*/ 0 h 55"/>
                <a:gd name="T6" fmla="*/ 1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33967" name="Line 419"/>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68" name="Freeform 420"/>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33969" name="Freeform 421"/>
            <p:cNvSpPr>
              <a:spLocks/>
            </p:cNvSpPr>
            <p:nvPr/>
          </p:nvSpPr>
          <p:spPr bwMode="auto">
            <a:xfrm>
              <a:off x="2290" y="3043"/>
              <a:ext cx="171" cy="1"/>
            </a:xfrm>
            <a:custGeom>
              <a:avLst/>
              <a:gdLst>
                <a:gd name="T0" fmla="*/ 0 w 343"/>
                <a:gd name="T1" fmla="*/ 0 h 1"/>
                <a:gd name="T2" fmla="*/ 0 w 343"/>
                <a:gd name="T3" fmla="*/ 0 h 1"/>
                <a:gd name="T4" fmla="*/ 0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33970" name="Rectangle 422"/>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33971" name="Freeform 423"/>
            <p:cNvSpPr>
              <a:spLocks noEditPoints="1"/>
            </p:cNvSpPr>
            <p:nvPr/>
          </p:nvSpPr>
          <p:spPr bwMode="auto">
            <a:xfrm>
              <a:off x="2281" y="2821"/>
              <a:ext cx="208" cy="175"/>
            </a:xfrm>
            <a:custGeom>
              <a:avLst/>
              <a:gdLst>
                <a:gd name="T0" fmla="*/ 1 w 415"/>
                <a:gd name="T1" fmla="*/ 1 h 350"/>
                <a:gd name="T2" fmla="*/ 1 w 415"/>
                <a:gd name="T3" fmla="*/ 1 h 350"/>
                <a:gd name="T4" fmla="*/ 1 w 415"/>
                <a:gd name="T5" fmla="*/ 1 h 350"/>
                <a:gd name="T6" fmla="*/ 1 w 415"/>
                <a:gd name="T7" fmla="*/ 1 h 350"/>
                <a:gd name="T8" fmla="*/ 1 w 415"/>
                <a:gd name="T9" fmla="*/ 1 h 350"/>
                <a:gd name="T10" fmla="*/ 1 w 415"/>
                <a:gd name="T11" fmla="*/ 1 h 350"/>
                <a:gd name="T12" fmla="*/ 1 w 415"/>
                <a:gd name="T13" fmla="*/ 1 h 350"/>
                <a:gd name="T14" fmla="*/ 1 w 415"/>
                <a:gd name="T15" fmla="*/ 1 h 350"/>
                <a:gd name="T16" fmla="*/ 1 w 415"/>
                <a:gd name="T17" fmla="*/ 1 h 350"/>
                <a:gd name="T18" fmla="*/ 1 w 415"/>
                <a:gd name="T19" fmla="*/ 1 h 350"/>
                <a:gd name="T20" fmla="*/ 1 w 415"/>
                <a:gd name="T21" fmla="*/ 1 h 350"/>
                <a:gd name="T22" fmla="*/ 1 w 415"/>
                <a:gd name="T23" fmla="*/ 1 h 350"/>
                <a:gd name="T24" fmla="*/ 1 w 415"/>
                <a:gd name="T25" fmla="*/ 1 h 350"/>
                <a:gd name="T26" fmla="*/ 1 w 415"/>
                <a:gd name="T27" fmla="*/ 1 h 350"/>
                <a:gd name="T28" fmla="*/ 1 w 415"/>
                <a:gd name="T29" fmla="*/ 1 h 350"/>
                <a:gd name="T30" fmla="*/ 1 w 415"/>
                <a:gd name="T31" fmla="*/ 1 h 350"/>
                <a:gd name="T32" fmla="*/ 1 w 415"/>
                <a:gd name="T33" fmla="*/ 1 h 350"/>
                <a:gd name="T34" fmla="*/ 1 w 415"/>
                <a:gd name="T35" fmla="*/ 1 h 350"/>
                <a:gd name="T36" fmla="*/ 1 w 415"/>
                <a:gd name="T37" fmla="*/ 1 h 350"/>
                <a:gd name="T38" fmla="*/ 1 w 415"/>
                <a:gd name="T39" fmla="*/ 1 h 350"/>
                <a:gd name="T40" fmla="*/ 1 w 415"/>
                <a:gd name="T41" fmla="*/ 1 h 350"/>
                <a:gd name="T42" fmla="*/ 1 w 415"/>
                <a:gd name="T43" fmla="*/ 1 h 350"/>
                <a:gd name="T44" fmla="*/ 1 w 415"/>
                <a:gd name="T45" fmla="*/ 1 h 350"/>
                <a:gd name="T46" fmla="*/ 1 w 415"/>
                <a:gd name="T47" fmla="*/ 0 h 350"/>
                <a:gd name="T48" fmla="*/ 1 w 415"/>
                <a:gd name="T49" fmla="*/ 1 h 350"/>
                <a:gd name="T50" fmla="*/ 1 w 415"/>
                <a:gd name="T51" fmla="*/ 1 h 350"/>
                <a:gd name="T52" fmla="*/ 1 w 415"/>
                <a:gd name="T53" fmla="*/ 1 h 350"/>
                <a:gd name="T54" fmla="*/ 1 w 415"/>
                <a:gd name="T55" fmla="*/ 1 h 350"/>
                <a:gd name="T56" fmla="*/ 1 w 415"/>
                <a:gd name="T57" fmla="*/ 1 h 350"/>
                <a:gd name="T58" fmla="*/ 1 w 415"/>
                <a:gd name="T59" fmla="*/ 1 h 350"/>
                <a:gd name="T60" fmla="*/ 1 w 415"/>
                <a:gd name="T61" fmla="*/ 1 h 350"/>
                <a:gd name="T62" fmla="*/ 1 w 415"/>
                <a:gd name="T63" fmla="*/ 1 h 350"/>
                <a:gd name="T64" fmla="*/ 1 w 415"/>
                <a:gd name="T65" fmla="*/ 1 h 350"/>
                <a:gd name="T66" fmla="*/ 1 w 415"/>
                <a:gd name="T67" fmla="*/ 1 h 350"/>
                <a:gd name="T68" fmla="*/ 1 w 415"/>
                <a:gd name="T69" fmla="*/ 1 h 350"/>
                <a:gd name="T70" fmla="*/ 1 w 415"/>
                <a:gd name="T71" fmla="*/ 1 h 350"/>
                <a:gd name="T72" fmla="*/ 1 w 415"/>
                <a:gd name="T73" fmla="*/ 1 h 350"/>
                <a:gd name="T74" fmla="*/ 1 w 415"/>
                <a:gd name="T75" fmla="*/ 1 h 350"/>
                <a:gd name="T76" fmla="*/ 1 w 415"/>
                <a:gd name="T77" fmla="*/ 1 h 350"/>
                <a:gd name="T78" fmla="*/ 1 w 415"/>
                <a:gd name="T79" fmla="*/ 1 h 350"/>
                <a:gd name="T80" fmla="*/ 1 w 415"/>
                <a:gd name="T81" fmla="*/ 1 h 350"/>
                <a:gd name="T82" fmla="*/ 1 w 415"/>
                <a:gd name="T83" fmla="*/ 1 h 350"/>
                <a:gd name="T84" fmla="*/ 1 w 415"/>
                <a:gd name="T85" fmla="*/ 1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33972" name="Line 424"/>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73" name="Line 425"/>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74" name="Line 426"/>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75" name="Freeform 427"/>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1 w 101"/>
                <a:gd name="T13" fmla="*/ 1 h 80"/>
                <a:gd name="T14" fmla="*/ 1 w 101"/>
                <a:gd name="T15" fmla="*/ 1 h 80"/>
                <a:gd name="T16" fmla="*/ 1 w 101"/>
                <a:gd name="T17" fmla="*/ 1 h 80"/>
                <a:gd name="T18" fmla="*/ 1 w 101"/>
                <a:gd name="T19" fmla="*/ 1 h 80"/>
                <a:gd name="T20" fmla="*/ 1 w 101"/>
                <a:gd name="T21" fmla="*/ 1 h 80"/>
                <a:gd name="T22" fmla="*/ 1 w 101"/>
                <a:gd name="T23" fmla="*/ 1 h 80"/>
                <a:gd name="T24" fmla="*/ 1 w 101"/>
                <a:gd name="T25" fmla="*/ 1 h 80"/>
                <a:gd name="T26" fmla="*/ 1 w 101"/>
                <a:gd name="T27" fmla="*/ 1 h 80"/>
                <a:gd name="T28" fmla="*/ 1 w 101"/>
                <a:gd name="T29" fmla="*/ 1 h 80"/>
                <a:gd name="T30" fmla="*/ 1 w 101"/>
                <a:gd name="T31" fmla="*/ 1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pic>
        <p:nvPicPr>
          <p:cNvPr id="33806" name="Picture 429" descr="MMj03957750000[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081588" y="4649788"/>
            <a:ext cx="5619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7" name="Picture 432" descr="cocktai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6200" y="4168775"/>
            <a:ext cx="203041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8" name="Line 434"/>
          <p:cNvSpPr>
            <a:spLocks noChangeShapeType="1"/>
          </p:cNvSpPr>
          <p:nvPr/>
        </p:nvSpPr>
        <p:spPr bwMode="auto">
          <a:xfrm>
            <a:off x="1708150" y="4627563"/>
            <a:ext cx="2428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9" name="Line 435"/>
          <p:cNvSpPr>
            <a:spLocks noChangeShapeType="1"/>
          </p:cNvSpPr>
          <p:nvPr/>
        </p:nvSpPr>
        <p:spPr bwMode="auto">
          <a:xfrm>
            <a:off x="1708150" y="4627563"/>
            <a:ext cx="2428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0" name="Line 436"/>
          <p:cNvSpPr>
            <a:spLocks noChangeShapeType="1"/>
          </p:cNvSpPr>
          <p:nvPr/>
        </p:nvSpPr>
        <p:spPr bwMode="auto">
          <a:xfrm>
            <a:off x="1639888" y="5264150"/>
            <a:ext cx="1905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3811" name="Group 506"/>
          <p:cNvGrpSpPr>
            <a:grpSpLocks/>
          </p:cNvGrpSpPr>
          <p:nvPr/>
        </p:nvGrpSpPr>
        <p:grpSpPr bwMode="auto">
          <a:xfrm flipH="1">
            <a:off x="977900" y="5140325"/>
            <a:ext cx="501650" cy="512763"/>
            <a:chOff x="2839" y="3501"/>
            <a:chExt cx="755" cy="803"/>
          </a:xfrm>
        </p:grpSpPr>
        <p:pic>
          <p:nvPicPr>
            <p:cNvPr id="33960" name="Picture 507"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961" name="Freeform 50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33812" name="Group 621"/>
          <p:cNvGrpSpPr>
            <a:grpSpLocks/>
          </p:cNvGrpSpPr>
          <p:nvPr/>
        </p:nvGrpSpPr>
        <p:grpSpPr bwMode="auto">
          <a:xfrm>
            <a:off x="3038475" y="4186238"/>
            <a:ext cx="635000" cy="485775"/>
            <a:chOff x="3061" y="2530"/>
            <a:chExt cx="400" cy="306"/>
          </a:xfrm>
        </p:grpSpPr>
        <p:grpSp>
          <p:nvGrpSpPr>
            <p:cNvPr id="33929" name="Group 494"/>
            <p:cNvGrpSpPr>
              <a:grpSpLocks/>
            </p:cNvGrpSpPr>
            <p:nvPr/>
          </p:nvGrpSpPr>
          <p:grpSpPr bwMode="auto">
            <a:xfrm>
              <a:off x="3061" y="2530"/>
              <a:ext cx="327" cy="81"/>
              <a:chOff x="2199" y="955"/>
              <a:chExt cx="2547" cy="506"/>
            </a:xfrm>
          </p:grpSpPr>
          <p:sp>
            <p:nvSpPr>
              <p:cNvPr id="33954" name="Freeform 495"/>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55" name="Freeform 496"/>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56" name="Freeform 497"/>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57" name="Freeform 498"/>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58" name="Freeform 499"/>
              <p:cNvSpPr>
                <a:spLocks/>
              </p:cNvSpPr>
              <p:nvPr/>
            </p:nvSpPr>
            <p:spPr bwMode="auto">
              <a:xfrm>
                <a:off x="3646" y="997"/>
                <a:ext cx="660" cy="336"/>
              </a:xfrm>
              <a:custGeom>
                <a:avLst/>
                <a:gdLst>
                  <a:gd name="T0" fmla="*/ 425 w 646"/>
                  <a:gd name="T1" fmla="*/ 932 h 300"/>
                  <a:gd name="T2" fmla="*/ 605 w 646"/>
                  <a:gd name="T3" fmla="*/ 787 h 300"/>
                  <a:gd name="T4" fmla="*/ 752 w 646"/>
                  <a:gd name="T5" fmla="*/ 594 h 300"/>
                  <a:gd name="T6" fmla="*/ 776 w 646"/>
                  <a:gd name="T7" fmla="*/ 332 h 300"/>
                  <a:gd name="T8" fmla="*/ 569 w 646"/>
                  <a:gd name="T9" fmla="*/ 187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59" name="Freeform 500"/>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33930" name="Picture 549" descr="laptop_keyboa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931" name="Freeform 550"/>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3932" name="Picture 551" descr="scre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933" name="Freeform 552"/>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4" name="Freeform 553"/>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5" name="Freeform 554"/>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6" name="Freeform 555"/>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7" name="Freeform 556"/>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8" name="Freeform 557"/>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3939" name="Group 558"/>
            <p:cNvGrpSpPr>
              <a:grpSpLocks/>
            </p:cNvGrpSpPr>
            <p:nvPr/>
          </p:nvGrpSpPr>
          <p:grpSpPr bwMode="auto">
            <a:xfrm>
              <a:off x="3186" y="2777"/>
              <a:ext cx="55" cy="24"/>
              <a:chOff x="1740" y="2642"/>
              <a:chExt cx="752" cy="327"/>
            </a:xfrm>
          </p:grpSpPr>
          <p:sp>
            <p:nvSpPr>
              <p:cNvPr id="33948" name="Freeform 559"/>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9" name="Freeform 560"/>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0" name="Freeform 561"/>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1" name="Freeform 562"/>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2" name="Freeform 563"/>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3" name="Freeform 564"/>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3940" name="Freeform 565"/>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1" name="Freeform 566"/>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2" name="Freeform 567"/>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3" name="Freeform 568"/>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4" name="Freeform 569"/>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5" name="Freeform 570"/>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6" name="Freeform 589"/>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7" name="Freeform 590"/>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3813" name="Group 632"/>
          <p:cNvGrpSpPr>
            <a:grpSpLocks/>
          </p:cNvGrpSpPr>
          <p:nvPr/>
        </p:nvGrpSpPr>
        <p:grpSpPr bwMode="auto">
          <a:xfrm>
            <a:off x="3925888" y="4354513"/>
            <a:ext cx="536575" cy="401637"/>
            <a:chOff x="3328" y="2543"/>
            <a:chExt cx="338" cy="253"/>
          </a:xfrm>
        </p:grpSpPr>
        <p:grpSp>
          <p:nvGrpSpPr>
            <p:cNvPr id="33902" name="Group 487"/>
            <p:cNvGrpSpPr>
              <a:grpSpLocks/>
            </p:cNvGrpSpPr>
            <p:nvPr/>
          </p:nvGrpSpPr>
          <p:grpSpPr bwMode="auto">
            <a:xfrm>
              <a:off x="3328" y="2543"/>
              <a:ext cx="327" cy="81"/>
              <a:chOff x="2199" y="955"/>
              <a:chExt cx="2547" cy="506"/>
            </a:xfrm>
          </p:grpSpPr>
          <p:sp>
            <p:nvSpPr>
              <p:cNvPr id="33923" name="Freeform 488"/>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24" name="Freeform 489"/>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25" name="Freeform 490"/>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26" name="Freeform 491"/>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27" name="Freeform 492"/>
              <p:cNvSpPr>
                <a:spLocks/>
              </p:cNvSpPr>
              <p:nvPr/>
            </p:nvSpPr>
            <p:spPr bwMode="auto">
              <a:xfrm>
                <a:off x="3646" y="997"/>
                <a:ext cx="660" cy="336"/>
              </a:xfrm>
              <a:custGeom>
                <a:avLst/>
                <a:gdLst>
                  <a:gd name="T0" fmla="*/ 425 w 646"/>
                  <a:gd name="T1" fmla="*/ 932 h 300"/>
                  <a:gd name="T2" fmla="*/ 605 w 646"/>
                  <a:gd name="T3" fmla="*/ 787 h 300"/>
                  <a:gd name="T4" fmla="*/ 752 w 646"/>
                  <a:gd name="T5" fmla="*/ 594 h 300"/>
                  <a:gd name="T6" fmla="*/ 776 w 646"/>
                  <a:gd name="T7" fmla="*/ 332 h 300"/>
                  <a:gd name="T8" fmla="*/ 569 w 646"/>
                  <a:gd name="T9" fmla="*/ 187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28" name="Freeform 493"/>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33903" name="Picture 571" descr="laptop_keyboa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3381" y="269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904" name="Freeform 572"/>
            <p:cNvSpPr>
              <a:spLocks/>
            </p:cNvSpPr>
            <p:nvPr/>
          </p:nvSpPr>
          <p:spPr bwMode="auto">
            <a:xfrm>
              <a:off x="3462" y="259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3905" name="Picture 573" descr="scre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2" y="260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906" name="Freeform 574"/>
            <p:cNvSpPr>
              <a:spLocks/>
            </p:cNvSpPr>
            <p:nvPr/>
          </p:nvSpPr>
          <p:spPr bwMode="auto">
            <a:xfrm>
              <a:off x="3498" y="259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7" name="Freeform 575"/>
            <p:cNvSpPr>
              <a:spLocks/>
            </p:cNvSpPr>
            <p:nvPr/>
          </p:nvSpPr>
          <p:spPr bwMode="auto">
            <a:xfrm>
              <a:off x="3461" y="259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8" name="Freeform 576"/>
            <p:cNvSpPr>
              <a:spLocks/>
            </p:cNvSpPr>
            <p:nvPr/>
          </p:nvSpPr>
          <p:spPr bwMode="auto">
            <a:xfrm>
              <a:off x="3614" y="261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9" name="Freeform 577"/>
            <p:cNvSpPr>
              <a:spLocks/>
            </p:cNvSpPr>
            <p:nvPr/>
          </p:nvSpPr>
          <p:spPr bwMode="auto">
            <a:xfrm>
              <a:off x="3460" y="269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0" name="Freeform 578"/>
            <p:cNvSpPr>
              <a:spLocks/>
            </p:cNvSpPr>
            <p:nvPr/>
          </p:nvSpPr>
          <p:spPr bwMode="auto">
            <a:xfrm>
              <a:off x="3619" y="261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1" name="Freeform 579"/>
            <p:cNvSpPr>
              <a:spLocks/>
            </p:cNvSpPr>
            <p:nvPr/>
          </p:nvSpPr>
          <p:spPr bwMode="auto">
            <a:xfrm>
              <a:off x="3460" y="269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3912" name="Group 580"/>
            <p:cNvGrpSpPr>
              <a:grpSpLocks/>
            </p:cNvGrpSpPr>
            <p:nvPr/>
          </p:nvGrpSpPr>
          <p:grpSpPr bwMode="auto">
            <a:xfrm>
              <a:off x="3458" y="2737"/>
              <a:ext cx="55" cy="24"/>
              <a:chOff x="1740" y="2642"/>
              <a:chExt cx="752" cy="327"/>
            </a:xfrm>
          </p:grpSpPr>
          <p:sp>
            <p:nvSpPr>
              <p:cNvPr id="33917" name="Freeform 58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8" name="Freeform 58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9" name="Freeform 58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0" name="Freeform 58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1" name="Freeform 58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2" name="Freeform 58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3913" name="Freeform 587"/>
            <p:cNvSpPr>
              <a:spLocks/>
            </p:cNvSpPr>
            <p:nvPr/>
          </p:nvSpPr>
          <p:spPr bwMode="auto">
            <a:xfrm>
              <a:off x="3552" y="274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4" name="Freeform 588"/>
            <p:cNvSpPr>
              <a:spLocks/>
            </p:cNvSpPr>
            <p:nvPr/>
          </p:nvSpPr>
          <p:spPr bwMode="auto">
            <a:xfrm>
              <a:off x="3381" y="274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5" name="Freeform 591"/>
            <p:cNvSpPr>
              <a:spLocks/>
            </p:cNvSpPr>
            <p:nvPr/>
          </p:nvSpPr>
          <p:spPr bwMode="auto">
            <a:xfrm>
              <a:off x="3387" y="273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6" name="Freeform 592"/>
            <p:cNvSpPr>
              <a:spLocks/>
            </p:cNvSpPr>
            <p:nvPr/>
          </p:nvSpPr>
          <p:spPr bwMode="auto">
            <a:xfrm flipV="1">
              <a:off x="3549" y="273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3814" name="Group 631"/>
          <p:cNvGrpSpPr>
            <a:grpSpLocks/>
          </p:cNvGrpSpPr>
          <p:nvPr/>
        </p:nvGrpSpPr>
        <p:grpSpPr bwMode="auto">
          <a:xfrm>
            <a:off x="3308350" y="4614863"/>
            <a:ext cx="585788" cy="419100"/>
            <a:chOff x="5096" y="2218"/>
            <a:chExt cx="369" cy="264"/>
          </a:xfrm>
        </p:grpSpPr>
        <p:grpSp>
          <p:nvGrpSpPr>
            <p:cNvPr id="33893" name="Group 622"/>
            <p:cNvGrpSpPr>
              <a:grpSpLocks/>
            </p:cNvGrpSpPr>
            <p:nvPr/>
          </p:nvGrpSpPr>
          <p:grpSpPr bwMode="auto">
            <a:xfrm>
              <a:off x="5096" y="2218"/>
              <a:ext cx="327" cy="81"/>
              <a:chOff x="2199" y="955"/>
              <a:chExt cx="2547" cy="506"/>
            </a:xfrm>
          </p:grpSpPr>
          <p:sp>
            <p:nvSpPr>
              <p:cNvPr id="33896" name="Freeform 623"/>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97" name="Freeform 624"/>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98" name="Freeform 625"/>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99" name="Freeform 626"/>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00" name="Freeform 627"/>
              <p:cNvSpPr>
                <a:spLocks/>
              </p:cNvSpPr>
              <p:nvPr/>
            </p:nvSpPr>
            <p:spPr bwMode="auto">
              <a:xfrm>
                <a:off x="3646" y="997"/>
                <a:ext cx="660" cy="336"/>
              </a:xfrm>
              <a:custGeom>
                <a:avLst/>
                <a:gdLst>
                  <a:gd name="T0" fmla="*/ 425 w 646"/>
                  <a:gd name="T1" fmla="*/ 932 h 300"/>
                  <a:gd name="T2" fmla="*/ 605 w 646"/>
                  <a:gd name="T3" fmla="*/ 787 h 300"/>
                  <a:gd name="T4" fmla="*/ 752 w 646"/>
                  <a:gd name="T5" fmla="*/ 594 h 300"/>
                  <a:gd name="T6" fmla="*/ 776 w 646"/>
                  <a:gd name="T7" fmla="*/ 332 h 300"/>
                  <a:gd name="T8" fmla="*/ 569 w 646"/>
                  <a:gd name="T9" fmla="*/ 187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01" name="Freeform 628"/>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33894" name="Picture 629" descr="access_point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2" y="2250"/>
              <a:ext cx="27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95" name="Picture 630" descr="access_point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5" y="2251"/>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815" name="Group 633"/>
          <p:cNvGrpSpPr>
            <a:grpSpLocks/>
          </p:cNvGrpSpPr>
          <p:nvPr/>
        </p:nvGrpSpPr>
        <p:grpSpPr bwMode="auto">
          <a:xfrm>
            <a:off x="3009900" y="5040313"/>
            <a:ext cx="635000" cy="485775"/>
            <a:chOff x="3061" y="2530"/>
            <a:chExt cx="400" cy="306"/>
          </a:xfrm>
        </p:grpSpPr>
        <p:grpSp>
          <p:nvGrpSpPr>
            <p:cNvPr id="33862" name="Group 634"/>
            <p:cNvGrpSpPr>
              <a:grpSpLocks/>
            </p:cNvGrpSpPr>
            <p:nvPr/>
          </p:nvGrpSpPr>
          <p:grpSpPr bwMode="auto">
            <a:xfrm>
              <a:off x="3061" y="2530"/>
              <a:ext cx="327" cy="81"/>
              <a:chOff x="2199" y="955"/>
              <a:chExt cx="2547" cy="506"/>
            </a:xfrm>
          </p:grpSpPr>
          <p:sp>
            <p:nvSpPr>
              <p:cNvPr id="33887" name="Freeform 635"/>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88" name="Freeform 636"/>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89" name="Freeform 637"/>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90" name="Freeform 638"/>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91" name="Freeform 639"/>
              <p:cNvSpPr>
                <a:spLocks/>
              </p:cNvSpPr>
              <p:nvPr/>
            </p:nvSpPr>
            <p:spPr bwMode="auto">
              <a:xfrm>
                <a:off x="3646" y="997"/>
                <a:ext cx="660" cy="336"/>
              </a:xfrm>
              <a:custGeom>
                <a:avLst/>
                <a:gdLst>
                  <a:gd name="T0" fmla="*/ 425 w 646"/>
                  <a:gd name="T1" fmla="*/ 932 h 300"/>
                  <a:gd name="T2" fmla="*/ 605 w 646"/>
                  <a:gd name="T3" fmla="*/ 787 h 300"/>
                  <a:gd name="T4" fmla="*/ 752 w 646"/>
                  <a:gd name="T5" fmla="*/ 594 h 300"/>
                  <a:gd name="T6" fmla="*/ 776 w 646"/>
                  <a:gd name="T7" fmla="*/ 332 h 300"/>
                  <a:gd name="T8" fmla="*/ 569 w 646"/>
                  <a:gd name="T9" fmla="*/ 187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92" name="Freeform 640"/>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33863" name="Picture 641" descr="laptop_keyboa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64" name="Freeform 642"/>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3865" name="Picture 643" descr="scre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66" name="Freeform 644"/>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7" name="Freeform 645"/>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8" name="Freeform 646"/>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9" name="Freeform 647"/>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0" name="Freeform 648"/>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1" name="Freeform 649"/>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3872" name="Group 650"/>
            <p:cNvGrpSpPr>
              <a:grpSpLocks/>
            </p:cNvGrpSpPr>
            <p:nvPr/>
          </p:nvGrpSpPr>
          <p:grpSpPr bwMode="auto">
            <a:xfrm>
              <a:off x="3186" y="2777"/>
              <a:ext cx="55" cy="24"/>
              <a:chOff x="1740" y="2642"/>
              <a:chExt cx="752" cy="327"/>
            </a:xfrm>
          </p:grpSpPr>
          <p:sp>
            <p:nvSpPr>
              <p:cNvPr id="33881" name="Freeform 65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2" name="Freeform 65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3" name="Freeform 65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4" name="Freeform 65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5" name="Freeform 65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6" name="Freeform 65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3873" name="Freeform 657"/>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4" name="Freeform 658"/>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5" name="Freeform 659"/>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6" name="Freeform 660"/>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7" name="Freeform 661"/>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8" name="Freeform 662"/>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9" name="Freeform 663"/>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0" name="Freeform 664"/>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3816" name="Group 665"/>
          <p:cNvGrpSpPr>
            <a:grpSpLocks/>
          </p:cNvGrpSpPr>
          <p:nvPr/>
        </p:nvGrpSpPr>
        <p:grpSpPr bwMode="auto">
          <a:xfrm>
            <a:off x="3492500" y="5095875"/>
            <a:ext cx="635000" cy="485775"/>
            <a:chOff x="3061" y="2530"/>
            <a:chExt cx="400" cy="306"/>
          </a:xfrm>
        </p:grpSpPr>
        <p:grpSp>
          <p:nvGrpSpPr>
            <p:cNvPr id="33831" name="Group 666"/>
            <p:cNvGrpSpPr>
              <a:grpSpLocks/>
            </p:cNvGrpSpPr>
            <p:nvPr/>
          </p:nvGrpSpPr>
          <p:grpSpPr bwMode="auto">
            <a:xfrm>
              <a:off x="3061" y="2530"/>
              <a:ext cx="327" cy="81"/>
              <a:chOff x="2199" y="955"/>
              <a:chExt cx="2547" cy="506"/>
            </a:xfrm>
          </p:grpSpPr>
          <p:sp>
            <p:nvSpPr>
              <p:cNvPr id="33856" name="Freeform 667"/>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57" name="Freeform 668"/>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58" name="Freeform 669"/>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59" name="Freeform 670"/>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60" name="Freeform 671"/>
              <p:cNvSpPr>
                <a:spLocks/>
              </p:cNvSpPr>
              <p:nvPr/>
            </p:nvSpPr>
            <p:spPr bwMode="auto">
              <a:xfrm>
                <a:off x="3646" y="997"/>
                <a:ext cx="660" cy="336"/>
              </a:xfrm>
              <a:custGeom>
                <a:avLst/>
                <a:gdLst>
                  <a:gd name="T0" fmla="*/ 425 w 646"/>
                  <a:gd name="T1" fmla="*/ 932 h 300"/>
                  <a:gd name="T2" fmla="*/ 605 w 646"/>
                  <a:gd name="T3" fmla="*/ 787 h 300"/>
                  <a:gd name="T4" fmla="*/ 752 w 646"/>
                  <a:gd name="T5" fmla="*/ 594 h 300"/>
                  <a:gd name="T6" fmla="*/ 776 w 646"/>
                  <a:gd name="T7" fmla="*/ 332 h 300"/>
                  <a:gd name="T8" fmla="*/ 569 w 646"/>
                  <a:gd name="T9" fmla="*/ 187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61" name="Freeform 672"/>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33832" name="Picture 673" descr="laptop_keyboa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33" name="Freeform 674"/>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3834" name="Picture 675" descr="scre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35" name="Freeform 676"/>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6" name="Freeform 677"/>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7" name="Freeform 678"/>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8" name="Freeform 679"/>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9" name="Freeform 680"/>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0" name="Freeform 681"/>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3841" name="Group 682"/>
            <p:cNvGrpSpPr>
              <a:grpSpLocks/>
            </p:cNvGrpSpPr>
            <p:nvPr/>
          </p:nvGrpSpPr>
          <p:grpSpPr bwMode="auto">
            <a:xfrm>
              <a:off x="3186" y="2777"/>
              <a:ext cx="55" cy="24"/>
              <a:chOff x="1740" y="2642"/>
              <a:chExt cx="752" cy="327"/>
            </a:xfrm>
          </p:grpSpPr>
          <p:sp>
            <p:nvSpPr>
              <p:cNvPr id="33850" name="Freeform 683"/>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1" name="Freeform 684"/>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2" name="Freeform 685"/>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3" name="Freeform 686"/>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4" name="Freeform 687"/>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5" name="Freeform 688"/>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3842" name="Freeform 689"/>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3" name="Freeform 690"/>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4" name="Freeform 691"/>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5" name="Freeform 692"/>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6" name="Freeform 693"/>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7" name="Freeform 694"/>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8" name="Freeform 695"/>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9" name="Freeform 696"/>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3817" name="Group 699"/>
          <p:cNvGrpSpPr>
            <a:grpSpLocks/>
          </p:cNvGrpSpPr>
          <p:nvPr/>
        </p:nvGrpSpPr>
        <p:grpSpPr bwMode="auto">
          <a:xfrm flipH="1">
            <a:off x="1131888" y="4695825"/>
            <a:ext cx="501650" cy="512763"/>
            <a:chOff x="2839" y="3501"/>
            <a:chExt cx="755" cy="803"/>
          </a:xfrm>
        </p:grpSpPr>
        <p:pic>
          <p:nvPicPr>
            <p:cNvPr id="33829" name="Picture 700"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30" name="Freeform 70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33818" name="Group 702"/>
          <p:cNvGrpSpPr>
            <a:grpSpLocks/>
          </p:cNvGrpSpPr>
          <p:nvPr/>
        </p:nvGrpSpPr>
        <p:grpSpPr bwMode="auto">
          <a:xfrm flipH="1">
            <a:off x="1282700" y="4268788"/>
            <a:ext cx="501650" cy="512762"/>
            <a:chOff x="2839" y="3501"/>
            <a:chExt cx="755" cy="803"/>
          </a:xfrm>
        </p:grpSpPr>
        <p:pic>
          <p:nvPicPr>
            <p:cNvPr id="33827" name="Picture 703"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8" name="Freeform 70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33819" name="Group 705"/>
          <p:cNvGrpSpPr>
            <a:grpSpLocks/>
          </p:cNvGrpSpPr>
          <p:nvPr/>
        </p:nvGrpSpPr>
        <p:grpSpPr bwMode="auto">
          <a:xfrm>
            <a:off x="1955800" y="4656138"/>
            <a:ext cx="501650" cy="512762"/>
            <a:chOff x="2839" y="3501"/>
            <a:chExt cx="755" cy="803"/>
          </a:xfrm>
        </p:grpSpPr>
        <p:pic>
          <p:nvPicPr>
            <p:cNvPr id="33825" name="Picture 706"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6" name="Freeform 70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33820" name="Group 708"/>
          <p:cNvGrpSpPr>
            <a:grpSpLocks/>
          </p:cNvGrpSpPr>
          <p:nvPr/>
        </p:nvGrpSpPr>
        <p:grpSpPr bwMode="auto">
          <a:xfrm>
            <a:off x="1757363" y="5095875"/>
            <a:ext cx="501650" cy="512763"/>
            <a:chOff x="2839" y="3501"/>
            <a:chExt cx="755" cy="803"/>
          </a:xfrm>
        </p:grpSpPr>
        <p:pic>
          <p:nvPicPr>
            <p:cNvPr id="33823" name="Picture 709"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4" name="Freeform 71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sp>
        <p:nvSpPr>
          <p:cNvPr id="33821" name="Slide Number Placeholder 5"/>
          <p:cNvSpPr>
            <a:spLocks noGrp="1"/>
          </p:cNvSpPr>
          <p:nvPr>
            <p:ph type="sldNum" sz="quarter" idx="12"/>
          </p:nvPr>
        </p:nvSpPr>
        <p:spPr>
          <a:xfrm>
            <a:off x="8456613" y="6523038"/>
            <a:ext cx="547687" cy="271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40AE96D1-AA35-344C-9E26-E20C3A7DDBB3}" type="slidenum">
              <a:rPr lang="en-US" altLang="x-none" sz="1200">
                <a:latin typeface="Tahoma" charset="0"/>
              </a:rPr>
              <a:pPr>
                <a:spcBef>
                  <a:spcPct val="0"/>
                </a:spcBef>
                <a:buFontTx/>
                <a:buNone/>
              </a:pPr>
              <a:t>22</a:t>
            </a:fld>
            <a:endParaRPr lang="en-US" altLang="x-none" sz="1200">
              <a:latin typeface="Tahoma" charset="0"/>
            </a:endParaRPr>
          </a:p>
        </p:txBody>
      </p:sp>
      <p:sp>
        <p:nvSpPr>
          <p:cNvPr id="216"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0A7BF855-286C-5644-8326-28F741569E8D}" type="slidenum">
              <a:rPr lang="en-US" altLang="en-US" sz="1200"/>
              <a:pPr>
                <a:spcBef>
                  <a:spcPct val="0"/>
                </a:spcBef>
                <a:buFontTx/>
                <a:buNone/>
              </a:pPr>
              <a:t>23</a:t>
            </a:fld>
            <a:endParaRPr lang="en-US" altLang="en-US" sz="1200"/>
          </a:p>
        </p:txBody>
      </p:sp>
      <p:sp>
        <p:nvSpPr>
          <p:cNvPr id="173058" name="Rectangle 2"/>
          <p:cNvSpPr>
            <a:spLocks noGrp="1" noChangeArrowheads="1"/>
          </p:cNvSpPr>
          <p:nvPr>
            <p:ph type="title"/>
          </p:nvPr>
        </p:nvSpPr>
        <p:spPr>
          <a:xfrm>
            <a:off x="533400" y="304800"/>
            <a:ext cx="8153400" cy="762000"/>
          </a:xfrm>
        </p:spPr>
        <p:txBody>
          <a:bodyPr/>
          <a:lstStyle/>
          <a:p>
            <a:pPr>
              <a:defRPr/>
            </a:pPr>
            <a:r>
              <a:rPr lang="en-US" sz="3400" smtClean="0">
                <a:cs typeface="+mj-cs"/>
              </a:rPr>
              <a:t>Broadcast LAN: Media Access Control </a:t>
            </a:r>
          </a:p>
        </p:txBody>
      </p:sp>
      <p:sp>
        <p:nvSpPr>
          <p:cNvPr id="173059" name="Rectangle 3"/>
          <p:cNvSpPr>
            <a:spLocks noGrp="1" noChangeArrowheads="1"/>
          </p:cNvSpPr>
          <p:nvPr>
            <p:ph type="body" idx="1"/>
          </p:nvPr>
        </p:nvSpPr>
        <p:spPr>
          <a:xfrm>
            <a:off x="228600" y="1066800"/>
            <a:ext cx="8396288" cy="4953000"/>
          </a:xfrm>
        </p:spPr>
        <p:txBody>
          <a:bodyPr/>
          <a:lstStyle/>
          <a:p>
            <a:pPr>
              <a:lnSpc>
                <a:spcPct val="90000"/>
              </a:lnSpc>
              <a:defRPr/>
            </a:pPr>
            <a:r>
              <a:rPr lang="en-US" sz="2200" dirty="0" smtClean="0">
                <a:cs typeface="+mn-cs"/>
              </a:rPr>
              <a:t>Broadcast LAN: single shared broadcast channel </a:t>
            </a:r>
          </a:p>
          <a:p>
            <a:pPr lvl="1">
              <a:lnSpc>
                <a:spcPct val="90000"/>
              </a:lnSpc>
              <a:defRPr/>
            </a:pPr>
            <a:r>
              <a:rPr lang="en-US" sz="1800" dirty="0" smtClean="0"/>
              <a:t>two or more simultaneous transmissions by nodes: </a:t>
            </a:r>
            <a:r>
              <a:rPr lang="en-US" sz="1800" dirty="0" smtClean="0">
                <a:solidFill>
                  <a:srgbClr val="FF0000"/>
                </a:solidFill>
              </a:rPr>
              <a:t>interference!</a:t>
            </a:r>
          </a:p>
          <a:p>
            <a:pPr lvl="2">
              <a:lnSpc>
                <a:spcPct val="90000"/>
              </a:lnSpc>
              <a:defRPr/>
            </a:pPr>
            <a:r>
              <a:rPr lang="en-US" sz="2000" i="1" dirty="0">
                <a:solidFill>
                  <a:srgbClr val="CC0000"/>
                </a:solidFill>
                <a:latin typeface="Gill Sans MT" charset="0"/>
              </a:rPr>
              <a:t>collision</a:t>
            </a:r>
            <a:r>
              <a:rPr lang="en-US" sz="2000" dirty="0">
                <a:latin typeface="Gill Sans MT" charset="0"/>
              </a:rPr>
              <a:t> if node receives two or more signals at the same </a:t>
            </a:r>
            <a:r>
              <a:rPr lang="en-US" sz="2000" dirty="0" smtClean="0">
                <a:latin typeface="Gill Sans MT" charset="0"/>
              </a:rPr>
              <a:t>time</a:t>
            </a:r>
            <a:r>
              <a:rPr lang="en-US" sz="2000" dirty="0" smtClean="0">
                <a:solidFill>
                  <a:srgbClr val="FF0000"/>
                </a:solidFill>
              </a:rPr>
              <a:t> </a:t>
            </a:r>
          </a:p>
          <a:p>
            <a:pPr lvl="1">
              <a:lnSpc>
                <a:spcPct val="90000"/>
              </a:lnSpc>
              <a:defRPr/>
            </a:pPr>
            <a:r>
              <a:rPr lang="en-US" sz="1800" dirty="0" smtClean="0"/>
              <a:t>only one node can send </a:t>
            </a:r>
            <a:r>
              <a:rPr lang="en-US" sz="1800" dirty="0" smtClean="0">
                <a:solidFill>
                  <a:srgbClr val="FF0000"/>
                </a:solidFill>
              </a:rPr>
              <a:t>successfully</a:t>
            </a:r>
            <a:r>
              <a:rPr lang="en-US" sz="1800" dirty="0" smtClean="0"/>
              <a:t> at a time! </a:t>
            </a:r>
          </a:p>
          <a:p>
            <a:pPr>
              <a:lnSpc>
                <a:spcPct val="90000"/>
              </a:lnSpc>
              <a:defRPr/>
            </a:pPr>
            <a:r>
              <a:rPr lang="en-US" sz="1800" dirty="0" smtClean="0">
                <a:cs typeface="+mn-cs"/>
              </a:rPr>
              <a:t>How to share a broadcast channel? </a:t>
            </a:r>
          </a:p>
          <a:p>
            <a:pPr lvl="1">
              <a:lnSpc>
                <a:spcPct val="90000"/>
              </a:lnSpc>
              <a:defRPr/>
            </a:pPr>
            <a:r>
              <a:rPr lang="en-US" sz="1800" dirty="0" smtClean="0"/>
              <a:t>Humans use multi-access protocols all the time</a:t>
            </a:r>
          </a:p>
          <a:p>
            <a:pPr>
              <a:lnSpc>
                <a:spcPct val="90000"/>
              </a:lnSpc>
              <a:buFontTx/>
              <a:buNone/>
              <a:defRPr/>
            </a:pPr>
            <a:endParaRPr lang="en-US" sz="400" i="1" u="sng" dirty="0" smtClean="0">
              <a:solidFill>
                <a:srgbClr val="FF0000"/>
              </a:solidFill>
              <a:cs typeface="+mn-cs"/>
            </a:endParaRPr>
          </a:p>
          <a:p>
            <a:pPr>
              <a:lnSpc>
                <a:spcPct val="90000"/>
              </a:lnSpc>
              <a:buFontTx/>
              <a:buNone/>
              <a:defRPr/>
            </a:pPr>
            <a:r>
              <a:rPr lang="en-US" sz="2400" i="1" u="sng" dirty="0" smtClean="0">
                <a:solidFill>
                  <a:srgbClr val="FF0000"/>
                </a:solidFill>
                <a:cs typeface="+mn-cs"/>
              </a:rPr>
              <a:t>Multiple </a:t>
            </a:r>
            <a:r>
              <a:rPr lang="en-US" sz="2400" i="1" u="sng" dirty="0">
                <a:solidFill>
                  <a:srgbClr val="FF0000"/>
                </a:solidFill>
                <a:cs typeface="+mn-cs"/>
              </a:rPr>
              <a:t>A</a:t>
            </a:r>
            <a:r>
              <a:rPr lang="en-US" sz="2400" i="1" u="sng" dirty="0" smtClean="0">
                <a:solidFill>
                  <a:srgbClr val="FF0000"/>
                </a:solidFill>
                <a:cs typeface="+mn-cs"/>
              </a:rPr>
              <a:t>ccess </a:t>
            </a:r>
            <a:r>
              <a:rPr lang="en-US" sz="2400" i="1" u="sng" dirty="0">
                <a:solidFill>
                  <a:srgbClr val="FF0000"/>
                </a:solidFill>
                <a:cs typeface="+mn-cs"/>
              </a:rPr>
              <a:t>P</a:t>
            </a:r>
            <a:r>
              <a:rPr lang="en-US" sz="2400" i="1" u="sng" dirty="0" smtClean="0">
                <a:solidFill>
                  <a:srgbClr val="FF0000"/>
                </a:solidFill>
                <a:cs typeface="+mn-cs"/>
              </a:rPr>
              <a:t>rotocol</a:t>
            </a:r>
            <a:endParaRPr lang="en-US" sz="2400" dirty="0" smtClean="0">
              <a:cs typeface="+mn-cs"/>
            </a:endParaRPr>
          </a:p>
          <a:p>
            <a:pPr>
              <a:lnSpc>
                <a:spcPct val="90000"/>
              </a:lnSpc>
              <a:defRPr/>
            </a:pPr>
            <a:r>
              <a:rPr lang="en-US" sz="1800" dirty="0" smtClean="0">
                <a:solidFill>
                  <a:srgbClr val="FF0000"/>
                </a:solidFill>
                <a:cs typeface="+mn-cs"/>
              </a:rPr>
              <a:t>distributed </a:t>
            </a:r>
            <a:r>
              <a:rPr lang="en-US" sz="1800" dirty="0" smtClean="0">
                <a:cs typeface="+mn-cs"/>
              </a:rPr>
              <a:t>algorithm that determines how nodes share channel, i.e., determine when node can transmit</a:t>
            </a:r>
          </a:p>
          <a:p>
            <a:pPr>
              <a:lnSpc>
                <a:spcPct val="90000"/>
              </a:lnSpc>
              <a:defRPr/>
            </a:pPr>
            <a:r>
              <a:rPr lang="en-US" sz="1800" dirty="0" smtClean="0">
                <a:solidFill>
                  <a:srgbClr val="FF0000"/>
                </a:solidFill>
                <a:cs typeface="+mn-cs"/>
              </a:rPr>
              <a:t>communication about channel sharing must use channel itself! </a:t>
            </a:r>
          </a:p>
          <a:p>
            <a:pPr>
              <a:lnSpc>
                <a:spcPct val="90000"/>
              </a:lnSpc>
              <a:defRPr/>
            </a:pPr>
            <a:r>
              <a:rPr lang="en-US" sz="1800" dirty="0" smtClean="0">
                <a:cs typeface="+mn-cs"/>
              </a:rPr>
              <a:t>what to look for in multiple access protocols: </a:t>
            </a:r>
          </a:p>
          <a:p>
            <a:pPr lvl="1">
              <a:lnSpc>
                <a:spcPct val="90000"/>
              </a:lnSpc>
              <a:defRPr/>
            </a:pPr>
            <a:r>
              <a:rPr lang="en-US" sz="1800" dirty="0" smtClean="0"/>
              <a:t>synchronous or asynchronous</a:t>
            </a:r>
          </a:p>
          <a:p>
            <a:pPr lvl="1">
              <a:lnSpc>
                <a:spcPct val="90000"/>
              </a:lnSpc>
              <a:defRPr/>
            </a:pPr>
            <a:r>
              <a:rPr lang="en-US" sz="1800" dirty="0" smtClean="0"/>
              <a:t>information needed about other stations</a:t>
            </a:r>
          </a:p>
          <a:p>
            <a:pPr lvl="1">
              <a:lnSpc>
                <a:spcPct val="90000"/>
              </a:lnSpc>
              <a:defRPr/>
            </a:pPr>
            <a:r>
              <a:rPr lang="en-US" sz="1800" dirty="0" smtClean="0"/>
              <a:t>robustness</a:t>
            </a:r>
          </a:p>
          <a:p>
            <a:pPr lvl="1">
              <a:lnSpc>
                <a:spcPct val="90000"/>
              </a:lnSpc>
              <a:defRPr/>
            </a:pPr>
            <a:r>
              <a:rPr lang="en-US" sz="1800" dirty="0" smtClean="0"/>
              <a:t>performance: access delay and throughput</a:t>
            </a:r>
            <a:endParaRPr lang="en-US" sz="1400" dirty="0" smtClean="0"/>
          </a:p>
          <a:p>
            <a:pPr>
              <a:lnSpc>
                <a:spcPct val="90000"/>
              </a:lnSpc>
              <a:defRPr/>
            </a:pPr>
            <a:endParaRPr lang="en-US" sz="1800" dirty="0" smtClean="0">
              <a:cs typeface="+mn-cs"/>
            </a:endParaRP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 calcmode="lin" valueType="num">
                                      <p:cBhvr additive="base">
                                        <p:cTn id="7" dur="500" fill="hold"/>
                                        <p:tgtEl>
                                          <p:spTgt spid="173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30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3059">
                                            <p:txEl>
                                              <p:pRg st="1" end="1"/>
                                            </p:txEl>
                                          </p:spTgt>
                                        </p:tgtEl>
                                        <p:attrNameLst>
                                          <p:attrName>style.visibility</p:attrName>
                                        </p:attrNameLst>
                                      </p:cBhvr>
                                      <p:to>
                                        <p:strVal val="visible"/>
                                      </p:to>
                                    </p:set>
                                    <p:anim calcmode="lin" valueType="num">
                                      <p:cBhvr additive="base">
                                        <p:cTn id="11" dur="500" fill="hold"/>
                                        <p:tgtEl>
                                          <p:spTgt spid="17305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305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3059">
                                            <p:txEl>
                                              <p:pRg st="2" end="2"/>
                                            </p:txEl>
                                          </p:spTgt>
                                        </p:tgtEl>
                                        <p:attrNameLst>
                                          <p:attrName>style.visibility</p:attrName>
                                        </p:attrNameLst>
                                      </p:cBhvr>
                                      <p:to>
                                        <p:strVal val="visible"/>
                                      </p:to>
                                    </p:set>
                                    <p:anim calcmode="lin" valueType="num">
                                      <p:cBhvr additive="base">
                                        <p:cTn id="15" dur="500" fill="hold"/>
                                        <p:tgtEl>
                                          <p:spTgt spid="17305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305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3059">
                                            <p:txEl>
                                              <p:pRg st="3" end="3"/>
                                            </p:txEl>
                                          </p:spTgt>
                                        </p:tgtEl>
                                        <p:attrNameLst>
                                          <p:attrName>style.visibility</p:attrName>
                                        </p:attrNameLst>
                                      </p:cBhvr>
                                      <p:to>
                                        <p:strVal val="visible"/>
                                      </p:to>
                                    </p:set>
                                    <p:anim calcmode="lin" valueType="num">
                                      <p:cBhvr additive="base">
                                        <p:cTn id="19" dur="500" fill="hold"/>
                                        <p:tgtEl>
                                          <p:spTgt spid="17305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0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3059">
                                            <p:txEl>
                                              <p:pRg st="4" end="4"/>
                                            </p:txEl>
                                          </p:spTgt>
                                        </p:tgtEl>
                                        <p:attrNameLst>
                                          <p:attrName>style.visibility</p:attrName>
                                        </p:attrNameLst>
                                      </p:cBhvr>
                                      <p:to>
                                        <p:strVal val="visible"/>
                                      </p:to>
                                    </p:set>
                                    <p:anim calcmode="lin" valueType="num">
                                      <p:cBhvr additive="base">
                                        <p:cTn id="25" dur="500" fill="hold"/>
                                        <p:tgtEl>
                                          <p:spTgt spid="17305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305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73059">
                                            <p:txEl>
                                              <p:pRg st="5" end="5"/>
                                            </p:txEl>
                                          </p:spTgt>
                                        </p:tgtEl>
                                        <p:attrNameLst>
                                          <p:attrName>style.visibility</p:attrName>
                                        </p:attrNameLst>
                                      </p:cBhvr>
                                      <p:to>
                                        <p:strVal val="visible"/>
                                      </p:to>
                                    </p:set>
                                    <p:anim calcmode="lin" valueType="num">
                                      <p:cBhvr additive="base">
                                        <p:cTn id="29" dur="500" fill="hold"/>
                                        <p:tgtEl>
                                          <p:spTgt spid="17305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730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73059">
                                            <p:txEl>
                                              <p:pRg st="7" end="7"/>
                                            </p:txEl>
                                          </p:spTgt>
                                        </p:tgtEl>
                                        <p:attrNameLst>
                                          <p:attrName>style.visibility</p:attrName>
                                        </p:attrNameLst>
                                      </p:cBhvr>
                                      <p:to>
                                        <p:strVal val="visible"/>
                                      </p:to>
                                    </p:set>
                                    <p:anim calcmode="lin" valueType="num">
                                      <p:cBhvr additive="base">
                                        <p:cTn id="35" dur="500" fill="hold"/>
                                        <p:tgtEl>
                                          <p:spTgt spid="173059">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730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73059">
                                            <p:txEl>
                                              <p:pRg st="8" end="8"/>
                                            </p:txEl>
                                          </p:spTgt>
                                        </p:tgtEl>
                                        <p:attrNameLst>
                                          <p:attrName>style.visibility</p:attrName>
                                        </p:attrNameLst>
                                      </p:cBhvr>
                                      <p:to>
                                        <p:strVal val="visible"/>
                                      </p:to>
                                    </p:set>
                                    <p:anim calcmode="lin" valueType="num">
                                      <p:cBhvr additive="base">
                                        <p:cTn id="41" dur="500" fill="hold"/>
                                        <p:tgtEl>
                                          <p:spTgt spid="173059">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730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73059">
                                            <p:txEl>
                                              <p:pRg st="9" end="9"/>
                                            </p:txEl>
                                          </p:spTgt>
                                        </p:tgtEl>
                                        <p:attrNameLst>
                                          <p:attrName>style.visibility</p:attrName>
                                        </p:attrNameLst>
                                      </p:cBhvr>
                                      <p:to>
                                        <p:strVal val="visible"/>
                                      </p:to>
                                    </p:set>
                                    <p:anim calcmode="lin" valueType="num">
                                      <p:cBhvr additive="base">
                                        <p:cTn id="47" dur="500" fill="hold"/>
                                        <p:tgtEl>
                                          <p:spTgt spid="173059">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7305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73059">
                                            <p:txEl>
                                              <p:pRg st="10" end="10"/>
                                            </p:txEl>
                                          </p:spTgt>
                                        </p:tgtEl>
                                        <p:attrNameLst>
                                          <p:attrName>style.visibility</p:attrName>
                                        </p:attrNameLst>
                                      </p:cBhvr>
                                      <p:to>
                                        <p:strVal val="visible"/>
                                      </p:to>
                                    </p:set>
                                    <p:anim calcmode="lin" valueType="num">
                                      <p:cBhvr additive="base">
                                        <p:cTn id="53" dur="500" fill="hold"/>
                                        <p:tgtEl>
                                          <p:spTgt spid="173059">
                                            <p:txEl>
                                              <p:pRg st="10" end="1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73059">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73059">
                                            <p:txEl>
                                              <p:pRg st="11" end="11"/>
                                            </p:txEl>
                                          </p:spTgt>
                                        </p:tgtEl>
                                        <p:attrNameLst>
                                          <p:attrName>style.visibility</p:attrName>
                                        </p:attrNameLst>
                                      </p:cBhvr>
                                      <p:to>
                                        <p:strVal val="visible"/>
                                      </p:to>
                                    </p:set>
                                    <p:anim calcmode="lin" valueType="num">
                                      <p:cBhvr additive="base">
                                        <p:cTn id="57" dur="500" fill="hold"/>
                                        <p:tgtEl>
                                          <p:spTgt spid="173059">
                                            <p:txEl>
                                              <p:pRg st="11" end="1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173059">
                                            <p:txEl>
                                              <p:pRg st="11" end="11"/>
                                            </p:tx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73059">
                                            <p:txEl>
                                              <p:pRg st="12" end="12"/>
                                            </p:txEl>
                                          </p:spTgt>
                                        </p:tgtEl>
                                        <p:attrNameLst>
                                          <p:attrName>style.visibility</p:attrName>
                                        </p:attrNameLst>
                                      </p:cBhvr>
                                      <p:to>
                                        <p:strVal val="visible"/>
                                      </p:to>
                                    </p:set>
                                    <p:anim calcmode="lin" valueType="num">
                                      <p:cBhvr additive="base">
                                        <p:cTn id="61" dur="500" fill="hold"/>
                                        <p:tgtEl>
                                          <p:spTgt spid="173059">
                                            <p:txEl>
                                              <p:pRg st="12" end="1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73059">
                                            <p:txEl>
                                              <p:pRg st="12" end="12"/>
                                            </p:tx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173059">
                                            <p:txEl>
                                              <p:pRg st="13" end="13"/>
                                            </p:txEl>
                                          </p:spTgt>
                                        </p:tgtEl>
                                        <p:attrNameLst>
                                          <p:attrName>style.visibility</p:attrName>
                                        </p:attrNameLst>
                                      </p:cBhvr>
                                      <p:to>
                                        <p:strVal val="visible"/>
                                      </p:to>
                                    </p:set>
                                    <p:anim calcmode="lin" valueType="num">
                                      <p:cBhvr additive="base">
                                        <p:cTn id="65" dur="500" fill="hold"/>
                                        <p:tgtEl>
                                          <p:spTgt spid="173059">
                                            <p:txEl>
                                              <p:pRg st="13" end="13"/>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173059">
                                            <p:txEl>
                                              <p:pRg st="13" end="13"/>
                                            </p:txEl>
                                          </p:spTgt>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173059">
                                            <p:txEl>
                                              <p:pRg st="14" end="14"/>
                                            </p:txEl>
                                          </p:spTgt>
                                        </p:tgtEl>
                                        <p:attrNameLst>
                                          <p:attrName>style.visibility</p:attrName>
                                        </p:attrNameLst>
                                      </p:cBhvr>
                                      <p:to>
                                        <p:strVal val="visible"/>
                                      </p:to>
                                    </p:set>
                                    <p:anim calcmode="lin" valueType="num">
                                      <p:cBhvr additive="base">
                                        <p:cTn id="69" dur="500" fill="hold"/>
                                        <p:tgtEl>
                                          <p:spTgt spid="173059">
                                            <p:txEl>
                                              <p:pRg st="14" end="14"/>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173059">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B98D3322-5D1C-2C41-8247-9AFDB631D7CC}" type="slidenum">
              <a:rPr lang="en-US" altLang="en-US" sz="1200"/>
              <a:pPr>
                <a:spcBef>
                  <a:spcPct val="0"/>
                </a:spcBef>
                <a:buFontTx/>
                <a:buNone/>
              </a:pPr>
              <a:t>24</a:t>
            </a:fld>
            <a:endParaRPr lang="en-US" altLang="en-US" sz="1200"/>
          </a:p>
        </p:txBody>
      </p:sp>
      <p:sp>
        <p:nvSpPr>
          <p:cNvPr id="175106" name="Rectangle 2"/>
          <p:cNvSpPr>
            <a:spLocks noGrp="1" noChangeArrowheads="1"/>
          </p:cNvSpPr>
          <p:nvPr>
            <p:ph type="title"/>
          </p:nvPr>
        </p:nvSpPr>
        <p:spPr>
          <a:xfrm>
            <a:off x="533400" y="228600"/>
            <a:ext cx="8101013" cy="1143000"/>
          </a:xfrm>
        </p:spPr>
        <p:txBody>
          <a:bodyPr/>
          <a:lstStyle/>
          <a:p>
            <a:pPr>
              <a:defRPr/>
            </a:pPr>
            <a:r>
              <a:rPr lang="en-US" sz="3200" smtClean="0">
                <a:cs typeface="+mj-cs"/>
              </a:rPr>
              <a:t>MAC Protocols: a Taxonomy</a:t>
            </a:r>
            <a:endParaRPr lang="en-US" smtClean="0">
              <a:cs typeface="+mj-cs"/>
            </a:endParaRPr>
          </a:p>
        </p:txBody>
      </p:sp>
      <p:sp>
        <p:nvSpPr>
          <p:cNvPr id="36867" name="Rectangle 3"/>
          <p:cNvSpPr>
            <a:spLocks noGrp="1" noChangeArrowheads="1"/>
          </p:cNvSpPr>
          <p:nvPr>
            <p:ph type="body" idx="1"/>
          </p:nvPr>
        </p:nvSpPr>
        <p:spPr>
          <a:xfrm>
            <a:off x="533400" y="1271588"/>
            <a:ext cx="8153400" cy="4648200"/>
          </a:xfrm>
        </p:spPr>
        <p:txBody>
          <a:bodyPr/>
          <a:lstStyle/>
          <a:p>
            <a:pPr>
              <a:buFontTx/>
              <a:buNone/>
            </a:pPr>
            <a:r>
              <a:rPr lang="en-US" altLang="en-US" sz="2600"/>
              <a:t>Three broad classes:</a:t>
            </a:r>
          </a:p>
          <a:p>
            <a:r>
              <a:rPr lang="en-US" altLang="en-US" sz="2400">
                <a:solidFill>
                  <a:srgbClr val="FF0000"/>
                </a:solidFill>
              </a:rPr>
              <a:t>Channel Partitioning (static controlled access)</a:t>
            </a:r>
            <a:endParaRPr lang="en-US" altLang="en-US" sz="2400"/>
          </a:p>
          <a:p>
            <a:pPr lvl="1"/>
            <a:r>
              <a:rPr lang="en-US" altLang="en-US"/>
              <a:t>divide channel into smaller </a:t>
            </a:r>
            <a:r>
              <a:rPr lang="ja-JP" altLang="en-US">
                <a:latin typeface="Arial" charset="0"/>
              </a:rPr>
              <a:t>“</a:t>
            </a:r>
            <a:r>
              <a:rPr lang="en-US" altLang="ja-JP"/>
              <a:t>pieces</a:t>
            </a:r>
            <a:r>
              <a:rPr lang="ja-JP" altLang="en-US">
                <a:latin typeface="Arial" charset="0"/>
              </a:rPr>
              <a:t>”</a:t>
            </a:r>
            <a:r>
              <a:rPr lang="en-US" altLang="ja-JP"/>
              <a:t>  (e.g., time slots -&gt; TDMA, frequency-&gt;FDMA, code-&gt;CDMA)</a:t>
            </a:r>
          </a:p>
          <a:p>
            <a:pPr lvl="1"/>
            <a:r>
              <a:rPr lang="en-US" altLang="en-US"/>
              <a:t>allocate piece to node for exclusive use</a:t>
            </a:r>
          </a:p>
          <a:p>
            <a:r>
              <a:rPr lang="en-US" altLang="ja-JP" sz="2400">
                <a:solidFill>
                  <a:srgbClr val="FF0000"/>
                </a:solidFill>
                <a:latin typeface="Arial" charset="0"/>
              </a:rPr>
              <a:t>“</a:t>
            </a:r>
            <a:r>
              <a:rPr lang="en-US" altLang="ja-JP" sz="2400">
                <a:solidFill>
                  <a:srgbClr val="FF0000"/>
                </a:solidFill>
              </a:rPr>
              <a:t>Demand Adaptive” Controlled Access: e.g., Polling or Taking Turns</a:t>
            </a:r>
            <a:endParaRPr lang="en-US" altLang="ja-JP"/>
          </a:p>
          <a:p>
            <a:pPr lvl="1"/>
            <a:r>
              <a:rPr lang="en-US" altLang="en-US"/>
              <a:t>tightly coordinate shared access to avoid collisions</a:t>
            </a:r>
          </a:p>
          <a:p>
            <a:r>
              <a:rPr lang="en-US" altLang="en-US" sz="2400">
                <a:solidFill>
                  <a:srgbClr val="FF0000"/>
                </a:solidFill>
              </a:rPr>
              <a:t>Random Access</a:t>
            </a:r>
            <a:endParaRPr lang="en-US" altLang="en-US"/>
          </a:p>
          <a:p>
            <a:pPr lvl="1"/>
            <a:r>
              <a:rPr lang="en-US" altLang="en-US"/>
              <a:t>channel not divided, allow collisions</a:t>
            </a:r>
          </a:p>
          <a:p>
            <a:pPr lvl="1"/>
            <a:r>
              <a:rPr lang="ja-JP" altLang="en-US">
                <a:latin typeface="Arial" charset="0"/>
              </a:rPr>
              <a:t>“</a:t>
            </a:r>
            <a:r>
              <a:rPr lang="en-US" altLang="ja-JP"/>
              <a:t>recover</a:t>
            </a:r>
            <a:r>
              <a:rPr lang="ja-JP" altLang="en-US">
                <a:latin typeface="Arial" charset="0"/>
              </a:rPr>
              <a:t>”</a:t>
            </a:r>
            <a:r>
              <a:rPr lang="en-US" altLang="ja-JP"/>
              <a:t> from collisions</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4276C1DD-1BA9-3346-8FF7-47CBBFF17D1F}" type="slidenum">
              <a:rPr lang="en-US" altLang="en-US" sz="1200"/>
              <a:pPr>
                <a:spcBef>
                  <a:spcPct val="0"/>
                </a:spcBef>
                <a:buFontTx/>
                <a:buNone/>
              </a:pPr>
              <a:t>25</a:t>
            </a:fld>
            <a:endParaRPr lang="en-US" altLang="en-US" sz="1200"/>
          </a:p>
        </p:txBody>
      </p:sp>
      <p:sp>
        <p:nvSpPr>
          <p:cNvPr id="199682" name="Rectangle 2"/>
          <p:cNvSpPr>
            <a:spLocks noGrp="1" noChangeArrowheads="1"/>
          </p:cNvSpPr>
          <p:nvPr>
            <p:ph type="title"/>
          </p:nvPr>
        </p:nvSpPr>
        <p:spPr>
          <a:xfrm>
            <a:off x="685800" y="152400"/>
            <a:ext cx="7772400" cy="1143000"/>
          </a:xfrm>
        </p:spPr>
        <p:txBody>
          <a:bodyPr/>
          <a:lstStyle/>
          <a:p>
            <a:pPr>
              <a:defRPr/>
            </a:pPr>
            <a:r>
              <a:rPr lang="en-US" smtClean="0">
                <a:cs typeface="+mj-cs"/>
              </a:rPr>
              <a:t>Taxonomy of MAC Protocols</a:t>
            </a:r>
          </a:p>
        </p:txBody>
      </p:sp>
      <p:grpSp>
        <p:nvGrpSpPr>
          <p:cNvPr id="37891" name="Group 19"/>
          <p:cNvGrpSpPr>
            <a:grpSpLocks/>
          </p:cNvGrpSpPr>
          <p:nvPr/>
        </p:nvGrpSpPr>
        <p:grpSpPr bwMode="auto">
          <a:xfrm>
            <a:off x="681038" y="1219200"/>
            <a:ext cx="7620000" cy="4572000"/>
            <a:chOff x="681037" y="1066800"/>
            <a:chExt cx="7620000" cy="4572000"/>
          </a:xfrm>
        </p:grpSpPr>
        <p:pic>
          <p:nvPicPr>
            <p:cNvPr id="37893" name="Picture 3" descr="fig-3-taxono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7" y="1066800"/>
              <a:ext cx="7620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894" name="Straight Connector 2"/>
            <p:cNvCxnSpPr>
              <a:cxnSpLocks noChangeShapeType="1"/>
            </p:cNvCxnSpPr>
            <p:nvPr/>
          </p:nvCxnSpPr>
          <p:spPr bwMode="auto">
            <a:xfrm>
              <a:off x="4876800" y="35814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7895" name="TextBox 3"/>
            <p:cNvSpPr txBox="1">
              <a:spLocks noChangeArrowheads="1"/>
            </p:cNvSpPr>
            <p:nvPr/>
          </p:nvSpPr>
          <p:spPr bwMode="auto">
            <a:xfrm>
              <a:off x="4572000" y="3962400"/>
              <a:ext cx="12836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800" b="1">
                  <a:latin typeface="Times New Roman" charset="0"/>
                </a:rPr>
                <a:t>polling</a:t>
              </a:r>
            </a:p>
          </p:txBody>
        </p:sp>
        <p:cxnSp>
          <p:nvCxnSpPr>
            <p:cNvPr id="37896" name="Straight Connector 13"/>
            <p:cNvCxnSpPr>
              <a:cxnSpLocks noChangeShapeType="1"/>
            </p:cNvCxnSpPr>
            <p:nvPr/>
          </p:nvCxnSpPr>
          <p:spPr bwMode="auto">
            <a:xfrm>
              <a:off x="2362200" y="2357318"/>
              <a:ext cx="762000" cy="196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7897" name="TextBox 17"/>
            <p:cNvSpPr txBox="1">
              <a:spLocks noChangeArrowheads="1"/>
            </p:cNvSpPr>
            <p:nvPr/>
          </p:nvSpPr>
          <p:spPr bwMode="auto">
            <a:xfrm>
              <a:off x="2750786" y="2553830"/>
              <a:ext cx="15802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800" b="1">
                  <a:latin typeface="Times New Roman" charset="0"/>
                </a:rPr>
                <a:t>CSMA/CA</a:t>
              </a:r>
            </a:p>
            <a:p>
              <a:pPr>
                <a:spcBef>
                  <a:spcPct val="0"/>
                </a:spcBef>
                <a:buFontTx/>
                <a:buNone/>
              </a:pPr>
              <a:r>
                <a:rPr lang="en-US" altLang="x-none" sz="1800" b="1">
                  <a:latin typeface="Times New Roman" charset="0"/>
                </a:rPr>
                <a:t>(WiFi/802.11)</a:t>
              </a:r>
            </a:p>
          </p:txBody>
        </p:sp>
      </p:grpSp>
      <p:sp>
        <p:nvSpPr>
          <p:cNvPr id="23"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a:xfrm>
            <a:off x="230188" y="206375"/>
            <a:ext cx="8629650" cy="1143000"/>
          </a:xfrm>
        </p:spPr>
        <p:txBody>
          <a:bodyPr/>
          <a:lstStyle/>
          <a:p>
            <a:pPr>
              <a:defRPr/>
            </a:pPr>
            <a:r>
              <a:rPr lang="en-US" sz="3600" dirty="0">
                <a:cs typeface="+mj-cs"/>
              </a:rPr>
              <a:t>Channel </a:t>
            </a:r>
            <a:r>
              <a:rPr lang="en-US" sz="3600" dirty="0" smtClean="0">
                <a:cs typeface="+mj-cs"/>
              </a:rPr>
              <a:t>Partitioning </a:t>
            </a:r>
            <a:r>
              <a:rPr lang="en-US" sz="3600" dirty="0">
                <a:cs typeface="+mj-cs"/>
              </a:rPr>
              <a:t>MAC protocols: TDMA</a:t>
            </a:r>
            <a:endParaRPr lang="en-US" dirty="0">
              <a:cs typeface="+mj-cs"/>
            </a:endParaRPr>
          </a:p>
        </p:txBody>
      </p:sp>
      <p:sp>
        <p:nvSpPr>
          <p:cNvPr id="21510" name="Rectangle 3"/>
          <p:cNvSpPr>
            <a:spLocks noGrp="1" noChangeArrowheads="1"/>
          </p:cNvSpPr>
          <p:nvPr>
            <p:ph type="body" idx="1"/>
          </p:nvPr>
        </p:nvSpPr>
        <p:spPr>
          <a:xfrm>
            <a:off x="490538" y="1489075"/>
            <a:ext cx="7772400" cy="2930525"/>
          </a:xfrm>
        </p:spPr>
        <p:txBody>
          <a:bodyPr/>
          <a:lstStyle/>
          <a:p>
            <a:pPr>
              <a:lnSpc>
                <a:spcPct val="75000"/>
              </a:lnSpc>
              <a:buFont typeface="Wingdings" charset="0"/>
              <a:buNone/>
              <a:defRPr/>
            </a:pPr>
            <a:r>
              <a:rPr lang="en-US" sz="3200" dirty="0">
                <a:solidFill>
                  <a:srgbClr val="CC0000"/>
                </a:solidFill>
                <a:latin typeface="Gill Sans MT" charset="0"/>
                <a:cs typeface="+mn-cs"/>
              </a:rPr>
              <a:t>TDMA: time division multiple access</a:t>
            </a:r>
            <a:r>
              <a:rPr lang="en-US" sz="3200" dirty="0">
                <a:latin typeface="Gill Sans MT" charset="0"/>
                <a:cs typeface="+mn-cs"/>
              </a:rPr>
              <a:t> </a:t>
            </a:r>
          </a:p>
          <a:p>
            <a:pPr>
              <a:lnSpc>
                <a:spcPct val="75000"/>
              </a:lnSpc>
              <a:defRPr/>
            </a:pPr>
            <a:r>
              <a:rPr lang="en-US" dirty="0">
                <a:latin typeface="Gill Sans MT" charset="0"/>
                <a:cs typeface="+mn-cs"/>
              </a:rPr>
              <a:t>access to channel in "rounds" </a:t>
            </a:r>
          </a:p>
          <a:p>
            <a:pPr>
              <a:lnSpc>
                <a:spcPct val="75000"/>
              </a:lnSpc>
              <a:defRPr/>
            </a:pPr>
            <a:r>
              <a:rPr lang="en-US" dirty="0">
                <a:latin typeface="Gill Sans MT" charset="0"/>
                <a:cs typeface="+mn-cs"/>
              </a:rPr>
              <a:t>each station gets fixed length slot (length = </a:t>
            </a:r>
            <a:r>
              <a:rPr lang="en-US" dirty="0" smtClean="0">
                <a:latin typeface="Gill Sans MT" charset="0"/>
                <a:cs typeface="+mn-cs"/>
              </a:rPr>
              <a:t>packet transmission </a:t>
            </a:r>
            <a:r>
              <a:rPr lang="en-US" dirty="0">
                <a:latin typeface="Gill Sans MT" charset="0"/>
                <a:cs typeface="+mn-cs"/>
              </a:rPr>
              <a:t>time) in each round </a:t>
            </a:r>
          </a:p>
          <a:p>
            <a:pPr>
              <a:lnSpc>
                <a:spcPct val="75000"/>
              </a:lnSpc>
              <a:defRPr/>
            </a:pPr>
            <a:r>
              <a:rPr lang="en-US" dirty="0">
                <a:latin typeface="Gill Sans MT" charset="0"/>
                <a:cs typeface="+mn-cs"/>
              </a:rPr>
              <a:t>unused slots go idle </a:t>
            </a:r>
          </a:p>
          <a:p>
            <a:pPr>
              <a:lnSpc>
                <a:spcPct val="75000"/>
              </a:lnSpc>
              <a:defRPr/>
            </a:pPr>
            <a:r>
              <a:rPr lang="en-US" dirty="0">
                <a:latin typeface="Gill Sans MT" charset="0"/>
                <a:cs typeface="+mn-cs"/>
              </a:rPr>
              <a:t>example: 6-station LAN, 1,3,4 </a:t>
            </a:r>
            <a:r>
              <a:rPr lang="en-US" dirty="0" smtClean="0">
                <a:latin typeface="Gill Sans MT" charset="0"/>
                <a:cs typeface="+mn-cs"/>
              </a:rPr>
              <a:t>have packets to send, </a:t>
            </a:r>
            <a:r>
              <a:rPr lang="en-US" dirty="0">
                <a:latin typeface="Gill Sans MT" charset="0"/>
                <a:cs typeface="+mn-cs"/>
              </a:rPr>
              <a:t>slots 2,5,6 idle </a:t>
            </a:r>
            <a:endParaRPr lang="en-US" sz="3200" dirty="0">
              <a:latin typeface="Gill Sans MT" charset="0"/>
              <a:cs typeface="+mn-cs"/>
            </a:endParaRPr>
          </a:p>
        </p:txBody>
      </p:sp>
      <p:sp>
        <p:nvSpPr>
          <p:cNvPr id="38915" name="Line 7"/>
          <p:cNvSpPr>
            <a:spLocks noChangeShapeType="1"/>
          </p:cNvSpPr>
          <p:nvPr/>
        </p:nvSpPr>
        <p:spPr bwMode="auto">
          <a:xfrm>
            <a:off x="1052513" y="5440363"/>
            <a:ext cx="60848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16" name="Rectangle 8"/>
          <p:cNvSpPr>
            <a:spLocks noChangeArrowheads="1"/>
          </p:cNvSpPr>
          <p:nvPr/>
        </p:nvSpPr>
        <p:spPr bwMode="auto">
          <a:xfrm>
            <a:off x="1274763" y="5213350"/>
            <a:ext cx="479425" cy="230188"/>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38917" name="Rectangle 10"/>
          <p:cNvSpPr>
            <a:spLocks noChangeArrowheads="1"/>
          </p:cNvSpPr>
          <p:nvPr/>
        </p:nvSpPr>
        <p:spPr bwMode="auto">
          <a:xfrm>
            <a:off x="2233613" y="5213350"/>
            <a:ext cx="479425" cy="230188"/>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38918" name="Rectangle 11"/>
          <p:cNvSpPr>
            <a:spLocks noChangeArrowheads="1"/>
          </p:cNvSpPr>
          <p:nvPr/>
        </p:nvSpPr>
        <p:spPr bwMode="auto">
          <a:xfrm>
            <a:off x="2708275" y="5213350"/>
            <a:ext cx="479425" cy="23018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38919" name="Line 13"/>
          <p:cNvSpPr>
            <a:spLocks noChangeShapeType="1"/>
          </p:cNvSpPr>
          <p:nvPr/>
        </p:nvSpPr>
        <p:spPr bwMode="auto">
          <a:xfrm>
            <a:off x="1276350" y="5100638"/>
            <a:ext cx="0" cy="3381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20" name="Line 16"/>
          <p:cNvSpPr>
            <a:spLocks noChangeShapeType="1"/>
          </p:cNvSpPr>
          <p:nvPr/>
        </p:nvSpPr>
        <p:spPr bwMode="auto">
          <a:xfrm>
            <a:off x="4141788" y="5103813"/>
            <a:ext cx="0" cy="338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21" name="Text Box 23"/>
          <p:cNvSpPr txBox="1">
            <a:spLocks noChangeArrowheads="1"/>
          </p:cNvSpPr>
          <p:nvPr/>
        </p:nvSpPr>
        <p:spPr bwMode="auto">
          <a:xfrm>
            <a:off x="1374775" y="51800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b="1">
                <a:solidFill>
                  <a:schemeClr val="bg1"/>
                </a:solidFill>
                <a:latin typeface="Arial" charset="0"/>
              </a:rPr>
              <a:t>1</a:t>
            </a:r>
          </a:p>
        </p:txBody>
      </p:sp>
      <p:sp>
        <p:nvSpPr>
          <p:cNvPr id="38922" name="Text Box 24"/>
          <p:cNvSpPr txBox="1">
            <a:spLocks noChangeArrowheads="1"/>
          </p:cNvSpPr>
          <p:nvPr/>
        </p:nvSpPr>
        <p:spPr bwMode="auto">
          <a:xfrm>
            <a:off x="2320925" y="516572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b="1">
                <a:solidFill>
                  <a:schemeClr val="bg1"/>
                </a:solidFill>
                <a:latin typeface="Arial" charset="0"/>
              </a:rPr>
              <a:t>3</a:t>
            </a:r>
          </a:p>
        </p:txBody>
      </p:sp>
      <p:sp>
        <p:nvSpPr>
          <p:cNvPr id="38923" name="Text Box 25"/>
          <p:cNvSpPr txBox="1">
            <a:spLocks noChangeArrowheads="1"/>
          </p:cNvSpPr>
          <p:nvPr/>
        </p:nvSpPr>
        <p:spPr bwMode="auto">
          <a:xfrm>
            <a:off x="2786063" y="517207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b="1">
                <a:solidFill>
                  <a:schemeClr val="bg1"/>
                </a:solidFill>
                <a:latin typeface="Arial" charset="0"/>
              </a:rPr>
              <a:t>4</a:t>
            </a:r>
          </a:p>
        </p:txBody>
      </p:sp>
      <p:sp>
        <p:nvSpPr>
          <p:cNvPr id="38924" name="Rectangle 26"/>
          <p:cNvSpPr>
            <a:spLocks noChangeArrowheads="1"/>
          </p:cNvSpPr>
          <p:nvPr/>
        </p:nvSpPr>
        <p:spPr bwMode="auto">
          <a:xfrm>
            <a:off x="4132263" y="5208588"/>
            <a:ext cx="479425" cy="230187"/>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38925" name="Rectangle 27"/>
          <p:cNvSpPr>
            <a:spLocks noChangeArrowheads="1"/>
          </p:cNvSpPr>
          <p:nvPr/>
        </p:nvSpPr>
        <p:spPr bwMode="auto">
          <a:xfrm>
            <a:off x="5091113" y="5208588"/>
            <a:ext cx="479425" cy="230187"/>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38926" name="Rectangle 28"/>
          <p:cNvSpPr>
            <a:spLocks noChangeArrowheads="1"/>
          </p:cNvSpPr>
          <p:nvPr/>
        </p:nvSpPr>
        <p:spPr bwMode="auto">
          <a:xfrm>
            <a:off x="5565775" y="5208588"/>
            <a:ext cx="479425" cy="23018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38927" name="Line 29"/>
          <p:cNvSpPr>
            <a:spLocks noChangeShapeType="1"/>
          </p:cNvSpPr>
          <p:nvPr/>
        </p:nvSpPr>
        <p:spPr bwMode="auto">
          <a:xfrm>
            <a:off x="4133850" y="5095875"/>
            <a:ext cx="0" cy="3381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28" name="Text Box 30"/>
          <p:cNvSpPr txBox="1">
            <a:spLocks noChangeArrowheads="1"/>
          </p:cNvSpPr>
          <p:nvPr/>
        </p:nvSpPr>
        <p:spPr bwMode="auto">
          <a:xfrm>
            <a:off x="4232275" y="5175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b="1">
                <a:solidFill>
                  <a:schemeClr val="bg1"/>
                </a:solidFill>
                <a:latin typeface="Arial" charset="0"/>
              </a:rPr>
              <a:t>1</a:t>
            </a:r>
          </a:p>
        </p:txBody>
      </p:sp>
      <p:sp>
        <p:nvSpPr>
          <p:cNvPr id="38929" name="Text Box 31"/>
          <p:cNvSpPr txBox="1">
            <a:spLocks noChangeArrowheads="1"/>
          </p:cNvSpPr>
          <p:nvPr/>
        </p:nvSpPr>
        <p:spPr bwMode="auto">
          <a:xfrm>
            <a:off x="5178425" y="516096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b="1">
                <a:solidFill>
                  <a:schemeClr val="bg1"/>
                </a:solidFill>
                <a:latin typeface="Arial" charset="0"/>
              </a:rPr>
              <a:t>3</a:t>
            </a:r>
          </a:p>
        </p:txBody>
      </p:sp>
      <p:sp>
        <p:nvSpPr>
          <p:cNvPr id="38930" name="Text Box 32"/>
          <p:cNvSpPr txBox="1">
            <a:spLocks noChangeArrowheads="1"/>
          </p:cNvSpPr>
          <p:nvPr/>
        </p:nvSpPr>
        <p:spPr bwMode="auto">
          <a:xfrm>
            <a:off x="5643563" y="51673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b="1">
                <a:solidFill>
                  <a:schemeClr val="bg1"/>
                </a:solidFill>
                <a:latin typeface="Arial" charset="0"/>
              </a:rPr>
              <a:t>4</a:t>
            </a:r>
          </a:p>
        </p:txBody>
      </p:sp>
      <p:sp>
        <p:nvSpPr>
          <p:cNvPr id="38931" name="Line 34"/>
          <p:cNvSpPr>
            <a:spLocks noChangeShapeType="1"/>
          </p:cNvSpPr>
          <p:nvPr/>
        </p:nvSpPr>
        <p:spPr bwMode="auto">
          <a:xfrm>
            <a:off x="1757363" y="5205413"/>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32" name="Line 35"/>
          <p:cNvSpPr>
            <a:spLocks noChangeShapeType="1"/>
          </p:cNvSpPr>
          <p:nvPr/>
        </p:nvSpPr>
        <p:spPr bwMode="auto">
          <a:xfrm>
            <a:off x="2233613" y="5210175"/>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33" name="Line 36"/>
          <p:cNvSpPr>
            <a:spLocks noChangeShapeType="1"/>
          </p:cNvSpPr>
          <p:nvPr/>
        </p:nvSpPr>
        <p:spPr bwMode="auto">
          <a:xfrm>
            <a:off x="2709863" y="5210175"/>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34" name="Line 37"/>
          <p:cNvSpPr>
            <a:spLocks noChangeShapeType="1"/>
          </p:cNvSpPr>
          <p:nvPr/>
        </p:nvSpPr>
        <p:spPr bwMode="auto">
          <a:xfrm>
            <a:off x="3186113" y="5210175"/>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35" name="Line 38"/>
          <p:cNvSpPr>
            <a:spLocks noChangeShapeType="1"/>
          </p:cNvSpPr>
          <p:nvPr/>
        </p:nvSpPr>
        <p:spPr bwMode="auto">
          <a:xfrm>
            <a:off x="3667125" y="5200650"/>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36" name="Line 39"/>
          <p:cNvSpPr>
            <a:spLocks noChangeShapeType="1"/>
          </p:cNvSpPr>
          <p:nvPr/>
        </p:nvSpPr>
        <p:spPr bwMode="auto">
          <a:xfrm>
            <a:off x="4614863" y="5205413"/>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37" name="Line 40"/>
          <p:cNvSpPr>
            <a:spLocks noChangeShapeType="1"/>
          </p:cNvSpPr>
          <p:nvPr/>
        </p:nvSpPr>
        <p:spPr bwMode="auto">
          <a:xfrm>
            <a:off x="5562600" y="5200650"/>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38" name="Line 41"/>
          <p:cNvSpPr>
            <a:spLocks noChangeShapeType="1"/>
          </p:cNvSpPr>
          <p:nvPr/>
        </p:nvSpPr>
        <p:spPr bwMode="auto">
          <a:xfrm>
            <a:off x="6510338" y="5195888"/>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39" name="Line 42"/>
          <p:cNvSpPr>
            <a:spLocks noChangeShapeType="1"/>
          </p:cNvSpPr>
          <p:nvPr/>
        </p:nvSpPr>
        <p:spPr bwMode="auto">
          <a:xfrm>
            <a:off x="6043613" y="5205413"/>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40" name="Line 43"/>
          <p:cNvSpPr>
            <a:spLocks noChangeShapeType="1"/>
          </p:cNvSpPr>
          <p:nvPr/>
        </p:nvSpPr>
        <p:spPr bwMode="auto">
          <a:xfrm>
            <a:off x="6991350" y="5110163"/>
            <a:ext cx="0" cy="3381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41" name="Line 44"/>
          <p:cNvSpPr>
            <a:spLocks noChangeShapeType="1"/>
          </p:cNvSpPr>
          <p:nvPr/>
        </p:nvSpPr>
        <p:spPr bwMode="auto">
          <a:xfrm>
            <a:off x="5091113" y="5205413"/>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42" name="Text Box 45"/>
          <p:cNvSpPr txBox="1">
            <a:spLocks noChangeArrowheads="1"/>
          </p:cNvSpPr>
          <p:nvPr/>
        </p:nvSpPr>
        <p:spPr bwMode="auto">
          <a:xfrm>
            <a:off x="2320925" y="4581525"/>
            <a:ext cx="7048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a:latin typeface="Arial" charset="0"/>
              </a:rPr>
              <a:t>6-slot</a:t>
            </a:r>
          </a:p>
          <a:p>
            <a:pPr>
              <a:spcBef>
                <a:spcPct val="0"/>
              </a:spcBef>
              <a:buFontTx/>
              <a:buNone/>
            </a:pPr>
            <a:r>
              <a:rPr lang="en-US" altLang="x-none" sz="1600">
                <a:latin typeface="Arial" charset="0"/>
              </a:rPr>
              <a:t>frame</a:t>
            </a:r>
          </a:p>
        </p:txBody>
      </p:sp>
      <p:sp>
        <p:nvSpPr>
          <p:cNvPr id="38943" name="Line 46"/>
          <p:cNvSpPr>
            <a:spLocks noChangeShapeType="1"/>
          </p:cNvSpPr>
          <p:nvPr/>
        </p:nvSpPr>
        <p:spPr bwMode="auto">
          <a:xfrm>
            <a:off x="3132138" y="4918075"/>
            <a:ext cx="9890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44" name="Line 47"/>
          <p:cNvSpPr>
            <a:spLocks noChangeShapeType="1"/>
          </p:cNvSpPr>
          <p:nvPr/>
        </p:nvSpPr>
        <p:spPr bwMode="auto">
          <a:xfrm flipH="1">
            <a:off x="1287463" y="4913313"/>
            <a:ext cx="9890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45" name="Line 48"/>
          <p:cNvSpPr>
            <a:spLocks noChangeShapeType="1"/>
          </p:cNvSpPr>
          <p:nvPr/>
        </p:nvSpPr>
        <p:spPr bwMode="auto">
          <a:xfrm>
            <a:off x="1266825" y="48260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46" name="Line 49"/>
          <p:cNvSpPr>
            <a:spLocks noChangeShapeType="1"/>
          </p:cNvSpPr>
          <p:nvPr/>
        </p:nvSpPr>
        <p:spPr bwMode="auto">
          <a:xfrm>
            <a:off x="4125913" y="4816475"/>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47" name="Text Box 51"/>
          <p:cNvSpPr txBox="1">
            <a:spLocks noChangeArrowheads="1"/>
          </p:cNvSpPr>
          <p:nvPr/>
        </p:nvSpPr>
        <p:spPr bwMode="auto">
          <a:xfrm>
            <a:off x="5184775" y="4554538"/>
            <a:ext cx="7048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a:latin typeface="Arial" charset="0"/>
              </a:rPr>
              <a:t>6-slot</a:t>
            </a:r>
          </a:p>
          <a:p>
            <a:pPr>
              <a:spcBef>
                <a:spcPct val="0"/>
              </a:spcBef>
              <a:buFontTx/>
              <a:buNone/>
            </a:pPr>
            <a:r>
              <a:rPr lang="en-US" altLang="x-none" sz="1600">
                <a:latin typeface="Arial" charset="0"/>
              </a:rPr>
              <a:t>frame</a:t>
            </a:r>
          </a:p>
        </p:txBody>
      </p:sp>
      <p:sp>
        <p:nvSpPr>
          <p:cNvPr id="38948" name="Line 52"/>
          <p:cNvSpPr>
            <a:spLocks noChangeShapeType="1"/>
          </p:cNvSpPr>
          <p:nvPr/>
        </p:nvSpPr>
        <p:spPr bwMode="auto">
          <a:xfrm>
            <a:off x="5995988" y="4924425"/>
            <a:ext cx="9890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49" name="Line 53"/>
          <p:cNvSpPr>
            <a:spLocks noChangeShapeType="1"/>
          </p:cNvSpPr>
          <p:nvPr/>
        </p:nvSpPr>
        <p:spPr bwMode="auto">
          <a:xfrm flipH="1">
            <a:off x="4151313" y="4919663"/>
            <a:ext cx="9890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50" name="Line 55"/>
          <p:cNvSpPr>
            <a:spLocks noChangeShapeType="1"/>
          </p:cNvSpPr>
          <p:nvPr/>
        </p:nvSpPr>
        <p:spPr bwMode="auto">
          <a:xfrm>
            <a:off x="6989763" y="4789488"/>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51" name="Slide Number Placeholder 5"/>
          <p:cNvSpPr>
            <a:spLocks noGrp="1"/>
          </p:cNvSpPr>
          <p:nvPr>
            <p:ph type="sldNum" sz="quarter" idx="12"/>
          </p:nvPr>
        </p:nvSpPr>
        <p:spPr>
          <a:xfrm>
            <a:off x="8456613" y="6523038"/>
            <a:ext cx="547687" cy="271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01084D13-81A4-6E4D-ABEC-FE043B0E3E4E}" type="slidenum">
              <a:rPr lang="en-US" altLang="x-none" sz="1200">
                <a:latin typeface="Tahoma" charset="0"/>
              </a:rPr>
              <a:pPr>
                <a:spcBef>
                  <a:spcPct val="0"/>
                </a:spcBef>
                <a:buFontTx/>
                <a:buNone/>
              </a:pPr>
              <a:t>26</a:t>
            </a:fld>
            <a:endParaRPr lang="en-US" altLang="x-none" sz="1200">
              <a:latin typeface="Tahoma" charset="0"/>
            </a:endParaRPr>
          </a:p>
        </p:txBody>
      </p:sp>
      <p:sp>
        <p:nvSpPr>
          <p:cNvPr id="45"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body" idx="1"/>
          </p:nvPr>
        </p:nvSpPr>
        <p:spPr>
          <a:xfrm>
            <a:off x="442913" y="1295400"/>
            <a:ext cx="8223250" cy="4648200"/>
          </a:xfrm>
        </p:spPr>
        <p:txBody>
          <a:bodyPr/>
          <a:lstStyle/>
          <a:p>
            <a:pPr>
              <a:buFont typeface="Wingdings" charset="0"/>
              <a:buNone/>
              <a:defRPr/>
            </a:pPr>
            <a:r>
              <a:rPr lang="en-US" dirty="0">
                <a:solidFill>
                  <a:srgbClr val="CC0000"/>
                </a:solidFill>
                <a:latin typeface="Gill Sans MT" charset="0"/>
                <a:cs typeface="+mn-cs"/>
              </a:rPr>
              <a:t>FDMA: frequency division multiple access </a:t>
            </a:r>
          </a:p>
          <a:p>
            <a:pPr>
              <a:defRPr/>
            </a:pPr>
            <a:r>
              <a:rPr lang="en-US" sz="2400" dirty="0">
                <a:latin typeface="Gill Sans MT" charset="0"/>
                <a:cs typeface="+mn-cs"/>
              </a:rPr>
              <a:t>channel spectrum divided into frequency bands</a:t>
            </a:r>
          </a:p>
          <a:p>
            <a:pPr>
              <a:defRPr/>
            </a:pPr>
            <a:r>
              <a:rPr lang="en-US" sz="2400" dirty="0">
                <a:latin typeface="Gill Sans MT" charset="0"/>
                <a:cs typeface="+mn-cs"/>
              </a:rPr>
              <a:t>each station assigned fixed frequency band</a:t>
            </a:r>
          </a:p>
          <a:p>
            <a:pPr>
              <a:defRPr/>
            </a:pPr>
            <a:r>
              <a:rPr lang="en-US" sz="2400" dirty="0">
                <a:latin typeface="Gill Sans MT" charset="0"/>
                <a:cs typeface="+mn-cs"/>
              </a:rPr>
              <a:t>unused transmission time in frequency bands go idle </a:t>
            </a:r>
          </a:p>
          <a:p>
            <a:pPr>
              <a:defRPr/>
            </a:pPr>
            <a:r>
              <a:rPr lang="en-US" sz="2400" dirty="0">
                <a:latin typeface="Gill Sans MT" charset="0"/>
                <a:cs typeface="+mn-cs"/>
              </a:rPr>
              <a:t>example: 6-station LAN, 1,3,4 have </a:t>
            </a:r>
            <a:r>
              <a:rPr lang="en-US" sz="2400" dirty="0" smtClean="0">
                <a:latin typeface="Gill Sans MT" charset="0"/>
                <a:cs typeface="+mn-cs"/>
              </a:rPr>
              <a:t>packet to send, </a:t>
            </a:r>
            <a:r>
              <a:rPr lang="en-US" sz="2400" dirty="0">
                <a:latin typeface="Gill Sans MT" charset="0"/>
                <a:cs typeface="+mn-cs"/>
              </a:rPr>
              <a:t>frequency bands 2,5,6 idle </a:t>
            </a:r>
            <a:endParaRPr lang="en-US" dirty="0">
              <a:latin typeface="Gill Sans MT" charset="0"/>
              <a:cs typeface="+mn-cs"/>
            </a:endParaRPr>
          </a:p>
        </p:txBody>
      </p:sp>
      <p:sp>
        <p:nvSpPr>
          <p:cNvPr id="40962" name="Rectangle 4"/>
          <p:cNvSpPr>
            <a:spLocks noChangeArrowheads="1"/>
          </p:cNvSpPr>
          <p:nvPr/>
        </p:nvSpPr>
        <p:spPr bwMode="auto">
          <a:xfrm>
            <a:off x="4627563" y="3997325"/>
            <a:ext cx="627062" cy="2251075"/>
          </a:xfrm>
          <a:prstGeom prst="rect">
            <a:avLst/>
          </a:prstGeom>
          <a:solidFill>
            <a:srgbClr val="FFFFFF"/>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40963" name="Line 5"/>
          <p:cNvSpPr>
            <a:spLocks noChangeShapeType="1"/>
          </p:cNvSpPr>
          <p:nvPr/>
        </p:nvSpPr>
        <p:spPr bwMode="auto">
          <a:xfrm flipV="1">
            <a:off x="4625975" y="5102225"/>
            <a:ext cx="6223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4" name="Line 6"/>
          <p:cNvSpPr>
            <a:spLocks noChangeShapeType="1"/>
          </p:cNvSpPr>
          <p:nvPr/>
        </p:nvSpPr>
        <p:spPr bwMode="auto">
          <a:xfrm flipV="1">
            <a:off x="4621213" y="5494338"/>
            <a:ext cx="6318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5" name="Line 7"/>
          <p:cNvSpPr>
            <a:spLocks noChangeShapeType="1"/>
          </p:cNvSpPr>
          <p:nvPr/>
        </p:nvSpPr>
        <p:spPr bwMode="auto">
          <a:xfrm flipV="1">
            <a:off x="4625975" y="5880100"/>
            <a:ext cx="627063"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6" name="Line 8"/>
          <p:cNvSpPr>
            <a:spLocks noChangeShapeType="1"/>
          </p:cNvSpPr>
          <p:nvPr/>
        </p:nvSpPr>
        <p:spPr bwMode="auto">
          <a:xfrm flipV="1">
            <a:off x="4621213" y="4716463"/>
            <a:ext cx="6318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7" name="Line 9"/>
          <p:cNvSpPr>
            <a:spLocks noChangeShapeType="1"/>
          </p:cNvSpPr>
          <p:nvPr/>
        </p:nvSpPr>
        <p:spPr bwMode="auto">
          <a:xfrm flipV="1">
            <a:off x="4625975" y="4330700"/>
            <a:ext cx="6318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8" name="Line 11"/>
          <p:cNvSpPr>
            <a:spLocks noChangeShapeType="1"/>
          </p:cNvSpPr>
          <p:nvPr/>
        </p:nvSpPr>
        <p:spPr bwMode="auto">
          <a:xfrm>
            <a:off x="5346700" y="4270375"/>
            <a:ext cx="222885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69" name="Freeform 12"/>
          <p:cNvSpPr>
            <a:spLocks/>
          </p:cNvSpPr>
          <p:nvPr/>
        </p:nvSpPr>
        <p:spPr bwMode="auto">
          <a:xfrm>
            <a:off x="5494338" y="4151313"/>
            <a:ext cx="1728787" cy="114300"/>
          </a:xfrm>
          <a:custGeom>
            <a:avLst/>
            <a:gdLst>
              <a:gd name="T0" fmla="*/ 0 w 1089"/>
              <a:gd name="T1" fmla="*/ 2147483646 h 72"/>
              <a:gd name="T2" fmla="*/ 0 w 1089"/>
              <a:gd name="T3" fmla="*/ 2147483646 h 72"/>
              <a:gd name="T4" fmla="*/ 2147483646 w 1089"/>
              <a:gd name="T5" fmla="*/ 0 h 72"/>
              <a:gd name="T6" fmla="*/ 2147483646 w 1089"/>
              <a:gd name="T7" fmla="*/ 2147483646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chemeClr val="accent2"/>
          </a:solidFill>
          <a:ln w="19050" cap="flat" cmpd="sng">
            <a:solidFill>
              <a:schemeClr val="tx1"/>
            </a:solidFill>
            <a:prstDash val="solid"/>
            <a:round/>
            <a:headEnd/>
            <a:tailEnd/>
          </a:ln>
        </p:spPr>
        <p:txBody>
          <a:bodyPr wrap="none" anchor="ctr"/>
          <a:lstStyle/>
          <a:p>
            <a:endParaRPr lang="en-US"/>
          </a:p>
        </p:txBody>
      </p:sp>
      <p:sp>
        <p:nvSpPr>
          <p:cNvPr id="40970" name="Line 13"/>
          <p:cNvSpPr>
            <a:spLocks noChangeShapeType="1"/>
          </p:cNvSpPr>
          <p:nvPr/>
        </p:nvSpPr>
        <p:spPr bwMode="auto">
          <a:xfrm>
            <a:off x="5394325" y="4673600"/>
            <a:ext cx="222885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1" name="Line 15"/>
          <p:cNvSpPr>
            <a:spLocks noChangeShapeType="1"/>
          </p:cNvSpPr>
          <p:nvPr/>
        </p:nvSpPr>
        <p:spPr bwMode="auto">
          <a:xfrm>
            <a:off x="5394325" y="5072063"/>
            <a:ext cx="222885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2" name="Freeform 16"/>
          <p:cNvSpPr>
            <a:spLocks/>
          </p:cNvSpPr>
          <p:nvPr/>
        </p:nvSpPr>
        <p:spPr bwMode="auto">
          <a:xfrm>
            <a:off x="5541963" y="4953000"/>
            <a:ext cx="1728787" cy="114300"/>
          </a:xfrm>
          <a:custGeom>
            <a:avLst/>
            <a:gdLst>
              <a:gd name="T0" fmla="*/ 0 w 1089"/>
              <a:gd name="T1" fmla="*/ 2147483646 h 72"/>
              <a:gd name="T2" fmla="*/ 0 w 1089"/>
              <a:gd name="T3" fmla="*/ 2147483646 h 72"/>
              <a:gd name="T4" fmla="*/ 2147483646 w 1089"/>
              <a:gd name="T5" fmla="*/ 0 h 72"/>
              <a:gd name="T6" fmla="*/ 2147483646 w 1089"/>
              <a:gd name="T7" fmla="*/ 2147483646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FF0000"/>
          </a:solidFill>
          <a:ln w="19050" cap="flat" cmpd="sng">
            <a:solidFill>
              <a:schemeClr val="tx1"/>
            </a:solidFill>
            <a:prstDash val="solid"/>
            <a:round/>
            <a:headEnd/>
            <a:tailEnd/>
          </a:ln>
        </p:spPr>
        <p:txBody>
          <a:bodyPr wrap="none" anchor="ctr"/>
          <a:lstStyle/>
          <a:p>
            <a:endParaRPr lang="en-US"/>
          </a:p>
        </p:txBody>
      </p:sp>
      <p:grpSp>
        <p:nvGrpSpPr>
          <p:cNvPr id="40973" name="Group 17"/>
          <p:cNvGrpSpPr>
            <a:grpSpLocks/>
          </p:cNvGrpSpPr>
          <p:nvPr/>
        </p:nvGrpSpPr>
        <p:grpSpPr bwMode="auto">
          <a:xfrm>
            <a:off x="5411788" y="5357813"/>
            <a:ext cx="2228850" cy="119062"/>
            <a:chOff x="1884" y="2826"/>
            <a:chExt cx="1404" cy="75"/>
          </a:xfrm>
        </p:grpSpPr>
        <p:sp>
          <p:nvSpPr>
            <p:cNvPr id="40990" name="Line 18"/>
            <p:cNvSpPr>
              <a:spLocks noChangeShapeType="1"/>
            </p:cNvSpPr>
            <p:nvPr/>
          </p:nvSpPr>
          <p:spPr bwMode="auto">
            <a:xfrm>
              <a:off x="1884" y="2901"/>
              <a:ext cx="140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91" name="Freeform 19"/>
            <p:cNvSpPr>
              <a:spLocks/>
            </p:cNvSpPr>
            <p:nvPr/>
          </p:nvSpPr>
          <p:spPr bwMode="auto">
            <a:xfrm>
              <a:off x="1977" y="2826"/>
              <a:ext cx="1089" cy="72"/>
            </a:xfrm>
            <a:custGeom>
              <a:avLst/>
              <a:gdLst>
                <a:gd name="T0" fmla="*/ 0 w 1089"/>
                <a:gd name="T1" fmla="*/ 72 h 72"/>
                <a:gd name="T2" fmla="*/ 0 w 1089"/>
                <a:gd name="T3" fmla="*/ 3 h 72"/>
                <a:gd name="T4" fmla="*/ 1089 w 1089"/>
                <a:gd name="T5" fmla="*/ 0 h 72"/>
                <a:gd name="T6" fmla="*/ 1089 w 1089"/>
                <a:gd name="T7" fmla="*/ 72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00CC66"/>
            </a:solidFill>
            <a:ln w="19050" cap="flat" cmpd="sng">
              <a:solidFill>
                <a:schemeClr val="tx1"/>
              </a:solidFill>
              <a:prstDash val="solid"/>
              <a:round/>
              <a:headEnd/>
              <a:tailEnd/>
            </a:ln>
          </p:spPr>
          <p:txBody>
            <a:bodyPr wrap="none" anchor="ctr"/>
            <a:lstStyle/>
            <a:p>
              <a:endParaRPr lang="en-US"/>
            </a:p>
          </p:txBody>
        </p:sp>
      </p:grpSp>
      <p:sp>
        <p:nvSpPr>
          <p:cNvPr id="40974" name="Line 20"/>
          <p:cNvSpPr>
            <a:spLocks noChangeShapeType="1"/>
          </p:cNvSpPr>
          <p:nvPr/>
        </p:nvSpPr>
        <p:spPr bwMode="auto">
          <a:xfrm>
            <a:off x="5441950" y="5883275"/>
            <a:ext cx="222885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5" name="Text Box 22"/>
          <p:cNvSpPr txBox="1">
            <a:spLocks noChangeArrowheads="1"/>
          </p:cNvSpPr>
          <p:nvPr/>
        </p:nvSpPr>
        <p:spPr bwMode="auto">
          <a:xfrm rot="-5400000">
            <a:off x="3423444" y="4877594"/>
            <a:ext cx="187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latin typeface="Arial" charset="0"/>
              </a:rPr>
              <a:t>frequency bands</a:t>
            </a:r>
          </a:p>
        </p:txBody>
      </p:sp>
      <p:sp>
        <p:nvSpPr>
          <p:cNvPr id="40976" name="Text Box 23"/>
          <p:cNvSpPr txBox="1">
            <a:spLocks noChangeArrowheads="1"/>
          </p:cNvSpPr>
          <p:nvPr/>
        </p:nvSpPr>
        <p:spPr bwMode="auto">
          <a:xfrm rot="67766">
            <a:off x="7332663" y="381952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latin typeface="Arial" charset="0"/>
              </a:rPr>
              <a:t>time</a:t>
            </a:r>
          </a:p>
        </p:txBody>
      </p:sp>
      <p:sp>
        <p:nvSpPr>
          <p:cNvPr id="40977" name="Freeform 54"/>
          <p:cNvSpPr>
            <a:spLocks/>
          </p:cNvSpPr>
          <p:nvPr/>
        </p:nvSpPr>
        <p:spPr bwMode="auto">
          <a:xfrm>
            <a:off x="2032000" y="4348163"/>
            <a:ext cx="595313" cy="1538287"/>
          </a:xfrm>
          <a:custGeom>
            <a:avLst/>
            <a:gdLst>
              <a:gd name="T0" fmla="*/ 2147483646 w 375"/>
              <a:gd name="T1" fmla="*/ 0 h 969"/>
              <a:gd name="T2" fmla="*/ 0 w 375"/>
              <a:gd name="T3" fmla="*/ 2147483646 h 969"/>
              <a:gd name="T4" fmla="*/ 2147483646 w 375"/>
              <a:gd name="T5" fmla="*/ 2147483646 h 969"/>
              <a:gd name="T6" fmla="*/ 2147483646 w 375"/>
              <a:gd name="T7" fmla="*/ 0 h 9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5" h="969">
                <a:moveTo>
                  <a:pt x="375" y="0"/>
                </a:moveTo>
                <a:lnTo>
                  <a:pt x="0" y="485"/>
                </a:lnTo>
                <a:lnTo>
                  <a:pt x="375" y="969"/>
                </a:lnTo>
                <a:lnTo>
                  <a:pt x="375" y="0"/>
                </a:lnTo>
                <a:close/>
              </a:path>
            </a:pathLst>
          </a:custGeom>
          <a:gradFill rotWithShape="1">
            <a:gsLst>
              <a:gs pos="0">
                <a:schemeClr val="tx1"/>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0978" name="Group 56"/>
          <p:cNvGrpSpPr>
            <a:grpSpLocks/>
          </p:cNvGrpSpPr>
          <p:nvPr/>
        </p:nvGrpSpPr>
        <p:grpSpPr bwMode="auto">
          <a:xfrm>
            <a:off x="293688" y="4986338"/>
            <a:ext cx="1666875" cy="314325"/>
            <a:chOff x="1614" y="1494"/>
            <a:chExt cx="1050" cy="198"/>
          </a:xfrm>
        </p:grpSpPr>
        <p:sp>
          <p:nvSpPr>
            <p:cNvPr id="40986" name="Rectangle 57"/>
            <p:cNvSpPr>
              <a:spLocks noChangeArrowheads="1"/>
            </p:cNvSpPr>
            <p:nvPr/>
          </p:nvSpPr>
          <p:spPr bwMode="auto">
            <a:xfrm>
              <a:off x="2358" y="1500"/>
              <a:ext cx="168" cy="174"/>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535610" name="Freeform 58"/>
            <p:cNvSpPr>
              <a:spLocks/>
            </p:cNvSpPr>
            <p:nvPr/>
          </p:nvSpPr>
          <p:spPr bwMode="auto">
            <a:xfrm>
              <a:off x="1614" y="1494"/>
              <a:ext cx="896" cy="198"/>
            </a:xfrm>
            <a:custGeom>
              <a:avLst/>
              <a:gdLst>
                <a:gd name="T0" fmla="*/ 18 w 896"/>
                <a:gd name="T1" fmla="*/ 0 h 198"/>
                <a:gd name="T2" fmla="*/ 0 w 896"/>
                <a:gd name="T3" fmla="*/ 96 h 198"/>
                <a:gd name="T4" fmla="*/ 18 w 896"/>
                <a:gd name="T5" fmla="*/ 198 h 198"/>
                <a:gd name="T6" fmla="*/ 774 w 896"/>
                <a:gd name="T7" fmla="*/ 198 h 198"/>
                <a:gd name="T8" fmla="*/ 750 w 896"/>
                <a:gd name="T9" fmla="*/ 90 h 198"/>
                <a:gd name="T10" fmla="*/ 774 w 896"/>
                <a:gd name="T11" fmla="*/ 0 h 198"/>
                <a:gd name="T12" fmla="*/ 18 w 896"/>
                <a:gd name="T13" fmla="*/ 0 h 1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6" h="198">
                  <a:moveTo>
                    <a:pt x="18" y="0"/>
                  </a:moveTo>
                  <a:lnTo>
                    <a:pt x="0" y="96"/>
                  </a:lnTo>
                  <a:lnTo>
                    <a:pt x="18" y="198"/>
                  </a:lnTo>
                  <a:lnTo>
                    <a:pt x="774" y="198"/>
                  </a:lnTo>
                  <a:cubicBezTo>
                    <a:pt x="896" y="180"/>
                    <a:pt x="750" y="123"/>
                    <a:pt x="750" y="90"/>
                  </a:cubicBezTo>
                  <a:cubicBezTo>
                    <a:pt x="750" y="57"/>
                    <a:pt x="896" y="15"/>
                    <a:pt x="774" y="0"/>
                  </a:cubicBezTo>
                  <a:lnTo>
                    <a:pt x="18" y="0"/>
                  </a:lnTo>
                  <a:close/>
                </a:path>
              </a:pathLst>
            </a:custGeom>
            <a:gradFill rotWithShape="1">
              <a:gsLst>
                <a:gs pos="0">
                  <a:schemeClr val="tx1"/>
                </a:gs>
                <a:gs pos="50000">
                  <a:schemeClr val="bg1"/>
                </a:gs>
                <a:gs pos="100000">
                  <a:schemeClr val="tx1"/>
                </a:gs>
              </a:gsLst>
              <a:lin ang="5400000" scaled="1"/>
            </a:gradFill>
            <a:ln w="9525">
              <a:solidFill>
                <a:schemeClr val="tx1"/>
              </a:solidFill>
              <a:round/>
              <a:headEnd/>
              <a:tailEnd/>
            </a:ln>
            <a:effectLst/>
            <a:extLst>
              <a:ext uri="{AF507438-7753-43e0-B8FC-AC1667EBCBE1}"/>
            </a:extLst>
          </p:spPr>
          <p:txBody>
            <a:bodyPr/>
            <a:lstStyle/>
            <a:p>
              <a:pPr>
                <a:defRPr/>
              </a:pPr>
              <a:endParaRPr lang="en-US" dirty="0"/>
            </a:p>
          </p:txBody>
        </p:sp>
        <p:sp>
          <p:nvSpPr>
            <p:cNvPr id="40988" name="Oval 59"/>
            <p:cNvSpPr>
              <a:spLocks noChangeArrowheads="1"/>
            </p:cNvSpPr>
            <p:nvPr/>
          </p:nvSpPr>
          <p:spPr bwMode="auto">
            <a:xfrm>
              <a:off x="2502" y="1506"/>
              <a:ext cx="62" cy="168"/>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40989" name="Line 60"/>
            <p:cNvSpPr>
              <a:spLocks noChangeShapeType="1"/>
            </p:cNvSpPr>
            <p:nvPr/>
          </p:nvSpPr>
          <p:spPr bwMode="auto">
            <a:xfrm>
              <a:off x="2526" y="1584"/>
              <a:ext cx="1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979" name="Freeform 65"/>
          <p:cNvSpPr>
            <a:spLocks/>
          </p:cNvSpPr>
          <p:nvPr/>
        </p:nvSpPr>
        <p:spPr bwMode="auto">
          <a:xfrm>
            <a:off x="2803525" y="5040313"/>
            <a:ext cx="892175" cy="173037"/>
          </a:xfrm>
          <a:custGeom>
            <a:avLst/>
            <a:gdLst>
              <a:gd name="T0" fmla="*/ 2147483646 w 562"/>
              <a:gd name="T1" fmla="*/ 2147483646 h 266"/>
              <a:gd name="T2" fmla="*/ 2147483646 w 562"/>
              <a:gd name="T3" fmla="*/ 2147483646 h 266"/>
              <a:gd name="T4" fmla="*/ 2147483646 w 562"/>
              <a:gd name="T5" fmla="*/ 2147483646 h 266"/>
              <a:gd name="T6" fmla="*/ 2147483646 w 562"/>
              <a:gd name="T7" fmla="*/ 0 h 266"/>
              <a:gd name="T8" fmla="*/ 2147483646 w 562"/>
              <a:gd name="T9" fmla="*/ 2147483646 h 266"/>
              <a:gd name="T10" fmla="*/ 2147483646 w 562"/>
              <a:gd name="T11" fmla="*/ 2147483646 h 266"/>
              <a:gd name="T12" fmla="*/ 2147483646 w 562"/>
              <a:gd name="T13" fmla="*/ 2147483646 h 266"/>
              <a:gd name="T14" fmla="*/ 2147483646 w 562"/>
              <a:gd name="T15" fmla="*/ 2147483646 h 266"/>
              <a:gd name="T16" fmla="*/ 2147483646 w 562"/>
              <a:gd name="T17" fmla="*/ 2147483646 h 266"/>
              <a:gd name="T18" fmla="*/ 2147483646 w 562"/>
              <a:gd name="T19" fmla="*/ 2147483646 h 266"/>
              <a:gd name="T20" fmla="*/ 2147483646 w 562"/>
              <a:gd name="T21" fmla="*/ 2147483646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2" h="266">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0" name="Freeform 66"/>
          <p:cNvSpPr>
            <a:spLocks/>
          </p:cNvSpPr>
          <p:nvPr/>
        </p:nvSpPr>
        <p:spPr bwMode="auto">
          <a:xfrm>
            <a:off x="2846388" y="4270375"/>
            <a:ext cx="427037" cy="219075"/>
          </a:xfrm>
          <a:custGeom>
            <a:avLst/>
            <a:gdLst>
              <a:gd name="T0" fmla="*/ 2147483646 w 562"/>
              <a:gd name="T1" fmla="*/ 2147483646 h 266"/>
              <a:gd name="T2" fmla="*/ 2147483646 w 562"/>
              <a:gd name="T3" fmla="*/ 2147483646 h 266"/>
              <a:gd name="T4" fmla="*/ 2147483646 w 562"/>
              <a:gd name="T5" fmla="*/ 2147483646 h 266"/>
              <a:gd name="T6" fmla="*/ 2147483646 w 562"/>
              <a:gd name="T7" fmla="*/ 0 h 266"/>
              <a:gd name="T8" fmla="*/ 2147483646 w 562"/>
              <a:gd name="T9" fmla="*/ 2147483646 h 266"/>
              <a:gd name="T10" fmla="*/ 2147483646 w 562"/>
              <a:gd name="T11" fmla="*/ 2147483646 h 266"/>
              <a:gd name="T12" fmla="*/ 2147483646 w 562"/>
              <a:gd name="T13" fmla="*/ 2147483646 h 266"/>
              <a:gd name="T14" fmla="*/ 2147483646 w 562"/>
              <a:gd name="T15" fmla="*/ 2147483646 h 266"/>
              <a:gd name="T16" fmla="*/ 2147483646 w 562"/>
              <a:gd name="T17" fmla="*/ 2147483646 h 266"/>
              <a:gd name="T18" fmla="*/ 2147483646 w 562"/>
              <a:gd name="T19" fmla="*/ 2147483646 h 266"/>
              <a:gd name="T20" fmla="*/ 2147483646 w 562"/>
              <a:gd name="T21" fmla="*/ 2147483646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2" h="266">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1" name="Freeform 68"/>
          <p:cNvSpPr>
            <a:spLocks/>
          </p:cNvSpPr>
          <p:nvPr/>
        </p:nvSpPr>
        <p:spPr bwMode="auto">
          <a:xfrm>
            <a:off x="2755900" y="5757863"/>
            <a:ext cx="989013" cy="185737"/>
          </a:xfrm>
          <a:custGeom>
            <a:avLst/>
            <a:gdLst>
              <a:gd name="T0" fmla="*/ 2147483646 w 623"/>
              <a:gd name="T1" fmla="*/ 2147483646 h 117"/>
              <a:gd name="T2" fmla="*/ 2147483646 w 623"/>
              <a:gd name="T3" fmla="*/ 2147483646 h 117"/>
              <a:gd name="T4" fmla="*/ 2147483646 w 623"/>
              <a:gd name="T5" fmla="*/ 2147483646 h 117"/>
              <a:gd name="T6" fmla="*/ 2147483646 w 623"/>
              <a:gd name="T7" fmla="*/ 0 h 117"/>
              <a:gd name="T8" fmla="*/ 2147483646 w 623"/>
              <a:gd name="T9" fmla="*/ 2147483646 h 117"/>
              <a:gd name="T10" fmla="*/ 2147483646 w 623"/>
              <a:gd name="T11" fmla="*/ 2147483646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3" h="117">
                <a:moveTo>
                  <a:pt x="20" y="113"/>
                </a:moveTo>
                <a:cubicBezTo>
                  <a:pt x="44" y="68"/>
                  <a:pt x="0" y="1"/>
                  <a:pt x="114" y="2"/>
                </a:cubicBezTo>
                <a:cubicBezTo>
                  <a:pt x="233" y="1"/>
                  <a:pt x="144" y="114"/>
                  <a:pt x="256" y="114"/>
                </a:cubicBezTo>
                <a:cubicBezTo>
                  <a:pt x="368" y="114"/>
                  <a:pt x="288" y="0"/>
                  <a:pt x="394" y="0"/>
                </a:cubicBezTo>
                <a:cubicBezTo>
                  <a:pt x="500" y="0"/>
                  <a:pt x="421" y="117"/>
                  <a:pt x="522" y="116"/>
                </a:cubicBezTo>
                <a:cubicBezTo>
                  <a:pt x="623" y="115"/>
                  <a:pt x="570" y="64"/>
                  <a:pt x="616" y="1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2" name="Text Box 69"/>
          <p:cNvSpPr txBox="1">
            <a:spLocks noChangeArrowheads="1"/>
          </p:cNvSpPr>
          <p:nvPr/>
        </p:nvSpPr>
        <p:spPr bwMode="auto">
          <a:xfrm>
            <a:off x="442913" y="5699125"/>
            <a:ext cx="1289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latin typeface="Arial" charset="0"/>
              </a:rPr>
              <a:t>FDM cable</a:t>
            </a:r>
          </a:p>
        </p:txBody>
      </p:sp>
      <p:sp>
        <p:nvSpPr>
          <p:cNvPr id="22556" name="Rectangle 74"/>
          <p:cNvSpPr>
            <a:spLocks noGrp="1" noChangeArrowheads="1"/>
          </p:cNvSpPr>
          <p:nvPr>
            <p:ph type="title"/>
          </p:nvPr>
        </p:nvSpPr>
        <p:spPr>
          <a:xfrm>
            <a:off x="230188" y="206375"/>
            <a:ext cx="8629650" cy="1143000"/>
          </a:xfrm>
        </p:spPr>
        <p:txBody>
          <a:bodyPr/>
          <a:lstStyle/>
          <a:p>
            <a:pPr>
              <a:defRPr/>
            </a:pPr>
            <a:r>
              <a:rPr lang="en-US" sz="3600" dirty="0">
                <a:cs typeface="+mj-cs"/>
              </a:rPr>
              <a:t>Channel </a:t>
            </a:r>
            <a:r>
              <a:rPr lang="en-US" sz="3600" dirty="0" smtClean="0">
                <a:cs typeface="+mj-cs"/>
              </a:rPr>
              <a:t>Partitioning </a:t>
            </a:r>
            <a:r>
              <a:rPr lang="en-US" sz="3600" dirty="0">
                <a:cs typeface="+mj-cs"/>
              </a:rPr>
              <a:t>MAC </a:t>
            </a:r>
            <a:r>
              <a:rPr lang="en-US" sz="3600" dirty="0" smtClean="0">
                <a:cs typeface="+mj-cs"/>
              </a:rPr>
              <a:t>Protocols</a:t>
            </a:r>
            <a:r>
              <a:rPr lang="en-US" sz="3600" dirty="0">
                <a:cs typeface="+mj-cs"/>
              </a:rPr>
              <a:t>: FDMA</a:t>
            </a:r>
          </a:p>
        </p:txBody>
      </p:sp>
      <p:sp>
        <p:nvSpPr>
          <p:cNvPr id="40984" name="Slide Number Placeholder 5"/>
          <p:cNvSpPr>
            <a:spLocks noGrp="1"/>
          </p:cNvSpPr>
          <p:nvPr>
            <p:ph type="sldNum" sz="quarter" idx="12"/>
          </p:nvPr>
        </p:nvSpPr>
        <p:spPr>
          <a:xfrm>
            <a:off x="8456613" y="6523038"/>
            <a:ext cx="547687" cy="271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E13DA767-3865-394C-BDB6-6FC4E73A2E28}" type="slidenum">
              <a:rPr lang="en-US" altLang="x-none" sz="1200">
                <a:latin typeface="Tahoma" charset="0"/>
              </a:rPr>
              <a:pPr>
                <a:spcBef>
                  <a:spcPct val="0"/>
                </a:spcBef>
                <a:buFontTx/>
                <a:buNone/>
              </a:pPr>
              <a:t>27</a:t>
            </a:fld>
            <a:endParaRPr lang="en-US" altLang="x-none" sz="1200">
              <a:latin typeface="Tahoma" charset="0"/>
            </a:endParaRPr>
          </a:p>
        </p:txBody>
      </p:sp>
      <p:sp>
        <p:nvSpPr>
          <p:cNvPr id="34"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31804EE8-5E26-984E-B6B3-C427CEF44607}" type="slidenum">
              <a:rPr lang="en-US" altLang="en-US" sz="1200"/>
              <a:pPr>
                <a:spcBef>
                  <a:spcPct val="0"/>
                </a:spcBef>
                <a:buFontTx/>
                <a:buNone/>
              </a:pPr>
              <a:t>28</a:t>
            </a:fld>
            <a:endParaRPr lang="en-US" altLang="en-US" sz="1200"/>
          </a:p>
        </p:txBody>
      </p:sp>
      <p:sp>
        <p:nvSpPr>
          <p:cNvPr id="43010" name="Rectangle 2"/>
          <p:cNvSpPr>
            <a:spLocks noGrp="1" noChangeArrowheads="1"/>
          </p:cNvSpPr>
          <p:nvPr>
            <p:ph type="title"/>
          </p:nvPr>
        </p:nvSpPr>
        <p:spPr>
          <a:xfrm>
            <a:off x="685800" y="304800"/>
            <a:ext cx="7772400" cy="914400"/>
          </a:xfrm>
        </p:spPr>
        <p:txBody>
          <a:bodyPr/>
          <a:lstStyle/>
          <a:p>
            <a:r>
              <a:rPr lang="ja-JP" altLang="en-US" sz="3600">
                <a:latin typeface="Arial" charset="0"/>
              </a:rPr>
              <a:t>“</a:t>
            </a:r>
            <a:r>
              <a:rPr lang="en-US" altLang="ja-JP" sz="3600"/>
              <a:t>Taking Turns</a:t>
            </a:r>
            <a:r>
              <a:rPr lang="ja-JP" altLang="en-US" sz="3600">
                <a:latin typeface="Arial" charset="0"/>
              </a:rPr>
              <a:t>”</a:t>
            </a:r>
            <a:r>
              <a:rPr lang="en-US" altLang="ja-JP" sz="3600"/>
              <a:t> MAC protocols</a:t>
            </a:r>
            <a:endParaRPr lang="en-US" altLang="en-US" sz="3600"/>
          </a:p>
        </p:txBody>
      </p:sp>
      <p:sp>
        <p:nvSpPr>
          <p:cNvPr id="43011" name="Rectangle 3"/>
          <p:cNvSpPr>
            <a:spLocks noGrp="1" noChangeArrowheads="1"/>
          </p:cNvSpPr>
          <p:nvPr>
            <p:ph type="body" idx="1"/>
          </p:nvPr>
        </p:nvSpPr>
        <p:spPr>
          <a:xfrm>
            <a:off x="609600" y="1143000"/>
            <a:ext cx="7772400" cy="4724400"/>
          </a:xfrm>
        </p:spPr>
        <p:txBody>
          <a:bodyPr/>
          <a:lstStyle/>
          <a:p>
            <a:pPr>
              <a:buFontTx/>
              <a:buNone/>
            </a:pPr>
            <a:r>
              <a:rPr lang="en-US" altLang="en-US" sz="2400">
                <a:solidFill>
                  <a:schemeClr val="accent2"/>
                </a:solidFill>
              </a:rPr>
              <a:t>channel partitioning MAC protocols:</a:t>
            </a:r>
            <a:endParaRPr lang="en-US" altLang="en-US"/>
          </a:p>
          <a:p>
            <a:pPr lvl="1"/>
            <a:r>
              <a:rPr lang="en-US" altLang="en-US"/>
              <a:t>share channel efficiently and fairly at high load</a:t>
            </a:r>
          </a:p>
          <a:p>
            <a:pPr lvl="1"/>
            <a:r>
              <a:rPr lang="en-US" altLang="en-US"/>
              <a:t>inefficient at low load: delay in channel access, 1/N bandwidth allocated even if only 1 active node! </a:t>
            </a:r>
          </a:p>
          <a:p>
            <a:pPr lvl="1"/>
            <a:endParaRPr lang="en-US" altLang="en-US"/>
          </a:p>
          <a:p>
            <a:pPr>
              <a:buFontTx/>
              <a:buNone/>
            </a:pPr>
            <a:r>
              <a:rPr lang="ja-JP" altLang="en-US" sz="2400">
                <a:solidFill>
                  <a:srgbClr val="FF0000"/>
                </a:solidFill>
                <a:latin typeface="Arial" charset="0"/>
              </a:rPr>
              <a:t>“</a:t>
            </a:r>
            <a:r>
              <a:rPr lang="en-US" altLang="ja-JP" sz="2400">
                <a:solidFill>
                  <a:srgbClr val="FF0000"/>
                </a:solidFill>
              </a:rPr>
              <a:t>Demand-Adaptive” Controlled Protocols</a:t>
            </a:r>
            <a:endParaRPr lang="en-US" altLang="ja-JP">
              <a:solidFill>
                <a:srgbClr val="FF0000"/>
              </a:solidFill>
            </a:endParaRPr>
          </a:p>
          <a:p>
            <a:pPr lvl="1">
              <a:buFont typeface="Wingdings" charset="2"/>
              <a:buChar char="Ø"/>
            </a:pPr>
            <a:r>
              <a:rPr lang="en-US" altLang="en-US"/>
              <a:t>Human analogy:</a:t>
            </a:r>
          </a:p>
          <a:p>
            <a:pPr lvl="2"/>
            <a:r>
              <a:rPr lang="en-US" altLang="en-US"/>
              <a:t>traffic control with green/red light</a:t>
            </a:r>
          </a:p>
          <a:p>
            <a:pPr lvl="3"/>
            <a:r>
              <a:rPr lang="en-US" altLang="en-US" sz="1800"/>
              <a:t> fixed time vs. adaptive time vs. no lights at all</a:t>
            </a:r>
          </a:p>
          <a:p>
            <a:pPr lvl="1"/>
            <a:r>
              <a:rPr lang="en-US" altLang="en-US"/>
              <a:t>(Master-Slave based) Polling: </a:t>
            </a:r>
          </a:p>
          <a:p>
            <a:pPr lvl="2"/>
            <a:r>
              <a:rPr lang="en-US" altLang="en-US"/>
              <a:t>e.g., in a classroom: I am the “master” ;-)</a:t>
            </a:r>
          </a:p>
          <a:p>
            <a:pPr lvl="2"/>
            <a:endParaRPr lang="en-US" altLang="en-US" sz="800"/>
          </a:p>
          <a:p>
            <a:pPr lvl="1"/>
            <a:r>
              <a:rPr lang="en-US" altLang="en-US"/>
              <a:t>“Taking Turns”  via token-passing: </a:t>
            </a:r>
          </a:p>
          <a:p>
            <a:pPr lvl="2"/>
            <a:r>
              <a:rPr lang="en-US" altLang="en-US"/>
              <a:t>e.g., a round-table panel with a single microphone</a:t>
            </a:r>
          </a:p>
          <a:p>
            <a:pPr lvl="1"/>
            <a:endParaRPr lang="en-US" altLang="en-US"/>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591B2D8D-02B4-4D46-949C-3B8A17CCF9E5}" type="slidenum">
              <a:rPr lang="en-US" altLang="en-US" sz="1200"/>
              <a:pPr>
                <a:spcBef>
                  <a:spcPct val="0"/>
                </a:spcBef>
                <a:buFontTx/>
                <a:buNone/>
              </a:pPr>
              <a:t>29</a:t>
            </a:fld>
            <a:endParaRPr lang="en-US" altLang="en-US" sz="1200"/>
          </a:p>
        </p:txBody>
      </p:sp>
      <p:sp>
        <p:nvSpPr>
          <p:cNvPr id="44034" name="Rectangle 2"/>
          <p:cNvSpPr>
            <a:spLocks noGrp="1" noChangeArrowheads="1"/>
          </p:cNvSpPr>
          <p:nvPr>
            <p:ph type="title"/>
          </p:nvPr>
        </p:nvSpPr>
        <p:spPr>
          <a:xfrm>
            <a:off x="457200" y="304800"/>
            <a:ext cx="7772400" cy="685800"/>
          </a:xfrm>
        </p:spPr>
        <p:txBody>
          <a:bodyPr/>
          <a:lstStyle/>
          <a:p>
            <a:r>
              <a:rPr lang="ja-JP" altLang="en-US" sz="3400">
                <a:latin typeface="Arial" charset="0"/>
              </a:rPr>
              <a:t>“</a:t>
            </a:r>
            <a:r>
              <a:rPr lang="en-US" altLang="ja-JP" sz="3400"/>
              <a:t>Taking Turns</a:t>
            </a:r>
            <a:r>
              <a:rPr lang="ja-JP" altLang="en-US" sz="3400">
                <a:latin typeface="Arial" charset="0"/>
              </a:rPr>
              <a:t>”</a:t>
            </a:r>
            <a:r>
              <a:rPr lang="en-US" altLang="ja-JP" sz="3400"/>
              <a:t> MAC Protocols</a:t>
            </a:r>
            <a:endParaRPr lang="en-US" altLang="en-US" sz="3400"/>
          </a:p>
        </p:txBody>
      </p:sp>
      <p:sp>
        <p:nvSpPr>
          <p:cNvPr id="190467" name="Rectangle 3"/>
          <p:cNvSpPr>
            <a:spLocks noGrp="1" noChangeArrowheads="1"/>
          </p:cNvSpPr>
          <p:nvPr>
            <p:ph type="body" idx="1"/>
          </p:nvPr>
        </p:nvSpPr>
        <p:spPr>
          <a:xfrm>
            <a:off x="304800" y="1066800"/>
            <a:ext cx="3460750" cy="4648200"/>
          </a:xfrm>
        </p:spPr>
        <p:txBody>
          <a:bodyPr/>
          <a:lstStyle/>
          <a:p>
            <a:pPr>
              <a:buFontTx/>
              <a:buNone/>
            </a:pPr>
            <a:r>
              <a:rPr lang="en-US" altLang="en-US" sz="2400">
                <a:solidFill>
                  <a:srgbClr val="FF0000"/>
                </a:solidFill>
              </a:rPr>
              <a:t>Polling:</a:t>
            </a:r>
            <a:r>
              <a:rPr lang="en-US" altLang="en-US" sz="2400" b="1"/>
              <a:t> </a:t>
            </a:r>
            <a:endParaRPr lang="en-US" altLang="en-US" sz="2400"/>
          </a:p>
          <a:p>
            <a:r>
              <a:rPr lang="en-US" altLang="en-US" sz="2000"/>
              <a:t>centralized</a:t>
            </a:r>
          </a:p>
          <a:p>
            <a:r>
              <a:rPr lang="en-US" altLang="en-US" sz="2000"/>
              <a:t>master node </a:t>
            </a:r>
            <a:r>
              <a:rPr lang="ja-JP" altLang="en-US" sz="2000">
                <a:latin typeface="Arial" charset="0"/>
              </a:rPr>
              <a:t>“</a:t>
            </a:r>
            <a:r>
              <a:rPr lang="en-US" altLang="ja-JP" sz="2000"/>
              <a:t>invites</a:t>
            </a:r>
            <a:r>
              <a:rPr lang="ja-JP" altLang="en-US" sz="2000">
                <a:latin typeface="Arial" charset="0"/>
              </a:rPr>
              <a:t>”</a:t>
            </a:r>
            <a:r>
              <a:rPr lang="en-US" altLang="ja-JP" sz="2000"/>
              <a:t> slave nodes to transmit in turn</a:t>
            </a:r>
          </a:p>
          <a:p>
            <a:r>
              <a:rPr lang="en-US" altLang="en-US" sz="2000"/>
              <a:t>concerns:</a:t>
            </a:r>
          </a:p>
          <a:p>
            <a:pPr lvl="1"/>
            <a:r>
              <a:rPr lang="en-US" altLang="en-US" sz="1800"/>
              <a:t>polling overhead </a:t>
            </a:r>
          </a:p>
          <a:p>
            <a:pPr lvl="1"/>
            <a:r>
              <a:rPr lang="en-US" altLang="en-US" sz="1800"/>
              <a:t>latency</a:t>
            </a:r>
          </a:p>
          <a:p>
            <a:pPr lvl="1"/>
            <a:r>
              <a:rPr lang="en-US" altLang="en-US" sz="1800"/>
              <a:t>single point of failure (master)</a:t>
            </a:r>
            <a:endParaRPr lang="en-US" altLang="en-US"/>
          </a:p>
        </p:txBody>
      </p:sp>
      <p:sp>
        <p:nvSpPr>
          <p:cNvPr id="190468" name="Rectangle 4"/>
          <p:cNvSpPr>
            <a:spLocks noChangeArrowheads="1"/>
          </p:cNvSpPr>
          <p:nvPr/>
        </p:nvSpPr>
        <p:spPr bwMode="auto">
          <a:xfrm>
            <a:off x="4114800" y="990600"/>
            <a:ext cx="461168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buFontTx/>
              <a:buNone/>
            </a:pPr>
            <a:r>
              <a:rPr lang="en-US" altLang="x-none" sz="2400">
                <a:solidFill>
                  <a:srgbClr val="FF0000"/>
                </a:solidFill>
              </a:rPr>
              <a:t>Token passing:</a:t>
            </a:r>
            <a:endParaRPr lang="en-US" altLang="x-none" sz="2400" b="1"/>
          </a:p>
          <a:p>
            <a:r>
              <a:rPr lang="en-US" altLang="x-none" sz="2000"/>
              <a:t>distributed</a:t>
            </a:r>
          </a:p>
          <a:p>
            <a:r>
              <a:rPr lang="en-US" altLang="x-none" sz="2000"/>
              <a:t>control </a:t>
            </a:r>
            <a:r>
              <a:rPr lang="en-US" altLang="x-none" sz="2000" b="1"/>
              <a:t>token </a:t>
            </a:r>
            <a:r>
              <a:rPr lang="en-US" altLang="x-none" sz="2000"/>
              <a:t>passed from one node to next sequentially.</a:t>
            </a:r>
          </a:p>
          <a:p>
            <a:r>
              <a:rPr lang="en-US" altLang="x-none" sz="2000"/>
              <a:t>what is a </a:t>
            </a:r>
            <a:r>
              <a:rPr lang="en-US" altLang="x-none" sz="2000" b="1"/>
              <a:t>token</a:t>
            </a:r>
            <a:r>
              <a:rPr lang="en-US" altLang="x-none" sz="2000"/>
              <a:t>? a special control message</a:t>
            </a:r>
          </a:p>
          <a:p>
            <a:r>
              <a:rPr lang="en-US" altLang="x-none" sz="2000"/>
              <a:t>concerns:</a:t>
            </a:r>
          </a:p>
          <a:p>
            <a:pPr lvl="1"/>
            <a:r>
              <a:rPr lang="en-US" altLang="x-none" sz="1800"/>
              <a:t>token overhead </a:t>
            </a:r>
          </a:p>
          <a:p>
            <a:pPr lvl="1"/>
            <a:r>
              <a:rPr lang="en-US" altLang="x-none" sz="1800"/>
              <a:t>latency</a:t>
            </a:r>
          </a:p>
          <a:p>
            <a:pPr lvl="1"/>
            <a:r>
              <a:rPr lang="en-US" altLang="x-none" sz="1800"/>
              <a:t>single point of failure (token)</a:t>
            </a:r>
          </a:p>
          <a:p>
            <a:pPr>
              <a:buFontTx/>
              <a:buNone/>
            </a:pPr>
            <a:r>
              <a:rPr lang="en-US" altLang="x-none"/>
              <a:t> </a:t>
            </a:r>
          </a:p>
        </p:txBody>
      </p:sp>
      <p:pic>
        <p:nvPicPr>
          <p:cNvPr id="54279" name="Picture 5" descr="IMG000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500" y="4627563"/>
            <a:ext cx="240665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1"/>
          <p:cNvSpPr>
            <a:spLocks noChangeArrowheads="1"/>
          </p:cNvSpPr>
          <p:nvPr/>
        </p:nvSpPr>
        <p:spPr bwMode="auto">
          <a:xfrm>
            <a:off x="609600" y="5022850"/>
            <a:ext cx="304800" cy="346075"/>
          </a:xfrm>
          <a:prstGeom prst="rect">
            <a:avLst/>
          </a:prstGeom>
          <a:solidFill>
            <a:srgbClr val="FF0000"/>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44039" name="Rectangle 10"/>
          <p:cNvSpPr>
            <a:spLocks noChangeArrowheads="1"/>
          </p:cNvSpPr>
          <p:nvPr/>
        </p:nvSpPr>
        <p:spPr bwMode="auto">
          <a:xfrm>
            <a:off x="1708150" y="5154613"/>
            <a:ext cx="165100" cy="163512"/>
          </a:xfrm>
          <a:prstGeom prst="rect">
            <a:avLst/>
          </a:prstGeom>
          <a:solidFill>
            <a:schemeClr val="accent1"/>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44040" name="Rectangle 11"/>
          <p:cNvSpPr>
            <a:spLocks noChangeArrowheads="1"/>
          </p:cNvSpPr>
          <p:nvPr/>
        </p:nvSpPr>
        <p:spPr bwMode="auto">
          <a:xfrm>
            <a:off x="2120900" y="4859338"/>
            <a:ext cx="165100" cy="163512"/>
          </a:xfrm>
          <a:prstGeom prst="rect">
            <a:avLst/>
          </a:prstGeom>
          <a:solidFill>
            <a:schemeClr val="accent1"/>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44041" name="Rectangle 12"/>
          <p:cNvSpPr>
            <a:spLocks noChangeArrowheads="1"/>
          </p:cNvSpPr>
          <p:nvPr/>
        </p:nvSpPr>
        <p:spPr bwMode="auto">
          <a:xfrm>
            <a:off x="2049463" y="5300663"/>
            <a:ext cx="165100" cy="163512"/>
          </a:xfrm>
          <a:prstGeom prst="rect">
            <a:avLst/>
          </a:prstGeom>
          <a:solidFill>
            <a:schemeClr val="accent1"/>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44042" name="Rectangle 13"/>
          <p:cNvSpPr>
            <a:spLocks noChangeArrowheads="1"/>
          </p:cNvSpPr>
          <p:nvPr/>
        </p:nvSpPr>
        <p:spPr bwMode="auto">
          <a:xfrm>
            <a:off x="2578100" y="5195888"/>
            <a:ext cx="165100" cy="161925"/>
          </a:xfrm>
          <a:prstGeom prst="rect">
            <a:avLst/>
          </a:prstGeom>
          <a:solidFill>
            <a:schemeClr val="accent1"/>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44043" name="TextBox 2"/>
          <p:cNvSpPr txBox="1">
            <a:spLocks noChangeArrowheads="1"/>
          </p:cNvSpPr>
          <p:nvPr/>
        </p:nvSpPr>
        <p:spPr bwMode="auto">
          <a:xfrm>
            <a:off x="292100" y="5464175"/>
            <a:ext cx="865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000">
                <a:latin typeface="Times New Roman" charset="0"/>
              </a:rPr>
              <a:t>master</a:t>
            </a:r>
          </a:p>
        </p:txBody>
      </p:sp>
      <p:sp>
        <p:nvSpPr>
          <p:cNvPr id="44044" name="TextBox 15"/>
          <p:cNvSpPr txBox="1">
            <a:spLocks noChangeArrowheads="1"/>
          </p:cNvSpPr>
          <p:nvPr/>
        </p:nvSpPr>
        <p:spPr bwMode="auto">
          <a:xfrm>
            <a:off x="1873250" y="5530850"/>
            <a:ext cx="8096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000">
                <a:latin typeface="Times New Roman" charset="0"/>
              </a:rPr>
              <a:t>slaves</a:t>
            </a:r>
          </a:p>
        </p:txBody>
      </p:sp>
      <p:cxnSp>
        <p:nvCxnSpPr>
          <p:cNvPr id="44045" name="Straight Arrow Connector 4"/>
          <p:cNvCxnSpPr>
            <a:cxnSpLocks noChangeShapeType="1"/>
          </p:cNvCxnSpPr>
          <p:nvPr/>
        </p:nvCxnSpPr>
        <p:spPr bwMode="auto">
          <a:xfrm>
            <a:off x="1004888" y="5211763"/>
            <a:ext cx="593725" cy="238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904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04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046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046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0468">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0468">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0468">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27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90468">
                                            <p:txEl>
                                              <p:pRg st="3" end="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90468">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0468">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0468">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046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3FCB7E95-3B0F-6A47-9E0E-A131FDDB2BCB}" type="slidenum">
              <a:rPr lang="en-US" altLang="en-US" sz="1200">
                <a:ea typeface="MS PGothic" charset="-128"/>
              </a:rPr>
              <a:pPr>
                <a:spcBef>
                  <a:spcPct val="0"/>
                </a:spcBef>
                <a:buFontTx/>
                <a:buNone/>
              </a:pPr>
              <a:t>3</a:t>
            </a:fld>
            <a:endParaRPr lang="en-US" altLang="en-US" sz="1200">
              <a:ea typeface="MS PGothic" charset="-128"/>
            </a:endParaRPr>
          </a:p>
        </p:txBody>
      </p:sp>
      <p:sp>
        <p:nvSpPr>
          <p:cNvPr id="157698" name="Rectangle 2"/>
          <p:cNvSpPr>
            <a:spLocks noGrp="1" noChangeArrowheads="1"/>
          </p:cNvSpPr>
          <p:nvPr>
            <p:ph type="title"/>
          </p:nvPr>
        </p:nvSpPr>
        <p:spPr>
          <a:xfrm>
            <a:off x="609600" y="381000"/>
            <a:ext cx="7772400" cy="762000"/>
          </a:xfrm>
        </p:spPr>
        <p:txBody>
          <a:bodyPr/>
          <a:lstStyle/>
          <a:p>
            <a:pPr>
              <a:defRPr/>
            </a:pPr>
            <a:r>
              <a:rPr lang="en-US" sz="3600" smtClean="0">
                <a:cs typeface="+mj-cs"/>
              </a:rPr>
              <a:t>What Does Data Link Layer Do? </a:t>
            </a:r>
          </a:p>
        </p:txBody>
      </p:sp>
      <p:sp>
        <p:nvSpPr>
          <p:cNvPr id="18435" name="Rectangle 3"/>
          <p:cNvSpPr>
            <a:spLocks noGrp="1" noChangeArrowheads="1"/>
          </p:cNvSpPr>
          <p:nvPr>
            <p:ph type="body" idx="1"/>
          </p:nvPr>
        </p:nvSpPr>
        <p:spPr>
          <a:xfrm>
            <a:off x="533400" y="2667000"/>
            <a:ext cx="7772400" cy="3276600"/>
          </a:xfrm>
        </p:spPr>
        <p:txBody>
          <a:bodyPr/>
          <a:lstStyle/>
          <a:p>
            <a:pPr>
              <a:lnSpc>
                <a:spcPct val="90000"/>
              </a:lnSpc>
            </a:pPr>
            <a:r>
              <a:rPr lang="en-US" altLang="en-US" sz="2000"/>
              <a:t>An IP packet from host A to host B may traverses different links using different data link protocols</a:t>
            </a:r>
            <a:r>
              <a:rPr lang="en-US" altLang="en-US" sz="2200"/>
              <a:t> </a:t>
            </a:r>
          </a:p>
          <a:p>
            <a:pPr lvl="1">
              <a:lnSpc>
                <a:spcPct val="90000"/>
              </a:lnSpc>
            </a:pPr>
            <a:r>
              <a:rPr lang="en-US" altLang="en-US" sz="1800"/>
              <a:t>e.g., Ethernet on first link, frame relay on intermediate links, 802.11 on last link</a:t>
            </a:r>
          </a:p>
          <a:p>
            <a:pPr>
              <a:lnSpc>
                <a:spcPct val="90000"/>
              </a:lnSpc>
            </a:pPr>
            <a:r>
              <a:rPr lang="en-US" altLang="en-US" sz="2000"/>
              <a:t>Each link protocol provides different services</a:t>
            </a:r>
          </a:p>
          <a:p>
            <a:pPr lvl="1">
              <a:lnSpc>
                <a:spcPct val="90000"/>
              </a:lnSpc>
            </a:pPr>
            <a:r>
              <a:rPr lang="en-US" altLang="en-US" sz="1800"/>
              <a:t>e.g., may or may not provide reliable data delivery</a:t>
            </a:r>
          </a:p>
          <a:p>
            <a:pPr>
              <a:lnSpc>
                <a:spcPct val="90000"/>
              </a:lnSpc>
            </a:pPr>
            <a:r>
              <a:rPr lang="en-US" altLang="en-US" sz="2000">
                <a:solidFill>
                  <a:srgbClr val="FF0000"/>
                </a:solidFill>
              </a:rPr>
              <a:t>Different link protocols are not inter-operable!</a:t>
            </a:r>
          </a:p>
          <a:p>
            <a:pPr lvl="1">
              <a:lnSpc>
                <a:spcPct val="90000"/>
              </a:lnSpc>
            </a:pPr>
            <a:r>
              <a:rPr lang="en-US" altLang="en-US" sz="1800">
                <a:solidFill>
                  <a:srgbClr val="FF0000"/>
                </a:solidFill>
              </a:rPr>
              <a:t>IP packets are encapsulated/decapsulated with appropriate data link protocol header over each link</a:t>
            </a:r>
          </a:p>
          <a:p>
            <a:pPr lvl="1">
              <a:lnSpc>
                <a:spcPct val="90000"/>
              </a:lnSpc>
            </a:pPr>
            <a:r>
              <a:rPr lang="en-US" altLang="en-US" sz="1800">
                <a:solidFill>
                  <a:srgbClr val="FF0000"/>
                </a:solidFill>
              </a:rPr>
              <a:t>IP protocol and IP routers glue the links (</a:t>
            </a:r>
            <a:r>
              <a:rPr lang="ja-JP" altLang="en-US" sz="1800">
                <a:solidFill>
                  <a:srgbClr val="FF0000"/>
                </a:solidFill>
                <a:latin typeface="Arial" charset="0"/>
              </a:rPr>
              <a:t>“</a:t>
            </a:r>
            <a:r>
              <a:rPr lang="en-US" altLang="ja-JP" sz="1800">
                <a:solidFill>
                  <a:srgbClr val="FF0000"/>
                </a:solidFill>
              </a:rPr>
              <a:t>physical networks</a:t>
            </a:r>
            <a:r>
              <a:rPr lang="ja-JP" altLang="en-US" sz="1800">
                <a:solidFill>
                  <a:srgbClr val="FF0000"/>
                </a:solidFill>
                <a:latin typeface="Arial" charset="0"/>
              </a:rPr>
              <a:t>”</a:t>
            </a:r>
            <a:r>
              <a:rPr lang="en-US" altLang="ja-JP" sz="1800">
                <a:solidFill>
                  <a:srgbClr val="FF0000"/>
                </a:solidFill>
              </a:rPr>
              <a:t>) together and provide end-to-end data delivery! </a:t>
            </a:r>
            <a:endParaRPr lang="en-US" altLang="en-US" sz="1800">
              <a:solidFill>
                <a:srgbClr val="FF0000"/>
              </a:solidFill>
            </a:endParaRPr>
          </a:p>
        </p:txBody>
      </p:sp>
      <p:sp>
        <p:nvSpPr>
          <p:cNvPr id="157700" name="Text Box 4"/>
          <p:cNvSpPr txBox="1">
            <a:spLocks noChangeArrowheads="1"/>
          </p:cNvSpPr>
          <p:nvPr/>
        </p:nvSpPr>
        <p:spPr bwMode="auto">
          <a:xfrm>
            <a:off x="762000" y="1295400"/>
            <a:ext cx="7010400" cy="12065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b="1" smtClean="0">
                <a:solidFill>
                  <a:srgbClr val="FF0000"/>
                </a:solidFill>
                <a:latin typeface="Comic Sans MS" pitchFamily="66" charset="0"/>
              </a:rPr>
              <a:t>Data link layer</a:t>
            </a:r>
            <a:r>
              <a:rPr lang="en-US" altLang="en-US" smtClean="0">
                <a:latin typeface="Comic Sans MS" pitchFamily="66" charset="0"/>
              </a:rPr>
              <a:t> has responsibility of </a:t>
            </a:r>
          </a:p>
          <a:p>
            <a:pPr>
              <a:defRPr/>
            </a:pPr>
            <a:r>
              <a:rPr lang="en-US" altLang="en-US" smtClean="0">
                <a:latin typeface="Comic Sans MS" pitchFamily="66" charset="0"/>
              </a:rPr>
              <a:t>transferring frames from one node to adjacent node over a </a:t>
            </a:r>
            <a:r>
              <a:rPr lang="en-US" altLang="en-US" i="1" smtClean="0">
                <a:latin typeface="Comic Sans MS" pitchFamily="66" charset="0"/>
              </a:rPr>
              <a:t>single</a:t>
            </a:r>
            <a:r>
              <a:rPr lang="en-US" altLang="en-US" smtClean="0">
                <a:latin typeface="Comic Sans MS" pitchFamily="66" charset="0"/>
              </a:rPr>
              <a:t> link</a:t>
            </a:r>
            <a:endParaRPr lang="en-US" altLang="en-US" sz="1800" smtClean="0">
              <a:latin typeface="Comic Sans MS" pitchFamily="66" charset="0"/>
            </a:endParaRPr>
          </a:p>
        </p:txBody>
      </p:sp>
      <p:sp>
        <p:nvSpPr>
          <p:cNvPr id="6" name="Footer Placeholder 5"/>
          <p:cNvSpPr>
            <a:spLocks noGrp="1"/>
          </p:cNvSpPr>
          <p:nvPr>
            <p:ph type="ftr" sz="quarter" idx="11"/>
          </p:nvPr>
        </p:nvSpPr>
        <p:spPr>
          <a:xfrm>
            <a:off x="3048000" y="6248400"/>
            <a:ext cx="3481388" cy="457200"/>
          </a:xfrm>
        </p:spPr>
        <p:txBody>
          <a:bodyPr/>
          <a:lstStyle/>
          <a:p>
            <a:pPr>
              <a:defRPr/>
            </a:pPr>
            <a:r>
              <a:rPr lang="en-US" dirty="0"/>
              <a:t>CSci4211:          Data Link </a:t>
            </a:r>
            <a:r>
              <a:rPr lang="en-US" dirty="0" smtClean="0"/>
              <a:t>Layer: </a:t>
            </a:r>
            <a:r>
              <a:rPr lang="en-US" smtClean="0"/>
              <a:t>Part 2</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DD6899A9-862D-5348-B781-EAAFD102BCB3}" type="slidenum">
              <a:rPr lang="en-US" altLang="en-US" sz="1200"/>
              <a:pPr>
                <a:spcBef>
                  <a:spcPct val="0"/>
                </a:spcBef>
                <a:buFontTx/>
                <a:buNone/>
              </a:pPr>
              <a:t>30</a:t>
            </a:fld>
            <a:endParaRPr lang="en-US" altLang="en-US" sz="1200"/>
          </a:p>
        </p:txBody>
      </p:sp>
      <p:sp>
        <p:nvSpPr>
          <p:cNvPr id="325634" name="Rectangle 2"/>
          <p:cNvSpPr>
            <a:spLocks noGrp="1" noChangeArrowheads="1"/>
          </p:cNvSpPr>
          <p:nvPr>
            <p:ph type="title"/>
          </p:nvPr>
        </p:nvSpPr>
        <p:spPr>
          <a:xfrm>
            <a:off x="685800" y="152400"/>
            <a:ext cx="7772400" cy="1143000"/>
          </a:xfrm>
        </p:spPr>
        <p:txBody>
          <a:bodyPr/>
          <a:lstStyle/>
          <a:p>
            <a:pPr>
              <a:defRPr/>
            </a:pPr>
            <a:r>
              <a:rPr lang="en-US" dirty="0" smtClean="0">
                <a:cs typeface="+mj-cs"/>
              </a:rPr>
              <a:t>Token Ring Topology</a:t>
            </a:r>
          </a:p>
        </p:txBody>
      </p:sp>
      <p:pic>
        <p:nvPicPr>
          <p:cNvPr id="45059" name="Picture 3" descr="4-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8" y="1295400"/>
            <a:ext cx="799782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622300" y="5334000"/>
            <a:ext cx="8293100" cy="1143000"/>
          </a:xfrm>
          <a:prstGeom prst="rect">
            <a:avLst/>
          </a:prstGeom>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99"/>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a:lstStyle>
          <a:p>
            <a:pPr>
              <a:buFontTx/>
              <a:buNone/>
              <a:defRPr/>
            </a:pPr>
            <a:r>
              <a:rPr lang="en-US" altLang="en-US" sz="2000" kern="0" dirty="0" smtClean="0">
                <a:solidFill>
                  <a:srgbClr val="002060"/>
                </a:solidFill>
              </a:rPr>
              <a:t>Using token-passing, nodes do not have to form a physical ring!  E.g., token bus: all nodes connected via a bus, forming a </a:t>
            </a:r>
            <a:r>
              <a:rPr lang="en-US" altLang="en-US" sz="2000" i="1" kern="0" dirty="0" smtClean="0">
                <a:solidFill>
                  <a:srgbClr val="002060"/>
                </a:solidFill>
              </a:rPr>
              <a:t>logical</a:t>
            </a:r>
            <a:r>
              <a:rPr lang="en-US" altLang="en-US" sz="2000" kern="0" dirty="0" smtClean="0">
                <a:solidFill>
                  <a:srgbClr val="002060"/>
                </a:solidFill>
              </a:rPr>
              <a:t> ring!)</a:t>
            </a:r>
          </a:p>
        </p:txBody>
      </p:sp>
      <p:sp>
        <p:nvSpPr>
          <p:cNvPr id="9" name="Footer Placeholder 4"/>
          <p:cNvSpPr>
            <a:spLocks noGrp="1"/>
          </p:cNvSpPr>
          <p:nvPr>
            <p:ph type="ftr" sz="quarter" idx="11"/>
          </p:nvPr>
        </p:nvSpPr>
        <p:spPr>
          <a:xfrm>
            <a:off x="3048000" y="6248400"/>
            <a:ext cx="3505200" cy="457200"/>
          </a:xfrm>
        </p:spPr>
        <p:txBody>
          <a:bodyPr/>
          <a:lstStyle/>
          <a:p>
            <a:pPr>
              <a:defRPr/>
            </a:pPr>
            <a:r>
              <a:rPr lang="en-US" dirty="0"/>
              <a:t>CSci4211:          Data Link </a:t>
            </a:r>
            <a:r>
              <a:rPr lang="en-US" dirty="0" smtClean="0"/>
              <a:t>Layer: Part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E2FE1A0B-20E9-C645-A090-8D6DD23E71FA}" type="slidenum">
              <a:rPr lang="en-US" altLang="en-US" sz="1200"/>
              <a:pPr>
                <a:spcBef>
                  <a:spcPct val="0"/>
                </a:spcBef>
                <a:buFontTx/>
                <a:buNone/>
              </a:pPr>
              <a:t>31</a:t>
            </a:fld>
            <a:endParaRPr lang="en-US" altLang="en-US" sz="1200"/>
          </a:p>
        </p:txBody>
      </p:sp>
      <p:sp>
        <p:nvSpPr>
          <p:cNvPr id="331778" name="Rectangle 2"/>
          <p:cNvSpPr>
            <a:spLocks noGrp="1" noChangeArrowheads="1"/>
          </p:cNvSpPr>
          <p:nvPr>
            <p:ph type="title"/>
          </p:nvPr>
        </p:nvSpPr>
        <p:spPr>
          <a:xfrm>
            <a:off x="520700" y="141288"/>
            <a:ext cx="7772400" cy="1143000"/>
          </a:xfrm>
        </p:spPr>
        <p:txBody>
          <a:bodyPr/>
          <a:lstStyle/>
          <a:p>
            <a:pPr>
              <a:defRPr/>
            </a:pPr>
            <a:r>
              <a:rPr lang="en-US" smtClean="0">
                <a:cs typeface="+mj-cs"/>
              </a:rPr>
              <a:t>Token Release</a:t>
            </a:r>
          </a:p>
        </p:txBody>
      </p:sp>
      <p:sp>
        <p:nvSpPr>
          <p:cNvPr id="47107" name="Freeform 3"/>
          <p:cNvSpPr>
            <a:spLocks/>
          </p:cNvSpPr>
          <p:nvPr/>
        </p:nvSpPr>
        <p:spPr bwMode="auto">
          <a:xfrm>
            <a:off x="5137150" y="2413000"/>
            <a:ext cx="2438400" cy="2444750"/>
          </a:xfrm>
          <a:custGeom>
            <a:avLst/>
            <a:gdLst>
              <a:gd name="T0" fmla="*/ 2147483646 w 1536"/>
              <a:gd name="T1" fmla="*/ 2147483646 h 1540"/>
              <a:gd name="T2" fmla="*/ 2147483646 w 1536"/>
              <a:gd name="T3" fmla="*/ 2147483646 h 1540"/>
              <a:gd name="T4" fmla="*/ 2147483646 w 1536"/>
              <a:gd name="T5" fmla="*/ 2147483646 h 1540"/>
              <a:gd name="T6" fmla="*/ 2147483646 w 1536"/>
              <a:gd name="T7" fmla="*/ 2147483646 h 1540"/>
              <a:gd name="T8" fmla="*/ 2147483646 w 1536"/>
              <a:gd name="T9" fmla="*/ 2147483646 h 1540"/>
              <a:gd name="T10" fmla="*/ 2147483646 w 1536"/>
              <a:gd name="T11" fmla="*/ 2147483646 h 1540"/>
              <a:gd name="T12" fmla="*/ 2147483646 w 1536"/>
              <a:gd name="T13" fmla="*/ 2147483646 h 1540"/>
              <a:gd name="T14" fmla="*/ 2147483646 w 1536"/>
              <a:gd name="T15" fmla="*/ 2147483646 h 1540"/>
              <a:gd name="T16" fmla="*/ 2147483646 w 1536"/>
              <a:gd name="T17" fmla="*/ 2147483646 h 1540"/>
              <a:gd name="T18" fmla="*/ 2147483646 w 1536"/>
              <a:gd name="T19" fmla="*/ 2147483646 h 1540"/>
              <a:gd name="T20" fmla="*/ 2147483646 w 1536"/>
              <a:gd name="T21" fmla="*/ 2147483646 h 1540"/>
              <a:gd name="T22" fmla="*/ 2147483646 w 1536"/>
              <a:gd name="T23" fmla="*/ 2147483646 h 1540"/>
              <a:gd name="T24" fmla="*/ 2147483646 w 1536"/>
              <a:gd name="T25" fmla="*/ 2147483646 h 1540"/>
              <a:gd name="T26" fmla="*/ 2147483646 w 1536"/>
              <a:gd name="T27" fmla="*/ 2147483646 h 1540"/>
              <a:gd name="T28" fmla="*/ 2147483646 w 1536"/>
              <a:gd name="T29" fmla="*/ 2147483646 h 1540"/>
              <a:gd name="T30" fmla="*/ 2147483646 w 1536"/>
              <a:gd name="T31" fmla="*/ 2147483646 h 1540"/>
              <a:gd name="T32" fmla="*/ 2147483646 w 1536"/>
              <a:gd name="T33" fmla="*/ 2147483646 h 1540"/>
              <a:gd name="T34" fmla="*/ 2147483646 w 1536"/>
              <a:gd name="T35" fmla="*/ 2147483646 h 1540"/>
              <a:gd name="T36" fmla="*/ 2147483646 w 1536"/>
              <a:gd name="T37" fmla="*/ 2147483646 h 1540"/>
              <a:gd name="T38" fmla="*/ 2147483646 w 1536"/>
              <a:gd name="T39" fmla="*/ 2147483646 h 1540"/>
              <a:gd name="T40" fmla="*/ 2147483646 w 1536"/>
              <a:gd name="T41" fmla="*/ 0 h 1540"/>
              <a:gd name="T42" fmla="*/ 2147483646 w 1536"/>
              <a:gd name="T43" fmla="*/ 2147483646 h 1540"/>
              <a:gd name="T44" fmla="*/ 2147483646 w 1536"/>
              <a:gd name="T45" fmla="*/ 2147483646 h 1540"/>
              <a:gd name="T46" fmla="*/ 2147483646 w 1536"/>
              <a:gd name="T47" fmla="*/ 2147483646 h 1540"/>
              <a:gd name="T48" fmla="*/ 2147483646 w 1536"/>
              <a:gd name="T49" fmla="*/ 2147483646 h 1540"/>
              <a:gd name="T50" fmla="*/ 2147483646 w 1536"/>
              <a:gd name="T51" fmla="*/ 2147483646 h 1540"/>
              <a:gd name="T52" fmla="*/ 2147483646 w 1536"/>
              <a:gd name="T53" fmla="*/ 2147483646 h 1540"/>
              <a:gd name="T54" fmla="*/ 2147483646 w 1536"/>
              <a:gd name="T55" fmla="*/ 2147483646 h 1540"/>
              <a:gd name="T56" fmla="*/ 2147483646 w 1536"/>
              <a:gd name="T57" fmla="*/ 2147483646 h 1540"/>
              <a:gd name="T58" fmla="*/ 2147483646 w 1536"/>
              <a:gd name="T59" fmla="*/ 2147483646 h 1540"/>
              <a:gd name="T60" fmla="*/ 0 w 1536"/>
              <a:gd name="T61" fmla="*/ 2147483646 h 1540"/>
              <a:gd name="T62" fmla="*/ 2147483646 w 1536"/>
              <a:gd name="T63" fmla="*/ 2147483646 h 1540"/>
              <a:gd name="T64" fmla="*/ 2147483646 w 1536"/>
              <a:gd name="T65" fmla="*/ 2147483646 h 1540"/>
              <a:gd name="T66" fmla="*/ 2147483646 w 1536"/>
              <a:gd name="T67" fmla="*/ 2147483646 h 1540"/>
              <a:gd name="T68" fmla="*/ 2147483646 w 1536"/>
              <a:gd name="T69" fmla="*/ 2147483646 h 1540"/>
              <a:gd name="T70" fmla="*/ 2147483646 w 1536"/>
              <a:gd name="T71" fmla="*/ 2147483646 h 1540"/>
              <a:gd name="T72" fmla="*/ 2147483646 w 1536"/>
              <a:gd name="T73" fmla="*/ 2147483646 h 1540"/>
              <a:gd name="T74" fmla="*/ 2147483646 w 1536"/>
              <a:gd name="T75" fmla="*/ 2147483646 h 1540"/>
              <a:gd name="T76" fmla="*/ 2147483646 w 1536"/>
              <a:gd name="T77" fmla="*/ 2147483646 h 1540"/>
              <a:gd name="T78" fmla="*/ 2147483646 w 1536"/>
              <a:gd name="T79" fmla="*/ 2147483646 h 1540"/>
              <a:gd name="T80" fmla="*/ 2147483646 w 1536"/>
              <a:gd name="T81" fmla="*/ 2147483646 h 1540"/>
              <a:gd name="T82" fmla="*/ 2147483646 w 1536"/>
              <a:gd name="T83" fmla="*/ 2147483646 h 154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536" h="1540">
                <a:moveTo>
                  <a:pt x="764" y="1536"/>
                </a:moveTo>
                <a:lnTo>
                  <a:pt x="892" y="1528"/>
                </a:lnTo>
                <a:lnTo>
                  <a:pt x="1009" y="1498"/>
                </a:lnTo>
                <a:lnTo>
                  <a:pt x="1122" y="1453"/>
                </a:lnTo>
                <a:lnTo>
                  <a:pt x="1220" y="1389"/>
                </a:lnTo>
                <a:lnTo>
                  <a:pt x="1310" y="1314"/>
                </a:lnTo>
                <a:lnTo>
                  <a:pt x="1389" y="1223"/>
                </a:lnTo>
                <a:lnTo>
                  <a:pt x="1449" y="1122"/>
                </a:lnTo>
                <a:lnTo>
                  <a:pt x="1498" y="1013"/>
                </a:lnTo>
                <a:lnTo>
                  <a:pt x="1525" y="896"/>
                </a:lnTo>
                <a:lnTo>
                  <a:pt x="1536" y="768"/>
                </a:lnTo>
                <a:lnTo>
                  <a:pt x="1525" y="644"/>
                </a:lnTo>
                <a:lnTo>
                  <a:pt x="1498" y="527"/>
                </a:lnTo>
                <a:lnTo>
                  <a:pt x="1449" y="418"/>
                </a:lnTo>
                <a:lnTo>
                  <a:pt x="1389" y="316"/>
                </a:lnTo>
                <a:lnTo>
                  <a:pt x="1310" y="226"/>
                </a:lnTo>
                <a:lnTo>
                  <a:pt x="1220" y="150"/>
                </a:lnTo>
                <a:lnTo>
                  <a:pt x="1122" y="86"/>
                </a:lnTo>
                <a:lnTo>
                  <a:pt x="1009" y="41"/>
                </a:lnTo>
                <a:lnTo>
                  <a:pt x="892" y="11"/>
                </a:lnTo>
                <a:lnTo>
                  <a:pt x="768" y="0"/>
                </a:lnTo>
                <a:lnTo>
                  <a:pt x="644" y="11"/>
                </a:lnTo>
                <a:lnTo>
                  <a:pt x="524" y="41"/>
                </a:lnTo>
                <a:lnTo>
                  <a:pt x="414" y="86"/>
                </a:lnTo>
                <a:lnTo>
                  <a:pt x="313" y="150"/>
                </a:lnTo>
                <a:lnTo>
                  <a:pt x="226" y="226"/>
                </a:lnTo>
                <a:lnTo>
                  <a:pt x="147" y="316"/>
                </a:lnTo>
                <a:lnTo>
                  <a:pt x="87" y="418"/>
                </a:lnTo>
                <a:lnTo>
                  <a:pt x="38" y="527"/>
                </a:lnTo>
                <a:lnTo>
                  <a:pt x="8" y="644"/>
                </a:lnTo>
                <a:lnTo>
                  <a:pt x="0" y="768"/>
                </a:lnTo>
                <a:lnTo>
                  <a:pt x="8" y="896"/>
                </a:lnTo>
                <a:lnTo>
                  <a:pt x="38" y="1013"/>
                </a:lnTo>
                <a:lnTo>
                  <a:pt x="87" y="1122"/>
                </a:lnTo>
                <a:lnTo>
                  <a:pt x="147" y="1223"/>
                </a:lnTo>
                <a:lnTo>
                  <a:pt x="226" y="1314"/>
                </a:lnTo>
                <a:lnTo>
                  <a:pt x="313" y="1389"/>
                </a:lnTo>
                <a:lnTo>
                  <a:pt x="414" y="1453"/>
                </a:lnTo>
                <a:lnTo>
                  <a:pt x="524" y="1498"/>
                </a:lnTo>
                <a:lnTo>
                  <a:pt x="644" y="1528"/>
                </a:lnTo>
                <a:lnTo>
                  <a:pt x="768" y="1540"/>
                </a:lnTo>
              </a:path>
            </a:pathLst>
          </a:custGeom>
          <a:noFill/>
          <a:ln w="12700">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08" name="Freeform 4"/>
          <p:cNvSpPr>
            <a:spLocks/>
          </p:cNvSpPr>
          <p:nvPr/>
        </p:nvSpPr>
        <p:spPr bwMode="auto">
          <a:xfrm>
            <a:off x="1062038" y="2411413"/>
            <a:ext cx="2443162" cy="2438400"/>
          </a:xfrm>
          <a:custGeom>
            <a:avLst/>
            <a:gdLst>
              <a:gd name="T0" fmla="*/ 2147483646 w 1539"/>
              <a:gd name="T1" fmla="*/ 2147483646 h 1536"/>
              <a:gd name="T2" fmla="*/ 2147483646 w 1539"/>
              <a:gd name="T3" fmla="*/ 2147483646 h 1536"/>
              <a:gd name="T4" fmla="*/ 2147483646 w 1539"/>
              <a:gd name="T5" fmla="*/ 2147483646 h 1536"/>
              <a:gd name="T6" fmla="*/ 2147483646 w 1539"/>
              <a:gd name="T7" fmla="*/ 2147483646 h 1536"/>
              <a:gd name="T8" fmla="*/ 2147483646 w 1539"/>
              <a:gd name="T9" fmla="*/ 2147483646 h 1536"/>
              <a:gd name="T10" fmla="*/ 2147483646 w 1539"/>
              <a:gd name="T11" fmla="*/ 2147483646 h 1536"/>
              <a:gd name="T12" fmla="*/ 2147483646 w 1539"/>
              <a:gd name="T13" fmla="*/ 2147483646 h 1536"/>
              <a:gd name="T14" fmla="*/ 2147483646 w 1539"/>
              <a:gd name="T15" fmla="*/ 2147483646 h 1536"/>
              <a:gd name="T16" fmla="*/ 2147483646 w 1539"/>
              <a:gd name="T17" fmla="*/ 2147483646 h 1536"/>
              <a:gd name="T18" fmla="*/ 2147483646 w 1539"/>
              <a:gd name="T19" fmla="*/ 2147483646 h 1536"/>
              <a:gd name="T20" fmla="*/ 2147483646 w 1539"/>
              <a:gd name="T21" fmla="*/ 2147483646 h 1536"/>
              <a:gd name="T22" fmla="*/ 2147483646 w 1539"/>
              <a:gd name="T23" fmla="*/ 2147483646 h 1536"/>
              <a:gd name="T24" fmla="*/ 2147483646 w 1539"/>
              <a:gd name="T25" fmla="*/ 2147483646 h 1536"/>
              <a:gd name="T26" fmla="*/ 2147483646 w 1539"/>
              <a:gd name="T27" fmla="*/ 2147483646 h 1536"/>
              <a:gd name="T28" fmla="*/ 2147483646 w 1539"/>
              <a:gd name="T29" fmla="*/ 2147483646 h 1536"/>
              <a:gd name="T30" fmla="*/ 2147483646 w 1539"/>
              <a:gd name="T31" fmla="*/ 2147483646 h 1536"/>
              <a:gd name="T32" fmla="*/ 2147483646 w 1539"/>
              <a:gd name="T33" fmla="*/ 2147483646 h 1536"/>
              <a:gd name="T34" fmla="*/ 2147483646 w 1539"/>
              <a:gd name="T35" fmla="*/ 2147483646 h 1536"/>
              <a:gd name="T36" fmla="*/ 2147483646 w 1539"/>
              <a:gd name="T37" fmla="*/ 2147483646 h 1536"/>
              <a:gd name="T38" fmla="*/ 2147483646 w 1539"/>
              <a:gd name="T39" fmla="*/ 2147483646 h 1536"/>
              <a:gd name="T40" fmla="*/ 2147483646 w 1539"/>
              <a:gd name="T41" fmla="*/ 0 h 1536"/>
              <a:gd name="T42" fmla="*/ 2147483646 w 1539"/>
              <a:gd name="T43" fmla="*/ 2147483646 h 1536"/>
              <a:gd name="T44" fmla="*/ 2147483646 w 1539"/>
              <a:gd name="T45" fmla="*/ 2147483646 h 1536"/>
              <a:gd name="T46" fmla="*/ 2147483646 w 1539"/>
              <a:gd name="T47" fmla="*/ 2147483646 h 1536"/>
              <a:gd name="T48" fmla="*/ 2147483646 w 1539"/>
              <a:gd name="T49" fmla="*/ 2147483646 h 1536"/>
              <a:gd name="T50" fmla="*/ 2147483646 w 1539"/>
              <a:gd name="T51" fmla="*/ 2147483646 h 1536"/>
              <a:gd name="T52" fmla="*/ 2147483646 w 1539"/>
              <a:gd name="T53" fmla="*/ 2147483646 h 1536"/>
              <a:gd name="T54" fmla="*/ 2147483646 w 1539"/>
              <a:gd name="T55" fmla="*/ 2147483646 h 1536"/>
              <a:gd name="T56" fmla="*/ 2147483646 w 1539"/>
              <a:gd name="T57" fmla="*/ 2147483646 h 1536"/>
              <a:gd name="T58" fmla="*/ 2147483646 w 1539"/>
              <a:gd name="T59" fmla="*/ 2147483646 h 1536"/>
              <a:gd name="T60" fmla="*/ 0 w 1539"/>
              <a:gd name="T61" fmla="*/ 2147483646 h 1536"/>
              <a:gd name="T62" fmla="*/ 2147483646 w 1539"/>
              <a:gd name="T63" fmla="*/ 2147483646 h 1536"/>
              <a:gd name="T64" fmla="*/ 2147483646 w 1539"/>
              <a:gd name="T65" fmla="*/ 2147483646 h 1536"/>
              <a:gd name="T66" fmla="*/ 2147483646 w 1539"/>
              <a:gd name="T67" fmla="*/ 2147483646 h 1536"/>
              <a:gd name="T68" fmla="*/ 2147483646 w 1539"/>
              <a:gd name="T69" fmla="*/ 2147483646 h 1536"/>
              <a:gd name="T70" fmla="*/ 2147483646 w 1539"/>
              <a:gd name="T71" fmla="*/ 2147483646 h 1536"/>
              <a:gd name="T72" fmla="*/ 2147483646 w 1539"/>
              <a:gd name="T73" fmla="*/ 2147483646 h 1536"/>
              <a:gd name="T74" fmla="*/ 2147483646 w 1539"/>
              <a:gd name="T75" fmla="*/ 2147483646 h 1536"/>
              <a:gd name="T76" fmla="*/ 2147483646 w 1539"/>
              <a:gd name="T77" fmla="*/ 2147483646 h 1536"/>
              <a:gd name="T78" fmla="*/ 2147483646 w 1539"/>
              <a:gd name="T79" fmla="*/ 2147483646 h 1536"/>
              <a:gd name="T80" fmla="*/ 2147483646 w 1539"/>
              <a:gd name="T81" fmla="*/ 2147483646 h 1536"/>
              <a:gd name="T82" fmla="*/ 2147483646 w 1539"/>
              <a:gd name="T83" fmla="*/ 2147483646 h 1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539" h="1536">
                <a:moveTo>
                  <a:pt x="768" y="1536"/>
                </a:moveTo>
                <a:lnTo>
                  <a:pt x="896" y="1525"/>
                </a:lnTo>
                <a:lnTo>
                  <a:pt x="1012" y="1498"/>
                </a:lnTo>
                <a:lnTo>
                  <a:pt x="1121" y="1450"/>
                </a:lnTo>
                <a:lnTo>
                  <a:pt x="1223" y="1389"/>
                </a:lnTo>
                <a:lnTo>
                  <a:pt x="1313" y="1310"/>
                </a:lnTo>
                <a:lnTo>
                  <a:pt x="1389" y="1220"/>
                </a:lnTo>
                <a:lnTo>
                  <a:pt x="1453" y="1122"/>
                </a:lnTo>
                <a:lnTo>
                  <a:pt x="1498" y="1009"/>
                </a:lnTo>
                <a:lnTo>
                  <a:pt x="1528" y="892"/>
                </a:lnTo>
                <a:lnTo>
                  <a:pt x="1539" y="768"/>
                </a:lnTo>
                <a:lnTo>
                  <a:pt x="1528" y="644"/>
                </a:lnTo>
                <a:lnTo>
                  <a:pt x="1498" y="523"/>
                </a:lnTo>
                <a:lnTo>
                  <a:pt x="1453" y="414"/>
                </a:lnTo>
                <a:lnTo>
                  <a:pt x="1389" y="313"/>
                </a:lnTo>
                <a:lnTo>
                  <a:pt x="1313" y="222"/>
                </a:lnTo>
                <a:lnTo>
                  <a:pt x="1223" y="147"/>
                </a:lnTo>
                <a:lnTo>
                  <a:pt x="1121" y="83"/>
                </a:lnTo>
                <a:lnTo>
                  <a:pt x="1012" y="38"/>
                </a:lnTo>
                <a:lnTo>
                  <a:pt x="896" y="8"/>
                </a:lnTo>
                <a:lnTo>
                  <a:pt x="771" y="0"/>
                </a:lnTo>
                <a:lnTo>
                  <a:pt x="647" y="8"/>
                </a:lnTo>
                <a:lnTo>
                  <a:pt x="527" y="38"/>
                </a:lnTo>
                <a:lnTo>
                  <a:pt x="418" y="83"/>
                </a:lnTo>
                <a:lnTo>
                  <a:pt x="316" y="147"/>
                </a:lnTo>
                <a:lnTo>
                  <a:pt x="226" y="222"/>
                </a:lnTo>
                <a:lnTo>
                  <a:pt x="150" y="313"/>
                </a:lnTo>
                <a:lnTo>
                  <a:pt x="86" y="414"/>
                </a:lnTo>
                <a:lnTo>
                  <a:pt x="41" y="523"/>
                </a:lnTo>
                <a:lnTo>
                  <a:pt x="11" y="644"/>
                </a:lnTo>
                <a:lnTo>
                  <a:pt x="0" y="768"/>
                </a:lnTo>
                <a:lnTo>
                  <a:pt x="11" y="892"/>
                </a:lnTo>
                <a:lnTo>
                  <a:pt x="41" y="1009"/>
                </a:lnTo>
                <a:lnTo>
                  <a:pt x="86" y="1122"/>
                </a:lnTo>
                <a:lnTo>
                  <a:pt x="150" y="1220"/>
                </a:lnTo>
                <a:lnTo>
                  <a:pt x="226" y="1310"/>
                </a:lnTo>
                <a:lnTo>
                  <a:pt x="316" y="1389"/>
                </a:lnTo>
                <a:lnTo>
                  <a:pt x="418" y="1450"/>
                </a:lnTo>
                <a:lnTo>
                  <a:pt x="527" y="1498"/>
                </a:lnTo>
                <a:lnTo>
                  <a:pt x="647" y="1525"/>
                </a:lnTo>
                <a:lnTo>
                  <a:pt x="771" y="1536"/>
                </a:lnTo>
              </a:path>
            </a:pathLst>
          </a:custGeom>
          <a:noFill/>
          <a:ln w="12700">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09" name="Freeform 5"/>
          <p:cNvSpPr>
            <a:spLocks/>
          </p:cNvSpPr>
          <p:nvPr/>
        </p:nvSpPr>
        <p:spPr bwMode="auto">
          <a:xfrm>
            <a:off x="6070600" y="1600200"/>
            <a:ext cx="596900" cy="393700"/>
          </a:xfrm>
          <a:custGeom>
            <a:avLst/>
            <a:gdLst>
              <a:gd name="T0" fmla="*/ 2147483646 w 376"/>
              <a:gd name="T1" fmla="*/ 2147483646 h 248"/>
              <a:gd name="T2" fmla="*/ 2147483646 w 376"/>
              <a:gd name="T3" fmla="*/ 0 h 248"/>
              <a:gd name="T4" fmla="*/ 0 w 376"/>
              <a:gd name="T5" fmla="*/ 0 h 248"/>
              <a:gd name="T6" fmla="*/ 0 w 376"/>
              <a:gd name="T7" fmla="*/ 2147483646 h 248"/>
              <a:gd name="T8" fmla="*/ 2147483646 w 376"/>
              <a:gd name="T9" fmla="*/ 2147483646 h 248"/>
              <a:gd name="T10" fmla="*/ 2147483646 w 376"/>
              <a:gd name="T11" fmla="*/ 2147483646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6" h="248">
                <a:moveTo>
                  <a:pt x="372" y="248"/>
                </a:moveTo>
                <a:lnTo>
                  <a:pt x="376" y="0"/>
                </a:lnTo>
                <a:lnTo>
                  <a:pt x="0" y="0"/>
                </a:lnTo>
                <a:lnTo>
                  <a:pt x="0" y="248"/>
                </a:lnTo>
                <a:lnTo>
                  <a:pt x="376" y="24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10" name="Line 6"/>
          <p:cNvSpPr>
            <a:spLocks noChangeShapeType="1"/>
          </p:cNvSpPr>
          <p:nvPr/>
        </p:nvSpPr>
        <p:spPr bwMode="auto">
          <a:xfrm>
            <a:off x="6342063" y="2027238"/>
            <a:ext cx="6350" cy="406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1" name="Freeform 7"/>
          <p:cNvSpPr>
            <a:spLocks/>
          </p:cNvSpPr>
          <p:nvPr/>
        </p:nvSpPr>
        <p:spPr bwMode="auto">
          <a:xfrm>
            <a:off x="5765800" y="2268538"/>
            <a:ext cx="542925" cy="185737"/>
          </a:xfrm>
          <a:custGeom>
            <a:avLst/>
            <a:gdLst>
              <a:gd name="T0" fmla="*/ 2147483646 w 342"/>
              <a:gd name="T1" fmla="*/ 0 h 117"/>
              <a:gd name="T2" fmla="*/ 2147483646 w 342"/>
              <a:gd name="T3" fmla="*/ 2147483646 h 117"/>
              <a:gd name="T4" fmla="*/ 2147483646 w 342"/>
              <a:gd name="T5" fmla="*/ 2147483646 h 117"/>
              <a:gd name="T6" fmla="*/ 2147483646 w 342"/>
              <a:gd name="T7" fmla="*/ 2147483646 h 117"/>
              <a:gd name="T8" fmla="*/ 2147483646 w 342"/>
              <a:gd name="T9" fmla="*/ 2147483646 h 117"/>
              <a:gd name="T10" fmla="*/ 2147483646 w 342"/>
              <a:gd name="T11" fmla="*/ 2147483646 h 117"/>
              <a:gd name="T12" fmla="*/ 2147483646 w 342"/>
              <a:gd name="T13" fmla="*/ 2147483646 h 117"/>
              <a:gd name="T14" fmla="*/ 2147483646 w 342"/>
              <a:gd name="T15" fmla="*/ 2147483646 h 117"/>
              <a:gd name="T16" fmla="*/ 2147483646 w 342"/>
              <a:gd name="T17" fmla="*/ 2147483646 h 117"/>
              <a:gd name="T18" fmla="*/ 2147483646 w 342"/>
              <a:gd name="T19" fmla="*/ 2147483646 h 117"/>
              <a:gd name="T20" fmla="*/ 2147483646 w 342"/>
              <a:gd name="T21" fmla="*/ 2147483646 h 117"/>
              <a:gd name="T22" fmla="*/ 2147483646 w 342"/>
              <a:gd name="T23" fmla="*/ 2147483646 h 117"/>
              <a:gd name="T24" fmla="*/ 2147483646 w 342"/>
              <a:gd name="T25" fmla="*/ 2147483646 h 117"/>
              <a:gd name="T26" fmla="*/ 2147483646 w 342"/>
              <a:gd name="T27" fmla="*/ 2147483646 h 117"/>
              <a:gd name="T28" fmla="*/ 2147483646 w 342"/>
              <a:gd name="T29" fmla="*/ 2147483646 h 117"/>
              <a:gd name="T30" fmla="*/ 2147483646 w 342"/>
              <a:gd name="T31" fmla="*/ 2147483646 h 117"/>
              <a:gd name="T32" fmla="*/ 2147483646 w 342"/>
              <a:gd name="T33" fmla="*/ 2147483646 h 117"/>
              <a:gd name="T34" fmla="*/ 2147483646 w 342"/>
              <a:gd name="T35" fmla="*/ 2147483646 h 117"/>
              <a:gd name="T36" fmla="*/ 2147483646 w 342"/>
              <a:gd name="T37" fmla="*/ 2147483646 h 117"/>
              <a:gd name="T38" fmla="*/ 2147483646 w 342"/>
              <a:gd name="T39" fmla="*/ 2147483646 h 117"/>
              <a:gd name="T40" fmla="*/ 2147483646 w 342"/>
              <a:gd name="T41" fmla="*/ 2147483646 h 117"/>
              <a:gd name="T42" fmla="*/ 2147483646 w 342"/>
              <a:gd name="T43" fmla="*/ 2147483646 h 117"/>
              <a:gd name="T44" fmla="*/ 0 w 342"/>
              <a:gd name="T45" fmla="*/ 2147483646 h 117"/>
              <a:gd name="T46" fmla="*/ 2147483646 w 342"/>
              <a:gd name="T47" fmla="*/ 2147483646 h 117"/>
              <a:gd name="T48" fmla="*/ 2147483646 w 342"/>
              <a:gd name="T49" fmla="*/ 2147483646 h 117"/>
              <a:gd name="T50" fmla="*/ 2147483646 w 342"/>
              <a:gd name="T51" fmla="*/ 2147483646 h 117"/>
              <a:gd name="T52" fmla="*/ 2147483646 w 342"/>
              <a:gd name="T53" fmla="*/ 2147483646 h 117"/>
              <a:gd name="T54" fmla="*/ 2147483646 w 342"/>
              <a:gd name="T55" fmla="*/ 2147483646 h 117"/>
              <a:gd name="T56" fmla="*/ 2147483646 w 342"/>
              <a:gd name="T57" fmla="*/ 2147483646 h 117"/>
              <a:gd name="T58" fmla="*/ 2147483646 w 342"/>
              <a:gd name="T59" fmla="*/ 2147483646 h 117"/>
              <a:gd name="T60" fmla="*/ 2147483646 w 342"/>
              <a:gd name="T61" fmla="*/ 2147483646 h 117"/>
              <a:gd name="T62" fmla="*/ 2147483646 w 342"/>
              <a:gd name="T63" fmla="*/ 2147483646 h 117"/>
              <a:gd name="T64" fmla="*/ 2147483646 w 342"/>
              <a:gd name="T65" fmla="*/ 2147483646 h 117"/>
              <a:gd name="T66" fmla="*/ 2147483646 w 342"/>
              <a:gd name="T67" fmla="*/ 2147483646 h 117"/>
              <a:gd name="T68" fmla="*/ 2147483646 w 342"/>
              <a:gd name="T69" fmla="*/ 2147483646 h 117"/>
              <a:gd name="T70" fmla="*/ 2147483646 w 342"/>
              <a:gd name="T71" fmla="*/ 2147483646 h 117"/>
              <a:gd name="T72" fmla="*/ 2147483646 w 342"/>
              <a:gd name="T73" fmla="*/ 2147483646 h 117"/>
              <a:gd name="T74" fmla="*/ 2147483646 w 342"/>
              <a:gd name="T75" fmla="*/ 2147483646 h 117"/>
              <a:gd name="T76" fmla="*/ 2147483646 w 342"/>
              <a:gd name="T77" fmla="*/ 2147483646 h 117"/>
              <a:gd name="T78" fmla="*/ 2147483646 w 342"/>
              <a:gd name="T79" fmla="*/ 2147483646 h 117"/>
              <a:gd name="T80" fmla="*/ 2147483646 w 342"/>
              <a:gd name="T81" fmla="*/ 0 h 117"/>
              <a:gd name="T82" fmla="*/ 2147483646 w 342"/>
              <a:gd name="T83" fmla="*/ 0 h 117"/>
              <a:gd name="T84" fmla="*/ 2147483646 w 342"/>
              <a:gd name="T85" fmla="*/ 0 h 117"/>
              <a:gd name="T86" fmla="*/ 2147483646 w 342"/>
              <a:gd name="T87" fmla="*/ 0 h 11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42" h="117">
                <a:moveTo>
                  <a:pt x="342" y="0"/>
                </a:moveTo>
                <a:lnTo>
                  <a:pt x="342" y="49"/>
                </a:lnTo>
                <a:lnTo>
                  <a:pt x="335" y="49"/>
                </a:lnTo>
                <a:lnTo>
                  <a:pt x="327" y="53"/>
                </a:lnTo>
                <a:lnTo>
                  <a:pt x="312" y="53"/>
                </a:lnTo>
                <a:lnTo>
                  <a:pt x="297" y="53"/>
                </a:lnTo>
                <a:lnTo>
                  <a:pt x="278" y="57"/>
                </a:lnTo>
                <a:lnTo>
                  <a:pt x="259" y="57"/>
                </a:lnTo>
                <a:lnTo>
                  <a:pt x="237" y="61"/>
                </a:lnTo>
                <a:lnTo>
                  <a:pt x="214" y="64"/>
                </a:lnTo>
                <a:lnTo>
                  <a:pt x="188" y="68"/>
                </a:lnTo>
                <a:lnTo>
                  <a:pt x="165" y="72"/>
                </a:lnTo>
                <a:lnTo>
                  <a:pt x="143" y="80"/>
                </a:lnTo>
                <a:lnTo>
                  <a:pt x="120" y="87"/>
                </a:lnTo>
                <a:lnTo>
                  <a:pt x="101" y="91"/>
                </a:lnTo>
                <a:lnTo>
                  <a:pt x="82" y="98"/>
                </a:lnTo>
                <a:lnTo>
                  <a:pt x="67" y="106"/>
                </a:lnTo>
                <a:lnTo>
                  <a:pt x="52" y="110"/>
                </a:lnTo>
                <a:lnTo>
                  <a:pt x="41" y="113"/>
                </a:lnTo>
                <a:lnTo>
                  <a:pt x="37" y="117"/>
                </a:lnTo>
                <a:lnTo>
                  <a:pt x="33" y="117"/>
                </a:lnTo>
                <a:lnTo>
                  <a:pt x="0" y="80"/>
                </a:lnTo>
                <a:lnTo>
                  <a:pt x="3" y="76"/>
                </a:lnTo>
                <a:lnTo>
                  <a:pt x="11" y="72"/>
                </a:lnTo>
                <a:lnTo>
                  <a:pt x="22" y="68"/>
                </a:lnTo>
                <a:lnTo>
                  <a:pt x="37" y="61"/>
                </a:lnTo>
                <a:lnTo>
                  <a:pt x="56" y="57"/>
                </a:lnTo>
                <a:lnTo>
                  <a:pt x="79" y="49"/>
                </a:lnTo>
                <a:lnTo>
                  <a:pt x="101" y="42"/>
                </a:lnTo>
                <a:lnTo>
                  <a:pt x="124" y="34"/>
                </a:lnTo>
                <a:lnTo>
                  <a:pt x="146" y="27"/>
                </a:lnTo>
                <a:lnTo>
                  <a:pt x="173" y="19"/>
                </a:lnTo>
                <a:lnTo>
                  <a:pt x="195" y="16"/>
                </a:lnTo>
                <a:lnTo>
                  <a:pt x="218" y="12"/>
                </a:lnTo>
                <a:lnTo>
                  <a:pt x="240" y="8"/>
                </a:lnTo>
                <a:lnTo>
                  <a:pt x="263" y="8"/>
                </a:lnTo>
                <a:lnTo>
                  <a:pt x="286" y="4"/>
                </a:lnTo>
                <a:lnTo>
                  <a:pt x="304" y="4"/>
                </a:lnTo>
                <a:lnTo>
                  <a:pt x="320" y="4"/>
                </a:lnTo>
                <a:lnTo>
                  <a:pt x="335" y="0"/>
                </a:lnTo>
                <a:lnTo>
                  <a:pt x="3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12" name="Freeform 8"/>
          <p:cNvSpPr>
            <a:spLocks/>
          </p:cNvSpPr>
          <p:nvPr/>
        </p:nvSpPr>
        <p:spPr bwMode="auto">
          <a:xfrm>
            <a:off x="5765800" y="2268538"/>
            <a:ext cx="542925" cy="185737"/>
          </a:xfrm>
          <a:custGeom>
            <a:avLst/>
            <a:gdLst>
              <a:gd name="T0" fmla="*/ 2147483646 w 342"/>
              <a:gd name="T1" fmla="*/ 0 h 117"/>
              <a:gd name="T2" fmla="*/ 2147483646 w 342"/>
              <a:gd name="T3" fmla="*/ 2147483646 h 117"/>
              <a:gd name="T4" fmla="*/ 2147483646 w 342"/>
              <a:gd name="T5" fmla="*/ 2147483646 h 117"/>
              <a:gd name="T6" fmla="*/ 2147483646 w 342"/>
              <a:gd name="T7" fmla="*/ 2147483646 h 117"/>
              <a:gd name="T8" fmla="*/ 2147483646 w 342"/>
              <a:gd name="T9" fmla="*/ 2147483646 h 117"/>
              <a:gd name="T10" fmla="*/ 2147483646 w 342"/>
              <a:gd name="T11" fmla="*/ 2147483646 h 117"/>
              <a:gd name="T12" fmla="*/ 2147483646 w 342"/>
              <a:gd name="T13" fmla="*/ 2147483646 h 117"/>
              <a:gd name="T14" fmla="*/ 2147483646 w 342"/>
              <a:gd name="T15" fmla="*/ 2147483646 h 117"/>
              <a:gd name="T16" fmla="*/ 2147483646 w 342"/>
              <a:gd name="T17" fmla="*/ 2147483646 h 117"/>
              <a:gd name="T18" fmla="*/ 2147483646 w 342"/>
              <a:gd name="T19" fmla="*/ 2147483646 h 117"/>
              <a:gd name="T20" fmla="*/ 2147483646 w 342"/>
              <a:gd name="T21" fmla="*/ 2147483646 h 117"/>
              <a:gd name="T22" fmla="*/ 2147483646 w 342"/>
              <a:gd name="T23" fmla="*/ 2147483646 h 117"/>
              <a:gd name="T24" fmla="*/ 2147483646 w 342"/>
              <a:gd name="T25" fmla="*/ 2147483646 h 117"/>
              <a:gd name="T26" fmla="*/ 2147483646 w 342"/>
              <a:gd name="T27" fmla="*/ 2147483646 h 117"/>
              <a:gd name="T28" fmla="*/ 2147483646 w 342"/>
              <a:gd name="T29" fmla="*/ 2147483646 h 117"/>
              <a:gd name="T30" fmla="*/ 2147483646 w 342"/>
              <a:gd name="T31" fmla="*/ 2147483646 h 117"/>
              <a:gd name="T32" fmla="*/ 2147483646 w 342"/>
              <a:gd name="T33" fmla="*/ 2147483646 h 117"/>
              <a:gd name="T34" fmla="*/ 2147483646 w 342"/>
              <a:gd name="T35" fmla="*/ 2147483646 h 117"/>
              <a:gd name="T36" fmla="*/ 2147483646 w 342"/>
              <a:gd name="T37" fmla="*/ 2147483646 h 117"/>
              <a:gd name="T38" fmla="*/ 2147483646 w 342"/>
              <a:gd name="T39" fmla="*/ 2147483646 h 117"/>
              <a:gd name="T40" fmla="*/ 2147483646 w 342"/>
              <a:gd name="T41" fmla="*/ 2147483646 h 117"/>
              <a:gd name="T42" fmla="*/ 2147483646 w 342"/>
              <a:gd name="T43" fmla="*/ 2147483646 h 117"/>
              <a:gd name="T44" fmla="*/ 0 w 342"/>
              <a:gd name="T45" fmla="*/ 2147483646 h 117"/>
              <a:gd name="T46" fmla="*/ 2147483646 w 342"/>
              <a:gd name="T47" fmla="*/ 2147483646 h 117"/>
              <a:gd name="T48" fmla="*/ 2147483646 w 342"/>
              <a:gd name="T49" fmla="*/ 2147483646 h 117"/>
              <a:gd name="T50" fmla="*/ 2147483646 w 342"/>
              <a:gd name="T51" fmla="*/ 2147483646 h 117"/>
              <a:gd name="T52" fmla="*/ 2147483646 w 342"/>
              <a:gd name="T53" fmla="*/ 2147483646 h 117"/>
              <a:gd name="T54" fmla="*/ 2147483646 w 342"/>
              <a:gd name="T55" fmla="*/ 2147483646 h 117"/>
              <a:gd name="T56" fmla="*/ 2147483646 w 342"/>
              <a:gd name="T57" fmla="*/ 2147483646 h 117"/>
              <a:gd name="T58" fmla="*/ 2147483646 w 342"/>
              <a:gd name="T59" fmla="*/ 2147483646 h 117"/>
              <a:gd name="T60" fmla="*/ 2147483646 w 342"/>
              <a:gd name="T61" fmla="*/ 2147483646 h 117"/>
              <a:gd name="T62" fmla="*/ 2147483646 w 342"/>
              <a:gd name="T63" fmla="*/ 2147483646 h 117"/>
              <a:gd name="T64" fmla="*/ 2147483646 w 342"/>
              <a:gd name="T65" fmla="*/ 2147483646 h 117"/>
              <a:gd name="T66" fmla="*/ 2147483646 w 342"/>
              <a:gd name="T67" fmla="*/ 2147483646 h 117"/>
              <a:gd name="T68" fmla="*/ 2147483646 w 342"/>
              <a:gd name="T69" fmla="*/ 2147483646 h 117"/>
              <a:gd name="T70" fmla="*/ 2147483646 w 342"/>
              <a:gd name="T71" fmla="*/ 2147483646 h 117"/>
              <a:gd name="T72" fmla="*/ 2147483646 w 342"/>
              <a:gd name="T73" fmla="*/ 2147483646 h 117"/>
              <a:gd name="T74" fmla="*/ 2147483646 w 342"/>
              <a:gd name="T75" fmla="*/ 2147483646 h 117"/>
              <a:gd name="T76" fmla="*/ 2147483646 w 342"/>
              <a:gd name="T77" fmla="*/ 2147483646 h 117"/>
              <a:gd name="T78" fmla="*/ 2147483646 w 342"/>
              <a:gd name="T79" fmla="*/ 2147483646 h 117"/>
              <a:gd name="T80" fmla="*/ 2147483646 w 342"/>
              <a:gd name="T81" fmla="*/ 0 h 117"/>
              <a:gd name="T82" fmla="*/ 2147483646 w 342"/>
              <a:gd name="T83" fmla="*/ 0 h 117"/>
              <a:gd name="T84" fmla="*/ 2147483646 w 342"/>
              <a:gd name="T85" fmla="*/ 0 h 117"/>
              <a:gd name="T86" fmla="*/ 2147483646 w 342"/>
              <a:gd name="T87" fmla="*/ 0 h 11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42" h="117">
                <a:moveTo>
                  <a:pt x="342" y="0"/>
                </a:moveTo>
                <a:lnTo>
                  <a:pt x="342" y="49"/>
                </a:lnTo>
                <a:lnTo>
                  <a:pt x="335" y="49"/>
                </a:lnTo>
                <a:lnTo>
                  <a:pt x="327" y="53"/>
                </a:lnTo>
                <a:lnTo>
                  <a:pt x="312" y="53"/>
                </a:lnTo>
                <a:lnTo>
                  <a:pt x="297" y="53"/>
                </a:lnTo>
                <a:lnTo>
                  <a:pt x="278" y="57"/>
                </a:lnTo>
                <a:lnTo>
                  <a:pt x="259" y="57"/>
                </a:lnTo>
                <a:lnTo>
                  <a:pt x="237" y="61"/>
                </a:lnTo>
                <a:lnTo>
                  <a:pt x="214" y="64"/>
                </a:lnTo>
                <a:lnTo>
                  <a:pt x="188" y="68"/>
                </a:lnTo>
                <a:lnTo>
                  <a:pt x="165" y="72"/>
                </a:lnTo>
                <a:lnTo>
                  <a:pt x="143" y="80"/>
                </a:lnTo>
                <a:lnTo>
                  <a:pt x="120" y="87"/>
                </a:lnTo>
                <a:lnTo>
                  <a:pt x="101" y="91"/>
                </a:lnTo>
                <a:lnTo>
                  <a:pt x="82" y="98"/>
                </a:lnTo>
                <a:lnTo>
                  <a:pt x="67" y="106"/>
                </a:lnTo>
                <a:lnTo>
                  <a:pt x="52" y="110"/>
                </a:lnTo>
                <a:lnTo>
                  <a:pt x="41" y="113"/>
                </a:lnTo>
                <a:lnTo>
                  <a:pt x="37" y="117"/>
                </a:lnTo>
                <a:lnTo>
                  <a:pt x="33" y="117"/>
                </a:lnTo>
                <a:lnTo>
                  <a:pt x="0" y="80"/>
                </a:lnTo>
                <a:lnTo>
                  <a:pt x="3" y="76"/>
                </a:lnTo>
                <a:lnTo>
                  <a:pt x="11" y="72"/>
                </a:lnTo>
                <a:lnTo>
                  <a:pt x="22" y="68"/>
                </a:lnTo>
                <a:lnTo>
                  <a:pt x="37" y="61"/>
                </a:lnTo>
                <a:lnTo>
                  <a:pt x="56" y="57"/>
                </a:lnTo>
                <a:lnTo>
                  <a:pt x="79" y="49"/>
                </a:lnTo>
                <a:lnTo>
                  <a:pt x="101" y="42"/>
                </a:lnTo>
                <a:lnTo>
                  <a:pt x="124" y="34"/>
                </a:lnTo>
                <a:lnTo>
                  <a:pt x="146" y="27"/>
                </a:lnTo>
                <a:lnTo>
                  <a:pt x="173" y="19"/>
                </a:lnTo>
                <a:lnTo>
                  <a:pt x="195" y="16"/>
                </a:lnTo>
                <a:lnTo>
                  <a:pt x="218" y="12"/>
                </a:lnTo>
                <a:lnTo>
                  <a:pt x="240" y="8"/>
                </a:lnTo>
                <a:lnTo>
                  <a:pt x="263" y="8"/>
                </a:lnTo>
                <a:lnTo>
                  <a:pt x="286" y="4"/>
                </a:lnTo>
                <a:lnTo>
                  <a:pt x="304" y="4"/>
                </a:lnTo>
                <a:lnTo>
                  <a:pt x="320" y="4"/>
                </a:lnTo>
                <a:lnTo>
                  <a:pt x="335" y="0"/>
                </a:lnTo>
                <a:lnTo>
                  <a:pt x="34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13" name="Freeform 9"/>
          <p:cNvSpPr>
            <a:spLocks/>
          </p:cNvSpPr>
          <p:nvPr/>
        </p:nvSpPr>
        <p:spPr bwMode="auto">
          <a:xfrm>
            <a:off x="5041900" y="2413000"/>
            <a:ext cx="735013" cy="769938"/>
          </a:xfrm>
          <a:custGeom>
            <a:avLst/>
            <a:gdLst>
              <a:gd name="T0" fmla="*/ 2147483646 w 463"/>
              <a:gd name="T1" fmla="*/ 0 h 485"/>
              <a:gd name="T2" fmla="*/ 2147483646 w 463"/>
              <a:gd name="T3" fmla="*/ 2147483646 h 485"/>
              <a:gd name="T4" fmla="*/ 2147483646 w 463"/>
              <a:gd name="T5" fmla="*/ 2147483646 h 485"/>
              <a:gd name="T6" fmla="*/ 2147483646 w 463"/>
              <a:gd name="T7" fmla="*/ 2147483646 h 485"/>
              <a:gd name="T8" fmla="*/ 2147483646 w 463"/>
              <a:gd name="T9" fmla="*/ 2147483646 h 485"/>
              <a:gd name="T10" fmla="*/ 2147483646 w 463"/>
              <a:gd name="T11" fmla="*/ 2147483646 h 485"/>
              <a:gd name="T12" fmla="*/ 2147483646 w 463"/>
              <a:gd name="T13" fmla="*/ 2147483646 h 485"/>
              <a:gd name="T14" fmla="*/ 2147483646 w 463"/>
              <a:gd name="T15" fmla="*/ 2147483646 h 485"/>
              <a:gd name="T16" fmla="*/ 2147483646 w 463"/>
              <a:gd name="T17" fmla="*/ 2147483646 h 485"/>
              <a:gd name="T18" fmla="*/ 2147483646 w 463"/>
              <a:gd name="T19" fmla="*/ 2147483646 h 485"/>
              <a:gd name="T20" fmla="*/ 2147483646 w 463"/>
              <a:gd name="T21" fmla="*/ 2147483646 h 485"/>
              <a:gd name="T22" fmla="*/ 2147483646 w 463"/>
              <a:gd name="T23" fmla="*/ 2147483646 h 485"/>
              <a:gd name="T24" fmla="*/ 2147483646 w 463"/>
              <a:gd name="T25" fmla="*/ 2147483646 h 485"/>
              <a:gd name="T26" fmla="*/ 2147483646 w 463"/>
              <a:gd name="T27" fmla="*/ 2147483646 h 485"/>
              <a:gd name="T28" fmla="*/ 2147483646 w 463"/>
              <a:gd name="T29" fmla="*/ 2147483646 h 485"/>
              <a:gd name="T30" fmla="*/ 2147483646 w 463"/>
              <a:gd name="T31" fmla="*/ 2147483646 h 485"/>
              <a:gd name="T32" fmla="*/ 2147483646 w 463"/>
              <a:gd name="T33" fmla="*/ 2147483646 h 485"/>
              <a:gd name="T34" fmla="*/ 2147483646 w 463"/>
              <a:gd name="T35" fmla="*/ 2147483646 h 485"/>
              <a:gd name="T36" fmla="*/ 2147483646 w 463"/>
              <a:gd name="T37" fmla="*/ 2147483646 h 485"/>
              <a:gd name="T38" fmla="*/ 2147483646 w 463"/>
              <a:gd name="T39" fmla="*/ 2147483646 h 485"/>
              <a:gd name="T40" fmla="*/ 2147483646 w 463"/>
              <a:gd name="T41" fmla="*/ 2147483646 h 485"/>
              <a:gd name="T42" fmla="*/ 2147483646 w 463"/>
              <a:gd name="T43" fmla="*/ 2147483646 h 485"/>
              <a:gd name="T44" fmla="*/ 2147483646 w 463"/>
              <a:gd name="T45" fmla="*/ 2147483646 h 485"/>
              <a:gd name="T46" fmla="*/ 2147483646 w 463"/>
              <a:gd name="T47" fmla="*/ 2147483646 h 485"/>
              <a:gd name="T48" fmla="*/ 0 w 463"/>
              <a:gd name="T49" fmla="*/ 2147483646 h 485"/>
              <a:gd name="T50" fmla="*/ 2147483646 w 463"/>
              <a:gd name="T51" fmla="*/ 2147483646 h 485"/>
              <a:gd name="T52" fmla="*/ 2147483646 w 463"/>
              <a:gd name="T53" fmla="*/ 2147483646 h 485"/>
              <a:gd name="T54" fmla="*/ 2147483646 w 463"/>
              <a:gd name="T55" fmla="*/ 2147483646 h 485"/>
              <a:gd name="T56" fmla="*/ 2147483646 w 463"/>
              <a:gd name="T57" fmla="*/ 2147483646 h 485"/>
              <a:gd name="T58" fmla="*/ 2147483646 w 463"/>
              <a:gd name="T59" fmla="*/ 2147483646 h 485"/>
              <a:gd name="T60" fmla="*/ 2147483646 w 463"/>
              <a:gd name="T61" fmla="*/ 2147483646 h 485"/>
              <a:gd name="T62" fmla="*/ 2147483646 w 463"/>
              <a:gd name="T63" fmla="*/ 2147483646 h 485"/>
              <a:gd name="T64" fmla="*/ 2147483646 w 463"/>
              <a:gd name="T65" fmla="*/ 2147483646 h 485"/>
              <a:gd name="T66" fmla="*/ 2147483646 w 463"/>
              <a:gd name="T67" fmla="*/ 2147483646 h 485"/>
              <a:gd name="T68" fmla="*/ 2147483646 w 463"/>
              <a:gd name="T69" fmla="*/ 2147483646 h 485"/>
              <a:gd name="T70" fmla="*/ 2147483646 w 463"/>
              <a:gd name="T71" fmla="*/ 2147483646 h 485"/>
              <a:gd name="T72" fmla="*/ 2147483646 w 463"/>
              <a:gd name="T73" fmla="*/ 2147483646 h 485"/>
              <a:gd name="T74" fmla="*/ 2147483646 w 463"/>
              <a:gd name="T75" fmla="*/ 2147483646 h 485"/>
              <a:gd name="T76" fmla="*/ 2147483646 w 463"/>
              <a:gd name="T77" fmla="*/ 2147483646 h 485"/>
              <a:gd name="T78" fmla="*/ 2147483646 w 463"/>
              <a:gd name="T79" fmla="*/ 2147483646 h 485"/>
              <a:gd name="T80" fmla="*/ 2147483646 w 463"/>
              <a:gd name="T81" fmla="*/ 2147483646 h 485"/>
              <a:gd name="T82" fmla="*/ 2147483646 w 463"/>
              <a:gd name="T83" fmla="*/ 2147483646 h 485"/>
              <a:gd name="T84" fmla="*/ 2147483646 w 463"/>
              <a:gd name="T85" fmla="*/ 2147483646 h 485"/>
              <a:gd name="T86" fmla="*/ 2147483646 w 463"/>
              <a:gd name="T87" fmla="*/ 2147483646 h 485"/>
              <a:gd name="T88" fmla="*/ 2147483646 w 463"/>
              <a:gd name="T89" fmla="*/ 2147483646 h 485"/>
              <a:gd name="T90" fmla="*/ 2147483646 w 463"/>
              <a:gd name="T91" fmla="*/ 0 h 485"/>
              <a:gd name="T92" fmla="*/ 2147483646 w 463"/>
              <a:gd name="T93" fmla="*/ 0 h 4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63" h="485">
                <a:moveTo>
                  <a:pt x="425" y="0"/>
                </a:moveTo>
                <a:lnTo>
                  <a:pt x="463" y="45"/>
                </a:lnTo>
                <a:lnTo>
                  <a:pt x="456" y="45"/>
                </a:lnTo>
                <a:lnTo>
                  <a:pt x="441" y="53"/>
                </a:lnTo>
                <a:lnTo>
                  <a:pt x="418" y="68"/>
                </a:lnTo>
                <a:lnTo>
                  <a:pt x="388" y="83"/>
                </a:lnTo>
                <a:lnTo>
                  <a:pt x="354" y="105"/>
                </a:lnTo>
                <a:lnTo>
                  <a:pt x="316" y="132"/>
                </a:lnTo>
                <a:lnTo>
                  <a:pt x="279" y="158"/>
                </a:lnTo>
                <a:lnTo>
                  <a:pt x="241" y="192"/>
                </a:lnTo>
                <a:lnTo>
                  <a:pt x="203" y="226"/>
                </a:lnTo>
                <a:lnTo>
                  <a:pt x="173" y="263"/>
                </a:lnTo>
                <a:lnTo>
                  <a:pt x="154" y="290"/>
                </a:lnTo>
                <a:lnTo>
                  <a:pt x="139" y="316"/>
                </a:lnTo>
                <a:lnTo>
                  <a:pt x="124" y="339"/>
                </a:lnTo>
                <a:lnTo>
                  <a:pt x="113" y="354"/>
                </a:lnTo>
                <a:lnTo>
                  <a:pt x="102" y="369"/>
                </a:lnTo>
                <a:lnTo>
                  <a:pt x="94" y="384"/>
                </a:lnTo>
                <a:lnTo>
                  <a:pt x="90" y="391"/>
                </a:lnTo>
                <a:lnTo>
                  <a:pt x="87" y="399"/>
                </a:lnTo>
                <a:lnTo>
                  <a:pt x="83" y="403"/>
                </a:lnTo>
                <a:lnTo>
                  <a:pt x="83" y="406"/>
                </a:lnTo>
                <a:lnTo>
                  <a:pt x="117" y="421"/>
                </a:lnTo>
                <a:lnTo>
                  <a:pt x="4" y="485"/>
                </a:lnTo>
                <a:lnTo>
                  <a:pt x="0" y="369"/>
                </a:lnTo>
                <a:lnTo>
                  <a:pt x="30" y="380"/>
                </a:lnTo>
                <a:lnTo>
                  <a:pt x="34" y="376"/>
                </a:lnTo>
                <a:lnTo>
                  <a:pt x="38" y="369"/>
                </a:lnTo>
                <a:lnTo>
                  <a:pt x="42" y="354"/>
                </a:lnTo>
                <a:lnTo>
                  <a:pt x="53" y="335"/>
                </a:lnTo>
                <a:lnTo>
                  <a:pt x="68" y="312"/>
                </a:lnTo>
                <a:lnTo>
                  <a:pt x="83" y="286"/>
                </a:lnTo>
                <a:lnTo>
                  <a:pt x="102" y="260"/>
                </a:lnTo>
                <a:lnTo>
                  <a:pt x="124" y="229"/>
                </a:lnTo>
                <a:lnTo>
                  <a:pt x="151" y="196"/>
                </a:lnTo>
                <a:lnTo>
                  <a:pt x="181" y="165"/>
                </a:lnTo>
                <a:lnTo>
                  <a:pt x="215" y="135"/>
                </a:lnTo>
                <a:lnTo>
                  <a:pt x="249" y="109"/>
                </a:lnTo>
                <a:lnTo>
                  <a:pt x="282" y="83"/>
                </a:lnTo>
                <a:lnTo>
                  <a:pt x="313" y="60"/>
                </a:lnTo>
                <a:lnTo>
                  <a:pt x="343" y="45"/>
                </a:lnTo>
                <a:lnTo>
                  <a:pt x="369" y="30"/>
                </a:lnTo>
                <a:lnTo>
                  <a:pt x="392" y="15"/>
                </a:lnTo>
                <a:lnTo>
                  <a:pt x="410" y="7"/>
                </a:lnTo>
                <a:lnTo>
                  <a:pt x="422" y="4"/>
                </a:lnTo>
                <a:lnTo>
                  <a:pt x="425"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14" name="Rectangle 10"/>
          <p:cNvSpPr>
            <a:spLocks noChangeArrowheads="1"/>
          </p:cNvSpPr>
          <p:nvPr/>
        </p:nvSpPr>
        <p:spPr bwMode="auto">
          <a:xfrm rot="-780000">
            <a:off x="5727700" y="2124075"/>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T</a:t>
            </a:r>
            <a:endParaRPr lang="en-US" altLang="en-US" sz="2400">
              <a:latin typeface="Times New Roman" charset="0"/>
            </a:endParaRPr>
          </a:p>
        </p:txBody>
      </p:sp>
      <p:sp>
        <p:nvSpPr>
          <p:cNvPr id="47115" name="Rectangle 11"/>
          <p:cNvSpPr>
            <a:spLocks noChangeArrowheads="1"/>
          </p:cNvSpPr>
          <p:nvPr/>
        </p:nvSpPr>
        <p:spPr bwMode="auto">
          <a:xfrm rot="-780000">
            <a:off x="5824538" y="2065338"/>
            <a:ext cx="4397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oken</a:t>
            </a:r>
            <a:endParaRPr lang="en-US" altLang="en-US" sz="2400">
              <a:latin typeface="Times New Roman" charset="0"/>
            </a:endParaRPr>
          </a:p>
        </p:txBody>
      </p:sp>
      <p:sp>
        <p:nvSpPr>
          <p:cNvPr id="47116" name="Rectangle 12"/>
          <p:cNvSpPr>
            <a:spLocks noChangeArrowheads="1"/>
          </p:cNvSpPr>
          <p:nvPr/>
        </p:nvSpPr>
        <p:spPr bwMode="auto">
          <a:xfrm rot="-2520000">
            <a:off x="4983163" y="2420938"/>
            <a:ext cx="587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Frame</a:t>
            </a:r>
            <a:endParaRPr lang="en-US" altLang="en-US" sz="2400">
              <a:latin typeface="Times New Roman" charset="0"/>
            </a:endParaRPr>
          </a:p>
        </p:txBody>
      </p:sp>
      <p:sp>
        <p:nvSpPr>
          <p:cNvPr id="47117" name="Freeform 13"/>
          <p:cNvSpPr>
            <a:spLocks/>
          </p:cNvSpPr>
          <p:nvPr/>
        </p:nvSpPr>
        <p:spPr bwMode="auto">
          <a:xfrm>
            <a:off x="2000250" y="1592263"/>
            <a:ext cx="596900" cy="401637"/>
          </a:xfrm>
          <a:custGeom>
            <a:avLst/>
            <a:gdLst>
              <a:gd name="T0" fmla="*/ 2147483646 w 376"/>
              <a:gd name="T1" fmla="*/ 2147483646 h 253"/>
              <a:gd name="T2" fmla="*/ 2147483646 w 376"/>
              <a:gd name="T3" fmla="*/ 0 h 253"/>
              <a:gd name="T4" fmla="*/ 0 w 376"/>
              <a:gd name="T5" fmla="*/ 0 h 253"/>
              <a:gd name="T6" fmla="*/ 0 w 376"/>
              <a:gd name="T7" fmla="*/ 2147483646 h 253"/>
              <a:gd name="T8" fmla="*/ 2147483646 w 376"/>
              <a:gd name="T9" fmla="*/ 2147483646 h 253"/>
              <a:gd name="T10" fmla="*/ 2147483646 w 376"/>
              <a:gd name="T11" fmla="*/ 2147483646 h 2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6" h="253">
                <a:moveTo>
                  <a:pt x="376" y="249"/>
                </a:moveTo>
                <a:lnTo>
                  <a:pt x="376" y="0"/>
                </a:lnTo>
                <a:lnTo>
                  <a:pt x="0" y="0"/>
                </a:lnTo>
                <a:lnTo>
                  <a:pt x="0" y="253"/>
                </a:lnTo>
                <a:lnTo>
                  <a:pt x="376" y="253"/>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18" name="Line 14"/>
          <p:cNvSpPr>
            <a:spLocks noChangeShapeType="1"/>
          </p:cNvSpPr>
          <p:nvPr/>
        </p:nvSpPr>
        <p:spPr bwMode="auto">
          <a:xfrm>
            <a:off x="2292350" y="1993900"/>
            <a:ext cx="6350" cy="4111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9" name="Freeform 15"/>
          <p:cNvSpPr>
            <a:spLocks/>
          </p:cNvSpPr>
          <p:nvPr/>
        </p:nvSpPr>
        <p:spPr bwMode="auto">
          <a:xfrm>
            <a:off x="1498600" y="2273300"/>
            <a:ext cx="739775" cy="300038"/>
          </a:xfrm>
          <a:custGeom>
            <a:avLst/>
            <a:gdLst>
              <a:gd name="T0" fmla="*/ 2147483646 w 466"/>
              <a:gd name="T1" fmla="*/ 2147483646 h 189"/>
              <a:gd name="T2" fmla="*/ 2147483646 w 466"/>
              <a:gd name="T3" fmla="*/ 2147483646 h 189"/>
              <a:gd name="T4" fmla="*/ 2147483646 w 466"/>
              <a:gd name="T5" fmla="*/ 2147483646 h 189"/>
              <a:gd name="T6" fmla="*/ 2147483646 w 466"/>
              <a:gd name="T7" fmla="*/ 2147483646 h 189"/>
              <a:gd name="T8" fmla="*/ 2147483646 w 466"/>
              <a:gd name="T9" fmla="*/ 2147483646 h 189"/>
              <a:gd name="T10" fmla="*/ 2147483646 w 466"/>
              <a:gd name="T11" fmla="*/ 2147483646 h 189"/>
              <a:gd name="T12" fmla="*/ 2147483646 w 466"/>
              <a:gd name="T13" fmla="*/ 2147483646 h 189"/>
              <a:gd name="T14" fmla="*/ 2147483646 w 466"/>
              <a:gd name="T15" fmla="*/ 2147483646 h 189"/>
              <a:gd name="T16" fmla="*/ 2147483646 w 466"/>
              <a:gd name="T17" fmla="*/ 2147483646 h 189"/>
              <a:gd name="T18" fmla="*/ 2147483646 w 466"/>
              <a:gd name="T19" fmla="*/ 2147483646 h 189"/>
              <a:gd name="T20" fmla="*/ 2147483646 w 466"/>
              <a:gd name="T21" fmla="*/ 2147483646 h 189"/>
              <a:gd name="T22" fmla="*/ 2147483646 w 466"/>
              <a:gd name="T23" fmla="*/ 2147483646 h 189"/>
              <a:gd name="T24" fmla="*/ 2147483646 w 466"/>
              <a:gd name="T25" fmla="*/ 2147483646 h 189"/>
              <a:gd name="T26" fmla="*/ 2147483646 w 466"/>
              <a:gd name="T27" fmla="*/ 2147483646 h 189"/>
              <a:gd name="T28" fmla="*/ 2147483646 w 466"/>
              <a:gd name="T29" fmla="*/ 2147483646 h 189"/>
              <a:gd name="T30" fmla="*/ 2147483646 w 466"/>
              <a:gd name="T31" fmla="*/ 2147483646 h 189"/>
              <a:gd name="T32" fmla="*/ 2147483646 w 466"/>
              <a:gd name="T33" fmla="*/ 2147483646 h 189"/>
              <a:gd name="T34" fmla="*/ 2147483646 w 466"/>
              <a:gd name="T35" fmla="*/ 2147483646 h 189"/>
              <a:gd name="T36" fmla="*/ 2147483646 w 466"/>
              <a:gd name="T37" fmla="*/ 2147483646 h 189"/>
              <a:gd name="T38" fmla="*/ 2147483646 w 466"/>
              <a:gd name="T39" fmla="*/ 2147483646 h 189"/>
              <a:gd name="T40" fmla="*/ 2147483646 w 466"/>
              <a:gd name="T41" fmla="*/ 2147483646 h 189"/>
              <a:gd name="T42" fmla="*/ 2147483646 w 466"/>
              <a:gd name="T43" fmla="*/ 0 h 189"/>
              <a:gd name="T44" fmla="*/ 2147483646 w 466"/>
              <a:gd name="T45" fmla="*/ 0 h 189"/>
              <a:gd name="T46" fmla="*/ 2147483646 w 466"/>
              <a:gd name="T47" fmla="*/ 0 h 189"/>
              <a:gd name="T48" fmla="*/ 2147483646 w 466"/>
              <a:gd name="T49" fmla="*/ 0 h 189"/>
              <a:gd name="T50" fmla="*/ 2147483646 w 466"/>
              <a:gd name="T51" fmla="*/ 0 h 189"/>
              <a:gd name="T52" fmla="*/ 2147483646 w 466"/>
              <a:gd name="T53" fmla="*/ 2147483646 h 189"/>
              <a:gd name="T54" fmla="*/ 2147483646 w 466"/>
              <a:gd name="T55" fmla="*/ 2147483646 h 189"/>
              <a:gd name="T56" fmla="*/ 2147483646 w 466"/>
              <a:gd name="T57" fmla="*/ 2147483646 h 189"/>
              <a:gd name="T58" fmla="*/ 2147483646 w 466"/>
              <a:gd name="T59" fmla="*/ 2147483646 h 189"/>
              <a:gd name="T60" fmla="*/ 2147483646 w 466"/>
              <a:gd name="T61" fmla="*/ 2147483646 h 189"/>
              <a:gd name="T62" fmla="*/ 2147483646 w 466"/>
              <a:gd name="T63" fmla="*/ 2147483646 h 189"/>
              <a:gd name="T64" fmla="*/ 2147483646 w 466"/>
              <a:gd name="T65" fmla="*/ 2147483646 h 189"/>
              <a:gd name="T66" fmla="*/ 2147483646 w 466"/>
              <a:gd name="T67" fmla="*/ 2147483646 h 189"/>
              <a:gd name="T68" fmla="*/ 2147483646 w 466"/>
              <a:gd name="T69" fmla="*/ 2147483646 h 189"/>
              <a:gd name="T70" fmla="*/ 2147483646 w 466"/>
              <a:gd name="T71" fmla="*/ 2147483646 h 189"/>
              <a:gd name="T72" fmla="*/ 2147483646 w 466"/>
              <a:gd name="T73" fmla="*/ 2147483646 h 189"/>
              <a:gd name="T74" fmla="*/ 2147483646 w 466"/>
              <a:gd name="T75" fmla="*/ 2147483646 h 189"/>
              <a:gd name="T76" fmla="*/ 2147483646 w 466"/>
              <a:gd name="T77" fmla="*/ 2147483646 h 189"/>
              <a:gd name="T78" fmla="*/ 2147483646 w 466"/>
              <a:gd name="T79" fmla="*/ 2147483646 h 189"/>
              <a:gd name="T80" fmla="*/ 2147483646 w 466"/>
              <a:gd name="T81" fmla="*/ 2147483646 h 189"/>
              <a:gd name="T82" fmla="*/ 2147483646 w 466"/>
              <a:gd name="T83" fmla="*/ 2147483646 h 189"/>
              <a:gd name="T84" fmla="*/ 2147483646 w 466"/>
              <a:gd name="T85" fmla="*/ 2147483646 h 189"/>
              <a:gd name="T86" fmla="*/ 2147483646 w 466"/>
              <a:gd name="T87" fmla="*/ 2147483646 h 189"/>
              <a:gd name="T88" fmla="*/ 0 w 466"/>
              <a:gd name="T89" fmla="*/ 2147483646 h 189"/>
              <a:gd name="T90" fmla="*/ 2147483646 w 466"/>
              <a:gd name="T91" fmla="*/ 2147483646 h 189"/>
              <a:gd name="T92" fmla="*/ 2147483646 w 466"/>
              <a:gd name="T93" fmla="*/ 2147483646 h 189"/>
              <a:gd name="T94" fmla="*/ 2147483646 w 466"/>
              <a:gd name="T95" fmla="*/ 2147483646 h 18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66" h="189">
                <a:moveTo>
                  <a:pt x="97" y="136"/>
                </a:moveTo>
                <a:lnTo>
                  <a:pt x="109" y="132"/>
                </a:lnTo>
                <a:lnTo>
                  <a:pt x="128" y="125"/>
                </a:lnTo>
                <a:lnTo>
                  <a:pt x="146" y="113"/>
                </a:lnTo>
                <a:lnTo>
                  <a:pt x="169" y="106"/>
                </a:lnTo>
                <a:lnTo>
                  <a:pt x="195" y="95"/>
                </a:lnTo>
                <a:lnTo>
                  <a:pt x="222" y="87"/>
                </a:lnTo>
                <a:lnTo>
                  <a:pt x="248" y="80"/>
                </a:lnTo>
                <a:lnTo>
                  <a:pt x="271" y="72"/>
                </a:lnTo>
                <a:lnTo>
                  <a:pt x="293" y="64"/>
                </a:lnTo>
                <a:lnTo>
                  <a:pt x="312" y="61"/>
                </a:lnTo>
                <a:lnTo>
                  <a:pt x="338" y="57"/>
                </a:lnTo>
                <a:lnTo>
                  <a:pt x="361" y="53"/>
                </a:lnTo>
                <a:lnTo>
                  <a:pt x="383" y="49"/>
                </a:lnTo>
                <a:lnTo>
                  <a:pt x="402" y="49"/>
                </a:lnTo>
                <a:lnTo>
                  <a:pt x="421" y="46"/>
                </a:lnTo>
                <a:lnTo>
                  <a:pt x="436" y="46"/>
                </a:lnTo>
                <a:lnTo>
                  <a:pt x="447" y="46"/>
                </a:lnTo>
                <a:lnTo>
                  <a:pt x="459" y="46"/>
                </a:lnTo>
                <a:lnTo>
                  <a:pt x="466" y="46"/>
                </a:lnTo>
                <a:lnTo>
                  <a:pt x="462" y="0"/>
                </a:lnTo>
                <a:lnTo>
                  <a:pt x="459" y="0"/>
                </a:lnTo>
                <a:lnTo>
                  <a:pt x="455" y="0"/>
                </a:lnTo>
                <a:lnTo>
                  <a:pt x="444" y="0"/>
                </a:lnTo>
                <a:lnTo>
                  <a:pt x="429" y="0"/>
                </a:lnTo>
                <a:lnTo>
                  <a:pt x="410" y="4"/>
                </a:lnTo>
                <a:lnTo>
                  <a:pt x="391" y="4"/>
                </a:lnTo>
                <a:lnTo>
                  <a:pt x="368" y="8"/>
                </a:lnTo>
                <a:lnTo>
                  <a:pt x="346" y="8"/>
                </a:lnTo>
                <a:lnTo>
                  <a:pt x="323" y="12"/>
                </a:lnTo>
                <a:lnTo>
                  <a:pt x="301" y="16"/>
                </a:lnTo>
                <a:lnTo>
                  <a:pt x="282" y="19"/>
                </a:lnTo>
                <a:lnTo>
                  <a:pt x="263" y="27"/>
                </a:lnTo>
                <a:lnTo>
                  <a:pt x="248" y="31"/>
                </a:lnTo>
                <a:lnTo>
                  <a:pt x="229" y="34"/>
                </a:lnTo>
                <a:lnTo>
                  <a:pt x="214" y="38"/>
                </a:lnTo>
                <a:lnTo>
                  <a:pt x="199" y="46"/>
                </a:lnTo>
                <a:lnTo>
                  <a:pt x="184" y="49"/>
                </a:lnTo>
                <a:lnTo>
                  <a:pt x="169" y="53"/>
                </a:lnTo>
                <a:lnTo>
                  <a:pt x="154" y="61"/>
                </a:lnTo>
                <a:lnTo>
                  <a:pt x="143" y="64"/>
                </a:lnTo>
                <a:lnTo>
                  <a:pt x="75" y="98"/>
                </a:lnTo>
                <a:lnTo>
                  <a:pt x="52" y="76"/>
                </a:lnTo>
                <a:lnTo>
                  <a:pt x="0" y="189"/>
                </a:lnTo>
                <a:lnTo>
                  <a:pt x="116" y="162"/>
                </a:lnTo>
                <a:lnTo>
                  <a:pt x="97" y="140"/>
                </a:lnTo>
                <a:lnTo>
                  <a:pt x="9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20" name="Freeform 16"/>
          <p:cNvSpPr>
            <a:spLocks/>
          </p:cNvSpPr>
          <p:nvPr/>
        </p:nvSpPr>
        <p:spPr bwMode="auto">
          <a:xfrm>
            <a:off x="1498600" y="2273300"/>
            <a:ext cx="739775" cy="300038"/>
          </a:xfrm>
          <a:custGeom>
            <a:avLst/>
            <a:gdLst>
              <a:gd name="T0" fmla="*/ 2147483646 w 466"/>
              <a:gd name="T1" fmla="*/ 2147483646 h 189"/>
              <a:gd name="T2" fmla="*/ 2147483646 w 466"/>
              <a:gd name="T3" fmla="*/ 2147483646 h 189"/>
              <a:gd name="T4" fmla="*/ 2147483646 w 466"/>
              <a:gd name="T5" fmla="*/ 2147483646 h 189"/>
              <a:gd name="T6" fmla="*/ 2147483646 w 466"/>
              <a:gd name="T7" fmla="*/ 2147483646 h 189"/>
              <a:gd name="T8" fmla="*/ 2147483646 w 466"/>
              <a:gd name="T9" fmla="*/ 2147483646 h 189"/>
              <a:gd name="T10" fmla="*/ 2147483646 w 466"/>
              <a:gd name="T11" fmla="*/ 2147483646 h 189"/>
              <a:gd name="T12" fmla="*/ 2147483646 w 466"/>
              <a:gd name="T13" fmla="*/ 2147483646 h 189"/>
              <a:gd name="T14" fmla="*/ 2147483646 w 466"/>
              <a:gd name="T15" fmla="*/ 2147483646 h 189"/>
              <a:gd name="T16" fmla="*/ 2147483646 w 466"/>
              <a:gd name="T17" fmla="*/ 2147483646 h 189"/>
              <a:gd name="T18" fmla="*/ 2147483646 w 466"/>
              <a:gd name="T19" fmla="*/ 2147483646 h 189"/>
              <a:gd name="T20" fmla="*/ 2147483646 w 466"/>
              <a:gd name="T21" fmla="*/ 2147483646 h 189"/>
              <a:gd name="T22" fmla="*/ 2147483646 w 466"/>
              <a:gd name="T23" fmla="*/ 2147483646 h 189"/>
              <a:gd name="T24" fmla="*/ 2147483646 w 466"/>
              <a:gd name="T25" fmla="*/ 2147483646 h 189"/>
              <a:gd name="T26" fmla="*/ 2147483646 w 466"/>
              <a:gd name="T27" fmla="*/ 2147483646 h 189"/>
              <a:gd name="T28" fmla="*/ 2147483646 w 466"/>
              <a:gd name="T29" fmla="*/ 2147483646 h 189"/>
              <a:gd name="T30" fmla="*/ 2147483646 w 466"/>
              <a:gd name="T31" fmla="*/ 2147483646 h 189"/>
              <a:gd name="T32" fmla="*/ 2147483646 w 466"/>
              <a:gd name="T33" fmla="*/ 2147483646 h 189"/>
              <a:gd name="T34" fmla="*/ 2147483646 w 466"/>
              <a:gd name="T35" fmla="*/ 2147483646 h 189"/>
              <a:gd name="T36" fmla="*/ 2147483646 w 466"/>
              <a:gd name="T37" fmla="*/ 2147483646 h 189"/>
              <a:gd name="T38" fmla="*/ 2147483646 w 466"/>
              <a:gd name="T39" fmla="*/ 2147483646 h 189"/>
              <a:gd name="T40" fmla="*/ 2147483646 w 466"/>
              <a:gd name="T41" fmla="*/ 2147483646 h 189"/>
              <a:gd name="T42" fmla="*/ 2147483646 w 466"/>
              <a:gd name="T43" fmla="*/ 0 h 189"/>
              <a:gd name="T44" fmla="*/ 2147483646 w 466"/>
              <a:gd name="T45" fmla="*/ 0 h 189"/>
              <a:gd name="T46" fmla="*/ 2147483646 w 466"/>
              <a:gd name="T47" fmla="*/ 0 h 189"/>
              <a:gd name="T48" fmla="*/ 2147483646 w 466"/>
              <a:gd name="T49" fmla="*/ 0 h 189"/>
              <a:gd name="T50" fmla="*/ 2147483646 w 466"/>
              <a:gd name="T51" fmla="*/ 0 h 189"/>
              <a:gd name="T52" fmla="*/ 2147483646 w 466"/>
              <a:gd name="T53" fmla="*/ 2147483646 h 189"/>
              <a:gd name="T54" fmla="*/ 2147483646 w 466"/>
              <a:gd name="T55" fmla="*/ 2147483646 h 189"/>
              <a:gd name="T56" fmla="*/ 2147483646 w 466"/>
              <a:gd name="T57" fmla="*/ 2147483646 h 189"/>
              <a:gd name="T58" fmla="*/ 2147483646 w 466"/>
              <a:gd name="T59" fmla="*/ 2147483646 h 189"/>
              <a:gd name="T60" fmla="*/ 2147483646 w 466"/>
              <a:gd name="T61" fmla="*/ 2147483646 h 189"/>
              <a:gd name="T62" fmla="*/ 2147483646 w 466"/>
              <a:gd name="T63" fmla="*/ 2147483646 h 189"/>
              <a:gd name="T64" fmla="*/ 2147483646 w 466"/>
              <a:gd name="T65" fmla="*/ 2147483646 h 189"/>
              <a:gd name="T66" fmla="*/ 2147483646 w 466"/>
              <a:gd name="T67" fmla="*/ 2147483646 h 189"/>
              <a:gd name="T68" fmla="*/ 2147483646 w 466"/>
              <a:gd name="T69" fmla="*/ 2147483646 h 189"/>
              <a:gd name="T70" fmla="*/ 2147483646 w 466"/>
              <a:gd name="T71" fmla="*/ 2147483646 h 189"/>
              <a:gd name="T72" fmla="*/ 2147483646 w 466"/>
              <a:gd name="T73" fmla="*/ 2147483646 h 189"/>
              <a:gd name="T74" fmla="*/ 2147483646 w 466"/>
              <a:gd name="T75" fmla="*/ 2147483646 h 189"/>
              <a:gd name="T76" fmla="*/ 2147483646 w 466"/>
              <a:gd name="T77" fmla="*/ 2147483646 h 189"/>
              <a:gd name="T78" fmla="*/ 2147483646 w 466"/>
              <a:gd name="T79" fmla="*/ 2147483646 h 189"/>
              <a:gd name="T80" fmla="*/ 2147483646 w 466"/>
              <a:gd name="T81" fmla="*/ 2147483646 h 189"/>
              <a:gd name="T82" fmla="*/ 2147483646 w 466"/>
              <a:gd name="T83" fmla="*/ 2147483646 h 189"/>
              <a:gd name="T84" fmla="*/ 2147483646 w 466"/>
              <a:gd name="T85" fmla="*/ 2147483646 h 189"/>
              <a:gd name="T86" fmla="*/ 2147483646 w 466"/>
              <a:gd name="T87" fmla="*/ 2147483646 h 189"/>
              <a:gd name="T88" fmla="*/ 0 w 466"/>
              <a:gd name="T89" fmla="*/ 2147483646 h 189"/>
              <a:gd name="T90" fmla="*/ 2147483646 w 466"/>
              <a:gd name="T91" fmla="*/ 2147483646 h 189"/>
              <a:gd name="T92" fmla="*/ 2147483646 w 466"/>
              <a:gd name="T93" fmla="*/ 2147483646 h 18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66" h="189">
                <a:moveTo>
                  <a:pt x="97" y="136"/>
                </a:moveTo>
                <a:lnTo>
                  <a:pt x="109" y="132"/>
                </a:lnTo>
                <a:lnTo>
                  <a:pt x="128" y="125"/>
                </a:lnTo>
                <a:lnTo>
                  <a:pt x="146" y="113"/>
                </a:lnTo>
                <a:lnTo>
                  <a:pt x="169" y="106"/>
                </a:lnTo>
                <a:lnTo>
                  <a:pt x="195" y="95"/>
                </a:lnTo>
                <a:lnTo>
                  <a:pt x="222" y="87"/>
                </a:lnTo>
                <a:lnTo>
                  <a:pt x="248" y="80"/>
                </a:lnTo>
                <a:lnTo>
                  <a:pt x="271" y="72"/>
                </a:lnTo>
                <a:lnTo>
                  <a:pt x="293" y="64"/>
                </a:lnTo>
                <a:lnTo>
                  <a:pt x="312" y="61"/>
                </a:lnTo>
                <a:lnTo>
                  <a:pt x="338" y="57"/>
                </a:lnTo>
                <a:lnTo>
                  <a:pt x="361" y="53"/>
                </a:lnTo>
                <a:lnTo>
                  <a:pt x="383" y="49"/>
                </a:lnTo>
                <a:lnTo>
                  <a:pt x="402" y="49"/>
                </a:lnTo>
                <a:lnTo>
                  <a:pt x="421" y="46"/>
                </a:lnTo>
                <a:lnTo>
                  <a:pt x="436" y="46"/>
                </a:lnTo>
                <a:lnTo>
                  <a:pt x="447" y="46"/>
                </a:lnTo>
                <a:lnTo>
                  <a:pt x="459" y="46"/>
                </a:lnTo>
                <a:lnTo>
                  <a:pt x="466" y="46"/>
                </a:lnTo>
                <a:lnTo>
                  <a:pt x="462" y="0"/>
                </a:lnTo>
                <a:lnTo>
                  <a:pt x="459" y="0"/>
                </a:lnTo>
                <a:lnTo>
                  <a:pt x="455" y="0"/>
                </a:lnTo>
                <a:lnTo>
                  <a:pt x="444" y="0"/>
                </a:lnTo>
                <a:lnTo>
                  <a:pt x="429" y="0"/>
                </a:lnTo>
                <a:lnTo>
                  <a:pt x="410" y="4"/>
                </a:lnTo>
                <a:lnTo>
                  <a:pt x="391" y="4"/>
                </a:lnTo>
                <a:lnTo>
                  <a:pt x="368" y="8"/>
                </a:lnTo>
                <a:lnTo>
                  <a:pt x="346" y="8"/>
                </a:lnTo>
                <a:lnTo>
                  <a:pt x="323" y="12"/>
                </a:lnTo>
                <a:lnTo>
                  <a:pt x="301" y="16"/>
                </a:lnTo>
                <a:lnTo>
                  <a:pt x="282" y="19"/>
                </a:lnTo>
                <a:lnTo>
                  <a:pt x="263" y="27"/>
                </a:lnTo>
                <a:lnTo>
                  <a:pt x="248" y="31"/>
                </a:lnTo>
                <a:lnTo>
                  <a:pt x="229" y="34"/>
                </a:lnTo>
                <a:lnTo>
                  <a:pt x="214" y="38"/>
                </a:lnTo>
                <a:lnTo>
                  <a:pt x="199" y="46"/>
                </a:lnTo>
                <a:lnTo>
                  <a:pt x="184" y="49"/>
                </a:lnTo>
                <a:lnTo>
                  <a:pt x="169" y="53"/>
                </a:lnTo>
                <a:lnTo>
                  <a:pt x="154" y="61"/>
                </a:lnTo>
                <a:lnTo>
                  <a:pt x="143" y="64"/>
                </a:lnTo>
                <a:lnTo>
                  <a:pt x="75" y="98"/>
                </a:lnTo>
                <a:lnTo>
                  <a:pt x="52" y="76"/>
                </a:lnTo>
                <a:lnTo>
                  <a:pt x="0" y="189"/>
                </a:lnTo>
                <a:lnTo>
                  <a:pt x="116" y="162"/>
                </a:lnTo>
                <a:lnTo>
                  <a:pt x="97" y="14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21" name="Freeform 17"/>
          <p:cNvSpPr>
            <a:spLocks/>
          </p:cNvSpPr>
          <p:nvPr/>
        </p:nvSpPr>
        <p:spPr bwMode="auto">
          <a:xfrm>
            <a:off x="2322513" y="2214563"/>
            <a:ext cx="973137" cy="542925"/>
          </a:xfrm>
          <a:custGeom>
            <a:avLst/>
            <a:gdLst>
              <a:gd name="T0" fmla="*/ 2147483646 w 613"/>
              <a:gd name="T1" fmla="*/ 2147483646 h 342"/>
              <a:gd name="T2" fmla="*/ 2147483646 w 613"/>
              <a:gd name="T3" fmla="*/ 2147483646 h 342"/>
              <a:gd name="T4" fmla="*/ 2147483646 w 613"/>
              <a:gd name="T5" fmla="*/ 2147483646 h 342"/>
              <a:gd name="T6" fmla="*/ 2147483646 w 613"/>
              <a:gd name="T7" fmla="*/ 2147483646 h 342"/>
              <a:gd name="T8" fmla="*/ 2147483646 w 613"/>
              <a:gd name="T9" fmla="*/ 2147483646 h 342"/>
              <a:gd name="T10" fmla="*/ 2147483646 w 613"/>
              <a:gd name="T11" fmla="*/ 2147483646 h 342"/>
              <a:gd name="T12" fmla="*/ 2147483646 w 613"/>
              <a:gd name="T13" fmla="*/ 2147483646 h 342"/>
              <a:gd name="T14" fmla="*/ 2147483646 w 613"/>
              <a:gd name="T15" fmla="*/ 2147483646 h 342"/>
              <a:gd name="T16" fmla="*/ 2147483646 w 613"/>
              <a:gd name="T17" fmla="*/ 2147483646 h 342"/>
              <a:gd name="T18" fmla="*/ 2147483646 w 613"/>
              <a:gd name="T19" fmla="*/ 2147483646 h 342"/>
              <a:gd name="T20" fmla="*/ 2147483646 w 613"/>
              <a:gd name="T21" fmla="*/ 2147483646 h 342"/>
              <a:gd name="T22" fmla="*/ 2147483646 w 613"/>
              <a:gd name="T23" fmla="*/ 2147483646 h 342"/>
              <a:gd name="T24" fmla="*/ 2147483646 w 613"/>
              <a:gd name="T25" fmla="*/ 2147483646 h 342"/>
              <a:gd name="T26" fmla="*/ 2147483646 w 613"/>
              <a:gd name="T27" fmla="*/ 2147483646 h 342"/>
              <a:gd name="T28" fmla="*/ 2147483646 w 613"/>
              <a:gd name="T29" fmla="*/ 2147483646 h 342"/>
              <a:gd name="T30" fmla="*/ 2147483646 w 613"/>
              <a:gd name="T31" fmla="*/ 2147483646 h 342"/>
              <a:gd name="T32" fmla="*/ 2147483646 w 613"/>
              <a:gd name="T33" fmla="*/ 2147483646 h 342"/>
              <a:gd name="T34" fmla="*/ 2147483646 w 613"/>
              <a:gd name="T35" fmla="*/ 2147483646 h 342"/>
              <a:gd name="T36" fmla="*/ 2147483646 w 613"/>
              <a:gd name="T37" fmla="*/ 2147483646 h 342"/>
              <a:gd name="T38" fmla="*/ 2147483646 w 613"/>
              <a:gd name="T39" fmla="*/ 2147483646 h 342"/>
              <a:gd name="T40" fmla="*/ 2147483646 w 613"/>
              <a:gd name="T41" fmla="*/ 2147483646 h 342"/>
              <a:gd name="T42" fmla="*/ 2147483646 w 613"/>
              <a:gd name="T43" fmla="*/ 2147483646 h 342"/>
              <a:gd name="T44" fmla="*/ 2147483646 w 613"/>
              <a:gd name="T45" fmla="*/ 2147483646 h 342"/>
              <a:gd name="T46" fmla="*/ 0 w 613"/>
              <a:gd name="T47" fmla="*/ 2147483646 h 342"/>
              <a:gd name="T48" fmla="*/ 2147483646 w 613"/>
              <a:gd name="T49" fmla="*/ 0 h 342"/>
              <a:gd name="T50" fmla="*/ 2147483646 w 613"/>
              <a:gd name="T51" fmla="*/ 2147483646 h 342"/>
              <a:gd name="T52" fmla="*/ 2147483646 w 613"/>
              <a:gd name="T53" fmla="*/ 2147483646 h 342"/>
              <a:gd name="T54" fmla="*/ 2147483646 w 613"/>
              <a:gd name="T55" fmla="*/ 2147483646 h 342"/>
              <a:gd name="T56" fmla="*/ 2147483646 w 613"/>
              <a:gd name="T57" fmla="*/ 2147483646 h 342"/>
              <a:gd name="T58" fmla="*/ 2147483646 w 613"/>
              <a:gd name="T59" fmla="*/ 2147483646 h 342"/>
              <a:gd name="T60" fmla="*/ 2147483646 w 613"/>
              <a:gd name="T61" fmla="*/ 2147483646 h 342"/>
              <a:gd name="T62" fmla="*/ 2147483646 w 613"/>
              <a:gd name="T63" fmla="*/ 2147483646 h 342"/>
              <a:gd name="T64" fmla="*/ 2147483646 w 613"/>
              <a:gd name="T65" fmla="*/ 2147483646 h 342"/>
              <a:gd name="T66" fmla="*/ 2147483646 w 613"/>
              <a:gd name="T67" fmla="*/ 2147483646 h 342"/>
              <a:gd name="T68" fmla="*/ 2147483646 w 613"/>
              <a:gd name="T69" fmla="*/ 2147483646 h 342"/>
              <a:gd name="T70" fmla="*/ 2147483646 w 613"/>
              <a:gd name="T71" fmla="*/ 2147483646 h 342"/>
              <a:gd name="T72" fmla="*/ 2147483646 w 613"/>
              <a:gd name="T73" fmla="*/ 2147483646 h 342"/>
              <a:gd name="T74" fmla="*/ 2147483646 w 613"/>
              <a:gd name="T75" fmla="*/ 2147483646 h 342"/>
              <a:gd name="T76" fmla="*/ 2147483646 w 613"/>
              <a:gd name="T77" fmla="*/ 2147483646 h 342"/>
              <a:gd name="T78" fmla="*/ 2147483646 w 613"/>
              <a:gd name="T79" fmla="*/ 2147483646 h 342"/>
              <a:gd name="T80" fmla="*/ 2147483646 w 613"/>
              <a:gd name="T81" fmla="*/ 2147483646 h 342"/>
              <a:gd name="T82" fmla="*/ 2147483646 w 613"/>
              <a:gd name="T83" fmla="*/ 2147483646 h 342"/>
              <a:gd name="T84" fmla="*/ 2147483646 w 613"/>
              <a:gd name="T85" fmla="*/ 2147483646 h 342"/>
              <a:gd name="T86" fmla="*/ 2147483646 w 613"/>
              <a:gd name="T87" fmla="*/ 2147483646 h 342"/>
              <a:gd name="T88" fmla="*/ 2147483646 w 613"/>
              <a:gd name="T89" fmla="*/ 2147483646 h 342"/>
              <a:gd name="T90" fmla="*/ 2147483646 w 613"/>
              <a:gd name="T91" fmla="*/ 2147483646 h 342"/>
              <a:gd name="T92" fmla="*/ 2147483646 w 613"/>
              <a:gd name="T93" fmla="*/ 2147483646 h 3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13" h="342">
                <a:moveTo>
                  <a:pt x="613" y="290"/>
                </a:moveTo>
                <a:lnTo>
                  <a:pt x="583" y="342"/>
                </a:lnTo>
                <a:lnTo>
                  <a:pt x="580" y="339"/>
                </a:lnTo>
                <a:lnTo>
                  <a:pt x="568" y="327"/>
                </a:lnTo>
                <a:lnTo>
                  <a:pt x="549" y="309"/>
                </a:lnTo>
                <a:lnTo>
                  <a:pt x="523" y="286"/>
                </a:lnTo>
                <a:lnTo>
                  <a:pt x="493" y="263"/>
                </a:lnTo>
                <a:lnTo>
                  <a:pt x="459" y="237"/>
                </a:lnTo>
                <a:lnTo>
                  <a:pt x="421" y="211"/>
                </a:lnTo>
                <a:lnTo>
                  <a:pt x="380" y="184"/>
                </a:lnTo>
                <a:lnTo>
                  <a:pt x="339" y="162"/>
                </a:lnTo>
                <a:lnTo>
                  <a:pt x="294" y="139"/>
                </a:lnTo>
                <a:lnTo>
                  <a:pt x="263" y="128"/>
                </a:lnTo>
                <a:lnTo>
                  <a:pt x="233" y="120"/>
                </a:lnTo>
                <a:lnTo>
                  <a:pt x="207" y="109"/>
                </a:lnTo>
                <a:lnTo>
                  <a:pt x="184" y="105"/>
                </a:lnTo>
                <a:lnTo>
                  <a:pt x="162" y="98"/>
                </a:lnTo>
                <a:lnTo>
                  <a:pt x="143" y="94"/>
                </a:lnTo>
                <a:lnTo>
                  <a:pt x="132" y="90"/>
                </a:lnTo>
                <a:lnTo>
                  <a:pt x="120" y="90"/>
                </a:lnTo>
                <a:lnTo>
                  <a:pt x="113" y="86"/>
                </a:lnTo>
                <a:lnTo>
                  <a:pt x="109" y="86"/>
                </a:lnTo>
                <a:lnTo>
                  <a:pt x="113" y="124"/>
                </a:lnTo>
                <a:lnTo>
                  <a:pt x="0" y="64"/>
                </a:lnTo>
                <a:lnTo>
                  <a:pt x="113" y="0"/>
                </a:lnTo>
                <a:lnTo>
                  <a:pt x="113" y="34"/>
                </a:lnTo>
                <a:lnTo>
                  <a:pt x="117" y="37"/>
                </a:lnTo>
                <a:lnTo>
                  <a:pt x="128" y="37"/>
                </a:lnTo>
                <a:lnTo>
                  <a:pt x="147" y="41"/>
                </a:lnTo>
                <a:lnTo>
                  <a:pt x="169" y="45"/>
                </a:lnTo>
                <a:lnTo>
                  <a:pt x="196" y="53"/>
                </a:lnTo>
                <a:lnTo>
                  <a:pt x="226" y="60"/>
                </a:lnTo>
                <a:lnTo>
                  <a:pt x="263" y="71"/>
                </a:lnTo>
                <a:lnTo>
                  <a:pt x="297" y="83"/>
                </a:lnTo>
                <a:lnTo>
                  <a:pt x="335" y="98"/>
                </a:lnTo>
                <a:lnTo>
                  <a:pt x="376" y="117"/>
                </a:lnTo>
                <a:lnTo>
                  <a:pt x="414" y="139"/>
                </a:lnTo>
                <a:lnTo>
                  <a:pt x="452" y="162"/>
                </a:lnTo>
                <a:lnTo>
                  <a:pt x="485" y="184"/>
                </a:lnTo>
                <a:lnTo>
                  <a:pt x="516" y="207"/>
                </a:lnTo>
                <a:lnTo>
                  <a:pt x="546" y="229"/>
                </a:lnTo>
                <a:lnTo>
                  <a:pt x="568" y="248"/>
                </a:lnTo>
                <a:lnTo>
                  <a:pt x="587" y="263"/>
                </a:lnTo>
                <a:lnTo>
                  <a:pt x="602" y="278"/>
                </a:lnTo>
                <a:lnTo>
                  <a:pt x="610" y="286"/>
                </a:lnTo>
                <a:lnTo>
                  <a:pt x="613" y="29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22" name="Rectangle 18"/>
          <p:cNvSpPr>
            <a:spLocks noChangeArrowheads="1"/>
          </p:cNvSpPr>
          <p:nvPr/>
        </p:nvSpPr>
        <p:spPr bwMode="auto">
          <a:xfrm rot="-660000">
            <a:off x="1598613" y="2117725"/>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T</a:t>
            </a:r>
            <a:endParaRPr lang="en-US" altLang="en-US" sz="2400">
              <a:latin typeface="Times New Roman" charset="0"/>
            </a:endParaRPr>
          </a:p>
        </p:txBody>
      </p:sp>
      <p:sp>
        <p:nvSpPr>
          <p:cNvPr id="47123" name="Rectangle 19"/>
          <p:cNvSpPr>
            <a:spLocks noChangeArrowheads="1"/>
          </p:cNvSpPr>
          <p:nvPr/>
        </p:nvSpPr>
        <p:spPr bwMode="auto">
          <a:xfrm rot="-660000">
            <a:off x="1697038" y="2071688"/>
            <a:ext cx="4397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oken</a:t>
            </a:r>
            <a:endParaRPr lang="en-US" altLang="en-US" sz="2400">
              <a:latin typeface="Times New Roman" charset="0"/>
            </a:endParaRPr>
          </a:p>
        </p:txBody>
      </p:sp>
      <p:sp>
        <p:nvSpPr>
          <p:cNvPr id="47124" name="Rectangle 20"/>
          <p:cNvSpPr>
            <a:spLocks noChangeArrowheads="1"/>
          </p:cNvSpPr>
          <p:nvPr/>
        </p:nvSpPr>
        <p:spPr bwMode="auto">
          <a:xfrm rot="1260000">
            <a:off x="2673350" y="2178050"/>
            <a:ext cx="587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Frame</a:t>
            </a:r>
            <a:endParaRPr lang="en-US" altLang="en-US" sz="2400">
              <a:latin typeface="Times New Roman" charset="0"/>
            </a:endParaRPr>
          </a:p>
        </p:txBody>
      </p:sp>
      <p:sp>
        <p:nvSpPr>
          <p:cNvPr id="47125" name="Rectangle 21"/>
          <p:cNvSpPr>
            <a:spLocks noChangeArrowheads="1"/>
          </p:cNvSpPr>
          <p:nvPr/>
        </p:nvSpPr>
        <p:spPr bwMode="auto">
          <a:xfrm>
            <a:off x="5135563" y="5153025"/>
            <a:ext cx="24844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Release after Transmission</a:t>
            </a:r>
          </a:p>
          <a:p>
            <a:pPr>
              <a:spcBef>
                <a:spcPct val="0"/>
              </a:spcBef>
              <a:buFontTx/>
              <a:buNone/>
            </a:pPr>
            <a:r>
              <a:rPr lang="en-US" altLang="en-US" sz="1600">
                <a:solidFill>
                  <a:srgbClr val="000000"/>
                </a:solidFill>
                <a:latin typeface="Arial" charset="0"/>
              </a:rPr>
              <a:t>     (used by FDDI)</a:t>
            </a:r>
            <a:endParaRPr lang="en-US" altLang="en-US" sz="2400">
              <a:latin typeface="Times New Roman" charset="0"/>
            </a:endParaRPr>
          </a:p>
        </p:txBody>
      </p:sp>
      <p:sp>
        <p:nvSpPr>
          <p:cNvPr id="47126" name="Rectangle 22"/>
          <p:cNvSpPr>
            <a:spLocks noChangeArrowheads="1"/>
          </p:cNvSpPr>
          <p:nvPr/>
        </p:nvSpPr>
        <p:spPr bwMode="auto">
          <a:xfrm>
            <a:off x="1263650" y="5070475"/>
            <a:ext cx="21986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Release after Reception</a:t>
            </a:r>
          </a:p>
          <a:p>
            <a:pPr>
              <a:spcBef>
                <a:spcPct val="0"/>
              </a:spcBef>
              <a:buFontTx/>
              <a:buNone/>
            </a:pPr>
            <a:r>
              <a:rPr lang="en-US" altLang="en-US" sz="1600">
                <a:solidFill>
                  <a:srgbClr val="000000"/>
                </a:solidFill>
                <a:latin typeface="Arial" charset="0"/>
              </a:rPr>
              <a:t> (used by Token Ring)</a:t>
            </a:r>
            <a:endParaRPr lang="en-US" altLang="en-US" sz="2400">
              <a:latin typeface="Times New Roman" charset="0"/>
            </a:endParaRPr>
          </a:p>
        </p:txBody>
      </p:sp>
      <p:sp>
        <p:nvSpPr>
          <p:cNvPr id="26"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ECF9D65B-2160-C547-8D5C-602F4B0C9D4B}" type="slidenum">
              <a:rPr lang="en-US" altLang="en-US" sz="1200"/>
              <a:pPr>
                <a:spcBef>
                  <a:spcPct val="0"/>
                </a:spcBef>
                <a:buFontTx/>
                <a:buNone/>
              </a:pPr>
              <a:t>32</a:t>
            </a:fld>
            <a:endParaRPr lang="en-US" altLang="en-US" sz="1200"/>
          </a:p>
        </p:txBody>
      </p:sp>
      <p:sp>
        <p:nvSpPr>
          <p:cNvPr id="329730" name="Rectangle 2"/>
          <p:cNvSpPr>
            <a:spLocks noGrp="1" noChangeArrowheads="1"/>
          </p:cNvSpPr>
          <p:nvPr>
            <p:ph type="title"/>
          </p:nvPr>
        </p:nvSpPr>
        <p:spPr>
          <a:xfrm>
            <a:off x="533400" y="222250"/>
            <a:ext cx="7772400" cy="1143000"/>
          </a:xfrm>
        </p:spPr>
        <p:txBody>
          <a:bodyPr/>
          <a:lstStyle/>
          <a:p>
            <a:pPr>
              <a:defRPr/>
            </a:pPr>
            <a:r>
              <a:rPr lang="en-US" dirty="0" smtClean="0">
                <a:cs typeface="+mj-cs"/>
              </a:rPr>
              <a:t>Token Ring Performance</a:t>
            </a:r>
          </a:p>
        </p:txBody>
      </p:sp>
      <p:sp>
        <p:nvSpPr>
          <p:cNvPr id="329731" name="Rectangle 3"/>
          <p:cNvSpPr>
            <a:spLocks noGrp="1" noChangeArrowheads="1"/>
          </p:cNvSpPr>
          <p:nvPr>
            <p:ph type="body" idx="1"/>
          </p:nvPr>
        </p:nvSpPr>
        <p:spPr>
          <a:xfrm>
            <a:off x="685800" y="1365250"/>
            <a:ext cx="7772400" cy="4114800"/>
          </a:xfrm>
        </p:spPr>
        <p:txBody>
          <a:bodyPr/>
          <a:lstStyle/>
          <a:p>
            <a:pPr>
              <a:defRPr/>
            </a:pPr>
            <a:r>
              <a:rPr lang="en-US" dirty="0" smtClean="0">
                <a:cs typeface="+mn-cs"/>
              </a:rPr>
              <a:t>Efficiency with “release after reception”</a:t>
            </a:r>
          </a:p>
          <a:p>
            <a:pPr lvl="1">
              <a:buFontTx/>
              <a:buNone/>
              <a:defRPr/>
            </a:pPr>
            <a:endParaRPr lang="en-US" dirty="0" smtClean="0"/>
          </a:p>
          <a:p>
            <a:pPr lvl="1">
              <a:buFontTx/>
              <a:buNone/>
              <a:defRPr/>
            </a:pPr>
            <a:endParaRPr lang="en-US" dirty="0"/>
          </a:p>
          <a:p>
            <a:pPr lvl="1">
              <a:buFontTx/>
              <a:buNone/>
              <a:defRPr/>
            </a:pPr>
            <a:endParaRPr lang="en-US" dirty="0" smtClean="0"/>
          </a:p>
          <a:p>
            <a:pPr lvl="1">
              <a:buFontTx/>
              <a:buNone/>
              <a:defRPr/>
            </a:pPr>
            <a:endParaRPr lang="en-US" dirty="0"/>
          </a:p>
          <a:p>
            <a:pPr lvl="1">
              <a:buFontTx/>
              <a:buNone/>
              <a:defRPr/>
            </a:pPr>
            <a:endParaRPr lang="en-US" dirty="0" smtClean="0"/>
          </a:p>
          <a:p>
            <a:pPr lvl="1">
              <a:buFontTx/>
              <a:buNone/>
              <a:defRPr/>
            </a:pPr>
            <a:endParaRPr lang="en-US" dirty="0"/>
          </a:p>
          <a:p>
            <a:pPr lvl="1">
              <a:buFontTx/>
              <a:buNone/>
              <a:defRPr/>
            </a:pPr>
            <a:endParaRPr lang="en-US" dirty="0" smtClean="0"/>
          </a:p>
          <a:p>
            <a:pPr lvl="1">
              <a:buFontTx/>
              <a:buNone/>
              <a:defRPr/>
            </a:pPr>
            <a:endParaRPr lang="en-US" dirty="0"/>
          </a:p>
          <a:p>
            <a:pPr lvl="1">
              <a:buFontTx/>
              <a:buNone/>
              <a:defRPr/>
            </a:pPr>
            <a:endParaRPr lang="en-US" dirty="0" smtClean="0"/>
          </a:p>
        </p:txBody>
      </p:sp>
      <p:graphicFrame>
        <p:nvGraphicFramePr>
          <p:cNvPr id="49156" name="Object 4"/>
          <p:cNvGraphicFramePr>
            <a:graphicFrameLocks noChangeAspect="1"/>
          </p:cNvGraphicFramePr>
          <p:nvPr/>
        </p:nvGraphicFramePr>
        <p:xfrm>
          <a:off x="1981200" y="1936750"/>
          <a:ext cx="979488" cy="842963"/>
        </p:xfrm>
        <a:graphic>
          <a:graphicData uri="http://schemas.openxmlformats.org/presentationml/2006/ole">
            <mc:AlternateContent xmlns:mc="http://schemas.openxmlformats.org/markup-compatibility/2006">
              <mc:Choice xmlns:v="urn:schemas-microsoft-com:vml" Requires="v">
                <p:oleObj spid="_x0000_s49170" name="Equation" r:id="rId4" imgW="457002" imgH="393529" progId="Equation.3">
                  <p:embed/>
                </p:oleObj>
              </mc:Choice>
              <mc:Fallback>
                <p:oleObj name="Equation" r:id="rId4" imgW="457002" imgH="39352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936750"/>
                        <a:ext cx="97948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57" name="Object 5"/>
          <p:cNvGraphicFramePr>
            <a:graphicFrameLocks noChangeAspect="1"/>
          </p:cNvGraphicFramePr>
          <p:nvPr/>
        </p:nvGraphicFramePr>
        <p:xfrm>
          <a:off x="2892425" y="2720975"/>
          <a:ext cx="2001838" cy="1036638"/>
        </p:xfrm>
        <a:graphic>
          <a:graphicData uri="http://schemas.openxmlformats.org/presentationml/2006/ole">
            <mc:AlternateContent xmlns:mc="http://schemas.openxmlformats.org/markup-compatibility/2006">
              <mc:Choice xmlns:v="urn:schemas-microsoft-com:vml" Requires="v">
                <p:oleObj spid="_x0000_s49171" name="Equation" r:id="rId6" imgW="761669" imgH="393529" progId="Equation.3">
                  <p:embed/>
                </p:oleObj>
              </mc:Choice>
              <mc:Fallback>
                <p:oleObj name="Equation" r:id="rId6" imgW="761669" imgH="393529"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2425" y="2720975"/>
                        <a:ext cx="2001838" cy="103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9158" name="Text Box 6"/>
          <p:cNvSpPr txBox="1">
            <a:spLocks noChangeArrowheads="1"/>
          </p:cNvSpPr>
          <p:nvPr/>
        </p:nvSpPr>
        <p:spPr bwMode="auto">
          <a:xfrm>
            <a:off x="1268413" y="2986088"/>
            <a:ext cx="281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eaLnBrk="1" hangingPunct="1">
              <a:spcBef>
                <a:spcPct val="50000"/>
              </a:spcBef>
              <a:buFontTx/>
              <a:buNone/>
            </a:pPr>
            <a:r>
              <a:rPr lang="en-US" altLang="x-none">
                <a:latin typeface="Times New Roman" charset="0"/>
              </a:rPr>
              <a:t>where</a:t>
            </a:r>
          </a:p>
        </p:txBody>
      </p:sp>
      <p:sp>
        <p:nvSpPr>
          <p:cNvPr id="10" name="Rectangle 3"/>
          <p:cNvSpPr txBox="1">
            <a:spLocks noChangeArrowheads="1"/>
          </p:cNvSpPr>
          <p:nvPr/>
        </p:nvSpPr>
        <p:spPr bwMode="auto">
          <a:xfrm>
            <a:off x="823913" y="4402138"/>
            <a:ext cx="7772400" cy="1150937"/>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99"/>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a:lstStyle>
          <a:p>
            <a:pPr>
              <a:defRPr/>
            </a:pPr>
            <a:r>
              <a:rPr lang="en-US" kern="0" dirty="0" smtClean="0">
                <a:cs typeface="+mn-cs"/>
              </a:rPr>
              <a:t>What is the efficiency with “release </a:t>
            </a:r>
            <a:r>
              <a:rPr lang="en-US" kern="0" smtClean="0">
                <a:cs typeface="+mn-cs"/>
              </a:rPr>
              <a:t>after transmission” ?</a:t>
            </a:r>
          </a:p>
          <a:p>
            <a:pPr lvl="1">
              <a:buFontTx/>
              <a:buNone/>
              <a:defRPr/>
            </a:pPr>
            <a:endParaRPr lang="en-US" kern="0" dirty="0" smtClean="0"/>
          </a:p>
          <a:p>
            <a:pPr lvl="1">
              <a:buFontTx/>
              <a:buNone/>
              <a:defRPr/>
            </a:pPr>
            <a:endParaRPr lang="en-US" kern="0" dirty="0" smtClean="0"/>
          </a:p>
          <a:p>
            <a:pPr lvl="1">
              <a:buFontTx/>
              <a:buNone/>
              <a:defRPr/>
            </a:pPr>
            <a:endParaRPr lang="en-US" kern="0" dirty="0" smtClean="0"/>
          </a:p>
          <a:p>
            <a:pPr lvl="1">
              <a:buFontTx/>
              <a:buNone/>
              <a:defRPr/>
            </a:pPr>
            <a:endParaRPr lang="en-US" kern="0" dirty="0" smtClean="0"/>
          </a:p>
          <a:p>
            <a:pPr lvl="1">
              <a:buFontTx/>
              <a:buNone/>
              <a:defRPr/>
            </a:pPr>
            <a:endParaRPr lang="en-US" kern="0" dirty="0" smtClean="0"/>
          </a:p>
          <a:p>
            <a:pPr lvl="1">
              <a:buFontTx/>
              <a:buNone/>
              <a:defRPr/>
            </a:pPr>
            <a:endParaRPr lang="en-US" kern="0" dirty="0" smtClean="0"/>
          </a:p>
          <a:p>
            <a:pPr lvl="1">
              <a:buFontTx/>
              <a:buNone/>
              <a:defRPr/>
            </a:pPr>
            <a:endParaRPr lang="en-US" kern="0" dirty="0" smtClean="0"/>
          </a:p>
        </p:txBody>
      </p:sp>
      <p:sp>
        <p:nvSpPr>
          <p:cNvPr id="11"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5DA8B3AA-7870-124B-BB34-3E39F148B52A}" type="slidenum">
              <a:rPr lang="en-US" altLang="en-US" sz="1200"/>
              <a:pPr>
                <a:spcBef>
                  <a:spcPct val="0"/>
                </a:spcBef>
                <a:buFontTx/>
                <a:buNone/>
              </a:pPr>
              <a:t>33</a:t>
            </a:fld>
            <a:endParaRPr lang="en-US" altLang="en-US" sz="1200"/>
          </a:p>
        </p:txBody>
      </p:sp>
      <p:sp>
        <p:nvSpPr>
          <p:cNvPr id="179202" name="Rectangle 2"/>
          <p:cNvSpPr>
            <a:spLocks noGrp="1" noChangeArrowheads="1"/>
          </p:cNvSpPr>
          <p:nvPr>
            <p:ph type="title"/>
          </p:nvPr>
        </p:nvSpPr>
        <p:spPr>
          <a:xfrm>
            <a:off x="676275" y="114300"/>
            <a:ext cx="7772400" cy="990600"/>
          </a:xfrm>
        </p:spPr>
        <p:txBody>
          <a:bodyPr/>
          <a:lstStyle/>
          <a:p>
            <a:pPr>
              <a:defRPr/>
            </a:pPr>
            <a:r>
              <a:rPr lang="en-US" sz="3600" smtClean="0">
                <a:cs typeface="+mj-cs"/>
              </a:rPr>
              <a:t>Random Access Protocols</a:t>
            </a:r>
          </a:p>
        </p:txBody>
      </p:sp>
      <p:sp>
        <p:nvSpPr>
          <p:cNvPr id="179203" name="Rectangle 3"/>
          <p:cNvSpPr>
            <a:spLocks noGrp="1" noChangeArrowheads="1"/>
          </p:cNvSpPr>
          <p:nvPr>
            <p:ph type="body" idx="1"/>
          </p:nvPr>
        </p:nvSpPr>
        <p:spPr>
          <a:xfrm>
            <a:off x="685800" y="1104900"/>
            <a:ext cx="7772400" cy="4914900"/>
          </a:xfrm>
        </p:spPr>
        <p:txBody>
          <a:bodyPr/>
          <a:lstStyle/>
          <a:p>
            <a:r>
              <a:rPr lang="en-US" altLang="en-US" sz="2400"/>
              <a:t>When node has packet to send</a:t>
            </a:r>
          </a:p>
          <a:p>
            <a:pPr lvl="1"/>
            <a:r>
              <a:rPr lang="en-US" altLang="en-US" sz="1800"/>
              <a:t>transmit at full channel data rate R.</a:t>
            </a:r>
          </a:p>
          <a:p>
            <a:pPr lvl="1"/>
            <a:r>
              <a:rPr lang="en-US" altLang="en-US" sz="1800"/>
              <a:t>no </a:t>
            </a:r>
            <a:r>
              <a:rPr lang="en-US" altLang="en-US" sz="1800" i="1"/>
              <a:t>a priori</a:t>
            </a:r>
            <a:r>
              <a:rPr lang="en-US" altLang="en-US" sz="1800"/>
              <a:t> coordination among nodes</a:t>
            </a:r>
          </a:p>
          <a:p>
            <a:r>
              <a:rPr lang="en-US" altLang="en-US" sz="2400"/>
              <a:t>two or more transmitting nodes -&gt; </a:t>
            </a:r>
            <a:r>
              <a:rPr lang="ja-JP" altLang="en-US" sz="2400">
                <a:latin typeface="Arial" charset="0"/>
              </a:rPr>
              <a:t>“</a:t>
            </a:r>
            <a:r>
              <a:rPr lang="en-US" altLang="ja-JP" sz="2400"/>
              <a:t>collision</a:t>
            </a:r>
            <a:r>
              <a:rPr lang="ja-JP" altLang="en-US" sz="2400">
                <a:latin typeface="Arial" charset="0"/>
              </a:rPr>
              <a:t>”</a:t>
            </a:r>
            <a:r>
              <a:rPr lang="en-US" altLang="ja-JP" sz="2400"/>
              <a:t>,</a:t>
            </a:r>
          </a:p>
          <a:p>
            <a:r>
              <a:rPr lang="en-US" altLang="en-US" sz="2400">
                <a:solidFill>
                  <a:srgbClr val="FF0000"/>
                </a:solidFill>
              </a:rPr>
              <a:t>random access MAC protocol</a:t>
            </a:r>
            <a:r>
              <a:rPr lang="en-US" altLang="en-US" sz="2400"/>
              <a:t> specifies: </a:t>
            </a:r>
          </a:p>
          <a:p>
            <a:pPr lvl="1"/>
            <a:r>
              <a:rPr lang="en-US" altLang="en-US" sz="1800"/>
              <a:t>how to detect or avoid collisions</a:t>
            </a:r>
          </a:p>
          <a:p>
            <a:pPr lvl="1"/>
            <a:r>
              <a:rPr lang="en-US" altLang="en-US" sz="1800"/>
              <a:t>how to recover from collisions (e.g., via delayed retransmissions)</a:t>
            </a:r>
          </a:p>
          <a:p>
            <a:pPr lvl="1"/>
            <a:endParaRPr lang="en-US" altLang="en-US" sz="1800"/>
          </a:p>
          <a:p>
            <a:r>
              <a:rPr lang="en-US" altLang="en-US" sz="2400"/>
              <a:t>Examples of random access MAC protocols:</a:t>
            </a:r>
          </a:p>
          <a:p>
            <a:pPr lvl="1"/>
            <a:r>
              <a:rPr lang="en-US" altLang="en-US" sz="1800"/>
              <a:t>ALOHA</a:t>
            </a:r>
          </a:p>
          <a:p>
            <a:pPr lvl="1"/>
            <a:r>
              <a:rPr lang="en-US" altLang="en-US" sz="1800"/>
              <a:t>slotted ALOHA</a:t>
            </a:r>
          </a:p>
          <a:p>
            <a:pPr lvl="1"/>
            <a:r>
              <a:rPr lang="en-US" altLang="en-US" sz="1800"/>
              <a:t>CSMA, CSMA/CD, CSMA/CA</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 calcmode="lin" valueType="num">
                                      <p:cBhvr additive="base">
                                        <p:cTn id="7" dur="500" fill="hold"/>
                                        <p:tgtEl>
                                          <p:spTgt spid="179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92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9203">
                                            <p:txEl>
                                              <p:pRg st="1" end="1"/>
                                            </p:txEl>
                                          </p:spTgt>
                                        </p:tgtEl>
                                        <p:attrNameLst>
                                          <p:attrName>style.visibility</p:attrName>
                                        </p:attrNameLst>
                                      </p:cBhvr>
                                      <p:to>
                                        <p:strVal val="visible"/>
                                      </p:to>
                                    </p:set>
                                    <p:anim calcmode="lin" valueType="num">
                                      <p:cBhvr additive="base">
                                        <p:cTn id="11" dur="500" fill="hold"/>
                                        <p:tgtEl>
                                          <p:spTgt spid="17920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920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9203">
                                            <p:txEl>
                                              <p:pRg st="2" end="2"/>
                                            </p:txEl>
                                          </p:spTgt>
                                        </p:tgtEl>
                                        <p:attrNameLst>
                                          <p:attrName>style.visibility</p:attrName>
                                        </p:attrNameLst>
                                      </p:cBhvr>
                                      <p:to>
                                        <p:strVal val="visible"/>
                                      </p:to>
                                    </p:set>
                                    <p:anim calcmode="lin" valueType="num">
                                      <p:cBhvr additive="base">
                                        <p:cTn id="15" dur="500" fill="hold"/>
                                        <p:tgtEl>
                                          <p:spTgt spid="17920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92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79203">
                                            <p:txEl>
                                              <p:pRg st="3" end="3"/>
                                            </p:txEl>
                                          </p:spTgt>
                                        </p:tgtEl>
                                        <p:attrNameLst>
                                          <p:attrName>style.visibility</p:attrName>
                                        </p:attrNameLst>
                                      </p:cBhvr>
                                      <p:to>
                                        <p:strVal val="visible"/>
                                      </p:to>
                                    </p:set>
                                    <p:anim calcmode="lin" valueType="num">
                                      <p:cBhvr additive="base">
                                        <p:cTn id="21" dur="500" fill="hold"/>
                                        <p:tgtEl>
                                          <p:spTgt spid="17920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792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79203">
                                            <p:txEl>
                                              <p:pRg st="4" end="4"/>
                                            </p:txEl>
                                          </p:spTgt>
                                        </p:tgtEl>
                                        <p:attrNameLst>
                                          <p:attrName>style.visibility</p:attrName>
                                        </p:attrNameLst>
                                      </p:cBhvr>
                                      <p:to>
                                        <p:strVal val="visible"/>
                                      </p:to>
                                    </p:set>
                                    <p:anim calcmode="lin" valueType="num">
                                      <p:cBhvr additive="base">
                                        <p:cTn id="27" dur="500" fill="hold"/>
                                        <p:tgtEl>
                                          <p:spTgt spid="17920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920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79203">
                                            <p:txEl>
                                              <p:pRg st="5" end="5"/>
                                            </p:txEl>
                                          </p:spTgt>
                                        </p:tgtEl>
                                        <p:attrNameLst>
                                          <p:attrName>style.visibility</p:attrName>
                                        </p:attrNameLst>
                                      </p:cBhvr>
                                      <p:to>
                                        <p:strVal val="visible"/>
                                      </p:to>
                                    </p:set>
                                    <p:anim calcmode="lin" valueType="num">
                                      <p:cBhvr additive="base">
                                        <p:cTn id="31" dur="500" fill="hold"/>
                                        <p:tgtEl>
                                          <p:spTgt spid="17920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920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79203">
                                            <p:txEl>
                                              <p:pRg st="6" end="6"/>
                                            </p:txEl>
                                          </p:spTgt>
                                        </p:tgtEl>
                                        <p:attrNameLst>
                                          <p:attrName>style.visibility</p:attrName>
                                        </p:attrNameLst>
                                      </p:cBhvr>
                                      <p:to>
                                        <p:strVal val="visible"/>
                                      </p:to>
                                    </p:set>
                                    <p:anim calcmode="lin" valueType="num">
                                      <p:cBhvr additive="base">
                                        <p:cTn id="35" dur="500" fill="hold"/>
                                        <p:tgtEl>
                                          <p:spTgt spid="179203">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792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79203">
                                            <p:txEl>
                                              <p:pRg st="8" end="8"/>
                                            </p:txEl>
                                          </p:spTgt>
                                        </p:tgtEl>
                                        <p:attrNameLst>
                                          <p:attrName>style.visibility</p:attrName>
                                        </p:attrNameLst>
                                      </p:cBhvr>
                                      <p:to>
                                        <p:strVal val="visible"/>
                                      </p:to>
                                    </p:set>
                                    <p:anim calcmode="lin" valueType="num">
                                      <p:cBhvr additive="base">
                                        <p:cTn id="41" dur="500" fill="hold"/>
                                        <p:tgtEl>
                                          <p:spTgt spid="179203">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79203">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79203">
                                            <p:txEl>
                                              <p:pRg st="9" end="9"/>
                                            </p:txEl>
                                          </p:spTgt>
                                        </p:tgtEl>
                                        <p:attrNameLst>
                                          <p:attrName>style.visibility</p:attrName>
                                        </p:attrNameLst>
                                      </p:cBhvr>
                                      <p:to>
                                        <p:strVal val="visible"/>
                                      </p:to>
                                    </p:set>
                                    <p:anim calcmode="lin" valueType="num">
                                      <p:cBhvr additive="base">
                                        <p:cTn id="45" dur="500" fill="hold"/>
                                        <p:tgtEl>
                                          <p:spTgt spid="179203">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79203">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79203">
                                            <p:txEl>
                                              <p:pRg st="10" end="10"/>
                                            </p:txEl>
                                          </p:spTgt>
                                        </p:tgtEl>
                                        <p:attrNameLst>
                                          <p:attrName>style.visibility</p:attrName>
                                        </p:attrNameLst>
                                      </p:cBhvr>
                                      <p:to>
                                        <p:strVal val="visible"/>
                                      </p:to>
                                    </p:set>
                                    <p:anim calcmode="lin" valueType="num">
                                      <p:cBhvr additive="base">
                                        <p:cTn id="49" dur="500" fill="hold"/>
                                        <p:tgtEl>
                                          <p:spTgt spid="179203">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9203">
                                            <p:txEl>
                                              <p:pRg st="10" end="10"/>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179203">
                                            <p:txEl>
                                              <p:pRg st="11" end="11"/>
                                            </p:txEl>
                                          </p:spTgt>
                                        </p:tgtEl>
                                        <p:attrNameLst>
                                          <p:attrName>style.visibility</p:attrName>
                                        </p:attrNameLst>
                                      </p:cBhvr>
                                      <p:to>
                                        <p:strVal val="visible"/>
                                      </p:to>
                                    </p:set>
                                    <p:anim calcmode="lin" valueType="num">
                                      <p:cBhvr additive="base">
                                        <p:cTn id="53" dur="500" fill="hold"/>
                                        <p:tgtEl>
                                          <p:spTgt spid="179203">
                                            <p:txEl>
                                              <p:pRg st="11" end="1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7920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73339EDE-0FD2-FB4F-8800-72A3C837B041}" type="slidenum">
              <a:rPr lang="en-US" altLang="en-US" sz="1200"/>
              <a:pPr>
                <a:spcBef>
                  <a:spcPct val="0"/>
                </a:spcBef>
                <a:buFontTx/>
                <a:buNone/>
              </a:pPr>
              <a:t>34</a:t>
            </a:fld>
            <a:endParaRPr lang="en-US" altLang="en-US" sz="1200"/>
          </a:p>
        </p:txBody>
      </p:sp>
      <p:sp>
        <p:nvSpPr>
          <p:cNvPr id="183298" name="Rectangle 2"/>
          <p:cNvSpPr>
            <a:spLocks noGrp="1" noChangeArrowheads="1"/>
          </p:cNvSpPr>
          <p:nvPr>
            <p:ph type="title"/>
          </p:nvPr>
        </p:nvSpPr>
        <p:spPr>
          <a:xfrm>
            <a:off x="609600" y="381000"/>
            <a:ext cx="7772400" cy="838200"/>
          </a:xfrm>
        </p:spPr>
        <p:txBody>
          <a:bodyPr/>
          <a:lstStyle/>
          <a:p>
            <a:pPr>
              <a:defRPr/>
            </a:pPr>
            <a:r>
              <a:rPr lang="en-US" smtClean="0">
                <a:cs typeface="+mj-cs"/>
              </a:rPr>
              <a:t>Pure (unslotted) ALOHA</a:t>
            </a:r>
          </a:p>
        </p:txBody>
      </p:sp>
      <p:sp>
        <p:nvSpPr>
          <p:cNvPr id="183299" name="Rectangle 3"/>
          <p:cNvSpPr>
            <a:spLocks noGrp="1" noChangeArrowheads="1"/>
          </p:cNvSpPr>
          <p:nvPr>
            <p:ph type="body" idx="1"/>
          </p:nvPr>
        </p:nvSpPr>
        <p:spPr>
          <a:xfrm>
            <a:off x="609600" y="1066800"/>
            <a:ext cx="8343900" cy="4648200"/>
          </a:xfrm>
        </p:spPr>
        <p:txBody>
          <a:bodyPr/>
          <a:lstStyle/>
          <a:p>
            <a:pPr>
              <a:defRPr/>
            </a:pPr>
            <a:r>
              <a:rPr lang="en-US" sz="2400" smtClean="0">
                <a:cs typeface="+mn-cs"/>
              </a:rPr>
              <a:t>unslotted Aloha: simple, no synchronization</a:t>
            </a:r>
          </a:p>
          <a:p>
            <a:pPr>
              <a:defRPr/>
            </a:pPr>
            <a:r>
              <a:rPr lang="en-US" sz="2400" smtClean="0">
                <a:cs typeface="+mn-cs"/>
              </a:rPr>
              <a:t>when frame first arrives</a:t>
            </a:r>
          </a:p>
          <a:p>
            <a:pPr lvl="1">
              <a:defRPr/>
            </a:pPr>
            <a:r>
              <a:rPr lang="en-US" sz="1800" smtClean="0"/>
              <a:t> transmit immediately </a:t>
            </a:r>
          </a:p>
          <a:p>
            <a:pPr>
              <a:defRPr/>
            </a:pPr>
            <a:r>
              <a:rPr lang="en-US" sz="2400" smtClean="0">
                <a:solidFill>
                  <a:srgbClr val="FF0000"/>
                </a:solidFill>
                <a:cs typeface="+mn-cs"/>
              </a:rPr>
              <a:t>collision can happen!</a:t>
            </a:r>
          </a:p>
          <a:p>
            <a:pPr lvl="1">
              <a:defRPr/>
            </a:pPr>
            <a:r>
              <a:rPr lang="en-US" sz="1800" smtClean="0"/>
              <a:t>frame sent at t</a:t>
            </a:r>
            <a:r>
              <a:rPr lang="en-US" sz="1800" baseline="-25000" smtClean="0"/>
              <a:t>0</a:t>
            </a:r>
            <a:r>
              <a:rPr lang="en-US" sz="1800" smtClean="0"/>
              <a:t> collides with other frames sent in [t</a:t>
            </a:r>
            <a:r>
              <a:rPr lang="en-US" sz="1800" baseline="-25000" smtClean="0"/>
              <a:t>0</a:t>
            </a:r>
            <a:r>
              <a:rPr lang="en-US" sz="1800" smtClean="0"/>
              <a:t>-1,t</a:t>
            </a:r>
            <a:r>
              <a:rPr lang="en-US" sz="1800" baseline="-25000" smtClean="0"/>
              <a:t>0</a:t>
            </a:r>
            <a:r>
              <a:rPr lang="en-US" sz="1800" smtClean="0"/>
              <a:t>+1]</a:t>
            </a:r>
          </a:p>
        </p:txBody>
      </p:sp>
      <p:pic>
        <p:nvPicPr>
          <p:cNvPr id="52228"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200400"/>
            <a:ext cx="662940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49"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6B177FC2-C206-814E-900B-2AF2426F509D}" type="slidenum">
              <a:rPr lang="en-US" altLang="en-US" sz="1200"/>
              <a:pPr>
                <a:spcBef>
                  <a:spcPct val="0"/>
                </a:spcBef>
                <a:buFontTx/>
                <a:buNone/>
              </a:pPr>
              <a:t>35</a:t>
            </a:fld>
            <a:endParaRPr lang="en-US" altLang="en-US" sz="1200"/>
          </a:p>
        </p:txBody>
      </p:sp>
      <p:sp>
        <p:nvSpPr>
          <p:cNvPr id="180226" name="Rectangle 2"/>
          <p:cNvSpPr>
            <a:spLocks noGrp="1" noChangeArrowheads="1"/>
          </p:cNvSpPr>
          <p:nvPr>
            <p:ph type="title"/>
          </p:nvPr>
        </p:nvSpPr>
        <p:spPr>
          <a:xfrm>
            <a:off x="685800" y="457200"/>
            <a:ext cx="7772400" cy="914400"/>
          </a:xfrm>
        </p:spPr>
        <p:txBody>
          <a:bodyPr/>
          <a:lstStyle/>
          <a:p>
            <a:pPr>
              <a:defRPr/>
            </a:pPr>
            <a:r>
              <a:rPr lang="en-US" smtClean="0">
                <a:cs typeface="+mj-cs"/>
              </a:rPr>
              <a:t>Slotted ALOHA</a:t>
            </a:r>
          </a:p>
        </p:txBody>
      </p:sp>
      <p:sp>
        <p:nvSpPr>
          <p:cNvPr id="180227" name="Rectangle 3"/>
          <p:cNvSpPr>
            <a:spLocks noGrp="1" noChangeArrowheads="1"/>
          </p:cNvSpPr>
          <p:nvPr>
            <p:ph type="body" sz="half" idx="1"/>
          </p:nvPr>
        </p:nvSpPr>
        <p:spPr>
          <a:xfrm>
            <a:off x="354013" y="1600200"/>
            <a:ext cx="3989387" cy="4648200"/>
          </a:xfrm>
        </p:spPr>
        <p:txBody>
          <a:bodyPr/>
          <a:lstStyle/>
          <a:p>
            <a:pPr>
              <a:lnSpc>
                <a:spcPct val="90000"/>
              </a:lnSpc>
              <a:buFontTx/>
              <a:buNone/>
              <a:defRPr/>
            </a:pPr>
            <a:r>
              <a:rPr lang="en-US" sz="2400" u="sng" smtClean="0">
                <a:solidFill>
                  <a:srgbClr val="FF0000"/>
                </a:solidFill>
                <a:cs typeface="+mn-cs"/>
              </a:rPr>
              <a:t>Assumptions</a:t>
            </a:r>
            <a:endParaRPr lang="en-US" sz="2400" smtClean="0">
              <a:cs typeface="+mn-cs"/>
            </a:endParaRPr>
          </a:p>
          <a:p>
            <a:pPr>
              <a:lnSpc>
                <a:spcPct val="90000"/>
              </a:lnSpc>
              <a:defRPr/>
            </a:pPr>
            <a:r>
              <a:rPr lang="en-US" sz="2400" smtClean="0">
                <a:cs typeface="+mn-cs"/>
              </a:rPr>
              <a:t>all frames same size</a:t>
            </a:r>
          </a:p>
          <a:p>
            <a:pPr>
              <a:lnSpc>
                <a:spcPct val="90000"/>
              </a:lnSpc>
              <a:defRPr/>
            </a:pPr>
            <a:r>
              <a:rPr lang="en-US" sz="2400" smtClean="0">
                <a:cs typeface="+mn-cs"/>
              </a:rPr>
              <a:t>time is divided into equal size slots, time to transmit 1 frame</a:t>
            </a:r>
          </a:p>
          <a:p>
            <a:pPr>
              <a:lnSpc>
                <a:spcPct val="90000"/>
              </a:lnSpc>
              <a:defRPr/>
            </a:pPr>
            <a:r>
              <a:rPr lang="en-US" sz="2400" smtClean="0">
                <a:cs typeface="+mn-cs"/>
              </a:rPr>
              <a:t>nodes start to transmit frames only at beginning of slots</a:t>
            </a:r>
          </a:p>
          <a:p>
            <a:pPr>
              <a:lnSpc>
                <a:spcPct val="90000"/>
              </a:lnSpc>
              <a:defRPr/>
            </a:pPr>
            <a:r>
              <a:rPr lang="en-US" sz="2400" smtClean="0">
                <a:cs typeface="+mn-cs"/>
              </a:rPr>
              <a:t>nodes are synchronized</a:t>
            </a:r>
          </a:p>
          <a:p>
            <a:pPr>
              <a:lnSpc>
                <a:spcPct val="90000"/>
              </a:lnSpc>
              <a:defRPr/>
            </a:pPr>
            <a:r>
              <a:rPr lang="en-US" sz="2400" smtClean="0">
                <a:cs typeface="+mn-cs"/>
              </a:rPr>
              <a:t>if 2 or more nodes transmit in slot, all nodes detect collision</a:t>
            </a:r>
          </a:p>
        </p:txBody>
      </p:sp>
      <p:sp>
        <p:nvSpPr>
          <p:cNvPr id="180228" name="Rectangle 4"/>
          <p:cNvSpPr>
            <a:spLocks noGrp="1" noChangeArrowheads="1"/>
          </p:cNvSpPr>
          <p:nvPr>
            <p:ph type="body" sz="half" idx="2"/>
          </p:nvPr>
        </p:nvSpPr>
        <p:spPr>
          <a:xfrm>
            <a:off x="4495800" y="1600200"/>
            <a:ext cx="4332288" cy="4648200"/>
          </a:xfrm>
        </p:spPr>
        <p:txBody>
          <a:bodyPr/>
          <a:lstStyle/>
          <a:p>
            <a:pPr>
              <a:buFontTx/>
              <a:buNone/>
              <a:defRPr/>
            </a:pPr>
            <a:r>
              <a:rPr lang="en-US" sz="2400" u="sng" smtClean="0">
                <a:solidFill>
                  <a:srgbClr val="FF0000"/>
                </a:solidFill>
                <a:cs typeface="+mn-cs"/>
              </a:rPr>
              <a:t>Operation</a:t>
            </a:r>
            <a:endParaRPr lang="en-US" sz="2400" smtClean="0">
              <a:cs typeface="+mn-cs"/>
            </a:endParaRPr>
          </a:p>
          <a:p>
            <a:pPr>
              <a:defRPr/>
            </a:pPr>
            <a:r>
              <a:rPr lang="en-US" sz="2400" smtClean="0">
                <a:cs typeface="+mn-cs"/>
              </a:rPr>
              <a:t>when node obtains fresh frame, it transmits in next slot</a:t>
            </a:r>
          </a:p>
          <a:p>
            <a:pPr>
              <a:defRPr/>
            </a:pPr>
            <a:r>
              <a:rPr lang="en-US" sz="2400" smtClean="0">
                <a:cs typeface="+mn-cs"/>
              </a:rPr>
              <a:t>no collision, node can send new frame in next slot</a:t>
            </a:r>
          </a:p>
          <a:p>
            <a:pPr>
              <a:defRPr/>
            </a:pPr>
            <a:r>
              <a:rPr lang="en-US" sz="2400" smtClean="0">
                <a:cs typeface="+mn-cs"/>
              </a:rPr>
              <a:t>if collision, node retransmits frame in each subsequent slot with prob. p until success</a:t>
            </a:r>
          </a:p>
        </p:txBody>
      </p:sp>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0227"/>
                                        </p:tgtEl>
                                        <p:attrNameLst>
                                          <p:attrName>style.visibility</p:attrName>
                                        </p:attrNameLst>
                                      </p:cBhvr>
                                      <p:to>
                                        <p:strVal val="visible"/>
                                      </p:to>
                                    </p:set>
                                    <p:anim calcmode="lin" valueType="num">
                                      <p:cBhvr additive="base">
                                        <p:cTn id="7" dur="500" fill="hold"/>
                                        <p:tgtEl>
                                          <p:spTgt spid="180227"/>
                                        </p:tgtEl>
                                        <p:attrNameLst>
                                          <p:attrName>ppt_x</p:attrName>
                                        </p:attrNameLst>
                                      </p:cBhvr>
                                      <p:tavLst>
                                        <p:tav tm="0">
                                          <p:val>
                                            <p:strVal val="0-#ppt_w/2"/>
                                          </p:val>
                                        </p:tav>
                                        <p:tav tm="100000">
                                          <p:val>
                                            <p:strVal val="#ppt_x"/>
                                          </p:val>
                                        </p:tav>
                                      </p:tavLst>
                                    </p:anim>
                                    <p:anim calcmode="lin" valueType="num">
                                      <p:cBhvr additive="base">
                                        <p:cTn id="8" dur="500" fill="hold"/>
                                        <p:tgtEl>
                                          <p:spTgt spid="1802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0228">
                                            <p:txEl>
                                              <p:pRg st="0" end="0"/>
                                            </p:txEl>
                                          </p:spTgt>
                                        </p:tgtEl>
                                        <p:attrNameLst>
                                          <p:attrName>style.visibility</p:attrName>
                                        </p:attrNameLst>
                                      </p:cBhvr>
                                      <p:to>
                                        <p:strVal val="visible"/>
                                      </p:to>
                                    </p:set>
                                    <p:anim calcmode="lin" valueType="num">
                                      <p:cBhvr additive="base">
                                        <p:cTn id="13" dur="500" fill="hold"/>
                                        <p:tgtEl>
                                          <p:spTgt spid="180228">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02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80228">
                                            <p:txEl>
                                              <p:pRg st="1" end="1"/>
                                            </p:txEl>
                                          </p:spTgt>
                                        </p:tgtEl>
                                        <p:attrNameLst>
                                          <p:attrName>style.visibility</p:attrName>
                                        </p:attrNameLst>
                                      </p:cBhvr>
                                      <p:to>
                                        <p:strVal val="visible"/>
                                      </p:to>
                                    </p:set>
                                    <p:anim calcmode="lin" valueType="num">
                                      <p:cBhvr additive="base">
                                        <p:cTn id="19" dur="500" fill="hold"/>
                                        <p:tgtEl>
                                          <p:spTgt spid="18022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02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80228">
                                            <p:txEl>
                                              <p:pRg st="2" end="2"/>
                                            </p:txEl>
                                          </p:spTgt>
                                        </p:tgtEl>
                                        <p:attrNameLst>
                                          <p:attrName>style.visibility</p:attrName>
                                        </p:attrNameLst>
                                      </p:cBhvr>
                                      <p:to>
                                        <p:strVal val="visible"/>
                                      </p:to>
                                    </p:set>
                                    <p:anim calcmode="lin" valueType="num">
                                      <p:cBhvr additive="base">
                                        <p:cTn id="25" dur="500" fill="hold"/>
                                        <p:tgtEl>
                                          <p:spTgt spid="180228">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802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80228">
                                            <p:txEl>
                                              <p:pRg st="3" end="3"/>
                                            </p:txEl>
                                          </p:spTgt>
                                        </p:tgtEl>
                                        <p:attrNameLst>
                                          <p:attrName>style.visibility</p:attrName>
                                        </p:attrNameLst>
                                      </p:cBhvr>
                                      <p:to>
                                        <p:strVal val="visible"/>
                                      </p:to>
                                    </p:set>
                                    <p:anim calcmode="lin" valueType="num">
                                      <p:cBhvr additive="base">
                                        <p:cTn id="31" dur="500" fill="hold"/>
                                        <p:tgtEl>
                                          <p:spTgt spid="180228">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8022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autoUpdateAnimBg="0"/>
      <p:bldP spid="180228"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C27713BB-3E44-A743-BF37-AA85C1AA2B16}" type="slidenum">
              <a:rPr lang="en-US" altLang="en-US" sz="1200"/>
              <a:pPr>
                <a:spcBef>
                  <a:spcPct val="0"/>
                </a:spcBef>
                <a:buFontTx/>
                <a:buNone/>
              </a:pPr>
              <a:t>36</a:t>
            </a:fld>
            <a:endParaRPr lang="en-US" altLang="en-US" sz="1200"/>
          </a:p>
        </p:txBody>
      </p:sp>
      <p:sp>
        <p:nvSpPr>
          <p:cNvPr id="181250" name="Rectangle 2"/>
          <p:cNvSpPr>
            <a:spLocks noGrp="1" noChangeArrowheads="1"/>
          </p:cNvSpPr>
          <p:nvPr>
            <p:ph type="title"/>
          </p:nvPr>
        </p:nvSpPr>
        <p:spPr>
          <a:xfrm>
            <a:off x="292100" y="0"/>
            <a:ext cx="7772400" cy="1143000"/>
          </a:xfrm>
        </p:spPr>
        <p:txBody>
          <a:bodyPr/>
          <a:lstStyle/>
          <a:p>
            <a:pPr>
              <a:defRPr/>
            </a:pPr>
            <a:r>
              <a:rPr lang="en-US" smtClean="0">
                <a:cs typeface="+mj-cs"/>
              </a:rPr>
              <a:t>Slotted ALOHA</a:t>
            </a:r>
          </a:p>
        </p:txBody>
      </p:sp>
      <p:sp>
        <p:nvSpPr>
          <p:cNvPr id="181251" name="Rectangle 3"/>
          <p:cNvSpPr>
            <a:spLocks noGrp="1" noChangeArrowheads="1"/>
          </p:cNvSpPr>
          <p:nvPr>
            <p:ph type="body" sz="half" idx="1"/>
          </p:nvPr>
        </p:nvSpPr>
        <p:spPr>
          <a:xfrm>
            <a:off x="533400" y="3124200"/>
            <a:ext cx="3810000" cy="2895600"/>
          </a:xfrm>
        </p:spPr>
        <p:txBody>
          <a:bodyPr/>
          <a:lstStyle/>
          <a:p>
            <a:pPr>
              <a:buFontTx/>
              <a:buNone/>
              <a:defRPr/>
            </a:pPr>
            <a:r>
              <a:rPr lang="en-US" sz="2000" u="sng" smtClean="0">
                <a:solidFill>
                  <a:srgbClr val="FF0000"/>
                </a:solidFill>
                <a:cs typeface="+mn-cs"/>
              </a:rPr>
              <a:t>Pros</a:t>
            </a:r>
            <a:endParaRPr lang="en-US" sz="2000" smtClean="0">
              <a:cs typeface="+mn-cs"/>
            </a:endParaRPr>
          </a:p>
          <a:p>
            <a:pPr>
              <a:defRPr/>
            </a:pPr>
            <a:r>
              <a:rPr lang="en-US" sz="2000" smtClean="0">
                <a:cs typeface="+mn-cs"/>
              </a:rPr>
              <a:t>single active node can continuously transmit at full rate of channel</a:t>
            </a:r>
          </a:p>
          <a:p>
            <a:pPr>
              <a:defRPr/>
            </a:pPr>
            <a:r>
              <a:rPr lang="en-US" sz="2000" smtClean="0">
                <a:cs typeface="+mn-cs"/>
              </a:rPr>
              <a:t>highly decentralized: only slots in nodes need to be in sync</a:t>
            </a:r>
          </a:p>
          <a:p>
            <a:pPr>
              <a:defRPr/>
            </a:pPr>
            <a:r>
              <a:rPr lang="en-US" sz="2000" smtClean="0">
                <a:cs typeface="+mn-cs"/>
              </a:rPr>
              <a:t>simple</a:t>
            </a:r>
          </a:p>
          <a:p>
            <a:pPr>
              <a:defRPr/>
            </a:pPr>
            <a:endParaRPr lang="en-US" sz="2000" smtClean="0">
              <a:cs typeface="+mn-cs"/>
            </a:endParaRPr>
          </a:p>
        </p:txBody>
      </p:sp>
      <p:sp>
        <p:nvSpPr>
          <p:cNvPr id="181252" name="Rectangle 4"/>
          <p:cNvSpPr>
            <a:spLocks noGrp="1" noChangeArrowheads="1"/>
          </p:cNvSpPr>
          <p:nvPr>
            <p:ph type="body" sz="half" idx="2"/>
          </p:nvPr>
        </p:nvSpPr>
        <p:spPr>
          <a:xfrm>
            <a:off x="4724400" y="3200400"/>
            <a:ext cx="3810000" cy="2593975"/>
          </a:xfrm>
        </p:spPr>
        <p:txBody>
          <a:bodyPr/>
          <a:lstStyle/>
          <a:p>
            <a:pPr>
              <a:buFontTx/>
              <a:buNone/>
              <a:defRPr/>
            </a:pPr>
            <a:r>
              <a:rPr lang="en-US" sz="2000" u="sng" smtClean="0">
                <a:solidFill>
                  <a:srgbClr val="FF0000"/>
                </a:solidFill>
                <a:cs typeface="+mn-cs"/>
              </a:rPr>
              <a:t>Cons</a:t>
            </a:r>
            <a:endParaRPr lang="en-US" sz="2000" smtClean="0">
              <a:cs typeface="+mn-cs"/>
            </a:endParaRPr>
          </a:p>
          <a:p>
            <a:pPr>
              <a:defRPr/>
            </a:pPr>
            <a:r>
              <a:rPr lang="en-US" sz="2000" smtClean="0">
                <a:cs typeface="+mn-cs"/>
              </a:rPr>
              <a:t>collisions, wasting slots</a:t>
            </a:r>
          </a:p>
          <a:p>
            <a:pPr>
              <a:defRPr/>
            </a:pPr>
            <a:r>
              <a:rPr lang="en-US" sz="2000" smtClean="0">
                <a:cs typeface="+mn-cs"/>
              </a:rPr>
              <a:t>idle slots</a:t>
            </a:r>
          </a:p>
          <a:p>
            <a:pPr>
              <a:defRPr/>
            </a:pPr>
            <a:r>
              <a:rPr lang="en-US" sz="2000" smtClean="0">
                <a:cs typeface="+mn-cs"/>
              </a:rPr>
              <a:t>nodes may be able to detect collision in less than time to transmit packet</a:t>
            </a:r>
          </a:p>
        </p:txBody>
      </p:sp>
      <p:pic>
        <p:nvPicPr>
          <p:cNvPr id="54277" name="Picture 5"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089900"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 Box 6"/>
          <p:cNvSpPr txBox="1">
            <a:spLocks noChangeArrowheads="1"/>
          </p:cNvSpPr>
          <p:nvPr/>
        </p:nvSpPr>
        <p:spPr bwMode="auto">
          <a:xfrm>
            <a:off x="6858000" y="1066800"/>
            <a:ext cx="1981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800" b="1">
                <a:latin typeface="Arial" charset="0"/>
              </a:rPr>
              <a:t>Success (S), Collision (C),  Empty (E) slots</a:t>
            </a:r>
            <a:endParaRPr lang="en-US" altLang="x-none" sz="1800" b="1">
              <a:latin typeface="Times New Roman" charset="0"/>
            </a:endParaRPr>
          </a:p>
          <a:p>
            <a:pPr>
              <a:spcBef>
                <a:spcPct val="0"/>
              </a:spcBef>
              <a:buFontTx/>
              <a:buNone/>
            </a:pPr>
            <a:endParaRPr lang="en-US" altLang="x-none" sz="1800" b="1"/>
          </a:p>
        </p:txBody>
      </p:sp>
      <p:sp>
        <p:nvSpPr>
          <p:cNvPr id="10"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29E81066-B4B6-AD49-931E-D7BAAE51E68E}" type="slidenum">
              <a:rPr lang="en-US" altLang="en-US" sz="1200"/>
              <a:pPr>
                <a:spcBef>
                  <a:spcPct val="0"/>
                </a:spcBef>
                <a:buFontTx/>
                <a:buNone/>
              </a:pPr>
              <a:t>37</a:t>
            </a:fld>
            <a:endParaRPr lang="en-US" altLang="en-US" sz="1200"/>
          </a:p>
        </p:txBody>
      </p:sp>
      <p:sp>
        <p:nvSpPr>
          <p:cNvPr id="182274" name="Rectangle 2"/>
          <p:cNvSpPr>
            <a:spLocks noGrp="1" noChangeArrowheads="1"/>
          </p:cNvSpPr>
          <p:nvPr>
            <p:ph type="title"/>
          </p:nvPr>
        </p:nvSpPr>
        <p:spPr>
          <a:xfrm>
            <a:off x="0" y="0"/>
            <a:ext cx="7772400" cy="1143000"/>
          </a:xfrm>
        </p:spPr>
        <p:txBody>
          <a:bodyPr/>
          <a:lstStyle/>
          <a:p>
            <a:pPr>
              <a:defRPr/>
            </a:pPr>
            <a:r>
              <a:rPr lang="en-US" smtClean="0">
                <a:cs typeface="+mj-cs"/>
              </a:rPr>
              <a:t>Slotted Aloha efficiency</a:t>
            </a:r>
          </a:p>
        </p:txBody>
      </p:sp>
      <p:sp>
        <p:nvSpPr>
          <p:cNvPr id="182275" name="Rectangle 3"/>
          <p:cNvSpPr>
            <a:spLocks noGrp="1" noChangeArrowheads="1"/>
          </p:cNvSpPr>
          <p:nvPr>
            <p:ph type="body" sz="half" idx="1"/>
          </p:nvPr>
        </p:nvSpPr>
        <p:spPr>
          <a:xfrm>
            <a:off x="361950" y="2986088"/>
            <a:ext cx="3810000" cy="3128962"/>
          </a:xfrm>
        </p:spPr>
        <p:txBody>
          <a:bodyPr/>
          <a:lstStyle/>
          <a:p>
            <a:pPr>
              <a:lnSpc>
                <a:spcPct val="90000"/>
              </a:lnSpc>
              <a:defRPr/>
            </a:pPr>
            <a:r>
              <a:rPr lang="en-US" sz="2000" dirty="0" smtClean="0">
                <a:cs typeface="+mn-cs"/>
              </a:rPr>
              <a:t>Suppose N nodes with many frames to send, each transmits in slot with probability </a:t>
            </a:r>
            <a:r>
              <a:rPr lang="en-US" sz="2000" i="1" dirty="0" smtClean="0">
                <a:cs typeface="+mn-cs"/>
              </a:rPr>
              <a:t>p</a:t>
            </a:r>
          </a:p>
          <a:p>
            <a:pPr>
              <a:lnSpc>
                <a:spcPct val="90000"/>
              </a:lnSpc>
              <a:defRPr/>
            </a:pPr>
            <a:r>
              <a:rPr lang="en-US" sz="2000" dirty="0" err="1" smtClean="0">
                <a:cs typeface="+mn-cs"/>
              </a:rPr>
              <a:t>prob</a:t>
            </a:r>
            <a:r>
              <a:rPr lang="en-US" sz="2000" dirty="0" smtClean="0">
                <a:cs typeface="+mn-cs"/>
              </a:rPr>
              <a:t> that 1st node has success in a slot</a:t>
            </a:r>
            <a:r>
              <a:rPr lang="en-US" sz="1800" dirty="0" smtClean="0">
                <a:cs typeface="+mn-cs"/>
              </a:rPr>
              <a:t>            = p(1-p)</a:t>
            </a:r>
            <a:r>
              <a:rPr lang="en-US" sz="1800" b="1" baseline="30000" dirty="0" smtClean="0">
                <a:cs typeface="+mn-cs"/>
              </a:rPr>
              <a:t>N-1</a:t>
            </a:r>
          </a:p>
          <a:p>
            <a:pPr>
              <a:lnSpc>
                <a:spcPct val="90000"/>
              </a:lnSpc>
              <a:defRPr/>
            </a:pPr>
            <a:r>
              <a:rPr lang="en-US" sz="2000" dirty="0" err="1" smtClean="0">
                <a:cs typeface="+mn-cs"/>
              </a:rPr>
              <a:t>prob</a:t>
            </a:r>
            <a:r>
              <a:rPr lang="en-US" sz="2000" dirty="0" smtClean="0">
                <a:cs typeface="+mn-cs"/>
              </a:rPr>
              <a:t> that any node has a success</a:t>
            </a:r>
            <a:r>
              <a:rPr lang="en-US" sz="1800" dirty="0" smtClean="0">
                <a:cs typeface="+mn-cs"/>
              </a:rPr>
              <a:t> = </a:t>
            </a:r>
            <a:r>
              <a:rPr lang="en-US" sz="1800" dirty="0" err="1" smtClean="0">
                <a:cs typeface="+mn-cs"/>
              </a:rPr>
              <a:t>Np</a:t>
            </a:r>
            <a:r>
              <a:rPr lang="en-US" sz="1800" dirty="0" smtClean="0">
                <a:cs typeface="+mn-cs"/>
              </a:rPr>
              <a:t>(1-p)</a:t>
            </a:r>
            <a:r>
              <a:rPr lang="en-US" sz="1800" b="1" baseline="30000" dirty="0" smtClean="0">
                <a:cs typeface="+mn-cs"/>
              </a:rPr>
              <a:t>N-1</a:t>
            </a:r>
          </a:p>
        </p:txBody>
      </p:sp>
      <p:sp>
        <p:nvSpPr>
          <p:cNvPr id="182276" name="Rectangle 4"/>
          <p:cNvSpPr>
            <a:spLocks noGrp="1" noChangeArrowheads="1"/>
          </p:cNvSpPr>
          <p:nvPr>
            <p:ph type="body" sz="half" idx="2"/>
          </p:nvPr>
        </p:nvSpPr>
        <p:spPr>
          <a:xfrm>
            <a:off x="5148263" y="1108075"/>
            <a:ext cx="3810000" cy="3163888"/>
          </a:xfrm>
        </p:spPr>
        <p:txBody>
          <a:bodyPr/>
          <a:lstStyle/>
          <a:p>
            <a:pPr>
              <a:defRPr/>
            </a:pPr>
            <a:r>
              <a:rPr lang="en-US" sz="2400" smtClean="0">
                <a:cs typeface="+mn-cs"/>
              </a:rPr>
              <a:t>For max efficiency with N nodes, find p* that maximizes </a:t>
            </a:r>
            <a:br>
              <a:rPr lang="en-US" sz="2400" smtClean="0">
                <a:cs typeface="+mn-cs"/>
              </a:rPr>
            </a:br>
            <a:r>
              <a:rPr lang="en-US" sz="2400" smtClean="0">
                <a:cs typeface="+mn-cs"/>
              </a:rPr>
              <a:t>Np(1-p)</a:t>
            </a:r>
            <a:r>
              <a:rPr lang="en-US" sz="2400" b="1" baseline="30000" smtClean="0">
                <a:cs typeface="+mn-cs"/>
              </a:rPr>
              <a:t>N-1</a:t>
            </a:r>
            <a:endParaRPr lang="en-US" sz="2000" b="1" baseline="30000" smtClean="0">
              <a:cs typeface="+mn-cs"/>
            </a:endParaRPr>
          </a:p>
          <a:p>
            <a:pPr>
              <a:defRPr/>
            </a:pPr>
            <a:r>
              <a:rPr lang="en-US" sz="2400" smtClean="0">
                <a:cs typeface="+mn-cs"/>
              </a:rPr>
              <a:t>For many nodes, take limit of Np*(1-p*)</a:t>
            </a:r>
            <a:r>
              <a:rPr lang="en-US" sz="2400" b="1" baseline="30000" smtClean="0">
                <a:cs typeface="+mn-cs"/>
              </a:rPr>
              <a:t>N-1 </a:t>
            </a:r>
            <a:r>
              <a:rPr lang="en-US" sz="2400" smtClean="0">
                <a:cs typeface="+mn-cs"/>
              </a:rPr>
              <a:t>as N goes to infinity, gives 1/e = .37</a:t>
            </a:r>
            <a:endParaRPr lang="en-US" sz="2400" b="1" baseline="30000" smtClean="0">
              <a:cs typeface="+mn-cs"/>
            </a:endParaRPr>
          </a:p>
        </p:txBody>
      </p:sp>
      <p:sp>
        <p:nvSpPr>
          <p:cNvPr id="55301" name="Text Box 5"/>
          <p:cNvSpPr txBox="1">
            <a:spLocks noChangeArrowheads="1"/>
          </p:cNvSpPr>
          <p:nvPr/>
        </p:nvSpPr>
        <p:spPr bwMode="auto">
          <a:xfrm>
            <a:off x="361950" y="1143000"/>
            <a:ext cx="4614863" cy="15779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400" b="1">
                <a:solidFill>
                  <a:srgbClr val="FF0000"/>
                </a:solidFill>
              </a:rPr>
              <a:t>Efficiency</a:t>
            </a:r>
            <a:r>
              <a:rPr lang="en-US" altLang="en-US" sz="2400"/>
              <a:t> is the long-run </a:t>
            </a:r>
            <a:br>
              <a:rPr lang="en-US" altLang="en-US" sz="2400"/>
            </a:br>
            <a:r>
              <a:rPr lang="en-US" altLang="en-US" sz="2400"/>
              <a:t>fraction of successful slots </a:t>
            </a:r>
            <a:br>
              <a:rPr lang="en-US" altLang="en-US" sz="2400"/>
            </a:br>
            <a:r>
              <a:rPr lang="en-US" altLang="en-US" sz="2400"/>
              <a:t>when there</a:t>
            </a:r>
            <a:r>
              <a:rPr lang="ja-JP" altLang="en-US" sz="2400">
                <a:latin typeface="Arial" charset="0"/>
              </a:rPr>
              <a:t>’</a:t>
            </a:r>
            <a:r>
              <a:rPr lang="en-US" altLang="ja-JP" sz="2400"/>
              <a:t>s many nodes, each </a:t>
            </a:r>
            <a:br>
              <a:rPr lang="en-US" altLang="ja-JP" sz="2400"/>
            </a:br>
            <a:r>
              <a:rPr lang="en-US" altLang="ja-JP" sz="2400"/>
              <a:t>with many frames to send</a:t>
            </a:r>
            <a:endParaRPr lang="en-US" altLang="en-US" sz="1800"/>
          </a:p>
        </p:txBody>
      </p:sp>
      <p:sp>
        <p:nvSpPr>
          <p:cNvPr id="55302" name="Text Box 6"/>
          <p:cNvSpPr txBox="1">
            <a:spLocks noChangeArrowheads="1"/>
          </p:cNvSpPr>
          <p:nvPr/>
        </p:nvSpPr>
        <p:spPr bwMode="auto">
          <a:xfrm>
            <a:off x="5410200" y="4343400"/>
            <a:ext cx="2846388" cy="15779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i="1">
                <a:solidFill>
                  <a:srgbClr val="FF0000"/>
                </a:solidFill>
              </a:rPr>
              <a:t>At best:</a:t>
            </a:r>
            <a:r>
              <a:rPr lang="en-US" altLang="x-none" sz="2400"/>
              <a:t> channel</a:t>
            </a:r>
          </a:p>
          <a:p>
            <a:pPr>
              <a:spcBef>
                <a:spcPct val="0"/>
              </a:spcBef>
              <a:buFontTx/>
              <a:buNone/>
            </a:pPr>
            <a:r>
              <a:rPr lang="en-US" altLang="x-none" sz="2400"/>
              <a:t>used for useful </a:t>
            </a:r>
          </a:p>
          <a:p>
            <a:pPr>
              <a:spcBef>
                <a:spcPct val="0"/>
              </a:spcBef>
              <a:buFontTx/>
              <a:buNone/>
            </a:pPr>
            <a:r>
              <a:rPr lang="en-US" altLang="x-none" sz="2400"/>
              <a:t>transmissions 37%</a:t>
            </a:r>
          </a:p>
          <a:p>
            <a:pPr>
              <a:spcBef>
                <a:spcPct val="0"/>
              </a:spcBef>
              <a:buFontTx/>
              <a:buNone/>
            </a:pPr>
            <a:r>
              <a:rPr lang="en-US" altLang="x-none" sz="2400"/>
              <a:t>of time!</a:t>
            </a:r>
            <a:endParaRPr lang="en-US" altLang="x-none" sz="1800"/>
          </a:p>
        </p:txBody>
      </p:sp>
      <p:sp>
        <p:nvSpPr>
          <p:cNvPr id="10"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172F8D05-DB15-104E-B2FC-58C23C5376A3}" type="slidenum">
              <a:rPr lang="en-US" altLang="en-US" sz="1200"/>
              <a:pPr>
                <a:spcBef>
                  <a:spcPct val="0"/>
                </a:spcBef>
                <a:buFontTx/>
                <a:buNone/>
              </a:pPr>
              <a:t>38</a:t>
            </a:fld>
            <a:endParaRPr lang="en-US" altLang="en-US" sz="1200"/>
          </a:p>
        </p:txBody>
      </p:sp>
      <p:sp>
        <p:nvSpPr>
          <p:cNvPr id="184322" name="Rectangle 2"/>
          <p:cNvSpPr>
            <a:spLocks noGrp="1" noChangeArrowheads="1"/>
          </p:cNvSpPr>
          <p:nvPr>
            <p:ph type="title"/>
          </p:nvPr>
        </p:nvSpPr>
        <p:spPr>
          <a:xfrm>
            <a:off x="552450" y="142875"/>
            <a:ext cx="7772400" cy="914400"/>
          </a:xfrm>
        </p:spPr>
        <p:txBody>
          <a:bodyPr/>
          <a:lstStyle/>
          <a:p>
            <a:pPr>
              <a:defRPr/>
            </a:pPr>
            <a:r>
              <a:rPr lang="en-US" sz="3600" smtClean="0">
                <a:cs typeface="+mj-cs"/>
              </a:rPr>
              <a:t>Pure Aloha Efficiency</a:t>
            </a:r>
            <a:endParaRPr lang="en-US" smtClean="0">
              <a:cs typeface="+mj-cs"/>
            </a:endParaRPr>
          </a:p>
        </p:txBody>
      </p:sp>
      <p:sp>
        <p:nvSpPr>
          <p:cNvPr id="56323" name="Rectangle 3"/>
          <p:cNvSpPr>
            <a:spLocks noGrp="1" noChangeArrowheads="1"/>
          </p:cNvSpPr>
          <p:nvPr>
            <p:ph type="body" idx="1"/>
          </p:nvPr>
        </p:nvSpPr>
        <p:spPr>
          <a:xfrm>
            <a:off x="533400" y="1328738"/>
            <a:ext cx="8264525" cy="4648200"/>
          </a:xfrm>
        </p:spPr>
        <p:txBody>
          <a:bodyPr/>
          <a:lstStyle/>
          <a:p>
            <a:pPr>
              <a:buFontTx/>
              <a:buNone/>
            </a:pPr>
            <a:r>
              <a:rPr lang="en-US" altLang="en-US" sz="2000"/>
              <a:t>P(success by given node) = P(node transmits) </a:t>
            </a:r>
            <a:r>
              <a:rPr lang="en-US" altLang="en-US" baseline="16000"/>
              <a:t>.</a:t>
            </a:r>
            <a:endParaRPr lang="en-US" altLang="en-US" sz="2000"/>
          </a:p>
          <a:p>
            <a:pPr>
              <a:buFontTx/>
              <a:buNone/>
            </a:pPr>
            <a:r>
              <a:rPr lang="en-US" altLang="en-US" sz="2000"/>
              <a:t>                                         P(no other node transmits in [p</a:t>
            </a:r>
            <a:r>
              <a:rPr lang="en-US" altLang="en-US" sz="2000" baseline="-25000"/>
              <a:t>0</a:t>
            </a:r>
            <a:r>
              <a:rPr lang="en-US" altLang="en-US" sz="2000"/>
              <a:t>-1,p</a:t>
            </a:r>
            <a:r>
              <a:rPr lang="en-US" altLang="en-US" sz="2000" baseline="-25000"/>
              <a:t>0</a:t>
            </a:r>
            <a:r>
              <a:rPr lang="en-US" altLang="en-US" sz="2000"/>
              <a:t>] </a:t>
            </a:r>
            <a:r>
              <a:rPr lang="en-US" altLang="en-US" baseline="16000"/>
              <a:t>.</a:t>
            </a:r>
            <a:endParaRPr lang="en-US" altLang="en-US" sz="2000"/>
          </a:p>
          <a:p>
            <a:pPr>
              <a:buFontTx/>
              <a:buNone/>
            </a:pPr>
            <a:r>
              <a:rPr lang="en-US" altLang="en-US" sz="2000"/>
              <a:t>                                         P(no other node transmits in [p</a:t>
            </a:r>
            <a:r>
              <a:rPr lang="en-US" altLang="en-US" sz="2000" baseline="-25000"/>
              <a:t>0</a:t>
            </a:r>
            <a:r>
              <a:rPr lang="en-US" altLang="en-US" sz="2000"/>
              <a:t>,p</a:t>
            </a:r>
            <a:r>
              <a:rPr lang="en-US" altLang="en-US" sz="2000" baseline="-25000"/>
              <a:t>0</a:t>
            </a:r>
            <a:r>
              <a:rPr lang="en-US" altLang="en-US" sz="2000"/>
              <a:t>+1] </a:t>
            </a:r>
          </a:p>
          <a:p>
            <a:pPr>
              <a:buFontTx/>
              <a:buNone/>
            </a:pPr>
            <a:r>
              <a:rPr lang="en-US" altLang="en-US" sz="2000"/>
              <a:t>                                      = p </a:t>
            </a:r>
            <a:r>
              <a:rPr lang="en-US" altLang="en-US" baseline="16000"/>
              <a:t>. </a:t>
            </a:r>
            <a:r>
              <a:rPr lang="en-US" altLang="en-US" sz="2000"/>
              <a:t>(1-p)</a:t>
            </a:r>
            <a:r>
              <a:rPr lang="en-US" altLang="en-US" sz="2000" b="1" baseline="30000"/>
              <a:t>N-1</a:t>
            </a:r>
            <a:r>
              <a:rPr lang="en-US" altLang="en-US" baseline="16000"/>
              <a:t> . </a:t>
            </a:r>
            <a:r>
              <a:rPr lang="en-US" altLang="en-US" sz="2000"/>
              <a:t>(1-p)</a:t>
            </a:r>
            <a:r>
              <a:rPr lang="en-US" altLang="en-US" sz="2000" b="1" baseline="30000"/>
              <a:t>N-1</a:t>
            </a:r>
          </a:p>
          <a:p>
            <a:pPr>
              <a:buFontTx/>
              <a:buNone/>
            </a:pPr>
            <a:r>
              <a:rPr lang="en-US" altLang="en-US" sz="2000" b="1" baseline="30000"/>
              <a:t>                                        </a:t>
            </a:r>
            <a:r>
              <a:rPr lang="en-US" altLang="en-US" sz="2000" b="1"/>
              <a:t>= </a:t>
            </a:r>
            <a:r>
              <a:rPr lang="en-US" altLang="en-US" sz="2000"/>
              <a:t>p </a:t>
            </a:r>
            <a:r>
              <a:rPr lang="en-US" altLang="en-US" baseline="16000"/>
              <a:t>. </a:t>
            </a:r>
            <a:r>
              <a:rPr lang="en-US" altLang="en-US" sz="2000"/>
              <a:t>(1-p)</a:t>
            </a:r>
            <a:r>
              <a:rPr lang="en-US" altLang="en-US" sz="2000" b="1" baseline="30000"/>
              <a:t>2(N-1)</a:t>
            </a:r>
            <a:r>
              <a:rPr lang="en-US" altLang="en-US" baseline="16000"/>
              <a:t> </a:t>
            </a:r>
            <a:endParaRPr lang="en-US" altLang="en-US" sz="2000"/>
          </a:p>
          <a:p>
            <a:pPr>
              <a:buFontTx/>
              <a:buNone/>
            </a:pPr>
            <a:endParaRPr lang="en-US" altLang="en-US" baseline="16000"/>
          </a:p>
          <a:p>
            <a:pPr>
              <a:buFontTx/>
              <a:buNone/>
            </a:pPr>
            <a:r>
              <a:rPr lang="en-US" altLang="en-US" baseline="16000"/>
              <a:t>                              … choosing optimum p and then letting n -&gt; infty ...</a:t>
            </a:r>
          </a:p>
          <a:p>
            <a:pPr>
              <a:buFontTx/>
              <a:buNone/>
            </a:pPr>
            <a:r>
              <a:rPr lang="en-US" altLang="en-US" baseline="16000"/>
              <a:t>                                        </a:t>
            </a:r>
            <a:br>
              <a:rPr lang="en-US" altLang="en-US" baseline="16000"/>
            </a:br>
            <a:r>
              <a:rPr lang="en-US" altLang="en-US" baseline="16000"/>
              <a:t>                                    = 1/(2e) = .18 </a:t>
            </a:r>
            <a:r>
              <a:rPr lang="en-US" altLang="en-US" sz="2000"/>
              <a:t>	</a:t>
            </a:r>
            <a:endParaRPr lang="en-US" altLang="en-US" sz="2400" b="1" i="1"/>
          </a:p>
          <a:p>
            <a:endParaRPr lang="en-US" altLang="en-US"/>
          </a:p>
        </p:txBody>
      </p:sp>
      <p:sp>
        <p:nvSpPr>
          <p:cNvPr id="56324" name="Text Box 4"/>
          <p:cNvSpPr txBox="1">
            <a:spLocks noChangeArrowheads="1"/>
          </p:cNvSpPr>
          <p:nvPr/>
        </p:nvSpPr>
        <p:spPr bwMode="auto">
          <a:xfrm>
            <a:off x="1219200" y="5105400"/>
            <a:ext cx="379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solidFill>
                  <a:srgbClr val="FF0000"/>
                </a:solidFill>
              </a:rPr>
              <a:t>Efficiency is even worse !</a:t>
            </a:r>
          </a:p>
        </p:txBody>
      </p:sp>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D14301D2-6711-DA43-9A5D-853B3B622F3D}" type="slidenum">
              <a:rPr lang="en-US" altLang="en-US" sz="1200"/>
              <a:pPr>
                <a:spcBef>
                  <a:spcPct val="0"/>
                </a:spcBef>
                <a:buFontTx/>
                <a:buNone/>
              </a:pPr>
              <a:t>39</a:t>
            </a:fld>
            <a:endParaRPr lang="en-US" altLang="en-US" sz="1200"/>
          </a:p>
        </p:txBody>
      </p:sp>
      <p:sp>
        <p:nvSpPr>
          <p:cNvPr id="204802" name="Rectangle 2"/>
          <p:cNvSpPr>
            <a:spLocks noGrp="1" noChangeArrowheads="1"/>
          </p:cNvSpPr>
          <p:nvPr>
            <p:ph type="title"/>
          </p:nvPr>
        </p:nvSpPr>
        <p:spPr>
          <a:xfrm>
            <a:off x="728663" y="188913"/>
            <a:ext cx="7772400" cy="914400"/>
          </a:xfrm>
        </p:spPr>
        <p:txBody>
          <a:bodyPr/>
          <a:lstStyle/>
          <a:p>
            <a:pPr>
              <a:defRPr/>
            </a:pPr>
            <a:r>
              <a:rPr lang="en-US" sz="3600" smtClean="0">
                <a:cs typeface="+mj-cs"/>
              </a:rPr>
              <a:t>Performance of Aloha Protocols</a:t>
            </a:r>
          </a:p>
        </p:txBody>
      </p:sp>
      <p:grpSp>
        <p:nvGrpSpPr>
          <p:cNvPr id="57347" name="Group 3"/>
          <p:cNvGrpSpPr>
            <a:grpSpLocks/>
          </p:cNvGrpSpPr>
          <p:nvPr/>
        </p:nvGrpSpPr>
        <p:grpSpPr bwMode="auto">
          <a:xfrm>
            <a:off x="1295400" y="1524000"/>
            <a:ext cx="6645275" cy="3798888"/>
            <a:chOff x="1359" y="2330"/>
            <a:chExt cx="2985" cy="1739"/>
          </a:xfrm>
        </p:grpSpPr>
        <p:sp>
          <p:nvSpPr>
            <p:cNvPr id="57351" name="Line 4"/>
            <p:cNvSpPr>
              <a:spLocks noChangeShapeType="1"/>
            </p:cNvSpPr>
            <p:nvPr/>
          </p:nvSpPr>
          <p:spPr bwMode="auto">
            <a:xfrm>
              <a:off x="1648" y="3758"/>
              <a:ext cx="26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2" name="Line 5"/>
            <p:cNvSpPr>
              <a:spLocks noChangeShapeType="1"/>
            </p:cNvSpPr>
            <p:nvPr/>
          </p:nvSpPr>
          <p:spPr bwMode="auto">
            <a:xfrm flipH="1" flipV="1">
              <a:off x="1645" y="2330"/>
              <a:ext cx="0" cy="14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3" name="Line 6"/>
            <p:cNvSpPr>
              <a:spLocks noChangeShapeType="1"/>
            </p:cNvSpPr>
            <p:nvPr/>
          </p:nvSpPr>
          <p:spPr bwMode="auto">
            <a:xfrm>
              <a:off x="2083" y="3719"/>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4" name="Line 7"/>
            <p:cNvSpPr>
              <a:spLocks noChangeShapeType="1"/>
            </p:cNvSpPr>
            <p:nvPr/>
          </p:nvSpPr>
          <p:spPr bwMode="auto">
            <a:xfrm>
              <a:off x="2538" y="3717"/>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5" name="Line 8"/>
            <p:cNvSpPr>
              <a:spLocks noChangeShapeType="1"/>
            </p:cNvSpPr>
            <p:nvPr/>
          </p:nvSpPr>
          <p:spPr bwMode="auto">
            <a:xfrm>
              <a:off x="2981" y="3712"/>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6" name="Line 9"/>
            <p:cNvSpPr>
              <a:spLocks noChangeShapeType="1"/>
            </p:cNvSpPr>
            <p:nvPr/>
          </p:nvSpPr>
          <p:spPr bwMode="auto">
            <a:xfrm>
              <a:off x="3419" y="3715"/>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7" name="Line 10"/>
            <p:cNvSpPr>
              <a:spLocks noChangeShapeType="1"/>
            </p:cNvSpPr>
            <p:nvPr/>
          </p:nvSpPr>
          <p:spPr bwMode="auto">
            <a:xfrm>
              <a:off x="4306" y="3713"/>
              <a:ext cx="0" cy="8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8" name="Line 11"/>
            <p:cNvSpPr>
              <a:spLocks noChangeShapeType="1"/>
            </p:cNvSpPr>
            <p:nvPr/>
          </p:nvSpPr>
          <p:spPr bwMode="auto">
            <a:xfrm>
              <a:off x="1602" y="2548"/>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9" name="Line 12"/>
            <p:cNvSpPr>
              <a:spLocks noChangeShapeType="1"/>
            </p:cNvSpPr>
            <p:nvPr/>
          </p:nvSpPr>
          <p:spPr bwMode="auto">
            <a:xfrm>
              <a:off x="1598" y="2861"/>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0" name="Line 13"/>
            <p:cNvSpPr>
              <a:spLocks noChangeShapeType="1"/>
            </p:cNvSpPr>
            <p:nvPr/>
          </p:nvSpPr>
          <p:spPr bwMode="auto">
            <a:xfrm>
              <a:off x="1603" y="3168"/>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1" name="Line 14"/>
            <p:cNvSpPr>
              <a:spLocks noChangeShapeType="1"/>
            </p:cNvSpPr>
            <p:nvPr/>
          </p:nvSpPr>
          <p:spPr bwMode="auto">
            <a:xfrm>
              <a:off x="1605" y="3453"/>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2" name="Freeform 15"/>
            <p:cNvSpPr>
              <a:spLocks/>
            </p:cNvSpPr>
            <p:nvPr/>
          </p:nvSpPr>
          <p:spPr bwMode="auto">
            <a:xfrm>
              <a:off x="1641" y="3198"/>
              <a:ext cx="2693" cy="554"/>
            </a:xfrm>
            <a:custGeom>
              <a:avLst/>
              <a:gdLst>
                <a:gd name="T0" fmla="*/ 0 w 2693"/>
                <a:gd name="T1" fmla="*/ 554 h 554"/>
                <a:gd name="T2" fmla="*/ 145 w 2693"/>
                <a:gd name="T3" fmla="*/ 238 h 554"/>
                <a:gd name="T4" fmla="*/ 297 w 2693"/>
                <a:gd name="T5" fmla="*/ 60 h 554"/>
                <a:gd name="T6" fmla="*/ 404 w 2693"/>
                <a:gd name="T7" fmla="*/ 11 h 554"/>
                <a:gd name="T8" fmla="*/ 508 w 2693"/>
                <a:gd name="T9" fmla="*/ 7 h 554"/>
                <a:gd name="T10" fmla="*/ 673 w 2693"/>
                <a:gd name="T11" fmla="*/ 53 h 554"/>
                <a:gd name="T12" fmla="*/ 904 w 2693"/>
                <a:gd name="T13" fmla="*/ 152 h 554"/>
                <a:gd name="T14" fmla="*/ 1174 w 2693"/>
                <a:gd name="T15" fmla="*/ 271 h 554"/>
                <a:gd name="T16" fmla="*/ 1438 w 2693"/>
                <a:gd name="T17" fmla="*/ 389 h 554"/>
                <a:gd name="T18" fmla="*/ 1708 w 2693"/>
                <a:gd name="T19" fmla="*/ 475 h 554"/>
                <a:gd name="T20" fmla="*/ 1972 w 2693"/>
                <a:gd name="T21" fmla="*/ 521 h 554"/>
                <a:gd name="T22" fmla="*/ 2275 w 2693"/>
                <a:gd name="T23" fmla="*/ 528 h 554"/>
                <a:gd name="T24" fmla="*/ 2532 w 2693"/>
                <a:gd name="T25" fmla="*/ 528 h 554"/>
                <a:gd name="T26" fmla="*/ 2693 w 2693"/>
                <a:gd name="T27" fmla="*/ 527 h 5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693" h="554">
                  <a:moveTo>
                    <a:pt x="0" y="554"/>
                  </a:moveTo>
                  <a:cubicBezTo>
                    <a:pt x="48" y="437"/>
                    <a:pt x="96" y="320"/>
                    <a:pt x="145" y="238"/>
                  </a:cubicBezTo>
                  <a:cubicBezTo>
                    <a:pt x="194" y="156"/>
                    <a:pt x="254" y="98"/>
                    <a:pt x="297" y="60"/>
                  </a:cubicBezTo>
                  <a:cubicBezTo>
                    <a:pt x="340" y="22"/>
                    <a:pt x="369" y="20"/>
                    <a:pt x="404" y="11"/>
                  </a:cubicBezTo>
                  <a:cubicBezTo>
                    <a:pt x="439" y="2"/>
                    <a:pt x="463" y="0"/>
                    <a:pt x="508" y="7"/>
                  </a:cubicBezTo>
                  <a:cubicBezTo>
                    <a:pt x="553" y="14"/>
                    <a:pt x="607" y="29"/>
                    <a:pt x="673" y="53"/>
                  </a:cubicBezTo>
                  <a:cubicBezTo>
                    <a:pt x="739" y="77"/>
                    <a:pt x="821" y="116"/>
                    <a:pt x="904" y="152"/>
                  </a:cubicBezTo>
                  <a:cubicBezTo>
                    <a:pt x="987" y="188"/>
                    <a:pt x="1085" y="232"/>
                    <a:pt x="1174" y="271"/>
                  </a:cubicBezTo>
                  <a:cubicBezTo>
                    <a:pt x="1263" y="310"/>
                    <a:pt x="1349" y="355"/>
                    <a:pt x="1438" y="389"/>
                  </a:cubicBezTo>
                  <a:cubicBezTo>
                    <a:pt x="1527" y="423"/>
                    <a:pt x="1619" y="453"/>
                    <a:pt x="1708" y="475"/>
                  </a:cubicBezTo>
                  <a:cubicBezTo>
                    <a:pt x="1797" y="497"/>
                    <a:pt x="1878" y="512"/>
                    <a:pt x="1972" y="521"/>
                  </a:cubicBezTo>
                  <a:cubicBezTo>
                    <a:pt x="2066" y="530"/>
                    <a:pt x="2182" y="527"/>
                    <a:pt x="2275" y="528"/>
                  </a:cubicBezTo>
                  <a:cubicBezTo>
                    <a:pt x="2368" y="529"/>
                    <a:pt x="2462" y="528"/>
                    <a:pt x="2532" y="528"/>
                  </a:cubicBezTo>
                  <a:cubicBezTo>
                    <a:pt x="2602" y="528"/>
                    <a:pt x="2660" y="527"/>
                    <a:pt x="2693" y="527"/>
                  </a:cubicBezTo>
                </a:path>
              </a:pathLst>
            </a:custGeom>
            <a:noFill/>
            <a:ln w="28575"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63" name="Freeform 16"/>
            <p:cNvSpPr>
              <a:spLocks/>
            </p:cNvSpPr>
            <p:nvPr/>
          </p:nvSpPr>
          <p:spPr bwMode="auto">
            <a:xfrm>
              <a:off x="1648" y="2655"/>
              <a:ext cx="2696" cy="1104"/>
            </a:xfrm>
            <a:custGeom>
              <a:avLst/>
              <a:gdLst>
                <a:gd name="T0" fmla="*/ 0 w 2696"/>
                <a:gd name="T1" fmla="*/ 1104 h 1104"/>
                <a:gd name="T2" fmla="*/ 125 w 2696"/>
                <a:gd name="T3" fmla="*/ 702 h 1104"/>
                <a:gd name="T4" fmla="*/ 268 w 2696"/>
                <a:gd name="T5" fmla="*/ 419 h 1104"/>
                <a:gd name="T6" fmla="*/ 406 w 2696"/>
                <a:gd name="T7" fmla="*/ 239 h 1104"/>
                <a:gd name="T8" fmla="*/ 547 w 2696"/>
                <a:gd name="T9" fmla="*/ 110 h 1104"/>
                <a:gd name="T10" fmla="*/ 719 w 2696"/>
                <a:gd name="T11" fmla="*/ 22 h 1104"/>
                <a:gd name="T12" fmla="*/ 877 w 2696"/>
                <a:gd name="T13" fmla="*/ 2 h 1104"/>
                <a:gd name="T14" fmla="*/ 1027 w 2696"/>
                <a:gd name="T15" fmla="*/ 11 h 1104"/>
                <a:gd name="T16" fmla="*/ 1183 w 2696"/>
                <a:gd name="T17" fmla="*/ 59 h 1104"/>
                <a:gd name="T18" fmla="*/ 1351 w 2696"/>
                <a:gd name="T19" fmla="*/ 115 h 1104"/>
                <a:gd name="T20" fmla="*/ 1589 w 2696"/>
                <a:gd name="T21" fmla="*/ 227 h 1104"/>
                <a:gd name="T22" fmla="*/ 1833 w 2696"/>
                <a:gd name="T23" fmla="*/ 345 h 1104"/>
                <a:gd name="T24" fmla="*/ 2064 w 2696"/>
                <a:gd name="T25" fmla="*/ 464 h 1104"/>
                <a:gd name="T26" fmla="*/ 2294 w 2696"/>
                <a:gd name="T27" fmla="*/ 570 h 1104"/>
                <a:gd name="T28" fmla="*/ 2532 w 2696"/>
                <a:gd name="T29" fmla="*/ 669 h 1104"/>
                <a:gd name="T30" fmla="*/ 2696 w 2696"/>
                <a:gd name="T31" fmla="*/ 708 h 11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96" h="1104">
                  <a:moveTo>
                    <a:pt x="0" y="1104"/>
                  </a:moveTo>
                  <a:cubicBezTo>
                    <a:pt x="37" y="964"/>
                    <a:pt x="80" y="816"/>
                    <a:pt x="125" y="702"/>
                  </a:cubicBezTo>
                  <a:cubicBezTo>
                    <a:pt x="170" y="588"/>
                    <a:pt x="221" y="496"/>
                    <a:pt x="268" y="419"/>
                  </a:cubicBezTo>
                  <a:cubicBezTo>
                    <a:pt x="315" y="342"/>
                    <a:pt x="360" y="290"/>
                    <a:pt x="406" y="239"/>
                  </a:cubicBezTo>
                  <a:cubicBezTo>
                    <a:pt x="452" y="188"/>
                    <a:pt x="495" y="146"/>
                    <a:pt x="547" y="110"/>
                  </a:cubicBezTo>
                  <a:cubicBezTo>
                    <a:pt x="599" y="74"/>
                    <a:pt x="664" y="40"/>
                    <a:pt x="719" y="22"/>
                  </a:cubicBezTo>
                  <a:cubicBezTo>
                    <a:pt x="774" y="4"/>
                    <a:pt x="826" y="4"/>
                    <a:pt x="877" y="2"/>
                  </a:cubicBezTo>
                  <a:cubicBezTo>
                    <a:pt x="928" y="0"/>
                    <a:pt x="976" y="2"/>
                    <a:pt x="1027" y="11"/>
                  </a:cubicBezTo>
                  <a:cubicBezTo>
                    <a:pt x="1078" y="20"/>
                    <a:pt x="1129" y="42"/>
                    <a:pt x="1183" y="59"/>
                  </a:cubicBezTo>
                  <a:cubicBezTo>
                    <a:pt x="1237" y="76"/>
                    <a:pt x="1283" y="87"/>
                    <a:pt x="1351" y="115"/>
                  </a:cubicBezTo>
                  <a:cubicBezTo>
                    <a:pt x="1419" y="143"/>
                    <a:pt x="1509" y="189"/>
                    <a:pt x="1589" y="227"/>
                  </a:cubicBezTo>
                  <a:cubicBezTo>
                    <a:pt x="1669" y="265"/>
                    <a:pt x="1754" y="306"/>
                    <a:pt x="1833" y="345"/>
                  </a:cubicBezTo>
                  <a:cubicBezTo>
                    <a:pt x="1912" y="384"/>
                    <a:pt x="1987" y="427"/>
                    <a:pt x="2064" y="464"/>
                  </a:cubicBezTo>
                  <a:cubicBezTo>
                    <a:pt x="2141" y="501"/>
                    <a:pt x="2216" y="536"/>
                    <a:pt x="2294" y="570"/>
                  </a:cubicBezTo>
                  <a:cubicBezTo>
                    <a:pt x="2372" y="604"/>
                    <a:pt x="2465" y="646"/>
                    <a:pt x="2532" y="669"/>
                  </a:cubicBezTo>
                  <a:cubicBezTo>
                    <a:pt x="2599" y="692"/>
                    <a:pt x="2647" y="700"/>
                    <a:pt x="2696" y="708"/>
                  </a:cubicBezTo>
                </a:path>
              </a:pathLst>
            </a:custGeom>
            <a:noFill/>
            <a:ln w="28575"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64" name="Line 17"/>
            <p:cNvSpPr>
              <a:spLocks noChangeShapeType="1"/>
            </p:cNvSpPr>
            <p:nvPr/>
          </p:nvSpPr>
          <p:spPr bwMode="auto">
            <a:xfrm flipV="1">
              <a:off x="1648" y="3211"/>
              <a:ext cx="435" cy="7"/>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5" name="Line 18"/>
            <p:cNvSpPr>
              <a:spLocks noChangeShapeType="1"/>
            </p:cNvSpPr>
            <p:nvPr/>
          </p:nvSpPr>
          <p:spPr bwMode="auto">
            <a:xfrm>
              <a:off x="2073" y="3208"/>
              <a:ext cx="7" cy="554"/>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6" name="Line 19"/>
            <p:cNvSpPr>
              <a:spLocks noChangeShapeType="1"/>
            </p:cNvSpPr>
            <p:nvPr/>
          </p:nvSpPr>
          <p:spPr bwMode="auto">
            <a:xfrm>
              <a:off x="2531" y="2690"/>
              <a:ext cx="6" cy="1062"/>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7" name="Line 20"/>
            <p:cNvSpPr>
              <a:spLocks noChangeShapeType="1"/>
            </p:cNvSpPr>
            <p:nvPr/>
          </p:nvSpPr>
          <p:spPr bwMode="auto">
            <a:xfrm flipV="1">
              <a:off x="1664" y="2648"/>
              <a:ext cx="864" cy="17"/>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8" name="Text Box 21"/>
            <p:cNvSpPr txBox="1">
              <a:spLocks noChangeArrowheads="1"/>
            </p:cNvSpPr>
            <p:nvPr/>
          </p:nvSpPr>
          <p:spPr bwMode="auto">
            <a:xfrm>
              <a:off x="2136" y="3860"/>
              <a:ext cx="147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t>G = offered load = Np</a:t>
              </a:r>
              <a:endParaRPr lang="en-US" altLang="x-none"/>
            </a:p>
          </p:txBody>
        </p:sp>
        <p:sp>
          <p:nvSpPr>
            <p:cNvPr id="57369" name="Text Box 22"/>
            <p:cNvSpPr txBox="1">
              <a:spLocks noChangeArrowheads="1"/>
            </p:cNvSpPr>
            <p:nvPr/>
          </p:nvSpPr>
          <p:spPr bwMode="auto">
            <a:xfrm>
              <a:off x="1960" y="3777"/>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400">
                  <a:latin typeface="Arial" charset="0"/>
                </a:rPr>
                <a:t>0.5</a:t>
              </a:r>
              <a:endParaRPr lang="en-US" altLang="x-none" sz="1800"/>
            </a:p>
          </p:txBody>
        </p:sp>
        <p:sp>
          <p:nvSpPr>
            <p:cNvPr id="57370" name="Text Box 23"/>
            <p:cNvSpPr txBox="1">
              <a:spLocks noChangeArrowheads="1"/>
            </p:cNvSpPr>
            <p:nvPr/>
          </p:nvSpPr>
          <p:spPr bwMode="auto">
            <a:xfrm>
              <a:off x="2398" y="3777"/>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400">
                  <a:latin typeface="Arial" charset="0"/>
                </a:rPr>
                <a:t>1.0</a:t>
              </a:r>
              <a:endParaRPr lang="en-US" altLang="x-none" sz="1800"/>
            </a:p>
          </p:txBody>
        </p:sp>
        <p:sp>
          <p:nvSpPr>
            <p:cNvPr id="57371" name="Text Box 24"/>
            <p:cNvSpPr txBox="1">
              <a:spLocks noChangeArrowheads="1"/>
            </p:cNvSpPr>
            <p:nvPr/>
          </p:nvSpPr>
          <p:spPr bwMode="auto">
            <a:xfrm>
              <a:off x="2845" y="3768"/>
              <a:ext cx="19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400">
                  <a:latin typeface="Arial" charset="0"/>
                </a:rPr>
                <a:t>1.5</a:t>
              </a:r>
              <a:endParaRPr lang="en-US" altLang="x-none" sz="1800"/>
            </a:p>
          </p:txBody>
        </p:sp>
        <p:sp>
          <p:nvSpPr>
            <p:cNvPr id="57372" name="Text Box 25"/>
            <p:cNvSpPr txBox="1">
              <a:spLocks noChangeArrowheads="1"/>
            </p:cNvSpPr>
            <p:nvPr/>
          </p:nvSpPr>
          <p:spPr bwMode="auto">
            <a:xfrm>
              <a:off x="3289" y="3774"/>
              <a:ext cx="19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400">
                  <a:latin typeface="Arial" charset="0"/>
                </a:rPr>
                <a:t>2.0</a:t>
              </a:r>
              <a:endParaRPr lang="en-US" altLang="x-none" sz="1800"/>
            </a:p>
          </p:txBody>
        </p:sp>
        <p:sp>
          <p:nvSpPr>
            <p:cNvPr id="57373" name="Text Box 26"/>
            <p:cNvSpPr txBox="1">
              <a:spLocks noChangeArrowheads="1"/>
            </p:cNvSpPr>
            <p:nvPr/>
          </p:nvSpPr>
          <p:spPr bwMode="auto">
            <a:xfrm>
              <a:off x="1371" y="3352"/>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400">
                  <a:latin typeface="Arial" charset="0"/>
                </a:rPr>
                <a:t>0.1</a:t>
              </a:r>
              <a:endParaRPr lang="en-US" altLang="x-none" sz="1800"/>
            </a:p>
          </p:txBody>
        </p:sp>
        <p:sp>
          <p:nvSpPr>
            <p:cNvPr id="57374" name="Text Box 27"/>
            <p:cNvSpPr txBox="1">
              <a:spLocks noChangeArrowheads="1"/>
            </p:cNvSpPr>
            <p:nvPr/>
          </p:nvSpPr>
          <p:spPr bwMode="auto">
            <a:xfrm>
              <a:off x="1375" y="3058"/>
              <a:ext cx="19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400">
                  <a:latin typeface="Arial" charset="0"/>
                </a:rPr>
                <a:t>0.2</a:t>
              </a:r>
              <a:endParaRPr lang="en-US" altLang="x-none" sz="1800"/>
            </a:p>
          </p:txBody>
        </p:sp>
        <p:sp>
          <p:nvSpPr>
            <p:cNvPr id="57375" name="Text Box 28"/>
            <p:cNvSpPr txBox="1">
              <a:spLocks noChangeArrowheads="1"/>
            </p:cNvSpPr>
            <p:nvPr/>
          </p:nvSpPr>
          <p:spPr bwMode="auto">
            <a:xfrm>
              <a:off x="1359" y="2778"/>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400">
                  <a:latin typeface="Arial" charset="0"/>
                </a:rPr>
                <a:t>0.3</a:t>
              </a:r>
              <a:endParaRPr lang="en-US" altLang="x-none" sz="1800"/>
            </a:p>
          </p:txBody>
        </p:sp>
        <p:sp>
          <p:nvSpPr>
            <p:cNvPr id="57376" name="Text Box 29"/>
            <p:cNvSpPr txBox="1">
              <a:spLocks noChangeArrowheads="1"/>
            </p:cNvSpPr>
            <p:nvPr/>
          </p:nvSpPr>
          <p:spPr bwMode="auto">
            <a:xfrm>
              <a:off x="1363" y="2459"/>
              <a:ext cx="19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400">
                  <a:latin typeface="Arial" charset="0"/>
                </a:rPr>
                <a:t>0.4</a:t>
              </a:r>
              <a:endParaRPr lang="en-US" altLang="x-none" sz="1800"/>
            </a:p>
          </p:txBody>
        </p:sp>
        <p:sp>
          <p:nvSpPr>
            <p:cNvPr id="57377" name="Text Box 30"/>
            <p:cNvSpPr txBox="1">
              <a:spLocks noChangeArrowheads="1"/>
            </p:cNvSpPr>
            <p:nvPr/>
          </p:nvSpPr>
          <p:spPr bwMode="auto">
            <a:xfrm>
              <a:off x="3380" y="3472"/>
              <a:ext cx="5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b="1">
                  <a:solidFill>
                    <a:srgbClr val="FF0000"/>
                  </a:solidFill>
                </a:rPr>
                <a:t>Pure Aloha</a:t>
              </a:r>
              <a:endParaRPr lang="en-US" altLang="x-none" sz="1800" b="1"/>
            </a:p>
          </p:txBody>
        </p:sp>
        <p:sp>
          <p:nvSpPr>
            <p:cNvPr id="57378" name="Text Box 31"/>
            <p:cNvSpPr txBox="1">
              <a:spLocks noChangeArrowheads="1"/>
            </p:cNvSpPr>
            <p:nvPr/>
          </p:nvSpPr>
          <p:spPr bwMode="auto">
            <a:xfrm>
              <a:off x="3635" y="2935"/>
              <a:ext cx="69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b="1">
                  <a:solidFill>
                    <a:srgbClr val="FF0000"/>
                  </a:solidFill>
                </a:rPr>
                <a:t>Slotted Aloha</a:t>
              </a:r>
              <a:endParaRPr lang="en-US" altLang="x-none" sz="1800" b="1"/>
            </a:p>
          </p:txBody>
        </p:sp>
      </p:grpSp>
      <p:sp>
        <p:nvSpPr>
          <p:cNvPr id="57348" name="Text Box 32"/>
          <p:cNvSpPr txBox="1">
            <a:spLocks noChangeArrowheads="1"/>
          </p:cNvSpPr>
          <p:nvPr/>
        </p:nvSpPr>
        <p:spPr bwMode="auto">
          <a:xfrm rot="-5391161">
            <a:off x="-1019175" y="2543175"/>
            <a:ext cx="3959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000"/>
              <a:t>S = throughput = </a:t>
            </a:r>
            <a:r>
              <a:rPr lang="ja-JP" altLang="en-US" sz="2000">
                <a:latin typeface="Arial" charset="0"/>
              </a:rPr>
              <a:t>“</a:t>
            </a:r>
            <a:r>
              <a:rPr lang="en-US" altLang="ja-JP" sz="2000"/>
              <a:t>goodput</a:t>
            </a:r>
            <a:r>
              <a:rPr lang="ja-JP" altLang="en-US" sz="2000">
                <a:latin typeface="Arial" charset="0"/>
              </a:rPr>
              <a:t>”</a:t>
            </a:r>
            <a:r>
              <a:rPr lang="en-US" altLang="ja-JP" sz="2000"/>
              <a:t> </a:t>
            </a:r>
          </a:p>
          <a:p>
            <a:pPr>
              <a:spcBef>
                <a:spcPct val="0"/>
              </a:spcBef>
              <a:buFontTx/>
              <a:buNone/>
            </a:pPr>
            <a:r>
              <a:rPr lang="en-US" altLang="en-US" sz="2000"/>
              <a:t>     (success rate)</a:t>
            </a:r>
            <a:endParaRPr lang="en-US" altLang="en-US" sz="2400"/>
          </a:p>
        </p:txBody>
      </p:sp>
      <p:sp>
        <p:nvSpPr>
          <p:cNvPr id="57349" name="Text Box 33"/>
          <p:cNvSpPr txBox="1">
            <a:spLocks noChangeArrowheads="1"/>
          </p:cNvSpPr>
          <p:nvPr/>
        </p:nvSpPr>
        <p:spPr bwMode="auto">
          <a:xfrm>
            <a:off x="533400" y="5486400"/>
            <a:ext cx="486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solidFill>
                  <a:srgbClr val="FF0000"/>
                </a:solidFill>
                <a:latin typeface="Times New Roman" charset="0"/>
              </a:rPr>
              <a:t>Can we do better with random access?</a:t>
            </a:r>
          </a:p>
        </p:txBody>
      </p:sp>
      <p:sp>
        <p:nvSpPr>
          <p:cNvPr id="3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3EFC3C34-6298-3B46-802B-6019F7941E5D}" type="slidenum">
              <a:rPr lang="en-US" altLang="en-US" sz="1200">
                <a:ea typeface="MS PGothic" charset="-128"/>
              </a:rPr>
              <a:pPr>
                <a:spcBef>
                  <a:spcPct val="0"/>
                </a:spcBef>
                <a:buFontTx/>
                <a:buNone/>
              </a:pPr>
              <a:t>4</a:t>
            </a:fld>
            <a:endParaRPr lang="en-US" altLang="en-US" sz="1200">
              <a:ea typeface="MS PGothic" charset="-128"/>
            </a:endParaRPr>
          </a:p>
        </p:txBody>
      </p:sp>
      <p:sp>
        <p:nvSpPr>
          <p:cNvPr id="145410" name="Rectangle 2"/>
          <p:cNvSpPr>
            <a:spLocks noGrp="1" noChangeArrowheads="1"/>
          </p:cNvSpPr>
          <p:nvPr>
            <p:ph type="title"/>
          </p:nvPr>
        </p:nvSpPr>
        <p:spPr>
          <a:xfrm>
            <a:off x="609600" y="304800"/>
            <a:ext cx="7772400" cy="533400"/>
          </a:xfrm>
        </p:spPr>
        <p:txBody>
          <a:bodyPr/>
          <a:lstStyle/>
          <a:p>
            <a:pPr>
              <a:defRPr/>
            </a:pPr>
            <a:r>
              <a:rPr lang="en-US" sz="3400" smtClean="0">
                <a:cs typeface="+mj-cs"/>
              </a:rPr>
              <a:t>Data Link Layer Functions</a:t>
            </a:r>
          </a:p>
        </p:txBody>
      </p:sp>
      <p:sp>
        <p:nvSpPr>
          <p:cNvPr id="19459" name="Rectangle 3"/>
          <p:cNvSpPr>
            <a:spLocks noGrp="1" noChangeArrowheads="1"/>
          </p:cNvSpPr>
          <p:nvPr>
            <p:ph type="body" idx="1"/>
          </p:nvPr>
        </p:nvSpPr>
        <p:spPr>
          <a:xfrm>
            <a:off x="457200" y="914400"/>
            <a:ext cx="8153400" cy="5181600"/>
          </a:xfrm>
        </p:spPr>
        <p:txBody>
          <a:bodyPr/>
          <a:lstStyle/>
          <a:p>
            <a:r>
              <a:rPr lang="en-US" altLang="en-US" sz="2000" i="1">
                <a:solidFill>
                  <a:srgbClr val="FF0000"/>
                </a:solidFill>
              </a:rPr>
              <a:t>Framing</a:t>
            </a:r>
            <a:endParaRPr lang="en-US" altLang="en-US" sz="2000" i="1"/>
          </a:p>
          <a:p>
            <a:pPr lvl="1"/>
            <a:r>
              <a:rPr lang="en-US" altLang="en-US"/>
              <a:t>sender (transmitter): encapsulate datagram into frame, adding header, trailer, transmit frame</a:t>
            </a:r>
          </a:p>
          <a:p>
            <a:pPr lvl="1"/>
            <a:r>
              <a:rPr lang="en-US" altLang="en-US"/>
              <a:t>receiver: detect beginning of frames, receive frame, decapsulate frame, stripping off header, trailer</a:t>
            </a:r>
          </a:p>
          <a:p>
            <a:r>
              <a:rPr lang="en-US" altLang="en-US" sz="2000" i="1">
                <a:solidFill>
                  <a:srgbClr val="FF0000"/>
                </a:solidFill>
              </a:rPr>
              <a:t>Link Access (Media Access Control)</a:t>
            </a:r>
            <a:endParaRPr lang="en-US" altLang="en-US" sz="2000" i="1"/>
          </a:p>
          <a:p>
            <a:pPr lvl="1"/>
            <a:r>
              <a:rPr lang="en-US" altLang="en-US"/>
              <a:t>determine whether it</a:t>
            </a:r>
            <a:r>
              <a:rPr lang="ja-JP" altLang="en-US">
                <a:latin typeface="Arial" charset="0"/>
              </a:rPr>
              <a:t>’</a:t>
            </a:r>
            <a:r>
              <a:rPr lang="en-US" altLang="ja-JP"/>
              <a:t>s Okay to transmit over the link</a:t>
            </a:r>
          </a:p>
          <a:p>
            <a:pPr lvl="2"/>
            <a:r>
              <a:rPr lang="en-US" altLang="en-US"/>
              <a:t>particularly important when link shared by many nodes</a:t>
            </a:r>
          </a:p>
          <a:p>
            <a:pPr lvl="3"/>
            <a:r>
              <a:rPr lang="en-US" altLang="en-US" sz="1800"/>
              <a:t>also an issue over </a:t>
            </a:r>
            <a:r>
              <a:rPr lang="ja-JP" altLang="en-US" sz="1800">
                <a:latin typeface="Arial" charset="0"/>
              </a:rPr>
              <a:t>“</a:t>
            </a:r>
            <a:r>
              <a:rPr lang="en-US" altLang="ja-JP" sz="1800"/>
              <a:t>half-duplex</a:t>
            </a:r>
            <a:r>
              <a:rPr lang="ja-JP" altLang="en-US" sz="1800">
                <a:latin typeface="Arial" charset="0"/>
              </a:rPr>
              <a:t>”</a:t>
            </a:r>
            <a:r>
              <a:rPr lang="en-US" altLang="ja-JP" sz="1800"/>
              <a:t> point-to-point link (why?)  </a:t>
            </a:r>
          </a:p>
          <a:p>
            <a:pPr lvl="2"/>
            <a:r>
              <a:rPr lang="en-US" altLang="en-US"/>
              <a:t>need </a:t>
            </a:r>
            <a:r>
              <a:rPr lang="en-US" altLang="en-US">
                <a:solidFill>
                  <a:srgbClr val="6600FF"/>
                </a:solidFill>
              </a:rPr>
              <a:t>media access control</a:t>
            </a:r>
            <a:r>
              <a:rPr lang="en-US" altLang="en-US"/>
              <a:t> (MAC)</a:t>
            </a:r>
          </a:p>
          <a:p>
            <a:pPr lvl="1"/>
            <a:r>
              <a:rPr lang="ja-JP" altLang="en-US">
                <a:solidFill>
                  <a:srgbClr val="FF0000"/>
                </a:solidFill>
                <a:latin typeface="Arial" charset="0"/>
              </a:rPr>
              <a:t>“</a:t>
            </a:r>
            <a:r>
              <a:rPr lang="en-US" altLang="ja-JP">
                <a:solidFill>
                  <a:srgbClr val="FF0000"/>
                </a:solidFill>
              </a:rPr>
              <a:t>physical addresses</a:t>
            </a:r>
            <a:r>
              <a:rPr lang="ja-JP" altLang="en-US">
                <a:solidFill>
                  <a:srgbClr val="FF0000"/>
                </a:solidFill>
                <a:latin typeface="Arial" charset="0"/>
              </a:rPr>
              <a:t>”</a:t>
            </a:r>
            <a:r>
              <a:rPr lang="en-US" altLang="ja-JP"/>
              <a:t> identify sender/receiver on a link!</a:t>
            </a:r>
          </a:p>
          <a:p>
            <a:pPr lvl="2"/>
            <a:r>
              <a:rPr lang="en-US" altLang="en-US"/>
              <a:t>particularly important when link shared by many nodes, while over point-to-point link, not necessary </a:t>
            </a:r>
          </a:p>
          <a:p>
            <a:pPr lvl="2"/>
            <a:r>
              <a:rPr lang="ja-JP" altLang="en-US">
                <a:latin typeface="Arial" charset="0"/>
              </a:rPr>
              <a:t>“</a:t>
            </a:r>
            <a:r>
              <a:rPr lang="en-US" altLang="ja-JP"/>
              <a:t>physical addresses</a:t>
            </a:r>
            <a:r>
              <a:rPr lang="ja-JP" altLang="en-US">
                <a:latin typeface="Arial" charset="0"/>
              </a:rPr>
              <a:t>”</a:t>
            </a:r>
            <a:r>
              <a:rPr lang="en-US" altLang="ja-JP"/>
              <a:t> often referred to as </a:t>
            </a:r>
            <a:r>
              <a:rPr lang="ja-JP" altLang="en-US">
                <a:latin typeface="Arial" charset="0"/>
              </a:rPr>
              <a:t>“</a:t>
            </a:r>
            <a:r>
              <a:rPr lang="en-US" altLang="ja-JP"/>
              <a:t>MAC</a:t>
            </a:r>
            <a:r>
              <a:rPr lang="ja-JP" altLang="en-US">
                <a:latin typeface="Arial" charset="0"/>
              </a:rPr>
              <a:t>”</a:t>
            </a:r>
            <a:r>
              <a:rPr lang="en-US" altLang="ja-JP"/>
              <a:t> addresses</a:t>
            </a:r>
          </a:p>
          <a:p>
            <a:pPr lvl="3"/>
            <a:r>
              <a:rPr lang="en-US" altLang="en-US" sz="1800">
                <a:solidFill>
                  <a:srgbClr val="FF0000"/>
                </a:solidFill>
              </a:rPr>
              <a:t>different from IP addresses (which are logical &amp; global)!</a:t>
            </a:r>
          </a:p>
        </p:txBody>
      </p:sp>
      <p:sp>
        <p:nvSpPr>
          <p:cNvPr id="5"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99CBBADE-5E2A-714A-A2A7-B70587D95D56}" type="slidenum">
              <a:rPr lang="en-US" altLang="en-US" sz="1200"/>
              <a:pPr>
                <a:spcBef>
                  <a:spcPct val="0"/>
                </a:spcBef>
                <a:buFontTx/>
                <a:buNone/>
              </a:pPr>
              <a:t>40</a:t>
            </a:fld>
            <a:endParaRPr lang="en-US" altLang="en-US" sz="1200"/>
          </a:p>
        </p:txBody>
      </p:sp>
      <p:sp>
        <p:nvSpPr>
          <p:cNvPr id="207874" name="Rectangle 2"/>
          <p:cNvSpPr>
            <a:spLocks noGrp="1" noChangeArrowheads="1"/>
          </p:cNvSpPr>
          <p:nvPr>
            <p:ph type="title"/>
          </p:nvPr>
        </p:nvSpPr>
        <p:spPr>
          <a:xfrm>
            <a:off x="609600" y="228600"/>
            <a:ext cx="7772400" cy="914400"/>
          </a:xfrm>
        </p:spPr>
        <p:txBody>
          <a:bodyPr/>
          <a:lstStyle/>
          <a:p>
            <a:pPr>
              <a:defRPr/>
            </a:pPr>
            <a:r>
              <a:rPr lang="en-US" sz="3600" smtClean="0">
                <a:cs typeface="+mj-cs"/>
              </a:rPr>
              <a:t>Carrier Sense Multiple Access</a:t>
            </a:r>
          </a:p>
        </p:txBody>
      </p:sp>
      <p:sp>
        <p:nvSpPr>
          <p:cNvPr id="207875" name="Rectangle 3"/>
          <p:cNvSpPr>
            <a:spLocks noGrp="1" noChangeArrowheads="1"/>
          </p:cNvSpPr>
          <p:nvPr>
            <p:ph type="body" idx="1"/>
          </p:nvPr>
        </p:nvSpPr>
        <p:spPr>
          <a:xfrm>
            <a:off x="685800" y="990600"/>
            <a:ext cx="7772400" cy="4953000"/>
          </a:xfrm>
        </p:spPr>
        <p:txBody>
          <a:bodyPr/>
          <a:lstStyle/>
          <a:p>
            <a:pPr>
              <a:lnSpc>
                <a:spcPct val="90000"/>
              </a:lnSpc>
            </a:pPr>
            <a:r>
              <a:rPr lang="en-US" altLang="en-US" sz="2000"/>
              <a:t>Aloha is inefficient (and rude): </a:t>
            </a:r>
          </a:p>
          <a:p>
            <a:pPr lvl="1">
              <a:lnSpc>
                <a:spcPct val="90000"/>
              </a:lnSpc>
            </a:pPr>
            <a:r>
              <a:rPr lang="en-US" altLang="en-US" sz="1800"/>
              <a:t>doesn</a:t>
            </a:r>
            <a:r>
              <a:rPr lang="ja-JP" altLang="en-US" sz="1800">
                <a:latin typeface="Arial" charset="0"/>
              </a:rPr>
              <a:t>’</a:t>
            </a:r>
            <a:r>
              <a:rPr lang="en-US" altLang="ja-JP" sz="1800"/>
              <a:t>t listen before talking</a:t>
            </a:r>
          </a:p>
          <a:p>
            <a:pPr>
              <a:lnSpc>
                <a:spcPct val="90000"/>
              </a:lnSpc>
            </a:pPr>
            <a:r>
              <a:rPr lang="en-US" altLang="en-US" sz="2200">
                <a:solidFill>
                  <a:srgbClr val="FF0000"/>
                </a:solidFill>
              </a:rPr>
              <a:t>CSMA: Listen before transmit</a:t>
            </a:r>
            <a:r>
              <a:rPr lang="en-US" altLang="en-US" sz="2000"/>
              <a:t> </a:t>
            </a:r>
          </a:p>
          <a:p>
            <a:pPr lvl="1">
              <a:lnSpc>
                <a:spcPct val="90000"/>
              </a:lnSpc>
            </a:pPr>
            <a:r>
              <a:rPr lang="en-US" altLang="en-US" sz="1800">
                <a:solidFill>
                  <a:srgbClr val="6600FF"/>
                </a:solidFill>
              </a:rPr>
              <a:t>Human analogy: don</a:t>
            </a:r>
            <a:r>
              <a:rPr lang="ja-JP" altLang="en-US" sz="1800">
                <a:solidFill>
                  <a:srgbClr val="6600FF"/>
                </a:solidFill>
                <a:latin typeface="Arial" charset="0"/>
              </a:rPr>
              <a:t>’</a:t>
            </a:r>
            <a:r>
              <a:rPr lang="en-US" altLang="ja-JP" sz="1800">
                <a:solidFill>
                  <a:srgbClr val="6600FF"/>
                </a:solidFill>
              </a:rPr>
              <a:t>t interrupt others!</a:t>
            </a:r>
          </a:p>
          <a:p>
            <a:pPr lvl="1">
              <a:lnSpc>
                <a:spcPct val="90000"/>
              </a:lnSpc>
            </a:pPr>
            <a:r>
              <a:rPr lang="en-US" altLang="en-US" sz="1800"/>
              <a:t>If channel idle, transmit entire packet</a:t>
            </a:r>
          </a:p>
          <a:p>
            <a:pPr lvl="1">
              <a:lnSpc>
                <a:spcPct val="90000"/>
              </a:lnSpc>
            </a:pPr>
            <a:r>
              <a:rPr lang="en-US" altLang="en-US" sz="1800"/>
              <a:t>If busy, defer transmission</a:t>
            </a:r>
          </a:p>
          <a:p>
            <a:pPr lvl="2">
              <a:lnSpc>
                <a:spcPct val="90000"/>
              </a:lnSpc>
            </a:pPr>
            <a:r>
              <a:rPr lang="en-US" altLang="en-US"/>
              <a:t>How long should we wait?</a:t>
            </a:r>
          </a:p>
          <a:p>
            <a:pPr>
              <a:lnSpc>
                <a:spcPct val="90000"/>
              </a:lnSpc>
            </a:pPr>
            <a:r>
              <a:rPr lang="en-US" altLang="en-US" sz="1800">
                <a:solidFill>
                  <a:srgbClr val="FF0000"/>
                </a:solidFill>
              </a:rPr>
              <a:t>Persistent vs. Nonpersistent</a:t>
            </a:r>
            <a:r>
              <a:rPr lang="en-US" altLang="en-US" sz="1800"/>
              <a:t> CSMA</a:t>
            </a:r>
            <a:r>
              <a:rPr lang="en-US" altLang="en-US" sz="2400"/>
              <a:t> </a:t>
            </a:r>
          </a:p>
          <a:p>
            <a:pPr lvl="1">
              <a:lnSpc>
                <a:spcPct val="90000"/>
              </a:lnSpc>
            </a:pPr>
            <a:r>
              <a:rPr lang="en-US" altLang="en-US" sz="1800"/>
              <a:t>Nonpersistent: </a:t>
            </a:r>
          </a:p>
          <a:p>
            <a:pPr lvl="2">
              <a:lnSpc>
                <a:spcPct val="90000"/>
              </a:lnSpc>
            </a:pPr>
            <a:r>
              <a:rPr lang="en-US" altLang="en-US"/>
              <a:t>if idle, transmit</a:t>
            </a:r>
          </a:p>
          <a:p>
            <a:pPr lvl="2">
              <a:lnSpc>
                <a:spcPct val="90000"/>
              </a:lnSpc>
            </a:pPr>
            <a:r>
              <a:rPr lang="en-US" altLang="en-US"/>
              <a:t>if busy, wait random amount of time</a:t>
            </a:r>
          </a:p>
          <a:p>
            <a:pPr lvl="1">
              <a:lnSpc>
                <a:spcPct val="90000"/>
              </a:lnSpc>
            </a:pPr>
            <a:r>
              <a:rPr lang="en-US" altLang="en-US" sz="1800"/>
              <a:t>p-persistent</a:t>
            </a:r>
          </a:p>
          <a:p>
            <a:pPr lvl="2">
              <a:lnSpc>
                <a:spcPct val="90000"/>
              </a:lnSpc>
            </a:pPr>
            <a:r>
              <a:rPr lang="en-US" altLang="en-US"/>
              <a:t>If idle, transmit with probability p</a:t>
            </a:r>
          </a:p>
          <a:p>
            <a:pPr lvl="2">
              <a:lnSpc>
                <a:spcPct val="90000"/>
              </a:lnSpc>
            </a:pPr>
            <a:r>
              <a:rPr lang="en-US" altLang="en-US"/>
              <a:t>If busy, wait till it becomes idle</a:t>
            </a:r>
          </a:p>
          <a:p>
            <a:pPr lvl="2">
              <a:lnSpc>
                <a:spcPct val="90000"/>
              </a:lnSpc>
            </a:pPr>
            <a:r>
              <a:rPr lang="en-US" altLang="en-US"/>
              <a:t>If collision, wait random amount of time</a:t>
            </a:r>
          </a:p>
          <a:p>
            <a:pPr>
              <a:lnSpc>
                <a:spcPct val="90000"/>
              </a:lnSpc>
            </a:pPr>
            <a:r>
              <a:rPr lang="en-US" altLang="en-US" sz="2200">
                <a:solidFill>
                  <a:srgbClr val="FF0000"/>
                </a:solidFill>
              </a:rPr>
              <a:t>Can carrier sense avoid collisions completely?</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0787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078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078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078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078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0787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078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0787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0787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0787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0787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207875">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207875">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207875">
                                            <p:txEl>
                                              <p:pRg st="14" end="1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0787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74F075C7-606F-834D-A508-3D0BF1489C84}" type="slidenum">
              <a:rPr lang="en-US" altLang="en-US" sz="1200"/>
              <a:pPr>
                <a:spcBef>
                  <a:spcPct val="0"/>
                </a:spcBef>
                <a:buFontTx/>
                <a:buNone/>
              </a:pPr>
              <a:t>41</a:t>
            </a:fld>
            <a:endParaRPr lang="en-US" altLang="en-US" sz="1200"/>
          </a:p>
        </p:txBody>
      </p:sp>
      <p:sp>
        <p:nvSpPr>
          <p:cNvPr id="186370" name="Rectangle 2"/>
          <p:cNvSpPr>
            <a:spLocks noGrp="1" noChangeArrowheads="1"/>
          </p:cNvSpPr>
          <p:nvPr>
            <p:ph type="title"/>
          </p:nvPr>
        </p:nvSpPr>
        <p:spPr>
          <a:xfrm>
            <a:off x="457200" y="0"/>
            <a:ext cx="7772400" cy="1143000"/>
          </a:xfrm>
        </p:spPr>
        <p:txBody>
          <a:bodyPr/>
          <a:lstStyle/>
          <a:p>
            <a:pPr>
              <a:defRPr/>
            </a:pPr>
            <a:r>
              <a:rPr lang="en-US" sz="3600" smtClean="0">
                <a:cs typeface="+mj-cs"/>
              </a:rPr>
              <a:t>CSMA Collisions</a:t>
            </a:r>
          </a:p>
        </p:txBody>
      </p:sp>
      <p:pic>
        <p:nvPicPr>
          <p:cNvPr id="61443" name="Picture 3"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413" y="1322388"/>
            <a:ext cx="4287837" cy="454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4"/>
          <p:cNvSpPr>
            <a:spLocks noChangeArrowheads="1"/>
          </p:cNvSpPr>
          <p:nvPr/>
        </p:nvSpPr>
        <p:spPr bwMode="auto">
          <a:xfrm>
            <a:off x="307975" y="1536700"/>
            <a:ext cx="37941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400">
                <a:solidFill>
                  <a:schemeClr val="accent2"/>
                </a:solidFill>
              </a:rPr>
              <a:t>collisions </a:t>
            </a:r>
            <a:r>
              <a:rPr lang="en-US" altLang="en-US" sz="2400" i="1">
                <a:solidFill>
                  <a:schemeClr val="accent2"/>
                </a:solidFill>
              </a:rPr>
              <a:t>can</a:t>
            </a:r>
            <a:r>
              <a:rPr lang="en-US" altLang="en-US" sz="2400">
                <a:solidFill>
                  <a:schemeClr val="accent2"/>
                </a:solidFill>
              </a:rPr>
              <a:t> still occur:</a:t>
            </a:r>
            <a:endParaRPr lang="en-US" altLang="en-US" sz="2400"/>
          </a:p>
          <a:p>
            <a:pPr>
              <a:spcBef>
                <a:spcPct val="0"/>
              </a:spcBef>
              <a:buFontTx/>
              <a:buNone/>
            </a:pPr>
            <a:r>
              <a:rPr lang="en-US" altLang="en-US" sz="2000"/>
              <a:t>propagation delay means </a:t>
            </a:r>
          </a:p>
          <a:p>
            <a:pPr>
              <a:spcBef>
                <a:spcPct val="0"/>
              </a:spcBef>
              <a:buFontTx/>
              <a:buNone/>
            </a:pPr>
            <a:r>
              <a:rPr lang="en-US" altLang="en-US" sz="2000"/>
              <a:t>two nodes may not hear</a:t>
            </a:r>
          </a:p>
          <a:p>
            <a:pPr>
              <a:spcBef>
                <a:spcPct val="0"/>
              </a:spcBef>
              <a:buFontTx/>
              <a:buNone/>
            </a:pPr>
            <a:r>
              <a:rPr lang="en-US" altLang="en-US" sz="2000"/>
              <a:t>each other</a:t>
            </a:r>
            <a:r>
              <a:rPr lang="ja-JP" altLang="en-US" sz="2000">
                <a:latin typeface="Arial" charset="0"/>
              </a:rPr>
              <a:t>’</a:t>
            </a:r>
            <a:r>
              <a:rPr lang="en-US" altLang="ja-JP" sz="2000"/>
              <a:t>s transmission</a:t>
            </a:r>
            <a:endParaRPr lang="en-US" altLang="en-US" sz="2400">
              <a:latin typeface="Times New Roman" charset="0"/>
            </a:endParaRPr>
          </a:p>
        </p:txBody>
      </p:sp>
      <p:sp>
        <p:nvSpPr>
          <p:cNvPr id="61445" name="Rectangle 5"/>
          <p:cNvSpPr>
            <a:spLocks noChangeArrowheads="1"/>
          </p:cNvSpPr>
          <p:nvPr/>
        </p:nvSpPr>
        <p:spPr bwMode="auto">
          <a:xfrm>
            <a:off x="307975" y="3059113"/>
            <a:ext cx="34988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solidFill>
                  <a:schemeClr val="accent2"/>
                </a:solidFill>
              </a:rPr>
              <a:t>collision:</a:t>
            </a:r>
            <a:endParaRPr lang="en-US" altLang="x-none" sz="2400"/>
          </a:p>
          <a:p>
            <a:pPr>
              <a:spcBef>
                <a:spcPct val="0"/>
              </a:spcBef>
              <a:buFontTx/>
              <a:buNone/>
            </a:pPr>
            <a:r>
              <a:rPr lang="en-US" altLang="x-none" sz="2000"/>
              <a:t>entire packet transmission </a:t>
            </a:r>
          </a:p>
          <a:p>
            <a:pPr>
              <a:spcBef>
                <a:spcPct val="0"/>
              </a:spcBef>
              <a:buFontTx/>
              <a:buNone/>
            </a:pPr>
            <a:r>
              <a:rPr lang="en-US" altLang="x-none" sz="2000"/>
              <a:t>time wasted</a:t>
            </a:r>
            <a:endParaRPr lang="en-US" altLang="x-none" sz="2000">
              <a:latin typeface="Times New Roman" charset="0"/>
            </a:endParaRPr>
          </a:p>
        </p:txBody>
      </p:sp>
      <p:sp>
        <p:nvSpPr>
          <p:cNvPr id="61446" name="Rectangle 6"/>
          <p:cNvSpPr>
            <a:spLocks noChangeArrowheads="1"/>
          </p:cNvSpPr>
          <p:nvPr/>
        </p:nvSpPr>
        <p:spPr bwMode="auto">
          <a:xfrm>
            <a:off x="4724400" y="914400"/>
            <a:ext cx="3546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a:t>spatial layout of nodes </a:t>
            </a:r>
            <a:endParaRPr lang="en-US" altLang="x-none" sz="2000">
              <a:latin typeface="Times New Roman" charset="0"/>
            </a:endParaRPr>
          </a:p>
        </p:txBody>
      </p:sp>
      <p:sp>
        <p:nvSpPr>
          <p:cNvPr id="61447" name="Rectangle 7"/>
          <p:cNvSpPr>
            <a:spLocks noChangeArrowheads="1"/>
          </p:cNvSpPr>
          <p:nvPr/>
        </p:nvSpPr>
        <p:spPr bwMode="auto">
          <a:xfrm>
            <a:off x="307975" y="4125913"/>
            <a:ext cx="41354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solidFill>
                  <a:schemeClr val="accent2"/>
                </a:solidFill>
              </a:rPr>
              <a:t>note:</a:t>
            </a:r>
            <a:endParaRPr lang="en-US" altLang="x-none" sz="2400"/>
          </a:p>
          <a:p>
            <a:pPr>
              <a:spcBef>
                <a:spcPct val="0"/>
              </a:spcBef>
              <a:buFontTx/>
              <a:buNone/>
            </a:pPr>
            <a:r>
              <a:rPr lang="en-US" altLang="x-none" sz="2000"/>
              <a:t>role of distance &amp; propagation delay in determining collision probability</a:t>
            </a:r>
            <a:endParaRPr lang="en-US" altLang="x-none" sz="2000">
              <a:latin typeface="Times New Roman" charset="0"/>
            </a:endParaRPr>
          </a:p>
        </p:txBody>
      </p:sp>
      <p:sp>
        <p:nvSpPr>
          <p:cNvPr id="11"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53BCA894-9E98-2145-AD51-7C7A98439EF7}" type="slidenum">
              <a:rPr lang="en-US" altLang="en-US" sz="1200"/>
              <a:pPr>
                <a:spcBef>
                  <a:spcPct val="0"/>
                </a:spcBef>
                <a:buFontTx/>
                <a:buNone/>
              </a:pPr>
              <a:t>42</a:t>
            </a:fld>
            <a:endParaRPr lang="en-US" altLang="en-US" sz="1200"/>
          </a:p>
        </p:txBody>
      </p:sp>
      <p:sp>
        <p:nvSpPr>
          <p:cNvPr id="187394" name="Rectangle 2"/>
          <p:cNvSpPr>
            <a:spLocks noGrp="1" noChangeArrowheads="1"/>
          </p:cNvSpPr>
          <p:nvPr>
            <p:ph type="title"/>
          </p:nvPr>
        </p:nvSpPr>
        <p:spPr>
          <a:xfrm>
            <a:off x="685800" y="304800"/>
            <a:ext cx="7772400" cy="1143000"/>
          </a:xfrm>
        </p:spPr>
        <p:txBody>
          <a:bodyPr/>
          <a:lstStyle/>
          <a:p>
            <a:pPr>
              <a:defRPr/>
            </a:pPr>
            <a:r>
              <a:rPr lang="en-US" sz="3600" smtClean="0">
                <a:cs typeface="+mj-cs"/>
              </a:rPr>
              <a:t>CSMA/CD (Collision Detection)</a:t>
            </a:r>
          </a:p>
        </p:txBody>
      </p:sp>
      <p:sp>
        <p:nvSpPr>
          <p:cNvPr id="187395" name="Rectangle 3"/>
          <p:cNvSpPr>
            <a:spLocks noGrp="1" noChangeArrowheads="1"/>
          </p:cNvSpPr>
          <p:nvPr>
            <p:ph type="body" idx="1"/>
          </p:nvPr>
        </p:nvSpPr>
        <p:spPr>
          <a:xfrm>
            <a:off x="522288" y="1433513"/>
            <a:ext cx="8264525" cy="4648200"/>
          </a:xfrm>
        </p:spPr>
        <p:txBody>
          <a:bodyPr/>
          <a:lstStyle/>
          <a:p>
            <a:pPr>
              <a:buFontTx/>
              <a:buNone/>
              <a:defRPr/>
            </a:pPr>
            <a:r>
              <a:rPr lang="en-US" sz="2400" smtClean="0">
                <a:solidFill>
                  <a:srgbClr val="FF0000"/>
                </a:solidFill>
                <a:cs typeface="+mn-cs"/>
              </a:rPr>
              <a:t>CSMA/CD:</a:t>
            </a:r>
            <a:r>
              <a:rPr lang="en-US" sz="2400" smtClean="0">
                <a:cs typeface="+mn-cs"/>
              </a:rPr>
              <a:t> carrier sensing, deferral as in CSMA</a:t>
            </a:r>
          </a:p>
          <a:p>
            <a:pPr lvl="1">
              <a:defRPr/>
            </a:pPr>
            <a:r>
              <a:rPr lang="en-US" smtClean="0"/>
              <a:t>collisions </a:t>
            </a:r>
            <a:r>
              <a:rPr lang="en-US" i="1" smtClean="0"/>
              <a:t>detected</a:t>
            </a:r>
            <a:r>
              <a:rPr lang="en-US" smtClean="0"/>
              <a:t> within short time</a:t>
            </a:r>
          </a:p>
          <a:p>
            <a:pPr lvl="1">
              <a:defRPr/>
            </a:pPr>
            <a:r>
              <a:rPr lang="en-US" smtClean="0"/>
              <a:t>colliding transmissions aborted, reducing channel wastage </a:t>
            </a:r>
          </a:p>
          <a:p>
            <a:pPr>
              <a:defRPr/>
            </a:pPr>
            <a:r>
              <a:rPr lang="en-US" sz="2400" smtClean="0">
                <a:solidFill>
                  <a:schemeClr val="accent2"/>
                </a:solidFill>
                <a:cs typeface="+mn-cs"/>
              </a:rPr>
              <a:t>human analogy: the polite conversationalist</a:t>
            </a:r>
            <a:r>
              <a:rPr lang="en-US" smtClean="0">
                <a:cs typeface="+mn-cs"/>
              </a:rPr>
              <a:t> </a:t>
            </a:r>
          </a:p>
          <a:p>
            <a:pPr lvl="1">
              <a:defRPr/>
            </a:pPr>
            <a:r>
              <a:rPr lang="en-US" smtClean="0"/>
              <a:t>talking while keep listening, stop if collision detected</a:t>
            </a:r>
            <a:endParaRPr lang="en-US" sz="1800" smtClean="0"/>
          </a:p>
          <a:p>
            <a:pPr>
              <a:defRPr/>
            </a:pPr>
            <a:r>
              <a:rPr lang="en-US" sz="2400" smtClean="0">
                <a:cs typeface="+mn-cs"/>
              </a:rPr>
              <a:t>How to detect collision?</a:t>
            </a:r>
          </a:p>
          <a:p>
            <a:pPr lvl="1">
              <a:defRPr/>
            </a:pPr>
            <a:r>
              <a:rPr lang="en-US" smtClean="0"/>
              <a:t>easy in wired LANs: measure signal strengths, compare transmitted, received signals</a:t>
            </a:r>
          </a:p>
          <a:p>
            <a:pPr lvl="1">
              <a:defRPr/>
            </a:pPr>
            <a:r>
              <a:rPr lang="en-US" smtClean="0"/>
              <a:t>difficult in wireless LANs: receiver shut off while transmitting</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 calcmode="lin" valueType="num">
                                      <p:cBhvr additive="base">
                                        <p:cTn id="7" dur="500" fill="hold"/>
                                        <p:tgtEl>
                                          <p:spTgt spid="187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73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7395">
                                            <p:txEl>
                                              <p:pRg st="1" end="1"/>
                                            </p:txEl>
                                          </p:spTgt>
                                        </p:tgtEl>
                                        <p:attrNameLst>
                                          <p:attrName>style.visibility</p:attrName>
                                        </p:attrNameLst>
                                      </p:cBhvr>
                                      <p:to>
                                        <p:strVal val="visible"/>
                                      </p:to>
                                    </p:set>
                                    <p:anim calcmode="lin" valueType="num">
                                      <p:cBhvr additive="base">
                                        <p:cTn id="11" dur="500" fill="hold"/>
                                        <p:tgtEl>
                                          <p:spTgt spid="18739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73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7395">
                                            <p:txEl>
                                              <p:pRg st="2" end="2"/>
                                            </p:txEl>
                                          </p:spTgt>
                                        </p:tgtEl>
                                        <p:attrNameLst>
                                          <p:attrName>style.visibility</p:attrName>
                                        </p:attrNameLst>
                                      </p:cBhvr>
                                      <p:to>
                                        <p:strVal val="visible"/>
                                      </p:to>
                                    </p:set>
                                    <p:anim calcmode="lin" valueType="num">
                                      <p:cBhvr additive="base">
                                        <p:cTn id="15" dur="500" fill="hold"/>
                                        <p:tgtEl>
                                          <p:spTgt spid="18739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873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87395">
                                            <p:txEl>
                                              <p:pRg st="3" end="3"/>
                                            </p:txEl>
                                          </p:spTgt>
                                        </p:tgtEl>
                                        <p:attrNameLst>
                                          <p:attrName>style.visibility</p:attrName>
                                        </p:attrNameLst>
                                      </p:cBhvr>
                                      <p:to>
                                        <p:strVal val="visible"/>
                                      </p:to>
                                    </p:set>
                                    <p:anim calcmode="lin" valueType="num">
                                      <p:cBhvr additive="base">
                                        <p:cTn id="21" dur="500" fill="hold"/>
                                        <p:tgtEl>
                                          <p:spTgt spid="18739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8739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87395">
                                            <p:txEl>
                                              <p:pRg st="4" end="4"/>
                                            </p:txEl>
                                          </p:spTgt>
                                        </p:tgtEl>
                                        <p:attrNameLst>
                                          <p:attrName>style.visibility</p:attrName>
                                        </p:attrNameLst>
                                      </p:cBhvr>
                                      <p:to>
                                        <p:strVal val="visible"/>
                                      </p:to>
                                    </p:set>
                                    <p:anim calcmode="lin" valueType="num">
                                      <p:cBhvr additive="base">
                                        <p:cTn id="25" dur="500" fill="hold"/>
                                        <p:tgtEl>
                                          <p:spTgt spid="18739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73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7395">
                                            <p:txEl>
                                              <p:pRg st="5" end="5"/>
                                            </p:txEl>
                                          </p:spTgt>
                                        </p:tgtEl>
                                        <p:attrNameLst>
                                          <p:attrName>style.visibility</p:attrName>
                                        </p:attrNameLst>
                                      </p:cBhvr>
                                      <p:to>
                                        <p:strVal val="visible"/>
                                      </p:to>
                                    </p:set>
                                    <p:anim calcmode="lin" valueType="num">
                                      <p:cBhvr additive="base">
                                        <p:cTn id="31" dur="500" fill="hold"/>
                                        <p:tgtEl>
                                          <p:spTgt spid="18739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7395">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87395">
                                            <p:txEl>
                                              <p:pRg st="6" end="6"/>
                                            </p:txEl>
                                          </p:spTgt>
                                        </p:tgtEl>
                                        <p:attrNameLst>
                                          <p:attrName>style.visibility</p:attrName>
                                        </p:attrNameLst>
                                      </p:cBhvr>
                                      <p:to>
                                        <p:strVal val="visible"/>
                                      </p:to>
                                    </p:set>
                                    <p:anim calcmode="lin" valueType="num">
                                      <p:cBhvr additive="base">
                                        <p:cTn id="35" dur="500" fill="hold"/>
                                        <p:tgtEl>
                                          <p:spTgt spid="187395">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87395">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87395">
                                            <p:txEl>
                                              <p:pRg st="7" end="7"/>
                                            </p:txEl>
                                          </p:spTgt>
                                        </p:tgtEl>
                                        <p:attrNameLst>
                                          <p:attrName>style.visibility</p:attrName>
                                        </p:attrNameLst>
                                      </p:cBhvr>
                                      <p:to>
                                        <p:strVal val="visible"/>
                                      </p:to>
                                    </p:set>
                                    <p:anim calcmode="lin" valueType="num">
                                      <p:cBhvr additive="base">
                                        <p:cTn id="39" dur="500" fill="hold"/>
                                        <p:tgtEl>
                                          <p:spTgt spid="187395">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8739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0C440C2F-601C-A645-9A95-A1F2E4F63346}" type="slidenum">
              <a:rPr lang="en-US" altLang="en-US" sz="1200"/>
              <a:pPr>
                <a:spcBef>
                  <a:spcPct val="0"/>
                </a:spcBef>
                <a:buFontTx/>
                <a:buNone/>
              </a:pPr>
              <a:t>43</a:t>
            </a:fld>
            <a:endParaRPr lang="en-US" altLang="en-US" sz="1200"/>
          </a:p>
        </p:txBody>
      </p:sp>
      <p:sp>
        <p:nvSpPr>
          <p:cNvPr id="218114" name="Rectangle 2"/>
          <p:cNvSpPr>
            <a:spLocks noGrp="1" noChangeArrowheads="1"/>
          </p:cNvSpPr>
          <p:nvPr>
            <p:ph type="title"/>
          </p:nvPr>
        </p:nvSpPr>
        <p:spPr>
          <a:xfrm>
            <a:off x="685800" y="228600"/>
            <a:ext cx="7772400" cy="1143000"/>
          </a:xfrm>
        </p:spPr>
        <p:txBody>
          <a:bodyPr/>
          <a:lstStyle/>
          <a:p>
            <a:pPr>
              <a:defRPr/>
            </a:pPr>
            <a:r>
              <a:rPr lang="en-US" sz="3600" smtClean="0">
                <a:cs typeface="+mj-cs"/>
              </a:rPr>
              <a:t>CSMA/CD: Illustration</a:t>
            </a:r>
          </a:p>
        </p:txBody>
      </p:sp>
      <p:pic>
        <p:nvPicPr>
          <p:cNvPr id="63491" name="Picture 3"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24000"/>
            <a:ext cx="5764213"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54878FA2-110E-DC4B-81D7-9C4D063DA732}" type="slidenum">
              <a:rPr lang="en-US" altLang="en-US" sz="1200"/>
              <a:pPr>
                <a:spcBef>
                  <a:spcPct val="0"/>
                </a:spcBef>
                <a:buFontTx/>
                <a:buNone/>
              </a:pPr>
              <a:t>44</a:t>
            </a:fld>
            <a:endParaRPr lang="en-US" altLang="en-US" sz="1200"/>
          </a:p>
        </p:txBody>
      </p:sp>
      <p:sp>
        <p:nvSpPr>
          <p:cNvPr id="307202" name="Rectangle 2"/>
          <p:cNvSpPr>
            <a:spLocks noGrp="1" noChangeArrowheads="1"/>
          </p:cNvSpPr>
          <p:nvPr>
            <p:ph type="title"/>
          </p:nvPr>
        </p:nvSpPr>
        <p:spPr>
          <a:xfrm>
            <a:off x="685800" y="177800"/>
            <a:ext cx="7772400" cy="838200"/>
          </a:xfrm>
        </p:spPr>
        <p:txBody>
          <a:bodyPr/>
          <a:lstStyle/>
          <a:p>
            <a:pPr>
              <a:defRPr/>
            </a:pPr>
            <a:r>
              <a:rPr lang="en-US" sz="3600" dirty="0" smtClean="0">
                <a:cs typeface="+mj-cs"/>
              </a:rPr>
              <a:t>Ethernet</a:t>
            </a:r>
          </a:p>
        </p:txBody>
      </p:sp>
      <p:sp>
        <p:nvSpPr>
          <p:cNvPr id="65539" name="Rectangle 3"/>
          <p:cNvSpPr>
            <a:spLocks noGrp="1" noChangeArrowheads="1"/>
          </p:cNvSpPr>
          <p:nvPr>
            <p:ph type="body" idx="1"/>
          </p:nvPr>
        </p:nvSpPr>
        <p:spPr>
          <a:xfrm>
            <a:off x="685800" y="977900"/>
            <a:ext cx="7519988" cy="2133600"/>
          </a:xfrm>
        </p:spPr>
        <p:txBody>
          <a:bodyPr/>
          <a:lstStyle/>
          <a:p>
            <a:pPr>
              <a:lnSpc>
                <a:spcPct val="90000"/>
              </a:lnSpc>
              <a:buFontTx/>
              <a:buNone/>
            </a:pPr>
            <a:r>
              <a:rPr lang="ja-JP" altLang="en-US" sz="2400">
                <a:latin typeface="Arial" charset="0"/>
              </a:rPr>
              <a:t>“</a:t>
            </a:r>
            <a:r>
              <a:rPr lang="en-US" altLang="ja-JP" sz="2400"/>
              <a:t>Dominant</a:t>
            </a:r>
            <a:r>
              <a:rPr lang="ja-JP" altLang="en-US" sz="2400">
                <a:latin typeface="Arial" charset="0"/>
              </a:rPr>
              <a:t>”</a:t>
            </a:r>
            <a:r>
              <a:rPr lang="en-US" altLang="ja-JP" sz="2400"/>
              <a:t> LAN technology today: </a:t>
            </a:r>
          </a:p>
          <a:p>
            <a:pPr>
              <a:lnSpc>
                <a:spcPct val="90000"/>
              </a:lnSpc>
            </a:pPr>
            <a:r>
              <a:rPr lang="en-US" altLang="en-US" sz="2400"/>
              <a:t>cheap $20 or less for 100 Mbps or even 1Gbps!</a:t>
            </a:r>
          </a:p>
          <a:p>
            <a:pPr>
              <a:lnSpc>
                <a:spcPct val="90000"/>
              </a:lnSpc>
            </a:pPr>
            <a:r>
              <a:rPr lang="en-US" altLang="en-US" sz="2400"/>
              <a:t>first widely used LAN technology</a:t>
            </a:r>
          </a:p>
          <a:p>
            <a:pPr>
              <a:lnSpc>
                <a:spcPct val="90000"/>
              </a:lnSpc>
            </a:pPr>
            <a:r>
              <a:rPr lang="en-US" altLang="en-US" sz="2400"/>
              <a:t>Simpler, cheaper than alternative technologies such as token ring LANs</a:t>
            </a:r>
          </a:p>
          <a:p>
            <a:pPr>
              <a:lnSpc>
                <a:spcPct val="90000"/>
              </a:lnSpc>
            </a:pPr>
            <a:r>
              <a:rPr lang="en-US" altLang="en-US" sz="2400"/>
              <a:t>Kept up with speed race: 10, 100, 1 Gbps, 10 Gbps, 40 Gbps, and now 100 Gbps</a:t>
            </a:r>
            <a:endParaRPr lang="en-US" altLang="en-US"/>
          </a:p>
        </p:txBody>
      </p:sp>
      <p:pic>
        <p:nvPicPr>
          <p:cNvPr id="65540" name="Picture 4" descr="551 metcalfe-e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63" y="3746500"/>
            <a:ext cx="5192712"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Text Box 5"/>
          <p:cNvSpPr txBox="1">
            <a:spLocks noChangeArrowheads="1"/>
          </p:cNvSpPr>
          <p:nvPr/>
        </p:nvSpPr>
        <p:spPr bwMode="auto">
          <a:xfrm>
            <a:off x="6218238" y="4487863"/>
            <a:ext cx="2619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800"/>
              <a:t>Metcalfe</a:t>
            </a:r>
            <a:r>
              <a:rPr lang="ja-JP" altLang="en-US" sz="1800">
                <a:latin typeface="Arial" charset="0"/>
              </a:rPr>
              <a:t>’</a:t>
            </a:r>
            <a:r>
              <a:rPr lang="en-US" altLang="ja-JP" sz="1800"/>
              <a:t>s Ethernet</a:t>
            </a:r>
          </a:p>
          <a:p>
            <a:pPr>
              <a:spcBef>
                <a:spcPct val="0"/>
              </a:spcBef>
              <a:buFontTx/>
              <a:buNone/>
            </a:pPr>
            <a:r>
              <a:rPr lang="en-US" altLang="en-US" sz="1800"/>
              <a:t>sketch</a:t>
            </a:r>
          </a:p>
        </p:txBody>
      </p:sp>
      <p:sp>
        <p:nvSpPr>
          <p:cNvPr id="9"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A41DFD09-E86F-0E41-9CEE-D1CBB7CD5414}" type="slidenum">
              <a:rPr lang="en-US" altLang="en-US" sz="1200"/>
              <a:pPr>
                <a:spcBef>
                  <a:spcPct val="0"/>
                </a:spcBef>
                <a:buFontTx/>
                <a:buNone/>
              </a:pPr>
              <a:t>45</a:t>
            </a:fld>
            <a:endParaRPr lang="en-US" altLang="en-US" sz="1200"/>
          </a:p>
        </p:txBody>
      </p:sp>
      <p:sp>
        <p:nvSpPr>
          <p:cNvPr id="308226" name="Rectangle 2"/>
          <p:cNvSpPr>
            <a:spLocks noGrp="1" noChangeArrowheads="1"/>
          </p:cNvSpPr>
          <p:nvPr>
            <p:ph type="title"/>
          </p:nvPr>
        </p:nvSpPr>
        <p:spPr>
          <a:xfrm>
            <a:off x="685800" y="346075"/>
            <a:ext cx="7772400" cy="609600"/>
          </a:xfrm>
        </p:spPr>
        <p:txBody>
          <a:bodyPr/>
          <a:lstStyle/>
          <a:p>
            <a:pPr>
              <a:defRPr/>
            </a:pPr>
            <a:r>
              <a:rPr lang="en-US" sz="3600" smtClean="0">
                <a:cs typeface="+mj-cs"/>
              </a:rPr>
              <a:t>Ethernet Frame Format</a:t>
            </a:r>
          </a:p>
        </p:txBody>
      </p:sp>
      <p:sp>
        <p:nvSpPr>
          <p:cNvPr id="308227" name="Rectangle 3"/>
          <p:cNvSpPr>
            <a:spLocks noGrp="1" noChangeArrowheads="1"/>
          </p:cNvSpPr>
          <p:nvPr>
            <p:ph type="body" idx="1"/>
          </p:nvPr>
        </p:nvSpPr>
        <p:spPr>
          <a:xfrm>
            <a:off x="609600" y="990600"/>
            <a:ext cx="7772400" cy="4525963"/>
          </a:xfrm>
        </p:spPr>
        <p:txBody>
          <a:bodyPr/>
          <a:lstStyle/>
          <a:p>
            <a:pPr>
              <a:buFontTx/>
              <a:buNone/>
              <a:defRPr/>
            </a:pPr>
            <a:r>
              <a:rPr lang="en-US" sz="2000" smtClean="0">
                <a:cs typeface="+mn-cs"/>
              </a:rPr>
              <a:t>Sending adapter encapsulates IP datagram (or other network layer protocol packet) in </a:t>
            </a:r>
            <a:r>
              <a:rPr lang="en-US" sz="2000" smtClean="0">
                <a:solidFill>
                  <a:srgbClr val="FF0000"/>
                </a:solidFill>
                <a:cs typeface="+mn-cs"/>
              </a:rPr>
              <a:t>Ethernet frame</a:t>
            </a:r>
            <a:r>
              <a:rPr lang="en-US" sz="2400" smtClean="0">
                <a:solidFill>
                  <a:srgbClr val="FF0000"/>
                </a:solidFill>
                <a:cs typeface="+mn-cs"/>
              </a:rPr>
              <a:t> </a:t>
            </a:r>
            <a:endParaRPr lang="en-US" sz="2400" smtClean="0">
              <a:cs typeface="+mn-cs"/>
            </a:endParaRPr>
          </a:p>
          <a:p>
            <a:pPr>
              <a:defRPr/>
            </a:pPr>
            <a:endParaRPr lang="en-US" sz="2400" b="1" smtClean="0">
              <a:cs typeface="+mn-cs"/>
            </a:endParaRPr>
          </a:p>
          <a:p>
            <a:pPr>
              <a:defRPr/>
            </a:pPr>
            <a:endParaRPr lang="en-US" b="1" smtClean="0">
              <a:cs typeface="+mn-cs"/>
            </a:endParaRPr>
          </a:p>
          <a:p>
            <a:pPr>
              <a:buFontTx/>
              <a:buNone/>
              <a:defRPr/>
            </a:pPr>
            <a:endParaRPr lang="en-US" smtClean="0">
              <a:solidFill>
                <a:srgbClr val="FF0000"/>
              </a:solidFill>
              <a:cs typeface="+mn-cs"/>
            </a:endParaRPr>
          </a:p>
          <a:p>
            <a:pPr>
              <a:buFontTx/>
              <a:buNone/>
              <a:defRPr/>
            </a:pPr>
            <a:endParaRPr lang="en-US" smtClean="0">
              <a:solidFill>
                <a:srgbClr val="FF0000"/>
              </a:solidFill>
              <a:cs typeface="+mn-cs"/>
            </a:endParaRPr>
          </a:p>
          <a:p>
            <a:pPr>
              <a:buFontTx/>
              <a:buNone/>
              <a:defRPr/>
            </a:pPr>
            <a:endParaRPr lang="en-US" smtClean="0">
              <a:solidFill>
                <a:srgbClr val="FF0000"/>
              </a:solidFill>
              <a:cs typeface="+mn-cs"/>
            </a:endParaRPr>
          </a:p>
        </p:txBody>
      </p:sp>
      <p:sp>
        <p:nvSpPr>
          <p:cNvPr id="66564" name="Text Box 4"/>
          <p:cNvSpPr txBox="1">
            <a:spLocks noChangeArrowheads="1"/>
          </p:cNvSpPr>
          <p:nvPr/>
        </p:nvSpPr>
        <p:spPr bwMode="auto">
          <a:xfrm>
            <a:off x="609600" y="1676400"/>
            <a:ext cx="240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solidFill>
                  <a:srgbClr val="000099"/>
                </a:solidFill>
                <a:latin typeface="Times New Roman" charset="0"/>
              </a:rPr>
              <a:t>DIX frame format</a:t>
            </a:r>
          </a:p>
        </p:txBody>
      </p:sp>
      <p:sp>
        <p:nvSpPr>
          <p:cNvPr id="66565" name="Text Box 5"/>
          <p:cNvSpPr txBox="1">
            <a:spLocks noChangeArrowheads="1"/>
          </p:cNvSpPr>
          <p:nvPr/>
        </p:nvSpPr>
        <p:spPr bwMode="auto">
          <a:xfrm>
            <a:off x="762000" y="3124200"/>
            <a:ext cx="2492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solidFill>
                  <a:srgbClr val="000099"/>
                </a:solidFill>
                <a:latin typeface="Times New Roman" charset="0"/>
              </a:rPr>
              <a:t>IEEE 802.3 format</a:t>
            </a:r>
          </a:p>
        </p:txBody>
      </p:sp>
      <p:grpSp>
        <p:nvGrpSpPr>
          <p:cNvPr id="66566" name="Group 6"/>
          <p:cNvGrpSpPr>
            <a:grpSpLocks/>
          </p:cNvGrpSpPr>
          <p:nvPr/>
        </p:nvGrpSpPr>
        <p:grpSpPr bwMode="auto">
          <a:xfrm>
            <a:off x="914400" y="2133600"/>
            <a:ext cx="7054850" cy="930275"/>
            <a:chOff x="480" y="1632"/>
            <a:chExt cx="4540" cy="671"/>
          </a:xfrm>
        </p:grpSpPr>
        <p:sp>
          <p:nvSpPr>
            <p:cNvPr id="66593" name="Freeform 7"/>
            <p:cNvSpPr>
              <a:spLocks/>
            </p:cNvSpPr>
            <p:nvPr/>
          </p:nvSpPr>
          <p:spPr bwMode="auto">
            <a:xfrm>
              <a:off x="4367" y="1863"/>
              <a:ext cx="194" cy="411"/>
            </a:xfrm>
            <a:custGeom>
              <a:avLst/>
              <a:gdLst>
                <a:gd name="T0" fmla="*/ 44 w 200"/>
                <a:gd name="T1" fmla="*/ 159 h 448"/>
                <a:gd name="T2" fmla="*/ 139 w 200"/>
                <a:gd name="T3" fmla="*/ 159 h 448"/>
                <a:gd name="T4" fmla="*/ 139 w 200"/>
                <a:gd name="T5" fmla="*/ 0 h 448"/>
                <a:gd name="T6" fmla="*/ 44 w 200"/>
                <a:gd name="T7" fmla="*/ 0 h 448"/>
                <a:gd name="T8" fmla="*/ 0 w 200"/>
                <a:gd name="T9" fmla="*/ 53 h 448"/>
                <a:gd name="T10" fmla="*/ 99 w 200"/>
                <a:gd name="T11" fmla="*/ 53 h 448"/>
                <a:gd name="T12" fmla="*/ 44 w 200"/>
                <a:gd name="T13" fmla="*/ 159 h 448"/>
                <a:gd name="T14" fmla="*/ 44 w 200"/>
                <a:gd name="T15" fmla="*/ 159 h 4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448">
                  <a:moveTo>
                    <a:pt x="63" y="448"/>
                  </a:moveTo>
                  <a:lnTo>
                    <a:pt x="200" y="448"/>
                  </a:lnTo>
                  <a:lnTo>
                    <a:pt x="200" y="0"/>
                  </a:lnTo>
                  <a:lnTo>
                    <a:pt x="63" y="0"/>
                  </a:lnTo>
                  <a:lnTo>
                    <a:pt x="0" y="148"/>
                  </a:lnTo>
                  <a:lnTo>
                    <a:pt x="142" y="148"/>
                  </a:lnTo>
                  <a:lnTo>
                    <a:pt x="63" y="44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94" name="Freeform 8"/>
            <p:cNvSpPr>
              <a:spLocks/>
            </p:cNvSpPr>
            <p:nvPr/>
          </p:nvSpPr>
          <p:spPr bwMode="auto">
            <a:xfrm>
              <a:off x="4367" y="1863"/>
              <a:ext cx="194" cy="411"/>
            </a:xfrm>
            <a:custGeom>
              <a:avLst/>
              <a:gdLst>
                <a:gd name="T0" fmla="*/ 44 w 200"/>
                <a:gd name="T1" fmla="*/ 159 h 448"/>
                <a:gd name="T2" fmla="*/ 139 w 200"/>
                <a:gd name="T3" fmla="*/ 159 h 448"/>
                <a:gd name="T4" fmla="*/ 139 w 200"/>
                <a:gd name="T5" fmla="*/ 0 h 448"/>
                <a:gd name="T6" fmla="*/ 44 w 200"/>
                <a:gd name="T7" fmla="*/ 0 h 448"/>
                <a:gd name="T8" fmla="*/ 0 w 200"/>
                <a:gd name="T9" fmla="*/ 53 h 448"/>
                <a:gd name="T10" fmla="*/ 99 w 200"/>
                <a:gd name="T11" fmla="*/ 53 h 448"/>
                <a:gd name="T12" fmla="*/ 44 w 200"/>
                <a:gd name="T13" fmla="*/ 159 h 448"/>
                <a:gd name="T14" fmla="*/ 44 w 200"/>
                <a:gd name="T15" fmla="*/ 159 h 4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448">
                  <a:moveTo>
                    <a:pt x="63" y="448"/>
                  </a:moveTo>
                  <a:lnTo>
                    <a:pt x="200" y="448"/>
                  </a:lnTo>
                  <a:lnTo>
                    <a:pt x="200" y="0"/>
                  </a:lnTo>
                  <a:lnTo>
                    <a:pt x="63" y="0"/>
                  </a:lnTo>
                  <a:lnTo>
                    <a:pt x="0" y="148"/>
                  </a:lnTo>
                  <a:lnTo>
                    <a:pt x="142" y="148"/>
                  </a:lnTo>
                  <a:lnTo>
                    <a:pt x="63" y="448"/>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595" name="Freeform 9"/>
            <p:cNvSpPr>
              <a:spLocks/>
            </p:cNvSpPr>
            <p:nvPr/>
          </p:nvSpPr>
          <p:spPr bwMode="auto">
            <a:xfrm>
              <a:off x="3571" y="1863"/>
              <a:ext cx="857" cy="411"/>
            </a:xfrm>
            <a:custGeom>
              <a:avLst/>
              <a:gdLst>
                <a:gd name="T0" fmla="*/ 558 w 884"/>
                <a:gd name="T1" fmla="*/ 159 h 448"/>
                <a:gd name="T2" fmla="*/ 0 w 884"/>
                <a:gd name="T3" fmla="*/ 159 h 448"/>
                <a:gd name="T4" fmla="*/ 0 w 884"/>
                <a:gd name="T5" fmla="*/ 0 h 448"/>
                <a:gd name="T6" fmla="*/ 558 w 884"/>
                <a:gd name="T7" fmla="*/ 0 h 448"/>
                <a:gd name="T8" fmla="*/ 500 w 884"/>
                <a:gd name="T9" fmla="*/ 71 h 448"/>
                <a:gd name="T10" fmla="*/ 610 w 884"/>
                <a:gd name="T11" fmla="*/ 71 h 448"/>
                <a:gd name="T12" fmla="*/ 558 w 884"/>
                <a:gd name="T13" fmla="*/ 159 h 448"/>
                <a:gd name="T14" fmla="*/ 558 w 884"/>
                <a:gd name="T15" fmla="*/ 159 h 4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4" h="448">
                  <a:moveTo>
                    <a:pt x="811" y="448"/>
                  </a:moveTo>
                  <a:lnTo>
                    <a:pt x="0" y="448"/>
                  </a:lnTo>
                  <a:lnTo>
                    <a:pt x="0" y="0"/>
                  </a:lnTo>
                  <a:lnTo>
                    <a:pt x="811" y="0"/>
                  </a:lnTo>
                  <a:lnTo>
                    <a:pt x="726" y="201"/>
                  </a:lnTo>
                  <a:lnTo>
                    <a:pt x="884" y="201"/>
                  </a:lnTo>
                  <a:lnTo>
                    <a:pt x="811" y="44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96" name="Freeform 10"/>
            <p:cNvSpPr>
              <a:spLocks/>
            </p:cNvSpPr>
            <p:nvPr/>
          </p:nvSpPr>
          <p:spPr bwMode="auto">
            <a:xfrm>
              <a:off x="3571" y="1863"/>
              <a:ext cx="857" cy="411"/>
            </a:xfrm>
            <a:custGeom>
              <a:avLst/>
              <a:gdLst>
                <a:gd name="T0" fmla="*/ 558 w 884"/>
                <a:gd name="T1" fmla="*/ 159 h 448"/>
                <a:gd name="T2" fmla="*/ 0 w 884"/>
                <a:gd name="T3" fmla="*/ 159 h 448"/>
                <a:gd name="T4" fmla="*/ 0 w 884"/>
                <a:gd name="T5" fmla="*/ 0 h 448"/>
                <a:gd name="T6" fmla="*/ 558 w 884"/>
                <a:gd name="T7" fmla="*/ 0 h 448"/>
                <a:gd name="T8" fmla="*/ 500 w 884"/>
                <a:gd name="T9" fmla="*/ 71 h 448"/>
                <a:gd name="T10" fmla="*/ 610 w 884"/>
                <a:gd name="T11" fmla="*/ 71 h 448"/>
                <a:gd name="T12" fmla="*/ 558 w 884"/>
                <a:gd name="T13" fmla="*/ 159 h 448"/>
                <a:gd name="T14" fmla="*/ 558 w 884"/>
                <a:gd name="T15" fmla="*/ 159 h 4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4" h="448">
                  <a:moveTo>
                    <a:pt x="811" y="448"/>
                  </a:moveTo>
                  <a:lnTo>
                    <a:pt x="0" y="448"/>
                  </a:lnTo>
                  <a:lnTo>
                    <a:pt x="0" y="0"/>
                  </a:lnTo>
                  <a:lnTo>
                    <a:pt x="811" y="0"/>
                  </a:lnTo>
                  <a:lnTo>
                    <a:pt x="726" y="201"/>
                  </a:lnTo>
                  <a:lnTo>
                    <a:pt x="884" y="201"/>
                  </a:lnTo>
                  <a:lnTo>
                    <a:pt x="811" y="448"/>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597" name="Rectangle 11"/>
            <p:cNvSpPr>
              <a:spLocks noChangeArrowheads="1"/>
            </p:cNvSpPr>
            <p:nvPr/>
          </p:nvSpPr>
          <p:spPr bwMode="auto">
            <a:xfrm>
              <a:off x="1632" y="1892"/>
              <a:ext cx="37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Dest</a:t>
              </a:r>
              <a:endParaRPr lang="en-US" altLang="en-US" sz="2400">
                <a:latin typeface="Times New Roman" charset="0"/>
              </a:endParaRPr>
            </a:p>
          </p:txBody>
        </p:sp>
        <p:sp>
          <p:nvSpPr>
            <p:cNvPr id="66598" name="Rectangle 12"/>
            <p:cNvSpPr>
              <a:spLocks noChangeArrowheads="1"/>
            </p:cNvSpPr>
            <p:nvPr/>
          </p:nvSpPr>
          <p:spPr bwMode="auto">
            <a:xfrm>
              <a:off x="1632" y="2056"/>
              <a:ext cx="36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addr</a:t>
              </a:r>
              <a:endParaRPr lang="en-US" altLang="en-US" sz="2400">
                <a:latin typeface="Times New Roman" charset="0"/>
              </a:endParaRPr>
            </a:p>
          </p:txBody>
        </p:sp>
        <p:sp>
          <p:nvSpPr>
            <p:cNvPr id="66599" name="Freeform 13"/>
            <p:cNvSpPr>
              <a:spLocks/>
            </p:cNvSpPr>
            <p:nvPr/>
          </p:nvSpPr>
          <p:spPr bwMode="auto">
            <a:xfrm>
              <a:off x="480" y="1863"/>
              <a:ext cx="4540" cy="411"/>
            </a:xfrm>
            <a:custGeom>
              <a:avLst/>
              <a:gdLst>
                <a:gd name="T0" fmla="*/ 3221 w 4684"/>
                <a:gd name="T1" fmla="*/ 159 h 448"/>
                <a:gd name="T2" fmla="*/ 3221 w 4684"/>
                <a:gd name="T3" fmla="*/ 0 h 448"/>
                <a:gd name="T4" fmla="*/ 0 w 4684"/>
                <a:gd name="T5" fmla="*/ 0 h 448"/>
                <a:gd name="T6" fmla="*/ 0 w 4684"/>
                <a:gd name="T7" fmla="*/ 159 h 448"/>
                <a:gd name="T8" fmla="*/ 3221 w 4684"/>
                <a:gd name="T9" fmla="*/ 159 h 448"/>
                <a:gd name="T10" fmla="*/ 3221 w 4684"/>
                <a:gd name="T11" fmla="*/ 159 h 4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84" h="448">
                  <a:moveTo>
                    <a:pt x="4684" y="448"/>
                  </a:moveTo>
                  <a:lnTo>
                    <a:pt x="4684" y="0"/>
                  </a:lnTo>
                  <a:lnTo>
                    <a:pt x="0" y="0"/>
                  </a:lnTo>
                  <a:lnTo>
                    <a:pt x="0" y="448"/>
                  </a:lnTo>
                  <a:lnTo>
                    <a:pt x="4684" y="448"/>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600" name="Line 14"/>
            <p:cNvSpPr>
              <a:spLocks noChangeShapeType="1"/>
            </p:cNvSpPr>
            <p:nvPr/>
          </p:nvSpPr>
          <p:spPr bwMode="auto">
            <a:xfrm>
              <a:off x="1387" y="1863"/>
              <a:ext cx="1" cy="41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01" name="Line 15"/>
            <p:cNvSpPr>
              <a:spLocks noChangeShapeType="1"/>
            </p:cNvSpPr>
            <p:nvPr/>
          </p:nvSpPr>
          <p:spPr bwMode="auto">
            <a:xfrm>
              <a:off x="2237" y="1886"/>
              <a:ext cx="5" cy="40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02" name="Line 16"/>
            <p:cNvSpPr>
              <a:spLocks noChangeShapeType="1"/>
            </p:cNvSpPr>
            <p:nvPr/>
          </p:nvSpPr>
          <p:spPr bwMode="auto">
            <a:xfrm>
              <a:off x="3571" y="1863"/>
              <a:ext cx="1" cy="41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03" name="Rectangle 17"/>
            <p:cNvSpPr>
              <a:spLocks noChangeArrowheads="1"/>
            </p:cNvSpPr>
            <p:nvPr/>
          </p:nvSpPr>
          <p:spPr bwMode="auto">
            <a:xfrm>
              <a:off x="576" y="1632"/>
              <a:ext cx="58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8 bytes</a:t>
              </a:r>
              <a:endParaRPr lang="en-US" altLang="en-US" sz="2400">
                <a:latin typeface="Times New Roman" charset="0"/>
              </a:endParaRPr>
            </a:p>
          </p:txBody>
        </p:sp>
        <p:sp>
          <p:nvSpPr>
            <p:cNvPr id="66604" name="Rectangle 18"/>
            <p:cNvSpPr>
              <a:spLocks noChangeArrowheads="1"/>
            </p:cNvSpPr>
            <p:nvPr/>
          </p:nvSpPr>
          <p:spPr bwMode="auto">
            <a:xfrm>
              <a:off x="1714" y="1632"/>
              <a:ext cx="10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6</a:t>
              </a:r>
              <a:endParaRPr lang="en-US" altLang="en-US" sz="2400">
                <a:latin typeface="Times New Roman" charset="0"/>
              </a:endParaRPr>
            </a:p>
          </p:txBody>
        </p:sp>
        <p:sp>
          <p:nvSpPr>
            <p:cNvPr id="66605" name="Rectangle 19"/>
            <p:cNvSpPr>
              <a:spLocks noChangeArrowheads="1"/>
            </p:cNvSpPr>
            <p:nvPr/>
          </p:nvSpPr>
          <p:spPr bwMode="auto">
            <a:xfrm>
              <a:off x="4668" y="1632"/>
              <a:ext cx="10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4</a:t>
              </a:r>
              <a:endParaRPr lang="en-US" altLang="en-US" sz="2400">
                <a:latin typeface="Times New Roman" charset="0"/>
              </a:endParaRPr>
            </a:p>
          </p:txBody>
        </p:sp>
        <p:sp>
          <p:nvSpPr>
            <p:cNvPr id="66606" name="Rectangle 20"/>
            <p:cNvSpPr>
              <a:spLocks noChangeArrowheads="1"/>
            </p:cNvSpPr>
            <p:nvPr/>
          </p:nvSpPr>
          <p:spPr bwMode="auto">
            <a:xfrm>
              <a:off x="4612" y="1966"/>
              <a:ext cx="39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CRC</a:t>
              </a:r>
              <a:endParaRPr lang="en-US" altLang="en-US" sz="2400">
                <a:latin typeface="Times New Roman" charset="0"/>
              </a:endParaRPr>
            </a:p>
          </p:txBody>
        </p:sp>
        <p:sp>
          <p:nvSpPr>
            <p:cNvPr id="66607" name="Rectangle 21"/>
            <p:cNvSpPr>
              <a:spLocks noChangeArrowheads="1"/>
            </p:cNvSpPr>
            <p:nvPr/>
          </p:nvSpPr>
          <p:spPr bwMode="auto">
            <a:xfrm>
              <a:off x="582" y="1966"/>
              <a:ext cx="77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Preamble</a:t>
              </a:r>
              <a:endParaRPr lang="en-US" altLang="en-US" sz="2400">
                <a:latin typeface="Times New Roman" charset="0"/>
              </a:endParaRPr>
            </a:p>
          </p:txBody>
        </p:sp>
        <p:sp>
          <p:nvSpPr>
            <p:cNvPr id="66608" name="Rectangle 22"/>
            <p:cNvSpPr>
              <a:spLocks noChangeArrowheads="1"/>
            </p:cNvSpPr>
            <p:nvPr/>
          </p:nvSpPr>
          <p:spPr bwMode="auto">
            <a:xfrm>
              <a:off x="2423" y="1885"/>
              <a:ext cx="27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Src</a:t>
              </a:r>
              <a:endParaRPr lang="en-US" altLang="en-US" sz="2400">
                <a:latin typeface="Times New Roman" charset="0"/>
              </a:endParaRPr>
            </a:p>
          </p:txBody>
        </p:sp>
        <p:sp>
          <p:nvSpPr>
            <p:cNvPr id="66609" name="Rectangle 23"/>
            <p:cNvSpPr>
              <a:spLocks noChangeArrowheads="1"/>
            </p:cNvSpPr>
            <p:nvPr/>
          </p:nvSpPr>
          <p:spPr bwMode="auto">
            <a:xfrm>
              <a:off x="2423" y="2062"/>
              <a:ext cx="36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addr</a:t>
              </a:r>
              <a:endParaRPr lang="en-US" altLang="en-US" sz="2400">
                <a:latin typeface="Times New Roman" charset="0"/>
              </a:endParaRPr>
            </a:p>
          </p:txBody>
        </p:sp>
        <p:sp>
          <p:nvSpPr>
            <p:cNvPr id="66610" name="Line 24"/>
            <p:cNvSpPr>
              <a:spLocks noChangeShapeType="1"/>
            </p:cNvSpPr>
            <p:nvPr/>
          </p:nvSpPr>
          <p:spPr bwMode="auto">
            <a:xfrm>
              <a:off x="2935" y="1886"/>
              <a:ext cx="5" cy="40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11" name="Rectangle 25"/>
            <p:cNvSpPr>
              <a:spLocks noChangeArrowheads="1"/>
            </p:cNvSpPr>
            <p:nvPr/>
          </p:nvSpPr>
          <p:spPr bwMode="auto">
            <a:xfrm>
              <a:off x="3132" y="1965"/>
              <a:ext cx="40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Type</a:t>
              </a:r>
              <a:endParaRPr lang="en-US" altLang="en-US" sz="2400">
                <a:latin typeface="Times New Roman" charset="0"/>
              </a:endParaRPr>
            </a:p>
          </p:txBody>
        </p:sp>
        <p:sp>
          <p:nvSpPr>
            <p:cNvPr id="66612" name="Rectangle 26"/>
            <p:cNvSpPr>
              <a:spLocks noChangeArrowheads="1"/>
            </p:cNvSpPr>
            <p:nvPr/>
          </p:nvSpPr>
          <p:spPr bwMode="auto">
            <a:xfrm>
              <a:off x="3796" y="1965"/>
              <a:ext cx="38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Data</a:t>
              </a:r>
              <a:endParaRPr lang="en-US" altLang="en-US" sz="2400">
                <a:latin typeface="Times New Roman" charset="0"/>
              </a:endParaRPr>
            </a:p>
          </p:txBody>
        </p:sp>
        <p:sp>
          <p:nvSpPr>
            <p:cNvPr id="66613" name="Rectangle 27"/>
            <p:cNvSpPr>
              <a:spLocks noChangeArrowheads="1"/>
            </p:cNvSpPr>
            <p:nvPr/>
          </p:nvSpPr>
          <p:spPr bwMode="auto">
            <a:xfrm>
              <a:off x="3168" y="1632"/>
              <a:ext cx="9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400">
                  <a:latin typeface="Times New Roman" charset="0"/>
                </a:rPr>
                <a:t>2</a:t>
              </a:r>
            </a:p>
          </p:txBody>
        </p:sp>
        <p:sp>
          <p:nvSpPr>
            <p:cNvPr id="66614" name="Rectangle 28"/>
            <p:cNvSpPr>
              <a:spLocks noChangeArrowheads="1"/>
            </p:cNvSpPr>
            <p:nvPr/>
          </p:nvSpPr>
          <p:spPr bwMode="auto">
            <a:xfrm>
              <a:off x="2556" y="1632"/>
              <a:ext cx="10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6</a:t>
              </a:r>
              <a:endParaRPr lang="en-US" altLang="en-US" sz="2400">
                <a:latin typeface="Times New Roman" charset="0"/>
              </a:endParaRPr>
            </a:p>
          </p:txBody>
        </p:sp>
        <p:sp>
          <p:nvSpPr>
            <p:cNvPr id="66615" name="Rectangle 29"/>
            <p:cNvSpPr>
              <a:spLocks noChangeArrowheads="1"/>
            </p:cNvSpPr>
            <p:nvPr/>
          </p:nvSpPr>
          <p:spPr bwMode="auto">
            <a:xfrm>
              <a:off x="3696" y="1632"/>
              <a:ext cx="55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400">
                  <a:latin typeface="Times New Roman" charset="0"/>
                </a:rPr>
                <a:t>0-1500</a:t>
              </a:r>
            </a:p>
          </p:txBody>
        </p:sp>
      </p:grpSp>
      <p:grpSp>
        <p:nvGrpSpPr>
          <p:cNvPr id="66567" name="Group 30"/>
          <p:cNvGrpSpPr>
            <a:grpSpLocks/>
          </p:cNvGrpSpPr>
          <p:nvPr/>
        </p:nvGrpSpPr>
        <p:grpSpPr bwMode="auto">
          <a:xfrm>
            <a:off x="914400" y="3657600"/>
            <a:ext cx="7054850" cy="930275"/>
            <a:chOff x="576" y="2592"/>
            <a:chExt cx="4444" cy="586"/>
          </a:xfrm>
        </p:grpSpPr>
        <p:sp>
          <p:nvSpPr>
            <p:cNvPr id="66570" name="Freeform 31"/>
            <p:cNvSpPr>
              <a:spLocks/>
            </p:cNvSpPr>
            <p:nvPr/>
          </p:nvSpPr>
          <p:spPr bwMode="auto">
            <a:xfrm>
              <a:off x="4381" y="2794"/>
              <a:ext cx="190" cy="359"/>
            </a:xfrm>
            <a:custGeom>
              <a:avLst/>
              <a:gdLst>
                <a:gd name="T0" fmla="*/ 34 w 200"/>
                <a:gd name="T1" fmla="*/ 31 h 448"/>
                <a:gd name="T2" fmla="*/ 108 w 200"/>
                <a:gd name="T3" fmla="*/ 31 h 448"/>
                <a:gd name="T4" fmla="*/ 108 w 200"/>
                <a:gd name="T5" fmla="*/ 0 h 448"/>
                <a:gd name="T6" fmla="*/ 34 w 200"/>
                <a:gd name="T7" fmla="*/ 0 h 448"/>
                <a:gd name="T8" fmla="*/ 0 w 200"/>
                <a:gd name="T9" fmla="*/ 10 h 448"/>
                <a:gd name="T10" fmla="*/ 78 w 200"/>
                <a:gd name="T11" fmla="*/ 10 h 448"/>
                <a:gd name="T12" fmla="*/ 34 w 200"/>
                <a:gd name="T13" fmla="*/ 31 h 448"/>
                <a:gd name="T14" fmla="*/ 34 w 200"/>
                <a:gd name="T15" fmla="*/ 31 h 4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448">
                  <a:moveTo>
                    <a:pt x="63" y="448"/>
                  </a:moveTo>
                  <a:lnTo>
                    <a:pt x="200" y="448"/>
                  </a:lnTo>
                  <a:lnTo>
                    <a:pt x="200" y="0"/>
                  </a:lnTo>
                  <a:lnTo>
                    <a:pt x="63" y="0"/>
                  </a:lnTo>
                  <a:lnTo>
                    <a:pt x="0" y="148"/>
                  </a:lnTo>
                  <a:lnTo>
                    <a:pt x="142" y="148"/>
                  </a:lnTo>
                  <a:lnTo>
                    <a:pt x="63" y="44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71" name="Freeform 32"/>
            <p:cNvSpPr>
              <a:spLocks/>
            </p:cNvSpPr>
            <p:nvPr/>
          </p:nvSpPr>
          <p:spPr bwMode="auto">
            <a:xfrm>
              <a:off x="4381" y="2794"/>
              <a:ext cx="190" cy="359"/>
            </a:xfrm>
            <a:custGeom>
              <a:avLst/>
              <a:gdLst>
                <a:gd name="T0" fmla="*/ 34 w 200"/>
                <a:gd name="T1" fmla="*/ 31 h 448"/>
                <a:gd name="T2" fmla="*/ 108 w 200"/>
                <a:gd name="T3" fmla="*/ 31 h 448"/>
                <a:gd name="T4" fmla="*/ 108 w 200"/>
                <a:gd name="T5" fmla="*/ 0 h 448"/>
                <a:gd name="T6" fmla="*/ 34 w 200"/>
                <a:gd name="T7" fmla="*/ 0 h 448"/>
                <a:gd name="T8" fmla="*/ 0 w 200"/>
                <a:gd name="T9" fmla="*/ 10 h 448"/>
                <a:gd name="T10" fmla="*/ 78 w 200"/>
                <a:gd name="T11" fmla="*/ 10 h 448"/>
                <a:gd name="T12" fmla="*/ 34 w 200"/>
                <a:gd name="T13" fmla="*/ 31 h 448"/>
                <a:gd name="T14" fmla="*/ 34 w 200"/>
                <a:gd name="T15" fmla="*/ 31 h 4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448">
                  <a:moveTo>
                    <a:pt x="63" y="448"/>
                  </a:moveTo>
                  <a:lnTo>
                    <a:pt x="200" y="448"/>
                  </a:lnTo>
                  <a:lnTo>
                    <a:pt x="200" y="0"/>
                  </a:lnTo>
                  <a:lnTo>
                    <a:pt x="63" y="0"/>
                  </a:lnTo>
                  <a:lnTo>
                    <a:pt x="0" y="148"/>
                  </a:lnTo>
                  <a:lnTo>
                    <a:pt x="142" y="148"/>
                  </a:lnTo>
                  <a:lnTo>
                    <a:pt x="63" y="448"/>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572" name="Freeform 33"/>
            <p:cNvSpPr>
              <a:spLocks/>
            </p:cNvSpPr>
            <p:nvPr/>
          </p:nvSpPr>
          <p:spPr bwMode="auto">
            <a:xfrm>
              <a:off x="3602" y="2794"/>
              <a:ext cx="839" cy="359"/>
            </a:xfrm>
            <a:custGeom>
              <a:avLst/>
              <a:gdLst>
                <a:gd name="T0" fmla="*/ 434 w 884"/>
                <a:gd name="T1" fmla="*/ 31 h 448"/>
                <a:gd name="T2" fmla="*/ 0 w 884"/>
                <a:gd name="T3" fmla="*/ 31 h 448"/>
                <a:gd name="T4" fmla="*/ 0 w 884"/>
                <a:gd name="T5" fmla="*/ 0 h 448"/>
                <a:gd name="T6" fmla="*/ 434 w 884"/>
                <a:gd name="T7" fmla="*/ 0 h 448"/>
                <a:gd name="T8" fmla="*/ 388 w 884"/>
                <a:gd name="T9" fmla="*/ 14 h 448"/>
                <a:gd name="T10" fmla="*/ 472 w 884"/>
                <a:gd name="T11" fmla="*/ 14 h 448"/>
                <a:gd name="T12" fmla="*/ 434 w 884"/>
                <a:gd name="T13" fmla="*/ 31 h 448"/>
                <a:gd name="T14" fmla="*/ 434 w 884"/>
                <a:gd name="T15" fmla="*/ 31 h 4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4" h="448">
                  <a:moveTo>
                    <a:pt x="811" y="448"/>
                  </a:moveTo>
                  <a:lnTo>
                    <a:pt x="0" y="448"/>
                  </a:lnTo>
                  <a:lnTo>
                    <a:pt x="0" y="0"/>
                  </a:lnTo>
                  <a:lnTo>
                    <a:pt x="811" y="0"/>
                  </a:lnTo>
                  <a:lnTo>
                    <a:pt x="726" y="201"/>
                  </a:lnTo>
                  <a:lnTo>
                    <a:pt x="884" y="201"/>
                  </a:lnTo>
                  <a:lnTo>
                    <a:pt x="811" y="44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73" name="Freeform 34"/>
            <p:cNvSpPr>
              <a:spLocks/>
            </p:cNvSpPr>
            <p:nvPr/>
          </p:nvSpPr>
          <p:spPr bwMode="auto">
            <a:xfrm>
              <a:off x="3602" y="2794"/>
              <a:ext cx="839" cy="359"/>
            </a:xfrm>
            <a:custGeom>
              <a:avLst/>
              <a:gdLst>
                <a:gd name="T0" fmla="*/ 434 w 884"/>
                <a:gd name="T1" fmla="*/ 31 h 448"/>
                <a:gd name="T2" fmla="*/ 0 w 884"/>
                <a:gd name="T3" fmla="*/ 31 h 448"/>
                <a:gd name="T4" fmla="*/ 0 w 884"/>
                <a:gd name="T5" fmla="*/ 0 h 448"/>
                <a:gd name="T6" fmla="*/ 434 w 884"/>
                <a:gd name="T7" fmla="*/ 0 h 448"/>
                <a:gd name="T8" fmla="*/ 388 w 884"/>
                <a:gd name="T9" fmla="*/ 14 h 448"/>
                <a:gd name="T10" fmla="*/ 472 w 884"/>
                <a:gd name="T11" fmla="*/ 14 h 448"/>
                <a:gd name="T12" fmla="*/ 434 w 884"/>
                <a:gd name="T13" fmla="*/ 31 h 448"/>
                <a:gd name="T14" fmla="*/ 434 w 884"/>
                <a:gd name="T15" fmla="*/ 31 h 4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4" h="448">
                  <a:moveTo>
                    <a:pt x="811" y="448"/>
                  </a:moveTo>
                  <a:lnTo>
                    <a:pt x="0" y="448"/>
                  </a:lnTo>
                  <a:lnTo>
                    <a:pt x="0" y="0"/>
                  </a:lnTo>
                  <a:lnTo>
                    <a:pt x="811" y="0"/>
                  </a:lnTo>
                  <a:lnTo>
                    <a:pt x="726" y="201"/>
                  </a:lnTo>
                  <a:lnTo>
                    <a:pt x="884" y="201"/>
                  </a:lnTo>
                  <a:lnTo>
                    <a:pt x="811" y="448"/>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574" name="Rectangle 35"/>
            <p:cNvSpPr>
              <a:spLocks noChangeArrowheads="1"/>
            </p:cNvSpPr>
            <p:nvPr/>
          </p:nvSpPr>
          <p:spPr bwMode="auto">
            <a:xfrm>
              <a:off x="1704" y="2819"/>
              <a:ext cx="36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Dest</a:t>
              </a:r>
              <a:endParaRPr lang="en-US" altLang="en-US" sz="2400">
                <a:latin typeface="Times New Roman" charset="0"/>
              </a:endParaRPr>
            </a:p>
          </p:txBody>
        </p:sp>
        <p:sp>
          <p:nvSpPr>
            <p:cNvPr id="66575" name="Rectangle 36"/>
            <p:cNvSpPr>
              <a:spLocks noChangeArrowheads="1"/>
            </p:cNvSpPr>
            <p:nvPr/>
          </p:nvSpPr>
          <p:spPr bwMode="auto">
            <a:xfrm>
              <a:off x="1704" y="2962"/>
              <a:ext cx="35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addr</a:t>
              </a:r>
              <a:endParaRPr lang="en-US" altLang="en-US" sz="2400">
                <a:latin typeface="Times New Roman" charset="0"/>
              </a:endParaRPr>
            </a:p>
          </p:txBody>
        </p:sp>
        <p:sp>
          <p:nvSpPr>
            <p:cNvPr id="66576" name="Freeform 37"/>
            <p:cNvSpPr>
              <a:spLocks/>
            </p:cNvSpPr>
            <p:nvPr/>
          </p:nvSpPr>
          <p:spPr bwMode="auto">
            <a:xfrm>
              <a:off x="576" y="2794"/>
              <a:ext cx="4444" cy="359"/>
            </a:xfrm>
            <a:custGeom>
              <a:avLst/>
              <a:gdLst>
                <a:gd name="T0" fmla="*/ 2491 w 4684"/>
                <a:gd name="T1" fmla="*/ 31 h 448"/>
                <a:gd name="T2" fmla="*/ 2491 w 4684"/>
                <a:gd name="T3" fmla="*/ 0 h 448"/>
                <a:gd name="T4" fmla="*/ 0 w 4684"/>
                <a:gd name="T5" fmla="*/ 0 h 448"/>
                <a:gd name="T6" fmla="*/ 0 w 4684"/>
                <a:gd name="T7" fmla="*/ 31 h 448"/>
                <a:gd name="T8" fmla="*/ 2491 w 4684"/>
                <a:gd name="T9" fmla="*/ 31 h 448"/>
                <a:gd name="T10" fmla="*/ 2491 w 4684"/>
                <a:gd name="T11" fmla="*/ 31 h 4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84" h="448">
                  <a:moveTo>
                    <a:pt x="4684" y="448"/>
                  </a:moveTo>
                  <a:lnTo>
                    <a:pt x="4684" y="0"/>
                  </a:lnTo>
                  <a:lnTo>
                    <a:pt x="0" y="0"/>
                  </a:lnTo>
                  <a:lnTo>
                    <a:pt x="0" y="448"/>
                  </a:lnTo>
                  <a:lnTo>
                    <a:pt x="4684" y="448"/>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577" name="Line 38"/>
            <p:cNvSpPr>
              <a:spLocks noChangeShapeType="1"/>
            </p:cNvSpPr>
            <p:nvPr/>
          </p:nvSpPr>
          <p:spPr bwMode="auto">
            <a:xfrm>
              <a:off x="1464" y="2794"/>
              <a:ext cx="1" cy="35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8" name="Line 39"/>
            <p:cNvSpPr>
              <a:spLocks noChangeShapeType="1"/>
            </p:cNvSpPr>
            <p:nvPr/>
          </p:nvSpPr>
          <p:spPr bwMode="auto">
            <a:xfrm>
              <a:off x="2296" y="2814"/>
              <a:ext cx="5" cy="35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9" name="Line 40"/>
            <p:cNvSpPr>
              <a:spLocks noChangeShapeType="1"/>
            </p:cNvSpPr>
            <p:nvPr/>
          </p:nvSpPr>
          <p:spPr bwMode="auto">
            <a:xfrm>
              <a:off x="3602" y="2794"/>
              <a:ext cx="1" cy="35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0" name="Rectangle 41"/>
            <p:cNvSpPr>
              <a:spLocks noChangeArrowheads="1"/>
            </p:cNvSpPr>
            <p:nvPr/>
          </p:nvSpPr>
          <p:spPr bwMode="auto">
            <a:xfrm>
              <a:off x="670" y="2592"/>
              <a:ext cx="5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8 bytes</a:t>
              </a:r>
              <a:endParaRPr lang="en-US" altLang="en-US" sz="2400">
                <a:latin typeface="Times New Roman" charset="0"/>
              </a:endParaRPr>
            </a:p>
          </p:txBody>
        </p:sp>
        <p:sp>
          <p:nvSpPr>
            <p:cNvPr id="66581" name="Rectangle 42"/>
            <p:cNvSpPr>
              <a:spLocks noChangeArrowheads="1"/>
            </p:cNvSpPr>
            <p:nvPr/>
          </p:nvSpPr>
          <p:spPr bwMode="auto">
            <a:xfrm>
              <a:off x="1784" y="2592"/>
              <a:ext cx="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6</a:t>
              </a:r>
              <a:endParaRPr lang="en-US" altLang="en-US" sz="2400">
                <a:latin typeface="Times New Roman" charset="0"/>
              </a:endParaRPr>
            </a:p>
          </p:txBody>
        </p:sp>
        <p:sp>
          <p:nvSpPr>
            <p:cNvPr id="66582" name="Rectangle 43"/>
            <p:cNvSpPr>
              <a:spLocks noChangeArrowheads="1"/>
            </p:cNvSpPr>
            <p:nvPr/>
          </p:nvSpPr>
          <p:spPr bwMode="auto">
            <a:xfrm>
              <a:off x="4675" y="2592"/>
              <a:ext cx="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4</a:t>
              </a:r>
              <a:endParaRPr lang="en-US" altLang="en-US" sz="2400">
                <a:latin typeface="Times New Roman" charset="0"/>
              </a:endParaRPr>
            </a:p>
          </p:txBody>
        </p:sp>
        <p:sp>
          <p:nvSpPr>
            <p:cNvPr id="66583" name="Rectangle 44"/>
            <p:cNvSpPr>
              <a:spLocks noChangeArrowheads="1"/>
            </p:cNvSpPr>
            <p:nvPr/>
          </p:nvSpPr>
          <p:spPr bwMode="auto">
            <a:xfrm>
              <a:off x="4621" y="2884"/>
              <a:ext cx="38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CRC</a:t>
              </a:r>
              <a:endParaRPr lang="en-US" altLang="en-US" sz="2400">
                <a:latin typeface="Times New Roman" charset="0"/>
              </a:endParaRPr>
            </a:p>
          </p:txBody>
        </p:sp>
        <p:sp>
          <p:nvSpPr>
            <p:cNvPr id="66584" name="Rectangle 45"/>
            <p:cNvSpPr>
              <a:spLocks noChangeArrowheads="1"/>
            </p:cNvSpPr>
            <p:nvPr/>
          </p:nvSpPr>
          <p:spPr bwMode="auto">
            <a:xfrm>
              <a:off x="676" y="2884"/>
              <a:ext cx="7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Preamble</a:t>
              </a:r>
              <a:endParaRPr lang="en-US" altLang="en-US" sz="2400">
                <a:latin typeface="Times New Roman" charset="0"/>
              </a:endParaRPr>
            </a:p>
          </p:txBody>
        </p:sp>
        <p:sp>
          <p:nvSpPr>
            <p:cNvPr id="66585" name="Rectangle 46"/>
            <p:cNvSpPr>
              <a:spLocks noChangeArrowheads="1"/>
            </p:cNvSpPr>
            <p:nvPr/>
          </p:nvSpPr>
          <p:spPr bwMode="auto">
            <a:xfrm>
              <a:off x="2478" y="2813"/>
              <a:ext cx="26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Src</a:t>
              </a:r>
              <a:endParaRPr lang="en-US" altLang="en-US" sz="2400">
                <a:latin typeface="Times New Roman" charset="0"/>
              </a:endParaRPr>
            </a:p>
          </p:txBody>
        </p:sp>
        <p:sp>
          <p:nvSpPr>
            <p:cNvPr id="66586" name="Rectangle 47"/>
            <p:cNvSpPr>
              <a:spLocks noChangeArrowheads="1"/>
            </p:cNvSpPr>
            <p:nvPr/>
          </p:nvSpPr>
          <p:spPr bwMode="auto">
            <a:xfrm>
              <a:off x="2478" y="2968"/>
              <a:ext cx="35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addr</a:t>
              </a:r>
              <a:endParaRPr lang="en-US" altLang="en-US" sz="2400">
                <a:latin typeface="Times New Roman" charset="0"/>
              </a:endParaRPr>
            </a:p>
          </p:txBody>
        </p:sp>
        <p:sp>
          <p:nvSpPr>
            <p:cNvPr id="66587" name="Line 48"/>
            <p:cNvSpPr>
              <a:spLocks noChangeShapeType="1"/>
            </p:cNvSpPr>
            <p:nvPr/>
          </p:nvSpPr>
          <p:spPr bwMode="auto">
            <a:xfrm>
              <a:off x="2979" y="2814"/>
              <a:ext cx="5" cy="35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8" name="Rectangle 49"/>
            <p:cNvSpPr>
              <a:spLocks noChangeArrowheads="1"/>
            </p:cNvSpPr>
            <p:nvPr/>
          </p:nvSpPr>
          <p:spPr bwMode="auto">
            <a:xfrm>
              <a:off x="3024" y="2880"/>
              <a:ext cx="53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Length</a:t>
              </a:r>
              <a:endParaRPr lang="en-US" altLang="en-US" sz="2400">
                <a:latin typeface="Times New Roman" charset="0"/>
              </a:endParaRPr>
            </a:p>
          </p:txBody>
        </p:sp>
        <p:sp>
          <p:nvSpPr>
            <p:cNvPr id="66589" name="Rectangle 50"/>
            <p:cNvSpPr>
              <a:spLocks noChangeArrowheads="1"/>
            </p:cNvSpPr>
            <p:nvPr/>
          </p:nvSpPr>
          <p:spPr bwMode="auto">
            <a:xfrm>
              <a:off x="3822" y="2883"/>
              <a:ext cx="37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Data</a:t>
              </a:r>
              <a:endParaRPr lang="en-US" altLang="en-US" sz="2400">
                <a:latin typeface="Times New Roman" charset="0"/>
              </a:endParaRPr>
            </a:p>
          </p:txBody>
        </p:sp>
        <p:sp>
          <p:nvSpPr>
            <p:cNvPr id="66590" name="Rectangle 51"/>
            <p:cNvSpPr>
              <a:spLocks noChangeArrowheads="1"/>
            </p:cNvSpPr>
            <p:nvPr/>
          </p:nvSpPr>
          <p:spPr bwMode="auto">
            <a:xfrm>
              <a:off x="3207" y="2592"/>
              <a:ext cx="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400">
                  <a:latin typeface="Times New Roman" charset="0"/>
                </a:rPr>
                <a:t>2</a:t>
              </a:r>
            </a:p>
          </p:txBody>
        </p:sp>
        <p:sp>
          <p:nvSpPr>
            <p:cNvPr id="66591" name="Rectangle 52"/>
            <p:cNvSpPr>
              <a:spLocks noChangeArrowheads="1"/>
            </p:cNvSpPr>
            <p:nvPr/>
          </p:nvSpPr>
          <p:spPr bwMode="auto">
            <a:xfrm>
              <a:off x="2608" y="2592"/>
              <a:ext cx="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6</a:t>
              </a:r>
              <a:endParaRPr lang="en-US" altLang="en-US" sz="2400">
                <a:latin typeface="Times New Roman" charset="0"/>
              </a:endParaRPr>
            </a:p>
          </p:txBody>
        </p:sp>
        <p:sp>
          <p:nvSpPr>
            <p:cNvPr id="66592" name="Rectangle 53"/>
            <p:cNvSpPr>
              <a:spLocks noChangeArrowheads="1"/>
            </p:cNvSpPr>
            <p:nvPr/>
          </p:nvSpPr>
          <p:spPr bwMode="auto">
            <a:xfrm>
              <a:off x="3724" y="2592"/>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400">
                  <a:latin typeface="Times New Roman" charset="0"/>
                </a:rPr>
                <a:t>0-1500</a:t>
              </a:r>
            </a:p>
          </p:txBody>
        </p:sp>
      </p:grpSp>
      <p:sp>
        <p:nvSpPr>
          <p:cNvPr id="308278" name="Text Box 54"/>
          <p:cNvSpPr txBox="1">
            <a:spLocks noChangeArrowheads="1"/>
          </p:cNvSpPr>
          <p:nvPr/>
        </p:nvSpPr>
        <p:spPr bwMode="auto">
          <a:xfrm>
            <a:off x="381000" y="4724400"/>
            <a:ext cx="848201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pPr>
            <a:r>
              <a:rPr lang="en-US" altLang="en-US" sz="2400">
                <a:solidFill>
                  <a:srgbClr val="000099"/>
                </a:solidFill>
                <a:latin typeface="Times New Roman" charset="0"/>
              </a:rPr>
              <a:t> </a:t>
            </a:r>
            <a:r>
              <a:rPr lang="en-US" altLang="en-US" sz="2000">
                <a:solidFill>
                  <a:srgbClr val="000099"/>
                </a:solidFill>
              </a:rPr>
              <a:t>Ethernet has a maximum frame size: data portion &lt;=1500 bytes</a:t>
            </a:r>
          </a:p>
          <a:p>
            <a:pPr>
              <a:spcBef>
                <a:spcPct val="0"/>
              </a:spcBef>
            </a:pPr>
            <a:r>
              <a:rPr lang="en-US" altLang="en-US" sz="2000">
                <a:solidFill>
                  <a:srgbClr val="000099"/>
                </a:solidFill>
              </a:rPr>
              <a:t> It has imposed a minimum frame size: 64 bytes (excluding preamble)</a:t>
            </a:r>
          </a:p>
          <a:p>
            <a:pPr>
              <a:spcBef>
                <a:spcPct val="0"/>
              </a:spcBef>
              <a:buFontTx/>
              <a:buNone/>
            </a:pPr>
            <a:r>
              <a:rPr lang="en-US" altLang="en-US" sz="2000">
                <a:solidFill>
                  <a:srgbClr val="000099"/>
                </a:solidFill>
              </a:rPr>
              <a:t>    If data portion &lt;46 bytes, pad with </a:t>
            </a:r>
            <a:r>
              <a:rPr lang="ja-JP" altLang="en-US" sz="2000">
                <a:solidFill>
                  <a:srgbClr val="000099"/>
                </a:solidFill>
                <a:latin typeface="Arial" charset="0"/>
              </a:rPr>
              <a:t>“</a:t>
            </a:r>
            <a:r>
              <a:rPr lang="en-US" altLang="ja-JP" sz="2000">
                <a:solidFill>
                  <a:srgbClr val="000099"/>
                </a:solidFill>
              </a:rPr>
              <a:t>junk</a:t>
            </a:r>
            <a:r>
              <a:rPr lang="ja-JP" altLang="en-US" sz="2000">
                <a:solidFill>
                  <a:srgbClr val="000099"/>
                </a:solidFill>
                <a:latin typeface="Arial" charset="0"/>
              </a:rPr>
              <a:t>”</a:t>
            </a:r>
            <a:r>
              <a:rPr lang="en-US" altLang="ja-JP" sz="2000">
                <a:solidFill>
                  <a:srgbClr val="000099"/>
                </a:solidFill>
              </a:rPr>
              <a:t> to make it 46 bytes</a:t>
            </a:r>
          </a:p>
          <a:p>
            <a:pPr>
              <a:spcBef>
                <a:spcPct val="0"/>
              </a:spcBef>
              <a:buFontTx/>
              <a:buNone/>
            </a:pPr>
            <a:r>
              <a:rPr lang="en-US" altLang="en-US" sz="2000">
                <a:solidFill>
                  <a:srgbClr val="000099"/>
                </a:solidFill>
              </a:rPr>
              <a:t> </a:t>
            </a:r>
            <a:r>
              <a:rPr lang="en-US" altLang="en-US" sz="2000">
                <a:solidFill>
                  <a:srgbClr val="FF0000"/>
                </a:solidFill>
              </a:rPr>
              <a:t>Q: Why minimum frame size in Ethernet?</a:t>
            </a:r>
          </a:p>
        </p:txBody>
      </p:sp>
      <p:sp>
        <p:nvSpPr>
          <p:cNvPr id="5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82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8617FFB8-5CC3-6741-99FB-40856C4B1245}" type="slidenum">
              <a:rPr lang="en-US" altLang="en-US" sz="1200"/>
              <a:pPr>
                <a:spcBef>
                  <a:spcPct val="0"/>
                </a:spcBef>
                <a:buFontTx/>
                <a:buNone/>
              </a:pPr>
              <a:t>46</a:t>
            </a:fld>
            <a:endParaRPr lang="en-US" altLang="en-US" sz="1200"/>
          </a:p>
        </p:txBody>
      </p:sp>
      <p:sp>
        <p:nvSpPr>
          <p:cNvPr id="309250" name="Rectangle 2"/>
          <p:cNvSpPr>
            <a:spLocks noGrp="1" noChangeArrowheads="1"/>
          </p:cNvSpPr>
          <p:nvPr>
            <p:ph type="title"/>
          </p:nvPr>
        </p:nvSpPr>
        <p:spPr>
          <a:xfrm>
            <a:off x="685800" y="228600"/>
            <a:ext cx="7772400" cy="914400"/>
          </a:xfrm>
        </p:spPr>
        <p:txBody>
          <a:bodyPr/>
          <a:lstStyle/>
          <a:p>
            <a:pPr>
              <a:defRPr/>
            </a:pPr>
            <a:r>
              <a:rPr lang="en-US" sz="3600" smtClean="0">
                <a:cs typeface="+mj-cs"/>
              </a:rPr>
              <a:t>Fields in Ethernet Frame Format</a:t>
            </a:r>
          </a:p>
        </p:txBody>
      </p:sp>
      <p:sp>
        <p:nvSpPr>
          <p:cNvPr id="67587" name="Rectangle 3"/>
          <p:cNvSpPr>
            <a:spLocks noGrp="1" noChangeArrowheads="1"/>
          </p:cNvSpPr>
          <p:nvPr>
            <p:ph type="body" idx="1"/>
          </p:nvPr>
        </p:nvSpPr>
        <p:spPr>
          <a:xfrm>
            <a:off x="838200" y="1143000"/>
            <a:ext cx="7772400" cy="4876800"/>
          </a:xfrm>
        </p:spPr>
        <p:txBody>
          <a:bodyPr/>
          <a:lstStyle/>
          <a:p>
            <a:pPr>
              <a:lnSpc>
                <a:spcPct val="90000"/>
              </a:lnSpc>
            </a:pPr>
            <a:r>
              <a:rPr lang="en-US" altLang="en-US" sz="2200">
                <a:solidFill>
                  <a:srgbClr val="FF0000"/>
                </a:solidFill>
              </a:rPr>
              <a:t>Preamble:</a:t>
            </a:r>
            <a:r>
              <a:rPr lang="en-US" altLang="en-US" sz="2200"/>
              <a:t> </a:t>
            </a:r>
          </a:p>
          <a:p>
            <a:pPr lvl="1">
              <a:lnSpc>
                <a:spcPct val="90000"/>
              </a:lnSpc>
            </a:pPr>
            <a:r>
              <a:rPr lang="en-US" altLang="en-US" sz="1800"/>
              <a:t>7 bytes with pattern 10101010 followed by one byte with pattern 10101011 (SoF: start-of-frame)</a:t>
            </a:r>
          </a:p>
          <a:p>
            <a:pPr lvl="1">
              <a:lnSpc>
                <a:spcPct val="90000"/>
              </a:lnSpc>
            </a:pPr>
            <a:r>
              <a:rPr lang="en-US" altLang="en-US" sz="1800"/>
              <a:t> used to synchronize receiver, sender clock rates, and identify beginning of  a frame</a:t>
            </a:r>
            <a:endParaRPr lang="en-US" altLang="en-US" sz="1800">
              <a:solidFill>
                <a:srgbClr val="FF0000"/>
              </a:solidFill>
            </a:endParaRPr>
          </a:p>
          <a:p>
            <a:pPr>
              <a:lnSpc>
                <a:spcPct val="90000"/>
              </a:lnSpc>
            </a:pPr>
            <a:r>
              <a:rPr lang="en-US" altLang="en-US" sz="2200">
                <a:solidFill>
                  <a:srgbClr val="FF0000"/>
                </a:solidFill>
              </a:rPr>
              <a:t>Addresses:</a:t>
            </a:r>
            <a:r>
              <a:rPr lang="en-US" altLang="en-US" sz="2200"/>
              <a:t> 6 bytes</a:t>
            </a:r>
          </a:p>
          <a:p>
            <a:pPr lvl="1">
              <a:lnSpc>
                <a:spcPct val="90000"/>
              </a:lnSpc>
            </a:pPr>
            <a:r>
              <a:rPr lang="en-US" altLang="en-US" sz="1800"/>
              <a:t>if adapter receives frame with matching destination address, or with broadcast address (eg ARP packet), it passes data in frame to net-layer protocol</a:t>
            </a:r>
          </a:p>
          <a:p>
            <a:pPr lvl="1">
              <a:lnSpc>
                <a:spcPct val="90000"/>
              </a:lnSpc>
            </a:pPr>
            <a:r>
              <a:rPr lang="en-US" altLang="en-US" sz="1800"/>
              <a:t>otherwise, adapter discards frame</a:t>
            </a:r>
          </a:p>
          <a:p>
            <a:pPr>
              <a:lnSpc>
                <a:spcPct val="90000"/>
              </a:lnSpc>
            </a:pPr>
            <a:r>
              <a:rPr lang="en-US" altLang="en-US" sz="2200">
                <a:solidFill>
                  <a:srgbClr val="FF0000"/>
                </a:solidFill>
              </a:rPr>
              <a:t>Type:</a:t>
            </a:r>
            <a:r>
              <a:rPr lang="en-US" altLang="en-US" sz="2200"/>
              <a:t> indicates the higher layer protocol, mostly IP but others may be supported such as Novell IPX and AppleTalk)</a:t>
            </a:r>
          </a:p>
          <a:p>
            <a:pPr lvl="1">
              <a:lnSpc>
                <a:spcPct val="90000"/>
              </a:lnSpc>
            </a:pPr>
            <a:r>
              <a:rPr lang="en-US" altLang="en-US" sz="1800"/>
              <a:t>802.3: Length gives data size; </a:t>
            </a:r>
            <a:r>
              <a:rPr lang="ja-JP" altLang="en-US" sz="1800">
                <a:latin typeface="Arial" charset="0"/>
              </a:rPr>
              <a:t>“</a:t>
            </a:r>
            <a:r>
              <a:rPr lang="en-US" altLang="ja-JP" sz="1800"/>
              <a:t>protocol type</a:t>
            </a:r>
            <a:r>
              <a:rPr lang="ja-JP" altLang="en-US" sz="1800">
                <a:latin typeface="Arial" charset="0"/>
              </a:rPr>
              <a:t>”</a:t>
            </a:r>
            <a:r>
              <a:rPr lang="en-US" altLang="ja-JP" sz="1800"/>
              <a:t> included in data</a:t>
            </a:r>
          </a:p>
          <a:p>
            <a:pPr>
              <a:lnSpc>
                <a:spcPct val="90000"/>
              </a:lnSpc>
            </a:pPr>
            <a:r>
              <a:rPr lang="en-US" altLang="en-US" sz="2200">
                <a:solidFill>
                  <a:srgbClr val="FF0000"/>
                </a:solidFill>
              </a:rPr>
              <a:t>CRC:</a:t>
            </a:r>
            <a:r>
              <a:rPr lang="en-US" altLang="en-US" sz="2200"/>
              <a:t> checked at receiver, if error is detected, the frame is simply dropped</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81E1CC99-B2DB-B84C-B947-C3D0D242AE8B}" type="slidenum">
              <a:rPr lang="en-US" altLang="en-US" sz="1200"/>
              <a:pPr>
                <a:spcBef>
                  <a:spcPct val="0"/>
                </a:spcBef>
                <a:buFontTx/>
                <a:buNone/>
              </a:pPr>
              <a:t>47</a:t>
            </a:fld>
            <a:endParaRPr lang="en-US" altLang="en-US" sz="1200"/>
          </a:p>
        </p:txBody>
      </p:sp>
      <p:sp>
        <p:nvSpPr>
          <p:cNvPr id="310274" name="Rectangle 2"/>
          <p:cNvSpPr>
            <a:spLocks noGrp="1" noChangeArrowheads="1"/>
          </p:cNvSpPr>
          <p:nvPr>
            <p:ph type="title"/>
          </p:nvPr>
        </p:nvSpPr>
        <p:spPr>
          <a:xfrm>
            <a:off x="685800" y="190500"/>
            <a:ext cx="7772400" cy="1143000"/>
          </a:xfrm>
        </p:spPr>
        <p:txBody>
          <a:bodyPr/>
          <a:lstStyle/>
          <a:p>
            <a:pPr>
              <a:defRPr/>
            </a:pPr>
            <a:r>
              <a:rPr lang="en-US" smtClean="0">
                <a:cs typeface="+mj-cs"/>
              </a:rPr>
              <a:t>Ethernet and IEEE 802.3</a:t>
            </a:r>
          </a:p>
        </p:txBody>
      </p:sp>
      <p:sp>
        <p:nvSpPr>
          <p:cNvPr id="310275" name="Rectangle 3"/>
          <p:cNvSpPr>
            <a:spLocks noGrp="1" noChangeArrowheads="1"/>
          </p:cNvSpPr>
          <p:nvPr>
            <p:ph type="body" idx="1"/>
          </p:nvPr>
        </p:nvSpPr>
        <p:spPr>
          <a:xfrm>
            <a:off x="685800" y="1600200"/>
            <a:ext cx="7772400" cy="4114800"/>
          </a:xfrm>
        </p:spPr>
        <p:txBody>
          <a:bodyPr/>
          <a:lstStyle/>
          <a:p>
            <a:pPr>
              <a:buFontTx/>
              <a:buNone/>
              <a:defRPr/>
            </a:pPr>
            <a:r>
              <a:rPr lang="en-US" sz="2400" dirty="0" smtClean="0">
                <a:cs typeface="+mn-cs"/>
              </a:rPr>
              <a:t>1-persistent CSMA/CD</a:t>
            </a:r>
          </a:p>
          <a:p>
            <a:pPr>
              <a:defRPr/>
            </a:pPr>
            <a:r>
              <a:rPr lang="en-US" sz="2400" dirty="0" smtClean="0">
                <a:cs typeface="+mn-cs"/>
              </a:rPr>
              <a:t>Carrier sense: station listens to channel first</a:t>
            </a:r>
          </a:p>
          <a:p>
            <a:pPr lvl="1">
              <a:defRPr/>
            </a:pPr>
            <a:r>
              <a:rPr lang="en-US" sz="1800" dirty="0" smtClean="0">
                <a:solidFill>
                  <a:srgbClr val="FF0000"/>
                </a:solidFill>
              </a:rPr>
              <a:t>Listen before talking</a:t>
            </a:r>
          </a:p>
          <a:p>
            <a:pPr>
              <a:defRPr/>
            </a:pPr>
            <a:r>
              <a:rPr lang="en-US" sz="2400" dirty="0" smtClean="0">
                <a:cs typeface="+mn-cs"/>
              </a:rPr>
              <a:t>If idle, station may initiate transmission</a:t>
            </a:r>
          </a:p>
          <a:p>
            <a:pPr lvl="1">
              <a:defRPr/>
            </a:pPr>
            <a:r>
              <a:rPr lang="en-US" sz="1800" dirty="0" smtClean="0">
                <a:solidFill>
                  <a:srgbClr val="FF0000"/>
                </a:solidFill>
              </a:rPr>
              <a:t>Talk if quiet</a:t>
            </a:r>
          </a:p>
          <a:p>
            <a:pPr>
              <a:defRPr/>
            </a:pPr>
            <a:r>
              <a:rPr lang="en-US" sz="2400" dirty="0" smtClean="0">
                <a:cs typeface="+mn-cs"/>
              </a:rPr>
              <a:t>Collision detection: continuously monitor channel</a:t>
            </a:r>
          </a:p>
          <a:p>
            <a:pPr lvl="1">
              <a:defRPr/>
            </a:pPr>
            <a:r>
              <a:rPr lang="en-US" sz="1800" dirty="0" smtClean="0">
                <a:solidFill>
                  <a:srgbClr val="FF0000"/>
                </a:solidFill>
              </a:rPr>
              <a:t>Listen while talking</a:t>
            </a:r>
          </a:p>
          <a:p>
            <a:pPr>
              <a:defRPr/>
            </a:pPr>
            <a:r>
              <a:rPr lang="en-US" sz="2400" dirty="0" smtClean="0">
                <a:cs typeface="+mn-cs"/>
              </a:rPr>
              <a:t>If collision, stop transmission</a:t>
            </a:r>
          </a:p>
          <a:p>
            <a:pPr lvl="1">
              <a:defRPr/>
            </a:pPr>
            <a:r>
              <a:rPr lang="en-US" sz="1800" dirty="0" smtClean="0">
                <a:solidFill>
                  <a:srgbClr val="FF0000"/>
                </a:solidFill>
              </a:rPr>
              <a:t>One talker at a time</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1EE5B4F0-8843-A64F-B71D-9C0CB2C8D92D}" type="slidenum">
              <a:rPr lang="en-US" altLang="en-US" sz="1200"/>
              <a:pPr>
                <a:spcBef>
                  <a:spcPct val="0"/>
                </a:spcBef>
                <a:buFontTx/>
                <a:buNone/>
              </a:pPr>
              <a:t>48</a:t>
            </a:fld>
            <a:endParaRPr lang="en-US" altLang="en-US" sz="1200"/>
          </a:p>
        </p:txBody>
      </p:sp>
      <p:sp>
        <p:nvSpPr>
          <p:cNvPr id="312322" name="Rectangle 2"/>
          <p:cNvSpPr>
            <a:spLocks noGrp="1" noChangeArrowheads="1"/>
          </p:cNvSpPr>
          <p:nvPr>
            <p:ph type="title"/>
          </p:nvPr>
        </p:nvSpPr>
        <p:spPr>
          <a:xfrm>
            <a:off x="533400" y="0"/>
            <a:ext cx="7772400" cy="1143000"/>
          </a:xfrm>
        </p:spPr>
        <p:txBody>
          <a:bodyPr/>
          <a:lstStyle/>
          <a:p>
            <a:pPr>
              <a:defRPr/>
            </a:pPr>
            <a:r>
              <a:rPr lang="en-US" sz="3600" smtClean="0">
                <a:cs typeface="+mj-cs"/>
              </a:rPr>
              <a:t>Ethernet CSMA/CD Algorithm</a:t>
            </a:r>
          </a:p>
        </p:txBody>
      </p:sp>
      <p:sp>
        <p:nvSpPr>
          <p:cNvPr id="70659" name="Rectangle 3"/>
          <p:cNvSpPr>
            <a:spLocks noGrp="1" noChangeArrowheads="1"/>
          </p:cNvSpPr>
          <p:nvPr>
            <p:ph type="body" sz="half" idx="1"/>
          </p:nvPr>
        </p:nvSpPr>
        <p:spPr>
          <a:xfrm>
            <a:off x="276225" y="1289050"/>
            <a:ext cx="4351338" cy="4648200"/>
          </a:xfrm>
        </p:spPr>
        <p:txBody>
          <a:bodyPr/>
          <a:lstStyle/>
          <a:p>
            <a:pPr>
              <a:buFontTx/>
              <a:buNone/>
            </a:pPr>
            <a:r>
              <a:rPr lang="en-US" altLang="en-US" sz="2000"/>
              <a:t>1. Adaptor gets datagram from and creates frame</a:t>
            </a:r>
          </a:p>
          <a:p>
            <a:pPr>
              <a:buFontTx/>
              <a:buNone/>
            </a:pPr>
            <a:r>
              <a:rPr lang="en-US" altLang="en-US" sz="2000"/>
              <a:t>2. If adapter senses channel idle, it starts to transmit frame. If it senses channel busy, waits until channel idle and then transmits</a:t>
            </a:r>
          </a:p>
          <a:p>
            <a:pPr>
              <a:buFontTx/>
              <a:buNone/>
            </a:pPr>
            <a:r>
              <a:rPr lang="en-US" altLang="en-US" sz="2000"/>
              <a:t>3. If adapter transmits entire frame without detecting another transmission, the adapter is done with frame ! Signal to network layer </a:t>
            </a:r>
            <a:r>
              <a:rPr lang="ja-JP" altLang="en-US" sz="2000">
                <a:latin typeface="Arial" charset="0"/>
              </a:rPr>
              <a:t>“</a:t>
            </a:r>
            <a:r>
              <a:rPr lang="en-US" altLang="ja-JP" sz="2000"/>
              <a:t>transmit OK</a:t>
            </a:r>
            <a:r>
              <a:rPr lang="ja-JP" altLang="en-US" sz="2000">
                <a:latin typeface="Arial" charset="0"/>
              </a:rPr>
              <a:t>”</a:t>
            </a:r>
            <a:endParaRPr lang="en-US" altLang="en-US" sz="2000"/>
          </a:p>
        </p:txBody>
      </p:sp>
      <p:sp>
        <p:nvSpPr>
          <p:cNvPr id="70660" name="Rectangle 4"/>
          <p:cNvSpPr>
            <a:spLocks noGrp="1" noChangeArrowheads="1"/>
          </p:cNvSpPr>
          <p:nvPr>
            <p:ph type="body" sz="half" idx="2"/>
          </p:nvPr>
        </p:nvSpPr>
        <p:spPr>
          <a:xfrm>
            <a:off x="4627563" y="1289050"/>
            <a:ext cx="4335462" cy="4648200"/>
          </a:xfrm>
        </p:spPr>
        <p:txBody>
          <a:bodyPr/>
          <a:lstStyle/>
          <a:p>
            <a:pPr>
              <a:buFontTx/>
              <a:buNone/>
            </a:pPr>
            <a:r>
              <a:rPr lang="en-US" altLang="en-US" sz="2000"/>
              <a:t>4. If adapter detects another transmission while transmitting,  aborts and sends jam signal</a:t>
            </a:r>
          </a:p>
          <a:p>
            <a:pPr>
              <a:buFontTx/>
              <a:buNone/>
            </a:pPr>
            <a:r>
              <a:rPr lang="en-US" altLang="en-US" sz="2000"/>
              <a:t>5. After aborting, adapter enters </a:t>
            </a:r>
            <a:r>
              <a:rPr lang="en-US" altLang="en-US" sz="2000">
                <a:solidFill>
                  <a:srgbClr val="FF0000"/>
                </a:solidFill>
              </a:rPr>
              <a:t>exponential backoff</a:t>
            </a:r>
            <a:r>
              <a:rPr lang="en-US" altLang="en-US" sz="2000"/>
              <a:t>: after the mth collision, adapter chooses a K at random from </a:t>
            </a:r>
            <a:br>
              <a:rPr lang="en-US" altLang="en-US" sz="2000"/>
            </a:br>
            <a:r>
              <a:rPr lang="en-US" altLang="en-US" sz="2000"/>
              <a:t>{0,1,2,…,2</a:t>
            </a:r>
            <a:r>
              <a:rPr lang="en-US" altLang="en-US" sz="2000" b="1" baseline="30000"/>
              <a:t>m</a:t>
            </a:r>
            <a:r>
              <a:rPr lang="en-US" altLang="en-US" sz="2000"/>
              <a:t>-1}. Adapter waits K*512 bit times and returns to Step 2</a:t>
            </a:r>
          </a:p>
          <a:p>
            <a:pPr>
              <a:buFontTx/>
              <a:buNone/>
            </a:pPr>
            <a:r>
              <a:rPr lang="en-US" altLang="en-US" sz="2000"/>
              <a:t>6.  Quit after 16 attempts, signal to network layer </a:t>
            </a:r>
            <a:r>
              <a:rPr lang="ja-JP" altLang="en-US" sz="2000">
                <a:latin typeface="Arial" charset="0"/>
              </a:rPr>
              <a:t>“</a:t>
            </a:r>
            <a:r>
              <a:rPr lang="en-US" altLang="ja-JP" sz="2000"/>
              <a:t>transmit error</a:t>
            </a:r>
            <a:r>
              <a:rPr lang="ja-JP" altLang="en-US" sz="2000">
                <a:latin typeface="Arial" charset="0"/>
              </a:rPr>
              <a:t>”</a:t>
            </a:r>
            <a:endParaRPr lang="en-US" altLang="ja-JP" sz="2000"/>
          </a:p>
          <a:p>
            <a:pPr>
              <a:buFontTx/>
              <a:buNone/>
            </a:pPr>
            <a:r>
              <a:rPr lang="en-US" altLang="en-US" sz="1800"/>
              <a:t> </a:t>
            </a:r>
            <a:r>
              <a:rPr lang="en-US" altLang="en-US" sz="2000"/>
              <a:t> </a:t>
            </a:r>
          </a:p>
        </p:txBody>
      </p:sp>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650F54CF-9B6D-1243-92AC-D1ED8973DB68}" type="slidenum">
              <a:rPr lang="en-US" altLang="en-US" sz="1200"/>
              <a:pPr>
                <a:spcBef>
                  <a:spcPct val="0"/>
                </a:spcBef>
                <a:buFontTx/>
                <a:buNone/>
              </a:pPr>
              <a:t>49</a:t>
            </a:fld>
            <a:endParaRPr lang="en-US" altLang="en-US" sz="1200"/>
          </a:p>
        </p:txBody>
      </p:sp>
      <p:sp>
        <p:nvSpPr>
          <p:cNvPr id="71682" name="Rectangle 2"/>
          <p:cNvSpPr>
            <a:spLocks noGrp="1" noChangeArrowheads="1"/>
          </p:cNvSpPr>
          <p:nvPr>
            <p:ph type="title"/>
          </p:nvPr>
        </p:nvSpPr>
        <p:spPr>
          <a:xfrm>
            <a:off x="685800" y="381000"/>
            <a:ext cx="7772400" cy="838200"/>
          </a:xfrm>
        </p:spPr>
        <p:txBody>
          <a:bodyPr/>
          <a:lstStyle/>
          <a:p>
            <a:r>
              <a:rPr lang="en-US" altLang="en-US" sz="3600"/>
              <a:t>Ethernet</a:t>
            </a:r>
            <a:r>
              <a:rPr lang="ja-JP" altLang="en-US" sz="3600">
                <a:latin typeface="Arial" charset="0"/>
              </a:rPr>
              <a:t>’</a:t>
            </a:r>
            <a:r>
              <a:rPr lang="en-US" altLang="ja-JP" sz="3600"/>
              <a:t>s CSMA/CD (more)</a:t>
            </a:r>
            <a:endParaRPr lang="en-US" altLang="en-US"/>
          </a:p>
        </p:txBody>
      </p:sp>
      <p:sp>
        <p:nvSpPr>
          <p:cNvPr id="313347" name="Rectangle 3"/>
          <p:cNvSpPr>
            <a:spLocks noGrp="1" noChangeArrowheads="1"/>
          </p:cNvSpPr>
          <p:nvPr>
            <p:ph type="body" sz="half" idx="1"/>
          </p:nvPr>
        </p:nvSpPr>
        <p:spPr>
          <a:xfrm>
            <a:off x="533400" y="1371600"/>
            <a:ext cx="3810000" cy="3011488"/>
          </a:xfrm>
        </p:spPr>
        <p:txBody>
          <a:bodyPr/>
          <a:lstStyle/>
          <a:p>
            <a:pPr>
              <a:buFontTx/>
              <a:buNone/>
              <a:defRPr/>
            </a:pPr>
            <a:r>
              <a:rPr lang="en-US" sz="2000" smtClean="0">
                <a:solidFill>
                  <a:srgbClr val="FF0000"/>
                </a:solidFill>
                <a:cs typeface="+mn-cs"/>
              </a:rPr>
              <a:t>Jam Signal:</a:t>
            </a:r>
            <a:r>
              <a:rPr lang="en-US" sz="2000" smtClean="0">
                <a:cs typeface="+mn-cs"/>
              </a:rPr>
              <a:t> make sure all other transmitters are aware of collision; 48 bits;</a:t>
            </a:r>
          </a:p>
          <a:p>
            <a:pPr>
              <a:buFontTx/>
              <a:buNone/>
              <a:defRPr/>
            </a:pPr>
            <a:r>
              <a:rPr lang="en-US" sz="2000" smtClean="0">
                <a:solidFill>
                  <a:srgbClr val="FF0000"/>
                </a:solidFill>
                <a:cs typeface="+mn-cs"/>
              </a:rPr>
              <a:t>Bit time:</a:t>
            </a:r>
            <a:r>
              <a:rPr lang="en-US" sz="2000" smtClean="0">
                <a:cs typeface="+mn-cs"/>
              </a:rPr>
              <a:t> .1 microsec for 10 Mbps Ethernet ;</a:t>
            </a:r>
            <a:br>
              <a:rPr lang="en-US" sz="2000" smtClean="0">
                <a:cs typeface="+mn-cs"/>
              </a:rPr>
            </a:br>
            <a:r>
              <a:rPr lang="en-US" sz="2000" smtClean="0">
                <a:cs typeface="+mn-cs"/>
              </a:rPr>
              <a:t>for K=1023, wait time is about 50 msec</a:t>
            </a:r>
          </a:p>
          <a:p>
            <a:pPr>
              <a:buFontTx/>
              <a:buNone/>
              <a:defRPr/>
            </a:pPr>
            <a:r>
              <a:rPr lang="en-US" sz="2000" smtClean="0">
                <a:cs typeface="+mn-cs"/>
              </a:rPr>
              <a:t> </a:t>
            </a:r>
          </a:p>
          <a:p>
            <a:pPr>
              <a:buFontTx/>
              <a:buNone/>
              <a:defRPr/>
            </a:pPr>
            <a:endParaRPr lang="en-US" sz="2000" smtClean="0">
              <a:cs typeface="+mn-cs"/>
            </a:endParaRPr>
          </a:p>
        </p:txBody>
      </p:sp>
      <p:sp>
        <p:nvSpPr>
          <p:cNvPr id="71684" name="Rectangle 4"/>
          <p:cNvSpPr>
            <a:spLocks noGrp="1" noChangeArrowheads="1"/>
          </p:cNvSpPr>
          <p:nvPr>
            <p:ph type="body" sz="half" idx="2"/>
          </p:nvPr>
        </p:nvSpPr>
        <p:spPr>
          <a:xfrm>
            <a:off x="4343400" y="1295400"/>
            <a:ext cx="3810000" cy="4648200"/>
          </a:xfrm>
        </p:spPr>
        <p:txBody>
          <a:bodyPr/>
          <a:lstStyle/>
          <a:p>
            <a:pPr>
              <a:buFontTx/>
              <a:buNone/>
            </a:pPr>
            <a:r>
              <a:rPr lang="en-US" altLang="en-US" sz="2000">
                <a:solidFill>
                  <a:srgbClr val="FF0000"/>
                </a:solidFill>
              </a:rPr>
              <a:t>Exponential Backoff:</a:t>
            </a:r>
            <a:r>
              <a:rPr lang="en-US" altLang="en-US" sz="2000"/>
              <a:t> </a:t>
            </a:r>
          </a:p>
          <a:p>
            <a:r>
              <a:rPr lang="en-US" altLang="en-US" sz="2000" i="1">
                <a:solidFill>
                  <a:schemeClr val="accent2"/>
                </a:solidFill>
              </a:rPr>
              <a:t>Goal</a:t>
            </a:r>
            <a:r>
              <a:rPr lang="en-US" altLang="en-US" sz="2000"/>
              <a:t>: adapt retransmission attempts to estimated current load</a:t>
            </a:r>
          </a:p>
          <a:p>
            <a:pPr lvl="1"/>
            <a:r>
              <a:rPr lang="en-US" altLang="en-US" sz="1800"/>
              <a:t>heavy load: random wait will be longer</a:t>
            </a:r>
          </a:p>
          <a:p>
            <a:r>
              <a:rPr lang="en-US" altLang="en-US" sz="2000"/>
              <a:t>first collision: choose K from {0,1}; delay is K x 512 bit transmission times</a:t>
            </a:r>
          </a:p>
          <a:p>
            <a:r>
              <a:rPr lang="en-US" altLang="en-US" sz="2000"/>
              <a:t>after second collision: choose K from {0,1,2,3}…</a:t>
            </a:r>
          </a:p>
          <a:p>
            <a:r>
              <a:rPr lang="en-US" altLang="en-US" sz="2000"/>
              <a:t>after ten collisions, choose K from {0,1,2,3,4,…,1023}</a:t>
            </a:r>
          </a:p>
        </p:txBody>
      </p:sp>
      <p:sp>
        <p:nvSpPr>
          <p:cNvPr id="71685" name="Text Box 5"/>
          <p:cNvSpPr txBox="1">
            <a:spLocks noChangeArrowheads="1"/>
          </p:cNvSpPr>
          <p:nvPr/>
        </p:nvSpPr>
        <p:spPr bwMode="auto">
          <a:xfrm>
            <a:off x="641350" y="4498975"/>
            <a:ext cx="3179763" cy="10255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000"/>
              <a:t>See/interact with Java</a:t>
            </a:r>
          </a:p>
          <a:p>
            <a:pPr>
              <a:spcBef>
                <a:spcPct val="0"/>
              </a:spcBef>
              <a:buFontTx/>
              <a:buNone/>
            </a:pPr>
            <a:r>
              <a:rPr lang="en-US" altLang="x-none" sz="2000"/>
              <a:t>applet on AWL Web site:</a:t>
            </a:r>
          </a:p>
          <a:p>
            <a:pPr>
              <a:spcBef>
                <a:spcPct val="0"/>
              </a:spcBef>
              <a:buFontTx/>
              <a:buNone/>
            </a:pPr>
            <a:r>
              <a:rPr lang="en-US" altLang="x-none" sz="2000"/>
              <a:t>highly recommended !</a:t>
            </a:r>
          </a:p>
        </p:txBody>
      </p:sp>
      <p:sp>
        <p:nvSpPr>
          <p:cNvPr id="9"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B2C1F9DA-9647-0C4E-9B5A-13DA66786D73}" type="slidenum">
              <a:rPr lang="en-US" altLang="en-US" sz="1200">
                <a:ea typeface="MS PGothic" charset="-128"/>
              </a:rPr>
              <a:pPr>
                <a:spcBef>
                  <a:spcPct val="0"/>
                </a:spcBef>
                <a:buFontTx/>
                <a:buNone/>
              </a:pPr>
              <a:t>5</a:t>
            </a:fld>
            <a:endParaRPr lang="en-US" altLang="en-US" sz="1200">
              <a:ea typeface="MS PGothic" charset="-128"/>
            </a:endParaRPr>
          </a:p>
        </p:txBody>
      </p:sp>
      <p:sp>
        <p:nvSpPr>
          <p:cNvPr id="146434" name="Rectangle 2"/>
          <p:cNvSpPr>
            <a:spLocks noGrp="1" noChangeArrowheads="1"/>
          </p:cNvSpPr>
          <p:nvPr>
            <p:ph type="title"/>
          </p:nvPr>
        </p:nvSpPr>
        <p:spPr>
          <a:xfrm>
            <a:off x="762000" y="381000"/>
            <a:ext cx="7772400" cy="609600"/>
          </a:xfrm>
        </p:spPr>
        <p:txBody>
          <a:bodyPr/>
          <a:lstStyle/>
          <a:p>
            <a:pPr>
              <a:defRPr/>
            </a:pPr>
            <a:r>
              <a:rPr lang="en-US" sz="3400" dirty="0" smtClean="0">
                <a:cs typeface="+mj-cs"/>
              </a:rPr>
              <a:t>Other Data Link Layer Functions</a:t>
            </a:r>
          </a:p>
        </p:txBody>
      </p:sp>
      <p:sp>
        <p:nvSpPr>
          <p:cNvPr id="20483" name="Rectangle 3"/>
          <p:cNvSpPr>
            <a:spLocks noGrp="1" noChangeArrowheads="1"/>
          </p:cNvSpPr>
          <p:nvPr>
            <p:ph type="body" idx="1"/>
          </p:nvPr>
        </p:nvSpPr>
        <p:spPr>
          <a:xfrm>
            <a:off x="685800" y="1066800"/>
            <a:ext cx="7772400" cy="4648200"/>
          </a:xfrm>
        </p:spPr>
        <p:txBody>
          <a:bodyPr/>
          <a:lstStyle/>
          <a:p>
            <a:pPr>
              <a:lnSpc>
                <a:spcPct val="90000"/>
              </a:lnSpc>
            </a:pPr>
            <a:r>
              <a:rPr lang="en-US" altLang="en-US" sz="2000">
                <a:solidFill>
                  <a:srgbClr val="FF0000"/>
                </a:solidFill>
              </a:rPr>
              <a:t>Error Detection (commonly implemented)</a:t>
            </a:r>
            <a:endParaRPr lang="en-US" altLang="en-US" sz="2000"/>
          </a:p>
          <a:p>
            <a:pPr lvl="1">
              <a:lnSpc>
                <a:spcPct val="90000"/>
              </a:lnSpc>
            </a:pPr>
            <a:r>
              <a:rPr lang="en-US" altLang="en-US" sz="1800"/>
              <a:t>errors caused by signal attenuation, noise, etc. </a:t>
            </a:r>
          </a:p>
          <a:p>
            <a:pPr lvl="1">
              <a:lnSpc>
                <a:spcPct val="90000"/>
              </a:lnSpc>
            </a:pPr>
            <a:r>
              <a:rPr lang="en-US" altLang="en-US" sz="1800"/>
              <a:t>sender computes  </a:t>
            </a:r>
            <a:r>
              <a:rPr lang="ja-JP" altLang="en-US" sz="1800">
                <a:latin typeface="Arial" charset="0"/>
              </a:rPr>
              <a:t>“</a:t>
            </a:r>
            <a:r>
              <a:rPr lang="en-US" altLang="ja-JP" sz="1800"/>
              <a:t>checksum</a:t>
            </a:r>
            <a:r>
              <a:rPr lang="ja-JP" altLang="en-US" sz="1800">
                <a:latin typeface="Arial" charset="0"/>
              </a:rPr>
              <a:t>”</a:t>
            </a:r>
            <a:r>
              <a:rPr lang="en-US" altLang="ja-JP" sz="1800"/>
              <a:t>, attaches to frame</a:t>
            </a:r>
          </a:p>
          <a:p>
            <a:pPr lvl="1">
              <a:lnSpc>
                <a:spcPct val="90000"/>
              </a:lnSpc>
            </a:pPr>
            <a:r>
              <a:rPr lang="en-US" altLang="en-US" sz="1800"/>
              <a:t>receiver detects presence of errors by verifying </a:t>
            </a:r>
            <a:r>
              <a:rPr lang="ja-JP" altLang="en-US" sz="1800">
                <a:latin typeface="Arial" charset="0"/>
              </a:rPr>
              <a:t>“</a:t>
            </a:r>
            <a:r>
              <a:rPr lang="en-US" altLang="ja-JP" sz="1800"/>
              <a:t>checksum</a:t>
            </a:r>
            <a:r>
              <a:rPr lang="ja-JP" altLang="en-US" sz="1800">
                <a:latin typeface="Arial" charset="0"/>
              </a:rPr>
              <a:t>”</a:t>
            </a:r>
            <a:endParaRPr lang="en-US" altLang="ja-JP" sz="1800"/>
          </a:p>
          <a:p>
            <a:pPr lvl="2">
              <a:lnSpc>
                <a:spcPct val="90000"/>
              </a:lnSpc>
            </a:pPr>
            <a:r>
              <a:rPr lang="en-US" altLang="en-US"/>
              <a:t>drops corrupted frame, may ask sender for retransmission</a:t>
            </a:r>
          </a:p>
          <a:p>
            <a:pPr lvl="1">
              <a:lnSpc>
                <a:spcPct val="90000"/>
              </a:lnSpc>
            </a:pPr>
            <a:r>
              <a:rPr lang="en-US" altLang="en-US" sz="1800"/>
              <a:t>Commonly used </a:t>
            </a:r>
            <a:r>
              <a:rPr lang="ja-JP" altLang="en-US" sz="1800">
                <a:latin typeface="Arial" charset="0"/>
              </a:rPr>
              <a:t>“</a:t>
            </a:r>
            <a:r>
              <a:rPr lang="en-US" altLang="ja-JP" sz="1800"/>
              <a:t>checksum</a:t>
            </a:r>
            <a:r>
              <a:rPr lang="ja-JP" altLang="en-US" sz="1800">
                <a:latin typeface="Arial" charset="0"/>
              </a:rPr>
              <a:t>”</a:t>
            </a:r>
            <a:r>
              <a:rPr lang="en-US" altLang="ja-JP" sz="1800"/>
              <a:t>: cyclic redundancy code (CRC)</a:t>
            </a:r>
            <a:r>
              <a:rPr lang="en-US" altLang="ja-JP"/>
              <a:t> </a:t>
            </a:r>
          </a:p>
          <a:p>
            <a:pPr>
              <a:lnSpc>
                <a:spcPct val="90000"/>
              </a:lnSpc>
            </a:pPr>
            <a:r>
              <a:rPr lang="en-US" altLang="en-US" sz="2000">
                <a:solidFill>
                  <a:srgbClr val="FF0000"/>
                </a:solidFill>
              </a:rPr>
              <a:t>Reliable Delivery between adjacent nodes (optional)</a:t>
            </a:r>
          </a:p>
          <a:p>
            <a:pPr lvl="1">
              <a:lnSpc>
                <a:spcPct val="90000"/>
              </a:lnSpc>
            </a:pPr>
            <a:r>
              <a:rPr lang="en-US" altLang="en-US" sz="1800"/>
              <a:t>using, e.g., go-back-N or selective repeat protocol</a:t>
            </a:r>
          </a:p>
          <a:p>
            <a:pPr lvl="2">
              <a:lnSpc>
                <a:spcPct val="90000"/>
              </a:lnSpc>
            </a:pPr>
            <a:r>
              <a:rPr lang="en-US" altLang="en-US"/>
              <a:t>seldom used on low bit error link (fiber, some twisted pair)</a:t>
            </a:r>
          </a:p>
          <a:p>
            <a:pPr lvl="2">
              <a:lnSpc>
                <a:spcPct val="90000"/>
              </a:lnSpc>
            </a:pPr>
            <a:r>
              <a:rPr lang="en-US" altLang="en-US"/>
              <a:t>wireless links: high error rates</a:t>
            </a:r>
          </a:p>
          <a:p>
            <a:pPr lvl="2">
              <a:lnSpc>
                <a:spcPct val="90000"/>
              </a:lnSpc>
            </a:pPr>
            <a:r>
              <a:rPr lang="en-US" altLang="en-US"/>
              <a:t>Q: why both link-level and end-end reliability?</a:t>
            </a:r>
          </a:p>
          <a:p>
            <a:pPr>
              <a:lnSpc>
                <a:spcPct val="90000"/>
              </a:lnSpc>
            </a:pPr>
            <a:r>
              <a:rPr lang="en-US" altLang="en-US" sz="2000">
                <a:solidFill>
                  <a:srgbClr val="FF0000"/>
                </a:solidFill>
              </a:rPr>
              <a:t>Error Correction (optional)</a:t>
            </a:r>
            <a:endParaRPr lang="en-US" altLang="en-US" sz="2000"/>
          </a:p>
          <a:p>
            <a:pPr lvl="1">
              <a:lnSpc>
                <a:spcPct val="90000"/>
              </a:lnSpc>
            </a:pPr>
            <a:r>
              <a:rPr lang="en-US" altLang="en-US" sz="1800"/>
              <a:t>receiver identifies </a:t>
            </a:r>
            <a:r>
              <a:rPr lang="en-US" altLang="en-US" sz="1800" i="1">
                <a:solidFill>
                  <a:srgbClr val="FF0000"/>
                </a:solidFill>
              </a:rPr>
              <a:t>and corrects</a:t>
            </a:r>
            <a:r>
              <a:rPr lang="en-US" altLang="en-US" sz="1800"/>
              <a:t> bit error(s) without resorting to retransmission, using forward error correction (FEC) codes</a:t>
            </a:r>
            <a:endParaRPr lang="en-US" altLang="en-US" sz="1800" i="1">
              <a:solidFill>
                <a:srgbClr val="FF0000"/>
              </a:solidFill>
            </a:endParaRPr>
          </a:p>
          <a:p>
            <a:pPr>
              <a:lnSpc>
                <a:spcPct val="90000"/>
              </a:lnSpc>
            </a:pPr>
            <a:r>
              <a:rPr lang="en-US" altLang="en-US" sz="2000">
                <a:solidFill>
                  <a:srgbClr val="FF0000"/>
                </a:solidFill>
              </a:rPr>
              <a:t>Flow Control (optional)</a:t>
            </a:r>
            <a:endParaRPr lang="en-US" altLang="en-US" sz="2000"/>
          </a:p>
          <a:p>
            <a:pPr lvl="1">
              <a:lnSpc>
                <a:spcPct val="90000"/>
              </a:lnSpc>
            </a:pPr>
            <a:r>
              <a:rPr lang="en-US" altLang="en-US" sz="1800"/>
              <a:t>negotiating transmission rates between two nodes</a:t>
            </a:r>
          </a:p>
        </p:txBody>
      </p:sp>
      <p:sp>
        <p:nvSpPr>
          <p:cNvPr id="5"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7D49F535-7A6E-DC43-978C-CB03910D7E5F}" type="slidenum">
              <a:rPr lang="en-US" altLang="en-US" sz="1200"/>
              <a:pPr>
                <a:spcBef>
                  <a:spcPct val="0"/>
                </a:spcBef>
                <a:buFontTx/>
                <a:buNone/>
              </a:pPr>
              <a:t>50</a:t>
            </a:fld>
            <a:endParaRPr lang="en-US" altLang="en-US" sz="1200"/>
          </a:p>
        </p:txBody>
      </p:sp>
      <p:sp>
        <p:nvSpPr>
          <p:cNvPr id="314370" name="Rectangle 2"/>
          <p:cNvSpPr>
            <a:spLocks noGrp="1" noChangeArrowheads="1"/>
          </p:cNvSpPr>
          <p:nvPr>
            <p:ph type="title"/>
          </p:nvPr>
        </p:nvSpPr>
        <p:spPr>
          <a:xfrm>
            <a:off x="685800" y="533400"/>
            <a:ext cx="7772400" cy="838200"/>
          </a:xfrm>
        </p:spPr>
        <p:txBody>
          <a:bodyPr/>
          <a:lstStyle/>
          <a:p>
            <a:pPr>
              <a:defRPr/>
            </a:pPr>
            <a:r>
              <a:rPr lang="en-US" smtClean="0">
                <a:cs typeface="+mj-cs"/>
              </a:rPr>
              <a:t>IEEE 802.3 Parameters</a:t>
            </a:r>
          </a:p>
        </p:txBody>
      </p:sp>
      <p:sp>
        <p:nvSpPr>
          <p:cNvPr id="72707" name="Rectangle 3"/>
          <p:cNvSpPr>
            <a:spLocks noGrp="1" noChangeArrowheads="1"/>
          </p:cNvSpPr>
          <p:nvPr>
            <p:ph type="body" idx="1"/>
          </p:nvPr>
        </p:nvSpPr>
        <p:spPr>
          <a:xfrm>
            <a:off x="609600" y="1295400"/>
            <a:ext cx="7772400" cy="4648200"/>
          </a:xfrm>
        </p:spPr>
        <p:txBody>
          <a:bodyPr/>
          <a:lstStyle/>
          <a:p>
            <a:r>
              <a:rPr lang="en-US" altLang="en-US" sz="2400"/>
              <a:t>1 bit time = time to transmit one bit</a:t>
            </a:r>
          </a:p>
          <a:p>
            <a:pPr lvl="1"/>
            <a:r>
              <a:rPr lang="en-US" altLang="en-US"/>
              <a:t>10 Mbps </a:t>
            </a:r>
            <a:r>
              <a:rPr lang="en-US" altLang="en-US">
                <a:sym typeface="Wingdings" charset="2"/>
              </a:rPr>
              <a:t> 1 bit time = 0.1 </a:t>
            </a:r>
            <a:r>
              <a:rPr lang="en-US" altLang="en-US">
                <a:sym typeface="Symbol" charset="2"/>
              </a:rPr>
              <a:t>microseconds </a:t>
            </a:r>
          </a:p>
          <a:p>
            <a:r>
              <a:rPr lang="en-US" altLang="en-US" sz="2400">
                <a:sym typeface="Symbol" charset="2"/>
              </a:rPr>
              <a:t>Maximum network diameter &lt;= 2.5km</a:t>
            </a:r>
          </a:p>
          <a:p>
            <a:pPr lvl="1"/>
            <a:r>
              <a:rPr lang="en-US" altLang="en-US">
                <a:sym typeface="Symbol" charset="2"/>
              </a:rPr>
              <a:t>Maximum 4 repeaters</a:t>
            </a:r>
          </a:p>
          <a:p>
            <a:r>
              <a:rPr lang="ja-JP" altLang="en-US">
                <a:solidFill>
                  <a:srgbClr val="FF0000"/>
                </a:solidFill>
                <a:latin typeface="Arial" charset="0"/>
                <a:sym typeface="Symbol" charset="2"/>
              </a:rPr>
              <a:t>“</a:t>
            </a:r>
            <a:r>
              <a:rPr lang="en-US" altLang="ja-JP">
                <a:solidFill>
                  <a:srgbClr val="FF0000"/>
                </a:solidFill>
                <a:sym typeface="Symbol" charset="2"/>
              </a:rPr>
              <a:t>Collision Domain</a:t>
            </a:r>
            <a:r>
              <a:rPr lang="ja-JP" altLang="en-US">
                <a:solidFill>
                  <a:srgbClr val="FF0000"/>
                </a:solidFill>
                <a:latin typeface="Arial" charset="0"/>
                <a:sym typeface="Symbol" charset="2"/>
              </a:rPr>
              <a:t>”</a:t>
            </a:r>
            <a:r>
              <a:rPr lang="en-US" altLang="ja-JP">
                <a:sym typeface="Symbol" charset="2"/>
              </a:rPr>
              <a:t> </a:t>
            </a:r>
          </a:p>
          <a:p>
            <a:pPr lvl="1"/>
            <a:r>
              <a:rPr lang="en-US" altLang="en-US">
                <a:sym typeface="Symbol" charset="2"/>
              </a:rPr>
              <a:t>Distance within which collision can be detected </a:t>
            </a:r>
          </a:p>
          <a:p>
            <a:pPr lvl="1"/>
            <a:r>
              <a:rPr lang="en-US" altLang="en-US">
                <a:sym typeface="Symbol" charset="2"/>
              </a:rPr>
              <a:t>IEEE 802.3 specifies:</a:t>
            </a:r>
          </a:p>
          <a:p>
            <a:pPr>
              <a:buFontTx/>
              <a:buNone/>
            </a:pPr>
            <a:r>
              <a:rPr lang="en-US" altLang="en-US" sz="2400">
                <a:sym typeface="Symbol" charset="2"/>
              </a:rPr>
              <a:t>         </a:t>
            </a:r>
            <a:r>
              <a:rPr lang="en-US" altLang="en-US" sz="2400">
                <a:solidFill>
                  <a:srgbClr val="FF0000"/>
                </a:solidFill>
                <a:sym typeface="Symbol" charset="2"/>
              </a:rPr>
              <a:t>worst case collision detection time: </a:t>
            </a:r>
            <a:r>
              <a:rPr lang="en-US" altLang="en-US" sz="2400">
                <a:solidFill>
                  <a:srgbClr val="FF0000"/>
                </a:solidFill>
              </a:rPr>
              <a:t>51.2 </a:t>
            </a:r>
            <a:endParaRPr lang="en-US" altLang="en-US" sz="2400">
              <a:solidFill>
                <a:srgbClr val="FF0000"/>
              </a:solidFill>
              <a:sym typeface="Symbol" charset="2"/>
            </a:endParaRPr>
          </a:p>
          <a:p>
            <a:r>
              <a:rPr lang="en-US" altLang="en-US"/>
              <a:t> </a:t>
            </a:r>
            <a:r>
              <a:rPr lang="en-US" altLang="en-US" sz="2400"/>
              <a:t>Why minimum frame size?</a:t>
            </a:r>
          </a:p>
          <a:p>
            <a:pPr lvl="1"/>
            <a:r>
              <a:rPr lang="en-US" altLang="en-US"/>
              <a:t>51.2  </a:t>
            </a:r>
            <a:r>
              <a:rPr lang="en-US" altLang="en-US">
                <a:sym typeface="Symbol" charset="2"/>
              </a:rPr>
              <a:t>   =&gt; minimum # of bits can be transited at 10Mpbs is 512 bits  =&gt; 64 bytes is required for collision detection</a:t>
            </a:r>
          </a:p>
        </p:txBody>
      </p:sp>
      <p:graphicFrame>
        <p:nvGraphicFramePr>
          <p:cNvPr id="72708" name="Object 1"/>
          <p:cNvGraphicFramePr>
            <a:graphicFrameLocks noChangeAspect="1"/>
          </p:cNvGraphicFramePr>
          <p:nvPr/>
        </p:nvGraphicFramePr>
        <p:xfrm>
          <a:off x="7315200" y="4267200"/>
          <a:ext cx="390525" cy="317500"/>
        </p:xfrm>
        <a:graphic>
          <a:graphicData uri="http://schemas.openxmlformats.org/presentationml/2006/ole">
            <mc:AlternateContent xmlns:mc="http://schemas.openxmlformats.org/markup-compatibility/2006">
              <mc:Choice xmlns:v="urn:schemas-microsoft-com:vml" Requires="v">
                <p:oleObj spid="_x0000_s72724" name="Equation" r:id="rId4" imgW="203200" imgH="165100" progId="Equation.DSMT4">
                  <p:embed/>
                </p:oleObj>
              </mc:Choice>
              <mc:Fallback>
                <p:oleObj name="Equation" r:id="rId4" imgW="203200" imgH="1651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4267200"/>
                        <a:ext cx="390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9" name="Object 6"/>
          <p:cNvGraphicFramePr>
            <a:graphicFrameLocks noChangeAspect="1"/>
          </p:cNvGraphicFramePr>
          <p:nvPr/>
        </p:nvGraphicFramePr>
        <p:xfrm>
          <a:off x="6272213" y="1766888"/>
          <a:ext cx="585787" cy="366712"/>
        </p:xfrm>
        <a:graphic>
          <a:graphicData uri="http://schemas.openxmlformats.org/presentationml/2006/ole">
            <mc:AlternateContent xmlns:mc="http://schemas.openxmlformats.org/markup-compatibility/2006">
              <mc:Choice xmlns:v="urn:schemas-microsoft-com:vml" Requires="v">
                <p:oleObj spid="_x0000_s72725" name="Equation" r:id="rId6" imgW="304800" imgH="190500" progId="Equation.DSMT4">
                  <p:embed/>
                </p:oleObj>
              </mc:Choice>
              <mc:Fallback>
                <p:oleObj name="Equation" r:id="rId6" imgW="304800" imgH="1905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2213" y="1766888"/>
                        <a:ext cx="5857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0" name="Object 7"/>
          <p:cNvGraphicFramePr>
            <a:graphicFrameLocks noChangeAspect="1"/>
          </p:cNvGraphicFramePr>
          <p:nvPr/>
        </p:nvGraphicFramePr>
        <p:xfrm>
          <a:off x="1905000" y="5181600"/>
          <a:ext cx="390525" cy="319088"/>
        </p:xfrm>
        <a:graphic>
          <a:graphicData uri="http://schemas.openxmlformats.org/presentationml/2006/ole">
            <mc:AlternateContent xmlns:mc="http://schemas.openxmlformats.org/markup-compatibility/2006">
              <mc:Choice xmlns:v="urn:schemas-microsoft-com:vml" Requires="v">
                <p:oleObj spid="_x0000_s72726" name="Equation" r:id="rId8" imgW="203200" imgH="165100" progId="Equation.DSMT4">
                  <p:embed/>
                </p:oleObj>
              </mc:Choice>
              <mc:Fallback>
                <p:oleObj name="Equation" r:id="rId8" imgW="203200" imgH="1651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5181600"/>
                        <a:ext cx="39052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E236D700-81BF-CB45-A1D6-6BE4FB34B6F1}" type="slidenum">
              <a:rPr lang="en-US" altLang="en-US" sz="1200"/>
              <a:pPr>
                <a:spcBef>
                  <a:spcPct val="0"/>
                </a:spcBef>
                <a:buFontTx/>
                <a:buNone/>
              </a:pPr>
              <a:t>51</a:t>
            </a:fld>
            <a:endParaRPr lang="en-US" altLang="en-US" sz="1200"/>
          </a:p>
        </p:txBody>
      </p:sp>
      <p:sp>
        <p:nvSpPr>
          <p:cNvPr id="316418" name="Rectangle 2"/>
          <p:cNvSpPr>
            <a:spLocks noGrp="1" noChangeArrowheads="1"/>
          </p:cNvSpPr>
          <p:nvPr>
            <p:ph type="title"/>
          </p:nvPr>
        </p:nvSpPr>
        <p:spPr>
          <a:xfrm>
            <a:off x="685800" y="457200"/>
            <a:ext cx="7772400" cy="1143000"/>
          </a:xfrm>
        </p:spPr>
        <p:txBody>
          <a:bodyPr/>
          <a:lstStyle/>
          <a:p>
            <a:pPr>
              <a:defRPr/>
            </a:pPr>
            <a:r>
              <a:rPr lang="en-US" sz="3200" smtClean="0">
                <a:cs typeface="+mj-cs"/>
              </a:rPr>
              <a:t>Worst Case Collision Detection Time</a:t>
            </a:r>
          </a:p>
        </p:txBody>
      </p:sp>
      <p:pic>
        <p:nvPicPr>
          <p:cNvPr id="74755" name="Picture 3" descr="4-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828800"/>
            <a:ext cx="8610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08352152-9773-CC44-914D-BA9DF841B3F6}" type="slidenum">
              <a:rPr lang="en-US" altLang="en-US" sz="1200"/>
              <a:pPr>
                <a:spcBef>
                  <a:spcPct val="0"/>
                </a:spcBef>
                <a:buFontTx/>
                <a:buNone/>
              </a:pPr>
              <a:t>52</a:t>
            </a:fld>
            <a:endParaRPr lang="en-US" altLang="en-US" sz="1200"/>
          </a:p>
        </p:txBody>
      </p:sp>
      <p:sp>
        <p:nvSpPr>
          <p:cNvPr id="318466" name="Rectangle 2"/>
          <p:cNvSpPr>
            <a:spLocks noGrp="1" noChangeArrowheads="1"/>
          </p:cNvSpPr>
          <p:nvPr>
            <p:ph type="title"/>
          </p:nvPr>
        </p:nvSpPr>
        <p:spPr>
          <a:xfrm>
            <a:off x="647700" y="61913"/>
            <a:ext cx="7772400" cy="1143000"/>
          </a:xfrm>
        </p:spPr>
        <p:txBody>
          <a:bodyPr/>
          <a:lstStyle/>
          <a:p>
            <a:pPr>
              <a:defRPr/>
            </a:pPr>
            <a:r>
              <a:rPr lang="en-US" sz="3600" smtClean="0">
                <a:cs typeface="+mj-cs"/>
              </a:rPr>
              <a:t>CSMA/CD Efficiency</a:t>
            </a:r>
          </a:p>
        </p:txBody>
      </p:sp>
      <p:sp>
        <p:nvSpPr>
          <p:cNvPr id="318467" name="Rectangle 3"/>
          <p:cNvSpPr>
            <a:spLocks noGrp="1" noChangeArrowheads="1"/>
          </p:cNvSpPr>
          <p:nvPr>
            <p:ph type="body" idx="1"/>
          </p:nvPr>
        </p:nvSpPr>
        <p:spPr>
          <a:xfrm>
            <a:off x="762000" y="1371600"/>
            <a:ext cx="7772400" cy="1490663"/>
          </a:xfrm>
        </p:spPr>
        <p:txBody>
          <a:bodyPr/>
          <a:lstStyle/>
          <a:p>
            <a:pPr>
              <a:lnSpc>
                <a:spcPct val="90000"/>
              </a:lnSpc>
              <a:buFontTx/>
              <a:buNone/>
              <a:defRPr/>
            </a:pPr>
            <a:r>
              <a:rPr lang="en-US" sz="2200" smtClean="0">
                <a:cs typeface="+mn-cs"/>
              </a:rPr>
              <a:t>Relevant parameters</a:t>
            </a:r>
          </a:p>
          <a:p>
            <a:pPr lvl="1">
              <a:lnSpc>
                <a:spcPct val="90000"/>
              </a:lnSpc>
              <a:defRPr/>
            </a:pPr>
            <a:r>
              <a:rPr lang="en-US" sz="1800" smtClean="0"/>
              <a:t>cable length, signal speed, frame size, bandwidth</a:t>
            </a:r>
          </a:p>
          <a:p>
            <a:pPr>
              <a:lnSpc>
                <a:spcPct val="90000"/>
              </a:lnSpc>
              <a:defRPr/>
            </a:pPr>
            <a:r>
              <a:rPr lang="en-US" sz="2400" smtClean="0">
                <a:cs typeface="+mn-cs"/>
              </a:rPr>
              <a:t>T</a:t>
            </a:r>
            <a:r>
              <a:rPr lang="en-US" sz="2400" baseline="-25000" smtClean="0">
                <a:cs typeface="+mn-cs"/>
              </a:rPr>
              <a:t>prop</a:t>
            </a:r>
            <a:r>
              <a:rPr lang="en-US" sz="2400" smtClean="0">
                <a:cs typeface="+mn-cs"/>
              </a:rPr>
              <a:t> = max prop between 2 nodes in LAN</a:t>
            </a:r>
          </a:p>
          <a:p>
            <a:pPr>
              <a:lnSpc>
                <a:spcPct val="90000"/>
              </a:lnSpc>
              <a:defRPr/>
            </a:pPr>
            <a:r>
              <a:rPr lang="en-US" sz="2400" smtClean="0">
                <a:cs typeface="+mn-cs"/>
              </a:rPr>
              <a:t>t</a:t>
            </a:r>
            <a:r>
              <a:rPr lang="en-US" sz="2400" baseline="-25000" smtClean="0">
                <a:cs typeface="+mn-cs"/>
              </a:rPr>
              <a:t>trans</a:t>
            </a:r>
            <a:r>
              <a:rPr lang="en-US" sz="2400" smtClean="0">
                <a:cs typeface="+mn-cs"/>
              </a:rPr>
              <a:t> = time to transmit max-size frame</a:t>
            </a:r>
            <a:endParaRPr lang="en-US" smtClean="0">
              <a:cs typeface="+mn-cs"/>
            </a:endParaRPr>
          </a:p>
          <a:p>
            <a:pPr>
              <a:lnSpc>
                <a:spcPct val="90000"/>
              </a:lnSpc>
              <a:defRPr/>
            </a:pPr>
            <a:endParaRPr lang="en-US" smtClean="0">
              <a:cs typeface="+mn-cs"/>
            </a:endParaRPr>
          </a:p>
          <a:p>
            <a:pPr>
              <a:lnSpc>
                <a:spcPct val="90000"/>
              </a:lnSpc>
              <a:defRPr/>
            </a:pPr>
            <a:endParaRPr lang="en-US" smtClean="0">
              <a:cs typeface="+mn-cs"/>
            </a:endParaRPr>
          </a:p>
          <a:p>
            <a:pPr>
              <a:lnSpc>
                <a:spcPct val="90000"/>
              </a:lnSpc>
              <a:defRPr/>
            </a:pPr>
            <a:endParaRPr lang="en-US" sz="2400" smtClean="0">
              <a:cs typeface="+mn-cs"/>
            </a:endParaRPr>
          </a:p>
          <a:p>
            <a:pPr>
              <a:lnSpc>
                <a:spcPct val="90000"/>
              </a:lnSpc>
              <a:defRPr/>
            </a:pPr>
            <a:r>
              <a:rPr lang="en-US" sz="2200" smtClean="0">
                <a:cs typeface="+mn-cs"/>
              </a:rPr>
              <a:t>Efficiency goes to 1 as t</a:t>
            </a:r>
            <a:r>
              <a:rPr lang="en-US" sz="2200" baseline="-25000" smtClean="0">
                <a:cs typeface="+mn-cs"/>
              </a:rPr>
              <a:t>prop</a:t>
            </a:r>
            <a:r>
              <a:rPr lang="en-US" sz="2200" smtClean="0">
                <a:cs typeface="+mn-cs"/>
              </a:rPr>
              <a:t> goes to 0</a:t>
            </a:r>
          </a:p>
          <a:p>
            <a:pPr>
              <a:lnSpc>
                <a:spcPct val="90000"/>
              </a:lnSpc>
              <a:defRPr/>
            </a:pPr>
            <a:r>
              <a:rPr lang="en-US" sz="2200" smtClean="0">
                <a:cs typeface="+mn-cs"/>
              </a:rPr>
              <a:t>Goes to 1 as t</a:t>
            </a:r>
            <a:r>
              <a:rPr lang="en-US" sz="2200" baseline="-25000" smtClean="0">
                <a:cs typeface="+mn-cs"/>
              </a:rPr>
              <a:t>trans</a:t>
            </a:r>
            <a:r>
              <a:rPr lang="en-US" sz="2200" smtClean="0">
                <a:cs typeface="+mn-cs"/>
              </a:rPr>
              <a:t> goes to infinity</a:t>
            </a:r>
          </a:p>
          <a:p>
            <a:pPr>
              <a:lnSpc>
                <a:spcPct val="90000"/>
              </a:lnSpc>
              <a:defRPr/>
            </a:pPr>
            <a:r>
              <a:rPr lang="en-US" sz="2200" smtClean="0">
                <a:cs typeface="+mn-cs"/>
              </a:rPr>
              <a:t>Much better than ALOHA, but still decentralized, simple, and cheap</a:t>
            </a:r>
          </a:p>
        </p:txBody>
      </p:sp>
      <p:graphicFrame>
        <p:nvGraphicFramePr>
          <p:cNvPr id="76804" name="Object 4"/>
          <p:cNvGraphicFramePr>
            <a:graphicFrameLocks noChangeAspect="1"/>
          </p:cNvGraphicFramePr>
          <p:nvPr/>
        </p:nvGraphicFramePr>
        <p:xfrm>
          <a:off x="1524000" y="3048000"/>
          <a:ext cx="4176713" cy="1111250"/>
        </p:xfrm>
        <a:graphic>
          <a:graphicData uri="http://schemas.openxmlformats.org/presentationml/2006/ole">
            <mc:AlternateContent xmlns:mc="http://schemas.openxmlformats.org/markup-compatibility/2006">
              <mc:Choice xmlns:v="urn:schemas-microsoft-com:vml" Requires="v">
                <p:oleObj spid="_x0000_s76812" name="Microsoft Equation 3.0" r:id="rId3" imgW="1663700" imgH="444500" progId="Equation.3">
                  <p:embed/>
                </p:oleObj>
              </mc:Choice>
              <mc:Fallback>
                <p:oleObj name="Microsoft Equation 3.0" r:id="rId3" imgW="16637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048000"/>
                        <a:ext cx="4176713"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FDD83ACD-5D73-3147-9E18-CEE32555D972}" type="slidenum">
              <a:rPr lang="en-US" altLang="en-US" sz="1200"/>
              <a:pPr>
                <a:spcBef>
                  <a:spcPct val="0"/>
                </a:spcBef>
                <a:buFontTx/>
                <a:buNone/>
              </a:pPr>
              <a:t>53</a:t>
            </a:fld>
            <a:endParaRPr lang="en-US" altLang="en-US" sz="1200"/>
          </a:p>
        </p:txBody>
      </p:sp>
      <p:sp>
        <p:nvSpPr>
          <p:cNvPr id="319490" name="Rectangle 2"/>
          <p:cNvSpPr>
            <a:spLocks noGrp="1" noChangeArrowheads="1"/>
          </p:cNvSpPr>
          <p:nvPr>
            <p:ph type="title"/>
          </p:nvPr>
        </p:nvSpPr>
        <p:spPr>
          <a:xfrm>
            <a:off x="762000" y="381000"/>
            <a:ext cx="7772400" cy="609600"/>
          </a:xfrm>
        </p:spPr>
        <p:txBody>
          <a:bodyPr/>
          <a:lstStyle/>
          <a:p>
            <a:pPr>
              <a:defRPr/>
            </a:pPr>
            <a:r>
              <a:rPr lang="en-US" sz="3600" smtClean="0">
                <a:cs typeface="+mj-cs"/>
              </a:rPr>
              <a:t>Ethernet Technologies: 10Base2</a:t>
            </a:r>
            <a:endParaRPr lang="en-US" smtClean="0">
              <a:cs typeface="+mj-cs"/>
            </a:endParaRPr>
          </a:p>
        </p:txBody>
      </p:sp>
      <p:sp>
        <p:nvSpPr>
          <p:cNvPr id="319491" name="Rectangle 3"/>
          <p:cNvSpPr>
            <a:spLocks noGrp="1" noChangeArrowheads="1"/>
          </p:cNvSpPr>
          <p:nvPr>
            <p:ph type="body" idx="1"/>
          </p:nvPr>
        </p:nvSpPr>
        <p:spPr>
          <a:xfrm>
            <a:off x="674688" y="1139825"/>
            <a:ext cx="8054975" cy="2286000"/>
          </a:xfrm>
        </p:spPr>
        <p:txBody>
          <a:bodyPr/>
          <a:lstStyle/>
          <a:p>
            <a:pPr>
              <a:lnSpc>
                <a:spcPct val="90000"/>
              </a:lnSpc>
              <a:defRPr/>
            </a:pPr>
            <a:r>
              <a:rPr lang="en-US" sz="2400" smtClean="0">
                <a:solidFill>
                  <a:schemeClr val="accent2"/>
                </a:solidFill>
                <a:cs typeface="+mn-cs"/>
              </a:rPr>
              <a:t>10:</a:t>
            </a:r>
            <a:r>
              <a:rPr lang="en-US" sz="2400" smtClean="0">
                <a:cs typeface="+mn-cs"/>
              </a:rPr>
              <a:t> 10Mbps; </a:t>
            </a:r>
            <a:r>
              <a:rPr lang="en-US" sz="2400" smtClean="0">
                <a:solidFill>
                  <a:schemeClr val="accent2"/>
                </a:solidFill>
                <a:cs typeface="+mn-cs"/>
              </a:rPr>
              <a:t>2:</a:t>
            </a:r>
            <a:r>
              <a:rPr lang="en-US" sz="2400" smtClean="0">
                <a:cs typeface="+mn-cs"/>
              </a:rPr>
              <a:t> under 200 meters max cable length</a:t>
            </a:r>
          </a:p>
          <a:p>
            <a:pPr>
              <a:lnSpc>
                <a:spcPct val="90000"/>
              </a:lnSpc>
              <a:defRPr/>
            </a:pPr>
            <a:r>
              <a:rPr lang="en-US" sz="2400" smtClean="0">
                <a:cs typeface="+mn-cs"/>
              </a:rPr>
              <a:t>thin coaxial cable in a bus topology</a:t>
            </a:r>
          </a:p>
          <a:p>
            <a:pPr>
              <a:lnSpc>
                <a:spcPct val="90000"/>
              </a:lnSpc>
              <a:defRPr/>
            </a:pPr>
            <a:endParaRPr lang="en-US" sz="2400" smtClean="0">
              <a:cs typeface="+mn-cs"/>
            </a:endParaRPr>
          </a:p>
          <a:p>
            <a:pPr>
              <a:lnSpc>
                <a:spcPct val="90000"/>
              </a:lnSpc>
              <a:defRPr/>
            </a:pPr>
            <a:endParaRPr lang="en-US" sz="2400" smtClean="0">
              <a:cs typeface="+mn-cs"/>
            </a:endParaRPr>
          </a:p>
          <a:p>
            <a:pPr>
              <a:lnSpc>
                <a:spcPct val="90000"/>
              </a:lnSpc>
              <a:defRPr/>
            </a:pPr>
            <a:endParaRPr lang="en-US" sz="2400" smtClean="0">
              <a:cs typeface="+mn-cs"/>
            </a:endParaRPr>
          </a:p>
          <a:p>
            <a:pPr>
              <a:lnSpc>
                <a:spcPct val="90000"/>
              </a:lnSpc>
              <a:defRPr/>
            </a:pPr>
            <a:endParaRPr lang="en-US" sz="2400" smtClean="0">
              <a:cs typeface="+mn-cs"/>
            </a:endParaRPr>
          </a:p>
          <a:p>
            <a:pPr>
              <a:lnSpc>
                <a:spcPct val="90000"/>
              </a:lnSpc>
              <a:defRPr/>
            </a:pPr>
            <a:endParaRPr lang="en-US" sz="2400" smtClean="0">
              <a:cs typeface="+mn-cs"/>
            </a:endParaRPr>
          </a:p>
          <a:p>
            <a:pPr>
              <a:lnSpc>
                <a:spcPct val="90000"/>
              </a:lnSpc>
              <a:defRPr/>
            </a:pPr>
            <a:endParaRPr lang="en-US" sz="2400" smtClean="0">
              <a:cs typeface="+mn-cs"/>
            </a:endParaRPr>
          </a:p>
          <a:p>
            <a:pPr>
              <a:lnSpc>
                <a:spcPct val="90000"/>
              </a:lnSpc>
              <a:defRPr/>
            </a:pPr>
            <a:r>
              <a:rPr lang="en-US" sz="2400" smtClean="0">
                <a:cs typeface="+mn-cs"/>
              </a:rPr>
              <a:t>repeaters used to connect up to multiple segments</a:t>
            </a:r>
          </a:p>
          <a:p>
            <a:pPr>
              <a:lnSpc>
                <a:spcPct val="90000"/>
              </a:lnSpc>
              <a:defRPr/>
            </a:pPr>
            <a:r>
              <a:rPr lang="en-US" sz="2400" smtClean="0">
                <a:cs typeface="+mn-cs"/>
              </a:rPr>
              <a:t>repeater repeats bits it hears on one interface to its other interfaces: physical layer device only!</a:t>
            </a:r>
          </a:p>
          <a:p>
            <a:pPr>
              <a:lnSpc>
                <a:spcPct val="90000"/>
              </a:lnSpc>
              <a:defRPr/>
            </a:pPr>
            <a:r>
              <a:rPr lang="en-US" sz="2400" smtClean="0">
                <a:cs typeface="+mn-cs"/>
              </a:rPr>
              <a:t>has become a legacy technology</a:t>
            </a:r>
          </a:p>
        </p:txBody>
      </p:sp>
      <p:pic>
        <p:nvPicPr>
          <p:cNvPr id="77828" name="Picture 4" descr="554 10Bas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81200"/>
            <a:ext cx="632460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59CCE282-22AB-5649-9411-B2E8F16C0CB5}" type="slidenum">
              <a:rPr lang="en-US" altLang="en-US" sz="1200"/>
              <a:pPr>
                <a:spcBef>
                  <a:spcPct val="0"/>
                </a:spcBef>
                <a:buFontTx/>
                <a:buNone/>
              </a:pPr>
              <a:t>54</a:t>
            </a:fld>
            <a:endParaRPr lang="en-US" altLang="en-US" sz="1200"/>
          </a:p>
        </p:txBody>
      </p:sp>
      <p:sp>
        <p:nvSpPr>
          <p:cNvPr id="320514" name="Rectangle 2"/>
          <p:cNvSpPr>
            <a:spLocks noGrp="1" noChangeArrowheads="1"/>
          </p:cNvSpPr>
          <p:nvPr>
            <p:ph type="title"/>
          </p:nvPr>
        </p:nvSpPr>
        <p:spPr>
          <a:xfrm>
            <a:off x="522288" y="0"/>
            <a:ext cx="7772400" cy="1143000"/>
          </a:xfrm>
        </p:spPr>
        <p:txBody>
          <a:bodyPr/>
          <a:lstStyle/>
          <a:p>
            <a:pPr>
              <a:defRPr/>
            </a:pPr>
            <a:r>
              <a:rPr lang="en-US" sz="3600" smtClean="0">
                <a:cs typeface="+mj-cs"/>
              </a:rPr>
              <a:t>10BaseT and 100BaseT</a:t>
            </a:r>
          </a:p>
        </p:txBody>
      </p:sp>
      <p:sp>
        <p:nvSpPr>
          <p:cNvPr id="78851" name="Rectangle 3"/>
          <p:cNvSpPr>
            <a:spLocks noGrp="1" noChangeArrowheads="1"/>
          </p:cNvSpPr>
          <p:nvPr>
            <p:ph type="body" idx="1"/>
          </p:nvPr>
        </p:nvSpPr>
        <p:spPr>
          <a:xfrm>
            <a:off x="485775" y="977900"/>
            <a:ext cx="7772400" cy="2319338"/>
          </a:xfrm>
        </p:spPr>
        <p:txBody>
          <a:bodyPr/>
          <a:lstStyle/>
          <a:p>
            <a:pPr>
              <a:lnSpc>
                <a:spcPct val="90000"/>
              </a:lnSpc>
            </a:pPr>
            <a:r>
              <a:rPr lang="en-US" altLang="en-US" sz="2400"/>
              <a:t>10/100 Mbps rate; latter called </a:t>
            </a:r>
            <a:r>
              <a:rPr lang="ja-JP" altLang="en-US" sz="2400">
                <a:latin typeface="Arial" charset="0"/>
              </a:rPr>
              <a:t>“</a:t>
            </a:r>
            <a:r>
              <a:rPr lang="en-US" altLang="ja-JP" sz="2400"/>
              <a:t>fast ethernet</a:t>
            </a:r>
            <a:r>
              <a:rPr lang="ja-JP" altLang="en-US" sz="2400">
                <a:latin typeface="Arial" charset="0"/>
              </a:rPr>
              <a:t>”</a:t>
            </a:r>
            <a:endParaRPr lang="en-US" altLang="ja-JP" sz="2400"/>
          </a:p>
          <a:p>
            <a:pPr>
              <a:lnSpc>
                <a:spcPct val="90000"/>
              </a:lnSpc>
            </a:pPr>
            <a:r>
              <a:rPr lang="en-US" altLang="en-US" sz="2400">
                <a:solidFill>
                  <a:schemeClr val="accent2"/>
                </a:solidFill>
              </a:rPr>
              <a:t>T</a:t>
            </a:r>
            <a:r>
              <a:rPr lang="en-US" altLang="en-US" sz="2400"/>
              <a:t> stands for Twisted Pair</a:t>
            </a:r>
          </a:p>
          <a:p>
            <a:pPr>
              <a:lnSpc>
                <a:spcPct val="90000"/>
              </a:lnSpc>
            </a:pPr>
            <a:r>
              <a:rPr lang="en-US" altLang="en-US" sz="2400"/>
              <a:t>Nodes connect to a hub: </a:t>
            </a:r>
            <a:r>
              <a:rPr lang="ja-JP" altLang="en-US" sz="2400">
                <a:latin typeface="Arial" charset="0"/>
              </a:rPr>
              <a:t>“</a:t>
            </a:r>
            <a:r>
              <a:rPr lang="en-US" altLang="ja-JP" sz="2400"/>
              <a:t>star topology</a:t>
            </a:r>
            <a:r>
              <a:rPr lang="ja-JP" altLang="en-US" sz="2400">
                <a:latin typeface="Arial" charset="0"/>
              </a:rPr>
              <a:t>”</a:t>
            </a:r>
            <a:r>
              <a:rPr lang="en-US" altLang="ja-JP" sz="2400"/>
              <a:t>; 100 m max distance between nodes and hub</a:t>
            </a:r>
          </a:p>
          <a:p>
            <a:pPr>
              <a:lnSpc>
                <a:spcPct val="90000"/>
              </a:lnSpc>
            </a:pPr>
            <a:endParaRPr lang="en-US" altLang="en-US" sz="2400"/>
          </a:p>
          <a:p>
            <a:pPr>
              <a:lnSpc>
                <a:spcPct val="90000"/>
              </a:lnSpc>
            </a:pPr>
            <a:endParaRPr lang="en-US" altLang="en-US" sz="2400"/>
          </a:p>
          <a:p>
            <a:pPr>
              <a:lnSpc>
                <a:spcPct val="90000"/>
              </a:lnSpc>
            </a:pPr>
            <a:endParaRPr lang="en-US" altLang="en-US" sz="2400"/>
          </a:p>
          <a:p>
            <a:pPr>
              <a:lnSpc>
                <a:spcPct val="90000"/>
              </a:lnSpc>
            </a:pPr>
            <a:endParaRPr lang="en-US" altLang="en-US" sz="2400"/>
          </a:p>
          <a:p>
            <a:pPr>
              <a:lnSpc>
                <a:spcPct val="90000"/>
              </a:lnSpc>
            </a:pPr>
            <a:r>
              <a:rPr lang="en-US" altLang="en-US" sz="2400"/>
              <a:t>Hubs are essentially physical-layer repeaters:</a:t>
            </a:r>
          </a:p>
          <a:p>
            <a:pPr lvl="1">
              <a:lnSpc>
                <a:spcPct val="90000"/>
              </a:lnSpc>
            </a:pPr>
            <a:r>
              <a:rPr lang="en-US" altLang="en-US"/>
              <a:t>bits coming in one link go out all other links</a:t>
            </a:r>
          </a:p>
          <a:p>
            <a:pPr lvl="1">
              <a:lnSpc>
                <a:spcPct val="90000"/>
              </a:lnSpc>
            </a:pPr>
            <a:r>
              <a:rPr lang="en-US" altLang="en-US"/>
              <a:t>no frame buffering</a:t>
            </a:r>
          </a:p>
          <a:p>
            <a:pPr lvl="1">
              <a:lnSpc>
                <a:spcPct val="90000"/>
              </a:lnSpc>
            </a:pPr>
            <a:r>
              <a:rPr lang="en-US" altLang="en-US"/>
              <a:t>no CSMA/CD at hub: adapters detect collisions</a:t>
            </a:r>
          </a:p>
          <a:p>
            <a:pPr lvl="1">
              <a:lnSpc>
                <a:spcPct val="90000"/>
              </a:lnSpc>
            </a:pPr>
            <a:r>
              <a:rPr lang="en-US" altLang="en-US"/>
              <a:t>provides net management functionality</a:t>
            </a:r>
          </a:p>
        </p:txBody>
      </p:sp>
      <p:grpSp>
        <p:nvGrpSpPr>
          <p:cNvPr id="78852" name="Group 4"/>
          <p:cNvGrpSpPr>
            <a:grpSpLocks/>
          </p:cNvGrpSpPr>
          <p:nvPr/>
        </p:nvGrpSpPr>
        <p:grpSpPr bwMode="auto">
          <a:xfrm>
            <a:off x="2667000" y="2590800"/>
            <a:ext cx="3429000" cy="1330325"/>
            <a:chOff x="3404" y="3132"/>
            <a:chExt cx="2160" cy="838"/>
          </a:xfrm>
        </p:grpSpPr>
        <p:grpSp>
          <p:nvGrpSpPr>
            <p:cNvPr id="78854" name="Group 5"/>
            <p:cNvGrpSpPr>
              <a:grpSpLocks/>
            </p:cNvGrpSpPr>
            <p:nvPr/>
          </p:nvGrpSpPr>
          <p:grpSpPr bwMode="auto">
            <a:xfrm>
              <a:off x="3623" y="3132"/>
              <a:ext cx="1941" cy="838"/>
              <a:chOff x="1985" y="2778"/>
              <a:chExt cx="1941" cy="838"/>
            </a:xfrm>
          </p:grpSpPr>
          <p:sp>
            <p:nvSpPr>
              <p:cNvPr id="78856" name="Rectangle 6"/>
              <p:cNvSpPr>
                <a:spLocks noChangeArrowheads="1"/>
              </p:cNvSpPr>
              <p:nvPr/>
            </p:nvSpPr>
            <p:spPr bwMode="auto">
              <a:xfrm>
                <a:off x="2485" y="3246"/>
                <a:ext cx="69" cy="69"/>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spcBef>
                    <a:spcPct val="0"/>
                  </a:spcBef>
                  <a:buFontTx/>
                  <a:buNone/>
                </a:pPr>
                <a:endParaRPr lang="x-none" altLang="x-none" sz="1800"/>
              </a:p>
            </p:txBody>
          </p:sp>
          <p:sp>
            <p:nvSpPr>
              <p:cNvPr id="78857" name="Oval 7"/>
              <p:cNvSpPr>
                <a:spLocks noChangeArrowheads="1"/>
              </p:cNvSpPr>
              <p:nvPr/>
            </p:nvSpPr>
            <p:spPr bwMode="auto">
              <a:xfrm>
                <a:off x="2135" y="2874"/>
                <a:ext cx="54" cy="53"/>
              </a:xfrm>
              <a:prstGeom prst="ellipse">
                <a:avLst/>
              </a:prstGeom>
              <a:solidFill>
                <a:schemeClr val="accent2"/>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78858" name="Oval 8"/>
              <p:cNvSpPr>
                <a:spLocks noChangeArrowheads="1"/>
              </p:cNvSpPr>
              <p:nvPr/>
            </p:nvSpPr>
            <p:spPr bwMode="auto">
              <a:xfrm>
                <a:off x="1985" y="3193"/>
                <a:ext cx="54" cy="53"/>
              </a:xfrm>
              <a:prstGeom prst="ellipse">
                <a:avLst/>
              </a:prstGeom>
              <a:solidFill>
                <a:schemeClr val="accent2"/>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78859" name="Oval 9"/>
              <p:cNvSpPr>
                <a:spLocks noChangeArrowheads="1"/>
              </p:cNvSpPr>
              <p:nvPr/>
            </p:nvSpPr>
            <p:spPr bwMode="auto">
              <a:xfrm>
                <a:off x="2228" y="3563"/>
                <a:ext cx="54" cy="53"/>
              </a:xfrm>
              <a:prstGeom prst="ellipse">
                <a:avLst/>
              </a:prstGeom>
              <a:solidFill>
                <a:schemeClr val="accent2"/>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78860" name="Oval 10"/>
              <p:cNvSpPr>
                <a:spLocks noChangeArrowheads="1"/>
              </p:cNvSpPr>
              <p:nvPr/>
            </p:nvSpPr>
            <p:spPr bwMode="auto">
              <a:xfrm>
                <a:off x="2877" y="2927"/>
                <a:ext cx="54" cy="53"/>
              </a:xfrm>
              <a:prstGeom prst="ellipse">
                <a:avLst/>
              </a:prstGeom>
              <a:solidFill>
                <a:schemeClr val="accent2"/>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78861" name="Oval 11"/>
              <p:cNvSpPr>
                <a:spLocks noChangeArrowheads="1"/>
              </p:cNvSpPr>
              <p:nvPr/>
            </p:nvSpPr>
            <p:spPr bwMode="auto">
              <a:xfrm>
                <a:off x="2500" y="2778"/>
                <a:ext cx="54" cy="53"/>
              </a:xfrm>
              <a:prstGeom prst="ellipse">
                <a:avLst/>
              </a:prstGeom>
              <a:solidFill>
                <a:schemeClr val="accent2"/>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78862" name="Oval 12"/>
              <p:cNvSpPr>
                <a:spLocks noChangeArrowheads="1"/>
              </p:cNvSpPr>
              <p:nvPr/>
            </p:nvSpPr>
            <p:spPr bwMode="auto">
              <a:xfrm>
                <a:off x="2985" y="3262"/>
                <a:ext cx="54" cy="53"/>
              </a:xfrm>
              <a:prstGeom prst="ellipse">
                <a:avLst/>
              </a:prstGeom>
              <a:solidFill>
                <a:schemeClr val="accent2"/>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78863" name="Line 13"/>
              <p:cNvSpPr>
                <a:spLocks noChangeShapeType="1"/>
              </p:cNvSpPr>
              <p:nvPr/>
            </p:nvSpPr>
            <p:spPr bwMode="auto">
              <a:xfrm flipH="1">
                <a:off x="2531" y="2807"/>
                <a:ext cx="7" cy="4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64" name="Line 14"/>
              <p:cNvSpPr>
                <a:spLocks noChangeShapeType="1"/>
              </p:cNvSpPr>
              <p:nvPr/>
            </p:nvSpPr>
            <p:spPr bwMode="auto">
              <a:xfrm flipH="1">
                <a:off x="2546" y="2969"/>
                <a:ext cx="369"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65" name="Line 15"/>
              <p:cNvSpPr>
                <a:spLocks noChangeShapeType="1"/>
              </p:cNvSpPr>
              <p:nvPr/>
            </p:nvSpPr>
            <p:spPr bwMode="auto">
              <a:xfrm flipH="1">
                <a:off x="2531" y="3292"/>
                <a:ext cx="4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66" name="Line 16"/>
              <p:cNvSpPr>
                <a:spLocks noChangeShapeType="1"/>
              </p:cNvSpPr>
              <p:nvPr/>
            </p:nvSpPr>
            <p:spPr bwMode="auto">
              <a:xfrm flipV="1">
                <a:off x="2261" y="3284"/>
                <a:ext cx="247"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67" name="Line 17"/>
              <p:cNvSpPr>
                <a:spLocks noChangeShapeType="1"/>
              </p:cNvSpPr>
              <p:nvPr/>
            </p:nvSpPr>
            <p:spPr bwMode="auto">
              <a:xfrm>
                <a:off x="2023" y="3215"/>
                <a:ext cx="462" cy="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68" name="Line 18"/>
              <p:cNvSpPr>
                <a:spLocks noChangeShapeType="1"/>
              </p:cNvSpPr>
              <p:nvPr/>
            </p:nvSpPr>
            <p:spPr bwMode="auto">
              <a:xfrm>
                <a:off x="2177" y="2923"/>
                <a:ext cx="323" cy="3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69" name="Text Box 19"/>
              <p:cNvSpPr txBox="1">
                <a:spLocks noChangeArrowheads="1"/>
              </p:cNvSpPr>
              <p:nvPr/>
            </p:nvSpPr>
            <p:spPr bwMode="auto">
              <a:xfrm>
                <a:off x="2496" y="3357"/>
                <a:ext cx="14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800">
                    <a:solidFill>
                      <a:schemeClr val="accent1"/>
                    </a:solidFill>
                  </a:rPr>
                  <a:t>(repeating) hub</a:t>
                </a:r>
                <a:endParaRPr lang="en-US" altLang="x-none" sz="1800"/>
              </a:p>
            </p:txBody>
          </p:sp>
        </p:grpSp>
        <p:sp>
          <p:nvSpPr>
            <p:cNvPr id="78855" name="Text Box 20"/>
            <p:cNvSpPr txBox="1">
              <a:spLocks noChangeArrowheads="1"/>
            </p:cNvSpPr>
            <p:nvPr/>
          </p:nvSpPr>
          <p:spPr bwMode="auto">
            <a:xfrm>
              <a:off x="3404" y="3303"/>
              <a:ext cx="5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800">
                  <a:solidFill>
                    <a:schemeClr val="accent2"/>
                  </a:solidFill>
                </a:rPr>
                <a:t>nodes</a:t>
              </a:r>
              <a:endParaRPr lang="en-US" altLang="x-none" sz="1800"/>
            </a:p>
          </p:txBody>
        </p:sp>
      </p:grpSp>
      <p:sp>
        <p:nvSpPr>
          <p:cNvPr id="24"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5741D7F2-9075-EE41-84A1-307B614D3B1E}" type="slidenum">
              <a:rPr lang="en-US" altLang="en-US" sz="1200"/>
              <a:pPr>
                <a:spcBef>
                  <a:spcPct val="0"/>
                </a:spcBef>
                <a:buFontTx/>
                <a:buNone/>
              </a:pPr>
              <a:t>55</a:t>
            </a:fld>
            <a:endParaRPr lang="en-US" altLang="en-US" sz="1200"/>
          </a:p>
        </p:txBody>
      </p:sp>
      <p:sp>
        <p:nvSpPr>
          <p:cNvPr id="321538" name="Rectangle 2"/>
          <p:cNvSpPr>
            <a:spLocks noGrp="1" noChangeArrowheads="1"/>
          </p:cNvSpPr>
          <p:nvPr>
            <p:ph type="title"/>
          </p:nvPr>
        </p:nvSpPr>
        <p:spPr>
          <a:xfrm>
            <a:off x="457200" y="152400"/>
            <a:ext cx="7772400" cy="990600"/>
          </a:xfrm>
        </p:spPr>
        <p:txBody>
          <a:bodyPr/>
          <a:lstStyle/>
          <a:p>
            <a:pPr>
              <a:defRPr/>
            </a:pPr>
            <a:r>
              <a:rPr lang="en-US" sz="3200" smtClean="0">
                <a:cs typeface="+mj-cs"/>
              </a:rPr>
              <a:t>100Base T (Fast) Ethernet: Issues</a:t>
            </a:r>
          </a:p>
        </p:txBody>
      </p:sp>
      <p:sp>
        <p:nvSpPr>
          <p:cNvPr id="79875" name="Rectangle 3"/>
          <p:cNvSpPr>
            <a:spLocks noChangeArrowheads="1"/>
          </p:cNvSpPr>
          <p:nvPr/>
        </p:nvSpPr>
        <p:spPr bwMode="auto">
          <a:xfrm>
            <a:off x="533400" y="990600"/>
            <a:ext cx="8382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r>
              <a:rPr lang="en-US" altLang="en-US" sz="2400"/>
              <a:t>1 bit time = time to transmit one bit</a:t>
            </a:r>
          </a:p>
          <a:p>
            <a:pPr lvl="1"/>
            <a:r>
              <a:rPr lang="en-US" altLang="en-US">
                <a:solidFill>
                  <a:srgbClr val="FF0000"/>
                </a:solidFill>
              </a:rPr>
              <a:t>100 Mbps </a:t>
            </a:r>
            <a:r>
              <a:rPr lang="en-US" altLang="en-US">
                <a:solidFill>
                  <a:srgbClr val="FF0000"/>
                </a:solidFill>
                <a:sym typeface="Wingdings" charset="2"/>
              </a:rPr>
              <a:t> 1 bit time = 0.01      (</a:t>
            </a:r>
            <a:r>
              <a:rPr lang="en-US" altLang="en-US">
                <a:solidFill>
                  <a:srgbClr val="FF0000"/>
                </a:solidFill>
                <a:sym typeface="Symbol" charset="2"/>
              </a:rPr>
              <a:t>microseconds) </a:t>
            </a:r>
          </a:p>
          <a:p>
            <a:r>
              <a:rPr lang="en-US" altLang="en-US" sz="2000">
                <a:solidFill>
                  <a:srgbClr val="000099"/>
                </a:solidFill>
                <a:sym typeface="Symbol" charset="2"/>
              </a:rPr>
              <a:t>If we keep the same </a:t>
            </a:r>
            <a:r>
              <a:rPr lang="ja-JP" altLang="en-US" sz="2000">
                <a:solidFill>
                  <a:srgbClr val="000099"/>
                </a:solidFill>
                <a:latin typeface="Arial" charset="0"/>
                <a:sym typeface="Symbol" charset="2"/>
              </a:rPr>
              <a:t>“</a:t>
            </a:r>
            <a:r>
              <a:rPr lang="en-US" altLang="ja-JP" sz="2000">
                <a:solidFill>
                  <a:srgbClr val="000099"/>
                </a:solidFill>
                <a:sym typeface="Symbol" charset="2"/>
              </a:rPr>
              <a:t>collision domain</a:t>
            </a:r>
            <a:r>
              <a:rPr lang="ja-JP" altLang="en-US" sz="2000">
                <a:solidFill>
                  <a:srgbClr val="000099"/>
                </a:solidFill>
                <a:latin typeface="Arial" charset="0"/>
                <a:sym typeface="Symbol" charset="2"/>
              </a:rPr>
              <a:t>”</a:t>
            </a:r>
            <a:r>
              <a:rPr lang="en-US" altLang="ja-JP" sz="2000">
                <a:solidFill>
                  <a:srgbClr val="000099"/>
                </a:solidFill>
                <a:sym typeface="Symbol" charset="2"/>
              </a:rPr>
              <a:t>, i.e.,</a:t>
            </a:r>
          </a:p>
          <a:p>
            <a:pPr>
              <a:buFontTx/>
              <a:buNone/>
            </a:pPr>
            <a:r>
              <a:rPr lang="en-US" altLang="en-US" sz="2000">
                <a:solidFill>
                  <a:srgbClr val="000099"/>
                </a:solidFill>
                <a:sym typeface="Symbol" charset="2"/>
              </a:rPr>
              <a:t>    worst case collision detection time kept at </a:t>
            </a:r>
            <a:r>
              <a:rPr lang="en-US" altLang="en-US" sz="2000">
                <a:solidFill>
                  <a:srgbClr val="000099"/>
                </a:solidFill>
              </a:rPr>
              <a:t>51.2 </a:t>
            </a:r>
            <a:r>
              <a:rPr lang="en-US" altLang="en-US" sz="2000">
                <a:solidFill>
                  <a:srgbClr val="000099"/>
                </a:solidFill>
                <a:sym typeface="Symbol" charset="2"/>
              </a:rPr>
              <a:t>(microseconds</a:t>
            </a:r>
          </a:p>
          <a:p>
            <a:pPr lvl="1">
              <a:buFontTx/>
              <a:buNone/>
            </a:pPr>
            <a:r>
              <a:rPr lang="en-US" altLang="en-US">
                <a:sym typeface="Symbol" charset="2"/>
              </a:rPr>
              <a:t>Q: What will be the minimum frame size?</a:t>
            </a:r>
          </a:p>
          <a:p>
            <a:pPr lvl="1"/>
            <a:r>
              <a:rPr lang="en-US" altLang="en-US"/>
              <a:t>51.2 </a:t>
            </a:r>
            <a:r>
              <a:rPr lang="en-US" altLang="en-US">
                <a:sym typeface="Symbol" charset="2"/>
              </a:rPr>
              <a:t>    =&gt; minimum # of bits can be transited at 100Mpbs is 5120 bits  =&gt; 640 bytes is required for collision detection</a:t>
            </a:r>
          </a:p>
          <a:p>
            <a:pPr lvl="1"/>
            <a:r>
              <a:rPr lang="en-US" altLang="en-US">
                <a:sym typeface="Symbol" charset="2"/>
              </a:rPr>
              <a:t>This requires change of frame format and protocol! </a:t>
            </a:r>
            <a:endParaRPr lang="en-US" altLang="en-US">
              <a:solidFill>
                <a:srgbClr val="FF0000"/>
              </a:solidFill>
              <a:sym typeface="Symbol" charset="2"/>
            </a:endParaRPr>
          </a:p>
          <a:p>
            <a:r>
              <a:rPr lang="en-US" altLang="en-US" sz="2400">
                <a:solidFill>
                  <a:srgbClr val="FF0000"/>
                </a:solidFill>
                <a:sym typeface="Symbol" charset="2"/>
              </a:rPr>
              <a:t>Or we can keep the same minimum frame size, but reduce </a:t>
            </a:r>
            <a:r>
              <a:rPr lang="ja-JP" altLang="en-US" sz="2400">
                <a:solidFill>
                  <a:srgbClr val="FF0000"/>
                </a:solidFill>
                <a:latin typeface="Arial" charset="0"/>
                <a:sym typeface="Symbol" charset="2"/>
              </a:rPr>
              <a:t>“</a:t>
            </a:r>
            <a:r>
              <a:rPr lang="en-US" altLang="ja-JP" sz="2400">
                <a:solidFill>
                  <a:srgbClr val="FF0000"/>
                </a:solidFill>
                <a:sym typeface="Symbol" charset="2"/>
              </a:rPr>
              <a:t>collision domain</a:t>
            </a:r>
            <a:r>
              <a:rPr lang="ja-JP" altLang="en-US" sz="2400">
                <a:solidFill>
                  <a:srgbClr val="FF0000"/>
                </a:solidFill>
                <a:latin typeface="Arial" charset="0"/>
                <a:sym typeface="Symbol" charset="2"/>
              </a:rPr>
              <a:t>”</a:t>
            </a:r>
            <a:r>
              <a:rPr lang="en-US" altLang="ja-JP" sz="2400">
                <a:solidFill>
                  <a:srgbClr val="FF0000"/>
                </a:solidFill>
                <a:sym typeface="Symbol" charset="2"/>
              </a:rPr>
              <a:t>  or network diameter!</a:t>
            </a:r>
          </a:p>
          <a:p>
            <a:pPr lvl="1">
              <a:buFontTx/>
              <a:buChar char="•"/>
            </a:pPr>
            <a:r>
              <a:rPr lang="en-US" altLang="en-US" sz="2200">
                <a:solidFill>
                  <a:srgbClr val="FF0000"/>
                </a:solidFill>
              </a:rPr>
              <a:t>from 51.2 </a:t>
            </a:r>
            <a:r>
              <a:rPr lang="en-US" altLang="en-US" sz="2200">
                <a:solidFill>
                  <a:srgbClr val="FF0000"/>
                </a:solidFill>
                <a:sym typeface="Symbol" charset="2"/>
              </a:rPr>
              <a:t>     to 5.12     !</a:t>
            </a:r>
            <a:r>
              <a:rPr lang="en-US" altLang="en-US" sz="2200">
                <a:solidFill>
                  <a:srgbClr val="FF0000"/>
                </a:solidFill>
              </a:rPr>
              <a:t> </a:t>
            </a:r>
          </a:p>
          <a:p>
            <a:pPr lvl="1">
              <a:buFontTx/>
              <a:buChar char="•"/>
            </a:pPr>
            <a:r>
              <a:rPr lang="en-US" altLang="en-US" sz="2200">
                <a:solidFill>
                  <a:srgbClr val="FF0000"/>
                </a:solidFill>
                <a:sym typeface="Symbol" charset="2"/>
              </a:rPr>
              <a:t>maximum network diameter     100 m! </a:t>
            </a:r>
          </a:p>
        </p:txBody>
      </p:sp>
      <p:graphicFrame>
        <p:nvGraphicFramePr>
          <p:cNvPr id="79876" name="Object 1"/>
          <p:cNvGraphicFramePr>
            <a:graphicFrameLocks noChangeAspect="1"/>
          </p:cNvGraphicFramePr>
          <p:nvPr/>
        </p:nvGraphicFramePr>
        <p:xfrm>
          <a:off x="4876800" y="1524000"/>
          <a:ext cx="374650" cy="304800"/>
        </p:xfrm>
        <a:graphic>
          <a:graphicData uri="http://schemas.openxmlformats.org/presentationml/2006/ole">
            <mc:AlternateContent xmlns:mc="http://schemas.openxmlformats.org/markup-compatibility/2006">
              <mc:Choice xmlns:v="urn:schemas-microsoft-com:vml" Requires="v">
                <p:oleObj spid="_x0000_s79900" name="Equation" r:id="rId3" imgW="203200" imgH="165100" progId="Equation.DSMT4">
                  <p:embed/>
                </p:oleObj>
              </mc:Choice>
              <mc:Fallback>
                <p:oleObj name="Equation" r:id="rId3" imgW="203200" imgH="165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524000"/>
                        <a:ext cx="374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7" name="Object 7"/>
          <p:cNvGraphicFramePr>
            <a:graphicFrameLocks noChangeAspect="1"/>
          </p:cNvGraphicFramePr>
          <p:nvPr/>
        </p:nvGraphicFramePr>
        <p:xfrm>
          <a:off x="2667000" y="4800600"/>
          <a:ext cx="374650" cy="304800"/>
        </p:xfrm>
        <a:graphic>
          <a:graphicData uri="http://schemas.openxmlformats.org/presentationml/2006/ole">
            <mc:AlternateContent xmlns:mc="http://schemas.openxmlformats.org/markup-compatibility/2006">
              <mc:Choice xmlns:v="urn:schemas-microsoft-com:vml" Requires="v">
                <p:oleObj spid="_x0000_s79901" name="Equation" r:id="rId5" imgW="203200" imgH="165100" progId="Equation.DSMT4">
                  <p:embed/>
                </p:oleObj>
              </mc:Choice>
              <mc:Fallback>
                <p:oleObj name="Equation" r:id="rId5" imgW="203200" imgH="1651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800600"/>
                        <a:ext cx="374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8" name="Object 8"/>
          <p:cNvGraphicFramePr>
            <a:graphicFrameLocks noChangeAspect="1"/>
          </p:cNvGraphicFramePr>
          <p:nvPr/>
        </p:nvGraphicFramePr>
        <p:xfrm>
          <a:off x="4038600" y="4800600"/>
          <a:ext cx="374650" cy="304800"/>
        </p:xfrm>
        <a:graphic>
          <a:graphicData uri="http://schemas.openxmlformats.org/presentationml/2006/ole">
            <mc:AlternateContent xmlns:mc="http://schemas.openxmlformats.org/markup-compatibility/2006">
              <mc:Choice xmlns:v="urn:schemas-microsoft-com:vml" Requires="v">
                <p:oleObj spid="_x0000_s79902" name="Equation" r:id="rId6" imgW="203200" imgH="165100" progId="Equation.DSMT4">
                  <p:embed/>
                </p:oleObj>
              </mc:Choice>
              <mc:Fallback>
                <p:oleObj name="Equation" r:id="rId6" imgW="203200" imgH="1651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800600"/>
                        <a:ext cx="374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9" name="Object 9"/>
          <p:cNvGraphicFramePr>
            <a:graphicFrameLocks noChangeAspect="1"/>
          </p:cNvGraphicFramePr>
          <p:nvPr/>
        </p:nvGraphicFramePr>
        <p:xfrm>
          <a:off x="1828800" y="2971800"/>
          <a:ext cx="374650" cy="304800"/>
        </p:xfrm>
        <a:graphic>
          <a:graphicData uri="http://schemas.openxmlformats.org/presentationml/2006/ole">
            <mc:AlternateContent xmlns:mc="http://schemas.openxmlformats.org/markup-compatibility/2006">
              <mc:Choice xmlns:v="urn:schemas-microsoft-com:vml" Requires="v">
                <p:oleObj spid="_x0000_s79903" name="Equation" r:id="rId7" imgW="203200" imgH="165100" progId="Equation.DSMT4">
                  <p:embed/>
                </p:oleObj>
              </mc:Choice>
              <mc:Fallback>
                <p:oleObj name="Equation" r:id="rId7" imgW="203200" imgH="1651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971800"/>
                        <a:ext cx="374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0" name="Object 2"/>
          <p:cNvGraphicFramePr>
            <a:graphicFrameLocks noChangeAspect="1"/>
          </p:cNvGraphicFramePr>
          <p:nvPr/>
        </p:nvGraphicFramePr>
        <p:xfrm>
          <a:off x="5029200" y="5197475"/>
          <a:ext cx="304800" cy="365125"/>
        </p:xfrm>
        <a:graphic>
          <a:graphicData uri="http://schemas.openxmlformats.org/presentationml/2006/ole">
            <mc:AlternateContent xmlns:mc="http://schemas.openxmlformats.org/markup-compatibility/2006">
              <mc:Choice xmlns:v="urn:schemas-microsoft-com:vml" Requires="v">
                <p:oleObj spid="_x0000_s79904" name="Equation" r:id="rId9" imgW="127000" imgH="152400" progId="Equation.DSMT4">
                  <p:embed/>
                </p:oleObj>
              </mc:Choice>
              <mc:Fallback>
                <p:oleObj name="Equation" r:id="rId9" imgW="127000" imgH="152400" progId="Equation.DSMT4">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200" y="519747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319DD703-6792-0F4E-8206-8F3A0DEE3FD9}" type="slidenum">
              <a:rPr lang="en-US" altLang="en-US" sz="1200"/>
              <a:pPr>
                <a:spcBef>
                  <a:spcPct val="0"/>
                </a:spcBef>
                <a:buFontTx/>
                <a:buNone/>
              </a:pPr>
              <a:t>56</a:t>
            </a:fld>
            <a:endParaRPr lang="en-US" altLang="en-US" sz="1200"/>
          </a:p>
        </p:txBody>
      </p:sp>
      <p:sp>
        <p:nvSpPr>
          <p:cNvPr id="322562" name="Rectangle 2"/>
          <p:cNvSpPr>
            <a:spLocks noGrp="1" noChangeArrowheads="1"/>
          </p:cNvSpPr>
          <p:nvPr>
            <p:ph type="title"/>
          </p:nvPr>
        </p:nvSpPr>
        <p:spPr>
          <a:xfrm>
            <a:off x="381000" y="4763"/>
            <a:ext cx="7772400" cy="990600"/>
          </a:xfrm>
        </p:spPr>
        <p:txBody>
          <a:bodyPr/>
          <a:lstStyle/>
          <a:p>
            <a:pPr>
              <a:defRPr/>
            </a:pPr>
            <a:r>
              <a:rPr lang="en-US" sz="3600" dirty="0" smtClean="0">
                <a:cs typeface="+mj-cs"/>
              </a:rPr>
              <a:t>Gigabit Ethernet &amp; Beyond</a:t>
            </a:r>
          </a:p>
        </p:txBody>
      </p:sp>
      <p:sp>
        <p:nvSpPr>
          <p:cNvPr id="322563" name="Rectangle 3"/>
          <p:cNvSpPr>
            <a:spLocks noGrp="1" noChangeArrowheads="1"/>
          </p:cNvSpPr>
          <p:nvPr>
            <p:ph type="body" idx="1"/>
          </p:nvPr>
        </p:nvSpPr>
        <p:spPr>
          <a:xfrm>
            <a:off x="398463" y="838200"/>
            <a:ext cx="7772400" cy="3465513"/>
          </a:xfrm>
        </p:spPr>
        <p:txBody>
          <a:bodyPr/>
          <a:lstStyle/>
          <a:p>
            <a:pPr marL="0" indent="0">
              <a:buFontTx/>
              <a:buNone/>
              <a:defRPr/>
            </a:pPr>
            <a:r>
              <a:rPr lang="en-US" altLang="en-US" dirty="0" smtClean="0">
                <a:solidFill>
                  <a:srgbClr val="FF0000"/>
                </a:solidFill>
              </a:rPr>
              <a:t>Gigabit Ethernet:</a:t>
            </a:r>
          </a:p>
          <a:p>
            <a:pPr>
              <a:defRPr/>
            </a:pPr>
            <a:r>
              <a:rPr lang="en-US" altLang="en-US" sz="2400" dirty="0" smtClean="0"/>
              <a:t>use </a:t>
            </a:r>
            <a:r>
              <a:rPr lang="en-US" altLang="en-US" sz="2400" dirty="0"/>
              <a:t>standard Ethernet frame format</a:t>
            </a:r>
          </a:p>
          <a:p>
            <a:pPr>
              <a:defRPr/>
            </a:pPr>
            <a:r>
              <a:rPr lang="en-US" altLang="en-US" sz="2400" dirty="0"/>
              <a:t>allows for </a:t>
            </a:r>
            <a:r>
              <a:rPr lang="en-US" altLang="en-US" sz="2400" i="1" dirty="0"/>
              <a:t>point-to-point</a:t>
            </a:r>
            <a:r>
              <a:rPr lang="en-US" altLang="en-US" sz="2400" dirty="0"/>
              <a:t> links and </a:t>
            </a:r>
            <a:r>
              <a:rPr lang="en-US" altLang="en-US" sz="2400" i="1" dirty="0"/>
              <a:t>shared </a:t>
            </a:r>
            <a:r>
              <a:rPr lang="en-US" altLang="en-US" sz="2400" dirty="0"/>
              <a:t>broadcast channels</a:t>
            </a:r>
          </a:p>
          <a:p>
            <a:pPr>
              <a:defRPr/>
            </a:pPr>
            <a:r>
              <a:rPr lang="en-US" altLang="en-US" sz="2400" dirty="0"/>
              <a:t>in </a:t>
            </a:r>
            <a:r>
              <a:rPr lang="en-US" altLang="en-US" sz="2400" i="1" dirty="0"/>
              <a:t>shared</a:t>
            </a:r>
            <a:r>
              <a:rPr lang="en-US" altLang="en-US" sz="2400" dirty="0"/>
              <a:t> mode, CSMA/CD is used; short distances between nodes to be efficient</a:t>
            </a:r>
          </a:p>
          <a:p>
            <a:pPr lvl="1">
              <a:defRPr/>
            </a:pPr>
            <a:r>
              <a:rPr lang="en-US" altLang="en-US" dirty="0"/>
              <a:t>a</a:t>
            </a:r>
            <a:r>
              <a:rPr lang="en-US" altLang="en-US" dirty="0" smtClean="0"/>
              <a:t>lso uses </a:t>
            </a:r>
            <a:r>
              <a:rPr lang="en-US" altLang="en-US" dirty="0"/>
              <a:t>hubs, called </a:t>
            </a:r>
            <a:r>
              <a:rPr lang="ja-JP" altLang="en-US" dirty="0" smtClean="0">
                <a:latin typeface="Arial" charset="0"/>
              </a:rPr>
              <a:t>“</a:t>
            </a:r>
            <a:r>
              <a:rPr lang="en-US" altLang="ja-JP" dirty="0"/>
              <a:t>Buffered Distributors</a:t>
            </a:r>
            <a:r>
              <a:rPr lang="ja-JP" altLang="en-US" dirty="0">
                <a:latin typeface="Arial" charset="0"/>
              </a:rPr>
              <a:t>”</a:t>
            </a:r>
            <a:endParaRPr lang="en-US" altLang="ja-JP" dirty="0"/>
          </a:p>
          <a:p>
            <a:pPr>
              <a:defRPr/>
            </a:pPr>
            <a:r>
              <a:rPr lang="en-US" altLang="en-US" sz="2400" dirty="0">
                <a:solidFill>
                  <a:srgbClr val="FF0000"/>
                </a:solidFill>
              </a:rPr>
              <a:t>Full-Duplex </a:t>
            </a:r>
            <a:r>
              <a:rPr lang="en-US" altLang="en-US" sz="2400" dirty="0" smtClean="0"/>
              <a:t>at 1 </a:t>
            </a:r>
            <a:r>
              <a:rPr lang="en-US" altLang="en-US" sz="2400" dirty="0" err="1" smtClean="0"/>
              <a:t>Gbps</a:t>
            </a:r>
            <a:r>
              <a:rPr lang="en-US" altLang="en-US" sz="2400" dirty="0" smtClean="0"/>
              <a:t> for </a:t>
            </a:r>
            <a:r>
              <a:rPr lang="en-US" altLang="en-US" sz="2400" dirty="0" smtClean="0">
                <a:solidFill>
                  <a:srgbClr val="FF0000"/>
                </a:solidFill>
              </a:rPr>
              <a:t>point-to-point </a:t>
            </a:r>
            <a:r>
              <a:rPr lang="en-US" altLang="en-US" sz="2400" dirty="0" smtClean="0"/>
              <a:t>links</a:t>
            </a:r>
          </a:p>
        </p:txBody>
      </p:sp>
      <p:sp>
        <p:nvSpPr>
          <p:cNvPr id="7" name="Rectangle 3"/>
          <p:cNvSpPr txBox="1">
            <a:spLocks noChangeArrowheads="1"/>
          </p:cNvSpPr>
          <p:nvPr/>
        </p:nvSpPr>
        <p:spPr bwMode="auto">
          <a:xfrm>
            <a:off x="381000" y="4381500"/>
            <a:ext cx="7772400" cy="15621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99"/>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a:lstStyle>
          <a:p>
            <a:pPr>
              <a:buFont typeface="Wingdings" charset="2"/>
              <a:buChar char="§"/>
              <a:defRPr/>
            </a:pPr>
            <a:r>
              <a:rPr lang="en-US" altLang="en-US" sz="2400" kern="0" dirty="0" smtClean="0">
                <a:solidFill>
                  <a:srgbClr val="002060"/>
                </a:solidFill>
              </a:rPr>
              <a:t>Now: 10 &amp; 40 </a:t>
            </a:r>
            <a:r>
              <a:rPr lang="en-US" altLang="en-US" sz="2400" kern="0" dirty="0" err="1" smtClean="0">
                <a:solidFill>
                  <a:srgbClr val="002060"/>
                </a:solidFill>
              </a:rPr>
              <a:t>Gbps</a:t>
            </a:r>
            <a:r>
              <a:rPr lang="en-US" altLang="en-US" sz="2400" kern="0" dirty="0">
                <a:solidFill>
                  <a:srgbClr val="002060"/>
                </a:solidFill>
              </a:rPr>
              <a:t> </a:t>
            </a:r>
            <a:r>
              <a:rPr lang="en-US" altLang="en-US" sz="2400" kern="0" dirty="0" smtClean="0">
                <a:solidFill>
                  <a:srgbClr val="002060"/>
                </a:solidFill>
              </a:rPr>
              <a:t>are widely available</a:t>
            </a:r>
          </a:p>
          <a:p>
            <a:pPr>
              <a:buFont typeface="Wingdings" charset="2"/>
              <a:buChar char="§"/>
              <a:defRPr/>
            </a:pPr>
            <a:r>
              <a:rPr lang="en-US" altLang="en-US" sz="2400" kern="0" dirty="0">
                <a:solidFill>
                  <a:srgbClr val="002060"/>
                </a:solidFill>
              </a:rPr>
              <a:t>A</a:t>
            </a:r>
            <a:r>
              <a:rPr lang="en-US" altLang="en-US" sz="2400" kern="0" dirty="0" smtClean="0">
                <a:solidFill>
                  <a:srgbClr val="002060"/>
                </a:solidFill>
              </a:rPr>
              <a:t>nd 100 </a:t>
            </a:r>
            <a:r>
              <a:rPr lang="en-US" altLang="en-US" sz="2400" kern="0" dirty="0" err="1" smtClean="0">
                <a:solidFill>
                  <a:srgbClr val="002060"/>
                </a:solidFill>
              </a:rPr>
              <a:t>Gbps</a:t>
            </a:r>
            <a:r>
              <a:rPr lang="en-US" altLang="en-US" sz="2400" kern="0" dirty="0" smtClean="0">
                <a:solidFill>
                  <a:srgbClr val="002060"/>
                </a:solidFill>
              </a:rPr>
              <a:t> is also here !</a:t>
            </a:r>
          </a:p>
          <a:p>
            <a:pPr>
              <a:buFont typeface="Wingdings" charset="2"/>
              <a:buChar char="§"/>
              <a:defRPr/>
            </a:pPr>
            <a:r>
              <a:rPr lang="en-US" altLang="en-US" sz="2400" kern="0" dirty="0" smtClean="0">
                <a:solidFill>
                  <a:srgbClr val="002060"/>
                </a:solidFill>
              </a:rPr>
              <a:t>All are used in “point-to-point” settings with Ethernet switches</a:t>
            </a:r>
          </a:p>
        </p:txBody>
      </p:sp>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05A01AE1-754D-1045-8A3A-1A3BE415DED2}" type="slidenum">
              <a:rPr lang="en-US" altLang="en-US" sz="1200"/>
              <a:pPr>
                <a:spcBef>
                  <a:spcPct val="0"/>
                </a:spcBef>
                <a:buFontTx/>
                <a:buNone/>
              </a:pPr>
              <a:t>57</a:t>
            </a:fld>
            <a:endParaRPr lang="en-US" altLang="en-US" sz="1200"/>
          </a:p>
        </p:txBody>
      </p:sp>
      <p:sp>
        <p:nvSpPr>
          <p:cNvPr id="323586" name="Rectangle 2"/>
          <p:cNvSpPr>
            <a:spLocks noGrp="1" noChangeArrowheads="1"/>
          </p:cNvSpPr>
          <p:nvPr>
            <p:ph type="title"/>
          </p:nvPr>
        </p:nvSpPr>
        <p:spPr>
          <a:xfrm>
            <a:off x="685800" y="304800"/>
            <a:ext cx="7772400" cy="1143000"/>
          </a:xfrm>
        </p:spPr>
        <p:txBody>
          <a:bodyPr/>
          <a:lstStyle/>
          <a:p>
            <a:pPr>
              <a:defRPr/>
            </a:pPr>
            <a:r>
              <a:rPr lang="en-US" smtClean="0">
                <a:cs typeface="+mj-cs"/>
              </a:rPr>
              <a:t>Ethernet Summary</a:t>
            </a:r>
          </a:p>
        </p:txBody>
      </p:sp>
      <p:sp>
        <p:nvSpPr>
          <p:cNvPr id="323587" name="Rectangle 3"/>
          <p:cNvSpPr>
            <a:spLocks noGrp="1" noChangeArrowheads="1"/>
          </p:cNvSpPr>
          <p:nvPr>
            <p:ph type="body" idx="1"/>
          </p:nvPr>
        </p:nvSpPr>
        <p:spPr>
          <a:xfrm>
            <a:off x="914400" y="1600200"/>
            <a:ext cx="7772400" cy="4114800"/>
          </a:xfrm>
        </p:spPr>
        <p:txBody>
          <a:bodyPr/>
          <a:lstStyle/>
          <a:p>
            <a:pPr>
              <a:lnSpc>
                <a:spcPct val="90000"/>
              </a:lnSpc>
              <a:defRPr/>
            </a:pPr>
            <a:r>
              <a:rPr lang="en-US" dirty="0" smtClean="0">
                <a:cs typeface="+mn-cs"/>
              </a:rPr>
              <a:t>1-persistent CSMA/CD</a:t>
            </a:r>
          </a:p>
          <a:p>
            <a:pPr>
              <a:lnSpc>
                <a:spcPct val="90000"/>
              </a:lnSpc>
              <a:defRPr/>
            </a:pPr>
            <a:r>
              <a:rPr lang="en-US" dirty="0" smtClean="0">
                <a:cs typeface="+mn-cs"/>
              </a:rPr>
              <a:t>10Base Ethernet</a:t>
            </a:r>
          </a:p>
          <a:p>
            <a:pPr lvl="1">
              <a:lnSpc>
                <a:spcPct val="90000"/>
              </a:lnSpc>
              <a:defRPr/>
            </a:pPr>
            <a:r>
              <a:rPr lang="en-US" dirty="0" smtClean="0"/>
              <a:t>51.2 </a:t>
            </a:r>
            <a:r>
              <a:rPr lang="en-US" dirty="0" smtClean="0">
                <a:sym typeface="Symbol" charset="0"/>
              </a:rPr>
              <a:t>    to </a:t>
            </a:r>
            <a:r>
              <a:rPr lang="en-US" dirty="0" smtClean="0">
                <a:solidFill>
                  <a:schemeClr val="accent2"/>
                </a:solidFill>
                <a:sym typeface="Symbol" charset="0"/>
              </a:rPr>
              <a:t>seize</a:t>
            </a:r>
            <a:r>
              <a:rPr lang="en-US" dirty="0" smtClean="0">
                <a:sym typeface="Symbol" charset="0"/>
              </a:rPr>
              <a:t> the channel</a:t>
            </a:r>
          </a:p>
          <a:p>
            <a:pPr lvl="1">
              <a:lnSpc>
                <a:spcPct val="90000"/>
              </a:lnSpc>
              <a:defRPr/>
            </a:pPr>
            <a:r>
              <a:rPr lang="en-US" dirty="0" smtClean="0">
                <a:sym typeface="Symbol" charset="0"/>
              </a:rPr>
              <a:t>Collision not possible after </a:t>
            </a:r>
            <a:r>
              <a:rPr lang="en-US" dirty="0" smtClean="0"/>
              <a:t>51.2 </a:t>
            </a:r>
            <a:endParaRPr lang="en-US" dirty="0" smtClean="0">
              <a:sym typeface="Symbol" charset="0"/>
            </a:endParaRPr>
          </a:p>
          <a:p>
            <a:pPr lvl="1">
              <a:lnSpc>
                <a:spcPct val="90000"/>
              </a:lnSpc>
              <a:defRPr/>
            </a:pPr>
            <a:r>
              <a:rPr lang="en-US" dirty="0" smtClean="0">
                <a:sym typeface="Symbol" charset="0"/>
              </a:rPr>
              <a:t>Minimum frame size of 64 bytes</a:t>
            </a:r>
          </a:p>
          <a:p>
            <a:pPr lvl="1">
              <a:lnSpc>
                <a:spcPct val="90000"/>
              </a:lnSpc>
              <a:defRPr/>
            </a:pPr>
            <a:r>
              <a:rPr lang="en-US" dirty="0" smtClean="0">
                <a:sym typeface="Symbol" charset="0"/>
              </a:rPr>
              <a:t>Binary exponential </a:t>
            </a:r>
            <a:r>
              <a:rPr lang="en-US" dirty="0" err="1" smtClean="0">
                <a:sym typeface="Symbol" charset="0"/>
              </a:rPr>
              <a:t>backoff</a:t>
            </a:r>
            <a:endParaRPr lang="en-US" dirty="0" smtClean="0">
              <a:sym typeface="Symbol" charset="0"/>
            </a:endParaRPr>
          </a:p>
          <a:p>
            <a:pPr lvl="1">
              <a:lnSpc>
                <a:spcPct val="90000"/>
              </a:lnSpc>
              <a:defRPr/>
            </a:pPr>
            <a:r>
              <a:rPr lang="en-US" dirty="0" smtClean="0">
                <a:sym typeface="Symbol" charset="0"/>
              </a:rPr>
              <a:t>Works better under light load</a:t>
            </a:r>
          </a:p>
          <a:p>
            <a:pPr lvl="1">
              <a:lnSpc>
                <a:spcPct val="90000"/>
              </a:lnSpc>
              <a:defRPr/>
            </a:pPr>
            <a:r>
              <a:rPr lang="en-US" dirty="0" smtClean="0">
                <a:sym typeface="Symbol" charset="0"/>
              </a:rPr>
              <a:t>Delivery time non-deterministic</a:t>
            </a:r>
          </a:p>
          <a:p>
            <a:pPr>
              <a:lnSpc>
                <a:spcPct val="90000"/>
              </a:lnSpc>
              <a:defRPr/>
            </a:pPr>
            <a:r>
              <a:rPr lang="en-US" dirty="0" smtClean="0">
                <a:cs typeface="+mn-cs"/>
                <a:sym typeface="Symbol" charset="0"/>
              </a:rPr>
              <a:t>Evolution of Ethernet: Fast (100BaseT) and Gigabit Ethernet, and beyond</a:t>
            </a:r>
          </a:p>
        </p:txBody>
      </p:sp>
      <p:graphicFrame>
        <p:nvGraphicFramePr>
          <p:cNvPr id="81924" name="Object 6"/>
          <p:cNvGraphicFramePr>
            <a:graphicFrameLocks noChangeAspect="1"/>
          </p:cNvGraphicFramePr>
          <p:nvPr/>
        </p:nvGraphicFramePr>
        <p:xfrm>
          <a:off x="2286000" y="2590800"/>
          <a:ext cx="304800" cy="249238"/>
        </p:xfrm>
        <a:graphic>
          <a:graphicData uri="http://schemas.openxmlformats.org/presentationml/2006/ole">
            <mc:AlternateContent xmlns:mc="http://schemas.openxmlformats.org/markup-compatibility/2006">
              <mc:Choice xmlns:v="urn:schemas-microsoft-com:vml" Requires="v">
                <p:oleObj spid="_x0000_s81936" name="Equation" r:id="rId4" imgW="203200" imgH="165100" progId="Equation.DSMT4">
                  <p:embed/>
                </p:oleObj>
              </mc:Choice>
              <mc:Fallback>
                <p:oleObj name="Equation" r:id="rId4" imgW="203200" imgH="1651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590800"/>
                        <a:ext cx="30480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5" name="Object 7"/>
          <p:cNvGraphicFramePr>
            <a:graphicFrameLocks noChangeAspect="1"/>
          </p:cNvGraphicFramePr>
          <p:nvPr/>
        </p:nvGraphicFramePr>
        <p:xfrm>
          <a:off x="5486400" y="2895600"/>
          <a:ext cx="390525" cy="319088"/>
        </p:xfrm>
        <a:graphic>
          <a:graphicData uri="http://schemas.openxmlformats.org/presentationml/2006/ole">
            <mc:AlternateContent xmlns:mc="http://schemas.openxmlformats.org/markup-compatibility/2006">
              <mc:Choice xmlns:v="urn:schemas-microsoft-com:vml" Requires="v">
                <p:oleObj spid="_x0000_s81937" name="Equation" r:id="rId6" imgW="203200" imgH="165100" progId="Equation.DSMT4">
                  <p:embed/>
                </p:oleObj>
              </mc:Choice>
              <mc:Fallback>
                <p:oleObj name="Equation" r:id="rId6" imgW="203200" imgH="1651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2895600"/>
                        <a:ext cx="39052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E3AC20AF-119B-E442-919B-7F4E2373986C}" type="slidenum">
              <a:rPr lang="en-US" altLang="en-US" sz="1200"/>
              <a:pPr>
                <a:spcBef>
                  <a:spcPct val="0"/>
                </a:spcBef>
                <a:buFontTx/>
                <a:buNone/>
              </a:pPr>
              <a:t>58</a:t>
            </a:fld>
            <a:endParaRPr lang="en-US" altLang="en-US" sz="1200"/>
          </a:p>
        </p:txBody>
      </p:sp>
      <p:sp>
        <p:nvSpPr>
          <p:cNvPr id="327682" name="Rectangle 2"/>
          <p:cNvSpPr>
            <a:spLocks noGrp="1" noChangeArrowheads="1"/>
          </p:cNvSpPr>
          <p:nvPr>
            <p:ph type="title"/>
          </p:nvPr>
        </p:nvSpPr>
        <p:spPr>
          <a:xfrm>
            <a:off x="609600" y="228600"/>
            <a:ext cx="7772400" cy="1143000"/>
          </a:xfrm>
        </p:spPr>
        <p:txBody>
          <a:bodyPr/>
          <a:lstStyle/>
          <a:p>
            <a:pPr>
              <a:defRPr/>
            </a:pPr>
            <a:r>
              <a:rPr lang="en-US" smtClean="0">
                <a:cs typeface="+mj-cs"/>
              </a:rPr>
              <a:t>Token Ring (IEEE 802.5)</a:t>
            </a:r>
          </a:p>
        </p:txBody>
      </p:sp>
      <p:sp>
        <p:nvSpPr>
          <p:cNvPr id="327683" name="Rectangle 3"/>
          <p:cNvSpPr>
            <a:spLocks noGrp="1" noChangeArrowheads="1"/>
          </p:cNvSpPr>
          <p:nvPr>
            <p:ph type="body" idx="1"/>
          </p:nvPr>
        </p:nvSpPr>
        <p:spPr>
          <a:xfrm>
            <a:off x="685800" y="1371600"/>
            <a:ext cx="7772400" cy="4114800"/>
          </a:xfrm>
        </p:spPr>
        <p:txBody>
          <a:bodyPr/>
          <a:lstStyle/>
          <a:p>
            <a:pPr>
              <a:defRPr/>
            </a:pPr>
            <a:r>
              <a:rPr lang="en-US" smtClean="0">
                <a:cs typeface="+mn-cs"/>
              </a:rPr>
              <a:t>Station</a:t>
            </a:r>
          </a:p>
          <a:p>
            <a:pPr lvl="1">
              <a:defRPr/>
            </a:pPr>
            <a:r>
              <a:rPr lang="en-US" smtClean="0"/>
              <a:t>Wait for token to arrive</a:t>
            </a:r>
          </a:p>
          <a:p>
            <a:pPr lvl="1">
              <a:defRPr/>
            </a:pPr>
            <a:r>
              <a:rPr lang="en-US" smtClean="0"/>
              <a:t>Hold the token and start data transmission</a:t>
            </a:r>
          </a:p>
          <a:p>
            <a:pPr lvl="2">
              <a:defRPr/>
            </a:pPr>
            <a:r>
              <a:rPr lang="en-US" sz="2000" smtClean="0"/>
              <a:t>Maximum token holding time </a:t>
            </a:r>
            <a:r>
              <a:rPr lang="en-US" sz="2000" smtClean="0">
                <a:sym typeface="Wingdings" charset="0"/>
              </a:rPr>
              <a:t> max packet size</a:t>
            </a:r>
          </a:p>
          <a:p>
            <a:pPr lvl="1">
              <a:defRPr/>
            </a:pPr>
            <a:r>
              <a:rPr lang="en-US" smtClean="0"/>
              <a:t>Strip the data frame off the ring</a:t>
            </a:r>
          </a:p>
          <a:p>
            <a:pPr lvl="2">
              <a:defRPr/>
            </a:pPr>
            <a:r>
              <a:rPr lang="en-US" sz="2000" smtClean="0"/>
              <a:t>After it has gone around the ring</a:t>
            </a:r>
          </a:p>
          <a:p>
            <a:pPr lvl="1">
              <a:defRPr/>
            </a:pPr>
            <a:r>
              <a:rPr lang="en-US" smtClean="0"/>
              <a:t>When done, release the token to next station</a:t>
            </a:r>
          </a:p>
          <a:p>
            <a:pPr>
              <a:defRPr/>
            </a:pPr>
            <a:r>
              <a:rPr lang="en-US" smtClean="0">
                <a:cs typeface="+mn-cs"/>
              </a:rPr>
              <a:t>When no station has data to send</a:t>
            </a:r>
          </a:p>
          <a:p>
            <a:pPr lvl="1">
              <a:defRPr/>
            </a:pPr>
            <a:r>
              <a:rPr lang="en-US" smtClean="0"/>
              <a:t>Token circulates continuously</a:t>
            </a:r>
          </a:p>
          <a:p>
            <a:pPr lvl="1">
              <a:defRPr/>
            </a:pPr>
            <a:r>
              <a:rPr lang="en-US" smtClean="0"/>
              <a:t>Ring must have sufficient delay to contain the token</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1C4893D9-0E6B-F941-A582-03FF6BD219C3}" type="slidenum">
              <a:rPr lang="en-US" altLang="en-US" sz="1200"/>
              <a:pPr>
                <a:spcBef>
                  <a:spcPct val="0"/>
                </a:spcBef>
                <a:buFontTx/>
                <a:buNone/>
              </a:pPr>
              <a:t>59</a:t>
            </a:fld>
            <a:endParaRPr lang="en-US" altLang="en-US" sz="1200"/>
          </a:p>
        </p:txBody>
      </p:sp>
      <p:sp>
        <p:nvSpPr>
          <p:cNvPr id="325634" name="Rectangle 2"/>
          <p:cNvSpPr>
            <a:spLocks noGrp="1" noChangeArrowheads="1"/>
          </p:cNvSpPr>
          <p:nvPr>
            <p:ph type="title"/>
          </p:nvPr>
        </p:nvSpPr>
        <p:spPr>
          <a:xfrm>
            <a:off x="685800" y="381000"/>
            <a:ext cx="7772400" cy="1143000"/>
          </a:xfrm>
        </p:spPr>
        <p:txBody>
          <a:bodyPr/>
          <a:lstStyle/>
          <a:p>
            <a:pPr>
              <a:defRPr/>
            </a:pPr>
            <a:r>
              <a:rPr lang="en-US" smtClean="0">
                <a:cs typeface="+mj-cs"/>
              </a:rPr>
              <a:t>Ring Topology</a:t>
            </a:r>
          </a:p>
        </p:txBody>
      </p:sp>
      <p:pic>
        <p:nvPicPr>
          <p:cNvPr id="86019" name="Picture 3" descr="4-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52600"/>
            <a:ext cx="88392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68" name="Freeform 92"/>
          <p:cNvSpPr>
            <a:spLocks/>
          </p:cNvSpPr>
          <p:nvPr/>
        </p:nvSpPr>
        <p:spPr bwMode="auto">
          <a:xfrm>
            <a:off x="5656263" y="2616200"/>
            <a:ext cx="2308225" cy="3028950"/>
          </a:xfrm>
          <a:custGeom>
            <a:avLst/>
            <a:gdLst>
              <a:gd name="T0" fmla="*/ 0 w 1454"/>
              <a:gd name="T1" fmla="*/ 2147483647 h 1908"/>
              <a:gd name="T2" fmla="*/ 50403125 w 1454"/>
              <a:gd name="T3" fmla="*/ 2147483647 h 1908"/>
              <a:gd name="T4" fmla="*/ 708164700 w 1454"/>
              <a:gd name="T5" fmla="*/ 0 h 1908"/>
              <a:gd name="T6" fmla="*/ 2147483647 w 1454"/>
              <a:gd name="T7" fmla="*/ 758567825 h 1908"/>
              <a:gd name="T8" fmla="*/ 2147483647 w 1454"/>
              <a:gd name="T9" fmla="*/ 2147483647 h 1908"/>
              <a:gd name="T10" fmla="*/ 624998750 w 1454"/>
              <a:gd name="T11" fmla="*/ 2147483647 h 1908"/>
              <a:gd name="T12" fmla="*/ 0 w 1454"/>
              <a:gd name="T13" fmla="*/ 2147483647 h 19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54" h="1908">
                <a:moveTo>
                  <a:pt x="0" y="1728"/>
                </a:moveTo>
                <a:cubicBezTo>
                  <a:pt x="15" y="1684"/>
                  <a:pt x="4" y="1697"/>
                  <a:pt x="20" y="1681"/>
                </a:cubicBezTo>
                <a:lnTo>
                  <a:pt x="281" y="0"/>
                </a:lnTo>
                <a:lnTo>
                  <a:pt x="1246" y="301"/>
                </a:lnTo>
                <a:lnTo>
                  <a:pt x="1454" y="1493"/>
                </a:lnTo>
                <a:lnTo>
                  <a:pt x="248" y="1908"/>
                </a:lnTo>
                <a:lnTo>
                  <a:pt x="0" y="1728"/>
                </a:lnTo>
                <a:close/>
              </a:path>
            </a:pathLst>
          </a:custGeom>
          <a:gradFill rotWithShape="1">
            <a:gsLst>
              <a:gs pos="0">
                <a:srgbClr val="000099"/>
              </a:gs>
              <a:gs pos="50000">
                <a:schemeClr val="bg1"/>
              </a:gs>
              <a:gs pos="100000">
                <a:srgbClr val="000099"/>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a:p>
        </p:txBody>
      </p:sp>
      <p:sp>
        <p:nvSpPr>
          <p:cNvPr id="8199" name="Rectangle 3"/>
          <p:cNvSpPr>
            <a:spLocks noGrp="1" noChangeArrowheads="1"/>
          </p:cNvSpPr>
          <p:nvPr>
            <p:ph type="body" sz="half" idx="1"/>
          </p:nvPr>
        </p:nvSpPr>
        <p:spPr>
          <a:xfrm>
            <a:off x="398463" y="1208088"/>
            <a:ext cx="4075112" cy="4659312"/>
          </a:xfrm>
        </p:spPr>
        <p:txBody>
          <a:bodyPr/>
          <a:lstStyle/>
          <a:p>
            <a:pPr>
              <a:defRPr/>
            </a:pPr>
            <a:r>
              <a:rPr lang="en-US" sz="2200" dirty="0">
                <a:cs typeface="+mn-cs"/>
              </a:rPr>
              <a:t>in each and every host</a:t>
            </a:r>
          </a:p>
          <a:p>
            <a:pPr>
              <a:defRPr/>
            </a:pPr>
            <a:r>
              <a:rPr lang="en-US" sz="2200" dirty="0">
                <a:cs typeface="+mn-cs"/>
              </a:rPr>
              <a:t>link layer implemented in </a:t>
            </a:r>
            <a:r>
              <a:rPr lang="ja-JP" altLang="en-US" sz="2200" dirty="0">
                <a:cs typeface="+mn-cs"/>
              </a:rPr>
              <a:t>“</a:t>
            </a:r>
            <a:r>
              <a:rPr lang="en-US" sz="2200" dirty="0">
                <a:cs typeface="+mn-cs"/>
              </a:rPr>
              <a:t>adaptor</a:t>
            </a:r>
            <a:r>
              <a:rPr lang="ja-JP" altLang="en-US" sz="2200" dirty="0">
                <a:cs typeface="+mn-cs"/>
              </a:rPr>
              <a:t>”</a:t>
            </a:r>
            <a:r>
              <a:rPr lang="en-US" sz="2200" dirty="0">
                <a:cs typeface="+mn-cs"/>
              </a:rPr>
              <a:t> (aka </a:t>
            </a:r>
            <a:r>
              <a:rPr lang="en-US" sz="2200" i="1" dirty="0">
                <a:solidFill>
                  <a:srgbClr val="CC0000"/>
                </a:solidFill>
                <a:cs typeface="+mn-cs"/>
              </a:rPr>
              <a:t>network interface card</a:t>
            </a:r>
            <a:r>
              <a:rPr lang="en-US" sz="2200" dirty="0">
                <a:cs typeface="+mn-cs"/>
              </a:rPr>
              <a:t> NIC</a:t>
            </a:r>
            <a:r>
              <a:rPr lang="en-US" sz="2200" dirty="0" smtClean="0">
                <a:cs typeface="+mn-cs"/>
              </a:rPr>
              <a:t>) or on a chip</a:t>
            </a:r>
            <a:endParaRPr lang="en-US" sz="2200" dirty="0">
              <a:cs typeface="+mn-cs"/>
            </a:endParaRPr>
          </a:p>
          <a:p>
            <a:pPr lvl="1">
              <a:defRPr/>
            </a:pPr>
            <a:r>
              <a:rPr lang="en-US" sz="2200" dirty="0" smtClean="0"/>
              <a:t>Ethernet </a:t>
            </a:r>
            <a:r>
              <a:rPr lang="en-US" sz="2200" dirty="0"/>
              <a:t>card, 802.11 </a:t>
            </a:r>
            <a:r>
              <a:rPr lang="en-US" sz="2200" dirty="0" smtClean="0"/>
              <a:t>card; Ethernet chipset</a:t>
            </a:r>
            <a:endParaRPr lang="en-US" sz="2200" dirty="0"/>
          </a:p>
          <a:p>
            <a:pPr lvl="1">
              <a:defRPr/>
            </a:pPr>
            <a:r>
              <a:rPr lang="en-US" sz="2200" dirty="0"/>
              <a:t>implements link, physical layer</a:t>
            </a:r>
          </a:p>
          <a:p>
            <a:pPr>
              <a:defRPr/>
            </a:pPr>
            <a:r>
              <a:rPr lang="en-US" sz="2200" dirty="0">
                <a:cs typeface="+mn-cs"/>
              </a:rPr>
              <a:t>attaches into </a:t>
            </a:r>
            <a:r>
              <a:rPr lang="en-US" sz="2200" dirty="0" smtClean="0">
                <a:cs typeface="+mn-cs"/>
              </a:rPr>
              <a:t>host’s </a:t>
            </a:r>
            <a:r>
              <a:rPr lang="en-US" sz="2200" dirty="0">
                <a:cs typeface="+mn-cs"/>
              </a:rPr>
              <a:t>system buses</a:t>
            </a:r>
          </a:p>
          <a:p>
            <a:pPr>
              <a:defRPr/>
            </a:pPr>
            <a:r>
              <a:rPr lang="en-US" sz="2200" dirty="0">
                <a:cs typeface="+mn-cs"/>
              </a:rPr>
              <a:t>combination of hardware, software, firmware</a:t>
            </a:r>
          </a:p>
          <a:p>
            <a:pPr lvl="1">
              <a:defRPr/>
            </a:pPr>
            <a:endParaRPr lang="en-US" sz="2200" dirty="0"/>
          </a:p>
        </p:txBody>
      </p:sp>
      <p:sp>
        <p:nvSpPr>
          <p:cNvPr id="8200" name="Rectangle 42"/>
          <p:cNvSpPr>
            <a:spLocks noChangeArrowheads="1"/>
          </p:cNvSpPr>
          <p:nvPr/>
        </p:nvSpPr>
        <p:spPr bwMode="auto">
          <a:xfrm>
            <a:off x="6129338" y="2614613"/>
            <a:ext cx="1836737" cy="24018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01" name="Rectangle 44"/>
          <p:cNvSpPr>
            <a:spLocks noChangeArrowheads="1"/>
          </p:cNvSpPr>
          <p:nvPr/>
        </p:nvSpPr>
        <p:spPr bwMode="auto">
          <a:xfrm>
            <a:off x="6578600" y="4552950"/>
            <a:ext cx="666750" cy="282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02" name="Rectangle 45"/>
          <p:cNvSpPr>
            <a:spLocks noChangeArrowheads="1"/>
          </p:cNvSpPr>
          <p:nvPr/>
        </p:nvSpPr>
        <p:spPr bwMode="auto">
          <a:xfrm>
            <a:off x="6578600" y="3965575"/>
            <a:ext cx="657225" cy="5191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controller</a:t>
            </a:r>
          </a:p>
        </p:txBody>
      </p:sp>
      <p:sp>
        <p:nvSpPr>
          <p:cNvPr id="8203" name="Text Box 46"/>
          <p:cNvSpPr txBox="1">
            <a:spLocks noChangeArrowheads="1"/>
          </p:cNvSpPr>
          <p:nvPr/>
        </p:nvSpPr>
        <p:spPr bwMode="auto">
          <a:xfrm>
            <a:off x="6384925" y="4562475"/>
            <a:ext cx="103663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r>
              <a:rPr lang="en-US" sz="1200" i="0" dirty="0" smtClean="0">
                <a:latin typeface="Arial" charset="0"/>
              </a:rPr>
              <a:t>physical</a:t>
            </a:r>
          </a:p>
          <a:p>
            <a:pPr algn="ctr" eaLnBrk="1" hangingPunct="1">
              <a:defRPr/>
            </a:pPr>
            <a:r>
              <a:rPr lang="en-US" sz="1200" i="0" dirty="0" smtClean="0">
                <a:latin typeface="Arial" charset="0"/>
              </a:rPr>
              <a:t>transmission</a:t>
            </a:r>
          </a:p>
        </p:txBody>
      </p:sp>
      <p:sp>
        <p:nvSpPr>
          <p:cNvPr id="21511" name="Freeform 47"/>
          <p:cNvSpPr>
            <a:spLocks/>
          </p:cNvSpPr>
          <p:nvPr/>
        </p:nvSpPr>
        <p:spPr bwMode="auto">
          <a:xfrm>
            <a:off x="6630988" y="3484563"/>
            <a:ext cx="200025" cy="460375"/>
          </a:xfrm>
          <a:custGeom>
            <a:avLst/>
            <a:gdLst>
              <a:gd name="T0" fmla="*/ 0 w 361"/>
              <a:gd name="T1" fmla="*/ 0 h 478"/>
              <a:gd name="T2" fmla="*/ 0 w 361"/>
              <a:gd name="T3" fmla="*/ 2147483646 h 478"/>
              <a:gd name="T4" fmla="*/ 2147483646 w 361"/>
              <a:gd name="T5" fmla="*/ 2147483646 h 478"/>
              <a:gd name="T6" fmla="*/ 2147483646 w 361"/>
              <a:gd name="T7" fmla="*/ 2147483646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5" name="Line 48"/>
          <p:cNvSpPr>
            <a:spLocks noChangeShapeType="1"/>
          </p:cNvSpPr>
          <p:nvPr/>
        </p:nvSpPr>
        <p:spPr bwMode="auto">
          <a:xfrm>
            <a:off x="6496050" y="3657600"/>
            <a:ext cx="1358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06" name="Line 49"/>
          <p:cNvSpPr>
            <a:spLocks noChangeShapeType="1"/>
          </p:cNvSpPr>
          <p:nvPr/>
        </p:nvSpPr>
        <p:spPr bwMode="auto">
          <a:xfrm flipV="1">
            <a:off x="6891338" y="3665538"/>
            <a:ext cx="0" cy="300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07" name="Rectangle 50"/>
          <p:cNvSpPr>
            <a:spLocks noChangeArrowheads="1"/>
          </p:cNvSpPr>
          <p:nvPr/>
        </p:nvSpPr>
        <p:spPr bwMode="auto">
          <a:xfrm>
            <a:off x="6384925" y="2967038"/>
            <a:ext cx="657225" cy="519112"/>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cpu</a:t>
            </a:r>
          </a:p>
        </p:txBody>
      </p:sp>
      <p:sp>
        <p:nvSpPr>
          <p:cNvPr id="8208" name="Rectangle 51"/>
          <p:cNvSpPr>
            <a:spLocks noChangeArrowheads="1"/>
          </p:cNvSpPr>
          <p:nvPr/>
        </p:nvSpPr>
        <p:spPr bwMode="auto">
          <a:xfrm>
            <a:off x="7204075" y="2968625"/>
            <a:ext cx="657225" cy="5191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memory</a:t>
            </a:r>
          </a:p>
        </p:txBody>
      </p:sp>
      <p:sp>
        <p:nvSpPr>
          <p:cNvPr id="8209" name="Line 52"/>
          <p:cNvSpPr>
            <a:spLocks noChangeShapeType="1"/>
          </p:cNvSpPr>
          <p:nvPr/>
        </p:nvSpPr>
        <p:spPr bwMode="auto">
          <a:xfrm flipH="1" flipV="1">
            <a:off x="6688138" y="3487738"/>
            <a:ext cx="1587" cy="169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0" name="Line 53"/>
          <p:cNvSpPr>
            <a:spLocks noChangeShapeType="1"/>
          </p:cNvSpPr>
          <p:nvPr/>
        </p:nvSpPr>
        <p:spPr bwMode="auto">
          <a:xfrm flipH="1" flipV="1">
            <a:off x="7561263" y="3489325"/>
            <a:ext cx="1587" cy="171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1" name="Text Box 54"/>
          <p:cNvSpPr txBox="1">
            <a:spLocks noChangeArrowheads="1"/>
          </p:cNvSpPr>
          <p:nvPr/>
        </p:nvSpPr>
        <p:spPr bwMode="auto">
          <a:xfrm>
            <a:off x="8008938" y="3786188"/>
            <a:ext cx="87947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dirty="0" smtClean="0">
                <a:latin typeface="Arial" charset="0"/>
              </a:rPr>
              <a:t>host </a:t>
            </a:r>
          </a:p>
          <a:p>
            <a:pPr eaLnBrk="1" hangingPunct="1">
              <a:defRPr/>
            </a:pPr>
            <a:r>
              <a:rPr lang="en-US" sz="1200" dirty="0" smtClean="0">
                <a:latin typeface="Arial" charset="0"/>
              </a:rPr>
              <a:t>bus </a:t>
            </a:r>
          </a:p>
          <a:p>
            <a:pPr eaLnBrk="1" hangingPunct="1">
              <a:defRPr/>
            </a:pPr>
            <a:r>
              <a:rPr lang="en-US" sz="1200" dirty="0" smtClean="0">
                <a:latin typeface="Arial" charset="0"/>
              </a:rPr>
              <a:t>(e.g., PCI)</a:t>
            </a:r>
          </a:p>
        </p:txBody>
      </p:sp>
      <p:sp>
        <p:nvSpPr>
          <p:cNvPr id="8212" name="Line 55"/>
          <p:cNvSpPr>
            <a:spLocks noChangeShapeType="1"/>
          </p:cNvSpPr>
          <p:nvPr/>
        </p:nvSpPr>
        <p:spPr bwMode="auto">
          <a:xfrm flipH="1">
            <a:off x="6891338" y="4273550"/>
            <a:ext cx="12700" cy="3397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3" name="Line 56"/>
          <p:cNvSpPr>
            <a:spLocks noChangeShapeType="1"/>
          </p:cNvSpPr>
          <p:nvPr/>
        </p:nvSpPr>
        <p:spPr bwMode="auto">
          <a:xfrm>
            <a:off x="6889750" y="4806950"/>
            <a:ext cx="0" cy="36671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4" name="Line 57"/>
          <p:cNvSpPr>
            <a:spLocks noChangeShapeType="1"/>
          </p:cNvSpPr>
          <p:nvPr/>
        </p:nvSpPr>
        <p:spPr bwMode="auto">
          <a:xfrm flipH="1" flipV="1">
            <a:off x="7686675" y="3662363"/>
            <a:ext cx="382588" cy="268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5" name="Text Box 58"/>
          <p:cNvSpPr txBox="1">
            <a:spLocks noChangeArrowheads="1"/>
          </p:cNvSpPr>
          <p:nvPr/>
        </p:nvSpPr>
        <p:spPr bwMode="auto">
          <a:xfrm>
            <a:off x="7296150" y="5356225"/>
            <a:ext cx="127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dirty="0" smtClean="0">
                <a:latin typeface="Arial" charset="0"/>
              </a:rPr>
              <a:t>network adapter</a:t>
            </a:r>
          </a:p>
          <a:p>
            <a:pPr eaLnBrk="1" hangingPunct="1">
              <a:defRPr/>
            </a:pPr>
            <a:r>
              <a:rPr lang="en-US" sz="1200" dirty="0" smtClean="0">
                <a:latin typeface="Arial" charset="0"/>
              </a:rPr>
              <a:t>card</a:t>
            </a:r>
          </a:p>
        </p:txBody>
      </p:sp>
      <p:sp>
        <p:nvSpPr>
          <p:cNvPr id="8216" name="Line 59"/>
          <p:cNvSpPr>
            <a:spLocks noChangeShapeType="1"/>
          </p:cNvSpPr>
          <p:nvPr/>
        </p:nvSpPr>
        <p:spPr bwMode="auto">
          <a:xfrm flipH="1" flipV="1">
            <a:off x="7504113" y="4679950"/>
            <a:ext cx="271462" cy="750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7" name="Rectangle 43"/>
          <p:cNvSpPr>
            <a:spLocks noChangeArrowheads="1"/>
          </p:cNvSpPr>
          <p:nvPr/>
        </p:nvSpPr>
        <p:spPr bwMode="auto">
          <a:xfrm>
            <a:off x="6351588" y="3854450"/>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306260" name="Group 84"/>
          <p:cNvGrpSpPr>
            <a:grpSpLocks/>
          </p:cNvGrpSpPr>
          <p:nvPr/>
        </p:nvGrpSpPr>
        <p:grpSpPr bwMode="auto">
          <a:xfrm>
            <a:off x="5091113" y="2743200"/>
            <a:ext cx="1466850" cy="2065338"/>
            <a:chOff x="2691" y="1728"/>
            <a:chExt cx="924" cy="1301"/>
          </a:xfrm>
        </p:grpSpPr>
        <p:sp>
          <p:nvSpPr>
            <p:cNvPr id="21534" name="Freeform 62"/>
            <p:cNvSpPr>
              <a:spLocks/>
            </p:cNvSpPr>
            <p:nvPr/>
          </p:nvSpPr>
          <p:spPr bwMode="auto">
            <a:xfrm>
              <a:off x="3225" y="2509"/>
              <a:ext cx="390" cy="52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0" h="520">
                  <a:moveTo>
                    <a:pt x="390" y="0"/>
                  </a:moveTo>
                  <a:lnTo>
                    <a:pt x="0" y="221"/>
                  </a:lnTo>
                  <a:lnTo>
                    <a:pt x="3" y="433"/>
                  </a:lnTo>
                  <a:lnTo>
                    <a:pt x="388" y="520"/>
                  </a:lnTo>
                  <a:lnTo>
                    <a:pt x="390" y="0"/>
                  </a:lnTo>
                  <a:close/>
                </a:path>
              </a:pathLst>
            </a:custGeom>
            <a:gradFill rotWithShape="1">
              <a:gsLst>
                <a:gs pos="0">
                  <a:srgbClr val="FF0000"/>
                </a:gs>
                <a:gs pos="100000">
                  <a:srgbClr val="FF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5" name="Freeform 63"/>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rgbClr val="FF0000"/>
                </a:gs>
                <a:gs pos="100000">
                  <a:srgbClr val="FF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6" name="Rectangle 64"/>
            <p:cNvSpPr>
              <a:spLocks noChangeArrowheads="1"/>
            </p:cNvSpPr>
            <p:nvPr/>
          </p:nvSpPr>
          <p:spPr bwMode="auto">
            <a:xfrm>
              <a:off x="2737" y="1775"/>
              <a:ext cx="489" cy="52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27" name="Text Box 65"/>
            <p:cNvSpPr txBox="1">
              <a:spLocks noChangeArrowheads="1"/>
            </p:cNvSpPr>
            <p:nvPr/>
          </p:nvSpPr>
          <p:spPr bwMode="auto">
            <a:xfrm>
              <a:off x="2691" y="1728"/>
              <a:ext cx="57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r>
                <a:rPr lang="en-US" sz="1200" i="0" dirty="0" smtClean="0">
                  <a:latin typeface="Arial" charset="0"/>
                </a:rPr>
                <a:t>application</a:t>
              </a:r>
            </a:p>
            <a:p>
              <a:pPr algn="ctr" eaLnBrk="1" hangingPunct="1">
                <a:defRPr/>
              </a:pPr>
              <a:r>
                <a:rPr lang="en-US" sz="1200" i="0" dirty="0" smtClean="0">
                  <a:latin typeface="Arial" charset="0"/>
                </a:rPr>
                <a:t>transport</a:t>
              </a:r>
            </a:p>
            <a:p>
              <a:pPr algn="ctr" eaLnBrk="1" hangingPunct="1">
                <a:defRPr/>
              </a:pPr>
              <a:r>
                <a:rPr lang="en-US" sz="1200" i="0" dirty="0" smtClean="0">
                  <a:latin typeface="Arial" charset="0"/>
                </a:rPr>
                <a:t>network</a:t>
              </a:r>
            </a:p>
            <a:p>
              <a:pPr algn="ctr" eaLnBrk="1" hangingPunct="1">
                <a:defRPr/>
              </a:pPr>
              <a:r>
                <a:rPr lang="en-US" sz="1200" i="0" dirty="0" smtClean="0">
                  <a:latin typeface="Arial" charset="0"/>
                </a:rPr>
                <a:t>link</a:t>
              </a:r>
            </a:p>
          </p:txBody>
        </p:sp>
        <p:sp>
          <p:nvSpPr>
            <p:cNvPr id="8228" name="Line 66"/>
            <p:cNvSpPr>
              <a:spLocks noChangeShapeType="1"/>
            </p:cNvSpPr>
            <p:nvPr/>
          </p:nvSpPr>
          <p:spPr bwMode="auto">
            <a:xfrm>
              <a:off x="2737" y="188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29" name="Line 67"/>
            <p:cNvSpPr>
              <a:spLocks noChangeShapeType="1"/>
            </p:cNvSpPr>
            <p:nvPr/>
          </p:nvSpPr>
          <p:spPr bwMode="auto">
            <a:xfrm>
              <a:off x="2737" y="1991"/>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0" name="Line 68"/>
            <p:cNvSpPr>
              <a:spLocks noChangeShapeType="1"/>
            </p:cNvSpPr>
            <p:nvPr/>
          </p:nvSpPr>
          <p:spPr bwMode="auto">
            <a:xfrm>
              <a:off x="2735" y="209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1" name="Line 69"/>
            <p:cNvSpPr>
              <a:spLocks noChangeShapeType="1"/>
            </p:cNvSpPr>
            <p:nvPr/>
          </p:nvSpPr>
          <p:spPr bwMode="auto">
            <a:xfrm>
              <a:off x="2738" y="2206"/>
              <a:ext cx="484"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2" name="Rectangle 70"/>
            <p:cNvSpPr>
              <a:spLocks noChangeArrowheads="1"/>
            </p:cNvSpPr>
            <p:nvPr/>
          </p:nvSpPr>
          <p:spPr bwMode="auto">
            <a:xfrm>
              <a:off x="2695" y="2212"/>
              <a:ext cx="552" cy="11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33" name="Line 71"/>
            <p:cNvSpPr>
              <a:spLocks noChangeShapeType="1"/>
            </p:cNvSpPr>
            <p:nvPr/>
          </p:nvSpPr>
          <p:spPr bwMode="auto">
            <a:xfrm>
              <a:off x="2738" y="2224"/>
              <a:ext cx="0" cy="6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4" name="Line 72"/>
            <p:cNvSpPr>
              <a:spLocks noChangeShapeType="1"/>
            </p:cNvSpPr>
            <p:nvPr/>
          </p:nvSpPr>
          <p:spPr bwMode="auto">
            <a:xfrm>
              <a:off x="3225" y="2218"/>
              <a:ext cx="0" cy="6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5" name="Rectangle 73"/>
            <p:cNvSpPr>
              <a:spLocks noChangeArrowheads="1"/>
            </p:cNvSpPr>
            <p:nvPr/>
          </p:nvSpPr>
          <p:spPr bwMode="auto">
            <a:xfrm>
              <a:off x="2737" y="2415"/>
              <a:ext cx="489" cy="5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36" name="Text Box 74"/>
            <p:cNvSpPr txBox="1">
              <a:spLocks noChangeArrowheads="1"/>
            </p:cNvSpPr>
            <p:nvPr/>
          </p:nvSpPr>
          <p:spPr bwMode="auto">
            <a:xfrm>
              <a:off x="2745" y="2345"/>
              <a:ext cx="46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endParaRPr lang="en-US" sz="1200" i="0" dirty="0" smtClean="0">
                <a:latin typeface="Arial" charset="0"/>
              </a:endParaRPr>
            </a:p>
            <a:p>
              <a:pPr algn="ctr" eaLnBrk="1" hangingPunct="1">
                <a:defRPr/>
              </a:pPr>
              <a:endParaRPr lang="en-US" sz="1200" i="0" dirty="0" smtClean="0">
                <a:latin typeface="Arial" charset="0"/>
              </a:endParaRPr>
            </a:p>
            <a:p>
              <a:pPr algn="ctr" eaLnBrk="1" hangingPunct="1">
                <a:defRPr/>
              </a:pPr>
              <a:endParaRPr lang="en-US" sz="1200" i="0" dirty="0" smtClean="0">
                <a:latin typeface="Arial" charset="0"/>
              </a:endParaRPr>
            </a:p>
            <a:p>
              <a:pPr algn="ctr" eaLnBrk="1" hangingPunct="1">
                <a:defRPr/>
              </a:pPr>
              <a:r>
                <a:rPr lang="en-US" sz="1200" i="0" dirty="0" smtClean="0">
                  <a:latin typeface="Arial" charset="0"/>
                </a:rPr>
                <a:t>link</a:t>
              </a:r>
            </a:p>
            <a:p>
              <a:pPr algn="ctr" eaLnBrk="1" hangingPunct="1">
                <a:defRPr/>
              </a:pPr>
              <a:r>
                <a:rPr lang="en-US" sz="1200" i="0" dirty="0" smtClean="0">
                  <a:latin typeface="Arial" charset="0"/>
                </a:rPr>
                <a:t>physical</a:t>
              </a:r>
            </a:p>
          </p:txBody>
        </p:sp>
        <p:sp>
          <p:nvSpPr>
            <p:cNvPr id="8237" name="Line 75"/>
            <p:cNvSpPr>
              <a:spLocks noChangeShapeType="1"/>
            </p:cNvSpPr>
            <p:nvPr/>
          </p:nvSpPr>
          <p:spPr bwMode="auto">
            <a:xfrm>
              <a:off x="2737" y="252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8" name="Line 76"/>
            <p:cNvSpPr>
              <a:spLocks noChangeShapeType="1"/>
            </p:cNvSpPr>
            <p:nvPr/>
          </p:nvSpPr>
          <p:spPr bwMode="auto">
            <a:xfrm>
              <a:off x="2737" y="2632"/>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9" name="Line 77"/>
            <p:cNvSpPr>
              <a:spLocks noChangeShapeType="1"/>
            </p:cNvSpPr>
            <p:nvPr/>
          </p:nvSpPr>
          <p:spPr bwMode="auto">
            <a:xfrm>
              <a:off x="2735" y="2721"/>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40" name="Line 78"/>
            <p:cNvSpPr>
              <a:spLocks noChangeShapeType="1"/>
            </p:cNvSpPr>
            <p:nvPr/>
          </p:nvSpPr>
          <p:spPr bwMode="auto">
            <a:xfrm>
              <a:off x="2733" y="283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41" name="Rectangle 79"/>
            <p:cNvSpPr>
              <a:spLocks noChangeArrowheads="1"/>
            </p:cNvSpPr>
            <p:nvPr/>
          </p:nvSpPr>
          <p:spPr bwMode="auto">
            <a:xfrm>
              <a:off x="2719" y="2390"/>
              <a:ext cx="518" cy="29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42" name="Line 80"/>
            <p:cNvSpPr>
              <a:spLocks noChangeShapeType="1"/>
            </p:cNvSpPr>
            <p:nvPr/>
          </p:nvSpPr>
          <p:spPr bwMode="auto">
            <a:xfrm>
              <a:off x="2737" y="2614"/>
              <a:ext cx="0" cy="6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43" name="Line 81"/>
            <p:cNvSpPr>
              <a:spLocks noChangeShapeType="1"/>
            </p:cNvSpPr>
            <p:nvPr/>
          </p:nvSpPr>
          <p:spPr bwMode="auto">
            <a:xfrm>
              <a:off x="3226" y="2614"/>
              <a:ext cx="0" cy="6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44" name="Rectangle 82"/>
            <p:cNvSpPr>
              <a:spLocks noChangeArrowheads="1"/>
            </p:cNvSpPr>
            <p:nvPr/>
          </p:nvSpPr>
          <p:spPr bwMode="auto">
            <a:xfrm>
              <a:off x="2736" y="1778"/>
              <a:ext cx="490" cy="431"/>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45" name="Rectangle 83"/>
            <p:cNvSpPr>
              <a:spLocks noChangeArrowheads="1"/>
            </p:cNvSpPr>
            <p:nvPr/>
          </p:nvSpPr>
          <p:spPr bwMode="auto">
            <a:xfrm>
              <a:off x="2733" y="2721"/>
              <a:ext cx="489" cy="21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pic>
        <p:nvPicPr>
          <p:cNvPr id="8219" name="Picture 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3300" y="1122363"/>
            <a:ext cx="1350963" cy="135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8220" name="Picture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317625"/>
            <a:ext cx="11430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21528" name="Group 89"/>
          <p:cNvGrpSpPr>
            <a:grpSpLocks/>
          </p:cNvGrpSpPr>
          <p:nvPr/>
        </p:nvGrpSpPr>
        <p:grpSpPr bwMode="auto">
          <a:xfrm>
            <a:off x="5062538" y="5251450"/>
            <a:ext cx="1109662" cy="1095375"/>
            <a:chOff x="-44" y="1473"/>
            <a:chExt cx="981" cy="1105"/>
          </a:xfrm>
        </p:grpSpPr>
        <p:pic>
          <p:nvPicPr>
            <p:cNvPr id="21532" name="Picture 90"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3" name="Freeform 91"/>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6" name="Rectangle 2"/>
          <p:cNvSpPr>
            <a:spLocks noGrp="1" noChangeArrowheads="1"/>
          </p:cNvSpPr>
          <p:nvPr>
            <p:ph type="title"/>
          </p:nvPr>
        </p:nvSpPr>
        <p:spPr>
          <a:xfrm>
            <a:off x="384175" y="152400"/>
            <a:ext cx="8251825" cy="1143000"/>
          </a:xfrm>
        </p:spPr>
        <p:txBody>
          <a:bodyPr/>
          <a:lstStyle/>
          <a:p>
            <a:pPr>
              <a:defRPr/>
            </a:pPr>
            <a:r>
              <a:rPr lang="en-US" sz="3400" dirty="0">
                <a:cs typeface="+mj-cs"/>
              </a:rPr>
              <a:t>Where is the </a:t>
            </a:r>
            <a:r>
              <a:rPr lang="en-US" sz="3400" dirty="0" smtClean="0">
                <a:cs typeface="+mj-cs"/>
              </a:rPr>
              <a:t>Link Layer Implemented</a:t>
            </a:r>
            <a:r>
              <a:rPr lang="en-US" sz="3400" dirty="0">
                <a:cs typeface="+mj-cs"/>
              </a:rPr>
              <a:t>?</a:t>
            </a:r>
          </a:p>
        </p:txBody>
      </p:sp>
      <p:sp>
        <p:nvSpPr>
          <p:cNvPr id="2153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47D5DD36-C0E2-AA4D-8499-60ACA2036B69}" type="slidenum">
              <a:rPr lang="en-US" altLang="en-US" sz="1200">
                <a:ea typeface="MS PGothic" charset="-128"/>
              </a:rPr>
              <a:pPr>
                <a:spcBef>
                  <a:spcPct val="0"/>
                </a:spcBef>
                <a:buFontTx/>
                <a:buNone/>
              </a:pPr>
              <a:t>6</a:t>
            </a:fld>
            <a:endParaRPr lang="en-US" altLang="en-US" sz="1200">
              <a:ea typeface="MS PGothic" charset="-128"/>
            </a:endParaRPr>
          </a:p>
        </p:txBody>
      </p:sp>
      <p:sp>
        <p:nvSpPr>
          <p:cNvPr id="52"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06260"/>
                                        </p:tgtEl>
                                        <p:attrNameLst>
                                          <p:attrName>style.visibility</p:attrName>
                                        </p:attrNameLst>
                                      </p:cBhvr>
                                      <p:to>
                                        <p:strVal val="visible"/>
                                      </p:to>
                                    </p:set>
                                    <p:animEffect transition="in" filter="wipe(right)">
                                      <p:cBhvr>
                                        <p:cTn id="7" dur="1000"/>
                                        <p:tgtEl>
                                          <p:spTgt spid="30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67724A97-3483-FD48-A185-A4F8FAF60C5E}" type="slidenum">
              <a:rPr lang="en-US" altLang="en-US" sz="1200"/>
              <a:pPr>
                <a:spcBef>
                  <a:spcPct val="0"/>
                </a:spcBef>
                <a:buFontTx/>
                <a:buNone/>
              </a:pPr>
              <a:t>60</a:t>
            </a:fld>
            <a:endParaRPr lang="en-US" altLang="en-US" sz="1200"/>
          </a:p>
        </p:txBody>
      </p:sp>
      <p:sp>
        <p:nvSpPr>
          <p:cNvPr id="331778" name="Rectangle 2"/>
          <p:cNvSpPr>
            <a:spLocks noGrp="1" noChangeArrowheads="1"/>
          </p:cNvSpPr>
          <p:nvPr>
            <p:ph type="title"/>
          </p:nvPr>
        </p:nvSpPr>
        <p:spPr>
          <a:xfrm>
            <a:off x="457200" y="185738"/>
            <a:ext cx="7772400" cy="1143000"/>
          </a:xfrm>
        </p:spPr>
        <p:txBody>
          <a:bodyPr/>
          <a:lstStyle/>
          <a:p>
            <a:pPr>
              <a:defRPr/>
            </a:pPr>
            <a:r>
              <a:rPr lang="en-US" dirty="0" smtClean="0">
                <a:cs typeface="+mj-cs"/>
              </a:rPr>
              <a:t>Token Release after Reception</a:t>
            </a:r>
          </a:p>
        </p:txBody>
      </p:sp>
      <p:sp>
        <p:nvSpPr>
          <p:cNvPr id="88067" name="Freeform 4"/>
          <p:cNvSpPr>
            <a:spLocks/>
          </p:cNvSpPr>
          <p:nvPr/>
        </p:nvSpPr>
        <p:spPr bwMode="auto">
          <a:xfrm>
            <a:off x="1752600" y="2411413"/>
            <a:ext cx="2443163" cy="2438400"/>
          </a:xfrm>
          <a:custGeom>
            <a:avLst/>
            <a:gdLst>
              <a:gd name="T0" fmla="*/ 2147483646 w 1539"/>
              <a:gd name="T1" fmla="*/ 2147483646 h 1536"/>
              <a:gd name="T2" fmla="*/ 2147483646 w 1539"/>
              <a:gd name="T3" fmla="*/ 2147483646 h 1536"/>
              <a:gd name="T4" fmla="*/ 2147483646 w 1539"/>
              <a:gd name="T5" fmla="*/ 2147483646 h 1536"/>
              <a:gd name="T6" fmla="*/ 2147483646 w 1539"/>
              <a:gd name="T7" fmla="*/ 2147483646 h 1536"/>
              <a:gd name="T8" fmla="*/ 2147483646 w 1539"/>
              <a:gd name="T9" fmla="*/ 2147483646 h 1536"/>
              <a:gd name="T10" fmla="*/ 2147483646 w 1539"/>
              <a:gd name="T11" fmla="*/ 2147483646 h 1536"/>
              <a:gd name="T12" fmla="*/ 2147483646 w 1539"/>
              <a:gd name="T13" fmla="*/ 2147483646 h 1536"/>
              <a:gd name="T14" fmla="*/ 2147483646 w 1539"/>
              <a:gd name="T15" fmla="*/ 2147483646 h 1536"/>
              <a:gd name="T16" fmla="*/ 2147483646 w 1539"/>
              <a:gd name="T17" fmla="*/ 2147483646 h 1536"/>
              <a:gd name="T18" fmla="*/ 2147483646 w 1539"/>
              <a:gd name="T19" fmla="*/ 2147483646 h 1536"/>
              <a:gd name="T20" fmla="*/ 2147483646 w 1539"/>
              <a:gd name="T21" fmla="*/ 2147483646 h 1536"/>
              <a:gd name="T22" fmla="*/ 2147483646 w 1539"/>
              <a:gd name="T23" fmla="*/ 2147483646 h 1536"/>
              <a:gd name="T24" fmla="*/ 2147483646 w 1539"/>
              <a:gd name="T25" fmla="*/ 2147483646 h 1536"/>
              <a:gd name="T26" fmla="*/ 2147483646 w 1539"/>
              <a:gd name="T27" fmla="*/ 2147483646 h 1536"/>
              <a:gd name="T28" fmla="*/ 2147483646 w 1539"/>
              <a:gd name="T29" fmla="*/ 2147483646 h 1536"/>
              <a:gd name="T30" fmla="*/ 2147483646 w 1539"/>
              <a:gd name="T31" fmla="*/ 2147483646 h 1536"/>
              <a:gd name="T32" fmla="*/ 2147483646 w 1539"/>
              <a:gd name="T33" fmla="*/ 2147483646 h 1536"/>
              <a:gd name="T34" fmla="*/ 2147483646 w 1539"/>
              <a:gd name="T35" fmla="*/ 2147483646 h 1536"/>
              <a:gd name="T36" fmla="*/ 2147483646 w 1539"/>
              <a:gd name="T37" fmla="*/ 2147483646 h 1536"/>
              <a:gd name="T38" fmla="*/ 2147483646 w 1539"/>
              <a:gd name="T39" fmla="*/ 2147483646 h 1536"/>
              <a:gd name="T40" fmla="*/ 2147483646 w 1539"/>
              <a:gd name="T41" fmla="*/ 0 h 1536"/>
              <a:gd name="T42" fmla="*/ 2147483646 w 1539"/>
              <a:gd name="T43" fmla="*/ 2147483646 h 1536"/>
              <a:gd name="T44" fmla="*/ 2147483646 w 1539"/>
              <a:gd name="T45" fmla="*/ 2147483646 h 1536"/>
              <a:gd name="T46" fmla="*/ 2147483646 w 1539"/>
              <a:gd name="T47" fmla="*/ 2147483646 h 1536"/>
              <a:gd name="T48" fmla="*/ 2147483646 w 1539"/>
              <a:gd name="T49" fmla="*/ 2147483646 h 1536"/>
              <a:gd name="T50" fmla="*/ 2147483646 w 1539"/>
              <a:gd name="T51" fmla="*/ 2147483646 h 1536"/>
              <a:gd name="T52" fmla="*/ 2147483646 w 1539"/>
              <a:gd name="T53" fmla="*/ 2147483646 h 1536"/>
              <a:gd name="T54" fmla="*/ 2147483646 w 1539"/>
              <a:gd name="T55" fmla="*/ 2147483646 h 1536"/>
              <a:gd name="T56" fmla="*/ 2147483646 w 1539"/>
              <a:gd name="T57" fmla="*/ 2147483646 h 1536"/>
              <a:gd name="T58" fmla="*/ 2147483646 w 1539"/>
              <a:gd name="T59" fmla="*/ 2147483646 h 1536"/>
              <a:gd name="T60" fmla="*/ 0 w 1539"/>
              <a:gd name="T61" fmla="*/ 2147483646 h 1536"/>
              <a:gd name="T62" fmla="*/ 2147483646 w 1539"/>
              <a:gd name="T63" fmla="*/ 2147483646 h 1536"/>
              <a:gd name="T64" fmla="*/ 2147483646 w 1539"/>
              <a:gd name="T65" fmla="*/ 2147483646 h 1536"/>
              <a:gd name="T66" fmla="*/ 2147483646 w 1539"/>
              <a:gd name="T67" fmla="*/ 2147483646 h 1536"/>
              <a:gd name="T68" fmla="*/ 2147483646 w 1539"/>
              <a:gd name="T69" fmla="*/ 2147483646 h 1536"/>
              <a:gd name="T70" fmla="*/ 2147483646 w 1539"/>
              <a:gd name="T71" fmla="*/ 2147483646 h 1536"/>
              <a:gd name="T72" fmla="*/ 2147483646 w 1539"/>
              <a:gd name="T73" fmla="*/ 2147483646 h 1536"/>
              <a:gd name="T74" fmla="*/ 2147483646 w 1539"/>
              <a:gd name="T75" fmla="*/ 2147483646 h 1536"/>
              <a:gd name="T76" fmla="*/ 2147483646 w 1539"/>
              <a:gd name="T77" fmla="*/ 2147483646 h 1536"/>
              <a:gd name="T78" fmla="*/ 2147483646 w 1539"/>
              <a:gd name="T79" fmla="*/ 2147483646 h 1536"/>
              <a:gd name="T80" fmla="*/ 2147483646 w 1539"/>
              <a:gd name="T81" fmla="*/ 2147483646 h 1536"/>
              <a:gd name="T82" fmla="*/ 2147483646 w 1539"/>
              <a:gd name="T83" fmla="*/ 2147483646 h 1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539" h="1536">
                <a:moveTo>
                  <a:pt x="768" y="1536"/>
                </a:moveTo>
                <a:lnTo>
                  <a:pt x="896" y="1525"/>
                </a:lnTo>
                <a:lnTo>
                  <a:pt x="1012" y="1498"/>
                </a:lnTo>
                <a:lnTo>
                  <a:pt x="1121" y="1450"/>
                </a:lnTo>
                <a:lnTo>
                  <a:pt x="1223" y="1389"/>
                </a:lnTo>
                <a:lnTo>
                  <a:pt x="1313" y="1310"/>
                </a:lnTo>
                <a:lnTo>
                  <a:pt x="1389" y="1220"/>
                </a:lnTo>
                <a:lnTo>
                  <a:pt x="1453" y="1122"/>
                </a:lnTo>
                <a:lnTo>
                  <a:pt x="1498" y="1009"/>
                </a:lnTo>
                <a:lnTo>
                  <a:pt x="1528" y="892"/>
                </a:lnTo>
                <a:lnTo>
                  <a:pt x="1539" y="768"/>
                </a:lnTo>
                <a:lnTo>
                  <a:pt x="1528" y="644"/>
                </a:lnTo>
                <a:lnTo>
                  <a:pt x="1498" y="523"/>
                </a:lnTo>
                <a:lnTo>
                  <a:pt x="1453" y="414"/>
                </a:lnTo>
                <a:lnTo>
                  <a:pt x="1389" y="313"/>
                </a:lnTo>
                <a:lnTo>
                  <a:pt x="1313" y="222"/>
                </a:lnTo>
                <a:lnTo>
                  <a:pt x="1223" y="147"/>
                </a:lnTo>
                <a:lnTo>
                  <a:pt x="1121" y="83"/>
                </a:lnTo>
                <a:lnTo>
                  <a:pt x="1012" y="38"/>
                </a:lnTo>
                <a:lnTo>
                  <a:pt x="896" y="8"/>
                </a:lnTo>
                <a:lnTo>
                  <a:pt x="771" y="0"/>
                </a:lnTo>
                <a:lnTo>
                  <a:pt x="647" y="8"/>
                </a:lnTo>
                <a:lnTo>
                  <a:pt x="527" y="38"/>
                </a:lnTo>
                <a:lnTo>
                  <a:pt x="418" y="83"/>
                </a:lnTo>
                <a:lnTo>
                  <a:pt x="316" y="147"/>
                </a:lnTo>
                <a:lnTo>
                  <a:pt x="226" y="222"/>
                </a:lnTo>
                <a:lnTo>
                  <a:pt x="150" y="313"/>
                </a:lnTo>
                <a:lnTo>
                  <a:pt x="86" y="414"/>
                </a:lnTo>
                <a:lnTo>
                  <a:pt x="41" y="523"/>
                </a:lnTo>
                <a:lnTo>
                  <a:pt x="11" y="644"/>
                </a:lnTo>
                <a:lnTo>
                  <a:pt x="0" y="768"/>
                </a:lnTo>
                <a:lnTo>
                  <a:pt x="11" y="892"/>
                </a:lnTo>
                <a:lnTo>
                  <a:pt x="41" y="1009"/>
                </a:lnTo>
                <a:lnTo>
                  <a:pt x="86" y="1122"/>
                </a:lnTo>
                <a:lnTo>
                  <a:pt x="150" y="1220"/>
                </a:lnTo>
                <a:lnTo>
                  <a:pt x="226" y="1310"/>
                </a:lnTo>
                <a:lnTo>
                  <a:pt x="316" y="1389"/>
                </a:lnTo>
                <a:lnTo>
                  <a:pt x="418" y="1450"/>
                </a:lnTo>
                <a:lnTo>
                  <a:pt x="527" y="1498"/>
                </a:lnTo>
                <a:lnTo>
                  <a:pt x="647" y="1525"/>
                </a:lnTo>
                <a:lnTo>
                  <a:pt x="771" y="1536"/>
                </a:lnTo>
              </a:path>
            </a:pathLst>
          </a:custGeom>
          <a:noFill/>
          <a:ln w="12700">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068" name="Freeform 13"/>
          <p:cNvSpPr>
            <a:spLocks/>
          </p:cNvSpPr>
          <p:nvPr/>
        </p:nvSpPr>
        <p:spPr bwMode="auto">
          <a:xfrm>
            <a:off x="2690813" y="1592263"/>
            <a:ext cx="596900" cy="401637"/>
          </a:xfrm>
          <a:custGeom>
            <a:avLst/>
            <a:gdLst>
              <a:gd name="T0" fmla="*/ 2147483646 w 376"/>
              <a:gd name="T1" fmla="*/ 2147483646 h 253"/>
              <a:gd name="T2" fmla="*/ 2147483646 w 376"/>
              <a:gd name="T3" fmla="*/ 0 h 253"/>
              <a:gd name="T4" fmla="*/ 0 w 376"/>
              <a:gd name="T5" fmla="*/ 0 h 253"/>
              <a:gd name="T6" fmla="*/ 0 w 376"/>
              <a:gd name="T7" fmla="*/ 2147483646 h 253"/>
              <a:gd name="T8" fmla="*/ 2147483646 w 376"/>
              <a:gd name="T9" fmla="*/ 2147483646 h 253"/>
              <a:gd name="T10" fmla="*/ 2147483646 w 376"/>
              <a:gd name="T11" fmla="*/ 2147483646 h 2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6" h="253">
                <a:moveTo>
                  <a:pt x="376" y="249"/>
                </a:moveTo>
                <a:lnTo>
                  <a:pt x="376" y="0"/>
                </a:lnTo>
                <a:lnTo>
                  <a:pt x="0" y="0"/>
                </a:lnTo>
                <a:lnTo>
                  <a:pt x="0" y="253"/>
                </a:lnTo>
                <a:lnTo>
                  <a:pt x="376" y="253"/>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069" name="Line 14"/>
          <p:cNvSpPr>
            <a:spLocks noChangeShapeType="1"/>
          </p:cNvSpPr>
          <p:nvPr/>
        </p:nvSpPr>
        <p:spPr bwMode="auto">
          <a:xfrm>
            <a:off x="2982913" y="1993900"/>
            <a:ext cx="6350" cy="4111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70" name="Freeform 15"/>
          <p:cNvSpPr>
            <a:spLocks/>
          </p:cNvSpPr>
          <p:nvPr/>
        </p:nvSpPr>
        <p:spPr bwMode="auto">
          <a:xfrm>
            <a:off x="2189163" y="2273300"/>
            <a:ext cx="739775" cy="300038"/>
          </a:xfrm>
          <a:custGeom>
            <a:avLst/>
            <a:gdLst>
              <a:gd name="T0" fmla="*/ 2147483646 w 466"/>
              <a:gd name="T1" fmla="*/ 2147483646 h 189"/>
              <a:gd name="T2" fmla="*/ 2147483646 w 466"/>
              <a:gd name="T3" fmla="*/ 2147483646 h 189"/>
              <a:gd name="T4" fmla="*/ 2147483646 w 466"/>
              <a:gd name="T5" fmla="*/ 2147483646 h 189"/>
              <a:gd name="T6" fmla="*/ 2147483646 w 466"/>
              <a:gd name="T7" fmla="*/ 2147483646 h 189"/>
              <a:gd name="T8" fmla="*/ 2147483646 w 466"/>
              <a:gd name="T9" fmla="*/ 2147483646 h 189"/>
              <a:gd name="T10" fmla="*/ 2147483646 w 466"/>
              <a:gd name="T11" fmla="*/ 2147483646 h 189"/>
              <a:gd name="T12" fmla="*/ 2147483646 w 466"/>
              <a:gd name="T13" fmla="*/ 2147483646 h 189"/>
              <a:gd name="T14" fmla="*/ 2147483646 w 466"/>
              <a:gd name="T15" fmla="*/ 2147483646 h 189"/>
              <a:gd name="T16" fmla="*/ 2147483646 w 466"/>
              <a:gd name="T17" fmla="*/ 2147483646 h 189"/>
              <a:gd name="T18" fmla="*/ 2147483646 w 466"/>
              <a:gd name="T19" fmla="*/ 2147483646 h 189"/>
              <a:gd name="T20" fmla="*/ 2147483646 w 466"/>
              <a:gd name="T21" fmla="*/ 2147483646 h 189"/>
              <a:gd name="T22" fmla="*/ 2147483646 w 466"/>
              <a:gd name="T23" fmla="*/ 2147483646 h 189"/>
              <a:gd name="T24" fmla="*/ 2147483646 w 466"/>
              <a:gd name="T25" fmla="*/ 2147483646 h 189"/>
              <a:gd name="T26" fmla="*/ 2147483646 w 466"/>
              <a:gd name="T27" fmla="*/ 2147483646 h 189"/>
              <a:gd name="T28" fmla="*/ 2147483646 w 466"/>
              <a:gd name="T29" fmla="*/ 2147483646 h 189"/>
              <a:gd name="T30" fmla="*/ 2147483646 w 466"/>
              <a:gd name="T31" fmla="*/ 2147483646 h 189"/>
              <a:gd name="T32" fmla="*/ 2147483646 w 466"/>
              <a:gd name="T33" fmla="*/ 2147483646 h 189"/>
              <a:gd name="T34" fmla="*/ 2147483646 w 466"/>
              <a:gd name="T35" fmla="*/ 2147483646 h 189"/>
              <a:gd name="T36" fmla="*/ 2147483646 w 466"/>
              <a:gd name="T37" fmla="*/ 2147483646 h 189"/>
              <a:gd name="T38" fmla="*/ 2147483646 w 466"/>
              <a:gd name="T39" fmla="*/ 2147483646 h 189"/>
              <a:gd name="T40" fmla="*/ 2147483646 w 466"/>
              <a:gd name="T41" fmla="*/ 2147483646 h 189"/>
              <a:gd name="T42" fmla="*/ 2147483646 w 466"/>
              <a:gd name="T43" fmla="*/ 0 h 189"/>
              <a:gd name="T44" fmla="*/ 2147483646 w 466"/>
              <a:gd name="T45" fmla="*/ 0 h 189"/>
              <a:gd name="T46" fmla="*/ 2147483646 w 466"/>
              <a:gd name="T47" fmla="*/ 0 h 189"/>
              <a:gd name="T48" fmla="*/ 2147483646 w 466"/>
              <a:gd name="T49" fmla="*/ 0 h 189"/>
              <a:gd name="T50" fmla="*/ 2147483646 w 466"/>
              <a:gd name="T51" fmla="*/ 0 h 189"/>
              <a:gd name="T52" fmla="*/ 2147483646 w 466"/>
              <a:gd name="T53" fmla="*/ 2147483646 h 189"/>
              <a:gd name="T54" fmla="*/ 2147483646 w 466"/>
              <a:gd name="T55" fmla="*/ 2147483646 h 189"/>
              <a:gd name="T56" fmla="*/ 2147483646 w 466"/>
              <a:gd name="T57" fmla="*/ 2147483646 h 189"/>
              <a:gd name="T58" fmla="*/ 2147483646 w 466"/>
              <a:gd name="T59" fmla="*/ 2147483646 h 189"/>
              <a:gd name="T60" fmla="*/ 2147483646 w 466"/>
              <a:gd name="T61" fmla="*/ 2147483646 h 189"/>
              <a:gd name="T62" fmla="*/ 2147483646 w 466"/>
              <a:gd name="T63" fmla="*/ 2147483646 h 189"/>
              <a:gd name="T64" fmla="*/ 2147483646 w 466"/>
              <a:gd name="T65" fmla="*/ 2147483646 h 189"/>
              <a:gd name="T66" fmla="*/ 2147483646 w 466"/>
              <a:gd name="T67" fmla="*/ 2147483646 h 189"/>
              <a:gd name="T68" fmla="*/ 2147483646 w 466"/>
              <a:gd name="T69" fmla="*/ 2147483646 h 189"/>
              <a:gd name="T70" fmla="*/ 2147483646 w 466"/>
              <a:gd name="T71" fmla="*/ 2147483646 h 189"/>
              <a:gd name="T72" fmla="*/ 2147483646 w 466"/>
              <a:gd name="T73" fmla="*/ 2147483646 h 189"/>
              <a:gd name="T74" fmla="*/ 2147483646 w 466"/>
              <a:gd name="T75" fmla="*/ 2147483646 h 189"/>
              <a:gd name="T76" fmla="*/ 2147483646 w 466"/>
              <a:gd name="T77" fmla="*/ 2147483646 h 189"/>
              <a:gd name="T78" fmla="*/ 2147483646 w 466"/>
              <a:gd name="T79" fmla="*/ 2147483646 h 189"/>
              <a:gd name="T80" fmla="*/ 2147483646 w 466"/>
              <a:gd name="T81" fmla="*/ 2147483646 h 189"/>
              <a:gd name="T82" fmla="*/ 2147483646 w 466"/>
              <a:gd name="T83" fmla="*/ 2147483646 h 189"/>
              <a:gd name="T84" fmla="*/ 2147483646 w 466"/>
              <a:gd name="T85" fmla="*/ 2147483646 h 189"/>
              <a:gd name="T86" fmla="*/ 2147483646 w 466"/>
              <a:gd name="T87" fmla="*/ 2147483646 h 189"/>
              <a:gd name="T88" fmla="*/ 0 w 466"/>
              <a:gd name="T89" fmla="*/ 2147483646 h 189"/>
              <a:gd name="T90" fmla="*/ 2147483646 w 466"/>
              <a:gd name="T91" fmla="*/ 2147483646 h 189"/>
              <a:gd name="T92" fmla="*/ 2147483646 w 466"/>
              <a:gd name="T93" fmla="*/ 2147483646 h 189"/>
              <a:gd name="T94" fmla="*/ 2147483646 w 466"/>
              <a:gd name="T95" fmla="*/ 2147483646 h 18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66" h="189">
                <a:moveTo>
                  <a:pt x="97" y="136"/>
                </a:moveTo>
                <a:lnTo>
                  <a:pt x="109" y="132"/>
                </a:lnTo>
                <a:lnTo>
                  <a:pt x="128" y="125"/>
                </a:lnTo>
                <a:lnTo>
                  <a:pt x="146" y="113"/>
                </a:lnTo>
                <a:lnTo>
                  <a:pt x="169" y="106"/>
                </a:lnTo>
                <a:lnTo>
                  <a:pt x="195" y="95"/>
                </a:lnTo>
                <a:lnTo>
                  <a:pt x="222" y="87"/>
                </a:lnTo>
                <a:lnTo>
                  <a:pt x="248" y="80"/>
                </a:lnTo>
                <a:lnTo>
                  <a:pt x="271" y="72"/>
                </a:lnTo>
                <a:lnTo>
                  <a:pt x="293" y="64"/>
                </a:lnTo>
                <a:lnTo>
                  <a:pt x="312" y="61"/>
                </a:lnTo>
                <a:lnTo>
                  <a:pt x="338" y="57"/>
                </a:lnTo>
                <a:lnTo>
                  <a:pt x="361" y="53"/>
                </a:lnTo>
                <a:lnTo>
                  <a:pt x="383" y="49"/>
                </a:lnTo>
                <a:lnTo>
                  <a:pt x="402" y="49"/>
                </a:lnTo>
                <a:lnTo>
                  <a:pt x="421" y="46"/>
                </a:lnTo>
                <a:lnTo>
                  <a:pt x="436" y="46"/>
                </a:lnTo>
                <a:lnTo>
                  <a:pt x="447" y="46"/>
                </a:lnTo>
                <a:lnTo>
                  <a:pt x="459" y="46"/>
                </a:lnTo>
                <a:lnTo>
                  <a:pt x="466" y="46"/>
                </a:lnTo>
                <a:lnTo>
                  <a:pt x="462" y="0"/>
                </a:lnTo>
                <a:lnTo>
                  <a:pt x="459" y="0"/>
                </a:lnTo>
                <a:lnTo>
                  <a:pt x="455" y="0"/>
                </a:lnTo>
                <a:lnTo>
                  <a:pt x="444" y="0"/>
                </a:lnTo>
                <a:lnTo>
                  <a:pt x="429" y="0"/>
                </a:lnTo>
                <a:lnTo>
                  <a:pt x="410" y="4"/>
                </a:lnTo>
                <a:lnTo>
                  <a:pt x="391" y="4"/>
                </a:lnTo>
                <a:lnTo>
                  <a:pt x="368" y="8"/>
                </a:lnTo>
                <a:lnTo>
                  <a:pt x="346" y="8"/>
                </a:lnTo>
                <a:lnTo>
                  <a:pt x="323" y="12"/>
                </a:lnTo>
                <a:lnTo>
                  <a:pt x="301" y="16"/>
                </a:lnTo>
                <a:lnTo>
                  <a:pt x="282" y="19"/>
                </a:lnTo>
                <a:lnTo>
                  <a:pt x="263" y="27"/>
                </a:lnTo>
                <a:lnTo>
                  <a:pt x="248" y="31"/>
                </a:lnTo>
                <a:lnTo>
                  <a:pt x="229" y="34"/>
                </a:lnTo>
                <a:lnTo>
                  <a:pt x="214" y="38"/>
                </a:lnTo>
                <a:lnTo>
                  <a:pt x="199" y="46"/>
                </a:lnTo>
                <a:lnTo>
                  <a:pt x="184" y="49"/>
                </a:lnTo>
                <a:lnTo>
                  <a:pt x="169" y="53"/>
                </a:lnTo>
                <a:lnTo>
                  <a:pt x="154" y="61"/>
                </a:lnTo>
                <a:lnTo>
                  <a:pt x="143" y="64"/>
                </a:lnTo>
                <a:lnTo>
                  <a:pt x="75" y="98"/>
                </a:lnTo>
                <a:lnTo>
                  <a:pt x="52" y="76"/>
                </a:lnTo>
                <a:lnTo>
                  <a:pt x="0" y="189"/>
                </a:lnTo>
                <a:lnTo>
                  <a:pt x="116" y="162"/>
                </a:lnTo>
                <a:lnTo>
                  <a:pt x="97" y="140"/>
                </a:lnTo>
                <a:lnTo>
                  <a:pt x="9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71" name="Freeform 16"/>
          <p:cNvSpPr>
            <a:spLocks/>
          </p:cNvSpPr>
          <p:nvPr/>
        </p:nvSpPr>
        <p:spPr bwMode="auto">
          <a:xfrm>
            <a:off x="2189163" y="2273300"/>
            <a:ext cx="739775" cy="300038"/>
          </a:xfrm>
          <a:custGeom>
            <a:avLst/>
            <a:gdLst>
              <a:gd name="T0" fmla="*/ 2147483646 w 466"/>
              <a:gd name="T1" fmla="*/ 2147483646 h 189"/>
              <a:gd name="T2" fmla="*/ 2147483646 w 466"/>
              <a:gd name="T3" fmla="*/ 2147483646 h 189"/>
              <a:gd name="T4" fmla="*/ 2147483646 w 466"/>
              <a:gd name="T5" fmla="*/ 2147483646 h 189"/>
              <a:gd name="T6" fmla="*/ 2147483646 w 466"/>
              <a:gd name="T7" fmla="*/ 2147483646 h 189"/>
              <a:gd name="T8" fmla="*/ 2147483646 w 466"/>
              <a:gd name="T9" fmla="*/ 2147483646 h 189"/>
              <a:gd name="T10" fmla="*/ 2147483646 w 466"/>
              <a:gd name="T11" fmla="*/ 2147483646 h 189"/>
              <a:gd name="T12" fmla="*/ 2147483646 w 466"/>
              <a:gd name="T13" fmla="*/ 2147483646 h 189"/>
              <a:gd name="T14" fmla="*/ 2147483646 w 466"/>
              <a:gd name="T15" fmla="*/ 2147483646 h 189"/>
              <a:gd name="T16" fmla="*/ 2147483646 w 466"/>
              <a:gd name="T17" fmla="*/ 2147483646 h 189"/>
              <a:gd name="T18" fmla="*/ 2147483646 w 466"/>
              <a:gd name="T19" fmla="*/ 2147483646 h 189"/>
              <a:gd name="T20" fmla="*/ 2147483646 w 466"/>
              <a:gd name="T21" fmla="*/ 2147483646 h 189"/>
              <a:gd name="T22" fmla="*/ 2147483646 w 466"/>
              <a:gd name="T23" fmla="*/ 2147483646 h 189"/>
              <a:gd name="T24" fmla="*/ 2147483646 w 466"/>
              <a:gd name="T25" fmla="*/ 2147483646 h 189"/>
              <a:gd name="T26" fmla="*/ 2147483646 w 466"/>
              <a:gd name="T27" fmla="*/ 2147483646 h 189"/>
              <a:gd name="T28" fmla="*/ 2147483646 w 466"/>
              <a:gd name="T29" fmla="*/ 2147483646 h 189"/>
              <a:gd name="T30" fmla="*/ 2147483646 w 466"/>
              <a:gd name="T31" fmla="*/ 2147483646 h 189"/>
              <a:gd name="T32" fmla="*/ 2147483646 w 466"/>
              <a:gd name="T33" fmla="*/ 2147483646 h 189"/>
              <a:gd name="T34" fmla="*/ 2147483646 w 466"/>
              <a:gd name="T35" fmla="*/ 2147483646 h 189"/>
              <a:gd name="T36" fmla="*/ 2147483646 w 466"/>
              <a:gd name="T37" fmla="*/ 2147483646 h 189"/>
              <a:gd name="T38" fmla="*/ 2147483646 w 466"/>
              <a:gd name="T39" fmla="*/ 2147483646 h 189"/>
              <a:gd name="T40" fmla="*/ 2147483646 w 466"/>
              <a:gd name="T41" fmla="*/ 2147483646 h 189"/>
              <a:gd name="T42" fmla="*/ 2147483646 w 466"/>
              <a:gd name="T43" fmla="*/ 0 h 189"/>
              <a:gd name="T44" fmla="*/ 2147483646 w 466"/>
              <a:gd name="T45" fmla="*/ 0 h 189"/>
              <a:gd name="T46" fmla="*/ 2147483646 w 466"/>
              <a:gd name="T47" fmla="*/ 0 h 189"/>
              <a:gd name="T48" fmla="*/ 2147483646 w 466"/>
              <a:gd name="T49" fmla="*/ 0 h 189"/>
              <a:gd name="T50" fmla="*/ 2147483646 w 466"/>
              <a:gd name="T51" fmla="*/ 0 h 189"/>
              <a:gd name="T52" fmla="*/ 2147483646 w 466"/>
              <a:gd name="T53" fmla="*/ 2147483646 h 189"/>
              <a:gd name="T54" fmla="*/ 2147483646 w 466"/>
              <a:gd name="T55" fmla="*/ 2147483646 h 189"/>
              <a:gd name="T56" fmla="*/ 2147483646 w 466"/>
              <a:gd name="T57" fmla="*/ 2147483646 h 189"/>
              <a:gd name="T58" fmla="*/ 2147483646 w 466"/>
              <a:gd name="T59" fmla="*/ 2147483646 h 189"/>
              <a:gd name="T60" fmla="*/ 2147483646 w 466"/>
              <a:gd name="T61" fmla="*/ 2147483646 h 189"/>
              <a:gd name="T62" fmla="*/ 2147483646 w 466"/>
              <a:gd name="T63" fmla="*/ 2147483646 h 189"/>
              <a:gd name="T64" fmla="*/ 2147483646 w 466"/>
              <a:gd name="T65" fmla="*/ 2147483646 h 189"/>
              <a:gd name="T66" fmla="*/ 2147483646 w 466"/>
              <a:gd name="T67" fmla="*/ 2147483646 h 189"/>
              <a:gd name="T68" fmla="*/ 2147483646 w 466"/>
              <a:gd name="T69" fmla="*/ 2147483646 h 189"/>
              <a:gd name="T70" fmla="*/ 2147483646 w 466"/>
              <a:gd name="T71" fmla="*/ 2147483646 h 189"/>
              <a:gd name="T72" fmla="*/ 2147483646 w 466"/>
              <a:gd name="T73" fmla="*/ 2147483646 h 189"/>
              <a:gd name="T74" fmla="*/ 2147483646 w 466"/>
              <a:gd name="T75" fmla="*/ 2147483646 h 189"/>
              <a:gd name="T76" fmla="*/ 2147483646 w 466"/>
              <a:gd name="T77" fmla="*/ 2147483646 h 189"/>
              <a:gd name="T78" fmla="*/ 2147483646 w 466"/>
              <a:gd name="T79" fmla="*/ 2147483646 h 189"/>
              <a:gd name="T80" fmla="*/ 2147483646 w 466"/>
              <a:gd name="T81" fmla="*/ 2147483646 h 189"/>
              <a:gd name="T82" fmla="*/ 2147483646 w 466"/>
              <a:gd name="T83" fmla="*/ 2147483646 h 189"/>
              <a:gd name="T84" fmla="*/ 2147483646 w 466"/>
              <a:gd name="T85" fmla="*/ 2147483646 h 189"/>
              <a:gd name="T86" fmla="*/ 2147483646 w 466"/>
              <a:gd name="T87" fmla="*/ 2147483646 h 189"/>
              <a:gd name="T88" fmla="*/ 0 w 466"/>
              <a:gd name="T89" fmla="*/ 2147483646 h 189"/>
              <a:gd name="T90" fmla="*/ 2147483646 w 466"/>
              <a:gd name="T91" fmla="*/ 2147483646 h 189"/>
              <a:gd name="T92" fmla="*/ 2147483646 w 466"/>
              <a:gd name="T93" fmla="*/ 2147483646 h 18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66" h="189">
                <a:moveTo>
                  <a:pt x="97" y="136"/>
                </a:moveTo>
                <a:lnTo>
                  <a:pt x="109" y="132"/>
                </a:lnTo>
                <a:lnTo>
                  <a:pt x="128" y="125"/>
                </a:lnTo>
                <a:lnTo>
                  <a:pt x="146" y="113"/>
                </a:lnTo>
                <a:lnTo>
                  <a:pt x="169" y="106"/>
                </a:lnTo>
                <a:lnTo>
                  <a:pt x="195" y="95"/>
                </a:lnTo>
                <a:lnTo>
                  <a:pt x="222" y="87"/>
                </a:lnTo>
                <a:lnTo>
                  <a:pt x="248" y="80"/>
                </a:lnTo>
                <a:lnTo>
                  <a:pt x="271" y="72"/>
                </a:lnTo>
                <a:lnTo>
                  <a:pt x="293" y="64"/>
                </a:lnTo>
                <a:lnTo>
                  <a:pt x="312" y="61"/>
                </a:lnTo>
                <a:lnTo>
                  <a:pt x="338" y="57"/>
                </a:lnTo>
                <a:lnTo>
                  <a:pt x="361" y="53"/>
                </a:lnTo>
                <a:lnTo>
                  <a:pt x="383" y="49"/>
                </a:lnTo>
                <a:lnTo>
                  <a:pt x="402" y="49"/>
                </a:lnTo>
                <a:lnTo>
                  <a:pt x="421" y="46"/>
                </a:lnTo>
                <a:lnTo>
                  <a:pt x="436" y="46"/>
                </a:lnTo>
                <a:lnTo>
                  <a:pt x="447" y="46"/>
                </a:lnTo>
                <a:lnTo>
                  <a:pt x="459" y="46"/>
                </a:lnTo>
                <a:lnTo>
                  <a:pt x="466" y="46"/>
                </a:lnTo>
                <a:lnTo>
                  <a:pt x="462" y="0"/>
                </a:lnTo>
                <a:lnTo>
                  <a:pt x="459" y="0"/>
                </a:lnTo>
                <a:lnTo>
                  <a:pt x="455" y="0"/>
                </a:lnTo>
                <a:lnTo>
                  <a:pt x="444" y="0"/>
                </a:lnTo>
                <a:lnTo>
                  <a:pt x="429" y="0"/>
                </a:lnTo>
                <a:lnTo>
                  <a:pt x="410" y="4"/>
                </a:lnTo>
                <a:lnTo>
                  <a:pt x="391" y="4"/>
                </a:lnTo>
                <a:lnTo>
                  <a:pt x="368" y="8"/>
                </a:lnTo>
                <a:lnTo>
                  <a:pt x="346" y="8"/>
                </a:lnTo>
                <a:lnTo>
                  <a:pt x="323" y="12"/>
                </a:lnTo>
                <a:lnTo>
                  <a:pt x="301" y="16"/>
                </a:lnTo>
                <a:lnTo>
                  <a:pt x="282" y="19"/>
                </a:lnTo>
                <a:lnTo>
                  <a:pt x="263" y="27"/>
                </a:lnTo>
                <a:lnTo>
                  <a:pt x="248" y="31"/>
                </a:lnTo>
                <a:lnTo>
                  <a:pt x="229" y="34"/>
                </a:lnTo>
                <a:lnTo>
                  <a:pt x="214" y="38"/>
                </a:lnTo>
                <a:lnTo>
                  <a:pt x="199" y="46"/>
                </a:lnTo>
                <a:lnTo>
                  <a:pt x="184" y="49"/>
                </a:lnTo>
                <a:lnTo>
                  <a:pt x="169" y="53"/>
                </a:lnTo>
                <a:lnTo>
                  <a:pt x="154" y="61"/>
                </a:lnTo>
                <a:lnTo>
                  <a:pt x="143" y="64"/>
                </a:lnTo>
                <a:lnTo>
                  <a:pt x="75" y="98"/>
                </a:lnTo>
                <a:lnTo>
                  <a:pt x="52" y="76"/>
                </a:lnTo>
                <a:lnTo>
                  <a:pt x="0" y="189"/>
                </a:lnTo>
                <a:lnTo>
                  <a:pt x="116" y="162"/>
                </a:lnTo>
                <a:lnTo>
                  <a:pt x="97" y="14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072" name="Freeform 17"/>
          <p:cNvSpPr>
            <a:spLocks/>
          </p:cNvSpPr>
          <p:nvPr/>
        </p:nvSpPr>
        <p:spPr bwMode="auto">
          <a:xfrm>
            <a:off x="3013075" y="2214563"/>
            <a:ext cx="973138" cy="542925"/>
          </a:xfrm>
          <a:custGeom>
            <a:avLst/>
            <a:gdLst>
              <a:gd name="T0" fmla="*/ 2147483646 w 613"/>
              <a:gd name="T1" fmla="*/ 2147483646 h 342"/>
              <a:gd name="T2" fmla="*/ 2147483646 w 613"/>
              <a:gd name="T3" fmla="*/ 2147483646 h 342"/>
              <a:gd name="T4" fmla="*/ 2147483646 w 613"/>
              <a:gd name="T5" fmla="*/ 2147483646 h 342"/>
              <a:gd name="T6" fmla="*/ 2147483646 w 613"/>
              <a:gd name="T7" fmla="*/ 2147483646 h 342"/>
              <a:gd name="T8" fmla="*/ 2147483646 w 613"/>
              <a:gd name="T9" fmla="*/ 2147483646 h 342"/>
              <a:gd name="T10" fmla="*/ 2147483646 w 613"/>
              <a:gd name="T11" fmla="*/ 2147483646 h 342"/>
              <a:gd name="T12" fmla="*/ 2147483646 w 613"/>
              <a:gd name="T13" fmla="*/ 2147483646 h 342"/>
              <a:gd name="T14" fmla="*/ 2147483646 w 613"/>
              <a:gd name="T15" fmla="*/ 2147483646 h 342"/>
              <a:gd name="T16" fmla="*/ 2147483646 w 613"/>
              <a:gd name="T17" fmla="*/ 2147483646 h 342"/>
              <a:gd name="T18" fmla="*/ 2147483646 w 613"/>
              <a:gd name="T19" fmla="*/ 2147483646 h 342"/>
              <a:gd name="T20" fmla="*/ 2147483646 w 613"/>
              <a:gd name="T21" fmla="*/ 2147483646 h 342"/>
              <a:gd name="T22" fmla="*/ 2147483646 w 613"/>
              <a:gd name="T23" fmla="*/ 2147483646 h 342"/>
              <a:gd name="T24" fmla="*/ 2147483646 w 613"/>
              <a:gd name="T25" fmla="*/ 2147483646 h 342"/>
              <a:gd name="T26" fmla="*/ 2147483646 w 613"/>
              <a:gd name="T27" fmla="*/ 2147483646 h 342"/>
              <a:gd name="T28" fmla="*/ 2147483646 w 613"/>
              <a:gd name="T29" fmla="*/ 2147483646 h 342"/>
              <a:gd name="T30" fmla="*/ 2147483646 w 613"/>
              <a:gd name="T31" fmla="*/ 2147483646 h 342"/>
              <a:gd name="T32" fmla="*/ 2147483646 w 613"/>
              <a:gd name="T33" fmla="*/ 2147483646 h 342"/>
              <a:gd name="T34" fmla="*/ 2147483646 w 613"/>
              <a:gd name="T35" fmla="*/ 2147483646 h 342"/>
              <a:gd name="T36" fmla="*/ 2147483646 w 613"/>
              <a:gd name="T37" fmla="*/ 2147483646 h 342"/>
              <a:gd name="T38" fmla="*/ 2147483646 w 613"/>
              <a:gd name="T39" fmla="*/ 2147483646 h 342"/>
              <a:gd name="T40" fmla="*/ 2147483646 w 613"/>
              <a:gd name="T41" fmla="*/ 2147483646 h 342"/>
              <a:gd name="T42" fmla="*/ 2147483646 w 613"/>
              <a:gd name="T43" fmla="*/ 2147483646 h 342"/>
              <a:gd name="T44" fmla="*/ 2147483646 w 613"/>
              <a:gd name="T45" fmla="*/ 2147483646 h 342"/>
              <a:gd name="T46" fmla="*/ 0 w 613"/>
              <a:gd name="T47" fmla="*/ 2147483646 h 342"/>
              <a:gd name="T48" fmla="*/ 2147483646 w 613"/>
              <a:gd name="T49" fmla="*/ 0 h 342"/>
              <a:gd name="T50" fmla="*/ 2147483646 w 613"/>
              <a:gd name="T51" fmla="*/ 2147483646 h 342"/>
              <a:gd name="T52" fmla="*/ 2147483646 w 613"/>
              <a:gd name="T53" fmla="*/ 2147483646 h 342"/>
              <a:gd name="T54" fmla="*/ 2147483646 w 613"/>
              <a:gd name="T55" fmla="*/ 2147483646 h 342"/>
              <a:gd name="T56" fmla="*/ 2147483646 w 613"/>
              <a:gd name="T57" fmla="*/ 2147483646 h 342"/>
              <a:gd name="T58" fmla="*/ 2147483646 w 613"/>
              <a:gd name="T59" fmla="*/ 2147483646 h 342"/>
              <a:gd name="T60" fmla="*/ 2147483646 w 613"/>
              <a:gd name="T61" fmla="*/ 2147483646 h 342"/>
              <a:gd name="T62" fmla="*/ 2147483646 w 613"/>
              <a:gd name="T63" fmla="*/ 2147483646 h 342"/>
              <a:gd name="T64" fmla="*/ 2147483646 w 613"/>
              <a:gd name="T65" fmla="*/ 2147483646 h 342"/>
              <a:gd name="T66" fmla="*/ 2147483646 w 613"/>
              <a:gd name="T67" fmla="*/ 2147483646 h 342"/>
              <a:gd name="T68" fmla="*/ 2147483646 w 613"/>
              <a:gd name="T69" fmla="*/ 2147483646 h 342"/>
              <a:gd name="T70" fmla="*/ 2147483646 w 613"/>
              <a:gd name="T71" fmla="*/ 2147483646 h 342"/>
              <a:gd name="T72" fmla="*/ 2147483646 w 613"/>
              <a:gd name="T73" fmla="*/ 2147483646 h 342"/>
              <a:gd name="T74" fmla="*/ 2147483646 w 613"/>
              <a:gd name="T75" fmla="*/ 2147483646 h 342"/>
              <a:gd name="T76" fmla="*/ 2147483646 w 613"/>
              <a:gd name="T77" fmla="*/ 2147483646 h 342"/>
              <a:gd name="T78" fmla="*/ 2147483646 w 613"/>
              <a:gd name="T79" fmla="*/ 2147483646 h 342"/>
              <a:gd name="T80" fmla="*/ 2147483646 w 613"/>
              <a:gd name="T81" fmla="*/ 2147483646 h 342"/>
              <a:gd name="T82" fmla="*/ 2147483646 w 613"/>
              <a:gd name="T83" fmla="*/ 2147483646 h 342"/>
              <a:gd name="T84" fmla="*/ 2147483646 w 613"/>
              <a:gd name="T85" fmla="*/ 2147483646 h 342"/>
              <a:gd name="T86" fmla="*/ 2147483646 w 613"/>
              <a:gd name="T87" fmla="*/ 2147483646 h 342"/>
              <a:gd name="T88" fmla="*/ 2147483646 w 613"/>
              <a:gd name="T89" fmla="*/ 2147483646 h 342"/>
              <a:gd name="T90" fmla="*/ 2147483646 w 613"/>
              <a:gd name="T91" fmla="*/ 2147483646 h 342"/>
              <a:gd name="T92" fmla="*/ 2147483646 w 613"/>
              <a:gd name="T93" fmla="*/ 2147483646 h 3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13" h="342">
                <a:moveTo>
                  <a:pt x="613" y="290"/>
                </a:moveTo>
                <a:lnTo>
                  <a:pt x="583" y="342"/>
                </a:lnTo>
                <a:lnTo>
                  <a:pt x="580" y="339"/>
                </a:lnTo>
                <a:lnTo>
                  <a:pt x="568" y="327"/>
                </a:lnTo>
                <a:lnTo>
                  <a:pt x="549" y="309"/>
                </a:lnTo>
                <a:lnTo>
                  <a:pt x="523" y="286"/>
                </a:lnTo>
                <a:lnTo>
                  <a:pt x="493" y="263"/>
                </a:lnTo>
                <a:lnTo>
                  <a:pt x="459" y="237"/>
                </a:lnTo>
                <a:lnTo>
                  <a:pt x="421" y="211"/>
                </a:lnTo>
                <a:lnTo>
                  <a:pt x="380" y="184"/>
                </a:lnTo>
                <a:lnTo>
                  <a:pt x="339" y="162"/>
                </a:lnTo>
                <a:lnTo>
                  <a:pt x="294" y="139"/>
                </a:lnTo>
                <a:lnTo>
                  <a:pt x="263" y="128"/>
                </a:lnTo>
                <a:lnTo>
                  <a:pt x="233" y="120"/>
                </a:lnTo>
                <a:lnTo>
                  <a:pt x="207" y="109"/>
                </a:lnTo>
                <a:lnTo>
                  <a:pt x="184" y="105"/>
                </a:lnTo>
                <a:lnTo>
                  <a:pt x="162" y="98"/>
                </a:lnTo>
                <a:lnTo>
                  <a:pt x="143" y="94"/>
                </a:lnTo>
                <a:lnTo>
                  <a:pt x="132" y="90"/>
                </a:lnTo>
                <a:lnTo>
                  <a:pt x="120" y="90"/>
                </a:lnTo>
                <a:lnTo>
                  <a:pt x="113" y="86"/>
                </a:lnTo>
                <a:lnTo>
                  <a:pt x="109" y="86"/>
                </a:lnTo>
                <a:lnTo>
                  <a:pt x="113" y="124"/>
                </a:lnTo>
                <a:lnTo>
                  <a:pt x="0" y="64"/>
                </a:lnTo>
                <a:lnTo>
                  <a:pt x="113" y="0"/>
                </a:lnTo>
                <a:lnTo>
                  <a:pt x="113" y="34"/>
                </a:lnTo>
                <a:lnTo>
                  <a:pt x="117" y="37"/>
                </a:lnTo>
                <a:lnTo>
                  <a:pt x="128" y="37"/>
                </a:lnTo>
                <a:lnTo>
                  <a:pt x="147" y="41"/>
                </a:lnTo>
                <a:lnTo>
                  <a:pt x="169" y="45"/>
                </a:lnTo>
                <a:lnTo>
                  <a:pt x="196" y="53"/>
                </a:lnTo>
                <a:lnTo>
                  <a:pt x="226" y="60"/>
                </a:lnTo>
                <a:lnTo>
                  <a:pt x="263" y="71"/>
                </a:lnTo>
                <a:lnTo>
                  <a:pt x="297" y="83"/>
                </a:lnTo>
                <a:lnTo>
                  <a:pt x="335" y="98"/>
                </a:lnTo>
                <a:lnTo>
                  <a:pt x="376" y="117"/>
                </a:lnTo>
                <a:lnTo>
                  <a:pt x="414" y="139"/>
                </a:lnTo>
                <a:lnTo>
                  <a:pt x="452" y="162"/>
                </a:lnTo>
                <a:lnTo>
                  <a:pt x="485" y="184"/>
                </a:lnTo>
                <a:lnTo>
                  <a:pt x="516" y="207"/>
                </a:lnTo>
                <a:lnTo>
                  <a:pt x="546" y="229"/>
                </a:lnTo>
                <a:lnTo>
                  <a:pt x="568" y="248"/>
                </a:lnTo>
                <a:lnTo>
                  <a:pt x="587" y="263"/>
                </a:lnTo>
                <a:lnTo>
                  <a:pt x="602" y="278"/>
                </a:lnTo>
                <a:lnTo>
                  <a:pt x="610" y="286"/>
                </a:lnTo>
                <a:lnTo>
                  <a:pt x="613" y="29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073" name="Rectangle 18"/>
          <p:cNvSpPr>
            <a:spLocks noChangeArrowheads="1"/>
          </p:cNvSpPr>
          <p:nvPr/>
        </p:nvSpPr>
        <p:spPr bwMode="auto">
          <a:xfrm rot="-660000">
            <a:off x="2289175" y="2117725"/>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T</a:t>
            </a:r>
            <a:endParaRPr lang="en-US" altLang="en-US" sz="2400">
              <a:latin typeface="Times New Roman" charset="0"/>
            </a:endParaRPr>
          </a:p>
        </p:txBody>
      </p:sp>
      <p:sp>
        <p:nvSpPr>
          <p:cNvPr id="88074" name="Rectangle 19"/>
          <p:cNvSpPr>
            <a:spLocks noChangeArrowheads="1"/>
          </p:cNvSpPr>
          <p:nvPr/>
        </p:nvSpPr>
        <p:spPr bwMode="auto">
          <a:xfrm rot="-660000">
            <a:off x="2387600" y="2071688"/>
            <a:ext cx="4397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oken</a:t>
            </a:r>
            <a:endParaRPr lang="en-US" altLang="en-US" sz="2400">
              <a:latin typeface="Times New Roman" charset="0"/>
            </a:endParaRPr>
          </a:p>
        </p:txBody>
      </p:sp>
      <p:sp>
        <p:nvSpPr>
          <p:cNvPr id="88075" name="Rectangle 20"/>
          <p:cNvSpPr>
            <a:spLocks noChangeArrowheads="1"/>
          </p:cNvSpPr>
          <p:nvPr/>
        </p:nvSpPr>
        <p:spPr bwMode="auto">
          <a:xfrm rot="1260000">
            <a:off x="3363913" y="2178050"/>
            <a:ext cx="587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Frame</a:t>
            </a:r>
            <a:endParaRPr lang="en-US" altLang="en-US" sz="2400">
              <a:latin typeface="Times New Roman" charset="0"/>
            </a:endParaRPr>
          </a:p>
        </p:txBody>
      </p:sp>
      <p:sp>
        <p:nvSpPr>
          <p:cNvPr id="88076" name="Rectangle 22"/>
          <p:cNvSpPr>
            <a:spLocks noChangeArrowheads="1"/>
          </p:cNvSpPr>
          <p:nvPr/>
        </p:nvSpPr>
        <p:spPr bwMode="auto">
          <a:xfrm>
            <a:off x="4343400" y="1592263"/>
            <a:ext cx="3725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000">
                <a:solidFill>
                  <a:srgbClr val="000000"/>
                </a:solidFill>
                <a:latin typeface="Arial" charset="0"/>
              </a:rPr>
              <a:t>Release after Reception</a:t>
            </a:r>
          </a:p>
        </p:txBody>
      </p:sp>
      <p:sp>
        <p:nvSpPr>
          <p:cNvPr id="26" name="Rectangle 22"/>
          <p:cNvSpPr>
            <a:spLocks noChangeArrowheads="1"/>
          </p:cNvSpPr>
          <p:nvPr/>
        </p:nvSpPr>
        <p:spPr bwMode="auto">
          <a:xfrm>
            <a:off x="4484688" y="3984625"/>
            <a:ext cx="4278312"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defRPr/>
            </a:pPr>
            <a:r>
              <a:rPr lang="en-US" altLang="en-US" sz="2200" dirty="0" smtClean="0">
                <a:solidFill>
                  <a:srgbClr val="002060"/>
                </a:solidFill>
                <a:latin typeface="+mn-lt"/>
              </a:rPr>
              <a:t>In token passing protocols, sender is always responsible for removing the frame it has transmitted! (Why?)</a:t>
            </a:r>
          </a:p>
        </p:txBody>
      </p:sp>
      <p:sp>
        <p:nvSpPr>
          <p:cNvPr id="2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D0C9F501-51F2-244C-8903-38DD2C3508AE}" type="slidenum">
              <a:rPr lang="en-US" altLang="en-US" sz="1200"/>
              <a:pPr>
                <a:spcBef>
                  <a:spcPct val="0"/>
                </a:spcBef>
                <a:buFontTx/>
                <a:buNone/>
              </a:pPr>
              <a:t>61</a:t>
            </a:fld>
            <a:endParaRPr lang="en-US" altLang="en-US" sz="1200"/>
          </a:p>
        </p:txBody>
      </p:sp>
      <p:sp>
        <p:nvSpPr>
          <p:cNvPr id="333826" name="Rectangle 2"/>
          <p:cNvSpPr>
            <a:spLocks noGrp="1" noChangeArrowheads="1"/>
          </p:cNvSpPr>
          <p:nvPr>
            <p:ph type="title"/>
          </p:nvPr>
        </p:nvSpPr>
        <p:spPr/>
        <p:txBody>
          <a:bodyPr/>
          <a:lstStyle/>
          <a:p>
            <a:pPr>
              <a:defRPr/>
            </a:pPr>
            <a:r>
              <a:rPr lang="en-US" smtClean="0">
                <a:cs typeface="+mj-cs"/>
              </a:rPr>
              <a:t>Tokens and Data Frames</a:t>
            </a:r>
          </a:p>
        </p:txBody>
      </p:sp>
      <p:grpSp>
        <p:nvGrpSpPr>
          <p:cNvPr id="90115" name="Group 3"/>
          <p:cNvGrpSpPr>
            <a:grpSpLocks/>
          </p:cNvGrpSpPr>
          <p:nvPr/>
        </p:nvGrpSpPr>
        <p:grpSpPr bwMode="auto">
          <a:xfrm>
            <a:off x="315913" y="3130550"/>
            <a:ext cx="8332787" cy="757238"/>
            <a:chOff x="199" y="1972"/>
            <a:chExt cx="5249" cy="477"/>
          </a:xfrm>
        </p:grpSpPr>
        <p:sp>
          <p:nvSpPr>
            <p:cNvPr id="90117" name="Freeform 4"/>
            <p:cNvSpPr>
              <a:spLocks/>
            </p:cNvSpPr>
            <p:nvPr/>
          </p:nvSpPr>
          <p:spPr bwMode="auto">
            <a:xfrm>
              <a:off x="3294" y="2140"/>
              <a:ext cx="222" cy="309"/>
            </a:xfrm>
            <a:custGeom>
              <a:avLst/>
              <a:gdLst>
                <a:gd name="T0" fmla="*/ 39 w 222"/>
                <a:gd name="T1" fmla="*/ 305 h 309"/>
                <a:gd name="T2" fmla="*/ 222 w 222"/>
                <a:gd name="T3" fmla="*/ 309 h 309"/>
                <a:gd name="T4" fmla="*/ 222 w 222"/>
                <a:gd name="T5" fmla="*/ 0 h 309"/>
                <a:gd name="T6" fmla="*/ 43 w 222"/>
                <a:gd name="T7" fmla="*/ 0 h 309"/>
                <a:gd name="T8" fmla="*/ 0 w 222"/>
                <a:gd name="T9" fmla="*/ 101 h 309"/>
                <a:gd name="T10" fmla="*/ 96 w 222"/>
                <a:gd name="T11" fmla="*/ 101 h 309"/>
                <a:gd name="T12" fmla="*/ 43 w 222"/>
                <a:gd name="T13" fmla="*/ 309 h 309"/>
                <a:gd name="T14" fmla="*/ 43 w 222"/>
                <a:gd name="T15" fmla="*/ 309 h 309"/>
                <a:gd name="T16" fmla="*/ 39 w 222"/>
                <a:gd name="T17" fmla="*/ 305 h 3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2" h="309">
                  <a:moveTo>
                    <a:pt x="39" y="305"/>
                  </a:moveTo>
                  <a:lnTo>
                    <a:pt x="222" y="309"/>
                  </a:lnTo>
                  <a:lnTo>
                    <a:pt x="222" y="0"/>
                  </a:lnTo>
                  <a:lnTo>
                    <a:pt x="43" y="0"/>
                  </a:lnTo>
                  <a:lnTo>
                    <a:pt x="0" y="101"/>
                  </a:lnTo>
                  <a:lnTo>
                    <a:pt x="96" y="101"/>
                  </a:lnTo>
                  <a:lnTo>
                    <a:pt x="43" y="309"/>
                  </a:lnTo>
                  <a:lnTo>
                    <a:pt x="39" y="30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18" name="Freeform 5"/>
            <p:cNvSpPr>
              <a:spLocks/>
            </p:cNvSpPr>
            <p:nvPr/>
          </p:nvSpPr>
          <p:spPr bwMode="auto">
            <a:xfrm>
              <a:off x="3294" y="2140"/>
              <a:ext cx="222" cy="309"/>
            </a:xfrm>
            <a:custGeom>
              <a:avLst/>
              <a:gdLst>
                <a:gd name="T0" fmla="*/ 39 w 222"/>
                <a:gd name="T1" fmla="*/ 305 h 309"/>
                <a:gd name="T2" fmla="*/ 222 w 222"/>
                <a:gd name="T3" fmla="*/ 309 h 309"/>
                <a:gd name="T4" fmla="*/ 222 w 222"/>
                <a:gd name="T5" fmla="*/ 0 h 309"/>
                <a:gd name="T6" fmla="*/ 43 w 222"/>
                <a:gd name="T7" fmla="*/ 0 h 309"/>
                <a:gd name="T8" fmla="*/ 0 w 222"/>
                <a:gd name="T9" fmla="*/ 101 h 309"/>
                <a:gd name="T10" fmla="*/ 96 w 222"/>
                <a:gd name="T11" fmla="*/ 101 h 309"/>
                <a:gd name="T12" fmla="*/ 43 w 222"/>
                <a:gd name="T13" fmla="*/ 309 h 309"/>
                <a:gd name="T14" fmla="*/ 43 w 222"/>
                <a:gd name="T15" fmla="*/ 309 h 3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2" h="309">
                  <a:moveTo>
                    <a:pt x="39" y="305"/>
                  </a:moveTo>
                  <a:lnTo>
                    <a:pt x="222" y="309"/>
                  </a:lnTo>
                  <a:lnTo>
                    <a:pt x="222" y="0"/>
                  </a:lnTo>
                  <a:lnTo>
                    <a:pt x="43" y="0"/>
                  </a:lnTo>
                  <a:lnTo>
                    <a:pt x="0" y="101"/>
                  </a:lnTo>
                  <a:lnTo>
                    <a:pt x="96" y="101"/>
                  </a:lnTo>
                  <a:lnTo>
                    <a:pt x="43"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19" name="Freeform 6"/>
            <p:cNvSpPr>
              <a:spLocks/>
            </p:cNvSpPr>
            <p:nvPr/>
          </p:nvSpPr>
          <p:spPr bwMode="auto">
            <a:xfrm>
              <a:off x="2781" y="2140"/>
              <a:ext cx="556" cy="309"/>
            </a:xfrm>
            <a:custGeom>
              <a:avLst/>
              <a:gdLst>
                <a:gd name="T0" fmla="*/ 502 w 556"/>
                <a:gd name="T1" fmla="*/ 305 h 309"/>
                <a:gd name="T2" fmla="*/ 0 w 556"/>
                <a:gd name="T3" fmla="*/ 309 h 309"/>
                <a:gd name="T4" fmla="*/ 0 w 556"/>
                <a:gd name="T5" fmla="*/ 0 h 309"/>
                <a:gd name="T6" fmla="*/ 505 w 556"/>
                <a:gd name="T7" fmla="*/ 0 h 309"/>
                <a:gd name="T8" fmla="*/ 448 w 556"/>
                <a:gd name="T9" fmla="*/ 140 h 309"/>
                <a:gd name="T10" fmla="*/ 556 w 556"/>
                <a:gd name="T11" fmla="*/ 140 h 309"/>
                <a:gd name="T12" fmla="*/ 505 w 556"/>
                <a:gd name="T13" fmla="*/ 309 h 309"/>
                <a:gd name="T14" fmla="*/ 505 w 556"/>
                <a:gd name="T15" fmla="*/ 309 h 309"/>
                <a:gd name="T16" fmla="*/ 502 w 556"/>
                <a:gd name="T17" fmla="*/ 305 h 3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6" h="309">
                  <a:moveTo>
                    <a:pt x="502" y="305"/>
                  </a:moveTo>
                  <a:lnTo>
                    <a:pt x="0" y="309"/>
                  </a:lnTo>
                  <a:lnTo>
                    <a:pt x="0" y="0"/>
                  </a:lnTo>
                  <a:lnTo>
                    <a:pt x="505" y="0"/>
                  </a:lnTo>
                  <a:lnTo>
                    <a:pt x="448" y="140"/>
                  </a:lnTo>
                  <a:lnTo>
                    <a:pt x="556" y="140"/>
                  </a:lnTo>
                  <a:lnTo>
                    <a:pt x="505" y="309"/>
                  </a:lnTo>
                  <a:lnTo>
                    <a:pt x="502" y="30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20" name="Freeform 7"/>
            <p:cNvSpPr>
              <a:spLocks/>
            </p:cNvSpPr>
            <p:nvPr/>
          </p:nvSpPr>
          <p:spPr bwMode="auto">
            <a:xfrm>
              <a:off x="2781" y="2140"/>
              <a:ext cx="556" cy="309"/>
            </a:xfrm>
            <a:custGeom>
              <a:avLst/>
              <a:gdLst>
                <a:gd name="T0" fmla="*/ 502 w 556"/>
                <a:gd name="T1" fmla="*/ 305 h 309"/>
                <a:gd name="T2" fmla="*/ 0 w 556"/>
                <a:gd name="T3" fmla="*/ 309 h 309"/>
                <a:gd name="T4" fmla="*/ 0 w 556"/>
                <a:gd name="T5" fmla="*/ 0 h 309"/>
                <a:gd name="T6" fmla="*/ 505 w 556"/>
                <a:gd name="T7" fmla="*/ 0 h 309"/>
                <a:gd name="T8" fmla="*/ 448 w 556"/>
                <a:gd name="T9" fmla="*/ 140 h 309"/>
                <a:gd name="T10" fmla="*/ 556 w 556"/>
                <a:gd name="T11" fmla="*/ 140 h 309"/>
                <a:gd name="T12" fmla="*/ 505 w 556"/>
                <a:gd name="T13" fmla="*/ 309 h 309"/>
                <a:gd name="T14" fmla="*/ 505 w 556"/>
                <a:gd name="T15" fmla="*/ 309 h 3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6" h="309">
                  <a:moveTo>
                    <a:pt x="502" y="305"/>
                  </a:moveTo>
                  <a:lnTo>
                    <a:pt x="0" y="309"/>
                  </a:lnTo>
                  <a:lnTo>
                    <a:pt x="0" y="0"/>
                  </a:lnTo>
                  <a:lnTo>
                    <a:pt x="505" y="0"/>
                  </a:lnTo>
                  <a:lnTo>
                    <a:pt x="448" y="140"/>
                  </a:lnTo>
                  <a:lnTo>
                    <a:pt x="556" y="140"/>
                  </a:lnTo>
                  <a:lnTo>
                    <a:pt x="505"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21" name="Freeform 8"/>
            <p:cNvSpPr>
              <a:spLocks/>
            </p:cNvSpPr>
            <p:nvPr/>
          </p:nvSpPr>
          <p:spPr bwMode="auto">
            <a:xfrm>
              <a:off x="2368" y="2140"/>
              <a:ext cx="413" cy="309"/>
            </a:xfrm>
            <a:custGeom>
              <a:avLst/>
              <a:gdLst>
                <a:gd name="T0" fmla="*/ 413 w 413"/>
                <a:gd name="T1" fmla="*/ 305 h 309"/>
                <a:gd name="T2" fmla="*/ 0 w 413"/>
                <a:gd name="T3" fmla="*/ 309 h 309"/>
                <a:gd name="T4" fmla="*/ 0 w 413"/>
                <a:gd name="T5" fmla="*/ 0 h 309"/>
                <a:gd name="T6" fmla="*/ 413 w 413"/>
                <a:gd name="T7" fmla="*/ 0 h 309"/>
                <a:gd name="T8" fmla="*/ 413 w 413"/>
                <a:gd name="T9" fmla="*/ 309 h 309"/>
                <a:gd name="T10" fmla="*/ 413 w 413"/>
                <a:gd name="T11" fmla="*/ 309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3" h="309">
                  <a:moveTo>
                    <a:pt x="413" y="305"/>
                  </a:moveTo>
                  <a:lnTo>
                    <a:pt x="0" y="309"/>
                  </a:lnTo>
                  <a:lnTo>
                    <a:pt x="0" y="0"/>
                  </a:lnTo>
                  <a:lnTo>
                    <a:pt x="413" y="0"/>
                  </a:lnTo>
                  <a:lnTo>
                    <a:pt x="413"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22" name="Rectangle 9"/>
            <p:cNvSpPr>
              <a:spLocks noChangeArrowheads="1"/>
            </p:cNvSpPr>
            <p:nvPr/>
          </p:nvSpPr>
          <p:spPr bwMode="auto">
            <a:xfrm>
              <a:off x="2888" y="2212"/>
              <a:ext cx="31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Body</a:t>
              </a:r>
              <a:endParaRPr lang="en-US" altLang="en-US" sz="2400">
                <a:latin typeface="Times New Roman" charset="0"/>
              </a:endParaRPr>
            </a:p>
          </p:txBody>
        </p:sp>
        <p:sp>
          <p:nvSpPr>
            <p:cNvPr id="90123" name="Rectangle 10"/>
            <p:cNvSpPr>
              <a:spLocks noChangeArrowheads="1"/>
            </p:cNvSpPr>
            <p:nvPr/>
          </p:nvSpPr>
          <p:spPr bwMode="auto">
            <a:xfrm>
              <a:off x="3598" y="2212"/>
              <a:ext cx="60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Checksum</a:t>
              </a:r>
              <a:endParaRPr lang="en-US" altLang="en-US" sz="2400">
                <a:latin typeface="Times New Roman" charset="0"/>
              </a:endParaRPr>
            </a:p>
          </p:txBody>
        </p:sp>
        <p:sp>
          <p:nvSpPr>
            <p:cNvPr id="90124" name="Rectangle 11"/>
            <p:cNvSpPr>
              <a:spLocks noChangeArrowheads="1"/>
            </p:cNvSpPr>
            <p:nvPr/>
          </p:nvSpPr>
          <p:spPr bwMode="auto">
            <a:xfrm>
              <a:off x="2454" y="2158"/>
              <a:ext cx="1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Src</a:t>
              </a:r>
              <a:endParaRPr lang="en-US" altLang="en-US" sz="2400">
                <a:latin typeface="Times New Roman" charset="0"/>
              </a:endParaRPr>
            </a:p>
          </p:txBody>
        </p:sp>
        <p:sp>
          <p:nvSpPr>
            <p:cNvPr id="90125" name="Rectangle 12"/>
            <p:cNvSpPr>
              <a:spLocks noChangeArrowheads="1"/>
            </p:cNvSpPr>
            <p:nvPr/>
          </p:nvSpPr>
          <p:spPr bwMode="auto">
            <a:xfrm>
              <a:off x="2454" y="2277"/>
              <a:ext cx="2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addr</a:t>
              </a:r>
              <a:endParaRPr lang="en-US" altLang="en-US" sz="2400">
                <a:latin typeface="Times New Roman" charset="0"/>
              </a:endParaRPr>
            </a:p>
          </p:txBody>
        </p:sp>
        <p:sp>
          <p:nvSpPr>
            <p:cNvPr id="90126" name="Rectangle 13"/>
            <p:cNvSpPr>
              <a:spLocks noChangeArrowheads="1"/>
            </p:cNvSpPr>
            <p:nvPr/>
          </p:nvSpPr>
          <p:spPr bwMode="auto">
            <a:xfrm>
              <a:off x="2924" y="1972"/>
              <a:ext cx="47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Variable</a:t>
              </a:r>
              <a:endParaRPr lang="en-US" altLang="en-US" sz="2400">
                <a:latin typeface="Times New Roman" charset="0"/>
              </a:endParaRPr>
            </a:p>
          </p:txBody>
        </p:sp>
        <p:sp>
          <p:nvSpPr>
            <p:cNvPr id="90127" name="Rectangle 14"/>
            <p:cNvSpPr>
              <a:spLocks noChangeArrowheads="1"/>
            </p:cNvSpPr>
            <p:nvPr/>
          </p:nvSpPr>
          <p:spPr bwMode="auto">
            <a:xfrm>
              <a:off x="2501" y="1972"/>
              <a:ext cx="18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48</a:t>
              </a:r>
              <a:endParaRPr lang="en-US" altLang="en-US" sz="2400">
                <a:latin typeface="Times New Roman" charset="0"/>
              </a:endParaRPr>
            </a:p>
          </p:txBody>
        </p:sp>
        <p:sp>
          <p:nvSpPr>
            <p:cNvPr id="90128" name="Freeform 15"/>
            <p:cNvSpPr>
              <a:spLocks/>
            </p:cNvSpPr>
            <p:nvPr/>
          </p:nvSpPr>
          <p:spPr bwMode="auto">
            <a:xfrm>
              <a:off x="1942" y="2140"/>
              <a:ext cx="426" cy="309"/>
            </a:xfrm>
            <a:custGeom>
              <a:avLst/>
              <a:gdLst>
                <a:gd name="T0" fmla="*/ 426 w 426"/>
                <a:gd name="T1" fmla="*/ 305 h 309"/>
                <a:gd name="T2" fmla="*/ 0 w 426"/>
                <a:gd name="T3" fmla="*/ 309 h 309"/>
                <a:gd name="T4" fmla="*/ 0 w 426"/>
                <a:gd name="T5" fmla="*/ 0 h 309"/>
                <a:gd name="T6" fmla="*/ 426 w 426"/>
                <a:gd name="T7" fmla="*/ 0 h 309"/>
                <a:gd name="T8" fmla="*/ 426 w 426"/>
                <a:gd name="T9" fmla="*/ 309 h 309"/>
                <a:gd name="T10" fmla="*/ 426 w 426"/>
                <a:gd name="T11" fmla="*/ 309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6" h="309">
                  <a:moveTo>
                    <a:pt x="426" y="305"/>
                  </a:moveTo>
                  <a:lnTo>
                    <a:pt x="0" y="309"/>
                  </a:lnTo>
                  <a:lnTo>
                    <a:pt x="0" y="0"/>
                  </a:lnTo>
                  <a:lnTo>
                    <a:pt x="426" y="0"/>
                  </a:lnTo>
                  <a:lnTo>
                    <a:pt x="426"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29" name="Rectangle 16"/>
            <p:cNvSpPr>
              <a:spLocks noChangeArrowheads="1"/>
            </p:cNvSpPr>
            <p:nvPr/>
          </p:nvSpPr>
          <p:spPr bwMode="auto">
            <a:xfrm>
              <a:off x="2031" y="2158"/>
              <a:ext cx="2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Dest</a:t>
              </a:r>
              <a:endParaRPr lang="en-US" altLang="en-US" sz="2400">
                <a:latin typeface="Times New Roman" charset="0"/>
              </a:endParaRPr>
            </a:p>
          </p:txBody>
        </p:sp>
        <p:sp>
          <p:nvSpPr>
            <p:cNvPr id="90130" name="Rectangle 17"/>
            <p:cNvSpPr>
              <a:spLocks noChangeArrowheads="1"/>
            </p:cNvSpPr>
            <p:nvPr/>
          </p:nvSpPr>
          <p:spPr bwMode="auto">
            <a:xfrm>
              <a:off x="2031" y="2277"/>
              <a:ext cx="2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addr</a:t>
              </a:r>
              <a:endParaRPr lang="en-US" altLang="en-US" sz="2400">
                <a:latin typeface="Times New Roman" charset="0"/>
              </a:endParaRPr>
            </a:p>
          </p:txBody>
        </p:sp>
        <p:sp>
          <p:nvSpPr>
            <p:cNvPr id="90131" name="Rectangle 18"/>
            <p:cNvSpPr>
              <a:spLocks noChangeArrowheads="1"/>
            </p:cNvSpPr>
            <p:nvPr/>
          </p:nvSpPr>
          <p:spPr bwMode="auto">
            <a:xfrm>
              <a:off x="2078" y="1972"/>
              <a:ext cx="18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48</a:t>
              </a:r>
              <a:endParaRPr lang="en-US" altLang="en-US" sz="2400">
                <a:latin typeface="Times New Roman" charset="0"/>
              </a:endParaRPr>
            </a:p>
          </p:txBody>
        </p:sp>
        <p:sp>
          <p:nvSpPr>
            <p:cNvPr id="90132" name="Freeform 19"/>
            <p:cNvSpPr>
              <a:spLocks/>
            </p:cNvSpPr>
            <p:nvPr/>
          </p:nvSpPr>
          <p:spPr bwMode="auto">
            <a:xfrm>
              <a:off x="3516" y="2140"/>
              <a:ext cx="731" cy="309"/>
            </a:xfrm>
            <a:custGeom>
              <a:avLst/>
              <a:gdLst>
                <a:gd name="T0" fmla="*/ 728 w 731"/>
                <a:gd name="T1" fmla="*/ 305 h 309"/>
                <a:gd name="T2" fmla="*/ 0 w 731"/>
                <a:gd name="T3" fmla="*/ 309 h 309"/>
                <a:gd name="T4" fmla="*/ 0 w 731"/>
                <a:gd name="T5" fmla="*/ 0 h 309"/>
                <a:gd name="T6" fmla="*/ 731 w 731"/>
                <a:gd name="T7" fmla="*/ 0 h 309"/>
                <a:gd name="T8" fmla="*/ 731 w 731"/>
                <a:gd name="T9" fmla="*/ 309 h 309"/>
                <a:gd name="T10" fmla="*/ 731 w 731"/>
                <a:gd name="T11" fmla="*/ 309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1" h="309">
                  <a:moveTo>
                    <a:pt x="728" y="305"/>
                  </a:moveTo>
                  <a:lnTo>
                    <a:pt x="0" y="309"/>
                  </a:lnTo>
                  <a:lnTo>
                    <a:pt x="0" y="0"/>
                  </a:lnTo>
                  <a:lnTo>
                    <a:pt x="731" y="0"/>
                  </a:lnTo>
                  <a:lnTo>
                    <a:pt x="731"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33" name="Rectangle 20"/>
            <p:cNvSpPr>
              <a:spLocks noChangeArrowheads="1"/>
            </p:cNvSpPr>
            <p:nvPr/>
          </p:nvSpPr>
          <p:spPr bwMode="auto">
            <a:xfrm>
              <a:off x="3810" y="1972"/>
              <a:ext cx="18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32</a:t>
              </a:r>
              <a:endParaRPr lang="en-US" altLang="en-US" sz="2400">
                <a:latin typeface="Times New Roman" charset="0"/>
              </a:endParaRPr>
            </a:p>
          </p:txBody>
        </p:sp>
        <p:sp>
          <p:nvSpPr>
            <p:cNvPr id="90134" name="Freeform 21"/>
            <p:cNvSpPr>
              <a:spLocks/>
            </p:cNvSpPr>
            <p:nvPr/>
          </p:nvSpPr>
          <p:spPr bwMode="auto">
            <a:xfrm>
              <a:off x="4247" y="2140"/>
              <a:ext cx="642" cy="309"/>
            </a:xfrm>
            <a:custGeom>
              <a:avLst/>
              <a:gdLst>
                <a:gd name="T0" fmla="*/ 639 w 642"/>
                <a:gd name="T1" fmla="*/ 305 h 309"/>
                <a:gd name="T2" fmla="*/ 0 w 642"/>
                <a:gd name="T3" fmla="*/ 309 h 309"/>
                <a:gd name="T4" fmla="*/ 0 w 642"/>
                <a:gd name="T5" fmla="*/ 0 h 309"/>
                <a:gd name="T6" fmla="*/ 642 w 642"/>
                <a:gd name="T7" fmla="*/ 0 h 309"/>
                <a:gd name="T8" fmla="*/ 642 w 642"/>
                <a:gd name="T9" fmla="*/ 309 h 309"/>
                <a:gd name="T10" fmla="*/ 642 w 642"/>
                <a:gd name="T11" fmla="*/ 309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2" h="309">
                  <a:moveTo>
                    <a:pt x="639" y="305"/>
                  </a:moveTo>
                  <a:lnTo>
                    <a:pt x="0" y="309"/>
                  </a:lnTo>
                  <a:lnTo>
                    <a:pt x="0" y="0"/>
                  </a:lnTo>
                  <a:lnTo>
                    <a:pt x="642" y="0"/>
                  </a:lnTo>
                  <a:lnTo>
                    <a:pt x="642"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35" name="Rectangle 22"/>
            <p:cNvSpPr>
              <a:spLocks noChangeArrowheads="1"/>
            </p:cNvSpPr>
            <p:nvPr/>
          </p:nvSpPr>
          <p:spPr bwMode="auto">
            <a:xfrm>
              <a:off x="4333" y="2158"/>
              <a:ext cx="35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End</a:t>
              </a:r>
              <a:endParaRPr lang="en-US" altLang="en-US" sz="2400">
                <a:latin typeface="Times New Roman" charset="0"/>
              </a:endParaRPr>
            </a:p>
          </p:txBody>
        </p:sp>
        <p:sp>
          <p:nvSpPr>
            <p:cNvPr id="90136" name="Rectangle 23"/>
            <p:cNvSpPr>
              <a:spLocks noChangeArrowheads="1"/>
            </p:cNvSpPr>
            <p:nvPr/>
          </p:nvSpPr>
          <p:spPr bwMode="auto">
            <a:xfrm>
              <a:off x="4333" y="2277"/>
              <a:ext cx="48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delimiter</a:t>
              </a:r>
              <a:endParaRPr lang="en-US" altLang="en-US" sz="2400">
                <a:latin typeface="Times New Roman" charset="0"/>
              </a:endParaRPr>
            </a:p>
          </p:txBody>
        </p:sp>
        <p:sp>
          <p:nvSpPr>
            <p:cNvPr id="90137" name="Rectangle 24"/>
            <p:cNvSpPr>
              <a:spLocks noChangeArrowheads="1"/>
            </p:cNvSpPr>
            <p:nvPr/>
          </p:nvSpPr>
          <p:spPr bwMode="auto">
            <a:xfrm>
              <a:off x="4527" y="1972"/>
              <a:ext cx="11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8</a:t>
              </a:r>
              <a:endParaRPr lang="en-US" altLang="en-US" sz="2400">
                <a:latin typeface="Times New Roman" charset="0"/>
              </a:endParaRPr>
            </a:p>
          </p:txBody>
        </p:sp>
        <p:sp>
          <p:nvSpPr>
            <p:cNvPr id="90138" name="Freeform 25"/>
            <p:cNvSpPr>
              <a:spLocks/>
            </p:cNvSpPr>
            <p:nvPr/>
          </p:nvSpPr>
          <p:spPr bwMode="auto">
            <a:xfrm>
              <a:off x="4889" y="2140"/>
              <a:ext cx="506" cy="309"/>
            </a:xfrm>
            <a:custGeom>
              <a:avLst/>
              <a:gdLst>
                <a:gd name="T0" fmla="*/ 506 w 506"/>
                <a:gd name="T1" fmla="*/ 305 h 309"/>
                <a:gd name="T2" fmla="*/ 0 w 506"/>
                <a:gd name="T3" fmla="*/ 309 h 309"/>
                <a:gd name="T4" fmla="*/ 0 w 506"/>
                <a:gd name="T5" fmla="*/ 0 h 309"/>
                <a:gd name="T6" fmla="*/ 506 w 506"/>
                <a:gd name="T7" fmla="*/ 0 h 309"/>
                <a:gd name="T8" fmla="*/ 506 w 506"/>
                <a:gd name="T9" fmla="*/ 309 h 309"/>
                <a:gd name="T10" fmla="*/ 506 w 506"/>
                <a:gd name="T11" fmla="*/ 309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6" h="309">
                  <a:moveTo>
                    <a:pt x="506" y="305"/>
                  </a:moveTo>
                  <a:lnTo>
                    <a:pt x="0" y="309"/>
                  </a:lnTo>
                  <a:lnTo>
                    <a:pt x="0" y="0"/>
                  </a:lnTo>
                  <a:lnTo>
                    <a:pt x="506" y="0"/>
                  </a:lnTo>
                  <a:lnTo>
                    <a:pt x="506"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39" name="Rectangle 26"/>
            <p:cNvSpPr>
              <a:spLocks noChangeArrowheads="1"/>
            </p:cNvSpPr>
            <p:nvPr/>
          </p:nvSpPr>
          <p:spPr bwMode="auto">
            <a:xfrm>
              <a:off x="4975" y="2158"/>
              <a:ext cx="47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Frame</a:t>
              </a:r>
              <a:endParaRPr lang="en-US" altLang="en-US" sz="2400">
                <a:latin typeface="Times New Roman" charset="0"/>
              </a:endParaRPr>
            </a:p>
          </p:txBody>
        </p:sp>
        <p:sp>
          <p:nvSpPr>
            <p:cNvPr id="90140" name="Rectangle 27"/>
            <p:cNvSpPr>
              <a:spLocks noChangeArrowheads="1"/>
            </p:cNvSpPr>
            <p:nvPr/>
          </p:nvSpPr>
          <p:spPr bwMode="auto">
            <a:xfrm>
              <a:off x="4975" y="2277"/>
              <a:ext cx="36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status</a:t>
              </a:r>
              <a:endParaRPr lang="en-US" altLang="en-US" sz="2400">
                <a:latin typeface="Times New Roman" charset="0"/>
              </a:endParaRPr>
            </a:p>
          </p:txBody>
        </p:sp>
        <p:sp>
          <p:nvSpPr>
            <p:cNvPr id="90141" name="Rectangle 28"/>
            <p:cNvSpPr>
              <a:spLocks noChangeArrowheads="1"/>
            </p:cNvSpPr>
            <p:nvPr/>
          </p:nvSpPr>
          <p:spPr bwMode="auto">
            <a:xfrm>
              <a:off x="5101" y="1972"/>
              <a:ext cx="11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8</a:t>
              </a:r>
              <a:endParaRPr lang="en-US" altLang="en-US" sz="2400">
                <a:latin typeface="Times New Roman" charset="0"/>
              </a:endParaRPr>
            </a:p>
          </p:txBody>
        </p:sp>
        <p:sp>
          <p:nvSpPr>
            <p:cNvPr id="90142" name="Freeform 29"/>
            <p:cNvSpPr>
              <a:spLocks/>
            </p:cNvSpPr>
            <p:nvPr/>
          </p:nvSpPr>
          <p:spPr bwMode="auto">
            <a:xfrm>
              <a:off x="1408" y="2140"/>
              <a:ext cx="534" cy="309"/>
            </a:xfrm>
            <a:custGeom>
              <a:avLst/>
              <a:gdLst>
                <a:gd name="T0" fmla="*/ 534 w 534"/>
                <a:gd name="T1" fmla="*/ 305 h 309"/>
                <a:gd name="T2" fmla="*/ 0 w 534"/>
                <a:gd name="T3" fmla="*/ 309 h 309"/>
                <a:gd name="T4" fmla="*/ 0 w 534"/>
                <a:gd name="T5" fmla="*/ 0 h 309"/>
                <a:gd name="T6" fmla="*/ 534 w 534"/>
                <a:gd name="T7" fmla="*/ 0 h 309"/>
                <a:gd name="T8" fmla="*/ 534 w 534"/>
                <a:gd name="T9" fmla="*/ 309 h 309"/>
                <a:gd name="T10" fmla="*/ 534 w 534"/>
                <a:gd name="T11" fmla="*/ 309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4" h="309">
                  <a:moveTo>
                    <a:pt x="534" y="305"/>
                  </a:moveTo>
                  <a:lnTo>
                    <a:pt x="0" y="309"/>
                  </a:lnTo>
                  <a:lnTo>
                    <a:pt x="0" y="0"/>
                  </a:lnTo>
                  <a:lnTo>
                    <a:pt x="534" y="0"/>
                  </a:lnTo>
                  <a:lnTo>
                    <a:pt x="534"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43" name="Rectangle 30"/>
            <p:cNvSpPr>
              <a:spLocks noChangeArrowheads="1"/>
            </p:cNvSpPr>
            <p:nvPr/>
          </p:nvSpPr>
          <p:spPr bwMode="auto">
            <a:xfrm>
              <a:off x="1494" y="2158"/>
              <a:ext cx="47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Frame</a:t>
              </a:r>
              <a:endParaRPr lang="en-US" altLang="en-US" sz="2400">
                <a:latin typeface="Times New Roman" charset="0"/>
              </a:endParaRPr>
            </a:p>
          </p:txBody>
        </p:sp>
        <p:sp>
          <p:nvSpPr>
            <p:cNvPr id="90144" name="Rectangle 31"/>
            <p:cNvSpPr>
              <a:spLocks noChangeArrowheads="1"/>
            </p:cNvSpPr>
            <p:nvPr/>
          </p:nvSpPr>
          <p:spPr bwMode="auto">
            <a:xfrm>
              <a:off x="1494" y="2277"/>
              <a:ext cx="39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control</a:t>
              </a:r>
              <a:endParaRPr lang="en-US" altLang="en-US" sz="2400">
                <a:latin typeface="Times New Roman" charset="0"/>
              </a:endParaRPr>
            </a:p>
          </p:txBody>
        </p:sp>
        <p:sp>
          <p:nvSpPr>
            <p:cNvPr id="90145" name="Rectangle 32"/>
            <p:cNvSpPr>
              <a:spLocks noChangeArrowheads="1"/>
            </p:cNvSpPr>
            <p:nvPr/>
          </p:nvSpPr>
          <p:spPr bwMode="auto">
            <a:xfrm>
              <a:off x="1637" y="1972"/>
              <a:ext cx="11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8</a:t>
              </a:r>
              <a:endParaRPr lang="en-US" altLang="en-US" sz="2400">
                <a:latin typeface="Times New Roman" charset="0"/>
              </a:endParaRPr>
            </a:p>
          </p:txBody>
        </p:sp>
        <p:sp>
          <p:nvSpPr>
            <p:cNvPr id="90146" name="Freeform 33"/>
            <p:cNvSpPr>
              <a:spLocks/>
            </p:cNvSpPr>
            <p:nvPr/>
          </p:nvSpPr>
          <p:spPr bwMode="auto">
            <a:xfrm>
              <a:off x="845" y="2140"/>
              <a:ext cx="563" cy="309"/>
            </a:xfrm>
            <a:custGeom>
              <a:avLst/>
              <a:gdLst>
                <a:gd name="T0" fmla="*/ 559 w 563"/>
                <a:gd name="T1" fmla="*/ 305 h 309"/>
                <a:gd name="T2" fmla="*/ 0 w 563"/>
                <a:gd name="T3" fmla="*/ 309 h 309"/>
                <a:gd name="T4" fmla="*/ 0 w 563"/>
                <a:gd name="T5" fmla="*/ 0 h 309"/>
                <a:gd name="T6" fmla="*/ 563 w 563"/>
                <a:gd name="T7" fmla="*/ 0 h 309"/>
                <a:gd name="T8" fmla="*/ 563 w 563"/>
                <a:gd name="T9" fmla="*/ 309 h 309"/>
                <a:gd name="T10" fmla="*/ 563 w 563"/>
                <a:gd name="T11" fmla="*/ 309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 h="309">
                  <a:moveTo>
                    <a:pt x="559" y="305"/>
                  </a:moveTo>
                  <a:lnTo>
                    <a:pt x="0" y="309"/>
                  </a:lnTo>
                  <a:lnTo>
                    <a:pt x="0" y="0"/>
                  </a:lnTo>
                  <a:lnTo>
                    <a:pt x="563" y="0"/>
                  </a:lnTo>
                  <a:lnTo>
                    <a:pt x="563"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47" name="Rectangle 34"/>
            <p:cNvSpPr>
              <a:spLocks noChangeArrowheads="1"/>
            </p:cNvSpPr>
            <p:nvPr/>
          </p:nvSpPr>
          <p:spPr bwMode="auto">
            <a:xfrm>
              <a:off x="931" y="2158"/>
              <a:ext cx="52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Access</a:t>
              </a:r>
              <a:endParaRPr lang="en-US" altLang="en-US" sz="2400">
                <a:latin typeface="Times New Roman" charset="0"/>
              </a:endParaRPr>
            </a:p>
          </p:txBody>
        </p:sp>
        <p:sp>
          <p:nvSpPr>
            <p:cNvPr id="90148" name="Rectangle 35"/>
            <p:cNvSpPr>
              <a:spLocks noChangeArrowheads="1"/>
            </p:cNvSpPr>
            <p:nvPr/>
          </p:nvSpPr>
          <p:spPr bwMode="auto">
            <a:xfrm>
              <a:off x="931" y="2277"/>
              <a:ext cx="39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control</a:t>
              </a:r>
              <a:endParaRPr lang="en-US" altLang="en-US" sz="2400">
                <a:latin typeface="Times New Roman" charset="0"/>
              </a:endParaRPr>
            </a:p>
          </p:txBody>
        </p:sp>
        <p:sp>
          <p:nvSpPr>
            <p:cNvPr id="90149" name="Rectangle 36"/>
            <p:cNvSpPr>
              <a:spLocks noChangeArrowheads="1"/>
            </p:cNvSpPr>
            <p:nvPr/>
          </p:nvSpPr>
          <p:spPr bwMode="auto">
            <a:xfrm>
              <a:off x="1088" y="1972"/>
              <a:ext cx="11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8</a:t>
              </a:r>
              <a:endParaRPr lang="en-US" altLang="en-US" sz="2400">
                <a:latin typeface="Times New Roman" charset="0"/>
              </a:endParaRPr>
            </a:p>
          </p:txBody>
        </p:sp>
        <p:sp>
          <p:nvSpPr>
            <p:cNvPr id="90150" name="Freeform 37"/>
            <p:cNvSpPr>
              <a:spLocks/>
            </p:cNvSpPr>
            <p:nvPr/>
          </p:nvSpPr>
          <p:spPr bwMode="auto">
            <a:xfrm>
              <a:off x="199" y="2140"/>
              <a:ext cx="646" cy="309"/>
            </a:xfrm>
            <a:custGeom>
              <a:avLst/>
              <a:gdLst>
                <a:gd name="T0" fmla="*/ 646 w 646"/>
                <a:gd name="T1" fmla="*/ 305 h 309"/>
                <a:gd name="T2" fmla="*/ 0 w 646"/>
                <a:gd name="T3" fmla="*/ 309 h 309"/>
                <a:gd name="T4" fmla="*/ 0 w 646"/>
                <a:gd name="T5" fmla="*/ 0 h 309"/>
                <a:gd name="T6" fmla="*/ 646 w 646"/>
                <a:gd name="T7" fmla="*/ 0 h 309"/>
                <a:gd name="T8" fmla="*/ 646 w 646"/>
                <a:gd name="T9" fmla="*/ 309 h 309"/>
                <a:gd name="T10" fmla="*/ 646 w 646"/>
                <a:gd name="T11" fmla="*/ 309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9">
                  <a:moveTo>
                    <a:pt x="646" y="305"/>
                  </a:moveTo>
                  <a:lnTo>
                    <a:pt x="0" y="309"/>
                  </a:lnTo>
                  <a:lnTo>
                    <a:pt x="0" y="0"/>
                  </a:lnTo>
                  <a:lnTo>
                    <a:pt x="646" y="0"/>
                  </a:lnTo>
                  <a:lnTo>
                    <a:pt x="646"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51" name="Rectangle 38"/>
            <p:cNvSpPr>
              <a:spLocks noChangeArrowheads="1"/>
            </p:cNvSpPr>
            <p:nvPr/>
          </p:nvSpPr>
          <p:spPr bwMode="auto">
            <a:xfrm>
              <a:off x="289" y="2158"/>
              <a:ext cx="38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Start</a:t>
              </a:r>
              <a:endParaRPr lang="en-US" altLang="en-US" sz="2400">
                <a:latin typeface="Times New Roman" charset="0"/>
              </a:endParaRPr>
            </a:p>
          </p:txBody>
        </p:sp>
        <p:sp>
          <p:nvSpPr>
            <p:cNvPr id="90152" name="Rectangle 39"/>
            <p:cNvSpPr>
              <a:spLocks noChangeArrowheads="1"/>
            </p:cNvSpPr>
            <p:nvPr/>
          </p:nvSpPr>
          <p:spPr bwMode="auto">
            <a:xfrm>
              <a:off x="289" y="2277"/>
              <a:ext cx="48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delimiter</a:t>
              </a:r>
              <a:endParaRPr lang="en-US" altLang="en-US" sz="2400">
                <a:latin typeface="Times New Roman" charset="0"/>
              </a:endParaRPr>
            </a:p>
          </p:txBody>
        </p:sp>
        <p:sp>
          <p:nvSpPr>
            <p:cNvPr id="90153" name="Rectangle 40"/>
            <p:cNvSpPr>
              <a:spLocks noChangeArrowheads="1"/>
            </p:cNvSpPr>
            <p:nvPr/>
          </p:nvSpPr>
          <p:spPr bwMode="auto">
            <a:xfrm>
              <a:off x="479" y="1972"/>
              <a:ext cx="11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8</a:t>
              </a:r>
              <a:endParaRPr lang="en-US" altLang="en-US" sz="2400">
                <a:latin typeface="Times New Roman" charset="0"/>
              </a:endParaRPr>
            </a:p>
          </p:txBody>
        </p:sp>
      </p:grpSp>
      <p:sp>
        <p:nvSpPr>
          <p:cNvPr id="44"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3DB33C4A-6DBF-3245-B981-A2D7A39A5E47}" type="slidenum">
              <a:rPr lang="en-US" altLang="en-US" sz="1200"/>
              <a:pPr>
                <a:spcBef>
                  <a:spcPct val="0"/>
                </a:spcBef>
                <a:buFontTx/>
                <a:buNone/>
              </a:pPr>
              <a:t>62</a:t>
            </a:fld>
            <a:endParaRPr lang="en-US" altLang="en-US" sz="1200"/>
          </a:p>
        </p:txBody>
      </p:sp>
      <p:sp>
        <p:nvSpPr>
          <p:cNvPr id="335874" name="Rectangle 2"/>
          <p:cNvSpPr>
            <a:spLocks noGrp="1" noChangeArrowheads="1"/>
          </p:cNvSpPr>
          <p:nvPr>
            <p:ph type="title"/>
          </p:nvPr>
        </p:nvSpPr>
        <p:spPr>
          <a:xfrm>
            <a:off x="685800" y="279400"/>
            <a:ext cx="7772400" cy="1143000"/>
          </a:xfrm>
        </p:spPr>
        <p:txBody>
          <a:bodyPr/>
          <a:lstStyle/>
          <a:p>
            <a:pPr>
              <a:defRPr/>
            </a:pPr>
            <a:r>
              <a:rPr lang="en-US" smtClean="0">
                <a:cs typeface="+mj-cs"/>
              </a:rPr>
              <a:t>Token Ring Frame Fields</a:t>
            </a:r>
          </a:p>
        </p:txBody>
      </p:sp>
      <p:sp>
        <p:nvSpPr>
          <p:cNvPr id="335875" name="Rectangle 3"/>
          <p:cNvSpPr>
            <a:spLocks noGrp="1" noChangeArrowheads="1"/>
          </p:cNvSpPr>
          <p:nvPr>
            <p:ph type="body" idx="1"/>
          </p:nvPr>
        </p:nvSpPr>
        <p:spPr>
          <a:xfrm>
            <a:off x="673100" y="1746250"/>
            <a:ext cx="7772400" cy="4114800"/>
          </a:xfrm>
        </p:spPr>
        <p:txBody>
          <a:bodyPr/>
          <a:lstStyle/>
          <a:p>
            <a:pPr>
              <a:defRPr/>
            </a:pPr>
            <a:r>
              <a:rPr lang="en-US" dirty="0" smtClean="0">
                <a:cs typeface="+mn-cs"/>
              </a:rPr>
              <a:t>Access Control</a:t>
            </a:r>
          </a:p>
          <a:p>
            <a:pPr lvl="1">
              <a:defRPr/>
            </a:pPr>
            <a:r>
              <a:rPr lang="en-US" dirty="0" smtClean="0"/>
              <a:t>Token bit:   0 </a:t>
            </a:r>
            <a:r>
              <a:rPr lang="en-US" dirty="0" smtClean="0">
                <a:sym typeface="Wingdings" charset="0"/>
              </a:rPr>
              <a:t> token    1  data</a:t>
            </a:r>
          </a:p>
          <a:p>
            <a:pPr lvl="1">
              <a:defRPr/>
            </a:pPr>
            <a:r>
              <a:rPr lang="en-US" dirty="0" smtClean="0"/>
              <a:t>Monitor bit:  used for monitoring ring</a:t>
            </a:r>
          </a:p>
          <a:p>
            <a:pPr lvl="1">
              <a:defRPr/>
            </a:pPr>
            <a:r>
              <a:rPr lang="en-US" dirty="0" smtClean="0"/>
              <a:t>Priority and reservation bits: multiple priorities</a:t>
            </a:r>
          </a:p>
          <a:p>
            <a:pPr>
              <a:defRPr/>
            </a:pPr>
            <a:r>
              <a:rPr lang="en-US" dirty="0" smtClean="0">
                <a:cs typeface="+mn-cs"/>
              </a:rPr>
              <a:t>Frame Status</a:t>
            </a:r>
          </a:p>
          <a:p>
            <a:pPr lvl="1">
              <a:defRPr/>
            </a:pPr>
            <a:r>
              <a:rPr lang="en-US" dirty="0" smtClean="0"/>
              <a:t>Set by destination, read by sender</a:t>
            </a:r>
          </a:p>
          <a:p>
            <a:pPr>
              <a:defRPr/>
            </a:pPr>
            <a:r>
              <a:rPr lang="en-US" dirty="0" smtClean="0">
                <a:cs typeface="+mn-cs"/>
              </a:rPr>
              <a:t>Frame control</a:t>
            </a:r>
          </a:p>
          <a:p>
            <a:pPr lvl="1">
              <a:defRPr/>
            </a:pPr>
            <a:r>
              <a:rPr lang="en-US" dirty="0" smtClean="0"/>
              <a:t>Various control frames for ring maintenance</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347BD691-7AE8-5D4C-9B43-D3D134776D0D}" type="slidenum">
              <a:rPr lang="en-US" altLang="en-US" sz="1200"/>
              <a:pPr>
                <a:spcBef>
                  <a:spcPct val="0"/>
                </a:spcBef>
                <a:buFontTx/>
                <a:buNone/>
              </a:pPr>
              <a:t>63</a:t>
            </a:fld>
            <a:endParaRPr lang="en-US" altLang="en-US" sz="1200"/>
          </a:p>
        </p:txBody>
      </p:sp>
      <p:sp>
        <p:nvSpPr>
          <p:cNvPr id="337922" name="Rectangle 2"/>
          <p:cNvSpPr>
            <a:spLocks noGrp="1" noChangeArrowheads="1"/>
          </p:cNvSpPr>
          <p:nvPr>
            <p:ph type="title"/>
          </p:nvPr>
        </p:nvSpPr>
        <p:spPr/>
        <p:txBody>
          <a:bodyPr/>
          <a:lstStyle/>
          <a:p>
            <a:pPr>
              <a:defRPr/>
            </a:pPr>
            <a:r>
              <a:rPr lang="en-US" smtClean="0">
                <a:cs typeface="+mj-cs"/>
              </a:rPr>
              <a:t>Priority and Reservation</a:t>
            </a:r>
          </a:p>
        </p:txBody>
      </p:sp>
      <p:sp>
        <p:nvSpPr>
          <p:cNvPr id="337923" name="Rectangle 3"/>
          <p:cNvSpPr>
            <a:spLocks noGrp="1" noChangeArrowheads="1"/>
          </p:cNvSpPr>
          <p:nvPr>
            <p:ph type="body" idx="1"/>
          </p:nvPr>
        </p:nvSpPr>
        <p:spPr/>
        <p:txBody>
          <a:bodyPr/>
          <a:lstStyle/>
          <a:p>
            <a:pPr>
              <a:defRPr/>
            </a:pPr>
            <a:r>
              <a:rPr lang="en-US" smtClean="0">
                <a:cs typeface="+mn-cs"/>
              </a:rPr>
              <a:t>Token carries priority bits</a:t>
            </a:r>
          </a:p>
          <a:p>
            <a:pPr lvl="1">
              <a:defRPr/>
            </a:pPr>
            <a:r>
              <a:rPr lang="en-US" smtClean="0"/>
              <a:t>Only stations with frames of </a:t>
            </a:r>
            <a:r>
              <a:rPr lang="en-US" smtClean="0">
                <a:solidFill>
                  <a:schemeClr val="accent2"/>
                </a:solidFill>
              </a:rPr>
              <a:t>equal or higher</a:t>
            </a:r>
            <a:r>
              <a:rPr lang="en-US" smtClean="0"/>
              <a:t> priority can grab the token</a:t>
            </a:r>
          </a:p>
          <a:p>
            <a:pPr>
              <a:defRPr/>
            </a:pPr>
            <a:r>
              <a:rPr lang="en-US" smtClean="0">
                <a:cs typeface="+mn-cs"/>
              </a:rPr>
              <a:t>A station can make reservation</a:t>
            </a:r>
          </a:p>
          <a:p>
            <a:pPr lvl="1">
              <a:defRPr/>
            </a:pPr>
            <a:r>
              <a:rPr lang="en-US" smtClean="0"/>
              <a:t>When a data frame goes by</a:t>
            </a:r>
          </a:p>
          <a:p>
            <a:pPr lvl="1">
              <a:defRPr/>
            </a:pPr>
            <a:r>
              <a:rPr lang="en-US" smtClean="0"/>
              <a:t>If a higher priority has not been reserved</a:t>
            </a:r>
          </a:p>
          <a:p>
            <a:pPr>
              <a:defRPr/>
            </a:pPr>
            <a:r>
              <a:rPr lang="en-US" smtClean="0">
                <a:cs typeface="+mn-cs"/>
              </a:rPr>
              <a:t>A station raising the priority is responsible for lowering it again</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1AA38DF0-2B90-4D4E-9335-9B54AF4761FB}" type="slidenum">
              <a:rPr lang="en-US" altLang="en-US" sz="1200"/>
              <a:pPr>
                <a:spcBef>
                  <a:spcPct val="0"/>
                </a:spcBef>
                <a:buFontTx/>
                <a:buNone/>
              </a:pPr>
              <a:t>64</a:t>
            </a:fld>
            <a:endParaRPr lang="en-US" altLang="en-US" sz="1200"/>
          </a:p>
        </p:txBody>
      </p:sp>
      <p:sp>
        <p:nvSpPr>
          <p:cNvPr id="339970" name="Rectangle 2"/>
          <p:cNvSpPr>
            <a:spLocks noGrp="1" noChangeArrowheads="1"/>
          </p:cNvSpPr>
          <p:nvPr>
            <p:ph type="title"/>
          </p:nvPr>
        </p:nvSpPr>
        <p:spPr>
          <a:xfrm>
            <a:off x="685800" y="0"/>
            <a:ext cx="7772400" cy="1143000"/>
          </a:xfrm>
        </p:spPr>
        <p:txBody>
          <a:bodyPr/>
          <a:lstStyle/>
          <a:p>
            <a:pPr>
              <a:defRPr/>
            </a:pPr>
            <a:r>
              <a:rPr lang="en-US" smtClean="0">
                <a:cs typeface="+mj-cs"/>
              </a:rPr>
              <a:t>Ring Maintenance</a:t>
            </a:r>
          </a:p>
        </p:txBody>
      </p:sp>
      <p:sp>
        <p:nvSpPr>
          <p:cNvPr id="339971" name="Rectangle 3"/>
          <p:cNvSpPr>
            <a:spLocks noGrp="1" noChangeArrowheads="1"/>
          </p:cNvSpPr>
          <p:nvPr>
            <p:ph type="body" idx="1"/>
          </p:nvPr>
        </p:nvSpPr>
        <p:spPr>
          <a:xfrm>
            <a:off x="685800" y="1143000"/>
            <a:ext cx="7772400" cy="4724400"/>
          </a:xfrm>
        </p:spPr>
        <p:txBody>
          <a:bodyPr/>
          <a:lstStyle/>
          <a:p>
            <a:pPr>
              <a:lnSpc>
                <a:spcPct val="90000"/>
              </a:lnSpc>
              <a:defRPr/>
            </a:pPr>
            <a:r>
              <a:rPr lang="en-US" smtClean="0">
                <a:cs typeface="+mn-cs"/>
              </a:rPr>
              <a:t>Each ring has a </a:t>
            </a:r>
            <a:r>
              <a:rPr lang="en-US" smtClean="0">
                <a:solidFill>
                  <a:schemeClr val="accent2"/>
                </a:solidFill>
                <a:cs typeface="+mn-cs"/>
              </a:rPr>
              <a:t>monitor</a:t>
            </a:r>
            <a:r>
              <a:rPr lang="en-US" smtClean="0">
                <a:cs typeface="+mn-cs"/>
              </a:rPr>
              <a:t> station</a:t>
            </a:r>
          </a:p>
          <a:p>
            <a:pPr>
              <a:lnSpc>
                <a:spcPct val="90000"/>
              </a:lnSpc>
              <a:defRPr/>
            </a:pPr>
            <a:r>
              <a:rPr lang="en-US" smtClean="0">
                <a:cs typeface="+mn-cs"/>
              </a:rPr>
              <a:t>How to select a monitor?</a:t>
            </a:r>
          </a:p>
          <a:p>
            <a:pPr lvl="1">
              <a:lnSpc>
                <a:spcPct val="90000"/>
              </a:lnSpc>
              <a:defRPr/>
            </a:pPr>
            <a:r>
              <a:rPr lang="en-US" smtClean="0"/>
              <a:t>Election/self-promotion: CLAIM_TOKEN</a:t>
            </a:r>
          </a:p>
          <a:p>
            <a:pPr>
              <a:lnSpc>
                <a:spcPct val="90000"/>
              </a:lnSpc>
              <a:defRPr/>
            </a:pPr>
            <a:r>
              <a:rPr lang="en-US" smtClean="0">
                <a:cs typeface="+mn-cs"/>
              </a:rPr>
              <a:t>Responsibilities</a:t>
            </a:r>
          </a:p>
          <a:p>
            <a:pPr lvl="1">
              <a:lnSpc>
                <a:spcPct val="90000"/>
              </a:lnSpc>
              <a:defRPr/>
            </a:pPr>
            <a:r>
              <a:rPr lang="en-US" smtClean="0"/>
              <a:t>Insert additional delay</a:t>
            </a:r>
          </a:p>
          <a:p>
            <a:pPr lvl="2">
              <a:lnSpc>
                <a:spcPct val="90000"/>
              </a:lnSpc>
              <a:defRPr/>
            </a:pPr>
            <a:r>
              <a:rPr lang="en-US" sz="2000" smtClean="0"/>
              <a:t>To accommodate the token</a:t>
            </a:r>
          </a:p>
          <a:p>
            <a:pPr lvl="1">
              <a:lnSpc>
                <a:spcPct val="90000"/>
              </a:lnSpc>
              <a:defRPr/>
            </a:pPr>
            <a:r>
              <a:rPr lang="en-US" smtClean="0"/>
              <a:t>Check for lost token</a:t>
            </a:r>
          </a:p>
          <a:p>
            <a:pPr lvl="2">
              <a:lnSpc>
                <a:spcPct val="90000"/>
              </a:lnSpc>
              <a:defRPr/>
            </a:pPr>
            <a:r>
              <a:rPr lang="en-US" sz="2000" smtClean="0"/>
              <a:t>Regenerate token</a:t>
            </a:r>
          </a:p>
          <a:p>
            <a:pPr lvl="1">
              <a:lnSpc>
                <a:spcPct val="90000"/>
              </a:lnSpc>
              <a:defRPr/>
            </a:pPr>
            <a:r>
              <a:rPr lang="en-US" smtClean="0"/>
              <a:t>Watch for orphan frames</a:t>
            </a:r>
          </a:p>
          <a:p>
            <a:pPr lvl="2">
              <a:lnSpc>
                <a:spcPct val="90000"/>
              </a:lnSpc>
              <a:defRPr/>
            </a:pPr>
            <a:r>
              <a:rPr lang="en-US" sz="2000" smtClean="0"/>
              <a:t>Drain them off the ring</a:t>
            </a:r>
          </a:p>
          <a:p>
            <a:pPr lvl="1">
              <a:lnSpc>
                <a:spcPct val="90000"/>
              </a:lnSpc>
              <a:defRPr/>
            </a:pPr>
            <a:r>
              <a:rPr lang="en-US" smtClean="0"/>
              <a:t>Watch for garbled frames</a:t>
            </a:r>
          </a:p>
          <a:p>
            <a:pPr lvl="2">
              <a:lnSpc>
                <a:spcPct val="90000"/>
              </a:lnSpc>
              <a:defRPr/>
            </a:pPr>
            <a:r>
              <a:rPr lang="en-US" sz="2000" smtClean="0"/>
              <a:t>Clean up the ring and regenerate token</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0CD40886-E87B-F548-81C8-0C2186A69A3F}" type="slidenum">
              <a:rPr lang="en-US" altLang="en-US" sz="1200"/>
              <a:pPr>
                <a:spcBef>
                  <a:spcPct val="0"/>
                </a:spcBef>
                <a:buFontTx/>
                <a:buNone/>
              </a:pPr>
              <a:t>65</a:t>
            </a:fld>
            <a:endParaRPr lang="en-US" altLang="en-US" sz="1200"/>
          </a:p>
        </p:txBody>
      </p:sp>
      <p:sp>
        <p:nvSpPr>
          <p:cNvPr id="342018" name="Rectangle 2"/>
          <p:cNvSpPr>
            <a:spLocks noGrp="1" noChangeArrowheads="1"/>
          </p:cNvSpPr>
          <p:nvPr>
            <p:ph type="title"/>
          </p:nvPr>
        </p:nvSpPr>
        <p:spPr>
          <a:xfrm>
            <a:off x="685800" y="457200"/>
            <a:ext cx="7772400" cy="1143000"/>
          </a:xfrm>
        </p:spPr>
        <p:txBody>
          <a:bodyPr/>
          <a:lstStyle/>
          <a:p>
            <a:pPr>
              <a:defRPr/>
            </a:pPr>
            <a:r>
              <a:rPr lang="en-US" smtClean="0">
                <a:cs typeface="+mj-cs"/>
              </a:rPr>
              <a:t>Fault Scenarios</a:t>
            </a:r>
          </a:p>
        </p:txBody>
      </p:sp>
      <p:sp>
        <p:nvSpPr>
          <p:cNvPr id="342019" name="Rectangle 3"/>
          <p:cNvSpPr>
            <a:spLocks noGrp="1" noChangeArrowheads="1"/>
          </p:cNvSpPr>
          <p:nvPr>
            <p:ph type="body" idx="1"/>
          </p:nvPr>
        </p:nvSpPr>
        <p:spPr>
          <a:xfrm>
            <a:off x="685800" y="1676400"/>
            <a:ext cx="7772400" cy="4114800"/>
          </a:xfrm>
        </p:spPr>
        <p:txBody>
          <a:bodyPr/>
          <a:lstStyle/>
          <a:p>
            <a:pPr>
              <a:defRPr/>
            </a:pPr>
            <a:r>
              <a:rPr lang="en-US" smtClean="0">
                <a:cs typeface="+mn-cs"/>
              </a:rPr>
              <a:t>What to do if ring breaks?</a:t>
            </a:r>
          </a:p>
          <a:p>
            <a:pPr lvl="1">
              <a:defRPr/>
            </a:pPr>
            <a:r>
              <a:rPr lang="en-US" smtClean="0"/>
              <a:t>Everyone participates in detecting ring breaks</a:t>
            </a:r>
          </a:p>
          <a:p>
            <a:pPr lvl="1">
              <a:defRPr/>
            </a:pPr>
            <a:r>
              <a:rPr lang="en-US" smtClean="0"/>
              <a:t>Send beacon frames</a:t>
            </a:r>
          </a:p>
          <a:p>
            <a:pPr lvl="1">
              <a:defRPr/>
            </a:pPr>
            <a:r>
              <a:rPr lang="en-US" smtClean="0"/>
              <a:t>Figure out which stations are down</a:t>
            </a:r>
          </a:p>
          <a:p>
            <a:pPr lvl="1">
              <a:defRPr/>
            </a:pPr>
            <a:r>
              <a:rPr lang="en-US" smtClean="0"/>
              <a:t>By-pass them if possible</a:t>
            </a:r>
          </a:p>
          <a:p>
            <a:pPr>
              <a:defRPr/>
            </a:pPr>
            <a:r>
              <a:rPr lang="en-US" smtClean="0">
                <a:cs typeface="+mn-cs"/>
              </a:rPr>
              <a:t>What happens if monitor dies?</a:t>
            </a:r>
          </a:p>
          <a:p>
            <a:pPr lvl="1">
              <a:defRPr/>
            </a:pPr>
            <a:r>
              <a:rPr lang="en-US" smtClean="0"/>
              <a:t>Everyone gets a chance to become the new king</a:t>
            </a:r>
          </a:p>
          <a:p>
            <a:pPr>
              <a:defRPr/>
            </a:pPr>
            <a:r>
              <a:rPr lang="en-US" smtClean="0">
                <a:cs typeface="+mn-cs"/>
              </a:rPr>
              <a:t>What if monitor goes berserk?</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068037F7-0DA8-6047-A84B-2E83E4BC426E}" type="slidenum">
              <a:rPr lang="en-US" altLang="en-US" sz="1200"/>
              <a:pPr>
                <a:spcBef>
                  <a:spcPct val="0"/>
                </a:spcBef>
                <a:buFontTx/>
                <a:buNone/>
              </a:pPr>
              <a:t>66</a:t>
            </a:fld>
            <a:endParaRPr lang="en-US" altLang="en-US" sz="1200"/>
          </a:p>
        </p:txBody>
      </p:sp>
      <p:pic>
        <p:nvPicPr>
          <p:cNvPr id="100354" name="Picture 2" descr="dilb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8839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Footer Placeholder 4"/>
          <p:cNvSpPr txBox="1">
            <a:spLocks/>
          </p:cNvSpPr>
          <p:nvPr/>
        </p:nvSpPr>
        <p:spPr bwMode="auto">
          <a:xfrm>
            <a:off x="2819400" y="62484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spcBef>
                <a:spcPct val="0"/>
              </a:spcBef>
              <a:buFontTx/>
              <a:buNone/>
            </a:pPr>
            <a:r>
              <a:rPr lang="en-US" altLang="x-none" sz="1200"/>
              <a:t>CSci4211:          Data Link Layer: Part 2</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A0981617-8EE9-3543-AAD6-16D8844D4BB2}" type="slidenum">
              <a:rPr lang="en-US" altLang="en-US" sz="1200"/>
              <a:pPr>
                <a:spcBef>
                  <a:spcPct val="0"/>
                </a:spcBef>
                <a:buFontTx/>
                <a:buNone/>
              </a:pPr>
              <a:t>67</a:t>
            </a:fld>
            <a:endParaRPr lang="en-US" altLang="en-US" sz="1200"/>
          </a:p>
        </p:txBody>
      </p:sp>
      <p:sp>
        <p:nvSpPr>
          <p:cNvPr id="344066" name="Rectangle 2"/>
          <p:cNvSpPr>
            <a:spLocks noGrp="1" noChangeArrowheads="1"/>
          </p:cNvSpPr>
          <p:nvPr>
            <p:ph type="title"/>
          </p:nvPr>
        </p:nvSpPr>
        <p:spPr>
          <a:xfrm>
            <a:off x="533400" y="228600"/>
            <a:ext cx="7772400" cy="1143000"/>
          </a:xfrm>
        </p:spPr>
        <p:txBody>
          <a:bodyPr/>
          <a:lstStyle/>
          <a:p>
            <a:pPr>
              <a:defRPr/>
            </a:pPr>
            <a:r>
              <a:rPr lang="en-US" smtClean="0">
                <a:cs typeface="+mj-cs"/>
              </a:rPr>
              <a:t>Token Ring Summary</a:t>
            </a:r>
          </a:p>
        </p:txBody>
      </p:sp>
      <p:sp>
        <p:nvSpPr>
          <p:cNvPr id="344067" name="Rectangle 3"/>
          <p:cNvSpPr>
            <a:spLocks noGrp="1" noChangeArrowheads="1"/>
          </p:cNvSpPr>
          <p:nvPr>
            <p:ph type="body" idx="1"/>
          </p:nvPr>
        </p:nvSpPr>
        <p:spPr>
          <a:xfrm>
            <a:off x="685800" y="1676400"/>
            <a:ext cx="7772400" cy="4114800"/>
          </a:xfrm>
        </p:spPr>
        <p:txBody>
          <a:bodyPr/>
          <a:lstStyle/>
          <a:p>
            <a:pPr>
              <a:lnSpc>
                <a:spcPct val="90000"/>
              </a:lnSpc>
              <a:defRPr/>
            </a:pPr>
            <a:r>
              <a:rPr lang="en-US" smtClean="0">
                <a:cs typeface="+mn-cs"/>
              </a:rPr>
              <a:t>Stations take </a:t>
            </a:r>
            <a:r>
              <a:rPr lang="en-US" smtClean="0">
                <a:solidFill>
                  <a:schemeClr val="accent2"/>
                </a:solidFill>
                <a:cs typeface="+mn-cs"/>
              </a:rPr>
              <a:t>turns</a:t>
            </a:r>
            <a:r>
              <a:rPr lang="en-US" smtClean="0">
                <a:cs typeface="+mn-cs"/>
              </a:rPr>
              <a:t> to transmit</a:t>
            </a:r>
          </a:p>
          <a:p>
            <a:pPr>
              <a:lnSpc>
                <a:spcPct val="90000"/>
              </a:lnSpc>
              <a:defRPr/>
            </a:pPr>
            <a:r>
              <a:rPr lang="en-US" smtClean="0">
                <a:cs typeface="+mn-cs"/>
              </a:rPr>
              <a:t>Only the station with the token can transmit</a:t>
            </a:r>
          </a:p>
          <a:p>
            <a:pPr>
              <a:lnSpc>
                <a:spcPct val="90000"/>
              </a:lnSpc>
              <a:defRPr/>
            </a:pPr>
            <a:r>
              <a:rPr lang="en-US" smtClean="0">
                <a:cs typeface="+mn-cs"/>
              </a:rPr>
              <a:t>Sender receives its own transmission</a:t>
            </a:r>
          </a:p>
          <a:p>
            <a:pPr lvl="1">
              <a:lnSpc>
                <a:spcPct val="90000"/>
              </a:lnSpc>
              <a:defRPr/>
            </a:pPr>
            <a:r>
              <a:rPr lang="en-US" smtClean="0"/>
              <a:t>Drains its frame off the ring</a:t>
            </a:r>
          </a:p>
          <a:p>
            <a:pPr>
              <a:lnSpc>
                <a:spcPct val="90000"/>
              </a:lnSpc>
              <a:defRPr/>
            </a:pPr>
            <a:r>
              <a:rPr lang="en-US" smtClean="0">
                <a:cs typeface="+mn-cs"/>
              </a:rPr>
              <a:t>Releases token after transmission/reception</a:t>
            </a:r>
          </a:p>
          <a:p>
            <a:pPr>
              <a:lnSpc>
                <a:spcPct val="90000"/>
              </a:lnSpc>
              <a:defRPr/>
            </a:pPr>
            <a:r>
              <a:rPr lang="en-US" smtClean="0">
                <a:cs typeface="+mn-cs"/>
              </a:rPr>
              <a:t>Deterministic delivery possible</a:t>
            </a:r>
          </a:p>
          <a:p>
            <a:pPr>
              <a:lnSpc>
                <a:spcPct val="90000"/>
              </a:lnSpc>
              <a:defRPr/>
            </a:pPr>
            <a:r>
              <a:rPr lang="en-US" smtClean="0">
                <a:cs typeface="+mn-cs"/>
              </a:rPr>
              <a:t>High throughput under heavy load</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85534E85-FD2A-8147-968C-0D135F70D675}" type="slidenum">
              <a:rPr lang="en-US" altLang="en-US" sz="1200"/>
              <a:pPr>
                <a:spcBef>
                  <a:spcPct val="0"/>
                </a:spcBef>
                <a:buFontTx/>
                <a:buNone/>
              </a:pPr>
              <a:t>68</a:t>
            </a:fld>
            <a:endParaRPr lang="en-US" altLang="en-US" sz="1200"/>
          </a:p>
        </p:txBody>
      </p:sp>
      <p:sp>
        <p:nvSpPr>
          <p:cNvPr id="345090" name="Rectangle 2"/>
          <p:cNvSpPr>
            <a:spLocks noGrp="1" noChangeArrowheads="1"/>
          </p:cNvSpPr>
          <p:nvPr>
            <p:ph type="title"/>
          </p:nvPr>
        </p:nvSpPr>
        <p:spPr/>
        <p:txBody>
          <a:bodyPr/>
          <a:lstStyle/>
          <a:p>
            <a:pPr>
              <a:defRPr/>
            </a:pPr>
            <a:r>
              <a:rPr lang="en-US" smtClean="0">
                <a:cs typeface="+mj-cs"/>
              </a:rPr>
              <a:t>Ethernet </a:t>
            </a:r>
            <a:r>
              <a:rPr lang="en-US" i="1" smtClean="0">
                <a:cs typeface="+mj-cs"/>
              </a:rPr>
              <a:t>vs</a:t>
            </a:r>
            <a:r>
              <a:rPr lang="en-US" smtClean="0">
                <a:cs typeface="+mj-cs"/>
              </a:rPr>
              <a:t> Token Ring</a:t>
            </a:r>
          </a:p>
        </p:txBody>
      </p:sp>
      <p:sp>
        <p:nvSpPr>
          <p:cNvPr id="345091" name="Rectangle 3"/>
          <p:cNvSpPr>
            <a:spLocks noGrp="1" noChangeArrowheads="1"/>
          </p:cNvSpPr>
          <p:nvPr>
            <p:ph type="body" sz="half" idx="1"/>
          </p:nvPr>
        </p:nvSpPr>
        <p:spPr/>
        <p:txBody>
          <a:bodyPr/>
          <a:lstStyle/>
          <a:p>
            <a:pPr>
              <a:defRPr/>
            </a:pPr>
            <a:r>
              <a:rPr lang="en-US" sz="2400" smtClean="0">
                <a:cs typeface="+mn-cs"/>
              </a:rPr>
              <a:t>Non-deterministic</a:t>
            </a:r>
          </a:p>
          <a:p>
            <a:pPr>
              <a:defRPr/>
            </a:pPr>
            <a:r>
              <a:rPr lang="en-US" sz="2400" smtClean="0">
                <a:cs typeface="+mn-cs"/>
              </a:rPr>
              <a:t>No delays at low loads</a:t>
            </a:r>
          </a:p>
          <a:p>
            <a:pPr>
              <a:defRPr/>
            </a:pPr>
            <a:r>
              <a:rPr lang="en-US" sz="2400" smtClean="0">
                <a:cs typeface="+mn-cs"/>
              </a:rPr>
              <a:t>Low throughput under heavy load</a:t>
            </a:r>
          </a:p>
          <a:p>
            <a:pPr>
              <a:defRPr/>
            </a:pPr>
            <a:r>
              <a:rPr lang="en-US" sz="2400" smtClean="0">
                <a:cs typeface="+mn-cs"/>
              </a:rPr>
              <a:t>No priorities</a:t>
            </a:r>
          </a:p>
          <a:p>
            <a:pPr>
              <a:defRPr/>
            </a:pPr>
            <a:r>
              <a:rPr lang="en-US" sz="2400" smtClean="0">
                <a:cs typeface="+mn-cs"/>
              </a:rPr>
              <a:t>No management overhead</a:t>
            </a:r>
          </a:p>
          <a:p>
            <a:pPr>
              <a:defRPr/>
            </a:pPr>
            <a:r>
              <a:rPr lang="en-US" sz="2400" smtClean="0">
                <a:cs typeface="+mn-cs"/>
              </a:rPr>
              <a:t>Large minimum size</a:t>
            </a:r>
          </a:p>
        </p:txBody>
      </p:sp>
      <p:sp>
        <p:nvSpPr>
          <p:cNvPr id="345092" name="Rectangle 4"/>
          <p:cNvSpPr>
            <a:spLocks noGrp="1" noChangeArrowheads="1"/>
          </p:cNvSpPr>
          <p:nvPr>
            <p:ph type="body" sz="half" idx="2"/>
          </p:nvPr>
        </p:nvSpPr>
        <p:spPr/>
        <p:txBody>
          <a:bodyPr/>
          <a:lstStyle/>
          <a:p>
            <a:pPr>
              <a:defRPr/>
            </a:pPr>
            <a:r>
              <a:rPr lang="en-US" sz="2400" smtClean="0">
                <a:cs typeface="+mn-cs"/>
              </a:rPr>
              <a:t>Deterministic</a:t>
            </a:r>
          </a:p>
          <a:p>
            <a:pPr>
              <a:defRPr/>
            </a:pPr>
            <a:r>
              <a:rPr lang="en-US" sz="2400" smtClean="0">
                <a:cs typeface="+mn-cs"/>
              </a:rPr>
              <a:t>Substantial delays at low loads</a:t>
            </a:r>
          </a:p>
          <a:p>
            <a:pPr>
              <a:defRPr/>
            </a:pPr>
            <a:r>
              <a:rPr lang="en-US" sz="2400" smtClean="0">
                <a:cs typeface="+mn-cs"/>
              </a:rPr>
              <a:t>High throughput under heavy load</a:t>
            </a:r>
          </a:p>
          <a:p>
            <a:pPr>
              <a:defRPr/>
            </a:pPr>
            <a:r>
              <a:rPr lang="en-US" sz="2400" smtClean="0">
                <a:cs typeface="+mn-cs"/>
              </a:rPr>
              <a:t>Multiple priorities</a:t>
            </a:r>
          </a:p>
          <a:p>
            <a:pPr>
              <a:defRPr/>
            </a:pPr>
            <a:r>
              <a:rPr lang="en-US" sz="2400" smtClean="0">
                <a:cs typeface="+mn-cs"/>
              </a:rPr>
              <a:t>Complex management</a:t>
            </a:r>
          </a:p>
          <a:p>
            <a:pPr>
              <a:defRPr/>
            </a:pPr>
            <a:r>
              <a:rPr lang="en-US" sz="2400" smtClean="0">
                <a:cs typeface="+mn-cs"/>
              </a:rPr>
              <a:t>Small frames possible</a:t>
            </a:r>
          </a:p>
        </p:txBody>
      </p:sp>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44"/>
          <p:cNvSpPr>
            <a:spLocks noChangeArrowheads="1"/>
          </p:cNvSpPr>
          <p:nvPr/>
        </p:nvSpPr>
        <p:spPr bwMode="auto">
          <a:xfrm>
            <a:off x="1184275" y="2446338"/>
            <a:ext cx="955675" cy="700087"/>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sp>
        <p:nvSpPr>
          <p:cNvPr id="103426" name="Text Box 45"/>
          <p:cNvSpPr txBox="1">
            <a:spLocks noChangeArrowheads="1"/>
          </p:cNvSpPr>
          <p:nvPr/>
        </p:nvSpPr>
        <p:spPr bwMode="auto">
          <a:xfrm>
            <a:off x="623888" y="1905000"/>
            <a:ext cx="192563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0000"/>
              </a:lnSpc>
              <a:spcBef>
                <a:spcPct val="0"/>
              </a:spcBef>
              <a:buFontTx/>
              <a:buNone/>
            </a:pPr>
            <a:r>
              <a:rPr lang="en-US" altLang="x-none" sz="1600">
                <a:solidFill>
                  <a:srgbClr val="000000"/>
                </a:solidFill>
                <a:latin typeface="Arial" charset="0"/>
              </a:rPr>
              <a:t>cable headend</a:t>
            </a:r>
          </a:p>
        </p:txBody>
      </p:sp>
      <p:sp>
        <p:nvSpPr>
          <p:cNvPr id="103427" name="Text Box 126"/>
          <p:cNvSpPr txBox="1">
            <a:spLocks noChangeArrowheads="1"/>
          </p:cNvSpPr>
          <p:nvPr/>
        </p:nvSpPr>
        <p:spPr bwMode="auto">
          <a:xfrm>
            <a:off x="1049338" y="2416175"/>
            <a:ext cx="950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eaLnBrk="1" hangingPunct="1">
              <a:spcBef>
                <a:spcPct val="0"/>
              </a:spcBef>
              <a:buFontTx/>
              <a:buNone/>
            </a:pPr>
            <a:r>
              <a:rPr lang="en-US" altLang="x-none" sz="1600">
                <a:solidFill>
                  <a:srgbClr val="000000"/>
                </a:solidFill>
                <a:latin typeface="Arial" charset="0"/>
              </a:rPr>
              <a:t>CMTS</a:t>
            </a:r>
          </a:p>
        </p:txBody>
      </p:sp>
      <p:sp>
        <p:nvSpPr>
          <p:cNvPr id="103428" name="AutoShape 127"/>
          <p:cNvSpPr>
            <a:spLocks noChangeArrowheads="1"/>
          </p:cNvSpPr>
          <p:nvPr/>
        </p:nvSpPr>
        <p:spPr bwMode="auto">
          <a:xfrm>
            <a:off x="1089025" y="2182813"/>
            <a:ext cx="1206500" cy="261937"/>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3429" name="Group 128"/>
          <p:cNvGrpSpPr>
            <a:grpSpLocks/>
          </p:cNvGrpSpPr>
          <p:nvPr/>
        </p:nvGrpSpPr>
        <p:grpSpPr bwMode="auto">
          <a:xfrm>
            <a:off x="481013" y="3559175"/>
            <a:ext cx="2000250" cy="811213"/>
            <a:chOff x="3240" y="1830"/>
            <a:chExt cx="1372" cy="723"/>
          </a:xfrm>
        </p:grpSpPr>
        <p:sp>
          <p:nvSpPr>
            <p:cNvPr id="103562" name="Freeform 129"/>
            <p:cNvSpPr>
              <a:spLocks/>
            </p:cNvSpPr>
            <p:nvPr/>
          </p:nvSpPr>
          <p:spPr bwMode="auto">
            <a:xfrm>
              <a:off x="3240" y="1830"/>
              <a:ext cx="1372" cy="723"/>
            </a:xfrm>
            <a:custGeom>
              <a:avLst/>
              <a:gdLst>
                <a:gd name="T0" fmla="*/ 1509012 w 765"/>
                <a:gd name="T1" fmla="*/ 5729 h 459"/>
                <a:gd name="T2" fmla="*/ 1027025 w 765"/>
                <a:gd name="T3" fmla="*/ 40395 h 459"/>
                <a:gd name="T4" fmla="*/ 340902 w 765"/>
                <a:gd name="T5" fmla="*/ 58024 h 459"/>
                <a:gd name="T6" fmla="*/ 49874 w 765"/>
                <a:gd name="T7" fmla="*/ 194383 h 459"/>
                <a:gd name="T8" fmla="*/ 640932 w 765"/>
                <a:gd name="T9" fmla="*/ 256788 h 459"/>
                <a:gd name="T10" fmla="*/ 1233656 w 765"/>
                <a:gd name="T11" fmla="*/ 246677 h 459"/>
                <a:gd name="T12" fmla="*/ 2079640 w 765"/>
                <a:gd name="T13" fmla="*/ 256788 h 459"/>
                <a:gd name="T14" fmla="*/ 2485867 w 765"/>
                <a:gd name="T15" fmla="*/ 251149 h 459"/>
                <a:gd name="T16" fmla="*/ 2678580 w 765"/>
                <a:gd name="T17" fmla="*/ 215337 h 459"/>
                <a:gd name="T18" fmla="*/ 2671282 w 765"/>
                <a:gd name="T19" fmla="*/ 91397 h 459"/>
                <a:gd name="T20" fmla="*/ 2357408 w 765"/>
                <a:gd name="T21" fmla="*/ 19830 h 459"/>
                <a:gd name="T22" fmla="*/ 1509012 w 765"/>
                <a:gd name="T23" fmla="*/ 5729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63" name="Line 130"/>
            <p:cNvSpPr>
              <a:spLocks noChangeShapeType="1"/>
            </p:cNvSpPr>
            <p:nvPr/>
          </p:nvSpPr>
          <p:spPr bwMode="auto">
            <a:xfrm flipV="1">
              <a:off x="3763" y="2054"/>
              <a:ext cx="108" cy="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4" name="Line 131"/>
            <p:cNvSpPr>
              <a:spLocks noChangeShapeType="1"/>
            </p:cNvSpPr>
            <p:nvPr/>
          </p:nvSpPr>
          <p:spPr bwMode="auto">
            <a:xfrm>
              <a:off x="3616" y="2204"/>
              <a:ext cx="0"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5" name="Line 132"/>
            <p:cNvSpPr>
              <a:spLocks noChangeShapeType="1"/>
            </p:cNvSpPr>
            <p:nvPr/>
          </p:nvSpPr>
          <p:spPr bwMode="auto">
            <a:xfrm flipV="1">
              <a:off x="3763" y="2114"/>
              <a:ext cx="226" cy="2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6" name="Line 133"/>
            <p:cNvSpPr>
              <a:spLocks noChangeShapeType="1"/>
            </p:cNvSpPr>
            <p:nvPr/>
          </p:nvSpPr>
          <p:spPr bwMode="auto">
            <a:xfrm>
              <a:off x="4076" y="2113"/>
              <a:ext cx="0" cy="1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7" name="Line 134"/>
            <p:cNvSpPr>
              <a:spLocks noChangeShapeType="1"/>
            </p:cNvSpPr>
            <p:nvPr/>
          </p:nvSpPr>
          <p:spPr bwMode="auto">
            <a:xfrm>
              <a:off x="3779" y="2380"/>
              <a:ext cx="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8" name="Line 135"/>
            <p:cNvSpPr>
              <a:spLocks noChangeShapeType="1"/>
            </p:cNvSpPr>
            <p:nvPr/>
          </p:nvSpPr>
          <p:spPr bwMode="auto">
            <a:xfrm>
              <a:off x="4255" y="2372"/>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569" name="Group 136"/>
            <p:cNvGrpSpPr>
              <a:grpSpLocks/>
            </p:cNvGrpSpPr>
            <p:nvPr/>
          </p:nvGrpSpPr>
          <p:grpSpPr bwMode="auto">
            <a:xfrm>
              <a:off x="3860" y="1969"/>
              <a:ext cx="335" cy="148"/>
              <a:chOff x="4650" y="1129"/>
              <a:chExt cx="246" cy="95"/>
            </a:xfrm>
          </p:grpSpPr>
          <p:sp>
            <p:nvSpPr>
              <p:cNvPr id="103599"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sp>
            <p:nvSpPr>
              <p:cNvPr id="103600"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spcBef>
                    <a:spcPct val="0"/>
                  </a:spcBef>
                  <a:buFontTx/>
                  <a:buNone/>
                </a:pPr>
                <a:endParaRPr lang="x-none" altLang="x-none" sz="2400">
                  <a:solidFill>
                    <a:srgbClr val="000000"/>
                  </a:solidFill>
                  <a:latin typeface="Times New Roman" charset="0"/>
                </a:endParaRPr>
              </a:p>
            </p:txBody>
          </p:sp>
          <p:sp>
            <p:nvSpPr>
              <p:cNvPr id="103601"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grpSp>
            <p:nvGrpSpPr>
              <p:cNvPr id="103602" name="Group 140"/>
              <p:cNvGrpSpPr>
                <a:grpSpLocks/>
              </p:cNvGrpSpPr>
              <p:nvPr/>
            </p:nvGrpSpPr>
            <p:grpSpPr bwMode="auto">
              <a:xfrm>
                <a:off x="4699" y="1145"/>
                <a:ext cx="138" cy="29"/>
                <a:chOff x="2468" y="1332"/>
                <a:chExt cx="310" cy="60"/>
              </a:xfrm>
            </p:grpSpPr>
            <p:sp>
              <p:nvSpPr>
                <p:cNvPr id="103605" name="Freeform 14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06" name="Freeform 14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603" name="Line 143"/>
              <p:cNvSpPr>
                <a:spLocks noChangeShapeType="1"/>
              </p:cNvSpPr>
              <p:nvPr/>
            </p:nvSpPr>
            <p:spPr bwMode="auto">
              <a:xfrm>
                <a:off x="4650"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4" name="Line 144"/>
              <p:cNvSpPr>
                <a:spLocks noChangeShapeType="1"/>
              </p:cNvSpPr>
              <p:nvPr/>
            </p:nvSpPr>
            <p:spPr bwMode="auto">
              <a:xfrm>
                <a:off x="4894" y="1160"/>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70" name="Group 145"/>
            <p:cNvGrpSpPr>
              <a:grpSpLocks/>
            </p:cNvGrpSpPr>
            <p:nvPr/>
          </p:nvGrpSpPr>
          <p:grpSpPr bwMode="auto">
            <a:xfrm>
              <a:off x="3922" y="2284"/>
              <a:ext cx="336" cy="154"/>
              <a:chOff x="4650" y="1129"/>
              <a:chExt cx="246" cy="95"/>
            </a:xfrm>
          </p:grpSpPr>
          <p:sp>
            <p:nvSpPr>
              <p:cNvPr id="103591"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sp>
            <p:nvSpPr>
              <p:cNvPr id="103592"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spcBef>
                    <a:spcPct val="0"/>
                  </a:spcBef>
                  <a:buFontTx/>
                  <a:buNone/>
                </a:pPr>
                <a:endParaRPr lang="x-none" altLang="x-none" sz="2400">
                  <a:solidFill>
                    <a:srgbClr val="000000"/>
                  </a:solidFill>
                  <a:latin typeface="Times New Roman" charset="0"/>
                </a:endParaRPr>
              </a:p>
            </p:txBody>
          </p:sp>
          <p:sp>
            <p:nvSpPr>
              <p:cNvPr id="103593"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grpSp>
            <p:nvGrpSpPr>
              <p:cNvPr id="103594" name="Group 149"/>
              <p:cNvGrpSpPr>
                <a:grpSpLocks/>
              </p:cNvGrpSpPr>
              <p:nvPr/>
            </p:nvGrpSpPr>
            <p:grpSpPr bwMode="auto">
              <a:xfrm>
                <a:off x="4699" y="1145"/>
                <a:ext cx="138" cy="29"/>
                <a:chOff x="2468" y="1332"/>
                <a:chExt cx="310" cy="60"/>
              </a:xfrm>
            </p:grpSpPr>
            <p:sp>
              <p:nvSpPr>
                <p:cNvPr id="103597" name="Freeform 15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98" name="Freeform 15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595" name="Line 15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6" name="Line 153"/>
              <p:cNvSpPr>
                <a:spLocks noChangeShapeType="1"/>
              </p:cNvSpPr>
              <p:nvPr/>
            </p:nvSpPr>
            <p:spPr bwMode="auto">
              <a:xfrm>
                <a:off x="4894" y="1161"/>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71" name="Group 154"/>
            <p:cNvGrpSpPr>
              <a:grpSpLocks/>
            </p:cNvGrpSpPr>
            <p:nvPr/>
          </p:nvGrpSpPr>
          <p:grpSpPr bwMode="auto">
            <a:xfrm>
              <a:off x="3443" y="2054"/>
              <a:ext cx="335" cy="149"/>
              <a:chOff x="4650" y="1129"/>
              <a:chExt cx="246" cy="95"/>
            </a:xfrm>
          </p:grpSpPr>
          <p:sp>
            <p:nvSpPr>
              <p:cNvPr id="10358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sp>
            <p:nvSpPr>
              <p:cNvPr id="10358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spcBef>
                    <a:spcPct val="0"/>
                  </a:spcBef>
                  <a:buFontTx/>
                  <a:buNone/>
                </a:pPr>
                <a:endParaRPr lang="x-none" altLang="x-none" sz="2400">
                  <a:solidFill>
                    <a:srgbClr val="000000"/>
                  </a:solidFill>
                  <a:latin typeface="Times New Roman" charset="0"/>
                </a:endParaRPr>
              </a:p>
            </p:txBody>
          </p:sp>
          <p:sp>
            <p:nvSpPr>
              <p:cNvPr id="10358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grpSp>
            <p:nvGrpSpPr>
              <p:cNvPr id="103586" name="Group 158"/>
              <p:cNvGrpSpPr>
                <a:grpSpLocks/>
              </p:cNvGrpSpPr>
              <p:nvPr/>
            </p:nvGrpSpPr>
            <p:grpSpPr bwMode="auto">
              <a:xfrm>
                <a:off x="4699" y="1145"/>
                <a:ext cx="138" cy="29"/>
                <a:chOff x="2468" y="1332"/>
                <a:chExt cx="310" cy="60"/>
              </a:xfrm>
            </p:grpSpPr>
            <p:sp>
              <p:nvSpPr>
                <p:cNvPr id="103589" name="Freeform 15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90" name="Freeform 16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587" name="Line 161"/>
              <p:cNvSpPr>
                <a:spLocks noChangeShapeType="1"/>
              </p:cNvSpPr>
              <p:nvPr/>
            </p:nvSpPr>
            <p:spPr bwMode="auto">
              <a:xfrm>
                <a:off x="4650"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8" name="Line 16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72" name="Group 163"/>
            <p:cNvGrpSpPr>
              <a:grpSpLocks/>
            </p:cNvGrpSpPr>
            <p:nvPr/>
          </p:nvGrpSpPr>
          <p:grpSpPr bwMode="auto">
            <a:xfrm>
              <a:off x="3452" y="2284"/>
              <a:ext cx="336" cy="148"/>
              <a:chOff x="4650" y="1129"/>
              <a:chExt cx="246" cy="95"/>
            </a:xfrm>
          </p:grpSpPr>
          <p:sp>
            <p:nvSpPr>
              <p:cNvPr id="10357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sp>
            <p:nvSpPr>
              <p:cNvPr id="10357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spcBef>
                    <a:spcPct val="0"/>
                  </a:spcBef>
                  <a:buFontTx/>
                  <a:buNone/>
                </a:pPr>
                <a:endParaRPr lang="x-none" altLang="x-none" sz="2400">
                  <a:solidFill>
                    <a:srgbClr val="000000"/>
                  </a:solidFill>
                  <a:latin typeface="Times New Roman" charset="0"/>
                </a:endParaRPr>
              </a:p>
            </p:txBody>
          </p:sp>
          <p:sp>
            <p:nvSpPr>
              <p:cNvPr id="10357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grpSp>
            <p:nvGrpSpPr>
              <p:cNvPr id="103578" name="Group 167"/>
              <p:cNvGrpSpPr>
                <a:grpSpLocks/>
              </p:cNvGrpSpPr>
              <p:nvPr/>
            </p:nvGrpSpPr>
            <p:grpSpPr bwMode="auto">
              <a:xfrm>
                <a:off x="4699" y="1145"/>
                <a:ext cx="138" cy="29"/>
                <a:chOff x="2468" y="1332"/>
                <a:chExt cx="310" cy="60"/>
              </a:xfrm>
            </p:grpSpPr>
            <p:sp>
              <p:nvSpPr>
                <p:cNvPr id="103581" name="Freeform 1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82" name="Freeform 1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579" name="Line 170"/>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0" name="Line 171"/>
              <p:cNvSpPr>
                <a:spLocks noChangeShapeType="1"/>
              </p:cNvSpPr>
              <p:nvPr/>
            </p:nvSpPr>
            <p:spPr bwMode="auto">
              <a:xfrm>
                <a:off x="4893"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3573" name="Line 172"/>
            <p:cNvSpPr>
              <a:spLocks noChangeShapeType="1"/>
            </p:cNvSpPr>
            <p:nvPr/>
          </p:nvSpPr>
          <p:spPr bwMode="auto">
            <a:xfrm>
              <a:off x="4423" y="2370"/>
              <a:ext cx="15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574" name="Text Box 580"/>
            <p:cNvSpPr txBox="1">
              <a:spLocks noChangeArrowheads="1"/>
            </p:cNvSpPr>
            <p:nvPr/>
          </p:nvSpPr>
          <p:spPr bwMode="auto">
            <a:xfrm>
              <a:off x="4231" y="1988"/>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800">
                  <a:solidFill>
                    <a:srgbClr val="000000"/>
                  </a:solidFill>
                  <a:latin typeface="Arial" charset="0"/>
                </a:rPr>
                <a:t>ISP</a:t>
              </a:r>
            </a:p>
          </p:txBody>
        </p:sp>
      </p:grpSp>
      <p:sp>
        <p:nvSpPr>
          <p:cNvPr id="103430" name="Freeform 174"/>
          <p:cNvSpPr>
            <a:spLocks/>
          </p:cNvSpPr>
          <p:nvPr/>
        </p:nvSpPr>
        <p:spPr bwMode="auto">
          <a:xfrm flipH="1">
            <a:off x="1563688" y="2871788"/>
            <a:ext cx="163512" cy="927100"/>
          </a:xfrm>
          <a:custGeom>
            <a:avLst/>
            <a:gdLst>
              <a:gd name="T0" fmla="*/ 0 w 130"/>
              <a:gd name="T1" fmla="*/ 0 h 584"/>
              <a:gd name="T2" fmla="*/ 2147483646 w 130"/>
              <a:gd name="T3" fmla="*/ 0 h 584"/>
              <a:gd name="T4" fmla="*/ 2147483646 w 130"/>
              <a:gd name="T5" fmla="*/ 2147483646 h 584"/>
              <a:gd name="T6" fmla="*/ 0 60000 65536"/>
              <a:gd name="T7" fmla="*/ 0 60000 65536"/>
              <a:gd name="T8" fmla="*/ 0 60000 65536"/>
            </a:gdLst>
            <a:ahLst/>
            <a:cxnLst>
              <a:cxn ang="T6">
                <a:pos x="T0" y="T1"/>
              </a:cxn>
              <a:cxn ang="T7">
                <a:pos x="T2" y="T3"/>
              </a:cxn>
              <a:cxn ang="T8">
                <a:pos x="T4" y="T5"/>
              </a:cxn>
            </a:cxnLst>
            <a:rect l="0" t="0" r="r" b="b"/>
            <a:pathLst>
              <a:path w="130" h="584">
                <a:moveTo>
                  <a:pt x="0" y="0"/>
                </a:moveTo>
                <a:lnTo>
                  <a:pt x="130" y="0"/>
                </a:lnTo>
                <a:lnTo>
                  <a:pt x="130" y="58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31" name="Line 176"/>
          <p:cNvSpPr>
            <a:spLocks noChangeShapeType="1"/>
          </p:cNvSpPr>
          <p:nvPr/>
        </p:nvSpPr>
        <p:spPr bwMode="auto">
          <a:xfrm flipH="1" flipV="1">
            <a:off x="1903413" y="2995613"/>
            <a:ext cx="452437" cy="3810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2" name="Text Box 177"/>
          <p:cNvSpPr txBox="1">
            <a:spLocks noChangeArrowheads="1"/>
          </p:cNvSpPr>
          <p:nvPr/>
        </p:nvSpPr>
        <p:spPr bwMode="auto">
          <a:xfrm>
            <a:off x="1885950" y="3201988"/>
            <a:ext cx="17414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r">
              <a:lnSpc>
                <a:spcPct val="85000"/>
              </a:lnSpc>
              <a:spcBef>
                <a:spcPct val="0"/>
              </a:spcBef>
              <a:buFontTx/>
              <a:buNone/>
            </a:pPr>
            <a:r>
              <a:rPr lang="en-US" altLang="x-none" sz="1400">
                <a:solidFill>
                  <a:srgbClr val="000000"/>
                </a:solidFill>
                <a:latin typeface="Arial" charset="0"/>
              </a:rPr>
              <a:t>cable modem</a:t>
            </a:r>
          </a:p>
          <a:p>
            <a:pPr algn="r">
              <a:lnSpc>
                <a:spcPct val="85000"/>
              </a:lnSpc>
              <a:spcBef>
                <a:spcPct val="0"/>
              </a:spcBef>
              <a:buFontTx/>
              <a:buNone/>
            </a:pPr>
            <a:r>
              <a:rPr lang="en-US" altLang="x-none" sz="1400">
                <a:solidFill>
                  <a:srgbClr val="000000"/>
                </a:solidFill>
                <a:latin typeface="Arial" charset="0"/>
              </a:rPr>
              <a:t>termination system</a:t>
            </a:r>
          </a:p>
        </p:txBody>
      </p:sp>
      <p:sp>
        <p:nvSpPr>
          <p:cNvPr id="57382" name="Rectangle 3"/>
          <p:cNvSpPr>
            <a:spLocks noChangeArrowheads="1"/>
          </p:cNvSpPr>
          <p:nvPr/>
        </p:nvSpPr>
        <p:spPr bwMode="auto">
          <a:xfrm>
            <a:off x="569913" y="4559300"/>
            <a:ext cx="8401050" cy="2090738"/>
          </a:xfrm>
          <a:prstGeom prst="rect">
            <a:avLst/>
          </a:prstGeom>
          <a:noFill/>
          <a:ln>
            <a:noFill/>
          </a:ln>
          <a:extLst>
            <a:ext uri="{909E8E84-426E-40dd-AFC4-6F175D3DCCD1}"/>
            <a:ext uri="{91240B29-F687-4f45-9708-019B960494DF}"/>
          </a:extLst>
        </p:spPr>
        <p:txBody>
          <a:bodyPr/>
          <a:lstStyle/>
          <a:p>
            <a:pPr marL="231775" indent="-231775" eaLnBrk="1" hangingPunct="1">
              <a:lnSpc>
                <a:spcPct val="85000"/>
              </a:lnSpc>
              <a:spcBef>
                <a:spcPct val="20000"/>
              </a:spcBef>
              <a:buClr>
                <a:srgbClr val="000099"/>
              </a:buClr>
              <a:buSzPct val="100000"/>
              <a:buFont typeface="Wingdings" charset="2"/>
              <a:buChar char="§"/>
              <a:defRPr/>
            </a:pPr>
            <a:r>
              <a:rPr lang="en-US" sz="2000" dirty="0">
                <a:solidFill>
                  <a:srgbClr val="CC0000"/>
                </a:solidFill>
                <a:latin typeface="Gill Sans MT" charset="0"/>
              </a:rPr>
              <a:t>multiple </a:t>
            </a:r>
            <a:r>
              <a:rPr lang="en-US" sz="2000" dirty="0">
                <a:solidFill>
                  <a:srgbClr val="000000"/>
                </a:solidFill>
                <a:latin typeface="Gill Sans MT" charset="0"/>
              </a:rPr>
              <a:t>40Mbps downstream (broadcast) channels </a:t>
            </a:r>
            <a:r>
              <a:rPr lang="en-US" sz="2000" dirty="0">
                <a:latin typeface="Gill Sans MT" charset="0"/>
              </a:rPr>
              <a:t>(each: 6MHz)</a:t>
            </a:r>
            <a:endParaRPr lang="en-US" sz="2000" dirty="0">
              <a:solidFill>
                <a:srgbClr val="000000"/>
              </a:solidFill>
              <a:latin typeface="Gill Sans MT" charset="0"/>
            </a:endParaRPr>
          </a:p>
          <a:p>
            <a:pPr marL="800100" lvl="1" indent="-342900" eaLnBrk="1" hangingPunct="1">
              <a:lnSpc>
                <a:spcPct val="85000"/>
              </a:lnSpc>
              <a:spcBef>
                <a:spcPct val="20000"/>
              </a:spcBef>
              <a:buClr>
                <a:srgbClr val="000099"/>
              </a:buClr>
              <a:buSzPct val="100000"/>
              <a:buFont typeface="Wingdings" charset="0"/>
              <a:buChar char="§"/>
              <a:defRPr/>
            </a:pPr>
            <a:r>
              <a:rPr lang="en-US" sz="2000" dirty="0">
                <a:solidFill>
                  <a:srgbClr val="000000"/>
                </a:solidFill>
                <a:latin typeface="Gill Sans MT" charset="0"/>
              </a:rPr>
              <a:t>single CMTS transmits into channels </a:t>
            </a:r>
          </a:p>
          <a:p>
            <a:pPr marL="231775" indent="-231775" eaLnBrk="1" hangingPunct="1">
              <a:lnSpc>
                <a:spcPct val="85000"/>
              </a:lnSpc>
              <a:spcBef>
                <a:spcPct val="20000"/>
              </a:spcBef>
              <a:buClr>
                <a:srgbClr val="000099"/>
              </a:buClr>
              <a:buSzPct val="100000"/>
              <a:buFont typeface="Wingdings" charset="2"/>
              <a:buChar char="§"/>
              <a:defRPr/>
            </a:pPr>
            <a:r>
              <a:rPr lang="en-US" sz="2000" dirty="0">
                <a:solidFill>
                  <a:srgbClr val="CC0000"/>
                </a:solidFill>
                <a:latin typeface="Gill Sans MT" charset="0"/>
              </a:rPr>
              <a:t>multiple</a:t>
            </a:r>
            <a:r>
              <a:rPr lang="en-US" sz="2000" dirty="0">
                <a:solidFill>
                  <a:srgbClr val="000099"/>
                </a:solidFill>
                <a:latin typeface="Gill Sans MT" charset="0"/>
              </a:rPr>
              <a:t> </a:t>
            </a:r>
            <a:r>
              <a:rPr lang="en-US" sz="2000" dirty="0">
                <a:solidFill>
                  <a:srgbClr val="000000"/>
                </a:solidFill>
                <a:latin typeface="Gill Sans MT" charset="0"/>
              </a:rPr>
              <a:t>30 Mbps upstream channels </a:t>
            </a:r>
            <a:r>
              <a:rPr lang="en-US" sz="2000" dirty="0">
                <a:latin typeface="Gill Sans MT" charset="0"/>
              </a:rPr>
              <a:t>(each: 6.4MHz)</a:t>
            </a:r>
            <a:endParaRPr lang="en-US" sz="2000" dirty="0">
              <a:solidFill>
                <a:srgbClr val="000000"/>
              </a:solidFill>
              <a:latin typeface="Gill Sans MT" charset="0"/>
            </a:endParaRPr>
          </a:p>
          <a:p>
            <a:pPr marL="681038" lvl="1" indent="-223838" eaLnBrk="1" hangingPunct="1">
              <a:lnSpc>
                <a:spcPct val="85000"/>
              </a:lnSpc>
              <a:spcBef>
                <a:spcPct val="20000"/>
              </a:spcBef>
              <a:buClr>
                <a:srgbClr val="000099"/>
              </a:buClr>
              <a:buSzPct val="100000"/>
              <a:buFont typeface="Wingdings" charset="0"/>
              <a:buChar char="§"/>
              <a:defRPr/>
            </a:pPr>
            <a:r>
              <a:rPr lang="en-US" sz="2000" dirty="0">
                <a:solidFill>
                  <a:srgbClr val="CC0000"/>
                </a:solidFill>
                <a:latin typeface="Gill Sans MT" charset="0"/>
              </a:rPr>
              <a:t>multiple access: </a:t>
            </a:r>
            <a:r>
              <a:rPr lang="en-US" sz="2000" dirty="0">
                <a:solidFill>
                  <a:srgbClr val="000000"/>
                </a:solidFill>
                <a:latin typeface="Gill Sans MT" charset="0"/>
              </a:rPr>
              <a:t>all users contend for certain upstream channel time slots (others assigned)</a:t>
            </a:r>
          </a:p>
        </p:txBody>
      </p:sp>
      <p:sp>
        <p:nvSpPr>
          <p:cNvPr id="115722" name="Title 41"/>
          <p:cNvSpPr>
            <a:spLocks/>
          </p:cNvSpPr>
          <p:nvPr/>
        </p:nvSpPr>
        <p:spPr bwMode="auto">
          <a:xfrm>
            <a:off x="623888" y="41275"/>
            <a:ext cx="5622925" cy="835025"/>
          </a:xfrm>
          <a:prstGeom prst="rect">
            <a:avLst/>
          </a:prstGeom>
          <a:noFill/>
          <a:ln>
            <a:noFill/>
          </a:ln>
          <a:extLst>
            <a:ext uri="{909E8E84-426E-40dd-AFC4-6F175D3DCCD1}"/>
            <a:ext uri="{91240B29-F687-4f45-9708-019B960494DF}"/>
          </a:extLst>
        </p:spPr>
        <p:txBody>
          <a:bodyPr anchor="ctr"/>
          <a:lstStyle/>
          <a:p>
            <a:pPr eaLnBrk="1" hangingPunct="1">
              <a:defRPr/>
            </a:pPr>
            <a:r>
              <a:rPr lang="en-US" sz="4000" dirty="0">
                <a:solidFill>
                  <a:srgbClr val="000099"/>
                </a:solidFill>
                <a:latin typeface="+mj-lt"/>
              </a:rPr>
              <a:t>Cable Access Network</a:t>
            </a:r>
          </a:p>
        </p:txBody>
      </p:sp>
      <p:grpSp>
        <p:nvGrpSpPr>
          <p:cNvPr id="103435" name="Group 2"/>
          <p:cNvGrpSpPr>
            <a:grpSpLocks/>
          </p:cNvGrpSpPr>
          <p:nvPr/>
        </p:nvGrpSpPr>
        <p:grpSpPr bwMode="auto">
          <a:xfrm>
            <a:off x="6440488" y="1905000"/>
            <a:ext cx="2268537" cy="1457325"/>
            <a:chOff x="419100" y="1239838"/>
            <a:chExt cx="2268538" cy="1456437"/>
          </a:xfrm>
        </p:grpSpPr>
        <p:sp>
          <p:nvSpPr>
            <p:cNvPr id="103543" name="Rectangle 9"/>
            <p:cNvSpPr>
              <a:spLocks noChangeArrowheads="1"/>
            </p:cNvSpPr>
            <p:nvPr/>
          </p:nvSpPr>
          <p:spPr bwMode="auto">
            <a:xfrm>
              <a:off x="657225" y="1650750"/>
              <a:ext cx="1793876" cy="92653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44" name="Line 7"/>
            <p:cNvSpPr>
              <a:spLocks noChangeShapeType="1"/>
            </p:cNvSpPr>
            <p:nvPr/>
          </p:nvSpPr>
          <p:spPr bwMode="auto">
            <a:xfrm flipV="1">
              <a:off x="958850" y="2201863"/>
              <a:ext cx="3651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545" name="Text Box 39"/>
            <p:cNvSpPr txBox="1">
              <a:spLocks noChangeArrowheads="1"/>
            </p:cNvSpPr>
            <p:nvPr/>
          </p:nvSpPr>
          <p:spPr bwMode="auto">
            <a:xfrm>
              <a:off x="1237199" y="2264475"/>
              <a:ext cx="774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0000"/>
                </a:lnSpc>
                <a:spcBef>
                  <a:spcPct val="0"/>
                </a:spcBef>
                <a:buFontTx/>
                <a:buNone/>
              </a:pPr>
              <a:r>
                <a:rPr lang="en-US" altLang="x-none" sz="1400">
                  <a:solidFill>
                    <a:srgbClr val="000000"/>
                  </a:solidFill>
                  <a:latin typeface="Arial" charset="0"/>
                </a:rPr>
                <a:t>cable</a:t>
              </a:r>
            </a:p>
            <a:p>
              <a:pPr algn="ctr">
                <a:lnSpc>
                  <a:spcPct val="80000"/>
                </a:lnSpc>
                <a:spcBef>
                  <a:spcPct val="0"/>
                </a:spcBef>
                <a:buFontTx/>
                <a:buNone/>
              </a:pPr>
              <a:r>
                <a:rPr lang="en-US" altLang="x-none" sz="1400">
                  <a:solidFill>
                    <a:srgbClr val="000000"/>
                  </a:solidFill>
                  <a:latin typeface="Arial" charset="0"/>
                </a:rPr>
                <a:t>modem</a:t>
              </a:r>
            </a:p>
          </p:txBody>
        </p:sp>
        <p:sp>
          <p:nvSpPr>
            <p:cNvPr id="103546" name="Text Box 41"/>
            <p:cNvSpPr txBox="1">
              <a:spLocks noChangeArrowheads="1"/>
            </p:cNvSpPr>
            <p:nvPr/>
          </p:nvSpPr>
          <p:spPr bwMode="auto">
            <a:xfrm>
              <a:off x="608202" y="2331583"/>
              <a:ext cx="7064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0000"/>
                </a:lnSpc>
                <a:spcBef>
                  <a:spcPct val="0"/>
                </a:spcBef>
                <a:buFontTx/>
                <a:buNone/>
              </a:pPr>
              <a:r>
                <a:rPr lang="en-US" altLang="x-none" sz="1400">
                  <a:solidFill>
                    <a:srgbClr val="000000"/>
                  </a:solidFill>
                  <a:latin typeface="Arial" charset="0"/>
                </a:rPr>
                <a:t>splitter</a:t>
              </a:r>
            </a:p>
          </p:txBody>
        </p:sp>
        <p:grpSp>
          <p:nvGrpSpPr>
            <p:cNvPr id="103547" name="Group 13"/>
            <p:cNvGrpSpPr>
              <a:grpSpLocks/>
            </p:cNvGrpSpPr>
            <p:nvPr/>
          </p:nvGrpSpPr>
          <p:grpSpPr bwMode="auto">
            <a:xfrm>
              <a:off x="1304925" y="2078038"/>
              <a:ext cx="614363" cy="220662"/>
              <a:chOff x="322" y="890"/>
              <a:chExt cx="872" cy="339"/>
            </a:xfrm>
          </p:grpSpPr>
          <p:sp>
            <p:nvSpPr>
              <p:cNvPr id="103556" name="Rectangle 14"/>
              <p:cNvSpPr>
                <a:spLocks noChangeArrowheads="1"/>
              </p:cNvSpPr>
              <p:nvPr/>
            </p:nvSpPr>
            <p:spPr bwMode="auto">
              <a:xfrm>
                <a:off x="322" y="1004"/>
                <a:ext cx="872" cy="224"/>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57" name="Rectangle 15"/>
              <p:cNvSpPr>
                <a:spLocks noChangeArrowheads="1"/>
              </p:cNvSpPr>
              <p:nvPr/>
            </p:nvSpPr>
            <p:spPr bwMode="auto">
              <a:xfrm>
                <a:off x="394" y="1072"/>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58" name="Rectangle 16"/>
              <p:cNvSpPr>
                <a:spLocks noChangeArrowheads="1"/>
              </p:cNvSpPr>
              <p:nvPr/>
            </p:nvSpPr>
            <p:spPr bwMode="auto">
              <a:xfrm>
                <a:off x="466" y="1072"/>
                <a:ext cx="56"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59" name="Rectangle 17"/>
              <p:cNvSpPr>
                <a:spLocks noChangeArrowheads="1"/>
              </p:cNvSpPr>
              <p:nvPr/>
            </p:nvSpPr>
            <p:spPr bwMode="auto">
              <a:xfrm>
                <a:off x="541" y="1070"/>
                <a:ext cx="56"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60" name="Rectangle 18"/>
              <p:cNvSpPr>
                <a:spLocks noChangeArrowheads="1"/>
              </p:cNvSpPr>
              <p:nvPr/>
            </p:nvSpPr>
            <p:spPr bwMode="auto">
              <a:xfrm>
                <a:off x="615" y="1070"/>
                <a:ext cx="56"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61" name="AutoShape 19"/>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sp>
          <p:nvSpPr>
            <p:cNvPr id="103548" name="AutoShape 21"/>
            <p:cNvSpPr>
              <a:spLocks noChangeArrowheads="1"/>
            </p:cNvSpPr>
            <p:nvPr/>
          </p:nvSpPr>
          <p:spPr bwMode="auto">
            <a:xfrm>
              <a:off x="419100" y="1239838"/>
              <a:ext cx="2268538" cy="468028"/>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49" name="Rectangle 22"/>
            <p:cNvSpPr>
              <a:spLocks noChangeArrowheads="1"/>
            </p:cNvSpPr>
            <p:nvPr/>
          </p:nvSpPr>
          <p:spPr bwMode="auto">
            <a:xfrm>
              <a:off x="906462" y="2133056"/>
              <a:ext cx="166688" cy="144374"/>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50" name="Freeform 23"/>
            <p:cNvSpPr>
              <a:spLocks/>
            </p:cNvSpPr>
            <p:nvPr/>
          </p:nvSpPr>
          <p:spPr bwMode="auto">
            <a:xfrm flipH="1">
              <a:off x="970845" y="1691922"/>
              <a:ext cx="479425" cy="434975"/>
            </a:xfrm>
            <a:custGeom>
              <a:avLst/>
              <a:gdLst>
                <a:gd name="T0" fmla="*/ 2147483646 w 381"/>
                <a:gd name="T1" fmla="*/ 2147483646 h 274"/>
                <a:gd name="T2" fmla="*/ 2147483646 w 381"/>
                <a:gd name="T3" fmla="*/ 2147483646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51" name="Line 24"/>
            <p:cNvSpPr>
              <a:spLocks noChangeShapeType="1"/>
            </p:cNvSpPr>
            <p:nvPr/>
          </p:nvSpPr>
          <p:spPr bwMode="auto">
            <a:xfrm flipH="1">
              <a:off x="1917701" y="2215556"/>
              <a:ext cx="239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552" name="Picture 25" descr="t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844" y="1355725"/>
              <a:ext cx="75565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553" name="Group 181"/>
            <p:cNvGrpSpPr>
              <a:grpSpLocks/>
            </p:cNvGrpSpPr>
            <p:nvPr/>
          </p:nvGrpSpPr>
          <p:grpSpPr bwMode="auto">
            <a:xfrm>
              <a:off x="1854097" y="1780738"/>
              <a:ext cx="609600" cy="609600"/>
              <a:chOff x="-44" y="1473"/>
              <a:chExt cx="981" cy="1105"/>
            </a:xfrm>
          </p:grpSpPr>
          <p:pic>
            <p:nvPicPr>
              <p:cNvPr id="103554" name="Picture 18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55" name="Freeform 183"/>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grpSp>
        <p:nvGrpSpPr>
          <p:cNvPr id="103436" name="Group 8"/>
          <p:cNvGrpSpPr>
            <a:grpSpLocks/>
          </p:cNvGrpSpPr>
          <p:nvPr/>
        </p:nvGrpSpPr>
        <p:grpSpPr bwMode="auto">
          <a:xfrm>
            <a:off x="1998663" y="2130425"/>
            <a:ext cx="4938712" cy="1389063"/>
            <a:chOff x="4327270" y="1745934"/>
            <a:chExt cx="4938730" cy="1388847"/>
          </a:xfrm>
        </p:grpSpPr>
        <p:sp>
          <p:nvSpPr>
            <p:cNvPr id="103447" name="Line 94"/>
            <p:cNvSpPr>
              <a:spLocks noChangeShapeType="1"/>
            </p:cNvSpPr>
            <p:nvPr/>
          </p:nvSpPr>
          <p:spPr bwMode="auto">
            <a:xfrm>
              <a:off x="4327270" y="2504641"/>
              <a:ext cx="493873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448" name="Group 7"/>
            <p:cNvGrpSpPr>
              <a:grpSpLocks/>
            </p:cNvGrpSpPr>
            <p:nvPr/>
          </p:nvGrpSpPr>
          <p:grpSpPr bwMode="auto">
            <a:xfrm flipH="1">
              <a:off x="5534163" y="1745934"/>
              <a:ext cx="2894013" cy="752475"/>
              <a:chOff x="5534163" y="1745934"/>
              <a:chExt cx="2894013" cy="752475"/>
            </a:xfrm>
          </p:grpSpPr>
          <p:grpSp>
            <p:nvGrpSpPr>
              <p:cNvPr id="103488" name="Group 26"/>
              <p:cNvGrpSpPr>
                <a:grpSpLocks/>
              </p:cNvGrpSpPr>
              <p:nvPr/>
            </p:nvGrpSpPr>
            <p:grpSpPr bwMode="auto">
              <a:xfrm>
                <a:off x="5534163" y="1752284"/>
                <a:ext cx="850900" cy="527050"/>
                <a:chOff x="-490" y="1664"/>
                <a:chExt cx="1429" cy="842"/>
              </a:xfrm>
            </p:grpSpPr>
            <p:sp>
              <p:nvSpPr>
                <p:cNvPr id="103527" name="AutoShape 27"/>
                <p:cNvSpPr>
                  <a:spLocks noChangeArrowheads="1"/>
                </p:cNvSpPr>
                <p:nvPr/>
              </p:nvSpPr>
              <p:spPr bwMode="auto">
                <a:xfrm>
                  <a:off x="-489"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3528" name="Group 28"/>
                <p:cNvGrpSpPr>
                  <a:grpSpLocks/>
                </p:cNvGrpSpPr>
                <p:nvPr/>
              </p:nvGrpSpPr>
              <p:grpSpPr bwMode="auto">
                <a:xfrm>
                  <a:off x="-427" y="1737"/>
                  <a:ext cx="1217" cy="769"/>
                  <a:chOff x="-427" y="1737"/>
                  <a:chExt cx="1217" cy="769"/>
                </a:xfrm>
              </p:grpSpPr>
              <p:sp>
                <p:nvSpPr>
                  <p:cNvPr id="103529" name="Rectangle 29"/>
                  <p:cNvSpPr>
                    <a:spLocks noChangeArrowheads="1"/>
                  </p:cNvSpPr>
                  <p:nvPr/>
                </p:nvSpPr>
                <p:spPr bwMode="auto">
                  <a:xfrm>
                    <a:off x="-335" y="1923"/>
                    <a:ext cx="1125"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30"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3531" name="Group 31"/>
                  <p:cNvGrpSpPr>
                    <a:grpSpLocks/>
                  </p:cNvGrpSpPr>
                  <p:nvPr/>
                </p:nvGrpSpPr>
                <p:grpSpPr bwMode="auto">
                  <a:xfrm>
                    <a:off x="68" y="2192"/>
                    <a:ext cx="387" cy="139"/>
                    <a:chOff x="322" y="890"/>
                    <a:chExt cx="872" cy="339"/>
                  </a:xfrm>
                </p:grpSpPr>
                <p:sp>
                  <p:nvSpPr>
                    <p:cNvPr id="103537" name="Rectangle 32"/>
                    <p:cNvSpPr>
                      <a:spLocks noChangeArrowheads="1"/>
                    </p:cNvSpPr>
                    <p:nvPr/>
                  </p:nvSpPr>
                  <p:spPr bwMode="auto">
                    <a:xfrm>
                      <a:off x="322" y="1000"/>
                      <a:ext cx="871" cy="229"/>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38" name="Rectangle 33"/>
                    <p:cNvSpPr>
                      <a:spLocks noChangeArrowheads="1"/>
                    </p:cNvSpPr>
                    <p:nvPr/>
                  </p:nvSpPr>
                  <p:spPr bwMode="auto">
                    <a:xfrm>
                      <a:off x="394"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39" name="Rectangle 34"/>
                    <p:cNvSpPr>
                      <a:spLocks noChangeArrowheads="1"/>
                    </p:cNvSpPr>
                    <p:nvPr/>
                  </p:nvSpPr>
                  <p:spPr bwMode="auto">
                    <a:xfrm>
                      <a:off x="466"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40" name="Rectangle 35"/>
                    <p:cNvSpPr>
                      <a:spLocks noChangeArrowheads="1"/>
                    </p:cNvSpPr>
                    <p:nvPr/>
                  </p:nvSpPr>
                  <p:spPr bwMode="auto">
                    <a:xfrm>
                      <a:off x="538"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41" name="Rectangle 36"/>
                    <p:cNvSpPr>
                      <a:spLocks noChangeArrowheads="1"/>
                    </p:cNvSpPr>
                    <p:nvPr/>
                  </p:nvSpPr>
                  <p:spPr bwMode="auto">
                    <a:xfrm>
                      <a:off x="616"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42" name="AutoShape 37"/>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103532" name="Picture 38"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33" name="Rectangle 39"/>
                  <p:cNvSpPr>
                    <a:spLocks noChangeArrowheads="1"/>
                  </p:cNvSpPr>
                  <p:nvPr/>
                </p:nvSpPr>
                <p:spPr bwMode="auto">
                  <a:xfrm>
                    <a:off x="529" y="2232"/>
                    <a:ext cx="104" cy="91"/>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34" name="Freeform 40"/>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35" name="Line 41"/>
                  <p:cNvSpPr>
                    <a:spLocks noChangeShapeType="1"/>
                  </p:cNvSpPr>
                  <p:nvPr/>
                </p:nvSpPr>
                <p:spPr bwMode="auto">
                  <a:xfrm flipH="1">
                    <a:off x="470" y="2270"/>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536" name="Picture 42"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03489" name="Group 43"/>
              <p:cNvGrpSpPr>
                <a:grpSpLocks/>
              </p:cNvGrpSpPr>
              <p:nvPr/>
            </p:nvGrpSpPr>
            <p:grpSpPr bwMode="auto">
              <a:xfrm>
                <a:off x="6435863" y="1745934"/>
                <a:ext cx="850900" cy="527050"/>
                <a:chOff x="-490" y="1664"/>
                <a:chExt cx="1429" cy="842"/>
              </a:xfrm>
            </p:grpSpPr>
            <p:sp>
              <p:nvSpPr>
                <p:cNvPr id="103511" name="AutoShape 44"/>
                <p:cNvSpPr>
                  <a:spLocks noChangeArrowheads="1"/>
                </p:cNvSpPr>
                <p:nvPr/>
              </p:nvSpPr>
              <p:spPr bwMode="auto">
                <a:xfrm>
                  <a:off x="-489"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3512" name="Group 45"/>
                <p:cNvGrpSpPr>
                  <a:grpSpLocks/>
                </p:cNvGrpSpPr>
                <p:nvPr/>
              </p:nvGrpSpPr>
              <p:grpSpPr bwMode="auto">
                <a:xfrm>
                  <a:off x="-427" y="1737"/>
                  <a:ext cx="1217" cy="769"/>
                  <a:chOff x="-427" y="1737"/>
                  <a:chExt cx="1217" cy="769"/>
                </a:xfrm>
              </p:grpSpPr>
              <p:sp>
                <p:nvSpPr>
                  <p:cNvPr id="103513" name="Rectangle 46"/>
                  <p:cNvSpPr>
                    <a:spLocks noChangeArrowheads="1"/>
                  </p:cNvSpPr>
                  <p:nvPr/>
                </p:nvSpPr>
                <p:spPr bwMode="auto">
                  <a:xfrm>
                    <a:off x="-335" y="1923"/>
                    <a:ext cx="1125"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14"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3515" name="Group 48"/>
                  <p:cNvGrpSpPr>
                    <a:grpSpLocks/>
                  </p:cNvGrpSpPr>
                  <p:nvPr/>
                </p:nvGrpSpPr>
                <p:grpSpPr bwMode="auto">
                  <a:xfrm>
                    <a:off x="68" y="2192"/>
                    <a:ext cx="387" cy="139"/>
                    <a:chOff x="322" y="890"/>
                    <a:chExt cx="872" cy="339"/>
                  </a:xfrm>
                </p:grpSpPr>
                <p:sp>
                  <p:nvSpPr>
                    <p:cNvPr id="103521" name="Rectangle 49"/>
                    <p:cNvSpPr>
                      <a:spLocks noChangeArrowheads="1"/>
                    </p:cNvSpPr>
                    <p:nvPr/>
                  </p:nvSpPr>
                  <p:spPr bwMode="auto">
                    <a:xfrm>
                      <a:off x="322" y="1000"/>
                      <a:ext cx="871" cy="229"/>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22" name="Rectangle 50"/>
                    <p:cNvSpPr>
                      <a:spLocks noChangeArrowheads="1"/>
                    </p:cNvSpPr>
                    <p:nvPr/>
                  </p:nvSpPr>
                  <p:spPr bwMode="auto">
                    <a:xfrm>
                      <a:off x="394"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23" name="Rectangle 51"/>
                    <p:cNvSpPr>
                      <a:spLocks noChangeArrowheads="1"/>
                    </p:cNvSpPr>
                    <p:nvPr/>
                  </p:nvSpPr>
                  <p:spPr bwMode="auto">
                    <a:xfrm>
                      <a:off x="466"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24" name="Rectangle 52"/>
                    <p:cNvSpPr>
                      <a:spLocks noChangeArrowheads="1"/>
                    </p:cNvSpPr>
                    <p:nvPr/>
                  </p:nvSpPr>
                  <p:spPr bwMode="auto">
                    <a:xfrm>
                      <a:off x="538"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25" name="Rectangle 53"/>
                    <p:cNvSpPr>
                      <a:spLocks noChangeArrowheads="1"/>
                    </p:cNvSpPr>
                    <p:nvPr/>
                  </p:nvSpPr>
                  <p:spPr bwMode="auto">
                    <a:xfrm>
                      <a:off x="616"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26" name="AutoShape 54"/>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103516" name="Picture 55"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17" name="Rectangle 56"/>
                  <p:cNvSpPr>
                    <a:spLocks noChangeArrowheads="1"/>
                  </p:cNvSpPr>
                  <p:nvPr/>
                </p:nvSpPr>
                <p:spPr bwMode="auto">
                  <a:xfrm>
                    <a:off x="529" y="2232"/>
                    <a:ext cx="104" cy="91"/>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18" name="Freeform 57"/>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19" name="Line 58"/>
                  <p:cNvSpPr>
                    <a:spLocks noChangeShapeType="1"/>
                  </p:cNvSpPr>
                  <p:nvPr/>
                </p:nvSpPr>
                <p:spPr bwMode="auto">
                  <a:xfrm flipH="1">
                    <a:off x="470" y="2270"/>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520" name="Picture 59"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03490" name="Group 95"/>
              <p:cNvGrpSpPr>
                <a:grpSpLocks/>
              </p:cNvGrpSpPr>
              <p:nvPr/>
            </p:nvGrpSpPr>
            <p:grpSpPr bwMode="auto">
              <a:xfrm>
                <a:off x="7577276" y="1753872"/>
                <a:ext cx="850900" cy="527050"/>
                <a:chOff x="-490" y="1664"/>
                <a:chExt cx="1429" cy="842"/>
              </a:xfrm>
            </p:grpSpPr>
            <p:sp>
              <p:nvSpPr>
                <p:cNvPr id="103495" name="AutoShape 96"/>
                <p:cNvSpPr>
                  <a:spLocks noChangeArrowheads="1"/>
                </p:cNvSpPr>
                <p:nvPr/>
              </p:nvSpPr>
              <p:spPr bwMode="auto">
                <a:xfrm>
                  <a:off x="-489"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3496" name="Group 97"/>
                <p:cNvGrpSpPr>
                  <a:grpSpLocks/>
                </p:cNvGrpSpPr>
                <p:nvPr/>
              </p:nvGrpSpPr>
              <p:grpSpPr bwMode="auto">
                <a:xfrm>
                  <a:off x="-427" y="1737"/>
                  <a:ext cx="1217" cy="769"/>
                  <a:chOff x="-427" y="1737"/>
                  <a:chExt cx="1217" cy="769"/>
                </a:xfrm>
              </p:grpSpPr>
              <p:sp>
                <p:nvSpPr>
                  <p:cNvPr id="103497" name="Rectangle 98"/>
                  <p:cNvSpPr>
                    <a:spLocks noChangeArrowheads="1"/>
                  </p:cNvSpPr>
                  <p:nvPr/>
                </p:nvSpPr>
                <p:spPr bwMode="auto">
                  <a:xfrm>
                    <a:off x="-335" y="1923"/>
                    <a:ext cx="1125"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98"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3499" name="Group 100"/>
                  <p:cNvGrpSpPr>
                    <a:grpSpLocks/>
                  </p:cNvGrpSpPr>
                  <p:nvPr/>
                </p:nvGrpSpPr>
                <p:grpSpPr bwMode="auto">
                  <a:xfrm>
                    <a:off x="68" y="2192"/>
                    <a:ext cx="387" cy="139"/>
                    <a:chOff x="322" y="890"/>
                    <a:chExt cx="872" cy="339"/>
                  </a:xfrm>
                </p:grpSpPr>
                <p:sp>
                  <p:nvSpPr>
                    <p:cNvPr id="103505" name="Rectangle 101"/>
                    <p:cNvSpPr>
                      <a:spLocks noChangeArrowheads="1"/>
                    </p:cNvSpPr>
                    <p:nvPr/>
                  </p:nvSpPr>
                  <p:spPr bwMode="auto">
                    <a:xfrm>
                      <a:off x="322" y="1000"/>
                      <a:ext cx="871" cy="229"/>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06" name="Rectangle 102"/>
                    <p:cNvSpPr>
                      <a:spLocks noChangeArrowheads="1"/>
                    </p:cNvSpPr>
                    <p:nvPr/>
                  </p:nvSpPr>
                  <p:spPr bwMode="auto">
                    <a:xfrm>
                      <a:off x="394"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07" name="Rectangle 103"/>
                    <p:cNvSpPr>
                      <a:spLocks noChangeArrowheads="1"/>
                    </p:cNvSpPr>
                    <p:nvPr/>
                  </p:nvSpPr>
                  <p:spPr bwMode="auto">
                    <a:xfrm>
                      <a:off x="466"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08" name="Rectangle 104"/>
                    <p:cNvSpPr>
                      <a:spLocks noChangeArrowheads="1"/>
                    </p:cNvSpPr>
                    <p:nvPr/>
                  </p:nvSpPr>
                  <p:spPr bwMode="auto">
                    <a:xfrm>
                      <a:off x="538"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09" name="Rectangle 105"/>
                    <p:cNvSpPr>
                      <a:spLocks noChangeArrowheads="1"/>
                    </p:cNvSpPr>
                    <p:nvPr/>
                  </p:nvSpPr>
                  <p:spPr bwMode="auto">
                    <a:xfrm>
                      <a:off x="616"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10" name="AutoShape 106"/>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103500" name="Picture 107"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01" name="Rectangle 108"/>
                  <p:cNvSpPr>
                    <a:spLocks noChangeArrowheads="1"/>
                  </p:cNvSpPr>
                  <p:nvPr/>
                </p:nvSpPr>
                <p:spPr bwMode="auto">
                  <a:xfrm>
                    <a:off x="529" y="2232"/>
                    <a:ext cx="104" cy="91"/>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02" name="Freeform 109"/>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03" name="Line 110"/>
                  <p:cNvSpPr>
                    <a:spLocks noChangeShapeType="1"/>
                  </p:cNvSpPr>
                  <p:nvPr/>
                </p:nvSpPr>
                <p:spPr bwMode="auto">
                  <a:xfrm flipH="1">
                    <a:off x="470" y="2270"/>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504" name="Picture 111"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03491" name="Text Box 112"/>
              <p:cNvSpPr txBox="1">
                <a:spLocks noChangeArrowheads="1"/>
              </p:cNvSpPr>
              <p:nvPr/>
            </p:nvSpPr>
            <p:spPr bwMode="auto">
              <a:xfrm>
                <a:off x="7188723" y="1823710"/>
                <a:ext cx="488952" cy="4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solidFill>
                      <a:srgbClr val="969696"/>
                    </a:solidFill>
                    <a:latin typeface="Times New Roman" charset="0"/>
                  </a:rPr>
                  <a:t>…</a:t>
                </a:r>
              </a:p>
            </p:txBody>
          </p:sp>
          <p:sp>
            <p:nvSpPr>
              <p:cNvPr id="103492" name="Line 113"/>
              <p:cNvSpPr>
                <a:spLocks noChangeShapeType="1"/>
              </p:cNvSpPr>
              <p:nvPr/>
            </p:nvSpPr>
            <p:spPr bwMode="auto">
              <a:xfrm flipH="1">
                <a:off x="6169544" y="2164969"/>
                <a:ext cx="3175" cy="3333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93" name="Line 114"/>
              <p:cNvSpPr>
                <a:spLocks noChangeShapeType="1"/>
              </p:cNvSpPr>
              <p:nvPr/>
            </p:nvSpPr>
            <p:spPr bwMode="auto">
              <a:xfrm flipH="1">
                <a:off x="7074423" y="2164969"/>
                <a:ext cx="3175" cy="3333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94" name="Line 115"/>
              <p:cNvSpPr>
                <a:spLocks noChangeShapeType="1"/>
              </p:cNvSpPr>
              <p:nvPr/>
            </p:nvSpPr>
            <p:spPr bwMode="auto">
              <a:xfrm flipH="1">
                <a:off x="8211077" y="2164969"/>
                <a:ext cx="3175" cy="3333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449" name="Group 5"/>
            <p:cNvGrpSpPr>
              <a:grpSpLocks/>
            </p:cNvGrpSpPr>
            <p:nvPr/>
          </p:nvGrpSpPr>
          <p:grpSpPr bwMode="auto">
            <a:xfrm flipH="1">
              <a:off x="7298039" y="2490881"/>
              <a:ext cx="850900" cy="627063"/>
              <a:chOff x="6488251" y="2501584"/>
              <a:chExt cx="850900" cy="627063"/>
            </a:xfrm>
          </p:grpSpPr>
          <p:grpSp>
            <p:nvGrpSpPr>
              <p:cNvPr id="103470" name="Group 77"/>
              <p:cNvGrpSpPr>
                <a:grpSpLocks/>
              </p:cNvGrpSpPr>
              <p:nvPr/>
            </p:nvGrpSpPr>
            <p:grpSpPr bwMode="auto">
              <a:xfrm>
                <a:off x="6488251" y="2601597"/>
                <a:ext cx="850900" cy="527050"/>
                <a:chOff x="-490" y="1664"/>
                <a:chExt cx="1429" cy="842"/>
              </a:xfrm>
            </p:grpSpPr>
            <p:sp>
              <p:nvSpPr>
                <p:cNvPr id="103472" name="AutoShape 78"/>
                <p:cNvSpPr>
                  <a:spLocks noChangeArrowheads="1"/>
                </p:cNvSpPr>
                <p:nvPr/>
              </p:nvSpPr>
              <p:spPr bwMode="auto">
                <a:xfrm>
                  <a:off x="-489" y="1663"/>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3473" name="Group 79"/>
                <p:cNvGrpSpPr>
                  <a:grpSpLocks/>
                </p:cNvGrpSpPr>
                <p:nvPr/>
              </p:nvGrpSpPr>
              <p:grpSpPr bwMode="auto">
                <a:xfrm>
                  <a:off x="-427" y="1737"/>
                  <a:ext cx="1217" cy="769"/>
                  <a:chOff x="-427" y="1737"/>
                  <a:chExt cx="1217" cy="769"/>
                </a:xfrm>
              </p:grpSpPr>
              <p:sp>
                <p:nvSpPr>
                  <p:cNvPr id="103474" name="Rectangle 80"/>
                  <p:cNvSpPr>
                    <a:spLocks noChangeArrowheads="1"/>
                  </p:cNvSpPr>
                  <p:nvPr/>
                </p:nvSpPr>
                <p:spPr bwMode="auto">
                  <a:xfrm>
                    <a:off x="-329" y="1922"/>
                    <a:ext cx="1120"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75"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3476" name="Group 82"/>
                  <p:cNvGrpSpPr>
                    <a:grpSpLocks/>
                  </p:cNvGrpSpPr>
                  <p:nvPr/>
                </p:nvGrpSpPr>
                <p:grpSpPr bwMode="auto">
                  <a:xfrm>
                    <a:off x="68" y="2192"/>
                    <a:ext cx="387" cy="139"/>
                    <a:chOff x="322" y="890"/>
                    <a:chExt cx="872" cy="339"/>
                  </a:xfrm>
                </p:grpSpPr>
                <p:sp>
                  <p:nvSpPr>
                    <p:cNvPr id="103482" name="Rectangle 83"/>
                    <p:cNvSpPr>
                      <a:spLocks noChangeArrowheads="1"/>
                    </p:cNvSpPr>
                    <p:nvPr/>
                  </p:nvSpPr>
                  <p:spPr bwMode="auto">
                    <a:xfrm>
                      <a:off x="322" y="998"/>
                      <a:ext cx="871" cy="229"/>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83" name="Rectangle 84"/>
                    <p:cNvSpPr>
                      <a:spLocks noChangeArrowheads="1"/>
                    </p:cNvSpPr>
                    <p:nvPr/>
                  </p:nvSpPr>
                  <p:spPr bwMode="auto">
                    <a:xfrm>
                      <a:off x="394" y="1072"/>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84" name="Rectangle 85"/>
                    <p:cNvSpPr>
                      <a:spLocks noChangeArrowheads="1"/>
                    </p:cNvSpPr>
                    <p:nvPr/>
                  </p:nvSpPr>
                  <p:spPr bwMode="auto">
                    <a:xfrm>
                      <a:off x="466" y="1072"/>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85" name="Rectangle 86"/>
                    <p:cNvSpPr>
                      <a:spLocks noChangeArrowheads="1"/>
                    </p:cNvSpPr>
                    <p:nvPr/>
                  </p:nvSpPr>
                  <p:spPr bwMode="auto">
                    <a:xfrm>
                      <a:off x="539" y="1066"/>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86" name="Rectangle 87"/>
                    <p:cNvSpPr>
                      <a:spLocks noChangeArrowheads="1"/>
                    </p:cNvSpPr>
                    <p:nvPr/>
                  </p:nvSpPr>
                  <p:spPr bwMode="auto">
                    <a:xfrm>
                      <a:off x="617" y="1066"/>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87" name="AutoShape 88"/>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103477" name="Picture 89"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78" name="Rectangle 90"/>
                  <p:cNvSpPr>
                    <a:spLocks noChangeArrowheads="1"/>
                  </p:cNvSpPr>
                  <p:nvPr/>
                </p:nvSpPr>
                <p:spPr bwMode="auto">
                  <a:xfrm>
                    <a:off x="529" y="2231"/>
                    <a:ext cx="104" cy="91"/>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79" name="Freeform 91"/>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80" name="Line 92"/>
                  <p:cNvSpPr>
                    <a:spLocks noChangeShapeType="1"/>
                  </p:cNvSpPr>
                  <p:nvPr/>
                </p:nvSpPr>
                <p:spPr bwMode="auto">
                  <a:xfrm flipH="1">
                    <a:off x="471" y="2269"/>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481" name="Picture 93"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03471" name="Freeform 116"/>
              <p:cNvSpPr>
                <a:spLocks/>
              </p:cNvSpPr>
              <p:nvPr/>
            </p:nvSpPr>
            <p:spPr bwMode="auto">
              <a:xfrm>
                <a:off x="7159763" y="2501584"/>
                <a:ext cx="127000" cy="476250"/>
              </a:xfrm>
              <a:custGeom>
                <a:avLst/>
                <a:gdLst>
                  <a:gd name="T0" fmla="*/ 0 w 80"/>
                  <a:gd name="T1" fmla="*/ 2147483646 h 300"/>
                  <a:gd name="T2" fmla="*/ 2147483646 w 80"/>
                  <a:gd name="T3" fmla="*/ 2147483646 h 300"/>
                  <a:gd name="T4" fmla="*/ 2147483646 w 80"/>
                  <a:gd name="T5" fmla="*/ 0 h 300"/>
                  <a:gd name="T6" fmla="*/ 0 60000 65536"/>
                  <a:gd name="T7" fmla="*/ 0 60000 65536"/>
                  <a:gd name="T8" fmla="*/ 0 60000 65536"/>
                </a:gdLst>
                <a:ahLst/>
                <a:cxnLst>
                  <a:cxn ang="T6">
                    <a:pos x="T0" y="T1"/>
                  </a:cxn>
                  <a:cxn ang="T7">
                    <a:pos x="T2" y="T3"/>
                  </a:cxn>
                  <a:cxn ang="T8">
                    <a:pos x="T4" y="T5"/>
                  </a:cxn>
                </a:cxnLst>
                <a:rect l="0" t="0" r="r" b="b"/>
                <a:pathLst>
                  <a:path w="80" h="300">
                    <a:moveTo>
                      <a:pt x="0" y="300"/>
                    </a:moveTo>
                    <a:lnTo>
                      <a:pt x="80" y="300"/>
                    </a:lnTo>
                    <a:lnTo>
                      <a:pt x="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03450" name="Group 186"/>
            <p:cNvGrpSpPr>
              <a:grpSpLocks/>
            </p:cNvGrpSpPr>
            <p:nvPr/>
          </p:nvGrpSpPr>
          <p:grpSpPr bwMode="auto">
            <a:xfrm flipH="1">
              <a:off x="5984260" y="2507718"/>
              <a:ext cx="850900" cy="627063"/>
              <a:chOff x="6488251" y="2501584"/>
              <a:chExt cx="850900" cy="627063"/>
            </a:xfrm>
          </p:grpSpPr>
          <p:grpSp>
            <p:nvGrpSpPr>
              <p:cNvPr id="103452" name="Group 77"/>
              <p:cNvGrpSpPr>
                <a:grpSpLocks/>
              </p:cNvGrpSpPr>
              <p:nvPr/>
            </p:nvGrpSpPr>
            <p:grpSpPr bwMode="auto">
              <a:xfrm>
                <a:off x="6488251" y="2601597"/>
                <a:ext cx="850900" cy="527050"/>
                <a:chOff x="-490" y="1664"/>
                <a:chExt cx="1429" cy="842"/>
              </a:xfrm>
            </p:grpSpPr>
            <p:sp>
              <p:nvSpPr>
                <p:cNvPr id="103454" name="AutoShape 78"/>
                <p:cNvSpPr>
                  <a:spLocks noChangeArrowheads="1"/>
                </p:cNvSpPr>
                <p:nvPr/>
              </p:nvSpPr>
              <p:spPr bwMode="auto">
                <a:xfrm>
                  <a:off x="-491"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3455" name="Group 79"/>
                <p:cNvGrpSpPr>
                  <a:grpSpLocks/>
                </p:cNvGrpSpPr>
                <p:nvPr/>
              </p:nvGrpSpPr>
              <p:grpSpPr bwMode="auto">
                <a:xfrm>
                  <a:off x="-427" y="1737"/>
                  <a:ext cx="1217" cy="769"/>
                  <a:chOff x="-427" y="1737"/>
                  <a:chExt cx="1217" cy="769"/>
                </a:xfrm>
              </p:grpSpPr>
              <p:sp>
                <p:nvSpPr>
                  <p:cNvPr id="103456" name="Rectangle 80"/>
                  <p:cNvSpPr>
                    <a:spLocks noChangeArrowheads="1"/>
                  </p:cNvSpPr>
                  <p:nvPr/>
                </p:nvSpPr>
                <p:spPr bwMode="auto">
                  <a:xfrm>
                    <a:off x="-339"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57"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3458" name="Group 82"/>
                  <p:cNvGrpSpPr>
                    <a:grpSpLocks/>
                  </p:cNvGrpSpPr>
                  <p:nvPr/>
                </p:nvGrpSpPr>
                <p:grpSpPr bwMode="auto">
                  <a:xfrm>
                    <a:off x="68" y="2192"/>
                    <a:ext cx="387" cy="139"/>
                    <a:chOff x="322" y="890"/>
                    <a:chExt cx="872" cy="339"/>
                  </a:xfrm>
                </p:grpSpPr>
                <p:sp>
                  <p:nvSpPr>
                    <p:cNvPr id="103464" name="Rectangle 83"/>
                    <p:cNvSpPr>
                      <a:spLocks noChangeArrowheads="1"/>
                    </p:cNvSpPr>
                    <p:nvPr/>
                  </p:nvSpPr>
                  <p:spPr bwMode="auto">
                    <a:xfrm>
                      <a:off x="319" y="1000"/>
                      <a:ext cx="853" cy="229"/>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65" name="Rectangle 84"/>
                    <p:cNvSpPr>
                      <a:spLocks noChangeArrowheads="1"/>
                    </p:cNvSpPr>
                    <p:nvPr/>
                  </p:nvSpPr>
                  <p:spPr bwMode="auto">
                    <a:xfrm>
                      <a:off x="373"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66" name="Rectangle 85"/>
                    <p:cNvSpPr>
                      <a:spLocks noChangeArrowheads="1"/>
                    </p:cNvSpPr>
                    <p:nvPr/>
                  </p:nvSpPr>
                  <p:spPr bwMode="auto">
                    <a:xfrm>
                      <a:off x="445"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67" name="Rectangle 86"/>
                    <p:cNvSpPr>
                      <a:spLocks noChangeArrowheads="1"/>
                    </p:cNvSpPr>
                    <p:nvPr/>
                  </p:nvSpPr>
                  <p:spPr bwMode="auto">
                    <a:xfrm>
                      <a:off x="517"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68" name="Rectangle 87"/>
                    <p:cNvSpPr>
                      <a:spLocks noChangeArrowheads="1"/>
                    </p:cNvSpPr>
                    <p:nvPr/>
                  </p:nvSpPr>
                  <p:spPr bwMode="auto">
                    <a:xfrm>
                      <a:off x="59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69" name="AutoShape 88"/>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103459" name="Picture 89"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60" name="Rectangle 90"/>
                  <p:cNvSpPr>
                    <a:spLocks noChangeArrowheads="1"/>
                  </p:cNvSpPr>
                  <p:nvPr/>
                </p:nvSpPr>
                <p:spPr bwMode="auto">
                  <a:xfrm>
                    <a:off x="528" y="2232"/>
                    <a:ext cx="104" cy="91"/>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61" name="Freeform 91"/>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62" name="Line 92"/>
                  <p:cNvSpPr>
                    <a:spLocks noChangeShapeType="1"/>
                  </p:cNvSpPr>
                  <p:nvPr/>
                </p:nvSpPr>
                <p:spPr bwMode="auto">
                  <a:xfrm flipH="1">
                    <a:off x="469" y="2270"/>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463" name="Picture 93"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03453" name="Freeform 116"/>
              <p:cNvSpPr>
                <a:spLocks/>
              </p:cNvSpPr>
              <p:nvPr/>
            </p:nvSpPr>
            <p:spPr bwMode="auto">
              <a:xfrm>
                <a:off x="7159763" y="2501584"/>
                <a:ext cx="127000" cy="476250"/>
              </a:xfrm>
              <a:custGeom>
                <a:avLst/>
                <a:gdLst>
                  <a:gd name="T0" fmla="*/ 0 w 80"/>
                  <a:gd name="T1" fmla="*/ 2147483646 h 300"/>
                  <a:gd name="T2" fmla="*/ 2147483646 w 80"/>
                  <a:gd name="T3" fmla="*/ 2147483646 h 300"/>
                  <a:gd name="T4" fmla="*/ 2147483646 w 80"/>
                  <a:gd name="T5" fmla="*/ 0 h 300"/>
                  <a:gd name="T6" fmla="*/ 0 60000 65536"/>
                  <a:gd name="T7" fmla="*/ 0 60000 65536"/>
                  <a:gd name="T8" fmla="*/ 0 60000 65536"/>
                </a:gdLst>
                <a:ahLst/>
                <a:cxnLst>
                  <a:cxn ang="T6">
                    <a:pos x="T0" y="T1"/>
                  </a:cxn>
                  <a:cxn ang="T7">
                    <a:pos x="T2" y="T3"/>
                  </a:cxn>
                  <a:cxn ang="T8">
                    <a:pos x="T4" y="T5"/>
                  </a:cxn>
                </a:cxnLst>
                <a:rect l="0" t="0" r="r" b="b"/>
                <a:pathLst>
                  <a:path w="80" h="300">
                    <a:moveTo>
                      <a:pt x="0" y="300"/>
                    </a:moveTo>
                    <a:lnTo>
                      <a:pt x="80" y="300"/>
                    </a:lnTo>
                    <a:lnTo>
                      <a:pt x="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451" name="Text Box 112"/>
            <p:cNvSpPr txBox="1">
              <a:spLocks noChangeArrowheads="1"/>
            </p:cNvSpPr>
            <p:nvPr/>
          </p:nvSpPr>
          <p:spPr bwMode="auto">
            <a:xfrm>
              <a:off x="6787904" y="2596702"/>
              <a:ext cx="488952" cy="4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solidFill>
                    <a:srgbClr val="969696"/>
                  </a:solidFill>
                  <a:latin typeface="Times New Roman" charset="0"/>
                </a:rPr>
                <a:t>…</a:t>
              </a:r>
            </a:p>
          </p:txBody>
        </p:sp>
      </p:grpSp>
      <p:grpSp>
        <p:nvGrpSpPr>
          <p:cNvPr id="11" name="Group 10"/>
          <p:cNvGrpSpPr>
            <a:grpSpLocks/>
          </p:cNvGrpSpPr>
          <p:nvPr/>
        </p:nvGrpSpPr>
        <p:grpSpPr bwMode="auto">
          <a:xfrm>
            <a:off x="1620838" y="890588"/>
            <a:ext cx="6373812" cy="938212"/>
            <a:chOff x="1987247" y="1333114"/>
            <a:chExt cx="5338532" cy="938762"/>
          </a:xfrm>
        </p:grpSpPr>
        <p:sp>
          <p:nvSpPr>
            <p:cNvPr id="103445" name="Text Box 6"/>
            <p:cNvSpPr txBox="1">
              <a:spLocks noChangeArrowheads="1"/>
            </p:cNvSpPr>
            <p:nvPr/>
          </p:nvSpPr>
          <p:spPr bwMode="auto">
            <a:xfrm>
              <a:off x="1987247" y="1333114"/>
              <a:ext cx="5338532" cy="517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5000"/>
                </a:lnSpc>
                <a:spcBef>
                  <a:spcPct val="0"/>
                </a:spcBef>
                <a:buFontTx/>
                <a:buNone/>
              </a:pPr>
              <a:r>
                <a:rPr lang="en-US" altLang="x-none" sz="1600">
                  <a:solidFill>
                    <a:srgbClr val="000000"/>
                  </a:solidFill>
                  <a:latin typeface="Arial" charset="0"/>
                </a:rPr>
                <a:t>Internet frames, TV channels, control  transmitted </a:t>
              </a:r>
            </a:p>
            <a:p>
              <a:pPr algn="ctr">
                <a:lnSpc>
                  <a:spcPct val="85000"/>
                </a:lnSpc>
                <a:spcBef>
                  <a:spcPct val="0"/>
                </a:spcBef>
                <a:buFontTx/>
                <a:buNone/>
              </a:pPr>
              <a:r>
                <a:rPr lang="en-US" altLang="x-none" sz="1600">
                  <a:solidFill>
                    <a:srgbClr val="000000"/>
                  </a:solidFill>
                  <a:latin typeface="Arial" charset="0"/>
                </a:rPr>
                <a:t>downstream at different frequencies</a:t>
              </a:r>
            </a:p>
          </p:txBody>
        </p:sp>
        <p:sp>
          <p:nvSpPr>
            <p:cNvPr id="103446" name="Right Arrow 9"/>
            <p:cNvSpPr>
              <a:spLocks noChangeArrowheads="1"/>
            </p:cNvSpPr>
            <p:nvPr/>
          </p:nvSpPr>
          <p:spPr bwMode="auto">
            <a:xfrm>
              <a:off x="3457110" y="1787244"/>
              <a:ext cx="2387053" cy="484632"/>
            </a:xfrm>
            <a:prstGeom prst="rightArrow">
              <a:avLst>
                <a:gd name="adj1" fmla="val 50000"/>
                <a:gd name="adj2" fmla="val 50007"/>
              </a:avLst>
            </a:prstGeom>
            <a:gradFill rotWithShape="1">
              <a:gsLst>
                <a:gs pos="0">
                  <a:srgbClr val="FFFFFF"/>
                </a:gs>
                <a:gs pos="100000">
                  <a:srgbClr val="0000FF"/>
                </a:gs>
              </a:gsLst>
              <a:lin ang="0"/>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Arial" charset="0"/>
              </a:endParaRPr>
            </a:p>
          </p:txBody>
        </p:sp>
      </p:grpSp>
      <p:grpSp>
        <p:nvGrpSpPr>
          <p:cNvPr id="12" name="Group 11"/>
          <p:cNvGrpSpPr>
            <a:grpSpLocks/>
          </p:cNvGrpSpPr>
          <p:nvPr/>
        </p:nvGrpSpPr>
        <p:grpSpPr bwMode="auto">
          <a:xfrm>
            <a:off x="2998788" y="3476625"/>
            <a:ext cx="5995987" cy="944563"/>
            <a:chOff x="2810374" y="3867998"/>
            <a:chExt cx="5997028" cy="944803"/>
          </a:xfrm>
        </p:grpSpPr>
        <p:sp>
          <p:nvSpPr>
            <p:cNvPr id="103443" name="Text Box 6"/>
            <p:cNvSpPr txBox="1">
              <a:spLocks noChangeArrowheads="1"/>
            </p:cNvSpPr>
            <p:nvPr/>
          </p:nvSpPr>
          <p:spPr bwMode="auto">
            <a:xfrm>
              <a:off x="2810374" y="4295145"/>
              <a:ext cx="5997028" cy="51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5000"/>
                </a:lnSpc>
                <a:spcBef>
                  <a:spcPct val="0"/>
                </a:spcBef>
                <a:buFontTx/>
                <a:buNone/>
              </a:pPr>
              <a:r>
                <a:rPr lang="en-US" altLang="x-none" sz="1600">
                  <a:solidFill>
                    <a:srgbClr val="000000"/>
                  </a:solidFill>
                  <a:latin typeface="Arial" charset="0"/>
                </a:rPr>
                <a:t>upstream Internet frames, TV control,  transmitted </a:t>
              </a:r>
            </a:p>
            <a:p>
              <a:pPr algn="ctr">
                <a:lnSpc>
                  <a:spcPct val="85000"/>
                </a:lnSpc>
                <a:spcBef>
                  <a:spcPct val="0"/>
                </a:spcBef>
                <a:buFontTx/>
                <a:buNone/>
              </a:pPr>
              <a:r>
                <a:rPr lang="en-US" altLang="x-none" sz="1600">
                  <a:solidFill>
                    <a:srgbClr val="000000"/>
                  </a:solidFill>
                  <a:latin typeface="Arial" charset="0"/>
                </a:rPr>
                <a:t>upstream at different frequencies in time slots</a:t>
              </a:r>
            </a:p>
          </p:txBody>
        </p:sp>
        <p:sp>
          <p:nvSpPr>
            <p:cNvPr id="103444" name="Right Arrow 213"/>
            <p:cNvSpPr>
              <a:spLocks noChangeArrowheads="1"/>
            </p:cNvSpPr>
            <p:nvPr/>
          </p:nvSpPr>
          <p:spPr bwMode="auto">
            <a:xfrm rot="10800000">
              <a:off x="4197454" y="3867998"/>
              <a:ext cx="2387053" cy="484632"/>
            </a:xfrm>
            <a:prstGeom prst="rightArrow">
              <a:avLst>
                <a:gd name="adj1" fmla="val 50000"/>
                <a:gd name="adj2" fmla="val 50007"/>
              </a:avLst>
            </a:prstGeom>
            <a:gradFill rotWithShape="1">
              <a:gsLst>
                <a:gs pos="0">
                  <a:srgbClr val="FFFFFF"/>
                </a:gs>
                <a:gs pos="100000">
                  <a:srgbClr val="0000FF"/>
                </a:gs>
              </a:gsLst>
              <a:lin ang="0"/>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Arial" charset="0"/>
              </a:endParaRPr>
            </a:p>
          </p:txBody>
        </p:sp>
      </p:grpSp>
      <p:pic>
        <p:nvPicPr>
          <p:cNvPr id="10343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5613" y="2571750"/>
            <a:ext cx="2603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0" name="Slide Number Placeholder 5"/>
          <p:cNvSpPr>
            <a:spLocks noGrp="1"/>
          </p:cNvSpPr>
          <p:nvPr>
            <p:ph type="sldNum" sz="quarter" idx="12"/>
          </p:nvPr>
        </p:nvSpPr>
        <p:spPr>
          <a:xfrm>
            <a:off x="8456613" y="6523038"/>
            <a:ext cx="547687" cy="271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200">
                <a:latin typeface="Tahoma" charset="0"/>
              </a:rPr>
              <a:t>58</a:t>
            </a:r>
          </a:p>
        </p:txBody>
      </p:sp>
      <p:sp>
        <p:nvSpPr>
          <p:cNvPr id="185"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
        <p:nvSpPr>
          <p:cNvPr id="103442" name="Text Box 126"/>
          <p:cNvSpPr txBox="1">
            <a:spLocks noChangeArrowheads="1"/>
          </p:cNvSpPr>
          <p:nvPr/>
        </p:nvSpPr>
        <p:spPr bwMode="auto">
          <a:xfrm>
            <a:off x="282575" y="889000"/>
            <a:ext cx="178911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eaLnBrk="1" hangingPunct="1">
              <a:spcBef>
                <a:spcPct val="0"/>
              </a:spcBef>
              <a:buFontTx/>
              <a:buNone/>
            </a:pPr>
            <a:r>
              <a:rPr lang="en-US" altLang="x-none" sz="1400">
                <a:solidFill>
                  <a:srgbClr val="000000"/>
                </a:solidFill>
                <a:latin typeface="Arial" charset="0"/>
              </a:rPr>
              <a:t>CMTS:</a:t>
            </a:r>
          </a:p>
          <a:p>
            <a:pPr eaLnBrk="1" hangingPunct="1">
              <a:spcBef>
                <a:spcPct val="0"/>
              </a:spcBef>
              <a:buFontTx/>
              <a:buNone/>
            </a:pPr>
            <a:r>
              <a:rPr lang="en-US" altLang="x-none" sz="1400">
                <a:solidFill>
                  <a:srgbClr val="000000"/>
                </a:solidFill>
                <a:latin typeface="Arial" charset="0"/>
              </a:rPr>
              <a:t>cable modem </a:t>
            </a:r>
          </a:p>
          <a:p>
            <a:pPr eaLnBrk="1" hangingPunct="1">
              <a:spcBef>
                <a:spcPct val="0"/>
              </a:spcBef>
              <a:buFontTx/>
              <a:buNone/>
            </a:pPr>
            <a:r>
              <a:rPr lang="en-US" altLang="x-none" sz="1400">
                <a:solidFill>
                  <a:srgbClr val="000000"/>
                </a:solidFill>
                <a:latin typeface="Arial" charset="0"/>
              </a:rPr>
              <a:t>termination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9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9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8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sz="half" idx="1"/>
          </p:nvPr>
        </p:nvSpPr>
        <p:spPr>
          <a:xfrm>
            <a:off x="425450" y="3811588"/>
            <a:ext cx="4067175" cy="1935162"/>
          </a:xfrm>
        </p:spPr>
        <p:txBody>
          <a:bodyPr/>
          <a:lstStyle/>
          <a:p>
            <a:pPr>
              <a:defRPr/>
            </a:pPr>
            <a:r>
              <a:rPr lang="en-US" sz="2400" dirty="0">
                <a:cs typeface="+mn-cs"/>
              </a:rPr>
              <a:t>sending side:</a:t>
            </a:r>
          </a:p>
          <a:p>
            <a:pPr lvl="1">
              <a:defRPr/>
            </a:pPr>
            <a:r>
              <a:rPr lang="en-US" sz="2200" dirty="0"/>
              <a:t>encapsulates datagram in frame</a:t>
            </a:r>
          </a:p>
          <a:p>
            <a:pPr lvl="1">
              <a:defRPr/>
            </a:pPr>
            <a:r>
              <a:rPr lang="en-US" sz="2200" dirty="0"/>
              <a:t>adds error checking bits, rdt, flow control, etc.</a:t>
            </a:r>
          </a:p>
        </p:txBody>
      </p:sp>
      <p:sp>
        <p:nvSpPr>
          <p:cNvPr id="9222" name="Rectangle 4"/>
          <p:cNvSpPr>
            <a:spLocks noGrp="1" noChangeArrowheads="1"/>
          </p:cNvSpPr>
          <p:nvPr>
            <p:ph type="body" sz="half" idx="2"/>
          </p:nvPr>
        </p:nvSpPr>
        <p:spPr>
          <a:xfrm>
            <a:off x="4508500" y="3810000"/>
            <a:ext cx="4090988" cy="1851025"/>
          </a:xfrm>
        </p:spPr>
        <p:txBody>
          <a:bodyPr/>
          <a:lstStyle/>
          <a:p>
            <a:pPr>
              <a:defRPr/>
            </a:pPr>
            <a:r>
              <a:rPr lang="en-US" sz="2400" dirty="0">
                <a:cs typeface="+mn-cs"/>
              </a:rPr>
              <a:t>receiving side</a:t>
            </a:r>
          </a:p>
          <a:p>
            <a:pPr lvl="1">
              <a:defRPr/>
            </a:pPr>
            <a:r>
              <a:rPr lang="en-US" sz="2200" dirty="0"/>
              <a:t>looks for errors, rdt, flow control, </a:t>
            </a:r>
            <a:r>
              <a:rPr lang="en-US" sz="2200" dirty="0" smtClean="0"/>
              <a:t>etc.</a:t>
            </a:r>
            <a:endParaRPr lang="en-US" sz="2200" dirty="0"/>
          </a:p>
          <a:p>
            <a:pPr lvl="1">
              <a:defRPr/>
            </a:pPr>
            <a:r>
              <a:rPr lang="en-US" sz="2200" dirty="0"/>
              <a:t>extracts datagram, passes to upper layer at receiving </a:t>
            </a:r>
            <a:r>
              <a:rPr lang="en-US" sz="2200" dirty="0" smtClean="0"/>
              <a:t>side</a:t>
            </a:r>
            <a:endParaRPr lang="en-US" sz="2200" dirty="0"/>
          </a:p>
        </p:txBody>
      </p:sp>
      <p:sp>
        <p:nvSpPr>
          <p:cNvPr id="9223" name="Rectangle 27"/>
          <p:cNvSpPr>
            <a:spLocks noChangeArrowheads="1"/>
          </p:cNvSpPr>
          <p:nvPr/>
        </p:nvSpPr>
        <p:spPr bwMode="auto">
          <a:xfrm>
            <a:off x="4113213" y="3087688"/>
            <a:ext cx="1444625" cy="21272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24" name="Rectangle 28"/>
          <p:cNvSpPr>
            <a:spLocks noChangeArrowheads="1"/>
          </p:cNvSpPr>
          <p:nvPr/>
        </p:nvSpPr>
        <p:spPr bwMode="auto">
          <a:xfrm>
            <a:off x="1957388" y="1066800"/>
            <a:ext cx="1944687" cy="1770063"/>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25" name="Line 29"/>
          <p:cNvSpPr>
            <a:spLocks noChangeShapeType="1"/>
          </p:cNvSpPr>
          <p:nvPr/>
        </p:nvSpPr>
        <p:spPr bwMode="auto">
          <a:xfrm>
            <a:off x="2052638" y="1585913"/>
            <a:ext cx="0" cy="393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26" name="Rectangle 30"/>
          <p:cNvSpPr>
            <a:spLocks noChangeArrowheads="1"/>
          </p:cNvSpPr>
          <p:nvPr/>
        </p:nvSpPr>
        <p:spPr bwMode="auto">
          <a:xfrm>
            <a:off x="2193925" y="1906588"/>
            <a:ext cx="1187450" cy="866775"/>
          </a:xfrm>
          <a:prstGeom prst="rect">
            <a:avLst/>
          </a:prstGeom>
          <a:solidFill>
            <a:srgbClr val="FF0000"/>
          </a:solidFill>
          <a:ln w="9525">
            <a:solidFill>
              <a:schemeClr val="tx1"/>
            </a:solidFill>
            <a:prstDash val="dash"/>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27" name="Rectangle 31"/>
          <p:cNvSpPr>
            <a:spLocks noChangeArrowheads="1"/>
          </p:cNvSpPr>
          <p:nvPr/>
        </p:nvSpPr>
        <p:spPr bwMode="auto">
          <a:xfrm>
            <a:off x="2435225" y="2466975"/>
            <a:ext cx="704850" cy="2254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28" name="Rectangle 32"/>
          <p:cNvSpPr>
            <a:spLocks noChangeArrowheads="1"/>
          </p:cNvSpPr>
          <p:nvPr/>
        </p:nvSpPr>
        <p:spPr bwMode="auto">
          <a:xfrm>
            <a:off x="2435225" y="1995488"/>
            <a:ext cx="695325" cy="4159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controller</a:t>
            </a:r>
          </a:p>
        </p:txBody>
      </p:sp>
      <p:sp>
        <p:nvSpPr>
          <p:cNvPr id="9229" name="Line 33"/>
          <p:cNvSpPr>
            <a:spLocks noChangeShapeType="1"/>
          </p:cNvSpPr>
          <p:nvPr/>
        </p:nvSpPr>
        <p:spPr bwMode="auto">
          <a:xfrm>
            <a:off x="2346325" y="1749425"/>
            <a:ext cx="143827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30" name="Line 34"/>
          <p:cNvSpPr>
            <a:spLocks noChangeShapeType="1"/>
          </p:cNvSpPr>
          <p:nvPr/>
        </p:nvSpPr>
        <p:spPr bwMode="auto">
          <a:xfrm flipV="1">
            <a:off x="2763838" y="1755775"/>
            <a:ext cx="0" cy="239713"/>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31" name="Rectangle 35"/>
          <p:cNvSpPr>
            <a:spLocks noChangeArrowheads="1"/>
          </p:cNvSpPr>
          <p:nvPr/>
        </p:nvSpPr>
        <p:spPr bwMode="auto">
          <a:xfrm>
            <a:off x="2228850" y="1195388"/>
            <a:ext cx="695325" cy="41592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sz="1400" dirty="0">
              <a:latin typeface="Arial" charset="0"/>
              <a:ea typeface="MS PGothic" pitchFamily="34" charset="-128"/>
            </a:endParaRPr>
          </a:p>
        </p:txBody>
      </p:sp>
      <p:sp>
        <p:nvSpPr>
          <p:cNvPr id="9232" name="Rectangle 36"/>
          <p:cNvSpPr>
            <a:spLocks noChangeArrowheads="1"/>
          </p:cNvSpPr>
          <p:nvPr/>
        </p:nvSpPr>
        <p:spPr bwMode="auto">
          <a:xfrm>
            <a:off x="3095625" y="1196975"/>
            <a:ext cx="695325" cy="41592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sz="1400" dirty="0">
              <a:latin typeface="Arial" charset="0"/>
              <a:ea typeface="MS PGothic" pitchFamily="34" charset="-128"/>
            </a:endParaRPr>
          </a:p>
        </p:txBody>
      </p:sp>
      <p:sp>
        <p:nvSpPr>
          <p:cNvPr id="9233" name="Line 37"/>
          <p:cNvSpPr>
            <a:spLocks noChangeShapeType="1"/>
          </p:cNvSpPr>
          <p:nvPr/>
        </p:nvSpPr>
        <p:spPr bwMode="auto">
          <a:xfrm flipH="1" flipV="1">
            <a:off x="2551113" y="1611313"/>
            <a:ext cx="1587" cy="13811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34" name="Line 38"/>
          <p:cNvSpPr>
            <a:spLocks noChangeShapeType="1"/>
          </p:cNvSpPr>
          <p:nvPr/>
        </p:nvSpPr>
        <p:spPr bwMode="auto">
          <a:xfrm flipH="1" flipV="1">
            <a:off x="3475038" y="1614488"/>
            <a:ext cx="0" cy="1365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35" name="Rectangle 39"/>
          <p:cNvSpPr>
            <a:spLocks noChangeArrowheads="1"/>
          </p:cNvSpPr>
          <p:nvPr/>
        </p:nvSpPr>
        <p:spPr bwMode="auto">
          <a:xfrm>
            <a:off x="5832475" y="1123950"/>
            <a:ext cx="1944688" cy="1731963"/>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36" name="Rectangle 40"/>
          <p:cNvSpPr>
            <a:spLocks noChangeArrowheads="1"/>
          </p:cNvSpPr>
          <p:nvPr/>
        </p:nvSpPr>
        <p:spPr bwMode="auto">
          <a:xfrm>
            <a:off x="6069013" y="1925638"/>
            <a:ext cx="1187450" cy="866775"/>
          </a:xfrm>
          <a:prstGeom prst="rect">
            <a:avLst/>
          </a:prstGeom>
          <a:solidFill>
            <a:srgbClr val="FF0000"/>
          </a:solidFill>
          <a:ln w="9525">
            <a:solidFill>
              <a:schemeClr val="tx1"/>
            </a:solidFill>
            <a:prstDash val="dash"/>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37" name="Rectangle 41"/>
          <p:cNvSpPr>
            <a:spLocks noChangeArrowheads="1"/>
          </p:cNvSpPr>
          <p:nvPr/>
        </p:nvSpPr>
        <p:spPr bwMode="auto">
          <a:xfrm>
            <a:off x="6310313" y="2486025"/>
            <a:ext cx="703262" cy="2254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38" name="Rectangle 42"/>
          <p:cNvSpPr>
            <a:spLocks noChangeArrowheads="1"/>
          </p:cNvSpPr>
          <p:nvPr/>
        </p:nvSpPr>
        <p:spPr bwMode="auto">
          <a:xfrm>
            <a:off x="6310313" y="2014538"/>
            <a:ext cx="695325" cy="4159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controller</a:t>
            </a:r>
          </a:p>
        </p:txBody>
      </p:sp>
      <p:sp>
        <p:nvSpPr>
          <p:cNvPr id="9239" name="Line 43"/>
          <p:cNvSpPr>
            <a:spLocks noChangeShapeType="1"/>
          </p:cNvSpPr>
          <p:nvPr/>
        </p:nvSpPr>
        <p:spPr bwMode="auto">
          <a:xfrm>
            <a:off x="6221413" y="1768475"/>
            <a:ext cx="143827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40" name="Line 44"/>
          <p:cNvSpPr>
            <a:spLocks noChangeShapeType="1"/>
          </p:cNvSpPr>
          <p:nvPr/>
        </p:nvSpPr>
        <p:spPr bwMode="auto">
          <a:xfrm flipV="1">
            <a:off x="6638925" y="1774825"/>
            <a:ext cx="0" cy="239713"/>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41" name="Rectangle 45"/>
          <p:cNvSpPr>
            <a:spLocks noChangeArrowheads="1"/>
          </p:cNvSpPr>
          <p:nvPr/>
        </p:nvSpPr>
        <p:spPr bwMode="auto">
          <a:xfrm>
            <a:off x="6103938" y="1214438"/>
            <a:ext cx="695325" cy="41592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sz="1400" dirty="0">
              <a:latin typeface="Arial" charset="0"/>
              <a:ea typeface="MS PGothic" pitchFamily="34" charset="-128"/>
            </a:endParaRPr>
          </a:p>
        </p:txBody>
      </p:sp>
      <p:sp>
        <p:nvSpPr>
          <p:cNvPr id="9242" name="Rectangle 46"/>
          <p:cNvSpPr>
            <a:spLocks noChangeArrowheads="1"/>
          </p:cNvSpPr>
          <p:nvPr/>
        </p:nvSpPr>
        <p:spPr bwMode="auto">
          <a:xfrm>
            <a:off x="6970713" y="1216025"/>
            <a:ext cx="695325" cy="41592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sz="1400" dirty="0">
              <a:latin typeface="Arial" charset="0"/>
              <a:ea typeface="MS PGothic" pitchFamily="34" charset="-128"/>
            </a:endParaRPr>
          </a:p>
        </p:txBody>
      </p:sp>
      <p:sp>
        <p:nvSpPr>
          <p:cNvPr id="9243" name="Line 47"/>
          <p:cNvSpPr>
            <a:spLocks noChangeShapeType="1"/>
          </p:cNvSpPr>
          <p:nvPr/>
        </p:nvSpPr>
        <p:spPr bwMode="auto">
          <a:xfrm flipH="1" flipV="1">
            <a:off x="6426200" y="1630363"/>
            <a:ext cx="1588" cy="13811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44" name="Line 48"/>
          <p:cNvSpPr>
            <a:spLocks noChangeShapeType="1"/>
          </p:cNvSpPr>
          <p:nvPr/>
        </p:nvSpPr>
        <p:spPr bwMode="auto">
          <a:xfrm flipH="1" flipV="1">
            <a:off x="7350125" y="1633538"/>
            <a:ext cx="0" cy="1365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45" name="Text Box 49"/>
          <p:cNvSpPr txBox="1">
            <a:spLocks noChangeArrowheads="1"/>
          </p:cNvSpPr>
          <p:nvPr/>
        </p:nvSpPr>
        <p:spPr bwMode="auto">
          <a:xfrm>
            <a:off x="1935163" y="2752725"/>
            <a:ext cx="1335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600" dirty="0" smtClean="0">
                <a:latin typeface="Arial" charset="0"/>
              </a:rPr>
              <a:t>sending host</a:t>
            </a:r>
          </a:p>
        </p:txBody>
      </p:sp>
      <p:sp>
        <p:nvSpPr>
          <p:cNvPr id="9246" name="Text Box 50"/>
          <p:cNvSpPr txBox="1">
            <a:spLocks noChangeArrowheads="1"/>
          </p:cNvSpPr>
          <p:nvPr/>
        </p:nvSpPr>
        <p:spPr bwMode="auto">
          <a:xfrm>
            <a:off x="5727700" y="2751138"/>
            <a:ext cx="1438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600" dirty="0" smtClean="0">
                <a:latin typeface="Arial" charset="0"/>
              </a:rPr>
              <a:t>receiving host</a:t>
            </a:r>
          </a:p>
        </p:txBody>
      </p:sp>
      <p:sp>
        <p:nvSpPr>
          <p:cNvPr id="9247" name="Rectangle 51"/>
          <p:cNvSpPr>
            <a:spLocks noChangeArrowheads="1"/>
          </p:cNvSpPr>
          <p:nvPr/>
        </p:nvSpPr>
        <p:spPr bwMode="auto">
          <a:xfrm>
            <a:off x="1512888" y="1660525"/>
            <a:ext cx="717550" cy="1698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48" name="Text Box 52"/>
          <p:cNvSpPr txBox="1">
            <a:spLocks noChangeArrowheads="1"/>
          </p:cNvSpPr>
          <p:nvPr/>
        </p:nvSpPr>
        <p:spPr bwMode="auto">
          <a:xfrm>
            <a:off x="1476375" y="1616075"/>
            <a:ext cx="825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i="0" dirty="0" smtClean="0">
                <a:latin typeface="Arial" charset="0"/>
              </a:rPr>
              <a:t>datagram</a:t>
            </a:r>
          </a:p>
        </p:txBody>
      </p:sp>
      <p:sp>
        <p:nvSpPr>
          <p:cNvPr id="9249" name="Line 53"/>
          <p:cNvSpPr>
            <a:spLocks noChangeShapeType="1"/>
          </p:cNvSpPr>
          <p:nvPr/>
        </p:nvSpPr>
        <p:spPr bwMode="auto">
          <a:xfrm>
            <a:off x="5961063" y="1563688"/>
            <a:ext cx="0" cy="39211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50" name="Rectangle 54"/>
          <p:cNvSpPr>
            <a:spLocks noChangeArrowheads="1"/>
          </p:cNvSpPr>
          <p:nvPr/>
        </p:nvSpPr>
        <p:spPr bwMode="auto">
          <a:xfrm>
            <a:off x="5422900" y="1679575"/>
            <a:ext cx="715963" cy="1698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51" name="Text Box 55"/>
          <p:cNvSpPr txBox="1">
            <a:spLocks noChangeArrowheads="1"/>
          </p:cNvSpPr>
          <p:nvPr/>
        </p:nvSpPr>
        <p:spPr bwMode="auto">
          <a:xfrm>
            <a:off x="5386388" y="1635125"/>
            <a:ext cx="8239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i="0" dirty="0" smtClean="0">
                <a:latin typeface="Arial" charset="0"/>
              </a:rPr>
              <a:t>datagram</a:t>
            </a:r>
          </a:p>
        </p:txBody>
      </p:sp>
      <p:sp>
        <p:nvSpPr>
          <p:cNvPr id="23584" name="Freeform 56"/>
          <p:cNvSpPr>
            <a:spLocks/>
          </p:cNvSpPr>
          <p:nvPr/>
        </p:nvSpPr>
        <p:spPr bwMode="auto">
          <a:xfrm>
            <a:off x="2768600" y="2597150"/>
            <a:ext cx="3883025" cy="447675"/>
          </a:xfrm>
          <a:custGeom>
            <a:avLst/>
            <a:gdLst>
              <a:gd name="T0" fmla="*/ 0 w 2597"/>
              <a:gd name="T1" fmla="*/ 0 h 384"/>
              <a:gd name="T2" fmla="*/ 0 w 2597"/>
              <a:gd name="T3" fmla="*/ 2147483646 h 384"/>
              <a:gd name="T4" fmla="*/ 2147483646 w 2597"/>
              <a:gd name="T5" fmla="*/ 2147483646 h 384"/>
              <a:gd name="T6" fmla="*/ 2147483646 w 2597"/>
              <a:gd name="T7" fmla="*/ 2147483646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7" h="384">
                <a:moveTo>
                  <a:pt x="0" y="0"/>
                </a:moveTo>
                <a:lnTo>
                  <a:pt x="0" y="384"/>
                </a:lnTo>
                <a:lnTo>
                  <a:pt x="2597" y="384"/>
                </a:lnTo>
                <a:lnTo>
                  <a:pt x="2597" y="18"/>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3" name="Rectangle 57"/>
          <p:cNvSpPr>
            <a:spLocks noChangeArrowheads="1"/>
          </p:cNvSpPr>
          <p:nvPr/>
        </p:nvSpPr>
        <p:spPr bwMode="auto">
          <a:xfrm>
            <a:off x="4681538" y="3113088"/>
            <a:ext cx="717550" cy="1698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54" name="Text Box 58"/>
          <p:cNvSpPr txBox="1">
            <a:spLocks noChangeArrowheads="1"/>
          </p:cNvSpPr>
          <p:nvPr/>
        </p:nvSpPr>
        <p:spPr bwMode="auto">
          <a:xfrm>
            <a:off x="4654550" y="3068638"/>
            <a:ext cx="8239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i="0" dirty="0" smtClean="0">
                <a:latin typeface="Arial" charset="0"/>
              </a:rPr>
              <a:t>datagram</a:t>
            </a:r>
          </a:p>
        </p:txBody>
      </p:sp>
      <p:sp>
        <p:nvSpPr>
          <p:cNvPr id="9255" name="Line 59"/>
          <p:cNvSpPr>
            <a:spLocks noChangeShapeType="1"/>
          </p:cNvSpPr>
          <p:nvPr/>
        </p:nvSpPr>
        <p:spPr bwMode="auto">
          <a:xfrm>
            <a:off x="5654675" y="3205163"/>
            <a:ext cx="276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56" name="Text Box 60"/>
          <p:cNvSpPr txBox="1">
            <a:spLocks noChangeArrowheads="1"/>
          </p:cNvSpPr>
          <p:nvPr/>
        </p:nvSpPr>
        <p:spPr bwMode="auto">
          <a:xfrm>
            <a:off x="2244725" y="3362325"/>
            <a:ext cx="704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600" dirty="0" smtClean="0">
                <a:latin typeface="Arial" charset="0"/>
              </a:rPr>
              <a:t>frame</a:t>
            </a:r>
          </a:p>
        </p:txBody>
      </p:sp>
      <p:sp>
        <p:nvSpPr>
          <p:cNvPr id="9257" name="Line 61"/>
          <p:cNvSpPr>
            <a:spLocks noChangeShapeType="1"/>
          </p:cNvSpPr>
          <p:nvPr/>
        </p:nvSpPr>
        <p:spPr bwMode="auto">
          <a:xfrm flipV="1">
            <a:off x="2873375" y="3268663"/>
            <a:ext cx="1155700" cy="212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5" name="Rectangle 2"/>
          <p:cNvSpPr>
            <a:spLocks noGrp="1" noChangeArrowheads="1"/>
          </p:cNvSpPr>
          <p:nvPr>
            <p:ph type="title"/>
          </p:nvPr>
        </p:nvSpPr>
        <p:spPr>
          <a:xfrm>
            <a:off x="455613" y="88900"/>
            <a:ext cx="7772400" cy="1143000"/>
          </a:xfrm>
        </p:spPr>
        <p:txBody>
          <a:bodyPr/>
          <a:lstStyle/>
          <a:p>
            <a:pPr>
              <a:defRPr/>
            </a:pPr>
            <a:r>
              <a:rPr lang="en-US" sz="3400" dirty="0">
                <a:cs typeface="+mj-cs"/>
              </a:rPr>
              <a:t>Adaptors </a:t>
            </a:r>
            <a:r>
              <a:rPr lang="en-US" sz="3400" dirty="0" smtClean="0">
                <a:cs typeface="+mj-cs"/>
              </a:rPr>
              <a:t>Communicating</a:t>
            </a:r>
            <a:endParaRPr lang="en-US" sz="3400" dirty="0">
              <a:cs typeface="+mj-cs"/>
            </a:endParaRPr>
          </a:p>
        </p:txBody>
      </p:sp>
      <p:sp>
        <p:nvSpPr>
          <p:cNvPr id="2359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4FFE5674-AB94-9A4E-889B-EA3CC8EF1DCF}" type="slidenum">
              <a:rPr lang="en-US" altLang="en-US" sz="1200">
                <a:ea typeface="MS PGothic" charset="-128"/>
              </a:rPr>
              <a:pPr>
                <a:spcBef>
                  <a:spcPct val="0"/>
                </a:spcBef>
                <a:buFontTx/>
                <a:buNone/>
              </a:pPr>
              <a:t>7</a:t>
            </a:fld>
            <a:endParaRPr lang="en-US" altLang="en-US" sz="1200">
              <a:ea typeface="MS PGothic" charset="-128"/>
            </a:endParaRPr>
          </a:p>
        </p:txBody>
      </p:sp>
      <p:sp>
        <p:nvSpPr>
          <p:cNvPr id="41"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24" name="Rectangle 4"/>
          <p:cNvSpPr>
            <a:spLocks noChangeArrowheads="1"/>
          </p:cNvSpPr>
          <p:nvPr/>
        </p:nvSpPr>
        <p:spPr bwMode="auto">
          <a:xfrm>
            <a:off x="898525" y="3937000"/>
            <a:ext cx="7832725" cy="2289175"/>
          </a:xfrm>
          <a:prstGeom prst="rect">
            <a:avLst/>
          </a:prstGeom>
          <a:noFill/>
          <a:ln>
            <a:noFill/>
          </a:ln>
          <a:effectLst/>
          <a:extLst>
            <a:ext uri="{909E8E84-426E-40dd-AFC4-6F175D3DCCD1}"/>
            <a:ext uri="{91240B29-F687-4f45-9708-019B960494DF}"/>
            <a:ext uri="{AF507438-7753-43e0-B8FC-AC1667EBCBE1}"/>
          </a:extLst>
        </p:spPr>
        <p:txBody>
          <a:bodyPr/>
          <a:lstStyle/>
          <a:p>
            <a:pPr marL="342900" indent="-342900">
              <a:lnSpc>
                <a:spcPct val="85000"/>
              </a:lnSpc>
              <a:spcBef>
                <a:spcPct val="20000"/>
              </a:spcBef>
              <a:buClr>
                <a:srgbClr val="000099"/>
              </a:buClr>
              <a:buSzPct val="65000"/>
              <a:defRPr/>
            </a:pPr>
            <a:r>
              <a:rPr lang="en-US" sz="2200" dirty="0">
                <a:solidFill>
                  <a:srgbClr val="CC0000"/>
                </a:solidFill>
                <a:latin typeface="Gill Sans MT" charset="0"/>
              </a:rPr>
              <a:t>DOCSIS: </a:t>
            </a:r>
            <a:r>
              <a:rPr lang="en-US" sz="2200" dirty="0">
                <a:latin typeface="Gill Sans MT" charset="0"/>
              </a:rPr>
              <a:t>data over cable service interface spec </a:t>
            </a:r>
            <a:endParaRPr lang="en-US" sz="2200" b="1" dirty="0">
              <a:latin typeface="Gill Sans MT" charset="0"/>
            </a:endParaRPr>
          </a:p>
          <a:p>
            <a:pPr marL="231775" indent="-231775">
              <a:lnSpc>
                <a:spcPct val="85000"/>
              </a:lnSpc>
              <a:spcBef>
                <a:spcPct val="20000"/>
              </a:spcBef>
              <a:buClr>
                <a:srgbClr val="000099"/>
              </a:buClr>
              <a:buSzPct val="100000"/>
              <a:buFont typeface="Wingdings" charset="2"/>
              <a:buChar char="§"/>
              <a:defRPr/>
            </a:pPr>
            <a:r>
              <a:rPr lang="en-US" sz="2200" dirty="0">
                <a:latin typeface="Gill Sans MT" charset="0"/>
              </a:rPr>
              <a:t>FDM over upstream, downstream frequency channels</a:t>
            </a:r>
            <a:endParaRPr lang="en-US" sz="1800" dirty="0">
              <a:latin typeface="Gill Sans MT" charset="0"/>
            </a:endParaRPr>
          </a:p>
          <a:p>
            <a:pPr marL="231775" indent="-231775">
              <a:lnSpc>
                <a:spcPct val="85000"/>
              </a:lnSpc>
              <a:spcBef>
                <a:spcPct val="20000"/>
              </a:spcBef>
              <a:buClr>
                <a:srgbClr val="000099"/>
              </a:buClr>
              <a:buSzPct val="100000"/>
              <a:buFont typeface="Wingdings" charset="2"/>
              <a:buChar char="§"/>
              <a:defRPr/>
            </a:pPr>
            <a:r>
              <a:rPr lang="en-US" sz="2200" dirty="0">
                <a:latin typeface="Gill Sans MT" charset="0"/>
              </a:rPr>
              <a:t>TDM upstream: some slots assigned, some have contention</a:t>
            </a:r>
          </a:p>
          <a:p>
            <a:pPr marL="681038" lvl="1" indent="-223838">
              <a:lnSpc>
                <a:spcPct val="85000"/>
              </a:lnSpc>
              <a:spcBef>
                <a:spcPct val="20000"/>
              </a:spcBef>
              <a:buClr>
                <a:srgbClr val="000099"/>
              </a:buClr>
              <a:buSzPct val="100000"/>
              <a:buFont typeface="Arial"/>
              <a:buChar char="•"/>
              <a:defRPr/>
            </a:pPr>
            <a:r>
              <a:rPr lang="en-US" sz="2200" dirty="0">
                <a:latin typeface="Gill Sans MT" charset="0"/>
              </a:rPr>
              <a:t>downstream MAP frame: assigns upstream slots</a:t>
            </a:r>
          </a:p>
          <a:p>
            <a:pPr marL="681038" lvl="1" indent="-223838">
              <a:lnSpc>
                <a:spcPct val="85000"/>
              </a:lnSpc>
              <a:spcBef>
                <a:spcPct val="20000"/>
              </a:spcBef>
              <a:buClr>
                <a:srgbClr val="000099"/>
              </a:buClr>
              <a:buSzPct val="100000"/>
              <a:buFont typeface="Arial"/>
              <a:buChar char="•"/>
              <a:defRPr/>
            </a:pPr>
            <a:r>
              <a:rPr lang="en-US" sz="2200" dirty="0">
                <a:latin typeface="Gill Sans MT" charset="0"/>
              </a:rPr>
              <a:t>request for upstream slots (and data) transmitted random access (binary backoff) in selected slots (“content slots”)</a:t>
            </a:r>
          </a:p>
          <a:p>
            <a:pPr marL="342900" indent="-342900">
              <a:lnSpc>
                <a:spcPct val="85000"/>
              </a:lnSpc>
              <a:spcBef>
                <a:spcPct val="20000"/>
              </a:spcBef>
              <a:buClr>
                <a:srgbClr val="000099"/>
              </a:buClr>
              <a:buSzPct val="65000"/>
              <a:buFont typeface="Wingdings" charset="0"/>
              <a:buNone/>
              <a:defRPr/>
            </a:pPr>
            <a:r>
              <a:rPr lang="en-US" sz="2200" dirty="0">
                <a:latin typeface="Gill Sans MT" charset="0"/>
              </a:rPr>
              <a:t> </a:t>
            </a:r>
          </a:p>
        </p:txBody>
      </p:sp>
      <p:grpSp>
        <p:nvGrpSpPr>
          <p:cNvPr id="104450" name="Group 3"/>
          <p:cNvGrpSpPr>
            <a:grpSpLocks/>
          </p:cNvGrpSpPr>
          <p:nvPr/>
        </p:nvGrpSpPr>
        <p:grpSpPr bwMode="auto">
          <a:xfrm>
            <a:off x="636588" y="1143000"/>
            <a:ext cx="8008937" cy="2705100"/>
            <a:chOff x="871157" y="3598021"/>
            <a:chExt cx="8009425" cy="2705644"/>
          </a:xfrm>
        </p:grpSpPr>
        <p:sp>
          <p:nvSpPr>
            <p:cNvPr id="6" name="Rectangle 5"/>
            <p:cNvSpPr/>
            <p:nvPr/>
          </p:nvSpPr>
          <p:spPr>
            <a:xfrm>
              <a:off x="4227336" y="3679000"/>
              <a:ext cx="970021" cy="4255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rial"/>
                <a:cs typeface="Arial"/>
              </a:endParaRPr>
            </a:p>
          </p:txBody>
        </p:sp>
        <p:sp>
          <p:nvSpPr>
            <p:cNvPr id="104455" name="TextBox 6"/>
            <p:cNvSpPr txBox="1">
              <a:spLocks noChangeArrowheads="1"/>
            </p:cNvSpPr>
            <p:nvPr/>
          </p:nvSpPr>
          <p:spPr bwMode="auto">
            <a:xfrm>
              <a:off x="4154488" y="3716338"/>
              <a:ext cx="10364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nSpc>
                  <a:spcPts val="1200"/>
                </a:lnSpc>
                <a:spcBef>
                  <a:spcPct val="0"/>
                </a:spcBef>
                <a:buFontTx/>
                <a:buNone/>
              </a:pPr>
              <a:r>
                <a:rPr lang="en-US" altLang="x-none" sz="1000" i="1">
                  <a:latin typeface="Arial" charset="0"/>
                </a:rPr>
                <a:t>MAP frame for</a:t>
              </a:r>
            </a:p>
            <a:p>
              <a:pPr>
                <a:lnSpc>
                  <a:spcPts val="1200"/>
                </a:lnSpc>
                <a:spcBef>
                  <a:spcPct val="0"/>
                </a:spcBef>
                <a:buFontTx/>
                <a:buNone/>
              </a:pPr>
              <a:r>
                <a:rPr lang="en-US" altLang="x-none" sz="1000" i="1">
                  <a:latin typeface="Arial" charset="0"/>
                </a:rPr>
                <a:t>Interval [t1, t2]</a:t>
              </a:r>
            </a:p>
          </p:txBody>
        </p:sp>
        <p:sp>
          <p:nvSpPr>
            <p:cNvPr id="104456" name="TextBox 28"/>
            <p:cNvSpPr txBox="1">
              <a:spLocks noChangeArrowheads="1"/>
            </p:cNvSpPr>
            <p:nvPr/>
          </p:nvSpPr>
          <p:spPr bwMode="auto">
            <a:xfrm>
              <a:off x="6127750" y="5278438"/>
              <a:ext cx="27528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400" i="1">
                  <a:latin typeface="Arial" charset="0"/>
                </a:rPr>
                <a:t>Residences with cable modems</a:t>
              </a:r>
            </a:p>
          </p:txBody>
        </p:sp>
        <p:sp>
          <p:nvSpPr>
            <p:cNvPr id="30" name="Down Arrow 29"/>
            <p:cNvSpPr/>
            <p:nvPr/>
          </p:nvSpPr>
          <p:spPr>
            <a:xfrm rot="16200000">
              <a:off x="4257473" y="2472510"/>
              <a:ext cx="390604" cy="3607020"/>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rial"/>
                <a:cs typeface="Arial"/>
              </a:endParaRPr>
            </a:p>
          </p:txBody>
        </p:sp>
        <p:sp>
          <p:nvSpPr>
            <p:cNvPr id="31" name="Down Arrow 30"/>
            <p:cNvSpPr/>
            <p:nvPr/>
          </p:nvSpPr>
          <p:spPr>
            <a:xfrm rot="5400000">
              <a:off x="4198733" y="2898046"/>
              <a:ext cx="374725" cy="3607020"/>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rial"/>
                <a:cs typeface="Arial"/>
              </a:endParaRPr>
            </a:p>
          </p:txBody>
        </p:sp>
        <p:sp>
          <p:nvSpPr>
            <p:cNvPr id="104459" name="TextBox 31"/>
            <p:cNvSpPr txBox="1">
              <a:spLocks noChangeArrowheads="1"/>
            </p:cNvSpPr>
            <p:nvPr/>
          </p:nvSpPr>
          <p:spPr bwMode="auto">
            <a:xfrm>
              <a:off x="3505200" y="4124325"/>
              <a:ext cx="174525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200" i="1">
                  <a:latin typeface="Arial" charset="0"/>
                </a:rPr>
                <a:t>Downstream channel i</a:t>
              </a:r>
            </a:p>
          </p:txBody>
        </p:sp>
        <p:sp>
          <p:nvSpPr>
            <p:cNvPr id="104460" name="TextBox 32"/>
            <p:cNvSpPr txBox="1">
              <a:spLocks noChangeArrowheads="1"/>
            </p:cNvSpPr>
            <p:nvPr/>
          </p:nvSpPr>
          <p:spPr bwMode="auto">
            <a:xfrm>
              <a:off x="3648075" y="4546600"/>
              <a:ext cx="15485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200" i="1">
                  <a:latin typeface="Arial" charset="0"/>
                </a:rPr>
                <a:t>Upstream channel j</a:t>
              </a:r>
            </a:p>
          </p:txBody>
        </p:sp>
        <p:pic>
          <p:nvPicPr>
            <p:cNvPr id="1044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0223" y="3796499"/>
              <a:ext cx="817612" cy="242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5" name="Straight Connector 34"/>
            <p:cNvCxnSpPr/>
            <p:nvPr/>
          </p:nvCxnSpPr>
          <p:spPr>
            <a:xfrm>
              <a:off x="3060452" y="5238239"/>
              <a:ext cx="2756068" cy="47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119194" y="5044525"/>
              <a:ext cx="0" cy="1905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04924" y="5130267"/>
              <a:ext cx="3175" cy="1079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3285891" y="5130267"/>
              <a:ext cx="3175" cy="1079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366859" y="5133443"/>
              <a:ext cx="1587"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447826" y="5133443"/>
              <a:ext cx="1588"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3528794" y="5133443"/>
              <a:ext cx="1587"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608174"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3689141"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3770109"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851076"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939981" y="5133443"/>
              <a:ext cx="1588"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019361"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100329"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181296"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262264"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343231" y="5133443"/>
              <a:ext cx="1588"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424198" y="5133443"/>
              <a:ext cx="1587"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505165" y="5133443"/>
              <a:ext cx="1588"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584545"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678214"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4767119" y="5133443"/>
              <a:ext cx="1587"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848086" y="5133443"/>
              <a:ext cx="1588"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4929054" y="5133443"/>
              <a:ext cx="1587"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008434"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089401"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170369"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251336"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5332304" y="5133443"/>
              <a:ext cx="1587"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5413271" y="5133443"/>
              <a:ext cx="1588"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508527" y="5044525"/>
              <a:ext cx="0" cy="1905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4493" name="TextBox 65"/>
            <p:cNvSpPr txBox="1">
              <a:spLocks noChangeArrowheads="1"/>
            </p:cNvSpPr>
            <p:nvPr/>
          </p:nvSpPr>
          <p:spPr bwMode="auto">
            <a:xfrm>
              <a:off x="2998788" y="5230813"/>
              <a:ext cx="355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i="1">
                  <a:latin typeface="Arial" charset="0"/>
                </a:rPr>
                <a:t>t</a:t>
              </a:r>
              <a:r>
                <a:rPr lang="en-US" altLang="x-none" sz="1600" i="1" baseline="-25000">
                  <a:latin typeface="Arial" charset="0"/>
                </a:rPr>
                <a:t>1</a:t>
              </a:r>
            </a:p>
          </p:txBody>
        </p:sp>
        <p:sp>
          <p:nvSpPr>
            <p:cNvPr id="104494" name="TextBox 66"/>
            <p:cNvSpPr txBox="1">
              <a:spLocks noChangeArrowheads="1"/>
            </p:cNvSpPr>
            <p:nvPr/>
          </p:nvSpPr>
          <p:spPr bwMode="auto">
            <a:xfrm>
              <a:off x="5389563" y="5246688"/>
              <a:ext cx="355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i="1">
                  <a:latin typeface="Arial" charset="0"/>
                </a:rPr>
                <a:t>t</a:t>
              </a:r>
              <a:r>
                <a:rPr lang="en-US" altLang="x-none" sz="1600" i="1" baseline="-25000">
                  <a:latin typeface="Arial" charset="0"/>
                </a:rPr>
                <a:t>2</a:t>
              </a:r>
            </a:p>
          </p:txBody>
        </p:sp>
        <p:cxnSp>
          <p:nvCxnSpPr>
            <p:cNvPr id="68" name="Straight Connector 67"/>
            <p:cNvCxnSpPr/>
            <p:nvPr/>
          </p:nvCxnSpPr>
          <p:spPr>
            <a:xfrm>
              <a:off x="3111255" y="5322393"/>
              <a:ext cx="577885" cy="3176"/>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679615" y="5328744"/>
              <a:ext cx="1870189" cy="1588"/>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400198" y="5376379"/>
              <a:ext cx="4763" cy="512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573433" y="5384318"/>
              <a:ext cx="6350" cy="514453"/>
            </a:xfrm>
            <a:prstGeom prst="line">
              <a:avLst/>
            </a:prstGeom>
          </p:spPr>
          <p:style>
            <a:lnRef idx="1">
              <a:schemeClr val="accent1"/>
            </a:lnRef>
            <a:fillRef idx="0">
              <a:schemeClr val="accent1"/>
            </a:fillRef>
            <a:effectRef idx="0">
              <a:schemeClr val="accent1"/>
            </a:effectRef>
            <a:fontRef idx="minor">
              <a:schemeClr val="tx1"/>
            </a:fontRef>
          </p:style>
        </p:cxnSp>
        <p:sp>
          <p:nvSpPr>
            <p:cNvPr id="104499" name="TextBox 71"/>
            <p:cNvSpPr txBox="1">
              <a:spLocks noChangeArrowheads="1"/>
            </p:cNvSpPr>
            <p:nvPr/>
          </p:nvSpPr>
          <p:spPr bwMode="auto">
            <a:xfrm>
              <a:off x="4476750" y="5842000"/>
              <a:ext cx="32080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200" i="1">
                  <a:latin typeface="Arial" charset="0"/>
                </a:rPr>
                <a:t>Assigned minislots containing cable modem</a:t>
              </a:r>
            </a:p>
            <a:p>
              <a:pPr>
                <a:spcBef>
                  <a:spcPct val="0"/>
                </a:spcBef>
                <a:buFontTx/>
                <a:buNone/>
              </a:pPr>
              <a:r>
                <a:rPr lang="en-US" altLang="x-none" sz="1200" i="1">
                  <a:latin typeface="Arial" charset="0"/>
                </a:rPr>
                <a:t>upstream data frames</a:t>
              </a:r>
            </a:p>
          </p:txBody>
        </p:sp>
        <p:sp>
          <p:nvSpPr>
            <p:cNvPr id="104500" name="TextBox 72"/>
            <p:cNvSpPr txBox="1">
              <a:spLocks noChangeArrowheads="1"/>
            </p:cNvSpPr>
            <p:nvPr/>
          </p:nvSpPr>
          <p:spPr bwMode="auto">
            <a:xfrm>
              <a:off x="2579688" y="5840413"/>
              <a:ext cx="18904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200" i="1">
                  <a:latin typeface="Arial" charset="0"/>
                </a:rPr>
                <a:t>Minislots containing </a:t>
              </a:r>
            </a:p>
            <a:p>
              <a:pPr>
                <a:spcBef>
                  <a:spcPct val="0"/>
                </a:spcBef>
                <a:buFontTx/>
                <a:buNone/>
              </a:pPr>
              <a:r>
                <a:rPr lang="en-US" altLang="x-none" sz="1200" i="1">
                  <a:latin typeface="Arial" charset="0"/>
                </a:rPr>
                <a:t>minislots request frames</a:t>
              </a:r>
            </a:p>
          </p:txBody>
        </p:sp>
        <p:sp>
          <p:nvSpPr>
            <p:cNvPr id="104501" name="Rectangle 44"/>
            <p:cNvSpPr>
              <a:spLocks noChangeArrowheads="1"/>
            </p:cNvSpPr>
            <p:nvPr/>
          </p:nvSpPr>
          <p:spPr bwMode="auto">
            <a:xfrm>
              <a:off x="1431405" y="4202429"/>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sp>
          <p:nvSpPr>
            <p:cNvPr id="104502" name="Text Box 45"/>
            <p:cNvSpPr txBox="1">
              <a:spLocks noChangeArrowheads="1"/>
            </p:cNvSpPr>
            <p:nvPr/>
          </p:nvSpPr>
          <p:spPr bwMode="auto">
            <a:xfrm>
              <a:off x="871157" y="3661398"/>
              <a:ext cx="192563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0000"/>
                </a:lnSpc>
                <a:spcBef>
                  <a:spcPct val="0"/>
                </a:spcBef>
                <a:buFontTx/>
                <a:buNone/>
              </a:pPr>
              <a:r>
                <a:rPr lang="en-US" altLang="x-none" sz="1600">
                  <a:solidFill>
                    <a:srgbClr val="000000"/>
                  </a:solidFill>
                  <a:latin typeface="Arial" charset="0"/>
                </a:rPr>
                <a:t>cable headend</a:t>
              </a:r>
            </a:p>
          </p:txBody>
        </p:sp>
        <p:sp>
          <p:nvSpPr>
            <p:cNvPr id="104503" name="Text Box 126"/>
            <p:cNvSpPr txBox="1">
              <a:spLocks noChangeArrowheads="1"/>
            </p:cNvSpPr>
            <p:nvPr/>
          </p:nvSpPr>
          <p:spPr bwMode="auto">
            <a:xfrm>
              <a:off x="1296633" y="4171224"/>
              <a:ext cx="950970" cy="33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eaLnBrk="1" hangingPunct="1">
                <a:spcBef>
                  <a:spcPct val="0"/>
                </a:spcBef>
                <a:buFontTx/>
                <a:buNone/>
              </a:pPr>
              <a:r>
                <a:rPr lang="en-US" altLang="x-none" sz="1600">
                  <a:solidFill>
                    <a:srgbClr val="000000"/>
                  </a:solidFill>
                  <a:latin typeface="Arial" charset="0"/>
                </a:rPr>
                <a:t>CMTS</a:t>
              </a:r>
            </a:p>
          </p:txBody>
        </p:sp>
        <p:sp>
          <p:nvSpPr>
            <p:cNvPr id="104504" name="AutoShape 127"/>
            <p:cNvSpPr>
              <a:spLocks noChangeArrowheads="1"/>
            </p:cNvSpPr>
            <p:nvPr/>
          </p:nvSpPr>
          <p:spPr bwMode="auto">
            <a:xfrm>
              <a:off x="1336322" y="3939403"/>
              <a:ext cx="1206574" cy="261990"/>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pic>
          <p:nvPicPr>
            <p:cNvPr id="10450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949" y="4326831"/>
              <a:ext cx="258778" cy="520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506" name="Group 77"/>
            <p:cNvGrpSpPr>
              <a:grpSpLocks/>
            </p:cNvGrpSpPr>
            <p:nvPr/>
          </p:nvGrpSpPr>
          <p:grpSpPr bwMode="auto">
            <a:xfrm flipH="1">
              <a:off x="6302761" y="3598021"/>
              <a:ext cx="1034814" cy="625180"/>
              <a:chOff x="-490" y="1664"/>
              <a:chExt cx="1429" cy="842"/>
            </a:xfrm>
          </p:grpSpPr>
          <p:sp>
            <p:nvSpPr>
              <p:cNvPr id="104558" name="AutoShape 78"/>
              <p:cNvSpPr>
                <a:spLocks noChangeArrowheads="1"/>
              </p:cNvSpPr>
              <p:nvPr/>
            </p:nvSpPr>
            <p:spPr bwMode="auto">
              <a:xfrm>
                <a:off x="-490" y="1664"/>
                <a:ext cx="1429" cy="295"/>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4559" name="Group 79"/>
              <p:cNvGrpSpPr>
                <a:grpSpLocks/>
              </p:cNvGrpSpPr>
              <p:nvPr/>
            </p:nvGrpSpPr>
            <p:grpSpPr bwMode="auto">
              <a:xfrm>
                <a:off x="-427" y="1737"/>
                <a:ext cx="1217" cy="769"/>
                <a:chOff x="-427" y="1737"/>
                <a:chExt cx="1217" cy="769"/>
              </a:xfrm>
            </p:grpSpPr>
            <p:sp>
              <p:nvSpPr>
                <p:cNvPr id="104560" name="Rectangle 80"/>
                <p:cNvSpPr>
                  <a:spLocks noChangeArrowheads="1"/>
                </p:cNvSpPr>
                <p:nvPr/>
              </p:nvSpPr>
              <p:spPr bwMode="auto">
                <a:xfrm>
                  <a:off x="-336" y="1923"/>
                  <a:ext cx="1127" cy="58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61"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4562" name="Group 82"/>
                <p:cNvGrpSpPr>
                  <a:grpSpLocks/>
                </p:cNvGrpSpPr>
                <p:nvPr/>
              </p:nvGrpSpPr>
              <p:grpSpPr bwMode="auto">
                <a:xfrm>
                  <a:off x="68" y="2192"/>
                  <a:ext cx="387" cy="139"/>
                  <a:chOff x="322" y="890"/>
                  <a:chExt cx="872" cy="339"/>
                </a:xfrm>
              </p:grpSpPr>
              <p:sp>
                <p:nvSpPr>
                  <p:cNvPr id="104568" name="Rectangle 83"/>
                  <p:cNvSpPr>
                    <a:spLocks noChangeArrowheads="1"/>
                  </p:cNvSpPr>
                  <p:nvPr/>
                </p:nvSpPr>
                <p:spPr bwMode="auto">
                  <a:xfrm>
                    <a:off x="340" y="1000"/>
                    <a:ext cx="850" cy="229"/>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69" name="Rectangle 84"/>
                  <p:cNvSpPr>
                    <a:spLocks noChangeArrowheads="1"/>
                  </p:cNvSpPr>
                  <p:nvPr/>
                </p:nvSpPr>
                <p:spPr bwMode="auto">
                  <a:xfrm>
                    <a:off x="409" y="1073"/>
                    <a:ext cx="40"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70" name="Rectangle 85"/>
                  <p:cNvSpPr>
                    <a:spLocks noChangeArrowheads="1"/>
                  </p:cNvSpPr>
                  <p:nvPr/>
                </p:nvSpPr>
                <p:spPr bwMode="auto">
                  <a:xfrm>
                    <a:off x="468" y="1073"/>
                    <a:ext cx="54" cy="57"/>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71" name="Rectangle 86"/>
                  <p:cNvSpPr>
                    <a:spLocks noChangeArrowheads="1"/>
                  </p:cNvSpPr>
                  <p:nvPr/>
                </p:nvSpPr>
                <p:spPr bwMode="auto">
                  <a:xfrm>
                    <a:off x="537" y="1068"/>
                    <a:ext cx="59"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72" name="Rectangle 87"/>
                  <p:cNvSpPr>
                    <a:spLocks noChangeArrowheads="1"/>
                  </p:cNvSpPr>
                  <p:nvPr/>
                </p:nvSpPr>
                <p:spPr bwMode="auto">
                  <a:xfrm>
                    <a:off x="616" y="1068"/>
                    <a:ext cx="54"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73" name="AutoShape 88"/>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104563" name="Picture 89"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64" name="Rectangle 90"/>
                <p:cNvSpPr>
                  <a:spLocks noChangeArrowheads="1"/>
                </p:cNvSpPr>
                <p:nvPr/>
              </p:nvSpPr>
              <p:spPr bwMode="auto">
                <a:xfrm>
                  <a:off x="530" y="2233"/>
                  <a:ext cx="103" cy="90"/>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65" name="Freeform 91"/>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566" name="Line 92"/>
                <p:cNvSpPr>
                  <a:spLocks noChangeShapeType="1"/>
                </p:cNvSpPr>
                <p:nvPr/>
              </p:nvSpPr>
              <p:spPr bwMode="auto">
                <a:xfrm flipH="1">
                  <a:off x="470" y="2271"/>
                  <a:ext cx="1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4567" name="Picture 93"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04507" name="Group 77"/>
            <p:cNvGrpSpPr>
              <a:grpSpLocks/>
            </p:cNvGrpSpPr>
            <p:nvPr/>
          </p:nvGrpSpPr>
          <p:grpSpPr bwMode="auto">
            <a:xfrm flipH="1">
              <a:off x="7513460" y="3950311"/>
              <a:ext cx="1034814" cy="625180"/>
              <a:chOff x="-490" y="1664"/>
              <a:chExt cx="1429" cy="842"/>
            </a:xfrm>
          </p:grpSpPr>
          <p:sp>
            <p:nvSpPr>
              <p:cNvPr id="104542" name="AutoShape 78"/>
              <p:cNvSpPr>
                <a:spLocks noChangeArrowheads="1"/>
              </p:cNvSpPr>
              <p:nvPr/>
            </p:nvSpPr>
            <p:spPr bwMode="auto">
              <a:xfrm>
                <a:off x="-491" y="1664"/>
                <a:ext cx="1429" cy="295"/>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4543" name="Group 79"/>
              <p:cNvGrpSpPr>
                <a:grpSpLocks/>
              </p:cNvGrpSpPr>
              <p:nvPr/>
            </p:nvGrpSpPr>
            <p:grpSpPr bwMode="auto">
              <a:xfrm>
                <a:off x="-427" y="1737"/>
                <a:ext cx="1217" cy="769"/>
                <a:chOff x="-427" y="1737"/>
                <a:chExt cx="1217" cy="769"/>
              </a:xfrm>
            </p:grpSpPr>
            <p:sp>
              <p:nvSpPr>
                <p:cNvPr id="104544" name="Rectangle 80"/>
                <p:cNvSpPr>
                  <a:spLocks noChangeArrowheads="1"/>
                </p:cNvSpPr>
                <p:nvPr/>
              </p:nvSpPr>
              <p:spPr bwMode="auto">
                <a:xfrm>
                  <a:off x="-337" y="1923"/>
                  <a:ext cx="1127" cy="58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45"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4546" name="Group 82"/>
                <p:cNvGrpSpPr>
                  <a:grpSpLocks/>
                </p:cNvGrpSpPr>
                <p:nvPr/>
              </p:nvGrpSpPr>
              <p:grpSpPr bwMode="auto">
                <a:xfrm>
                  <a:off x="68" y="2192"/>
                  <a:ext cx="387" cy="139"/>
                  <a:chOff x="322" y="890"/>
                  <a:chExt cx="872" cy="339"/>
                </a:xfrm>
              </p:grpSpPr>
              <p:sp>
                <p:nvSpPr>
                  <p:cNvPr id="104552" name="Rectangle 83"/>
                  <p:cNvSpPr>
                    <a:spLocks noChangeArrowheads="1"/>
                  </p:cNvSpPr>
                  <p:nvPr/>
                </p:nvSpPr>
                <p:spPr bwMode="auto">
                  <a:xfrm>
                    <a:off x="323" y="1001"/>
                    <a:ext cx="864" cy="229"/>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53" name="Rectangle 84"/>
                  <p:cNvSpPr>
                    <a:spLocks noChangeArrowheads="1"/>
                  </p:cNvSpPr>
                  <p:nvPr/>
                </p:nvSpPr>
                <p:spPr bwMode="auto">
                  <a:xfrm>
                    <a:off x="392" y="1074"/>
                    <a:ext cx="54"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54" name="Rectangle 85"/>
                  <p:cNvSpPr>
                    <a:spLocks noChangeArrowheads="1"/>
                  </p:cNvSpPr>
                  <p:nvPr/>
                </p:nvSpPr>
                <p:spPr bwMode="auto">
                  <a:xfrm>
                    <a:off x="466" y="1074"/>
                    <a:ext cx="54" cy="57"/>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55" name="Rectangle 86"/>
                  <p:cNvSpPr>
                    <a:spLocks noChangeArrowheads="1"/>
                  </p:cNvSpPr>
                  <p:nvPr/>
                </p:nvSpPr>
                <p:spPr bwMode="auto">
                  <a:xfrm>
                    <a:off x="535" y="1069"/>
                    <a:ext cx="59"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56" name="Rectangle 87"/>
                  <p:cNvSpPr>
                    <a:spLocks noChangeArrowheads="1"/>
                  </p:cNvSpPr>
                  <p:nvPr/>
                </p:nvSpPr>
                <p:spPr bwMode="auto">
                  <a:xfrm>
                    <a:off x="614" y="1069"/>
                    <a:ext cx="54"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57" name="AutoShape 88"/>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104547" name="Picture 89"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48" name="Rectangle 90"/>
                <p:cNvSpPr>
                  <a:spLocks noChangeArrowheads="1"/>
                </p:cNvSpPr>
                <p:nvPr/>
              </p:nvSpPr>
              <p:spPr bwMode="auto">
                <a:xfrm>
                  <a:off x="529" y="2233"/>
                  <a:ext cx="103" cy="90"/>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49" name="Freeform 91"/>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550" name="Line 92"/>
                <p:cNvSpPr>
                  <a:spLocks noChangeShapeType="1"/>
                </p:cNvSpPr>
                <p:nvPr/>
              </p:nvSpPr>
              <p:spPr bwMode="auto">
                <a:xfrm flipH="1">
                  <a:off x="470" y="2272"/>
                  <a:ext cx="1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4551" name="Picture 93"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04508" name="Group 77"/>
            <p:cNvGrpSpPr>
              <a:grpSpLocks/>
            </p:cNvGrpSpPr>
            <p:nvPr/>
          </p:nvGrpSpPr>
          <p:grpSpPr bwMode="auto">
            <a:xfrm flipH="1">
              <a:off x="7313560" y="4655807"/>
              <a:ext cx="1034814" cy="625180"/>
              <a:chOff x="-490" y="1664"/>
              <a:chExt cx="1429" cy="842"/>
            </a:xfrm>
          </p:grpSpPr>
          <p:sp>
            <p:nvSpPr>
              <p:cNvPr id="104526" name="AutoShape 78"/>
              <p:cNvSpPr>
                <a:spLocks noChangeArrowheads="1"/>
              </p:cNvSpPr>
              <p:nvPr/>
            </p:nvSpPr>
            <p:spPr bwMode="auto">
              <a:xfrm>
                <a:off x="-491" y="1664"/>
                <a:ext cx="1429" cy="295"/>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4527" name="Group 79"/>
              <p:cNvGrpSpPr>
                <a:grpSpLocks/>
              </p:cNvGrpSpPr>
              <p:nvPr/>
            </p:nvGrpSpPr>
            <p:grpSpPr bwMode="auto">
              <a:xfrm>
                <a:off x="-427" y="1737"/>
                <a:ext cx="1217" cy="769"/>
                <a:chOff x="-427" y="1737"/>
                <a:chExt cx="1217" cy="769"/>
              </a:xfrm>
            </p:grpSpPr>
            <p:sp>
              <p:nvSpPr>
                <p:cNvPr id="104528" name="Rectangle 80"/>
                <p:cNvSpPr>
                  <a:spLocks noChangeArrowheads="1"/>
                </p:cNvSpPr>
                <p:nvPr/>
              </p:nvSpPr>
              <p:spPr bwMode="auto">
                <a:xfrm>
                  <a:off x="-337" y="1922"/>
                  <a:ext cx="1127" cy="58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29"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4530" name="Group 82"/>
                <p:cNvGrpSpPr>
                  <a:grpSpLocks/>
                </p:cNvGrpSpPr>
                <p:nvPr/>
              </p:nvGrpSpPr>
              <p:grpSpPr bwMode="auto">
                <a:xfrm>
                  <a:off x="68" y="2192"/>
                  <a:ext cx="387" cy="139"/>
                  <a:chOff x="322" y="890"/>
                  <a:chExt cx="872" cy="339"/>
                </a:xfrm>
              </p:grpSpPr>
              <p:sp>
                <p:nvSpPr>
                  <p:cNvPr id="104536" name="Rectangle 83"/>
                  <p:cNvSpPr>
                    <a:spLocks noChangeArrowheads="1"/>
                  </p:cNvSpPr>
                  <p:nvPr/>
                </p:nvSpPr>
                <p:spPr bwMode="auto">
                  <a:xfrm>
                    <a:off x="323" y="999"/>
                    <a:ext cx="864" cy="229"/>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37" name="Rectangle 84"/>
                  <p:cNvSpPr>
                    <a:spLocks noChangeArrowheads="1"/>
                  </p:cNvSpPr>
                  <p:nvPr/>
                </p:nvSpPr>
                <p:spPr bwMode="auto">
                  <a:xfrm>
                    <a:off x="392" y="1072"/>
                    <a:ext cx="54"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38" name="Rectangle 85"/>
                  <p:cNvSpPr>
                    <a:spLocks noChangeArrowheads="1"/>
                  </p:cNvSpPr>
                  <p:nvPr/>
                </p:nvSpPr>
                <p:spPr bwMode="auto">
                  <a:xfrm>
                    <a:off x="466" y="1072"/>
                    <a:ext cx="54" cy="57"/>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39" name="Rectangle 86"/>
                  <p:cNvSpPr>
                    <a:spLocks noChangeArrowheads="1"/>
                  </p:cNvSpPr>
                  <p:nvPr/>
                </p:nvSpPr>
                <p:spPr bwMode="auto">
                  <a:xfrm>
                    <a:off x="536" y="1067"/>
                    <a:ext cx="59"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40" name="Rectangle 87"/>
                  <p:cNvSpPr>
                    <a:spLocks noChangeArrowheads="1"/>
                  </p:cNvSpPr>
                  <p:nvPr/>
                </p:nvSpPr>
                <p:spPr bwMode="auto">
                  <a:xfrm>
                    <a:off x="615" y="1067"/>
                    <a:ext cx="54"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41" name="AutoShape 88"/>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104531" name="Picture 89"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32" name="Rectangle 90"/>
                <p:cNvSpPr>
                  <a:spLocks noChangeArrowheads="1"/>
                </p:cNvSpPr>
                <p:nvPr/>
              </p:nvSpPr>
              <p:spPr bwMode="auto">
                <a:xfrm>
                  <a:off x="529" y="2232"/>
                  <a:ext cx="103" cy="90"/>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33" name="Freeform 91"/>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534" name="Line 92"/>
                <p:cNvSpPr>
                  <a:spLocks noChangeShapeType="1"/>
                </p:cNvSpPr>
                <p:nvPr/>
              </p:nvSpPr>
              <p:spPr bwMode="auto">
                <a:xfrm flipH="1">
                  <a:off x="470" y="2271"/>
                  <a:ext cx="1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4535" name="Picture 93"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04509" name="Group 77"/>
            <p:cNvGrpSpPr>
              <a:grpSpLocks/>
            </p:cNvGrpSpPr>
            <p:nvPr/>
          </p:nvGrpSpPr>
          <p:grpSpPr bwMode="auto">
            <a:xfrm flipH="1">
              <a:off x="6254794" y="4337877"/>
              <a:ext cx="1034814" cy="625180"/>
              <a:chOff x="-490" y="1664"/>
              <a:chExt cx="1429" cy="842"/>
            </a:xfrm>
          </p:grpSpPr>
          <p:sp>
            <p:nvSpPr>
              <p:cNvPr id="104510" name="AutoShape 78"/>
              <p:cNvSpPr>
                <a:spLocks noChangeArrowheads="1"/>
              </p:cNvSpPr>
              <p:nvPr/>
            </p:nvSpPr>
            <p:spPr bwMode="auto">
              <a:xfrm>
                <a:off x="-490" y="1664"/>
                <a:ext cx="1429" cy="295"/>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4511" name="Group 79"/>
              <p:cNvGrpSpPr>
                <a:grpSpLocks/>
              </p:cNvGrpSpPr>
              <p:nvPr/>
            </p:nvGrpSpPr>
            <p:grpSpPr bwMode="auto">
              <a:xfrm>
                <a:off x="-427" y="1737"/>
                <a:ext cx="1217" cy="769"/>
                <a:chOff x="-427" y="1737"/>
                <a:chExt cx="1217" cy="769"/>
              </a:xfrm>
            </p:grpSpPr>
            <p:sp>
              <p:nvSpPr>
                <p:cNvPr id="104512" name="Rectangle 80"/>
                <p:cNvSpPr>
                  <a:spLocks noChangeArrowheads="1"/>
                </p:cNvSpPr>
                <p:nvPr/>
              </p:nvSpPr>
              <p:spPr bwMode="auto">
                <a:xfrm>
                  <a:off x="-337" y="1923"/>
                  <a:ext cx="1127" cy="58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13"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4514" name="Group 82"/>
                <p:cNvGrpSpPr>
                  <a:grpSpLocks/>
                </p:cNvGrpSpPr>
                <p:nvPr/>
              </p:nvGrpSpPr>
              <p:grpSpPr bwMode="auto">
                <a:xfrm>
                  <a:off x="68" y="2192"/>
                  <a:ext cx="387" cy="139"/>
                  <a:chOff x="322" y="890"/>
                  <a:chExt cx="872" cy="339"/>
                </a:xfrm>
              </p:grpSpPr>
              <p:sp>
                <p:nvSpPr>
                  <p:cNvPr id="104520" name="Rectangle 83"/>
                  <p:cNvSpPr>
                    <a:spLocks noChangeArrowheads="1"/>
                  </p:cNvSpPr>
                  <p:nvPr/>
                </p:nvSpPr>
                <p:spPr bwMode="auto">
                  <a:xfrm>
                    <a:off x="324" y="1000"/>
                    <a:ext cx="864" cy="229"/>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21" name="Rectangle 84"/>
                  <p:cNvSpPr>
                    <a:spLocks noChangeArrowheads="1"/>
                  </p:cNvSpPr>
                  <p:nvPr/>
                </p:nvSpPr>
                <p:spPr bwMode="auto">
                  <a:xfrm>
                    <a:off x="393" y="1073"/>
                    <a:ext cx="54"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22" name="Rectangle 85"/>
                  <p:cNvSpPr>
                    <a:spLocks noChangeArrowheads="1"/>
                  </p:cNvSpPr>
                  <p:nvPr/>
                </p:nvSpPr>
                <p:spPr bwMode="auto">
                  <a:xfrm>
                    <a:off x="467" y="1073"/>
                    <a:ext cx="54" cy="57"/>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23" name="Rectangle 86"/>
                  <p:cNvSpPr>
                    <a:spLocks noChangeArrowheads="1"/>
                  </p:cNvSpPr>
                  <p:nvPr/>
                </p:nvSpPr>
                <p:spPr bwMode="auto">
                  <a:xfrm>
                    <a:off x="536" y="1068"/>
                    <a:ext cx="59"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24" name="Rectangle 87"/>
                  <p:cNvSpPr>
                    <a:spLocks noChangeArrowheads="1"/>
                  </p:cNvSpPr>
                  <p:nvPr/>
                </p:nvSpPr>
                <p:spPr bwMode="auto">
                  <a:xfrm>
                    <a:off x="615" y="1068"/>
                    <a:ext cx="54"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25" name="AutoShape 88"/>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104515" name="Picture 89"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16" name="Rectangle 90"/>
                <p:cNvSpPr>
                  <a:spLocks noChangeArrowheads="1"/>
                </p:cNvSpPr>
                <p:nvPr/>
              </p:nvSpPr>
              <p:spPr bwMode="auto">
                <a:xfrm>
                  <a:off x="529" y="2233"/>
                  <a:ext cx="103" cy="90"/>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17" name="Freeform 91"/>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518" name="Line 92"/>
                <p:cNvSpPr>
                  <a:spLocks noChangeShapeType="1"/>
                </p:cNvSpPr>
                <p:nvPr/>
              </p:nvSpPr>
              <p:spPr bwMode="auto">
                <a:xfrm flipH="1">
                  <a:off x="470" y="2271"/>
                  <a:ext cx="1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4519" name="Picture 93"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
        <p:nvSpPr>
          <p:cNvPr id="116741" name="Title 41"/>
          <p:cNvSpPr>
            <a:spLocks/>
          </p:cNvSpPr>
          <p:nvPr/>
        </p:nvSpPr>
        <p:spPr bwMode="auto">
          <a:xfrm>
            <a:off x="1544638" y="22225"/>
            <a:ext cx="5622925" cy="835025"/>
          </a:xfrm>
          <a:prstGeom prst="rect">
            <a:avLst/>
          </a:prstGeom>
          <a:noFill/>
          <a:ln>
            <a:noFill/>
          </a:ln>
          <a:extLst>
            <a:ext uri="{909E8E84-426E-40dd-AFC4-6F175D3DCCD1}"/>
            <a:ext uri="{91240B29-F687-4f45-9708-019B960494DF}"/>
          </a:extLst>
        </p:spPr>
        <p:txBody>
          <a:bodyPr anchor="ctr"/>
          <a:lstStyle/>
          <a:p>
            <a:pPr eaLnBrk="1" hangingPunct="1">
              <a:defRPr/>
            </a:pPr>
            <a:r>
              <a:rPr lang="en-US" sz="4000" dirty="0">
                <a:solidFill>
                  <a:srgbClr val="000099"/>
                </a:solidFill>
                <a:latin typeface="+mj-lt"/>
              </a:rPr>
              <a:t>Cable Access Network</a:t>
            </a:r>
          </a:p>
        </p:txBody>
      </p:sp>
      <p:sp>
        <p:nvSpPr>
          <p:cNvPr id="104452" name="Slide Number Placeholder 5"/>
          <p:cNvSpPr>
            <a:spLocks noGrp="1"/>
          </p:cNvSpPr>
          <p:nvPr>
            <p:ph type="sldNum" sz="quarter" idx="12"/>
          </p:nvPr>
        </p:nvSpPr>
        <p:spPr>
          <a:xfrm>
            <a:off x="8456613" y="6523038"/>
            <a:ext cx="547687" cy="271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22307BED-4822-3C42-B7E9-67F8BEDC473D}" type="slidenum">
              <a:rPr lang="en-US" altLang="x-none" sz="1200">
                <a:latin typeface="Tahoma" charset="0"/>
              </a:rPr>
              <a:pPr>
                <a:spcBef>
                  <a:spcPct val="0"/>
                </a:spcBef>
                <a:buFontTx/>
                <a:buNone/>
              </a:pPr>
              <a:t>70</a:t>
            </a:fld>
            <a:endParaRPr lang="en-US" altLang="x-none" sz="1200">
              <a:latin typeface="Tahoma" charset="0"/>
            </a:endParaRPr>
          </a:p>
        </p:txBody>
      </p:sp>
      <p:sp>
        <p:nvSpPr>
          <p:cNvPr id="130"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8A01FEA2-E19E-5144-A3FF-9903AFB829F6}" type="slidenum">
              <a:rPr lang="en-US" altLang="en-US" sz="1200"/>
              <a:pPr>
                <a:spcBef>
                  <a:spcPct val="0"/>
                </a:spcBef>
                <a:buFontTx/>
                <a:buNone/>
              </a:pPr>
              <a:t>71</a:t>
            </a:fld>
            <a:endParaRPr lang="en-US" altLang="en-US" sz="1200"/>
          </a:p>
        </p:txBody>
      </p:sp>
      <p:sp>
        <p:nvSpPr>
          <p:cNvPr id="191490" name="Rectangle 2"/>
          <p:cNvSpPr>
            <a:spLocks noGrp="1" noChangeArrowheads="1"/>
          </p:cNvSpPr>
          <p:nvPr>
            <p:ph type="title"/>
          </p:nvPr>
        </p:nvSpPr>
        <p:spPr>
          <a:xfrm>
            <a:off x="609600" y="66675"/>
            <a:ext cx="7772400" cy="847725"/>
          </a:xfrm>
        </p:spPr>
        <p:txBody>
          <a:bodyPr/>
          <a:lstStyle/>
          <a:p>
            <a:pPr>
              <a:defRPr/>
            </a:pPr>
            <a:r>
              <a:rPr lang="en-US" smtClean="0">
                <a:cs typeface="+mj-cs"/>
              </a:rPr>
              <a:t> </a:t>
            </a:r>
            <a:r>
              <a:rPr lang="en-US" sz="3600" smtClean="0">
                <a:cs typeface="+mj-cs"/>
              </a:rPr>
              <a:t>Summary of MAC Protocols</a:t>
            </a:r>
          </a:p>
        </p:txBody>
      </p:sp>
      <p:sp>
        <p:nvSpPr>
          <p:cNvPr id="191491" name="Rectangle 3"/>
          <p:cNvSpPr>
            <a:spLocks noGrp="1" noChangeArrowheads="1"/>
          </p:cNvSpPr>
          <p:nvPr>
            <p:ph type="body" idx="1"/>
          </p:nvPr>
        </p:nvSpPr>
        <p:spPr>
          <a:xfrm>
            <a:off x="609600" y="838200"/>
            <a:ext cx="7772400" cy="4724400"/>
          </a:xfrm>
        </p:spPr>
        <p:txBody>
          <a:bodyPr/>
          <a:lstStyle/>
          <a:p>
            <a:pPr>
              <a:lnSpc>
                <a:spcPct val="90000"/>
              </a:lnSpc>
              <a:defRPr/>
            </a:pPr>
            <a:r>
              <a:rPr lang="en-US" sz="2400" dirty="0" smtClean="0">
                <a:cs typeface="+mn-cs"/>
              </a:rPr>
              <a:t>Why media access control?</a:t>
            </a:r>
          </a:p>
          <a:p>
            <a:pPr lvl="1">
              <a:lnSpc>
                <a:spcPct val="90000"/>
              </a:lnSpc>
              <a:defRPr/>
            </a:pPr>
            <a:r>
              <a:rPr lang="en-US" sz="1800" dirty="0" smtClean="0"/>
              <a:t>Shared media: only one user can send at a time</a:t>
            </a:r>
          </a:p>
          <a:p>
            <a:pPr lvl="1">
              <a:lnSpc>
                <a:spcPct val="90000"/>
              </a:lnSpc>
              <a:defRPr/>
            </a:pPr>
            <a:r>
              <a:rPr lang="en-US" sz="1800" dirty="0" smtClean="0"/>
              <a:t>Media access control: determine who has access</a:t>
            </a:r>
          </a:p>
          <a:p>
            <a:pPr>
              <a:lnSpc>
                <a:spcPct val="90000"/>
              </a:lnSpc>
              <a:defRPr/>
            </a:pPr>
            <a:r>
              <a:rPr lang="en-US" sz="2400" dirty="0" smtClean="0">
                <a:cs typeface="+mn-cs"/>
              </a:rPr>
              <a:t>MAC issues: </a:t>
            </a:r>
          </a:p>
          <a:p>
            <a:pPr lvl="1">
              <a:lnSpc>
                <a:spcPct val="90000"/>
              </a:lnSpc>
              <a:defRPr/>
            </a:pPr>
            <a:r>
              <a:rPr lang="en-US" sz="1800" dirty="0" smtClean="0"/>
              <a:t>distributed, using the same channel for regulating access </a:t>
            </a:r>
          </a:p>
          <a:p>
            <a:pPr>
              <a:lnSpc>
                <a:spcPct val="90000"/>
              </a:lnSpc>
              <a:defRPr/>
            </a:pPr>
            <a:r>
              <a:rPr lang="en-US" sz="2400" dirty="0" smtClean="0">
                <a:cs typeface="+mn-cs"/>
              </a:rPr>
              <a:t>What do you do with a shared media?</a:t>
            </a:r>
          </a:p>
          <a:p>
            <a:pPr lvl="1">
              <a:lnSpc>
                <a:spcPct val="90000"/>
              </a:lnSpc>
              <a:defRPr/>
            </a:pPr>
            <a:r>
              <a:rPr lang="en-US" dirty="0" smtClean="0"/>
              <a:t>Channel Partitioning, by time, frequency or code</a:t>
            </a:r>
          </a:p>
          <a:p>
            <a:pPr lvl="2">
              <a:lnSpc>
                <a:spcPct val="90000"/>
              </a:lnSpc>
              <a:defRPr/>
            </a:pPr>
            <a:r>
              <a:rPr lang="en-US" dirty="0" smtClean="0"/>
              <a:t>Time Division, Code Division, Frequency Division</a:t>
            </a:r>
          </a:p>
          <a:p>
            <a:pPr lvl="1">
              <a:lnSpc>
                <a:spcPct val="90000"/>
              </a:lnSpc>
              <a:defRPr/>
            </a:pPr>
            <a:r>
              <a:rPr lang="en-US" dirty="0" smtClean="0"/>
              <a:t>Random Access (dynamic)</a:t>
            </a:r>
          </a:p>
          <a:p>
            <a:pPr lvl="2">
              <a:lnSpc>
                <a:spcPct val="90000"/>
              </a:lnSpc>
              <a:defRPr/>
            </a:pPr>
            <a:r>
              <a:rPr lang="en-US" dirty="0" smtClean="0"/>
              <a:t>ALOHA, S-ALOHA, CSMA, CSMA/CD</a:t>
            </a:r>
          </a:p>
          <a:p>
            <a:pPr lvl="2">
              <a:lnSpc>
                <a:spcPct val="90000"/>
              </a:lnSpc>
              <a:defRPr/>
            </a:pPr>
            <a:r>
              <a:rPr lang="en-US" dirty="0" smtClean="0"/>
              <a:t>carrier sensing easy in some technologies (wire), hard in others (wireless)</a:t>
            </a:r>
          </a:p>
          <a:p>
            <a:pPr lvl="2">
              <a:lnSpc>
                <a:spcPct val="90000"/>
              </a:lnSpc>
              <a:defRPr/>
            </a:pPr>
            <a:r>
              <a:rPr lang="en-US" dirty="0" smtClean="0"/>
              <a:t>CSMA/CD used in Ethernet; CSMA/CA used in </a:t>
            </a:r>
            <a:r>
              <a:rPr lang="en-US" dirty="0" err="1" smtClean="0"/>
              <a:t>WiFi</a:t>
            </a:r>
            <a:r>
              <a:rPr lang="en-US" dirty="0" smtClean="0"/>
              <a:t>/802.11</a:t>
            </a:r>
          </a:p>
          <a:p>
            <a:pPr lvl="1">
              <a:lnSpc>
                <a:spcPct val="90000"/>
              </a:lnSpc>
              <a:defRPr/>
            </a:pPr>
            <a:r>
              <a:rPr lang="en-US" sz="1800" dirty="0" smtClean="0"/>
              <a:t>Taking Turns</a:t>
            </a:r>
          </a:p>
          <a:p>
            <a:pPr lvl="2">
              <a:lnSpc>
                <a:spcPct val="90000"/>
              </a:lnSpc>
              <a:defRPr/>
            </a:pPr>
            <a:r>
              <a:rPr lang="en-US" dirty="0" smtClean="0"/>
              <a:t>polling from a central site, token passing (Bluetooth, Token Ring, FDDI)</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xfrm>
            <a:off x="685800" y="346075"/>
            <a:ext cx="7772400" cy="609600"/>
          </a:xfrm>
        </p:spPr>
        <p:txBody>
          <a:bodyPr/>
          <a:lstStyle/>
          <a:p>
            <a:pPr>
              <a:defRPr/>
            </a:pPr>
            <a:r>
              <a:rPr lang="en-US" sz="3400" dirty="0">
                <a:cs typeface="+mj-cs"/>
              </a:rPr>
              <a:t>Ethernet </a:t>
            </a:r>
            <a:r>
              <a:rPr lang="en-US" sz="3400" dirty="0" smtClean="0">
                <a:cs typeface="+mj-cs"/>
              </a:rPr>
              <a:t>Frame </a:t>
            </a:r>
            <a:r>
              <a:rPr lang="en-US" sz="3400" dirty="0">
                <a:cs typeface="+mj-cs"/>
              </a:rPr>
              <a:t>S</a:t>
            </a:r>
            <a:r>
              <a:rPr lang="en-US" sz="3400" dirty="0" smtClean="0">
                <a:cs typeface="+mj-cs"/>
              </a:rPr>
              <a:t>tructure</a:t>
            </a:r>
            <a:endParaRPr lang="en-US" sz="3400" dirty="0">
              <a:cs typeface="+mj-cs"/>
            </a:endParaRPr>
          </a:p>
        </p:txBody>
      </p:sp>
      <p:sp>
        <p:nvSpPr>
          <p:cNvPr id="54277" name="Rectangle 3"/>
          <p:cNvSpPr>
            <a:spLocks noGrp="1" noChangeArrowheads="1"/>
          </p:cNvSpPr>
          <p:nvPr>
            <p:ph type="body" idx="1"/>
          </p:nvPr>
        </p:nvSpPr>
        <p:spPr>
          <a:xfrm>
            <a:off x="652463" y="1609725"/>
            <a:ext cx="7772400" cy="4343400"/>
          </a:xfrm>
        </p:spPr>
        <p:txBody>
          <a:bodyPr/>
          <a:lstStyle/>
          <a:p>
            <a:pPr>
              <a:buFont typeface="Wingdings" charset="0"/>
              <a:buNone/>
              <a:defRPr/>
            </a:pPr>
            <a:r>
              <a:rPr lang="en-US" sz="2400" dirty="0" smtClean="0">
                <a:cs typeface="+mn-cs"/>
              </a:rPr>
              <a:t>sending </a:t>
            </a:r>
            <a:r>
              <a:rPr lang="en-US" sz="2400" dirty="0">
                <a:cs typeface="+mn-cs"/>
              </a:rPr>
              <a:t>adapter encapsulates IP datagram (or other network layer protocol packet) in </a:t>
            </a:r>
            <a:r>
              <a:rPr lang="en-US" sz="2400" dirty="0">
                <a:solidFill>
                  <a:srgbClr val="CC0000"/>
                </a:solidFill>
                <a:cs typeface="+mn-cs"/>
              </a:rPr>
              <a:t>Ethernet frame</a:t>
            </a:r>
          </a:p>
          <a:p>
            <a:pPr>
              <a:defRPr/>
            </a:pPr>
            <a:endParaRPr lang="en-US" sz="2400" b="1" dirty="0">
              <a:cs typeface="+mn-cs"/>
            </a:endParaRPr>
          </a:p>
          <a:p>
            <a:pPr>
              <a:defRPr/>
            </a:pPr>
            <a:endParaRPr lang="en-US" sz="2400" b="1" dirty="0">
              <a:cs typeface="+mn-cs"/>
            </a:endParaRPr>
          </a:p>
          <a:p>
            <a:pPr>
              <a:buFont typeface="Wingdings" charset="0"/>
              <a:buNone/>
              <a:defRPr/>
            </a:pPr>
            <a:endParaRPr lang="en-US" sz="2400" dirty="0">
              <a:solidFill>
                <a:srgbClr val="FF0000"/>
              </a:solidFill>
              <a:cs typeface="+mn-cs"/>
            </a:endParaRPr>
          </a:p>
          <a:p>
            <a:pPr>
              <a:buFont typeface="Wingdings" charset="0"/>
              <a:buNone/>
              <a:defRPr/>
            </a:pPr>
            <a:r>
              <a:rPr lang="en-US" sz="2400" i="1" dirty="0" smtClean="0">
                <a:solidFill>
                  <a:srgbClr val="CC0000"/>
                </a:solidFill>
                <a:cs typeface="+mn-cs"/>
              </a:rPr>
              <a:t>preamble</a:t>
            </a:r>
            <a:r>
              <a:rPr lang="en-US" sz="2400" i="1" dirty="0">
                <a:solidFill>
                  <a:srgbClr val="CC0000"/>
                </a:solidFill>
                <a:cs typeface="+mn-cs"/>
              </a:rPr>
              <a:t>: </a:t>
            </a:r>
          </a:p>
          <a:p>
            <a:pPr>
              <a:defRPr/>
            </a:pPr>
            <a:r>
              <a:rPr lang="en-US" sz="2400" dirty="0">
                <a:cs typeface="+mn-cs"/>
              </a:rPr>
              <a:t>7 bytes with pattern 10101010 followed by one byte with pattern 10101011</a:t>
            </a:r>
          </a:p>
          <a:p>
            <a:pPr>
              <a:defRPr/>
            </a:pPr>
            <a:r>
              <a:rPr lang="en-US" sz="2400" dirty="0">
                <a:cs typeface="+mn-cs"/>
              </a:rPr>
              <a:t> used to synchronize receiver, sender clock rates</a:t>
            </a:r>
          </a:p>
        </p:txBody>
      </p:sp>
      <p:grpSp>
        <p:nvGrpSpPr>
          <p:cNvPr id="65539" name="Group 51"/>
          <p:cNvGrpSpPr>
            <a:grpSpLocks/>
          </p:cNvGrpSpPr>
          <p:nvPr/>
        </p:nvGrpSpPr>
        <p:grpSpPr bwMode="auto">
          <a:xfrm>
            <a:off x="1516063" y="2373313"/>
            <a:ext cx="6291262" cy="993775"/>
            <a:chOff x="940711" y="4902593"/>
            <a:chExt cx="6291001" cy="992895"/>
          </a:xfrm>
        </p:grpSpPr>
        <p:sp>
          <p:nvSpPr>
            <p:cNvPr id="65542" name="Line 10"/>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3" name="Rectangle 1"/>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cxnSp>
          <p:nvCxnSpPr>
            <p:cNvPr id="16" name="Straight Connector 3"/>
            <p:cNvCxnSpPr>
              <a:cxnSpLocks noChangeShapeType="1"/>
            </p:cNvCxnSpPr>
            <p:nvPr/>
          </p:nvCxnSpPr>
          <p:spPr bwMode="auto">
            <a:xfrm>
              <a:off x="1970955" y="5262636"/>
              <a:ext cx="0" cy="550375"/>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7" name="Straight Connector 32"/>
            <p:cNvCxnSpPr>
              <a:cxnSpLocks noChangeShapeType="1"/>
            </p:cNvCxnSpPr>
            <p:nvPr/>
          </p:nvCxnSpPr>
          <p:spPr bwMode="auto">
            <a:xfrm>
              <a:off x="2701175" y="5265808"/>
              <a:ext cx="0" cy="583683"/>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8" name="Straight Connector 33"/>
            <p:cNvCxnSpPr>
              <a:cxnSpLocks noChangeShapeType="1"/>
            </p:cNvCxnSpPr>
            <p:nvPr/>
          </p:nvCxnSpPr>
          <p:spPr bwMode="auto">
            <a:xfrm>
              <a:off x="3429808" y="5270567"/>
              <a:ext cx="0" cy="5487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9" name="Straight Connector 34"/>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20" name="Straight Connector 35"/>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65549" name="TextBox 5"/>
            <p:cNvSpPr txBox="1">
              <a:spLocks noChangeArrowheads="1"/>
            </p:cNvSpPr>
            <p:nvPr/>
          </p:nvSpPr>
          <p:spPr bwMode="auto">
            <a:xfrm>
              <a:off x="1910352" y="5332220"/>
              <a:ext cx="844810"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400" i="1">
                  <a:solidFill>
                    <a:schemeClr val="bg1"/>
                  </a:solidFill>
                  <a:latin typeface="Arial" charset="0"/>
                </a:rPr>
                <a:t>dest.</a:t>
              </a:r>
            </a:p>
            <a:p>
              <a:pPr algn="ctr">
                <a:lnSpc>
                  <a:spcPts val="1200"/>
                </a:lnSpc>
                <a:spcBef>
                  <a:spcPct val="0"/>
                </a:spcBef>
                <a:buFontTx/>
                <a:buNone/>
              </a:pPr>
              <a:r>
                <a:rPr lang="en-US" altLang="en-US" sz="1400" i="1">
                  <a:solidFill>
                    <a:schemeClr val="bg1"/>
                  </a:solidFill>
                  <a:latin typeface="Arial" charset="0"/>
                </a:rPr>
                <a:t>address</a:t>
              </a:r>
            </a:p>
          </p:txBody>
        </p:sp>
        <p:sp>
          <p:nvSpPr>
            <p:cNvPr id="65550" name="TextBox 37"/>
            <p:cNvSpPr txBox="1">
              <a:spLocks noChangeArrowheads="1"/>
            </p:cNvSpPr>
            <p:nvPr/>
          </p:nvSpPr>
          <p:spPr bwMode="auto">
            <a:xfrm>
              <a:off x="2673645" y="5340803"/>
              <a:ext cx="844810"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400" i="1">
                  <a:solidFill>
                    <a:schemeClr val="bg1"/>
                  </a:solidFill>
                  <a:latin typeface="Arial" charset="0"/>
                </a:rPr>
                <a:t>source</a:t>
              </a:r>
            </a:p>
            <a:p>
              <a:pPr algn="ctr">
                <a:lnSpc>
                  <a:spcPts val="1200"/>
                </a:lnSpc>
                <a:spcBef>
                  <a:spcPct val="0"/>
                </a:spcBef>
                <a:buFontTx/>
                <a:buNone/>
              </a:pPr>
              <a:r>
                <a:rPr lang="en-US" altLang="en-US" sz="1400" i="1">
                  <a:solidFill>
                    <a:schemeClr val="bg1"/>
                  </a:solidFill>
                  <a:latin typeface="Arial" charset="0"/>
                </a:rPr>
                <a:t>address</a:t>
              </a:r>
            </a:p>
          </p:txBody>
        </p:sp>
        <p:sp>
          <p:nvSpPr>
            <p:cNvPr id="65551" name="TextBox 38"/>
            <p:cNvSpPr txBox="1">
              <a:spLocks noChangeArrowheads="1"/>
            </p:cNvSpPr>
            <p:nvPr/>
          </p:nvSpPr>
          <p:spPr bwMode="auto">
            <a:xfrm>
              <a:off x="4053534" y="5353451"/>
              <a:ext cx="137740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data (payload)</a:t>
              </a:r>
            </a:p>
          </p:txBody>
        </p:sp>
        <p:sp>
          <p:nvSpPr>
            <p:cNvPr id="65552" name="TextBox 39"/>
            <p:cNvSpPr txBox="1">
              <a:spLocks noChangeArrowheads="1"/>
            </p:cNvSpPr>
            <p:nvPr/>
          </p:nvSpPr>
          <p:spPr bwMode="auto">
            <a:xfrm>
              <a:off x="5941065" y="5431291"/>
              <a:ext cx="85557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CRC</a:t>
              </a:r>
            </a:p>
          </p:txBody>
        </p:sp>
        <p:sp>
          <p:nvSpPr>
            <p:cNvPr id="65553" name="TextBox 40"/>
            <p:cNvSpPr txBox="1">
              <a:spLocks noChangeArrowheads="1"/>
            </p:cNvSpPr>
            <p:nvPr/>
          </p:nvSpPr>
          <p:spPr bwMode="auto">
            <a:xfrm>
              <a:off x="940711" y="5444340"/>
              <a:ext cx="10701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preamble</a:t>
              </a:r>
            </a:p>
          </p:txBody>
        </p:sp>
        <p:sp>
          <p:nvSpPr>
            <p:cNvPr id="65554" name="Text Box 9"/>
            <p:cNvSpPr txBox="1">
              <a:spLocks noChangeArrowheads="1"/>
            </p:cNvSpPr>
            <p:nvPr/>
          </p:nvSpPr>
          <p:spPr bwMode="auto">
            <a:xfrm>
              <a:off x="3321504" y="4902593"/>
              <a:ext cx="770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i="1">
                  <a:solidFill>
                    <a:srgbClr val="000000"/>
                  </a:solidFill>
                  <a:latin typeface="Arial" charset="0"/>
                </a:rPr>
                <a:t>type</a:t>
              </a:r>
            </a:p>
          </p:txBody>
        </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834EC8E-2E1D-DF4C-9082-800F7006ED51}" type="slidenum">
              <a:rPr lang="en-US" altLang="en-US" sz="1200" smtClean="0">
                <a:latin typeface="Comic Sans MS" charset="0"/>
              </a:rPr>
              <a:pPr>
                <a:defRPr/>
              </a:pPr>
              <a:t>8</a:t>
            </a:fld>
            <a:endParaRPr lang="en-US" altLang="en-US" sz="1200" smtClean="0">
              <a:latin typeface="Comic Sans MS" charset="0"/>
            </a:endParaRPr>
          </a:p>
        </p:txBody>
      </p:sp>
      <p:sp>
        <p:nvSpPr>
          <p:cNvPr id="21"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extLst>
      <p:ext uri="{BB962C8B-B14F-4D97-AF65-F5344CB8AC3E}">
        <p14:creationId xmlns:p14="http://schemas.microsoft.com/office/powerpoint/2010/main" val="596958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74185D6D-6654-B84C-8AD6-D42D7D70B109}" type="slidenum">
              <a:rPr lang="en-US" altLang="en-US" sz="1200" smtClean="0"/>
              <a:pPr>
                <a:spcBef>
                  <a:spcPct val="0"/>
                </a:spcBef>
                <a:buFontTx/>
                <a:buNone/>
                <a:defRPr/>
              </a:pPr>
              <a:t>9</a:t>
            </a:fld>
            <a:endParaRPr lang="en-US" altLang="en-US" sz="1200" smtClean="0"/>
          </a:p>
        </p:txBody>
      </p:sp>
      <p:sp>
        <p:nvSpPr>
          <p:cNvPr id="222210" name="Rectangle 2"/>
          <p:cNvSpPr>
            <a:spLocks noGrp="1" noChangeArrowheads="1"/>
          </p:cNvSpPr>
          <p:nvPr>
            <p:ph type="title"/>
          </p:nvPr>
        </p:nvSpPr>
        <p:spPr>
          <a:xfrm>
            <a:off x="609600" y="0"/>
            <a:ext cx="7772400" cy="914400"/>
          </a:xfrm>
        </p:spPr>
        <p:txBody>
          <a:bodyPr/>
          <a:lstStyle/>
          <a:p>
            <a:pPr>
              <a:defRPr/>
            </a:pPr>
            <a:r>
              <a:rPr lang="en-US" sz="3600" smtClean="0">
                <a:ea typeface="+mj-ea"/>
                <a:cs typeface="+mj-cs"/>
              </a:rPr>
              <a:t>Error Detection</a:t>
            </a:r>
          </a:p>
        </p:txBody>
      </p:sp>
      <p:pic>
        <p:nvPicPr>
          <p:cNvPr id="27651" name="Picture 3" descr="521 Error Det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819400"/>
            <a:ext cx="5670550"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12" name="Text Box 4"/>
          <p:cNvSpPr txBox="1">
            <a:spLocks noChangeArrowheads="1"/>
          </p:cNvSpPr>
          <p:nvPr/>
        </p:nvSpPr>
        <p:spPr bwMode="auto">
          <a:xfrm>
            <a:off x="533400" y="914400"/>
            <a:ext cx="8331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sz="2400">
                <a:solidFill>
                  <a:schemeClr val="tx1"/>
                </a:solidFill>
                <a:latin typeface="Times New Roman" pitchFamily="18" charset="0"/>
                <a:ea typeface="MS PGothic" pitchFamily="34" charset="-128"/>
              </a:defRPr>
            </a:lvl1pPr>
            <a:lvl2pPr>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2000" smtClean="0">
                <a:latin typeface="Comic Sans MS" pitchFamily="66" charset="0"/>
              </a:rPr>
              <a:t>EDC= Error Detection and Correction bits (redundancy)</a:t>
            </a:r>
          </a:p>
          <a:p>
            <a:pPr>
              <a:defRPr/>
            </a:pPr>
            <a:r>
              <a:rPr lang="en-US" altLang="en-US" sz="2000" smtClean="0">
                <a:latin typeface="Comic Sans MS" pitchFamily="66" charset="0"/>
              </a:rPr>
              <a:t>D    = Data protected by error checking, may include header fields </a:t>
            </a:r>
            <a:br>
              <a:rPr lang="en-US" altLang="en-US" sz="2000" smtClean="0">
                <a:latin typeface="Comic Sans MS" pitchFamily="66" charset="0"/>
              </a:rPr>
            </a:br>
            <a:endParaRPr lang="en-US" altLang="en-US" sz="2000" smtClean="0">
              <a:latin typeface="Comic Sans MS" pitchFamily="66" charset="0"/>
            </a:endParaRPr>
          </a:p>
          <a:p>
            <a:pPr>
              <a:buFontTx/>
              <a:buChar char="•"/>
              <a:defRPr/>
            </a:pPr>
            <a:r>
              <a:rPr lang="en-US" altLang="en-US" sz="2000" smtClean="0">
                <a:latin typeface="Comic Sans MS" pitchFamily="66" charset="0"/>
              </a:rPr>
              <a:t> Error detection not 100% reliable!</a:t>
            </a:r>
          </a:p>
          <a:p>
            <a:pPr lvl="1">
              <a:buFontTx/>
              <a:buChar char="•"/>
              <a:defRPr/>
            </a:pPr>
            <a:r>
              <a:rPr lang="en-US" altLang="en-US" sz="2000" smtClean="0">
                <a:latin typeface="Comic Sans MS" pitchFamily="66" charset="0"/>
              </a:rPr>
              <a:t> protocol may miss some errors, but rarely</a:t>
            </a:r>
          </a:p>
          <a:p>
            <a:pPr lvl="1">
              <a:buFontTx/>
              <a:buChar char="•"/>
              <a:defRPr/>
            </a:pPr>
            <a:r>
              <a:rPr lang="en-US" altLang="en-US" sz="2000" smtClean="0">
                <a:latin typeface="Comic Sans MS" pitchFamily="66" charset="0"/>
              </a:rPr>
              <a:t> larger EDC field yields better detection and correction</a:t>
            </a:r>
          </a:p>
        </p:txBody>
      </p:sp>
      <p:sp>
        <p:nvSpPr>
          <p:cNvPr id="8"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extLst>
      <p:ext uri="{BB962C8B-B14F-4D97-AF65-F5344CB8AC3E}">
        <p14:creationId xmlns:p14="http://schemas.microsoft.com/office/powerpoint/2010/main" val="1664645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ＭＳ Ｐゴシック"/>
        <a:cs typeface=""/>
      </a:majorFont>
      <a:minorFont>
        <a:latin typeface="Comic Sans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Data\Microsoft\Templates\Blank Presentation.pot</Template>
  <TotalTime>3762</TotalTime>
  <Words>6045</Words>
  <Application>Microsoft Macintosh PowerPoint</Application>
  <PresentationFormat>On-screen Show (4:3)</PresentationFormat>
  <Paragraphs>984</Paragraphs>
  <Slides>71</Slides>
  <Notes>29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71</vt:i4>
      </vt:variant>
    </vt:vector>
  </HeadingPairs>
  <TitlesOfParts>
    <vt:vector size="86" baseType="lpstr">
      <vt:lpstr>Avenir Next Demi Bold</vt:lpstr>
      <vt:lpstr>Courier New</vt:lpstr>
      <vt:lpstr>MS PGothic</vt:lpstr>
      <vt:lpstr>ＭＳ Ｐゴシック</vt:lpstr>
      <vt:lpstr>Symbol</vt:lpstr>
      <vt:lpstr>Arial</vt:lpstr>
      <vt:lpstr>Comic Sans MS</vt:lpstr>
      <vt:lpstr>Gill Sans MT</vt:lpstr>
      <vt:lpstr>Tahoma</vt:lpstr>
      <vt:lpstr>Times New Roman</vt:lpstr>
      <vt:lpstr>Wingdings</vt:lpstr>
      <vt:lpstr>Blank Presentation</vt:lpstr>
      <vt:lpstr>Clip</vt:lpstr>
      <vt:lpstr>Equation</vt:lpstr>
      <vt:lpstr>Microsoft Equation 3.0</vt:lpstr>
      <vt:lpstr>Data Link Layer: Part 2</vt:lpstr>
      <vt:lpstr>Data Link Layer: Basic Functions Recap</vt:lpstr>
      <vt:lpstr>What Does Data Link Layer Do? </vt:lpstr>
      <vt:lpstr>Data Link Layer Functions</vt:lpstr>
      <vt:lpstr>Other Data Link Layer Functions</vt:lpstr>
      <vt:lpstr>Where is the Link Layer Implemented?</vt:lpstr>
      <vt:lpstr>Adaptors Communicating</vt:lpstr>
      <vt:lpstr>Ethernet Frame Structure</vt:lpstr>
      <vt:lpstr>Error Detection</vt:lpstr>
      <vt:lpstr>Parity Checking</vt:lpstr>
      <vt:lpstr>Internet Checksum (Review)</vt:lpstr>
      <vt:lpstr>Checksumming: Cyclic Redundancy Check</vt:lpstr>
      <vt:lpstr>CRC Example</vt:lpstr>
      <vt:lpstr>Point to Point Data Link Control</vt:lpstr>
      <vt:lpstr>PPP Design Requirements [RFC 1557]</vt:lpstr>
      <vt:lpstr>PPP Non-Requirements</vt:lpstr>
      <vt:lpstr>PPP Data Frame</vt:lpstr>
      <vt:lpstr>PPP Data Frame</vt:lpstr>
      <vt:lpstr>Byte Stuffing</vt:lpstr>
      <vt:lpstr>Byte Stuffing</vt:lpstr>
      <vt:lpstr>PPP Link/Network Control Protocols</vt:lpstr>
      <vt:lpstr>Multiple Access Links:  MAC Protocols</vt:lpstr>
      <vt:lpstr>Broadcast LAN: Media Access Control </vt:lpstr>
      <vt:lpstr>MAC Protocols: a Taxonomy</vt:lpstr>
      <vt:lpstr>Taxonomy of MAC Protocols</vt:lpstr>
      <vt:lpstr>Channel Partitioning MAC protocols: TDMA</vt:lpstr>
      <vt:lpstr>Channel Partitioning MAC Protocols: FDMA</vt:lpstr>
      <vt:lpstr>“Taking Turns” MAC protocols</vt:lpstr>
      <vt:lpstr>“Taking Turns” MAC Protocols</vt:lpstr>
      <vt:lpstr>Token Ring Topology</vt:lpstr>
      <vt:lpstr>Token Release</vt:lpstr>
      <vt:lpstr>Token Ring Performance</vt:lpstr>
      <vt:lpstr>Random Access Protocols</vt:lpstr>
      <vt:lpstr>Pure (unslotted) ALOHA</vt:lpstr>
      <vt:lpstr>Slotted ALOHA</vt:lpstr>
      <vt:lpstr>Slotted ALOHA</vt:lpstr>
      <vt:lpstr>Slotted Aloha efficiency</vt:lpstr>
      <vt:lpstr>Pure Aloha Efficiency</vt:lpstr>
      <vt:lpstr>Performance of Aloha Protocols</vt:lpstr>
      <vt:lpstr>Carrier Sense Multiple Access</vt:lpstr>
      <vt:lpstr>CSMA Collisions</vt:lpstr>
      <vt:lpstr>CSMA/CD (Collision Detection)</vt:lpstr>
      <vt:lpstr>CSMA/CD: Illustration</vt:lpstr>
      <vt:lpstr>Ethernet</vt:lpstr>
      <vt:lpstr>Ethernet Frame Format</vt:lpstr>
      <vt:lpstr>Fields in Ethernet Frame Format</vt:lpstr>
      <vt:lpstr>Ethernet and IEEE 802.3</vt:lpstr>
      <vt:lpstr>Ethernet CSMA/CD Algorithm</vt:lpstr>
      <vt:lpstr>Ethernet’s CSMA/CD (more)</vt:lpstr>
      <vt:lpstr>IEEE 802.3 Parameters</vt:lpstr>
      <vt:lpstr>Worst Case Collision Detection Time</vt:lpstr>
      <vt:lpstr>CSMA/CD Efficiency</vt:lpstr>
      <vt:lpstr>Ethernet Technologies: 10Base2</vt:lpstr>
      <vt:lpstr>10BaseT and 100BaseT</vt:lpstr>
      <vt:lpstr>100Base T (Fast) Ethernet: Issues</vt:lpstr>
      <vt:lpstr>Gigabit Ethernet &amp; Beyond</vt:lpstr>
      <vt:lpstr>Ethernet Summary</vt:lpstr>
      <vt:lpstr>Token Ring (IEEE 802.5)</vt:lpstr>
      <vt:lpstr>Ring Topology</vt:lpstr>
      <vt:lpstr>Token Release after Reception</vt:lpstr>
      <vt:lpstr>Tokens and Data Frames</vt:lpstr>
      <vt:lpstr>Token Ring Frame Fields</vt:lpstr>
      <vt:lpstr>Priority and Reservation</vt:lpstr>
      <vt:lpstr>Ring Maintenance</vt:lpstr>
      <vt:lpstr>Fault Scenarios</vt:lpstr>
      <vt:lpstr>PowerPoint Presentation</vt:lpstr>
      <vt:lpstr>Token Ring Summary</vt:lpstr>
      <vt:lpstr>Ethernet vs Token Ring</vt:lpstr>
      <vt:lpstr>PowerPoint Presentation</vt:lpstr>
      <vt:lpstr>PowerPoint Presentation</vt:lpstr>
      <vt:lpstr> Summary of MAC Protocols</vt:lpstr>
    </vt:vector>
  </TitlesOfParts>
  <Company>Stanford University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CS244a: An Introduction to Computer Networks</dc:title>
  <dc:creator>Nick McKeown</dc:creator>
  <cp:lastModifiedBy>Microsoft Office User</cp:lastModifiedBy>
  <cp:revision>135</cp:revision>
  <dcterms:created xsi:type="dcterms:W3CDTF">1999-12-30T18:54:40Z</dcterms:created>
  <dcterms:modified xsi:type="dcterms:W3CDTF">2017-12-04T21:48:13Z</dcterms:modified>
</cp:coreProperties>
</file>