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319" r:id="rId2"/>
    <p:sldId id="31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8" r:id="rId13"/>
    <p:sldId id="320" r:id="rId14"/>
    <p:sldId id="299" r:id="rId15"/>
    <p:sldId id="300" r:id="rId16"/>
    <p:sldId id="301" r:id="rId17"/>
    <p:sldId id="302" r:id="rId18"/>
    <p:sldId id="303" r:id="rId19"/>
    <p:sldId id="305" r:id="rId20"/>
    <p:sldId id="306" r:id="rId21"/>
    <p:sldId id="294" r:id="rId22"/>
    <p:sldId id="257" r:id="rId23"/>
    <p:sldId id="274" r:id="rId24"/>
    <p:sldId id="259" r:id="rId25"/>
    <p:sldId id="264" r:id="rId26"/>
    <p:sldId id="265" r:id="rId27"/>
    <p:sldId id="266" r:id="rId28"/>
    <p:sldId id="267" r:id="rId29"/>
    <p:sldId id="269" r:id="rId30"/>
    <p:sldId id="260" r:id="rId31"/>
    <p:sldId id="271" r:id="rId32"/>
    <p:sldId id="272" r:id="rId33"/>
    <p:sldId id="273" r:id="rId34"/>
    <p:sldId id="275" r:id="rId35"/>
    <p:sldId id="270" r:id="rId36"/>
    <p:sldId id="278" r:id="rId37"/>
    <p:sldId id="279" r:id="rId38"/>
    <p:sldId id="280" r:id="rId39"/>
    <p:sldId id="283" r:id="rId40"/>
    <p:sldId id="276" r:id="rId41"/>
    <p:sldId id="261" r:id="rId42"/>
    <p:sldId id="281" r:id="rId43"/>
    <p:sldId id="284" r:id="rId44"/>
    <p:sldId id="286" r:id="rId45"/>
    <p:sldId id="287" r:id="rId46"/>
    <p:sldId id="277" r:id="rId47"/>
    <p:sldId id="262" r:id="rId48"/>
    <p:sldId id="290" r:id="rId49"/>
    <p:sldId id="293" r:id="rId50"/>
    <p:sldId id="263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27CE"/>
    <a:srgbClr val="011EAB"/>
    <a:srgbClr val="7A0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6" autoAdjust="0"/>
    <p:restoredTop sz="94283" autoAdjust="0"/>
  </p:normalViewPr>
  <p:slideViewPr>
    <p:cSldViewPr snapToGrid="0" snapToObjects="1">
      <p:cViewPr>
        <p:scale>
          <a:sx n="81" d="100"/>
          <a:sy n="81" d="100"/>
        </p:scale>
        <p:origin x="728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52174-80CF-BD43-99D5-F831184223E6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CA0CD-66A5-A14B-99F8-7F53A6AD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62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0BDBCB32-277E-B349-8087-DCFF5B9675AC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MS PGothic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49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1F006387-ACE2-1F46-BA91-55AF3FB23AF8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MS PGothic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6958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DFB352A5-C1C3-1341-8488-A0CE36C91BDF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MS PGothic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301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AE8CD6FC-E223-B44E-873D-56528759C14A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8388" y="704850"/>
            <a:ext cx="4697412" cy="3522663"/>
          </a:xfrm>
          <a:solidFill>
            <a:srgbClr val="FFFFFF"/>
          </a:solidFill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638" y="4462463"/>
            <a:ext cx="5011737" cy="42291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dirty="0">
              <a:latin typeface="Times New Roman" charset="0"/>
              <a:ea typeface="MS PGothic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5945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AE8CD6FC-E223-B44E-873D-56528759C14A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8388" y="704850"/>
            <a:ext cx="4697412" cy="3522663"/>
          </a:xfrm>
          <a:solidFill>
            <a:srgbClr val="FFFFFF"/>
          </a:solidFill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638" y="4462463"/>
            <a:ext cx="5011737" cy="42291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dirty="0">
              <a:latin typeface="Times New Roman" charset="0"/>
              <a:ea typeface="MS PGothic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6940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B2F3EF65-3524-4C43-95BE-5D84CF092842}" type="slidenum">
              <a:rPr lang="de-DE" altLang="en-US" sz="1200">
                <a:latin typeface="Times New Roman" pitchFamily="18" charset="0"/>
              </a:rPr>
              <a:pPr/>
              <a:t>17</a:t>
            </a:fld>
            <a:endParaRPr lang="de-DE" altLang="en-US" sz="1200">
              <a:latin typeface="Times New Roman" pitchFamily="18" charset="0"/>
            </a:endParaRPr>
          </a:p>
        </p:txBody>
      </p:sp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6491">
              <a:spcBef>
                <a:spcPct val="0"/>
              </a:spcBef>
            </a:pPr>
            <a:r>
              <a:rPr lang="en-US" altLang="en-US" smtClean="0">
                <a:latin typeface="Times New Roman" pitchFamily="18" charset="0"/>
                <a:ea typeface="ＭＳ Ｐゴシック" pitchFamily="34" charset="-128"/>
              </a:rPr>
              <a:t>Now I’ll describe the API that tries to meet these goals.</a:t>
            </a:r>
          </a:p>
        </p:txBody>
      </p:sp>
      <p:sp>
        <p:nvSpPr>
          <p:cNvPr id="120836" name="Slide Number Placeholder 3"/>
          <p:cNvSpPr txBox="1">
            <a:spLocks noGrp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fld id="{1559F637-C2F5-4AF7-B93C-6CF39A677E05}" type="slidenum">
              <a:rPr lang="en-US" altLang="en-US" sz="1200">
                <a:latin typeface="Calibri" pitchFamily="34" charset="0"/>
              </a:rPr>
              <a:pPr algn="r"/>
              <a:t>17</a:t>
            </a:fld>
            <a:endParaRPr lang="en-US" alt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59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259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484942A-1E0B-4A69-8B10-8137634B11CC}" type="slidenum">
              <a:rPr lang="en-US" altLang="en-US" sz="1200">
                <a:latin typeface="Times New Roman" pitchFamily="18" charset="0"/>
              </a:rPr>
              <a:pPr/>
              <a:t>20</a:t>
            </a:fld>
            <a:endParaRPr lang="en-US" altLang="en-US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CA0CD-66A5-A14B-99F8-7F53A6AD054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47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AE8CD6FC-E223-B44E-873D-56528759C14A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8388" y="704850"/>
            <a:ext cx="4697412" cy="3522663"/>
          </a:xfrm>
          <a:solidFill>
            <a:srgbClr val="FFFFFF"/>
          </a:solidFill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638" y="4462463"/>
            <a:ext cx="5011737" cy="42291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dirty="0">
              <a:latin typeface="Times New Roman" charset="0"/>
              <a:ea typeface="MS PGothic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0406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8CC1469F-4E8B-F246-B953-1F57CC2BDD48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MS PGothic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7002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BDEC9C08-C99F-6746-A482-302EE918B9FE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MS PGothic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7957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MS PGothic" charset="-128"/>
              <a:cs typeface="ＭＳ Ｐゴシック" charset="-128"/>
            </a:endParaRPr>
          </a:p>
        </p:txBody>
      </p:sp>
      <p:sp>
        <p:nvSpPr>
          <p:cNvPr id="10445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099A54E7-971E-7E48-9DA0-A9D6FA5BB257}" type="slidenum">
              <a:rPr lang="en-US" altLang="en-US" sz="1200"/>
              <a:pPr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928938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B82B2906-948F-5848-BDD9-5D375ED0192D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MS PGothic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4017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15B3CA03-8B90-9C4D-B86B-7DF196810F61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MS PGothic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842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62752EDE-79D6-D748-ADE4-7C5B20E84E09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MS PGothic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7481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59169E5E-AD0E-1640-8163-30BF750F5BDB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MS PGothic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076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>
            <a:solidFill>
              <a:srgbClr val="7A001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D99B-CD8F-4BA9-8688-5D30BF5B7D04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4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A356-61B6-41A7-8F5E-9A8254059FB2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5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2579-2328-4119-8963-0F05C27FE161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87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76399" y="6356350"/>
            <a:ext cx="4755931" cy="365125"/>
          </a:xfrm>
          <a:ln/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CSci4211:    Network  Data Plane 2: Router Architecture and </a:t>
            </a:r>
            <a:r>
              <a:rPr lang="en-US" dirty="0" err="1" smtClean="0"/>
              <a:t>OpenFlow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8804E-824C-F143-B986-0961B3FD51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68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4826-FC3D-4836-A1E3-38BFAE52EAF7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4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38F9-9CFE-4347-B737-589DCF81C99A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5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7470-4F37-4F13-9E0F-3F2E9867267D}" type="datetime1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5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963-1847-4DDB-AC22-B97F759FAEC3}" type="datetime1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5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FAE7-0993-4F69-84F6-6E3A7E30E598}" type="datetime1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A2B1-B2DE-47F6-905E-A922A21533A6}" type="datetime1">
              <a:rPr lang="en-US" smtClean="0"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7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7CF4-85F0-4DDD-95D1-77A2EA062CD0}" type="datetime1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5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8CFC-26D6-4CB3-864E-732DE90D78AE}" type="datetime1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2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60EE7-1DF5-4238-9AE6-0BB7EBDC5592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9F73E-F7DE-274D-BDCD-CFF588AEE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9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rgbClr val="0227CE"/>
          </a:solidFill>
          <a:latin typeface="Comic Sans MS" charset="0"/>
          <a:ea typeface="Comic Sans MS" charset="0"/>
          <a:cs typeface="Comic Sans MS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175"/>
            <a:ext cx="8305800" cy="1143000"/>
          </a:xfrm>
        </p:spPr>
        <p:txBody>
          <a:bodyPr/>
          <a:lstStyle/>
          <a:p>
            <a:r>
              <a:rPr lang="en-US" altLang="en-US" dirty="0">
                <a:ea typeface="MS PGothic" charset="-128"/>
                <a:cs typeface="ＭＳ Ｐゴシック" charset="-128"/>
              </a:rPr>
              <a:t>Network </a:t>
            </a:r>
            <a:r>
              <a:rPr lang="en-US" altLang="en-US" dirty="0" smtClean="0">
                <a:ea typeface="MS PGothic" charset="-128"/>
                <a:cs typeface="ＭＳ Ｐゴシック" charset="-128"/>
              </a:rPr>
              <a:t>Data </a:t>
            </a:r>
            <a:r>
              <a:rPr lang="en-US" altLang="en-US" dirty="0">
                <a:ea typeface="MS PGothic" charset="-128"/>
                <a:cs typeface="ＭＳ Ｐゴシック" charset="-128"/>
              </a:rPr>
              <a:t>Plane </a:t>
            </a:r>
            <a:r>
              <a:rPr lang="en-US" altLang="en-US" dirty="0" smtClean="0">
                <a:ea typeface="MS PGothic" charset="-128"/>
                <a:cs typeface="ＭＳ Ｐゴシック" charset="-128"/>
              </a:rPr>
              <a:t>Part 2</a:t>
            </a:r>
            <a:endParaRPr lang="en-US" altLang="en-US" dirty="0">
              <a:ea typeface="MS PGothic" charset="-128"/>
              <a:cs typeface="ＭＳ Ｐゴシック" charset="-128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6174"/>
            <a:ext cx="8001000" cy="49498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 smtClean="0">
                <a:solidFill>
                  <a:srgbClr val="011EAB"/>
                </a:solidFill>
              </a:rPr>
              <a:t>Router/Switch Architecture Overview</a:t>
            </a:r>
            <a:endParaRPr lang="en-US" altLang="en-US" dirty="0">
              <a:solidFill>
                <a:srgbClr val="011EAB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dirty="0" smtClean="0">
                <a:solidFill>
                  <a:srgbClr val="011EAB"/>
                </a:solidFill>
              </a:rPr>
              <a:t>Generalization of IP Router and Ethernet Switch Data Plane Operations</a:t>
            </a:r>
          </a:p>
          <a:p>
            <a:pPr marL="838200" lvl="1" indent="-381000">
              <a:lnSpc>
                <a:spcPct val="90000"/>
              </a:lnSpc>
              <a:defRPr/>
            </a:pPr>
            <a:r>
              <a:rPr lang="en-US" altLang="en-US" dirty="0" smtClean="0">
                <a:solidFill>
                  <a:srgbClr val="FF0000"/>
                </a:solidFill>
              </a:rPr>
              <a:t>“match-action” forwarding abstraction</a:t>
            </a:r>
            <a:endParaRPr lang="en-US" altLang="en-US" dirty="0">
              <a:solidFill>
                <a:srgbClr val="FF0000"/>
              </a:solidFill>
            </a:endParaRPr>
          </a:p>
          <a:p>
            <a:pPr marL="438150" indent="-381000">
              <a:lnSpc>
                <a:spcPct val="90000"/>
              </a:lnSpc>
              <a:defRPr/>
            </a:pPr>
            <a:r>
              <a:rPr lang="en-US" altLang="en-US" dirty="0" err="1" smtClean="0">
                <a:solidFill>
                  <a:srgbClr val="011EAB"/>
                </a:solidFill>
              </a:rPr>
              <a:t>Openflow</a:t>
            </a:r>
            <a:r>
              <a:rPr lang="en-US" altLang="en-US" dirty="0" smtClean="0">
                <a:solidFill>
                  <a:srgbClr val="011EAB"/>
                </a:solidFill>
              </a:rPr>
              <a:t> and Software-Defined </a:t>
            </a:r>
            <a:r>
              <a:rPr lang="en-US" altLang="en-US" dirty="0">
                <a:solidFill>
                  <a:srgbClr val="011EAB"/>
                </a:solidFill>
              </a:rPr>
              <a:t>N</a:t>
            </a:r>
            <a:r>
              <a:rPr lang="en-US" altLang="en-US" dirty="0" smtClean="0">
                <a:solidFill>
                  <a:srgbClr val="011EAB"/>
                </a:solidFill>
              </a:rPr>
              <a:t>etworking (SDN)</a:t>
            </a:r>
          </a:p>
          <a:p>
            <a:pPr marL="838200" lvl="1" indent="-381000">
              <a:lnSpc>
                <a:spcPct val="90000"/>
              </a:lnSpc>
              <a:defRPr/>
            </a:pPr>
            <a:r>
              <a:rPr lang="en-US" altLang="en-US" dirty="0" err="1" smtClean="0">
                <a:solidFill>
                  <a:schemeClr val="tx1"/>
                </a:solidFill>
              </a:rPr>
              <a:t>Openflow</a:t>
            </a:r>
            <a:r>
              <a:rPr lang="en-US" altLang="en-US" dirty="0" smtClean="0">
                <a:solidFill>
                  <a:schemeClr val="tx1"/>
                </a:solidFill>
              </a:rPr>
              <a:t> switches</a:t>
            </a:r>
          </a:p>
          <a:p>
            <a:pPr marL="838200" lvl="1" indent="-381000">
              <a:lnSpc>
                <a:spcPct val="90000"/>
              </a:lnSpc>
              <a:defRPr/>
            </a:pPr>
            <a:r>
              <a:rPr lang="en-US" altLang="en-US" dirty="0" err="1" smtClean="0">
                <a:solidFill>
                  <a:schemeClr val="tx1"/>
                </a:solidFill>
              </a:rPr>
              <a:t>Openflow</a:t>
            </a:r>
            <a:r>
              <a:rPr lang="en-US" altLang="en-US" dirty="0" smtClean="0">
                <a:solidFill>
                  <a:schemeClr val="tx1"/>
                </a:solidFill>
              </a:rPr>
              <a:t> protocol: control messages</a:t>
            </a:r>
          </a:p>
          <a:p>
            <a:pPr marL="838200" lvl="1" indent="-381000">
              <a:lnSpc>
                <a:spcPct val="90000"/>
              </a:lnSpc>
              <a:defRPr/>
            </a:pPr>
            <a:r>
              <a:rPr lang="en-US" altLang="en-US" dirty="0">
                <a:solidFill>
                  <a:schemeClr val="tx1"/>
                </a:solidFill>
              </a:rPr>
              <a:t>SDN controller (POX</a:t>
            </a:r>
            <a:r>
              <a:rPr lang="en-US" altLang="en-US" dirty="0" smtClean="0">
                <a:solidFill>
                  <a:schemeClr val="tx1"/>
                </a:solidFill>
              </a:rPr>
              <a:t>)</a:t>
            </a:r>
          </a:p>
          <a:p>
            <a:pPr marL="838200" lvl="1" indent="-381000">
              <a:lnSpc>
                <a:spcPct val="90000"/>
              </a:lnSpc>
              <a:defRPr/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marL="438150" indent="-381000">
              <a:lnSpc>
                <a:spcPct val="90000"/>
              </a:lnSpc>
              <a:defRPr/>
            </a:pPr>
            <a:r>
              <a:rPr lang="en-US" altLang="en-US" dirty="0" smtClean="0">
                <a:solidFill>
                  <a:srgbClr val="011EAB"/>
                </a:solidFill>
              </a:rPr>
              <a:t>Software Switch (OVS) and </a:t>
            </a:r>
            <a:r>
              <a:rPr lang="en-US" altLang="en-US" dirty="0" err="1" smtClean="0">
                <a:solidFill>
                  <a:srgbClr val="011EAB"/>
                </a:solidFill>
              </a:rPr>
              <a:t>Mininet</a:t>
            </a:r>
            <a:endParaRPr lang="en-US" altLang="en-US" dirty="0" smtClean="0">
              <a:solidFill>
                <a:srgbClr val="011EAB"/>
              </a:solidFill>
            </a:endParaRPr>
          </a:p>
          <a:p>
            <a:pPr marL="457200" indent="-457200">
              <a:lnSpc>
                <a:spcPct val="90000"/>
              </a:lnSpc>
              <a:defRPr/>
            </a:pPr>
            <a:endParaRPr lang="en-US" altLang="en-US" sz="4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90000"/>
              </a:lnSpc>
              <a:defRPr/>
            </a:pPr>
            <a:endParaRPr lang="en-US" altLang="en-US" sz="400" dirty="0" smtClean="0">
              <a:solidFill>
                <a:schemeClr val="tx2"/>
              </a:solidFill>
            </a:endParaRPr>
          </a:p>
          <a:p>
            <a:pPr marL="457200" indent="-457200">
              <a:lnSpc>
                <a:spcPct val="90000"/>
              </a:lnSpc>
              <a:defRPr/>
            </a:pPr>
            <a:endParaRPr lang="en-US" altLang="en-US" sz="4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90000"/>
              </a:lnSpc>
              <a:defRPr/>
            </a:pPr>
            <a:endParaRPr lang="en-US" altLang="en-US" sz="400" dirty="0" smtClean="0">
              <a:solidFill>
                <a:schemeClr val="tx2"/>
              </a:solidFill>
            </a:endParaRPr>
          </a:p>
          <a:p>
            <a:pPr marL="457200" indent="-457200">
              <a:lnSpc>
                <a:spcPct val="90000"/>
              </a:lnSpc>
              <a:defRPr/>
            </a:pPr>
            <a:endParaRPr lang="en-US" altLang="en-US" sz="4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90000"/>
              </a:lnSpc>
              <a:defRPr/>
            </a:pPr>
            <a:endParaRPr lang="en-US" altLang="en-US" sz="4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90000"/>
              </a:lnSpc>
              <a:defRPr/>
            </a:pPr>
            <a:endParaRPr lang="en-US" altLang="en-US" sz="800" dirty="0" smtClean="0">
              <a:solidFill>
                <a:schemeClr val="tx2"/>
              </a:solidFill>
            </a:endParaRPr>
          </a:p>
          <a:p>
            <a:pPr marL="457200" indent="-457200">
              <a:lnSpc>
                <a:spcPct val="90000"/>
              </a:lnSpc>
              <a:buClr>
                <a:srgbClr val="000099"/>
              </a:buClr>
              <a:buSzPct val="75000"/>
              <a:buFont typeface="Wingdings" pitchFamily="2" charset="2"/>
              <a:buNone/>
              <a:defRPr/>
            </a:pPr>
            <a:r>
              <a:rPr lang="en-US" altLang="en-US" sz="2200" b="1" dirty="0" smtClean="0">
                <a:solidFill>
                  <a:srgbClr val="990000"/>
                </a:solidFill>
              </a:rPr>
              <a:t>Readings: </a:t>
            </a:r>
            <a:r>
              <a:rPr lang="en-US" altLang="en-US" sz="2200" dirty="0" smtClean="0">
                <a:solidFill>
                  <a:srgbClr val="800000"/>
                </a:solidFill>
              </a:rPr>
              <a:t>Textbook: Chapter 4</a:t>
            </a:r>
            <a:r>
              <a:rPr lang="en-US" altLang="en-US" sz="2200" dirty="0">
                <a:solidFill>
                  <a:srgbClr val="800000"/>
                </a:solidFill>
              </a:rPr>
              <a:t>:</a:t>
            </a:r>
            <a:r>
              <a:rPr lang="en-US" altLang="en-US" sz="2200" dirty="0" smtClean="0">
                <a:solidFill>
                  <a:srgbClr val="800000"/>
                </a:solidFill>
              </a:rPr>
              <a:t> Sections 4.2 and 4.4; Chapter 5: Section 5.5 (in particular, Section 5.5.2)</a:t>
            </a:r>
          </a:p>
          <a:p>
            <a:pPr marL="457200" indent="-457200">
              <a:lnSpc>
                <a:spcPct val="90000"/>
              </a:lnSpc>
              <a:buClr>
                <a:srgbClr val="000099"/>
              </a:buClr>
              <a:buSzPct val="75000"/>
              <a:buFont typeface="Wingdings" pitchFamily="2" charset="2"/>
              <a:buNone/>
              <a:defRPr/>
            </a:pPr>
            <a:endParaRPr lang="en-US" altLang="en-US" sz="2400" dirty="0" smtClean="0">
              <a:solidFill>
                <a:srgbClr val="800000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Data Plane 2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A5C92F-B28F-C040-9DB4-57AC82188682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719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altLang="en-US" sz="3600">
                <a:ea typeface="MS PGothic" charset="-128"/>
                <a:cs typeface="ＭＳ Ｐゴシック" charset="-128"/>
              </a:rPr>
              <a:t>Output Ports</a:t>
            </a:r>
          </a:p>
        </p:txBody>
      </p:sp>
      <p:sp>
        <p:nvSpPr>
          <p:cNvPr id="1136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52800"/>
            <a:ext cx="5181600" cy="809625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sz="2400" i="1">
                <a:solidFill>
                  <a:srgbClr val="FF0000"/>
                </a:solidFill>
                <a:ea typeface="MS PGothic" charset="-128"/>
                <a:cs typeface="ＭＳ Ｐゴシック" charset="-128"/>
              </a:rPr>
              <a:t>Buffering</a:t>
            </a:r>
            <a:r>
              <a:rPr lang="en-US" altLang="en-US" sz="2400">
                <a:ea typeface="MS PGothic" charset="-128"/>
                <a:cs typeface="ＭＳ Ｐゴシック" charset="-128"/>
              </a:rPr>
              <a:t> required when datagrams arrive from fabric faster than the transmission rate</a:t>
            </a:r>
          </a:p>
          <a:p>
            <a:r>
              <a:rPr lang="en-US" altLang="en-US" sz="2400" i="1">
                <a:solidFill>
                  <a:srgbClr val="FF0000"/>
                </a:solidFill>
                <a:ea typeface="MS PGothic" charset="-128"/>
                <a:cs typeface="ＭＳ Ｐゴシック" charset="-128"/>
              </a:rPr>
              <a:t>Scheduling discipline</a:t>
            </a:r>
            <a:r>
              <a:rPr lang="en-US" altLang="en-US" sz="2400">
                <a:ea typeface="MS PGothic" charset="-128"/>
                <a:cs typeface="ＭＳ Ｐゴシック" charset="-128"/>
              </a:rPr>
              <a:t> chooses among queued datagrams for transmission</a:t>
            </a:r>
            <a:endParaRPr lang="en-US" altLang="en-US" sz="1800">
              <a:ea typeface="MS PGothic" charset="-128"/>
              <a:cs typeface="ＭＳ Ｐゴシック" charset="-128"/>
            </a:endParaRPr>
          </a:p>
        </p:txBody>
      </p:sp>
      <p:pic>
        <p:nvPicPr>
          <p:cNvPr id="113667" name="Picture 4" descr="464 Output Po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14400"/>
            <a:ext cx="5943600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105400" y="3505200"/>
            <a:ext cx="3552825" cy="1108075"/>
          </a:xfrm>
          <a:prstGeom prst="rect">
            <a:avLst/>
          </a:prstGeom>
          <a:solidFill>
            <a:schemeClr val="bg1"/>
          </a:solidFill>
          <a:ln w="25400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sz="2200" dirty="0" smtClean="0">
                <a:solidFill>
                  <a:srgbClr val="000000"/>
                </a:solidFill>
                <a:latin typeface="+mn-lt"/>
              </a:rPr>
              <a:t>Datagram (packets) can be lost due to congestion, lack of buffers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078413" y="4835525"/>
            <a:ext cx="3629025" cy="1108075"/>
          </a:xfrm>
          <a:prstGeom prst="rect">
            <a:avLst/>
          </a:prstGeom>
          <a:solidFill>
            <a:schemeClr val="bg1"/>
          </a:solidFill>
          <a:ln w="25400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sz="2200" dirty="0" smtClean="0">
                <a:solidFill>
                  <a:srgbClr val="000000"/>
                </a:solidFill>
                <a:latin typeface="+mn-lt"/>
              </a:rPr>
              <a:t>Priority scheduling – who gets best performance, network neutrality</a:t>
            </a:r>
          </a:p>
        </p:txBody>
      </p:sp>
      <p:sp>
        <p:nvSpPr>
          <p:cNvPr id="113671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060365-452D-994C-A045-FD20FA6E13EA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/>
          </a:p>
        </p:txBody>
      </p:sp>
      <p:sp>
        <p:nvSpPr>
          <p:cNvPr id="9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38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z="3600">
                <a:ea typeface="MS PGothic" charset="-128"/>
                <a:cs typeface="ＭＳ Ｐゴシック" charset="-128"/>
              </a:rPr>
              <a:t>Output Port Queueing</a:t>
            </a:r>
            <a:endParaRPr lang="en-US" altLang="en-US">
              <a:ea typeface="MS PGothic" charset="-128"/>
              <a:cs typeface="ＭＳ Ｐゴシック" charset="-128"/>
            </a:endParaRPr>
          </a:p>
        </p:txBody>
      </p:sp>
      <p:sp>
        <p:nvSpPr>
          <p:cNvPr id="1157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7772400" cy="1011238"/>
          </a:xfrm>
        </p:spPr>
        <p:txBody>
          <a:bodyPr>
            <a:normAutofit fontScale="92500"/>
          </a:bodyPr>
          <a:lstStyle/>
          <a:p>
            <a:r>
              <a:rPr lang="en-US" altLang="en-US" sz="2400">
                <a:ea typeface="MS PGothic" charset="-128"/>
                <a:cs typeface="ＭＳ Ｐゴシック" charset="-128"/>
              </a:rPr>
              <a:t>buffering when arrival rate via switch exceeds output line speed</a:t>
            </a:r>
          </a:p>
          <a:p>
            <a:r>
              <a:rPr lang="en-US" altLang="en-US" sz="2400" i="1">
                <a:solidFill>
                  <a:srgbClr val="FF0000"/>
                </a:solidFill>
                <a:ea typeface="MS PGothic" charset="-128"/>
                <a:cs typeface="ＭＳ Ｐゴシック" charset="-128"/>
              </a:rPr>
              <a:t>queueing (delay) and loss due to output port buffer overflow!</a:t>
            </a:r>
            <a:endParaRPr lang="en-US" altLang="en-US" sz="2400">
              <a:ea typeface="MS PGothic" charset="-128"/>
              <a:cs typeface="ＭＳ Ｐゴシック" charset="-128"/>
            </a:endParaRPr>
          </a:p>
        </p:txBody>
      </p:sp>
      <p:grpSp>
        <p:nvGrpSpPr>
          <p:cNvPr id="115715" name="Group 78"/>
          <p:cNvGrpSpPr>
            <a:grpSpLocks/>
          </p:cNvGrpSpPr>
          <p:nvPr/>
        </p:nvGrpSpPr>
        <p:grpSpPr bwMode="auto">
          <a:xfrm>
            <a:off x="884238" y="1168400"/>
            <a:ext cx="7412037" cy="2870200"/>
            <a:chOff x="550" y="931"/>
            <a:chExt cx="4669" cy="1808"/>
          </a:xfrm>
        </p:grpSpPr>
        <p:grpSp>
          <p:nvGrpSpPr>
            <p:cNvPr id="115718" name="Group 29"/>
            <p:cNvGrpSpPr>
              <a:grpSpLocks/>
            </p:cNvGrpSpPr>
            <p:nvPr/>
          </p:nvGrpSpPr>
          <p:grpSpPr bwMode="auto">
            <a:xfrm>
              <a:off x="699" y="948"/>
              <a:ext cx="2099" cy="1356"/>
              <a:chOff x="523" y="976"/>
              <a:chExt cx="2099" cy="1356"/>
            </a:xfrm>
          </p:grpSpPr>
          <p:sp>
            <p:nvSpPr>
              <p:cNvPr id="115764" name="Rectangle 6"/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grpSp>
            <p:nvGrpSpPr>
              <p:cNvPr id="115765" name="Group 10"/>
              <p:cNvGrpSpPr>
                <a:grpSpLocks/>
              </p:cNvGrpSpPr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115784" name="Rectangle 7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  <p:sp>
              <p:nvSpPr>
                <p:cNvPr id="115785" name="Rectangle 8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  <p:sp>
              <p:nvSpPr>
                <p:cNvPr id="115786" name="Rectangle 9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</p:grpSp>
          <p:grpSp>
            <p:nvGrpSpPr>
              <p:cNvPr id="115766" name="Group 11"/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115781" name="Rectangle 12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  <p:sp>
              <p:nvSpPr>
                <p:cNvPr id="115782" name="Rectangle 13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  <p:sp>
              <p:nvSpPr>
                <p:cNvPr id="115783" name="Rectangle 14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</p:grpSp>
          <p:sp>
            <p:nvSpPr>
              <p:cNvPr id="115767" name="Line 15"/>
              <p:cNvSpPr>
                <a:spLocks noChangeShapeType="1"/>
              </p:cNvSpPr>
              <p:nvPr/>
            </p:nvSpPr>
            <p:spPr bwMode="auto">
              <a:xfrm>
                <a:off x="1946" y="1180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5768" name="Line 16"/>
              <p:cNvSpPr>
                <a:spLocks noChangeShapeType="1"/>
              </p:cNvSpPr>
              <p:nvPr/>
            </p:nvSpPr>
            <p:spPr bwMode="auto">
              <a:xfrm>
                <a:off x="1940" y="1645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5769" name="Line 17"/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5770" name="Line 18"/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5771" name="Line 19"/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5772" name="Line 20"/>
              <p:cNvSpPr>
                <a:spLocks noChangeShapeType="1"/>
              </p:cNvSpPr>
              <p:nvPr/>
            </p:nvSpPr>
            <p:spPr bwMode="auto">
              <a:xfrm>
                <a:off x="1038" y="2103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115773" name="Group 24"/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115778" name="Line 21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5779" name="Line 22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5780" name="Line 23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5774" name="Group 25"/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115775" name="Line 26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5776" name="Line 27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5777" name="Line 28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5719" name="Group 30"/>
            <p:cNvGrpSpPr>
              <a:grpSpLocks/>
            </p:cNvGrpSpPr>
            <p:nvPr/>
          </p:nvGrpSpPr>
          <p:grpSpPr bwMode="auto">
            <a:xfrm>
              <a:off x="3120" y="931"/>
              <a:ext cx="2099" cy="1356"/>
              <a:chOff x="523" y="976"/>
              <a:chExt cx="2099" cy="1356"/>
            </a:xfrm>
          </p:grpSpPr>
          <p:sp>
            <p:nvSpPr>
              <p:cNvPr id="115741" name="Rectangle 31"/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grpSp>
            <p:nvGrpSpPr>
              <p:cNvPr id="115742" name="Group 32"/>
              <p:cNvGrpSpPr>
                <a:grpSpLocks/>
              </p:cNvGrpSpPr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115761" name="Rectangle 33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  <p:sp>
              <p:nvSpPr>
                <p:cNvPr id="115762" name="Rectangle 34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  <p:sp>
              <p:nvSpPr>
                <p:cNvPr id="115763" name="Rectangle 35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</p:grpSp>
          <p:grpSp>
            <p:nvGrpSpPr>
              <p:cNvPr id="115743" name="Group 36"/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115758" name="Rectangle 37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  <p:sp>
              <p:nvSpPr>
                <p:cNvPr id="115759" name="Rectangle 38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  <p:sp>
              <p:nvSpPr>
                <p:cNvPr id="115760" name="Rectangle 39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</p:grpSp>
          <p:sp>
            <p:nvSpPr>
              <p:cNvPr id="115744" name="Line 40"/>
              <p:cNvSpPr>
                <a:spLocks noChangeShapeType="1"/>
              </p:cNvSpPr>
              <p:nvPr/>
            </p:nvSpPr>
            <p:spPr bwMode="auto">
              <a:xfrm>
                <a:off x="1946" y="1180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5745" name="Line 41"/>
              <p:cNvSpPr>
                <a:spLocks noChangeShapeType="1"/>
              </p:cNvSpPr>
              <p:nvPr/>
            </p:nvSpPr>
            <p:spPr bwMode="auto">
              <a:xfrm>
                <a:off x="1940" y="1645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5746" name="Line 42"/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5747" name="Line 43"/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5748" name="Line 44"/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5749" name="Line 45"/>
              <p:cNvSpPr>
                <a:spLocks noChangeShapeType="1"/>
              </p:cNvSpPr>
              <p:nvPr/>
            </p:nvSpPr>
            <p:spPr bwMode="auto">
              <a:xfrm>
                <a:off x="1038" y="2103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115750" name="Group 46"/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115755" name="Line 47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5756" name="Line 48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5757" name="Line 49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5751" name="Group 50"/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115752" name="Line 51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5753" name="Line 52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5754" name="Line 53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15720" name="Rectangle 54"/>
            <p:cNvSpPr>
              <a:spLocks noChangeArrowheads="1"/>
            </p:cNvSpPr>
            <p:nvPr/>
          </p:nvSpPr>
          <p:spPr bwMode="auto">
            <a:xfrm>
              <a:off x="1012" y="1012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15721" name="Rectangle 55"/>
            <p:cNvSpPr>
              <a:spLocks noChangeArrowheads="1"/>
            </p:cNvSpPr>
            <p:nvPr/>
          </p:nvSpPr>
          <p:spPr bwMode="auto">
            <a:xfrm>
              <a:off x="1003" y="1494"/>
              <a:ext cx="175" cy="98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15722" name="Rectangle 56"/>
            <p:cNvSpPr>
              <a:spLocks noChangeArrowheads="1"/>
            </p:cNvSpPr>
            <p:nvPr/>
          </p:nvSpPr>
          <p:spPr bwMode="auto">
            <a:xfrm>
              <a:off x="994" y="1969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15723" name="Rectangle 57"/>
            <p:cNvSpPr>
              <a:spLocks noChangeArrowheads="1"/>
            </p:cNvSpPr>
            <p:nvPr/>
          </p:nvSpPr>
          <p:spPr bwMode="auto">
            <a:xfrm>
              <a:off x="764" y="1017"/>
              <a:ext cx="175" cy="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15724" name="Rectangle 58"/>
            <p:cNvSpPr>
              <a:spLocks noChangeArrowheads="1"/>
            </p:cNvSpPr>
            <p:nvPr/>
          </p:nvSpPr>
          <p:spPr bwMode="auto">
            <a:xfrm>
              <a:off x="760" y="1953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15725" name="Line 60"/>
            <p:cNvSpPr>
              <a:spLocks noChangeShapeType="1"/>
            </p:cNvSpPr>
            <p:nvPr/>
          </p:nvSpPr>
          <p:spPr bwMode="auto">
            <a:xfrm>
              <a:off x="1215" y="1054"/>
              <a:ext cx="1026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26" name="Freeform 62"/>
            <p:cNvSpPr>
              <a:spLocks/>
            </p:cNvSpPr>
            <p:nvPr/>
          </p:nvSpPr>
          <p:spPr bwMode="auto">
            <a:xfrm>
              <a:off x="1246" y="1285"/>
              <a:ext cx="967" cy="735"/>
            </a:xfrm>
            <a:custGeom>
              <a:avLst/>
              <a:gdLst>
                <a:gd name="T0" fmla="*/ 0 w 967"/>
                <a:gd name="T1" fmla="*/ 733 h 735"/>
                <a:gd name="T2" fmla="*/ 522 w 967"/>
                <a:gd name="T3" fmla="*/ 735 h 735"/>
                <a:gd name="T4" fmla="*/ 967 w 967"/>
                <a:gd name="T5" fmla="*/ 0 h 735"/>
                <a:gd name="T6" fmla="*/ 0 60000 65536"/>
                <a:gd name="T7" fmla="*/ 0 60000 65536"/>
                <a:gd name="T8" fmla="*/ 0 60000 65536"/>
                <a:gd name="T9" fmla="*/ 0 w 967"/>
                <a:gd name="T10" fmla="*/ 0 h 735"/>
                <a:gd name="T11" fmla="*/ 967 w 967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27" name="Text Box 63"/>
            <p:cNvSpPr txBox="1">
              <a:spLocks noChangeArrowheads="1"/>
            </p:cNvSpPr>
            <p:nvPr/>
          </p:nvSpPr>
          <p:spPr bwMode="auto">
            <a:xfrm>
              <a:off x="933" y="2335"/>
              <a:ext cx="154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at </a:t>
              </a:r>
              <a:r>
                <a:rPr lang="en-US" altLang="en-US" sz="1800" i="1">
                  <a:latin typeface="Arial" charset="0"/>
                </a:rPr>
                <a:t>t,</a:t>
              </a:r>
              <a:r>
                <a:rPr lang="en-US" altLang="en-US" sz="1800">
                  <a:latin typeface="Arial" charset="0"/>
                </a:rPr>
                <a:t> packets more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from input to output</a:t>
              </a:r>
              <a:endParaRPr lang="en-US" altLang="en-US" sz="1800" i="1">
                <a:latin typeface="Arial" charset="0"/>
              </a:endParaRPr>
            </a:p>
          </p:txBody>
        </p:sp>
        <p:sp>
          <p:nvSpPr>
            <p:cNvPr id="115728" name="Text Box 64"/>
            <p:cNvSpPr txBox="1">
              <a:spLocks noChangeArrowheads="1"/>
            </p:cNvSpPr>
            <p:nvPr/>
          </p:nvSpPr>
          <p:spPr bwMode="auto">
            <a:xfrm>
              <a:off x="3354" y="2325"/>
              <a:ext cx="15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one packet time later</a:t>
              </a:r>
              <a:endParaRPr lang="en-US" altLang="en-US" sz="1800" i="1">
                <a:latin typeface="Arial" charset="0"/>
              </a:endParaRPr>
            </a:p>
          </p:txBody>
        </p:sp>
        <p:sp>
          <p:nvSpPr>
            <p:cNvPr id="115729" name="Text Box 66"/>
            <p:cNvSpPr txBox="1">
              <a:spLocks noChangeArrowheads="1"/>
            </p:cNvSpPr>
            <p:nvPr/>
          </p:nvSpPr>
          <p:spPr bwMode="auto">
            <a:xfrm>
              <a:off x="1488" y="1545"/>
              <a:ext cx="47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charset="0"/>
                </a:rPr>
                <a:t>switch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charset="0"/>
                </a:rPr>
                <a:t>fabric</a:t>
              </a:r>
            </a:p>
          </p:txBody>
        </p:sp>
        <p:sp>
          <p:nvSpPr>
            <p:cNvPr id="115730" name="Text Box 67"/>
            <p:cNvSpPr txBox="1">
              <a:spLocks noChangeArrowheads="1"/>
            </p:cNvSpPr>
            <p:nvPr/>
          </p:nvSpPr>
          <p:spPr bwMode="auto">
            <a:xfrm>
              <a:off x="3895" y="1479"/>
              <a:ext cx="47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charset="0"/>
                </a:rPr>
                <a:t>switch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charset="0"/>
                </a:rPr>
                <a:t>fabric</a:t>
              </a:r>
            </a:p>
          </p:txBody>
        </p:sp>
        <p:sp>
          <p:nvSpPr>
            <p:cNvPr id="115731" name="Rectangle 68"/>
            <p:cNvSpPr>
              <a:spLocks noChangeArrowheads="1"/>
            </p:cNvSpPr>
            <p:nvPr/>
          </p:nvSpPr>
          <p:spPr bwMode="auto">
            <a:xfrm>
              <a:off x="4746" y="972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15732" name="Rectangle 69"/>
            <p:cNvSpPr>
              <a:spLocks noChangeArrowheads="1"/>
            </p:cNvSpPr>
            <p:nvPr/>
          </p:nvSpPr>
          <p:spPr bwMode="auto">
            <a:xfrm>
              <a:off x="4746" y="1497"/>
              <a:ext cx="175" cy="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15733" name="Rectangle 70"/>
            <p:cNvSpPr>
              <a:spLocks noChangeArrowheads="1"/>
            </p:cNvSpPr>
            <p:nvPr/>
          </p:nvSpPr>
          <p:spPr bwMode="auto">
            <a:xfrm>
              <a:off x="4743" y="1099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15734" name="Rectangle 71"/>
            <p:cNvSpPr>
              <a:spLocks noChangeArrowheads="1"/>
            </p:cNvSpPr>
            <p:nvPr/>
          </p:nvSpPr>
          <p:spPr bwMode="auto">
            <a:xfrm>
              <a:off x="3445" y="1001"/>
              <a:ext cx="175" cy="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15735" name="Rectangle 72"/>
            <p:cNvSpPr>
              <a:spLocks noChangeArrowheads="1"/>
            </p:cNvSpPr>
            <p:nvPr/>
          </p:nvSpPr>
          <p:spPr bwMode="auto">
            <a:xfrm>
              <a:off x="3434" y="1965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15736" name="Freeform 73"/>
            <p:cNvSpPr>
              <a:spLocks/>
            </p:cNvSpPr>
            <p:nvPr/>
          </p:nvSpPr>
          <p:spPr bwMode="auto">
            <a:xfrm>
              <a:off x="3682" y="1261"/>
              <a:ext cx="967" cy="735"/>
            </a:xfrm>
            <a:custGeom>
              <a:avLst/>
              <a:gdLst>
                <a:gd name="T0" fmla="*/ 0 w 967"/>
                <a:gd name="T1" fmla="*/ 733 h 735"/>
                <a:gd name="T2" fmla="*/ 522 w 967"/>
                <a:gd name="T3" fmla="*/ 735 h 735"/>
                <a:gd name="T4" fmla="*/ 967 w 967"/>
                <a:gd name="T5" fmla="*/ 0 h 735"/>
                <a:gd name="T6" fmla="*/ 0 60000 65536"/>
                <a:gd name="T7" fmla="*/ 0 60000 65536"/>
                <a:gd name="T8" fmla="*/ 0 60000 65536"/>
                <a:gd name="T9" fmla="*/ 0 w 967"/>
                <a:gd name="T10" fmla="*/ 0 h 735"/>
                <a:gd name="T11" fmla="*/ 967 w 967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37" name="Freeform 74"/>
            <p:cNvSpPr>
              <a:spLocks/>
            </p:cNvSpPr>
            <p:nvPr/>
          </p:nvSpPr>
          <p:spPr bwMode="auto">
            <a:xfrm>
              <a:off x="3669" y="1051"/>
              <a:ext cx="988" cy="951"/>
            </a:xfrm>
            <a:custGeom>
              <a:avLst/>
              <a:gdLst>
                <a:gd name="T0" fmla="*/ 0 w 1002"/>
                <a:gd name="T1" fmla="*/ 1796774 h 480"/>
                <a:gd name="T2" fmla="*/ 393 w 1002"/>
                <a:gd name="T3" fmla="*/ 0 h 480"/>
                <a:gd name="T4" fmla="*/ 756 w 1002"/>
                <a:gd name="T5" fmla="*/ 416885006 h 480"/>
                <a:gd name="T6" fmla="*/ 0 60000 65536"/>
                <a:gd name="T7" fmla="*/ 0 60000 65536"/>
                <a:gd name="T8" fmla="*/ 0 60000 65536"/>
                <a:gd name="T9" fmla="*/ 0 w 1002"/>
                <a:gd name="T10" fmla="*/ 0 h 480"/>
                <a:gd name="T11" fmla="*/ 1002 w 1002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2" h="480">
                  <a:moveTo>
                    <a:pt x="0" y="2"/>
                  </a:moveTo>
                  <a:lnTo>
                    <a:pt x="522" y="0"/>
                  </a:lnTo>
                  <a:lnTo>
                    <a:pt x="1002" y="480"/>
                  </a:ln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38" name="Line 75"/>
            <p:cNvSpPr>
              <a:spLocks noChangeShapeType="1"/>
            </p:cNvSpPr>
            <p:nvPr/>
          </p:nvSpPr>
          <p:spPr bwMode="auto">
            <a:xfrm>
              <a:off x="1208" y="1545"/>
              <a:ext cx="1012" cy="1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39" name="Rectangle 76"/>
            <p:cNvSpPr>
              <a:spLocks noChangeArrowheads="1"/>
            </p:cNvSpPr>
            <p:nvPr/>
          </p:nvSpPr>
          <p:spPr bwMode="auto">
            <a:xfrm>
              <a:off x="550" y="1010"/>
              <a:ext cx="175" cy="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15740" name="Rectangle 77"/>
            <p:cNvSpPr>
              <a:spLocks noChangeArrowheads="1"/>
            </p:cNvSpPr>
            <p:nvPr/>
          </p:nvSpPr>
          <p:spPr bwMode="auto">
            <a:xfrm>
              <a:off x="3194" y="997"/>
              <a:ext cx="175" cy="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</p:grpSp>
      <p:sp>
        <p:nvSpPr>
          <p:cNvPr id="115717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961E22-26C8-A449-AFBB-307BA2A5B8BD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/>
          </a:p>
        </p:txBody>
      </p:sp>
      <p:sp>
        <p:nvSpPr>
          <p:cNvPr id="76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344714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altLang="en-US" sz="3600" dirty="0" smtClean="0">
                <a:ea typeface="MS PGothic" charset="-128"/>
                <a:cs typeface="ＭＳ Ｐゴシック" charset="-128"/>
              </a:rPr>
              <a:t>Router/Switch Data Plane</a:t>
            </a:r>
            <a:br>
              <a:rPr lang="en-US" altLang="en-US" sz="3600" dirty="0" smtClean="0">
                <a:ea typeface="MS PGothic" charset="-128"/>
                <a:cs typeface="ＭＳ Ｐゴシック" charset="-128"/>
              </a:rPr>
            </a:br>
            <a:r>
              <a:rPr lang="en-US" altLang="en-US" sz="3600" dirty="0" smtClean="0">
                <a:ea typeface="MS PGothic" charset="-128"/>
                <a:cs typeface="ＭＳ Ｐゴシック" charset="-128"/>
              </a:rPr>
              <a:t>Operations: Forwarding Abstraction</a:t>
            </a:r>
            <a:endParaRPr lang="en-US" altLang="en-US" sz="3600" dirty="0">
              <a:ea typeface="MS PGothic" charset="-128"/>
              <a:cs typeface="ＭＳ Ｐゴシック" charset="-128"/>
            </a:endParaRP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6857" y="1296145"/>
            <a:ext cx="7772400" cy="54410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400" dirty="0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We </a:t>
            </a:r>
            <a:r>
              <a:rPr lang="en-US" altLang="en-US" sz="2400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have learned:</a:t>
            </a:r>
          </a:p>
          <a:p>
            <a:pPr>
              <a:buFont typeface="Wingdings" charset="2"/>
              <a:buChar char="Ø"/>
            </a:pPr>
            <a:r>
              <a:rPr lang="en-US" altLang="en-US" sz="2200" dirty="0" smtClean="0">
                <a:solidFill>
                  <a:srgbClr val="0227CE"/>
                </a:solidFill>
                <a:latin typeface="Comic Sans MS" charset="0"/>
                <a:ea typeface="Comic Sans MS" charset="0"/>
                <a:cs typeface="Comic Sans MS" charset="0"/>
              </a:rPr>
              <a:t>How </a:t>
            </a:r>
            <a:r>
              <a:rPr lang="en-US" altLang="en-US" sz="2200" dirty="0">
                <a:solidFill>
                  <a:srgbClr val="0227CE"/>
                </a:solidFill>
                <a:latin typeface="Comic Sans MS" charset="0"/>
                <a:ea typeface="Comic Sans MS" charset="0"/>
                <a:cs typeface="Comic Sans MS" charset="0"/>
              </a:rPr>
              <a:t>IP routers forward IP datagrams based on destination IP </a:t>
            </a:r>
            <a:r>
              <a:rPr lang="en-US" altLang="en-US" sz="2200" dirty="0" smtClean="0">
                <a:solidFill>
                  <a:srgbClr val="0227CE"/>
                </a:solidFill>
                <a:latin typeface="Comic Sans MS" charset="0"/>
                <a:ea typeface="Comic Sans MS" charset="0"/>
                <a:cs typeface="Comic Sans MS" charset="0"/>
              </a:rPr>
              <a:t>addresses</a:t>
            </a:r>
          </a:p>
          <a:p>
            <a:pPr lvl="1">
              <a:buFont typeface="Arial" charset="0"/>
              <a:buChar char="•"/>
            </a:pPr>
            <a:r>
              <a:rPr lang="en-US" altLang="en-US" sz="1900" dirty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t</a:t>
            </a:r>
            <a:r>
              <a:rPr lang="en-US" altLang="en-US" sz="19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ake the </a:t>
            </a:r>
            <a:r>
              <a:rPr lang="en-US" altLang="en-US" sz="1900" dirty="0" err="1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dest</a:t>
            </a:r>
            <a:r>
              <a:rPr lang="en-US" altLang="en-US" sz="19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. IP address from an IP packet</a:t>
            </a:r>
          </a:p>
          <a:p>
            <a:pPr lvl="1">
              <a:buFont typeface="Arial" charset="0"/>
              <a:buChar char="•"/>
            </a:pPr>
            <a:r>
              <a:rPr lang="en-US" altLang="en-US" sz="1900" dirty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l</a:t>
            </a:r>
            <a:r>
              <a:rPr lang="en-US" altLang="en-US" sz="19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ook up the IP forwarding table using the longest prefix matching</a:t>
            </a:r>
          </a:p>
          <a:p>
            <a:pPr lvl="1">
              <a:buFont typeface="Arial" charset="0"/>
              <a:buChar char="•"/>
            </a:pPr>
            <a:r>
              <a:rPr lang="en-US" altLang="en-US" sz="1900" dirty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i</a:t>
            </a:r>
            <a:r>
              <a:rPr lang="en-US" altLang="en-US" sz="19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f there’s a match, forwarding the packet to the outgoing port specified; otherwise drop it  </a:t>
            </a:r>
          </a:p>
          <a:p>
            <a:pPr>
              <a:buFont typeface="Wingdings" charset="2"/>
              <a:buChar char="Ø"/>
            </a:pPr>
            <a:r>
              <a:rPr lang="en-US" altLang="en-US" sz="2000" dirty="0" smtClean="0">
                <a:solidFill>
                  <a:srgbClr val="0227CE"/>
                </a:solidFill>
                <a:latin typeface="Comic Sans MS" charset="0"/>
                <a:ea typeface="Comic Sans MS" charset="0"/>
                <a:cs typeface="Comic Sans MS" charset="0"/>
              </a:rPr>
              <a:t>How </a:t>
            </a:r>
            <a:r>
              <a:rPr lang="en-US" altLang="en-US" sz="2000" dirty="0">
                <a:solidFill>
                  <a:srgbClr val="0227CE"/>
                </a:solidFill>
                <a:latin typeface="Comic Sans MS" charset="0"/>
                <a:ea typeface="Comic Sans MS" charset="0"/>
                <a:cs typeface="Comic Sans MS" charset="0"/>
              </a:rPr>
              <a:t>layer 2 switches forward (Ethernet) frames based on destination MAC </a:t>
            </a:r>
            <a:r>
              <a:rPr lang="en-US" altLang="en-US" sz="2000" dirty="0" smtClean="0">
                <a:solidFill>
                  <a:srgbClr val="0227CE"/>
                </a:solidFill>
                <a:latin typeface="Comic Sans MS" charset="0"/>
                <a:ea typeface="Comic Sans MS" charset="0"/>
                <a:cs typeface="Comic Sans MS" charset="0"/>
              </a:rPr>
              <a:t>addresses</a:t>
            </a:r>
          </a:p>
          <a:p>
            <a:pPr lvl="1">
              <a:buFont typeface="Arial" charset="0"/>
              <a:buChar char="•"/>
            </a:pPr>
            <a:r>
              <a:rPr lang="en-US" altLang="en-US" sz="18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take the </a:t>
            </a:r>
            <a:r>
              <a:rPr lang="en-US" altLang="en-US" sz="1800" dirty="0" err="1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dest</a:t>
            </a:r>
            <a:r>
              <a:rPr lang="en-US" altLang="en-US" sz="18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. MAC address from an Ethernet frame</a:t>
            </a:r>
          </a:p>
          <a:p>
            <a:pPr lvl="1">
              <a:buFont typeface="Arial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l</a:t>
            </a:r>
            <a:r>
              <a:rPr lang="en-US" altLang="en-US" sz="18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ook up the switch table using the exact matching</a:t>
            </a:r>
          </a:p>
          <a:p>
            <a:pPr lvl="1">
              <a:buFont typeface="Arial" charset="0"/>
              <a:buChar char="•"/>
            </a:pPr>
            <a:r>
              <a:rPr lang="en-US" altLang="en-US" sz="18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if there’s a match, forwarding the packet to the outgoing port specified; otherwise </a:t>
            </a:r>
            <a:r>
              <a:rPr lang="en-US" altLang="en-US" sz="18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flood it  to all other ports</a:t>
            </a:r>
          </a:p>
          <a:p>
            <a:pPr>
              <a:buFont typeface="Wingdings" charset="2"/>
              <a:buChar char="Ø"/>
            </a:pPr>
            <a:r>
              <a:rPr lang="en-US" altLang="en-US" sz="2200" dirty="0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What are common and what are different?</a:t>
            </a:r>
          </a:p>
          <a:p>
            <a:pPr lvl="1">
              <a:buFont typeface="Arial" charset="0"/>
              <a:buChar char="•"/>
            </a:pPr>
            <a:r>
              <a:rPr lang="en-US" altLang="en-US" sz="1800" dirty="0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Common: match a header field against a table, then take an action</a:t>
            </a:r>
          </a:p>
          <a:p>
            <a:pPr lvl="1">
              <a:buFont typeface="Arial" charset="0"/>
              <a:buChar char="•"/>
            </a:pPr>
            <a:r>
              <a:rPr lang="en-US" altLang="en-US" sz="1800" dirty="0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Different: how table is constructed,  what header fields to match, how to match it, and what actions to take</a:t>
            </a:r>
            <a:endParaRPr lang="en-US" altLang="en-US" sz="1800" dirty="0">
              <a:solidFill>
                <a:srgbClr val="FF0000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2150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A4A29C-921F-DD46-A5DD-85B4B4481E6F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/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16857" y="6569075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Network 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8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344714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altLang="en-US" sz="3600" dirty="0" smtClean="0">
                <a:ea typeface="MS PGothic" charset="-128"/>
                <a:cs typeface="ＭＳ Ｐゴシック" charset="-128"/>
              </a:rPr>
              <a:t>Router/Switch Data Plane</a:t>
            </a:r>
            <a:br>
              <a:rPr lang="en-US" altLang="en-US" sz="3600" dirty="0" smtClean="0">
                <a:ea typeface="MS PGothic" charset="-128"/>
                <a:cs typeface="ＭＳ Ｐゴシック" charset="-128"/>
              </a:rPr>
            </a:br>
            <a:r>
              <a:rPr lang="en-US" altLang="en-US" sz="3600" dirty="0" smtClean="0">
                <a:ea typeface="MS PGothic" charset="-128"/>
                <a:cs typeface="ＭＳ Ｐゴシック" charset="-128"/>
              </a:rPr>
              <a:t>Operations: Forwarding Abstraction</a:t>
            </a:r>
            <a:endParaRPr lang="en-US" altLang="en-US" sz="3600" dirty="0">
              <a:ea typeface="MS PGothic" charset="-128"/>
              <a:cs typeface="ＭＳ Ｐゴシック" charset="-128"/>
            </a:endParaRP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6857" y="1296145"/>
            <a:ext cx="7772400" cy="54410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400" dirty="0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We </a:t>
            </a:r>
            <a:r>
              <a:rPr lang="en-US" altLang="en-US" sz="2400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have learned:</a:t>
            </a:r>
          </a:p>
          <a:p>
            <a:pPr>
              <a:buFont typeface="Wingdings" charset="2"/>
              <a:buChar char="Ø"/>
            </a:pPr>
            <a:r>
              <a:rPr lang="en-US" altLang="en-US" sz="2200" dirty="0" smtClean="0">
                <a:solidFill>
                  <a:srgbClr val="0227CE"/>
                </a:solidFill>
                <a:latin typeface="Comic Sans MS" charset="0"/>
                <a:ea typeface="Comic Sans MS" charset="0"/>
                <a:cs typeface="Comic Sans MS" charset="0"/>
              </a:rPr>
              <a:t>How </a:t>
            </a:r>
            <a:r>
              <a:rPr lang="en-US" altLang="en-US" sz="2200" dirty="0">
                <a:solidFill>
                  <a:srgbClr val="0227CE"/>
                </a:solidFill>
                <a:latin typeface="Comic Sans MS" charset="0"/>
                <a:ea typeface="Comic Sans MS" charset="0"/>
                <a:cs typeface="Comic Sans MS" charset="0"/>
              </a:rPr>
              <a:t>IP routers forward IP datagrams based on destination IP </a:t>
            </a:r>
            <a:r>
              <a:rPr lang="en-US" altLang="en-US" sz="2200" dirty="0" smtClean="0">
                <a:solidFill>
                  <a:srgbClr val="0227CE"/>
                </a:solidFill>
                <a:latin typeface="Comic Sans MS" charset="0"/>
                <a:ea typeface="Comic Sans MS" charset="0"/>
                <a:cs typeface="Comic Sans MS" charset="0"/>
              </a:rPr>
              <a:t>addresses</a:t>
            </a:r>
          </a:p>
          <a:p>
            <a:pPr lvl="1">
              <a:buFont typeface="Arial" charset="0"/>
              <a:buChar char="•"/>
            </a:pPr>
            <a:r>
              <a:rPr lang="en-US" altLang="en-US" sz="1900" dirty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t</a:t>
            </a:r>
            <a:r>
              <a:rPr lang="en-US" altLang="en-US" sz="19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ake the </a:t>
            </a:r>
            <a:r>
              <a:rPr lang="en-US" altLang="en-US" sz="1900" dirty="0" err="1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dest</a:t>
            </a:r>
            <a:r>
              <a:rPr lang="en-US" altLang="en-US" sz="19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. IP address from an IP packet</a:t>
            </a:r>
          </a:p>
          <a:p>
            <a:pPr lvl="1">
              <a:buFont typeface="Arial" charset="0"/>
              <a:buChar char="•"/>
            </a:pPr>
            <a:r>
              <a:rPr lang="en-US" altLang="en-US" sz="1900" dirty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l</a:t>
            </a:r>
            <a:r>
              <a:rPr lang="en-US" altLang="en-US" sz="19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ook up the IP forwarding table using the longest prefix matching</a:t>
            </a:r>
          </a:p>
          <a:p>
            <a:pPr lvl="1">
              <a:buFont typeface="Arial" charset="0"/>
              <a:buChar char="•"/>
            </a:pPr>
            <a:r>
              <a:rPr lang="en-US" altLang="en-US" sz="1900" dirty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i</a:t>
            </a:r>
            <a:r>
              <a:rPr lang="en-US" altLang="en-US" sz="19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f there’s a match, forwarding the packet to the outgoing port specified; otherwise drop it  </a:t>
            </a:r>
          </a:p>
          <a:p>
            <a:pPr>
              <a:buFont typeface="Wingdings" charset="2"/>
              <a:buChar char="Ø"/>
            </a:pPr>
            <a:r>
              <a:rPr lang="en-US" altLang="en-US" sz="2000" dirty="0" smtClean="0">
                <a:solidFill>
                  <a:srgbClr val="0227CE"/>
                </a:solidFill>
                <a:latin typeface="Comic Sans MS" charset="0"/>
                <a:ea typeface="Comic Sans MS" charset="0"/>
                <a:cs typeface="Comic Sans MS" charset="0"/>
              </a:rPr>
              <a:t>How </a:t>
            </a:r>
            <a:r>
              <a:rPr lang="en-US" altLang="en-US" sz="2000" dirty="0">
                <a:solidFill>
                  <a:srgbClr val="0227CE"/>
                </a:solidFill>
                <a:latin typeface="Comic Sans MS" charset="0"/>
                <a:ea typeface="Comic Sans MS" charset="0"/>
                <a:cs typeface="Comic Sans MS" charset="0"/>
              </a:rPr>
              <a:t>layer 2 switches forward (Ethernet) frames based on destination MAC </a:t>
            </a:r>
            <a:r>
              <a:rPr lang="en-US" altLang="en-US" sz="2000" dirty="0" smtClean="0">
                <a:solidFill>
                  <a:srgbClr val="0227CE"/>
                </a:solidFill>
                <a:latin typeface="Comic Sans MS" charset="0"/>
                <a:ea typeface="Comic Sans MS" charset="0"/>
                <a:cs typeface="Comic Sans MS" charset="0"/>
              </a:rPr>
              <a:t>addresses</a:t>
            </a:r>
          </a:p>
          <a:p>
            <a:pPr lvl="1">
              <a:buFont typeface="Arial" charset="0"/>
              <a:buChar char="•"/>
            </a:pPr>
            <a:r>
              <a:rPr lang="en-US" altLang="en-US" sz="18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take the </a:t>
            </a:r>
            <a:r>
              <a:rPr lang="en-US" altLang="en-US" sz="1800" dirty="0" err="1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dest</a:t>
            </a:r>
            <a:r>
              <a:rPr lang="en-US" altLang="en-US" sz="18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. MAC address from an Ethernet frame</a:t>
            </a:r>
          </a:p>
          <a:p>
            <a:pPr lvl="1">
              <a:buFont typeface="Arial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l</a:t>
            </a:r>
            <a:r>
              <a:rPr lang="en-US" altLang="en-US" sz="18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ook up the switch table using the exact matching</a:t>
            </a:r>
          </a:p>
          <a:p>
            <a:pPr lvl="1">
              <a:buFont typeface="Arial" charset="0"/>
              <a:buChar char="•"/>
            </a:pPr>
            <a:r>
              <a:rPr lang="en-US" altLang="en-US" sz="18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if there’s a match, forwarding the packet to the outgoing port specified; otherwise </a:t>
            </a:r>
            <a:r>
              <a:rPr lang="en-US" altLang="en-US" sz="18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flood it  to all other ports</a:t>
            </a:r>
          </a:p>
          <a:p>
            <a:pPr>
              <a:buFont typeface="Wingdings" charset="2"/>
              <a:buChar char="Ø"/>
            </a:pPr>
            <a:r>
              <a:rPr lang="en-US" altLang="en-US" sz="2200" dirty="0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What are common and what are different?</a:t>
            </a:r>
          </a:p>
          <a:p>
            <a:pPr lvl="1">
              <a:buFont typeface="Arial" charset="0"/>
              <a:buChar char="•"/>
            </a:pPr>
            <a:r>
              <a:rPr lang="en-US" altLang="en-US" sz="1800" dirty="0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Common: match a header field against a table, then take an action</a:t>
            </a:r>
          </a:p>
          <a:p>
            <a:pPr lvl="1">
              <a:buFont typeface="Arial" charset="0"/>
              <a:buChar char="•"/>
            </a:pPr>
            <a:r>
              <a:rPr lang="en-US" altLang="en-US" sz="1800" dirty="0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Different: how table is constructed,  what header fields to match, how to match it, and what actions to take</a:t>
            </a:r>
            <a:endParaRPr lang="en-US" altLang="en-US" sz="1800" dirty="0">
              <a:solidFill>
                <a:srgbClr val="FF0000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2150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A4A29C-921F-DD46-A5DD-85B4B4481E6F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/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16857" y="6569075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Network Data Plane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0845" y="2430208"/>
            <a:ext cx="7807184" cy="280076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227CE"/>
                </a:solidFill>
              </a:rPr>
              <a:t>“</a:t>
            </a:r>
            <a:r>
              <a:rPr lang="en-US" sz="2400" dirty="0" smtClean="0">
                <a:solidFill>
                  <a:srgbClr val="0227CE"/>
                </a:solidFill>
              </a:rPr>
              <a:t>Hardware” components (forwarding operations – match via table lookup, actions, etc. ) are (nearly) the same;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0227CE"/>
                </a:solidFill>
              </a:rPr>
              <a:t>“Software” computations (how tables/rules are configured) differ</a:t>
            </a:r>
          </a:p>
          <a:p>
            <a:endParaRPr lang="en-US" sz="800" dirty="0"/>
          </a:p>
          <a:p>
            <a:r>
              <a:rPr lang="en-US" sz="2400" dirty="0" smtClean="0"/>
              <a:t>That’s why you can buy a generic </a:t>
            </a:r>
            <a:r>
              <a:rPr lang="en-US" sz="2400" dirty="0" err="1" smtClean="0"/>
              <a:t>WiFi</a:t>
            </a:r>
            <a:r>
              <a:rPr lang="en-US" sz="2400" dirty="0" smtClean="0"/>
              <a:t> router/modem from Best Buy, and configure it either as a </a:t>
            </a:r>
            <a:r>
              <a:rPr lang="en-US" sz="2400" dirty="0" err="1" smtClean="0"/>
              <a:t>WiFi</a:t>
            </a:r>
            <a:r>
              <a:rPr lang="en-US" sz="2400" dirty="0" smtClean="0"/>
              <a:t> IP router (layer 3 device), or simply as a </a:t>
            </a:r>
            <a:r>
              <a:rPr lang="en-US" sz="2400" dirty="0" err="1" smtClean="0"/>
              <a:t>WiFI</a:t>
            </a:r>
            <a:r>
              <a:rPr lang="en-US" sz="2400" dirty="0" smtClean="0"/>
              <a:t> LAN switch (layer 2 device)!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850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4"/>
          <p:cNvSpPr>
            <a:spLocks noChangeArrowheads="1"/>
          </p:cNvSpPr>
          <p:nvPr/>
        </p:nvSpPr>
        <p:spPr bwMode="auto">
          <a:xfrm flipV="1">
            <a:off x="3057525" y="2017713"/>
            <a:ext cx="4065588" cy="9826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16740" name="Freeform 2"/>
          <p:cNvSpPr>
            <a:spLocks/>
          </p:cNvSpPr>
          <p:nvPr/>
        </p:nvSpPr>
        <p:spPr bwMode="auto">
          <a:xfrm>
            <a:off x="3503613" y="5022850"/>
            <a:ext cx="2847975" cy="1579563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1" name="Freeform 6"/>
          <p:cNvSpPr>
            <a:spLocks/>
          </p:cNvSpPr>
          <p:nvPr/>
        </p:nvSpPr>
        <p:spPr bwMode="auto">
          <a:xfrm>
            <a:off x="4141788" y="5326063"/>
            <a:ext cx="542925" cy="2952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Freeform 91"/>
          <p:cNvSpPr>
            <a:spLocks/>
          </p:cNvSpPr>
          <p:nvPr/>
        </p:nvSpPr>
        <p:spPr bwMode="auto">
          <a:xfrm>
            <a:off x="5183188" y="5319713"/>
            <a:ext cx="504825" cy="307975"/>
          </a:xfrm>
          <a:custGeom>
            <a:avLst/>
            <a:gdLst>
              <a:gd name="T0" fmla="*/ 0 w 318"/>
              <a:gd name="T1" fmla="*/ 0 h 194"/>
              <a:gd name="T2" fmla="*/ 2147483647 w 318"/>
              <a:gd name="T3" fmla="*/ 2147483647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3" name="Freeform 92"/>
          <p:cNvSpPr>
            <a:spLocks/>
          </p:cNvSpPr>
          <p:nvPr/>
        </p:nvSpPr>
        <p:spPr bwMode="auto">
          <a:xfrm>
            <a:off x="4117975" y="5711825"/>
            <a:ext cx="1227138" cy="344488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4" name="Freeform 93"/>
          <p:cNvSpPr>
            <a:spLocks/>
          </p:cNvSpPr>
          <p:nvPr/>
        </p:nvSpPr>
        <p:spPr bwMode="auto">
          <a:xfrm>
            <a:off x="4464050" y="5635625"/>
            <a:ext cx="992188" cy="641350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5" name="Freeform 94"/>
          <p:cNvSpPr>
            <a:spLocks/>
          </p:cNvSpPr>
          <p:nvPr/>
        </p:nvSpPr>
        <p:spPr bwMode="auto">
          <a:xfrm>
            <a:off x="5557838" y="5699125"/>
            <a:ext cx="80962" cy="414338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6" name="Freeform 95"/>
          <p:cNvSpPr>
            <a:spLocks/>
          </p:cNvSpPr>
          <p:nvPr/>
        </p:nvSpPr>
        <p:spPr bwMode="auto">
          <a:xfrm flipV="1">
            <a:off x="4497388" y="6132513"/>
            <a:ext cx="796925" cy="203200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7" name="Freeform 96"/>
          <p:cNvSpPr>
            <a:spLocks/>
          </p:cNvSpPr>
          <p:nvPr/>
        </p:nvSpPr>
        <p:spPr bwMode="auto">
          <a:xfrm>
            <a:off x="3960813" y="5735638"/>
            <a:ext cx="222250" cy="506412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8" name="Rectangle 97"/>
          <p:cNvSpPr>
            <a:spLocks noChangeArrowheads="1"/>
          </p:cNvSpPr>
          <p:nvPr/>
        </p:nvSpPr>
        <p:spPr bwMode="auto">
          <a:xfrm>
            <a:off x="1916113" y="5449888"/>
            <a:ext cx="1206500" cy="2381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16749" name="Rectangle 98"/>
          <p:cNvSpPr>
            <a:spLocks noChangeArrowheads="1"/>
          </p:cNvSpPr>
          <p:nvPr/>
        </p:nvSpPr>
        <p:spPr bwMode="auto">
          <a:xfrm>
            <a:off x="1882775" y="5473700"/>
            <a:ext cx="1208088" cy="2381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16750" name="Line 99"/>
          <p:cNvSpPr>
            <a:spLocks noChangeShapeType="1"/>
          </p:cNvSpPr>
          <p:nvPr/>
        </p:nvSpPr>
        <p:spPr bwMode="auto">
          <a:xfrm>
            <a:off x="3154363" y="5624513"/>
            <a:ext cx="42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1" name="Text Box 101"/>
          <p:cNvSpPr txBox="1">
            <a:spLocks noChangeArrowheads="1"/>
          </p:cNvSpPr>
          <p:nvPr/>
        </p:nvSpPr>
        <p:spPr bwMode="auto">
          <a:xfrm>
            <a:off x="3987800" y="5659438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6752" name="Text Box 102"/>
          <p:cNvSpPr txBox="1">
            <a:spLocks noChangeArrowheads="1"/>
          </p:cNvSpPr>
          <p:nvPr/>
        </p:nvSpPr>
        <p:spPr bwMode="auto">
          <a:xfrm>
            <a:off x="3736975" y="573246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6753" name="Rectangle 104"/>
          <p:cNvSpPr>
            <a:spLocks noChangeArrowheads="1"/>
          </p:cNvSpPr>
          <p:nvPr/>
        </p:nvSpPr>
        <p:spPr bwMode="auto">
          <a:xfrm>
            <a:off x="2352675" y="5476875"/>
            <a:ext cx="738188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16754" name="Text Box 105"/>
          <p:cNvSpPr txBox="1">
            <a:spLocks noChangeArrowheads="1"/>
          </p:cNvSpPr>
          <p:nvPr/>
        </p:nvSpPr>
        <p:spPr bwMode="auto">
          <a:xfrm>
            <a:off x="2279650" y="5467350"/>
            <a:ext cx="9445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0100 1101</a:t>
            </a:r>
          </a:p>
        </p:txBody>
      </p:sp>
      <p:sp>
        <p:nvSpPr>
          <p:cNvPr id="116755" name="Text Box 106"/>
          <p:cNvSpPr txBox="1">
            <a:spLocks noChangeArrowheads="1"/>
          </p:cNvSpPr>
          <p:nvPr/>
        </p:nvSpPr>
        <p:spPr bwMode="auto">
          <a:xfrm>
            <a:off x="1931988" y="6105525"/>
            <a:ext cx="15446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values in arriving</a:t>
            </a:r>
          </a:p>
          <a:p>
            <a:r>
              <a:rPr lang="en-US" altLang="en-US" sz="1400">
                <a:solidFill>
                  <a:srgbClr val="000000"/>
                </a:solidFill>
              </a:rPr>
              <a:t>packet</a:t>
            </a:r>
            <a:r>
              <a:rPr lang="ja-JP" altLang="en-US" sz="1400">
                <a:solidFill>
                  <a:srgbClr val="000000"/>
                </a:solidFill>
              </a:rPr>
              <a:t>’</a:t>
            </a:r>
            <a:r>
              <a:rPr lang="en-US" altLang="ja-JP" sz="1400">
                <a:solidFill>
                  <a:srgbClr val="000000"/>
                </a:solidFill>
              </a:rPr>
              <a:t>s header</a:t>
            </a:r>
            <a:endParaRPr lang="en-US" altLang="en-US" sz="1400">
              <a:solidFill>
                <a:srgbClr val="000000"/>
              </a:solidFill>
            </a:endParaRPr>
          </a:p>
        </p:txBody>
      </p:sp>
      <p:grpSp>
        <p:nvGrpSpPr>
          <p:cNvPr id="116756" name="Group 25"/>
          <p:cNvGrpSpPr>
            <a:grpSpLocks/>
          </p:cNvGrpSpPr>
          <p:nvPr/>
        </p:nvGrpSpPr>
        <p:grpSpPr bwMode="auto">
          <a:xfrm>
            <a:off x="2879725" y="2162175"/>
            <a:ext cx="4376738" cy="392113"/>
            <a:chOff x="2876479" y="1379891"/>
            <a:chExt cx="4376824" cy="393056"/>
          </a:xfrm>
        </p:grpSpPr>
        <p:sp>
          <p:nvSpPr>
            <p:cNvPr id="116977" name="Oval 5"/>
            <p:cNvSpPr>
              <a:spLocks noChangeArrowheads="1"/>
            </p:cNvSpPr>
            <p:nvPr/>
          </p:nvSpPr>
          <p:spPr bwMode="auto">
            <a:xfrm>
              <a:off x="3143886" y="1379891"/>
              <a:ext cx="3785019" cy="39305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978" name="Text Box 108"/>
            <p:cNvSpPr txBox="1">
              <a:spLocks noChangeArrowheads="1"/>
            </p:cNvSpPr>
            <p:nvPr/>
          </p:nvSpPr>
          <p:spPr bwMode="auto">
            <a:xfrm>
              <a:off x="2876479" y="1408113"/>
              <a:ext cx="43768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400">
                  <a:solidFill>
                    <a:srgbClr val="000000"/>
                  </a:solidFill>
                </a:rPr>
                <a:t>logically-centralized routing controller</a:t>
              </a:r>
            </a:p>
          </p:txBody>
        </p:sp>
      </p:grpSp>
      <p:sp>
        <p:nvSpPr>
          <p:cNvPr id="116757" name="Line 119"/>
          <p:cNvSpPr>
            <a:spLocks noChangeShapeType="1"/>
          </p:cNvSpPr>
          <p:nvPr/>
        </p:nvSpPr>
        <p:spPr bwMode="auto">
          <a:xfrm flipH="1" flipV="1">
            <a:off x="2744788" y="577215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2"/>
          <p:cNvSpPr>
            <a:spLocks/>
          </p:cNvSpPr>
          <p:nvPr/>
        </p:nvSpPr>
        <p:spPr bwMode="auto">
          <a:xfrm flipH="1">
            <a:off x="4852988" y="4848225"/>
            <a:ext cx="407987" cy="371475"/>
          </a:xfrm>
          <a:custGeom>
            <a:avLst/>
            <a:gdLst>
              <a:gd name="T0" fmla="*/ 0 w 1443"/>
              <a:gd name="T1" fmla="*/ 0 h 816"/>
              <a:gd name="T2" fmla="*/ 0 w 1443"/>
              <a:gd name="T3" fmla="*/ 0 h 816"/>
              <a:gd name="T4" fmla="*/ 0 w 1443"/>
              <a:gd name="T5" fmla="*/ 0 h 816"/>
              <a:gd name="T6" fmla="*/ 0 w 1443"/>
              <a:gd name="T7" fmla="*/ 0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Freeform 122"/>
          <p:cNvSpPr>
            <a:spLocks/>
          </p:cNvSpPr>
          <p:nvPr/>
        </p:nvSpPr>
        <p:spPr bwMode="auto">
          <a:xfrm flipH="1">
            <a:off x="5418138" y="5053013"/>
            <a:ext cx="396875" cy="471487"/>
          </a:xfrm>
          <a:custGeom>
            <a:avLst/>
            <a:gdLst>
              <a:gd name="T0" fmla="*/ 0 w 1443"/>
              <a:gd name="T1" fmla="*/ 0 h 816"/>
              <a:gd name="T2" fmla="*/ 0 w 1443"/>
              <a:gd name="T3" fmla="*/ 0 h 816"/>
              <a:gd name="T4" fmla="*/ 0 w 1443"/>
              <a:gd name="T5" fmla="*/ 0 h 816"/>
              <a:gd name="T6" fmla="*/ 0 w 1443"/>
              <a:gd name="T7" fmla="*/ 0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  <a:gd name="connsiteX0" fmla="*/ 0 w 12434"/>
              <a:gd name="connsiteY0" fmla="*/ 2860 h 12638"/>
              <a:gd name="connsiteX1" fmla="*/ 7457 w 12434"/>
              <a:gd name="connsiteY1" fmla="*/ 12443 h 12638"/>
              <a:gd name="connsiteX2" fmla="*/ 9148 w 12434"/>
              <a:gd name="connsiteY2" fmla="*/ 12517 h 12638"/>
              <a:gd name="connsiteX3" fmla="*/ 12434 w 12434"/>
              <a:gd name="connsiteY3" fmla="*/ 0 h 12638"/>
              <a:gd name="connsiteX4" fmla="*/ 0 w 12434"/>
              <a:gd name="connsiteY4" fmla="*/ 2860 h 12638"/>
              <a:gd name="connsiteX0" fmla="*/ 0 w 6870"/>
              <a:gd name="connsiteY0" fmla="*/ 0 h 12699"/>
              <a:gd name="connsiteX1" fmla="*/ 1893 w 6870"/>
              <a:gd name="connsiteY1" fmla="*/ 12504 h 12699"/>
              <a:gd name="connsiteX2" fmla="*/ 3584 w 6870"/>
              <a:gd name="connsiteY2" fmla="*/ 12578 h 12699"/>
              <a:gd name="connsiteX3" fmla="*/ 6870 w 6870"/>
              <a:gd name="connsiteY3" fmla="*/ 61 h 12699"/>
              <a:gd name="connsiteX4" fmla="*/ 0 w 6870"/>
              <a:gd name="connsiteY4" fmla="*/ 0 h 12699"/>
              <a:gd name="connsiteX0" fmla="*/ 0 w 10000"/>
              <a:gd name="connsiteY0" fmla="*/ 0 h 10000"/>
              <a:gd name="connsiteX1" fmla="*/ 2755 w 10000"/>
              <a:gd name="connsiteY1" fmla="*/ 9846 h 10000"/>
              <a:gd name="connsiteX2" fmla="*/ 5217 w 10000"/>
              <a:gd name="connsiteY2" fmla="*/ 9905 h 10000"/>
              <a:gd name="connsiteX3" fmla="*/ 10000 w 10000"/>
              <a:gd name="connsiteY3" fmla="*/ 48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2755 w 10000"/>
              <a:gd name="connsiteY1" fmla="*/ 9846 h 10000"/>
              <a:gd name="connsiteX2" fmla="*/ 5217 w 10000"/>
              <a:gd name="connsiteY2" fmla="*/ 9905 h 10000"/>
              <a:gd name="connsiteX3" fmla="*/ 10000 w 10000"/>
              <a:gd name="connsiteY3" fmla="*/ 48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2755 w 10000"/>
              <a:gd name="connsiteY1" fmla="*/ 9846 h 10000"/>
              <a:gd name="connsiteX2" fmla="*/ 5217 w 10000"/>
              <a:gd name="connsiteY2" fmla="*/ 9905 h 10000"/>
              <a:gd name="connsiteX3" fmla="*/ 10000 w 10000"/>
              <a:gd name="connsiteY3" fmla="*/ 48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229" y="5733"/>
                  <a:pt x="2358" y="5470"/>
                  <a:pt x="2755" y="9846"/>
                </a:cubicBezTo>
                <a:cubicBezTo>
                  <a:pt x="3854" y="9780"/>
                  <a:pt x="4208" y="10175"/>
                  <a:pt x="5217" y="9905"/>
                </a:cubicBezTo>
                <a:cubicBezTo>
                  <a:pt x="5361" y="4711"/>
                  <a:pt x="8316" y="3397"/>
                  <a:pt x="10000" y="48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6760" name="Group 77"/>
          <p:cNvGrpSpPr>
            <a:grpSpLocks/>
          </p:cNvGrpSpPr>
          <p:nvPr/>
        </p:nvGrpSpPr>
        <p:grpSpPr bwMode="auto">
          <a:xfrm>
            <a:off x="5345113" y="5478463"/>
            <a:ext cx="501650" cy="233362"/>
            <a:chOff x="3600" y="219"/>
            <a:chExt cx="360" cy="175"/>
          </a:xfrm>
        </p:grpSpPr>
        <p:sp>
          <p:nvSpPr>
            <p:cNvPr id="116964" name="Oval 78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965" name="Line 7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966" name="Line 8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967" name="Rectangle 81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6968" name="Oval 8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16969" name="Group 8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6974" name="Line 8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75" name="Line 85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76" name="Line 8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6970" name="Group 8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6971" name="Line 88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72" name="Line 8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73" name="Line 90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8" name="Freeform 122"/>
          <p:cNvSpPr>
            <a:spLocks/>
          </p:cNvSpPr>
          <p:nvPr/>
        </p:nvSpPr>
        <p:spPr bwMode="auto">
          <a:xfrm flipH="1">
            <a:off x="5708650" y="5572125"/>
            <a:ext cx="347663" cy="560388"/>
          </a:xfrm>
          <a:custGeom>
            <a:avLst/>
            <a:gdLst>
              <a:gd name="T0" fmla="*/ 0 w 1443"/>
              <a:gd name="T1" fmla="*/ 0 h 816"/>
              <a:gd name="T2" fmla="*/ 0 w 1443"/>
              <a:gd name="T3" fmla="*/ 0 h 816"/>
              <a:gd name="T4" fmla="*/ 0 w 1443"/>
              <a:gd name="T5" fmla="*/ 0 h 816"/>
              <a:gd name="T6" fmla="*/ 0 w 1443"/>
              <a:gd name="T7" fmla="*/ 0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  <a:gd name="connsiteX0" fmla="*/ 0 w 12434"/>
              <a:gd name="connsiteY0" fmla="*/ 5781 h 9717"/>
              <a:gd name="connsiteX1" fmla="*/ 9891 w 12434"/>
              <a:gd name="connsiteY1" fmla="*/ 9522 h 9717"/>
              <a:gd name="connsiteX2" fmla="*/ 11582 w 12434"/>
              <a:gd name="connsiteY2" fmla="*/ 9596 h 9717"/>
              <a:gd name="connsiteX3" fmla="*/ 12434 w 12434"/>
              <a:gd name="connsiteY3" fmla="*/ 0 h 9717"/>
              <a:gd name="connsiteX4" fmla="*/ 0 w 12434"/>
              <a:gd name="connsiteY4" fmla="*/ 5781 h 9717"/>
              <a:gd name="connsiteX0" fmla="*/ 918 w 10233"/>
              <a:gd name="connsiteY0" fmla="*/ 8176 h 12226"/>
              <a:gd name="connsiteX1" fmla="*/ 8873 w 10233"/>
              <a:gd name="connsiteY1" fmla="*/ 12026 h 12226"/>
              <a:gd name="connsiteX2" fmla="*/ 10233 w 10233"/>
              <a:gd name="connsiteY2" fmla="*/ 12102 h 12226"/>
              <a:gd name="connsiteX3" fmla="*/ 1241 w 10233"/>
              <a:gd name="connsiteY3" fmla="*/ 0 h 12226"/>
              <a:gd name="connsiteX4" fmla="*/ 918 w 10233"/>
              <a:gd name="connsiteY4" fmla="*/ 8176 h 12226"/>
              <a:gd name="connsiteX0" fmla="*/ 918 w 10233"/>
              <a:gd name="connsiteY0" fmla="*/ 8176 h 12226"/>
              <a:gd name="connsiteX1" fmla="*/ 8873 w 10233"/>
              <a:gd name="connsiteY1" fmla="*/ 12026 h 12226"/>
              <a:gd name="connsiteX2" fmla="*/ 10233 w 10233"/>
              <a:gd name="connsiteY2" fmla="*/ 12102 h 12226"/>
              <a:gd name="connsiteX3" fmla="*/ 1241 w 10233"/>
              <a:gd name="connsiteY3" fmla="*/ 0 h 12226"/>
              <a:gd name="connsiteX4" fmla="*/ 918 w 10233"/>
              <a:gd name="connsiteY4" fmla="*/ 8176 h 12226"/>
              <a:gd name="connsiteX0" fmla="*/ 918 w 10233"/>
              <a:gd name="connsiteY0" fmla="*/ 8176 h 12226"/>
              <a:gd name="connsiteX1" fmla="*/ 8873 w 10233"/>
              <a:gd name="connsiteY1" fmla="*/ 12026 h 12226"/>
              <a:gd name="connsiteX2" fmla="*/ 10233 w 10233"/>
              <a:gd name="connsiteY2" fmla="*/ 12102 h 12226"/>
              <a:gd name="connsiteX3" fmla="*/ 1241 w 10233"/>
              <a:gd name="connsiteY3" fmla="*/ 0 h 12226"/>
              <a:gd name="connsiteX4" fmla="*/ 918 w 10233"/>
              <a:gd name="connsiteY4" fmla="*/ 8176 h 12226"/>
              <a:gd name="connsiteX0" fmla="*/ 0 w 9315"/>
              <a:gd name="connsiteY0" fmla="*/ 8176 h 12226"/>
              <a:gd name="connsiteX1" fmla="*/ 7955 w 9315"/>
              <a:gd name="connsiteY1" fmla="*/ 12026 h 12226"/>
              <a:gd name="connsiteX2" fmla="*/ 9315 w 9315"/>
              <a:gd name="connsiteY2" fmla="*/ 12102 h 12226"/>
              <a:gd name="connsiteX3" fmla="*/ 323 w 9315"/>
              <a:gd name="connsiteY3" fmla="*/ 0 h 12226"/>
              <a:gd name="connsiteX4" fmla="*/ 0 w 9315"/>
              <a:gd name="connsiteY4" fmla="*/ 8176 h 12226"/>
              <a:gd name="connsiteX0" fmla="*/ 0 w 10000"/>
              <a:gd name="connsiteY0" fmla="*/ 6778 h 10091"/>
              <a:gd name="connsiteX1" fmla="*/ 8540 w 10000"/>
              <a:gd name="connsiteY1" fmla="*/ 9927 h 10091"/>
              <a:gd name="connsiteX2" fmla="*/ 10000 w 10000"/>
              <a:gd name="connsiteY2" fmla="*/ 9990 h 10091"/>
              <a:gd name="connsiteX3" fmla="*/ 107 w 10000"/>
              <a:gd name="connsiteY3" fmla="*/ 0 h 10091"/>
              <a:gd name="connsiteX4" fmla="*/ 0 w 10000"/>
              <a:gd name="connsiteY4" fmla="*/ 6778 h 10091"/>
              <a:gd name="connsiteX0" fmla="*/ 0 w 10000"/>
              <a:gd name="connsiteY0" fmla="*/ 6778 h 10091"/>
              <a:gd name="connsiteX1" fmla="*/ 8540 w 10000"/>
              <a:gd name="connsiteY1" fmla="*/ 9927 h 10091"/>
              <a:gd name="connsiteX2" fmla="*/ 10000 w 10000"/>
              <a:gd name="connsiteY2" fmla="*/ 9990 h 10091"/>
              <a:gd name="connsiteX3" fmla="*/ 107 w 10000"/>
              <a:gd name="connsiteY3" fmla="*/ 0 h 10091"/>
              <a:gd name="connsiteX4" fmla="*/ 0 w 10000"/>
              <a:gd name="connsiteY4" fmla="*/ 6778 h 10091"/>
              <a:gd name="connsiteX0" fmla="*/ 0 w 10000"/>
              <a:gd name="connsiteY0" fmla="*/ 6778 h 10838"/>
              <a:gd name="connsiteX1" fmla="*/ 8900 w 10000"/>
              <a:gd name="connsiteY1" fmla="*/ 10838 h 10838"/>
              <a:gd name="connsiteX2" fmla="*/ 10000 w 10000"/>
              <a:gd name="connsiteY2" fmla="*/ 9990 h 10838"/>
              <a:gd name="connsiteX3" fmla="*/ 107 w 10000"/>
              <a:gd name="connsiteY3" fmla="*/ 0 h 10838"/>
              <a:gd name="connsiteX4" fmla="*/ 0 w 10000"/>
              <a:gd name="connsiteY4" fmla="*/ 6778 h 10838"/>
              <a:gd name="connsiteX0" fmla="*/ 0 w 9339"/>
              <a:gd name="connsiteY0" fmla="*/ 6778 h 10838"/>
              <a:gd name="connsiteX1" fmla="*/ 8900 w 9339"/>
              <a:gd name="connsiteY1" fmla="*/ 10838 h 10838"/>
              <a:gd name="connsiteX2" fmla="*/ 9339 w 9339"/>
              <a:gd name="connsiteY2" fmla="*/ 8351 h 10838"/>
              <a:gd name="connsiteX3" fmla="*/ 107 w 9339"/>
              <a:gd name="connsiteY3" fmla="*/ 0 h 10838"/>
              <a:gd name="connsiteX4" fmla="*/ 0 w 9339"/>
              <a:gd name="connsiteY4" fmla="*/ 6778 h 10838"/>
              <a:gd name="connsiteX0" fmla="*/ 0 w 10000"/>
              <a:gd name="connsiteY0" fmla="*/ 6254 h 10000"/>
              <a:gd name="connsiteX1" fmla="*/ 9530 w 10000"/>
              <a:gd name="connsiteY1" fmla="*/ 10000 h 10000"/>
              <a:gd name="connsiteX2" fmla="*/ 10000 w 10000"/>
              <a:gd name="connsiteY2" fmla="*/ 7705 h 10000"/>
              <a:gd name="connsiteX3" fmla="*/ 115 w 10000"/>
              <a:gd name="connsiteY3" fmla="*/ 0 h 10000"/>
              <a:gd name="connsiteX4" fmla="*/ 0 w 10000"/>
              <a:gd name="connsiteY4" fmla="*/ 6254 h 10000"/>
              <a:gd name="connsiteX0" fmla="*/ 0 w 10000"/>
              <a:gd name="connsiteY0" fmla="*/ 6254 h 10000"/>
              <a:gd name="connsiteX1" fmla="*/ 9530 w 10000"/>
              <a:gd name="connsiteY1" fmla="*/ 10000 h 10000"/>
              <a:gd name="connsiteX2" fmla="*/ 10000 w 10000"/>
              <a:gd name="connsiteY2" fmla="*/ 7705 h 10000"/>
              <a:gd name="connsiteX3" fmla="*/ 115 w 10000"/>
              <a:gd name="connsiteY3" fmla="*/ 0 h 10000"/>
              <a:gd name="connsiteX4" fmla="*/ 0 w 10000"/>
              <a:gd name="connsiteY4" fmla="*/ 6254 h 10000"/>
              <a:gd name="connsiteX0" fmla="*/ 0 w 10000"/>
              <a:gd name="connsiteY0" fmla="*/ 6254 h 10000"/>
              <a:gd name="connsiteX1" fmla="*/ 9530 w 10000"/>
              <a:gd name="connsiteY1" fmla="*/ 10000 h 10000"/>
              <a:gd name="connsiteX2" fmla="*/ 10000 w 10000"/>
              <a:gd name="connsiteY2" fmla="*/ 7705 h 10000"/>
              <a:gd name="connsiteX3" fmla="*/ 115 w 10000"/>
              <a:gd name="connsiteY3" fmla="*/ 0 h 10000"/>
              <a:gd name="connsiteX4" fmla="*/ 0 w 10000"/>
              <a:gd name="connsiteY4" fmla="*/ 6254 h 10000"/>
              <a:gd name="connsiteX0" fmla="*/ 20 w 10020"/>
              <a:gd name="connsiteY0" fmla="*/ 7598 h 11344"/>
              <a:gd name="connsiteX1" fmla="*/ 9550 w 10020"/>
              <a:gd name="connsiteY1" fmla="*/ 11344 h 11344"/>
              <a:gd name="connsiteX2" fmla="*/ 10020 w 10020"/>
              <a:gd name="connsiteY2" fmla="*/ 9049 h 11344"/>
              <a:gd name="connsiteX3" fmla="*/ 71 w 10020"/>
              <a:gd name="connsiteY3" fmla="*/ 0 h 11344"/>
              <a:gd name="connsiteX4" fmla="*/ 20 w 10020"/>
              <a:gd name="connsiteY4" fmla="*/ 7598 h 11344"/>
              <a:gd name="connsiteX0" fmla="*/ 20 w 10020"/>
              <a:gd name="connsiteY0" fmla="*/ 7598 h 11344"/>
              <a:gd name="connsiteX1" fmla="*/ 9550 w 10020"/>
              <a:gd name="connsiteY1" fmla="*/ 11344 h 11344"/>
              <a:gd name="connsiteX2" fmla="*/ 10020 w 10020"/>
              <a:gd name="connsiteY2" fmla="*/ 9049 h 11344"/>
              <a:gd name="connsiteX3" fmla="*/ 71 w 10020"/>
              <a:gd name="connsiteY3" fmla="*/ 0 h 11344"/>
              <a:gd name="connsiteX4" fmla="*/ 20 w 10020"/>
              <a:gd name="connsiteY4" fmla="*/ 7598 h 11344"/>
              <a:gd name="connsiteX0" fmla="*/ 20 w 10020"/>
              <a:gd name="connsiteY0" fmla="*/ 7598 h 11260"/>
              <a:gd name="connsiteX1" fmla="*/ 9743 w 10020"/>
              <a:gd name="connsiteY1" fmla="*/ 11260 h 11260"/>
              <a:gd name="connsiteX2" fmla="*/ 10020 w 10020"/>
              <a:gd name="connsiteY2" fmla="*/ 9049 h 11260"/>
              <a:gd name="connsiteX3" fmla="*/ 71 w 10020"/>
              <a:gd name="connsiteY3" fmla="*/ 0 h 11260"/>
              <a:gd name="connsiteX4" fmla="*/ 20 w 10020"/>
              <a:gd name="connsiteY4" fmla="*/ 7598 h 11260"/>
              <a:gd name="connsiteX0" fmla="*/ 20 w 10020"/>
              <a:gd name="connsiteY0" fmla="*/ 7598 h 11260"/>
              <a:gd name="connsiteX1" fmla="*/ 9743 w 10020"/>
              <a:gd name="connsiteY1" fmla="*/ 11260 h 11260"/>
              <a:gd name="connsiteX2" fmla="*/ 10020 w 10020"/>
              <a:gd name="connsiteY2" fmla="*/ 9049 h 11260"/>
              <a:gd name="connsiteX3" fmla="*/ 71 w 10020"/>
              <a:gd name="connsiteY3" fmla="*/ 0 h 11260"/>
              <a:gd name="connsiteX4" fmla="*/ 20 w 10020"/>
              <a:gd name="connsiteY4" fmla="*/ 7598 h 11260"/>
              <a:gd name="connsiteX0" fmla="*/ 174 w 10174"/>
              <a:gd name="connsiteY0" fmla="*/ 9049 h 12711"/>
              <a:gd name="connsiteX1" fmla="*/ 9897 w 10174"/>
              <a:gd name="connsiteY1" fmla="*/ 12711 h 12711"/>
              <a:gd name="connsiteX2" fmla="*/ 10174 w 10174"/>
              <a:gd name="connsiteY2" fmla="*/ 10500 h 12711"/>
              <a:gd name="connsiteX3" fmla="*/ 53 w 10174"/>
              <a:gd name="connsiteY3" fmla="*/ 0 h 12711"/>
              <a:gd name="connsiteX4" fmla="*/ 174 w 10174"/>
              <a:gd name="connsiteY4" fmla="*/ 9049 h 1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4" h="12711">
                <a:moveTo>
                  <a:pt x="174" y="9049"/>
                </a:moveTo>
                <a:cubicBezTo>
                  <a:pt x="4475" y="9662"/>
                  <a:pt x="4372" y="8900"/>
                  <a:pt x="9897" y="12711"/>
                </a:cubicBezTo>
                <a:cubicBezTo>
                  <a:pt x="9952" y="11889"/>
                  <a:pt x="9533" y="10766"/>
                  <a:pt x="10174" y="10500"/>
                </a:cubicBezTo>
                <a:cubicBezTo>
                  <a:pt x="2742" y="6806"/>
                  <a:pt x="2583" y="3892"/>
                  <a:pt x="53" y="0"/>
                </a:cubicBezTo>
                <a:cubicBezTo>
                  <a:pt x="-167" y="3529"/>
                  <a:pt x="382" y="5436"/>
                  <a:pt x="174" y="9049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" name="Freeform 122"/>
          <p:cNvSpPr>
            <a:spLocks/>
          </p:cNvSpPr>
          <p:nvPr/>
        </p:nvSpPr>
        <p:spPr bwMode="auto">
          <a:xfrm flipH="1">
            <a:off x="2563813" y="5051425"/>
            <a:ext cx="2146300" cy="454025"/>
          </a:xfrm>
          <a:custGeom>
            <a:avLst/>
            <a:gdLst>
              <a:gd name="T0" fmla="*/ 0 w 1443"/>
              <a:gd name="T1" fmla="*/ 0 h 816"/>
              <a:gd name="T2" fmla="*/ 0 w 1443"/>
              <a:gd name="T3" fmla="*/ 0 h 816"/>
              <a:gd name="T4" fmla="*/ 0 w 1443"/>
              <a:gd name="T5" fmla="*/ 0 h 816"/>
              <a:gd name="T6" fmla="*/ 0 w 1443"/>
              <a:gd name="T7" fmla="*/ 0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  <a:gd name="connsiteX0" fmla="*/ 0 w 10151"/>
              <a:gd name="connsiteY0" fmla="*/ 0 h 10495"/>
              <a:gd name="connsiteX1" fmla="*/ 7457 w 10151"/>
              <a:gd name="connsiteY1" fmla="*/ 9583 h 10495"/>
              <a:gd name="connsiteX2" fmla="*/ 10151 w 10151"/>
              <a:gd name="connsiteY2" fmla="*/ 10437 h 10495"/>
              <a:gd name="connsiteX3" fmla="*/ 10000 w 10151"/>
              <a:gd name="connsiteY3" fmla="*/ 61 h 10495"/>
              <a:gd name="connsiteX4" fmla="*/ 0 w 10151"/>
              <a:gd name="connsiteY4" fmla="*/ 0 h 10495"/>
              <a:gd name="connsiteX0" fmla="*/ 0 w 10151"/>
              <a:gd name="connsiteY0" fmla="*/ 0 h 10515"/>
              <a:gd name="connsiteX1" fmla="*/ 6036 w 10151"/>
              <a:gd name="connsiteY1" fmla="*/ 9973 h 10515"/>
              <a:gd name="connsiteX2" fmla="*/ 10151 w 10151"/>
              <a:gd name="connsiteY2" fmla="*/ 10437 h 10515"/>
              <a:gd name="connsiteX3" fmla="*/ 10000 w 10151"/>
              <a:gd name="connsiteY3" fmla="*/ 61 h 10515"/>
              <a:gd name="connsiteX4" fmla="*/ 0 w 10151"/>
              <a:gd name="connsiteY4" fmla="*/ 0 h 10515"/>
              <a:gd name="connsiteX0" fmla="*/ 0 w 11989"/>
              <a:gd name="connsiteY0" fmla="*/ 0 h 15715"/>
              <a:gd name="connsiteX1" fmla="*/ 7874 w 11989"/>
              <a:gd name="connsiteY1" fmla="*/ 15173 h 15715"/>
              <a:gd name="connsiteX2" fmla="*/ 11989 w 11989"/>
              <a:gd name="connsiteY2" fmla="*/ 15637 h 15715"/>
              <a:gd name="connsiteX3" fmla="*/ 11838 w 11989"/>
              <a:gd name="connsiteY3" fmla="*/ 5261 h 15715"/>
              <a:gd name="connsiteX4" fmla="*/ 0 w 11989"/>
              <a:gd name="connsiteY4" fmla="*/ 0 h 15715"/>
              <a:gd name="connsiteX0" fmla="*/ 0 w 13760"/>
              <a:gd name="connsiteY0" fmla="*/ 0 h 15715"/>
              <a:gd name="connsiteX1" fmla="*/ 7874 w 13760"/>
              <a:gd name="connsiteY1" fmla="*/ 15173 h 15715"/>
              <a:gd name="connsiteX2" fmla="*/ 11989 w 13760"/>
              <a:gd name="connsiteY2" fmla="*/ 15637 h 15715"/>
              <a:gd name="connsiteX3" fmla="*/ 13760 w 13760"/>
              <a:gd name="connsiteY3" fmla="*/ 61 h 15715"/>
              <a:gd name="connsiteX4" fmla="*/ 0 w 13760"/>
              <a:gd name="connsiteY4" fmla="*/ 0 h 15715"/>
              <a:gd name="connsiteX0" fmla="*/ 0 w 13760"/>
              <a:gd name="connsiteY0" fmla="*/ 0 h 15758"/>
              <a:gd name="connsiteX1" fmla="*/ 8292 w 13760"/>
              <a:gd name="connsiteY1" fmla="*/ 15563 h 15758"/>
              <a:gd name="connsiteX2" fmla="*/ 11989 w 13760"/>
              <a:gd name="connsiteY2" fmla="*/ 15637 h 15758"/>
              <a:gd name="connsiteX3" fmla="*/ 13760 w 13760"/>
              <a:gd name="connsiteY3" fmla="*/ 61 h 15758"/>
              <a:gd name="connsiteX4" fmla="*/ 0 w 13760"/>
              <a:gd name="connsiteY4" fmla="*/ 0 h 15758"/>
              <a:gd name="connsiteX0" fmla="*/ 0 w 24624"/>
              <a:gd name="connsiteY0" fmla="*/ 849 h 16607"/>
              <a:gd name="connsiteX1" fmla="*/ 8292 w 24624"/>
              <a:gd name="connsiteY1" fmla="*/ 16412 h 16607"/>
              <a:gd name="connsiteX2" fmla="*/ 11989 w 24624"/>
              <a:gd name="connsiteY2" fmla="*/ 16486 h 16607"/>
              <a:gd name="connsiteX3" fmla="*/ 24624 w 24624"/>
              <a:gd name="connsiteY3" fmla="*/ 0 h 16607"/>
              <a:gd name="connsiteX4" fmla="*/ 0 w 24624"/>
              <a:gd name="connsiteY4" fmla="*/ 849 h 16607"/>
              <a:gd name="connsiteX0" fmla="*/ 0 w 24624"/>
              <a:gd name="connsiteY0" fmla="*/ 849 h 16607"/>
              <a:gd name="connsiteX1" fmla="*/ 8292 w 24624"/>
              <a:gd name="connsiteY1" fmla="*/ 16412 h 16607"/>
              <a:gd name="connsiteX2" fmla="*/ 11989 w 24624"/>
              <a:gd name="connsiteY2" fmla="*/ 16486 h 16607"/>
              <a:gd name="connsiteX3" fmla="*/ 24624 w 24624"/>
              <a:gd name="connsiteY3" fmla="*/ 0 h 16607"/>
              <a:gd name="connsiteX4" fmla="*/ 0 w 24624"/>
              <a:gd name="connsiteY4" fmla="*/ 849 h 16607"/>
              <a:gd name="connsiteX0" fmla="*/ 0 w 28801"/>
              <a:gd name="connsiteY0" fmla="*/ 0 h 18057"/>
              <a:gd name="connsiteX1" fmla="*/ 12469 w 28801"/>
              <a:gd name="connsiteY1" fmla="*/ 17862 h 18057"/>
              <a:gd name="connsiteX2" fmla="*/ 16166 w 28801"/>
              <a:gd name="connsiteY2" fmla="*/ 17936 h 18057"/>
              <a:gd name="connsiteX3" fmla="*/ 28801 w 28801"/>
              <a:gd name="connsiteY3" fmla="*/ 1450 h 18057"/>
              <a:gd name="connsiteX4" fmla="*/ 0 w 28801"/>
              <a:gd name="connsiteY4" fmla="*/ 0 h 18057"/>
              <a:gd name="connsiteX0" fmla="*/ 0 w 37155"/>
              <a:gd name="connsiteY0" fmla="*/ 0 h 18057"/>
              <a:gd name="connsiteX1" fmla="*/ 12469 w 37155"/>
              <a:gd name="connsiteY1" fmla="*/ 17862 h 18057"/>
              <a:gd name="connsiteX2" fmla="*/ 16166 w 37155"/>
              <a:gd name="connsiteY2" fmla="*/ 17936 h 18057"/>
              <a:gd name="connsiteX3" fmla="*/ 37155 w 37155"/>
              <a:gd name="connsiteY3" fmla="*/ 50 h 18057"/>
              <a:gd name="connsiteX4" fmla="*/ 0 w 37155"/>
              <a:gd name="connsiteY4" fmla="*/ 0 h 1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55" h="18057">
                <a:moveTo>
                  <a:pt x="0" y="0"/>
                </a:moveTo>
                <a:cubicBezTo>
                  <a:pt x="3957" y="3493"/>
                  <a:pt x="10944" y="13279"/>
                  <a:pt x="12469" y="17862"/>
                </a:cubicBezTo>
                <a:cubicBezTo>
                  <a:pt x="13224" y="17777"/>
                  <a:pt x="15473" y="18279"/>
                  <a:pt x="16166" y="17936"/>
                </a:cubicBezTo>
                <a:cubicBezTo>
                  <a:pt x="15778" y="12531"/>
                  <a:pt x="29146" y="3783"/>
                  <a:pt x="37155" y="50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63" name="Text Box 100"/>
          <p:cNvSpPr txBox="1">
            <a:spLocks noChangeArrowheads="1"/>
          </p:cNvSpPr>
          <p:nvPr/>
        </p:nvSpPr>
        <p:spPr bwMode="auto">
          <a:xfrm>
            <a:off x="4073525" y="5221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116764" name="Group 7"/>
          <p:cNvGrpSpPr>
            <a:grpSpLocks/>
          </p:cNvGrpSpPr>
          <p:nvPr/>
        </p:nvGrpSpPr>
        <p:grpSpPr bwMode="auto">
          <a:xfrm>
            <a:off x="3648075" y="5500688"/>
            <a:ext cx="501650" cy="233362"/>
            <a:chOff x="3600" y="219"/>
            <a:chExt cx="360" cy="175"/>
          </a:xfrm>
        </p:grpSpPr>
        <p:sp>
          <p:nvSpPr>
            <p:cNvPr id="116951" name="Oval 8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952" name="Line 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953" name="Line 1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954" name="Rectangle 11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6955" name="Oval 1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16956" name="Group 1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6961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62" name="Line 15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63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6957" name="Group 1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6958" name="Line 18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59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60" name="Line 20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6765" name="Freeform 120"/>
          <p:cNvSpPr>
            <a:spLocks/>
          </p:cNvSpPr>
          <p:nvPr/>
        </p:nvSpPr>
        <p:spPr bwMode="auto">
          <a:xfrm>
            <a:off x="3581400" y="5621338"/>
            <a:ext cx="982663" cy="215900"/>
          </a:xfrm>
          <a:custGeom>
            <a:avLst/>
            <a:gdLst>
              <a:gd name="T0" fmla="*/ 0 w 10042"/>
              <a:gd name="T1" fmla="*/ 25234610 h 10522"/>
              <a:gd name="T2" fmla="*/ 2147483647 w 10042"/>
              <a:gd name="T3" fmla="*/ 301708329 h 10522"/>
              <a:gd name="T4" fmla="*/ 2147483647 w 10042"/>
              <a:gd name="T5" fmla="*/ 1869572549 h 105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42" h="10522">
                <a:moveTo>
                  <a:pt x="0" y="142"/>
                </a:moveTo>
                <a:cubicBezTo>
                  <a:pt x="3431" y="-228"/>
                  <a:pt x="4080" y="76"/>
                  <a:pt x="5443" y="1698"/>
                </a:cubicBezTo>
                <a:cubicBezTo>
                  <a:pt x="6937" y="3705"/>
                  <a:pt x="9198" y="6895"/>
                  <a:pt x="10042" y="10522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16766" name="Straight Connector 65"/>
          <p:cNvCxnSpPr>
            <a:cxnSpLocks noChangeShapeType="1"/>
          </p:cNvCxnSpPr>
          <p:nvPr/>
        </p:nvCxnSpPr>
        <p:spPr bwMode="auto">
          <a:xfrm>
            <a:off x="2736850" y="5473700"/>
            <a:ext cx="7938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Freeform 122"/>
          <p:cNvSpPr>
            <a:spLocks/>
          </p:cNvSpPr>
          <p:nvPr/>
        </p:nvSpPr>
        <p:spPr bwMode="auto">
          <a:xfrm flipH="1">
            <a:off x="4479925" y="6084888"/>
            <a:ext cx="2181225" cy="396875"/>
          </a:xfrm>
          <a:custGeom>
            <a:avLst/>
            <a:gdLst>
              <a:gd name="T0" fmla="*/ 0 w 1443"/>
              <a:gd name="T1" fmla="*/ 0 h 816"/>
              <a:gd name="T2" fmla="*/ 0 w 1443"/>
              <a:gd name="T3" fmla="*/ 0 h 816"/>
              <a:gd name="T4" fmla="*/ 0 w 1443"/>
              <a:gd name="T5" fmla="*/ 0 h 816"/>
              <a:gd name="T6" fmla="*/ 0 w 1443"/>
              <a:gd name="T7" fmla="*/ 0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  <a:gd name="connsiteX0" fmla="*/ 0 w 12434"/>
              <a:gd name="connsiteY0" fmla="*/ 5781 h 9717"/>
              <a:gd name="connsiteX1" fmla="*/ 9891 w 12434"/>
              <a:gd name="connsiteY1" fmla="*/ 9522 h 9717"/>
              <a:gd name="connsiteX2" fmla="*/ 11582 w 12434"/>
              <a:gd name="connsiteY2" fmla="*/ 9596 h 9717"/>
              <a:gd name="connsiteX3" fmla="*/ 12434 w 12434"/>
              <a:gd name="connsiteY3" fmla="*/ 0 h 9717"/>
              <a:gd name="connsiteX4" fmla="*/ 0 w 12434"/>
              <a:gd name="connsiteY4" fmla="*/ 5781 h 9717"/>
              <a:gd name="connsiteX0" fmla="*/ 918 w 10233"/>
              <a:gd name="connsiteY0" fmla="*/ 8176 h 12226"/>
              <a:gd name="connsiteX1" fmla="*/ 8873 w 10233"/>
              <a:gd name="connsiteY1" fmla="*/ 12026 h 12226"/>
              <a:gd name="connsiteX2" fmla="*/ 10233 w 10233"/>
              <a:gd name="connsiteY2" fmla="*/ 12102 h 12226"/>
              <a:gd name="connsiteX3" fmla="*/ 1241 w 10233"/>
              <a:gd name="connsiteY3" fmla="*/ 0 h 12226"/>
              <a:gd name="connsiteX4" fmla="*/ 918 w 10233"/>
              <a:gd name="connsiteY4" fmla="*/ 8176 h 12226"/>
              <a:gd name="connsiteX0" fmla="*/ 918 w 10233"/>
              <a:gd name="connsiteY0" fmla="*/ 8176 h 12226"/>
              <a:gd name="connsiteX1" fmla="*/ 8873 w 10233"/>
              <a:gd name="connsiteY1" fmla="*/ 12026 h 12226"/>
              <a:gd name="connsiteX2" fmla="*/ 10233 w 10233"/>
              <a:gd name="connsiteY2" fmla="*/ 12102 h 12226"/>
              <a:gd name="connsiteX3" fmla="*/ 1241 w 10233"/>
              <a:gd name="connsiteY3" fmla="*/ 0 h 12226"/>
              <a:gd name="connsiteX4" fmla="*/ 918 w 10233"/>
              <a:gd name="connsiteY4" fmla="*/ 8176 h 12226"/>
              <a:gd name="connsiteX0" fmla="*/ 918 w 10233"/>
              <a:gd name="connsiteY0" fmla="*/ 8176 h 12226"/>
              <a:gd name="connsiteX1" fmla="*/ 8873 w 10233"/>
              <a:gd name="connsiteY1" fmla="*/ 12026 h 12226"/>
              <a:gd name="connsiteX2" fmla="*/ 10233 w 10233"/>
              <a:gd name="connsiteY2" fmla="*/ 12102 h 12226"/>
              <a:gd name="connsiteX3" fmla="*/ 1241 w 10233"/>
              <a:gd name="connsiteY3" fmla="*/ 0 h 12226"/>
              <a:gd name="connsiteX4" fmla="*/ 918 w 10233"/>
              <a:gd name="connsiteY4" fmla="*/ 8176 h 12226"/>
              <a:gd name="connsiteX0" fmla="*/ 0 w 9315"/>
              <a:gd name="connsiteY0" fmla="*/ 8176 h 12226"/>
              <a:gd name="connsiteX1" fmla="*/ 7955 w 9315"/>
              <a:gd name="connsiteY1" fmla="*/ 12026 h 12226"/>
              <a:gd name="connsiteX2" fmla="*/ 9315 w 9315"/>
              <a:gd name="connsiteY2" fmla="*/ 12102 h 12226"/>
              <a:gd name="connsiteX3" fmla="*/ 323 w 9315"/>
              <a:gd name="connsiteY3" fmla="*/ 0 h 12226"/>
              <a:gd name="connsiteX4" fmla="*/ 0 w 9315"/>
              <a:gd name="connsiteY4" fmla="*/ 8176 h 12226"/>
              <a:gd name="connsiteX0" fmla="*/ 0 w 10000"/>
              <a:gd name="connsiteY0" fmla="*/ 6778 h 10091"/>
              <a:gd name="connsiteX1" fmla="*/ 8540 w 10000"/>
              <a:gd name="connsiteY1" fmla="*/ 9927 h 10091"/>
              <a:gd name="connsiteX2" fmla="*/ 10000 w 10000"/>
              <a:gd name="connsiteY2" fmla="*/ 9990 h 10091"/>
              <a:gd name="connsiteX3" fmla="*/ 107 w 10000"/>
              <a:gd name="connsiteY3" fmla="*/ 0 h 10091"/>
              <a:gd name="connsiteX4" fmla="*/ 0 w 10000"/>
              <a:gd name="connsiteY4" fmla="*/ 6778 h 10091"/>
              <a:gd name="connsiteX0" fmla="*/ 0 w 10000"/>
              <a:gd name="connsiteY0" fmla="*/ 6778 h 10091"/>
              <a:gd name="connsiteX1" fmla="*/ 8540 w 10000"/>
              <a:gd name="connsiteY1" fmla="*/ 9927 h 10091"/>
              <a:gd name="connsiteX2" fmla="*/ 10000 w 10000"/>
              <a:gd name="connsiteY2" fmla="*/ 9990 h 10091"/>
              <a:gd name="connsiteX3" fmla="*/ 107 w 10000"/>
              <a:gd name="connsiteY3" fmla="*/ 0 h 10091"/>
              <a:gd name="connsiteX4" fmla="*/ 0 w 10000"/>
              <a:gd name="connsiteY4" fmla="*/ 6778 h 10091"/>
              <a:gd name="connsiteX0" fmla="*/ 0 w 10000"/>
              <a:gd name="connsiteY0" fmla="*/ 6778 h 10838"/>
              <a:gd name="connsiteX1" fmla="*/ 8900 w 10000"/>
              <a:gd name="connsiteY1" fmla="*/ 10838 h 10838"/>
              <a:gd name="connsiteX2" fmla="*/ 10000 w 10000"/>
              <a:gd name="connsiteY2" fmla="*/ 9990 h 10838"/>
              <a:gd name="connsiteX3" fmla="*/ 107 w 10000"/>
              <a:gd name="connsiteY3" fmla="*/ 0 h 10838"/>
              <a:gd name="connsiteX4" fmla="*/ 0 w 10000"/>
              <a:gd name="connsiteY4" fmla="*/ 6778 h 10838"/>
              <a:gd name="connsiteX0" fmla="*/ 0 w 9339"/>
              <a:gd name="connsiteY0" fmla="*/ 6778 h 10838"/>
              <a:gd name="connsiteX1" fmla="*/ 8900 w 9339"/>
              <a:gd name="connsiteY1" fmla="*/ 10838 h 10838"/>
              <a:gd name="connsiteX2" fmla="*/ 9339 w 9339"/>
              <a:gd name="connsiteY2" fmla="*/ 8351 h 10838"/>
              <a:gd name="connsiteX3" fmla="*/ 107 w 9339"/>
              <a:gd name="connsiteY3" fmla="*/ 0 h 10838"/>
              <a:gd name="connsiteX4" fmla="*/ 0 w 9339"/>
              <a:gd name="connsiteY4" fmla="*/ 6778 h 10838"/>
              <a:gd name="connsiteX0" fmla="*/ 0 w 10000"/>
              <a:gd name="connsiteY0" fmla="*/ 6254 h 10000"/>
              <a:gd name="connsiteX1" fmla="*/ 9530 w 10000"/>
              <a:gd name="connsiteY1" fmla="*/ 10000 h 10000"/>
              <a:gd name="connsiteX2" fmla="*/ 10000 w 10000"/>
              <a:gd name="connsiteY2" fmla="*/ 7705 h 10000"/>
              <a:gd name="connsiteX3" fmla="*/ 115 w 10000"/>
              <a:gd name="connsiteY3" fmla="*/ 0 h 10000"/>
              <a:gd name="connsiteX4" fmla="*/ 0 w 10000"/>
              <a:gd name="connsiteY4" fmla="*/ 6254 h 10000"/>
              <a:gd name="connsiteX0" fmla="*/ 0 w 10000"/>
              <a:gd name="connsiteY0" fmla="*/ 6254 h 10000"/>
              <a:gd name="connsiteX1" fmla="*/ 9530 w 10000"/>
              <a:gd name="connsiteY1" fmla="*/ 10000 h 10000"/>
              <a:gd name="connsiteX2" fmla="*/ 10000 w 10000"/>
              <a:gd name="connsiteY2" fmla="*/ 7705 h 10000"/>
              <a:gd name="connsiteX3" fmla="*/ 115 w 10000"/>
              <a:gd name="connsiteY3" fmla="*/ 0 h 10000"/>
              <a:gd name="connsiteX4" fmla="*/ 0 w 10000"/>
              <a:gd name="connsiteY4" fmla="*/ 6254 h 10000"/>
              <a:gd name="connsiteX0" fmla="*/ 0 w 10000"/>
              <a:gd name="connsiteY0" fmla="*/ 6254 h 10000"/>
              <a:gd name="connsiteX1" fmla="*/ 9530 w 10000"/>
              <a:gd name="connsiteY1" fmla="*/ 10000 h 10000"/>
              <a:gd name="connsiteX2" fmla="*/ 10000 w 10000"/>
              <a:gd name="connsiteY2" fmla="*/ 7705 h 10000"/>
              <a:gd name="connsiteX3" fmla="*/ 115 w 10000"/>
              <a:gd name="connsiteY3" fmla="*/ 0 h 10000"/>
              <a:gd name="connsiteX4" fmla="*/ 0 w 10000"/>
              <a:gd name="connsiteY4" fmla="*/ 6254 h 10000"/>
              <a:gd name="connsiteX0" fmla="*/ 20 w 10020"/>
              <a:gd name="connsiteY0" fmla="*/ 7598 h 11344"/>
              <a:gd name="connsiteX1" fmla="*/ 9550 w 10020"/>
              <a:gd name="connsiteY1" fmla="*/ 11344 h 11344"/>
              <a:gd name="connsiteX2" fmla="*/ 10020 w 10020"/>
              <a:gd name="connsiteY2" fmla="*/ 9049 h 11344"/>
              <a:gd name="connsiteX3" fmla="*/ 71 w 10020"/>
              <a:gd name="connsiteY3" fmla="*/ 0 h 11344"/>
              <a:gd name="connsiteX4" fmla="*/ 20 w 10020"/>
              <a:gd name="connsiteY4" fmla="*/ 7598 h 11344"/>
              <a:gd name="connsiteX0" fmla="*/ 20 w 10020"/>
              <a:gd name="connsiteY0" fmla="*/ 7598 h 11344"/>
              <a:gd name="connsiteX1" fmla="*/ 9550 w 10020"/>
              <a:gd name="connsiteY1" fmla="*/ 11344 h 11344"/>
              <a:gd name="connsiteX2" fmla="*/ 10020 w 10020"/>
              <a:gd name="connsiteY2" fmla="*/ 9049 h 11344"/>
              <a:gd name="connsiteX3" fmla="*/ 71 w 10020"/>
              <a:gd name="connsiteY3" fmla="*/ 0 h 11344"/>
              <a:gd name="connsiteX4" fmla="*/ 20 w 10020"/>
              <a:gd name="connsiteY4" fmla="*/ 7598 h 11344"/>
              <a:gd name="connsiteX0" fmla="*/ 20 w 10020"/>
              <a:gd name="connsiteY0" fmla="*/ 7598 h 11260"/>
              <a:gd name="connsiteX1" fmla="*/ 9743 w 10020"/>
              <a:gd name="connsiteY1" fmla="*/ 11260 h 11260"/>
              <a:gd name="connsiteX2" fmla="*/ 10020 w 10020"/>
              <a:gd name="connsiteY2" fmla="*/ 9049 h 11260"/>
              <a:gd name="connsiteX3" fmla="*/ 71 w 10020"/>
              <a:gd name="connsiteY3" fmla="*/ 0 h 11260"/>
              <a:gd name="connsiteX4" fmla="*/ 20 w 10020"/>
              <a:gd name="connsiteY4" fmla="*/ 7598 h 11260"/>
              <a:gd name="connsiteX0" fmla="*/ 20 w 10020"/>
              <a:gd name="connsiteY0" fmla="*/ 7598 h 11260"/>
              <a:gd name="connsiteX1" fmla="*/ 9743 w 10020"/>
              <a:gd name="connsiteY1" fmla="*/ 11260 h 11260"/>
              <a:gd name="connsiteX2" fmla="*/ 10020 w 10020"/>
              <a:gd name="connsiteY2" fmla="*/ 9049 h 11260"/>
              <a:gd name="connsiteX3" fmla="*/ 71 w 10020"/>
              <a:gd name="connsiteY3" fmla="*/ 0 h 11260"/>
              <a:gd name="connsiteX4" fmla="*/ 20 w 10020"/>
              <a:gd name="connsiteY4" fmla="*/ 7598 h 11260"/>
              <a:gd name="connsiteX0" fmla="*/ 174 w 10174"/>
              <a:gd name="connsiteY0" fmla="*/ 9049 h 12711"/>
              <a:gd name="connsiteX1" fmla="*/ 9897 w 10174"/>
              <a:gd name="connsiteY1" fmla="*/ 12711 h 12711"/>
              <a:gd name="connsiteX2" fmla="*/ 10174 w 10174"/>
              <a:gd name="connsiteY2" fmla="*/ 10500 h 12711"/>
              <a:gd name="connsiteX3" fmla="*/ 53 w 10174"/>
              <a:gd name="connsiteY3" fmla="*/ 0 h 12711"/>
              <a:gd name="connsiteX4" fmla="*/ 174 w 10174"/>
              <a:gd name="connsiteY4" fmla="*/ 9049 h 12711"/>
              <a:gd name="connsiteX0" fmla="*/ 174 w 45742"/>
              <a:gd name="connsiteY0" fmla="*/ 9049 h 10516"/>
              <a:gd name="connsiteX1" fmla="*/ 45742 w 45742"/>
              <a:gd name="connsiteY1" fmla="*/ 8442 h 10516"/>
              <a:gd name="connsiteX2" fmla="*/ 10174 w 45742"/>
              <a:gd name="connsiteY2" fmla="*/ 10500 h 10516"/>
              <a:gd name="connsiteX3" fmla="*/ 53 w 45742"/>
              <a:gd name="connsiteY3" fmla="*/ 0 h 10516"/>
              <a:gd name="connsiteX4" fmla="*/ 174 w 45742"/>
              <a:gd name="connsiteY4" fmla="*/ 9049 h 10516"/>
              <a:gd name="connsiteX0" fmla="*/ 174 w 45743"/>
              <a:gd name="connsiteY0" fmla="*/ 9049 h 9101"/>
              <a:gd name="connsiteX1" fmla="*/ 45742 w 45743"/>
              <a:gd name="connsiteY1" fmla="*/ 8442 h 9101"/>
              <a:gd name="connsiteX2" fmla="*/ 45245 w 45743"/>
              <a:gd name="connsiteY2" fmla="*/ 6829 h 9101"/>
              <a:gd name="connsiteX3" fmla="*/ 53 w 45743"/>
              <a:gd name="connsiteY3" fmla="*/ 0 h 9101"/>
              <a:gd name="connsiteX4" fmla="*/ 174 w 45743"/>
              <a:gd name="connsiteY4" fmla="*/ 9049 h 9101"/>
              <a:gd name="connsiteX0" fmla="*/ 38 w 10079"/>
              <a:gd name="connsiteY0" fmla="*/ 9943 h 10000"/>
              <a:gd name="connsiteX1" fmla="*/ 10000 w 10079"/>
              <a:gd name="connsiteY1" fmla="*/ 9276 h 10000"/>
              <a:gd name="connsiteX2" fmla="*/ 10079 w 10079"/>
              <a:gd name="connsiteY2" fmla="*/ 7129 h 10000"/>
              <a:gd name="connsiteX3" fmla="*/ 12 w 10079"/>
              <a:gd name="connsiteY3" fmla="*/ 0 h 10000"/>
              <a:gd name="connsiteX4" fmla="*/ 38 w 10079"/>
              <a:gd name="connsiteY4" fmla="*/ 9943 h 10000"/>
              <a:gd name="connsiteX0" fmla="*/ 38 w 10079"/>
              <a:gd name="connsiteY0" fmla="*/ 9943 h 10000"/>
              <a:gd name="connsiteX1" fmla="*/ 10000 w 10079"/>
              <a:gd name="connsiteY1" fmla="*/ 9276 h 10000"/>
              <a:gd name="connsiteX2" fmla="*/ 10079 w 10079"/>
              <a:gd name="connsiteY2" fmla="*/ 7129 h 10000"/>
              <a:gd name="connsiteX3" fmla="*/ 12 w 10079"/>
              <a:gd name="connsiteY3" fmla="*/ 0 h 10000"/>
              <a:gd name="connsiteX4" fmla="*/ 38 w 10079"/>
              <a:gd name="connsiteY4" fmla="*/ 9943 h 10000"/>
              <a:gd name="connsiteX0" fmla="*/ 38 w 10079"/>
              <a:gd name="connsiteY0" fmla="*/ 9943 h 10062"/>
              <a:gd name="connsiteX1" fmla="*/ 10000 w 10079"/>
              <a:gd name="connsiteY1" fmla="*/ 9276 h 10062"/>
              <a:gd name="connsiteX2" fmla="*/ 10079 w 10079"/>
              <a:gd name="connsiteY2" fmla="*/ 7129 h 10062"/>
              <a:gd name="connsiteX3" fmla="*/ 12 w 10079"/>
              <a:gd name="connsiteY3" fmla="*/ 0 h 10062"/>
              <a:gd name="connsiteX4" fmla="*/ 38 w 10079"/>
              <a:gd name="connsiteY4" fmla="*/ 9943 h 10062"/>
              <a:gd name="connsiteX0" fmla="*/ 38 w 10079"/>
              <a:gd name="connsiteY0" fmla="*/ 9943 h 10062"/>
              <a:gd name="connsiteX1" fmla="*/ 10000 w 10079"/>
              <a:gd name="connsiteY1" fmla="*/ 9276 h 10062"/>
              <a:gd name="connsiteX2" fmla="*/ 10079 w 10079"/>
              <a:gd name="connsiteY2" fmla="*/ 7129 h 10062"/>
              <a:gd name="connsiteX3" fmla="*/ 12 w 10079"/>
              <a:gd name="connsiteY3" fmla="*/ 0 h 10062"/>
              <a:gd name="connsiteX4" fmla="*/ 38 w 10079"/>
              <a:gd name="connsiteY4" fmla="*/ 9943 h 10062"/>
              <a:gd name="connsiteX0" fmla="*/ 38 w 10079"/>
              <a:gd name="connsiteY0" fmla="*/ 9943 h 10055"/>
              <a:gd name="connsiteX1" fmla="*/ 10038 w 10079"/>
              <a:gd name="connsiteY1" fmla="*/ 9088 h 10055"/>
              <a:gd name="connsiteX2" fmla="*/ 10079 w 10079"/>
              <a:gd name="connsiteY2" fmla="*/ 7129 h 10055"/>
              <a:gd name="connsiteX3" fmla="*/ 12 w 10079"/>
              <a:gd name="connsiteY3" fmla="*/ 0 h 10055"/>
              <a:gd name="connsiteX4" fmla="*/ 38 w 10079"/>
              <a:gd name="connsiteY4" fmla="*/ 9943 h 10055"/>
              <a:gd name="connsiteX0" fmla="*/ 38 w 10079"/>
              <a:gd name="connsiteY0" fmla="*/ 9943 h 10055"/>
              <a:gd name="connsiteX1" fmla="*/ 10038 w 10079"/>
              <a:gd name="connsiteY1" fmla="*/ 9088 h 10055"/>
              <a:gd name="connsiteX2" fmla="*/ 10079 w 10079"/>
              <a:gd name="connsiteY2" fmla="*/ 7129 h 10055"/>
              <a:gd name="connsiteX3" fmla="*/ 12 w 10079"/>
              <a:gd name="connsiteY3" fmla="*/ 0 h 10055"/>
              <a:gd name="connsiteX4" fmla="*/ 38 w 10079"/>
              <a:gd name="connsiteY4" fmla="*/ 9943 h 10055"/>
              <a:gd name="connsiteX0" fmla="*/ 0 w 10041"/>
              <a:gd name="connsiteY0" fmla="*/ 9005 h 9117"/>
              <a:gd name="connsiteX1" fmla="*/ 10000 w 10041"/>
              <a:gd name="connsiteY1" fmla="*/ 8150 h 9117"/>
              <a:gd name="connsiteX2" fmla="*/ 10041 w 10041"/>
              <a:gd name="connsiteY2" fmla="*/ 6191 h 9117"/>
              <a:gd name="connsiteX3" fmla="*/ 613 w 10041"/>
              <a:gd name="connsiteY3" fmla="*/ 0 h 9117"/>
              <a:gd name="connsiteX4" fmla="*/ 0 w 10041"/>
              <a:gd name="connsiteY4" fmla="*/ 9005 h 9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1" h="9117">
                <a:moveTo>
                  <a:pt x="0" y="9005"/>
                </a:moveTo>
                <a:cubicBezTo>
                  <a:pt x="940" y="9678"/>
                  <a:pt x="2065" y="7058"/>
                  <a:pt x="10000" y="8150"/>
                </a:cubicBezTo>
                <a:cubicBezTo>
                  <a:pt x="10012" y="7247"/>
                  <a:pt x="9901" y="6483"/>
                  <a:pt x="10041" y="6191"/>
                </a:cubicBezTo>
                <a:cubicBezTo>
                  <a:pt x="3022" y="5602"/>
                  <a:pt x="1166" y="4276"/>
                  <a:pt x="613" y="0"/>
                </a:cubicBezTo>
                <a:cubicBezTo>
                  <a:pt x="564" y="3878"/>
                  <a:pt x="46" y="5035"/>
                  <a:pt x="0" y="9005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lumMod val="40000"/>
                  <a:lumOff val="60000"/>
                  <a:alpha val="6100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6768" name="Group 21"/>
          <p:cNvGrpSpPr>
            <a:grpSpLocks/>
          </p:cNvGrpSpPr>
          <p:nvPr/>
        </p:nvGrpSpPr>
        <p:grpSpPr bwMode="auto">
          <a:xfrm>
            <a:off x="4000500" y="6242050"/>
            <a:ext cx="501650" cy="233363"/>
            <a:chOff x="3600" y="219"/>
            <a:chExt cx="360" cy="175"/>
          </a:xfrm>
        </p:grpSpPr>
        <p:sp>
          <p:nvSpPr>
            <p:cNvPr id="116938" name="Oval 22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939" name="Line 2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940" name="Line 2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941" name="Rectangle 25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6942" name="Oval 2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16943" name="Group 2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6948" name="Line 2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49" name="Line 29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50" name="Line 3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6944" name="Group 3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6945" name="Line 32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46" name="Line 3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47" name="Line 34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cxnSp>
        <p:nvCxnSpPr>
          <p:cNvPr id="116769" name="Straight Connector 81"/>
          <p:cNvCxnSpPr>
            <a:cxnSpLocks noChangeShapeType="1"/>
          </p:cNvCxnSpPr>
          <p:nvPr/>
        </p:nvCxnSpPr>
        <p:spPr bwMode="auto">
          <a:xfrm>
            <a:off x="1362075" y="3262313"/>
            <a:ext cx="585628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770" name="Text Box 106"/>
          <p:cNvSpPr txBox="1">
            <a:spLocks noChangeArrowheads="1"/>
          </p:cNvSpPr>
          <p:nvPr/>
        </p:nvSpPr>
        <p:spPr bwMode="auto">
          <a:xfrm>
            <a:off x="1203325" y="2827338"/>
            <a:ext cx="13589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control plane</a:t>
            </a:r>
          </a:p>
        </p:txBody>
      </p:sp>
      <p:sp>
        <p:nvSpPr>
          <p:cNvPr id="116771" name="Text Box 106"/>
          <p:cNvSpPr txBox="1">
            <a:spLocks noChangeArrowheads="1"/>
          </p:cNvSpPr>
          <p:nvPr/>
        </p:nvSpPr>
        <p:spPr bwMode="auto">
          <a:xfrm>
            <a:off x="1217613" y="3313113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data plane</a:t>
            </a:r>
          </a:p>
        </p:txBody>
      </p:sp>
      <p:sp>
        <p:nvSpPr>
          <p:cNvPr id="85" name="AutoShape 118"/>
          <p:cNvSpPr>
            <a:spLocks noChangeArrowheads="1"/>
          </p:cNvSpPr>
          <p:nvPr/>
        </p:nvSpPr>
        <p:spPr bwMode="auto">
          <a:xfrm rot="5400000">
            <a:off x="3175000" y="3048000"/>
            <a:ext cx="992188" cy="122238"/>
          </a:xfrm>
          <a:prstGeom prst="rightArrow">
            <a:avLst>
              <a:gd name="adj1" fmla="val 51167"/>
              <a:gd name="adj2" fmla="val 83902"/>
            </a:avLst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16773" name="Freeform 91"/>
          <p:cNvSpPr>
            <a:spLocks/>
          </p:cNvSpPr>
          <p:nvPr/>
        </p:nvSpPr>
        <p:spPr bwMode="auto">
          <a:xfrm>
            <a:off x="4968875" y="5416550"/>
            <a:ext cx="474663" cy="582613"/>
          </a:xfrm>
          <a:custGeom>
            <a:avLst/>
            <a:gdLst>
              <a:gd name="T0" fmla="*/ 0 w 318"/>
              <a:gd name="T1" fmla="*/ 0 h 194"/>
              <a:gd name="T2" fmla="*/ 2147483647 w 318"/>
              <a:gd name="T3" fmla="*/ 2147483647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6774" name="Group 35"/>
          <p:cNvGrpSpPr>
            <a:grpSpLocks/>
          </p:cNvGrpSpPr>
          <p:nvPr/>
        </p:nvGrpSpPr>
        <p:grpSpPr bwMode="auto">
          <a:xfrm>
            <a:off x="4675188" y="5195888"/>
            <a:ext cx="501650" cy="233362"/>
            <a:chOff x="3600" y="219"/>
            <a:chExt cx="360" cy="175"/>
          </a:xfrm>
        </p:grpSpPr>
        <p:sp>
          <p:nvSpPr>
            <p:cNvPr id="116925" name="Oval 36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926" name="Line 3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927" name="Line 3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928" name="Rectangle 39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6929" name="Oval 4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16930" name="Group 4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6935" name="Line 4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36" name="Line 43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37" name="Line 4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6931" name="Group 4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6932" name="Line 46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33" name="Line 4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34" name="Line 48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6775" name="Group 63"/>
          <p:cNvGrpSpPr>
            <a:grpSpLocks/>
          </p:cNvGrpSpPr>
          <p:nvPr/>
        </p:nvGrpSpPr>
        <p:grpSpPr bwMode="auto">
          <a:xfrm>
            <a:off x="5226050" y="5962650"/>
            <a:ext cx="501650" cy="233363"/>
            <a:chOff x="3600" y="219"/>
            <a:chExt cx="360" cy="175"/>
          </a:xfrm>
        </p:grpSpPr>
        <p:sp>
          <p:nvSpPr>
            <p:cNvPr id="116912" name="Oval 64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913" name="Line 6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914" name="Line 6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915" name="Rectangle 67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6916" name="Oval 6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16917" name="Group 6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6922" name="Line 7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23" name="Line 71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24" name="Line 7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6918" name="Group 7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6919" name="Line 74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20" name="Line 7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21" name="Line 76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6776" name="TextBox 114"/>
          <p:cNvSpPr txBox="1">
            <a:spLocks noChangeArrowheads="1"/>
          </p:cNvSpPr>
          <p:nvPr/>
        </p:nvSpPr>
        <p:spPr bwMode="auto">
          <a:xfrm>
            <a:off x="401638" y="1087438"/>
            <a:ext cx="7832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dirty="0">
                <a:latin typeface="Gill Sans MT" pitchFamily="34" charset="0"/>
              </a:rPr>
              <a:t>Each </a:t>
            </a:r>
            <a:r>
              <a:rPr lang="en-US" altLang="en-US" dirty="0" smtClean="0">
                <a:latin typeface="Gill Sans MT" pitchFamily="34" charset="0"/>
              </a:rPr>
              <a:t>switch </a:t>
            </a:r>
            <a:r>
              <a:rPr lang="en-US" altLang="en-US" dirty="0">
                <a:latin typeface="Gill Sans MT" pitchFamily="34" charset="0"/>
              </a:rPr>
              <a:t>contains a </a:t>
            </a:r>
            <a:r>
              <a:rPr lang="en-US" altLang="en-US" i="1" dirty="0">
                <a:solidFill>
                  <a:srgbClr val="CC0000"/>
                </a:solidFill>
                <a:latin typeface="Gill Sans MT" pitchFamily="34" charset="0"/>
              </a:rPr>
              <a:t>flow table </a:t>
            </a:r>
            <a:r>
              <a:rPr lang="en-US" altLang="en-US" dirty="0">
                <a:latin typeface="Gill Sans MT" pitchFamily="34" charset="0"/>
              </a:rPr>
              <a:t>that is computed and distributed by a </a:t>
            </a:r>
            <a:r>
              <a:rPr lang="en-US" altLang="en-US" i="1" dirty="0">
                <a:latin typeface="Gill Sans MT" pitchFamily="34" charset="0"/>
              </a:rPr>
              <a:t>logically centralized </a:t>
            </a:r>
            <a:r>
              <a:rPr lang="en-US" altLang="en-US" dirty="0">
                <a:latin typeface="Gill Sans MT" pitchFamily="34" charset="0"/>
              </a:rPr>
              <a:t>routing controller</a:t>
            </a:r>
          </a:p>
        </p:txBody>
      </p:sp>
      <p:grpSp>
        <p:nvGrpSpPr>
          <p:cNvPr id="116777" name="Group 115"/>
          <p:cNvGrpSpPr>
            <a:grpSpLocks/>
          </p:cNvGrpSpPr>
          <p:nvPr/>
        </p:nvGrpSpPr>
        <p:grpSpPr bwMode="auto">
          <a:xfrm>
            <a:off x="3498850" y="2647950"/>
            <a:ext cx="328613" cy="247650"/>
            <a:chOff x="8481778" y="1650237"/>
            <a:chExt cx="327460" cy="247650"/>
          </a:xfrm>
        </p:grpSpPr>
        <p:sp>
          <p:nvSpPr>
            <p:cNvPr id="116907" name="Rectangle 129"/>
            <p:cNvSpPr>
              <a:spLocks noChangeArrowheads="1"/>
            </p:cNvSpPr>
            <p:nvPr/>
          </p:nvSpPr>
          <p:spPr bwMode="auto">
            <a:xfrm>
              <a:off x="8483154" y="1650237"/>
              <a:ext cx="326082" cy="2476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908" name="Line 130"/>
            <p:cNvSpPr>
              <a:spLocks noChangeShapeType="1"/>
            </p:cNvSpPr>
            <p:nvPr/>
          </p:nvSpPr>
          <p:spPr bwMode="auto">
            <a:xfrm>
              <a:off x="8715682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909" name="Line 131"/>
            <p:cNvSpPr>
              <a:spLocks noChangeShapeType="1"/>
            </p:cNvSpPr>
            <p:nvPr/>
          </p:nvSpPr>
          <p:spPr bwMode="auto">
            <a:xfrm>
              <a:off x="8483154" y="1740725"/>
              <a:ext cx="3260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910" name="Line 132"/>
            <p:cNvSpPr>
              <a:spLocks noChangeShapeType="1"/>
            </p:cNvSpPr>
            <p:nvPr/>
          </p:nvSpPr>
          <p:spPr bwMode="auto">
            <a:xfrm flipV="1">
              <a:off x="8481778" y="1691512"/>
              <a:ext cx="32746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911" name="Line 130"/>
            <p:cNvSpPr>
              <a:spLocks noChangeShapeType="1"/>
            </p:cNvSpPr>
            <p:nvPr/>
          </p:nvSpPr>
          <p:spPr bwMode="auto">
            <a:xfrm>
              <a:off x="8602857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6778" name="Group 121"/>
          <p:cNvGrpSpPr>
            <a:grpSpLocks/>
          </p:cNvGrpSpPr>
          <p:nvPr/>
        </p:nvGrpSpPr>
        <p:grpSpPr bwMode="auto">
          <a:xfrm>
            <a:off x="2700338" y="3592513"/>
            <a:ext cx="2005012" cy="1449387"/>
            <a:chOff x="1215873" y="2346199"/>
            <a:chExt cx="2004836" cy="1450803"/>
          </a:xfrm>
        </p:grpSpPr>
        <p:sp>
          <p:nvSpPr>
            <p:cNvPr id="116853" name="Rectangle 4"/>
            <p:cNvSpPr>
              <a:spLocks noChangeArrowheads="1"/>
            </p:cNvSpPr>
            <p:nvPr/>
          </p:nvSpPr>
          <p:spPr bwMode="auto">
            <a:xfrm>
              <a:off x="1230309" y="2346199"/>
              <a:ext cx="1990400" cy="145080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1933360" y="2662420"/>
              <a:ext cx="661929" cy="10614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1307940" y="2665598"/>
              <a:ext cx="622245" cy="10583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6856" name="Rectangle 125"/>
            <p:cNvSpPr>
              <a:spLocks noChangeArrowheads="1"/>
            </p:cNvSpPr>
            <p:nvPr/>
          </p:nvSpPr>
          <p:spPr bwMode="auto">
            <a:xfrm>
              <a:off x="1302231" y="2412920"/>
              <a:ext cx="1855396" cy="2484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6857" name="Text Box 110"/>
            <p:cNvSpPr txBox="1">
              <a:spLocks noChangeArrowheads="1"/>
            </p:cNvSpPr>
            <p:nvPr/>
          </p:nvSpPr>
          <p:spPr bwMode="auto">
            <a:xfrm>
              <a:off x="1509902" y="2374246"/>
              <a:ext cx="136225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400">
                  <a:solidFill>
                    <a:srgbClr val="000000"/>
                  </a:solidFill>
                </a:rPr>
                <a:t>local flow table</a:t>
              </a:r>
            </a:p>
          </p:txBody>
        </p:sp>
        <p:sp>
          <p:nvSpPr>
            <p:cNvPr id="116858" name="Rectangle 127"/>
            <p:cNvSpPr>
              <a:spLocks noChangeArrowheads="1"/>
            </p:cNvSpPr>
            <p:nvPr/>
          </p:nvSpPr>
          <p:spPr bwMode="auto">
            <a:xfrm>
              <a:off x="2607523" y="2660713"/>
              <a:ext cx="542081" cy="106070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6859" name="Text Box 111"/>
            <p:cNvSpPr txBox="1">
              <a:spLocks noChangeArrowheads="1"/>
            </p:cNvSpPr>
            <p:nvPr/>
          </p:nvSpPr>
          <p:spPr bwMode="auto">
            <a:xfrm>
              <a:off x="1215873" y="2656551"/>
              <a:ext cx="200483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200">
                  <a:solidFill>
                    <a:srgbClr val="000000"/>
                  </a:solidFill>
                </a:rPr>
                <a:t>headers  counters  actions</a:t>
              </a:r>
            </a:p>
          </p:txBody>
        </p:sp>
        <p:sp>
          <p:nvSpPr>
            <p:cNvPr id="116860" name="Line 116"/>
            <p:cNvSpPr>
              <a:spLocks noChangeShapeType="1"/>
            </p:cNvSpPr>
            <p:nvPr/>
          </p:nvSpPr>
          <p:spPr bwMode="auto">
            <a:xfrm>
              <a:off x="1297142" y="2927136"/>
              <a:ext cx="18604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6861" name="Group 130"/>
            <p:cNvGrpSpPr>
              <a:grpSpLocks/>
            </p:cNvGrpSpPr>
            <p:nvPr/>
          </p:nvGrpSpPr>
          <p:grpSpPr bwMode="auto">
            <a:xfrm>
              <a:off x="1302231" y="2965801"/>
              <a:ext cx="1840959" cy="207818"/>
              <a:chOff x="1302231" y="2991457"/>
              <a:chExt cx="1840959" cy="207818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1302231" y="2991457"/>
                <a:ext cx="1840959" cy="207818"/>
                <a:chOff x="360121" y="3045496"/>
                <a:chExt cx="627425" cy="207818"/>
              </a:xfrm>
              <a:solidFill>
                <a:schemeClr val="bg1"/>
              </a:solidFill>
            </p:grpSpPr>
            <p:sp>
              <p:nvSpPr>
                <p:cNvPr id="195" name="Rectangle 194"/>
                <p:cNvSpPr/>
                <p:nvPr/>
              </p:nvSpPr>
              <p:spPr bwMode="auto">
                <a:xfrm>
                  <a:off x="360121" y="3045496"/>
                  <a:ext cx="627425" cy="207818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solidFill>
                      <a:srgbClr val="A6A6A6"/>
                    </a:solidFill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cxnSp>
              <p:nvCxnSpPr>
                <p:cNvPr id="196" name="Straight Connector 195"/>
                <p:cNvCxnSpPr/>
                <p:nvPr/>
              </p:nvCxnSpPr>
              <p:spPr bwMode="auto">
                <a:xfrm>
                  <a:off x="544967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7" name="Straight Connector 196"/>
                <p:cNvCxnSpPr/>
                <p:nvPr/>
              </p:nvCxnSpPr>
              <p:spPr bwMode="auto">
                <a:xfrm>
                  <a:off x="382554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8" name="Straight Connector 197"/>
                <p:cNvCxnSpPr/>
                <p:nvPr/>
              </p:nvCxnSpPr>
              <p:spPr bwMode="auto">
                <a:xfrm>
                  <a:off x="407636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9" name="Straight Connector 198"/>
                <p:cNvCxnSpPr/>
                <p:nvPr/>
              </p:nvCxnSpPr>
              <p:spPr bwMode="auto">
                <a:xfrm>
                  <a:off x="599093" y="3046412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0" name="Straight Connector 199"/>
                <p:cNvCxnSpPr/>
                <p:nvPr/>
              </p:nvCxnSpPr>
              <p:spPr bwMode="auto">
                <a:xfrm>
                  <a:off x="774541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1" name="Straight Connector 200"/>
                <p:cNvCxnSpPr/>
                <p:nvPr/>
              </p:nvCxnSpPr>
              <p:spPr bwMode="auto">
                <a:xfrm>
                  <a:off x="826481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2" name="Straight Connector 201"/>
                <p:cNvCxnSpPr/>
                <p:nvPr/>
              </p:nvCxnSpPr>
              <p:spPr bwMode="auto">
                <a:xfrm>
                  <a:off x="963675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3" name="Straight Connector 202"/>
                <p:cNvCxnSpPr/>
                <p:nvPr/>
              </p:nvCxnSpPr>
              <p:spPr bwMode="auto">
                <a:xfrm>
                  <a:off x="938600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16895" name="Group 182"/>
              <p:cNvGrpSpPr>
                <a:grpSpLocks/>
              </p:cNvGrpSpPr>
              <p:nvPr/>
            </p:nvGrpSpPr>
            <p:grpSpPr bwMode="auto">
              <a:xfrm>
                <a:off x="1526796" y="3077273"/>
                <a:ext cx="201593" cy="45719"/>
                <a:chOff x="1501140" y="3070859"/>
                <a:chExt cx="201593" cy="45719"/>
              </a:xfrm>
            </p:grpSpPr>
            <p:sp>
              <p:nvSpPr>
                <p:cNvPr id="116904" name="Oval 191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905" name="Oval 192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906" name="Oval 193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grpSp>
            <p:nvGrpSpPr>
              <p:cNvPr id="116896" name="Group 183"/>
              <p:cNvGrpSpPr>
                <a:grpSpLocks/>
              </p:cNvGrpSpPr>
              <p:nvPr/>
            </p:nvGrpSpPr>
            <p:grpSpPr bwMode="auto">
              <a:xfrm>
                <a:off x="2145472" y="3077473"/>
                <a:ext cx="201593" cy="45719"/>
                <a:chOff x="1501140" y="3070859"/>
                <a:chExt cx="201593" cy="45719"/>
              </a:xfrm>
            </p:grpSpPr>
            <p:sp>
              <p:nvSpPr>
                <p:cNvPr id="116901" name="Oval 188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902" name="Oval 189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903" name="Oval 190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grpSp>
            <p:nvGrpSpPr>
              <p:cNvPr id="116897" name="Group 184"/>
              <p:cNvGrpSpPr>
                <a:grpSpLocks/>
              </p:cNvGrpSpPr>
              <p:nvPr/>
            </p:nvGrpSpPr>
            <p:grpSpPr bwMode="auto">
              <a:xfrm>
                <a:off x="2744906" y="3077673"/>
                <a:ext cx="201593" cy="45719"/>
                <a:chOff x="1501140" y="3070859"/>
                <a:chExt cx="201593" cy="45719"/>
              </a:xfrm>
            </p:grpSpPr>
            <p:sp>
              <p:nvSpPr>
                <p:cNvPr id="116898" name="Oval 185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899" name="Oval 186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900" name="Oval 187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</p:grpSp>
        <p:grpSp>
          <p:nvGrpSpPr>
            <p:cNvPr id="116862" name="Group 131"/>
            <p:cNvGrpSpPr>
              <a:grpSpLocks/>
            </p:cNvGrpSpPr>
            <p:nvPr/>
          </p:nvGrpSpPr>
          <p:grpSpPr bwMode="auto">
            <a:xfrm>
              <a:off x="1300350" y="3205689"/>
              <a:ext cx="1840959" cy="207818"/>
              <a:chOff x="1302231" y="2991457"/>
              <a:chExt cx="1840959" cy="207818"/>
            </a:xfrm>
          </p:grpSpPr>
          <p:grpSp>
            <p:nvGrpSpPr>
              <p:cNvPr id="160" name="Group 159"/>
              <p:cNvGrpSpPr/>
              <p:nvPr/>
            </p:nvGrpSpPr>
            <p:grpSpPr>
              <a:xfrm>
                <a:off x="1302231" y="2991457"/>
                <a:ext cx="1840959" cy="207818"/>
                <a:chOff x="360121" y="3045496"/>
                <a:chExt cx="627425" cy="207818"/>
              </a:xfrm>
              <a:solidFill>
                <a:schemeClr val="bg1"/>
              </a:solidFill>
            </p:grpSpPr>
            <p:sp>
              <p:nvSpPr>
                <p:cNvPr id="173" name="Rectangle 172"/>
                <p:cNvSpPr/>
                <p:nvPr/>
              </p:nvSpPr>
              <p:spPr bwMode="auto">
                <a:xfrm>
                  <a:off x="360121" y="3045496"/>
                  <a:ext cx="627425" cy="207818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solidFill>
                      <a:srgbClr val="A6A6A6"/>
                    </a:solidFill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cxnSp>
              <p:nvCxnSpPr>
                <p:cNvPr id="174" name="Straight Connector 173"/>
                <p:cNvCxnSpPr/>
                <p:nvPr/>
              </p:nvCxnSpPr>
              <p:spPr bwMode="auto">
                <a:xfrm>
                  <a:off x="544967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5" name="Straight Connector 174"/>
                <p:cNvCxnSpPr/>
                <p:nvPr/>
              </p:nvCxnSpPr>
              <p:spPr bwMode="auto">
                <a:xfrm>
                  <a:off x="382554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6" name="Straight Connector 175"/>
                <p:cNvCxnSpPr/>
                <p:nvPr/>
              </p:nvCxnSpPr>
              <p:spPr bwMode="auto">
                <a:xfrm>
                  <a:off x="407636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7" name="Straight Connector 176"/>
                <p:cNvCxnSpPr/>
                <p:nvPr/>
              </p:nvCxnSpPr>
              <p:spPr bwMode="auto">
                <a:xfrm>
                  <a:off x="599093" y="3046412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8" name="Straight Connector 177"/>
                <p:cNvCxnSpPr/>
                <p:nvPr/>
              </p:nvCxnSpPr>
              <p:spPr bwMode="auto">
                <a:xfrm>
                  <a:off x="774541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9" name="Straight Connector 178"/>
                <p:cNvCxnSpPr/>
                <p:nvPr/>
              </p:nvCxnSpPr>
              <p:spPr bwMode="auto">
                <a:xfrm>
                  <a:off x="826481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0" name="Straight Connector 179"/>
                <p:cNvCxnSpPr/>
                <p:nvPr/>
              </p:nvCxnSpPr>
              <p:spPr bwMode="auto">
                <a:xfrm>
                  <a:off x="963675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1" name="Straight Connector 180"/>
                <p:cNvCxnSpPr/>
                <p:nvPr/>
              </p:nvCxnSpPr>
              <p:spPr bwMode="auto">
                <a:xfrm>
                  <a:off x="938600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16882" name="Group 160"/>
              <p:cNvGrpSpPr>
                <a:grpSpLocks/>
              </p:cNvGrpSpPr>
              <p:nvPr/>
            </p:nvGrpSpPr>
            <p:grpSpPr bwMode="auto">
              <a:xfrm>
                <a:off x="1526796" y="3077273"/>
                <a:ext cx="201593" cy="45719"/>
                <a:chOff x="1501140" y="3070859"/>
                <a:chExt cx="201593" cy="45719"/>
              </a:xfrm>
            </p:grpSpPr>
            <p:sp>
              <p:nvSpPr>
                <p:cNvPr id="116891" name="Oval 169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892" name="Oval 170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893" name="Oval 171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grpSp>
            <p:nvGrpSpPr>
              <p:cNvPr id="116883" name="Group 161"/>
              <p:cNvGrpSpPr>
                <a:grpSpLocks/>
              </p:cNvGrpSpPr>
              <p:nvPr/>
            </p:nvGrpSpPr>
            <p:grpSpPr bwMode="auto">
              <a:xfrm>
                <a:off x="2145472" y="3077473"/>
                <a:ext cx="201593" cy="45719"/>
                <a:chOff x="1501140" y="3070859"/>
                <a:chExt cx="201593" cy="45719"/>
              </a:xfrm>
            </p:grpSpPr>
            <p:sp>
              <p:nvSpPr>
                <p:cNvPr id="116888" name="Oval 166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889" name="Oval 167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890" name="Oval 168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grpSp>
            <p:nvGrpSpPr>
              <p:cNvPr id="116884" name="Group 162"/>
              <p:cNvGrpSpPr>
                <a:grpSpLocks/>
              </p:cNvGrpSpPr>
              <p:nvPr/>
            </p:nvGrpSpPr>
            <p:grpSpPr bwMode="auto">
              <a:xfrm>
                <a:off x="2744906" y="3077673"/>
                <a:ext cx="201593" cy="45719"/>
                <a:chOff x="1501140" y="3070859"/>
                <a:chExt cx="201593" cy="45719"/>
              </a:xfrm>
            </p:grpSpPr>
            <p:sp>
              <p:nvSpPr>
                <p:cNvPr id="116885" name="Oval 163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886" name="Oval 164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887" name="Oval 165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</p:grpSp>
        <p:grpSp>
          <p:nvGrpSpPr>
            <p:cNvPr id="116863" name="Group 132"/>
            <p:cNvGrpSpPr>
              <a:grpSpLocks/>
            </p:cNvGrpSpPr>
            <p:nvPr/>
          </p:nvGrpSpPr>
          <p:grpSpPr bwMode="auto">
            <a:xfrm>
              <a:off x="1305438" y="3513599"/>
              <a:ext cx="1840959" cy="207818"/>
              <a:chOff x="1302231" y="2991457"/>
              <a:chExt cx="1840959" cy="207818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1302231" y="2991457"/>
                <a:ext cx="1840959" cy="207818"/>
                <a:chOff x="360121" y="3045496"/>
                <a:chExt cx="627425" cy="207818"/>
              </a:xfrm>
              <a:solidFill>
                <a:schemeClr val="bg1"/>
              </a:solidFill>
            </p:grpSpPr>
            <p:sp>
              <p:nvSpPr>
                <p:cNvPr id="151" name="Rectangle 150"/>
                <p:cNvSpPr/>
                <p:nvPr/>
              </p:nvSpPr>
              <p:spPr bwMode="auto">
                <a:xfrm>
                  <a:off x="360121" y="3045496"/>
                  <a:ext cx="627425" cy="207818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solidFill>
                      <a:srgbClr val="A6A6A6"/>
                    </a:solidFill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cxnSp>
              <p:nvCxnSpPr>
                <p:cNvPr id="152" name="Straight Connector 151"/>
                <p:cNvCxnSpPr/>
                <p:nvPr/>
              </p:nvCxnSpPr>
              <p:spPr bwMode="auto">
                <a:xfrm>
                  <a:off x="544967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3" name="Straight Connector 152"/>
                <p:cNvCxnSpPr/>
                <p:nvPr/>
              </p:nvCxnSpPr>
              <p:spPr bwMode="auto">
                <a:xfrm>
                  <a:off x="382554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4" name="Straight Connector 153"/>
                <p:cNvCxnSpPr/>
                <p:nvPr/>
              </p:nvCxnSpPr>
              <p:spPr bwMode="auto">
                <a:xfrm>
                  <a:off x="407636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5" name="Straight Connector 154"/>
                <p:cNvCxnSpPr/>
                <p:nvPr/>
              </p:nvCxnSpPr>
              <p:spPr bwMode="auto">
                <a:xfrm>
                  <a:off x="599093" y="3046412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6" name="Straight Connector 155"/>
                <p:cNvCxnSpPr/>
                <p:nvPr/>
              </p:nvCxnSpPr>
              <p:spPr bwMode="auto">
                <a:xfrm>
                  <a:off x="774541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>
                  <a:off x="826481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8" name="Straight Connector 157"/>
                <p:cNvCxnSpPr/>
                <p:nvPr/>
              </p:nvCxnSpPr>
              <p:spPr bwMode="auto">
                <a:xfrm>
                  <a:off x="963675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9" name="Straight Connector 158"/>
                <p:cNvCxnSpPr/>
                <p:nvPr/>
              </p:nvCxnSpPr>
              <p:spPr bwMode="auto">
                <a:xfrm>
                  <a:off x="938600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16869" name="Group 138"/>
              <p:cNvGrpSpPr>
                <a:grpSpLocks/>
              </p:cNvGrpSpPr>
              <p:nvPr/>
            </p:nvGrpSpPr>
            <p:grpSpPr bwMode="auto">
              <a:xfrm>
                <a:off x="1526796" y="3077273"/>
                <a:ext cx="201593" cy="45719"/>
                <a:chOff x="1501140" y="3070859"/>
                <a:chExt cx="201593" cy="45719"/>
              </a:xfrm>
            </p:grpSpPr>
            <p:sp>
              <p:nvSpPr>
                <p:cNvPr id="116878" name="Oval 147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879" name="Oval 148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880" name="Oval 149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grpSp>
            <p:nvGrpSpPr>
              <p:cNvPr id="116870" name="Group 139"/>
              <p:cNvGrpSpPr>
                <a:grpSpLocks/>
              </p:cNvGrpSpPr>
              <p:nvPr/>
            </p:nvGrpSpPr>
            <p:grpSpPr bwMode="auto">
              <a:xfrm>
                <a:off x="2145472" y="3077473"/>
                <a:ext cx="201593" cy="45719"/>
                <a:chOff x="1501140" y="3070859"/>
                <a:chExt cx="201593" cy="45719"/>
              </a:xfrm>
            </p:grpSpPr>
            <p:sp>
              <p:nvSpPr>
                <p:cNvPr id="116875" name="Oval 144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876" name="Oval 145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877" name="Oval 146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grpSp>
            <p:nvGrpSpPr>
              <p:cNvPr id="116871" name="Group 140"/>
              <p:cNvGrpSpPr>
                <a:grpSpLocks/>
              </p:cNvGrpSpPr>
              <p:nvPr/>
            </p:nvGrpSpPr>
            <p:grpSpPr bwMode="auto">
              <a:xfrm>
                <a:off x="2744906" y="3077673"/>
                <a:ext cx="201593" cy="45719"/>
                <a:chOff x="1501140" y="3070859"/>
                <a:chExt cx="201593" cy="45719"/>
              </a:xfrm>
            </p:grpSpPr>
            <p:sp>
              <p:nvSpPr>
                <p:cNvPr id="116872" name="Oval 141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873" name="Oval 142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874" name="Oval 143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</p:grpSp>
        <p:sp>
          <p:nvSpPr>
            <p:cNvPr id="116864" name="Line 113"/>
            <p:cNvSpPr>
              <a:spLocks noChangeShapeType="1"/>
            </p:cNvSpPr>
            <p:nvPr/>
          </p:nvSpPr>
          <p:spPr bwMode="auto">
            <a:xfrm>
              <a:off x="1924568" y="2656551"/>
              <a:ext cx="7938" cy="1066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65" name="Line 113"/>
            <p:cNvSpPr>
              <a:spLocks noChangeShapeType="1"/>
            </p:cNvSpPr>
            <p:nvPr/>
          </p:nvSpPr>
          <p:spPr bwMode="auto">
            <a:xfrm>
              <a:off x="2595717" y="2661363"/>
              <a:ext cx="7938" cy="1066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66" name="Line 117"/>
            <p:cNvSpPr>
              <a:spLocks noChangeShapeType="1"/>
            </p:cNvSpPr>
            <p:nvPr/>
          </p:nvSpPr>
          <p:spPr bwMode="auto">
            <a:xfrm flipV="1">
              <a:off x="1297142" y="2661362"/>
              <a:ext cx="186048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67" name="Rectangle 109"/>
            <p:cNvSpPr>
              <a:spLocks noChangeArrowheads="1"/>
            </p:cNvSpPr>
            <p:nvPr/>
          </p:nvSpPr>
          <p:spPr bwMode="auto">
            <a:xfrm>
              <a:off x="1297143" y="2412920"/>
              <a:ext cx="1860484" cy="1315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16779" name="Group 203"/>
          <p:cNvGrpSpPr>
            <a:grpSpLocks/>
          </p:cNvGrpSpPr>
          <p:nvPr/>
        </p:nvGrpSpPr>
        <p:grpSpPr bwMode="auto">
          <a:xfrm>
            <a:off x="5392738" y="4759325"/>
            <a:ext cx="430212" cy="306388"/>
            <a:chOff x="355958" y="2437424"/>
            <a:chExt cx="1990400" cy="1450803"/>
          </a:xfrm>
        </p:grpSpPr>
        <p:sp>
          <p:nvSpPr>
            <p:cNvPr id="116843" name="Rectangle 4"/>
            <p:cNvSpPr>
              <a:spLocks noChangeArrowheads="1"/>
            </p:cNvSpPr>
            <p:nvPr/>
          </p:nvSpPr>
          <p:spPr bwMode="auto">
            <a:xfrm>
              <a:off x="355958" y="2437424"/>
              <a:ext cx="1990400" cy="14508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1061045" y="2753142"/>
              <a:ext cx="661019" cy="10599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429405" y="2760662"/>
              <a:ext cx="624294" cy="10523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6846" name="Rectangle 207"/>
            <p:cNvSpPr>
              <a:spLocks noChangeArrowheads="1"/>
            </p:cNvSpPr>
            <p:nvPr/>
          </p:nvSpPr>
          <p:spPr bwMode="auto">
            <a:xfrm>
              <a:off x="427880" y="2504145"/>
              <a:ext cx="1855396" cy="2484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6847" name="Rectangle 208"/>
            <p:cNvSpPr>
              <a:spLocks noChangeArrowheads="1"/>
            </p:cNvSpPr>
            <p:nvPr/>
          </p:nvSpPr>
          <p:spPr bwMode="auto">
            <a:xfrm>
              <a:off x="1733172" y="2751938"/>
              <a:ext cx="542081" cy="106070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6848" name="Line 116"/>
            <p:cNvSpPr>
              <a:spLocks noChangeShapeType="1"/>
            </p:cNvSpPr>
            <p:nvPr/>
          </p:nvSpPr>
          <p:spPr bwMode="auto">
            <a:xfrm>
              <a:off x="422791" y="3018361"/>
              <a:ext cx="1860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49" name="Line 113"/>
            <p:cNvSpPr>
              <a:spLocks noChangeShapeType="1"/>
            </p:cNvSpPr>
            <p:nvPr/>
          </p:nvSpPr>
          <p:spPr bwMode="auto">
            <a:xfrm>
              <a:off x="1050217" y="2747776"/>
              <a:ext cx="7938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50" name="Line 113"/>
            <p:cNvSpPr>
              <a:spLocks noChangeShapeType="1"/>
            </p:cNvSpPr>
            <p:nvPr/>
          </p:nvSpPr>
          <p:spPr bwMode="auto">
            <a:xfrm>
              <a:off x="1721366" y="2752588"/>
              <a:ext cx="7938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51" name="Line 117"/>
            <p:cNvSpPr>
              <a:spLocks noChangeShapeType="1"/>
            </p:cNvSpPr>
            <p:nvPr/>
          </p:nvSpPr>
          <p:spPr bwMode="auto">
            <a:xfrm flipV="1">
              <a:off x="422791" y="2752587"/>
              <a:ext cx="1860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52" name="Rectangle 109"/>
            <p:cNvSpPr>
              <a:spLocks noChangeArrowheads="1"/>
            </p:cNvSpPr>
            <p:nvPr/>
          </p:nvSpPr>
          <p:spPr bwMode="auto">
            <a:xfrm>
              <a:off x="422792" y="2504145"/>
              <a:ext cx="1860484" cy="1315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16780" name="Group 214"/>
          <p:cNvGrpSpPr>
            <a:grpSpLocks/>
          </p:cNvGrpSpPr>
          <p:nvPr/>
        </p:nvGrpSpPr>
        <p:grpSpPr bwMode="auto">
          <a:xfrm>
            <a:off x="6053138" y="5583238"/>
            <a:ext cx="430212" cy="376237"/>
            <a:chOff x="355958" y="2437424"/>
            <a:chExt cx="1990400" cy="1450803"/>
          </a:xfrm>
        </p:grpSpPr>
        <p:sp>
          <p:nvSpPr>
            <p:cNvPr id="116833" name="Rectangle 4"/>
            <p:cNvSpPr>
              <a:spLocks noChangeArrowheads="1"/>
            </p:cNvSpPr>
            <p:nvPr/>
          </p:nvSpPr>
          <p:spPr bwMode="auto">
            <a:xfrm>
              <a:off x="355958" y="2437424"/>
              <a:ext cx="1990400" cy="14508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1061045" y="2755744"/>
              <a:ext cx="661019" cy="10590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429405" y="2755744"/>
              <a:ext cx="624294" cy="10590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6836" name="Rectangle 218"/>
            <p:cNvSpPr>
              <a:spLocks noChangeArrowheads="1"/>
            </p:cNvSpPr>
            <p:nvPr/>
          </p:nvSpPr>
          <p:spPr bwMode="auto">
            <a:xfrm>
              <a:off x="427880" y="2504145"/>
              <a:ext cx="1855396" cy="2484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6837" name="Rectangle 219"/>
            <p:cNvSpPr>
              <a:spLocks noChangeArrowheads="1"/>
            </p:cNvSpPr>
            <p:nvPr/>
          </p:nvSpPr>
          <p:spPr bwMode="auto">
            <a:xfrm>
              <a:off x="1733172" y="2751938"/>
              <a:ext cx="542081" cy="106070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6838" name="Line 116"/>
            <p:cNvSpPr>
              <a:spLocks noChangeShapeType="1"/>
            </p:cNvSpPr>
            <p:nvPr/>
          </p:nvSpPr>
          <p:spPr bwMode="auto">
            <a:xfrm>
              <a:off x="422791" y="3018361"/>
              <a:ext cx="1860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39" name="Line 113"/>
            <p:cNvSpPr>
              <a:spLocks noChangeShapeType="1"/>
            </p:cNvSpPr>
            <p:nvPr/>
          </p:nvSpPr>
          <p:spPr bwMode="auto">
            <a:xfrm>
              <a:off x="1050217" y="2747776"/>
              <a:ext cx="7938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40" name="Line 113"/>
            <p:cNvSpPr>
              <a:spLocks noChangeShapeType="1"/>
            </p:cNvSpPr>
            <p:nvPr/>
          </p:nvSpPr>
          <p:spPr bwMode="auto">
            <a:xfrm>
              <a:off x="1721366" y="2752588"/>
              <a:ext cx="7938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41" name="Line 117"/>
            <p:cNvSpPr>
              <a:spLocks noChangeShapeType="1"/>
            </p:cNvSpPr>
            <p:nvPr/>
          </p:nvSpPr>
          <p:spPr bwMode="auto">
            <a:xfrm flipV="1">
              <a:off x="422791" y="2752587"/>
              <a:ext cx="1860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42" name="Rectangle 109"/>
            <p:cNvSpPr>
              <a:spLocks noChangeArrowheads="1"/>
            </p:cNvSpPr>
            <p:nvPr/>
          </p:nvSpPr>
          <p:spPr bwMode="auto">
            <a:xfrm>
              <a:off x="422792" y="2504145"/>
              <a:ext cx="1860484" cy="1315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16781" name="Group 225"/>
          <p:cNvGrpSpPr>
            <a:grpSpLocks/>
          </p:cNvGrpSpPr>
          <p:nvPr/>
        </p:nvGrpSpPr>
        <p:grpSpPr bwMode="auto">
          <a:xfrm>
            <a:off x="6483350" y="6132513"/>
            <a:ext cx="431800" cy="374650"/>
            <a:chOff x="355958" y="2437424"/>
            <a:chExt cx="1990400" cy="1450803"/>
          </a:xfrm>
        </p:grpSpPr>
        <p:sp>
          <p:nvSpPr>
            <p:cNvPr id="116823" name="Rectangle 4"/>
            <p:cNvSpPr>
              <a:spLocks noChangeArrowheads="1"/>
            </p:cNvSpPr>
            <p:nvPr/>
          </p:nvSpPr>
          <p:spPr bwMode="auto">
            <a:xfrm>
              <a:off x="355958" y="2437424"/>
              <a:ext cx="1990400" cy="14508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1058452" y="2750943"/>
              <a:ext cx="665908" cy="10635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436454" y="2757092"/>
              <a:ext cx="621998" cy="10573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6826" name="Rectangle 229"/>
            <p:cNvSpPr>
              <a:spLocks noChangeArrowheads="1"/>
            </p:cNvSpPr>
            <p:nvPr/>
          </p:nvSpPr>
          <p:spPr bwMode="auto">
            <a:xfrm>
              <a:off x="427880" y="2504145"/>
              <a:ext cx="1855396" cy="2484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6827" name="Rectangle 230"/>
            <p:cNvSpPr>
              <a:spLocks noChangeArrowheads="1"/>
            </p:cNvSpPr>
            <p:nvPr/>
          </p:nvSpPr>
          <p:spPr bwMode="auto">
            <a:xfrm>
              <a:off x="1733172" y="2751938"/>
              <a:ext cx="542081" cy="106070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6828" name="Line 116"/>
            <p:cNvSpPr>
              <a:spLocks noChangeShapeType="1"/>
            </p:cNvSpPr>
            <p:nvPr/>
          </p:nvSpPr>
          <p:spPr bwMode="auto">
            <a:xfrm>
              <a:off x="422791" y="3018361"/>
              <a:ext cx="1860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29" name="Line 113"/>
            <p:cNvSpPr>
              <a:spLocks noChangeShapeType="1"/>
            </p:cNvSpPr>
            <p:nvPr/>
          </p:nvSpPr>
          <p:spPr bwMode="auto">
            <a:xfrm>
              <a:off x="1050217" y="2747776"/>
              <a:ext cx="7938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30" name="Line 113"/>
            <p:cNvSpPr>
              <a:spLocks noChangeShapeType="1"/>
            </p:cNvSpPr>
            <p:nvPr/>
          </p:nvSpPr>
          <p:spPr bwMode="auto">
            <a:xfrm>
              <a:off x="1721366" y="2752588"/>
              <a:ext cx="7938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31" name="Line 117"/>
            <p:cNvSpPr>
              <a:spLocks noChangeShapeType="1"/>
            </p:cNvSpPr>
            <p:nvPr/>
          </p:nvSpPr>
          <p:spPr bwMode="auto">
            <a:xfrm flipV="1">
              <a:off x="422791" y="2752587"/>
              <a:ext cx="1860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32" name="Rectangle 109"/>
            <p:cNvSpPr>
              <a:spLocks noChangeArrowheads="1"/>
            </p:cNvSpPr>
            <p:nvPr/>
          </p:nvSpPr>
          <p:spPr bwMode="auto">
            <a:xfrm>
              <a:off x="422792" y="2504145"/>
              <a:ext cx="1860484" cy="1315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16782" name="Group 236"/>
          <p:cNvGrpSpPr>
            <a:grpSpLocks/>
          </p:cNvGrpSpPr>
          <p:nvPr/>
        </p:nvGrpSpPr>
        <p:grpSpPr bwMode="auto">
          <a:xfrm>
            <a:off x="4835525" y="4545013"/>
            <a:ext cx="431800" cy="306387"/>
            <a:chOff x="355958" y="2437424"/>
            <a:chExt cx="1990400" cy="1450803"/>
          </a:xfrm>
        </p:grpSpPr>
        <p:sp>
          <p:nvSpPr>
            <p:cNvPr id="116813" name="Rectangle 4"/>
            <p:cNvSpPr>
              <a:spLocks noChangeArrowheads="1"/>
            </p:cNvSpPr>
            <p:nvPr/>
          </p:nvSpPr>
          <p:spPr bwMode="auto">
            <a:xfrm>
              <a:off x="355958" y="2437424"/>
              <a:ext cx="1990400" cy="14508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1058452" y="2753143"/>
              <a:ext cx="665908" cy="10599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436454" y="2760658"/>
              <a:ext cx="621998" cy="10523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6816" name="Rectangle 240"/>
            <p:cNvSpPr>
              <a:spLocks noChangeArrowheads="1"/>
            </p:cNvSpPr>
            <p:nvPr/>
          </p:nvSpPr>
          <p:spPr bwMode="auto">
            <a:xfrm>
              <a:off x="427880" y="2504145"/>
              <a:ext cx="1855396" cy="2484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6817" name="Rectangle 241"/>
            <p:cNvSpPr>
              <a:spLocks noChangeArrowheads="1"/>
            </p:cNvSpPr>
            <p:nvPr/>
          </p:nvSpPr>
          <p:spPr bwMode="auto">
            <a:xfrm>
              <a:off x="1733172" y="2751938"/>
              <a:ext cx="542081" cy="106070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6818" name="Line 116"/>
            <p:cNvSpPr>
              <a:spLocks noChangeShapeType="1"/>
            </p:cNvSpPr>
            <p:nvPr/>
          </p:nvSpPr>
          <p:spPr bwMode="auto">
            <a:xfrm>
              <a:off x="422791" y="3018361"/>
              <a:ext cx="1860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19" name="Line 113"/>
            <p:cNvSpPr>
              <a:spLocks noChangeShapeType="1"/>
            </p:cNvSpPr>
            <p:nvPr/>
          </p:nvSpPr>
          <p:spPr bwMode="auto">
            <a:xfrm>
              <a:off x="1050217" y="2747776"/>
              <a:ext cx="7938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20" name="Line 113"/>
            <p:cNvSpPr>
              <a:spLocks noChangeShapeType="1"/>
            </p:cNvSpPr>
            <p:nvPr/>
          </p:nvSpPr>
          <p:spPr bwMode="auto">
            <a:xfrm>
              <a:off x="1721366" y="2752588"/>
              <a:ext cx="7938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21" name="Line 117"/>
            <p:cNvSpPr>
              <a:spLocks noChangeShapeType="1"/>
            </p:cNvSpPr>
            <p:nvPr/>
          </p:nvSpPr>
          <p:spPr bwMode="auto">
            <a:xfrm flipV="1">
              <a:off x="422791" y="2752587"/>
              <a:ext cx="1860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22" name="Rectangle 109"/>
            <p:cNvSpPr>
              <a:spLocks noChangeArrowheads="1"/>
            </p:cNvSpPr>
            <p:nvPr/>
          </p:nvSpPr>
          <p:spPr bwMode="auto">
            <a:xfrm>
              <a:off x="422792" y="2504145"/>
              <a:ext cx="1860484" cy="1315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</p:grpSp>
      <p:cxnSp>
        <p:nvCxnSpPr>
          <p:cNvPr id="248" name="Straight Arrow Connector 247"/>
          <p:cNvCxnSpPr>
            <a:cxnSpLocks noChangeShapeType="1"/>
            <a:stCxn id="116793" idx="2"/>
          </p:cNvCxnSpPr>
          <p:nvPr/>
        </p:nvCxnSpPr>
        <p:spPr bwMode="auto">
          <a:xfrm>
            <a:off x="5051425" y="2895600"/>
            <a:ext cx="1588" cy="1895475"/>
          </a:xfrm>
          <a:prstGeom prst="straightConnector1">
            <a:avLst/>
          </a:prstGeom>
          <a:noFill/>
          <a:ln w="9525">
            <a:solidFill>
              <a:srgbClr val="009973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9" name="Straight Arrow Connector 248"/>
          <p:cNvCxnSpPr>
            <a:cxnSpLocks noChangeShapeType="1"/>
          </p:cNvCxnSpPr>
          <p:nvPr/>
        </p:nvCxnSpPr>
        <p:spPr bwMode="auto">
          <a:xfrm>
            <a:off x="5564188" y="2903538"/>
            <a:ext cx="44450" cy="2119312"/>
          </a:xfrm>
          <a:prstGeom prst="straightConnector1">
            <a:avLst/>
          </a:prstGeom>
          <a:noFill/>
          <a:ln w="9525">
            <a:solidFill>
              <a:srgbClr val="009973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0" name="Straight Arrow Connector 249"/>
          <p:cNvCxnSpPr>
            <a:cxnSpLocks noChangeShapeType="1"/>
          </p:cNvCxnSpPr>
          <p:nvPr/>
        </p:nvCxnSpPr>
        <p:spPr bwMode="auto">
          <a:xfrm>
            <a:off x="6196013" y="2895600"/>
            <a:ext cx="63500" cy="2944813"/>
          </a:xfrm>
          <a:prstGeom prst="straightConnector1">
            <a:avLst/>
          </a:prstGeom>
          <a:noFill/>
          <a:ln w="9525">
            <a:solidFill>
              <a:srgbClr val="009973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1" name="Straight Arrow Connector 250"/>
          <p:cNvCxnSpPr>
            <a:cxnSpLocks noChangeShapeType="1"/>
            <a:stCxn id="116808" idx="2"/>
          </p:cNvCxnSpPr>
          <p:nvPr/>
        </p:nvCxnSpPr>
        <p:spPr bwMode="auto">
          <a:xfrm>
            <a:off x="6669088" y="2895600"/>
            <a:ext cx="22225" cy="3492500"/>
          </a:xfrm>
          <a:prstGeom prst="straightConnector1">
            <a:avLst/>
          </a:prstGeom>
          <a:noFill/>
          <a:ln w="9525">
            <a:solidFill>
              <a:srgbClr val="009973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6787" name="Group 251"/>
          <p:cNvGrpSpPr>
            <a:grpSpLocks/>
          </p:cNvGrpSpPr>
          <p:nvPr/>
        </p:nvGrpSpPr>
        <p:grpSpPr bwMode="auto">
          <a:xfrm>
            <a:off x="6505575" y="2647950"/>
            <a:ext cx="327025" cy="247650"/>
            <a:chOff x="8481778" y="1650237"/>
            <a:chExt cx="327460" cy="247650"/>
          </a:xfrm>
        </p:grpSpPr>
        <p:sp>
          <p:nvSpPr>
            <p:cNvPr id="116808" name="Rectangle 129"/>
            <p:cNvSpPr>
              <a:spLocks noChangeArrowheads="1"/>
            </p:cNvSpPr>
            <p:nvPr/>
          </p:nvSpPr>
          <p:spPr bwMode="auto">
            <a:xfrm>
              <a:off x="8483154" y="1650237"/>
              <a:ext cx="326082" cy="2476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809" name="Line 130"/>
            <p:cNvSpPr>
              <a:spLocks noChangeShapeType="1"/>
            </p:cNvSpPr>
            <p:nvPr/>
          </p:nvSpPr>
          <p:spPr bwMode="auto">
            <a:xfrm>
              <a:off x="8715682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10" name="Line 131"/>
            <p:cNvSpPr>
              <a:spLocks noChangeShapeType="1"/>
            </p:cNvSpPr>
            <p:nvPr/>
          </p:nvSpPr>
          <p:spPr bwMode="auto">
            <a:xfrm>
              <a:off x="8483154" y="1740725"/>
              <a:ext cx="3260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11" name="Line 132"/>
            <p:cNvSpPr>
              <a:spLocks noChangeShapeType="1"/>
            </p:cNvSpPr>
            <p:nvPr/>
          </p:nvSpPr>
          <p:spPr bwMode="auto">
            <a:xfrm flipV="1">
              <a:off x="8481778" y="1691512"/>
              <a:ext cx="32746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12" name="Line 130"/>
            <p:cNvSpPr>
              <a:spLocks noChangeShapeType="1"/>
            </p:cNvSpPr>
            <p:nvPr/>
          </p:nvSpPr>
          <p:spPr bwMode="auto">
            <a:xfrm>
              <a:off x="8602857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6788" name="Group 257"/>
          <p:cNvGrpSpPr>
            <a:grpSpLocks/>
          </p:cNvGrpSpPr>
          <p:nvPr/>
        </p:nvGrpSpPr>
        <p:grpSpPr bwMode="auto">
          <a:xfrm>
            <a:off x="6015038" y="2647950"/>
            <a:ext cx="327025" cy="247650"/>
            <a:chOff x="8481778" y="1650237"/>
            <a:chExt cx="327460" cy="247650"/>
          </a:xfrm>
        </p:grpSpPr>
        <p:sp>
          <p:nvSpPr>
            <p:cNvPr id="116803" name="Rectangle 129"/>
            <p:cNvSpPr>
              <a:spLocks noChangeArrowheads="1"/>
            </p:cNvSpPr>
            <p:nvPr/>
          </p:nvSpPr>
          <p:spPr bwMode="auto">
            <a:xfrm>
              <a:off x="8483154" y="1650237"/>
              <a:ext cx="326082" cy="2476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804" name="Line 130"/>
            <p:cNvSpPr>
              <a:spLocks noChangeShapeType="1"/>
            </p:cNvSpPr>
            <p:nvPr/>
          </p:nvSpPr>
          <p:spPr bwMode="auto">
            <a:xfrm>
              <a:off x="8715682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05" name="Line 131"/>
            <p:cNvSpPr>
              <a:spLocks noChangeShapeType="1"/>
            </p:cNvSpPr>
            <p:nvPr/>
          </p:nvSpPr>
          <p:spPr bwMode="auto">
            <a:xfrm>
              <a:off x="8483154" y="1740725"/>
              <a:ext cx="3260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06" name="Line 132"/>
            <p:cNvSpPr>
              <a:spLocks noChangeShapeType="1"/>
            </p:cNvSpPr>
            <p:nvPr/>
          </p:nvSpPr>
          <p:spPr bwMode="auto">
            <a:xfrm flipV="1">
              <a:off x="8481778" y="1691512"/>
              <a:ext cx="32746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07" name="Line 130"/>
            <p:cNvSpPr>
              <a:spLocks noChangeShapeType="1"/>
            </p:cNvSpPr>
            <p:nvPr/>
          </p:nvSpPr>
          <p:spPr bwMode="auto">
            <a:xfrm>
              <a:off x="8602857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6789" name="Group 263"/>
          <p:cNvGrpSpPr>
            <a:grpSpLocks/>
          </p:cNvGrpSpPr>
          <p:nvPr/>
        </p:nvGrpSpPr>
        <p:grpSpPr bwMode="auto">
          <a:xfrm>
            <a:off x="5386388" y="2647950"/>
            <a:ext cx="327025" cy="247650"/>
            <a:chOff x="8481778" y="1650237"/>
            <a:chExt cx="327460" cy="247650"/>
          </a:xfrm>
        </p:grpSpPr>
        <p:sp>
          <p:nvSpPr>
            <p:cNvPr id="116798" name="Rectangle 129"/>
            <p:cNvSpPr>
              <a:spLocks noChangeArrowheads="1"/>
            </p:cNvSpPr>
            <p:nvPr/>
          </p:nvSpPr>
          <p:spPr bwMode="auto">
            <a:xfrm>
              <a:off x="8483154" y="1650237"/>
              <a:ext cx="326082" cy="2476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799" name="Line 130"/>
            <p:cNvSpPr>
              <a:spLocks noChangeShapeType="1"/>
            </p:cNvSpPr>
            <p:nvPr/>
          </p:nvSpPr>
          <p:spPr bwMode="auto">
            <a:xfrm>
              <a:off x="8715682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00" name="Line 131"/>
            <p:cNvSpPr>
              <a:spLocks noChangeShapeType="1"/>
            </p:cNvSpPr>
            <p:nvPr/>
          </p:nvSpPr>
          <p:spPr bwMode="auto">
            <a:xfrm>
              <a:off x="8483154" y="1740725"/>
              <a:ext cx="3260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01" name="Line 132"/>
            <p:cNvSpPr>
              <a:spLocks noChangeShapeType="1"/>
            </p:cNvSpPr>
            <p:nvPr/>
          </p:nvSpPr>
          <p:spPr bwMode="auto">
            <a:xfrm flipV="1">
              <a:off x="8481778" y="1691512"/>
              <a:ext cx="32746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02" name="Line 130"/>
            <p:cNvSpPr>
              <a:spLocks noChangeShapeType="1"/>
            </p:cNvSpPr>
            <p:nvPr/>
          </p:nvSpPr>
          <p:spPr bwMode="auto">
            <a:xfrm>
              <a:off x="8602857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6790" name="Group 269"/>
          <p:cNvGrpSpPr>
            <a:grpSpLocks/>
          </p:cNvGrpSpPr>
          <p:nvPr/>
        </p:nvGrpSpPr>
        <p:grpSpPr bwMode="auto">
          <a:xfrm>
            <a:off x="4886325" y="2647950"/>
            <a:ext cx="328613" cy="247650"/>
            <a:chOff x="8481778" y="1650237"/>
            <a:chExt cx="327460" cy="247650"/>
          </a:xfrm>
        </p:grpSpPr>
        <p:sp>
          <p:nvSpPr>
            <p:cNvPr id="116793" name="Rectangle 129"/>
            <p:cNvSpPr>
              <a:spLocks noChangeArrowheads="1"/>
            </p:cNvSpPr>
            <p:nvPr/>
          </p:nvSpPr>
          <p:spPr bwMode="auto">
            <a:xfrm>
              <a:off x="8483154" y="1650237"/>
              <a:ext cx="326082" cy="2476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794" name="Line 130"/>
            <p:cNvSpPr>
              <a:spLocks noChangeShapeType="1"/>
            </p:cNvSpPr>
            <p:nvPr/>
          </p:nvSpPr>
          <p:spPr bwMode="auto">
            <a:xfrm>
              <a:off x="8715682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95" name="Line 131"/>
            <p:cNvSpPr>
              <a:spLocks noChangeShapeType="1"/>
            </p:cNvSpPr>
            <p:nvPr/>
          </p:nvSpPr>
          <p:spPr bwMode="auto">
            <a:xfrm>
              <a:off x="8483154" y="1740725"/>
              <a:ext cx="3260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96" name="Line 132"/>
            <p:cNvSpPr>
              <a:spLocks noChangeShapeType="1"/>
            </p:cNvSpPr>
            <p:nvPr/>
          </p:nvSpPr>
          <p:spPr bwMode="auto">
            <a:xfrm flipV="1">
              <a:off x="8481778" y="1691512"/>
              <a:ext cx="32746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97" name="Line 130"/>
            <p:cNvSpPr>
              <a:spLocks noChangeShapeType="1"/>
            </p:cNvSpPr>
            <p:nvPr/>
          </p:nvSpPr>
          <p:spPr bwMode="auto">
            <a:xfrm>
              <a:off x="8602857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14</a:t>
            </a:fld>
            <a:endParaRPr lang="en-US"/>
          </a:p>
        </p:txBody>
      </p:sp>
      <p:sp>
        <p:nvSpPr>
          <p:cNvPr id="272" name="Title 1"/>
          <p:cNvSpPr txBox="1">
            <a:spLocks/>
          </p:cNvSpPr>
          <p:nvPr/>
        </p:nvSpPr>
        <p:spPr bwMode="auto">
          <a:xfrm>
            <a:off x="371475" y="179388"/>
            <a:ext cx="8229600" cy="90805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4000" dirty="0">
                <a:solidFill>
                  <a:srgbClr val="000099"/>
                </a:solidFill>
                <a:latin typeface="+mj-lt"/>
                <a:cs typeface="Arial" pitchFamily="34" charset="0"/>
              </a:rPr>
              <a:t>Generalized Forwarding and SDN</a:t>
            </a:r>
          </a:p>
        </p:txBody>
      </p:sp>
      <p:sp>
        <p:nvSpPr>
          <p:cNvPr id="269" name="页脚占位符 1"/>
          <p:cNvSpPr>
            <a:spLocks noGrp="1"/>
          </p:cNvSpPr>
          <p:nvPr>
            <p:ph type="ftr" sz="quarter" idx="10"/>
          </p:nvPr>
        </p:nvSpPr>
        <p:spPr>
          <a:xfrm>
            <a:off x="2686844" y="6624638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7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1" name="Picture 1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835025"/>
            <a:ext cx="76708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2" name="Title 1"/>
          <p:cNvSpPr>
            <a:spLocks noGrp="1"/>
          </p:cNvSpPr>
          <p:nvPr>
            <p:ph type="title" idx="4294967295"/>
          </p:nvPr>
        </p:nvSpPr>
        <p:spPr>
          <a:xfrm>
            <a:off x="452438" y="142874"/>
            <a:ext cx="8435975" cy="1000125"/>
          </a:xfrm>
        </p:spPr>
        <p:txBody>
          <a:bodyPr/>
          <a:lstStyle/>
          <a:p>
            <a:r>
              <a:rPr lang="en-US" altLang="en-US" dirty="0" smtClean="0">
                <a:latin typeface="Calibri" pitchFamily="34" charset="0"/>
                <a:ea typeface="ＭＳ Ｐゴシック" pitchFamily="34" charset="-128"/>
              </a:rPr>
              <a:t>OpenFlow data plane abstraction</a:t>
            </a:r>
          </a:p>
        </p:txBody>
      </p:sp>
      <p:sp>
        <p:nvSpPr>
          <p:cNvPr id="117763" name="Content Placeholder 2"/>
          <p:cNvSpPr>
            <a:spLocks noGrp="1"/>
          </p:cNvSpPr>
          <p:nvPr>
            <p:ph idx="1"/>
          </p:nvPr>
        </p:nvSpPr>
        <p:spPr>
          <a:xfrm>
            <a:off x="431800" y="1243013"/>
            <a:ext cx="8458200" cy="5334000"/>
          </a:xfrm>
        </p:spPr>
        <p:txBody>
          <a:bodyPr/>
          <a:lstStyle/>
          <a:p>
            <a:r>
              <a:rPr lang="en-US" altLang="en-US" i="1" dirty="0" smtClean="0">
                <a:solidFill>
                  <a:srgbClr val="000090"/>
                </a:solidFill>
                <a:latin typeface="Calibri" pitchFamily="34" charset="0"/>
                <a:ea typeface="ＭＳ Ｐゴシック" pitchFamily="34" charset="-128"/>
                <a:cs typeface="ＭＳ Ｐゴシック" pitchFamily="34" charset="-128"/>
              </a:rPr>
              <a:t>flow</a:t>
            </a:r>
            <a:r>
              <a:rPr lang="en-US" altLang="en-US" dirty="0" smtClean="0">
                <a:solidFill>
                  <a:srgbClr val="000090"/>
                </a:solidFill>
                <a:latin typeface="Calibri" pitchFamily="34" charset="0"/>
                <a:ea typeface="ＭＳ Ｐゴシック" pitchFamily="34" charset="-128"/>
                <a:cs typeface="ＭＳ Ｐゴシック" pitchFamily="34" charset="-128"/>
              </a:rPr>
              <a:t>: defined by header fields</a:t>
            </a:r>
          </a:p>
          <a:p>
            <a:r>
              <a:rPr lang="en-US" altLang="en-US" dirty="0" smtClean="0">
                <a:solidFill>
                  <a:srgbClr val="000090"/>
                </a:solidFill>
                <a:latin typeface="Calibri" pitchFamily="34" charset="0"/>
                <a:ea typeface="ＭＳ Ｐゴシック" pitchFamily="34" charset="-128"/>
                <a:cs typeface="ＭＳ Ｐゴシック" pitchFamily="34" charset="-128"/>
              </a:rPr>
              <a:t>generalized forwarding: simple packet-handling rules</a:t>
            </a:r>
          </a:p>
          <a:p>
            <a:pPr lvl="1"/>
            <a:r>
              <a:rPr lang="en-US" altLang="en-US" sz="2200" i="1" dirty="0" smtClean="0">
                <a:solidFill>
                  <a:srgbClr val="CC0000"/>
                </a:solidFill>
                <a:latin typeface="Calibri" pitchFamily="34" charset="0"/>
                <a:ea typeface="ＭＳ Ｐゴシック" pitchFamily="34" charset="-128"/>
              </a:rPr>
              <a:t>Pattern</a:t>
            </a:r>
            <a:r>
              <a:rPr lang="en-US" altLang="en-US" sz="2200" i="1" dirty="0" smtClean="0">
                <a:solidFill>
                  <a:srgbClr val="000090"/>
                </a:solidFill>
                <a:latin typeface="Calibri" pitchFamily="34" charset="0"/>
                <a:ea typeface="ＭＳ Ｐゴシック" pitchFamily="34" charset="-128"/>
              </a:rPr>
              <a:t>: </a:t>
            </a:r>
            <a:r>
              <a:rPr lang="en-US" altLang="en-US" sz="2200" dirty="0" smtClean="0">
                <a:solidFill>
                  <a:srgbClr val="000090"/>
                </a:solidFill>
                <a:latin typeface="Calibri" pitchFamily="34" charset="0"/>
                <a:ea typeface="ＭＳ Ｐゴシック" pitchFamily="34" charset="-128"/>
              </a:rPr>
              <a:t>match </a:t>
            </a:r>
            <a:r>
              <a:rPr lang="en-US" altLang="en-US" sz="2200" dirty="0" smtClean="0">
                <a:latin typeface="Calibri" pitchFamily="34" charset="0"/>
                <a:ea typeface="ＭＳ Ｐゴシック" pitchFamily="34" charset="-128"/>
              </a:rPr>
              <a:t>values in packet header fields</a:t>
            </a:r>
          </a:p>
          <a:p>
            <a:pPr lvl="1"/>
            <a:r>
              <a:rPr lang="en-US" altLang="en-US" sz="2200" i="1" dirty="0" smtClean="0">
                <a:solidFill>
                  <a:srgbClr val="CC0000"/>
                </a:solidFill>
                <a:latin typeface="Calibri" pitchFamily="34" charset="0"/>
                <a:ea typeface="ＭＳ Ｐゴシック" pitchFamily="34" charset="-128"/>
              </a:rPr>
              <a:t>Actions: for matched packet: </a:t>
            </a:r>
            <a:r>
              <a:rPr lang="en-US" altLang="en-US" sz="2200" dirty="0" smtClean="0">
                <a:latin typeface="Calibri" pitchFamily="34" charset="0"/>
                <a:ea typeface="ＭＳ Ｐゴシック" pitchFamily="34" charset="-128"/>
              </a:rPr>
              <a:t>drop, forward, modify, matched packet or send matched packet to controller </a:t>
            </a:r>
          </a:p>
          <a:p>
            <a:pPr lvl="1"/>
            <a:r>
              <a:rPr lang="en-US" altLang="en-US" sz="2200" i="1" dirty="0" smtClean="0">
                <a:solidFill>
                  <a:srgbClr val="CC0000"/>
                </a:solidFill>
                <a:latin typeface="Calibri" pitchFamily="34" charset="0"/>
                <a:ea typeface="ＭＳ Ｐゴシック" pitchFamily="34" charset="-128"/>
              </a:rPr>
              <a:t>Priority</a:t>
            </a:r>
            <a:r>
              <a:rPr lang="en-US" altLang="en-US" sz="2200" dirty="0" smtClean="0">
                <a:latin typeface="Calibri" pitchFamily="34" charset="0"/>
                <a:ea typeface="ＭＳ Ｐゴシック" pitchFamily="34" charset="-128"/>
              </a:rPr>
              <a:t>: disambiguate overlapping patterns</a:t>
            </a:r>
          </a:p>
          <a:p>
            <a:pPr lvl="1"/>
            <a:r>
              <a:rPr lang="en-US" altLang="en-US" sz="2200" i="1" dirty="0" smtClean="0">
                <a:solidFill>
                  <a:srgbClr val="CC0000"/>
                </a:solidFill>
                <a:latin typeface="Calibri" pitchFamily="34" charset="0"/>
                <a:ea typeface="ＭＳ Ｐゴシック" pitchFamily="34" charset="-128"/>
              </a:rPr>
              <a:t>Counters: </a:t>
            </a:r>
            <a:r>
              <a:rPr lang="en-US" altLang="en-US" sz="2200" dirty="0" smtClean="0">
                <a:latin typeface="Calibri" pitchFamily="34" charset="0"/>
                <a:ea typeface="ＭＳ Ｐゴシック" pitchFamily="34" charset="-128"/>
              </a:rPr>
              <a:t>#bytes and #packets</a:t>
            </a:r>
          </a:p>
        </p:txBody>
      </p:sp>
      <p:cxnSp>
        <p:nvCxnSpPr>
          <p:cNvPr id="21" name="Straight Connector 20"/>
          <p:cNvCxnSpPr>
            <a:cxnSpLocks noChangeShapeType="1"/>
          </p:cNvCxnSpPr>
          <p:nvPr/>
        </p:nvCxnSpPr>
        <p:spPr bwMode="auto">
          <a:xfrm>
            <a:off x="2393950" y="4635500"/>
            <a:ext cx="1127125" cy="19050"/>
          </a:xfrm>
          <a:prstGeom prst="line">
            <a:avLst/>
          </a:prstGeom>
          <a:noFill/>
          <a:ln w="25400">
            <a:solidFill>
              <a:srgbClr val="8E8EE4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22"/>
          <p:cNvCxnSpPr>
            <a:cxnSpLocks noChangeShapeType="1"/>
          </p:cNvCxnSpPr>
          <p:nvPr/>
        </p:nvCxnSpPr>
        <p:spPr bwMode="auto">
          <a:xfrm>
            <a:off x="4984750" y="4635500"/>
            <a:ext cx="1127125" cy="19050"/>
          </a:xfrm>
          <a:prstGeom prst="line">
            <a:avLst/>
          </a:prstGeom>
          <a:noFill/>
          <a:ln w="25400">
            <a:solidFill>
              <a:srgbClr val="8E8EE4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7766" name="Group 7"/>
          <p:cNvGrpSpPr>
            <a:grpSpLocks/>
          </p:cNvGrpSpPr>
          <p:nvPr/>
        </p:nvGrpSpPr>
        <p:grpSpPr bwMode="auto">
          <a:xfrm>
            <a:off x="3427413" y="4233863"/>
            <a:ext cx="1652587" cy="868362"/>
            <a:chOff x="1871277" y="1576300"/>
            <a:chExt cx="1128371" cy="437861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flipV="1">
              <a:off x="1874528" y="1694771"/>
              <a:ext cx="1125120" cy="31939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 sz="1800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871277" y="1739597"/>
              <a:ext cx="1128371" cy="116069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 sz="1800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20" cy="31939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 sz="1800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2160686" y="1673158"/>
              <a:ext cx="546301" cy="160896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2103238" y="1633134"/>
              <a:ext cx="661197" cy="111267"/>
            </a:xfrm>
            <a:custGeom>
              <a:avLst/>
              <a:gdLst>
                <a:gd name="T0" fmla="*/ 0 w 3723451"/>
                <a:gd name="T1" fmla="*/ 27221 h 932950"/>
                <a:gd name="T2" fmla="*/ 116342 w 3723451"/>
                <a:gd name="T3" fmla="*/ 321 h 932950"/>
                <a:gd name="T4" fmla="*/ 329542 w 3723451"/>
                <a:gd name="T5" fmla="*/ 62084 h 932950"/>
                <a:gd name="T6" fmla="*/ 532938 w 3723451"/>
                <a:gd name="T7" fmla="*/ 0 h 932950"/>
                <a:gd name="T8" fmla="*/ 661197 w 3723451"/>
                <a:gd name="T9" fmla="*/ 24705 h 932950"/>
                <a:gd name="T10" fmla="*/ 565772 w 3723451"/>
                <a:gd name="T11" fmla="*/ 55085 h 932950"/>
                <a:gd name="T12" fmla="*/ 535050 w 3723451"/>
                <a:gd name="T13" fmla="*/ 46894 h 932950"/>
                <a:gd name="T14" fmla="*/ 333288 w 3723451"/>
                <a:gd name="T15" fmla="*/ 111267 h 932950"/>
                <a:gd name="T16" fmla="*/ 126366 w 3723451"/>
                <a:gd name="T17" fmla="*/ 49262 h 932950"/>
                <a:gd name="T18" fmla="*/ 92910 w 3723451"/>
                <a:gd name="T19" fmla="*/ 55954 h 932950"/>
                <a:gd name="T20" fmla="*/ 0 w 3723451"/>
                <a:gd name="T21" fmla="*/ 27221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538978" y="1727590"/>
              <a:ext cx="241716" cy="96858"/>
            </a:xfrm>
            <a:custGeom>
              <a:avLst/>
              <a:gdLst>
                <a:gd name="T0" fmla="*/ 0 w 1366596"/>
                <a:gd name="T1" fmla="*/ 0 h 809868"/>
                <a:gd name="T2" fmla="*/ 241716 w 1366596"/>
                <a:gd name="T3" fmla="*/ 74845 h 809868"/>
                <a:gd name="T4" fmla="*/ 153005 w 1366596"/>
                <a:gd name="T5" fmla="*/ 96858 h 809868"/>
                <a:gd name="T6" fmla="*/ 814 w 1366596"/>
                <a:gd name="T7" fmla="*/ 51181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2090231" y="1729992"/>
              <a:ext cx="238465" cy="96858"/>
            </a:xfrm>
            <a:custGeom>
              <a:avLst/>
              <a:gdLst>
                <a:gd name="T0" fmla="*/ 235210 w 1348191"/>
                <a:gd name="T1" fmla="*/ 0 h 791462"/>
                <a:gd name="T2" fmla="*/ 238465 w 1348191"/>
                <a:gd name="T3" fmla="*/ 46740 h 791462"/>
                <a:gd name="T4" fmla="*/ 86271 w 1348191"/>
                <a:gd name="T5" fmla="*/ 96858 h 791462"/>
                <a:gd name="T6" fmla="*/ 0 w 1348191"/>
                <a:gd name="T7" fmla="*/ 74896 h 791462"/>
                <a:gd name="T8" fmla="*/ 235210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24" name="Straight Connector 23"/>
            <p:cNvCxnSpPr>
              <a:cxnSpLocks noChangeShapeType="1"/>
              <a:endCxn id="17" idx="2"/>
            </p:cNvCxnSpPr>
            <p:nvPr/>
          </p:nvCxnSpPr>
          <p:spPr bwMode="auto">
            <a:xfrm flipH="1" flipV="1">
              <a:off x="1871277" y="1737196"/>
              <a:ext cx="3251" cy="1232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Connector 24"/>
            <p:cNvCxnSpPr>
              <a:cxnSpLocks noChangeShapeType="1"/>
            </p:cNvCxnSpPr>
            <p:nvPr/>
          </p:nvCxnSpPr>
          <p:spPr bwMode="auto">
            <a:xfrm flipH="1" flipV="1">
              <a:off x="2996397" y="1734795"/>
              <a:ext cx="3251" cy="1232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6" name="Straight Connector 25"/>
          <p:cNvCxnSpPr>
            <a:cxnSpLocks noChangeShapeType="1"/>
          </p:cNvCxnSpPr>
          <p:nvPr/>
        </p:nvCxnSpPr>
        <p:spPr bwMode="auto">
          <a:xfrm>
            <a:off x="4883150" y="4935538"/>
            <a:ext cx="1106488" cy="355600"/>
          </a:xfrm>
          <a:prstGeom prst="line">
            <a:avLst/>
          </a:prstGeom>
          <a:noFill/>
          <a:ln w="25400">
            <a:solidFill>
              <a:srgbClr val="8E8EE4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Connector 26"/>
          <p:cNvCxnSpPr>
            <a:cxnSpLocks noChangeShapeType="1"/>
          </p:cNvCxnSpPr>
          <p:nvPr/>
        </p:nvCxnSpPr>
        <p:spPr bwMode="auto">
          <a:xfrm flipV="1">
            <a:off x="4992688" y="4106863"/>
            <a:ext cx="1357312" cy="304800"/>
          </a:xfrm>
          <a:prstGeom prst="line">
            <a:avLst/>
          </a:prstGeom>
          <a:noFill/>
          <a:ln w="25400">
            <a:solidFill>
              <a:srgbClr val="8E8EE4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7769" name="TextBox 8"/>
          <p:cNvSpPr txBox="1">
            <a:spLocks noChangeArrowheads="1"/>
          </p:cNvSpPr>
          <p:nvPr/>
        </p:nvSpPr>
        <p:spPr bwMode="auto">
          <a:xfrm>
            <a:off x="952500" y="5691188"/>
            <a:ext cx="78105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i="1"/>
              <a:t>Flow table in a router (computed and distributed by controller) define router’s match+action rules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15</a:t>
            </a:fld>
            <a:endParaRPr lang="en-US"/>
          </a:p>
        </p:txBody>
      </p:sp>
      <p:sp>
        <p:nvSpPr>
          <p:cNvPr id="28" name="页脚占位符 1"/>
          <p:cNvSpPr>
            <a:spLocks noGrp="1"/>
          </p:cNvSpPr>
          <p:nvPr>
            <p:ph type="ftr" sz="quarter" idx="10"/>
          </p:nvPr>
        </p:nvSpPr>
        <p:spPr>
          <a:xfrm>
            <a:off x="2530475" y="6467476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8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5" name="Picture 1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835025"/>
            <a:ext cx="76708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7" name="Content Placeholder 2"/>
          <p:cNvSpPr>
            <a:spLocks noGrp="1"/>
          </p:cNvSpPr>
          <p:nvPr>
            <p:ph idx="1"/>
          </p:nvPr>
        </p:nvSpPr>
        <p:spPr>
          <a:xfrm>
            <a:off x="431800" y="1243013"/>
            <a:ext cx="8458200" cy="5334000"/>
          </a:xfrm>
        </p:spPr>
        <p:txBody>
          <a:bodyPr/>
          <a:lstStyle/>
          <a:p>
            <a:r>
              <a:rPr lang="en-US" altLang="en-US" i="1" dirty="0" smtClean="0">
                <a:solidFill>
                  <a:srgbClr val="000090"/>
                </a:solidFill>
                <a:latin typeface="Calibri" pitchFamily="34" charset="0"/>
                <a:ea typeface="ＭＳ Ｐゴシック" pitchFamily="34" charset="-128"/>
                <a:cs typeface="ＭＳ Ｐゴシック" pitchFamily="34" charset="-128"/>
              </a:rPr>
              <a:t>flow</a:t>
            </a:r>
            <a:r>
              <a:rPr lang="en-US" altLang="en-US" dirty="0" smtClean="0">
                <a:solidFill>
                  <a:srgbClr val="000090"/>
                </a:solidFill>
                <a:latin typeface="Calibri" pitchFamily="34" charset="0"/>
                <a:ea typeface="ＭＳ Ｐゴシック" pitchFamily="34" charset="-128"/>
                <a:cs typeface="ＭＳ Ｐゴシック" pitchFamily="34" charset="-128"/>
              </a:rPr>
              <a:t>: defined by header fields</a:t>
            </a:r>
          </a:p>
          <a:p>
            <a:r>
              <a:rPr lang="en-US" altLang="en-US" dirty="0" smtClean="0">
                <a:solidFill>
                  <a:srgbClr val="000090"/>
                </a:solidFill>
                <a:latin typeface="Calibri" pitchFamily="34" charset="0"/>
                <a:ea typeface="ＭＳ Ｐゴシック" pitchFamily="34" charset="-128"/>
                <a:cs typeface="ＭＳ Ｐゴシック" pitchFamily="34" charset="-128"/>
              </a:rPr>
              <a:t>generalized forwarding: simple packet-handling rules</a:t>
            </a:r>
          </a:p>
          <a:p>
            <a:pPr lvl="1"/>
            <a:r>
              <a:rPr lang="en-US" altLang="en-US" sz="2200" i="1" dirty="0" smtClean="0">
                <a:solidFill>
                  <a:srgbClr val="CC0000"/>
                </a:solidFill>
                <a:latin typeface="Calibri" pitchFamily="34" charset="0"/>
                <a:ea typeface="ＭＳ Ｐゴシック" pitchFamily="34" charset="-128"/>
              </a:rPr>
              <a:t>Pattern</a:t>
            </a:r>
            <a:r>
              <a:rPr lang="en-US" altLang="en-US" sz="2200" i="1" dirty="0" smtClean="0">
                <a:solidFill>
                  <a:srgbClr val="000090"/>
                </a:solidFill>
                <a:latin typeface="Calibri" pitchFamily="34" charset="0"/>
                <a:ea typeface="ＭＳ Ｐゴシック" pitchFamily="34" charset="-128"/>
              </a:rPr>
              <a:t>: </a:t>
            </a:r>
            <a:r>
              <a:rPr lang="en-US" altLang="en-US" sz="2200" dirty="0" smtClean="0">
                <a:solidFill>
                  <a:srgbClr val="000090"/>
                </a:solidFill>
                <a:latin typeface="Calibri" pitchFamily="34" charset="0"/>
                <a:ea typeface="ＭＳ Ｐゴシック" pitchFamily="34" charset="-128"/>
              </a:rPr>
              <a:t>match </a:t>
            </a:r>
            <a:r>
              <a:rPr lang="en-US" altLang="en-US" sz="2200" dirty="0" smtClean="0">
                <a:latin typeface="Calibri" pitchFamily="34" charset="0"/>
                <a:ea typeface="ＭＳ Ｐゴシック" pitchFamily="34" charset="-128"/>
              </a:rPr>
              <a:t>values in packet header fields</a:t>
            </a:r>
          </a:p>
          <a:p>
            <a:pPr lvl="1"/>
            <a:r>
              <a:rPr lang="en-US" altLang="en-US" sz="2200" i="1" dirty="0" smtClean="0">
                <a:solidFill>
                  <a:srgbClr val="CC0000"/>
                </a:solidFill>
                <a:latin typeface="Calibri" pitchFamily="34" charset="0"/>
                <a:ea typeface="ＭＳ Ｐゴシック" pitchFamily="34" charset="-128"/>
              </a:rPr>
              <a:t>Actions: for matched packet: </a:t>
            </a:r>
            <a:r>
              <a:rPr lang="en-US" altLang="en-US" sz="2200" dirty="0" smtClean="0">
                <a:latin typeface="Calibri" pitchFamily="34" charset="0"/>
                <a:ea typeface="ＭＳ Ｐゴシック" pitchFamily="34" charset="-128"/>
              </a:rPr>
              <a:t>drop, forward, modify, matched packet or send matched packet to controller </a:t>
            </a:r>
          </a:p>
          <a:p>
            <a:pPr lvl="1"/>
            <a:r>
              <a:rPr lang="en-US" altLang="en-US" sz="2200" i="1" dirty="0" smtClean="0">
                <a:solidFill>
                  <a:srgbClr val="CC0000"/>
                </a:solidFill>
                <a:latin typeface="Calibri" pitchFamily="34" charset="0"/>
                <a:ea typeface="ＭＳ Ｐゴシック" pitchFamily="34" charset="-128"/>
              </a:rPr>
              <a:t>Priority</a:t>
            </a:r>
            <a:r>
              <a:rPr lang="en-US" altLang="en-US" sz="2200" dirty="0" smtClean="0">
                <a:latin typeface="Calibri" pitchFamily="34" charset="0"/>
                <a:ea typeface="ＭＳ Ｐゴシック" pitchFamily="34" charset="-128"/>
              </a:rPr>
              <a:t>: disambiguate overlapping patterns</a:t>
            </a:r>
          </a:p>
          <a:p>
            <a:pPr lvl="1"/>
            <a:r>
              <a:rPr lang="en-US" altLang="en-US" sz="2200" i="1" dirty="0" smtClean="0">
                <a:solidFill>
                  <a:srgbClr val="CC0000"/>
                </a:solidFill>
                <a:latin typeface="Calibri" pitchFamily="34" charset="0"/>
                <a:ea typeface="ＭＳ Ｐゴシック" pitchFamily="34" charset="-128"/>
              </a:rPr>
              <a:t>Counters: </a:t>
            </a:r>
            <a:r>
              <a:rPr lang="en-US" altLang="en-US" sz="2200" dirty="0" smtClean="0">
                <a:latin typeface="Calibri" pitchFamily="34" charset="0"/>
                <a:ea typeface="ＭＳ Ｐゴシック" pitchFamily="34" charset="-128"/>
              </a:rPr>
              <a:t>#bytes and #packets</a:t>
            </a:r>
          </a:p>
        </p:txBody>
      </p:sp>
      <p:cxnSp>
        <p:nvCxnSpPr>
          <p:cNvPr id="21" name="Straight Connector 20"/>
          <p:cNvCxnSpPr>
            <a:cxnSpLocks noChangeShapeType="1"/>
          </p:cNvCxnSpPr>
          <p:nvPr/>
        </p:nvCxnSpPr>
        <p:spPr bwMode="auto">
          <a:xfrm>
            <a:off x="2393950" y="4635500"/>
            <a:ext cx="1127125" cy="19050"/>
          </a:xfrm>
          <a:prstGeom prst="line">
            <a:avLst/>
          </a:prstGeom>
          <a:noFill/>
          <a:ln w="25400">
            <a:solidFill>
              <a:srgbClr val="8E8EE4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22"/>
          <p:cNvCxnSpPr>
            <a:cxnSpLocks noChangeShapeType="1"/>
          </p:cNvCxnSpPr>
          <p:nvPr/>
        </p:nvCxnSpPr>
        <p:spPr bwMode="auto">
          <a:xfrm>
            <a:off x="4984750" y="4635500"/>
            <a:ext cx="1127125" cy="19050"/>
          </a:xfrm>
          <a:prstGeom prst="line">
            <a:avLst/>
          </a:prstGeom>
          <a:noFill/>
          <a:ln w="25400">
            <a:solidFill>
              <a:srgbClr val="8E8EE4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8790" name="Group 7"/>
          <p:cNvGrpSpPr>
            <a:grpSpLocks/>
          </p:cNvGrpSpPr>
          <p:nvPr/>
        </p:nvGrpSpPr>
        <p:grpSpPr bwMode="auto">
          <a:xfrm>
            <a:off x="3427413" y="4233863"/>
            <a:ext cx="1652587" cy="868362"/>
            <a:chOff x="1871277" y="1576300"/>
            <a:chExt cx="1128371" cy="437861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flipV="1">
              <a:off x="1874528" y="1694771"/>
              <a:ext cx="1125120" cy="31939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 sz="1800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871277" y="1739597"/>
              <a:ext cx="1128371" cy="116069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 sz="1800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20" cy="31939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 sz="1800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2160686" y="1673158"/>
              <a:ext cx="546301" cy="160896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2103238" y="1633134"/>
              <a:ext cx="661197" cy="111267"/>
            </a:xfrm>
            <a:custGeom>
              <a:avLst/>
              <a:gdLst>
                <a:gd name="T0" fmla="*/ 0 w 3723451"/>
                <a:gd name="T1" fmla="*/ 27221 h 932950"/>
                <a:gd name="T2" fmla="*/ 116342 w 3723451"/>
                <a:gd name="T3" fmla="*/ 321 h 932950"/>
                <a:gd name="T4" fmla="*/ 329542 w 3723451"/>
                <a:gd name="T5" fmla="*/ 62084 h 932950"/>
                <a:gd name="T6" fmla="*/ 532938 w 3723451"/>
                <a:gd name="T7" fmla="*/ 0 h 932950"/>
                <a:gd name="T8" fmla="*/ 661197 w 3723451"/>
                <a:gd name="T9" fmla="*/ 24705 h 932950"/>
                <a:gd name="T10" fmla="*/ 565772 w 3723451"/>
                <a:gd name="T11" fmla="*/ 55085 h 932950"/>
                <a:gd name="T12" fmla="*/ 535050 w 3723451"/>
                <a:gd name="T13" fmla="*/ 46894 h 932950"/>
                <a:gd name="T14" fmla="*/ 333288 w 3723451"/>
                <a:gd name="T15" fmla="*/ 111267 h 932950"/>
                <a:gd name="T16" fmla="*/ 126366 w 3723451"/>
                <a:gd name="T17" fmla="*/ 49262 h 932950"/>
                <a:gd name="T18" fmla="*/ 92910 w 3723451"/>
                <a:gd name="T19" fmla="*/ 55954 h 932950"/>
                <a:gd name="T20" fmla="*/ 0 w 3723451"/>
                <a:gd name="T21" fmla="*/ 27221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538978" y="1727590"/>
              <a:ext cx="241716" cy="96858"/>
            </a:xfrm>
            <a:custGeom>
              <a:avLst/>
              <a:gdLst>
                <a:gd name="T0" fmla="*/ 0 w 1366596"/>
                <a:gd name="T1" fmla="*/ 0 h 809868"/>
                <a:gd name="T2" fmla="*/ 241716 w 1366596"/>
                <a:gd name="T3" fmla="*/ 74845 h 809868"/>
                <a:gd name="T4" fmla="*/ 153005 w 1366596"/>
                <a:gd name="T5" fmla="*/ 96858 h 809868"/>
                <a:gd name="T6" fmla="*/ 814 w 1366596"/>
                <a:gd name="T7" fmla="*/ 51181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2090231" y="1729992"/>
              <a:ext cx="238465" cy="96858"/>
            </a:xfrm>
            <a:custGeom>
              <a:avLst/>
              <a:gdLst>
                <a:gd name="T0" fmla="*/ 235210 w 1348191"/>
                <a:gd name="T1" fmla="*/ 0 h 791462"/>
                <a:gd name="T2" fmla="*/ 238465 w 1348191"/>
                <a:gd name="T3" fmla="*/ 46740 h 791462"/>
                <a:gd name="T4" fmla="*/ 86271 w 1348191"/>
                <a:gd name="T5" fmla="*/ 96858 h 791462"/>
                <a:gd name="T6" fmla="*/ 0 w 1348191"/>
                <a:gd name="T7" fmla="*/ 74896 h 791462"/>
                <a:gd name="T8" fmla="*/ 235210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24" name="Straight Connector 23"/>
            <p:cNvCxnSpPr>
              <a:cxnSpLocks noChangeShapeType="1"/>
              <a:endCxn id="17" idx="2"/>
            </p:cNvCxnSpPr>
            <p:nvPr/>
          </p:nvCxnSpPr>
          <p:spPr bwMode="auto">
            <a:xfrm flipH="1" flipV="1">
              <a:off x="1871277" y="1737196"/>
              <a:ext cx="3251" cy="1232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Connector 24"/>
            <p:cNvCxnSpPr>
              <a:cxnSpLocks noChangeShapeType="1"/>
            </p:cNvCxnSpPr>
            <p:nvPr/>
          </p:nvCxnSpPr>
          <p:spPr bwMode="auto">
            <a:xfrm flipH="1" flipV="1">
              <a:off x="2996397" y="1734795"/>
              <a:ext cx="3251" cy="1232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6" name="Straight Connector 25"/>
          <p:cNvCxnSpPr>
            <a:cxnSpLocks noChangeShapeType="1"/>
          </p:cNvCxnSpPr>
          <p:nvPr/>
        </p:nvCxnSpPr>
        <p:spPr bwMode="auto">
          <a:xfrm>
            <a:off x="4883150" y="4935538"/>
            <a:ext cx="1106488" cy="355600"/>
          </a:xfrm>
          <a:prstGeom prst="line">
            <a:avLst/>
          </a:prstGeom>
          <a:noFill/>
          <a:ln w="25400">
            <a:solidFill>
              <a:srgbClr val="8E8EE4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Connector 26"/>
          <p:cNvCxnSpPr>
            <a:cxnSpLocks noChangeShapeType="1"/>
          </p:cNvCxnSpPr>
          <p:nvPr/>
        </p:nvCxnSpPr>
        <p:spPr bwMode="auto">
          <a:xfrm flipV="1">
            <a:off x="4992688" y="4106863"/>
            <a:ext cx="1357312" cy="304800"/>
          </a:xfrm>
          <a:prstGeom prst="line">
            <a:avLst/>
          </a:prstGeom>
          <a:noFill/>
          <a:ln w="25400">
            <a:solidFill>
              <a:srgbClr val="8E8EE4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333500" y="5468938"/>
            <a:ext cx="6553200" cy="1200150"/>
          </a:xfrm>
          <a:prstGeom prst="rect">
            <a:avLst/>
          </a:prstGeom>
          <a:gradFill rotWithShape="1">
            <a:gsLst>
              <a:gs pos="0">
                <a:srgbClr val="E0FFF4"/>
              </a:gs>
              <a:gs pos="64999">
                <a:srgbClr val="B2FFE3"/>
              </a:gs>
              <a:gs pos="100000">
                <a:srgbClr val="90FFDA"/>
              </a:gs>
            </a:gsLst>
            <a:lin ang="5400000" scaled="1"/>
          </a:gradFill>
          <a:ln w="9525">
            <a:solidFill>
              <a:srgbClr val="00CC98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>
                <a:solidFill>
                  <a:srgbClr val="000000"/>
                </a:solidFill>
                <a:latin typeface="Calibri" pitchFamily="34" charset="0"/>
                <a:ea typeface="ヒラギノ角ゴ Pro W3" charset="-128"/>
              </a:rPr>
              <a:t>src=1.2.*.*, dest=3.4.5.* </a:t>
            </a:r>
            <a:r>
              <a:rPr lang="en-US" altLang="en-US">
                <a:solidFill>
                  <a:srgbClr val="000000"/>
                </a:solidFill>
                <a:latin typeface="Calibri" pitchFamily="34" charset="0"/>
                <a:ea typeface="ヒラギノ角ゴ Pro W3" charset="-128"/>
                <a:sym typeface="Wingdings" pitchFamily="2" charset="2"/>
              </a:rPr>
              <a:t> drop                        </a:t>
            </a:r>
          </a:p>
          <a:p>
            <a:pPr>
              <a:buFontTx/>
              <a:buAutoNum type="arabicPeriod"/>
            </a:pPr>
            <a:r>
              <a:rPr lang="en-US" altLang="en-US">
                <a:solidFill>
                  <a:srgbClr val="000000"/>
                </a:solidFill>
                <a:latin typeface="Calibri" pitchFamily="34" charset="0"/>
                <a:ea typeface="ヒラギノ角ゴ Pro W3" charset="-128"/>
                <a:sym typeface="Wingdings" pitchFamily="2" charset="2"/>
              </a:rPr>
              <a:t>src = *.*.*.*, dest=3.4.*.*  forward(2)</a:t>
            </a:r>
          </a:p>
          <a:p>
            <a:r>
              <a:rPr lang="en-US" altLang="en-US">
                <a:solidFill>
                  <a:srgbClr val="000000"/>
                </a:solidFill>
                <a:latin typeface="Calibri" pitchFamily="34" charset="0"/>
                <a:ea typeface="ヒラギノ角ゴ Pro W3" charset="-128"/>
                <a:sym typeface="Wingdings" pitchFamily="2" charset="2"/>
              </a:rPr>
              <a:t>3.  src=10.1.2.3, dest=*.*.*.*  send to controller</a:t>
            </a:r>
            <a:endParaRPr lang="en-US" altLang="en-US">
              <a:solidFill>
                <a:srgbClr val="000000"/>
              </a:solidFill>
              <a:latin typeface="Calibri" pitchFamily="34" charset="0"/>
              <a:ea typeface="ヒラギノ角ゴ Pro W3" charset="-128"/>
            </a:endParaRPr>
          </a:p>
        </p:txBody>
      </p:sp>
      <p:sp>
        <p:nvSpPr>
          <p:cNvPr id="118794" name="TextBox 32"/>
          <p:cNvSpPr txBox="1">
            <a:spLocks noChangeArrowheads="1"/>
          </p:cNvSpPr>
          <p:nvPr/>
        </p:nvSpPr>
        <p:spPr bwMode="auto">
          <a:xfrm>
            <a:off x="6735763" y="5106988"/>
            <a:ext cx="1270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/>
              <a:t>* : wildcard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16</a:t>
            </a:fld>
            <a:endParaRPr lang="en-US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452438" y="142874"/>
            <a:ext cx="8435975" cy="1000125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rgbClr val="7A0019"/>
            </a:solidFill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en-US" smtClean="0">
                <a:latin typeface="Calibri" pitchFamily="34" charset="0"/>
                <a:ea typeface="ＭＳ Ｐゴシック" pitchFamily="34" charset="-128"/>
              </a:rPr>
              <a:t>OpenFlow data plane abstraction</a:t>
            </a:r>
            <a:endParaRPr lang="en-US" altLang="en-US" dirty="0" smtClean="0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30" name="页脚占位符 1"/>
          <p:cNvSpPr>
            <a:spLocks noGrp="1"/>
          </p:cNvSpPr>
          <p:nvPr>
            <p:ph type="ftr" sz="quarter" idx="10"/>
          </p:nvPr>
        </p:nvSpPr>
        <p:spPr>
          <a:xfrm>
            <a:off x="269875" y="6621245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27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7772400" cy="920750"/>
          </a:xfrm>
          <a:ln w="28575">
            <a:solidFill>
              <a:srgbClr val="7A0019"/>
            </a:solidFill>
          </a:ln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OpenFlow: Flow Table Entries</a:t>
            </a:r>
          </a:p>
        </p:txBody>
      </p:sp>
      <p:sp>
        <p:nvSpPr>
          <p:cNvPr id="119810" name="Rectangle 2"/>
          <p:cNvSpPr>
            <a:spLocks/>
          </p:cNvSpPr>
          <p:nvPr/>
        </p:nvSpPr>
        <p:spPr bwMode="auto">
          <a:xfrm>
            <a:off x="768350" y="5356225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latin typeface="Calibri" pitchFamily="34" charset="0"/>
            </a:endParaRPr>
          </a:p>
        </p:txBody>
      </p:sp>
      <p:sp>
        <p:nvSpPr>
          <p:cNvPr id="119811" name="Rectangle 3"/>
          <p:cNvSpPr>
            <a:spLocks/>
          </p:cNvSpPr>
          <p:nvPr/>
        </p:nvSpPr>
        <p:spPr bwMode="auto">
          <a:xfrm>
            <a:off x="819150" y="5345113"/>
            <a:ext cx="581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Switch</a:t>
            </a:r>
          </a:p>
          <a:p>
            <a:r>
              <a:rPr lang="en-US" altLang="en-US" sz="1700">
                <a:latin typeface="Calibri" pitchFamily="34" charset="0"/>
              </a:rPr>
              <a:t>Port</a:t>
            </a:r>
          </a:p>
        </p:txBody>
      </p:sp>
      <p:sp>
        <p:nvSpPr>
          <p:cNvPr id="119812" name="Rectangle 4"/>
          <p:cNvSpPr>
            <a:spLocks/>
          </p:cNvSpPr>
          <p:nvPr/>
        </p:nvSpPr>
        <p:spPr bwMode="auto">
          <a:xfrm>
            <a:off x="2279650" y="5357813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latin typeface="Calibri" pitchFamily="34" charset="0"/>
            </a:endParaRPr>
          </a:p>
        </p:txBody>
      </p:sp>
      <p:sp>
        <p:nvSpPr>
          <p:cNvPr id="119813" name="Rectangle 5"/>
          <p:cNvSpPr>
            <a:spLocks/>
          </p:cNvSpPr>
          <p:nvPr/>
        </p:nvSpPr>
        <p:spPr bwMode="auto">
          <a:xfrm>
            <a:off x="2392363" y="5381625"/>
            <a:ext cx="4270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MAC</a:t>
            </a:r>
          </a:p>
          <a:p>
            <a:r>
              <a:rPr lang="en-US" altLang="en-US" sz="1700">
                <a:latin typeface="Calibri" pitchFamily="34" charset="0"/>
              </a:rPr>
              <a:t>src</a:t>
            </a:r>
          </a:p>
        </p:txBody>
      </p:sp>
      <p:sp>
        <p:nvSpPr>
          <p:cNvPr id="119814" name="Rectangle 6"/>
          <p:cNvSpPr>
            <a:spLocks/>
          </p:cNvSpPr>
          <p:nvPr/>
        </p:nvSpPr>
        <p:spPr bwMode="auto">
          <a:xfrm>
            <a:off x="3038475" y="5357813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latin typeface="Calibri" pitchFamily="34" charset="0"/>
            </a:endParaRPr>
          </a:p>
        </p:txBody>
      </p:sp>
      <p:sp>
        <p:nvSpPr>
          <p:cNvPr id="119815" name="Rectangle 7"/>
          <p:cNvSpPr>
            <a:spLocks/>
          </p:cNvSpPr>
          <p:nvPr/>
        </p:nvSpPr>
        <p:spPr bwMode="auto">
          <a:xfrm>
            <a:off x="3154363" y="5381625"/>
            <a:ext cx="4270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MAC</a:t>
            </a:r>
          </a:p>
          <a:p>
            <a:r>
              <a:rPr lang="en-US" altLang="en-US" sz="1700">
                <a:latin typeface="Calibri" pitchFamily="34" charset="0"/>
              </a:rPr>
              <a:t>dst</a:t>
            </a:r>
          </a:p>
        </p:txBody>
      </p:sp>
      <p:sp>
        <p:nvSpPr>
          <p:cNvPr id="119816" name="Rectangle 8"/>
          <p:cNvSpPr>
            <a:spLocks/>
          </p:cNvSpPr>
          <p:nvPr/>
        </p:nvSpPr>
        <p:spPr bwMode="auto">
          <a:xfrm>
            <a:off x="3768725" y="5357813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latin typeface="Calibri" pitchFamily="34" charset="0"/>
            </a:endParaRPr>
          </a:p>
        </p:txBody>
      </p:sp>
      <p:sp>
        <p:nvSpPr>
          <p:cNvPr id="119817" name="Rectangle 9"/>
          <p:cNvSpPr>
            <a:spLocks/>
          </p:cNvSpPr>
          <p:nvPr/>
        </p:nvSpPr>
        <p:spPr bwMode="auto">
          <a:xfrm>
            <a:off x="3956050" y="5327650"/>
            <a:ext cx="395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Eth</a:t>
            </a:r>
          </a:p>
          <a:p>
            <a:r>
              <a:rPr lang="en-US" altLang="en-US" sz="1700">
                <a:latin typeface="Calibri" pitchFamily="34" charset="0"/>
              </a:rPr>
              <a:t>type</a:t>
            </a:r>
          </a:p>
        </p:txBody>
      </p:sp>
      <p:sp>
        <p:nvSpPr>
          <p:cNvPr id="119818" name="Rectangle 10"/>
          <p:cNvSpPr>
            <a:spLocks/>
          </p:cNvSpPr>
          <p:nvPr/>
        </p:nvSpPr>
        <p:spPr bwMode="auto">
          <a:xfrm>
            <a:off x="1517650" y="5357813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latin typeface="Calibri" pitchFamily="34" charset="0"/>
            </a:endParaRPr>
          </a:p>
        </p:txBody>
      </p:sp>
      <p:sp>
        <p:nvSpPr>
          <p:cNvPr id="119819" name="Rectangle 11"/>
          <p:cNvSpPr>
            <a:spLocks/>
          </p:cNvSpPr>
          <p:nvPr/>
        </p:nvSpPr>
        <p:spPr bwMode="auto">
          <a:xfrm>
            <a:off x="1598613" y="5381625"/>
            <a:ext cx="48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VLAN</a:t>
            </a:r>
          </a:p>
          <a:p>
            <a:r>
              <a:rPr lang="en-US" altLang="en-US" sz="1700">
                <a:latin typeface="Calibri" pitchFamily="34" charset="0"/>
              </a:rPr>
              <a:t>ID</a:t>
            </a:r>
          </a:p>
        </p:txBody>
      </p:sp>
      <p:sp>
        <p:nvSpPr>
          <p:cNvPr id="119820" name="Rectangle 12"/>
          <p:cNvSpPr>
            <a:spLocks/>
          </p:cNvSpPr>
          <p:nvPr/>
        </p:nvSpPr>
        <p:spPr bwMode="auto">
          <a:xfrm>
            <a:off x="4518025" y="5357813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latin typeface="Calibri" pitchFamily="34" charset="0"/>
            </a:endParaRPr>
          </a:p>
        </p:txBody>
      </p:sp>
      <p:sp>
        <p:nvSpPr>
          <p:cNvPr id="119821" name="Rectangle 13"/>
          <p:cNvSpPr>
            <a:spLocks/>
          </p:cNvSpPr>
          <p:nvPr/>
        </p:nvSpPr>
        <p:spPr bwMode="auto">
          <a:xfrm>
            <a:off x="4724400" y="5364163"/>
            <a:ext cx="265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IP</a:t>
            </a:r>
          </a:p>
          <a:p>
            <a:r>
              <a:rPr lang="en-US" altLang="en-US" sz="1700">
                <a:latin typeface="Calibri" pitchFamily="34" charset="0"/>
              </a:rPr>
              <a:t>Src</a:t>
            </a:r>
          </a:p>
        </p:txBody>
      </p:sp>
      <p:sp>
        <p:nvSpPr>
          <p:cNvPr id="119822" name="Rectangle 14"/>
          <p:cNvSpPr>
            <a:spLocks/>
          </p:cNvSpPr>
          <p:nvPr/>
        </p:nvSpPr>
        <p:spPr bwMode="auto">
          <a:xfrm>
            <a:off x="5286375" y="5357813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latin typeface="Calibri" pitchFamily="34" charset="0"/>
            </a:endParaRPr>
          </a:p>
        </p:txBody>
      </p:sp>
      <p:sp>
        <p:nvSpPr>
          <p:cNvPr id="119823" name="Rectangle 15"/>
          <p:cNvSpPr>
            <a:spLocks/>
          </p:cNvSpPr>
          <p:nvPr/>
        </p:nvSpPr>
        <p:spPr bwMode="auto">
          <a:xfrm>
            <a:off x="5465763" y="5364163"/>
            <a:ext cx="295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IP</a:t>
            </a:r>
          </a:p>
          <a:p>
            <a:r>
              <a:rPr lang="en-US" altLang="en-US" sz="1700">
                <a:latin typeface="Calibri" pitchFamily="34" charset="0"/>
              </a:rPr>
              <a:t>Dst</a:t>
            </a:r>
          </a:p>
        </p:txBody>
      </p:sp>
      <p:sp>
        <p:nvSpPr>
          <p:cNvPr id="119824" name="Rectangle 16"/>
          <p:cNvSpPr>
            <a:spLocks/>
          </p:cNvSpPr>
          <p:nvPr/>
        </p:nvSpPr>
        <p:spPr bwMode="auto">
          <a:xfrm>
            <a:off x="6045200" y="5357813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latin typeface="Calibri" pitchFamily="34" charset="0"/>
            </a:endParaRPr>
          </a:p>
        </p:txBody>
      </p:sp>
      <p:sp>
        <p:nvSpPr>
          <p:cNvPr id="119825" name="Rectangle 17"/>
          <p:cNvSpPr>
            <a:spLocks/>
          </p:cNvSpPr>
          <p:nvPr/>
        </p:nvSpPr>
        <p:spPr bwMode="auto">
          <a:xfrm>
            <a:off x="6196013" y="5364163"/>
            <a:ext cx="373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IP</a:t>
            </a:r>
          </a:p>
          <a:p>
            <a:r>
              <a:rPr lang="en-US" altLang="en-US" sz="1700">
                <a:latin typeface="Calibri" pitchFamily="34" charset="0"/>
              </a:rPr>
              <a:t>Prot</a:t>
            </a:r>
          </a:p>
        </p:txBody>
      </p:sp>
      <p:sp>
        <p:nvSpPr>
          <p:cNvPr id="119826" name="Rectangle 18"/>
          <p:cNvSpPr>
            <a:spLocks/>
          </p:cNvSpPr>
          <p:nvPr/>
        </p:nvSpPr>
        <p:spPr bwMode="auto">
          <a:xfrm>
            <a:off x="6804025" y="5357813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latin typeface="Calibri" pitchFamily="34" charset="0"/>
            </a:endParaRPr>
          </a:p>
        </p:txBody>
      </p:sp>
      <p:sp>
        <p:nvSpPr>
          <p:cNvPr id="119827" name="Rectangle 19"/>
          <p:cNvSpPr>
            <a:spLocks/>
          </p:cNvSpPr>
          <p:nvPr/>
        </p:nvSpPr>
        <p:spPr bwMode="auto">
          <a:xfrm>
            <a:off x="6911975" y="5364163"/>
            <a:ext cx="465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TCP</a:t>
            </a:r>
          </a:p>
          <a:p>
            <a:r>
              <a:rPr lang="en-US" altLang="en-US" sz="1700">
                <a:latin typeface="Calibri" pitchFamily="34" charset="0"/>
              </a:rPr>
              <a:t>sport</a:t>
            </a:r>
          </a:p>
        </p:txBody>
      </p:sp>
      <p:sp>
        <p:nvSpPr>
          <p:cNvPr id="119828" name="Rectangle 20"/>
          <p:cNvSpPr>
            <a:spLocks/>
          </p:cNvSpPr>
          <p:nvPr/>
        </p:nvSpPr>
        <p:spPr bwMode="auto">
          <a:xfrm>
            <a:off x="7572375" y="5357813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latin typeface="Calibri" pitchFamily="34" charset="0"/>
            </a:endParaRPr>
          </a:p>
        </p:txBody>
      </p:sp>
      <p:sp>
        <p:nvSpPr>
          <p:cNvPr id="119829" name="Rectangle 21"/>
          <p:cNvSpPr>
            <a:spLocks/>
          </p:cNvSpPr>
          <p:nvPr/>
        </p:nvSpPr>
        <p:spPr bwMode="auto">
          <a:xfrm>
            <a:off x="7661275" y="5364163"/>
            <a:ext cx="500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TCP</a:t>
            </a:r>
          </a:p>
          <a:p>
            <a:r>
              <a:rPr lang="en-US" altLang="en-US" sz="1700">
                <a:latin typeface="Calibri" pitchFamily="34" charset="0"/>
              </a:rPr>
              <a:t>dport</a:t>
            </a:r>
          </a:p>
        </p:txBody>
      </p:sp>
      <p:sp>
        <p:nvSpPr>
          <p:cNvPr id="119830" name="Rectangle 22"/>
          <p:cNvSpPr>
            <a:spLocks/>
          </p:cNvSpPr>
          <p:nvPr/>
        </p:nvSpPr>
        <p:spPr bwMode="auto">
          <a:xfrm>
            <a:off x="785813" y="1687513"/>
            <a:ext cx="1446212" cy="687387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latin typeface="Calibri" pitchFamily="34" charset="0"/>
            </a:endParaRPr>
          </a:p>
        </p:txBody>
      </p:sp>
      <p:sp>
        <p:nvSpPr>
          <p:cNvPr id="119831" name="Rectangle 23"/>
          <p:cNvSpPr>
            <a:spLocks/>
          </p:cNvSpPr>
          <p:nvPr/>
        </p:nvSpPr>
        <p:spPr bwMode="auto">
          <a:xfrm>
            <a:off x="1127125" y="1890713"/>
            <a:ext cx="4143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>
                <a:latin typeface="Calibri" pitchFamily="34" charset="0"/>
              </a:rPr>
              <a:t>Rule</a:t>
            </a:r>
          </a:p>
        </p:txBody>
      </p:sp>
      <p:sp>
        <p:nvSpPr>
          <p:cNvPr id="119832" name="Rectangle 24"/>
          <p:cNvSpPr>
            <a:spLocks/>
          </p:cNvSpPr>
          <p:nvPr/>
        </p:nvSpPr>
        <p:spPr bwMode="auto">
          <a:xfrm>
            <a:off x="2232025" y="1687513"/>
            <a:ext cx="1446213" cy="687387"/>
          </a:xfrm>
          <a:prstGeom prst="rect">
            <a:avLst/>
          </a:prstGeom>
          <a:solidFill>
            <a:srgbClr val="CBE97B"/>
          </a:solidFill>
          <a:ln w="12700">
            <a:solidFill>
              <a:srgbClr val="697D3A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latin typeface="Calibri" pitchFamily="34" charset="0"/>
            </a:endParaRPr>
          </a:p>
        </p:txBody>
      </p:sp>
      <p:sp>
        <p:nvSpPr>
          <p:cNvPr id="119833" name="Rectangle 25"/>
          <p:cNvSpPr>
            <a:spLocks/>
          </p:cNvSpPr>
          <p:nvPr/>
        </p:nvSpPr>
        <p:spPr bwMode="auto">
          <a:xfrm>
            <a:off x="2405063" y="1890713"/>
            <a:ext cx="6032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>
                <a:latin typeface="Calibri" pitchFamily="34" charset="0"/>
              </a:rPr>
              <a:t>Action</a:t>
            </a:r>
          </a:p>
        </p:txBody>
      </p:sp>
      <p:sp>
        <p:nvSpPr>
          <p:cNvPr id="119834" name="Rectangle 26"/>
          <p:cNvSpPr>
            <a:spLocks/>
          </p:cNvSpPr>
          <p:nvPr/>
        </p:nvSpPr>
        <p:spPr bwMode="auto">
          <a:xfrm>
            <a:off x="3678238" y="1687513"/>
            <a:ext cx="1447800" cy="687387"/>
          </a:xfrm>
          <a:prstGeom prst="rect">
            <a:avLst/>
          </a:prstGeom>
          <a:solidFill>
            <a:srgbClr val="FA90AB"/>
          </a:solidFill>
          <a:ln w="12700">
            <a:solidFill>
              <a:srgbClr val="8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latin typeface="Calibri" pitchFamily="34" charset="0"/>
            </a:endParaRPr>
          </a:p>
        </p:txBody>
      </p:sp>
      <p:sp>
        <p:nvSpPr>
          <p:cNvPr id="119835" name="Rectangle 27"/>
          <p:cNvSpPr>
            <a:spLocks/>
          </p:cNvSpPr>
          <p:nvPr/>
        </p:nvSpPr>
        <p:spPr bwMode="auto">
          <a:xfrm>
            <a:off x="3998913" y="1890713"/>
            <a:ext cx="46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>
                <a:latin typeface="Calibri" pitchFamily="34" charset="0"/>
              </a:rPr>
              <a:t>Stats</a:t>
            </a:r>
          </a:p>
        </p:txBody>
      </p:sp>
      <p:sp>
        <p:nvSpPr>
          <p:cNvPr id="119836" name="Rectangle 28"/>
          <p:cNvSpPr>
            <a:spLocks/>
          </p:cNvSpPr>
          <p:nvPr/>
        </p:nvSpPr>
        <p:spPr bwMode="auto">
          <a:xfrm>
            <a:off x="1884363" y="3152775"/>
            <a:ext cx="5634037" cy="1776413"/>
          </a:xfrm>
          <a:prstGeom prst="rect">
            <a:avLst/>
          </a:prstGeom>
          <a:solidFill>
            <a:srgbClr val="CBE97B"/>
          </a:solidFill>
          <a:ln w="12700">
            <a:solidFill>
              <a:srgbClr val="697D3A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marL="357188" indent="-3302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sz="2200">
                <a:latin typeface="Calibri" pitchFamily="34" charset="0"/>
              </a:rPr>
              <a:t>Forward packet to port(s)</a:t>
            </a:r>
          </a:p>
          <a:p>
            <a:pPr>
              <a:buFontTx/>
              <a:buAutoNum type="arabicPeriod"/>
            </a:pPr>
            <a:r>
              <a:rPr lang="en-US" altLang="en-US" sz="2200">
                <a:latin typeface="Calibri" pitchFamily="34" charset="0"/>
              </a:rPr>
              <a:t>Encapsulate and forward to controller</a:t>
            </a:r>
          </a:p>
          <a:p>
            <a:pPr>
              <a:buFontTx/>
              <a:buAutoNum type="arabicPeriod"/>
            </a:pPr>
            <a:r>
              <a:rPr lang="en-US" altLang="en-US" sz="2200">
                <a:latin typeface="Calibri" pitchFamily="34" charset="0"/>
              </a:rPr>
              <a:t>Drop packet</a:t>
            </a:r>
          </a:p>
          <a:p>
            <a:pPr>
              <a:buFontTx/>
              <a:buAutoNum type="arabicPeriod"/>
            </a:pPr>
            <a:r>
              <a:rPr lang="en-US" altLang="en-US" sz="2200">
                <a:latin typeface="Calibri" pitchFamily="34" charset="0"/>
              </a:rPr>
              <a:t>Send to normal processing pipeline</a:t>
            </a:r>
          </a:p>
          <a:p>
            <a:pPr>
              <a:buFontTx/>
              <a:buAutoNum type="arabicPeriod"/>
            </a:pPr>
            <a:r>
              <a:rPr lang="en-US" altLang="en-US" sz="2200">
                <a:latin typeface="Calibri" pitchFamily="34" charset="0"/>
              </a:rPr>
              <a:t>Modify Fields</a:t>
            </a:r>
          </a:p>
        </p:txBody>
      </p:sp>
      <p:sp>
        <p:nvSpPr>
          <p:cNvPr id="119837" name="Line 30"/>
          <p:cNvSpPr>
            <a:spLocks noChangeShapeType="1"/>
          </p:cNvSpPr>
          <p:nvPr/>
        </p:nvSpPr>
        <p:spPr bwMode="auto">
          <a:xfrm>
            <a:off x="785813" y="2455863"/>
            <a:ext cx="1587" cy="28924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9838" name="Line 31"/>
          <p:cNvSpPr>
            <a:spLocks noChangeShapeType="1"/>
          </p:cNvSpPr>
          <p:nvPr/>
        </p:nvSpPr>
        <p:spPr bwMode="auto">
          <a:xfrm>
            <a:off x="2759075" y="2374900"/>
            <a:ext cx="1588" cy="7588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9839" name="Rectangle 32"/>
          <p:cNvSpPr>
            <a:spLocks/>
          </p:cNvSpPr>
          <p:nvPr/>
        </p:nvSpPr>
        <p:spPr bwMode="auto">
          <a:xfrm>
            <a:off x="3830638" y="2625725"/>
            <a:ext cx="3044825" cy="384175"/>
          </a:xfrm>
          <a:prstGeom prst="rect">
            <a:avLst/>
          </a:prstGeom>
          <a:solidFill>
            <a:srgbClr val="FA90AB"/>
          </a:solidFill>
          <a:ln w="12700">
            <a:solidFill>
              <a:srgbClr val="8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latin typeface="Calibri" pitchFamily="34" charset="0"/>
            </a:endParaRPr>
          </a:p>
        </p:txBody>
      </p:sp>
      <p:sp>
        <p:nvSpPr>
          <p:cNvPr id="119840" name="Rectangle 33"/>
          <p:cNvSpPr>
            <a:spLocks/>
          </p:cNvSpPr>
          <p:nvPr/>
        </p:nvSpPr>
        <p:spPr bwMode="auto">
          <a:xfrm>
            <a:off x="3973513" y="2647950"/>
            <a:ext cx="2581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200">
                <a:latin typeface="Calibri" pitchFamily="34" charset="0"/>
              </a:rPr>
              <a:t>Packet + byte counters</a:t>
            </a:r>
          </a:p>
        </p:txBody>
      </p:sp>
      <p:sp>
        <p:nvSpPr>
          <p:cNvPr id="119841" name="Line 34"/>
          <p:cNvSpPr>
            <a:spLocks noChangeShapeType="1"/>
          </p:cNvSpPr>
          <p:nvPr/>
        </p:nvSpPr>
        <p:spPr bwMode="auto">
          <a:xfrm rot="10800000" flipH="1">
            <a:off x="4214813" y="2374900"/>
            <a:ext cx="1587" cy="2317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9843" name="文字方塊 29"/>
          <p:cNvSpPr txBox="1">
            <a:spLocks noChangeArrowheads="1"/>
          </p:cNvSpPr>
          <p:nvPr/>
        </p:nvSpPr>
        <p:spPr bwMode="auto">
          <a:xfrm>
            <a:off x="2454275" y="6291263"/>
            <a:ext cx="960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0000"/>
                </a:solidFill>
                <a:latin typeface="Calibri" pitchFamily="34" charset="0"/>
              </a:rPr>
              <a:t>Link layer</a:t>
            </a:r>
            <a:endParaRPr lang="zh-TW" altLang="en-US" sz="180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119844" name="Group 37"/>
          <p:cNvGrpSpPr>
            <a:grpSpLocks/>
          </p:cNvGrpSpPr>
          <p:nvPr/>
        </p:nvGrpSpPr>
        <p:grpSpPr bwMode="auto">
          <a:xfrm>
            <a:off x="1550988" y="6029325"/>
            <a:ext cx="2917825" cy="234950"/>
            <a:chOff x="1392851" y="2310653"/>
            <a:chExt cx="3302446" cy="234913"/>
          </a:xfrm>
        </p:grpSpPr>
        <p:cxnSp>
          <p:nvCxnSpPr>
            <p:cNvPr id="119857" name="Straight Connector 38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8" name="Straight Connector 39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9" name="Straight Connector 40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60" name="Straight Connector 41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9845" name="Group 42"/>
          <p:cNvGrpSpPr>
            <a:grpSpLocks/>
          </p:cNvGrpSpPr>
          <p:nvPr/>
        </p:nvGrpSpPr>
        <p:grpSpPr bwMode="auto">
          <a:xfrm>
            <a:off x="4564063" y="6030913"/>
            <a:ext cx="2211387" cy="234950"/>
            <a:chOff x="1392851" y="2310653"/>
            <a:chExt cx="3302446" cy="234913"/>
          </a:xfrm>
        </p:grpSpPr>
        <p:cxnSp>
          <p:nvCxnSpPr>
            <p:cNvPr id="119853" name="Straight Connector 43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4" name="Straight Connector 44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5" name="Straight Connector 45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6" name="Straight Connector 46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9846" name="Group 47"/>
          <p:cNvGrpSpPr>
            <a:grpSpLocks/>
          </p:cNvGrpSpPr>
          <p:nvPr/>
        </p:nvGrpSpPr>
        <p:grpSpPr bwMode="auto">
          <a:xfrm>
            <a:off x="6942138" y="6029325"/>
            <a:ext cx="1376362" cy="214313"/>
            <a:chOff x="1392851" y="2310653"/>
            <a:chExt cx="3302446" cy="234913"/>
          </a:xfrm>
        </p:grpSpPr>
        <p:cxnSp>
          <p:nvCxnSpPr>
            <p:cNvPr id="119849" name="Straight Connector 48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0" name="Straight Connector 49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1" name="Straight Connector 50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2" name="Straight Connector 51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9847" name="文字方塊 29"/>
          <p:cNvSpPr txBox="1">
            <a:spLocks noChangeArrowheads="1"/>
          </p:cNvSpPr>
          <p:nvPr/>
        </p:nvSpPr>
        <p:spPr bwMode="auto">
          <a:xfrm>
            <a:off x="4845050" y="6283325"/>
            <a:ext cx="1350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0000"/>
                </a:solidFill>
                <a:latin typeface="Calibri" pitchFamily="34" charset="0"/>
              </a:rPr>
              <a:t>Network layer</a:t>
            </a:r>
            <a:endParaRPr lang="zh-TW" altLang="en-US" sz="18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9848" name="文字方塊 29"/>
          <p:cNvSpPr txBox="1">
            <a:spLocks noChangeArrowheads="1"/>
          </p:cNvSpPr>
          <p:nvPr/>
        </p:nvSpPr>
        <p:spPr bwMode="auto">
          <a:xfrm>
            <a:off x="6392863" y="6232525"/>
            <a:ext cx="2349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TW" sz="1800">
                <a:solidFill>
                  <a:srgbClr val="000000"/>
                </a:solidFill>
                <a:latin typeface="Calibri" pitchFamily="34" charset="0"/>
              </a:rPr>
              <a:t>Transport layer</a:t>
            </a:r>
            <a:endParaRPr lang="zh-TW" altLang="en-US" sz="18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17</a:t>
            </a:fld>
            <a:endParaRPr lang="en-US"/>
          </a:p>
        </p:txBody>
      </p:sp>
      <p:sp>
        <p:nvSpPr>
          <p:cNvPr id="54" name="页脚占位符 1"/>
          <p:cNvSpPr>
            <a:spLocks noGrp="1"/>
          </p:cNvSpPr>
          <p:nvPr>
            <p:ph type="ftr" sz="quarter" idx="10"/>
          </p:nvPr>
        </p:nvSpPr>
        <p:spPr>
          <a:xfrm>
            <a:off x="566737" y="6589494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317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/>
          </p:cNvSpPr>
          <p:nvPr/>
        </p:nvSpPr>
        <p:spPr bwMode="auto">
          <a:xfrm>
            <a:off x="669925" y="1193800"/>
            <a:ext cx="3719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>
                <a:solidFill>
                  <a:srgbClr val="000090"/>
                </a:solidFill>
                <a:latin typeface="Gill Sans MT" pitchFamily="34" charset="0"/>
              </a:rPr>
              <a:t>Destination-based forwarding:</a:t>
            </a:r>
          </a:p>
        </p:txBody>
      </p:sp>
      <p:sp>
        <p:nvSpPr>
          <p:cNvPr id="121858" name="Rectangle 3"/>
          <p:cNvSpPr>
            <a:spLocks/>
          </p:cNvSpPr>
          <p:nvPr/>
        </p:nvSpPr>
        <p:spPr bwMode="auto">
          <a:xfrm>
            <a:off x="685800" y="2312988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grpSp>
        <p:nvGrpSpPr>
          <p:cNvPr id="121859" name="Group 4"/>
          <p:cNvGrpSpPr>
            <a:grpSpLocks/>
          </p:cNvGrpSpPr>
          <p:nvPr/>
        </p:nvGrpSpPr>
        <p:grpSpPr bwMode="auto">
          <a:xfrm>
            <a:off x="687388" y="1644650"/>
            <a:ext cx="7483475" cy="571500"/>
            <a:chOff x="0" y="0"/>
            <a:chExt cx="6704" cy="512"/>
          </a:xfrm>
        </p:grpSpPr>
        <p:sp>
          <p:nvSpPr>
            <p:cNvPr id="121944" name="Rectangle 5"/>
            <p:cNvSpPr>
              <a:spLocks/>
            </p:cNvSpPr>
            <p:nvPr/>
          </p:nvSpPr>
          <p:spPr bwMode="auto">
            <a:xfrm>
              <a:off x="0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45" name="Rectangle 6"/>
            <p:cNvSpPr>
              <a:spLocks/>
            </p:cNvSpPr>
            <p:nvPr/>
          </p:nvSpPr>
          <p:spPr bwMode="auto">
            <a:xfrm>
              <a:off x="3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Switch</a:t>
              </a:r>
            </a:p>
            <a:p>
              <a:r>
                <a:rPr lang="en-US" altLang="en-US" sz="1700">
                  <a:latin typeface="Calibri" pitchFamily="34" charset="0"/>
                </a:rPr>
                <a:t>Port</a:t>
              </a:r>
            </a:p>
          </p:txBody>
        </p:sp>
        <p:sp>
          <p:nvSpPr>
            <p:cNvPr id="121946" name="Rectangle 7"/>
            <p:cNvSpPr>
              <a:spLocks/>
            </p:cNvSpPr>
            <p:nvPr/>
          </p:nvSpPr>
          <p:spPr bwMode="auto">
            <a:xfrm>
              <a:off x="592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47" name="Rectangle 8"/>
            <p:cNvSpPr>
              <a:spLocks/>
            </p:cNvSpPr>
            <p:nvPr/>
          </p:nvSpPr>
          <p:spPr bwMode="auto">
            <a:xfrm>
              <a:off x="588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MAC</a:t>
              </a:r>
            </a:p>
            <a:p>
              <a:r>
                <a:rPr lang="en-US" altLang="en-US" sz="1700">
                  <a:latin typeface="Calibri" pitchFamily="34" charset="0"/>
                </a:rPr>
                <a:t>src</a:t>
              </a:r>
            </a:p>
          </p:txBody>
        </p:sp>
        <p:sp>
          <p:nvSpPr>
            <p:cNvPr id="121948" name="Rectangle 9"/>
            <p:cNvSpPr>
              <a:spLocks/>
            </p:cNvSpPr>
            <p:nvPr/>
          </p:nvSpPr>
          <p:spPr bwMode="auto">
            <a:xfrm>
              <a:off x="11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49" name="Rectangle 10"/>
            <p:cNvSpPr>
              <a:spLocks/>
            </p:cNvSpPr>
            <p:nvPr/>
          </p:nvSpPr>
          <p:spPr bwMode="auto">
            <a:xfrm>
              <a:off x="1212" y="0"/>
              <a:ext cx="56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MAC</a:t>
              </a:r>
            </a:p>
            <a:p>
              <a:r>
                <a:rPr lang="en-US" altLang="en-US" sz="1700">
                  <a:latin typeface="Calibri" pitchFamily="34" charset="0"/>
                </a:rPr>
                <a:t>dst</a:t>
              </a:r>
            </a:p>
          </p:txBody>
        </p:sp>
        <p:sp>
          <p:nvSpPr>
            <p:cNvPr id="121950" name="Rectangle 11"/>
            <p:cNvSpPr>
              <a:spLocks/>
            </p:cNvSpPr>
            <p:nvPr/>
          </p:nvSpPr>
          <p:spPr bwMode="auto">
            <a:xfrm>
              <a:off x="17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51" name="Rectangle 12"/>
            <p:cNvSpPr>
              <a:spLocks/>
            </p:cNvSpPr>
            <p:nvPr/>
          </p:nvSpPr>
          <p:spPr bwMode="auto">
            <a:xfrm>
              <a:off x="1783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Eth</a:t>
              </a:r>
            </a:p>
            <a:p>
              <a:r>
                <a:rPr lang="en-US" altLang="en-US" sz="1700">
                  <a:latin typeface="Calibri" pitchFamily="34" charset="0"/>
                </a:rPr>
                <a:t>type</a:t>
              </a:r>
            </a:p>
          </p:txBody>
        </p:sp>
        <p:sp>
          <p:nvSpPr>
            <p:cNvPr id="121952" name="Rectangle 13"/>
            <p:cNvSpPr>
              <a:spLocks/>
            </p:cNvSpPr>
            <p:nvPr/>
          </p:nvSpPr>
          <p:spPr bwMode="auto">
            <a:xfrm>
              <a:off x="2378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53" name="Rectangle 14"/>
            <p:cNvSpPr>
              <a:spLocks/>
            </p:cNvSpPr>
            <p:nvPr/>
          </p:nvSpPr>
          <p:spPr bwMode="auto">
            <a:xfrm>
              <a:off x="2380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VLAN</a:t>
              </a:r>
            </a:p>
            <a:p>
              <a:r>
                <a:rPr lang="en-US" altLang="en-US" sz="1700">
                  <a:latin typeface="Calibri" pitchFamily="34" charset="0"/>
                </a:rPr>
                <a:t>ID</a:t>
              </a:r>
            </a:p>
          </p:txBody>
        </p:sp>
        <p:sp>
          <p:nvSpPr>
            <p:cNvPr id="121954" name="Rectangle 15"/>
            <p:cNvSpPr>
              <a:spLocks/>
            </p:cNvSpPr>
            <p:nvPr/>
          </p:nvSpPr>
          <p:spPr bwMode="auto">
            <a:xfrm>
              <a:off x="29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55" name="Rectangle 16"/>
            <p:cNvSpPr>
              <a:spLocks/>
            </p:cNvSpPr>
            <p:nvPr/>
          </p:nvSpPr>
          <p:spPr bwMode="auto">
            <a:xfrm>
              <a:off x="2977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IP</a:t>
              </a:r>
            </a:p>
            <a:p>
              <a:r>
                <a:rPr lang="en-US" altLang="en-US" sz="1700">
                  <a:latin typeface="Calibri" pitchFamily="34" charset="0"/>
                </a:rPr>
                <a:t>Src</a:t>
              </a:r>
            </a:p>
          </p:txBody>
        </p:sp>
        <p:sp>
          <p:nvSpPr>
            <p:cNvPr id="121956" name="Rectangle 17"/>
            <p:cNvSpPr>
              <a:spLocks/>
            </p:cNvSpPr>
            <p:nvPr/>
          </p:nvSpPr>
          <p:spPr bwMode="auto">
            <a:xfrm>
              <a:off x="35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57" name="Rectangle 18"/>
            <p:cNvSpPr>
              <a:spLocks/>
            </p:cNvSpPr>
            <p:nvPr/>
          </p:nvSpPr>
          <p:spPr bwMode="auto">
            <a:xfrm>
              <a:off x="3567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IP</a:t>
              </a:r>
            </a:p>
            <a:p>
              <a:r>
                <a:rPr lang="en-US" altLang="en-US" sz="1700">
                  <a:latin typeface="Calibri" pitchFamily="34" charset="0"/>
                </a:rPr>
                <a:t>Dst</a:t>
              </a:r>
            </a:p>
          </p:txBody>
        </p:sp>
        <p:sp>
          <p:nvSpPr>
            <p:cNvPr id="121958" name="Rectangle 19"/>
            <p:cNvSpPr>
              <a:spLocks/>
            </p:cNvSpPr>
            <p:nvPr/>
          </p:nvSpPr>
          <p:spPr bwMode="auto">
            <a:xfrm>
              <a:off x="4164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59" name="Rectangle 20"/>
            <p:cNvSpPr>
              <a:spLocks/>
            </p:cNvSpPr>
            <p:nvPr/>
          </p:nvSpPr>
          <p:spPr bwMode="auto">
            <a:xfrm>
              <a:off x="4165" y="0"/>
              <a:ext cx="583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IP</a:t>
              </a:r>
            </a:p>
            <a:p>
              <a:r>
                <a:rPr lang="en-US" altLang="en-US" sz="1700">
                  <a:latin typeface="Calibri" pitchFamily="34" charset="0"/>
                </a:rPr>
                <a:t>Prot</a:t>
              </a:r>
            </a:p>
          </p:txBody>
        </p:sp>
        <p:sp>
          <p:nvSpPr>
            <p:cNvPr id="121960" name="Rectangle 21"/>
            <p:cNvSpPr>
              <a:spLocks/>
            </p:cNvSpPr>
            <p:nvPr/>
          </p:nvSpPr>
          <p:spPr bwMode="auto">
            <a:xfrm>
              <a:off x="47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61" name="Rectangle 22"/>
            <p:cNvSpPr>
              <a:spLocks/>
            </p:cNvSpPr>
            <p:nvPr/>
          </p:nvSpPr>
          <p:spPr bwMode="auto">
            <a:xfrm>
              <a:off x="4760" y="0"/>
              <a:ext cx="59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TCP</a:t>
              </a:r>
            </a:p>
            <a:p>
              <a:r>
                <a:rPr lang="en-US" altLang="en-US" sz="1700">
                  <a:latin typeface="Calibri" pitchFamily="34" charset="0"/>
                </a:rPr>
                <a:t>sport</a:t>
              </a:r>
            </a:p>
          </p:txBody>
        </p:sp>
        <p:sp>
          <p:nvSpPr>
            <p:cNvPr id="121962" name="Rectangle 23"/>
            <p:cNvSpPr>
              <a:spLocks/>
            </p:cNvSpPr>
            <p:nvPr/>
          </p:nvSpPr>
          <p:spPr bwMode="auto">
            <a:xfrm>
              <a:off x="53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63" name="Rectangle 24"/>
            <p:cNvSpPr>
              <a:spLocks/>
            </p:cNvSpPr>
            <p:nvPr/>
          </p:nvSpPr>
          <p:spPr bwMode="auto">
            <a:xfrm>
              <a:off x="5351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TCP</a:t>
              </a:r>
            </a:p>
            <a:p>
              <a:r>
                <a:rPr lang="en-US" altLang="en-US" sz="1700">
                  <a:latin typeface="Calibri" pitchFamily="34" charset="0"/>
                </a:rPr>
                <a:t>dport</a:t>
              </a:r>
            </a:p>
          </p:txBody>
        </p:sp>
        <p:sp>
          <p:nvSpPr>
            <p:cNvPr id="121964" name="Rectangle 25"/>
            <p:cNvSpPr>
              <a:spLocks/>
            </p:cNvSpPr>
            <p:nvPr/>
          </p:nvSpPr>
          <p:spPr bwMode="auto">
            <a:xfrm>
              <a:off x="5956" y="12"/>
              <a:ext cx="748" cy="488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65" name="Rectangle 26"/>
            <p:cNvSpPr>
              <a:spLocks/>
            </p:cNvSpPr>
            <p:nvPr/>
          </p:nvSpPr>
          <p:spPr bwMode="auto">
            <a:xfrm>
              <a:off x="5948" y="111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Action</a:t>
              </a:r>
            </a:p>
          </p:txBody>
        </p:sp>
      </p:grpSp>
      <p:sp>
        <p:nvSpPr>
          <p:cNvPr id="121860" name="Rectangle 27"/>
          <p:cNvSpPr>
            <a:spLocks/>
          </p:cNvSpPr>
          <p:nvPr/>
        </p:nvSpPr>
        <p:spPr bwMode="auto">
          <a:xfrm>
            <a:off x="1346200" y="2312988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61" name="Rectangle 28"/>
          <p:cNvSpPr>
            <a:spLocks/>
          </p:cNvSpPr>
          <p:nvPr/>
        </p:nvSpPr>
        <p:spPr bwMode="auto">
          <a:xfrm>
            <a:off x="1774825" y="2312988"/>
            <a:ext cx="11334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62" name="Rectangle 29"/>
          <p:cNvSpPr>
            <a:spLocks/>
          </p:cNvSpPr>
          <p:nvPr/>
        </p:nvSpPr>
        <p:spPr bwMode="auto">
          <a:xfrm>
            <a:off x="2667000" y="2312988"/>
            <a:ext cx="6619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63" name="Rectangle 30"/>
          <p:cNvSpPr>
            <a:spLocks/>
          </p:cNvSpPr>
          <p:nvPr/>
        </p:nvSpPr>
        <p:spPr bwMode="auto">
          <a:xfrm>
            <a:off x="3328988" y="2312988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64" name="Rectangle 31"/>
          <p:cNvSpPr>
            <a:spLocks/>
          </p:cNvSpPr>
          <p:nvPr/>
        </p:nvSpPr>
        <p:spPr bwMode="auto">
          <a:xfrm>
            <a:off x="3989388" y="2312988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65" name="Rectangle 32"/>
          <p:cNvSpPr>
            <a:spLocks/>
          </p:cNvSpPr>
          <p:nvPr/>
        </p:nvSpPr>
        <p:spPr bwMode="auto">
          <a:xfrm>
            <a:off x="4649788" y="2276475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400">
                <a:latin typeface="Calibri" pitchFamily="34" charset="0"/>
              </a:rPr>
              <a:t>51.6.0.8</a:t>
            </a:r>
          </a:p>
        </p:txBody>
      </p:sp>
      <p:sp>
        <p:nvSpPr>
          <p:cNvPr id="121866" name="Rectangle 33"/>
          <p:cNvSpPr>
            <a:spLocks/>
          </p:cNvSpPr>
          <p:nvPr/>
        </p:nvSpPr>
        <p:spPr bwMode="auto">
          <a:xfrm>
            <a:off x="5319713" y="2312988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67" name="Rectangle 34"/>
          <p:cNvSpPr>
            <a:spLocks/>
          </p:cNvSpPr>
          <p:nvPr/>
        </p:nvSpPr>
        <p:spPr bwMode="auto">
          <a:xfrm>
            <a:off x="5980113" y="2312988"/>
            <a:ext cx="6619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68" name="Rectangle 35"/>
          <p:cNvSpPr>
            <a:spLocks/>
          </p:cNvSpPr>
          <p:nvPr/>
        </p:nvSpPr>
        <p:spPr bwMode="auto">
          <a:xfrm>
            <a:off x="6642100" y="2312988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69" name="Rectangle 36"/>
          <p:cNvSpPr>
            <a:spLocks/>
          </p:cNvSpPr>
          <p:nvPr/>
        </p:nvSpPr>
        <p:spPr bwMode="auto">
          <a:xfrm>
            <a:off x="7400925" y="2312988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port6</a:t>
            </a:r>
          </a:p>
        </p:txBody>
      </p:sp>
      <p:sp>
        <p:nvSpPr>
          <p:cNvPr id="121872" name="Rectangle 2"/>
          <p:cNvSpPr>
            <a:spLocks/>
          </p:cNvSpPr>
          <p:nvPr/>
        </p:nvSpPr>
        <p:spPr bwMode="auto">
          <a:xfrm>
            <a:off x="3048000" y="2671763"/>
            <a:ext cx="51228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en-US" sz="2000" i="1">
                <a:latin typeface="Gill Sans MT" pitchFamily="34" charset="0"/>
              </a:rPr>
              <a:t>IP datagrams destined to IP address  51.6.0.8 should be forwarded to router output port </a:t>
            </a:r>
            <a:r>
              <a:rPr lang="en-US" altLang="en-US" sz="2000">
                <a:latin typeface="Gill Sans MT" pitchFamily="34" charset="0"/>
              </a:rPr>
              <a:t>6 </a:t>
            </a:r>
          </a:p>
        </p:txBody>
      </p:sp>
      <p:sp>
        <p:nvSpPr>
          <p:cNvPr id="121873" name="Rectangle 73"/>
          <p:cNvSpPr>
            <a:spLocks/>
          </p:cNvSpPr>
          <p:nvPr/>
        </p:nvSpPr>
        <p:spPr bwMode="auto">
          <a:xfrm>
            <a:off x="685800" y="43513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grpSp>
        <p:nvGrpSpPr>
          <p:cNvPr id="121874" name="Group 74"/>
          <p:cNvGrpSpPr>
            <a:grpSpLocks/>
          </p:cNvGrpSpPr>
          <p:nvPr/>
        </p:nvGrpSpPr>
        <p:grpSpPr bwMode="auto">
          <a:xfrm>
            <a:off x="687388" y="3684588"/>
            <a:ext cx="7483475" cy="571500"/>
            <a:chOff x="0" y="0"/>
            <a:chExt cx="6704" cy="512"/>
          </a:xfrm>
        </p:grpSpPr>
        <p:sp>
          <p:nvSpPr>
            <p:cNvPr id="121922" name="Rectangle 75"/>
            <p:cNvSpPr>
              <a:spLocks/>
            </p:cNvSpPr>
            <p:nvPr/>
          </p:nvSpPr>
          <p:spPr bwMode="auto">
            <a:xfrm>
              <a:off x="0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23" name="Rectangle 76"/>
            <p:cNvSpPr>
              <a:spLocks/>
            </p:cNvSpPr>
            <p:nvPr/>
          </p:nvSpPr>
          <p:spPr bwMode="auto">
            <a:xfrm>
              <a:off x="3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Switch</a:t>
              </a:r>
            </a:p>
            <a:p>
              <a:r>
                <a:rPr lang="en-US" altLang="en-US" sz="1700">
                  <a:latin typeface="Calibri" pitchFamily="34" charset="0"/>
                </a:rPr>
                <a:t>Port</a:t>
              </a:r>
            </a:p>
          </p:txBody>
        </p:sp>
        <p:sp>
          <p:nvSpPr>
            <p:cNvPr id="121924" name="Rectangle 77"/>
            <p:cNvSpPr>
              <a:spLocks/>
            </p:cNvSpPr>
            <p:nvPr/>
          </p:nvSpPr>
          <p:spPr bwMode="auto">
            <a:xfrm>
              <a:off x="592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25" name="Rectangle 78"/>
            <p:cNvSpPr>
              <a:spLocks/>
            </p:cNvSpPr>
            <p:nvPr/>
          </p:nvSpPr>
          <p:spPr bwMode="auto">
            <a:xfrm>
              <a:off x="588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MAC</a:t>
              </a:r>
            </a:p>
            <a:p>
              <a:r>
                <a:rPr lang="en-US" altLang="en-US" sz="1700">
                  <a:latin typeface="Calibri" pitchFamily="34" charset="0"/>
                </a:rPr>
                <a:t>src</a:t>
              </a:r>
            </a:p>
          </p:txBody>
        </p:sp>
        <p:sp>
          <p:nvSpPr>
            <p:cNvPr id="121926" name="Rectangle 79"/>
            <p:cNvSpPr>
              <a:spLocks/>
            </p:cNvSpPr>
            <p:nvPr/>
          </p:nvSpPr>
          <p:spPr bwMode="auto">
            <a:xfrm>
              <a:off x="11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27" name="Rectangle 80"/>
            <p:cNvSpPr>
              <a:spLocks/>
            </p:cNvSpPr>
            <p:nvPr/>
          </p:nvSpPr>
          <p:spPr bwMode="auto">
            <a:xfrm>
              <a:off x="1212" y="0"/>
              <a:ext cx="56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MAC</a:t>
              </a:r>
            </a:p>
            <a:p>
              <a:r>
                <a:rPr lang="en-US" altLang="en-US" sz="1700">
                  <a:latin typeface="Calibri" pitchFamily="34" charset="0"/>
                </a:rPr>
                <a:t>dst</a:t>
              </a:r>
            </a:p>
          </p:txBody>
        </p:sp>
        <p:sp>
          <p:nvSpPr>
            <p:cNvPr id="121928" name="Rectangle 81"/>
            <p:cNvSpPr>
              <a:spLocks/>
            </p:cNvSpPr>
            <p:nvPr/>
          </p:nvSpPr>
          <p:spPr bwMode="auto">
            <a:xfrm>
              <a:off x="17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29" name="Rectangle 82"/>
            <p:cNvSpPr>
              <a:spLocks/>
            </p:cNvSpPr>
            <p:nvPr/>
          </p:nvSpPr>
          <p:spPr bwMode="auto">
            <a:xfrm>
              <a:off x="1783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Eth</a:t>
              </a:r>
            </a:p>
            <a:p>
              <a:r>
                <a:rPr lang="en-US" altLang="en-US" sz="1700">
                  <a:latin typeface="Calibri" pitchFamily="34" charset="0"/>
                </a:rPr>
                <a:t>type</a:t>
              </a:r>
            </a:p>
          </p:txBody>
        </p:sp>
        <p:sp>
          <p:nvSpPr>
            <p:cNvPr id="121930" name="Rectangle 83"/>
            <p:cNvSpPr>
              <a:spLocks/>
            </p:cNvSpPr>
            <p:nvPr/>
          </p:nvSpPr>
          <p:spPr bwMode="auto">
            <a:xfrm>
              <a:off x="2378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31" name="Rectangle 84"/>
            <p:cNvSpPr>
              <a:spLocks/>
            </p:cNvSpPr>
            <p:nvPr/>
          </p:nvSpPr>
          <p:spPr bwMode="auto">
            <a:xfrm>
              <a:off x="2380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VLAN</a:t>
              </a:r>
            </a:p>
            <a:p>
              <a:r>
                <a:rPr lang="en-US" altLang="en-US" sz="1700">
                  <a:latin typeface="Calibri" pitchFamily="34" charset="0"/>
                </a:rPr>
                <a:t>ID</a:t>
              </a:r>
            </a:p>
          </p:txBody>
        </p:sp>
        <p:sp>
          <p:nvSpPr>
            <p:cNvPr id="121932" name="Rectangle 85"/>
            <p:cNvSpPr>
              <a:spLocks/>
            </p:cNvSpPr>
            <p:nvPr/>
          </p:nvSpPr>
          <p:spPr bwMode="auto">
            <a:xfrm>
              <a:off x="29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33" name="Rectangle 86"/>
            <p:cNvSpPr>
              <a:spLocks/>
            </p:cNvSpPr>
            <p:nvPr/>
          </p:nvSpPr>
          <p:spPr bwMode="auto">
            <a:xfrm>
              <a:off x="2977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IP</a:t>
              </a:r>
            </a:p>
            <a:p>
              <a:r>
                <a:rPr lang="en-US" altLang="en-US" sz="1700">
                  <a:latin typeface="Calibri" pitchFamily="34" charset="0"/>
                </a:rPr>
                <a:t>Src</a:t>
              </a:r>
            </a:p>
          </p:txBody>
        </p:sp>
        <p:sp>
          <p:nvSpPr>
            <p:cNvPr id="121934" name="Rectangle 87"/>
            <p:cNvSpPr>
              <a:spLocks/>
            </p:cNvSpPr>
            <p:nvPr/>
          </p:nvSpPr>
          <p:spPr bwMode="auto">
            <a:xfrm>
              <a:off x="35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35" name="Rectangle 88"/>
            <p:cNvSpPr>
              <a:spLocks/>
            </p:cNvSpPr>
            <p:nvPr/>
          </p:nvSpPr>
          <p:spPr bwMode="auto">
            <a:xfrm>
              <a:off x="3567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IP</a:t>
              </a:r>
            </a:p>
            <a:p>
              <a:r>
                <a:rPr lang="en-US" altLang="en-US" sz="1700">
                  <a:latin typeface="Calibri" pitchFamily="34" charset="0"/>
                </a:rPr>
                <a:t>Dst</a:t>
              </a:r>
            </a:p>
          </p:txBody>
        </p:sp>
        <p:sp>
          <p:nvSpPr>
            <p:cNvPr id="121936" name="Rectangle 89"/>
            <p:cNvSpPr>
              <a:spLocks/>
            </p:cNvSpPr>
            <p:nvPr/>
          </p:nvSpPr>
          <p:spPr bwMode="auto">
            <a:xfrm>
              <a:off x="4164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37" name="Rectangle 90"/>
            <p:cNvSpPr>
              <a:spLocks/>
            </p:cNvSpPr>
            <p:nvPr/>
          </p:nvSpPr>
          <p:spPr bwMode="auto">
            <a:xfrm>
              <a:off x="4165" y="0"/>
              <a:ext cx="583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IP</a:t>
              </a:r>
            </a:p>
            <a:p>
              <a:r>
                <a:rPr lang="en-US" altLang="en-US" sz="1700">
                  <a:latin typeface="Calibri" pitchFamily="34" charset="0"/>
                </a:rPr>
                <a:t>Prot</a:t>
              </a:r>
            </a:p>
          </p:txBody>
        </p:sp>
        <p:sp>
          <p:nvSpPr>
            <p:cNvPr id="121938" name="Rectangle 91"/>
            <p:cNvSpPr>
              <a:spLocks/>
            </p:cNvSpPr>
            <p:nvPr/>
          </p:nvSpPr>
          <p:spPr bwMode="auto">
            <a:xfrm>
              <a:off x="47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39" name="Rectangle 92"/>
            <p:cNvSpPr>
              <a:spLocks/>
            </p:cNvSpPr>
            <p:nvPr/>
          </p:nvSpPr>
          <p:spPr bwMode="auto">
            <a:xfrm>
              <a:off x="4760" y="0"/>
              <a:ext cx="59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TCP</a:t>
              </a:r>
            </a:p>
            <a:p>
              <a:r>
                <a:rPr lang="en-US" altLang="en-US" sz="1700">
                  <a:latin typeface="Calibri" pitchFamily="34" charset="0"/>
                </a:rPr>
                <a:t>sport</a:t>
              </a:r>
            </a:p>
          </p:txBody>
        </p:sp>
        <p:sp>
          <p:nvSpPr>
            <p:cNvPr id="121940" name="Rectangle 93"/>
            <p:cNvSpPr>
              <a:spLocks/>
            </p:cNvSpPr>
            <p:nvPr/>
          </p:nvSpPr>
          <p:spPr bwMode="auto">
            <a:xfrm>
              <a:off x="53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41" name="Rectangle 94"/>
            <p:cNvSpPr>
              <a:spLocks/>
            </p:cNvSpPr>
            <p:nvPr/>
          </p:nvSpPr>
          <p:spPr bwMode="auto">
            <a:xfrm>
              <a:off x="5351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TCP</a:t>
              </a:r>
            </a:p>
            <a:p>
              <a:r>
                <a:rPr lang="en-US" altLang="en-US" sz="1700">
                  <a:latin typeface="Calibri" pitchFamily="34" charset="0"/>
                </a:rPr>
                <a:t>dport</a:t>
              </a:r>
            </a:p>
          </p:txBody>
        </p:sp>
        <p:sp>
          <p:nvSpPr>
            <p:cNvPr id="121942" name="Rectangle 95"/>
            <p:cNvSpPr>
              <a:spLocks/>
            </p:cNvSpPr>
            <p:nvPr/>
          </p:nvSpPr>
          <p:spPr bwMode="auto">
            <a:xfrm>
              <a:off x="5956" y="12"/>
              <a:ext cx="748" cy="488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43" name="Rectangle 96"/>
            <p:cNvSpPr>
              <a:spLocks/>
            </p:cNvSpPr>
            <p:nvPr/>
          </p:nvSpPr>
          <p:spPr bwMode="auto">
            <a:xfrm>
              <a:off x="5948" y="111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Forward</a:t>
              </a:r>
            </a:p>
          </p:txBody>
        </p:sp>
      </p:grpSp>
      <p:sp>
        <p:nvSpPr>
          <p:cNvPr id="121875" name="Rectangle 97"/>
          <p:cNvSpPr>
            <a:spLocks/>
          </p:cNvSpPr>
          <p:nvPr/>
        </p:nvSpPr>
        <p:spPr bwMode="auto">
          <a:xfrm>
            <a:off x="1346200" y="43513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76" name="Rectangle 98"/>
          <p:cNvSpPr>
            <a:spLocks/>
          </p:cNvSpPr>
          <p:nvPr/>
        </p:nvSpPr>
        <p:spPr bwMode="auto">
          <a:xfrm>
            <a:off x="1774825" y="4351338"/>
            <a:ext cx="11334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77" name="Rectangle 99"/>
          <p:cNvSpPr>
            <a:spLocks/>
          </p:cNvSpPr>
          <p:nvPr/>
        </p:nvSpPr>
        <p:spPr bwMode="auto">
          <a:xfrm>
            <a:off x="2667000" y="4351338"/>
            <a:ext cx="661988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78" name="Rectangle 100"/>
          <p:cNvSpPr>
            <a:spLocks/>
          </p:cNvSpPr>
          <p:nvPr/>
        </p:nvSpPr>
        <p:spPr bwMode="auto">
          <a:xfrm>
            <a:off x="3328988" y="43513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79" name="Rectangle 101"/>
          <p:cNvSpPr>
            <a:spLocks/>
          </p:cNvSpPr>
          <p:nvPr/>
        </p:nvSpPr>
        <p:spPr bwMode="auto">
          <a:xfrm>
            <a:off x="3989388" y="43513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80" name="Rectangle 102"/>
          <p:cNvSpPr>
            <a:spLocks/>
          </p:cNvSpPr>
          <p:nvPr/>
        </p:nvSpPr>
        <p:spPr bwMode="auto">
          <a:xfrm>
            <a:off x="4649788" y="43513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81" name="Rectangle 103"/>
          <p:cNvSpPr>
            <a:spLocks/>
          </p:cNvSpPr>
          <p:nvPr/>
        </p:nvSpPr>
        <p:spPr bwMode="auto">
          <a:xfrm>
            <a:off x="5319713" y="43513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82" name="Rectangle 104"/>
          <p:cNvSpPr>
            <a:spLocks/>
          </p:cNvSpPr>
          <p:nvPr/>
        </p:nvSpPr>
        <p:spPr bwMode="auto">
          <a:xfrm>
            <a:off x="5980113" y="4351338"/>
            <a:ext cx="661987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83" name="Rectangle 105"/>
          <p:cNvSpPr>
            <a:spLocks/>
          </p:cNvSpPr>
          <p:nvPr/>
        </p:nvSpPr>
        <p:spPr bwMode="auto">
          <a:xfrm>
            <a:off x="6642100" y="43513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22</a:t>
            </a:r>
          </a:p>
        </p:txBody>
      </p:sp>
      <p:sp>
        <p:nvSpPr>
          <p:cNvPr id="121884" name="Rectangle 106"/>
          <p:cNvSpPr>
            <a:spLocks/>
          </p:cNvSpPr>
          <p:nvPr/>
        </p:nvSpPr>
        <p:spPr bwMode="auto">
          <a:xfrm>
            <a:off x="7400925" y="43513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drop</a:t>
            </a:r>
          </a:p>
        </p:txBody>
      </p:sp>
      <p:sp>
        <p:nvSpPr>
          <p:cNvPr id="121885" name="Rectangle 2"/>
          <p:cNvSpPr>
            <a:spLocks/>
          </p:cNvSpPr>
          <p:nvPr/>
        </p:nvSpPr>
        <p:spPr bwMode="auto">
          <a:xfrm>
            <a:off x="673100" y="3187700"/>
            <a:ext cx="1000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>
                <a:solidFill>
                  <a:srgbClr val="000090"/>
                </a:solidFill>
                <a:latin typeface="Gill Sans MT" pitchFamily="34" charset="0"/>
              </a:rPr>
              <a:t>Firewall:</a:t>
            </a:r>
          </a:p>
        </p:txBody>
      </p:sp>
      <p:sp>
        <p:nvSpPr>
          <p:cNvPr id="121886" name="Rectangle 2"/>
          <p:cNvSpPr>
            <a:spLocks/>
          </p:cNvSpPr>
          <p:nvPr/>
        </p:nvSpPr>
        <p:spPr bwMode="auto">
          <a:xfrm>
            <a:off x="1757363" y="4672013"/>
            <a:ext cx="6438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en-US" sz="2000" i="1">
                <a:latin typeface="Gill Sans MT" pitchFamily="34" charset="0"/>
              </a:rPr>
              <a:t>do not forward (block) all datagrams destined to TCP  port 22</a:t>
            </a:r>
          </a:p>
        </p:txBody>
      </p:sp>
      <p:sp>
        <p:nvSpPr>
          <p:cNvPr id="121887" name="Rectangle 73"/>
          <p:cNvSpPr>
            <a:spLocks/>
          </p:cNvSpPr>
          <p:nvPr/>
        </p:nvSpPr>
        <p:spPr bwMode="auto">
          <a:xfrm>
            <a:off x="647700" y="6038850"/>
            <a:ext cx="660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grpSp>
        <p:nvGrpSpPr>
          <p:cNvPr id="121888" name="Group 74"/>
          <p:cNvGrpSpPr>
            <a:grpSpLocks/>
          </p:cNvGrpSpPr>
          <p:nvPr/>
        </p:nvGrpSpPr>
        <p:grpSpPr bwMode="auto">
          <a:xfrm>
            <a:off x="649288" y="5372100"/>
            <a:ext cx="7483475" cy="571500"/>
            <a:chOff x="0" y="0"/>
            <a:chExt cx="6704" cy="512"/>
          </a:xfrm>
        </p:grpSpPr>
        <p:sp>
          <p:nvSpPr>
            <p:cNvPr id="121900" name="Rectangle 75"/>
            <p:cNvSpPr>
              <a:spLocks/>
            </p:cNvSpPr>
            <p:nvPr/>
          </p:nvSpPr>
          <p:spPr bwMode="auto">
            <a:xfrm>
              <a:off x="0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01" name="Rectangle 76"/>
            <p:cNvSpPr>
              <a:spLocks/>
            </p:cNvSpPr>
            <p:nvPr/>
          </p:nvSpPr>
          <p:spPr bwMode="auto">
            <a:xfrm>
              <a:off x="3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Switch</a:t>
              </a:r>
            </a:p>
            <a:p>
              <a:r>
                <a:rPr lang="en-US" altLang="en-US" sz="1700">
                  <a:latin typeface="Calibri" pitchFamily="34" charset="0"/>
                </a:rPr>
                <a:t>Port</a:t>
              </a:r>
            </a:p>
          </p:txBody>
        </p:sp>
        <p:sp>
          <p:nvSpPr>
            <p:cNvPr id="121902" name="Rectangle 77"/>
            <p:cNvSpPr>
              <a:spLocks/>
            </p:cNvSpPr>
            <p:nvPr/>
          </p:nvSpPr>
          <p:spPr bwMode="auto">
            <a:xfrm>
              <a:off x="592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03" name="Rectangle 78"/>
            <p:cNvSpPr>
              <a:spLocks/>
            </p:cNvSpPr>
            <p:nvPr/>
          </p:nvSpPr>
          <p:spPr bwMode="auto">
            <a:xfrm>
              <a:off x="588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MAC</a:t>
              </a:r>
            </a:p>
            <a:p>
              <a:r>
                <a:rPr lang="en-US" altLang="en-US" sz="1700">
                  <a:latin typeface="Calibri" pitchFamily="34" charset="0"/>
                </a:rPr>
                <a:t>src</a:t>
              </a:r>
            </a:p>
          </p:txBody>
        </p:sp>
        <p:sp>
          <p:nvSpPr>
            <p:cNvPr id="121904" name="Rectangle 79"/>
            <p:cNvSpPr>
              <a:spLocks/>
            </p:cNvSpPr>
            <p:nvPr/>
          </p:nvSpPr>
          <p:spPr bwMode="auto">
            <a:xfrm>
              <a:off x="11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05" name="Rectangle 80"/>
            <p:cNvSpPr>
              <a:spLocks/>
            </p:cNvSpPr>
            <p:nvPr/>
          </p:nvSpPr>
          <p:spPr bwMode="auto">
            <a:xfrm>
              <a:off x="1212" y="0"/>
              <a:ext cx="56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MAC</a:t>
              </a:r>
            </a:p>
            <a:p>
              <a:r>
                <a:rPr lang="en-US" altLang="en-US" sz="1700">
                  <a:latin typeface="Calibri" pitchFamily="34" charset="0"/>
                </a:rPr>
                <a:t>dst</a:t>
              </a:r>
            </a:p>
          </p:txBody>
        </p:sp>
        <p:sp>
          <p:nvSpPr>
            <p:cNvPr id="121906" name="Rectangle 81"/>
            <p:cNvSpPr>
              <a:spLocks/>
            </p:cNvSpPr>
            <p:nvPr/>
          </p:nvSpPr>
          <p:spPr bwMode="auto">
            <a:xfrm>
              <a:off x="17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07" name="Rectangle 82"/>
            <p:cNvSpPr>
              <a:spLocks/>
            </p:cNvSpPr>
            <p:nvPr/>
          </p:nvSpPr>
          <p:spPr bwMode="auto">
            <a:xfrm>
              <a:off x="1783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Eth</a:t>
              </a:r>
            </a:p>
            <a:p>
              <a:r>
                <a:rPr lang="en-US" altLang="en-US" sz="1700">
                  <a:latin typeface="Calibri" pitchFamily="34" charset="0"/>
                </a:rPr>
                <a:t>type</a:t>
              </a:r>
            </a:p>
          </p:txBody>
        </p:sp>
        <p:sp>
          <p:nvSpPr>
            <p:cNvPr id="121908" name="Rectangle 83"/>
            <p:cNvSpPr>
              <a:spLocks/>
            </p:cNvSpPr>
            <p:nvPr/>
          </p:nvSpPr>
          <p:spPr bwMode="auto">
            <a:xfrm>
              <a:off x="2378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09" name="Rectangle 84"/>
            <p:cNvSpPr>
              <a:spLocks/>
            </p:cNvSpPr>
            <p:nvPr/>
          </p:nvSpPr>
          <p:spPr bwMode="auto">
            <a:xfrm>
              <a:off x="2380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VLAN</a:t>
              </a:r>
            </a:p>
            <a:p>
              <a:r>
                <a:rPr lang="en-US" altLang="en-US" sz="1700">
                  <a:latin typeface="Calibri" pitchFamily="34" charset="0"/>
                </a:rPr>
                <a:t>ID</a:t>
              </a:r>
            </a:p>
          </p:txBody>
        </p:sp>
        <p:sp>
          <p:nvSpPr>
            <p:cNvPr id="121910" name="Rectangle 85"/>
            <p:cNvSpPr>
              <a:spLocks/>
            </p:cNvSpPr>
            <p:nvPr/>
          </p:nvSpPr>
          <p:spPr bwMode="auto">
            <a:xfrm>
              <a:off x="29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11" name="Rectangle 86"/>
            <p:cNvSpPr>
              <a:spLocks/>
            </p:cNvSpPr>
            <p:nvPr/>
          </p:nvSpPr>
          <p:spPr bwMode="auto">
            <a:xfrm>
              <a:off x="2977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IP</a:t>
              </a:r>
            </a:p>
            <a:p>
              <a:r>
                <a:rPr lang="en-US" altLang="en-US" sz="1700">
                  <a:latin typeface="Calibri" pitchFamily="34" charset="0"/>
                </a:rPr>
                <a:t>Src</a:t>
              </a:r>
            </a:p>
          </p:txBody>
        </p:sp>
        <p:sp>
          <p:nvSpPr>
            <p:cNvPr id="121912" name="Rectangle 87"/>
            <p:cNvSpPr>
              <a:spLocks/>
            </p:cNvSpPr>
            <p:nvPr/>
          </p:nvSpPr>
          <p:spPr bwMode="auto">
            <a:xfrm>
              <a:off x="35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13" name="Rectangle 88"/>
            <p:cNvSpPr>
              <a:spLocks/>
            </p:cNvSpPr>
            <p:nvPr/>
          </p:nvSpPr>
          <p:spPr bwMode="auto">
            <a:xfrm>
              <a:off x="3567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IP</a:t>
              </a:r>
            </a:p>
            <a:p>
              <a:r>
                <a:rPr lang="en-US" altLang="en-US" sz="1700">
                  <a:latin typeface="Calibri" pitchFamily="34" charset="0"/>
                </a:rPr>
                <a:t>Dst</a:t>
              </a:r>
            </a:p>
          </p:txBody>
        </p:sp>
        <p:sp>
          <p:nvSpPr>
            <p:cNvPr id="121914" name="Rectangle 89"/>
            <p:cNvSpPr>
              <a:spLocks/>
            </p:cNvSpPr>
            <p:nvPr/>
          </p:nvSpPr>
          <p:spPr bwMode="auto">
            <a:xfrm>
              <a:off x="4164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15" name="Rectangle 90"/>
            <p:cNvSpPr>
              <a:spLocks/>
            </p:cNvSpPr>
            <p:nvPr/>
          </p:nvSpPr>
          <p:spPr bwMode="auto">
            <a:xfrm>
              <a:off x="4165" y="0"/>
              <a:ext cx="583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IP</a:t>
              </a:r>
            </a:p>
            <a:p>
              <a:r>
                <a:rPr lang="en-US" altLang="en-US" sz="1700">
                  <a:latin typeface="Calibri" pitchFamily="34" charset="0"/>
                </a:rPr>
                <a:t>Prot</a:t>
              </a:r>
            </a:p>
          </p:txBody>
        </p:sp>
        <p:sp>
          <p:nvSpPr>
            <p:cNvPr id="121916" name="Rectangle 91"/>
            <p:cNvSpPr>
              <a:spLocks/>
            </p:cNvSpPr>
            <p:nvPr/>
          </p:nvSpPr>
          <p:spPr bwMode="auto">
            <a:xfrm>
              <a:off x="47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17" name="Rectangle 92"/>
            <p:cNvSpPr>
              <a:spLocks/>
            </p:cNvSpPr>
            <p:nvPr/>
          </p:nvSpPr>
          <p:spPr bwMode="auto">
            <a:xfrm>
              <a:off x="4760" y="0"/>
              <a:ext cx="59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TCP</a:t>
              </a:r>
            </a:p>
            <a:p>
              <a:r>
                <a:rPr lang="en-US" altLang="en-US" sz="1700">
                  <a:latin typeface="Calibri" pitchFamily="34" charset="0"/>
                </a:rPr>
                <a:t>sport</a:t>
              </a:r>
            </a:p>
          </p:txBody>
        </p:sp>
        <p:sp>
          <p:nvSpPr>
            <p:cNvPr id="121918" name="Rectangle 93"/>
            <p:cNvSpPr>
              <a:spLocks/>
            </p:cNvSpPr>
            <p:nvPr/>
          </p:nvSpPr>
          <p:spPr bwMode="auto">
            <a:xfrm>
              <a:off x="53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19" name="Rectangle 94"/>
            <p:cNvSpPr>
              <a:spLocks/>
            </p:cNvSpPr>
            <p:nvPr/>
          </p:nvSpPr>
          <p:spPr bwMode="auto">
            <a:xfrm>
              <a:off x="5351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TCP</a:t>
              </a:r>
            </a:p>
            <a:p>
              <a:r>
                <a:rPr lang="en-US" altLang="en-US" sz="1700">
                  <a:latin typeface="Calibri" pitchFamily="34" charset="0"/>
                </a:rPr>
                <a:t>dport</a:t>
              </a:r>
            </a:p>
          </p:txBody>
        </p:sp>
        <p:sp>
          <p:nvSpPr>
            <p:cNvPr id="121920" name="Rectangle 95"/>
            <p:cNvSpPr>
              <a:spLocks/>
            </p:cNvSpPr>
            <p:nvPr/>
          </p:nvSpPr>
          <p:spPr bwMode="auto">
            <a:xfrm>
              <a:off x="5956" y="12"/>
              <a:ext cx="748" cy="488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21" name="Rectangle 96"/>
            <p:cNvSpPr>
              <a:spLocks/>
            </p:cNvSpPr>
            <p:nvPr/>
          </p:nvSpPr>
          <p:spPr bwMode="auto">
            <a:xfrm>
              <a:off x="5948" y="111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Forward</a:t>
              </a:r>
            </a:p>
          </p:txBody>
        </p:sp>
      </p:grpSp>
      <p:sp>
        <p:nvSpPr>
          <p:cNvPr id="121889" name="Rectangle 97"/>
          <p:cNvSpPr>
            <a:spLocks/>
          </p:cNvSpPr>
          <p:nvPr/>
        </p:nvSpPr>
        <p:spPr bwMode="auto">
          <a:xfrm>
            <a:off x="1308100" y="6038850"/>
            <a:ext cx="660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90" name="Rectangle 98"/>
          <p:cNvSpPr>
            <a:spLocks/>
          </p:cNvSpPr>
          <p:nvPr/>
        </p:nvSpPr>
        <p:spPr bwMode="auto">
          <a:xfrm>
            <a:off x="1736725" y="6038850"/>
            <a:ext cx="11334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91" name="Rectangle 99"/>
          <p:cNvSpPr>
            <a:spLocks/>
          </p:cNvSpPr>
          <p:nvPr/>
        </p:nvSpPr>
        <p:spPr bwMode="auto">
          <a:xfrm>
            <a:off x="2628900" y="6038850"/>
            <a:ext cx="661988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92" name="Rectangle 100"/>
          <p:cNvSpPr>
            <a:spLocks/>
          </p:cNvSpPr>
          <p:nvPr/>
        </p:nvSpPr>
        <p:spPr bwMode="auto">
          <a:xfrm>
            <a:off x="3290888" y="6038850"/>
            <a:ext cx="660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93" name="Rectangle 101"/>
          <p:cNvSpPr>
            <a:spLocks/>
          </p:cNvSpPr>
          <p:nvPr/>
        </p:nvSpPr>
        <p:spPr bwMode="auto">
          <a:xfrm>
            <a:off x="3948113" y="6021388"/>
            <a:ext cx="598487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900">
                <a:latin typeface="Calibri" pitchFamily="34" charset="0"/>
              </a:rPr>
              <a:t>128.119.1.1</a:t>
            </a:r>
          </a:p>
        </p:txBody>
      </p:sp>
      <p:sp>
        <p:nvSpPr>
          <p:cNvPr id="121894" name="Rectangle 102"/>
          <p:cNvSpPr>
            <a:spLocks/>
          </p:cNvSpPr>
          <p:nvPr/>
        </p:nvSpPr>
        <p:spPr bwMode="auto">
          <a:xfrm>
            <a:off x="4611688" y="6038850"/>
            <a:ext cx="660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95" name="Rectangle 103"/>
          <p:cNvSpPr>
            <a:spLocks/>
          </p:cNvSpPr>
          <p:nvPr/>
        </p:nvSpPr>
        <p:spPr bwMode="auto">
          <a:xfrm>
            <a:off x="5281613" y="6038850"/>
            <a:ext cx="660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96" name="Rectangle 104"/>
          <p:cNvSpPr>
            <a:spLocks/>
          </p:cNvSpPr>
          <p:nvPr/>
        </p:nvSpPr>
        <p:spPr bwMode="auto">
          <a:xfrm>
            <a:off x="5942013" y="6038850"/>
            <a:ext cx="66198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97" name="Rectangle 105"/>
          <p:cNvSpPr>
            <a:spLocks/>
          </p:cNvSpPr>
          <p:nvPr/>
        </p:nvSpPr>
        <p:spPr bwMode="auto">
          <a:xfrm>
            <a:off x="6604000" y="6038850"/>
            <a:ext cx="660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98" name="Rectangle 106"/>
          <p:cNvSpPr>
            <a:spLocks/>
          </p:cNvSpPr>
          <p:nvPr/>
        </p:nvSpPr>
        <p:spPr bwMode="auto">
          <a:xfrm>
            <a:off x="7362825" y="5975350"/>
            <a:ext cx="660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drop</a:t>
            </a:r>
          </a:p>
        </p:txBody>
      </p:sp>
      <p:sp>
        <p:nvSpPr>
          <p:cNvPr id="121899" name="Rectangle 2"/>
          <p:cNvSpPr>
            <a:spLocks/>
          </p:cNvSpPr>
          <p:nvPr/>
        </p:nvSpPr>
        <p:spPr bwMode="auto">
          <a:xfrm>
            <a:off x="2036763" y="6296025"/>
            <a:ext cx="6184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en-US" sz="2000" i="1">
                <a:latin typeface="Gill Sans MT" pitchFamily="34" charset="0"/>
              </a:rPr>
              <a:t>do not forward (block) all datagrams sent by host 128.119.1.1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18</a:t>
            </a:fld>
            <a:endParaRPr lang="en-US"/>
          </a:p>
        </p:txBody>
      </p:sp>
      <p:sp>
        <p:nvSpPr>
          <p:cNvPr id="112" name="Rectangle 1"/>
          <p:cNvSpPr txBox="1">
            <a:spLocks noChangeArrowheads="1"/>
          </p:cNvSpPr>
          <p:nvPr/>
        </p:nvSpPr>
        <p:spPr bwMode="auto">
          <a:xfrm>
            <a:off x="533400" y="-12700"/>
            <a:ext cx="28114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4000" dirty="0">
                <a:solidFill>
                  <a:srgbClr val="000099"/>
                </a:solidFill>
                <a:latin typeface="+mj-lt"/>
              </a:rPr>
              <a:t>Examples</a:t>
            </a:r>
          </a:p>
        </p:txBody>
      </p:sp>
      <p:sp>
        <p:nvSpPr>
          <p:cNvPr id="111" name="页脚占位符 1"/>
          <p:cNvSpPr>
            <a:spLocks noGrp="1"/>
          </p:cNvSpPr>
          <p:nvPr>
            <p:ph type="ftr" sz="quarter" idx="10"/>
          </p:nvPr>
        </p:nvSpPr>
        <p:spPr>
          <a:xfrm>
            <a:off x="572558" y="6529388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20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/>
          <p:cNvSpPr>
            <a:spLocks noGrp="1"/>
          </p:cNvSpPr>
          <p:nvPr>
            <p:ph type="title"/>
          </p:nvPr>
        </p:nvSpPr>
        <p:spPr>
          <a:xfrm>
            <a:off x="533400" y="-1588"/>
            <a:ext cx="7772400" cy="1143001"/>
          </a:xfrm>
        </p:spPr>
        <p:txBody>
          <a:bodyPr/>
          <a:lstStyle/>
          <a:p>
            <a:r>
              <a:rPr lang="en-US" altLang="en-US" dirty="0" err="1" smtClean="0">
                <a:latin typeface="Calibri" pitchFamily="34" charset="0"/>
                <a:ea typeface="ＭＳ Ｐゴシック" pitchFamily="34" charset="-128"/>
              </a:rPr>
              <a:t>OpenFlow</a:t>
            </a:r>
            <a:r>
              <a:rPr lang="en-US" altLang="en-US" dirty="0" smtClean="0">
                <a:latin typeface="Calibri" pitchFamily="34" charset="0"/>
                <a:ea typeface="ＭＳ Ｐゴシック" pitchFamily="34" charset="-128"/>
              </a:rPr>
              <a:t>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867" y="2159000"/>
            <a:ext cx="4123267" cy="4648200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  <a:buClr>
                <a:srgbClr val="000090"/>
              </a:buClr>
              <a:buFont typeface="Wingdings" charset="2"/>
              <a:buChar char="§"/>
              <a:defRPr/>
            </a:pPr>
            <a:r>
              <a:rPr lang="en-US" dirty="0" smtClean="0">
                <a:solidFill>
                  <a:srgbClr val="FF0000"/>
                </a:solidFill>
                <a:latin typeface="Calibri" charset="0"/>
              </a:rPr>
              <a:t>IP Router</a:t>
            </a:r>
            <a:endParaRPr lang="en-US" dirty="0">
              <a:solidFill>
                <a:srgbClr val="FF0000"/>
              </a:solidFill>
              <a:latin typeface="Calibri" charset="0"/>
            </a:endParaRPr>
          </a:p>
          <a:p>
            <a:pPr marL="677863" lvl="1" indent="-215900">
              <a:spcBef>
                <a:spcPts val="0"/>
              </a:spcBef>
              <a:buClr>
                <a:srgbClr val="000090"/>
              </a:buClr>
              <a:buSzPct val="101000"/>
              <a:buFont typeface="Arial"/>
              <a:buChar char="•"/>
              <a:defRPr/>
            </a:pPr>
            <a:r>
              <a:rPr lang="en-US" sz="2800" i="1" dirty="0" smtClean="0">
                <a:solidFill>
                  <a:srgbClr val="000090"/>
                </a:solidFill>
                <a:latin typeface="Calibri" charset="0"/>
              </a:rPr>
              <a:t>match</a:t>
            </a:r>
            <a:r>
              <a:rPr lang="en-US" sz="2800" i="1" dirty="0">
                <a:solidFill>
                  <a:srgbClr val="000090"/>
                </a:solidFill>
                <a:latin typeface="Calibri" charset="0"/>
              </a:rPr>
              <a:t>: </a:t>
            </a:r>
            <a:r>
              <a:rPr lang="en-US" sz="2800" dirty="0">
                <a:latin typeface="Calibri" charset="0"/>
              </a:rPr>
              <a:t>longest destination IP prefix</a:t>
            </a:r>
          </a:p>
          <a:p>
            <a:pPr marL="677863" lvl="1" indent="-215900">
              <a:spcBef>
                <a:spcPts val="0"/>
              </a:spcBef>
              <a:buClr>
                <a:srgbClr val="000090"/>
              </a:buClr>
              <a:buSzPct val="101000"/>
              <a:buFont typeface="Arial"/>
              <a:buChar char="•"/>
              <a:defRPr/>
            </a:pPr>
            <a:r>
              <a:rPr lang="en-US" sz="2800" i="1" dirty="0" smtClean="0">
                <a:solidFill>
                  <a:srgbClr val="000090"/>
                </a:solidFill>
                <a:latin typeface="Calibri" charset="0"/>
              </a:rPr>
              <a:t>action</a:t>
            </a:r>
            <a:r>
              <a:rPr lang="en-US" sz="2800" i="1" dirty="0">
                <a:solidFill>
                  <a:srgbClr val="000090"/>
                </a:solidFill>
                <a:latin typeface="Calibri" charset="0"/>
              </a:rPr>
              <a:t>: </a:t>
            </a:r>
            <a:r>
              <a:rPr lang="en-US" sz="2800" dirty="0">
                <a:latin typeface="Calibri" charset="0"/>
              </a:rPr>
              <a:t>forward out a link</a:t>
            </a:r>
          </a:p>
          <a:p>
            <a:pPr marL="338138" indent="-338138">
              <a:spcBef>
                <a:spcPts val="0"/>
              </a:spcBef>
              <a:buClr>
                <a:srgbClr val="000090"/>
              </a:buClr>
              <a:buFont typeface="Wingdings" charset="2"/>
              <a:buChar char="§"/>
              <a:defRPr/>
            </a:pPr>
            <a:r>
              <a:rPr lang="en-US" dirty="0" smtClean="0">
                <a:solidFill>
                  <a:srgbClr val="FF0000"/>
                </a:solidFill>
                <a:latin typeface="Calibri" charset="0"/>
              </a:rPr>
              <a:t>Layer-2 (Ethernet) Switch</a:t>
            </a:r>
            <a:endParaRPr lang="en-US" dirty="0">
              <a:solidFill>
                <a:srgbClr val="FF0000"/>
              </a:solidFill>
              <a:latin typeface="Calibri" charset="0"/>
            </a:endParaRPr>
          </a:p>
          <a:p>
            <a:pPr marL="677863" lvl="1" indent="-215900">
              <a:spcBef>
                <a:spcPts val="0"/>
              </a:spcBef>
              <a:buClr>
                <a:srgbClr val="000090"/>
              </a:buClr>
              <a:buSzPct val="100000"/>
              <a:buFont typeface="Arial"/>
              <a:buChar char="•"/>
              <a:defRPr/>
            </a:pPr>
            <a:r>
              <a:rPr lang="en-US" sz="2800" i="1" dirty="0" smtClean="0">
                <a:solidFill>
                  <a:srgbClr val="000090"/>
                </a:solidFill>
                <a:latin typeface="Calibri" charset="0"/>
              </a:rPr>
              <a:t>match</a:t>
            </a:r>
            <a:r>
              <a:rPr lang="en-US" sz="2800" i="1" dirty="0">
                <a:solidFill>
                  <a:srgbClr val="000090"/>
                </a:solidFill>
                <a:latin typeface="Calibri" charset="0"/>
              </a:rPr>
              <a:t>: </a:t>
            </a:r>
            <a:r>
              <a:rPr lang="en-US" sz="2800" dirty="0">
                <a:latin typeface="Calibri" charset="0"/>
              </a:rPr>
              <a:t>destination MAC address</a:t>
            </a:r>
          </a:p>
          <a:p>
            <a:pPr marL="677863" lvl="1" indent="-215900">
              <a:spcBef>
                <a:spcPts val="0"/>
              </a:spcBef>
              <a:buClr>
                <a:srgbClr val="000090"/>
              </a:buClr>
              <a:buSzPct val="100000"/>
              <a:buFont typeface="Arial"/>
              <a:buChar char="•"/>
              <a:defRPr/>
            </a:pPr>
            <a:r>
              <a:rPr lang="en-US" sz="2800" i="1" dirty="0" smtClean="0">
                <a:solidFill>
                  <a:srgbClr val="000090"/>
                </a:solidFill>
                <a:latin typeface="Calibri" charset="0"/>
              </a:rPr>
              <a:t>action</a:t>
            </a:r>
            <a:r>
              <a:rPr lang="en-US" sz="2800" i="1" dirty="0">
                <a:solidFill>
                  <a:srgbClr val="000090"/>
                </a:solidFill>
                <a:latin typeface="Calibri" charset="0"/>
              </a:rPr>
              <a:t>: </a:t>
            </a:r>
            <a:r>
              <a:rPr lang="en-US" sz="2800" dirty="0">
                <a:latin typeface="Calibri" charset="0"/>
              </a:rPr>
              <a:t>forward or flood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95800" y="2061101"/>
            <a:ext cx="3810000" cy="4648200"/>
          </a:xfrm>
        </p:spPr>
        <p:txBody>
          <a:bodyPr>
            <a:normAutofit fontScale="92500"/>
          </a:bodyPr>
          <a:lstStyle/>
          <a:p>
            <a:pPr marL="296863" indent="-296863">
              <a:spcBef>
                <a:spcPct val="0"/>
              </a:spcBef>
              <a:buClr>
                <a:srgbClr val="000090"/>
              </a:buClr>
            </a:pPr>
            <a:r>
              <a:rPr lang="en-US" altLang="en-US" dirty="0" smtClean="0">
                <a:latin typeface="Calibri" pitchFamily="34" charset="0"/>
                <a:ea typeface="ＭＳ Ｐゴシック" pitchFamily="34" charset="-128"/>
                <a:cs typeface="ＭＳ Ｐゴシック" pitchFamily="34" charset="-128"/>
              </a:rPr>
              <a:t>Firewall</a:t>
            </a:r>
          </a:p>
          <a:p>
            <a:pPr marL="508000" lvl="1" indent="-219075">
              <a:spcBef>
                <a:spcPct val="0"/>
              </a:spcBef>
              <a:buClr>
                <a:srgbClr val="000090"/>
              </a:buClr>
            </a:pPr>
            <a:r>
              <a:rPr lang="en-US" altLang="en-US" sz="2800" i="1" dirty="0" smtClean="0">
                <a:solidFill>
                  <a:srgbClr val="000090"/>
                </a:solidFill>
                <a:latin typeface="Calibri" pitchFamily="34" charset="0"/>
                <a:ea typeface="ＭＳ Ｐゴシック" pitchFamily="34" charset="-128"/>
              </a:rPr>
              <a:t>match</a:t>
            </a:r>
            <a:r>
              <a:rPr lang="en-US" altLang="en-US" sz="2800" dirty="0" smtClean="0">
                <a:latin typeface="Calibri" pitchFamily="34" charset="0"/>
                <a:ea typeface="ＭＳ Ｐゴシック" pitchFamily="34" charset="-128"/>
              </a:rPr>
              <a:t>: IP addresses and TCP/UDP port numbers</a:t>
            </a:r>
          </a:p>
          <a:p>
            <a:pPr marL="508000" lvl="1" indent="-219075">
              <a:spcBef>
                <a:spcPct val="0"/>
              </a:spcBef>
              <a:buClr>
                <a:srgbClr val="000090"/>
              </a:buClr>
            </a:pPr>
            <a:r>
              <a:rPr lang="en-US" altLang="en-US" sz="2800" i="1" dirty="0" smtClean="0">
                <a:solidFill>
                  <a:srgbClr val="000090"/>
                </a:solidFill>
                <a:latin typeface="Calibri" pitchFamily="34" charset="0"/>
                <a:ea typeface="ＭＳ Ｐゴシック" pitchFamily="34" charset="-128"/>
              </a:rPr>
              <a:t>action: </a:t>
            </a:r>
            <a:r>
              <a:rPr lang="en-US" altLang="en-US" sz="2800" dirty="0" smtClean="0">
                <a:latin typeface="Calibri" pitchFamily="34" charset="0"/>
                <a:ea typeface="ＭＳ Ｐゴシック" pitchFamily="34" charset="-128"/>
              </a:rPr>
              <a:t>permit or deny </a:t>
            </a:r>
          </a:p>
          <a:p>
            <a:pPr marL="296863" indent="-296863">
              <a:spcBef>
                <a:spcPct val="0"/>
              </a:spcBef>
              <a:buClr>
                <a:srgbClr val="000090"/>
              </a:buClr>
            </a:pPr>
            <a:endParaRPr lang="en-US" altLang="en-US" dirty="0" smtClean="0">
              <a:latin typeface="Calibri" pitchFamily="34" charset="0"/>
              <a:ea typeface="ＭＳ Ｐゴシック" pitchFamily="34" charset="-128"/>
              <a:cs typeface="ＭＳ Ｐゴシック" pitchFamily="34" charset="-128"/>
            </a:endParaRPr>
          </a:p>
          <a:p>
            <a:pPr marL="296863" indent="-296863">
              <a:spcBef>
                <a:spcPct val="0"/>
              </a:spcBef>
              <a:buClr>
                <a:srgbClr val="000090"/>
              </a:buClr>
            </a:pPr>
            <a:r>
              <a:rPr lang="en-US" altLang="en-US" dirty="0" smtClean="0">
                <a:latin typeface="Calibri" pitchFamily="34" charset="0"/>
                <a:ea typeface="ＭＳ Ｐゴシック" pitchFamily="34" charset="-128"/>
                <a:cs typeface="ＭＳ Ｐゴシック" pitchFamily="34" charset="-128"/>
              </a:rPr>
              <a:t>NAT</a:t>
            </a:r>
          </a:p>
          <a:p>
            <a:pPr marL="508000" lvl="1" indent="-219075">
              <a:spcBef>
                <a:spcPct val="0"/>
              </a:spcBef>
              <a:buClr>
                <a:srgbClr val="000090"/>
              </a:buClr>
            </a:pPr>
            <a:r>
              <a:rPr lang="en-US" altLang="en-US" sz="2800" i="1" dirty="0" smtClean="0">
                <a:solidFill>
                  <a:srgbClr val="000090"/>
                </a:solidFill>
                <a:latin typeface="Calibri" pitchFamily="34" charset="0"/>
                <a:ea typeface="ＭＳ Ｐゴシック" pitchFamily="34" charset="-128"/>
              </a:rPr>
              <a:t>match: </a:t>
            </a:r>
            <a:r>
              <a:rPr lang="en-US" altLang="en-US" sz="2800" dirty="0" smtClean="0">
                <a:latin typeface="Calibri" pitchFamily="34" charset="0"/>
                <a:ea typeface="ＭＳ Ｐゴシック" pitchFamily="34" charset="-128"/>
              </a:rPr>
              <a:t>IP address and port</a:t>
            </a:r>
          </a:p>
          <a:p>
            <a:pPr marL="508000" lvl="1" indent="-219075">
              <a:spcBef>
                <a:spcPct val="0"/>
              </a:spcBef>
              <a:buClr>
                <a:srgbClr val="000090"/>
              </a:buClr>
            </a:pPr>
            <a:r>
              <a:rPr lang="en-US" altLang="en-US" sz="2800" i="1" dirty="0" smtClean="0">
                <a:solidFill>
                  <a:srgbClr val="000090"/>
                </a:solidFill>
                <a:latin typeface="Calibri" pitchFamily="34" charset="0"/>
                <a:ea typeface="ＭＳ Ｐゴシック" pitchFamily="34" charset="-128"/>
              </a:rPr>
              <a:t>action: </a:t>
            </a:r>
            <a:r>
              <a:rPr lang="en-US" altLang="en-US" sz="2800" dirty="0" smtClean="0">
                <a:latin typeface="Calibri" pitchFamily="34" charset="0"/>
                <a:ea typeface="ＭＳ Ｐゴシック" pitchFamily="34" charset="-128"/>
              </a:rPr>
              <a:t>rewrite address and port</a:t>
            </a:r>
          </a:p>
          <a:p>
            <a:pPr marL="296863" indent="-296863">
              <a:spcBef>
                <a:spcPct val="0"/>
              </a:spcBef>
            </a:pPr>
            <a:endParaRPr lang="en-US" altLang="en-US" sz="3200" dirty="0" smtClean="0">
              <a:latin typeface="Calibri" pitchFamily="34" charset="0"/>
              <a:ea typeface="ＭＳ Ｐゴシック" pitchFamily="34" charset="-128"/>
              <a:cs typeface="ＭＳ Ｐゴシック" pitchFamily="34" charset="-128"/>
            </a:endParaRPr>
          </a:p>
        </p:txBody>
      </p:sp>
      <p:sp>
        <p:nvSpPr>
          <p:cNvPr id="123909" name="TextBox 1"/>
          <p:cNvSpPr txBox="1">
            <a:spLocks noChangeArrowheads="1"/>
          </p:cNvSpPr>
          <p:nvPr/>
        </p:nvSpPr>
        <p:spPr bwMode="auto">
          <a:xfrm>
            <a:off x="388937" y="995894"/>
            <a:ext cx="851799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buClr>
                <a:srgbClr val="000090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 err="1">
                <a:solidFill>
                  <a:srgbClr val="CC0000"/>
                </a:solidFill>
                <a:latin typeface="Calibri" pitchFamily="34" charset="0"/>
              </a:rPr>
              <a:t>match+action</a:t>
            </a:r>
            <a:r>
              <a:rPr lang="en-US" altLang="en-US" sz="2800" i="1" dirty="0">
                <a:solidFill>
                  <a:srgbClr val="CC0000"/>
                </a:solidFill>
                <a:latin typeface="Calibri" pitchFamily="34" charset="0"/>
              </a:rPr>
              <a:t>: </a:t>
            </a:r>
            <a:r>
              <a:rPr lang="en-US" altLang="en-US" sz="2800" dirty="0">
                <a:latin typeface="Calibri" pitchFamily="34" charset="0"/>
              </a:rPr>
              <a:t>unifies </a:t>
            </a:r>
            <a:r>
              <a:rPr lang="en-US" altLang="en-US" sz="2800" dirty="0" smtClean="0">
                <a:latin typeface="Calibri" pitchFamily="34" charset="0"/>
              </a:rPr>
              <a:t>the data-plane operations of different </a:t>
            </a:r>
            <a:r>
              <a:rPr lang="en-US" altLang="en-US" sz="2800" dirty="0">
                <a:latin typeface="Calibri" pitchFamily="34" charset="0"/>
              </a:rPr>
              <a:t>kinds of </a:t>
            </a:r>
            <a:r>
              <a:rPr lang="en-US" altLang="en-US" sz="2800" dirty="0" smtClean="0">
                <a:latin typeface="Calibri" pitchFamily="34" charset="0"/>
              </a:rPr>
              <a:t>routers, switches, and other devices</a:t>
            </a:r>
            <a:endParaRPr lang="en-US" altLang="en-US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19</a:t>
            </a:fld>
            <a:endParaRPr lang="en-US"/>
          </a:p>
        </p:txBody>
      </p:sp>
      <p:sp>
        <p:nvSpPr>
          <p:cNvPr id="7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08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321733" y="76200"/>
            <a:ext cx="7772400" cy="914400"/>
          </a:xfrm>
        </p:spPr>
        <p:txBody>
          <a:bodyPr/>
          <a:lstStyle/>
          <a:p>
            <a:r>
              <a:rPr lang="en-US" altLang="en-US" sz="3600" dirty="0" smtClean="0">
                <a:ea typeface="MS PGothic" charset="-128"/>
                <a:cs typeface="ＭＳ Ｐゴシック" charset="-128"/>
              </a:rPr>
              <a:t>Recall: Network </a:t>
            </a:r>
            <a:r>
              <a:rPr lang="en-US" altLang="en-US" sz="3600" dirty="0">
                <a:ea typeface="MS PGothic" charset="-128"/>
                <a:cs typeface="ＭＳ Ｐゴシック" charset="-128"/>
              </a:rPr>
              <a:t>Layer Functions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965200"/>
            <a:ext cx="7772400" cy="521335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400" dirty="0">
                <a:ea typeface="MS PGothic" charset="-128"/>
                <a:cs typeface="ＭＳ Ｐゴシック" charset="-128"/>
              </a:rPr>
              <a:t>Addressing</a:t>
            </a:r>
          </a:p>
          <a:p>
            <a:pPr lvl="1"/>
            <a:r>
              <a:rPr lang="en-US" altLang="en-US" dirty="0">
                <a:solidFill>
                  <a:srgbClr val="FF9900"/>
                </a:solidFill>
                <a:ea typeface="MS PGothic" charset="-128"/>
              </a:rPr>
              <a:t>Globally unique</a:t>
            </a:r>
            <a:r>
              <a:rPr lang="en-US" altLang="en-US" dirty="0">
                <a:ea typeface="MS PGothic" charset="-128"/>
              </a:rPr>
              <a:t> address for each routable </a:t>
            </a:r>
            <a:r>
              <a:rPr lang="en-US" altLang="en-US" dirty="0" smtClean="0">
                <a:ea typeface="MS PGothic" charset="-128"/>
              </a:rPr>
              <a:t>device</a:t>
            </a:r>
            <a:endParaRPr lang="en-US" altLang="en-US" sz="2400" dirty="0" smtClean="0">
              <a:ea typeface="MS PGothic" charset="-128"/>
              <a:cs typeface="ＭＳ Ｐゴシック" charset="-128"/>
            </a:endParaRPr>
          </a:p>
          <a:p>
            <a:r>
              <a:rPr lang="en-US" altLang="en-US" sz="2400" dirty="0" smtClean="0">
                <a:ea typeface="MS PGothic" charset="-128"/>
                <a:cs typeface="ＭＳ Ｐゴシック" charset="-128"/>
              </a:rPr>
              <a:t>Routing</a:t>
            </a:r>
            <a:r>
              <a:rPr lang="en-US" altLang="en-US" sz="2400" dirty="0">
                <a:ea typeface="MS PGothic" charset="-128"/>
                <a:cs typeface="ＭＳ Ｐゴシック" charset="-128"/>
              </a:rPr>
              <a:t>: building a </a:t>
            </a:r>
            <a:r>
              <a:rPr lang="ja-JP" altLang="en-US" sz="2400" dirty="0">
                <a:ea typeface="MS PGothic" charset="-128"/>
                <a:cs typeface="ＭＳ Ｐゴシック" charset="-128"/>
              </a:rPr>
              <a:t>“</a:t>
            </a:r>
            <a:r>
              <a:rPr lang="en-US" altLang="ja-JP" sz="2400" dirty="0">
                <a:ea typeface="MS PGothic" charset="-128"/>
                <a:cs typeface="ＭＳ Ｐゴシック" charset="-128"/>
              </a:rPr>
              <a:t>map</a:t>
            </a:r>
            <a:r>
              <a:rPr lang="ja-JP" altLang="en-US" sz="2400" dirty="0">
                <a:ea typeface="MS PGothic" charset="-128"/>
                <a:cs typeface="ＭＳ Ｐゴシック" charset="-128"/>
              </a:rPr>
              <a:t>”</a:t>
            </a:r>
            <a:r>
              <a:rPr lang="en-US" altLang="ja-JP" sz="2400" dirty="0">
                <a:ea typeface="MS PGothic" charset="-128"/>
                <a:cs typeface="ＭＳ Ｐゴシック" charset="-128"/>
              </a:rPr>
              <a:t> of network</a:t>
            </a:r>
          </a:p>
          <a:p>
            <a:pPr lvl="1"/>
            <a:r>
              <a:rPr lang="en-US" altLang="en-US" dirty="0">
                <a:solidFill>
                  <a:srgbClr val="FF9900"/>
                </a:solidFill>
                <a:ea typeface="MS PGothic" charset="-128"/>
              </a:rPr>
              <a:t>Which path</a:t>
            </a:r>
            <a:r>
              <a:rPr lang="en-US" altLang="en-US" dirty="0">
                <a:ea typeface="MS PGothic" charset="-128"/>
              </a:rPr>
              <a:t> to use to forward packets from </a:t>
            </a:r>
            <a:r>
              <a:rPr lang="en-US" altLang="en-US" dirty="0" err="1">
                <a:ea typeface="MS PGothic" charset="-128"/>
              </a:rPr>
              <a:t>src</a:t>
            </a:r>
            <a:r>
              <a:rPr lang="en-US" altLang="en-US" dirty="0">
                <a:ea typeface="MS PGothic" charset="-128"/>
              </a:rPr>
              <a:t> to </a:t>
            </a:r>
            <a:r>
              <a:rPr lang="en-US" altLang="en-US" dirty="0" err="1" smtClean="0">
                <a:ea typeface="MS PGothic" charset="-128"/>
              </a:rPr>
              <a:t>dest</a:t>
            </a:r>
            <a:endParaRPr lang="en-US" altLang="en-US" sz="2400" dirty="0" smtClean="0">
              <a:ea typeface="MS PGothic" charset="-128"/>
              <a:cs typeface="ＭＳ Ｐゴシック" charset="-128"/>
            </a:endParaRPr>
          </a:p>
          <a:p>
            <a:r>
              <a:rPr lang="en-US" altLang="en-US" sz="2400" dirty="0" smtClean="0">
                <a:ea typeface="MS PGothic" charset="-128"/>
                <a:cs typeface="ＭＳ Ｐゴシック" charset="-128"/>
              </a:rPr>
              <a:t>Forwarding</a:t>
            </a:r>
            <a:r>
              <a:rPr lang="en-US" altLang="en-US" sz="2400" dirty="0">
                <a:ea typeface="MS PGothic" charset="-128"/>
                <a:cs typeface="ＭＳ Ｐゴシック" charset="-128"/>
              </a:rPr>
              <a:t>: delivery of packets hop by hop</a:t>
            </a:r>
          </a:p>
          <a:p>
            <a:pPr lvl="1"/>
            <a:r>
              <a:rPr lang="en-US" altLang="en-US" dirty="0" smtClean="0">
                <a:ea typeface="MS PGothic" charset="-128"/>
              </a:rPr>
              <a:t>from </a:t>
            </a:r>
            <a:r>
              <a:rPr lang="en-US" altLang="en-US" dirty="0">
                <a:ea typeface="MS PGothic" charset="-128"/>
              </a:rPr>
              <a:t>input port to </a:t>
            </a:r>
            <a:r>
              <a:rPr lang="en-US" altLang="en-US" dirty="0">
                <a:solidFill>
                  <a:srgbClr val="FF9900"/>
                </a:solidFill>
                <a:ea typeface="MS PGothic" charset="-128"/>
              </a:rPr>
              <a:t>appropriate output port</a:t>
            </a:r>
            <a:r>
              <a:rPr lang="en-US" altLang="en-US" dirty="0">
                <a:ea typeface="MS PGothic" charset="-128"/>
              </a:rPr>
              <a:t> in a router</a:t>
            </a:r>
          </a:p>
          <a:p>
            <a:pPr lvl="1"/>
            <a:endParaRPr lang="en-US" altLang="en-US" dirty="0">
              <a:ea typeface="MS PGothic" charset="-128"/>
            </a:endParaRPr>
          </a:p>
          <a:p>
            <a:pPr>
              <a:buFont typeface="Wingdings" charset="2"/>
              <a:buChar char="Ø"/>
            </a:pPr>
            <a:r>
              <a:rPr lang="en-US" altLang="en-US" sz="2600" dirty="0">
                <a:solidFill>
                  <a:srgbClr val="0227CE"/>
                </a:solidFill>
                <a:latin typeface="Comic Sans MS" charset="0"/>
                <a:ea typeface="Comic Sans MS" charset="0"/>
                <a:cs typeface="Comic Sans MS" charset="0"/>
              </a:rPr>
              <a:t>Forwarding  is the “data plane” operation (often performed by “specialized” </a:t>
            </a:r>
            <a:r>
              <a:rPr lang="en-US" altLang="en-US" sz="2600" dirty="0" smtClean="0">
                <a:solidFill>
                  <a:srgbClr val="0227CE"/>
                </a:solidFill>
                <a:latin typeface="Comic Sans MS" charset="0"/>
                <a:ea typeface="Comic Sans MS" charset="0"/>
                <a:cs typeface="Comic Sans MS" charset="0"/>
              </a:rPr>
              <a:t>hardware </a:t>
            </a:r>
          </a:p>
          <a:p>
            <a:pPr marL="0" indent="0">
              <a:buNone/>
            </a:pPr>
            <a:r>
              <a:rPr lang="en-US" altLang="en-US" sz="2600" dirty="0">
                <a:solidFill>
                  <a:srgbClr val="0227CE"/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en-US" sz="2600" dirty="0" smtClean="0">
                <a:solidFill>
                  <a:srgbClr val="0227CE"/>
                </a:solidFill>
                <a:latin typeface="Comic Sans MS" charset="0"/>
                <a:ea typeface="Comic Sans MS" charset="0"/>
                <a:cs typeface="Comic Sans MS" charset="0"/>
              </a:rPr>
              <a:t>   –-- we have learned:</a:t>
            </a:r>
          </a:p>
          <a:p>
            <a:pPr lvl="1">
              <a:buFont typeface="Arial" charset="0"/>
              <a:buChar char="•"/>
            </a:pPr>
            <a:r>
              <a:rPr lang="en-US" altLang="en-US" dirty="0" smtClean="0">
                <a:latin typeface="Comic Sans MS" charset="0"/>
                <a:ea typeface="Comic Sans MS" charset="0"/>
                <a:cs typeface="Comic Sans MS" charset="0"/>
              </a:rPr>
              <a:t>how IP routers forward IP datagrams based on destination IP addresses</a:t>
            </a:r>
          </a:p>
          <a:p>
            <a:pPr lvl="1">
              <a:buFont typeface="Arial" charset="0"/>
              <a:buChar char="•"/>
            </a:pPr>
            <a:r>
              <a:rPr lang="en-US" altLang="en-US" dirty="0" smtClean="0">
                <a:latin typeface="Comic Sans MS" charset="0"/>
                <a:ea typeface="Comic Sans MS" charset="0"/>
                <a:cs typeface="Comic Sans MS" charset="0"/>
              </a:rPr>
              <a:t>how layer 2 switches forward (Ethernet) frames based on destination MAC addresses</a:t>
            </a:r>
          </a:p>
          <a:p>
            <a:pPr>
              <a:buFontTx/>
              <a:buNone/>
            </a:pPr>
            <a:endParaRPr lang="en-US" altLang="en-US" sz="900" dirty="0" smtClean="0">
              <a:solidFill>
                <a:srgbClr val="0227CE"/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pPr>
              <a:buFontTx/>
              <a:buNone/>
            </a:pPr>
            <a:r>
              <a:rPr lang="en-US" altLang="en-US" sz="2600" dirty="0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  <a:sym typeface="Wingdings"/>
              </a:rPr>
              <a:t></a:t>
            </a:r>
            <a:r>
              <a:rPr lang="en-US" altLang="en-US" sz="2600" dirty="0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 now let’s examine how it is done in hardware in general (whether in layer-2 switches or layer-3 routers) </a:t>
            </a:r>
            <a:endParaRPr lang="en-US" altLang="en-US" sz="2600" i="1" dirty="0">
              <a:solidFill>
                <a:srgbClr val="FF0000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2150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A4A29C-921F-DD46-A5DD-85B4B4481E6F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/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638175" y="1263650"/>
            <a:ext cx="2997200" cy="1262063"/>
            <a:chOff x="637575" y="1263648"/>
            <a:chExt cx="2998252" cy="1261939"/>
          </a:xfrm>
        </p:grpSpPr>
        <p:sp>
          <p:nvSpPr>
            <p:cNvPr id="197" name="Freeform 196"/>
            <p:cNvSpPr/>
            <p:nvPr/>
          </p:nvSpPr>
          <p:spPr>
            <a:xfrm flipV="1">
              <a:off x="678864" y="2160498"/>
              <a:ext cx="2956963" cy="36508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3018 w 2975668"/>
                <a:gd name="connsiteY0" fmla="*/ 443744 h 443744"/>
                <a:gd name="connsiteX1" fmla="*/ 2225518 w 2975668"/>
                <a:gd name="connsiteY1" fmla="*/ 210910 h 443744"/>
                <a:gd name="connsiteX2" fmla="*/ 2957279 w 2975668"/>
                <a:gd name="connsiteY2" fmla="*/ 79158 h 443744"/>
                <a:gd name="connsiteX3" fmla="*/ 2754685 w 2975668"/>
                <a:gd name="connsiteY3" fmla="*/ 20410 h 443744"/>
                <a:gd name="connsiteX4" fmla="*/ 2747322 w 2975668"/>
                <a:gd name="connsiteY4" fmla="*/ 436381 h 443744"/>
                <a:gd name="connsiteX5" fmla="*/ 3018 w 2975668"/>
                <a:gd name="connsiteY5" fmla="*/ 443744 h 443744"/>
                <a:gd name="connsiteX0" fmla="*/ 3018 w 2957279"/>
                <a:gd name="connsiteY0" fmla="*/ 454405 h 454405"/>
                <a:gd name="connsiteX1" fmla="*/ 2225518 w 2957279"/>
                <a:gd name="connsiteY1" fmla="*/ 221571 h 454405"/>
                <a:gd name="connsiteX2" fmla="*/ 2957279 w 2957279"/>
                <a:gd name="connsiteY2" fmla="*/ 89819 h 454405"/>
                <a:gd name="connsiteX3" fmla="*/ 2754685 w 2957279"/>
                <a:gd name="connsiteY3" fmla="*/ 31071 h 454405"/>
                <a:gd name="connsiteX4" fmla="*/ 2747322 w 2957279"/>
                <a:gd name="connsiteY4" fmla="*/ 447042 h 454405"/>
                <a:gd name="connsiteX5" fmla="*/ 3018 w 2957279"/>
                <a:gd name="connsiteY5" fmla="*/ 454405 h 454405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54685 w 2957279"/>
                <a:gd name="connsiteY3" fmla="*/ 7282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364586 h 364586"/>
                <a:gd name="connsiteX1" fmla="*/ 2225518 w 2957279"/>
                <a:gd name="connsiteY1" fmla="*/ 131752 h 364586"/>
                <a:gd name="connsiteX2" fmla="*/ 2957279 w 2957279"/>
                <a:gd name="connsiteY2" fmla="*/ 0 h 364586"/>
                <a:gd name="connsiteX3" fmla="*/ 2780603 w 2957279"/>
                <a:gd name="connsiteY3" fmla="*/ 138232 h 364586"/>
                <a:gd name="connsiteX4" fmla="*/ 2747322 w 2957279"/>
                <a:gd name="connsiteY4" fmla="*/ 357223 h 364586"/>
                <a:gd name="connsiteX5" fmla="*/ 3018 w 2957279"/>
                <a:gd name="connsiteY5" fmla="*/ 364586 h 364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7279" h="364586">
                  <a:moveTo>
                    <a:pt x="3018" y="364586"/>
                  </a:moveTo>
                  <a:cubicBezTo>
                    <a:pt x="-83949" y="327008"/>
                    <a:pt x="1733141" y="192516"/>
                    <a:pt x="2225518" y="131752"/>
                  </a:cubicBezTo>
                  <a:cubicBezTo>
                    <a:pt x="2717895" y="70988"/>
                    <a:pt x="2402554" y="114689"/>
                    <a:pt x="2957279" y="0"/>
                  </a:cubicBezTo>
                  <a:cubicBezTo>
                    <a:pt x="2832942" y="71922"/>
                    <a:pt x="2815596" y="78695"/>
                    <a:pt x="2780603" y="138232"/>
                  </a:cubicBezTo>
                  <a:cubicBezTo>
                    <a:pt x="2745610" y="197769"/>
                    <a:pt x="2727394" y="213043"/>
                    <a:pt x="2747322" y="357223"/>
                  </a:cubicBezTo>
                  <a:lnTo>
                    <a:pt x="3018" y="36458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075" name="Group 188"/>
            <p:cNvGrpSpPr>
              <a:grpSpLocks/>
            </p:cNvGrpSpPr>
            <p:nvPr/>
          </p:nvGrpSpPr>
          <p:grpSpPr bwMode="auto">
            <a:xfrm>
              <a:off x="637575" y="1263648"/>
              <a:ext cx="2833213" cy="916517"/>
              <a:chOff x="-994833" y="4042832"/>
              <a:chExt cx="2833213" cy="916517"/>
            </a:xfrm>
          </p:grpSpPr>
          <p:sp>
            <p:nvSpPr>
              <p:cNvPr id="190" name="Rectangle 189"/>
              <p:cNvSpPr/>
              <p:nvPr/>
            </p:nvSpPr>
            <p:spPr bwMode="auto">
              <a:xfrm>
                <a:off x="-977364" y="4042832"/>
                <a:ext cx="2775924" cy="9158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125077" name="TextBox 190"/>
              <p:cNvSpPr txBox="1">
                <a:spLocks noChangeArrowheads="1"/>
              </p:cNvSpPr>
              <p:nvPr/>
            </p:nvSpPr>
            <p:spPr bwMode="auto">
              <a:xfrm>
                <a:off x="-931177" y="4360336"/>
                <a:ext cx="1646504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1600"/>
                  <a:t>IP Src = 10.3.*.*</a:t>
                </a:r>
              </a:p>
              <a:p>
                <a:r>
                  <a:rPr lang="en-US" altLang="en-US" sz="1600"/>
                  <a:t>IP Dst = 10.2.*.*</a:t>
                </a:r>
              </a:p>
            </p:txBody>
          </p:sp>
          <p:sp>
            <p:nvSpPr>
              <p:cNvPr id="125078" name="TextBox 191"/>
              <p:cNvSpPr txBox="1">
                <a:spLocks noChangeArrowheads="1"/>
              </p:cNvSpPr>
              <p:nvPr/>
            </p:nvSpPr>
            <p:spPr bwMode="auto">
              <a:xfrm>
                <a:off x="718763" y="449156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1600"/>
                  <a:t>forward(3)</a:t>
                </a:r>
              </a:p>
            </p:txBody>
          </p:sp>
          <p:cxnSp>
            <p:nvCxnSpPr>
              <p:cNvPr id="125079" name="Straight Connector 192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80" name="TextBox 193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1600"/>
                  <a:t>match</a:t>
                </a:r>
              </a:p>
            </p:txBody>
          </p:sp>
          <p:sp>
            <p:nvSpPr>
              <p:cNvPr id="125081" name="TextBox 194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1600"/>
                  <a:t>action</a:t>
                </a:r>
              </a:p>
            </p:txBody>
          </p:sp>
          <p:cxnSp>
            <p:nvCxnSpPr>
              <p:cNvPr id="125082" name="Straight Connector 195"/>
              <p:cNvCxnSpPr>
                <a:cxnSpLocks noChangeShapeType="1"/>
              </p:cNvCxnSpPr>
              <p:nvPr/>
            </p:nvCxnSpPr>
            <p:spPr bwMode="auto">
              <a:xfrm>
                <a:off x="738264" y="4049182"/>
                <a:ext cx="1" cy="904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5956300" y="4510088"/>
            <a:ext cx="2894013" cy="2022475"/>
            <a:chOff x="5956617" y="4509743"/>
            <a:chExt cx="2893901" cy="2022127"/>
          </a:xfrm>
        </p:grpSpPr>
        <p:sp>
          <p:nvSpPr>
            <p:cNvPr id="208" name="Freeform 207"/>
            <p:cNvSpPr/>
            <p:nvPr/>
          </p:nvSpPr>
          <p:spPr>
            <a:xfrm flipH="1">
              <a:off x="5956617" y="4509743"/>
              <a:ext cx="2838340" cy="63012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979 w 2839117"/>
                <a:gd name="connsiteY0" fmla="*/ 630630 h 630630"/>
                <a:gd name="connsiteX1" fmla="*/ 2225479 w 2839117"/>
                <a:gd name="connsiteY1" fmla="*/ 397796 h 630630"/>
                <a:gd name="connsiteX2" fmla="*/ 2808948 w 2839117"/>
                <a:gd name="connsiteY2" fmla="*/ 4836 h 630630"/>
                <a:gd name="connsiteX3" fmla="*/ 2754646 w 2839117"/>
                <a:gd name="connsiteY3" fmla="*/ 207296 h 630630"/>
                <a:gd name="connsiteX4" fmla="*/ 2747283 w 2839117"/>
                <a:gd name="connsiteY4" fmla="*/ 623267 h 630630"/>
                <a:gd name="connsiteX5" fmla="*/ 2979 w 2839117"/>
                <a:gd name="connsiteY5" fmla="*/ 630630 h 63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39117" h="630630">
                  <a:moveTo>
                    <a:pt x="2979" y="630630"/>
                  </a:moveTo>
                  <a:cubicBezTo>
                    <a:pt x="-83988" y="593052"/>
                    <a:pt x="1757818" y="502095"/>
                    <a:pt x="2225479" y="397796"/>
                  </a:cubicBezTo>
                  <a:cubicBezTo>
                    <a:pt x="2693140" y="293497"/>
                    <a:pt x="2720754" y="36586"/>
                    <a:pt x="2808948" y="4836"/>
                  </a:cubicBezTo>
                  <a:cubicBezTo>
                    <a:pt x="2897142" y="-26914"/>
                    <a:pt x="2764923" y="104224"/>
                    <a:pt x="2754646" y="207296"/>
                  </a:cubicBezTo>
                  <a:cubicBezTo>
                    <a:pt x="2744369" y="310368"/>
                    <a:pt x="2727355" y="479087"/>
                    <a:pt x="2747283" y="623267"/>
                  </a:cubicBezTo>
                  <a:lnTo>
                    <a:pt x="2979" y="63063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064" name="Group 197"/>
            <p:cNvGrpSpPr>
              <a:grpSpLocks/>
            </p:cNvGrpSpPr>
            <p:nvPr/>
          </p:nvGrpSpPr>
          <p:grpSpPr bwMode="auto">
            <a:xfrm>
              <a:off x="6031592" y="5137149"/>
              <a:ext cx="2818926" cy="1394721"/>
              <a:chOff x="-999973" y="4042833"/>
              <a:chExt cx="2818926" cy="1394721"/>
            </a:xfrm>
          </p:grpSpPr>
          <p:sp>
            <p:nvSpPr>
              <p:cNvPr id="199" name="Rectangle 198"/>
              <p:cNvSpPr/>
              <p:nvPr/>
            </p:nvSpPr>
            <p:spPr bwMode="auto">
              <a:xfrm>
                <a:off x="-978114" y="4042381"/>
                <a:ext cx="2778018" cy="134438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125066" name="TextBox 199"/>
              <p:cNvSpPr txBox="1">
                <a:spLocks noChangeArrowheads="1"/>
              </p:cNvSpPr>
              <p:nvPr/>
            </p:nvSpPr>
            <p:spPr bwMode="auto">
              <a:xfrm>
                <a:off x="-999973" y="4360336"/>
                <a:ext cx="1715033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1600"/>
                  <a:t>ingress port = 2</a:t>
                </a:r>
              </a:p>
              <a:p>
                <a:r>
                  <a:rPr lang="en-US" altLang="en-US" sz="1600"/>
                  <a:t>IP Dst = 10.2.0.3</a:t>
                </a:r>
              </a:p>
              <a:p>
                <a:r>
                  <a:rPr lang="en-US" altLang="en-US" sz="1600"/>
                  <a:t>ingress port = 2</a:t>
                </a:r>
              </a:p>
              <a:p>
                <a:r>
                  <a:rPr lang="en-US" altLang="en-US" sz="1600"/>
                  <a:t>IP Dst = 10.2.0.4</a:t>
                </a:r>
              </a:p>
            </p:txBody>
          </p:sp>
          <p:sp>
            <p:nvSpPr>
              <p:cNvPr id="125067" name="TextBox 200"/>
              <p:cNvSpPr txBox="1">
                <a:spLocks noChangeArrowheads="1"/>
              </p:cNvSpPr>
              <p:nvPr/>
            </p:nvSpPr>
            <p:spPr bwMode="auto">
              <a:xfrm>
                <a:off x="671327" y="4474229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1600"/>
                  <a:t>forward(3)</a:t>
                </a:r>
              </a:p>
            </p:txBody>
          </p:sp>
          <p:cxnSp>
            <p:nvCxnSpPr>
              <p:cNvPr id="125068" name="Straight Connector 201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69" name="TextBox 202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1600"/>
                  <a:t>match</a:t>
                </a:r>
              </a:p>
            </p:txBody>
          </p:sp>
          <p:sp>
            <p:nvSpPr>
              <p:cNvPr id="125070" name="TextBox 203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1600"/>
                  <a:t>action</a:t>
                </a:r>
              </a:p>
            </p:txBody>
          </p:sp>
          <p:cxnSp>
            <p:nvCxnSpPr>
              <p:cNvPr id="125071" name="Straight Connector 204"/>
              <p:cNvCxnSpPr>
                <a:cxnSpLocks noChangeShapeType="1"/>
              </p:cNvCxnSpPr>
              <p:nvPr/>
            </p:nvCxnSpPr>
            <p:spPr bwMode="auto">
              <a:xfrm>
                <a:off x="660503" y="4042833"/>
                <a:ext cx="4690" cy="1349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5072" name="Straight Connector 205"/>
              <p:cNvCxnSpPr>
                <a:cxnSpLocks noChangeShapeType="1"/>
              </p:cNvCxnSpPr>
              <p:nvPr/>
            </p:nvCxnSpPr>
            <p:spPr bwMode="auto">
              <a:xfrm>
                <a:off x="-975047" y="4896787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73" name="TextBox 206"/>
              <p:cNvSpPr txBox="1">
                <a:spLocks noChangeArrowheads="1"/>
              </p:cNvSpPr>
              <p:nvPr/>
            </p:nvSpPr>
            <p:spPr bwMode="auto">
              <a:xfrm>
                <a:off x="670712" y="497344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1600"/>
                  <a:t>forward(4)</a:t>
                </a:r>
              </a:p>
            </p:txBody>
          </p:sp>
        </p:grpSp>
      </p:grp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587375" y="4570413"/>
            <a:ext cx="3089275" cy="2001837"/>
            <a:chOff x="587526" y="4569769"/>
            <a:chExt cx="3089750" cy="2002482"/>
          </a:xfrm>
        </p:grpSpPr>
        <p:sp>
          <p:nvSpPr>
            <p:cNvPr id="52" name="Freeform 51"/>
            <p:cNvSpPr/>
            <p:nvPr/>
          </p:nvSpPr>
          <p:spPr>
            <a:xfrm>
              <a:off x="631983" y="4569769"/>
              <a:ext cx="3045293" cy="849586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5074" h="848898">
                  <a:moveTo>
                    <a:pt x="2799" y="848898"/>
                  </a:moveTo>
                  <a:cubicBezTo>
                    <a:pt x="-84168" y="811320"/>
                    <a:pt x="1881874" y="743370"/>
                    <a:pt x="2225299" y="616064"/>
                  </a:cubicBezTo>
                  <a:cubicBezTo>
                    <a:pt x="2568724" y="488758"/>
                    <a:pt x="2941438" y="33981"/>
                    <a:pt x="3029632" y="2231"/>
                  </a:cubicBezTo>
                  <a:cubicBezTo>
                    <a:pt x="3117826" y="-29519"/>
                    <a:pt x="2801554" y="285680"/>
                    <a:pt x="2754466" y="425564"/>
                  </a:cubicBezTo>
                  <a:cubicBezTo>
                    <a:pt x="2707378" y="565448"/>
                    <a:pt x="2727175" y="697355"/>
                    <a:pt x="2747103" y="841535"/>
                  </a:cubicBezTo>
                  <a:lnTo>
                    <a:pt x="2799" y="84889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055" name="Group 50"/>
            <p:cNvGrpSpPr>
              <a:grpSpLocks/>
            </p:cNvGrpSpPr>
            <p:nvPr/>
          </p:nvGrpSpPr>
          <p:grpSpPr bwMode="auto">
            <a:xfrm>
              <a:off x="587526" y="5408083"/>
              <a:ext cx="2799140" cy="1164168"/>
              <a:chOff x="-999973" y="4042832"/>
              <a:chExt cx="2799140" cy="1164168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-977745" y="4042988"/>
                <a:ext cx="2776965" cy="116401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125057" name="TextBox 8"/>
              <p:cNvSpPr txBox="1">
                <a:spLocks noChangeArrowheads="1"/>
              </p:cNvSpPr>
              <p:nvPr/>
            </p:nvSpPr>
            <p:spPr bwMode="auto">
              <a:xfrm>
                <a:off x="-999973" y="4360336"/>
                <a:ext cx="1646504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1600"/>
                  <a:t>ingress port = 1</a:t>
                </a:r>
              </a:p>
              <a:p>
                <a:r>
                  <a:rPr lang="en-US" altLang="en-US" sz="1600"/>
                  <a:t>IP Src = 10.3.*.*</a:t>
                </a:r>
              </a:p>
              <a:p>
                <a:r>
                  <a:rPr lang="en-US" altLang="en-US" sz="1600"/>
                  <a:t>IP Dst = 10.2.*.*</a:t>
                </a:r>
              </a:p>
            </p:txBody>
          </p:sp>
          <p:sp>
            <p:nvSpPr>
              <p:cNvPr id="125058" name="TextBox 183"/>
              <p:cNvSpPr txBox="1">
                <a:spLocks noChangeArrowheads="1"/>
              </p:cNvSpPr>
              <p:nvPr/>
            </p:nvSpPr>
            <p:spPr bwMode="auto">
              <a:xfrm>
                <a:off x="676427" y="4576235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1600"/>
                  <a:t>forward(4)</a:t>
                </a:r>
              </a:p>
            </p:txBody>
          </p:sp>
          <p:cxnSp>
            <p:nvCxnSpPr>
              <p:cNvPr id="125059" name="Straight Connector 14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60" name="TextBox 185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1600"/>
                  <a:t>match</a:t>
                </a:r>
              </a:p>
            </p:txBody>
          </p:sp>
          <p:sp>
            <p:nvSpPr>
              <p:cNvPr id="125061" name="TextBox 186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1600"/>
                  <a:t>action</a:t>
                </a:r>
              </a:p>
            </p:txBody>
          </p:sp>
          <p:cxnSp>
            <p:nvCxnSpPr>
              <p:cNvPr id="125062" name="Straight Connector 187"/>
              <p:cNvCxnSpPr>
                <a:cxnSpLocks noChangeShapeType="1"/>
              </p:cNvCxnSpPr>
              <p:nvPr/>
            </p:nvCxnSpPr>
            <p:spPr bwMode="auto">
              <a:xfrm>
                <a:off x="634998" y="4042833"/>
                <a:ext cx="0" cy="1164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24933" name="Title 1"/>
          <p:cNvSpPr>
            <a:spLocks noGrp="1"/>
          </p:cNvSpPr>
          <p:nvPr>
            <p:ph type="title"/>
          </p:nvPr>
        </p:nvSpPr>
        <p:spPr>
          <a:xfrm>
            <a:off x="533400" y="-1588"/>
            <a:ext cx="7772400" cy="1143001"/>
          </a:xfrm>
        </p:spPr>
        <p:txBody>
          <a:bodyPr/>
          <a:lstStyle/>
          <a:p>
            <a:r>
              <a:rPr lang="en-US" altLang="en-US" dirty="0" smtClean="0">
                <a:latin typeface="Calibri" pitchFamily="34" charset="0"/>
                <a:ea typeface="ＭＳ Ｐゴシック" pitchFamily="34" charset="-128"/>
              </a:rPr>
              <a:t>OpenFlow example</a:t>
            </a:r>
          </a:p>
        </p:txBody>
      </p:sp>
      <p:cxnSp>
        <p:nvCxnSpPr>
          <p:cNvPr id="124934" name="Straight Connector 13"/>
          <p:cNvCxnSpPr>
            <a:cxnSpLocks noChangeShapeType="1"/>
          </p:cNvCxnSpPr>
          <p:nvPr/>
        </p:nvCxnSpPr>
        <p:spPr bwMode="auto">
          <a:xfrm>
            <a:off x="3760788" y="2562225"/>
            <a:ext cx="2157412" cy="184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5" name="Straight Connector 11"/>
          <p:cNvCxnSpPr>
            <a:cxnSpLocks noChangeShapeType="1"/>
          </p:cNvCxnSpPr>
          <p:nvPr/>
        </p:nvCxnSpPr>
        <p:spPr bwMode="auto">
          <a:xfrm>
            <a:off x="4040188" y="4497388"/>
            <a:ext cx="2046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6" name="Straight Connector 6"/>
          <p:cNvCxnSpPr>
            <a:cxnSpLocks noChangeShapeType="1"/>
          </p:cNvCxnSpPr>
          <p:nvPr/>
        </p:nvCxnSpPr>
        <p:spPr bwMode="auto">
          <a:xfrm>
            <a:off x="3841750" y="2690813"/>
            <a:ext cx="0" cy="157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7" name="Straight Connector 64"/>
          <p:cNvCxnSpPr>
            <a:cxnSpLocks noChangeShapeType="1"/>
          </p:cNvCxnSpPr>
          <p:nvPr/>
        </p:nvCxnSpPr>
        <p:spPr bwMode="auto">
          <a:xfrm flipH="1">
            <a:off x="3962400" y="3154363"/>
            <a:ext cx="1477963" cy="13112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/>
          <p:nvPr/>
        </p:nvCxnSpPr>
        <p:spPr>
          <a:xfrm flipH="1" flipV="1">
            <a:off x="3910013" y="4567238"/>
            <a:ext cx="6350" cy="6572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54338" y="4524375"/>
            <a:ext cx="53181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940" name="Group 44"/>
          <p:cNvGrpSpPr>
            <a:grpSpLocks/>
          </p:cNvGrpSpPr>
          <p:nvPr/>
        </p:nvGrpSpPr>
        <p:grpSpPr bwMode="auto">
          <a:xfrm>
            <a:off x="2355850" y="4043363"/>
            <a:ext cx="757238" cy="628650"/>
            <a:chOff x="-44" y="1473"/>
            <a:chExt cx="981" cy="1105"/>
          </a:xfrm>
        </p:grpSpPr>
        <p:pic>
          <p:nvPicPr>
            <p:cNvPr id="12505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5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41" name="Group 44"/>
          <p:cNvGrpSpPr>
            <a:grpSpLocks/>
          </p:cNvGrpSpPr>
          <p:nvPr/>
        </p:nvGrpSpPr>
        <p:grpSpPr bwMode="auto">
          <a:xfrm>
            <a:off x="3419475" y="4892675"/>
            <a:ext cx="757238" cy="628650"/>
            <a:chOff x="188" y="1473"/>
            <a:chExt cx="981" cy="1105"/>
          </a:xfrm>
        </p:grpSpPr>
        <p:pic>
          <p:nvPicPr>
            <p:cNvPr id="12505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51" name="Freeform 46"/>
            <p:cNvSpPr>
              <a:spLocks/>
            </p:cNvSpPr>
            <p:nvPr/>
          </p:nvSpPr>
          <p:spPr bwMode="auto">
            <a:xfrm flipH="1">
              <a:off x="598" y="1587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4942" name="TextBox 9"/>
          <p:cNvSpPr txBox="1">
            <a:spLocks noChangeArrowheads="1"/>
          </p:cNvSpPr>
          <p:nvPr/>
        </p:nvSpPr>
        <p:spPr bwMode="auto">
          <a:xfrm>
            <a:off x="2500313" y="4548188"/>
            <a:ext cx="8334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1400">
                <a:cs typeface="Arial" pitchFamily="34" charset="0"/>
              </a:rPr>
              <a:t>Host h1</a:t>
            </a:r>
          </a:p>
          <a:p>
            <a:pPr algn="ctr"/>
            <a:r>
              <a:rPr lang="en-US" altLang="en-US" sz="1400">
                <a:cs typeface="Arial" pitchFamily="34" charset="0"/>
              </a:rPr>
              <a:t>10.1.0.1</a:t>
            </a:r>
          </a:p>
          <a:p>
            <a:pPr algn="ctr"/>
            <a:endParaRPr lang="en-US" altLang="en-US" sz="1400">
              <a:cs typeface="Arial" pitchFamily="34" charset="0"/>
            </a:endParaRPr>
          </a:p>
        </p:txBody>
      </p:sp>
      <p:sp>
        <p:nvSpPr>
          <p:cNvPr id="124943" name="TextBox 58"/>
          <p:cNvSpPr txBox="1">
            <a:spLocks noChangeArrowheads="1"/>
          </p:cNvSpPr>
          <p:nvPr/>
        </p:nvSpPr>
        <p:spPr bwMode="auto">
          <a:xfrm>
            <a:off x="4102100" y="4949825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400">
                <a:cs typeface="Arial" pitchFamily="34" charset="0"/>
              </a:rPr>
              <a:t>Host h2</a:t>
            </a:r>
          </a:p>
          <a:p>
            <a:r>
              <a:rPr lang="en-US" altLang="en-US" sz="1400">
                <a:cs typeface="Arial" pitchFamily="34" charset="0"/>
              </a:rPr>
              <a:t>10.1.0.2</a:t>
            </a:r>
          </a:p>
          <a:p>
            <a:endParaRPr lang="en-US" altLang="en-US" sz="1800">
              <a:cs typeface="Arial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5608638" y="4568825"/>
            <a:ext cx="306387" cy="49053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362700" y="4448175"/>
            <a:ext cx="5318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946" name="Group 44"/>
          <p:cNvGrpSpPr>
            <a:grpSpLocks/>
          </p:cNvGrpSpPr>
          <p:nvPr/>
        </p:nvGrpSpPr>
        <p:grpSpPr bwMode="auto">
          <a:xfrm>
            <a:off x="6569075" y="4221163"/>
            <a:ext cx="757238" cy="628650"/>
            <a:chOff x="-44" y="1473"/>
            <a:chExt cx="981" cy="1105"/>
          </a:xfrm>
        </p:grpSpPr>
        <p:pic>
          <p:nvPicPr>
            <p:cNvPr id="12504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47" name="Group 44"/>
          <p:cNvGrpSpPr>
            <a:grpSpLocks/>
          </p:cNvGrpSpPr>
          <p:nvPr/>
        </p:nvGrpSpPr>
        <p:grpSpPr bwMode="auto">
          <a:xfrm>
            <a:off x="5091113" y="4835525"/>
            <a:ext cx="757237" cy="628650"/>
            <a:chOff x="-44" y="1473"/>
            <a:chExt cx="981" cy="1105"/>
          </a:xfrm>
        </p:grpSpPr>
        <p:pic>
          <p:nvPicPr>
            <p:cNvPr id="12504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4948" name="TextBox 70"/>
          <p:cNvSpPr txBox="1">
            <a:spLocks noChangeArrowheads="1"/>
          </p:cNvSpPr>
          <p:nvPr/>
        </p:nvSpPr>
        <p:spPr bwMode="auto">
          <a:xfrm>
            <a:off x="7327900" y="4249738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400">
                <a:cs typeface="Arial" pitchFamily="34" charset="0"/>
              </a:rPr>
              <a:t>Host h4</a:t>
            </a:r>
          </a:p>
          <a:p>
            <a:r>
              <a:rPr lang="en-US" altLang="en-US" sz="1400">
                <a:cs typeface="Arial" pitchFamily="34" charset="0"/>
              </a:rPr>
              <a:t>10.2.0.4</a:t>
            </a:r>
          </a:p>
          <a:p>
            <a:endParaRPr lang="en-US" altLang="en-US" sz="1800">
              <a:cs typeface="Arial" pitchFamily="34" charset="0"/>
            </a:endParaRPr>
          </a:p>
        </p:txBody>
      </p:sp>
      <p:sp>
        <p:nvSpPr>
          <p:cNvPr id="124949" name="TextBox 71"/>
          <p:cNvSpPr txBox="1">
            <a:spLocks noChangeArrowheads="1"/>
          </p:cNvSpPr>
          <p:nvPr/>
        </p:nvSpPr>
        <p:spPr bwMode="auto">
          <a:xfrm>
            <a:off x="4981575" y="5389563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400">
                <a:cs typeface="Arial" pitchFamily="34" charset="0"/>
              </a:rPr>
              <a:t>Host h3</a:t>
            </a:r>
          </a:p>
          <a:p>
            <a:r>
              <a:rPr lang="en-US" altLang="en-US" sz="1400">
                <a:cs typeface="Arial" pitchFamily="34" charset="0"/>
              </a:rPr>
              <a:t>10.2.0.3</a:t>
            </a:r>
          </a:p>
          <a:p>
            <a:endParaRPr lang="en-US" altLang="en-US" sz="1800">
              <a:cs typeface="Arial" pitchFamily="34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2965450" y="2681288"/>
            <a:ext cx="70643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943350" y="2014538"/>
            <a:ext cx="0" cy="47466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952" name="Group 44"/>
          <p:cNvGrpSpPr>
            <a:grpSpLocks/>
          </p:cNvGrpSpPr>
          <p:nvPr/>
        </p:nvGrpSpPr>
        <p:grpSpPr bwMode="auto">
          <a:xfrm>
            <a:off x="3462338" y="1622425"/>
            <a:ext cx="757237" cy="628650"/>
            <a:chOff x="-44" y="1473"/>
            <a:chExt cx="981" cy="1105"/>
          </a:xfrm>
        </p:grpSpPr>
        <p:pic>
          <p:nvPicPr>
            <p:cNvPr id="12504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53" name="Group 44"/>
          <p:cNvGrpSpPr>
            <a:grpSpLocks/>
          </p:cNvGrpSpPr>
          <p:nvPr/>
        </p:nvGrpSpPr>
        <p:grpSpPr bwMode="auto">
          <a:xfrm>
            <a:off x="2408238" y="2455863"/>
            <a:ext cx="757237" cy="628650"/>
            <a:chOff x="-44" y="1473"/>
            <a:chExt cx="981" cy="1105"/>
          </a:xfrm>
        </p:grpSpPr>
        <p:pic>
          <p:nvPicPr>
            <p:cNvPr id="12504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4954" name="TextBox 83"/>
          <p:cNvSpPr txBox="1">
            <a:spLocks noChangeArrowheads="1"/>
          </p:cNvSpPr>
          <p:nvPr/>
        </p:nvSpPr>
        <p:spPr bwMode="auto">
          <a:xfrm>
            <a:off x="2497138" y="2959100"/>
            <a:ext cx="833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1400">
                <a:cs typeface="Arial" pitchFamily="34" charset="0"/>
              </a:rPr>
              <a:t>Host h5</a:t>
            </a:r>
          </a:p>
          <a:p>
            <a:pPr algn="ctr"/>
            <a:r>
              <a:rPr lang="en-US" altLang="en-US" sz="1400">
                <a:cs typeface="Arial" pitchFamily="34" charset="0"/>
              </a:rPr>
              <a:t>10.3.0.5</a:t>
            </a:r>
          </a:p>
        </p:txBody>
      </p:sp>
      <p:sp>
        <p:nvSpPr>
          <p:cNvPr id="124955" name="TextBox 92"/>
          <p:cNvSpPr txBox="1">
            <a:spLocks noChangeArrowheads="1"/>
          </p:cNvSpPr>
          <p:nvPr/>
        </p:nvSpPr>
        <p:spPr bwMode="auto">
          <a:xfrm>
            <a:off x="3905250" y="394970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>
                <a:cs typeface="Arial" pitchFamily="34" charset="0"/>
              </a:rPr>
              <a:t>s1</a:t>
            </a:r>
          </a:p>
        </p:txBody>
      </p:sp>
      <p:sp>
        <p:nvSpPr>
          <p:cNvPr id="124956" name="TextBox 93"/>
          <p:cNvSpPr txBox="1">
            <a:spLocks noChangeArrowheads="1"/>
          </p:cNvSpPr>
          <p:nvPr/>
        </p:nvSpPr>
        <p:spPr bwMode="auto">
          <a:xfrm>
            <a:off x="6065838" y="397668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>
                <a:cs typeface="Arial" pitchFamily="34" charset="0"/>
              </a:rPr>
              <a:t>s2</a:t>
            </a:r>
          </a:p>
        </p:txBody>
      </p:sp>
      <p:sp>
        <p:nvSpPr>
          <p:cNvPr id="124957" name="TextBox 94"/>
          <p:cNvSpPr txBox="1">
            <a:spLocks noChangeArrowheads="1"/>
          </p:cNvSpPr>
          <p:nvPr/>
        </p:nvSpPr>
        <p:spPr bwMode="auto">
          <a:xfrm>
            <a:off x="4122738" y="216852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>
                <a:cs typeface="Arial" pitchFamily="34" charset="0"/>
              </a:rPr>
              <a:t>s3</a:t>
            </a:r>
          </a:p>
        </p:txBody>
      </p:sp>
      <p:cxnSp>
        <p:nvCxnSpPr>
          <p:cNvPr id="124958" name="Straight Connector 99"/>
          <p:cNvCxnSpPr>
            <a:cxnSpLocks noChangeShapeType="1"/>
          </p:cNvCxnSpPr>
          <p:nvPr/>
        </p:nvCxnSpPr>
        <p:spPr bwMode="auto">
          <a:xfrm>
            <a:off x="3962400" y="2871788"/>
            <a:ext cx="1392238" cy="2190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59" name="Straight Connector 102"/>
          <p:cNvCxnSpPr>
            <a:cxnSpLocks noChangeShapeType="1"/>
          </p:cNvCxnSpPr>
          <p:nvPr/>
        </p:nvCxnSpPr>
        <p:spPr bwMode="auto">
          <a:xfrm>
            <a:off x="5440363" y="3154363"/>
            <a:ext cx="533400" cy="976312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960" name="TextBox 108"/>
          <p:cNvSpPr txBox="1">
            <a:spLocks noChangeArrowheads="1"/>
          </p:cNvSpPr>
          <p:nvPr/>
        </p:nvSpPr>
        <p:spPr bwMode="auto">
          <a:xfrm>
            <a:off x="3733800" y="2173288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cs typeface="Arial" pitchFamily="34" charset="0"/>
              </a:rPr>
              <a:t>1</a:t>
            </a:r>
          </a:p>
        </p:txBody>
      </p:sp>
      <p:sp>
        <p:nvSpPr>
          <p:cNvPr id="124961" name="TextBox 109"/>
          <p:cNvSpPr txBox="1">
            <a:spLocks noChangeArrowheads="1"/>
          </p:cNvSpPr>
          <p:nvPr/>
        </p:nvSpPr>
        <p:spPr bwMode="auto">
          <a:xfrm>
            <a:off x="3265488" y="2419350"/>
            <a:ext cx="27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cs typeface="Arial" pitchFamily="34" charset="0"/>
              </a:rPr>
              <a:t>2</a:t>
            </a:r>
          </a:p>
        </p:txBody>
      </p:sp>
      <p:sp>
        <p:nvSpPr>
          <p:cNvPr id="124962" name="TextBox 110"/>
          <p:cNvSpPr txBox="1">
            <a:spLocks noChangeArrowheads="1"/>
          </p:cNvSpPr>
          <p:nvPr/>
        </p:nvSpPr>
        <p:spPr bwMode="auto">
          <a:xfrm>
            <a:off x="3633788" y="2751138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cs typeface="Arial" pitchFamily="34" charset="0"/>
              </a:rPr>
              <a:t>3</a:t>
            </a:r>
          </a:p>
        </p:txBody>
      </p:sp>
      <p:sp>
        <p:nvSpPr>
          <p:cNvPr id="124963" name="TextBox 111"/>
          <p:cNvSpPr txBox="1">
            <a:spLocks noChangeArrowheads="1"/>
          </p:cNvSpPr>
          <p:nvPr/>
        </p:nvSpPr>
        <p:spPr bwMode="auto">
          <a:xfrm>
            <a:off x="4111625" y="2687638"/>
            <a:ext cx="274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cs typeface="Arial" pitchFamily="34" charset="0"/>
              </a:rPr>
              <a:t>4</a:t>
            </a:r>
          </a:p>
        </p:txBody>
      </p:sp>
      <p:sp>
        <p:nvSpPr>
          <p:cNvPr id="124964" name="TextBox 112"/>
          <p:cNvSpPr txBox="1">
            <a:spLocks noChangeArrowheads="1"/>
          </p:cNvSpPr>
          <p:nvPr/>
        </p:nvSpPr>
        <p:spPr bwMode="auto">
          <a:xfrm>
            <a:off x="3636963" y="400685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cs typeface="Arial" pitchFamily="34" charset="0"/>
              </a:rPr>
              <a:t>1</a:t>
            </a:r>
          </a:p>
        </p:txBody>
      </p:sp>
      <p:sp>
        <p:nvSpPr>
          <p:cNvPr id="124965" name="TextBox 113"/>
          <p:cNvSpPr txBox="1">
            <a:spLocks noChangeArrowheads="1"/>
          </p:cNvSpPr>
          <p:nvPr/>
        </p:nvSpPr>
        <p:spPr bwMode="auto">
          <a:xfrm>
            <a:off x="3279775" y="427672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cs typeface="Arial" pitchFamily="34" charset="0"/>
              </a:rPr>
              <a:t>2</a:t>
            </a:r>
          </a:p>
        </p:txBody>
      </p:sp>
      <p:sp>
        <p:nvSpPr>
          <p:cNvPr id="124966" name="TextBox 114"/>
          <p:cNvSpPr txBox="1">
            <a:spLocks noChangeArrowheads="1"/>
          </p:cNvSpPr>
          <p:nvPr/>
        </p:nvSpPr>
        <p:spPr bwMode="auto">
          <a:xfrm>
            <a:off x="3662363" y="4624388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cs typeface="Arial" pitchFamily="34" charset="0"/>
              </a:rPr>
              <a:t>3</a:t>
            </a:r>
          </a:p>
        </p:txBody>
      </p:sp>
      <p:sp>
        <p:nvSpPr>
          <p:cNvPr id="124967" name="TextBox 115"/>
          <p:cNvSpPr txBox="1">
            <a:spLocks noChangeArrowheads="1"/>
          </p:cNvSpPr>
          <p:nvPr/>
        </p:nvSpPr>
        <p:spPr bwMode="auto">
          <a:xfrm>
            <a:off x="4170363" y="4437063"/>
            <a:ext cx="273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cs typeface="Arial" pitchFamily="34" charset="0"/>
              </a:rPr>
              <a:t>4</a:t>
            </a:r>
          </a:p>
        </p:txBody>
      </p:sp>
      <p:sp>
        <p:nvSpPr>
          <p:cNvPr id="124968" name="TextBox 117"/>
          <p:cNvSpPr txBox="1">
            <a:spLocks noChangeArrowheads="1"/>
          </p:cNvSpPr>
          <p:nvPr/>
        </p:nvSpPr>
        <p:spPr bwMode="auto">
          <a:xfrm>
            <a:off x="5427663" y="408940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cs typeface="Arial" pitchFamily="34" charset="0"/>
              </a:rPr>
              <a:t>1</a:t>
            </a:r>
          </a:p>
        </p:txBody>
      </p:sp>
      <p:sp>
        <p:nvSpPr>
          <p:cNvPr id="124969" name="TextBox 118"/>
          <p:cNvSpPr txBox="1">
            <a:spLocks noChangeArrowheads="1"/>
          </p:cNvSpPr>
          <p:nvPr/>
        </p:nvSpPr>
        <p:spPr bwMode="auto">
          <a:xfrm>
            <a:off x="5399088" y="4437063"/>
            <a:ext cx="274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cs typeface="Arial" pitchFamily="34" charset="0"/>
              </a:rPr>
              <a:t>2</a:t>
            </a:r>
          </a:p>
        </p:txBody>
      </p:sp>
      <p:sp>
        <p:nvSpPr>
          <p:cNvPr id="124970" name="TextBox 119"/>
          <p:cNvSpPr txBox="1">
            <a:spLocks noChangeArrowheads="1"/>
          </p:cNvSpPr>
          <p:nvPr/>
        </p:nvSpPr>
        <p:spPr bwMode="auto">
          <a:xfrm>
            <a:off x="5765800" y="464185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cs typeface="Arial" pitchFamily="34" charset="0"/>
              </a:rPr>
              <a:t>3</a:t>
            </a:r>
          </a:p>
        </p:txBody>
      </p:sp>
      <p:sp>
        <p:nvSpPr>
          <p:cNvPr id="124971" name="TextBox 120"/>
          <p:cNvSpPr txBox="1">
            <a:spLocks noChangeArrowheads="1"/>
          </p:cNvSpPr>
          <p:nvPr/>
        </p:nvSpPr>
        <p:spPr bwMode="auto">
          <a:xfrm>
            <a:off x="6324600" y="4394200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cs typeface="Arial" pitchFamily="34" charset="0"/>
              </a:rPr>
              <a:t>4</a:t>
            </a:r>
          </a:p>
        </p:txBody>
      </p:sp>
      <p:sp>
        <p:nvSpPr>
          <p:cNvPr id="124972" name="TextBox 150"/>
          <p:cNvSpPr txBox="1">
            <a:spLocks noChangeArrowheads="1"/>
          </p:cNvSpPr>
          <p:nvPr/>
        </p:nvSpPr>
        <p:spPr bwMode="auto">
          <a:xfrm>
            <a:off x="4191000" y="1639888"/>
            <a:ext cx="835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1400">
                <a:cs typeface="Arial" pitchFamily="34" charset="0"/>
              </a:rPr>
              <a:t>Host h6</a:t>
            </a:r>
          </a:p>
          <a:p>
            <a:pPr algn="ctr"/>
            <a:r>
              <a:rPr lang="en-US" altLang="en-US" sz="1400">
                <a:cs typeface="Arial" pitchFamily="34" charset="0"/>
              </a:rPr>
              <a:t>10.3.0.6</a:t>
            </a:r>
          </a:p>
        </p:txBody>
      </p:sp>
      <p:grpSp>
        <p:nvGrpSpPr>
          <p:cNvPr id="124973" name="Group 7"/>
          <p:cNvGrpSpPr>
            <a:grpSpLocks/>
          </p:cNvGrpSpPr>
          <p:nvPr/>
        </p:nvGrpSpPr>
        <p:grpSpPr bwMode="auto">
          <a:xfrm>
            <a:off x="3511550" y="4257675"/>
            <a:ext cx="700088" cy="398463"/>
            <a:chOff x="1871277" y="1576300"/>
            <a:chExt cx="1128371" cy="437861"/>
          </a:xfrm>
        </p:grpSpPr>
        <p:sp>
          <p:nvSpPr>
            <p:cNvPr id="155" name="Oval 154"/>
            <p:cNvSpPr>
              <a:spLocks noChangeArrowheads="1"/>
            </p:cNvSpPr>
            <p:nvPr/>
          </p:nvSpPr>
          <p:spPr bwMode="auto">
            <a:xfrm flipV="1">
              <a:off x="1873836" y="1694924"/>
              <a:ext cx="1125812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 sz="1800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 sz="1800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157" name="Oval 15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2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 sz="1800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158" name="Freeform 157"/>
            <p:cNvSpPr/>
            <p:nvPr/>
          </p:nvSpPr>
          <p:spPr bwMode="auto">
            <a:xfrm>
              <a:off x="2160407" y="1673990"/>
              <a:ext cx="547554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104116" y="1633868"/>
              <a:ext cx="660135" cy="109901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3 w 3723451"/>
                <a:gd name="T5" fmla="*/ 61322 h 932950"/>
                <a:gd name="T6" fmla="*/ 532082 w 3723451"/>
                <a:gd name="T7" fmla="*/ 0 h 932950"/>
                <a:gd name="T8" fmla="*/ 660135 w 3723451"/>
                <a:gd name="T9" fmla="*/ 24402 h 932950"/>
                <a:gd name="T10" fmla="*/ 564864 w 3723451"/>
                <a:gd name="T11" fmla="*/ 54409 h 932950"/>
                <a:gd name="T12" fmla="*/ 534190 w 3723451"/>
                <a:gd name="T13" fmla="*/ 46319 h 932950"/>
                <a:gd name="T14" fmla="*/ 332753 w 3723451"/>
                <a:gd name="T15" fmla="*/ 109901 h 932950"/>
                <a:gd name="T16" fmla="*/ 126163 w 3723451"/>
                <a:gd name="T17" fmla="*/ 48658 h 932950"/>
                <a:gd name="T18" fmla="*/ 92761 w 3723451"/>
                <a:gd name="T19" fmla="*/ 55267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539089" y="1728069"/>
              <a:ext cx="240514" cy="95945"/>
            </a:xfrm>
            <a:custGeom>
              <a:avLst/>
              <a:gdLst>
                <a:gd name="T0" fmla="*/ 0 w 1366596"/>
                <a:gd name="T1" fmla="*/ 0 h 809868"/>
                <a:gd name="T2" fmla="*/ 240514 w 1366596"/>
                <a:gd name="T3" fmla="*/ 74139 h 809868"/>
                <a:gd name="T4" fmla="*/ 152244 w 1366596"/>
                <a:gd name="T5" fmla="*/ 95945 h 809868"/>
                <a:gd name="T6" fmla="*/ 810 w 1366596"/>
                <a:gd name="T7" fmla="*/ 50698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1322" y="1729813"/>
              <a:ext cx="237956" cy="97690"/>
            </a:xfrm>
            <a:custGeom>
              <a:avLst/>
              <a:gdLst>
                <a:gd name="T0" fmla="*/ 234708 w 1348191"/>
                <a:gd name="T1" fmla="*/ 0 h 791462"/>
                <a:gd name="T2" fmla="*/ 237956 w 1348191"/>
                <a:gd name="T3" fmla="*/ 47141 h 791462"/>
                <a:gd name="T4" fmla="*/ 86087 w 1348191"/>
                <a:gd name="T5" fmla="*/ 97690 h 791462"/>
                <a:gd name="T6" fmla="*/ 0 w 1348191"/>
                <a:gd name="T7" fmla="*/ 75539 h 791462"/>
                <a:gd name="T8" fmla="*/ 234708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62" name="Straight Connector 161"/>
            <p:cNvCxnSpPr>
              <a:cxnSpLocks noChangeShapeType="1"/>
              <a:endCxn id="157" idx="2"/>
            </p:cNvCxnSpPr>
            <p:nvPr/>
          </p:nvCxnSpPr>
          <p:spPr bwMode="auto">
            <a:xfrm flipH="1" flipV="1">
              <a:off x="1871277" y="1736791"/>
              <a:ext cx="2559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" name="Straight Connector 162"/>
            <p:cNvCxnSpPr>
              <a:cxnSpLocks noChangeShapeType="1"/>
            </p:cNvCxnSpPr>
            <p:nvPr/>
          </p:nvCxnSpPr>
          <p:spPr bwMode="auto">
            <a:xfrm flipH="1" flipV="1">
              <a:off x="2997089" y="1735047"/>
              <a:ext cx="2559" cy="1221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4974" name="Group 7"/>
          <p:cNvGrpSpPr>
            <a:grpSpLocks/>
          </p:cNvGrpSpPr>
          <p:nvPr/>
        </p:nvGrpSpPr>
        <p:grpSpPr bwMode="auto">
          <a:xfrm>
            <a:off x="5611813" y="4262438"/>
            <a:ext cx="700087" cy="398462"/>
            <a:chOff x="1871277" y="1576300"/>
            <a:chExt cx="1128371" cy="437861"/>
          </a:xfrm>
        </p:grpSpPr>
        <p:sp>
          <p:nvSpPr>
            <p:cNvPr id="165" name="Oval 164"/>
            <p:cNvSpPr>
              <a:spLocks noChangeArrowheads="1"/>
            </p:cNvSpPr>
            <p:nvPr/>
          </p:nvSpPr>
          <p:spPr bwMode="auto">
            <a:xfrm flipV="1">
              <a:off x="1873835" y="1694924"/>
              <a:ext cx="1125813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 sz="1800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 sz="1800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167" name="Oval 16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3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 sz="1800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168" name="Freeform 167"/>
            <p:cNvSpPr/>
            <p:nvPr/>
          </p:nvSpPr>
          <p:spPr bwMode="auto">
            <a:xfrm>
              <a:off x="2160405" y="1673990"/>
              <a:ext cx="547555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04115" y="1633867"/>
              <a:ext cx="660136" cy="109902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4 w 3723451"/>
                <a:gd name="T5" fmla="*/ 61322 h 932950"/>
                <a:gd name="T6" fmla="*/ 532082 w 3723451"/>
                <a:gd name="T7" fmla="*/ 0 h 932950"/>
                <a:gd name="T8" fmla="*/ 660136 w 3723451"/>
                <a:gd name="T9" fmla="*/ 24402 h 932950"/>
                <a:gd name="T10" fmla="*/ 564865 w 3723451"/>
                <a:gd name="T11" fmla="*/ 54409 h 932950"/>
                <a:gd name="T12" fmla="*/ 534191 w 3723451"/>
                <a:gd name="T13" fmla="*/ 46319 h 932950"/>
                <a:gd name="T14" fmla="*/ 332754 w 3723451"/>
                <a:gd name="T15" fmla="*/ 109902 h 932950"/>
                <a:gd name="T16" fmla="*/ 126163 w 3723451"/>
                <a:gd name="T17" fmla="*/ 48658 h 932950"/>
                <a:gd name="T18" fmla="*/ 92761 w 3723451"/>
                <a:gd name="T19" fmla="*/ 55268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2539088" y="1728068"/>
              <a:ext cx="240515" cy="95946"/>
            </a:xfrm>
            <a:custGeom>
              <a:avLst/>
              <a:gdLst>
                <a:gd name="T0" fmla="*/ 0 w 1366596"/>
                <a:gd name="T1" fmla="*/ 0 h 809868"/>
                <a:gd name="T2" fmla="*/ 240515 w 1366596"/>
                <a:gd name="T3" fmla="*/ 74140 h 809868"/>
                <a:gd name="T4" fmla="*/ 152245 w 1366596"/>
                <a:gd name="T5" fmla="*/ 95946 h 809868"/>
                <a:gd name="T6" fmla="*/ 810 w 1366596"/>
                <a:gd name="T7" fmla="*/ 50699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2091322" y="1729813"/>
              <a:ext cx="237955" cy="97690"/>
            </a:xfrm>
            <a:custGeom>
              <a:avLst/>
              <a:gdLst>
                <a:gd name="T0" fmla="*/ 234707 w 1348191"/>
                <a:gd name="T1" fmla="*/ 0 h 791462"/>
                <a:gd name="T2" fmla="*/ 237955 w 1348191"/>
                <a:gd name="T3" fmla="*/ 47141 h 791462"/>
                <a:gd name="T4" fmla="*/ 86086 w 1348191"/>
                <a:gd name="T5" fmla="*/ 97690 h 791462"/>
                <a:gd name="T6" fmla="*/ 0 w 1348191"/>
                <a:gd name="T7" fmla="*/ 75539 h 791462"/>
                <a:gd name="T8" fmla="*/ 234707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72" name="Straight Connector 171"/>
            <p:cNvCxnSpPr>
              <a:cxnSpLocks noChangeShapeType="1"/>
              <a:endCxn id="167" idx="2"/>
            </p:cNvCxnSpPr>
            <p:nvPr/>
          </p:nvCxnSpPr>
          <p:spPr bwMode="auto">
            <a:xfrm flipH="1" flipV="1">
              <a:off x="1871277" y="1736791"/>
              <a:ext cx="2558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" name="Straight Connector 172"/>
            <p:cNvCxnSpPr>
              <a:cxnSpLocks noChangeShapeType="1"/>
            </p:cNvCxnSpPr>
            <p:nvPr/>
          </p:nvCxnSpPr>
          <p:spPr bwMode="auto">
            <a:xfrm flipH="1" flipV="1">
              <a:off x="2997090" y="1735046"/>
              <a:ext cx="2558" cy="12211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4975" name="Group 7"/>
          <p:cNvGrpSpPr>
            <a:grpSpLocks/>
          </p:cNvGrpSpPr>
          <p:nvPr/>
        </p:nvGrpSpPr>
        <p:grpSpPr bwMode="auto">
          <a:xfrm>
            <a:off x="3562350" y="2403475"/>
            <a:ext cx="700088" cy="398463"/>
            <a:chOff x="1871277" y="1576300"/>
            <a:chExt cx="1128371" cy="437861"/>
          </a:xfrm>
        </p:grpSpPr>
        <p:sp>
          <p:nvSpPr>
            <p:cNvPr id="175" name="Oval 174"/>
            <p:cNvSpPr>
              <a:spLocks noChangeArrowheads="1"/>
            </p:cNvSpPr>
            <p:nvPr/>
          </p:nvSpPr>
          <p:spPr bwMode="auto">
            <a:xfrm flipV="1">
              <a:off x="1873836" y="1694924"/>
              <a:ext cx="1125812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 sz="1800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 sz="1800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177" name="Oval 17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2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 sz="1800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178" name="Freeform 177"/>
            <p:cNvSpPr/>
            <p:nvPr/>
          </p:nvSpPr>
          <p:spPr bwMode="auto">
            <a:xfrm>
              <a:off x="2160407" y="1673990"/>
              <a:ext cx="547554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104116" y="1633868"/>
              <a:ext cx="660135" cy="109901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3 w 3723451"/>
                <a:gd name="T5" fmla="*/ 61322 h 932950"/>
                <a:gd name="T6" fmla="*/ 532082 w 3723451"/>
                <a:gd name="T7" fmla="*/ 0 h 932950"/>
                <a:gd name="T8" fmla="*/ 660135 w 3723451"/>
                <a:gd name="T9" fmla="*/ 24402 h 932950"/>
                <a:gd name="T10" fmla="*/ 564864 w 3723451"/>
                <a:gd name="T11" fmla="*/ 54409 h 932950"/>
                <a:gd name="T12" fmla="*/ 534190 w 3723451"/>
                <a:gd name="T13" fmla="*/ 46319 h 932950"/>
                <a:gd name="T14" fmla="*/ 332753 w 3723451"/>
                <a:gd name="T15" fmla="*/ 109901 h 932950"/>
                <a:gd name="T16" fmla="*/ 126163 w 3723451"/>
                <a:gd name="T17" fmla="*/ 48658 h 932950"/>
                <a:gd name="T18" fmla="*/ 92761 w 3723451"/>
                <a:gd name="T19" fmla="*/ 55267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2539089" y="1728069"/>
              <a:ext cx="240514" cy="95945"/>
            </a:xfrm>
            <a:custGeom>
              <a:avLst/>
              <a:gdLst>
                <a:gd name="T0" fmla="*/ 0 w 1366596"/>
                <a:gd name="T1" fmla="*/ 0 h 809868"/>
                <a:gd name="T2" fmla="*/ 240514 w 1366596"/>
                <a:gd name="T3" fmla="*/ 74139 h 809868"/>
                <a:gd name="T4" fmla="*/ 152244 w 1366596"/>
                <a:gd name="T5" fmla="*/ 95945 h 809868"/>
                <a:gd name="T6" fmla="*/ 810 w 1366596"/>
                <a:gd name="T7" fmla="*/ 50698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2091322" y="1729813"/>
              <a:ext cx="237956" cy="97690"/>
            </a:xfrm>
            <a:custGeom>
              <a:avLst/>
              <a:gdLst>
                <a:gd name="T0" fmla="*/ 234708 w 1348191"/>
                <a:gd name="T1" fmla="*/ 0 h 791462"/>
                <a:gd name="T2" fmla="*/ 237956 w 1348191"/>
                <a:gd name="T3" fmla="*/ 47141 h 791462"/>
                <a:gd name="T4" fmla="*/ 86087 w 1348191"/>
                <a:gd name="T5" fmla="*/ 97690 h 791462"/>
                <a:gd name="T6" fmla="*/ 0 w 1348191"/>
                <a:gd name="T7" fmla="*/ 75539 h 791462"/>
                <a:gd name="T8" fmla="*/ 234708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82" name="Straight Connector 181"/>
            <p:cNvCxnSpPr>
              <a:cxnSpLocks noChangeShapeType="1"/>
              <a:endCxn id="177" idx="2"/>
            </p:cNvCxnSpPr>
            <p:nvPr/>
          </p:nvCxnSpPr>
          <p:spPr bwMode="auto">
            <a:xfrm flipH="1" flipV="1">
              <a:off x="1871277" y="1736791"/>
              <a:ext cx="2559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" name="Straight Connector 182"/>
            <p:cNvCxnSpPr>
              <a:cxnSpLocks noChangeShapeType="1"/>
            </p:cNvCxnSpPr>
            <p:nvPr/>
          </p:nvCxnSpPr>
          <p:spPr bwMode="auto">
            <a:xfrm flipH="1" flipV="1">
              <a:off x="2997089" y="1735047"/>
              <a:ext cx="2559" cy="1221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4976" name="Group 88"/>
          <p:cNvGrpSpPr>
            <a:grpSpLocks/>
          </p:cNvGrpSpPr>
          <p:nvPr/>
        </p:nvGrpSpPr>
        <p:grpSpPr bwMode="auto">
          <a:xfrm>
            <a:off x="5016500" y="1862138"/>
            <a:ext cx="1270000" cy="1482725"/>
            <a:chOff x="5418667" y="1587500"/>
            <a:chExt cx="1270000" cy="1481667"/>
          </a:xfrm>
        </p:grpSpPr>
        <p:grpSp>
          <p:nvGrpSpPr>
            <p:cNvPr id="124978" name="Group 79"/>
            <p:cNvGrpSpPr>
              <a:grpSpLocks/>
            </p:cNvGrpSpPr>
            <p:nvPr/>
          </p:nvGrpSpPr>
          <p:grpSpPr bwMode="auto">
            <a:xfrm>
              <a:off x="5440087" y="1742411"/>
              <a:ext cx="1047344" cy="1163369"/>
              <a:chOff x="5440087" y="1742411"/>
              <a:chExt cx="1047344" cy="1163369"/>
            </a:xfrm>
          </p:grpSpPr>
          <p:grpSp>
            <p:nvGrpSpPr>
              <p:cNvPr id="124980" name="Group 950"/>
              <p:cNvGrpSpPr>
                <a:grpSpLocks/>
              </p:cNvGrpSpPr>
              <p:nvPr/>
            </p:nvGrpSpPr>
            <p:grpSpPr bwMode="auto">
              <a:xfrm>
                <a:off x="5838397" y="2273382"/>
                <a:ext cx="350328" cy="632398"/>
                <a:chOff x="4140" y="429"/>
                <a:chExt cx="1425" cy="2396"/>
              </a:xfrm>
            </p:grpSpPr>
            <p:sp>
              <p:nvSpPr>
                <p:cNvPr id="124983" name="Freeform 951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984" name="Rectangle 952"/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>
                    <a:cs typeface="Arial" pitchFamily="34" charset="0"/>
                  </a:endParaRPr>
                </a:p>
              </p:txBody>
            </p:sp>
            <p:sp>
              <p:nvSpPr>
                <p:cNvPr id="124985" name="Freeform 953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986" name="Freeform 954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987" name="Rectangle 955"/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>
                    <a:cs typeface="Arial" pitchFamily="34" charset="0"/>
                  </a:endParaRPr>
                </a:p>
              </p:txBody>
            </p:sp>
            <p:grpSp>
              <p:nvGrpSpPr>
                <p:cNvPr id="124988" name="Group 956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25013" name="AutoShape 957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9pPr>
                  </a:lstStyle>
                  <a:p>
                    <a:endParaRPr lang="en-US" altLang="en-US" sz="1800">
                      <a:cs typeface="Arial" pitchFamily="34" charset="0"/>
                    </a:endParaRPr>
                  </a:p>
                </p:txBody>
              </p:sp>
              <p:sp>
                <p:nvSpPr>
                  <p:cNvPr id="125014" name="AutoShape 958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9pPr>
                  </a:lstStyle>
                  <a:p>
                    <a:endParaRPr lang="en-US" altLang="en-US" sz="1800"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124989" name="Rectangle 959"/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>
                    <a:cs typeface="Arial" pitchFamily="34" charset="0"/>
                  </a:endParaRPr>
                </a:p>
              </p:txBody>
            </p:sp>
            <p:grpSp>
              <p:nvGrpSpPr>
                <p:cNvPr id="124990" name="Group 960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25011" name="AutoShape 961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9pPr>
                  </a:lstStyle>
                  <a:p>
                    <a:endParaRPr lang="en-US" altLang="en-US" sz="1800">
                      <a:cs typeface="Arial" pitchFamily="34" charset="0"/>
                    </a:endParaRPr>
                  </a:p>
                </p:txBody>
              </p:sp>
              <p:sp>
                <p:nvSpPr>
                  <p:cNvPr id="125012" name="AutoShape 962"/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9pPr>
                  </a:lstStyle>
                  <a:p>
                    <a:endParaRPr lang="en-US" altLang="en-US" sz="1800"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124991" name="Rectangle 963"/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>
                    <a:cs typeface="Arial" pitchFamily="34" charset="0"/>
                  </a:endParaRPr>
                </a:p>
              </p:txBody>
            </p:sp>
            <p:sp>
              <p:nvSpPr>
                <p:cNvPr id="124992" name="Rectangle 964"/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>
                    <a:cs typeface="Arial" pitchFamily="34" charset="0"/>
                  </a:endParaRPr>
                </a:p>
              </p:txBody>
            </p:sp>
            <p:grpSp>
              <p:nvGrpSpPr>
                <p:cNvPr id="124993" name="Group 965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25009" name="AutoShape 966"/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9pPr>
                  </a:lstStyle>
                  <a:p>
                    <a:endParaRPr lang="en-US" altLang="en-US" sz="1800">
                      <a:cs typeface="Arial" pitchFamily="34" charset="0"/>
                    </a:endParaRPr>
                  </a:p>
                </p:txBody>
              </p:sp>
              <p:sp>
                <p:nvSpPr>
                  <p:cNvPr id="125010" name="AutoShape 967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9pPr>
                  </a:lstStyle>
                  <a:p>
                    <a:endParaRPr lang="en-US" altLang="en-US" sz="1800"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124994" name="Freeform 968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24995" name="Group 969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25007" name="AutoShape 970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9pPr>
                  </a:lstStyle>
                  <a:p>
                    <a:endParaRPr lang="en-US" altLang="en-US" sz="1800">
                      <a:cs typeface="Arial" pitchFamily="34" charset="0"/>
                    </a:endParaRPr>
                  </a:p>
                </p:txBody>
              </p:sp>
              <p:sp>
                <p:nvSpPr>
                  <p:cNvPr id="125008" name="AutoShape 971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9pPr>
                  </a:lstStyle>
                  <a:p>
                    <a:endParaRPr lang="en-US" altLang="en-US" sz="1800"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124996" name="Rectangle 972"/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>
                    <a:cs typeface="Arial" pitchFamily="34" charset="0"/>
                  </a:endParaRPr>
                </a:p>
              </p:txBody>
            </p:sp>
            <p:sp>
              <p:nvSpPr>
                <p:cNvPr id="124997" name="Freeform 973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998" name="Freeform 974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999" name="Oval 975"/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>
                    <a:cs typeface="Arial" pitchFamily="34" charset="0"/>
                  </a:endParaRPr>
                </a:p>
              </p:txBody>
            </p:sp>
            <p:sp>
              <p:nvSpPr>
                <p:cNvPr id="125000" name="Freeform 976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001" name="AutoShape 977"/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>
                    <a:cs typeface="Arial" pitchFamily="34" charset="0"/>
                  </a:endParaRPr>
                </a:p>
              </p:txBody>
            </p:sp>
            <p:sp>
              <p:nvSpPr>
                <p:cNvPr id="125002" name="AutoShape 978"/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>
                    <a:cs typeface="Arial" pitchFamily="34" charset="0"/>
                  </a:endParaRPr>
                </a:p>
              </p:txBody>
            </p:sp>
            <p:sp>
              <p:nvSpPr>
                <p:cNvPr id="125003" name="Oval 979"/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>
                    <a:cs typeface="Arial" pitchFamily="34" charset="0"/>
                  </a:endParaRPr>
                </a:p>
              </p:txBody>
            </p:sp>
            <p:sp>
              <p:nvSpPr>
                <p:cNvPr id="125004" name="Oval 980"/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 eaLnBrk="1" hangingPunct="1"/>
                  <a:endParaRPr lang="en-US" altLang="en-US" sz="1800">
                    <a:solidFill>
                      <a:srgbClr val="FF0000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25005" name="Oval 981"/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>
                    <a:cs typeface="Arial" pitchFamily="34" charset="0"/>
                  </a:endParaRPr>
                </a:p>
              </p:txBody>
            </p:sp>
            <p:sp>
              <p:nvSpPr>
                <p:cNvPr id="125006" name="Rectangle 982"/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>
                    <a:cs typeface="Arial" pitchFamily="34" charset="0"/>
                  </a:endParaRPr>
                </a:p>
              </p:txBody>
            </p:sp>
          </p:grpSp>
          <p:pic>
            <p:nvPicPr>
              <p:cNvPr id="124981" name="Picture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0087" y="1742411"/>
                <a:ext cx="1039824" cy="3097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982" name="TextBox 149"/>
              <p:cNvSpPr txBox="1">
                <a:spLocks noChangeArrowheads="1"/>
              </p:cNvSpPr>
              <p:nvPr/>
            </p:nvSpPr>
            <p:spPr bwMode="auto">
              <a:xfrm>
                <a:off x="5558972" y="1947149"/>
                <a:ext cx="928459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1400">
                    <a:cs typeface="Arial" pitchFamily="34" charset="0"/>
                  </a:rPr>
                  <a:t>controller</a:t>
                </a:r>
              </a:p>
              <a:p>
                <a:endParaRPr lang="en-US" altLang="en-US" sz="1800">
                  <a:cs typeface="Arial" pitchFamily="34" charset="0"/>
                </a:endParaRPr>
              </a:p>
            </p:txBody>
          </p:sp>
        </p:grpSp>
        <p:sp>
          <p:nvSpPr>
            <p:cNvPr id="124979" name="Rectangle 82"/>
            <p:cNvSpPr>
              <a:spLocks noChangeArrowheads="1"/>
            </p:cNvSpPr>
            <p:nvPr/>
          </p:nvSpPr>
          <p:spPr bwMode="auto">
            <a:xfrm>
              <a:off x="5418667" y="1587500"/>
              <a:ext cx="1270000" cy="1481667"/>
            </a:xfrm>
            <a:prstGeom prst="rect">
              <a:avLst/>
            </a:prstGeom>
            <a:solidFill>
              <a:schemeClr val="bg1">
                <a:alpha val="6588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sp>
        <p:nvSpPr>
          <p:cNvPr id="124977" name="TextBox 211"/>
          <p:cNvSpPr txBox="1">
            <a:spLocks noChangeArrowheads="1"/>
          </p:cNvSpPr>
          <p:nvPr/>
        </p:nvSpPr>
        <p:spPr bwMode="auto">
          <a:xfrm>
            <a:off x="5608638" y="846156"/>
            <a:ext cx="31337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 i="1" dirty="0">
                <a:solidFill>
                  <a:srgbClr val="CC0000"/>
                </a:solidFill>
              </a:rPr>
              <a:t>Example: </a:t>
            </a:r>
            <a:r>
              <a:rPr lang="en-US" altLang="en-US" sz="2000" dirty="0"/>
              <a:t>datagrams from hosts h5 and h6 should be sent to h3 or h4, via s1 and from there to s2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20</a:t>
            </a:fld>
            <a:endParaRPr lang="en-US"/>
          </a:p>
        </p:txBody>
      </p:sp>
      <p:sp>
        <p:nvSpPr>
          <p:cNvPr id="164" name="页脚占位符 1"/>
          <p:cNvSpPr>
            <a:spLocks noGrp="1"/>
          </p:cNvSpPr>
          <p:nvPr>
            <p:ph type="ftr" sz="quarter" idx="10"/>
          </p:nvPr>
        </p:nvSpPr>
        <p:spPr>
          <a:xfrm>
            <a:off x="2652713" y="6530283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Traditional Network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L3 Router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2174" y="2243539"/>
            <a:ext cx="3870919" cy="1292886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r>
              <a:rPr lang="en-US" sz="1400" dirty="0" smtClean="0">
                <a:solidFill>
                  <a:schemeClr val="tx2"/>
                </a:solidFill>
                <a:latin typeface="Inconsolata-dz"/>
                <a:cs typeface="Inconsolata-dz"/>
              </a:rPr>
              <a:t>If </a:t>
            </a:r>
            <a:r>
              <a:rPr lang="en-US" sz="1400" dirty="0" err="1" smtClean="0">
                <a:solidFill>
                  <a:schemeClr val="tx2"/>
                </a:solidFill>
                <a:latin typeface="Inconsolata-dz"/>
                <a:cs typeface="Inconsolata-dz"/>
              </a:rPr>
              <a:t>dst-ip</a:t>
            </a:r>
            <a:r>
              <a:rPr lang="en-US" sz="1400" dirty="0" smtClean="0">
                <a:solidFill>
                  <a:schemeClr val="tx2"/>
                </a:solidFill>
                <a:latin typeface="Inconsolata-dz"/>
                <a:cs typeface="Inconsolata-dz"/>
              </a:rPr>
              <a:t> == X then</a:t>
            </a:r>
          </a:p>
          <a:p>
            <a:r>
              <a:rPr lang="en-US" sz="1400" dirty="0" smtClean="0">
                <a:solidFill>
                  <a:schemeClr val="tx2"/>
                </a:solidFill>
                <a:latin typeface="Inconsolata-dz"/>
                <a:cs typeface="Inconsolata-dz"/>
              </a:rPr>
              <a:t>   </a:t>
            </a:r>
            <a:r>
              <a:rPr lang="en-US" sz="1400" dirty="0" err="1" smtClean="0">
                <a:solidFill>
                  <a:schemeClr val="tx2"/>
                </a:solidFill>
                <a:latin typeface="Inconsolata-dz"/>
                <a:cs typeface="Inconsolata-dz"/>
              </a:rPr>
              <a:t>ttl</a:t>
            </a:r>
            <a:r>
              <a:rPr lang="en-US" sz="1400" dirty="0" smtClean="0">
                <a:solidFill>
                  <a:schemeClr val="tx2"/>
                </a:solidFill>
                <a:latin typeface="Inconsolata-dz"/>
                <a:cs typeface="Inconsolata-dz"/>
              </a:rPr>
              <a:t> = </a:t>
            </a:r>
            <a:r>
              <a:rPr lang="en-US" sz="1400" dirty="0" err="1" smtClean="0">
                <a:solidFill>
                  <a:schemeClr val="tx2"/>
                </a:solidFill>
                <a:latin typeface="Inconsolata-dz"/>
                <a:cs typeface="Inconsolata-dz"/>
              </a:rPr>
              <a:t>ttl</a:t>
            </a:r>
            <a:r>
              <a:rPr lang="en-US" sz="1400" dirty="0" smtClean="0">
                <a:solidFill>
                  <a:schemeClr val="tx2"/>
                </a:solidFill>
                <a:latin typeface="Inconsolata-dz"/>
                <a:cs typeface="Inconsolata-dz"/>
              </a:rPr>
              <a:t> – 1</a:t>
            </a:r>
          </a:p>
          <a:p>
            <a:r>
              <a:rPr lang="en-US" sz="1400" dirty="0" smtClean="0">
                <a:solidFill>
                  <a:schemeClr val="tx2"/>
                </a:solidFill>
                <a:latin typeface="Inconsolata-dz"/>
                <a:cs typeface="Inconsolata-dz"/>
              </a:rPr>
              <a:t>   checksum = </a:t>
            </a:r>
            <a:r>
              <a:rPr lang="en-US" sz="1400" dirty="0" err="1" smtClean="0">
                <a:solidFill>
                  <a:schemeClr val="tx2"/>
                </a:solidFill>
                <a:latin typeface="Inconsolata-dz"/>
                <a:cs typeface="Inconsolata-dz"/>
              </a:rPr>
              <a:t>updateChecksum</a:t>
            </a:r>
            <a:r>
              <a:rPr lang="en-US" sz="1400" dirty="0" smtClean="0">
                <a:solidFill>
                  <a:schemeClr val="tx2"/>
                </a:solidFill>
                <a:latin typeface="Inconsolata-dz"/>
                <a:cs typeface="Inconsolata-dz"/>
              </a:rPr>
              <a:t>(packet)</a:t>
            </a:r>
          </a:p>
          <a:p>
            <a:r>
              <a:rPr lang="en-US" sz="1400" dirty="0" smtClean="0">
                <a:solidFill>
                  <a:schemeClr val="tx2"/>
                </a:solidFill>
                <a:latin typeface="Inconsolata-dz"/>
                <a:cs typeface="Inconsolata-dz"/>
              </a:rPr>
              <a:t>   </a:t>
            </a:r>
            <a:r>
              <a:rPr lang="en-US" sz="1400" dirty="0" err="1" smtClean="0">
                <a:solidFill>
                  <a:schemeClr val="tx2"/>
                </a:solidFill>
                <a:latin typeface="Inconsolata-dz"/>
                <a:cs typeface="Inconsolata-dz"/>
              </a:rPr>
              <a:t>dst</a:t>
            </a:r>
            <a:r>
              <a:rPr lang="en-US" sz="1400" dirty="0" smtClean="0">
                <a:solidFill>
                  <a:schemeClr val="tx2"/>
                </a:solidFill>
                <a:latin typeface="Inconsolata-dz"/>
                <a:cs typeface="Inconsolata-dz"/>
              </a:rPr>
              <a:t>-mac = </a:t>
            </a:r>
            <a:r>
              <a:rPr lang="en-US" sz="1400" dirty="0" err="1" smtClean="0">
                <a:solidFill>
                  <a:schemeClr val="tx2"/>
                </a:solidFill>
                <a:latin typeface="Inconsolata-dz"/>
                <a:cs typeface="Inconsolata-dz"/>
              </a:rPr>
              <a:t>xx:xx:xx:xx:xx:xx</a:t>
            </a:r>
            <a:endParaRPr lang="en-US" sz="1400" dirty="0" smtClean="0">
              <a:solidFill>
                <a:schemeClr val="tx2"/>
              </a:solidFill>
              <a:latin typeface="Inconsolata-dz"/>
              <a:cs typeface="Inconsolata-dz"/>
            </a:endParaRPr>
          </a:p>
          <a:p>
            <a:r>
              <a:rPr lang="en-US" sz="1400" dirty="0" smtClean="0">
                <a:solidFill>
                  <a:schemeClr val="tx2"/>
                </a:solidFill>
                <a:latin typeface="Inconsolata-dz"/>
                <a:cs typeface="Inconsolata-dz"/>
              </a:rPr>
              <a:t>   send to output port P</a:t>
            </a:r>
          </a:p>
          <a:p>
            <a:r>
              <a:rPr lang="en-US" sz="1400" dirty="0" smtClean="0">
                <a:solidFill>
                  <a:schemeClr val="tx2"/>
                </a:solidFill>
                <a:latin typeface="Inconsolata-dz"/>
                <a:cs typeface="Inconsolata-dz"/>
              </a:rPr>
              <a:t>end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70546" y="4015990"/>
            <a:ext cx="5202909" cy="2425475"/>
            <a:chOff x="1235804" y="4015990"/>
            <a:chExt cx="5202909" cy="2425475"/>
          </a:xfrm>
        </p:grpSpPr>
        <p:sp>
          <p:nvSpPr>
            <p:cNvPr id="6" name="Can 5"/>
            <p:cNvSpPr/>
            <p:nvPr/>
          </p:nvSpPr>
          <p:spPr>
            <a:xfrm>
              <a:off x="1390102" y="5371461"/>
              <a:ext cx="712213" cy="360383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an 6"/>
            <p:cNvSpPr/>
            <p:nvPr/>
          </p:nvSpPr>
          <p:spPr>
            <a:xfrm>
              <a:off x="2863958" y="5937777"/>
              <a:ext cx="712213" cy="360383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2507851" y="4187346"/>
              <a:ext cx="712213" cy="360383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4125346" y="5011078"/>
              <a:ext cx="712213" cy="360383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Can 9"/>
            <p:cNvSpPr/>
            <p:nvPr/>
          </p:nvSpPr>
          <p:spPr>
            <a:xfrm>
              <a:off x="5554062" y="4187346"/>
              <a:ext cx="712213" cy="360383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5069242" y="5937777"/>
              <a:ext cx="712213" cy="360383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/>
            <p:cNvCxnSpPr>
              <a:endCxn id="11" idx="3"/>
            </p:cNvCxnSpPr>
            <p:nvPr/>
          </p:nvCxnSpPr>
          <p:spPr>
            <a:xfrm flipV="1">
              <a:off x="2102315" y="4547729"/>
              <a:ext cx="761643" cy="10039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0" idx="1"/>
              <a:endCxn id="11" idx="3"/>
            </p:cNvCxnSpPr>
            <p:nvPr/>
          </p:nvCxnSpPr>
          <p:spPr>
            <a:xfrm flipH="1" flipV="1">
              <a:off x="2863958" y="4547729"/>
              <a:ext cx="356107" cy="13900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2" idx="3"/>
              <a:endCxn id="14" idx="1"/>
            </p:cNvCxnSpPr>
            <p:nvPr/>
          </p:nvCxnSpPr>
          <p:spPr>
            <a:xfrm>
              <a:off x="4481453" y="5371461"/>
              <a:ext cx="943896" cy="5663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2" idx="4"/>
              <a:endCxn id="13" idx="3"/>
            </p:cNvCxnSpPr>
            <p:nvPr/>
          </p:nvCxnSpPr>
          <p:spPr>
            <a:xfrm flipV="1">
              <a:off x="4837559" y="4547729"/>
              <a:ext cx="1072610" cy="64354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9" idx="4"/>
            </p:cNvCxnSpPr>
            <p:nvPr/>
          </p:nvCxnSpPr>
          <p:spPr>
            <a:xfrm flipH="1" flipV="1">
              <a:off x="2102315" y="5551653"/>
              <a:ext cx="761643" cy="5663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1" idx="3"/>
            </p:cNvCxnSpPr>
            <p:nvPr/>
          </p:nvCxnSpPr>
          <p:spPr>
            <a:xfrm>
              <a:off x="2863958" y="4547729"/>
              <a:ext cx="1261388" cy="64354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12" idx="3"/>
            </p:cNvCxnSpPr>
            <p:nvPr/>
          </p:nvCxnSpPr>
          <p:spPr>
            <a:xfrm flipV="1">
              <a:off x="3576171" y="5371461"/>
              <a:ext cx="905282" cy="7465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endCxn id="13" idx="3"/>
            </p:cNvCxnSpPr>
            <p:nvPr/>
          </p:nvCxnSpPr>
          <p:spPr>
            <a:xfrm flipV="1">
              <a:off x="5425349" y="4547729"/>
              <a:ext cx="484820" cy="13900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4"/>
              <a:endCxn id="14" idx="2"/>
            </p:cNvCxnSpPr>
            <p:nvPr/>
          </p:nvCxnSpPr>
          <p:spPr>
            <a:xfrm>
              <a:off x="3576171" y="6117969"/>
              <a:ext cx="149307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1235804" y="5255049"/>
              <a:ext cx="1057088" cy="593208"/>
              <a:chOff x="707260" y="2441272"/>
              <a:chExt cx="1057088" cy="593208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707260" y="2737876"/>
                <a:ext cx="1057088" cy="29660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Data Plane</a:t>
                </a:r>
                <a:endParaRPr lang="en-US" sz="1200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07260" y="2441272"/>
                <a:ext cx="1057088" cy="29660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Control Plane</a:t>
                </a:r>
                <a:endParaRPr lang="en-US" sz="1200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335414" y="4084142"/>
              <a:ext cx="1057088" cy="593208"/>
              <a:chOff x="707260" y="2441272"/>
              <a:chExt cx="1057088" cy="593208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707260" y="2737876"/>
                <a:ext cx="1057088" cy="29660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Data Plane</a:t>
                </a:r>
                <a:endParaRPr lang="en-US" sz="1200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07260" y="2441272"/>
                <a:ext cx="1057088" cy="29660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Control Plane</a:t>
                </a:r>
                <a:endParaRPr lang="en-US" sz="12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381625" y="4015990"/>
              <a:ext cx="1057088" cy="593208"/>
              <a:chOff x="707260" y="2441272"/>
              <a:chExt cx="1057088" cy="593208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707260" y="2737876"/>
                <a:ext cx="1057088" cy="29660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Data Plane</a:t>
                </a:r>
                <a:endParaRPr lang="en-US" sz="12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07260" y="2441272"/>
                <a:ext cx="1057088" cy="29660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Control Plane</a:t>
                </a:r>
                <a:endParaRPr lang="en-US" sz="12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691521" y="5821365"/>
              <a:ext cx="1057088" cy="593208"/>
              <a:chOff x="707260" y="2441272"/>
              <a:chExt cx="1057088" cy="59320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707260" y="2737876"/>
                <a:ext cx="1057088" cy="29660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Data Plane</a:t>
                </a:r>
                <a:endParaRPr lang="en-US" sz="1200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07260" y="2441272"/>
                <a:ext cx="1057088" cy="29660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Control Plane</a:t>
                </a:r>
                <a:endParaRPr lang="en-US" sz="1200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012154" y="4894666"/>
              <a:ext cx="1057088" cy="593208"/>
              <a:chOff x="707260" y="2441272"/>
              <a:chExt cx="1057088" cy="593208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707260" y="2737876"/>
                <a:ext cx="1057088" cy="29660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Data Plane</a:t>
                </a:r>
                <a:endParaRPr lang="en-US" sz="1200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07260" y="2441272"/>
                <a:ext cx="1057088" cy="29660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Control Plane</a:t>
                </a:r>
                <a:endParaRPr lang="en-US" sz="12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4896805" y="5848257"/>
              <a:ext cx="1057088" cy="593208"/>
              <a:chOff x="707260" y="2441272"/>
              <a:chExt cx="1057088" cy="593208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707260" y="2737876"/>
                <a:ext cx="1057088" cy="29660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Data Plane</a:t>
                </a:r>
                <a:endParaRPr lang="en-US" sz="12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07260" y="2441272"/>
                <a:ext cx="1057088" cy="29660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Control Plane</a:t>
                </a:r>
                <a:endParaRPr lang="en-US" sz="1200" dirty="0"/>
              </a:p>
            </p:txBody>
          </p:sp>
        </p:grpSp>
        <p:sp>
          <p:nvSpPr>
            <p:cNvPr id="27" name="Snip Same Side Corner Rectangle 26"/>
            <p:cNvSpPr/>
            <p:nvPr/>
          </p:nvSpPr>
          <p:spPr>
            <a:xfrm>
              <a:off x="1515130" y="4251125"/>
              <a:ext cx="638816" cy="296604"/>
            </a:xfrm>
            <a:prstGeom prst="snip2Same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Packet</a:t>
              </a:r>
              <a:endParaRPr lang="en-US" sz="1200" dirty="0"/>
            </a:p>
          </p:txBody>
        </p:sp>
      </p:grp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21</a:t>
            </a:fld>
            <a:endParaRPr lang="en-US"/>
          </a:p>
        </p:txBody>
      </p:sp>
      <p:sp>
        <p:nvSpPr>
          <p:cNvPr id="41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3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Simple SDN Network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4030623" y="4661979"/>
            <a:ext cx="859358" cy="349840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Switch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3543905" y="5932044"/>
            <a:ext cx="768100" cy="380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Host1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4650426" y="5932044"/>
            <a:ext cx="768100" cy="380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Host2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3376595" y="3118427"/>
            <a:ext cx="2186123" cy="38026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Controller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3642772" y="1932325"/>
            <a:ext cx="1642668" cy="38026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L2 Forwarding</a:t>
            </a:r>
            <a:endParaRPr lang="en-US" sz="1600" dirty="0"/>
          </a:p>
        </p:txBody>
      </p:sp>
      <p:cxnSp>
        <p:nvCxnSpPr>
          <p:cNvPr id="11" name="Straight Connector 10"/>
          <p:cNvCxnSpPr>
            <a:stCxn id="9" idx="2"/>
            <a:endCxn id="8" idx="0"/>
          </p:cNvCxnSpPr>
          <p:nvPr/>
        </p:nvCxnSpPr>
        <p:spPr>
          <a:xfrm>
            <a:off x="4464106" y="2312586"/>
            <a:ext cx="5551" cy="80584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2"/>
            <a:endCxn id="4" idx="1"/>
          </p:cNvCxnSpPr>
          <p:nvPr/>
        </p:nvCxnSpPr>
        <p:spPr>
          <a:xfrm flipH="1">
            <a:off x="4460302" y="3498688"/>
            <a:ext cx="9355" cy="1163291"/>
          </a:xfrm>
          <a:prstGeom prst="line">
            <a:avLst/>
          </a:prstGeom>
          <a:ln cap="flat">
            <a:solidFill>
              <a:schemeClr val="accent5">
                <a:lumMod val="50000"/>
              </a:schemeClr>
            </a:solidFill>
            <a:prstDash val="dash"/>
            <a:round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5" idx="0"/>
          </p:cNvCxnSpPr>
          <p:nvPr/>
        </p:nvCxnSpPr>
        <p:spPr>
          <a:xfrm flipH="1">
            <a:off x="3927955" y="5011819"/>
            <a:ext cx="277582" cy="920225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7" idx="0"/>
          </p:cNvCxnSpPr>
          <p:nvPr/>
        </p:nvCxnSpPr>
        <p:spPr>
          <a:xfrm>
            <a:off x="4737883" y="5011819"/>
            <a:ext cx="296593" cy="920225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49163" y="2555349"/>
            <a:ext cx="1429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Controller APIs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457068" y="3947364"/>
            <a:ext cx="2259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Communication Protocol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737883" y="2724626"/>
            <a:ext cx="1589434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738185" y="4154666"/>
            <a:ext cx="1589132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25814" y="5172099"/>
            <a:ext cx="25680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Ethernet,IP,ARP,TCP</a:t>
            </a:r>
            <a:r>
              <a:rPr lang="en-US" sz="1600" dirty="0" err="1"/>
              <a:t>,</a:t>
            </a:r>
            <a:r>
              <a:rPr lang="en-US" sz="1600" dirty="0" err="1" smtClean="0"/>
              <a:t>HTTP</a:t>
            </a:r>
            <a:r>
              <a:rPr lang="en-US" sz="1600" dirty="0" smtClean="0"/>
              <a:t>,…</a:t>
            </a:r>
            <a:endParaRPr lang="en-US" sz="16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973636" y="5379401"/>
            <a:ext cx="135368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977287" y="3270242"/>
            <a:ext cx="1292841" cy="1521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0591" y="3100964"/>
            <a:ext cx="17164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POX, Floodlight, …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349929" y="4831257"/>
            <a:ext cx="1578026" cy="1521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06101" y="4661979"/>
            <a:ext cx="2028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Software or Hardware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22</a:t>
            </a:fld>
            <a:endParaRPr lang="en-US"/>
          </a:p>
        </p:txBody>
      </p:sp>
      <p:sp>
        <p:nvSpPr>
          <p:cNvPr id="23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65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Communication Protocol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OpenFlow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23</a:t>
            </a:fld>
            <a:endParaRPr lang="en-US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6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OpenFlow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(Main Components)</a:t>
            </a:r>
            <a:endParaRPr lang="en-US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 tables</a:t>
            </a:r>
          </a:p>
          <a:p>
            <a:pPr lvl="1"/>
            <a:r>
              <a:rPr lang="en-US" dirty="0" smtClean="0"/>
              <a:t>Matching</a:t>
            </a:r>
          </a:p>
          <a:p>
            <a:pPr lvl="1"/>
            <a:r>
              <a:rPr lang="en-US" dirty="0" smtClean="0"/>
              <a:t>Manipulation</a:t>
            </a:r>
          </a:p>
          <a:p>
            <a:pPr lvl="1"/>
            <a:r>
              <a:rPr lang="en-US" dirty="0" smtClean="0"/>
              <a:t>Counters</a:t>
            </a:r>
          </a:p>
          <a:p>
            <a:r>
              <a:rPr lang="en-US" dirty="0" smtClean="0"/>
              <a:t>Communication messages</a:t>
            </a:r>
          </a:p>
          <a:p>
            <a:pPr lvl="1"/>
            <a:r>
              <a:rPr lang="en-US" dirty="0" smtClean="0"/>
              <a:t>Controller to switch</a:t>
            </a:r>
          </a:p>
          <a:p>
            <a:pPr lvl="1"/>
            <a:r>
              <a:rPr lang="en-US" dirty="0" smtClean="0"/>
              <a:t>Asynchronous</a:t>
            </a:r>
          </a:p>
          <a:p>
            <a:pPr lvl="1"/>
            <a:r>
              <a:rPr lang="en-US" dirty="0" smtClean="0"/>
              <a:t>Symmetric</a:t>
            </a:r>
          </a:p>
          <a:p>
            <a:pPr lvl="1"/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6390106" y="2194268"/>
            <a:ext cx="2296694" cy="3931895"/>
            <a:chOff x="3346177" y="2053407"/>
            <a:chExt cx="2296694" cy="3931895"/>
          </a:xfrm>
        </p:grpSpPr>
        <p:sp>
          <p:nvSpPr>
            <p:cNvPr id="23" name="Rectangle 22"/>
            <p:cNvSpPr/>
            <p:nvPr/>
          </p:nvSpPr>
          <p:spPr>
            <a:xfrm>
              <a:off x="3346177" y="2053407"/>
              <a:ext cx="2296694" cy="52476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46177" y="4259806"/>
              <a:ext cx="2296694" cy="172549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Pipeline</a:t>
              </a:r>
              <a:endParaRPr lang="en-US" dirty="0"/>
            </a:p>
          </p:txBody>
        </p:sp>
        <p:cxnSp>
          <p:nvCxnSpPr>
            <p:cNvPr id="13" name="Straight Connector 12"/>
            <p:cNvCxnSpPr>
              <a:stCxn id="23" idx="2"/>
              <a:endCxn id="26" idx="0"/>
            </p:cNvCxnSpPr>
            <p:nvPr/>
          </p:nvCxnSpPr>
          <p:spPr>
            <a:xfrm>
              <a:off x="4494524" y="2578167"/>
              <a:ext cx="0" cy="1681639"/>
            </a:xfrm>
            <a:prstGeom prst="line">
              <a:avLst/>
            </a:prstGeom>
            <a:ln cap="flat">
              <a:solidFill>
                <a:schemeClr val="accent5">
                  <a:lumMod val="50000"/>
                </a:schemeClr>
              </a:solidFill>
              <a:prstDash val="dash"/>
              <a:round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346177" y="4259806"/>
              <a:ext cx="2296694" cy="52476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Secure Channel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414924" y="5095788"/>
              <a:ext cx="661330" cy="5247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Flow Table</a:t>
              </a:r>
              <a:endParaRPr lang="en-US" sz="1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98191" y="5095788"/>
              <a:ext cx="661330" cy="5247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Flow Table</a:t>
              </a:r>
              <a:endParaRPr lang="en-US" sz="1400" dirty="0"/>
            </a:p>
          </p:txBody>
        </p:sp>
        <p:cxnSp>
          <p:nvCxnSpPr>
            <p:cNvPr id="33" name="Straight Arrow Connector 32"/>
            <p:cNvCxnSpPr>
              <a:stCxn id="30" idx="3"/>
            </p:cNvCxnSpPr>
            <p:nvPr/>
          </p:nvCxnSpPr>
          <p:spPr>
            <a:xfrm flipV="1">
              <a:off x="4076254" y="5354069"/>
              <a:ext cx="243357" cy="40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319611" y="5361670"/>
              <a:ext cx="372948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4654534" y="5354369"/>
              <a:ext cx="243357" cy="40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24</a:t>
            </a:fld>
            <a:endParaRPr lang="en-US"/>
          </a:p>
        </p:txBody>
      </p:sp>
      <p:sp>
        <p:nvSpPr>
          <p:cNvPr id="15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62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Flow Tables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4F81BD">
                    <a:lumMod val="50000"/>
                  </a:srgbClr>
                </a:solidFill>
              </a:rPr>
              <a:t>(Structure)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>
                <a:solidFill>
                  <a:srgbClr val="800000"/>
                </a:solidFill>
              </a:rPr>
              <a:t>flow-table </a:t>
            </a:r>
            <a:r>
              <a:rPr lang="en-US" dirty="0" smtClean="0"/>
              <a:t>consists of</a:t>
            </a:r>
          </a:p>
          <a:p>
            <a:pPr lvl="1"/>
            <a:r>
              <a:rPr lang="en-US" dirty="0" smtClean="0"/>
              <a:t>a set of flow entries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table miss configuration</a:t>
            </a:r>
          </a:p>
          <a:p>
            <a:pPr lvl="2"/>
            <a:r>
              <a:rPr lang="en-US" dirty="0" smtClean="0"/>
              <a:t>Drop packet</a:t>
            </a:r>
          </a:p>
          <a:p>
            <a:pPr lvl="2"/>
            <a:r>
              <a:rPr lang="en-US" dirty="0" smtClean="0"/>
              <a:t>Send to controller</a:t>
            </a:r>
          </a:p>
          <a:p>
            <a:pPr lvl="2"/>
            <a:r>
              <a:rPr lang="en-US" dirty="0" smtClean="0"/>
              <a:t>Process using the next flow-table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i="1" dirty="0" smtClean="0">
              <a:solidFill>
                <a:srgbClr val="8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708712"/>
              </p:ext>
            </p:extLst>
          </p:nvPr>
        </p:nvGraphicFramePr>
        <p:xfrm>
          <a:off x="1524000" y="2880006"/>
          <a:ext cx="609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Match fields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Counters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Instructions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25</a:t>
            </a:fld>
            <a:endParaRPr lang="en-US"/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3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Flow Tables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4F81BD">
                    <a:lumMod val="50000"/>
                  </a:srgbClr>
                </a:solidFill>
              </a:rPr>
              <a:t>(Processing)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Pipeline processing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Per table processing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Find </a:t>
            </a:r>
            <a:r>
              <a:rPr lang="en-US" sz="2000" dirty="0"/>
              <a:t>highest-priority matching ﬂow </a:t>
            </a:r>
            <a:r>
              <a:rPr lang="en-US" sz="2000" dirty="0" smtClean="0"/>
              <a:t>entry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instructions</a:t>
            </a:r>
          </a:p>
          <a:p>
            <a:pPr marL="1314450" lvl="2" indent="-457200">
              <a:buFont typeface="+mj-lt"/>
              <a:buAutoNum type="romanUcPeriod"/>
            </a:pPr>
            <a:r>
              <a:rPr lang="en-US" sz="1400" dirty="0" smtClean="0"/>
              <a:t>Modify packet &amp; update match fields</a:t>
            </a:r>
          </a:p>
          <a:p>
            <a:pPr marL="1314450" lvl="2" indent="-457200">
              <a:buFont typeface="+mj-lt"/>
              <a:buAutoNum type="romanUcPeriod"/>
            </a:pPr>
            <a:r>
              <a:rPr lang="en-US" sz="1400" dirty="0" smtClean="0"/>
              <a:t>Update action set</a:t>
            </a:r>
          </a:p>
          <a:p>
            <a:pPr marL="1314450" lvl="2" indent="-457200">
              <a:buFont typeface="+mj-lt"/>
              <a:buAutoNum type="romanUcPeriod"/>
            </a:pPr>
            <a:r>
              <a:rPr lang="en-US" sz="1400" dirty="0" smtClean="0"/>
              <a:t>Update metadata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Send match data and action set to</a:t>
            </a:r>
            <a:br>
              <a:rPr lang="en-US" sz="2000" dirty="0" smtClean="0"/>
            </a:br>
            <a:r>
              <a:rPr lang="en-US" sz="2000" dirty="0" smtClean="0"/>
              <a:t>next table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4" name="Picture 3" descr="Screen Shot 2014-02-26 at 7.55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696" y="2115242"/>
            <a:ext cx="4988608" cy="1367844"/>
          </a:xfrm>
          <a:prstGeom prst="rect">
            <a:avLst/>
          </a:prstGeom>
        </p:spPr>
      </p:pic>
      <p:pic>
        <p:nvPicPr>
          <p:cNvPr id="5" name="Picture 4" descr="Screen Shot 2014-02-26 at 7.56.3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1" t="7418" r="2087" b="3569"/>
          <a:stretch/>
        </p:blipFill>
        <p:spPr>
          <a:xfrm>
            <a:off x="5178968" y="4350204"/>
            <a:ext cx="3505882" cy="1642726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26</a:t>
            </a:fld>
            <a:endParaRPr lang="en-US"/>
          </a:p>
        </p:txBody>
      </p:sp>
      <p:sp>
        <p:nvSpPr>
          <p:cNvPr id="7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Flow Tables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4F81BD">
                    <a:lumMod val="50000"/>
                  </a:srgbClr>
                </a:solidFill>
              </a:rPr>
              <a:t>(Matching)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Physical </a:t>
            </a:r>
            <a:r>
              <a:rPr lang="en-US" sz="2400" dirty="0" smtClean="0">
                <a:sym typeface="Wingdings"/>
              </a:rPr>
              <a:t> Ingress port</a:t>
            </a:r>
          </a:p>
          <a:p>
            <a:r>
              <a:rPr lang="en-US" sz="2400" dirty="0" smtClean="0">
                <a:sym typeface="Wingdings"/>
              </a:rPr>
              <a:t>Metadata</a:t>
            </a:r>
          </a:p>
          <a:p>
            <a:r>
              <a:rPr lang="en-US" sz="2400" dirty="0" smtClean="0">
                <a:sym typeface="Wingdings"/>
              </a:rPr>
              <a:t>L2  MAC </a:t>
            </a:r>
            <a:r>
              <a:rPr lang="en-US" sz="2400" dirty="0" err="1" smtClean="0">
                <a:sym typeface="Wingdings"/>
              </a:rPr>
              <a:t>src</a:t>
            </a:r>
            <a:r>
              <a:rPr lang="en-US" sz="2400" dirty="0" smtClean="0">
                <a:sym typeface="Wingdings"/>
              </a:rPr>
              <a:t>/</a:t>
            </a:r>
            <a:r>
              <a:rPr lang="en-US" sz="2400" dirty="0" err="1" smtClean="0">
                <a:sym typeface="Wingdings"/>
              </a:rPr>
              <a:t>dst</a:t>
            </a:r>
            <a:r>
              <a:rPr lang="en-US" sz="2400" dirty="0" smtClean="0">
                <a:sym typeface="Wingdings"/>
              </a:rPr>
              <a:t>, </a:t>
            </a:r>
            <a:r>
              <a:rPr lang="en-US" sz="2400" dirty="0" err="1" smtClean="0">
                <a:sym typeface="Wingdings"/>
              </a:rPr>
              <a:t>EtherType</a:t>
            </a:r>
            <a:r>
              <a:rPr lang="en-US" sz="2400" dirty="0" smtClean="0">
                <a:sym typeface="Wingdings"/>
              </a:rPr>
              <a:t>, VLAN, MPLS</a:t>
            </a:r>
          </a:p>
          <a:p>
            <a:r>
              <a:rPr lang="en-US" sz="2400" dirty="0" smtClean="0">
                <a:sym typeface="Wingdings"/>
              </a:rPr>
              <a:t>L3  IP </a:t>
            </a:r>
            <a:r>
              <a:rPr lang="en-US" sz="2400" dirty="0" err="1" smtClean="0">
                <a:sym typeface="Wingdings"/>
              </a:rPr>
              <a:t>src</a:t>
            </a:r>
            <a:r>
              <a:rPr lang="en-US" sz="2400" dirty="0" smtClean="0">
                <a:sym typeface="Wingdings"/>
              </a:rPr>
              <a:t>/</a:t>
            </a:r>
            <a:r>
              <a:rPr lang="en-US" sz="2400" dirty="0" err="1" smtClean="0">
                <a:sym typeface="Wingdings"/>
              </a:rPr>
              <a:t>dst</a:t>
            </a:r>
            <a:r>
              <a:rPr lang="en-US" sz="2400" dirty="0" smtClean="0">
                <a:sym typeface="Wingdings"/>
              </a:rPr>
              <a:t>, IP proto, IP </a:t>
            </a:r>
            <a:r>
              <a:rPr lang="en-US" sz="2400" dirty="0" err="1" smtClean="0">
                <a:sym typeface="Wingdings"/>
              </a:rPr>
              <a:t>ToS</a:t>
            </a:r>
            <a:r>
              <a:rPr lang="en-US" sz="2400" dirty="0" smtClean="0">
                <a:sym typeface="Wingdings"/>
              </a:rPr>
              <a:t>, ARP code</a:t>
            </a:r>
          </a:p>
          <a:p>
            <a:r>
              <a:rPr lang="en-US" sz="2400" dirty="0" smtClean="0">
                <a:sym typeface="Wingdings"/>
              </a:rPr>
              <a:t>L4  TCP/UDP </a:t>
            </a:r>
            <a:r>
              <a:rPr lang="en-US" sz="2400" dirty="0" err="1" smtClean="0">
                <a:sym typeface="Wingdings"/>
              </a:rPr>
              <a:t>src</a:t>
            </a:r>
            <a:r>
              <a:rPr lang="en-US" sz="2400" dirty="0" smtClean="0">
                <a:sym typeface="Wingdings"/>
              </a:rPr>
              <a:t>/</a:t>
            </a:r>
            <a:r>
              <a:rPr lang="en-US" sz="2400" dirty="0" err="1" smtClean="0">
                <a:sym typeface="Wingdings"/>
              </a:rPr>
              <a:t>dst</a:t>
            </a:r>
            <a:r>
              <a:rPr lang="en-US" sz="2400" dirty="0" smtClean="0">
                <a:sym typeface="Wingdings"/>
              </a:rPr>
              <a:t>, ICMP</a:t>
            </a:r>
            <a:endParaRPr lang="en-US" sz="2400" dirty="0"/>
          </a:p>
        </p:txBody>
      </p:sp>
      <p:pic>
        <p:nvPicPr>
          <p:cNvPr id="4" name="Picture 3" descr="Screen Shot 2014-02-26 at 8.19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098" y="3977526"/>
            <a:ext cx="5112174" cy="2616946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27</a:t>
            </a:fld>
            <a:endParaRPr lang="en-US"/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91749" y="6505574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6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Flow Tables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4F81BD">
                    <a:lumMod val="50000"/>
                  </a:srgbClr>
                </a:solidFill>
              </a:rPr>
              <a:t>(Counters)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counters</a:t>
            </a:r>
          </a:p>
          <a:p>
            <a:pPr lvl="1"/>
            <a:r>
              <a:rPr lang="en-US" dirty="0" smtClean="0">
                <a:sym typeface="Wingdings"/>
              </a:rPr>
              <a:t>e.g. Packet lookups/matches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Flow counters</a:t>
            </a:r>
          </a:p>
          <a:p>
            <a:pPr lvl="1"/>
            <a:r>
              <a:rPr lang="en-US" dirty="0" smtClean="0">
                <a:sym typeface="Wingdings"/>
              </a:rPr>
              <a:t>e.g. packets/bytes received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Port counters</a:t>
            </a:r>
          </a:p>
          <a:p>
            <a:pPr lvl="1"/>
            <a:r>
              <a:rPr lang="en-US" dirty="0" smtClean="0">
                <a:sym typeface="Wingdings"/>
              </a:rPr>
              <a:t>e.g. packets/bytes transmitted/received, drops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Screen Shot 2014-02-26 at 7.56.3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1" t="7418" r="2087" b="3569"/>
          <a:stretch/>
        </p:blipFill>
        <p:spPr>
          <a:xfrm>
            <a:off x="5928217" y="2972506"/>
            <a:ext cx="3021371" cy="1415702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28</a:t>
            </a:fld>
            <a:endParaRPr lang="en-US"/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Flow Tables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4F81BD">
                    <a:lumMod val="50000"/>
                  </a:srgbClr>
                </a:solidFill>
              </a:rPr>
              <a:t>(Instructions)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Apply actions</a:t>
            </a:r>
            <a:br>
              <a:rPr lang="en-US" dirty="0" smtClean="0"/>
            </a:br>
            <a:r>
              <a:rPr lang="en-US" sz="2000" dirty="0" smtClean="0">
                <a:solidFill>
                  <a:srgbClr val="254061"/>
                </a:solidFill>
              </a:rPr>
              <a:t>Apply the specified </a:t>
            </a:r>
            <a:r>
              <a:rPr lang="en-US" sz="2000" i="1" u="sng" dirty="0" smtClean="0">
                <a:solidFill>
                  <a:srgbClr val="254061"/>
                </a:solidFill>
              </a:rPr>
              <a:t>list</a:t>
            </a:r>
            <a:r>
              <a:rPr lang="en-US" sz="2000" dirty="0" smtClean="0">
                <a:solidFill>
                  <a:srgbClr val="254061"/>
                </a:solidFill>
              </a:rPr>
              <a:t> action(s) immediately without modifying the action set</a:t>
            </a:r>
          </a:p>
          <a:p>
            <a:endParaRPr lang="en-US" dirty="0" smtClean="0"/>
          </a:p>
          <a:p>
            <a:r>
              <a:rPr lang="en-US" dirty="0" smtClean="0"/>
              <a:t>Clear actions</a:t>
            </a:r>
            <a:br>
              <a:rPr lang="en-US" dirty="0" smtClean="0"/>
            </a:br>
            <a:r>
              <a:rPr lang="en-US" sz="2200" dirty="0" smtClean="0">
                <a:solidFill>
                  <a:srgbClr val="254061"/>
                </a:solidFill>
              </a:rPr>
              <a:t>Clear all actions in the action set immediately</a:t>
            </a:r>
            <a:endParaRPr lang="en-US" dirty="0" smtClean="0">
              <a:solidFill>
                <a:srgbClr val="254061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Write actions</a:t>
            </a:r>
            <a:br>
              <a:rPr lang="en-US" dirty="0" smtClean="0"/>
            </a:br>
            <a:r>
              <a:rPr lang="en-US" sz="2000" dirty="0" smtClean="0">
                <a:solidFill>
                  <a:srgbClr val="254061"/>
                </a:solidFill>
              </a:rPr>
              <a:t>Merge the specified </a:t>
            </a:r>
            <a:r>
              <a:rPr lang="en-US" sz="2000" i="1" u="sng" dirty="0" smtClean="0">
                <a:solidFill>
                  <a:srgbClr val="254061"/>
                </a:solidFill>
              </a:rPr>
              <a:t>set</a:t>
            </a:r>
            <a:r>
              <a:rPr lang="en-US" sz="2000" dirty="0" smtClean="0">
                <a:solidFill>
                  <a:srgbClr val="254061"/>
                </a:solidFill>
              </a:rPr>
              <a:t> action(s) to the action set</a:t>
            </a:r>
          </a:p>
          <a:p>
            <a:endParaRPr lang="en-US" dirty="0" smtClean="0"/>
          </a:p>
          <a:p>
            <a:r>
              <a:rPr lang="en-US" dirty="0" smtClean="0"/>
              <a:t>Write metadata</a:t>
            </a:r>
            <a:br>
              <a:rPr lang="en-US" dirty="0" smtClean="0"/>
            </a:br>
            <a:r>
              <a:rPr lang="en-US" sz="2000" dirty="0" smtClean="0">
                <a:solidFill>
                  <a:srgbClr val="254061"/>
                </a:solidFill>
              </a:rPr>
              <a:t>Write the specified bits to the metadata register</a:t>
            </a:r>
          </a:p>
          <a:p>
            <a:endParaRPr lang="en-US" dirty="0" smtClean="0"/>
          </a:p>
          <a:p>
            <a:r>
              <a:rPr lang="en-US" dirty="0" err="1" smtClean="0"/>
              <a:t>Goto</a:t>
            </a:r>
            <a:r>
              <a:rPr lang="en-US" dirty="0" smtClean="0"/>
              <a:t> table</a:t>
            </a:r>
            <a:br>
              <a:rPr lang="en-US" dirty="0" smtClean="0"/>
            </a:br>
            <a:r>
              <a:rPr lang="en-US" sz="2000" dirty="0" smtClean="0">
                <a:solidFill>
                  <a:srgbClr val="254061"/>
                </a:solidFill>
              </a:rPr>
              <a:t>Indicate the next-table in the pipeline</a:t>
            </a:r>
            <a:endParaRPr lang="en-US" sz="2000" dirty="0">
              <a:solidFill>
                <a:srgbClr val="254061"/>
              </a:solidFill>
            </a:endParaRPr>
          </a:p>
        </p:txBody>
      </p:sp>
      <p:pic>
        <p:nvPicPr>
          <p:cNvPr id="4" name="Picture 3" descr="Screen Shot 2014-02-26 at 7.56.3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1" t="7418" r="2087" b="3569"/>
          <a:stretch/>
        </p:blipFill>
        <p:spPr>
          <a:xfrm>
            <a:off x="5928217" y="2972506"/>
            <a:ext cx="3021371" cy="1415702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29</a:t>
            </a:fld>
            <a:endParaRPr lang="en-US"/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3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3202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 sz="3600" dirty="0" smtClean="0">
                <a:ea typeface="MS PGothic" charset="-128"/>
                <a:cs typeface="ＭＳ Ｐゴシック" charset="-128"/>
              </a:rPr>
              <a:t>Router/Switch </a:t>
            </a:r>
            <a:r>
              <a:rPr lang="en-US" altLang="en-US" sz="3600" dirty="0">
                <a:ea typeface="MS PGothic" charset="-128"/>
                <a:cs typeface="ＭＳ Ｐゴシック" charset="-128"/>
              </a:rPr>
              <a:t>Architecture Overview</a:t>
            </a:r>
            <a:endParaRPr lang="en-US" altLang="en-US" dirty="0">
              <a:ea typeface="MS PGothic" charset="-128"/>
              <a:cs typeface="ＭＳ Ｐゴシック" charset="-128"/>
            </a:endParaRP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099" y="834533"/>
            <a:ext cx="8126413" cy="1208088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n-US" altLang="en-US" dirty="0">
                <a:ea typeface="MS PGothic" charset="-128"/>
                <a:cs typeface="ＭＳ Ｐゴシック" charset="-128"/>
              </a:rPr>
              <a:t>A</a:t>
            </a:r>
            <a:r>
              <a:rPr lang="en-US" altLang="en-US" dirty="0" smtClean="0">
                <a:ea typeface="MS PGothic" charset="-128"/>
                <a:cs typeface="ＭＳ Ｐゴシック" charset="-128"/>
              </a:rPr>
              <a:t> </a:t>
            </a:r>
            <a:r>
              <a:rPr lang="en-US" altLang="en-US" dirty="0">
                <a:ea typeface="MS PGothic" charset="-128"/>
                <a:cs typeface="ＭＳ Ｐゴシック" charset="-128"/>
              </a:rPr>
              <a:t>key </a:t>
            </a:r>
            <a:r>
              <a:rPr lang="en-US" altLang="en-US" dirty="0" smtClean="0">
                <a:ea typeface="MS PGothic" charset="-128"/>
                <a:cs typeface="ＭＳ Ｐゴシック" charset="-128"/>
              </a:rPr>
              <a:t>router/switch </a:t>
            </a:r>
            <a:r>
              <a:rPr lang="en-US" altLang="en-US" i="1" dirty="0" smtClean="0">
                <a:ea typeface="MS PGothic" charset="-128"/>
                <a:cs typeface="ＭＳ Ｐゴシック" charset="-128"/>
              </a:rPr>
              <a:t>data plane </a:t>
            </a:r>
            <a:r>
              <a:rPr lang="en-US" altLang="en-US" dirty="0" smtClean="0">
                <a:ea typeface="MS PGothic" charset="-128"/>
                <a:cs typeface="ＭＳ Ｐゴシック" charset="-128"/>
              </a:rPr>
              <a:t>function:</a:t>
            </a:r>
            <a:r>
              <a:rPr lang="en-US" altLang="en-US" sz="1800" dirty="0" smtClean="0">
                <a:ea typeface="MS PGothic" charset="-128"/>
                <a:cs typeface="ＭＳ Ｐゴシック" charset="-128"/>
              </a:rPr>
              <a:t> </a:t>
            </a:r>
            <a:endParaRPr lang="en-US" altLang="en-US" sz="1800" dirty="0">
              <a:ea typeface="MS PGothic" charset="-128"/>
              <a:cs typeface="ＭＳ Ｐゴシック" charset="-128"/>
            </a:endParaRPr>
          </a:p>
          <a:p>
            <a:r>
              <a:rPr lang="en-US" altLang="en-US" sz="2400" i="1" dirty="0" smtClean="0">
                <a:ea typeface="MS PGothic" charset="-128"/>
                <a:cs typeface="ＭＳ Ｐゴシック" charset="-128"/>
              </a:rPr>
              <a:t>forwarding </a:t>
            </a:r>
            <a:r>
              <a:rPr lang="en-US" altLang="en-US" sz="2400" dirty="0" smtClean="0">
                <a:ea typeface="MS PGothic" charset="-128"/>
                <a:cs typeface="ＭＳ Ｐゴシック" charset="-128"/>
              </a:rPr>
              <a:t>packets (e.g., IP datagrams, or Ethernet frames)  </a:t>
            </a:r>
            <a:r>
              <a:rPr lang="en-US" altLang="en-US" sz="2400" dirty="0">
                <a:ea typeface="MS PGothic" charset="-128"/>
                <a:cs typeface="ＭＳ Ｐゴシック" charset="-128"/>
              </a:rPr>
              <a:t>from incoming to outgoing </a:t>
            </a:r>
            <a:r>
              <a:rPr lang="en-US" altLang="en-US" sz="2400" dirty="0" smtClean="0">
                <a:ea typeface="MS PGothic" charset="-128"/>
                <a:cs typeface="ＭＳ Ｐゴシック" charset="-128"/>
              </a:rPr>
              <a:t>link (or drop them if no forwarding table entries, or flood them if no switching table entries</a:t>
            </a:r>
            <a:endParaRPr lang="en-US" altLang="en-US" sz="2400" dirty="0">
              <a:ea typeface="MS PGothic" charset="-128"/>
              <a:cs typeface="ＭＳ Ｐゴシック" charset="-128"/>
            </a:endParaRPr>
          </a:p>
        </p:txBody>
      </p:sp>
      <p:pic>
        <p:nvPicPr>
          <p:cNvPr id="99331" name="Picture 4" descr="461 swtch compon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17798"/>
            <a:ext cx="6399213" cy="352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3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0BBD98-8FF6-BE41-A61B-F1217832DA99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/>
          </a:p>
        </p:txBody>
      </p:sp>
      <p:grpSp>
        <p:nvGrpSpPr>
          <p:cNvPr id="8" name="Group 7"/>
          <p:cNvGrpSpPr/>
          <p:nvPr/>
        </p:nvGrpSpPr>
        <p:grpSpPr>
          <a:xfrm>
            <a:off x="5520267" y="5741998"/>
            <a:ext cx="1872668" cy="369332"/>
            <a:chOff x="5469468" y="5589601"/>
            <a:chExt cx="1872668" cy="369332"/>
          </a:xfrm>
        </p:grpSpPr>
        <p:cxnSp>
          <p:nvCxnSpPr>
            <p:cNvPr id="4" name="Straight Arrow Connector 3"/>
            <p:cNvCxnSpPr/>
            <p:nvPr/>
          </p:nvCxnSpPr>
          <p:spPr>
            <a:xfrm flipH="1">
              <a:off x="5469468" y="5774267"/>
              <a:ext cx="508000" cy="3"/>
            </a:xfrm>
            <a:prstGeom prst="straightConnector1">
              <a:avLst/>
            </a:prstGeom>
            <a:ln>
              <a:solidFill>
                <a:srgbClr val="0227CE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977467" y="5589601"/>
              <a:ext cx="1364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227CE"/>
                  </a:solidFill>
                </a:rPr>
                <a:t>General CPU</a:t>
              </a:r>
              <a:endParaRPr lang="en-US" dirty="0">
                <a:solidFill>
                  <a:srgbClr val="0227CE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253247" y="2055046"/>
            <a:ext cx="3146439" cy="730877"/>
            <a:chOff x="3253247" y="2055046"/>
            <a:chExt cx="3146439" cy="730877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3386669" y="2415111"/>
              <a:ext cx="505500" cy="237457"/>
            </a:xfrm>
            <a:prstGeom prst="straightConnector1">
              <a:avLst/>
            </a:prstGeom>
            <a:ln>
              <a:solidFill>
                <a:srgbClr val="0227CE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253247" y="2055046"/>
              <a:ext cx="3146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227CE"/>
                  </a:solidFill>
                </a:rPr>
                <a:t>NICs -- special hardware (ASICs)</a:t>
              </a:r>
              <a:endParaRPr lang="en-US" dirty="0">
                <a:solidFill>
                  <a:srgbClr val="0227CE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5249333" y="2519212"/>
              <a:ext cx="728132" cy="266711"/>
            </a:xfrm>
            <a:prstGeom prst="straightConnector1">
              <a:avLst/>
            </a:prstGeom>
            <a:ln>
              <a:solidFill>
                <a:srgbClr val="0227CE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5236" y="3955423"/>
            <a:ext cx="3989128" cy="646331"/>
            <a:chOff x="534099" y="5609730"/>
            <a:chExt cx="3989128" cy="646331"/>
          </a:xfrm>
        </p:grpSpPr>
        <p:sp>
          <p:nvSpPr>
            <p:cNvPr id="26" name="TextBox 25"/>
            <p:cNvSpPr txBox="1"/>
            <p:nvPr/>
          </p:nvSpPr>
          <p:spPr>
            <a:xfrm>
              <a:off x="534099" y="5609730"/>
              <a:ext cx="2138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227CE"/>
                  </a:solidFill>
                </a:rPr>
                <a:t>v</a:t>
              </a:r>
              <a:r>
                <a:rPr lang="en-US" dirty="0" smtClean="0">
                  <a:solidFill>
                    <a:srgbClr val="0227CE"/>
                  </a:solidFill>
                </a:rPr>
                <a:t>aries depending on </a:t>
              </a:r>
            </a:p>
            <a:p>
              <a:r>
                <a:rPr lang="en-US" dirty="0" smtClean="0">
                  <a:solidFill>
                    <a:srgbClr val="0227CE"/>
                  </a:solidFill>
                </a:rPr>
                <a:t>“generations” </a:t>
              </a:r>
              <a:endParaRPr lang="en-US" dirty="0">
                <a:solidFill>
                  <a:srgbClr val="0227CE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2627028" y="5719046"/>
              <a:ext cx="1896199" cy="63308"/>
            </a:xfrm>
            <a:prstGeom prst="straightConnector1">
              <a:avLst/>
            </a:prstGeom>
            <a:ln>
              <a:solidFill>
                <a:srgbClr val="0227CE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 flipV="1">
            <a:off x="825966" y="5412603"/>
            <a:ext cx="8001000" cy="82997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863703" y="4570673"/>
            <a:ext cx="1209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orwarding</a:t>
            </a:r>
          </a:p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864673" y="5580372"/>
            <a:ext cx="1209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</a:p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20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3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Flow Tables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4F81BD">
                    <a:lumMod val="50000"/>
                  </a:srgbClr>
                </a:solidFill>
              </a:rPr>
              <a:t>(Actions)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IN_PORT </a:t>
            </a:r>
            <a:r>
              <a:rPr lang="en-US" dirty="0" smtClean="0">
                <a:sym typeface="Wingdings"/>
              </a:rPr>
              <a:t> send packet to ingress port</a:t>
            </a:r>
          </a:p>
          <a:p>
            <a:pPr lvl="1"/>
            <a:r>
              <a:rPr lang="en-US" dirty="0" smtClean="0">
                <a:sym typeface="Wingdings"/>
              </a:rPr>
              <a:t>CONTROLLER  encapsulate and send to controller</a:t>
            </a:r>
          </a:p>
          <a:p>
            <a:pPr lvl="1"/>
            <a:r>
              <a:rPr lang="en-US" dirty="0" smtClean="0">
                <a:sym typeface="Wingdings"/>
              </a:rPr>
              <a:t>FLOOD  send packet to ports except ingress port</a:t>
            </a:r>
            <a:endParaRPr lang="en-US" dirty="0" smtClean="0"/>
          </a:p>
          <a:p>
            <a:r>
              <a:rPr lang="en-US" dirty="0" smtClean="0"/>
              <a:t>Drop</a:t>
            </a:r>
          </a:p>
          <a:p>
            <a:r>
              <a:rPr lang="en-US" dirty="0" smtClean="0"/>
              <a:t>Push/Pop VLAN/MPLS tag</a:t>
            </a:r>
          </a:p>
          <a:p>
            <a:r>
              <a:rPr lang="en-US" dirty="0" smtClean="0"/>
              <a:t>Set-Field</a:t>
            </a:r>
          </a:p>
          <a:p>
            <a:pPr lvl="1"/>
            <a:r>
              <a:rPr lang="en-US" dirty="0" smtClean="0"/>
              <a:t>IPv4 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dst</a:t>
            </a:r>
            <a:r>
              <a:rPr lang="en-US" dirty="0" smtClean="0"/>
              <a:t> addresses</a:t>
            </a:r>
          </a:p>
          <a:p>
            <a:pPr lvl="1"/>
            <a:r>
              <a:rPr lang="en-US" dirty="0" smtClean="0"/>
              <a:t>MAC 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dst</a:t>
            </a:r>
            <a:r>
              <a:rPr lang="en-US" dirty="0" smtClean="0"/>
              <a:t> addresses</a:t>
            </a:r>
          </a:p>
          <a:p>
            <a:pPr lvl="1"/>
            <a:r>
              <a:rPr lang="en-US" dirty="0" smtClean="0"/>
              <a:t>TCP 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dst</a:t>
            </a:r>
            <a:r>
              <a:rPr lang="en-US" dirty="0" smtClean="0"/>
              <a:t> ports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30</a:t>
            </a:fld>
            <a:endParaRPr lang="en-US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7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Communication Messages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4F81BD">
                    <a:lumMod val="50000"/>
                  </a:srgbClr>
                </a:solidFill>
              </a:rPr>
              <a:t>(Controller to Switch)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</a:t>
            </a:r>
            <a:br>
              <a:rPr lang="en-US" dirty="0" smtClean="0"/>
            </a:br>
            <a:r>
              <a:rPr lang="en-US" sz="2000" dirty="0" smtClean="0">
                <a:solidFill>
                  <a:srgbClr val="254061"/>
                </a:solidFill>
              </a:rPr>
              <a:t>Switch replies with list of ports, ports speeds, supported tables and actions</a:t>
            </a:r>
            <a:endParaRPr lang="en-US" dirty="0" smtClean="0">
              <a:solidFill>
                <a:srgbClr val="254061"/>
              </a:solidFill>
            </a:endParaRPr>
          </a:p>
          <a:p>
            <a:r>
              <a:rPr lang="en-US" dirty="0" smtClean="0"/>
              <a:t>Modify state</a:t>
            </a:r>
            <a:br>
              <a:rPr lang="en-US" dirty="0" smtClean="0"/>
            </a:br>
            <a:r>
              <a:rPr lang="en-US" sz="2000" dirty="0" smtClean="0">
                <a:solidFill>
                  <a:srgbClr val="254061"/>
                </a:solidFill>
              </a:rPr>
              <a:t>Add, delete, or modify flow tables</a:t>
            </a:r>
            <a:endParaRPr lang="en-US" dirty="0" smtClean="0">
              <a:solidFill>
                <a:srgbClr val="254061"/>
              </a:solidFill>
            </a:endParaRPr>
          </a:p>
          <a:p>
            <a:r>
              <a:rPr lang="en-US" dirty="0" smtClean="0"/>
              <a:t>Read state</a:t>
            </a:r>
            <a:br>
              <a:rPr lang="en-US" dirty="0" smtClean="0"/>
            </a:br>
            <a:r>
              <a:rPr lang="en-US" sz="2000" dirty="0" smtClean="0">
                <a:solidFill>
                  <a:srgbClr val="254061"/>
                </a:solidFill>
              </a:rPr>
              <a:t>Controller queries table, flow, or port counters</a:t>
            </a:r>
            <a:endParaRPr lang="en-US" dirty="0" smtClean="0">
              <a:solidFill>
                <a:srgbClr val="254061"/>
              </a:solidFill>
            </a:endParaRPr>
          </a:p>
          <a:p>
            <a:r>
              <a:rPr lang="en-US" dirty="0" smtClean="0"/>
              <a:t>Packet out</a:t>
            </a:r>
            <a:br>
              <a:rPr lang="en-US" dirty="0" smtClean="0"/>
            </a:br>
            <a:r>
              <a:rPr lang="en-US" sz="2000" dirty="0" smtClean="0">
                <a:solidFill>
                  <a:srgbClr val="254061"/>
                </a:solidFill>
              </a:rPr>
              <a:t>Used by controller to send packets out of a specified port on the switch</a:t>
            </a:r>
            <a:endParaRPr lang="en-US" dirty="0" smtClean="0">
              <a:solidFill>
                <a:srgbClr val="254061"/>
              </a:solidFill>
            </a:endParaRPr>
          </a:p>
          <a:p>
            <a:r>
              <a:rPr lang="en-US" dirty="0" smtClean="0"/>
              <a:t>Barrier</a:t>
            </a:r>
            <a:br>
              <a:rPr lang="en-US" dirty="0" smtClean="0"/>
            </a:br>
            <a:r>
              <a:rPr lang="en-US" sz="2000" dirty="0" smtClean="0">
                <a:solidFill>
                  <a:srgbClr val="254061"/>
                </a:solidFill>
              </a:rPr>
              <a:t>Used to ensure message dependencies have been met</a:t>
            </a:r>
            <a:endParaRPr lang="en-US" dirty="0">
              <a:solidFill>
                <a:srgbClr val="25406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31</a:t>
            </a:fld>
            <a:endParaRPr lang="en-US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3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Communication Messages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4F81BD">
                    <a:lumMod val="50000"/>
                  </a:srgbClr>
                </a:solidFill>
              </a:rPr>
              <a:t>(Asynchronous)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Packet in</a:t>
            </a:r>
            <a:br>
              <a:rPr lang="en-US" dirty="0" smtClean="0"/>
            </a:br>
            <a:r>
              <a:rPr lang="en-US" sz="2000" dirty="0" smtClean="0">
                <a:solidFill>
                  <a:srgbClr val="254061"/>
                </a:solidFill>
              </a:rPr>
              <a:t>All packets that do not have a matching flow entry are encapsulated and sent to the controller</a:t>
            </a:r>
          </a:p>
          <a:p>
            <a:endParaRPr lang="en-US" dirty="0" smtClean="0"/>
          </a:p>
          <a:p>
            <a:r>
              <a:rPr lang="en-US" dirty="0" smtClean="0"/>
              <a:t>Flow removed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>
                <a:solidFill>
                  <a:srgbClr val="254061"/>
                </a:solidFill>
              </a:rPr>
              <a:t>Sent to controller when flow expires due to idle or hard timeouts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Port status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>
                <a:solidFill>
                  <a:srgbClr val="254061"/>
                </a:solidFill>
              </a:rPr>
              <a:t>Generated if a port is brought down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32</a:t>
            </a:fld>
            <a:endParaRPr lang="en-US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3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Communication Messages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4F81BD">
                    <a:lumMod val="50000"/>
                  </a:srgbClr>
                </a:solidFill>
              </a:rPr>
              <a:t>(Symmetric)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Hello</a:t>
            </a:r>
            <a:br>
              <a:rPr lang="en-US" dirty="0" smtClean="0"/>
            </a:br>
            <a:r>
              <a:rPr lang="en-US" sz="2000" dirty="0" smtClean="0">
                <a:solidFill>
                  <a:srgbClr val="254061"/>
                </a:solidFill>
              </a:rPr>
              <a:t>Sent during the handshake i.e. secure channel setup</a:t>
            </a:r>
          </a:p>
          <a:p>
            <a:endParaRPr lang="en-US" dirty="0" smtClean="0"/>
          </a:p>
          <a:p>
            <a:r>
              <a:rPr lang="en-US" dirty="0" smtClean="0"/>
              <a:t>Echo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>
                <a:solidFill>
                  <a:srgbClr val="254061"/>
                </a:solidFill>
              </a:rPr>
              <a:t>Sent to verify </a:t>
            </a:r>
            <a:r>
              <a:rPr lang="en-US" sz="2000" dirty="0" err="1" smtClean="0">
                <a:solidFill>
                  <a:srgbClr val="254061"/>
                </a:solidFill>
              </a:rPr>
              <a:t>liveness</a:t>
            </a:r>
            <a:r>
              <a:rPr lang="en-US" sz="2000" dirty="0" smtClean="0">
                <a:solidFill>
                  <a:srgbClr val="254061"/>
                </a:solidFill>
              </a:rPr>
              <a:t> and measure channel latency</a:t>
            </a:r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33</a:t>
            </a:fld>
            <a:endParaRPr lang="en-US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08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SDN Controller</a:t>
            </a:r>
            <a:br>
              <a:rPr lang="en-US" dirty="0" smtClean="0"/>
            </a:br>
            <a:r>
              <a:rPr lang="en-US" dirty="0" smtClean="0"/>
              <a:t>(POX)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34</a:t>
            </a:fld>
            <a:endParaRPr lang="en-US"/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96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SDN controller written in Python</a:t>
            </a:r>
          </a:p>
          <a:p>
            <a:endParaRPr lang="en-US" dirty="0"/>
          </a:p>
          <a:p>
            <a:r>
              <a:rPr lang="en-US" dirty="0" smtClean="0"/>
              <a:t>Many build-in modules</a:t>
            </a:r>
          </a:p>
          <a:p>
            <a:endParaRPr lang="en-US" dirty="0"/>
          </a:p>
          <a:p>
            <a:r>
              <a:rPr lang="en-US" dirty="0" smtClean="0"/>
              <a:t>Python APIs to enable user extensions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35</a:t>
            </a:fld>
            <a:endParaRPr lang="en-US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POX</a:t>
            </a:r>
            <a:br>
              <a:rPr lang="en-US" dirty="0" smtClean="0"/>
            </a:b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(Built-in Modules)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Hub</a:t>
            </a:r>
            <a:br>
              <a:rPr lang="en-US" dirty="0" smtClean="0"/>
            </a:br>
            <a:r>
              <a:rPr lang="en-US" sz="2200" dirty="0" smtClean="0">
                <a:solidFill>
                  <a:srgbClr val="254061"/>
                </a:solidFill>
              </a:rPr>
              <a:t>flood packets</a:t>
            </a:r>
          </a:p>
          <a:p>
            <a:r>
              <a:rPr lang="en-US" dirty="0" smtClean="0"/>
              <a:t>L2 forwarding</a:t>
            </a:r>
            <a:br>
              <a:rPr lang="en-US" dirty="0" smtClean="0"/>
            </a:br>
            <a:r>
              <a:rPr lang="en-US" sz="2200" dirty="0" smtClean="0">
                <a:solidFill>
                  <a:srgbClr val="254061"/>
                </a:solidFill>
              </a:rPr>
              <a:t>MAC learning</a:t>
            </a:r>
          </a:p>
          <a:p>
            <a:r>
              <a:rPr lang="en-US" dirty="0" smtClean="0"/>
              <a:t>L3 forwarding</a:t>
            </a:r>
            <a:br>
              <a:rPr lang="en-US" dirty="0" smtClean="0"/>
            </a:br>
            <a:r>
              <a:rPr lang="en-US" sz="2400" dirty="0" smtClean="0">
                <a:solidFill>
                  <a:srgbClr val="254061"/>
                </a:solidFill>
              </a:rPr>
              <a:t>IP learning</a:t>
            </a:r>
          </a:p>
          <a:p>
            <a:r>
              <a:rPr lang="en-US" dirty="0" smtClean="0"/>
              <a:t>Topology discovery</a:t>
            </a:r>
            <a:br>
              <a:rPr lang="en-US" dirty="0" smtClean="0"/>
            </a:br>
            <a:r>
              <a:rPr lang="en-US" sz="2400" dirty="0" smtClean="0">
                <a:solidFill>
                  <a:srgbClr val="254061"/>
                </a:solidFill>
              </a:rPr>
              <a:t>Underlying topology discovery</a:t>
            </a:r>
          </a:p>
          <a:p>
            <a:r>
              <a:rPr lang="en-US" dirty="0" smtClean="0"/>
              <a:t>Spanning tree protocol</a:t>
            </a:r>
            <a:br>
              <a:rPr lang="en-US" dirty="0" smtClean="0"/>
            </a:br>
            <a:r>
              <a:rPr lang="en-US" sz="2200" dirty="0" smtClean="0">
                <a:solidFill>
                  <a:srgbClr val="254061"/>
                </a:solidFill>
              </a:rPr>
              <a:t>Implementation of the standard STP</a:t>
            </a:r>
            <a:endParaRPr lang="en-US" dirty="0" smtClean="0">
              <a:solidFill>
                <a:srgbClr val="254061"/>
              </a:solidFill>
            </a:endParaRPr>
          </a:p>
          <a:p>
            <a:r>
              <a:rPr lang="en-US" dirty="0" smtClean="0"/>
              <a:t>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36</a:t>
            </a:fld>
            <a:endParaRPr lang="en-US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POX</a:t>
            </a:r>
            <a:br>
              <a:rPr lang="en-US" dirty="0" smtClean="0"/>
            </a:b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(Python APIs)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Publish-Subscribe system</a:t>
            </a:r>
          </a:p>
          <a:p>
            <a:endParaRPr lang="en-US" dirty="0"/>
          </a:p>
          <a:p>
            <a:r>
              <a:rPr lang="en-US" dirty="0" smtClean="0"/>
              <a:t>A module can raise events</a:t>
            </a:r>
          </a:p>
          <a:p>
            <a:endParaRPr lang="en-US" dirty="0"/>
          </a:p>
          <a:p>
            <a:r>
              <a:rPr lang="en-US" dirty="0" smtClean="0"/>
              <a:t>A module can register for  events provides by other modules</a:t>
            </a:r>
          </a:p>
          <a:p>
            <a:endParaRPr lang="en-US" dirty="0"/>
          </a:p>
          <a:p>
            <a:r>
              <a:rPr lang="en-US" dirty="0" smtClean="0"/>
              <a:t>A module must have a launch function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37</a:t>
            </a:fld>
            <a:endParaRPr lang="en-US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POX</a:t>
            </a:r>
            <a:br>
              <a:rPr lang="en-US" dirty="0" smtClean="0"/>
            </a:b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(Python APIs)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11163" y="4152446"/>
            <a:ext cx="3259019" cy="5893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Event Management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5133200" y="2342405"/>
            <a:ext cx="1170860" cy="3726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openflow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2783418" y="2357616"/>
            <a:ext cx="1384101" cy="3726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L2 forwarding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4661542" y="5400286"/>
            <a:ext cx="1057088" cy="37265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Switch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6509836" y="5400286"/>
            <a:ext cx="1057088" cy="37265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Switch</a:t>
            </a:r>
            <a:endParaRPr lang="en-US" sz="1600" dirty="0"/>
          </a:p>
        </p:txBody>
      </p:sp>
      <p:cxnSp>
        <p:nvCxnSpPr>
          <p:cNvPr id="14" name="Straight Arrow Connector 13"/>
          <p:cNvCxnSpPr>
            <a:stCxn id="8" idx="0"/>
          </p:cNvCxnSpPr>
          <p:nvPr/>
        </p:nvCxnSpPr>
        <p:spPr>
          <a:xfrm flipV="1">
            <a:off x="5190086" y="4741842"/>
            <a:ext cx="285477" cy="65844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0"/>
          </p:cNvCxnSpPr>
          <p:nvPr/>
        </p:nvCxnSpPr>
        <p:spPr>
          <a:xfrm flipH="1" flipV="1">
            <a:off x="6745589" y="4741842"/>
            <a:ext cx="292791" cy="65844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437497" y="4152446"/>
            <a:ext cx="3259019" cy="5893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POX Core</a:t>
            </a:r>
            <a:endParaRPr lang="en-US" sz="1600" dirty="0"/>
          </a:p>
        </p:txBody>
      </p:sp>
      <p:cxnSp>
        <p:nvCxnSpPr>
          <p:cNvPr id="48" name="Straight Arrow Connector 47"/>
          <p:cNvCxnSpPr>
            <a:stCxn id="6" idx="2"/>
          </p:cNvCxnSpPr>
          <p:nvPr/>
        </p:nvCxnSpPr>
        <p:spPr>
          <a:xfrm>
            <a:off x="5718630" y="2715060"/>
            <a:ext cx="0" cy="1437386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1" name="TextBox 50"/>
          <p:cNvSpPr txBox="1"/>
          <p:nvPr/>
        </p:nvSpPr>
        <p:spPr>
          <a:xfrm>
            <a:off x="2402071" y="3016056"/>
            <a:ext cx="762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Handle</a:t>
            </a:r>
          </a:p>
          <a:p>
            <a:r>
              <a:rPr lang="en-US" sz="1200" dirty="0" err="1" smtClean="0"/>
              <a:t>PacketIN</a:t>
            </a:r>
            <a:endParaRPr lang="en-US" sz="1200" dirty="0"/>
          </a:p>
        </p:txBody>
      </p:sp>
      <p:sp>
        <p:nvSpPr>
          <p:cNvPr id="54" name="Snip Same Side Corner Rectangle 53"/>
          <p:cNvSpPr/>
          <p:nvPr/>
        </p:nvSpPr>
        <p:spPr>
          <a:xfrm>
            <a:off x="4380015" y="6228669"/>
            <a:ext cx="790915" cy="319418"/>
          </a:xfrm>
          <a:prstGeom prst="snip2Same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Packet</a:t>
            </a:r>
            <a:endParaRPr lang="en-US" sz="14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2988752" y="2730271"/>
            <a:ext cx="176012" cy="1422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600994" y="5772941"/>
            <a:ext cx="319408" cy="45572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057291" y="4741842"/>
            <a:ext cx="288988" cy="65844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635267" y="2730271"/>
            <a:ext cx="0" cy="142217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3924153" y="2715060"/>
            <a:ext cx="1246777" cy="1437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056150" y="2866203"/>
            <a:ext cx="762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Raise </a:t>
            </a:r>
            <a:r>
              <a:rPr lang="en-US" sz="1200" dirty="0" err="1" smtClean="0"/>
              <a:t>PacketIn</a:t>
            </a:r>
            <a:endParaRPr lang="en-US" sz="1200" dirty="0"/>
          </a:p>
          <a:p>
            <a:r>
              <a:rPr lang="en-US" sz="1200" dirty="0" smtClean="0"/>
              <a:t>Event</a:t>
            </a:r>
            <a:endParaRPr lang="en-US" sz="1200" dirty="0"/>
          </a:p>
        </p:txBody>
      </p:sp>
      <p:sp>
        <p:nvSpPr>
          <p:cNvPr id="68" name="Rounded Rectangle 67"/>
          <p:cNvSpPr/>
          <p:nvPr/>
        </p:nvSpPr>
        <p:spPr>
          <a:xfrm>
            <a:off x="1004167" y="2357616"/>
            <a:ext cx="1384101" cy="3726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Firewall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295804" y="3016056"/>
            <a:ext cx="1103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Handle</a:t>
            </a:r>
          </a:p>
          <a:p>
            <a:r>
              <a:rPr lang="en-US" sz="1200" dirty="0" err="1" smtClean="0"/>
              <a:t>PacketIN</a:t>
            </a:r>
            <a:endParaRPr lang="en-US" sz="1200" dirty="0" smtClean="0"/>
          </a:p>
          <a:p>
            <a:r>
              <a:rPr lang="en-US" sz="1200" dirty="0" smtClean="0"/>
              <a:t>(priority=100)</a:t>
            </a:r>
            <a:endParaRPr lang="en-US" sz="1200" dirty="0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1209501" y="2730271"/>
            <a:ext cx="176012" cy="1422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1385513" y="2730271"/>
            <a:ext cx="165897" cy="142217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474568" y="3246888"/>
            <a:ext cx="762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Packet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3204402" y="2744171"/>
            <a:ext cx="165897" cy="142217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293457" y="3260788"/>
            <a:ext cx="762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Packet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3711215" y="2744171"/>
            <a:ext cx="1574224" cy="1408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818843" y="3477721"/>
            <a:ext cx="762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Register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1804482" y="2725101"/>
            <a:ext cx="3252809" cy="1408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500989" y="3662387"/>
            <a:ext cx="762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Register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38</a:t>
            </a:fld>
            <a:endParaRPr lang="en-US"/>
          </a:p>
        </p:txBody>
      </p:sp>
      <p:sp>
        <p:nvSpPr>
          <p:cNvPr id="3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7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39" grpId="0" animBg="1"/>
      <p:bldP spid="51" grpId="0"/>
      <p:bldP spid="51" grpId="1"/>
      <p:bldP spid="54" grpId="0" animBg="1"/>
      <p:bldP spid="67" grpId="0"/>
      <p:bldP spid="68" grpId="0" animBg="1"/>
      <p:bldP spid="69" grpId="0"/>
      <p:bldP spid="69" grpId="1"/>
      <p:bldP spid="73" grpId="0"/>
      <p:bldP spid="75" grpId="0"/>
      <p:bldP spid="78" grpId="0"/>
      <p:bldP spid="78" grpId="1"/>
      <p:bldP spid="80" grpId="0"/>
      <p:bldP spid="80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POX</a:t>
            </a:r>
            <a:br>
              <a:rPr lang="en-US" dirty="0" smtClean="0"/>
            </a:b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(Python APIs)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Content Placeholder 7" descr="Screen Shot 2014-02-27 at 11.04.26 A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" b="290"/>
          <a:stretch/>
        </p:blipFill>
        <p:spPr>
          <a:xfrm>
            <a:off x="1445843" y="1642727"/>
            <a:ext cx="6369749" cy="5027045"/>
          </a:xfrm>
          <a:ln>
            <a:solidFill>
              <a:schemeClr val="tx1"/>
            </a:solidFill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39</a:t>
            </a:fld>
            <a:endParaRPr lang="en-US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0"/>
          </p:nvPr>
        </p:nvSpPr>
        <p:spPr>
          <a:xfrm>
            <a:off x="4669796" y="6641088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5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7" name="Picture 2" descr="462 Input Por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762000"/>
            <a:ext cx="5441950" cy="260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78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 sz="3600">
                <a:ea typeface="MS PGothic" charset="-128"/>
                <a:cs typeface="ＭＳ Ｐゴシック" charset="-128"/>
              </a:rPr>
              <a:t>Input Port Functions</a:t>
            </a:r>
            <a:endParaRPr lang="en-US" altLang="en-US">
              <a:ea typeface="MS PGothic" charset="-128"/>
              <a:cs typeface="ＭＳ Ｐゴシック" charset="-128"/>
            </a:endParaRPr>
          </a:p>
        </p:txBody>
      </p:sp>
      <p:sp>
        <p:nvSpPr>
          <p:cNvPr id="10137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76600" y="3429000"/>
            <a:ext cx="5456238" cy="2667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>
                <a:ea typeface="MS PGothic" charset="-128"/>
                <a:cs typeface="ＭＳ Ｐゴシック" charset="-128"/>
              </a:rPr>
              <a:t>Decentralized switching</a:t>
            </a:r>
            <a:r>
              <a:rPr lang="en-US" altLang="en-US" sz="2400" i="1">
                <a:ea typeface="MS PGothic" charset="-128"/>
                <a:cs typeface="ＭＳ Ｐゴシック" charset="-128"/>
              </a:rPr>
              <a:t>:</a:t>
            </a:r>
            <a:r>
              <a:rPr lang="en-US" altLang="en-US" sz="2400">
                <a:ea typeface="MS PGothic" charset="-128"/>
                <a:cs typeface="ＭＳ Ｐゴシック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ea typeface="MS PGothic" charset="-128"/>
                <a:cs typeface="ＭＳ Ｐゴシック" charset="-128"/>
              </a:rPr>
              <a:t>using header field values, lookup output port using forwarding table in input port memory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ea typeface="MS PGothic" charset="-128"/>
                <a:cs typeface="ＭＳ Ｐゴシック" charset="-128"/>
              </a:rPr>
              <a:t>goal: complete input port processing at </a:t>
            </a:r>
            <a:r>
              <a:rPr lang="ja-JP" altLang="en-US" sz="2000">
                <a:ea typeface="MS PGothic" charset="-128"/>
                <a:cs typeface="ＭＳ Ｐゴシック" charset="-128"/>
              </a:rPr>
              <a:t>‘</a:t>
            </a:r>
            <a:r>
              <a:rPr lang="en-US" altLang="ja-JP" sz="2000">
                <a:ea typeface="MS PGothic" charset="-128"/>
                <a:cs typeface="ＭＳ Ｐゴシック" charset="-128"/>
              </a:rPr>
              <a:t>line speed</a:t>
            </a:r>
            <a:r>
              <a:rPr lang="ja-JP" altLang="en-US" sz="2000">
                <a:ea typeface="MS PGothic" charset="-128"/>
                <a:cs typeface="ＭＳ Ｐゴシック" charset="-128"/>
              </a:rPr>
              <a:t>’</a:t>
            </a:r>
            <a:endParaRPr lang="en-US" altLang="ja-JP" sz="2000">
              <a:ea typeface="MS PGothic" charset="-128"/>
              <a:cs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>
                <a:ea typeface="MS PGothic" charset="-128"/>
                <a:cs typeface="ＭＳ Ｐゴシック" charset="-128"/>
              </a:rPr>
              <a:t>queuing: if datagrams arrive faster than forwarding rate into switch fabric</a:t>
            </a:r>
          </a:p>
        </p:txBody>
      </p:sp>
      <p:sp>
        <p:nvSpPr>
          <p:cNvPr id="101380" name="Text Box 5"/>
          <p:cNvSpPr txBox="1">
            <a:spLocks noChangeArrowheads="1"/>
          </p:cNvSpPr>
          <p:nvPr/>
        </p:nvSpPr>
        <p:spPr bwMode="auto">
          <a:xfrm>
            <a:off x="0" y="3060700"/>
            <a:ext cx="23764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Physical layer:</a:t>
            </a:r>
            <a:endParaRPr lang="en-US" altLang="en-US" sz="2000"/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000"/>
              <a:t>bit-level reception</a:t>
            </a:r>
            <a:endParaRPr lang="en-US" altLang="en-US" sz="1800"/>
          </a:p>
        </p:txBody>
      </p:sp>
      <p:sp>
        <p:nvSpPr>
          <p:cNvPr id="101381" name="Text Box 6"/>
          <p:cNvSpPr txBox="1">
            <a:spLocks noChangeArrowheads="1"/>
          </p:cNvSpPr>
          <p:nvPr/>
        </p:nvSpPr>
        <p:spPr bwMode="auto">
          <a:xfrm>
            <a:off x="411163" y="3789363"/>
            <a:ext cx="19796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Data link layer: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000"/>
              <a:t>e.g., Ethernet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000"/>
              <a:t>see chapter 6</a:t>
            </a:r>
            <a:endParaRPr lang="en-US" altLang="en-US" sz="1800"/>
          </a:p>
        </p:txBody>
      </p:sp>
      <p:sp>
        <p:nvSpPr>
          <p:cNvPr id="101382" name="Freeform 7"/>
          <p:cNvSpPr>
            <a:spLocks/>
          </p:cNvSpPr>
          <p:nvPr/>
        </p:nvSpPr>
        <p:spPr bwMode="auto">
          <a:xfrm flipV="1">
            <a:off x="1963738" y="2662238"/>
            <a:ext cx="796925" cy="422275"/>
          </a:xfrm>
          <a:custGeom>
            <a:avLst/>
            <a:gdLst>
              <a:gd name="T0" fmla="*/ 0 w 769"/>
              <a:gd name="T1" fmla="*/ 0 h 517"/>
              <a:gd name="T2" fmla="*/ 2147483646 w 769"/>
              <a:gd name="T3" fmla="*/ 2147483646 h 517"/>
              <a:gd name="T4" fmla="*/ 2147483646 w 769"/>
              <a:gd name="T5" fmla="*/ 2147483646 h 517"/>
              <a:gd name="T6" fmla="*/ 2147483646 w 769"/>
              <a:gd name="T7" fmla="*/ 2147483646 h 517"/>
              <a:gd name="T8" fmla="*/ 0 60000 65536"/>
              <a:gd name="T9" fmla="*/ 0 60000 65536"/>
              <a:gd name="T10" fmla="*/ 0 60000 65536"/>
              <a:gd name="T11" fmla="*/ 0 60000 65536"/>
              <a:gd name="T12" fmla="*/ 0 w 769"/>
              <a:gd name="T13" fmla="*/ 0 h 517"/>
              <a:gd name="T14" fmla="*/ 769 w 769"/>
              <a:gd name="T15" fmla="*/ 517 h 5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9" h="517">
                <a:moveTo>
                  <a:pt x="0" y="0"/>
                </a:moveTo>
                <a:cubicBezTo>
                  <a:pt x="71" y="62"/>
                  <a:pt x="351" y="347"/>
                  <a:pt x="428" y="375"/>
                </a:cubicBezTo>
                <a:cubicBezTo>
                  <a:pt x="505" y="403"/>
                  <a:pt x="404" y="145"/>
                  <a:pt x="461" y="169"/>
                </a:cubicBezTo>
                <a:cubicBezTo>
                  <a:pt x="518" y="192"/>
                  <a:pt x="705" y="444"/>
                  <a:pt x="769" y="517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3" name="Freeform 8"/>
          <p:cNvSpPr>
            <a:spLocks/>
          </p:cNvSpPr>
          <p:nvPr/>
        </p:nvSpPr>
        <p:spPr bwMode="auto">
          <a:xfrm flipV="1">
            <a:off x="2338388" y="2674938"/>
            <a:ext cx="1408112" cy="1198562"/>
          </a:xfrm>
          <a:custGeom>
            <a:avLst/>
            <a:gdLst>
              <a:gd name="T0" fmla="*/ 0 w 769"/>
              <a:gd name="T1" fmla="*/ 0 h 517"/>
              <a:gd name="T2" fmla="*/ 2147483646 w 769"/>
              <a:gd name="T3" fmla="*/ 2147483646 h 517"/>
              <a:gd name="T4" fmla="*/ 2147483646 w 769"/>
              <a:gd name="T5" fmla="*/ 2147483646 h 517"/>
              <a:gd name="T6" fmla="*/ 2147483646 w 769"/>
              <a:gd name="T7" fmla="*/ 2147483646 h 517"/>
              <a:gd name="T8" fmla="*/ 0 60000 65536"/>
              <a:gd name="T9" fmla="*/ 0 60000 65536"/>
              <a:gd name="T10" fmla="*/ 0 60000 65536"/>
              <a:gd name="T11" fmla="*/ 0 60000 65536"/>
              <a:gd name="T12" fmla="*/ 0 w 769"/>
              <a:gd name="T13" fmla="*/ 0 h 517"/>
              <a:gd name="T14" fmla="*/ 769 w 769"/>
              <a:gd name="T15" fmla="*/ 517 h 5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9" h="517">
                <a:moveTo>
                  <a:pt x="0" y="0"/>
                </a:moveTo>
                <a:cubicBezTo>
                  <a:pt x="71" y="62"/>
                  <a:pt x="351" y="347"/>
                  <a:pt x="428" y="375"/>
                </a:cubicBezTo>
                <a:cubicBezTo>
                  <a:pt x="505" y="403"/>
                  <a:pt x="404" y="145"/>
                  <a:pt x="461" y="169"/>
                </a:cubicBezTo>
                <a:cubicBezTo>
                  <a:pt x="518" y="192"/>
                  <a:pt x="705" y="444"/>
                  <a:pt x="769" y="517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4" name="Freeform 9"/>
          <p:cNvSpPr>
            <a:spLocks/>
          </p:cNvSpPr>
          <p:nvPr/>
        </p:nvSpPr>
        <p:spPr bwMode="auto">
          <a:xfrm flipV="1">
            <a:off x="5257800" y="2667000"/>
            <a:ext cx="760413" cy="881063"/>
          </a:xfrm>
          <a:custGeom>
            <a:avLst/>
            <a:gdLst>
              <a:gd name="T0" fmla="*/ 0 w 769"/>
              <a:gd name="T1" fmla="*/ 0 h 517"/>
              <a:gd name="T2" fmla="*/ 2147483646 w 769"/>
              <a:gd name="T3" fmla="*/ 2147483646 h 517"/>
              <a:gd name="T4" fmla="*/ 2147483646 w 769"/>
              <a:gd name="T5" fmla="*/ 2147483646 h 517"/>
              <a:gd name="T6" fmla="*/ 2147483646 w 769"/>
              <a:gd name="T7" fmla="*/ 2147483646 h 517"/>
              <a:gd name="T8" fmla="*/ 0 60000 65536"/>
              <a:gd name="T9" fmla="*/ 0 60000 65536"/>
              <a:gd name="T10" fmla="*/ 0 60000 65536"/>
              <a:gd name="T11" fmla="*/ 0 60000 65536"/>
              <a:gd name="T12" fmla="*/ 0 w 769"/>
              <a:gd name="T13" fmla="*/ 0 h 517"/>
              <a:gd name="T14" fmla="*/ 769 w 769"/>
              <a:gd name="T15" fmla="*/ 517 h 5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9" h="517">
                <a:moveTo>
                  <a:pt x="0" y="0"/>
                </a:moveTo>
                <a:cubicBezTo>
                  <a:pt x="71" y="62"/>
                  <a:pt x="351" y="347"/>
                  <a:pt x="428" y="375"/>
                </a:cubicBezTo>
                <a:cubicBezTo>
                  <a:pt x="505" y="403"/>
                  <a:pt x="404" y="145"/>
                  <a:pt x="461" y="169"/>
                </a:cubicBezTo>
                <a:cubicBezTo>
                  <a:pt x="518" y="192"/>
                  <a:pt x="705" y="444"/>
                  <a:pt x="769" y="517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211F3B-4F43-1643-B4AC-5244085AF317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/>
          </a:p>
        </p:txBody>
      </p:sp>
      <p:sp>
        <p:nvSpPr>
          <p:cNvPr id="1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Switch</a:t>
            </a:r>
            <a:br>
              <a:rPr lang="en-US" dirty="0" smtClean="0"/>
            </a:br>
            <a:r>
              <a:rPr lang="en-US" dirty="0" smtClean="0"/>
              <a:t>(Open </a:t>
            </a:r>
            <a:r>
              <a:rPr lang="en-US" dirty="0" err="1" smtClean="0"/>
              <a:t>vSwitch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40</a:t>
            </a:fld>
            <a:endParaRPr lang="en-US"/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5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Open </a:t>
            </a:r>
            <a:r>
              <a:rPr lang="en-US" dirty="0" err="1" smtClean="0"/>
              <a:t>vSwitch</a:t>
            </a:r>
            <a:r>
              <a:rPr lang="en-US" dirty="0"/>
              <a:t/>
            </a:r>
            <a:br>
              <a:rPr lang="en-US" dirty="0"/>
            </a:br>
            <a:r>
              <a:rPr lang="en-US" sz="3100" dirty="0" smtClean="0">
                <a:solidFill>
                  <a:srgbClr val="254061"/>
                </a:solidFill>
              </a:rPr>
              <a:t>(In </a:t>
            </a:r>
            <a:r>
              <a:rPr lang="en-US" sz="3100" dirty="0">
                <a:solidFill>
                  <a:srgbClr val="254061"/>
                </a:solidFill>
              </a:rPr>
              <a:t>a </a:t>
            </a:r>
            <a:r>
              <a:rPr lang="en-US" sz="3100" dirty="0" smtClean="0">
                <a:solidFill>
                  <a:srgbClr val="254061"/>
                </a:solidFill>
              </a:rPr>
              <a:t>Nutshell)</a:t>
            </a:r>
            <a:endParaRPr lang="en-US" dirty="0">
              <a:solidFill>
                <a:srgbClr val="254061"/>
              </a:solidFill>
            </a:endParaRPr>
          </a:p>
        </p:txBody>
      </p:sp>
      <p:pic>
        <p:nvPicPr>
          <p:cNvPr id="4" name="Picture 3" descr="Screen Shot 2014-02-27 at 1.06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67" y="1978362"/>
            <a:ext cx="4915067" cy="4131198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41</a:t>
            </a:fld>
            <a:endParaRPr lang="en-US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5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L2 Switching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MAC learning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VLANs (will be discussed later)</a:t>
            </a:r>
          </a:p>
          <a:p>
            <a:pPr lvl="1"/>
            <a:r>
              <a:rPr lang="en-US" dirty="0" smtClean="0"/>
              <a:t>Learning table per VLAN ID</a:t>
            </a:r>
          </a:p>
          <a:p>
            <a:pPr lvl="1"/>
            <a:r>
              <a:rPr lang="en-US" dirty="0" smtClean="0"/>
              <a:t>Packets can only be forwarded between ports with the same VLAN ID</a:t>
            </a:r>
          </a:p>
        </p:txBody>
      </p:sp>
      <p:pic>
        <p:nvPicPr>
          <p:cNvPr id="5" name="Picture 4" descr="Screen Shot 2014-02-27 at 11.07.37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1" b="5170"/>
          <a:stretch/>
        </p:blipFill>
        <p:spPr>
          <a:xfrm>
            <a:off x="1811592" y="2296754"/>
            <a:ext cx="5520816" cy="192413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42</a:t>
            </a:fld>
            <a:endParaRPr lang="en-US"/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88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Open </a:t>
            </a:r>
            <a:r>
              <a:rPr lang="en-US" sz="4400" dirty="0" err="1" smtClean="0"/>
              <a:t>vSwitch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3100" dirty="0" smtClean="0">
                <a:solidFill>
                  <a:srgbClr val="254061"/>
                </a:solidFill>
              </a:rPr>
              <a:t>(Features)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741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Enables </a:t>
            </a:r>
            <a:r>
              <a:rPr lang="en-US" i="1" dirty="0"/>
              <a:t>Linux </a:t>
            </a:r>
            <a:r>
              <a:rPr lang="en-US" dirty="0"/>
              <a:t>to become part of the SDN architecture </a:t>
            </a:r>
          </a:p>
          <a:p>
            <a:r>
              <a:rPr lang="en-US" dirty="0"/>
              <a:t>Features </a:t>
            </a:r>
          </a:p>
          <a:p>
            <a:pPr lvl="1"/>
            <a:r>
              <a:rPr lang="en-US" dirty="0"/>
              <a:t>L2-L4 matching </a:t>
            </a:r>
          </a:p>
          <a:p>
            <a:pPr lvl="1"/>
            <a:r>
              <a:rPr lang="en-US" dirty="0"/>
              <a:t>VLANs with </a:t>
            </a:r>
            <a:r>
              <a:rPr lang="en-US" dirty="0" err="1" smtClean="0"/>
              <a:t>trunking</a:t>
            </a:r>
            <a:endParaRPr lang="en-US" dirty="0"/>
          </a:p>
          <a:p>
            <a:pPr lvl="1"/>
            <a:r>
              <a:rPr lang="en-US" dirty="0"/>
              <a:t>Tunneling protocols such as GRE </a:t>
            </a:r>
          </a:p>
          <a:p>
            <a:pPr lvl="1"/>
            <a:r>
              <a:rPr lang="en-US" dirty="0"/>
              <a:t>Remote configuration protocol </a:t>
            </a:r>
          </a:p>
          <a:p>
            <a:pPr lvl="1"/>
            <a:r>
              <a:rPr lang="en-US" dirty="0"/>
              <a:t>Multi-table forwarding pipeline </a:t>
            </a:r>
          </a:p>
          <a:p>
            <a:pPr lvl="1"/>
            <a:r>
              <a:rPr lang="en-US" dirty="0"/>
              <a:t>Monitoring via </a:t>
            </a:r>
            <a:r>
              <a:rPr lang="en-US" dirty="0" err="1"/>
              <a:t>NetFlow</a:t>
            </a:r>
            <a:r>
              <a:rPr lang="en-US" dirty="0"/>
              <a:t>, </a:t>
            </a:r>
            <a:r>
              <a:rPr lang="en-US" dirty="0" err="1"/>
              <a:t>sFlow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Spanning Tree Protocol </a:t>
            </a:r>
          </a:p>
          <a:p>
            <a:pPr lvl="1"/>
            <a:r>
              <a:rPr lang="en-US" dirty="0"/>
              <a:t>Fine-grained </a:t>
            </a:r>
            <a:r>
              <a:rPr lang="en-US" dirty="0" err="1"/>
              <a:t>QoS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OpenFlow</a:t>
            </a:r>
            <a:r>
              <a:rPr lang="en-US" dirty="0"/>
              <a:t> support </a:t>
            </a:r>
          </a:p>
          <a:p>
            <a:r>
              <a:rPr lang="en-US" dirty="0" smtClean="0"/>
              <a:t>Runs in either</a:t>
            </a:r>
          </a:p>
          <a:p>
            <a:pPr lvl="1"/>
            <a:r>
              <a:rPr lang="en-US" dirty="0" smtClean="0"/>
              <a:t>Standalone mode</a:t>
            </a:r>
          </a:p>
          <a:p>
            <a:pPr lvl="1"/>
            <a:r>
              <a:rPr lang="en-US" dirty="0" err="1" smtClean="0"/>
              <a:t>OpenFlow</a:t>
            </a:r>
            <a:r>
              <a:rPr lang="en-US" dirty="0" smtClean="0"/>
              <a:t> mode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43</a:t>
            </a:fld>
            <a:endParaRPr lang="en-US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00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Open </a:t>
            </a:r>
            <a:r>
              <a:rPr lang="en-US" sz="4400" dirty="0" err="1" smtClean="0"/>
              <a:t>vSwitch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3100" dirty="0" smtClean="0">
                <a:solidFill>
                  <a:srgbClr val="254061"/>
                </a:solidFill>
              </a:rPr>
              <a:t>(Configuration)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74100"/>
          </a:xfrm>
        </p:spPr>
        <p:txBody>
          <a:bodyPr>
            <a:normAutofit/>
          </a:bodyPr>
          <a:lstStyle/>
          <a:p>
            <a:r>
              <a:rPr lang="en-US" dirty="0" smtClean="0"/>
              <a:t>Add a bridge and connect to controller</a:t>
            </a:r>
          </a:p>
        </p:txBody>
      </p:sp>
      <p:pic>
        <p:nvPicPr>
          <p:cNvPr id="4" name="Picture 3" descr="Screen Shot 2014-02-27 at 11.54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503" y="2151081"/>
            <a:ext cx="5216995" cy="16974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60600" y="4042174"/>
            <a:ext cx="2532448" cy="2175091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Host 1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966837" y="4369210"/>
            <a:ext cx="508628" cy="448707"/>
          </a:xfrm>
          <a:prstGeom prst="rect">
            <a:avLst/>
          </a:prstGeom>
          <a:ln w="127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VM1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966837" y="5419019"/>
            <a:ext cx="1169656" cy="311517"/>
          </a:xfrm>
          <a:prstGeom prst="rect">
            <a:avLst/>
          </a:prstGeom>
          <a:ln w="127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br1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2830097" y="6042349"/>
            <a:ext cx="683392" cy="174916"/>
          </a:xfrm>
          <a:prstGeom prst="rect">
            <a:avLst/>
          </a:prstGeom>
          <a:ln w="127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eth0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3650602" y="6042349"/>
            <a:ext cx="683392" cy="174916"/>
          </a:xfrm>
          <a:prstGeom prst="rect">
            <a:avLst/>
          </a:prstGeom>
          <a:ln w="127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eth1</a:t>
            </a:r>
            <a:endParaRPr lang="en-US" sz="1200" dirty="0"/>
          </a:p>
        </p:txBody>
      </p:sp>
      <p:cxnSp>
        <p:nvCxnSpPr>
          <p:cNvPr id="13" name="Straight Connector 12"/>
          <p:cNvCxnSpPr>
            <a:stCxn id="6" idx="2"/>
            <a:endCxn id="19" idx="0"/>
          </p:cNvCxnSpPr>
          <p:nvPr/>
        </p:nvCxnSpPr>
        <p:spPr>
          <a:xfrm>
            <a:off x="3221151" y="4817917"/>
            <a:ext cx="163582" cy="426186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1" idx="0"/>
          </p:cNvCxnSpPr>
          <p:nvPr/>
        </p:nvCxnSpPr>
        <p:spPr>
          <a:xfrm flipH="1">
            <a:off x="3171793" y="5730536"/>
            <a:ext cx="166932" cy="311813"/>
          </a:xfrm>
          <a:prstGeom prst="line">
            <a:avLst/>
          </a:prstGeom>
          <a:ln w="12700" cmpd="sng">
            <a:solidFill>
              <a:srgbClr val="9848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2" idx="0"/>
          </p:cNvCxnSpPr>
          <p:nvPr/>
        </p:nvCxnSpPr>
        <p:spPr>
          <a:xfrm>
            <a:off x="3650602" y="5730536"/>
            <a:ext cx="341696" cy="311813"/>
          </a:xfrm>
          <a:prstGeom prst="line">
            <a:avLst/>
          </a:prstGeom>
          <a:ln w="12700" cmpd="sng">
            <a:solidFill>
              <a:srgbClr val="9848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043037" y="5244103"/>
            <a:ext cx="683392" cy="174916"/>
          </a:xfrm>
          <a:prstGeom prst="rect">
            <a:avLst/>
          </a:prstGeom>
          <a:ln w="127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tap0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4486394" y="6042349"/>
            <a:ext cx="683392" cy="174916"/>
          </a:xfrm>
          <a:prstGeom prst="rect">
            <a:avLst/>
          </a:prstGeom>
          <a:ln w="127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eth2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5469167" y="4464269"/>
            <a:ext cx="1169656" cy="1270664"/>
          </a:xfrm>
          <a:prstGeom prst="rect">
            <a:avLst/>
          </a:prstGeom>
          <a:ln w="127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SDN</a:t>
            </a:r>
          </a:p>
          <a:p>
            <a:pPr algn="ctr"/>
            <a:r>
              <a:rPr lang="en-US" sz="1200" dirty="0" smtClean="0"/>
              <a:t>Controller</a:t>
            </a:r>
            <a:endParaRPr lang="en-US" sz="1200" dirty="0"/>
          </a:p>
        </p:txBody>
      </p:sp>
      <p:cxnSp>
        <p:nvCxnSpPr>
          <p:cNvPr id="24" name="Elbow Connector 23"/>
          <p:cNvCxnSpPr>
            <a:stCxn id="9" idx="3"/>
            <a:endCxn id="21" idx="0"/>
          </p:cNvCxnSpPr>
          <p:nvPr/>
        </p:nvCxnSpPr>
        <p:spPr>
          <a:xfrm>
            <a:off x="4136493" y="5574778"/>
            <a:ext cx="691597" cy="467571"/>
          </a:xfrm>
          <a:prstGeom prst="bentConnector2">
            <a:avLst/>
          </a:prstGeom>
          <a:ln w="12700" cmpd="sng">
            <a:solidFill>
              <a:srgbClr val="7A0019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2" idx="2"/>
            <a:endCxn id="21" idx="2"/>
          </p:cNvCxnSpPr>
          <p:nvPr/>
        </p:nvCxnSpPr>
        <p:spPr>
          <a:xfrm rot="5400000">
            <a:off x="5199877" y="5363147"/>
            <a:ext cx="482332" cy="1225905"/>
          </a:xfrm>
          <a:prstGeom prst="bentConnector3">
            <a:avLst>
              <a:gd name="adj1" fmla="val 147395"/>
            </a:avLst>
          </a:prstGeom>
          <a:ln w="12700" cmpd="sng">
            <a:solidFill>
              <a:srgbClr val="7A0019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44</a:t>
            </a:fld>
            <a:endParaRPr lang="en-US"/>
          </a:p>
        </p:txBody>
      </p:sp>
      <p:sp>
        <p:nvSpPr>
          <p:cNvPr id="20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15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Open </a:t>
            </a:r>
            <a:r>
              <a:rPr lang="en-US" sz="4400" dirty="0" err="1" smtClean="0"/>
              <a:t>vSwitch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3100" dirty="0" smtClean="0">
                <a:solidFill>
                  <a:srgbClr val="254061"/>
                </a:solidFill>
              </a:rPr>
              <a:t>(Configuration)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74100"/>
          </a:xfrm>
        </p:spPr>
        <p:txBody>
          <a:bodyPr>
            <a:normAutofit/>
          </a:bodyPr>
          <a:lstStyle/>
          <a:p>
            <a:r>
              <a:rPr lang="en-US" dirty="0" smtClean="0"/>
              <a:t>Add a bridge and connect to controller</a:t>
            </a:r>
          </a:p>
        </p:txBody>
      </p:sp>
      <p:pic>
        <p:nvPicPr>
          <p:cNvPr id="7" name="Picture 6" descr="Screen Shot 2014-02-27 at 12.03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56946"/>
            <a:ext cx="8075272" cy="313486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45</a:t>
            </a:fld>
            <a:endParaRPr lang="en-US"/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8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Network in a Laptop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Mininet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46</a:t>
            </a:fld>
            <a:endParaRPr lang="en-US"/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Mininet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Mininet</a:t>
            </a:r>
            <a:r>
              <a:rPr lang="en-US" dirty="0"/>
              <a:t> is a system for rapidly prototyping large </a:t>
            </a:r>
            <a:r>
              <a:rPr lang="en-US" dirty="0" smtClean="0"/>
              <a:t>networks on a </a:t>
            </a:r>
            <a:r>
              <a:rPr lang="en-US" dirty="0"/>
              <a:t>single </a:t>
            </a:r>
            <a:r>
              <a:rPr lang="en-US" dirty="0" smtClean="0"/>
              <a:t>laptop</a:t>
            </a:r>
          </a:p>
          <a:p>
            <a:endParaRPr lang="en-US" dirty="0" smtClean="0"/>
          </a:p>
          <a:p>
            <a:r>
              <a:rPr lang="en-US" dirty="0" smtClean="0"/>
              <a:t>Lightweight OS-level virtualization</a:t>
            </a:r>
          </a:p>
          <a:p>
            <a:pPr lvl="1"/>
            <a:r>
              <a:rPr lang="en-US" dirty="0" smtClean="0"/>
              <a:t>Isolated network namespace</a:t>
            </a:r>
          </a:p>
          <a:p>
            <a:pPr lvl="1"/>
            <a:r>
              <a:rPr lang="en-US" dirty="0" smtClean="0"/>
              <a:t>Constrained CPU usage on isolated namespace</a:t>
            </a:r>
          </a:p>
          <a:p>
            <a:endParaRPr lang="en-US" dirty="0" smtClean="0"/>
          </a:p>
          <a:p>
            <a:r>
              <a:rPr lang="en-US" dirty="0" smtClean="0"/>
              <a:t>CLI and Python APIs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Can</a:t>
            </a:r>
          </a:p>
          <a:p>
            <a:pPr lvl="1"/>
            <a:r>
              <a:rPr lang="en-US" dirty="0" smtClean="0"/>
              <a:t>Create custom topologies</a:t>
            </a:r>
          </a:p>
          <a:p>
            <a:pPr lvl="1"/>
            <a:r>
              <a:rPr lang="en-US" dirty="0" smtClean="0"/>
              <a:t>Run real programs</a:t>
            </a:r>
          </a:p>
          <a:p>
            <a:pPr lvl="1"/>
            <a:r>
              <a:rPr lang="en-US" dirty="0" smtClean="0"/>
              <a:t>Custom packet forwarding using </a:t>
            </a:r>
            <a:r>
              <a:rPr lang="en-US" dirty="0" err="1" smtClean="0"/>
              <a:t>OpenFlow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47</a:t>
            </a:fld>
            <a:endParaRPr lang="en-US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6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400" dirty="0" err="1" smtClean="0"/>
              <a:t>Mininet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rgbClr val="254061"/>
                </a:solidFill>
              </a:rPr>
              <a:t>(Architecture)</a:t>
            </a:r>
            <a:endParaRPr lang="en-US" dirty="0"/>
          </a:p>
        </p:txBody>
      </p:sp>
      <p:pic>
        <p:nvPicPr>
          <p:cNvPr id="5" name="Content Placeholder 4" descr="Screen Shot 2014-02-27 at 12.23.23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3" b="2319"/>
          <a:stretch/>
        </p:blipFill>
        <p:spPr>
          <a:xfrm>
            <a:off x="183420" y="2905190"/>
            <a:ext cx="3520188" cy="2097395"/>
          </a:xfrm>
        </p:spPr>
      </p:pic>
      <p:pic>
        <p:nvPicPr>
          <p:cNvPr id="6" name="Picture 5" descr="Screen Shot 2014-02-27 at 12.24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510" y="1619910"/>
            <a:ext cx="4702655" cy="483501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03608" y="3833027"/>
            <a:ext cx="615902" cy="2509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48</a:t>
            </a:fld>
            <a:endParaRPr lang="en-US"/>
          </a:p>
        </p:txBody>
      </p:sp>
      <p:sp>
        <p:nvSpPr>
          <p:cNvPr id="8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1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400" dirty="0" err="1" smtClean="0"/>
              <a:t>Mininet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rgbClr val="254061"/>
                </a:solidFill>
              </a:rPr>
              <a:t>(Examples)</a:t>
            </a:r>
            <a:endParaRPr lang="en-US" dirty="0"/>
          </a:p>
        </p:txBody>
      </p:sp>
      <p:pic>
        <p:nvPicPr>
          <p:cNvPr id="5" name="Content Placeholder 4" descr="Screen Shot 2014-02-27 at 6.05.3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r="3613"/>
          <a:stretch/>
        </p:blipFill>
        <p:spPr>
          <a:xfrm>
            <a:off x="1096981" y="2276475"/>
            <a:ext cx="6950039" cy="2786806"/>
          </a:xfrm>
          <a:ln>
            <a:solidFill>
              <a:srgbClr val="4F81BD"/>
            </a:solidFill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49</a:t>
            </a:fld>
            <a:endParaRPr lang="en-US"/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2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25" name="Group 30"/>
          <p:cNvGrpSpPr>
            <a:grpSpLocks/>
          </p:cNvGrpSpPr>
          <p:nvPr/>
        </p:nvGrpSpPr>
        <p:grpSpPr bwMode="auto">
          <a:xfrm>
            <a:off x="742950" y="4283075"/>
            <a:ext cx="890588" cy="215900"/>
            <a:chOff x="876" y="2800"/>
            <a:chExt cx="642" cy="175"/>
          </a:xfrm>
        </p:grpSpPr>
        <p:sp>
          <p:nvSpPr>
            <p:cNvPr id="103557" name="Rectangle 7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58" name="Rectangle 8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59" name="Rectangle 9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60" name="Rectangle 10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61" name="Line 11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3426" name="Group 45"/>
          <p:cNvGrpSpPr>
            <a:grpSpLocks/>
          </p:cNvGrpSpPr>
          <p:nvPr/>
        </p:nvGrpSpPr>
        <p:grpSpPr bwMode="auto">
          <a:xfrm>
            <a:off x="719138" y="4678363"/>
            <a:ext cx="890587" cy="215900"/>
            <a:chOff x="876" y="2800"/>
            <a:chExt cx="642" cy="175"/>
          </a:xfrm>
        </p:grpSpPr>
        <p:sp>
          <p:nvSpPr>
            <p:cNvPr id="103552" name="Rectangle 46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53" name="Rectangle 47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54" name="Rectangle 48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55" name="Rectangle 49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56" name="Line 50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3427" name="Group 51"/>
          <p:cNvGrpSpPr>
            <a:grpSpLocks/>
          </p:cNvGrpSpPr>
          <p:nvPr/>
        </p:nvGrpSpPr>
        <p:grpSpPr bwMode="auto">
          <a:xfrm>
            <a:off x="714375" y="5105400"/>
            <a:ext cx="890588" cy="215900"/>
            <a:chOff x="876" y="2800"/>
            <a:chExt cx="642" cy="175"/>
          </a:xfrm>
        </p:grpSpPr>
        <p:sp>
          <p:nvSpPr>
            <p:cNvPr id="103547" name="Rectangle 52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48" name="Rectangle 53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49" name="Rectangle 54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50" name="Rectangle 55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51" name="Line 56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3428" name="Rectangle 57"/>
          <p:cNvSpPr>
            <a:spLocks noChangeArrowheads="1"/>
          </p:cNvSpPr>
          <p:nvPr/>
        </p:nvSpPr>
        <p:spPr bwMode="auto">
          <a:xfrm>
            <a:off x="1601788" y="4200525"/>
            <a:ext cx="704850" cy="11763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grpSp>
        <p:nvGrpSpPr>
          <p:cNvPr id="103429" name="Group 64"/>
          <p:cNvGrpSpPr>
            <a:grpSpLocks/>
          </p:cNvGrpSpPr>
          <p:nvPr/>
        </p:nvGrpSpPr>
        <p:grpSpPr bwMode="auto">
          <a:xfrm>
            <a:off x="2311400" y="4281488"/>
            <a:ext cx="890588" cy="215900"/>
            <a:chOff x="455" y="3463"/>
            <a:chExt cx="561" cy="136"/>
          </a:xfrm>
        </p:grpSpPr>
        <p:sp>
          <p:nvSpPr>
            <p:cNvPr id="103542" name="Rectangle 59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43" name="Rectangle 60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44" name="Rectangle 61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45" name="Rectangle 62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46" name="Line 63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3430" name="Group 65"/>
          <p:cNvGrpSpPr>
            <a:grpSpLocks/>
          </p:cNvGrpSpPr>
          <p:nvPr/>
        </p:nvGrpSpPr>
        <p:grpSpPr bwMode="auto">
          <a:xfrm>
            <a:off x="2316163" y="4673600"/>
            <a:ext cx="890587" cy="215900"/>
            <a:chOff x="455" y="3463"/>
            <a:chExt cx="561" cy="136"/>
          </a:xfrm>
        </p:grpSpPr>
        <p:sp>
          <p:nvSpPr>
            <p:cNvPr id="103537" name="Rectangle 66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38" name="Rectangle 67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39" name="Rectangle 68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40" name="Rectangle 69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41" name="Line 70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3431" name="Group 71"/>
          <p:cNvGrpSpPr>
            <a:grpSpLocks/>
          </p:cNvGrpSpPr>
          <p:nvPr/>
        </p:nvGrpSpPr>
        <p:grpSpPr bwMode="auto">
          <a:xfrm>
            <a:off x="2311400" y="5100638"/>
            <a:ext cx="890588" cy="215900"/>
            <a:chOff x="455" y="3463"/>
            <a:chExt cx="561" cy="136"/>
          </a:xfrm>
        </p:grpSpPr>
        <p:sp>
          <p:nvSpPr>
            <p:cNvPr id="103532" name="Rectangle 72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33" name="Rectangle 73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34" name="Rectangle 74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35" name="Rectangle 75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36" name="Line 76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3432" name="Text Box 78"/>
          <p:cNvSpPr txBox="1">
            <a:spLocks noChangeArrowheads="1"/>
          </p:cNvSpPr>
          <p:nvPr/>
        </p:nvSpPr>
        <p:spPr bwMode="auto">
          <a:xfrm>
            <a:off x="1435100" y="5586413"/>
            <a:ext cx="1082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charset="0"/>
              </a:rPr>
              <a:t>memory</a:t>
            </a:r>
          </a:p>
        </p:txBody>
      </p:sp>
      <p:sp>
        <p:nvSpPr>
          <p:cNvPr id="103433" name="Text Box 79"/>
          <p:cNvSpPr txBox="1">
            <a:spLocks noChangeArrowheads="1"/>
          </p:cNvSpPr>
          <p:nvPr/>
        </p:nvSpPr>
        <p:spPr bwMode="auto">
          <a:xfrm>
            <a:off x="1533525" y="4518025"/>
            <a:ext cx="823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charset="0"/>
              </a:rPr>
              <a:t>memory</a:t>
            </a:r>
          </a:p>
        </p:txBody>
      </p:sp>
      <p:grpSp>
        <p:nvGrpSpPr>
          <p:cNvPr id="103434" name="Group 80"/>
          <p:cNvGrpSpPr>
            <a:grpSpLocks/>
          </p:cNvGrpSpPr>
          <p:nvPr/>
        </p:nvGrpSpPr>
        <p:grpSpPr bwMode="auto">
          <a:xfrm>
            <a:off x="3648075" y="4267200"/>
            <a:ext cx="890588" cy="215900"/>
            <a:chOff x="876" y="2800"/>
            <a:chExt cx="642" cy="175"/>
          </a:xfrm>
        </p:grpSpPr>
        <p:sp>
          <p:nvSpPr>
            <p:cNvPr id="103527" name="Rectangle 81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28" name="Rectangle 82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29" name="Rectangle 83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30" name="Rectangle 84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31" name="Line 85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3435" name="Group 86"/>
          <p:cNvGrpSpPr>
            <a:grpSpLocks/>
          </p:cNvGrpSpPr>
          <p:nvPr/>
        </p:nvGrpSpPr>
        <p:grpSpPr bwMode="auto">
          <a:xfrm>
            <a:off x="3646488" y="4662488"/>
            <a:ext cx="890587" cy="215900"/>
            <a:chOff x="876" y="2800"/>
            <a:chExt cx="642" cy="175"/>
          </a:xfrm>
        </p:grpSpPr>
        <p:sp>
          <p:nvSpPr>
            <p:cNvPr id="103522" name="Rectangle 87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23" name="Rectangle 88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24" name="Rectangle 89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25" name="Rectangle 90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26" name="Line 91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3436" name="Group 92"/>
          <p:cNvGrpSpPr>
            <a:grpSpLocks/>
          </p:cNvGrpSpPr>
          <p:nvPr/>
        </p:nvGrpSpPr>
        <p:grpSpPr bwMode="auto">
          <a:xfrm>
            <a:off x="3641725" y="5089525"/>
            <a:ext cx="890588" cy="215900"/>
            <a:chOff x="876" y="2800"/>
            <a:chExt cx="642" cy="175"/>
          </a:xfrm>
        </p:grpSpPr>
        <p:sp>
          <p:nvSpPr>
            <p:cNvPr id="103517" name="Rectangle 93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18" name="Rectangle 94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19" name="Rectangle 95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20" name="Rectangle 96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21" name="Line 97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3437" name="Line 98"/>
          <p:cNvSpPr>
            <a:spLocks noChangeShapeType="1"/>
          </p:cNvSpPr>
          <p:nvPr/>
        </p:nvSpPr>
        <p:spPr bwMode="auto">
          <a:xfrm>
            <a:off x="4549775" y="4270375"/>
            <a:ext cx="0" cy="10033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03438" name="Group 99"/>
          <p:cNvGrpSpPr>
            <a:grpSpLocks/>
          </p:cNvGrpSpPr>
          <p:nvPr/>
        </p:nvGrpSpPr>
        <p:grpSpPr bwMode="auto">
          <a:xfrm>
            <a:off x="4603750" y="4254500"/>
            <a:ext cx="890588" cy="215900"/>
            <a:chOff x="455" y="3463"/>
            <a:chExt cx="561" cy="136"/>
          </a:xfrm>
        </p:grpSpPr>
        <p:sp>
          <p:nvSpPr>
            <p:cNvPr id="103512" name="Rectangle 100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13" name="Rectangle 101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14" name="Rectangle 102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15" name="Rectangle 103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16" name="Line 104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3439" name="Group 105"/>
          <p:cNvGrpSpPr>
            <a:grpSpLocks/>
          </p:cNvGrpSpPr>
          <p:nvPr/>
        </p:nvGrpSpPr>
        <p:grpSpPr bwMode="auto">
          <a:xfrm>
            <a:off x="4608513" y="4646613"/>
            <a:ext cx="890587" cy="215900"/>
            <a:chOff x="455" y="3463"/>
            <a:chExt cx="561" cy="136"/>
          </a:xfrm>
        </p:grpSpPr>
        <p:sp>
          <p:nvSpPr>
            <p:cNvPr id="103507" name="Rectangle 106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08" name="Rectangle 107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09" name="Rectangle 108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10" name="Rectangle 109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11" name="Line 110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3440" name="Group 111"/>
          <p:cNvGrpSpPr>
            <a:grpSpLocks/>
          </p:cNvGrpSpPr>
          <p:nvPr/>
        </p:nvGrpSpPr>
        <p:grpSpPr bwMode="auto">
          <a:xfrm>
            <a:off x="4603750" y="5073650"/>
            <a:ext cx="890588" cy="215900"/>
            <a:chOff x="455" y="3463"/>
            <a:chExt cx="561" cy="136"/>
          </a:xfrm>
        </p:grpSpPr>
        <p:sp>
          <p:nvSpPr>
            <p:cNvPr id="103502" name="Rectangle 112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03" name="Rectangle 113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04" name="Rectangle 114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05" name="Rectangle 115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06" name="Line 116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3441" name="Text Box 117"/>
          <p:cNvSpPr txBox="1">
            <a:spLocks noChangeArrowheads="1"/>
          </p:cNvSpPr>
          <p:nvPr/>
        </p:nvSpPr>
        <p:spPr bwMode="auto">
          <a:xfrm>
            <a:off x="4286250" y="5583238"/>
            <a:ext cx="595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charset="0"/>
              </a:rPr>
              <a:t>bus</a:t>
            </a:r>
          </a:p>
        </p:txBody>
      </p:sp>
      <p:grpSp>
        <p:nvGrpSpPr>
          <p:cNvPr id="103442" name="Group 118"/>
          <p:cNvGrpSpPr>
            <a:grpSpLocks/>
          </p:cNvGrpSpPr>
          <p:nvPr/>
        </p:nvGrpSpPr>
        <p:grpSpPr bwMode="auto">
          <a:xfrm>
            <a:off x="6091238" y="4233863"/>
            <a:ext cx="890587" cy="215900"/>
            <a:chOff x="876" y="2800"/>
            <a:chExt cx="642" cy="175"/>
          </a:xfrm>
        </p:grpSpPr>
        <p:sp>
          <p:nvSpPr>
            <p:cNvPr id="103497" name="Rectangle 119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498" name="Rectangle 120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499" name="Rectangle 121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00" name="Rectangle 122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01" name="Line 123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3443" name="Group 124"/>
          <p:cNvGrpSpPr>
            <a:grpSpLocks/>
          </p:cNvGrpSpPr>
          <p:nvPr/>
        </p:nvGrpSpPr>
        <p:grpSpPr bwMode="auto">
          <a:xfrm>
            <a:off x="6067425" y="4629150"/>
            <a:ext cx="890588" cy="215900"/>
            <a:chOff x="876" y="2800"/>
            <a:chExt cx="642" cy="175"/>
          </a:xfrm>
        </p:grpSpPr>
        <p:sp>
          <p:nvSpPr>
            <p:cNvPr id="103492" name="Rectangle 125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493" name="Rectangle 126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494" name="Rectangle 127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495" name="Rectangle 128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496" name="Line 129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3444" name="Group 130"/>
          <p:cNvGrpSpPr>
            <a:grpSpLocks/>
          </p:cNvGrpSpPr>
          <p:nvPr/>
        </p:nvGrpSpPr>
        <p:grpSpPr bwMode="auto">
          <a:xfrm>
            <a:off x="6062663" y="5056188"/>
            <a:ext cx="890587" cy="215900"/>
            <a:chOff x="876" y="2800"/>
            <a:chExt cx="642" cy="175"/>
          </a:xfrm>
        </p:grpSpPr>
        <p:sp>
          <p:nvSpPr>
            <p:cNvPr id="103487" name="Rectangle 131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488" name="Rectangle 132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489" name="Rectangle 133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490" name="Rectangle 134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491" name="Line 135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3445" name="Group 154"/>
          <p:cNvGrpSpPr>
            <a:grpSpLocks/>
          </p:cNvGrpSpPr>
          <p:nvPr/>
        </p:nvGrpSpPr>
        <p:grpSpPr bwMode="auto">
          <a:xfrm rot="5400000">
            <a:off x="7186613" y="5253038"/>
            <a:ext cx="895350" cy="1035050"/>
            <a:chOff x="2954" y="2776"/>
            <a:chExt cx="564" cy="652"/>
          </a:xfrm>
        </p:grpSpPr>
        <p:grpSp>
          <p:nvGrpSpPr>
            <p:cNvPr id="103469" name="Group 136"/>
            <p:cNvGrpSpPr>
              <a:grpSpLocks/>
            </p:cNvGrpSpPr>
            <p:nvPr/>
          </p:nvGrpSpPr>
          <p:grpSpPr bwMode="auto">
            <a:xfrm>
              <a:off x="2954" y="2776"/>
              <a:ext cx="561" cy="136"/>
              <a:chOff x="455" y="3463"/>
              <a:chExt cx="561" cy="136"/>
            </a:xfrm>
          </p:grpSpPr>
          <p:sp>
            <p:nvSpPr>
              <p:cNvPr id="103482" name="Rectangle 137"/>
              <p:cNvSpPr>
                <a:spLocks noChangeArrowheads="1"/>
              </p:cNvSpPr>
              <p:nvPr/>
            </p:nvSpPr>
            <p:spPr bwMode="auto">
              <a:xfrm>
                <a:off x="496" y="3465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03483" name="Rectangle 138"/>
              <p:cNvSpPr>
                <a:spLocks noChangeArrowheads="1"/>
              </p:cNvSpPr>
              <p:nvPr/>
            </p:nvSpPr>
            <p:spPr bwMode="auto">
              <a:xfrm>
                <a:off x="769" y="3504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03484" name="Rectangle 139"/>
              <p:cNvSpPr>
                <a:spLocks noChangeArrowheads="1"/>
              </p:cNvSpPr>
              <p:nvPr/>
            </p:nvSpPr>
            <p:spPr bwMode="auto">
              <a:xfrm>
                <a:off x="642" y="3479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03485" name="Rectangle 140"/>
              <p:cNvSpPr>
                <a:spLocks noChangeArrowheads="1"/>
              </p:cNvSpPr>
              <p:nvPr/>
            </p:nvSpPr>
            <p:spPr bwMode="auto">
              <a:xfrm>
                <a:off x="515" y="3484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03486" name="Line 141"/>
              <p:cNvSpPr>
                <a:spLocks noChangeShapeType="1"/>
              </p:cNvSpPr>
              <p:nvPr/>
            </p:nvSpPr>
            <p:spPr bwMode="auto">
              <a:xfrm flipV="1">
                <a:off x="453" y="3529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3470" name="Group 142"/>
            <p:cNvGrpSpPr>
              <a:grpSpLocks/>
            </p:cNvGrpSpPr>
            <p:nvPr/>
          </p:nvGrpSpPr>
          <p:grpSpPr bwMode="auto">
            <a:xfrm>
              <a:off x="2957" y="3023"/>
              <a:ext cx="561" cy="136"/>
              <a:chOff x="455" y="3463"/>
              <a:chExt cx="561" cy="136"/>
            </a:xfrm>
          </p:grpSpPr>
          <p:sp>
            <p:nvSpPr>
              <p:cNvPr id="103477" name="Rectangle 143"/>
              <p:cNvSpPr>
                <a:spLocks noChangeArrowheads="1"/>
              </p:cNvSpPr>
              <p:nvPr/>
            </p:nvSpPr>
            <p:spPr bwMode="auto">
              <a:xfrm>
                <a:off x="496" y="3465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03478" name="Rectangle 144"/>
              <p:cNvSpPr>
                <a:spLocks noChangeArrowheads="1"/>
              </p:cNvSpPr>
              <p:nvPr/>
            </p:nvSpPr>
            <p:spPr bwMode="auto">
              <a:xfrm>
                <a:off x="769" y="3504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03479" name="Rectangle 145"/>
              <p:cNvSpPr>
                <a:spLocks noChangeArrowheads="1"/>
              </p:cNvSpPr>
              <p:nvPr/>
            </p:nvSpPr>
            <p:spPr bwMode="auto">
              <a:xfrm>
                <a:off x="642" y="3479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03480" name="Rectangle 146"/>
              <p:cNvSpPr>
                <a:spLocks noChangeArrowheads="1"/>
              </p:cNvSpPr>
              <p:nvPr/>
            </p:nvSpPr>
            <p:spPr bwMode="auto">
              <a:xfrm>
                <a:off x="515" y="3484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03481" name="Line 147"/>
              <p:cNvSpPr>
                <a:spLocks noChangeShapeType="1"/>
              </p:cNvSpPr>
              <p:nvPr/>
            </p:nvSpPr>
            <p:spPr bwMode="auto">
              <a:xfrm flipV="1">
                <a:off x="453" y="3529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3471" name="Group 148"/>
            <p:cNvGrpSpPr>
              <a:grpSpLocks/>
            </p:cNvGrpSpPr>
            <p:nvPr/>
          </p:nvGrpSpPr>
          <p:grpSpPr bwMode="auto">
            <a:xfrm>
              <a:off x="2954" y="3292"/>
              <a:ext cx="561" cy="136"/>
              <a:chOff x="455" y="3463"/>
              <a:chExt cx="561" cy="136"/>
            </a:xfrm>
          </p:grpSpPr>
          <p:sp>
            <p:nvSpPr>
              <p:cNvPr id="103472" name="Rectangle 149"/>
              <p:cNvSpPr>
                <a:spLocks noChangeArrowheads="1"/>
              </p:cNvSpPr>
              <p:nvPr/>
            </p:nvSpPr>
            <p:spPr bwMode="auto">
              <a:xfrm>
                <a:off x="496" y="3465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03473" name="Rectangle 150"/>
              <p:cNvSpPr>
                <a:spLocks noChangeArrowheads="1"/>
              </p:cNvSpPr>
              <p:nvPr/>
            </p:nvSpPr>
            <p:spPr bwMode="auto">
              <a:xfrm>
                <a:off x="769" y="3504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03474" name="Rectangle 151"/>
              <p:cNvSpPr>
                <a:spLocks noChangeArrowheads="1"/>
              </p:cNvSpPr>
              <p:nvPr/>
            </p:nvSpPr>
            <p:spPr bwMode="auto">
              <a:xfrm>
                <a:off x="642" y="3479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03475" name="Rectangle 152"/>
              <p:cNvSpPr>
                <a:spLocks noChangeArrowheads="1"/>
              </p:cNvSpPr>
              <p:nvPr/>
            </p:nvSpPr>
            <p:spPr bwMode="auto">
              <a:xfrm>
                <a:off x="515" y="3484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03476" name="Line 153"/>
              <p:cNvSpPr>
                <a:spLocks noChangeShapeType="1"/>
              </p:cNvSpPr>
              <p:nvPr/>
            </p:nvSpPr>
            <p:spPr bwMode="auto">
              <a:xfrm flipV="1">
                <a:off x="453" y="3529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03446" name="Line 155"/>
          <p:cNvSpPr>
            <a:spLocks noChangeShapeType="1"/>
          </p:cNvSpPr>
          <p:nvPr/>
        </p:nvSpPr>
        <p:spPr bwMode="auto">
          <a:xfrm>
            <a:off x="6981825" y="4340225"/>
            <a:ext cx="10636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447" name="Line 156"/>
          <p:cNvSpPr>
            <a:spLocks noChangeShapeType="1"/>
          </p:cNvSpPr>
          <p:nvPr/>
        </p:nvSpPr>
        <p:spPr bwMode="auto">
          <a:xfrm flipV="1">
            <a:off x="6943725" y="4727575"/>
            <a:ext cx="111125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448" name="Line 157"/>
          <p:cNvSpPr>
            <a:spLocks noChangeShapeType="1"/>
          </p:cNvSpPr>
          <p:nvPr/>
        </p:nvSpPr>
        <p:spPr bwMode="auto">
          <a:xfrm>
            <a:off x="6943725" y="5159375"/>
            <a:ext cx="1101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449" name="Line 158"/>
          <p:cNvSpPr>
            <a:spLocks noChangeShapeType="1"/>
          </p:cNvSpPr>
          <p:nvPr/>
        </p:nvSpPr>
        <p:spPr bwMode="auto">
          <a:xfrm flipV="1">
            <a:off x="7226300" y="4340225"/>
            <a:ext cx="0" cy="977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450" name="Line 159"/>
          <p:cNvSpPr>
            <a:spLocks noChangeShapeType="1"/>
          </p:cNvSpPr>
          <p:nvPr/>
        </p:nvSpPr>
        <p:spPr bwMode="auto">
          <a:xfrm flipV="1">
            <a:off x="7648575" y="4340225"/>
            <a:ext cx="0" cy="977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451" name="Line 160"/>
          <p:cNvSpPr>
            <a:spLocks noChangeShapeType="1"/>
          </p:cNvSpPr>
          <p:nvPr/>
        </p:nvSpPr>
        <p:spPr bwMode="auto">
          <a:xfrm flipV="1">
            <a:off x="8045450" y="4330700"/>
            <a:ext cx="0" cy="977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452" name="Oval 161"/>
          <p:cNvSpPr>
            <a:spLocks noChangeArrowheads="1"/>
          </p:cNvSpPr>
          <p:nvPr/>
        </p:nvSpPr>
        <p:spPr bwMode="auto">
          <a:xfrm>
            <a:off x="7185025" y="4302125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03453" name="Oval 162"/>
          <p:cNvSpPr>
            <a:spLocks noChangeArrowheads="1"/>
          </p:cNvSpPr>
          <p:nvPr/>
        </p:nvSpPr>
        <p:spPr bwMode="auto">
          <a:xfrm>
            <a:off x="7185025" y="468630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03454" name="Oval 163"/>
          <p:cNvSpPr>
            <a:spLocks noChangeArrowheads="1"/>
          </p:cNvSpPr>
          <p:nvPr/>
        </p:nvSpPr>
        <p:spPr bwMode="auto">
          <a:xfrm>
            <a:off x="7178675" y="511175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03455" name="Oval 164"/>
          <p:cNvSpPr>
            <a:spLocks noChangeArrowheads="1"/>
          </p:cNvSpPr>
          <p:nvPr/>
        </p:nvSpPr>
        <p:spPr bwMode="auto">
          <a:xfrm>
            <a:off x="7610475" y="4302125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03456" name="Oval 165"/>
          <p:cNvSpPr>
            <a:spLocks noChangeArrowheads="1"/>
          </p:cNvSpPr>
          <p:nvPr/>
        </p:nvSpPr>
        <p:spPr bwMode="auto">
          <a:xfrm>
            <a:off x="7610475" y="468630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03457" name="Oval 166"/>
          <p:cNvSpPr>
            <a:spLocks noChangeArrowheads="1"/>
          </p:cNvSpPr>
          <p:nvPr/>
        </p:nvSpPr>
        <p:spPr bwMode="auto">
          <a:xfrm>
            <a:off x="7604125" y="511175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03458" name="Oval 167"/>
          <p:cNvSpPr>
            <a:spLocks noChangeArrowheads="1"/>
          </p:cNvSpPr>
          <p:nvPr/>
        </p:nvSpPr>
        <p:spPr bwMode="auto">
          <a:xfrm>
            <a:off x="8001000" y="4302125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03459" name="Oval 168"/>
          <p:cNvSpPr>
            <a:spLocks noChangeArrowheads="1"/>
          </p:cNvSpPr>
          <p:nvPr/>
        </p:nvSpPr>
        <p:spPr bwMode="auto">
          <a:xfrm>
            <a:off x="8001000" y="468630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03460" name="Oval 169"/>
          <p:cNvSpPr>
            <a:spLocks noChangeArrowheads="1"/>
          </p:cNvSpPr>
          <p:nvPr/>
        </p:nvSpPr>
        <p:spPr bwMode="auto">
          <a:xfrm>
            <a:off x="7994650" y="511175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03461" name="Text Box 170"/>
          <p:cNvSpPr txBox="1">
            <a:spLocks noChangeArrowheads="1"/>
          </p:cNvSpPr>
          <p:nvPr/>
        </p:nvSpPr>
        <p:spPr bwMode="auto">
          <a:xfrm>
            <a:off x="5899150" y="5589588"/>
            <a:ext cx="1158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charset="0"/>
              </a:rPr>
              <a:t>crossbar</a:t>
            </a:r>
          </a:p>
        </p:txBody>
      </p:sp>
      <p:sp>
        <p:nvSpPr>
          <p:cNvPr id="103462" name="Freeform 171"/>
          <p:cNvSpPr>
            <a:spLocks/>
          </p:cNvSpPr>
          <p:nvPr/>
        </p:nvSpPr>
        <p:spPr bwMode="auto">
          <a:xfrm>
            <a:off x="590550" y="4325938"/>
            <a:ext cx="2798763" cy="412750"/>
          </a:xfrm>
          <a:custGeom>
            <a:avLst/>
            <a:gdLst>
              <a:gd name="T0" fmla="*/ 0 w 1763"/>
              <a:gd name="T1" fmla="*/ 0 h 260"/>
              <a:gd name="T2" fmla="*/ 2147483646 w 1763"/>
              <a:gd name="T3" fmla="*/ 0 h 260"/>
              <a:gd name="T4" fmla="*/ 2147483646 w 1763"/>
              <a:gd name="T5" fmla="*/ 2147483646 h 260"/>
              <a:gd name="T6" fmla="*/ 2147483646 w 1763"/>
              <a:gd name="T7" fmla="*/ 2147483646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1763"/>
              <a:gd name="T13" fmla="*/ 0 h 260"/>
              <a:gd name="T14" fmla="*/ 1763 w 1763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63" h="260">
                <a:moveTo>
                  <a:pt x="0" y="0"/>
                </a:moveTo>
                <a:lnTo>
                  <a:pt x="689" y="0"/>
                </a:lnTo>
                <a:lnTo>
                  <a:pt x="1054" y="260"/>
                </a:lnTo>
                <a:lnTo>
                  <a:pt x="1763" y="26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463" name="Freeform 172"/>
          <p:cNvSpPr>
            <a:spLocks/>
          </p:cNvSpPr>
          <p:nvPr/>
        </p:nvSpPr>
        <p:spPr bwMode="auto">
          <a:xfrm>
            <a:off x="3641725" y="4295775"/>
            <a:ext cx="2006600" cy="400050"/>
          </a:xfrm>
          <a:custGeom>
            <a:avLst/>
            <a:gdLst>
              <a:gd name="T0" fmla="*/ 0 w 1264"/>
              <a:gd name="T1" fmla="*/ 2147483646 h 252"/>
              <a:gd name="T2" fmla="*/ 2147483646 w 1264"/>
              <a:gd name="T3" fmla="*/ 0 h 252"/>
              <a:gd name="T4" fmla="*/ 2147483646 w 1264"/>
              <a:gd name="T5" fmla="*/ 2147483646 h 252"/>
              <a:gd name="T6" fmla="*/ 2147483646 w 1264"/>
              <a:gd name="T7" fmla="*/ 2147483646 h 252"/>
              <a:gd name="T8" fmla="*/ 0 60000 65536"/>
              <a:gd name="T9" fmla="*/ 0 60000 65536"/>
              <a:gd name="T10" fmla="*/ 0 60000 65536"/>
              <a:gd name="T11" fmla="*/ 0 60000 65536"/>
              <a:gd name="T12" fmla="*/ 0 w 1264"/>
              <a:gd name="T13" fmla="*/ 0 h 252"/>
              <a:gd name="T14" fmla="*/ 1264 w 1264"/>
              <a:gd name="T15" fmla="*/ 252 h 2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64" h="252">
                <a:moveTo>
                  <a:pt x="0" y="2"/>
                </a:moveTo>
                <a:lnTo>
                  <a:pt x="622" y="0"/>
                </a:lnTo>
                <a:lnTo>
                  <a:pt x="616" y="246"/>
                </a:lnTo>
                <a:lnTo>
                  <a:pt x="1264" y="25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464" name="Freeform 173"/>
          <p:cNvSpPr>
            <a:spLocks/>
          </p:cNvSpPr>
          <p:nvPr/>
        </p:nvSpPr>
        <p:spPr bwMode="auto">
          <a:xfrm>
            <a:off x="6038850" y="4286250"/>
            <a:ext cx="1543050" cy="2014538"/>
          </a:xfrm>
          <a:custGeom>
            <a:avLst/>
            <a:gdLst>
              <a:gd name="T0" fmla="*/ 0 w 972"/>
              <a:gd name="T1" fmla="*/ 2147483646 h 1266"/>
              <a:gd name="T2" fmla="*/ 2147483646 w 972"/>
              <a:gd name="T3" fmla="*/ 0 h 1266"/>
              <a:gd name="T4" fmla="*/ 2147483646 w 972"/>
              <a:gd name="T5" fmla="*/ 2147483646 h 1266"/>
              <a:gd name="T6" fmla="*/ 0 60000 65536"/>
              <a:gd name="T7" fmla="*/ 0 60000 65536"/>
              <a:gd name="T8" fmla="*/ 0 60000 65536"/>
              <a:gd name="T9" fmla="*/ 0 w 972"/>
              <a:gd name="T10" fmla="*/ 0 h 1266"/>
              <a:gd name="T11" fmla="*/ 972 w 972"/>
              <a:gd name="T12" fmla="*/ 1266 h 12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1266">
                <a:moveTo>
                  <a:pt x="0" y="3"/>
                </a:moveTo>
                <a:lnTo>
                  <a:pt x="969" y="0"/>
                </a:lnTo>
                <a:lnTo>
                  <a:pt x="972" y="126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465" name="Rectangle 3"/>
          <p:cNvSpPr>
            <a:spLocks noGrp="1" noChangeArrowheads="1"/>
          </p:cNvSpPr>
          <p:nvPr>
            <p:ph type="title"/>
          </p:nvPr>
        </p:nvSpPr>
        <p:spPr>
          <a:xfrm>
            <a:off x="441325" y="247650"/>
            <a:ext cx="7772400" cy="685800"/>
          </a:xfrm>
        </p:spPr>
        <p:txBody>
          <a:bodyPr/>
          <a:lstStyle/>
          <a:p>
            <a:r>
              <a:rPr lang="en-US" altLang="en-US" sz="3600">
                <a:ea typeface="MS PGothic" charset="-128"/>
                <a:cs typeface="ＭＳ Ｐゴシック" charset="-128"/>
              </a:rPr>
              <a:t>Switching Fabrics</a:t>
            </a:r>
          </a:p>
        </p:txBody>
      </p:sp>
      <p:sp>
        <p:nvSpPr>
          <p:cNvPr id="103466" name="Rectangle 4"/>
          <p:cNvSpPr txBox="1">
            <a:spLocks noChangeArrowheads="1"/>
          </p:cNvSpPr>
          <p:nvPr/>
        </p:nvSpPr>
        <p:spPr bwMode="auto">
          <a:xfrm>
            <a:off x="701675" y="1177925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r>
              <a:rPr lang="en-US" altLang="en-US" sz="2400"/>
              <a:t>transfer packet from input buffer to appropriate output buffer</a:t>
            </a:r>
          </a:p>
          <a:p>
            <a:r>
              <a:rPr lang="en-US" altLang="en-US" sz="2400"/>
              <a:t>switching rate: rate at which packets can be transfer from inputs to outputs</a:t>
            </a:r>
          </a:p>
          <a:p>
            <a:pPr lvl="1">
              <a:buFont typeface="Arial" charset="0"/>
              <a:buChar char="•"/>
            </a:pPr>
            <a:r>
              <a:rPr lang="en-US" altLang="en-US"/>
              <a:t>often measured as multiple of input/output line rate</a:t>
            </a:r>
          </a:p>
          <a:p>
            <a:pPr lvl="1">
              <a:buFont typeface="Arial" charset="0"/>
              <a:buChar char="•"/>
            </a:pPr>
            <a:r>
              <a:rPr lang="en-US" altLang="en-US"/>
              <a:t>N inputs: switching rate N times line rate desirable</a:t>
            </a:r>
          </a:p>
          <a:p>
            <a:r>
              <a:rPr lang="en-US" altLang="en-US" sz="2400"/>
              <a:t>three types of switching fabrics</a:t>
            </a:r>
          </a:p>
        </p:txBody>
      </p:sp>
      <p:sp>
        <p:nvSpPr>
          <p:cNvPr id="10346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965E69-6050-1C4B-9ABF-4EE7C1E54659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/>
          </a:p>
        </p:txBody>
      </p:sp>
      <p:sp>
        <p:nvSpPr>
          <p:cNvPr id="139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81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OpenFlow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i="1" u="sng" dirty="0" smtClean="0">
                <a:solidFill>
                  <a:srgbClr val="953735"/>
                </a:solidFill>
              </a:rPr>
              <a:t>http://www.openflow.org</a:t>
            </a:r>
            <a:endParaRPr lang="en-US" i="1" u="sng" dirty="0" smtClean="0">
              <a:solidFill>
                <a:srgbClr val="953735"/>
              </a:solidFill>
            </a:endParaRPr>
          </a:p>
          <a:p>
            <a:r>
              <a:rPr lang="en-US" dirty="0" smtClean="0"/>
              <a:t>Open </a:t>
            </a:r>
            <a:r>
              <a:rPr lang="en-US" dirty="0" err="1" smtClean="0"/>
              <a:t>vSwitch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i="1" u="sng" dirty="0" smtClean="0">
                <a:solidFill>
                  <a:srgbClr val="953735"/>
                </a:solidFill>
              </a:rPr>
              <a:t>http://www.openvswitch.org</a:t>
            </a:r>
          </a:p>
          <a:p>
            <a:r>
              <a:rPr lang="en-US" dirty="0" smtClean="0"/>
              <a:t>POX</a:t>
            </a:r>
            <a:br>
              <a:rPr lang="en-US" dirty="0" smtClean="0"/>
            </a:br>
            <a:r>
              <a:rPr lang="en-US" sz="2000" i="1" u="sng" dirty="0" smtClean="0">
                <a:solidFill>
                  <a:srgbClr val="953735"/>
                </a:solidFill>
              </a:rPr>
              <a:t>https://openflow.stanford.edu/display/ONL/POX+Wiki</a:t>
            </a:r>
          </a:p>
          <a:p>
            <a:r>
              <a:rPr lang="en-US" dirty="0" err="1" smtClean="0"/>
              <a:t>Mininet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i="1" u="sng" dirty="0" smtClean="0">
                <a:solidFill>
                  <a:srgbClr val="953735"/>
                </a:solidFill>
              </a:rPr>
              <a:t>http://mininet.org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50</a:t>
            </a:fld>
            <a:endParaRPr lang="en-US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1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 sz="3600">
                <a:ea typeface="MS PGothic" charset="-128"/>
                <a:cs typeface="ＭＳ Ｐゴシック" charset="-128"/>
              </a:rPr>
              <a:t>Switching Via Memory</a:t>
            </a:r>
            <a:endParaRPr lang="en-US" altLang="en-US">
              <a:ea typeface="MS PGothic" charset="-128"/>
              <a:cs typeface="ＭＳ Ｐゴシック" charset="-128"/>
            </a:endParaRPr>
          </a:p>
        </p:txBody>
      </p:sp>
      <p:sp>
        <p:nvSpPr>
          <p:cNvPr id="1054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848600" cy="1066800"/>
          </a:xfrm>
        </p:spPr>
        <p:txBody>
          <a:bodyPr>
            <a:normAutofit fontScale="62500" lnSpcReduction="20000"/>
          </a:bodyPr>
          <a:lstStyle/>
          <a:p>
            <a:pPr marL="114300" indent="-114300"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ea typeface="MS PGothic" charset="-128"/>
                <a:cs typeface="ＭＳ Ｐゴシック" charset="-128"/>
              </a:rPr>
              <a:t>First generation routers:</a:t>
            </a:r>
            <a:endParaRPr lang="en-US" altLang="en-US" sz="1800">
              <a:ea typeface="MS PGothic" charset="-128"/>
              <a:cs typeface="ＭＳ Ｐゴシック" charset="-128"/>
            </a:endParaRPr>
          </a:p>
          <a:p>
            <a:pPr marL="114300" indent="-114300"/>
            <a:r>
              <a:rPr lang="en-US" altLang="en-US" sz="2400">
                <a:ea typeface="MS PGothic" charset="-128"/>
                <a:cs typeface="ＭＳ Ｐゴシック" charset="-128"/>
              </a:rPr>
              <a:t> traditional computers with switching under direct control of CPU</a:t>
            </a:r>
          </a:p>
          <a:p>
            <a:pPr marL="114300" indent="-114300"/>
            <a:r>
              <a:rPr lang="en-US" altLang="en-US" sz="2400">
                <a:ea typeface="MS PGothic" charset="-128"/>
                <a:cs typeface="ＭＳ Ｐゴシック" charset="-128"/>
              </a:rPr>
              <a:t>packet copied to system</a:t>
            </a:r>
            <a:r>
              <a:rPr lang="ja-JP" altLang="en-US" sz="2400">
                <a:ea typeface="MS PGothic" charset="-128"/>
                <a:cs typeface="ＭＳ Ｐゴシック" charset="-128"/>
              </a:rPr>
              <a:t>’</a:t>
            </a:r>
            <a:r>
              <a:rPr lang="en-US" altLang="ja-JP" sz="2400">
                <a:ea typeface="MS PGothic" charset="-128"/>
                <a:cs typeface="ＭＳ Ｐゴシック" charset="-128"/>
              </a:rPr>
              <a:t>s memory</a:t>
            </a:r>
          </a:p>
          <a:p>
            <a:pPr marL="114300" indent="-114300"/>
            <a:r>
              <a:rPr lang="en-US" altLang="en-US" sz="2400">
                <a:ea typeface="MS PGothic" charset="-128"/>
                <a:cs typeface="ＭＳ Ｐゴシック" charset="-128"/>
              </a:rPr>
              <a:t> speed limited by memory bandwidth (2 bus crossings per datagram)</a:t>
            </a:r>
            <a:endParaRPr lang="en-US" altLang="en-US" sz="1800">
              <a:ea typeface="MS PGothic" charset="-128"/>
              <a:cs typeface="ＭＳ Ｐゴシック" charset="-128"/>
            </a:endParaRPr>
          </a:p>
        </p:txBody>
      </p:sp>
      <p:grpSp>
        <p:nvGrpSpPr>
          <p:cNvPr id="105475" name="Group 42"/>
          <p:cNvGrpSpPr>
            <a:grpSpLocks/>
          </p:cNvGrpSpPr>
          <p:nvPr/>
        </p:nvGrpSpPr>
        <p:grpSpPr bwMode="auto">
          <a:xfrm>
            <a:off x="1560513" y="3851275"/>
            <a:ext cx="6611937" cy="1787525"/>
            <a:chOff x="983" y="2540"/>
            <a:chExt cx="4165" cy="1126"/>
          </a:xfrm>
        </p:grpSpPr>
        <p:sp>
          <p:nvSpPr>
            <p:cNvPr id="105482" name="Rectangle 30"/>
            <p:cNvSpPr>
              <a:spLocks noChangeArrowheads="1"/>
            </p:cNvSpPr>
            <p:nvPr/>
          </p:nvSpPr>
          <p:spPr bwMode="auto">
            <a:xfrm>
              <a:off x="983" y="2542"/>
              <a:ext cx="766" cy="7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5483" name="Text Box 31"/>
            <p:cNvSpPr txBox="1">
              <a:spLocks noChangeArrowheads="1"/>
            </p:cNvSpPr>
            <p:nvPr/>
          </p:nvSpPr>
          <p:spPr bwMode="auto">
            <a:xfrm>
              <a:off x="991" y="2557"/>
              <a:ext cx="708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input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port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(e.g.,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Ethernet)</a:t>
              </a:r>
            </a:p>
          </p:txBody>
        </p:sp>
        <p:sp>
          <p:nvSpPr>
            <p:cNvPr id="105484" name="Text Box 32"/>
            <p:cNvSpPr txBox="1">
              <a:spLocks noChangeArrowheads="1"/>
            </p:cNvSpPr>
            <p:nvPr/>
          </p:nvSpPr>
          <p:spPr bwMode="auto">
            <a:xfrm>
              <a:off x="2324" y="2773"/>
              <a:ext cx="6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memory</a:t>
              </a:r>
            </a:p>
          </p:txBody>
        </p:sp>
        <p:sp>
          <p:nvSpPr>
            <p:cNvPr id="105485" name="Rectangle 34"/>
            <p:cNvSpPr>
              <a:spLocks noChangeArrowheads="1"/>
            </p:cNvSpPr>
            <p:nvPr/>
          </p:nvSpPr>
          <p:spPr bwMode="auto">
            <a:xfrm>
              <a:off x="2072" y="2542"/>
              <a:ext cx="1173" cy="6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5486" name="Rectangle 35"/>
            <p:cNvSpPr>
              <a:spLocks noChangeArrowheads="1"/>
            </p:cNvSpPr>
            <p:nvPr/>
          </p:nvSpPr>
          <p:spPr bwMode="auto">
            <a:xfrm>
              <a:off x="3557" y="2540"/>
              <a:ext cx="766" cy="7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5487" name="Text Box 36"/>
            <p:cNvSpPr txBox="1">
              <a:spLocks noChangeArrowheads="1"/>
            </p:cNvSpPr>
            <p:nvPr/>
          </p:nvSpPr>
          <p:spPr bwMode="auto">
            <a:xfrm>
              <a:off x="3565" y="2555"/>
              <a:ext cx="708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output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port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(e.g.,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Ethernet)</a:t>
              </a:r>
            </a:p>
          </p:txBody>
        </p:sp>
        <p:sp>
          <p:nvSpPr>
            <p:cNvPr id="105488" name="Line 37"/>
            <p:cNvSpPr>
              <a:spLocks noChangeShapeType="1"/>
            </p:cNvSpPr>
            <p:nvPr/>
          </p:nvSpPr>
          <p:spPr bwMode="auto">
            <a:xfrm>
              <a:off x="983" y="3561"/>
              <a:ext cx="3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489" name="Line 38"/>
            <p:cNvSpPr>
              <a:spLocks noChangeShapeType="1"/>
            </p:cNvSpPr>
            <p:nvPr/>
          </p:nvSpPr>
          <p:spPr bwMode="auto">
            <a:xfrm>
              <a:off x="1370" y="3252"/>
              <a:ext cx="0" cy="31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490" name="Line 39"/>
            <p:cNvSpPr>
              <a:spLocks noChangeShapeType="1"/>
            </p:cNvSpPr>
            <p:nvPr/>
          </p:nvSpPr>
          <p:spPr bwMode="auto">
            <a:xfrm>
              <a:off x="3939" y="3242"/>
              <a:ext cx="0" cy="31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491" name="Line 40"/>
            <p:cNvSpPr>
              <a:spLocks noChangeShapeType="1"/>
            </p:cNvSpPr>
            <p:nvPr/>
          </p:nvSpPr>
          <p:spPr bwMode="auto">
            <a:xfrm>
              <a:off x="2665" y="3240"/>
              <a:ext cx="0" cy="3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492" name="Text Box 41"/>
            <p:cNvSpPr txBox="1">
              <a:spLocks noChangeArrowheads="1"/>
            </p:cNvSpPr>
            <p:nvPr/>
          </p:nvSpPr>
          <p:spPr bwMode="auto">
            <a:xfrm>
              <a:off x="4304" y="3435"/>
              <a:ext cx="8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system bus</a:t>
              </a:r>
            </a:p>
          </p:txBody>
        </p:sp>
      </p:grpSp>
      <p:pic>
        <p:nvPicPr>
          <p:cNvPr id="105476" name="Picture 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8" y="4044950"/>
            <a:ext cx="5334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7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338" y="4008438"/>
            <a:ext cx="5334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45"/>
          <p:cNvSpPr>
            <a:spLocks noChangeArrowheads="1"/>
          </p:cNvSpPr>
          <p:nvPr/>
        </p:nvSpPr>
        <p:spPr bwMode="auto">
          <a:xfrm>
            <a:off x="377825" y="4279900"/>
            <a:ext cx="434975" cy="222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44" name="Rectangle 46"/>
          <p:cNvSpPr>
            <a:spLocks noChangeArrowheads="1"/>
          </p:cNvSpPr>
          <p:nvPr/>
        </p:nvSpPr>
        <p:spPr bwMode="auto">
          <a:xfrm>
            <a:off x="390525" y="4289425"/>
            <a:ext cx="446088" cy="212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05481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B1EE1A-1CC8-A24A-9F48-342410866D57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/>
          </a:p>
        </p:txBody>
      </p:sp>
      <p:sp>
        <p:nvSpPr>
          <p:cNvPr id="2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1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0.16476 3.33333E-6 L 0.16962 0.13495 L 0.39098 0.13495 L 0.39098 0.0407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49" y="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11111E-6 L 0.16233 -1.11111E-6 L 0.16597 0.1382 L 0.33906 0.13588 L 0.33785 0.03843 " pathEditMode="relative" rAng="0" ptsTypes="AAAAA">
                                      <p:cBhvr>
                                        <p:cTn id="1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44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098 0.04074 L 0.408 0.04074 L 0.408 0.12847 L 0.61911 0.12361 L 0.62032 -0.00162 L 0.79098 -0.00162 " pathEditMode="relative" ptsTypes="AAAAAA">
                                      <p:cBhvr>
                                        <p:cTn id="1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3" grpId="2" animBg="1"/>
      <p:bldP spid="44" grpId="0" animBg="1"/>
      <p:bldP spid="4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263" y="2057400"/>
            <a:ext cx="348773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2" name="Rectangle 4"/>
          <p:cNvSpPr>
            <a:spLocks noChangeArrowheads="1"/>
          </p:cNvSpPr>
          <p:nvPr/>
        </p:nvSpPr>
        <p:spPr bwMode="auto">
          <a:xfrm>
            <a:off x="1263650" y="1828800"/>
            <a:ext cx="3927475" cy="20812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107523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685800"/>
          </a:xfrm>
        </p:spPr>
        <p:txBody>
          <a:bodyPr/>
          <a:lstStyle/>
          <a:p>
            <a:r>
              <a:rPr lang="en-US" altLang="en-US" sz="3600">
                <a:ea typeface="MS PGothic" charset="-128"/>
                <a:cs typeface="ＭＳ Ｐゴシック" charset="-128"/>
              </a:rPr>
              <a:t>Switching Via a Bus</a:t>
            </a:r>
            <a:endParaRPr lang="en-US" altLang="en-US">
              <a:ea typeface="MS PGothic" charset="-128"/>
              <a:cs typeface="ＭＳ Ｐゴシック" charset="-128"/>
            </a:endParaRPr>
          </a:p>
        </p:txBody>
      </p:sp>
      <p:sp>
        <p:nvSpPr>
          <p:cNvPr id="10752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28600" y="1490663"/>
            <a:ext cx="5608638" cy="4071937"/>
          </a:xfrm>
        </p:spPr>
        <p:txBody>
          <a:bodyPr/>
          <a:lstStyle/>
          <a:p>
            <a:r>
              <a:rPr lang="en-US" altLang="en-US" sz="2400">
                <a:ea typeface="MS PGothic" charset="-128"/>
                <a:cs typeface="ＭＳ Ｐゴシック" charset="-128"/>
              </a:rPr>
              <a:t>datagram from input port memory</a:t>
            </a:r>
          </a:p>
          <a:p>
            <a:pPr>
              <a:buFontTx/>
              <a:buNone/>
            </a:pPr>
            <a:r>
              <a:rPr lang="en-US" altLang="en-US" sz="2400">
                <a:ea typeface="MS PGothic" charset="-128"/>
                <a:cs typeface="ＭＳ Ｐゴシック" charset="-128"/>
              </a:rPr>
              <a:t>    to output port memory via a shared bus</a:t>
            </a:r>
          </a:p>
          <a:p>
            <a:r>
              <a:rPr lang="en-US" altLang="en-US" sz="2400">
                <a:solidFill>
                  <a:srgbClr val="FF0000"/>
                </a:solidFill>
                <a:ea typeface="MS PGothic" charset="-128"/>
                <a:cs typeface="ＭＳ Ｐゴシック" charset="-128"/>
              </a:rPr>
              <a:t>bus contention:</a:t>
            </a:r>
            <a:r>
              <a:rPr lang="en-US" altLang="en-US" sz="2400">
                <a:ea typeface="MS PGothic" charset="-128"/>
                <a:cs typeface="ＭＳ Ｐゴシック" charset="-128"/>
              </a:rPr>
              <a:t>  switching speed limited by bus bandwidth</a:t>
            </a:r>
          </a:p>
          <a:p>
            <a:r>
              <a:rPr lang="en-US" altLang="en-US" sz="2400">
                <a:ea typeface="MS PGothic" charset="-128"/>
                <a:cs typeface="ＭＳ Ｐゴシック" charset="-128"/>
              </a:rPr>
              <a:t>32 Gbps bus, Cisco 5600: sufficient speed for access and enterprise routers</a:t>
            </a:r>
          </a:p>
        </p:txBody>
      </p:sp>
      <p:sp>
        <p:nvSpPr>
          <p:cNvPr id="10752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BA1710-99FF-2E43-B79F-AA121430FBD6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/>
          </a:p>
        </p:txBody>
      </p:sp>
      <p:sp>
        <p:nvSpPr>
          <p:cNvPr id="8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45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0"/>
            <a:ext cx="9372600" cy="1143000"/>
          </a:xfrm>
        </p:spPr>
        <p:txBody>
          <a:bodyPr/>
          <a:lstStyle/>
          <a:p>
            <a:r>
              <a:rPr lang="en-US" altLang="en-US" sz="3200">
                <a:ea typeface="MS PGothic" charset="-128"/>
                <a:cs typeface="ＭＳ Ｐゴシック" charset="-128"/>
              </a:rPr>
              <a:t>Switching Via An Interconnection Network</a:t>
            </a:r>
          </a:p>
        </p:txBody>
      </p:sp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3497263"/>
          </a:xfrm>
        </p:spPr>
        <p:txBody>
          <a:bodyPr/>
          <a:lstStyle/>
          <a:p>
            <a:r>
              <a:rPr lang="en-US" altLang="en-US" sz="2400">
                <a:ea typeface="MS PGothic" charset="-128"/>
                <a:cs typeface="ＭＳ Ｐゴシック" charset="-128"/>
              </a:rPr>
              <a:t>overcome bus bandwidth limitations</a:t>
            </a:r>
          </a:p>
          <a:p>
            <a:r>
              <a:rPr lang="en-US" altLang="x-none" sz="2400">
                <a:ea typeface="MS PGothic" charset="-128"/>
                <a:cs typeface="ＭＳ Ｐゴシック" charset="-128"/>
              </a:rPr>
              <a:t>banyan networks, crossbar, other interconnection nets initially developed to connect processors in multiprocessor</a:t>
            </a:r>
          </a:p>
          <a:p>
            <a:r>
              <a:rPr lang="en-US" altLang="en-US" sz="2400">
                <a:ea typeface="MS PGothic" charset="-128"/>
                <a:cs typeface="ＭＳ Ｐゴシック" charset="-128"/>
              </a:rPr>
              <a:t>advanced design: fragmenting datagram into fixed length cells, switch cells through the fabric. </a:t>
            </a:r>
          </a:p>
          <a:p>
            <a:r>
              <a:rPr lang="en-US" altLang="en-US" sz="2400">
                <a:ea typeface="MS PGothic" charset="-128"/>
                <a:cs typeface="ＭＳ Ｐゴシック" charset="-128"/>
              </a:rPr>
              <a:t>Cisco 12000: switches 60 Gbps through the interconnection network</a:t>
            </a:r>
          </a:p>
        </p:txBody>
      </p:sp>
      <p:pic>
        <p:nvPicPr>
          <p:cNvPr id="10957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6200"/>
            <a:ext cx="4648200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3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94600F-C524-704E-BB6E-7D3E166F9D0A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/>
          </a:p>
        </p:txBody>
      </p:sp>
      <p:sp>
        <p:nvSpPr>
          <p:cNvPr id="7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1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525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altLang="en-US" sz="3200">
                <a:ea typeface="MS PGothic" charset="-128"/>
                <a:cs typeface="ＭＳ Ｐゴシック" charset="-128"/>
              </a:rPr>
              <a:t>Input Port Queuing</a:t>
            </a:r>
            <a:endParaRPr lang="en-US" altLang="en-US">
              <a:ea typeface="MS PGothic" charset="-128"/>
              <a:cs typeface="ＭＳ Ｐゴシック" charset="-128"/>
            </a:endParaRPr>
          </a:p>
        </p:txBody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609600"/>
            <a:ext cx="8101013" cy="3017838"/>
          </a:xfrm>
        </p:spPr>
        <p:txBody>
          <a:bodyPr/>
          <a:lstStyle/>
          <a:p>
            <a:r>
              <a:rPr lang="en-US" altLang="en-US" sz="2400">
                <a:ea typeface="MS PGothic" charset="-128"/>
                <a:cs typeface="ＭＳ Ｐゴシック" charset="-128"/>
              </a:rPr>
              <a:t>Fabric slower than input ports combined -&gt; queueing may occur at input queues </a:t>
            </a:r>
          </a:p>
          <a:p>
            <a:pPr lvl="1"/>
            <a:r>
              <a:rPr lang="en-US" altLang="en-US" i="1">
                <a:solidFill>
                  <a:srgbClr val="FF0000"/>
                </a:solidFill>
                <a:ea typeface="MS PGothic" charset="-128"/>
              </a:rPr>
              <a:t>queueing delay and loss due to input buffer overflow!</a:t>
            </a:r>
            <a:endParaRPr lang="en-US" altLang="en-US">
              <a:ea typeface="MS PGothic" charset="-128"/>
            </a:endParaRPr>
          </a:p>
          <a:p>
            <a:r>
              <a:rPr lang="en-US" altLang="en-US" sz="2400">
                <a:solidFill>
                  <a:srgbClr val="FF0000"/>
                </a:solidFill>
                <a:ea typeface="MS PGothic" charset="-128"/>
                <a:cs typeface="ＭＳ Ｐゴシック" charset="-128"/>
              </a:rPr>
              <a:t>Head-of-the-Line (HOL) blocking:</a:t>
            </a:r>
            <a:r>
              <a:rPr lang="en-US" altLang="en-US" sz="2400">
                <a:ea typeface="MS PGothic" charset="-128"/>
                <a:cs typeface="ＭＳ Ｐゴシック" charset="-128"/>
              </a:rPr>
              <a:t> queued datagram at front of queue prevents others in queue from moving forward</a:t>
            </a:r>
          </a:p>
        </p:txBody>
      </p:sp>
      <p:grpSp>
        <p:nvGrpSpPr>
          <p:cNvPr id="111619" name="Group 7"/>
          <p:cNvGrpSpPr>
            <a:grpSpLocks/>
          </p:cNvGrpSpPr>
          <p:nvPr/>
        </p:nvGrpSpPr>
        <p:grpSpPr bwMode="auto">
          <a:xfrm>
            <a:off x="1389063" y="2979738"/>
            <a:ext cx="3027362" cy="1809750"/>
            <a:chOff x="523" y="976"/>
            <a:chExt cx="2099" cy="1356"/>
          </a:xfrm>
        </p:grpSpPr>
        <p:sp>
          <p:nvSpPr>
            <p:cNvPr id="111666" name="Rectangle 8"/>
            <p:cNvSpPr>
              <a:spLocks noChangeArrowheads="1"/>
            </p:cNvSpPr>
            <p:nvPr/>
          </p:nvSpPr>
          <p:spPr bwMode="auto">
            <a:xfrm>
              <a:off x="1208" y="976"/>
              <a:ext cx="745" cy="1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grpSp>
          <p:nvGrpSpPr>
            <p:cNvPr id="111667" name="Group 9"/>
            <p:cNvGrpSpPr>
              <a:grpSpLocks/>
            </p:cNvGrpSpPr>
            <p:nvPr/>
          </p:nvGrpSpPr>
          <p:grpSpPr bwMode="auto">
            <a:xfrm>
              <a:off x="804" y="997"/>
              <a:ext cx="249" cy="1295"/>
              <a:chOff x="748" y="997"/>
              <a:chExt cx="249" cy="1295"/>
            </a:xfrm>
          </p:grpSpPr>
          <p:sp>
            <p:nvSpPr>
              <p:cNvPr id="111686" name="Rectangle 10"/>
              <p:cNvSpPr>
                <a:spLocks noChangeArrowheads="1"/>
              </p:cNvSpPr>
              <p:nvPr/>
            </p:nvSpPr>
            <p:spPr bwMode="auto">
              <a:xfrm>
                <a:off x="759" y="997"/>
                <a:ext cx="240" cy="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11687" name="Rectangle 11"/>
              <p:cNvSpPr>
                <a:spLocks noChangeArrowheads="1"/>
              </p:cNvSpPr>
              <p:nvPr/>
            </p:nvSpPr>
            <p:spPr bwMode="auto">
              <a:xfrm>
                <a:off x="750" y="1472"/>
                <a:ext cx="240" cy="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11688" name="Rectangle 12"/>
              <p:cNvSpPr>
                <a:spLocks noChangeArrowheads="1"/>
              </p:cNvSpPr>
              <p:nvPr/>
            </p:nvSpPr>
            <p:spPr bwMode="auto">
              <a:xfrm>
                <a:off x="748" y="1938"/>
                <a:ext cx="240" cy="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</p:grpSp>
        <p:grpSp>
          <p:nvGrpSpPr>
            <p:cNvPr id="111668" name="Group 13"/>
            <p:cNvGrpSpPr>
              <a:grpSpLocks/>
            </p:cNvGrpSpPr>
            <p:nvPr/>
          </p:nvGrpSpPr>
          <p:grpSpPr bwMode="auto">
            <a:xfrm>
              <a:off x="2109" y="1002"/>
              <a:ext cx="249" cy="1295"/>
              <a:chOff x="748" y="997"/>
              <a:chExt cx="249" cy="1295"/>
            </a:xfrm>
          </p:grpSpPr>
          <p:sp>
            <p:nvSpPr>
              <p:cNvPr id="111683" name="Rectangle 14"/>
              <p:cNvSpPr>
                <a:spLocks noChangeArrowheads="1"/>
              </p:cNvSpPr>
              <p:nvPr/>
            </p:nvSpPr>
            <p:spPr bwMode="auto">
              <a:xfrm>
                <a:off x="759" y="997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11684" name="Rectangle 15"/>
              <p:cNvSpPr>
                <a:spLocks noChangeArrowheads="1"/>
              </p:cNvSpPr>
              <p:nvPr/>
            </p:nvSpPr>
            <p:spPr bwMode="auto">
              <a:xfrm>
                <a:off x="750" y="1472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11685" name="Rectangle 16"/>
              <p:cNvSpPr>
                <a:spLocks noChangeArrowheads="1"/>
              </p:cNvSpPr>
              <p:nvPr/>
            </p:nvSpPr>
            <p:spPr bwMode="auto">
              <a:xfrm>
                <a:off x="748" y="1940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</p:grpSp>
        <p:sp>
          <p:nvSpPr>
            <p:cNvPr id="111669" name="Line 17"/>
            <p:cNvSpPr>
              <a:spLocks noChangeShapeType="1"/>
            </p:cNvSpPr>
            <p:nvPr/>
          </p:nvSpPr>
          <p:spPr bwMode="auto">
            <a:xfrm>
              <a:off x="1946" y="1181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70" name="Line 18"/>
            <p:cNvSpPr>
              <a:spLocks noChangeShapeType="1"/>
            </p:cNvSpPr>
            <p:nvPr/>
          </p:nvSpPr>
          <p:spPr bwMode="auto">
            <a:xfrm>
              <a:off x="1940" y="1644"/>
              <a:ext cx="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71" name="Line 19"/>
            <p:cNvSpPr>
              <a:spLocks noChangeShapeType="1"/>
            </p:cNvSpPr>
            <p:nvPr/>
          </p:nvSpPr>
          <p:spPr bwMode="auto">
            <a:xfrm>
              <a:off x="1940" y="2119"/>
              <a:ext cx="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72" name="Line 20"/>
            <p:cNvSpPr>
              <a:spLocks noChangeShapeType="1"/>
            </p:cNvSpPr>
            <p:nvPr/>
          </p:nvSpPr>
          <p:spPr bwMode="auto">
            <a:xfrm>
              <a:off x="1044" y="1164"/>
              <a:ext cx="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73" name="Line 21"/>
            <p:cNvSpPr>
              <a:spLocks noChangeShapeType="1"/>
            </p:cNvSpPr>
            <p:nvPr/>
          </p:nvSpPr>
          <p:spPr bwMode="auto">
            <a:xfrm>
              <a:off x="1038" y="1629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74" name="Line 22"/>
            <p:cNvSpPr>
              <a:spLocks noChangeShapeType="1"/>
            </p:cNvSpPr>
            <p:nvPr/>
          </p:nvSpPr>
          <p:spPr bwMode="auto">
            <a:xfrm>
              <a:off x="1038" y="2102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11675" name="Group 23"/>
            <p:cNvGrpSpPr>
              <a:grpSpLocks/>
            </p:cNvGrpSpPr>
            <p:nvPr/>
          </p:nvGrpSpPr>
          <p:grpSpPr bwMode="auto">
            <a:xfrm>
              <a:off x="523" y="1169"/>
              <a:ext cx="288" cy="939"/>
              <a:chOff x="-60" y="1148"/>
              <a:chExt cx="168" cy="939"/>
            </a:xfrm>
          </p:grpSpPr>
          <p:sp>
            <p:nvSpPr>
              <p:cNvPr id="111680" name="Line 24"/>
              <p:cNvSpPr>
                <a:spLocks noChangeShapeType="1"/>
              </p:cNvSpPr>
              <p:nvPr/>
            </p:nvSpPr>
            <p:spPr bwMode="auto">
              <a:xfrm>
                <a:off x="-54" y="1148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681" name="Line 25"/>
              <p:cNvSpPr>
                <a:spLocks noChangeShapeType="1"/>
              </p:cNvSpPr>
              <p:nvPr/>
            </p:nvSpPr>
            <p:spPr bwMode="auto">
              <a:xfrm>
                <a:off x="-60" y="1613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682" name="Line 26"/>
              <p:cNvSpPr>
                <a:spLocks noChangeShapeType="1"/>
              </p:cNvSpPr>
              <p:nvPr/>
            </p:nvSpPr>
            <p:spPr bwMode="auto">
              <a:xfrm>
                <a:off x="-60" y="2087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1676" name="Group 27"/>
            <p:cNvGrpSpPr>
              <a:grpSpLocks/>
            </p:cNvGrpSpPr>
            <p:nvPr/>
          </p:nvGrpSpPr>
          <p:grpSpPr bwMode="auto">
            <a:xfrm>
              <a:off x="2334" y="1173"/>
              <a:ext cx="288" cy="939"/>
              <a:chOff x="-60" y="1148"/>
              <a:chExt cx="168" cy="939"/>
            </a:xfrm>
          </p:grpSpPr>
          <p:sp>
            <p:nvSpPr>
              <p:cNvPr id="111677" name="Line 28"/>
              <p:cNvSpPr>
                <a:spLocks noChangeShapeType="1"/>
              </p:cNvSpPr>
              <p:nvPr/>
            </p:nvSpPr>
            <p:spPr bwMode="auto">
              <a:xfrm>
                <a:off x="-54" y="1148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678" name="Line 29"/>
              <p:cNvSpPr>
                <a:spLocks noChangeShapeType="1"/>
              </p:cNvSpPr>
              <p:nvPr/>
            </p:nvSpPr>
            <p:spPr bwMode="auto">
              <a:xfrm>
                <a:off x="-60" y="1615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679" name="Line 30"/>
              <p:cNvSpPr>
                <a:spLocks noChangeShapeType="1"/>
              </p:cNvSpPr>
              <p:nvPr/>
            </p:nvSpPr>
            <p:spPr bwMode="auto">
              <a:xfrm>
                <a:off x="-60" y="2087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11620" name="Rectangle 55"/>
          <p:cNvSpPr>
            <a:spLocks noChangeArrowheads="1"/>
          </p:cNvSpPr>
          <p:nvPr/>
        </p:nvSpPr>
        <p:spPr bwMode="auto">
          <a:xfrm>
            <a:off x="1841500" y="2976563"/>
            <a:ext cx="252413" cy="130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11621" name="Rectangle 56"/>
          <p:cNvSpPr>
            <a:spLocks noChangeArrowheads="1"/>
          </p:cNvSpPr>
          <p:nvPr/>
        </p:nvSpPr>
        <p:spPr bwMode="auto">
          <a:xfrm>
            <a:off x="1827213" y="3708400"/>
            <a:ext cx="252412" cy="1317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11622" name="Rectangle 57"/>
          <p:cNvSpPr>
            <a:spLocks noChangeArrowheads="1"/>
          </p:cNvSpPr>
          <p:nvPr/>
        </p:nvSpPr>
        <p:spPr bwMode="auto">
          <a:xfrm>
            <a:off x="1825625" y="4343400"/>
            <a:ext cx="252413" cy="130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11623" name="Rectangle 58"/>
          <p:cNvSpPr>
            <a:spLocks noChangeArrowheads="1"/>
          </p:cNvSpPr>
          <p:nvPr/>
        </p:nvSpPr>
        <p:spPr bwMode="auto">
          <a:xfrm>
            <a:off x="1482725" y="2971800"/>
            <a:ext cx="252413" cy="1317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11624" name="Rectangle 59"/>
          <p:cNvSpPr>
            <a:spLocks noChangeArrowheads="1"/>
          </p:cNvSpPr>
          <p:nvPr/>
        </p:nvSpPr>
        <p:spPr bwMode="auto">
          <a:xfrm>
            <a:off x="1477963" y="4332288"/>
            <a:ext cx="252412" cy="131762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11625" name="Line 60"/>
          <p:cNvSpPr>
            <a:spLocks noChangeShapeType="1"/>
          </p:cNvSpPr>
          <p:nvPr/>
        </p:nvSpPr>
        <p:spPr bwMode="auto">
          <a:xfrm>
            <a:off x="2133600" y="3032125"/>
            <a:ext cx="1479550" cy="1588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1626" name="Freeform 61"/>
          <p:cNvSpPr>
            <a:spLocks/>
          </p:cNvSpPr>
          <p:nvPr/>
        </p:nvSpPr>
        <p:spPr bwMode="auto">
          <a:xfrm>
            <a:off x="2178050" y="3430588"/>
            <a:ext cx="1395413" cy="979487"/>
          </a:xfrm>
          <a:custGeom>
            <a:avLst/>
            <a:gdLst>
              <a:gd name="T0" fmla="*/ 0 w 967"/>
              <a:gd name="T1" fmla="*/ 2147483646 h 735"/>
              <a:gd name="T2" fmla="*/ 2147483646 w 967"/>
              <a:gd name="T3" fmla="*/ 2147483646 h 735"/>
              <a:gd name="T4" fmla="*/ 2147483646 w 967"/>
              <a:gd name="T5" fmla="*/ 0 h 735"/>
              <a:gd name="T6" fmla="*/ 0 60000 65536"/>
              <a:gd name="T7" fmla="*/ 0 60000 65536"/>
              <a:gd name="T8" fmla="*/ 0 60000 65536"/>
              <a:gd name="T9" fmla="*/ 0 w 967"/>
              <a:gd name="T10" fmla="*/ 0 h 735"/>
              <a:gd name="T11" fmla="*/ 967 w 967"/>
              <a:gd name="T12" fmla="*/ 735 h 7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7" h="735">
                <a:moveTo>
                  <a:pt x="0" y="733"/>
                </a:moveTo>
                <a:lnTo>
                  <a:pt x="522" y="735"/>
                </a:lnTo>
                <a:lnTo>
                  <a:pt x="967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1627" name="Text Box 62"/>
          <p:cNvSpPr txBox="1">
            <a:spLocks noChangeArrowheads="1"/>
          </p:cNvSpPr>
          <p:nvPr/>
        </p:nvSpPr>
        <p:spPr bwMode="auto">
          <a:xfrm>
            <a:off x="1349375" y="4886325"/>
            <a:ext cx="33909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Gill Sans MT" charset="0"/>
              </a:rPr>
              <a:t>output port contention: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Gill Sans MT" charset="0"/>
              </a:rPr>
              <a:t>only one red datagram can be transferred.</a:t>
            </a:r>
            <a:br>
              <a:rPr lang="en-US" altLang="en-US" sz="1800">
                <a:latin typeface="Gill Sans MT" charset="0"/>
              </a:rPr>
            </a:br>
            <a:r>
              <a:rPr lang="en-US" altLang="en-US" sz="1800" i="1">
                <a:latin typeface="Gill Sans MT" charset="0"/>
              </a:rPr>
              <a:t>lower red packet is blocked</a:t>
            </a:r>
          </a:p>
        </p:txBody>
      </p:sp>
      <p:sp>
        <p:nvSpPr>
          <p:cNvPr id="111628" name="Text Box 64"/>
          <p:cNvSpPr txBox="1">
            <a:spLocks noChangeArrowheads="1"/>
          </p:cNvSpPr>
          <p:nvPr/>
        </p:nvSpPr>
        <p:spPr bwMode="auto">
          <a:xfrm>
            <a:off x="2527300" y="3776663"/>
            <a:ext cx="7477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switch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fabric</a:t>
            </a:r>
          </a:p>
        </p:txBody>
      </p:sp>
      <p:sp>
        <p:nvSpPr>
          <p:cNvPr id="111629" name="Line 73"/>
          <p:cNvSpPr>
            <a:spLocks noChangeShapeType="1"/>
          </p:cNvSpPr>
          <p:nvPr/>
        </p:nvSpPr>
        <p:spPr bwMode="auto">
          <a:xfrm>
            <a:off x="2124075" y="3776663"/>
            <a:ext cx="1458913" cy="19050"/>
          </a:xfrm>
          <a:prstGeom prst="line">
            <a:avLst/>
          </a:prstGeom>
          <a:noFill/>
          <a:ln w="28575">
            <a:solidFill>
              <a:srgbClr val="000099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1" name="Group 79"/>
          <p:cNvGrpSpPr>
            <a:grpSpLocks/>
          </p:cNvGrpSpPr>
          <p:nvPr/>
        </p:nvGrpSpPr>
        <p:grpSpPr bwMode="auto">
          <a:xfrm>
            <a:off x="4879975" y="3000375"/>
            <a:ext cx="3027363" cy="3086100"/>
            <a:chOff x="3074" y="2025"/>
            <a:chExt cx="1907" cy="1944"/>
          </a:xfrm>
        </p:grpSpPr>
        <p:grpSp>
          <p:nvGrpSpPr>
            <p:cNvPr id="111633" name="Group 31"/>
            <p:cNvGrpSpPr>
              <a:grpSpLocks/>
            </p:cNvGrpSpPr>
            <p:nvPr/>
          </p:nvGrpSpPr>
          <p:grpSpPr bwMode="auto">
            <a:xfrm>
              <a:off x="3074" y="2047"/>
              <a:ext cx="1907" cy="1140"/>
              <a:chOff x="523" y="976"/>
              <a:chExt cx="2099" cy="1356"/>
            </a:xfrm>
          </p:grpSpPr>
          <p:sp>
            <p:nvSpPr>
              <p:cNvPr id="111643" name="Rectangle 32"/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grpSp>
            <p:nvGrpSpPr>
              <p:cNvPr id="111644" name="Group 33"/>
              <p:cNvGrpSpPr>
                <a:grpSpLocks/>
              </p:cNvGrpSpPr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111663" name="Rectangle 34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40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  <p:sp>
              <p:nvSpPr>
                <p:cNvPr id="111664" name="Rectangle 35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40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  <p:sp>
              <p:nvSpPr>
                <p:cNvPr id="111665" name="Rectangle 36"/>
                <p:cNvSpPr>
                  <a:spLocks noChangeArrowheads="1"/>
                </p:cNvSpPr>
                <p:nvPr/>
              </p:nvSpPr>
              <p:spPr bwMode="auto">
                <a:xfrm>
                  <a:off x="748" y="1938"/>
                  <a:ext cx="240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</p:grpSp>
          <p:grpSp>
            <p:nvGrpSpPr>
              <p:cNvPr id="111645" name="Group 37"/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111660" name="Rectangle 38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  <p:sp>
              <p:nvSpPr>
                <p:cNvPr id="111661" name="Rectangle 39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  <p:sp>
              <p:nvSpPr>
                <p:cNvPr id="111662" name="Rectangle 40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</p:grpSp>
          <p:sp>
            <p:nvSpPr>
              <p:cNvPr id="111646" name="Line 41"/>
              <p:cNvSpPr>
                <a:spLocks noChangeShapeType="1"/>
              </p:cNvSpPr>
              <p:nvPr/>
            </p:nvSpPr>
            <p:spPr bwMode="auto">
              <a:xfrm>
                <a:off x="1946" y="1181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647" name="Line 42"/>
              <p:cNvSpPr>
                <a:spLocks noChangeShapeType="1"/>
              </p:cNvSpPr>
              <p:nvPr/>
            </p:nvSpPr>
            <p:spPr bwMode="auto">
              <a:xfrm>
                <a:off x="1940" y="1644"/>
                <a:ext cx="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648" name="Line 43"/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649" name="Line 44"/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650" name="Line 45"/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651" name="Line 46"/>
              <p:cNvSpPr>
                <a:spLocks noChangeShapeType="1"/>
              </p:cNvSpPr>
              <p:nvPr/>
            </p:nvSpPr>
            <p:spPr bwMode="auto">
              <a:xfrm>
                <a:off x="1038" y="2102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111652" name="Group 47"/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111657" name="Line 48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1658" name="Line 49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1659" name="Line 50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1653" name="Group 51"/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111654" name="Line 52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1655" name="Line 53"/>
                <p:cNvSpPr>
                  <a:spLocks noChangeShapeType="1"/>
                </p:cNvSpPr>
                <p:nvPr/>
              </p:nvSpPr>
              <p:spPr bwMode="auto">
                <a:xfrm>
                  <a:off x="-60" y="1615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1656" name="Line 54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11634" name="Text Box 63"/>
            <p:cNvSpPr txBox="1">
              <a:spLocks noChangeArrowheads="1"/>
            </p:cNvSpPr>
            <p:nvPr/>
          </p:nvSpPr>
          <p:spPr bwMode="auto">
            <a:xfrm>
              <a:off x="3287" y="3219"/>
              <a:ext cx="1407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Gill Sans MT" charset="0"/>
                </a:rPr>
                <a:t>one packet time later: green packet experiences HOL blocking</a:t>
              </a:r>
              <a:endParaRPr lang="en-US" altLang="en-US" sz="1800" i="1">
                <a:latin typeface="Gill Sans MT" charset="0"/>
              </a:endParaRPr>
            </a:p>
          </p:txBody>
        </p:sp>
        <p:sp>
          <p:nvSpPr>
            <p:cNvPr id="111635" name="Text Box 65"/>
            <p:cNvSpPr txBox="1">
              <a:spLocks noChangeArrowheads="1"/>
            </p:cNvSpPr>
            <p:nvPr/>
          </p:nvSpPr>
          <p:spPr bwMode="auto">
            <a:xfrm>
              <a:off x="3778" y="2507"/>
              <a:ext cx="47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charset="0"/>
                </a:rPr>
                <a:t>switch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charset="0"/>
                </a:rPr>
                <a:t>fabric</a:t>
              </a:r>
            </a:p>
          </p:txBody>
        </p:sp>
        <p:sp>
          <p:nvSpPr>
            <p:cNvPr id="111636" name="Rectangle 66"/>
            <p:cNvSpPr>
              <a:spLocks noChangeArrowheads="1"/>
            </p:cNvSpPr>
            <p:nvPr/>
          </p:nvSpPr>
          <p:spPr bwMode="auto">
            <a:xfrm>
              <a:off x="4551" y="2025"/>
              <a:ext cx="159" cy="8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11637" name="Rectangle 69"/>
            <p:cNvSpPr>
              <a:spLocks noChangeArrowheads="1"/>
            </p:cNvSpPr>
            <p:nvPr/>
          </p:nvSpPr>
          <p:spPr bwMode="auto">
            <a:xfrm>
              <a:off x="3363" y="2050"/>
              <a:ext cx="159" cy="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11638" name="Rectangle 70"/>
            <p:cNvSpPr>
              <a:spLocks noChangeArrowheads="1"/>
            </p:cNvSpPr>
            <p:nvPr/>
          </p:nvSpPr>
          <p:spPr bwMode="auto">
            <a:xfrm>
              <a:off x="3360" y="2916"/>
              <a:ext cx="159" cy="8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11639" name="Freeform 71"/>
            <p:cNvSpPr>
              <a:spLocks/>
            </p:cNvSpPr>
            <p:nvPr/>
          </p:nvSpPr>
          <p:spPr bwMode="auto">
            <a:xfrm>
              <a:off x="3585" y="2324"/>
              <a:ext cx="878" cy="618"/>
            </a:xfrm>
            <a:custGeom>
              <a:avLst/>
              <a:gdLst>
                <a:gd name="T0" fmla="*/ 0 w 967"/>
                <a:gd name="T1" fmla="*/ 24 h 735"/>
                <a:gd name="T2" fmla="*/ 76 w 967"/>
                <a:gd name="T3" fmla="*/ 24 h 735"/>
                <a:gd name="T4" fmla="*/ 141 w 967"/>
                <a:gd name="T5" fmla="*/ 0 h 735"/>
                <a:gd name="T6" fmla="*/ 0 60000 65536"/>
                <a:gd name="T7" fmla="*/ 0 60000 65536"/>
                <a:gd name="T8" fmla="*/ 0 60000 65536"/>
                <a:gd name="T9" fmla="*/ 0 w 967"/>
                <a:gd name="T10" fmla="*/ 0 h 735"/>
                <a:gd name="T11" fmla="*/ 967 w 967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40" name="Freeform 72"/>
            <p:cNvSpPr>
              <a:spLocks/>
            </p:cNvSpPr>
            <p:nvPr/>
          </p:nvSpPr>
          <p:spPr bwMode="auto">
            <a:xfrm>
              <a:off x="3573" y="2134"/>
              <a:ext cx="860" cy="437"/>
            </a:xfrm>
            <a:custGeom>
              <a:avLst/>
              <a:gdLst>
                <a:gd name="T0" fmla="*/ 0 w 860"/>
                <a:gd name="T1" fmla="*/ 3 h 437"/>
                <a:gd name="T2" fmla="*/ 468 w 860"/>
                <a:gd name="T3" fmla="*/ 0 h 437"/>
                <a:gd name="T4" fmla="*/ 860 w 860"/>
                <a:gd name="T5" fmla="*/ 437 h 437"/>
                <a:gd name="T6" fmla="*/ 0 60000 65536"/>
                <a:gd name="T7" fmla="*/ 0 60000 65536"/>
                <a:gd name="T8" fmla="*/ 0 60000 65536"/>
                <a:gd name="T9" fmla="*/ 0 w 860"/>
                <a:gd name="T10" fmla="*/ 0 h 437"/>
                <a:gd name="T11" fmla="*/ 860 w 860"/>
                <a:gd name="T12" fmla="*/ 437 h 4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0" h="437">
                  <a:moveTo>
                    <a:pt x="0" y="3"/>
                  </a:moveTo>
                  <a:lnTo>
                    <a:pt x="468" y="0"/>
                  </a:lnTo>
                  <a:lnTo>
                    <a:pt x="860" y="437"/>
                  </a:ln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41" name="Rectangle 76"/>
            <p:cNvSpPr>
              <a:spLocks noChangeArrowheads="1"/>
            </p:cNvSpPr>
            <p:nvPr/>
          </p:nvSpPr>
          <p:spPr bwMode="auto">
            <a:xfrm>
              <a:off x="3141" y="2890"/>
              <a:ext cx="159" cy="83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11642" name="Rectangle 77"/>
            <p:cNvSpPr>
              <a:spLocks noChangeArrowheads="1"/>
            </p:cNvSpPr>
            <p:nvPr/>
          </p:nvSpPr>
          <p:spPr bwMode="auto">
            <a:xfrm>
              <a:off x="4542" y="2518"/>
              <a:ext cx="159" cy="8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</p:grpSp>
      <p:sp>
        <p:nvSpPr>
          <p:cNvPr id="111632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2D5029-64C7-AD4E-895D-9D9685E8BD22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/>
          </a:p>
        </p:txBody>
      </p:sp>
      <p:sp>
        <p:nvSpPr>
          <p:cNvPr id="74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7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</TotalTime>
  <Words>2529</Words>
  <Application>Microsoft Macintosh PowerPoint</Application>
  <PresentationFormat>On-screen Show (4:3)</PresentationFormat>
  <Paragraphs>725</Paragraphs>
  <Slides>50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Calibri</vt:lpstr>
      <vt:lpstr>Comic Sans MS</vt:lpstr>
      <vt:lpstr>Gill Sans MT</vt:lpstr>
      <vt:lpstr>Inconsolata-dz</vt:lpstr>
      <vt:lpstr>MS PGothic</vt:lpstr>
      <vt:lpstr>ＭＳ Ｐゴシック</vt:lpstr>
      <vt:lpstr>Times New Roman</vt:lpstr>
      <vt:lpstr>Wingdings</vt:lpstr>
      <vt:lpstr>ヒラギノ角ゴ Pro W3</vt:lpstr>
      <vt:lpstr>Arial</vt:lpstr>
      <vt:lpstr>Office Theme</vt:lpstr>
      <vt:lpstr>Network Data Plane Part 2</vt:lpstr>
      <vt:lpstr>Recall: Network Layer Functions</vt:lpstr>
      <vt:lpstr>Router/Switch Architecture Overview</vt:lpstr>
      <vt:lpstr>Input Port Functions</vt:lpstr>
      <vt:lpstr>Switching Fabrics</vt:lpstr>
      <vt:lpstr>Switching Via Memory</vt:lpstr>
      <vt:lpstr>Switching Via a Bus</vt:lpstr>
      <vt:lpstr>Switching Via An Interconnection Network</vt:lpstr>
      <vt:lpstr>Input Port Queuing</vt:lpstr>
      <vt:lpstr>Output Ports</vt:lpstr>
      <vt:lpstr>Output Port Queueing</vt:lpstr>
      <vt:lpstr>Router/Switch Data Plane Operations: Forwarding Abstraction</vt:lpstr>
      <vt:lpstr>Router/Switch Data Plane Operations: Forwarding Abstraction</vt:lpstr>
      <vt:lpstr>PowerPoint Presentation</vt:lpstr>
      <vt:lpstr>OpenFlow data plane abstraction</vt:lpstr>
      <vt:lpstr>PowerPoint Presentation</vt:lpstr>
      <vt:lpstr>OpenFlow: Flow Table Entries</vt:lpstr>
      <vt:lpstr>PowerPoint Presentation</vt:lpstr>
      <vt:lpstr>OpenFlow Abstraction</vt:lpstr>
      <vt:lpstr>OpenFlow example</vt:lpstr>
      <vt:lpstr>Traditional Network Devices</vt:lpstr>
      <vt:lpstr>Simple SDN Network</vt:lpstr>
      <vt:lpstr>Communication Protocol (OpenFlow)</vt:lpstr>
      <vt:lpstr>OpenFlow (Main Components)</vt:lpstr>
      <vt:lpstr>Flow Tables (Structure)</vt:lpstr>
      <vt:lpstr>Flow Tables (Processing)</vt:lpstr>
      <vt:lpstr>Flow Tables (Matching)</vt:lpstr>
      <vt:lpstr>Flow Tables (Counters)</vt:lpstr>
      <vt:lpstr>Flow Tables (Instructions)</vt:lpstr>
      <vt:lpstr>Flow Tables (Actions)</vt:lpstr>
      <vt:lpstr>Communication Messages (Controller to Switch)</vt:lpstr>
      <vt:lpstr>Communication Messages (Asynchronous)</vt:lpstr>
      <vt:lpstr>Communication Messages (Symmetric)</vt:lpstr>
      <vt:lpstr>SDN Controller (POX)</vt:lpstr>
      <vt:lpstr>POX</vt:lpstr>
      <vt:lpstr>POX (Built-in Modules)</vt:lpstr>
      <vt:lpstr>POX (Python APIs)</vt:lpstr>
      <vt:lpstr>POX (Python APIs)</vt:lpstr>
      <vt:lpstr>POX (Python APIs)</vt:lpstr>
      <vt:lpstr>Software Switch (Open vSwitch)</vt:lpstr>
      <vt:lpstr>Open vSwitch (In a Nutshell)</vt:lpstr>
      <vt:lpstr>L2 Switching</vt:lpstr>
      <vt:lpstr>Open vSwitch (Features)</vt:lpstr>
      <vt:lpstr>Open vSwitch (Configuration)</vt:lpstr>
      <vt:lpstr>Open vSwitch (Configuration)</vt:lpstr>
      <vt:lpstr>A Network in a Laptop (Mininet)</vt:lpstr>
      <vt:lpstr>Mininet</vt:lpstr>
      <vt:lpstr>Mininet (Architecture)</vt:lpstr>
      <vt:lpstr>Mininet (Examples)</vt:lpstr>
      <vt:lpstr>References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SDN Tools</dc:title>
  <dc:creator>Hesham Mekky</dc:creator>
  <cp:lastModifiedBy>Microsoft Office User</cp:lastModifiedBy>
  <cp:revision>138</cp:revision>
  <dcterms:created xsi:type="dcterms:W3CDTF">2014-02-26T17:43:22Z</dcterms:created>
  <dcterms:modified xsi:type="dcterms:W3CDTF">2017-10-24T02:11:11Z</dcterms:modified>
</cp:coreProperties>
</file>