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handoutMasterIdLst>
    <p:handoutMasterId r:id="rId50"/>
  </p:handoutMasterIdLst>
  <p:sldIdLst>
    <p:sldId id="560" r:id="rId2"/>
    <p:sldId id="549" r:id="rId3"/>
    <p:sldId id="550" r:id="rId4"/>
    <p:sldId id="551" r:id="rId5"/>
    <p:sldId id="552" r:id="rId6"/>
    <p:sldId id="553" r:id="rId7"/>
    <p:sldId id="554" r:id="rId8"/>
    <p:sldId id="555" r:id="rId9"/>
    <p:sldId id="556" r:id="rId10"/>
    <p:sldId id="557" r:id="rId11"/>
    <p:sldId id="558" r:id="rId12"/>
    <p:sldId id="559" r:id="rId13"/>
    <p:sldId id="541" r:id="rId14"/>
    <p:sldId id="542" r:id="rId15"/>
    <p:sldId id="543" r:id="rId16"/>
    <p:sldId id="544" r:id="rId17"/>
    <p:sldId id="545" r:id="rId18"/>
    <p:sldId id="546" r:id="rId19"/>
    <p:sldId id="547" r:id="rId20"/>
    <p:sldId id="526" r:id="rId21"/>
    <p:sldId id="561" r:id="rId22"/>
    <p:sldId id="519" r:id="rId23"/>
    <p:sldId id="520" r:id="rId24"/>
    <p:sldId id="521" r:id="rId25"/>
    <p:sldId id="524" r:id="rId26"/>
    <p:sldId id="525" r:id="rId27"/>
    <p:sldId id="528" r:id="rId28"/>
    <p:sldId id="529" r:id="rId29"/>
    <p:sldId id="527" r:id="rId30"/>
    <p:sldId id="500" r:id="rId31"/>
    <p:sldId id="516" r:id="rId32"/>
    <p:sldId id="517" r:id="rId33"/>
    <p:sldId id="518" r:id="rId34"/>
    <p:sldId id="501" r:id="rId35"/>
    <p:sldId id="511" r:id="rId36"/>
    <p:sldId id="512" r:id="rId37"/>
    <p:sldId id="513" r:id="rId38"/>
    <p:sldId id="514" r:id="rId39"/>
    <p:sldId id="515" r:id="rId40"/>
    <p:sldId id="562" r:id="rId41"/>
    <p:sldId id="563" r:id="rId42"/>
    <p:sldId id="564" r:id="rId43"/>
    <p:sldId id="565" r:id="rId44"/>
    <p:sldId id="566" r:id="rId45"/>
    <p:sldId id="567" r:id="rId46"/>
    <p:sldId id="568" r:id="rId47"/>
    <p:sldId id="569" r:id="rId48"/>
  </p:sldIdLst>
  <p:sldSz cx="9144000" cy="6858000" type="screen4x3"/>
  <p:notesSz cx="6831013" cy="9396413"/>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S PGothic" charset="-128"/>
        <a:cs typeface="+mn-cs"/>
      </a:defRPr>
    </a:lvl1pPr>
    <a:lvl2pPr marL="457200" algn="l" rtl="0" eaLnBrk="0" fontAlgn="base" hangingPunct="0">
      <a:spcBef>
        <a:spcPct val="0"/>
      </a:spcBef>
      <a:spcAft>
        <a:spcPct val="0"/>
      </a:spcAft>
      <a:defRPr sz="2400" kern="1200">
        <a:solidFill>
          <a:schemeClr val="tx1"/>
        </a:solidFill>
        <a:latin typeface="Times New Roman" charset="0"/>
        <a:ea typeface="MS PGothic" charset="-128"/>
        <a:cs typeface="+mn-cs"/>
      </a:defRPr>
    </a:lvl2pPr>
    <a:lvl3pPr marL="914400" algn="l" rtl="0" eaLnBrk="0" fontAlgn="base" hangingPunct="0">
      <a:spcBef>
        <a:spcPct val="0"/>
      </a:spcBef>
      <a:spcAft>
        <a:spcPct val="0"/>
      </a:spcAft>
      <a:defRPr sz="2400" kern="1200">
        <a:solidFill>
          <a:schemeClr val="tx1"/>
        </a:solidFill>
        <a:latin typeface="Times New Roman" charset="0"/>
        <a:ea typeface="MS PGothic" charset="-128"/>
        <a:cs typeface="+mn-cs"/>
      </a:defRPr>
    </a:lvl3pPr>
    <a:lvl4pPr marL="1371600" algn="l" rtl="0" eaLnBrk="0" fontAlgn="base" hangingPunct="0">
      <a:spcBef>
        <a:spcPct val="0"/>
      </a:spcBef>
      <a:spcAft>
        <a:spcPct val="0"/>
      </a:spcAft>
      <a:defRPr sz="2400" kern="1200">
        <a:solidFill>
          <a:schemeClr val="tx1"/>
        </a:solidFill>
        <a:latin typeface="Times New Roman" charset="0"/>
        <a:ea typeface="MS PGothic" charset="-128"/>
        <a:cs typeface="+mn-cs"/>
      </a:defRPr>
    </a:lvl4pPr>
    <a:lvl5pPr marL="1828800" algn="l" rtl="0" eaLnBrk="0" fontAlgn="base" hangingPunct="0">
      <a:spcBef>
        <a:spcPct val="0"/>
      </a:spcBef>
      <a:spcAft>
        <a:spcPct val="0"/>
      </a:spcAft>
      <a:defRPr sz="2400" kern="1200">
        <a:solidFill>
          <a:schemeClr val="tx1"/>
        </a:solidFill>
        <a:latin typeface="Times New Roman" charset="0"/>
        <a:ea typeface="MS PGothic" charset="-128"/>
        <a:cs typeface="+mn-cs"/>
      </a:defRPr>
    </a:lvl5pPr>
    <a:lvl6pPr marL="2286000" algn="l" defTabSz="914400" rtl="0" eaLnBrk="1" latinLnBrk="0" hangingPunct="1">
      <a:defRPr sz="2400" kern="1200">
        <a:solidFill>
          <a:schemeClr val="tx1"/>
        </a:solidFill>
        <a:latin typeface="Times New Roman" charset="0"/>
        <a:ea typeface="MS PGothic" charset="-128"/>
        <a:cs typeface="+mn-cs"/>
      </a:defRPr>
    </a:lvl6pPr>
    <a:lvl7pPr marL="2743200" algn="l" defTabSz="914400" rtl="0" eaLnBrk="1" latinLnBrk="0" hangingPunct="1">
      <a:defRPr sz="2400" kern="1200">
        <a:solidFill>
          <a:schemeClr val="tx1"/>
        </a:solidFill>
        <a:latin typeface="Times New Roman" charset="0"/>
        <a:ea typeface="MS PGothic" charset="-128"/>
        <a:cs typeface="+mn-cs"/>
      </a:defRPr>
    </a:lvl7pPr>
    <a:lvl8pPr marL="3200400" algn="l" defTabSz="914400" rtl="0" eaLnBrk="1" latinLnBrk="0" hangingPunct="1">
      <a:defRPr sz="2400" kern="1200">
        <a:solidFill>
          <a:schemeClr val="tx1"/>
        </a:solidFill>
        <a:latin typeface="Times New Roman" charset="0"/>
        <a:ea typeface="MS PGothic" charset="-128"/>
        <a:cs typeface="+mn-cs"/>
      </a:defRPr>
    </a:lvl8pPr>
    <a:lvl9pPr marL="3657600" algn="l" defTabSz="914400" rtl="0" eaLnBrk="1" latinLnBrk="0" hangingPunct="1">
      <a:defRPr sz="2400" kern="1200">
        <a:solidFill>
          <a:schemeClr val="tx1"/>
        </a:solidFill>
        <a:latin typeface="Times New Roman" charset="0"/>
        <a:ea typeface="MS PGothic"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00099"/>
    <a:srgbClr val="CC0099"/>
    <a:srgbClr val="990033"/>
    <a:srgbClr val="FF6600"/>
    <a:srgbClr val="800000"/>
    <a:srgbClr val="FF0000"/>
    <a:srgbClr val="FF0066"/>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04"/>
    <p:restoredTop sz="85179" autoAdjust="0"/>
  </p:normalViewPr>
  <p:slideViewPr>
    <p:cSldViewPr>
      <p:cViewPr varScale="1">
        <p:scale>
          <a:sx n="85" d="100"/>
          <a:sy n="85" d="100"/>
        </p:scale>
        <p:origin x="205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60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MS PGothic" pitchFamily="34" charset="-128"/>
              </a:defRPr>
            </a:lvl1pPr>
          </a:lstStyle>
          <a:p>
            <a:pPr>
              <a:defRPr/>
            </a:pPr>
            <a:endParaRPr lang="en-US" altLang="en-US"/>
          </a:p>
        </p:txBody>
      </p:sp>
      <p:sp>
        <p:nvSpPr>
          <p:cNvPr id="6147" name="Rectangle 3"/>
          <p:cNvSpPr>
            <a:spLocks noGrp="1" noChangeArrowheads="1"/>
          </p:cNvSpPr>
          <p:nvPr>
            <p:ph type="dt" sz="quarter" idx="1"/>
          </p:nvPr>
        </p:nvSpPr>
        <p:spPr bwMode="auto">
          <a:xfrm>
            <a:off x="3870325" y="0"/>
            <a:ext cx="2960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MS PGothic" pitchFamily="34" charset="-128"/>
              </a:defRPr>
            </a:lvl1pPr>
          </a:lstStyle>
          <a:p>
            <a:pPr>
              <a:defRPr/>
            </a:pPr>
            <a:endParaRPr lang="en-US" altLang="en-US"/>
          </a:p>
        </p:txBody>
      </p:sp>
      <p:sp>
        <p:nvSpPr>
          <p:cNvPr id="6148" name="Rectangle 4"/>
          <p:cNvSpPr>
            <a:spLocks noGrp="1" noChangeArrowheads="1"/>
          </p:cNvSpPr>
          <p:nvPr>
            <p:ph type="ftr" sz="quarter" idx="2"/>
          </p:nvPr>
        </p:nvSpPr>
        <p:spPr bwMode="auto">
          <a:xfrm>
            <a:off x="0" y="8926513"/>
            <a:ext cx="2960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MS PGothic" pitchFamily="34" charset="-128"/>
              </a:defRPr>
            </a:lvl1pPr>
          </a:lstStyle>
          <a:p>
            <a:pPr>
              <a:defRPr/>
            </a:pPr>
            <a:endParaRPr lang="en-US" altLang="en-US"/>
          </a:p>
        </p:txBody>
      </p:sp>
      <p:sp>
        <p:nvSpPr>
          <p:cNvPr id="6149" name="Rectangle 5"/>
          <p:cNvSpPr>
            <a:spLocks noGrp="1" noChangeArrowheads="1"/>
          </p:cNvSpPr>
          <p:nvPr>
            <p:ph type="sldNum" sz="quarter" idx="3"/>
          </p:nvPr>
        </p:nvSpPr>
        <p:spPr bwMode="auto">
          <a:xfrm>
            <a:off x="3870325" y="8926513"/>
            <a:ext cx="2960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A981D251-FE37-B841-9ABB-3FB0C2C2968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60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MS PGothic" pitchFamily="34" charset="-128"/>
              </a:defRPr>
            </a:lvl1pPr>
          </a:lstStyle>
          <a:p>
            <a:pPr>
              <a:defRPr/>
            </a:pPr>
            <a:endParaRPr lang="en-US" altLang="en-US"/>
          </a:p>
        </p:txBody>
      </p:sp>
      <p:sp>
        <p:nvSpPr>
          <p:cNvPr id="3075" name="Rectangle 3"/>
          <p:cNvSpPr>
            <a:spLocks noGrp="1" noChangeArrowheads="1"/>
          </p:cNvSpPr>
          <p:nvPr>
            <p:ph type="dt" idx="1"/>
          </p:nvPr>
        </p:nvSpPr>
        <p:spPr bwMode="auto">
          <a:xfrm>
            <a:off x="3870325" y="0"/>
            <a:ext cx="2960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MS PGothic" pitchFamily="34" charset="-128"/>
              </a:defRPr>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066800" y="704850"/>
            <a:ext cx="4699000" cy="35242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xmlns="" val="1"/>
            </a:ext>
          </a:extLst>
        </p:spPr>
      </p:sp>
      <p:sp>
        <p:nvSpPr>
          <p:cNvPr id="3077" name="Rectangle 5"/>
          <p:cNvSpPr>
            <a:spLocks noGrp="1" noChangeArrowheads="1"/>
          </p:cNvSpPr>
          <p:nvPr>
            <p:ph type="body" sz="quarter" idx="3"/>
          </p:nvPr>
        </p:nvSpPr>
        <p:spPr bwMode="auto">
          <a:xfrm>
            <a:off x="911225" y="4464050"/>
            <a:ext cx="5008563" cy="422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926513"/>
            <a:ext cx="2960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MS PGothic" pitchFamily="34" charset="-128"/>
              </a:defRPr>
            </a:lvl1pPr>
          </a:lstStyle>
          <a:p>
            <a:pPr>
              <a:defRPr/>
            </a:pPr>
            <a:endParaRPr lang="en-US" altLang="en-US"/>
          </a:p>
        </p:txBody>
      </p:sp>
      <p:sp>
        <p:nvSpPr>
          <p:cNvPr id="3079" name="Rectangle 7"/>
          <p:cNvSpPr>
            <a:spLocks noGrp="1" noChangeArrowheads="1"/>
          </p:cNvSpPr>
          <p:nvPr>
            <p:ph type="sldNum" sz="quarter" idx="5"/>
          </p:nvPr>
        </p:nvSpPr>
        <p:spPr bwMode="auto">
          <a:xfrm>
            <a:off x="3870325" y="8926513"/>
            <a:ext cx="2960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lvl1pPr>
          </a:lstStyle>
          <a:p>
            <a:pPr>
              <a:defRPr/>
            </a:pPr>
            <a:fld id="{0F4102AA-230B-7640-BFA3-A0D966017DE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0BDBCB32-277E-B349-8087-DCFF5B9675AC}" type="slidenum">
              <a:rPr lang="en-US" altLang="en-US" sz="1200"/>
              <a:pPr/>
              <a:t>1</a:t>
            </a:fld>
            <a:endParaRPr lang="en-US" altLang="en-US" sz="12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cs typeface="ＭＳ Ｐゴシック" charset="-128"/>
            </a:endParaRPr>
          </a:p>
        </p:txBody>
      </p:sp>
    </p:spTree>
    <p:extLst>
      <p:ext uri="{BB962C8B-B14F-4D97-AF65-F5344CB8AC3E}">
        <p14:creationId xmlns:p14="http://schemas.microsoft.com/office/powerpoint/2010/main" val="745166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85584FB1-638A-244B-BFC2-A358A848046B}" type="slidenum">
              <a:rPr lang="en-US" altLang="en-US" sz="1200"/>
              <a:pPr>
                <a:defRPr/>
              </a:pPr>
              <a:t>11</a:t>
            </a:fld>
            <a:endParaRPr lang="en-US" altLang="en-US" sz="1200"/>
          </a:p>
        </p:txBody>
      </p:sp>
      <p:sp>
        <p:nvSpPr>
          <p:cNvPr id="106498" name="Rectangle 2"/>
          <p:cNvSpPr>
            <a:spLocks noGrp="1" noRot="1" noChangeAspect="1" noChangeArrowheads="1" noTextEdit="1"/>
          </p:cNvSpPr>
          <p:nvPr>
            <p:ph type="sldImg"/>
          </p:nvPr>
        </p:nvSpPr>
        <p:spPr>
          <a:xfrm>
            <a:off x="1068388" y="704850"/>
            <a:ext cx="4697412" cy="3522663"/>
          </a:xfrm>
          <a:ln/>
        </p:spPr>
      </p:sp>
      <p:sp>
        <p:nvSpPr>
          <p:cNvPr id="106499" name="Rectangle 3"/>
          <p:cNvSpPr>
            <a:spLocks noGrp="1" noChangeArrowheads="1"/>
          </p:cNvSpPr>
          <p:nvPr>
            <p:ph type="body" idx="1"/>
          </p:nvPr>
        </p:nvSpPr>
        <p:spPr>
          <a:xfrm>
            <a:off x="909638" y="4462463"/>
            <a:ext cx="5011737" cy="4229100"/>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altLang="en-US">
                <a:ea typeface="MS PGothic" charset="-128"/>
                <a:cs typeface="ＭＳ Ｐゴシック" charset="-128"/>
              </a:rPr>
              <a:t>The protocols IP and ICMP are co-dependent. IP uses ICMP to report error messages and ICMP uses IP to transport messages. ICMP messages are treated like any other datagrams with one exception. If a datagram carrying an ICMP error message causes an error, no error message is sent. Obviously, we want to avoid an internet from becoming congested carrying error messages about error messages.</a:t>
            </a:r>
          </a:p>
          <a:p>
            <a:pPr>
              <a:defRPr/>
            </a:pPr>
            <a:endParaRPr lang="en-US" altLang="en-US">
              <a:ea typeface="MS PGothic" charset="-128"/>
              <a:cs typeface="ＭＳ Ｐゴシック" charset="-128"/>
            </a:endParaRPr>
          </a:p>
          <a:p>
            <a:pPr>
              <a:defRPr/>
            </a:pPr>
            <a:r>
              <a:rPr lang="en-US" altLang="en-US">
                <a:ea typeface="MS PGothic" charset="-128"/>
                <a:cs typeface="ＭＳ Ｐゴシック" charset="-128"/>
              </a:rPr>
              <a:t>Where should an ICMP message be sent? ICMP messages are always created in response to a datagram. ICMP message is sent back to the source IP address in the datagram.</a:t>
            </a:r>
          </a:p>
          <a:p>
            <a:pPr>
              <a:defRPr/>
            </a:pPr>
            <a:endParaRPr lang="en-US" altLang="en-US">
              <a:ea typeface="MS PGothic" charset="-128"/>
              <a:cs typeface="ＭＳ Ｐゴシック"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726DF112-3EBA-BF4E-9786-8875CDB2A073}" type="slidenum">
              <a:rPr lang="en-US" altLang="en-US" sz="1200"/>
              <a:pPr>
                <a:defRPr/>
              </a:pPr>
              <a:t>12</a:t>
            </a:fld>
            <a:endParaRPr lang="en-US" altLang="en-US" sz="1200"/>
          </a:p>
        </p:txBody>
      </p:sp>
      <p:sp>
        <p:nvSpPr>
          <p:cNvPr id="106498" name="Rectangle 2"/>
          <p:cNvSpPr>
            <a:spLocks noGrp="1" noRot="1" noChangeAspect="1" noChangeArrowheads="1" noTextEdit="1"/>
          </p:cNvSpPr>
          <p:nvPr>
            <p:ph type="sldImg"/>
          </p:nvPr>
        </p:nvSpPr>
        <p:spPr>
          <a:xfrm>
            <a:off x="1068388" y="704850"/>
            <a:ext cx="4697412" cy="3522663"/>
          </a:xfrm>
          <a:ln/>
        </p:spPr>
      </p:sp>
      <p:sp>
        <p:nvSpPr>
          <p:cNvPr id="106499" name="Rectangle 3"/>
          <p:cNvSpPr>
            <a:spLocks noGrp="1" noChangeArrowheads="1"/>
          </p:cNvSpPr>
          <p:nvPr>
            <p:ph type="body" idx="1"/>
          </p:nvPr>
        </p:nvSpPr>
        <p:spPr>
          <a:xfrm>
            <a:off x="909638" y="4462463"/>
            <a:ext cx="5011737" cy="4229100"/>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altLang="en-US" dirty="0">
              <a:ea typeface="MS PGothic" charset="-128"/>
              <a:cs typeface="ＭＳ Ｐゴシック" charset="-128"/>
            </a:endParaRPr>
          </a:p>
          <a:p>
            <a:pPr>
              <a:defRPr/>
            </a:pPr>
            <a:endParaRPr lang="en-US" altLang="en-US" dirty="0">
              <a:ea typeface="MS PGothic" charset="-128"/>
              <a:cs typeface="ＭＳ Ｐゴシック"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Rot="1" noChangeAspect="1" noChangeArrowheads="1" noTextEdit="1"/>
          </p:cNvSpPr>
          <p:nvPr>
            <p:ph type="sldImg"/>
          </p:nvPr>
        </p:nvSpPr>
        <p:spPr>
          <a:ln/>
        </p:spPr>
      </p:sp>
      <p:sp>
        <p:nvSpPr>
          <p:cNvPr id="126978"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altLang="en-US">
              <a:ea typeface="MS PGothic" charset="-128"/>
              <a:cs typeface="ＭＳ Ｐゴシック"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B7BDB967-7573-8A4F-8166-C838979DC7FA}" type="slidenum">
              <a:rPr lang="en-AU" altLang="en-US" sz="1200" smtClean="0"/>
              <a:pPr>
                <a:defRPr/>
              </a:pPr>
              <a:t>18</a:t>
            </a:fld>
            <a:endParaRPr lang="en-AU" altLang="en-US" sz="1200"/>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xfrm>
            <a:off x="909638" y="4464050"/>
            <a:ext cx="5011737" cy="4227513"/>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tr-TR" altLang="en-US">
              <a:ea typeface="MS PGothic" charset="-128"/>
              <a:cs typeface="ＭＳ Ｐゴシック"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95AA5CA2-45C2-3848-A7FE-01E252103972}" type="slidenum">
              <a:rPr lang="en-AU" altLang="en-US" sz="1200" smtClean="0"/>
              <a:pPr>
                <a:defRPr/>
              </a:pPr>
              <a:t>19</a:t>
            </a:fld>
            <a:endParaRPr lang="en-AU" altLang="en-US" sz="1200"/>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xfrm>
            <a:off x="909638" y="4464050"/>
            <a:ext cx="5011737" cy="4227513"/>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tr-TR" altLang="en-US">
              <a:ea typeface="MS PGothic" charset="-128"/>
              <a:cs typeface="ＭＳ Ｐゴシック"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9C4DB737-9E4E-D746-83CC-DD1A20B4AA96}" type="slidenum">
              <a:rPr lang="en-US" altLang="en-US" sz="1200" smtClean="0"/>
              <a:pPr>
                <a:defRPr/>
              </a:pPr>
              <a:t>20</a:t>
            </a:fld>
            <a:endParaRPr lang="en-US" altLang="en-US" sz="120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9C4DB737-9E4E-D746-83CC-DD1A20B4AA96}" type="slidenum">
              <a:rPr lang="en-US" altLang="en-US" sz="1200" smtClean="0"/>
              <a:pPr>
                <a:defRPr/>
              </a:pPr>
              <a:t>21</a:t>
            </a:fld>
            <a:endParaRPr lang="en-US" altLang="en-US" sz="120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altLang="en-US"/>
          </a:p>
        </p:txBody>
      </p:sp>
    </p:spTree>
    <p:extLst>
      <p:ext uri="{BB962C8B-B14F-4D97-AF65-F5344CB8AC3E}">
        <p14:creationId xmlns:p14="http://schemas.microsoft.com/office/powerpoint/2010/main" val="13211723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201A9F80-B441-A246-89A8-D9E6EE4B379D}" type="slidenum">
              <a:rPr lang="en-US" altLang="en-US" sz="1200" smtClean="0"/>
              <a:pPr>
                <a:defRPr/>
              </a:pPr>
              <a:t>22</a:t>
            </a:fld>
            <a:endParaRPr lang="en-US" altLang="en-US" sz="120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8884FB49-1DFF-F645-91DA-90F4EF975A57}" type="slidenum">
              <a:rPr lang="en-US" altLang="en-US" sz="1200" smtClean="0"/>
              <a:pPr>
                <a:defRPr/>
              </a:pPr>
              <a:t>23</a:t>
            </a:fld>
            <a:endParaRPr lang="en-US" altLang="en-US" sz="120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D6E5AE54-7AD5-A544-BBA6-C524CA48FD66}" type="slidenum">
              <a:rPr lang="en-US" altLang="en-US" sz="1200" smtClean="0"/>
              <a:pPr>
                <a:defRPr/>
              </a:pPr>
              <a:t>24</a:t>
            </a:fld>
            <a:endParaRPr lang="en-US" altLang="en-US" sz="120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4398F322-A3C0-A44B-81F3-80480BE2F704}" type="slidenum">
              <a:rPr lang="en-US" altLang="en-US" sz="1200"/>
              <a:pPr>
                <a:defRPr/>
              </a:pPr>
              <a:t>2</a:t>
            </a:fld>
            <a:endParaRPr lang="en-US" altLang="en-US" sz="1200"/>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altLang="en-US">
                <a:ea typeface="MS PGothic" charset="-128"/>
                <a:cs typeface="ＭＳ Ｐゴシック" charset="-128"/>
              </a:rPr>
              <a:t>This shows the different components of network layer under Internet protocol stack. IP protocol is concerned with addressing and packet forwarding. </a:t>
            </a:r>
          </a:p>
          <a:p>
            <a:pPr>
              <a:defRPr/>
            </a:pPr>
            <a:endParaRPr lang="en-US" altLang="en-US">
              <a:ea typeface="MS PGothic" charset="-128"/>
              <a:cs typeface="ＭＳ Ｐゴシック" charset="-128"/>
            </a:endParaRPr>
          </a:p>
          <a:p>
            <a:pPr>
              <a:defRPr/>
            </a:pPr>
            <a:r>
              <a:rPr lang="en-US" altLang="en-US">
                <a:ea typeface="MS PGothic" charset="-128"/>
                <a:cs typeface="ＭＳ Ｐゴシック" charset="-128"/>
              </a:rPr>
              <a:t>The routing table itself is either setup manually or using routing protocols such as Routing Information Protocol (RIP), Open Shortest Path First (OSPF) and Border Gateway Protocol (BGP). These protocols are used to exchange information about the network between routers and update routing tables in response to link and node failures.</a:t>
            </a:r>
          </a:p>
          <a:p>
            <a:pPr>
              <a:defRPr/>
            </a:pPr>
            <a:endParaRPr lang="en-US" altLang="en-US">
              <a:ea typeface="MS PGothic" charset="-128"/>
              <a:cs typeface="ＭＳ Ｐゴシック" charset="-128"/>
            </a:endParaRPr>
          </a:p>
          <a:p>
            <a:pPr>
              <a:defRPr/>
            </a:pPr>
            <a:r>
              <a:rPr lang="en-US" altLang="en-US">
                <a:ea typeface="MS PGothic" charset="-128"/>
                <a:cs typeface="ＭＳ Ｐゴシック" charset="-128"/>
              </a:rPr>
              <a:t>Internet Control Message Protocol (ICMP) is for reporting errors such as destination not reachable, number of hops exceeded the specified maximum etc. </a:t>
            </a:r>
          </a:p>
          <a:p>
            <a:pPr>
              <a:defRPr/>
            </a:pPr>
            <a:endParaRPr lang="en-US" altLang="en-US">
              <a:ea typeface="MS PGothic" charset="-128"/>
              <a:cs typeface="ＭＳ Ｐゴシック"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606FFEC1-BA51-6E49-9385-36481A2FA56A}" type="slidenum">
              <a:rPr lang="en-US" altLang="en-US" sz="1200" smtClean="0"/>
              <a:pPr>
                <a:defRPr/>
              </a:pPr>
              <a:t>25</a:t>
            </a:fld>
            <a:endParaRPr lang="en-US" altLang="en-US" sz="120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6D8C6ECC-19DD-E443-82F7-BCAC71533820}" type="slidenum">
              <a:rPr lang="en-US" altLang="en-US" sz="1200" smtClean="0"/>
              <a:pPr>
                <a:defRPr/>
              </a:pPr>
              <a:t>26</a:t>
            </a:fld>
            <a:endParaRPr lang="en-US" altLang="en-US" sz="1200"/>
          </a:p>
        </p:txBody>
      </p:sp>
      <p:sp>
        <p:nvSpPr>
          <p:cNvPr id="138243" name="Rectangle 2"/>
          <p:cNvSpPr>
            <a:spLocks noGrp="1" noRot="1" noChangeAspect="1" noChangeArrowheads="1" noTextEdit="1"/>
          </p:cNvSpPr>
          <p:nvPr>
            <p:ph type="sldImg"/>
          </p:nvPr>
        </p:nvSpPr>
        <p:spPr>
          <a:xfrm>
            <a:off x="1068388" y="704850"/>
            <a:ext cx="4697412" cy="3522663"/>
          </a:xfrm>
          <a:solidFill>
            <a:srgbClr val="FFFFFF"/>
          </a:solidFill>
          <a:ln/>
        </p:spPr>
      </p:sp>
      <p:sp>
        <p:nvSpPr>
          <p:cNvPr id="138244" name="Rectangle 3"/>
          <p:cNvSpPr>
            <a:spLocks noGrp="1" noChangeArrowheads="1"/>
          </p:cNvSpPr>
          <p:nvPr>
            <p:ph type="body" idx="1"/>
          </p:nvPr>
        </p:nvSpPr>
        <p:spPr>
          <a:xfrm>
            <a:off x="909638" y="4462463"/>
            <a:ext cx="5011737" cy="4229100"/>
          </a:xfrm>
          <a:solidFill>
            <a:srgbClr val="FFFFFF"/>
          </a:solidFill>
          <a:ln>
            <a:solidFill>
              <a:srgbClr val="000000"/>
            </a:solidFill>
          </a:ln>
        </p:spPr>
        <p:txBody>
          <a:bodyPr/>
          <a:lstStyle/>
          <a:p>
            <a:pPr>
              <a:defRPr/>
            </a:pPr>
            <a:r>
              <a:rPr lang="en-US" altLang="en-US" sz="1000" dirty="0"/>
              <a:t>Previously we were talking about how to forward packets once the virtual circuit has been set up. For setting a VC, a source has to first select a path and send setup request along that path. We will see later how a source can get information about the network and perform path selection. Each router along the path choose a local VCI for the connection. To be precise, a downstream router selects a VCI to be used as output VCI by the upstream node. Basically we have to make sure that two distinct VCs do not have the same VCI when they flow thru the same port. Once the VCI is chosen, forwarding table is updated to reflect the new mapping from an incoming VCI and port no to outgoing VCI and port no. VC setup is essentially the </a:t>
            </a:r>
            <a:r>
              <a:rPr lang="en-US" altLang="en-US" sz="1000" dirty="0" err="1"/>
              <a:t>updation</a:t>
            </a:r>
            <a:r>
              <a:rPr lang="en-US" altLang="en-US" sz="1000" dirty="0"/>
              <a:t> of forwarding tables along a selected path.</a:t>
            </a:r>
          </a:p>
          <a:p>
            <a:pPr>
              <a:defRPr/>
            </a:pPr>
            <a:endParaRPr lang="en-US" altLang="en-US" sz="1000" dirty="0"/>
          </a:p>
          <a:p>
            <a:pPr>
              <a:defRPr/>
            </a:pPr>
            <a:r>
              <a:rPr lang="en-US" altLang="en-US" sz="1000" dirty="0"/>
              <a:t>The key thing to note here is that VCI has only local significance and that</a:t>
            </a:r>
            <a:r>
              <a:rPr lang="ja-JP" altLang="en-US" sz="1000" dirty="0"/>
              <a:t>’</a:t>
            </a:r>
            <a:r>
              <a:rPr lang="en-US" altLang="ja-JP" sz="1000" dirty="0"/>
              <a:t>s why VCI of a packet is changed at each router along the path. If we want VCI to have global meaning, then we would need a larger VCI to identify every connection in the whole network. Moreover, we need to ensure that each VCI is globally unique. On the other hand, with local VCIs a router has to worry only about the VCs passing thru itself which will be much fewer. Also, some other router can also use the same VCI as long as two VCs do not get switched to the same port with same VCI. So with a smaller VCI also it is possible to have many connections in the network.</a:t>
            </a:r>
          </a:p>
          <a:p>
            <a:pPr>
              <a:defRPr/>
            </a:pPr>
            <a:endParaRPr lang="en-US" altLang="en-US" sz="1000" dirty="0"/>
          </a:p>
          <a:p>
            <a:pPr>
              <a:defRPr/>
            </a:pPr>
            <a:r>
              <a:rPr lang="en-US" altLang="en-US" sz="1000" dirty="0"/>
              <a:t>Another thing to note here is the difference between routing and forwarding. Here the path selection is done the VC setup time, i.e., routing decision is made before any data is sent. And forwarding table along the selected path are updated as part of VC setup. After that each packet gets forwarded by each router/switch along the path as per the routing decision made at the time of VC setup.</a:t>
            </a:r>
          </a:p>
          <a:p>
            <a:pPr>
              <a:defRPr/>
            </a:pPr>
            <a:endParaRPr lang="en-US" altLang="en-US" sz="10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AFFE9CE2-8CCC-754F-AECC-EBB524B33E2E}" type="slidenum">
              <a:rPr lang="en-US" altLang="en-US" sz="1200" smtClean="0"/>
              <a:pPr>
                <a:defRPr/>
              </a:pPr>
              <a:t>27</a:t>
            </a:fld>
            <a:endParaRPr lang="en-US" altLang="en-US" sz="1200"/>
          </a:p>
        </p:txBody>
      </p:sp>
      <p:sp>
        <p:nvSpPr>
          <p:cNvPr id="135171" name="Rectangle 2"/>
          <p:cNvSpPr>
            <a:spLocks noGrp="1" noRot="1" noChangeAspect="1" noChangeArrowheads="1" noTextEdit="1"/>
          </p:cNvSpPr>
          <p:nvPr>
            <p:ph type="sldImg"/>
          </p:nvPr>
        </p:nvSpPr>
        <p:spPr>
          <a:xfrm>
            <a:off x="1068388" y="704850"/>
            <a:ext cx="4697412" cy="3522663"/>
          </a:xfrm>
          <a:solidFill>
            <a:srgbClr val="FFFFFF"/>
          </a:solidFill>
          <a:ln/>
        </p:spPr>
      </p:sp>
      <p:sp>
        <p:nvSpPr>
          <p:cNvPr id="135172" name="Rectangle 3"/>
          <p:cNvSpPr>
            <a:spLocks noGrp="1" noChangeArrowheads="1"/>
          </p:cNvSpPr>
          <p:nvPr>
            <p:ph type="body" idx="1"/>
          </p:nvPr>
        </p:nvSpPr>
        <p:spPr>
          <a:xfrm>
            <a:off x="909638" y="4462463"/>
            <a:ext cx="5011737" cy="4229100"/>
          </a:xfrm>
          <a:solidFill>
            <a:srgbClr val="FFFFFF"/>
          </a:solidFill>
          <a:ln>
            <a:solidFill>
              <a:srgbClr val="000000"/>
            </a:solidFill>
          </a:ln>
        </p:spPr>
        <p:txBody>
          <a:bodyPr/>
          <a:lstStyle/>
          <a:p>
            <a:pPr>
              <a:defRPr/>
            </a:pPr>
            <a:r>
              <a:rPr lang="en-US" altLang="en-US" dirty="0"/>
              <a:t>Here is an example of how VCI translation is done. Forwarding table maps a packet from an input port with input VCI to an output port and output VCI. This forwarding table is set up such that no two packets belonging to different connections (with different input VCIs or from different input ports) get switched to the same output port with same output VCI.</a:t>
            </a:r>
          </a:p>
          <a:p>
            <a:pPr>
              <a:defRPr/>
            </a:pPr>
            <a:endParaRPr lang="en-US" altLang="en-US" dirty="0"/>
          </a:p>
          <a:p>
            <a:pPr>
              <a:defRPr/>
            </a:pPr>
            <a:r>
              <a:rPr lang="en-US" altLang="en-US" dirty="0"/>
              <a:t>In this example, forwarding table says that a packet coming thru input port 1 with VCI 2 should be sent out on port 4 and VCI of the packet be changed to 1. Similarly packets from port 2 with VCI 1 are sent out on port 3 with VCI 2. You can see that no two output VCIs are same if the output port is also same. </a:t>
            </a:r>
          </a:p>
          <a:p>
            <a:pPr>
              <a:defRPr/>
            </a:pPr>
            <a:endParaRPr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C76B7432-084B-DC40-91C7-98707C2E15CA}" type="slidenum">
              <a:rPr lang="en-US" altLang="en-US" sz="1200" smtClean="0"/>
              <a:pPr>
                <a:defRPr/>
              </a:pPr>
              <a:t>28</a:t>
            </a:fld>
            <a:endParaRPr lang="en-US" altLang="en-US" sz="120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D4F612B1-6600-C64A-B711-DCECDF26D8AA}" type="slidenum">
              <a:rPr lang="en-US" altLang="en-US" sz="1200" smtClean="0"/>
              <a:pPr>
                <a:defRPr/>
              </a:pPr>
              <a:t>29</a:t>
            </a:fld>
            <a:endParaRPr lang="en-US" altLang="en-US" sz="1200"/>
          </a:p>
        </p:txBody>
      </p:sp>
      <p:sp>
        <p:nvSpPr>
          <p:cNvPr id="421890" name="Rectangle 2"/>
          <p:cNvSpPr>
            <a:spLocks noGrp="1" noRot="1" noChangeAspect="1" noChangeArrowheads="1" noTextEdit="1"/>
          </p:cNvSpPr>
          <p:nvPr>
            <p:ph type="sldImg"/>
          </p:nvPr>
        </p:nvSpPr>
        <p:spPr>
          <a:xfrm>
            <a:off x="1066800" y="703263"/>
            <a:ext cx="4699000" cy="3524250"/>
          </a:xfrm>
          <a:ln/>
        </p:spPr>
      </p:sp>
      <p:sp>
        <p:nvSpPr>
          <p:cNvPr id="421891" name="Rectangle 3"/>
          <p:cNvSpPr>
            <a:spLocks noGrp="1" noChangeArrowheads="1"/>
          </p:cNvSpPr>
          <p:nvPr>
            <p:ph type="body" idx="1"/>
          </p:nvPr>
        </p:nvSpPr>
        <p:spPr>
          <a:xfrm>
            <a:off x="909638" y="4464050"/>
            <a:ext cx="5011737" cy="4229100"/>
          </a:xfrm>
        </p:spPr>
        <p:txBody>
          <a:bodyPr/>
          <a:lstStyle/>
          <a:p>
            <a:pPr>
              <a:defRPr/>
            </a:pPr>
            <a:endParaRPr lang="en-US" altLang="en-US">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81605D57-FB64-8A4E-BF4A-DDFE2222A509}" type="slidenum">
              <a:rPr lang="en-US" altLang="en-US" sz="1200" smtClean="0"/>
              <a:pPr>
                <a:defRPr/>
              </a:pPr>
              <a:t>30</a:t>
            </a:fld>
            <a:endParaRPr lang="en-US" altLang="en-US" sz="1200"/>
          </a:p>
        </p:txBody>
      </p:sp>
      <p:sp>
        <p:nvSpPr>
          <p:cNvPr id="423938" name="Rectangle 2"/>
          <p:cNvSpPr>
            <a:spLocks noGrp="1" noRot="1" noChangeAspect="1" noChangeArrowheads="1" noTextEdit="1"/>
          </p:cNvSpPr>
          <p:nvPr>
            <p:ph type="sldImg"/>
          </p:nvPr>
        </p:nvSpPr>
        <p:spPr>
          <a:xfrm>
            <a:off x="1066800" y="703263"/>
            <a:ext cx="4699000" cy="3524250"/>
          </a:xfrm>
          <a:ln/>
        </p:spPr>
      </p:sp>
      <p:sp>
        <p:nvSpPr>
          <p:cNvPr id="423939" name="Rectangle 3"/>
          <p:cNvSpPr>
            <a:spLocks noGrp="1" noChangeArrowheads="1"/>
          </p:cNvSpPr>
          <p:nvPr>
            <p:ph type="body" idx="1"/>
          </p:nvPr>
        </p:nvSpPr>
        <p:spPr>
          <a:xfrm>
            <a:off x="909638" y="4464050"/>
            <a:ext cx="5011737" cy="4229100"/>
          </a:xfrm>
        </p:spPr>
        <p:txBody>
          <a:bodyPr/>
          <a:lstStyle/>
          <a:p>
            <a:pPr>
              <a:defRPr/>
            </a:pPr>
            <a:endParaRPr lang="en-US" altLang="en-US">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p:txBody>
          <a:bodyPr/>
          <a:lstStyle>
            <a:lvl1pPr defTabSz="927100">
              <a:defRPr sz="2400">
                <a:solidFill>
                  <a:schemeClr val="tx1"/>
                </a:solidFill>
                <a:latin typeface="Times New Roman" charset="0"/>
                <a:ea typeface="MS PGothic" charset="-128"/>
              </a:defRPr>
            </a:lvl1pPr>
            <a:lvl2pPr marL="711200" indent="-273050" defTabSz="927100">
              <a:defRPr sz="2400">
                <a:solidFill>
                  <a:schemeClr val="tx1"/>
                </a:solidFill>
                <a:latin typeface="Times New Roman" charset="0"/>
                <a:ea typeface="MS PGothic" charset="-128"/>
              </a:defRPr>
            </a:lvl2pPr>
            <a:lvl3pPr marL="1095375" indent="-219075" defTabSz="927100">
              <a:defRPr sz="2400">
                <a:solidFill>
                  <a:schemeClr val="tx1"/>
                </a:solidFill>
                <a:latin typeface="Times New Roman" charset="0"/>
                <a:ea typeface="MS PGothic" charset="-128"/>
              </a:defRPr>
            </a:lvl3pPr>
            <a:lvl4pPr marL="1533525" indent="-219075" defTabSz="927100">
              <a:defRPr sz="2400">
                <a:solidFill>
                  <a:schemeClr val="tx1"/>
                </a:solidFill>
                <a:latin typeface="Times New Roman" charset="0"/>
                <a:ea typeface="MS PGothic" charset="-128"/>
              </a:defRPr>
            </a:lvl4pPr>
            <a:lvl5pPr marL="1973263" indent="-219075" defTabSz="927100">
              <a:defRPr sz="2400">
                <a:solidFill>
                  <a:schemeClr val="tx1"/>
                </a:solidFill>
                <a:latin typeface="Times New Roman" charset="0"/>
                <a:ea typeface="MS PGothic" charset="-128"/>
              </a:defRPr>
            </a:lvl5pPr>
            <a:lvl6pPr marL="2430463" indent="-219075" defTabSz="927100"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7100"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7100"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71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6A28E36F-B6A0-DA4E-8EDE-28FBFC0EDDAA}" type="slidenum">
              <a:rPr lang="en-US" altLang="en-US" sz="1200" smtClean="0">
                <a:solidFill>
                  <a:srgbClr val="000000"/>
                </a:solidFill>
              </a:rPr>
              <a:pPr>
                <a:defRPr/>
              </a:pPr>
              <a:t>31</a:t>
            </a:fld>
            <a:endParaRPr lang="en-US" altLang="en-US" sz="1200">
              <a:solidFill>
                <a:srgbClr val="000000"/>
              </a:solidFill>
            </a:endParaRP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p:txBody>
          <a:bodyPr/>
          <a:lstStyle>
            <a:lvl1pPr defTabSz="927100">
              <a:defRPr sz="2400">
                <a:solidFill>
                  <a:schemeClr val="tx1"/>
                </a:solidFill>
                <a:latin typeface="Times New Roman" charset="0"/>
                <a:ea typeface="MS PGothic" charset="-128"/>
              </a:defRPr>
            </a:lvl1pPr>
            <a:lvl2pPr marL="711200" indent="-273050" defTabSz="927100">
              <a:defRPr sz="2400">
                <a:solidFill>
                  <a:schemeClr val="tx1"/>
                </a:solidFill>
                <a:latin typeface="Times New Roman" charset="0"/>
                <a:ea typeface="MS PGothic" charset="-128"/>
              </a:defRPr>
            </a:lvl2pPr>
            <a:lvl3pPr marL="1095375" indent="-219075" defTabSz="927100">
              <a:defRPr sz="2400">
                <a:solidFill>
                  <a:schemeClr val="tx1"/>
                </a:solidFill>
                <a:latin typeface="Times New Roman" charset="0"/>
                <a:ea typeface="MS PGothic" charset="-128"/>
              </a:defRPr>
            </a:lvl3pPr>
            <a:lvl4pPr marL="1533525" indent="-219075" defTabSz="927100">
              <a:defRPr sz="2400">
                <a:solidFill>
                  <a:schemeClr val="tx1"/>
                </a:solidFill>
                <a:latin typeface="Times New Roman" charset="0"/>
                <a:ea typeface="MS PGothic" charset="-128"/>
              </a:defRPr>
            </a:lvl4pPr>
            <a:lvl5pPr marL="1973263" indent="-219075" defTabSz="927100">
              <a:defRPr sz="2400">
                <a:solidFill>
                  <a:schemeClr val="tx1"/>
                </a:solidFill>
                <a:latin typeface="Times New Roman" charset="0"/>
                <a:ea typeface="MS PGothic" charset="-128"/>
              </a:defRPr>
            </a:lvl5pPr>
            <a:lvl6pPr marL="2430463" indent="-219075" defTabSz="927100"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7100"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7100"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71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9F87E1AB-F27A-564B-BAE9-B172D53A4D2C}" type="slidenum">
              <a:rPr lang="en-US" altLang="en-US" sz="1200" smtClean="0">
                <a:solidFill>
                  <a:srgbClr val="000000"/>
                </a:solidFill>
              </a:rPr>
              <a:pPr>
                <a:defRPr/>
              </a:pPr>
              <a:t>32</a:t>
            </a:fld>
            <a:endParaRPr lang="en-US" altLang="en-US" sz="1200">
              <a:solidFill>
                <a:srgbClr val="000000"/>
              </a:solidFill>
            </a:endParaRP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p:txBody>
          <a:bodyPr/>
          <a:lstStyle>
            <a:lvl1pPr defTabSz="927100">
              <a:defRPr sz="2400">
                <a:solidFill>
                  <a:schemeClr val="tx1"/>
                </a:solidFill>
                <a:latin typeface="Times New Roman" charset="0"/>
                <a:ea typeface="MS PGothic" charset="-128"/>
              </a:defRPr>
            </a:lvl1pPr>
            <a:lvl2pPr marL="711200" indent="-273050" defTabSz="927100">
              <a:defRPr sz="2400">
                <a:solidFill>
                  <a:schemeClr val="tx1"/>
                </a:solidFill>
                <a:latin typeface="Times New Roman" charset="0"/>
                <a:ea typeface="MS PGothic" charset="-128"/>
              </a:defRPr>
            </a:lvl2pPr>
            <a:lvl3pPr marL="1095375" indent="-219075" defTabSz="927100">
              <a:defRPr sz="2400">
                <a:solidFill>
                  <a:schemeClr val="tx1"/>
                </a:solidFill>
                <a:latin typeface="Times New Roman" charset="0"/>
                <a:ea typeface="MS PGothic" charset="-128"/>
              </a:defRPr>
            </a:lvl3pPr>
            <a:lvl4pPr marL="1533525" indent="-219075" defTabSz="927100">
              <a:defRPr sz="2400">
                <a:solidFill>
                  <a:schemeClr val="tx1"/>
                </a:solidFill>
                <a:latin typeface="Times New Roman" charset="0"/>
                <a:ea typeface="MS PGothic" charset="-128"/>
              </a:defRPr>
            </a:lvl4pPr>
            <a:lvl5pPr marL="1973263" indent="-219075" defTabSz="927100">
              <a:defRPr sz="2400">
                <a:solidFill>
                  <a:schemeClr val="tx1"/>
                </a:solidFill>
                <a:latin typeface="Times New Roman" charset="0"/>
                <a:ea typeface="MS PGothic" charset="-128"/>
              </a:defRPr>
            </a:lvl5pPr>
            <a:lvl6pPr marL="2430463" indent="-219075" defTabSz="927100"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7100"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7100"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71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A17CA2F0-6E88-064F-A86E-F4A0FB6F7C8D}" type="slidenum">
              <a:rPr lang="en-US" altLang="en-US" sz="1200" smtClean="0">
                <a:solidFill>
                  <a:srgbClr val="000000"/>
                </a:solidFill>
              </a:rPr>
              <a:pPr>
                <a:defRPr/>
              </a:pPr>
              <a:t>33</a:t>
            </a:fld>
            <a:endParaRPr lang="en-US" altLang="en-US" sz="1200">
              <a:solidFill>
                <a:srgbClr val="000000"/>
              </a:solidFill>
            </a:endParaRP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98F81016-2108-334D-A18F-A1A73257D13B}" type="slidenum">
              <a:rPr lang="en-US" altLang="en-US" sz="1200" smtClean="0"/>
              <a:pPr>
                <a:defRPr/>
              </a:pPr>
              <a:t>34</a:t>
            </a:fld>
            <a:endParaRPr lang="en-US" altLang="en-US" sz="1200"/>
          </a:p>
        </p:txBody>
      </p:sp>
      <p:sp>
        <p:nvSpPr>
          <p:cNvPr id="425986" name="Rectangle 2"/>
          <p:cNvSpPr>
            <a:spLocks noGrp="1" noRot="1" noChangeAspect="1" noChangeArrowheads="1" noTextEdit="1"/>
          </p:cNvSpPr>
          <p:nvPr>
            <p:ph type="sldImg"/>
          </p:nvPr>
        </p:nvSpPr>
        <p:spPr>
          <a:xfrm>
            <a:off x="1066800" y="703263"/>
            <a:ext cx="4699000" cy="3524250"/>
          </a:xfrm>
          <a:ln/>
        </p:spPr>
      </p:sp>
      <p:sp>
        <p:nvSpPr>
          <p:cNvPr id="425987" name="Rectangle 3"/>
          <p:cNvSpPr>
            <a:spLocks noGrp="1" noChangeArrowheads="1"/>
          </p:cNvSpPr>
          <p:nvPr>
            <p:ph type="body" idx="1"/>
          </p:nvPr>
        </p:nvSpPr>
        <p:spPr>
          <a:xfrm>
            <a:off x="909638" y="4464050"/>
            <a:ext cx="5011737" cy="4229100"/>
          </a:xfrm>
        </p:spPr>
        <p:txBody>
          <a:bodyPr/>
          <a:lstStyle/>
          <a:p>
            <a:pPr>
              <a:defRPr/>
            </a:pPr>
            <a:endParaRPr lang="en-US" altLang="en-US">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1E517A72-9CA2-754D-8E3D-4697CC686582}" type="slidenum">
              <a:rPr lang="en-US" altLang="en-US" sz="1200"/>
              <a:pPr>
                <a:defRPr/>
              </a:pPr>
              <a:t>3</a:t>
            </a:fld>
            <a:endParaRPr lang="en-US" altLang="en-US" sz="1200"/>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altLang="en-US">
              <a:ea typeface="MS PGothic" charset="-128"/>
              <a:cs typeface="ＭＳ Ｐゴシック"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9C4DB737-9E4E-D746-83CC-DD1A20B4AA96}" type="slidenum">
              <a:rPr lang="en-US" altLang="en-US" sz="1200" smtClean="0"/>
              <a:pPr>
                <a:defRPr/>
              </a:pPr>
              <a:t>40</a:t>
            </a:fld>
            <a:endParaRPr lang="en-US" altLang="en-US" sz="120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altLang="en-US"/>
          </a:p>
        </p:txBody>
      </p:sp>
    </p:spTree>
    <p:extLst>
      <p:ext uri="{BB962C8B-B14F-4D97-AF65-F5344CB8AC3E}">
        <p14:creationId xmlns:p14="http://schemas.microsoft.com/office/powerpoint/2010/main" val="2082231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9F7BC9B8-915F-9B46-953E-804CC5349775}" type="slidenum">
              <a:rPr lang="en-US" altLang="en-US" sz="1200"/>
              <a:pPr>
                <a:defRPr/>
              </a:pPr>
              <a:t>4</a:t>
            </a:fld>
            <a:endParaRPr lang="en-US" altLang="en-US" sz="1200"/>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altLang="en-US">
              <a:ea typeface="MS PGothic" charset="-128"/>
              <a:cs typeface="ＭＳ Ｐゴシック"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26C8DF8F-0D8F-514F-86CB-6C2CA8864BA2}" type="slidenum">
              <a:rPr lang="en-US" altLang="en-US" sz="1200"/>
              <a:pPr>
                <a:defRPr/>
              </a:pPr>
              <a:t>5</a:t>
            </a:fld>
            <a:endParaRPr lang="en-US" altLang="en-US" sz="1200"/>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altLang="en-US">
              <a:ea typeface="MS PGothic" charset="-128"/>
              <a:cs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FD388D3F-B619-5540-BBAF-37B550CFF0DB}" type="slidenum">
              <a:rPr lang="en-US" altLang="en-US" sz="1200"/>
              <a:pPr>
                <a:defRPr/>
              </a:pPr>
              <a:t>6</a:t>
            </a:fld>
            <a:endParaRPr lang="en-US" altLang="en-US" sz="1200"/>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altLang="en-US">
              <a:ea typeface="MS PGothic" charset="-128"/>
              <a:cs typeface="ＭＳ Ｐゴシック"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621FA2B7-F675-2B42-98B6-8CDD3C1C456E}" type="slidenum">
              <a:rPr lang="en-US" altLang="en-US" sz="1200"/>
              <a:pPr>
                <a:defRPr/>
              </a:pPr>
              <a:t>7</a:t>
            </a:fld>
            <a:endParaRPr lang="en-US" altLang="en-US" sz="1200"/>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altLang="en-US">
              <a:ea typeface="MS PGothic" charset="-128"/>
              <a:cs typeface="ＭＳ Ｐゴシック"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Image Placeholder 1"/>
          <p:cNvSpPr>
            <a:spLocks noGrp="1" noRot="1" noChangeAspect="1" noTextEdit="1"/>
          </p:cNvSpPr>
          <p:nvPr>
            <p:ph type="sldImg"/>
          </p:nvPr>
        </p:nvSpPr>
        <p:spPr>
          <a:ln/>
        </p:spPr>
      </p:sp>
      <p:sp>
        <p:nvSpPr>
          <p:cNvPr id="101378"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altLang="en-US">
              <a:ea typeface="MS PGothic" charset="-128"/>
              <a:cs typeface="ＭＳ Ｐゴシック" charset="-128"/>
            </a:endParaRPr>
          </a:p>
        </p:txBody>
      </p:sp>
      <p:sp>
        <p:nvSpPr>
          <p:cNvPr id="101379"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4225CB64-E3DE-2249-A29D-3A76A20884AA}" type="slidenum">
              <a:rPr lang="en-US" altLang="zh-CN" sz="1200">
                <a:ea typeface="SimSun" charset="-122"/>
              </a:rPr>
              <a:pPr>
                <a:defRPr/>
              </a:pPr>
              <a:t>8</a:t>
            </a:fld>
            <a:endParaRPr lang="en-US" altLang="zh-CN" sz="1200">
              <a:ea typeface="SimSun"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EF3A6A15-CFD9-284C-B54D-D09E6492C3C6}" type="slidenum">
              <a:rPr lang="en-US" altLang="en-US" sz="1200"/>
              <a:pPr>
                <a:defRPr/>
              </a:pPr>
              <a:t>10</a:t>
            </a:fld>
            <a:endParaRPr lang="en-US" altLang="en-US" sz="1200"/>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altLang="en-US">
              <a:ea typeface="MS PGothic" charset="-128"/>
              <a:cs typeface="ＭＳ Ｐゴシック"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6" name="Rectangle 6"/>
          <p:cNvSpPr>
            <a:spLocks noGrp="1" noChangeArrowheads="1"/>
          </p:cNvSpPr>
          <p:nvPr>
            <p:ph type="sldNum" sz="quarter" idx="12"/>
          </p:nvPr>
        </p:nvSpPr>
        <p:spPr>
          <a:ln/>
        </p:spPr>
        <p:txBody>
          <a:bodyPr/>
          <a:lstStyle>
            <a:lvl1pPr>
              <a:defRPr/>
            </a:lvl1pPr>
          </a:lstStyle>
          <a:p>
            <a:pPr>
              <a:defRPr/>
            </a:pPr>
            <a:fld id="{A7DE85B6-BB3A-D349-8CA5-C17F00E012E7}" type="slidenum">
              <a:rPr lang="en-US" altLang="en-US"/>
              <a:pPr>
                <a:defRPr/>
              </a:pPr>
              <a:t>‹#›</a:t>
            </a:fld>
            <a:endParaRPr lang="en-US" altLang="en-US"/>
          </a:p>
        </p:txBody>
      </p:sp>
    </p:spTree>
    <p:extLst>
      <p:ext uri="{BB962C8B-B14F-4D97-AF65-F5344CB8AC3E}">
        <p14:creationId xmlns:p14="http://schemas.microsoft.com/office/powerpoint/2010/main" val="1571904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6" name="Rectangle 6"/>
          <p:cNvSpPr>
            <a:spLocks noGrp="1" noChangeArrowheads="1"/>
          </p:cNvSpPr>
          <p:nvPr>
            <p:ph type="sldNum" sz="quarter" idx="12"/>
          </p:nvPr>
        </p:nvSpPr>
        <p:spPr>
          <a:ln/>
        </p:spPr>
        <p:txBody>
          <a:bodyPr/>
          <a:lstStyle>
            <a:lvl1pPr>
              <a:defRPr/>
            </a:lvl1pPr>
          </a:lstStyle>
          <a:p>
            <a:pPr>
              <a:defRPr/>
            </a:pPr>
            <a:fld id="{04FE4596-C7E6-0642-A764-4F0ABD48B7F3}" type="slidenum">
              <a:rPr lang="en-US" altLang="en-US"/>
              <a:pPr>
                <a:defRPr/>
              </a:pPr>
              <a:t>‹#›</a:t>
            </a:fld>
            <a:endParaRPr lang="en-US" altLang="en-US"/>
          </a:p>
        </p:txBody>
      </p:sp>
    </p:spTree>
    <p:extLst>
      <p:ext uri="{BB962C8B-B14F-4D97-AF65-F5344CB8AC3E}">
        <p14:creationId xmlns:p14="http://schemas.microsoft.com/office/powerpoint/2010/main" val="1372939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6" name="Rectangle 6"/>
          <p:cNvSpPr>
            <a:spLocks noGrp="1" noChangeArrowheads="1"/>
          </p:cNvSpPr>
          <p:nvPr>
            <p:ph type="sldNum" sz="quarter" idx="12"/>
          </p:nvPr>
        </p:nvSpPr>
        <p:spPr>
          <a:ln/>
        </p:spPr>
        <p:txBody>
          <a:bodyPr/>
          <a:lstStyle>
            <a:lvl1pPr>
              <a:defRPr/>
            </a:lvl1pPr>
          </a:lstStyle>
          <a:p>
            <a:pPr>
              <a:defRPr/>
            </a:pPr>
            <a:fld id="{60FB4EC0-95C9-9844-890C-3D205151DDE7}" type="slidenum">
              <a:rPr lang="en-US" altLang="en-US"/>
              <a:pPr>
                <a:defRPr/>
              </a:pPr>
              <a:t>‹#›</a:t>
            </a:fld>
            <a:endParaRPr lang="en-US" altLang="en-US"/>
          </a:p>
        </p:txBody>
      </p:sp>
    </p:spTree>
    <p:extLst>
      <p:ext uri="{BB962C8B-B14F-4D97-AF65-F5344CB8AC3E}">
        <p14:creationId xmlns:p14="http://schemas.microsoft.com/office/powerpoint/2010/main" val="276389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6" name="Rectangle 6"/>
          <p:cNvSpPr>
            <a:spLocks noGrp="1" noChangeArrowheads="1"/>
          </p:cNvSpPr>
          <p:nvPr>
            <p:ph type="sldNum" sz="quarter" idx="12"/>
          </p:nvPr>
        </p:nvSpPr>
        <p:spPr>
          <a:ln/>
        </p:spPr>
        <p:txBody>
          <a:bodyPr/>
          <a:lstStyle>
            <a:lvl1pPr>
              <a:defRPr/>
            </a:lvl1pPr>
          </a:lstStyle>
          <a:p>
            <a:pPr>
              <a:defRPr/>
            </a:pPr>
            <a:fld id="{52168B2E-8694-B841-B3EF-DD68E93A9AD6}" type="slidenum">
              <a:rPr lang="en-US" altLang="en-US"/>
              <a:pPr>
                <a:defRPr/>
              </a:pPr>
              <a:t>‹#›</a:t>
            </a:fld>
            <a:endParaRPr lang="en-US" altLang="en-US"/>
          </a:p>
        </p:txBody>
      </p:sp>
    </p:spTree>
    <p:extLst>
      <p:ext uri="{BB962C8B-B14F-4D97-AF65-F5344CB8AC3E}">
        <p14:creationId xmlns:p14="http://schemas.microsoft.com/office/powerpoint/2010/main" val="269282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6" name="Rectangle 6"/>
          <p:cNvSpPr>
            <a:spLocks noGrp="1" noChangeArrowheads="1"/>
          </p:cNvSpPr>
          <p:nvPr>
            <p:ph type="sldNum" sz="quarter" idx="12"/>
          </p:nvPr>
        </p:nvSpPr>
        <p:spPr>
          <a:ln/>
        </p:spPr>
        <p:txBody>
          <a:bodyPr/>
          <a:lstStyle>
            <a:lvl1pPr>
              <a:defRPr/>
            </a:lvl1pPr>
          </a:lstStyle>
          <a:p>
            <a:pPr>
              <a:defRPr/>
            </a:pPr>
            <a:fld id="{1B3334BD-50F5-A840-8657-83073D0DFDCE}" type="slidenum">
              <a:rPr lang="en-US" altLang="en-US"/>
              <a:pPr>
                <a:defRPr/>
              </a:pPr>
              <a:t>‹#›</a:t>
            </a:fld>
            <a:endParaRPr lang="en-US" altLang="en-US"/>
          </a:p>
        </p:txBody>
      </p:sp>
    </p:spTree>
    <p:extLst>
      <p:ext uri="{BB962C8B-B14F-4D97-AF65-F5344CB8AC3E}">
        <p14:creationId xmlns:p14="http://schemas.microsoft.com/office/powerpoint/2010/main" val="661055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6" name="Rectangle 6"/>
          <p:cNvSpPr>
            <a:spLocks noGrp="1" noChangeArrowheads="1"/>
          </p:cNvSpPr>
          <p:nvPr>
            <p:ph type="sldNum" sz="quarter" idx="12"/>
          </p:nvPr>
        </p:nvSpPr>
        <p:spPr>
          <a:ln/>
        </p:spPr>
        <p:txBody>
          <a:bodyPr/>
          <a:lstStyle>
            <a:lvl1pPr>
              <a:defRPr/>
            </a:lvl1pPr>
          </a:lstStyle>
          <a:p>
            <a:pPr>
              <a:defRPr/>
            </a:pPr>
            <a:fld id="{5CC8FF13-1FCA-884B-9839-4D29FCAEAF30}" type="slidenum">
              <a:rPr lang="en-US" altLang="en-US"/>
              <a:pPr>
                <a:defRPr/>
              </a:pPr>
              <a:t>‹#›</a:t>
            </a:fld>
            <a:endParaRPr lang="en-US" altLang="en-US"/>
          </a:p>
        </p:txBody>
      </p:sp>
    </p:spTree>
    <p:extLst>
      <p:ext uri="{BB962C8B-B14F-4D97-AF65-F5344CB8AC3E}">
        <p14:creationId xmlns:p14="http://schemas.microsoft.com/office/powerpoint/2010/main" val="1431655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7" name="Rectangle 6"/>
          <p:cNvSpPr>
            <a:spLocks noGrp="1" noChangeArrowheads="1"/>
          </p:cNvSpPr>
          <p:nvPr>
            <p:ph type="sldNum" sz="quarter" idx="12"/>
          </p:nvPr>
        </p:nvSpPr>
        <p:spPr>
          <a:ln/>
        </p:spPr>
        <p:txBody>
          <a:bodyPr/>
          <a:lstStyle>
            <a:lvl1pPr>
              <a:defRPr/>
            </a:lvl1pPr>
          </a:lstStyle>
          <a:p>
            <a:pPr>
              <a:defRPr/>
            </a:pPr>
            <a:fld id="{F880C85A-EE59-644A-BED0-05EA242F8365}" type="slidenum">
              <a:rPr lang="en-US" altLang="en-US"/>
              <a:pPr>
                <a:defRPr/>
              </a:pPr>
              <a:t>‹#›</a:t>
            </a:fld>
            <a:endParaRPr lang="en-US" altLang="en-US"/>
          </a:p>
        </p:txBody>
      </p:sp>
    </p:spTree>
    <p:extLst>
      <p:ext uri="{BB962C8B-B14F-4D97-AF65-F5344CB8AC3E}">
        <p14:creationId xmlns:p14="http://schemas.microsoft.com/office/powerpoint/2010/main" val="1431526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9" name="Rectangle 6"/>
          <p:cNvSpPr>
            <a:spLocks noGrp="1" noChangeArrowheads="1"/>
          </p:cNvSpPr>
          <p:nvPr>
            <p:ph type="sldNum" sz="quarter" idx="12"/>
          </p:nvPr>
        </p:nvSpPr>
        <p:spPr>
          <a:ln/>
        </p:spPr>
        <p:txBody>
          <a:bodyPr/>
          <a:lstStyle>
            <a:lvl1pPr>
              <a:defRPr/>
            </a:lvl1pPr>
          </a:lstStyle>
          <a:p>
            <a:pPr>
              <a:defRPr/>
            </a:pPr>
            <a:fld id="{E18B6358-6264-514B-B620-C8377BF7C4EB}" type="slidenum">
              <a:rPr lang="en-US" altLang="en-US"/>
              <a:pPr>
                <a:defRPr/>
              </a:pPr>
              <a:t>‹#›</a:t>
            </a:fld>
            <a:endParaRPr lang="en-US" altLang="en-US"/>
          </a:p>
        </p:txBody>
      </p:sp>
    </p:spTree>
    <p:extLst>
      <p:ext uri="{BB962C8B-B14F-4D97-AF65-F5344CB8AC3E}">
        <p14:creationId xmlns:p14="http://schemas.microsoft.com/office/powerpoint/2010/main" val="1413495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5" name="Rectangle 6"/>
          <p:cNvSpPr>
            <a:spLocks noGrp="1" noChangeArrowheads="1"/>
          </p:cNvSpPr>
          <p:nvPr>
            <p:ph type="sldNum" sz="quarter" idx="12"/>
          </p:nvPr>
        </p:nvSpPr>
        <p:spPr>
          <a:ln/>
        </p:spPr>
        <p:txBody>
          <a:bodyPr/>
          <a:lstStyle>
            <a:lvl1pPr>
              <a:defRPr/>
            </a:lvl1pPr>
          </a:lstStyle>
          <a:p>
            <a:pPr>
              <a:defRPr/>
            </a:pPr>
            <a:fld id="{E3979C28-20C3-EC4F-B34A-155C8A82613C}" type="slidenum">
              <a:rPr lang="en-US" altLang="en-US"/>
              <a:pPr>
                <a:defRPr/>
              </a:pPr>
              <a:t>‹#›</a:t>
            </a:fld>
            <a:endParaRPr lang="en-US" altLang="en-US"/>
          </a:p>
        </p:txBody>
      </p:sp>
    </p:spTree>
    <p:extLst>
      <p:ext uri="{BB962C8B-B14F-4D97-AF65-F5344CB8AC3E}">
        <p14:creationId xmlns:p14="http://schemas.microsoft.com/office/powerpoint/2010/main" val="116041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4" name="Rectangle 6"/>
          <p:cNvSpPr>
            <a:spLocks noGrp="1" noChangeArrowheads="1"/>
          </p:cNvSpPr>
          <p:nvPr>
            <p:ph type="sldNum" sz="quarter" idx="12"/>
          </p:nvPr>
        </p:nvSpPr>
        <p:spPr>
          <a:ln/>
        </p:spPr>
        <p:txBody>
          <a:bodyPr/>
          <a:lstStyle>
            <a:lvl1pPr>
              <a:defRPr/>
            </a:lvl1pPr>
          </a:lstStyle>
          <a:p>
            <a:pPr>
              <a:defRPr/>
            </a:pPr>
            <a:fld id="{F31343BB-B3CA-494D-AE72-936BF7A4B5C0}" type="slidenum">
              <a:rPr lang="en-US" altLang="en-US"/>
              <a:pPr>
                <a:defRPr/>
              </a:pPr>
              <a:t>‹#›</a:t>
            </a:fld>
            <a:endParaRPr lang="en-US" altLang="en-US"/>
          </a:p>
        </p:txBody>
      </p:sp>
    </p:spTree>
    <p:extLst>
      <p:ext uri="{BB962C8B-B14F-4D97-AF65-F5344CB8AC3E}">
        <p14:creationId xmlns:p14="http://schemas.microsoft.com/office/powerpoint/2010/main" val="1754527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7" name="Rectangle 6"/>
          <p:cNvSpPr>
            <a:spLocks noGrp="1" noChangeArrowheads="1"/>
          </p:cNvSpPr>
          <p:nvPr>
            <p:ph type="sldNum" sz="quarter" idx="12"/>
          </p:nvPr>
        </p:nvSpPr>
        <p:spPr>
          <a:ln/>
        </p:spPr>
        <p:txBody>
          <a:bodyPr/>
          <a:lstStyle>
            <a:lvl1pPr>
              <a:defRPr/>
            </a:lvl1pPr>
          </a:lstStyle>
          <a:p>
            <a:pPr>
              <a:defRPr/>
            </a:pPr>
            <a:fld id="{987F63F4-A5D7-D24D-B4E8-759950D87BB9}" type="slidenum">
              <a:rPr lang="en-US" altLang="en-US"/>
              <a:pPr>
                <a:defRPr/>
              </a:pPr>
              <a:t>‹#›</a:t>
            </a:fld>
            <a:endParaRPr lang="en-US" altLang="en-US"/>
          </a:p>
        </p:txBody>
      </p:sp>
    </p:spTree>
    <p:extLst>
      <p:ext uri="{BB962C8B-B14F-4D97-AF65-F5344CB8AC3E}">
        <p14:creationId xmlns:p14="http://schemas.microsoft.com/office/powerpoint/2010/main" val="1250088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7" name="Rectangle 6"/>
          <p:cNvSpPr>
            <a:spLocks noGrp="1" noChangeArrowheads="1"/>
          </p:cNvSpPr>
          <p:nvPr>
            <p:ph type="sldNum" sz="quarter" idx="12"/>
          </p:nvPr>
        </p:nvSpPr>
        <p:spPr>
          <a:ln/>
        </p:spPr>
        <p:txBody>
          <a:bodyPr/>
          <a:lstStyle>
            <a:lvl1pPr>
              <a:defRPr/>
            </a:lvl1pPr>
          </a:lstStyle>
          <a:p>
            <a:pPr>
              <a:defRPr/>
            </a:pPr>
            <a:fld id="{90D54C01-A375-1444-A8BD-02241BB8A038}" type="slidenum">
              <a:rPr lang="en-US" altLang="en-US"/>
              <a:pPr>
                <a:defRPr/>
              </a:pPr>
              <a:t>‹#›</a:t>
            </a:fld>
            <a:endParaRPr lang="en-US" altLang="en-US"/>
          </a:p>
        </p:txBody>
      </p:sp>
    </p:spTree>
    <p:extLst>
      <p:ext uri="{BB962C8B-B14F-4D97-AF65-F5344CB8AC3E}">
        <p14:creationId xmlns:p14="http://schemas.microsoft.com/office/powerpoint/2010/main" val="1405842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latin typeface="+mn-lt"/>
                <a:ea typeface="ＭＳ Ｐゴシック" charset="0"/>
                <a:cs typeface="+mn-cs"/>
              </a:defRPr>
            </a:lvl1pPr>
          </a:lstStyle>
          <a:p>
            <a:pPr>
              <a:defRPr/>
            </a:pPr>
            <a:r>
              <a:rPr lang="en-US"/>
              <a:t>Fall 2006</a:t>
            </a:r>
          </a:p>
        </p:txBody>
      </p:sp>
      <p:sp>
        <p:nvSpPr>
          <p:cNvPr id="1029" name="Rectangle 5"/>
          <p:cNvSpPr>
            <a:spLocks noGrp="1" noChangeArrowheads="1"/>
          </p:cNvSpPr>
          <p:nvPr>
            <p:ph type="ftr" sz="quarter" idx="3"/>
          </p:nvPr>
        </p:nvSpPr>
        <p:spPr bwMode="auto">
          <a:xfrm>
            <a:off x="3048000" y="62484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ctr">
              <a:defRPr sz="1200">
                <a:latin typeface="+mn-lt"/>
                <a:ea typeface="ＭＳ Ｐゴシック" charset="0"/>
                <a:cs typeface="+mn-cs"/>
              </a:defRPr>
            </a:lvl1pPr>
          </a:lstStyle>
          <a:p>
            <a:pPr>
              <a:defRPr/>
            </a:pPr>
            <a:r>
              <a:rPr lang="en-US"/>
              <a:t>CSci4211:          Data Link Layer</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latin typeface="Comic Sans MS" charset="0"/>
              </a:defRPr>
            </a:lvl1pPr>
          </a:lstStyle>
          <a:p>
            <a:pPr>
              <a:defRPr/>
            </a:pPr>
            <a:fld id="{AA91924C-78DD-DB42-80E4-B5646930550B}" type="slidenum">
              <a:rPr lang="en-US" altLang="en-US"/>
              <a:pPr>
                <a:defRPr/>
              </a:pPr>
              <a:t>‹#›</a:t>
            </a:fld>
            <a:endParaRPr lang="en-US" altLang="en-US"/>
          </a:p>
        </p:txBody>
      </p:sp>
      <p:sp>
        <p:nvSpPr>
          <p:cNvPr id="1031" name="Line 7"/>
          <p:cNvSpPr>
            <a:spLocks noChangeShapeType="1"/>
          </p:cNvSpPr>
          <p:nvPr/>
        </p:nvSpPr>
        <p:spPr bwMode="auto">
          <a:xfrm>
            <a:off x="533400" y="6096000"/>
            <a:ext cx="807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rtl="0" eaLnBrk="0" fontAlgn="base" hangingPunct="0">
        <a:spcBef>
          <a:spcPct val="0"/>
        </a:spcBef>
        <a:spcAft>
          <a:spcPct val="0"/>
        </a:spcAft>
        <a:defRPr sz="4000">
          <a:solidFill>
            <a:srgbClr val="000099"/>
          </a:solidFill>
          <a:latin typeface="+mj-lt"/>
          <a:ea typeface="MS PGothic" pitchFamily="34" charset="-128"/>
          <a:cs typeface="ＭＳ Ｐゴシック" charset="0"/>
        </a:defRPr>
      </a:lvl1pPr>
      <a:lvl2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2pPr>
      <a:lvl3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3pPr>
      <a:lvl4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4pPr>
      <a:lvl5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5pPr>
      <a:lvl6pPr marL="457200" algn="ctr" rtl="0" eaLnBrk="0" fontAlgn="base" hangingPunct="0">
        <a:spcBef>
          <a:spcPct val="0"/>
        </a:spcBef>
        <a:spcAft>
          <a:spcPct val="0"/>
        </a:spcAft>
        <a:defRPr sz="4000">
          <a:solidFill>
            <a:srgbClr val="000099"/>
          </a:solidFill>
          <a:latin typeface="Comic Sans MS" charset="0"/>
          <a:ea typeface="ＭＳ Ｐゴシック" charset="0"/>
        </a:defRPr>
      </a:lvl6pPr>
      <a:lvl7pPr marL="914400" algn="ctr" rtl="0" eaLnBrk="0" fontAlgn="base" hangingPunct="0">
        <a:spcBef>
          <a:spcPct val="0"/>
        </a:spcBef>
        <a:spcAft>
          <a:spcPct val="0"/>
        </a:spcAft>
        <a:defRPr sz="4000">
          <a:solidFill>
            <a:srgbClr val="000099"/>
          </a:solidFill>
          <a:latin typeface="Comic Sans MS" charset="0"/>
          <a:ea typeface="ＭＳ Ｐゴシック" charset="0"/>
        </a:defRPr>
      </a:lvl7pPr>
      <a:lvl8pPr marL="1371600" algn="ctr" rtl="0" eaLnBrk="0" fontAlgn="base" hangingPunct="0">
        <a:spcBef>
          <a:spcPct val="0"/>
        </a:spcBef>
        <a:spcAft>
          <a:spcPct val="0"/>
        </a:spcAft>
        <a:defRPr sz="4000">
          <a:solidFill>
            <a:srgbClr val="000099"/>
          </a:solidFill>
          <a:latin typeface="Comic Sans MS" charset="0"/>
          <a:ea typeface="ＭＳ Ｐゴシック" charset="0"/>
        </a:defRPr>
      </a:lvl8pPr>
      <a:lvl9pPr marL="1828800" algn="ctr" rtl="0" eaLnBrk="0" fontAlgn="base" hangingPunct="0">
        <a:spcBef>
          <a:spcPct val="0"/>
        </a:spcBef>
        <a:spcAft>
          <a:spcPct val="0"/>
        </a:spcAft>
        <a:defRPr sz="4000">
          <a:solidFill>
            <a:srgbClr val="000099"/>
          </a:solidFill>
          <a:latin typeface="Comic Sans MS" charset="0"/>
          <a:ea typeface="ＭＳ Ｐゴシック"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S PGothic" pitchFamily="34" charset="-128"/>
          <a:cs typeface="ＭＳ Ｐゴシック" charset="0"/>
        </a:defRPr>
      </a:lvl1pPr>
      <a:lvl2pPr marL="742950" indent="-285750" algn="l" rtl="0" eaLnBrk="0" fontAlgn="base" hangingPunct="0">
        <a:spcBef>
          <a:spcPct val="20000"/>
        </a:spcBef>
        <a:spcAft>
          <a:spcPct val="0"/>
        </a:spcAft>
        <a:buChar char="–"/>
        <a:defRPr sz="2000">
          <a:solidFill>
            <a:srgbClr val="000099"/>
          </a:solidFill>
          <a:latin typeface="+mn-lt"/>
          <a:ea typeface="MS PGothic" pitchFamily="34" charset="-128"/>
        </a:defRPr>
      </a:lvl2pPr>
      <a:lvl3pPr marL="1143000" indent="-228600" algn="l" rtl="0" eaLnBrk="0" fontAlgn="base" hangingPunct="0">
        <a:spcBef>
          <a:spcPct val="20000"/>
        </a:spcBef>
        <a:spcAft>
          <a:spcPct val="0"/>
        </a:spcAft>
        <a:buChar char="•"/>
        <a:defRPr>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16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1600">
          <a:solidFill>
            <a:schemeClr val="tx1"/>
          </a:solidFill>
          <a:latin typeface="+mn-lt"/>
          <a:ea typeface="MS PGothic" pitchFamily="34" charset="-128"/>
        </a:defRPr>
      </a:lvl5pPr>
      <a:lvl6pPr marL="2514600" indent="-228600" algn="l" rtl="0" eaLnBrk="0" fontAlgn="base" hangingPunct="0">
        <a:spcBef>
          <a:spcPct val="20000"/>
        </a:spcBef>
        <a:spcAft>
          <a:spcPct val="0"/>
        </a:spcAft>
        <a:buChar char="»"/>
        <a:defRPr sz="1600">
          <a:solidFill>
            <a:schemeClr val="tx1"/>
          </a:solidFill>
          <a:latin typeface="+mn-lt"/>
          <a:ea typeface="+mn-ea"/>
        </a:defRPr>
      </a:lvl6pPr>
      <a:lvl7pPr marL="2971800" indent="-228600" algn="l" rtl="0" eaLnBrk="0" fontAlgn="base" hangingPunct="0">
        <a:spcBef>
          <a:spcPct val="20000"/>
        </a:spcBef>
        <a:spcAft>
          <a:spcPct val="0"/>
        </a:spcAft>
        <a:buChar char="»"/>
        <a:defRPr sz="1600">
          <a:solidFill>
            <a:schemeClr val="tx1"/>
          </a:solidFill>
          <a:latin typeface="+mn-lt"/>
          <a:ea typeface="+mn-ea"/>
        </a:defRPr>
      </a:lvl7pPr>
      <a:lvl8pPr marL="3429000" indent="-228600" algn="l" rtl="0" eaLnBrk="0" fontAlgn="base" hangingPunct="0">
        <a:spcBef>
          <a:spcPct val="20000"/>
        </a:spcBef>
        <a:spcAft>
          <a:spcPct val="0"/>
        </a:spcAft>
        <a:buChar char="»"/>
        <a:defRPr sz="1600">
          <a:solidFill>
            <a:schemeClr val="tx1"/>
          </a:solidFill>
          <a:latin typeface="+mn-lt"/>
          <a:ea typeface="+mn-ea"/>
        </a:defRPr>
      </a:lvl8pPr>
      <a:lvl9pPr marL="3886200" indent="-228600" algn="l" rtl="0" eaLnBrk="0" fontAlgn="base" hangingPunct="0">
        <a:spcBef>
          <a:spcPct val="20000"/>
        </a:spcBef>
        <a:spcAft>
          <a:spcPct val="0"/>
        </a:spcAft>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1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1.wmf"/><Relationship Id="rId4"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image" Target="../media/image1.wmf"/><Relationship Id="rId4"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5.xml"/><Relationship Id="rId7"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609600" y="3175"/>
            <a:ext cx="8305800" cy="1143000"/>
          </a:xfrm>
        </p:spPr>
        <p:txBody>
          <a:bodyPr/>
          <a:lstStyle/>
          <a:p>
            <a:r>
              <a:rPr lang="en-US" altLang="en-US" dirty="0">
                <a:ea typeface="MS PGothic" charset="-128"/>
                <a:cs typeface="ＭＳ Ｐゴシック" charset="-128"/>
              </a:rPr>
              <a:t>Network Data Plane Part 3</a:t>
            </a:r>
          </a:p>
        </p:txBody>
      </p:sp>
      <p:sp>
        <p:nvSpPr>
          <p:cNvPr id="15364" name="Rectangle 3"/>
          <p:cNvSpPr>
            <a:spLocks noGrp="1" noChangeArrowheads="1"/>
          </p:cNvSpPr>
          <p:nvPr>
            <p:ph type="body" idx="1"/>
          </p:nvPr>
        </p:nvSpPr>
        <p:spPr>
          <a:xfrm>
            <a:off x="685800" y="1146174"/>
            <a:ext cx="8229600" cy="4949825"/>
          </a:xfrm>
        </p:spPr>
        <p:txBody>
          <a:bodyPr/>
          <a:lstStyle/>
          <a:p>
            <a:pPr marL="0" indent="0">
              <a:lnSpc>
                <a:spcPct val="90000"/>
              </a:lnSpc>
              <a:buNone/>
              <a:defRPr/>
            </a:pPr>
            <a:r>
              <a:rPr lang="en-US" altLang="en-US" sz="2400" dirty="0">
                <a:solidFill>
                  <a:schemeClr val="accent2"/>
                </a:solidFill>
              </a:rPr>
              <a:t>Miscellaneous topics related to network layer (IP) data plane (and VLAN)</a:t>
            </a:r>
          </a:p>
          <a:p>
            <a:pPr marL="0" indent="0">
              <a:lnSpc>
                <a:spcPct val="90000"/>
              </a:lnSpc>
              <a:buNone/>
              <a:defRPr/>
            </a:pPr>
            <a:endParaRPr lang="en-US" altLang="en-US" sz="800" dirty="0"/>
          </a:p>
          <a:p>
            <a:pPr>
              <a:lnSpc>
                <a:spcPct val="90000"/>
              </a:lnSpc>
              <a:defRPr/>
            </a:pPr>
            <a:r>
              <a:rPr lang="en-US" altLang="en-US" dirty="0"/>
              <a:t>Link/Path MTU and IPv4 Fragmentation and Reassembly </a:t>
            </a:r>
            <a:endParaRPr lang="en-US" altLang="en-US" b="1" dirty="0">
              <a:solidFill>
                <a:srgbClr val="FF0000"/>
              </a:solidFill>
            </a:endParaRPr>
          </a:p>
          <a:p>
            <a:pPr>
              <a:lnSpc>
                <a:spcPct val="90000"/>
              </a:lnSpc>
              <a:defRPr/>
            </a:pPr>
            <a:r>
              <a:rPr lang="en-US" altLang="en-US" dirty="0"/>
              <a:t>NAT (network address translation)</a:t>
            </a:r>
          </a:p>
          <a:p>
            <a:pPr>
              <a:lnSpc>
                <a:spcPct val="90000"/>
              </a:lnSpc>
              <a:defRPr/>
            </a:pPr>
            <a:r>
              <a:rPr lang="en-US" altLang="en-US" dirty="0"/>
              <a:t>IPv6 and IPv6 Transition </a:t>
            </a:r>
          </a:p>
          <a:p>
            <a:pPr>
              <a:lnSpc>
                <a:spcPct val="90000"/>
              </a:lnSpc>
              <a:defRPr/>
            </a:pPr>
            <a:r>
              <a:rPr lang="en-US" altLang="en-US" dirty="0"/>
              <a:t>Virtual Circuit and MPLS</a:t>
            </a:r>
          </a:p>
          <a:p>
            <a:pPr>
              <a:lnSpc>
                <a:spcPct val="90000"/>
              </a:lnSpc>
              <a:defRPr/>
            </a:pPr>
            <a:r>
              <a:rPr lang="en-US" altLang="en-US" dirty="0"/>
              <a:t>VLAN</a:t>
            </a:r>
            <a:endParaRPr lang="en-US" altLang="en-US" sz="400" dirty="0">
              <a:solidFill>
                <a:schemeClr val="tx2"/>
              </a:solidFill>
            </a:endParaRPr>
          </a:p>
          <a:p>
            <a:pPr marL="457200" indent="-457200">
              <a:lnSpc>
                <a:spcPct val="90000"/>
              </a:lnSpc>
              <a:defRPr/>
            </a:pPr>
            <a:endParaRPr lang="en-US" altLang="en-US" sz="400" dirty="0">
              <a:solidFill>
                <a:schemeClr val="tx2"/>
              </a:solidFill>
            </a:endParaRPr>
          </a:p>
          <a:p>
            <a:pPr marL="457200" indent="-457200">
              <a:lnSpc>
                <a:spcPct val="90000"/>
              </a:lnSpc>
              <a:defRPr/>
            </a:pPr>
            <a:endParaRPr lang="en-US" altLang="en-US" sz="400" dirty="0">
              <a:solidFill>
                <a:schemeClr val="tx2"/>
              </a:solidFill>
            </a:endParaRPr>
          </a:p>
          <a:p>
            <a:pPr marL="457200" indent="-457200">
              <a:lnSpc>
                <a:spcPct val="90000"/>
              </a:lnSpc>
              <a:defRPr/>
            </a:pPr>
            <a:endParaRPr lang="en-US" altLang="en-US" sz="400" dirty="0">
              <a:solidFill>
                <a:schemeClr val="tx2"/>
              </a:solidFill>
            </a:endParaRPr>
          </a:p>
          <a:p>
            <a:pPr marL="457200" indent="-457200">
              <a:lnSpc>
                <a:spcPct val="90000"/>
              </a:lnSpc>
              <a:defRPr/>
            </a:pPr>
            <a:endParaRPr lang="en-US" altLang="en-US" sz="400" dirty="0">
              <a:solidFill>
                <a:schemeClr val="tx2"/>
              </a:solidFill>
            </a:endParaRPr>
          </a:p>
          <a:p>
            <a:pPr marL="457200" indent="-457200">
              <a:lnSpc>
                <a:spcPct val="90000"/>
              </a:lnSpc>
              <a:defRPr/>
            </a:pPr>
            <a:endParaRPr lang="en-US" altLang="en-US" sz="400" dirty="0">
              <a:solidFill>
                <a:schemeClr val="tx2"/>
              </a:solidFill>
            </a:endParaRPr>
          </a:p>
          <a:p>
            <a:pPr marL="457200" indent="-457200">
              <a:lnSpc>
                <a:spcPct val="90000"/>
              </a:lnSpc>
              <a:defRPr/>
            </a:pPr>
            <a:endParaRPr lang="en-US" altLang="en-US" sz="800" dirty="0">
              <a:solidFill>
                <a:schemeClr val="tx2"/>
              </a:solidFill>
            </a:endParaRPr>
          </a:p>
          <a:p>
            <a:pPr marL="457200" indent="-457200">
              <a:lnSpc>
                <a:spcPct val="90000"/>
              </a:lnSpc>
              <a:buClr>
                <a:srgbClr val="000099"/>
              </a:buClr>
              <a:buSzPct val="75000"/>
              <a:buFont typeface="Wingdings" pitchFamily="2" charset="2"/>
              <a:buNone/>
              <a:defRPr/>
            </a:pPr>
            <a:r>
              <a:rPr lang="en-US" altLang="en-US" sz="2200" b="1" dirty="0">
                <a:solidFill>
                  <a:srgbClr val="990000"/>
                </a:solidFill>
              </a:rPr>
              <a:t>Readings: </a:t>
            </a:r>
            <a:r>
              <a:rPr lang="en-US" altLang="en-US" sz="2000" dirty="0">
                <a:solidFill>
                  <a:srgbClr val="800000"/>
                </a:solidFill>
              </a:rPr>
              <a:t>Textbook: Chapter 4, Sections 4.3.1-4.3.2, 4.3.4-4.3.5; </a:t>
            </a:r>
            <a:r>
              <a:rPr lang="en-US" altLang="en-US" sz="2000">
                <a:solidFill>
                  <a:srgbClr val="800000"/>
                </a:solidFill>
              </a:rPr>
              <a:t>Chapter 5: </a:t>
            </a:r>
            <a:r>
              <a:rPr lang="en-US" altLang="en-US" sz="2000" dirty="0">
                <a:solidFill>
                  <a:srgbClr val="800000"/>
                </a:solidFill>
              </a:rPr>
              <a:t>Section 5.6; Chapter 6: Sections 6.4.4 &amp; </a:t>
            </a:r>
            <a:r>
              <a:rPr lang="en-US" altLang="en-US" sz="2000">
                <a:solidFill>
                  <a:srgbClr val="800000"/>
                </a:solidFill>
              </a:rPr>
              <a:t>Section 6.5; Section 6.7</a:t>
            </a:r>
            <a:endParaRPr lang="en-US" altLang="en-US" sz="2000" dirty="0">
              <a:solidFill>
                <a:srgbClr val="800000"/>
              </a:solidFill>
            </a:endParaRPr>
          </a:p>
        </p:txBody>
      </p:sp>
      <p:sp>
        <p:nvSpPr>
          <p:cNvPr id="2" name="页脚占位符 1"/>
          <p:cNvSpPr>
            <a:spLocks noGrp="1"/>
          </p:cNvSpPr>
          <p:nvPr>
            <p:ph type="ftr" sz="quarter" idx="10"/>
          </p:nvPr>
        </p:nvSpPr>
        <p:spPr>
          <a:xfrm>
            <a:off x="685800" y="6248400"/>
            <a:ext cx="3581400" cy="304800"/>
          </a:xfrm>
        </p:spPr>
        <p:txBody>
          <a:bodyPr/>
          <a:lstStyle/>
          <a:p>
            <a:pPr>
              <a:defRPr/>
            </a:pPr>
            <a:r>
              <a:rPr lang="en-US" dirty="0"/>
              <a:t>CSci4211:           Network Data Plane Part 3</a:t>
            </a:r>
          </a:p>
        </p:txBody>
      </p:sp>
      <p:sp>
        <p:nvSpPr>
          <p:cNvPr id="3" name="灯片编号占位符 2"/>
          <p:cNvSpPr>
            <a:spLocks noGrp="1"/>
          </p:cNvSpPr>
          <p:nvPr>
            <p:ph type="sldNum" sz="quarter" idx="11"/>
          </p:nvPr>
        </p:nvSpPr>
        <p:spPr>
          <a:xfrm>
            <a:off x="6477000" y="6226629"/>
            <a:ext cx="29718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03A5C92F-B28F-C040-9DB4-57AC82188682}" type="slidenum">
              <a:rPr lang="en-US" altLang="en-US" sz="1200"/>
              <a:pPr>
                <a:spcBef>
                  <a:spcPct val="0"/>
                </a:spcBef>
                <a:buFontTx/>
                <a:buNone/>
              </a:pPr>
              <a:t>1</a:t>
            </a:fld>
            <a:endParaRPr lang="en-US" altLang="en-US" sz="1200" dirty="0"/>
          </a:p>
        </p:txBody>
      </p:sp>
    </p:spTree>
    <p:extLst>
      <p:ext uri="{BB962C8B-B14F-4D97-AF65-F5344CB8AC3E}">
        <p14:creationId xmlns:p14="http://schemas.microsoft.com/office/powerpoint/2010/main" val="338771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title"/>
          </p:nvPr>
        </p:nvSpPr>
        <p:spPr>
          <a:xfrm>
            <a:off x="533400" y="228600"/>
            <a:ext cx="8124825" cy="1143000"/>
          </a:xfrm>
        </p:spPr>
        <p:txBody>
          <a:bodyPr/>
          <a:lstStyle/>
          <a:p>
            <a:pPr>
              <a:defRPr/>
            </a:pPr>
            <a:r>
              <a:rPr lang="en-US" altLang="en-US" sz="3200">
                <a:ea typeface="MS PGothic" charset="-128"/>
                <a:cs typeface="ＭＳ Ｐゴシック" charset="-128"/>
              </a:rPr>
              <a:t>ICMP: Internet Control Message Protocol</a:t>
            </a:r>
            <a:endParaRPr lang="en-US" altLang="en-US">
              <a:ea typeface="MS PGothic" charset="-128"/>
              <a:cs typeface="ＭＳ Ｐゴシック" charset="-128"/>
            </a:endParaRPr>
          </a:p>
        </p:txBody>
      </p:sp>
      <p:sp>
        <p:nvSpPr>
          <p:cNvPr id="103426" name="Rectangle 3"/>
          <p:cNvSpPr>
            <a:spLocks noGrp="1" noChangeArrowheads="1"/>
          </p:cNvSpPr>
          <p:nvPr>
            <p:ph type="body" sz="half" idx="1"/>
          </p:nvPr>
        </p:nvSpPr>
        <p:spPr>
          <a:xfrm>
            <a:off x="685800" y="1371600"/>
            <a:ext cx="3810000" cy="4648200"/>
          </a:xfrm>
        </p:spPr>
        <p:txBody>
          <a:bodyPr/>
          <a:lstStyle/>
          <a:p>
            <a:pPr>
              <a:lnSpc>
                <a:spcPct val="90000"/>
              </a:lnSpc>
              <a:defRPr/>
            </a:pPr>
            <a:r>
              <a:rPr lang="en-US" altLang="en-US" sz="2000">
                <a:ea typeface="MS PGothic" charset="-128"/>
                <a:cs typeface="ＭＳ Ｐゴシック" charset="-128"/>
              </a:rPr>
              <a:t>used by hosts, routers, gateways to communication network-level information</a:t>
            </a:r>
          </a:p>
          <a:p>
            <a:pPr lvl="1">
              <a:lnSpc>
                <a:spcPct val="90000"/>
              </a:lnSpc>
              <a:defRPr/>
            </a:pPr>
            <a:r>
              <a:rPr lang="en-US" altLang="en-US" sz="2000" dirty="0">
                <a:ea typeface="MS PGothic" charset="-128"/>
              </a:rPr>
              <a:t>error reporting: unreachable host, network, port, protocol</a:t>
            </a:r>
          </a:p>
          <a:p>
            <a:pPr lvl="1">
              <a:lnSpc>
                <a:spcPct val="90000"/>
              </a:lnSpc>
              <a:defRPr/>
            </a:pPr>
            <a:r>
              <a:rPr lang="en-US" altLang="en-US" sz="2000" dirty="0">
                <a:ea typeface="MS PGothic" charset="-128"/>
              </a:rPr>
              <a:t>echo request/reply (used by ping)</a:t>
            </a:r>
          </a:p>
          <a:p>
            <a:pPr>
              <a:lnSpc>
                <a:spcPct val="90000"/>
              </a:lnSpc>
              <a:defRPr/>
            </a:pPr>
            <a:r>
              <a:rPr lang="en-US" altLang="en-US" sz="2000" dirty="0">
                <a:ea typeface="MS PGothic" charset="-128"/>
                <a:cs typeface="ＭＳ Ｐゴシック" charset="-128"/>
              </a:rPr>
              <a:t>network-layer </a:t>
            </a:r>
            <a:r>
              <a:rPr lang="ja-JP" altLang="en-US" sz="2000" dirty="0">
                <a:ea typeface="MS PGothic" charset="-128"/>
                <a:cs typeface="ＭＳ Ｐゴシック" charset="-128"/>
              </a:rPr>
              <a:t>“</a:t>
            </a:r>
            <a:r>
              <a:rPr lang="en-US" altLang="ja-JP" sz="2000" dirty="0">
                <a:ea typeface="MS PGothic" charset="-128"/>
                <a:cs typeface="ＭＳ Ｐゴシック" charset="-128"/>
              </a:rPr>
              <a:t>above</a:t>
            </a:r>
            <a:r>
              <a:rPr lang="ja-JP" altLang="en-US" sz="2000" dirty="0">
                <a:ea typeface="MS PGothic" charset="-128"/>
                <a:cs typeface="ＭＳ Ｐゴシック" charset="-128"/>
              </a:rPr>
              <a:t>”</a:t>
            </a:r>
            <a:r>
              <a:rPr lang="en-US" altLang="ja-JP" sz="2000" dirty="0">
                <a:ea typeface="MS PGothic" charset="-128"/>
                <a:cs typeface="ＭＳ Ｐゴシック" charset="-128"/>
              </a:rPr>
              <a:t> IP:</a:t>
            </a:r>
          </a:p>
          <a:p>
            <a:pPr lvl="1">
              <a:lnSpc>
                <a:spcPct val="90000"/>
              </a:lnSpc>
              <a:defRPr/>
            </a:pPr>
            <a:r>
              <a:rPr lang="en-US" altLang="en-US" sz="2000" dirty="0">
                <a:ea typeface="MS PGothic" charset="-128"/>
              </a:rPr>
              <a:t>ICMP </a:t>
            </a:r>
            <a:r>
              <a:rPr lang="en-US" altLang="en-US" sz="2000" dirty="0" err="1">
                <a:ea typeface="MS PGothic" charset="-128"/>
              </a:rPr>
              <a:t>msgs</a:t>
            </a:r>
            <a:r>
              <a:rPr lang="en-US" altLang="en-US" sz="2000" dirty="0">
                <a:ea typeface="MS PGothic" charset="-128"/>
              </a:rPr>
              <a:t> carried in IP datagrams</a:t>
            </a:r>
          </a:p>
          <a:p>
            <a:pPr>
              <a:lnSpc>
                <a:spcPct val="90000"/>
              </a:lnSpc>
              <a:defRPr/>
            </a:pPr>
            <a:r>
              <a:rPr lang="en-US" altLang="en-US" sz="2000" dirty="0">
                <a:solidFill>
                  <a:schemeClr val="accent2"/>
                </a:solidFill>
                <a:ea typeface="MS PGothic" charset="-128"/>
                <a:cs typeface="ＭＳ Ｐゴシック" charset="-128"/>
              </a:rPr>
              <a:t>ICMP message:</a:t>
            </a:r>
            <a:r>
              <a:rPr lang="en-US" altLang="en-US" sz="2000" dirty="0">
                <a:ea typeface="MS PGothic" charset="-128"/>
                <a:cs typeface="ＭＳ Ｐゴシック" charset="-128"/>
              </a:rPr>
              <a:t> type, code plus first 8 bytes of IP datagram causing error</a:t>
            </a:r>
          </a:p>
        </p:txBody>
      </p:sp>
      <p:sp>
        <p:nvSpPr>
          <p:cNvPr id="31747" name="Text Box 4"/>
          <p:cNvSpPr txBox="1">
            <a:spLocks noChangeArrowheads="1"/>
          </p:cNvSpPr>
          <p:nvPr/>
        </p:nvSpPr>
        <p:spPr bwMode="auto">
          <a:xfrm>
            <a:off x="4419600" y="1219200"/>
            <a:ext cx="4301177"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u="sng" dirty="0">
                <a:latin typeface="Arial" charset="0"/>
              </a:rPr>
              <a:t>Type</a:t>
            </a:r>
            <a:r>
              <a:rPr lang="en-US" altLang="en-US" sz="1800" dirty="0">
                <a:latin typeface="Arial" charset="0"/>
              </a:rPr>
              <a:t>  </a:t>
            </a:r>
            <a:r>
              <a:rPr lang="en-US" altLang="en-US" sz="1800" u="sng" dirty="0">
                <a:latin typeface="Arial" charset="0"/>
              </a:rPr>
              <a:t>Code</a:t>
            </a:r>
            <a:r>
              <a:rPr lang="en-US" altLang="en-US" sz="1800" dirty="0">
                <a:latin typeface="Arial" charset="0"/>
              </a:rPr>
              <a:t>  </a:t>
            </a:r>
            <a:r>
              <a:rPr lang="en-US" altLang="en-US" sz="1800" u="sng" dirty="0">
                <a:latin typeface="Arial" charset="0"/>
              </a:rPr>
              <a:t>description</a:t>
            </a:r>
            <a:endParaRPr lang="en-US" altLang="en-US" sz="1800" dirty="0">
              <a:latin typeface="Arial" charset="0"/>
            </a:endParaRPr>
          </a:p>
          <a:p>
            <a:pPr>
              <a:spcBef>
                <a:spcPct val="0"/>
              </a:spcBef>
              <a:buFontTx/>
              <a:buNone/>
            </a:pPr>
            <a:r>
              <a:rPr lang="en-US" altLang="en-US" sz="1800" dirty="0">
                <a:latin typeface="Arial" charset="0"/>
              </a:rPr>
              <a:t>0        0         </a:t>
            </a:r>
            <a:r>
              <a:rPr lang="en-US" altLang="en-US" sz="1800" dirty="0">
                <a:solidFill>
                  <a:srgbClr val="FF0000"/>
                </a:solidFill>
                <a:latin typeface="Arial" charset="0"/>
              </a:rPr>
              <a:t>echo reply (ping)</a:t>
            </a:r>
          </a:p>
          <a:p>
            <a:pPr>
              <a:spcBef>
                <a:spcPct val="0"/>
              </a:spcBef>
              <a:buFontTx/>
              <a:buNone/>
            </a:pPr>
            <a:r>
              <a:rPr lang="en-US" altLang="en-US" sz="1800" dirty="0">
                <a:latin typeface="Arial" charset="0"/>
              </a:rPr>
              <a:t>3        0         </a:t>
            </a:r>
            <a:r>
              <a:rPr lang="en-US" altLang="en-US" sz="1800" dirty="0" err="1">
                <a:solidFill>
                  <a:srgbClr val="FF0000"/>
                </a:solidFill>
                <a:latin typeface="Arial" charset="0"/>
              </a:rPr>
              <a:t>dest</a:t>
            </a:r>
            <a:r>
              <a:rPr lang="en-US" altLang="en-US" sz="1800" dirty="0">
                <a:solidFill>
                  <a:srgbClr val="FF0000"/>
                </a:solidFill>
                <a:latin typeface="Arial" charset="0"/>
              </a:rPr>
              <a:t>. network unreachable</a:t>
            </a:r>
          </a:p>
          <a:p>
            <a:pPr>
              <a:spcBef>
                <a:spcPct val="0"/>
              </a:spcBef>
              <a:buFontTx/>
              <a:buNone/>
            </a:pPr>
            <a:r>
              <a:rPr lang="en-US" altLang="en-US" sz="1800" dirty="0">
                <a:latin typeface="Arial" charset="0"/>
              </a:rPr>
              <a:t>3        1         </a:t>
            </a:r>
            <a:r>
              <a:rPr lang="en-US" altLang="en-US" sz="1800" dirty="0" err="1">
                <a:solidFill>
                  <a:srgbClr val="FF0000"/>
                </a:solidFill>
                <a:latin typeface="Arial" charset="0"/>
              </a:rPr>
              <a:t>dest</a:t>
            </a:r>
            <a:r>
              <a:rPr lang="en-US" altLang="en-US" sz="1800" dirty="0">
                <a:solidFill>
                  <a:srgbClr val="FF0000"/>
                </a:solidFill>
                <a:latin typeface="Arial" charset="0"/>
              </a:rPr>
              <a:t> host unreachable</a:t>
            </a:r>
          </a:p>
          <a:p>
            <a:pPr>
              <a:spcBef>
                <a:spcPct val="0"/>
              </a:spcBef>
              <a:buFontTx/>
              <a:buNone/>
            </a:pPr>
            <a:r>
              <a:rPr lang="en-US" altLang="en-US" sz="1800" dirty="0">
                <a:latin typeface="Arial" charset="0"/>
              </a:rPr>
              <a:t>3        2         </a:t>
            </a:r>
            <a:r>
              <a:rPr lang="en-US" altLang="en-US" sz="1800" dirty="0" err="1">
                <a:latin typeface="Arial" charset="0"/>
              </a:rPr>
              <a:t>dest</a:t>
            </a:r>
            <a:r>
              <a:rPr lang="en-US" altLang="en-US" sz="1800" dirty="0">
                <a:latin typeface="Arial" charset="0"/>
              </a:rPr>
              <a:t> protocol unreachable</a:t>
            </a:r>
          </a:p>
          <a:p>
            <a:pPr marL="342900" indent="-342900">
              <a:spcBef>
                <a:spcPct val="0"/>
              </a:spcBef>
              <a:buFontTx/>
              <a:buAutoNum type="arabicPlain" startAt="3"/>
            </a:pPr>
            <a:r>
              <a:rPr lang="en-US" altLang="en-US" sz="1800" dirty="0">
                <a:latin typeface="Arial" charset="0"/>
              </a:rPr>
              <a:t>     3         </a:t>
            </a:r>
            <a:r>
              <a:rPr lang="en-US" altLang="en-US" sz="1800" dirty="0" err="1">
                <a:latin typeface="Arial" charset="0"/>
              </a:rPr>
              <a:t>dest</a:t>
            </a:r>
            <a:r>
              <a:rPr lang="en-US" altLang="en-US" sz="1800" dirty="0">
                <a:latin typeface="Arial" charset="0"/>
              </a:rPr>
              <a:t> port unreachable </a:t>
            </a:r>
          </a:p>
          <a:p>
            <a:pPr>
              <a:spcBef>
                <a:spcPct val="0"/>
              </a:spcBef>
              <a:buFontTx/>
              <a:buNone/>
            </a:pPr>
            <a:r>
              <a:rPr lang="en-US" altLang="en-US" sz="1800" dirty="0">
                <a:latin typeface="Arial" charset="0"/>
              </a:rPr>
              <a:t>3        4</a:t>
            </a:r>
            <a:r>
              <a:rPr lang="en-US" sz="1800" dirty="0"/>
              <a:t>         </a:t>
            </a:r>
            <a:r>
              <a:rPr lang="en-US" sz="1800" dirty="0">
                <a:solidFill>
                  <a:srgbClr val="FF0000"/>
                </a:solidFill>
                <a:latin typeface="Arial" charset="0"/>
              </a:rPr>
              <a:t>datagram</a:t>
            </a:r>
            <a:r>
              <a:rPr lang="en-US" altLang="en-US" sz="1800" dirty="0">
                <a:solidFill>
                  <a:srgbClr val="FF0000"/>
                </a:solidFill>
                <a:latin typeface="Arial" charset="0"/>
              </a:rPr>
              <a:t> too big</a:t>
            </a:r>
          </a:p>
          <a:p>
            <a:pPr>
              <a:spcBef>
                <a:spcPct val="0"/>
              </a:spcBef>
              <a:buFontTx/>
              <a:buNone/>
            </a:pPr>
            <a:r>
              <a:rPr lang="en-US" altLang="en-US" sz="1800" dirty="0">
                <a:latin typeface="Arial" charset="0"/>
              </a:rPr>
              <a:t>3        6         </a:t>
            </a:r>
            <a:r>
              <a:rPr lang="en-US" altLang="en-US" sz="1800" dirty="0" err="1">
                <a:solidFill>
                  <a:srgbClr val="FF0000"/>
                </a:solidFill>
                <a:latin typeface="Arial" charset="0"/>
              </a:rPr>
              <a:t>dest</a:t>
            </a:r>
            <a:r>
              <a:rPr lang="en-US" altLang="en-US" sz="1800" dirty="0">
                <a:solidFill>
                  <a:srgbClr val="FF0000"/>
                </a:solidFill>
                <a:latin typeface="Arial" charset="0"/>
              </a:rPr>
              <a:t> network unknown</a:t>
            </a:r>
          </a:p>
          <a:p>
            <a:pPr>
              <a:spcBef>
                <a:spcPct val="0"/>
              </a:spcBef>
              <a:buFontTx/>
              <a:buNone/>
            </a:pPr>
            <a:r>
              <a:rPr lang="en-US" altLang="en-US" sz="1800" dirty="0">
                <a:latin typeface="Arial" charset="0"/>
              </a:rPr>
              <a:t>3        7         </a:t>
            </a:r>
            <a:r>
              <a:rPr lang="en-US" altLang="en-US" sz="1800" dirty="0" err="1">
                <a:solidFill>
                  <a:srgbClr val="FF0000"/>
                </a:solidFill>
                <a:latin typeface="Arial" charset="0"/>
              </a:rPr>
              <a:t>dest</a:t>
            </a:r>
            <a:r>
              <a:rPr lang="en-US" altLang="en-US" sz="1800" dirty="0">
                <a:solidFill>
                  <a:srgbClr val="FF0000"/>
                </a:solidFill>
                <a:latin typeface="Arial" charset="0"/>
              </a:rPr>
              <a:t> host unknown</a:t>
            </a:r>
            <a:endParaRPr lang="en-US" altLang="en-US" sz="1800" dirty="0">
              <a:latin typeface="Arial" charset="0"/>
            </a:endParaRPr>
          </a:p>
          <a:p>
            <a:pPr>
              <a:spcBef>
                <a:spcPct val="0"/>
              </a:spcBef>
              <a:buFontTx/>
              <a:buNone/>
            </a:pPr>
            <a:r>
              <a:rPr lang="en-US" altLang="en-US" sz="1800" dirty="0">
                <a:latin typeface="Arial" charset="0"/>
              </a:rPr>
              <a:t>4        0         source quench (congestion</a:t>
            </a:r>
          </a:p>
          <a:p>
            <a:pPr>
              <a:spcBef>
                <a:spcPct val="0"/>
              </a:spcBef>
              <a:buFontTx/>
              <a:buNone/>
            </a:pPr>
            <a:r>
              <a:rPr lang="en-US" altLang="en-US" sz="1800" dirty="0">
                <a:latin typeface="Arial" charset="0"/>
              </a:rPr>
              <a:t>                     control - not used)</a:t>
            </a:r>
          </a:p>
          <a:p>
            <a:pPr>
              <a:spcBef>
                <a:spcPct val="0"/>
              </a:spcBef>
              <a:buFontTx/>
              <a:buNone/>
            </a:pPr>
            <a:r>
              <a:rPr lang="en-US" altLang="en-US" sz="1800" dirty="0">
                <a:latin typeface="Arial" charset="0"/>
              </a:rPr>
              <a:t>5       0,1       </a:t>
            </a:r>
            <a:r>
              <a:rPr lang="en-US" altLang="en-US" sz="1800" i="1" dirty="0">
                <a:solidFill>
                  <a:schemeClr val="accent2"/>
                </a:solidFill>
                <a:latin typeface="Arial" charset="0"/>
              </a:rPr>
              <a:t>redirect for network/host</a:t>
            </a:r>
          </a:p>
          <a:p>
            <a:pPr>
              <a:spcBef>
                <a:spcPct val="0"/>
              </a:spcBef>
              <a:buFontTx/>
              <a:buNone/>
            </a:pPr>
            <a:r>
              <a:rPr lang="en-US" altLang="en-US" sz="1800" dirty="0">
                <a:latin typeface="Arial" charset="0"/>
              </a:rPr>
              <a:t>8        0         </a:t>
            </a:r>
            <a:r>
              <a:rPr lang="en-US" altLang="en-US" sz="1800" dirty="0">
                <a:solidFill>
                  <a:srgbClr val="FF0000"/>
                </a:solidFill>
                <a:latin typeface="Arial" charset="0"/>
              </a:rPr>
              <a:t>echo request (ping)</a:t>
            </a:r>
          </a:p>
          <a:p>
            <a:pPr>
              <a:spcBef>
                <a:spcPct val="0"/>
              </a:spcBef>
              <a:buFontTx/>
              <a:buNone/>
            </a:pPr>
            <a:r>
              <a:rPr lang="en-US" altLang="en-US" sz="1800" dirty="0">
                <a:latin typeface="Arial" charset="0"/>
              </a:rPr>
              <a:t>9        0         route advertisement</a:t>
            </a:r>
          </a:p>
          <a:p>
            <a:pPr>
              <a:spcBef>
                <a:spcPct val="0"/>
              </a:spcBef>
              <a:buFontTx/>
              <a:buNone/>
            </a:pPr>
            <a:r>
              <a:rPr lang="en-US" altLang="en-US" sz="1800" dirty="0">
                <a:latin typeface="Arial" charset="0"/>
              </a:rPr>
              <a:t>10      0         router solicitation</a:t>
            </a:r>
          </a:p>
          <a:p>
            <a:pPr>
              <a:spcBef>
                <a:spcPct val="0"/>
              </a:spcBef>
              <a:buFontTx/>
              <a:buNone/>
            </a:pPr>
            <a:r>
              <a:rPr lang="en-US" altLang="en-US" sz="1800" dirty="0">
                <a:latin typeface="Arial" charset="0"/>
              </a:rPr>
              <a:t>11      0         </a:t>
            </a:r>
            <a:r>
              <a:rPr lang="en-US" altLang="en-US" sz="1800" dirty="0">
                <a:solidFill>
                  <a:srgbClr val="FF0000"/>
                </a:solidFill>
                <a:latin typeface="Arial" charset="0"/>
              </a:rPr>
              <a:t>TTL expired</a:t>
            </a:r>
          </a:p>
          <a:p>
            <a:pPr>
              <a:spcBef>
                <a:spcPct val="0"/>
              </a:spcBef>
              <a:buFontTx/>
              <a:buNone/>
            </a:pPr>
            <a:r>
              <a:rPr lang="en-US" altLang="en-US" sz="1800" dirty="0">
                <a:latin typeface="Arial" charset="0"/>
              </a:rPr>
              <a:t>12      0         bad IP header</a:t>
            </a:r>
          </a:p>
          <a:p>
            <a:pPr>
              <a:spcBef>
                <a:spcPct val="0"/>
              </a:spcBef>
              <a:buFontTx/>
              <a:buNone/>
            </a:pPr>
            <a:endParaRPr lang="en-US" altLang="en-US" sz="1800" dirty="0">
              <a:latin typeface="Arial" charset="0"/>
            </a:endParaRPr>
          </a:p>
        </p:txBody>
      </p:sp>
      <p:sp>
        <p:nvSpPr>
          <p:cNvPr id="103429" name="灯片编号占位符 2"/>
          <p:cNvSpPr>
            <a:spLocks noGrp="1"/>
          </p:cNvSpPr>
          <p:nvPr>
            <p:ph type="sldNum" sz="quarter" idx="12"/>
          </p:nvPr>
        </p:nvSpPr>
        <p:spPr>
          <a:xfrm>
            <a:off x="7172325" y="6297513"/>
            <a:ext cx="29718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defRPr/>
            </a:pPr>
            <a:fld id="{59B93692-AC1B-A441-8689-FC8590497EDF}" type="slidenum">
              <a:rPr lang="en-US" altLang="en-US" sz="1200"/>
              <a:pPr algn="ctr">
                <a:spcBef>
                  <a:spcPct val="0"/>
                </a:spcBef>
                <a:buFontTx/>
                <a:buNone/>
                <a:defRPr/>
              </a:pPr>
              <a:t>10</a:t>
            </a:fld>
            <a:endParaRPr lang="en-US" altLang="en-US" sz="1200" dirty="0"/>
          </a:p>
        </p:txBody>
      </p:sp>
      <p:sp>
        <p:nvSpPr>
          <p:cNvPr id="7" name="页脚占位符 1"/>
          <p:cNvSpPr>
            <a:spLocks noGrp="1"/>
          </p:cNvSpPr>
          <p:nvPr>
            <p:ph type="ftr" sz="quarter" idx="10"/>
          </p:nvPr>
        </p:nvSpPr>
        <p:spPr>
          <a:xfrm>
            <a:off x="685800" y="6248400"/>
            <a:ext cx="3581400" cy="304800"/>
          </a:xfrm>
        </p:spPr>
        <p:txBody>
          <a:bodyPr/>
          <a:lstStyle/>
          <a:p>
            <a:pPr>
              <a:defRPr/>
            </a:pPr>
            <a:r>
              <a:rPr lang="en-US" dirty="0"/>
              <a:t>CSci4211:           Network Data Plane Part 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a:xfrm>
            <a:off x="685800" y="76200"/>
            <a:ext cx="7772400" cy="838200"/>
          </a:xfrm>
        </p:spPr>
        <p:txBody>
          <a:bodyPr/>
          <a:lstStyle/>
          <a:p>
            <a:pPr>
              <a:defRPr/>
            </a:pPr>
            <a:r>
              <a:rPr lang="en-US" altLang="en-US" sz="3200">
                <a:ea typeface="MS PGothic" charset="-128"/>
                <a:cs typeface="ＭＳ Ｐゴシック" charset="-128"/>
              </a:rPr>
              <a:t>ICMP Message Transport &amp; Usage</a:t>
            </a:r>
          </a:p>
        </p:txBody>
      </p:sp>
      <p:sp>
        <p:nvSpPr>
          <p:cNvPr id="105474" name="Rectangle 3"/>
          <p:cNvSpPr>
            <a:spLocks noGrp="1" noChangeArrowheads="1"/>
          </p:cNvSpPr>
          <p:nvPr>
            <p:ph type="body" idx="1"/>
          </p:nvPr>
        </p:nvSpPr>
        <p:spPr>
          <a:xfrm>
            <a:off x="685800" y="1143000"/>
            <a:ext cx="7772400" cy="4648200"/>
          </a:xfrm>
        </p:spPr>
        <p:txBody>
          <a:bodyPr/>
          <a:lstStyle/>
          <a:p>
            <a:pPr>
              <a:defRPr/>
            </a:pPr>
            <a:r>
              <a:rPr lang="en-US" altLang="en-US" sz="2400" dirty="0">
                <a:ea typeface="MS PGothic" charset="-128"/>
                <a:cs typeface="ＭＳ Ｐゴシック" charset="-128"/>
              </a:rPr>
              <a:t>ICMP messages carried in IP datagrams</a:t>
            </a:r>
          </a:p>
          <a:p>
            <a:pPr>
              <a:defRPr/>
            </a:pPr>
            <a:r>
              <a:rPr lang="en-US" altLang="en-US" sz="2400" dirty="0">
                <a:ea typeface="MS PGothic" charset="-128"/>
                <a:cs typeface="ＭＳ Ｐゴシック" charset="-128"/>
              </a:rPr>
              <a:t>Treated like any other datagrams</a:t>
            </a:r>
          </a:p>
          <a:p>
            <a:pPr lvl="1">
              <a:defRPr/>
            </a:pPr>
            <a:r>
              <a:rPr lang="en-US" altLang="en-US" sz="1800" dirty="0">
                <a:ea typeface="MS PGothic" charset="-128"/>
              </a:rPr>
              <a:t>But no error message sent if ICMP message causes error</a:t>
            </a:r>
          </a:p>
          <a:p>
            <a:pPr>
              <a:defRPr/>
            </a:pPr>
            <a:r>
              <a:rPr lang="en-US" altLang="en-US" sz="2400" dirty="0">
                <a:ea typeface="MS PGothic" charset="-128"/>
                <a:cs typeface="ＭＳ Ｐゴシック" charset="-128"/>
              </a:rPr>
              <a:t>Message sent to the source</a:t>
            </a:r>
          </a:p>
          <a:p>
            <a:pPr lvl="1">
              <a:defRPr/>
            </a:pPr>
            <a:r>
              <a:rPr lang="en-US" altLang="en-US" sz="1800" dirty="0">
                <a:ea typeface="MS PGothic" charset="-128"/>
              </a:rPr>
              <a:t>8 bytes of the original header included</a:t>
            </a:r>
          </a:p>
          <a:p>
            <a:pPr>
              <a:defRPr/>
            </a:pPr>
            <a:r>
              <a:rPr lang="en-US" altLang="en-US" sz="2400" dirty="0">
                <a:ea typeface="MS PGothic" charset="-128"/>
                <a:cs typeface="ＭＳ Ｐゴシック" charset="-128"/>
              </a:rPr>
              <a:t>ICMP Usage (non-error, informational): Examples</a:t>
            </a:r>
          </a:p>
          <a:p>
            <a:pPr lvl="1">
              <a:defRPr/>
            </a:pPr>
            <a:r>
              <a:rPr lang="en-US" altLang="en-US" sz="1800" dirty="0">
                <a:ea typeface="MS PGothic" charset="-128"/>
              </a:rPr>
              <a:t>Testing reachability: ICMP echo request/reply</a:t>
            </a:r>
          </a:p>
          <a:p>
            <a:pPr lvl="2">
              <a:defRPr/>
            </a:pPr>
            <a:r>
              <a:rPr lang="en-US" altLang="en-US" sz="1600" dirty="0">
                <a:solidFill>
                  <a:schemeClr val="accent2"/>
                </a:solidFill>
                <a:ea typeface="MS PGothic" charset="-128"/>
              </a:rPr>
              <a:t>ping</a:t>
            </a:r>
          </a:p>
          <a:p>
            <a:pPr lvl="1">
              <a:defRPr/>
            </a:pPr>
            <a:r>
              <a:rPr lang="en-US" altLang="en-US" sz="1800" dirty="0">
                <a:ea typeface="MS PGothic" charset="-128"/>
              </a:rPr>
              <a:t>Tracing route to a destination: Time-to-live field</a:t>
            </a:r>
          </a:p>
          <a:p>
            <a:pPr lvl="2">
              <a:defRPr/>
            </a:pPr>
            <a:r>
              <a:rPr lang="en-US" altLang="en-US" sz="1600" dirty="0">
                <a:solidFill>
                  <a:schemeClr val="accent2"/>
                </a:solidFill>
                <a:ea typeface="MS PGothic" charset="-128"/>
              </a:rPr>
              <a:t>traceroute</a:t>
            </a:r>
          </a:p>
          <a:p>
            <a:pPr lvl="1">
              <a:defRPr/>
            </a:pPr>
            <a:r>
              <a:rPr lang="en-US" altLang="en-US" sz="1800" dirty="0">
                <a:ea typeface="MS PGothic" charset="-128"/>
              </a:rPr>
              <a:t>Path MTU discovery  (see next slide for more details)</a:t>
            </a:r>
          </a:p>
          <a:p>
            <a:pPr lvl="2">
              <a:defRPr/>
            </a:pPr>
            <a:r>
              <a:rPr lang="en-US" altLang="en-US" sz="1600" dirty="0">
                <a:ea typeface="MS PGothic" charset="-128"/>
              </a:rPr>
              <a:t>Don</a:t>
            </a:r>
            <a:r>
              <a:rPr lang="ja-JP" altLang="en-US" sz="1600" dirty="0">
                <a:ea typeface="MS PGothic" charset="-128"/>
              </a:rPr>
              <a:t>’</a:t>
            </a:r>
            <a:r>
              <a:rPr lang="en-US" altLang="ja-JP" sz="1600" dirty="0">
                <a:ea typeface="MS PGothic" charset="-128"/>
              </a:rPr>
              <a:t>t fragment bit</a:t>
            </a:r>
          </a:p>
          <a:p>
            <a:pPr lvl="1">
              <a:defRPr/>
            </a:pPr>
            <a:r>
              <a:rPr lang="en-US" altLang="en-US" sz="1800" dirty="0">
                <a:ea typeface="MS PGothic" charset="-128"/>
              </a:rPr>
              <a:t> IP redirect (for hosts only): inform hosts of better routes</a:t>
            </a:r>
          </a:p>
        </p:txBody>
      </p:sp>
      <p:sp>
        <p:nvSpPr>
          <p:cNvPr id="105476" name="灯片编号占位符 2"/>
          <p:cNvSpPr>
            <a:spLocks noGrp="1"/>
          </p:cNvSpPr>
          <p:nvPr>
            <p:ph type="sldNum" sz="quarter" idx="12"/>
          </p:nvPr>
        </p:nvSpPr>
        <p:spPr>
          <a:xfrm>
            <a:off x="6972300" y="6248400"/>
            <a:ext cx="29718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defRPr/>
            </a:pPr>
            <a:fld id="{10433450-11FA-9840-A4C4-A1BCBFE81D26}" type="slidenum">
              <a:rPr lang="en-US" altLang="en-US" sz="1200"/>
              <a:pPr algn="ctr">
                <a:spcBef>
                  <a:spcPct val="0"/>
                </a:spcBef>
                <a:buFontTx/>
                <a:buNone/>
                <a:defRPr/>
              </a:pPr>
              <a:t>11</a:t>
            </a:fld>
            <a:endParaRPr lang="en-US" altLang="en-US" sz="1200" dirty="0"/>
          </a:p>
        </p:txBody>
      </p:sp>
      <p:sp>
        <p:nvSpPr>
          <p:cNvPr id="6" name="页脚占位符 1"/>
          <p:cNvSpPr>
            <a:spLocks noGrp="1"/>
          </p:cNvSpPr>
          <p:nvPr>
            <p:ph type="ftr" sz="quarter" idx="10"/>
          </p:nvPr>
        </p:nvSpPr>
        <p:spPr>
          <a:xfrm>
            <a:off x="685800" y="6248400"/>
            <a:ext cx="3581400" cy="304800"/>
          </a:xfrm>
        </p:spPr>
        <p:txBody>
          <a:bodyPr/>
          <a:lstStyle/>
          <a:p>
            <a:pPr>
              <a:defRPr/>
            </a:pPr>
            <a:r>
              <a:rPr lang="en-US" dirty="0"/>
              <a:t>CSci4211:           Network Data Plane Part 3</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a:xfrm>
            <a:off x="685800" y="152400"/>
            <a:ext cx="7772400" cy="838200"/>
          </a:xfrm>
        </p:spPr>
        <p:txBody>
          <a:bodyPr/>
          <a:lstStyle/>
          <a:p>
            <a:pPr>
              <a:defRPr/>
            </a:pPr>
            <a:r>
              <a:rPr lang="en-US" altLang="en-US" sz="3200" dirty="0">
                <a:ea typeface="MS PGothic" charset="-128"/>
                <a:cs typeface="ＭＳ Ｐゴシック" charset="-128"/>
              </a:rPr>
              <a:t>ICMP and Path MTU (RFC 1191)</a:t>
            </a:r>
          </a:p>
        </p:txBody>
      </p:sp>
      <p:sp>
        <p:nvSpPr>
          <p:cNvPr id="105474" name="Rectangle 3"/>
          <p:cNvSpPr>
            <a:spLocks noGrp="1" noChangeArrowheads="1"/>
          </p:cNvSpPr>
          <p:nvPr>
            <p:ph type="body" idx="1"/>
          </p:nvPr>
        </p:nvSpPr>
        <p:spPr>
          <a:xfrm>
            <a:off x="685800" y="1066800"/>
            <a:ext cx="7772400" cy="4724400"/>
          </a:xfrm>
        </p:spPr>
        <p:txBody>
          <a:bodyPr/>
          <a:lstStyle/>
          <a:p>
            <a:pPr marL="0" indent="0">
              <a:buFontTx/>
              <a:buNone/>
              <a:defRPr/>
            </a:pPr>
            <a:r>
              <a:rPr lang="en-US" sz="2200" dirty="0"/>
              <a:t>When a router is unable to forward a datagram, because it exceeds the MTU of the next-hop network </a:t>
            </a:r>
            <a:r>
              <a:rPr lang="en-US" sz="2200" i="1" dirty="0"/>
              <a:t>and</a:t>
            </a:r>
            <a:r>
              <a:rPr lang="en-US" sz="2200" dirty="0"/>
              <a:t> its “Don't Fragment” bit is set, the router is required to</a:t>
            </a:r>
          </a:p>
          <a:p>
            <a:pPr>
              <a:defRPr/>
            </a:pPr>
            <a:r>
              <a:rPr lang="en-US" sz="2400" dirty="0"/>
              <a:t> </a:t>
            </a:r>
            <a:r>
              <a:rPr lang="en-US" sz="2200" dirty="0"/>
              <a:t>return an ICMP “Destination Unreachable” message  (type 3) to the source of the datagram, with  code 4, indicating ”Fragmentation required and DF flag set". </a:t>
            </a:r>
          </a:p>
          <a:p>
            <a:pPr>
              <a:defRPr/>
            </a:pPr>
            <a:endParaRPr lang="en-US" sz="800" dirty="0"/>
          </a:p>
          <a:p>
            <a:pPr marL="0" indent="0">
              <a:buFontTx/>
              <a:buNone/>
              <a:defRPr/>
            </a:pPr>
            <a:r>
              <a:rPr lang="en-US" sz="2200" dirty="0"/>
              <a:t>To support Path MTU Discovery, the router MUST </a:t>
            </a:r>
          </a:p>
          <a:p>
            <a:pPr>
              <a:defRPr/>
            </a:pPr>
            <a:r>
              <a:rPr lang="en-US" sz="2200" dirty="0"/>
              <a:t>include the MTU of that next-hop network in the low-order 16 bits of the ICMP header field that is labelled "unused" in the ICMP specification.</a:t>
            </a:r>
          </a:p>
          <a:p>
            <a:pPr>
              <a:defRPr/>
            </a:pPr>
            <a:r>
              <a:rPr lang="en-US" sz="2200" dirty="0"/>
              <a:t>The high-order 16 bits remain unused, and MUST be set to zero.</a:t>
            </a:r>
            <a:endParaRPr lang="en-US" altLang="en-US" sz="2200" dirty="0">
              <a:ea typeface="MS PGothic" charset="-128"/>
              <a:cs typeface="ＭＳ Ｐゴシック" charset="-128"/>
            </a:endParaRPr>
          </a:p>
          <a:p>
            <a:pPr>
              <a:defRPr/>
            </a:pPr>
            <a:endParaRPr lang="en-US" altLang="en-US" sz="2400" dirty="0">
              <a:ea typeface="MS PGothic" charset="-128"/>
              <a:cs typeface="ＭＳ Ｐゴシック" charset="-128"/>
            </a:endParaRPr>
          </a:p>
        </p:txBody>
      </p:sp>
      <p:sp>
        <p:nvSpPr>
          <p:cNvPr id="105476" name="灯片编号占位符 2"/>
          <p:cNvSpPr>
            <a:spLocks noGrp="1"/>
          </p:cNvSpPr>
          <p:nvPr>
            <p:ph type="sldNum" sz="quarter" idx="12"/>
          </p:nvPr>
        </p:nvSpPr>
        <p:spPr>
          <a:xfrm>
            <a:off x="7162800" y="6248400"/>
            <a:ext cx="29718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defRPr/>
            </a:pPr>
            <a:fld id="{FA9E321C-FFDF-1F41-80E0-89F8539E469A}" type="slidenum">
              <a:rPr lang="en-US" altLang="en-US" sz="1200"/>
              <a:pPr algn="ctr">
                <a:spcBef>
                  <a:spcPct val="0"/>
                </a:spcBef>
                <a:buFontTx/>
                <a:buNone/>
                <a:defRPr/>
              </a:pPr>
              <a:t>12</a:t>
            </a:fld>
            <a:endParaRPr lang="en-US" altLang="en-US" sz="1200" dirty="0"/>
          </a:p>
        </p:txBody>
      </p:sp>
      <p:sp>
        <p:nvSpPr>
          <p:cNvPr id="6" name="页脚占位符 1"/>
          <p:cNvSpPr>
            <a:spLocks noGrp="1"/>
          </p:cNvSpPr>
          <p:nvPr>
            <p:ph type="ftr" sz="quarter" idx="10"/>
          </p:nvPr>
        </p:nvSpPr>
        <p:spPr>
          <a:xfrm>
            <a:off x="685800" y="6248400"/>
            <a:ext cx="3581400" cy="304800"/>
          </a:xfrm>
        </p:spPr>
        <p:txBody>
          <a:bodyPr/>
          <a:lstStyle/>
          <a:p>
            <a:pPr>
              <a:defRPr/>
            </a:pPr>
            <a:r>
              <a:rPr lang="en-US" dirty="0"/>
              <a:t>CSci4211:           Network Data Plane Part 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Freeform 80"/>
          <p:cNvSpPr>
            <a:spLocks/>
          </p:cNvSpPr>
          <p:nvPr/>
        </p:nvSpPr>
        <p:spPr bwMode="auto">
          <a:xfrm>
            <a:off x="4152900" y="1871663"/>
            <a:ext cx="3738563" cy="2697162"/>
          </a:xfrm>
          <a:custGeom>
            <a:avLst/>
            <a:gdLst>
              <a:gd name="T0" fmla="*/ 2147483646 w 2355"/>
              <a:gd name="T1" fmla="*/ 2147483646 h 1699"/>
              <a:gd name="T2" fmla="*/ 2147483646 w 2355"/>
              <a:gd name="T3" fmla="*/ 2147483646 h 1699"/>
              <a:gd name="T4" fmla="*/ 2147483646 w 2355"/>
              <a:gd name="T5" fmla="*/ 2147483646 h 1699"/>
              <a:gd name="T6" fmla="*/ 2147483646 w 2355"/>
              <a:gd name="T7" fmla="*/ 2147483646 h 1699"/>
              <a:gd name="T8" fmla="*/ 2147483646 w 2355"/>
              <a:gd name="T9" fmla="*/ 2147483646 h 1699"/>
              <a:gd name="T10" fmla="*/ 2147483646 w 2355"/>
              <a:gd name="T11" fmla="*/ 2147483646 h 1699"/>
              <a:gd name="T12" fmla="*/ 2147483646 w 2355"/>
              <a:gd name="T13" fmla="*/ 2147483646 h 1699"/>
              <a:gd name="T14" fmla="*/ 2147483646 w 2355"/>
              <a:gd name="T15" fmla="*/ 2147483646 h 1699"/>
              <a:gd name="T16" fmla="*/ 2147483646 w 2355"/>
              <a:gd name="T17" fmla="*/ 2147483646 h 1699"/>
              <a:gd name="T18" fmla="*/ 2147483646 w 2355"/>
              <a:gd name="T19" fmla="*/ 2147483646 h 1699"/>
              <a:gd name="T20" fmla="*/ 2147483646 w 2355"/>
              <a:gd name="T21" fmla="*/ 2147483646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7890" name="Freeform 4"/>
          <p:cNvSpPr>
            <a:spLocks/>
          </p:cNvSpPr>
          <p:nvPr/>
        </p:nvSpPr>
        <p:spPr bwMode="auto">
          <a:xfrm>
            <a:off x="0" y="2579688"/>
            <a:ext cx="3849688" cy="1425575"/>
          </a:xfrm>
          <a:custGeom>
            <a:avLst/>
            <a:gdLst>
              <a:gd name="T0" fmla="*/ 2147483646 w 2425"/>
              <a:gd name="T1" fmla="*/ 2147483646 h 898"/>
              <a:gd name="T2" fmla="*/ 2147483646 w 2425"/>
              <a:gd name="T3" fmla="*/ 2147483646 h 898"/>
              <a:gd name="T4" fmla="*/ 2147483646 w 2425"/>
              <a:gd name="T5" fmla="*/ 2147483646 h 898"/>
              <a:gd name="T6" fmla="*/ 2147483646 w 2425"/>
              <a:gd name="T7" fmla="*/ 2147483646 h 898"/>
              <a:gd name="T8" fmla="*/ 2147483646 w 2425"/>
              <a:gd name="T9" fmla="*/ 2147483646 h 898"/>
              <a:gd name="T10" fmla="*/ 2147483646 w 2425"/>
              <a:gd name="T11" fmla="*/ 2147483646 h 898"/>
              <a:gd name="T12" fmla="*/ 2147483646 w 2425"/>
              <a:gd name="T13" fmla="*/ 2147483646 h 898"/>
              <a:gd name="T14" fmla="*/ 2147483646 w 2425"/>
              <a:gd name="T15" fmla="*/ 2147483646 h 898"/>
              <a:gd name="T16" fmla="*/ 0 60000 65536"/>
              <a:gd name="T17" fmla="*/ 0 60000 65536"/>
              <a:gd name="T18" fmla="*/ 0 60000 65536"/>
              <a:gd name="T19" fmla="*/ 0 60000 65536"/>
              <a:gd name="T20" fmla="*/ 0 60000 65536"/>
              <a:gd name="T21" fmla="*/ 0 60000 65536"/>
              <a:gd name="T22" fmla="*/ 0 60000 65536"/>
              <a:gd name="T23" fmla="*/ 0 60000 65536"/>
              <a:gd name="T24" fmla="*/ 0 w 2425"/>
              <a:gd name="T25" fmla="*/ 0 h 898"/>
              <a:gd name="T26" fmla="*/ 2425 w 2425"/>
              <a:gd name="T27" fmla="*/ 898 h 8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25" h="898">
                <a:moveTo>
                  <a:pt x="2056" y="289"/>
                </a:moveTo>
                <a:cubicBezTo>
                  <a:pt x="1826" y="223"/>
                  <a:pt x="1133" y="113"/>
                  <a:pt x="810" y="75"/>
                </a:cubicBezTo>
                <a:cubicBezTo>
                  <a:pt x="487" y="37"/>
                  <a:pt x="230" y="0"/>
                  <a:pt x="115" y="60"/>
                </a:cubicBezTo>
                <a:cubicBezTo>
                  <a:pt x="0" y="120"/>
                  <a:pt x="121" y="301"/>
                  <a:pt x="121" y="433"/>
                </a:cubicBezTo>
                <a:cubicBezTo>
                  <a:pt x="121" y="565"/>
                  <a:pt x="25" y="802"/>
                  <a:pt x="115" y="850"/>
                </a:cubicBezTo>
                <a:cubicBezTo>
                  <a:pt x="205" y="898"/>
                  <a:pt x="316" y="784"/>
                  <a:pt x="662" y="721"/>
                </a:cubicBezTo>
                <a:cubicBezTo>
                  <a:pt x="1008" y="658"/>
                  <a:pt x="1961" y="544"/>
                  <a:pt x="2193" y="472"/>
                </a:cubicBezTo>
                <a:cubicBezTo>
                  <a:pt x="2425" y="400"/>
                  <a:pt x="2292" y="327"/>
                  <a:pt x="2056" y="289"/>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7891" name="Line 8"/>
          <p:cNvSpPr>
            <a:spLocks noChangeShapeType="1"/>
          </p:cNvSpPr>
          <p:nvPr/>
        </p:nvSpPr>
        <p:spPr bwMode="auto">
          <a:xfrm flipV="1">
            <a:off x="4267200" y="3182938"/>
            <a:ext cx="1214438" cy="11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892" name="Line 9"/>
          <p:cNvSpPr>
            <a:spLocks noChangeShapeType="1"/>
          </p:cNvSpPr>
          <p:nvPr/>
        </p:nvSpPr>
        <p:spPr bwMode="auto">
          <a:xfrm flipH="1">
            <a:off x="7010400" y="3233738"/>
            <a:ext cx="30003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893" name="Line 10"/>
          <p:cNvSpPr>
            <a:spLocks noChangeShapeType="1"/>
          </p:cNvSpPr>
          <p:nvPr/>
        </p:nvSpPr>
        <p:spPr bwMode="auto">
          <a:xfrm>
            <a:off x="7107238" y="2446338"/>
            <a:ext cx="1333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894" name="Line 11"/>
          <p:cNvSpPr>
            <a:spLocks noChangeShapeType="1"/>
          </p:cNvSpPr>
          <p:nvPr/>
        </p:nvSpPr>
        <p:spPr bwMode="auto">
          <a:xfrm flipV="1">
            <a:off x="7113588" y="3951288"/>
            <a:ext cx="1714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895" name="Text Box 12"/>
          <p:cNvSpPr txBox="1">
            <a:spLocks noChangeArrowheads="1"/>
          </p:cNvSpPr>
          <p:nvPr/>
        </p:nvSpPr>
        <p:spPr bwMode="auto">
          <a:xfrm>
            <a:off x="7732713" y="2176463"/>
            <a:ext cx="9191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10.0.0.1</a:t>
            </a:r>
          </a:p>
        </p:txBody>
      </p:sp>
      <p:sp>
        <p:nvSpPr>
          <p:cNvPr id="37896" name="Text Box 13"/>
          <p:cNvSpPr txBox="1">
            <a:spLocks noChangeArrowheads="1"/>
          </p:cNvSpPr>
          <p:nvPr/>
        </p:nvSpPr>
        <p:spPr bwMode="auto">
          <a:xfrm>
            <a:off x="7859713" y="2944813"/>
            <a:ext cx="9191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10.0.0.2</a:t>
            </a:r>
          </a:p>
        </p:txBody>
      </p:sp>
      <p:sp>
        <p:nvSpPr>
          <p:cNvPr id="37897" name="Text Box 14"/>
          <p:cNvSpPr txBox="1">
            <a:spLocks noChangeArrowheads="1"/>
          </p:cNvSpPr>
          <p:nvPr/>
        </p:nvSpPr>
        <p:spPr bwMode="auto">
          <a:xfrm>
            <a:off x="7810500" y="3751263"/>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10.0.0.3</a:t>
            </a:r>
          </a:p>
        </p:txBody>
      </p:sp>
      <p:sp>
        <p:nvSpPr>
          <p:cNvPr id="37898" name="Text Box 15"/>
          <p:cNvSpPr txBox="1">
            <a:spLocks noChangeArrowheads="1"/>
          </p:cNvSpPr>
          <p:nvPr/>
        </p:nvSpPr>
        <p:spPr bwMode="auto">
          <a:xfrm>
            <a:off x="4217988" y="2667000"/>
            <a:ext cx="9191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10.0.0.4</a:t>
            </a:r>
          </a:p>
        </p:txBody>
      </p:sp>
      <p:sp>
        <p:nvSpPr>
          <p:cNvPr id="37899" name="Line 16"/>
          <p:cNvSpPr>
            <a:spLocks noChangeShapeType="1"/>
          </p:cNvSpPr>
          <p:nvPr/>
        </p:nvSpPr>
        <p:spPr bwMode="auto">
          <a:xfrm flipH="1">
            <a:off x="4341813" y="2944813"/>
            <a:ext cx="85725" cy="1285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900" name="Text Box 17"/>
          <p:cNvSpPr txBox="1">
            <a:spLocks noChangeArrowheads="1"/>
          </p:cNvSpPr>
          <p:nvPr/>
        </p:nvSpPr>
        <p:spPr bwMode="auto">
          <a:xfrm>
            <a:off x="2324100" y="3324225"/>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138.76.29.7</a:t>
            </a:r>
          </a:p>
        </p:txBody>
      </p:sp>
      <p:sp>
        <p:nvSpPr>
          <p:cNvPr id="37901" name="Line 18"/>
          <p:cNvSpPr>
            <a:spLocks noChangeShapeType="1"/>
          </p:cNvSpPr>
          <p:nvPr/>
        </p:nvSpPr>
        <p:spPr bwMode="auto">
          <a:xfrm flipH="1">
            <a:off x="3502025" y="3271838"/>
            <a:ext cx="85725" cy="128587"/>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37902" name="Line 79"/>
          <p:cNvSpPr>
            <a:spLocks noChangeShapeType="1"/>
          </p:cNvSpPr>
          <p:nvPr/>
        </p:nvSpPr>
        <p:spPr bwMode="auto">
          <a:xfrm>
            <a:off x="706438" y="3222625"/>
            <a:ext cx="302577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903" name="Text Box 81"/>
          <p:cNvSpPr txBox="1">
            <a:spLocks noChangeArrowheads="1"/>
          </p:cNvSpPr>
          <p:nvPr/>
        </p:nvSpPr>
        <p:spPr bwMode="auto">
          <a:xfrm>
            <a:off x="4716463" y="1674813"/>
            <a:ext cx="22796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latin typeface="Arial" charset="0"/>
              </a:rPr>
              <a:t>local network</a:t>
            </a:r>
          </a:p>
          <a:p>
            <a:pPr algn="ctr">
              <a:spcBef>
                <a:spcPct val="0"/>
              </a:spcBef>
              <a:buFontTx/>
              <a:buNone/>
            </a:pPr>
            <a:r>
              <a:rPr lang="en-US" altLang="en-US" sz="1800">
                <a:latin typeface="Arial" charset="0"/>
              </a:rPr>
              <a:t>(e.g., home network)</a:t>
            </a:r>
          </a:p>
          <a:p>
            <a:pPr algn="ctr">
              <a:spcBef>
                <a:spcPct val="0"/>
              </a:spcBef>
              <a:buFontTx/>
              <a:buNone/>
            </a:pPr>
            <a:r>
              <a:rPr lang="en-US" altLang="en-US" sz="1800">
                <a:latin typeface="Arial" charset="0"/>
              </a:rPr>
              <a:t>10.0.0.0/24</a:t>
            </a:r>
          </a:p>
        </p:txBody>
      </p:sp>
      <p:sp>
        <p:nvSpPr>
          <p:cNvPr id="37904" name="Line 82"/>
          <p:cNvSpPr>
            <a:spLocks noChangeShapeType="1"/>
          </p:cNvSpPr>
          <p:nvPr/>
        </p:nvSpPr>
        <p:spPr bwMode="auto">
          <a:xfrm>
            <a:off x="6985000" y="1900238"/>
            <a:ext cx="13858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905" name="Line 83"/>
          <p:cNvSpPr>
            <a:spLocks noChangeShapeType="1"/>
          </p:cNvSpPr>
          <p:nvPr/>
        </p:nvSpPr>
        <p:spPr bwMode="auto">
          <a:xfrm>
            <a:off x="4033838" y="1760538"/>
            <a:ext cx="0" cy="10810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906" name="Line 84"/>
          <p:cNvSpPr>
            <a:spLocks noChangeShapeType="1"/>
          </p:cNvSpPr>
          <p:nvPr/>
        </p:nvSpPr>
        <p:spPr bwMode="auto">
          <a:xfrm flipH="1" flipV="1">
            <a:off x="4173538" y="1887538"/>
            <a:ext cx="898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907" name="Line 86"/>
          <p:cNvSpPr>
            <a:spLocks noChangeShapeType="1"/>
          </p:cNvSpPr>
          <p:nvPr/>
        </p:nvSpPr>
        <p:spPr bwMode="auto">
          <a:xfrm>
            <a:off x="2578100" y="1900238"/>
            <a:ext cx="13858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908" name="Line 87"/>
          <p:cNvSpPr>
            <a:spLocks noChangeShapeType="1"/>
          </p:cNvSpPr>
          <p:nvPr/>
        </p:nvSpPr>
        <p:spPr bwMode="auto">
          <a:xfrm flipH="1" flipV="1">
            <a:off x="766763" y="1887538"/>
            <a:ext cx="898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909" name="Text Box 88"/>
          <p:cNvSpPr txBox="1">
            <a:spLocks noChangeArrowheads="1"/>
          </p:cNvSpPr>
          <p:nvPr/>
        </p:nvSpPr>
        <p:spPr bwMode="auto">
          <a:xfrm>
            <a:off x="1654175" y="1662113"/>
            <a:ext cx="958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latin typeface="Arial" charset="0"/>
              </a:rPr>
              <a:t>rest of</a:t>
            </a:r>
          </a:p>
          <a:p>
            <a:pPr algn="ctr">
              <a:spcBef>
                <a:spcPct val="0"/>
              </a:spcBef>
              <a:buFontTx/>
              <a:buNone/>
            </a:pPr>
            <a:r>
              <a:rPr lang="en-US" altLang="en-US" sz="1800">
                <a:latin typeface="Arial" charset="0"/>
              </a:rPr>
              <a:t>Internet</a:t>
            </a:r>
          </a:p>
        </p:txBody>
      </p:sp>
      <p:sp>
        <p:nvSpPr>
          <p:cNvPr id="37910" name="Text Box 90"/>
          <p:cNvSpPr txBox="1">
            <a:spLocks noChangeArrowheads="1"/>
          </p:cNvSpPr>
          <p:nvPr/>
        </p:nvSpPr>
        <p:spPr bwMode="auto">
          <a:xfrm>
            <a:off x="4260850" y="4741863"/>
            <a:ext cx="3763963"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nSpc>
                <a:spcPct val="85000"/>
              </a:lnSpc>
              <a:spcBef>
                <a:spcPct val="0"/>
              </a:spcBef>
              <a:buFontTx/>
              <a:buNone/>
            </a:pPr>
            <a:r>
              <a:rPr lang="en-US" altLang="en-US" sz="2400">
                <a:latin typeface="Gill Sans MT" charset="0"/>
              </a:rPr>
              <a:t>datagrams with source or </a:t>
            </a:r>
          </a:p>
          <a:p>
            <a:pPr>
              <a:lnSpc>
                <a:spcPct val="85000"/>
              </a:lnSpc>
              <a:spcBef>
                <a:spcPct val="0"/>
              </a:spcBef>
              <a:buFontTx/>
              <a:buNone/>
            </a:pPr>
            <a:r>
              <a:rPr lang="en-US" altLang="en-US" sz="2400">
                <a:latin typeface="Gill Sans MT" charset="0"/>
              </a:rPr>
              <a:t>destination in this network</a:t>
            </a:r>
          </a:p>
          <a:p>
            <a:pPr>
              <a:lnSpc>
                <a:spcPct val="85000"/>
              </a:lnSpc>
              <a:spcBef>
                <a:spcPct val="0"/>
              </a:spcBef>
              <a:buFontTx/>
              <a:buNone/>
            </a:pPr>
            <a:r>
              <a:rPr lang="en-US" altLang="en-US" sz="2400">
                <a:latin typeface="Gill Sans MT" charset="0"/>
              </a:rPr>
              <a:t>have 10.0.0.0/24 address for </a:t>
            </a:r>
          </a:p>
          <a:p>
            <a:pPr>
              <a:lnSpc>
                <a:spcPct val="85000"/>
              </a:lnSpc>
              <a:spcBef>
                <a:spcPct val="0"/>
              </a:spcBef>
              <a:buFontTx/>
              <a:buNone/>
            </a:pPr>
            <a:r>
              <a:rPr lang="en-US" altLang="en-US" sz="2400">
                <a:latin typeface="Gill Sans MT" charset="0"/>
              </a:rPr>
              <a:t>source, destination (as usual)</a:t>
            </a:r>
          </a:p>
        </p:txBody>
      </p:sp>
      <p:sp>
        <p:nvSpPr>
          <p:cNvPr id="37911" name="Text Box 92"/>
          <p:cNvSpPr txBox="1">
            <a:spLocks noChangeArrowheads="1"/>
          </p:cNvSpPr>
          <p:nvPr/>
        </p:nvSpPr>
        <p:spPr bwMode="auto">
          <a:xfrm>
            <a:off x="269875" y="4746625"/>
            <a:ext cx="3684588"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r">
              <a:lnSpc>
                <a:spcPct val="85000"/>
              </a:lnSpc>
              <a:spcBef>
                <a:spcPct val="0"/>
              </a:spcBef>
              <a:buFontTx/>
              <a:buNone/>
            </a:pPr>
            <a:r>
              <a:rPr lang="en-US" altLang="en-US" sz="2400" i="1">
                <a:solidFill>
                  <a:srgbClr val="CC0000"/>
                </a:solidFill>
                <a:latin typeface="Gill Sans MT" charset="0"/>
              </a:rPr>
              <a:t>all</a:t>
            </a:r>
            <a:r>
              <a:rPr lang="en-US" altLang="en-US" sz="2400">
                <a:solidFill>
                  <a:srgbClr val="CC0000"/>
                </a:solidFill>
                <a:latin typeface="Gill Sans MT" charset="0"/>
              </a:rPr>
              <a:t> </a:t>
            </a:r>
            <a:r>
              <a:rPr lang="en-US" altLang="en-US" sz="2400">
                <a:latin typeface="Gill Sans MT" charset="0"/>
              </a:rPr>
              <a:t>datagrams </a:t>
            </a:r>
            <a:r>
              <a:rPr lang="en-US" altLang="en-US" sz="2400" i="1">
                <a:solidFill>
                  <a:srgbClr val="CC0000"/>
                </a:solidFill>
                <a:latin typeface="Gill Sans MT" charset="0"/>
              </a:rPr>
              <a:t>leaving</a:t>
            </a:r>
            <a:r>
              <a:rPr lang="en-US" altLang="en-US" sz="2400">
                <a:latin typeface="Gill Sans MT" charset="0"/>
              </a:rPr>
              <a:t> local</a:t>
            </a:r>
          </a:p>
          <a:p>
            <a:pPr algn="r">
              <a:lnSpc>
                <a:spcPct val="85000"/>
              </a:lnSpc>
              <a:spcBef>
                <a:spcPct val="0"/>
              </a:spcBef>
              <a:buFontTx/>
              <a:buNone/>
            </a:pPr>
            <a:r>
              <a:rPr lang="en-US" altLang="en-US" sz="2400">
                <a:latin typeface="Gill Sans MT" charset="0"/>
              </a:rPr>
              <a:t>network have </a:t>
            </a:r>
            <a:r>
              <a:rPr lang="en-US" altLang="en-US" sz="2400" i="1">
                <a:solidFill>
                  <a:srgbClr val="CC0000"/>
                </a:solidFill>
                <a:latin typeface="Gill Sans MT" charset="0"/>
              </a:rPr>
              <a:t>same</a:t>
            </a:r>
            <a:r>
              <a:rPr lang="en-US" altLang="en-US" sz="2400">
                <a:latin typeface="Gill Sans MT" charset="0"/>
              </a:rPr>
              <a:t> single source NAT IP address: 138.76.29.7,different source port numbers</a:t>
            </a:r>
          </a:p>
        </p:txBody>
      </p:sp>
      <p:sp>
        <p:nvSpPr>
          <p:cNvPr id="37912" name="Line 96"/>
          <p:cNvSpPr>
            <a:spLocks noChangeShapeType="1"/>
          </p:cNvSpPr>
          <p:nvPr/>
        </p:nvSpPr>
        <p:spPr bwMode="auto">
          <a:xfrm flipV="1">
            <a:off x="4818063" y="3344863"/>
            <a:ext cx="668337" cy="142716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913" name="Line 97"/>
          <p:cNvSpPr>
            <a:spLocks noChangeShapeType="1"/>
          </p:cNvSpPr>
          <p:nvPr/>
        </p:nvSpPr>
        <p:spPr bwMode="auto">
          <a:xfrm flipV="1">
            <a:off x="2706688" y="3308350"/>
            <a:ext cx="668337" cy="142716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37914" name="Group 98"/>
          <p:cNvGrpSpPr>
            <a:grpSpLocks/>
          </p:cNvGrpSpPr>
          <p:nvPr/>
        </p:nvGrpSpPr>
        <p:grpSpPr bwMode="auto">
          <a:xfrm>
            <a:off x="3633788" y="3059113"/>
            <a:ext cx="900112" cy="347662"/>
            <a:chOff x="4396" y="1245"/>
            <a:chExt cx="672" cy="248"/>
          </a:xfrm>
        </p:grpSpPr>
        <p:sp>
          <p:nvSpPr>
            <p:cNvPr id="37927"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37928"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37929"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37930" name="Group 102"/>
            <p:cNvGrpSpPr>
              <a:grpSpLocks/>
            </p:cNvGrpSpPr>
            <p:nvPr/>
          </p:nvGrpSpPr>
          <p:grpSpPr bwMode="auto">
            <a:xfrm>
              <a:off x="4530" y="1287"/>
              <a:ext cx="377" cy="75"/>
              <a:chOff x="2468" y="1332"/>
              <a:chExt cx="310" cy="60"/>
            </a:xfrm>
          </p:grpSpPr>
          <p:sp>
            <p:nvSpPr>
              <p:cNvPr id="37933" name="Freeform 10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34" name="Freeform 10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7931" name="Line 105"/>
            <p:cNvSpPr>
              <a:spLocks noChangeShapeType="1"/>
            </p:cNvSpPr>
            <p:nvPr/>
          </p:nvSpPr>
          <p:spPr bwMode="auto">
            <a:xfrm>
              <a:off x="4400"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32" name="Line 106"/>
            <p:cNvSpPr>
              <a:spLocks noChangeShapeType="1"/>
            </p:cNvSpPr>
            <p:nvPr/>
          </p:nvSpPr>
          <p:spPr bwMode="auto">
            <a:xfrm>
              <a:off x="5063" y="1327"/>
              <a:ext cx="0" cy="10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7915" name="Group 107"/>
          <p:cNvGrpSpPr>
            <a:grpSpLocks/>
          </p:cNvGrpSpPr>
          <p:nvPr/>
        </p:nvGrpSpPr>
        <p:grpSpPr bwMode="auto">
          <a:xfrm flipH="1">
            <a:off x="7207250" y="2239963"/>
            <a:ext cx="641350" cy="558800"/>
            <a:chOff x="-44" y="1473"/>
            <a:chExt cx="981" cy="1105"/>
          </a:xfrm>
        </p:grpSpPr>
        <p:pic>
          <p:nvPicPr>
            <p:cNvPr id="37925" name="Picture 108"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26" name="Freeform 109"/>
            <p:cNvSpPr>
              <a:spLocks/>
            </p:cNvSpPr>
            <p:nvPr/>
          </p:nvSpPr>
          <p:spPr bwMode="auto">
            <a:xfrm flipH="1">
              <a:off x="374" y="1579"/>
              <a:ext cx="477" cy="506"/>
            </a:xfrm>
            <a:custGeom>
              <a:avLst/>
              <a:gdLst>
                <a:gd name="T0" fmla="*/ 0 w 356"/>
                <a:gd name="T1" fmla="*/ 0 h 368"/>
                <a:gd name="T2" fmla="*/ 187350 w 356"/>
                <a:gd name="T3" fmla="*/ 15593 h 368"/>
                <a:gd name="T4" fmla="*/ 222251 w 356"/>
                <a:gd name="T5" fmla="*/ 324849 h 368"/>
                <a:gd name="T6" fmla="*/ 48981 w 356"/>
                <a:gd name="T7" fmla="*/ 40626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37916" name="Group 110"/>
          <p:cNvGrpSpPr>
            <a:grpSpLocks/>
          </p:cNvGrpSpPr>
          <p:nvPr/>
        </p:nvGrpSpPr>
        <p:grpSpPr bwMode="auto">
          <a:xfrm flipH="1">
            <a:off x="7246938" y="2916238"/>
            <a:ext cx="641350" cy="558800"/>
            <a:chOff x="-44" y="1473"/>
            <a:chExt cx="981" cy="1105"/>
          </a:xfrm>
        </p:grpSpPr>
        <p:pic>
          <p:nvPicPr>
            <p:cNvPr id="37923" name="Picture 111"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24" name="Freeform 112"/>
            <p:cNvSpPr>
              <a:spLocks/>
            </p:cNvSpPr>
            <p:nvPr/>
          </p:nvSpPr>
          <p:spPr bwMode="auto">
            <a:xfrm flipH="1">
              <a:off x="374" y="1579"/>
              <a:ext cx="477" cy="506"/>
            </a:xfrm>
            <a:custGeom>
              <a:avLst/>
              <a:gdLst>
                <a:gd name="T0" fmla="*/ 0 w 356"/>
                <a:gd name="T1" fmla="*/ 0 h 368"/>
                <a:gd name="T2" fmla="*/ 187350 w 356"/>
                <a:gd name="T3" fmla="*/ 15593 h 368"/>
                <a:gd name="T4" fmla="*/ 222251 w 356"/>
                <a:gd name="T5" fmla="*/ 324849 h 368"/>
                <a:gd name="T6" fmla="*/ 48981 w 356"/>
                <a:gd name="T7" fmla="*/ 40626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37917" name="Group 113"/>
          <p:cNvGrpSpPr>
            <a:grpSpLocks/>
          </p:cNvGrpSpPr>
          <p:nvPr/>
        </p:nvGrpSpPr>
        <p:grpSpPr bwMode="auto">
          <a:xfrm flipH="1">
            <a:off x="7254875" y="3670300"/>
            <a:ext cx="641350" cy="558800"/>
            <a:chOff x="-44" y="1473"/>
            <a:chExt cx="981" cy="1105"/>
          </a:xfrm>
        </p:grpSpPr>
        <p:pic>
          <p:nvPicPr>
            <p:cNvPr id="37921" name="Picture 114"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22" name="Freeform 115"/>
            <p:cNvSpPr>
              <a:spLocks/>
            </p:cNvSpPr>
            <p:nvPr/>
          </p:nvSpPr>
          <p:spPr bwMode="auto">
            <a:xfrm flipH="1">
              <a:off x="374" y="1579"/>
              <a:ext cx="477" cy="506"/>
            </a:xfrm>
            <a:custGeom>
              <a:avLst/>
              <a:gdLst>
                <a:gd name="T0" fmla="*/ 0 w 356"/>
                <a:gd name="T1" fmla="*/ 0 h 368"/>
                <a:gd name="T2" fmla="*/ 187350 w 356"/>
                <a:gd name="T3" fmla="*/ 15593 h 368"/>
                <a:gd name="T4" fmla="*/ 222251 w 356"/>
                <a:gd name="T5" fmla="*/ 324849 h 368"/>
                <a:gd name="T6" fmla="*/ 48981 w 356"/>
                <a:gd name="T7" fmla="*/ 40626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sp>
        <p:nvSpPr>
          <p:cNvPr id="51" name="Rectangle 2"/>
          <p:cNvSpPr txBox="1">
            <a:spLocks noChangeArrowheads="1"/>
          </p:cNvSpPr>
          <p:nvPr/>
        </p:nvSpPr>
        <p:spPr bwMode="auto">
          <a:xfrm>
            <a:off x="685800" y="22860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a:solidFill>
                  <a:srgbClr val="000099"/>
                </a:solidFill>
                <a:latin typeface="+mj-lt"/>
                <a:ea typeface="MS PGothic" pitchFamily="34" charset="-128"/>
                <a:cs typeface="ＭＳ Ｐゴシック" charset="0"/>
              </a:defRPr>
            </a:lvl1pPr>
            <a:lvl2pPr algn="ctr" rtl="0" eaLnBrk="0" fontAlgn="base" hangingPunct="0">
              <a:spcBef>
                <a:spcPct val="0"/>
              </a:spcBef>
              <a:spcAft>
                <a:spcPct val="0"/>
              </a:spcAft>
              <a:defRPr sz="4000">
                <a:solidFill>
                  <a:srgbClr val="000099"/>
                </a:solidFill>
                <a:latin typeface="Comic Sans MS" pitchFamily="66" charset="0"/>
                <a:ea typeface="MS PGothic" pitchFamily="34" charset="-128"/>
                <a:cs typeface="ＭＳ Ｐゴシック" charset="0"/>
              </a:defRPr>
            </a:lvl2pPr>
            <a:lvl3pPr algn="ctr" rtl="0" eaLnBrk="0" fontAlgn="base" hangingPunct="0">
              <a:spcBef>
                <a:spcPct val="0"/>
              </a:spcBef>
              <a:spcAft>
                <a:spcPct val="0"/>
              </a:spcAft>
              <a:defRPr sz="4000">
                <a:solidFill>
                  <a:srgbClr val="000099"/>
                </a:solidFill>
                <a:latin typeface="Comic Sans MS" pitchFamily="66" charset="0"/>
                <a:ea typeface="MS PGothic" pitchFamily="34" charset="-128"/>
                <a:cs typeface="ＭＳ Ｐゴシック" charset="0"/>
              </a:defRPr>
            </a:lvl3pPr>
            <a:lvl4pPr algn="ctr" rtl="0" eaLnBrk="0" fontAlgn="base" hangingPunct="0">
              <a:spcBef>
                <a:spcPct val="0"/>
              </a:spcBef>
              <a:spcAft>
                <a:spcPct val="0"/>
              </a:spcAft>
              <a:defRPr sz="4000">
                <a:solidFill>
                  <a:srgbClr val="000099"/>
                </a:solidFill>
                <a:latin typeface="Comic Sans MS" pitchFamily="66" charset="0"/>
                <a:ea typeface="MS PGothic" pitchFamily="34" charset="-128"/>
                <a:cs typeface="ＭＳ Ｐゴシック" charset="0"/>
              </a:defRPr>
            </a:lvl4pPr>
            <a:lvl5pPr algn="ctr" rtl="0" eaLnBrk="0" fontAlgn="base" hangingPunct="0">
              <a:spcBef>
                <a:spcPct val="0"/>
              </a:spcBef>
              <a:spcAft>
                <a:spcPct val="0"/>
              </a:spcAft>
              <a:defRPr sz="4000">
                <a:solidFill>
                  <a:srgbClr val="000099"/>
                </a:solidFill>
                <a:latin typeface="Comic Sans MS" pitchFamily="66" charset="0"/>
                <a:ea typeface="MS PGothic" pitchFamily="34" charset="-128"/>
                <a:cs typeface="ＭＳ Ｐゴシック" charset="0"/>
              </a:defRPr>
            </a:lvl5pPr>
            <a:lvl6pPr marL="457200" algn="ctr" rtl="0" eaLnBrk="0" fontAlgn="base" hangingPunct="0">
              <a:spcBef>
                <a:spcPct val="0"/>
              </a:spcBef>
              <a:spcAft>
                <a:spcPct val="0"/>
              </a:spcAft>
              <a:defRPr sz="4000">
                <a:solidFill>
                  <a:srgbClr val="000099"/>
                </a:solidFill>
                <a:latin typeface="Comic Sans MS" pitchFamily="66" charset="0"/>
              </a:defRPr>
            </a:lvl6pPr>
            <a:lvl7pPr marL="914400" algn="ctr" rtl="0" eaLnBrk="0" fontAlgn="base" hangingPunct="0">
              <a:spcBef>
                <a:spcPct val="0"/>
              </a:spcBef>
              <a:spcAft>
                <a:spcPct val="0"/>
              </a:spcAft>
              <a:defRPr sz="4000">
                <a:solidFill>
                  <a:srgbClr val="000099"/>
                </a:solidFill>
                <a:latin typeface="Comic Sans MS" pitchFamily="66" charset="0"/>
              </a:defRPr>
            </a:lvl7pPr>
            <a:lvl8pPr marL="1371600" algn="ctr" rtl="0" eaLnBrk="0" fontAlgn="base" hangingPunct="0">
              <a:spcBef>
                <a:spcPct val="0"/>
              </a:spcBef>
              <a:spcAft>
                <a:spcPct val="0"/>
              </a:spcAft>
              <a:defRPr sz="4000">
                <a:solidFill>
                  <a:srgbClr val="000099"/>
                </a:solidFill>
                <a:latin typeface="Comic Sans MS" pitchFamily="66" charset="0"/>
              </a:defRPr>
            </a:lvl8pPr>
            <a:lvl9pPr marL="1828800" algn="ctr" rtl="0" eaLnBrk="0" fontAlgn="base" hangingPunct="0">
              <a:spcBef>
                <a:spcPct val="0"/>
              </a:spcBef>
              <a:spcAft>
                <a:spcPct val="0"/>
              </a:spcAft>
              <a:defRPr sz="4000">
                <a:solidFill>
                  <a:srgbClr val="000099"/>
                </a:solidFill>
                <a:latin typeface="Comic Sans MS" pitchFamily="66" charset="0"/>
              </a:defRPr>
            </a:lvl9pPr>
          </a:lstStyle>
          <a:p>
            <a:pPr>
              <a:defRPr/>
            </a:pPr>
            <a:r>
              <a:rPr lang="en-US" altLang="en-US" sz="3600" kern="0" dirty="0"/>
              <a:t>NAT (Network Address Translation)</a:t>
            </a:r>
            <a:br>
              <a:rPr lang="en-US" altLang="en-US" sz="3600" kern="0" dirty="0"/>
            </a:br>
            <a:r>
              <a:rPr lang="en-US" altLang="en-US" sz="3600" kern="0" dirty="0"/>
              <a:t>A fix to limited IPv4 address space: </a:t>
            </a:r>
          </a:p>
        </p:txBody>
      </p:sp>
      <p:sp>
        <p:nvSpPr>
          <p:cNvPr id="121888" name="灯片编号占位符 5"/>
          <p:cNvSpPr>
            <a:spLocks noGrp="1"/>
          </p:cNvSpPr>
          <p:nvPr>
            <p:ph type="sldNum" sz="quarter" idx="12"/>
          </p:nvPr>
        </p:nvSpPr>
        <p:spPr>
          <a:xfrm>
            <a:off x="6402388" y="6255657"/>
            <a:ext cx="29718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defRPr/>
            </a:pPr>
            <a:fld id="{CB3F4259-4B5C-4E4C-9862-F9F1BCAB98CE}" type="slidenum">
              <a:rPr lang="en-US" altLang="en-US" sz="1200"/>
              <a:pPr algn="ctr">
                <a:spcBef>
                  <a:spcPct val="0"/>
                </a:spcBef>
                <a:buFontTx/>
                <a:buNone/>
                <a:defRPr/>
              </a:pPr>
              <a:t>13</a:t>
            </a:fld>
            <a:endParaRPr lang="en-US" altLang="en-US" sz="1200" dirty="0"/>
          </a:p>
        </p:txBody>
      </p:sp>
      <p:sp>
        <p:nvSpPr>
          <p:cNvPr id="48" name="页脚占位符 1"/>
          <p:cNvSpPr>
            <a:spLocks noGrp="1"/>
          </p:cNvSpPr>
          <p:nvPr>
            <p:ph type="ftr" sz="quarter" idx="10"/>
          </p:nvPr>
        </p:nvSpPr>
        <p:spPr>
          <a:xfrm>
            <a:off x="661307" y="6484257"/>
            <a:ext cx="3581400" cy="304800"/>
          </a:xfrm>
        </p:spPr>
        <p:txBody>
          <a:bodyPr/>
          <a:lstStyle/>
          <a:p>
            <a:pPr>
              <a:defRPr/>
            </a:pPr>
            <a:r>
              <a:rPr lang="en-US" dirty="0"/>
              <a:t>CSci4211:           Network Data Plane Part 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3"/>
          <p:cNvSpPr>
            <a:spLocks noGrp="1" noChangeArrowheads="1"/>
          </p:cNvSpPr>
          <p:nvPr>
            <p:ph type="body" idx="1"/>
          </p:nvPr>
        </p:nvSpPr>
        <p:spPr>
          <a:xfrm>
            <a:off x="385763" y="1143000"/>
            <a:ext cx="8418512" cy="4648200"/>
          </a:xfrm>
        </p:spPr>
        <p:txBody>
          <a:bodyPr/>
          <a:lstStyle/>
          <a:p>
            <a:pPr>
              <a:buFont typeface="Wingdings" charset="2"/>
              <a:buNone/>
              <a:defRPr/>
            </a:pPr>
            <a:r>
              <a:rPr lang="en-US" altLang="en-US" i="1" dirty="0">
                <a:solidFill>
                  <a:srgbClr val="CC0000"/>
                </a:solidFill>
                <a:ea typeface="MS PGothic" charset="-128"/>
                <a:cs typeface="ＭＳ Ｐゴシック" charset="-128"/>
              </a:rPr>
              <a:t>motivation:</a:t>
            </a:r>
            <a:r>
              <a:rPr lang="en-US" altLang="en-US" dirty="0">
                <a:ea typeface="MS PGothic" charset="-128"/>
                <a:cs typeface="ＭＳ Ｐゴシック" charset="-128"/>
              </a:rPr>
              <a:t> local network uses just one IP address as far as outside world is concerned:</a:t>
            </a:r>
          </a:p>
          <a:p>
            <a:pPr lvl="1">
              <a:buFont typeface="Wingdings" charset="2"/>
              <a:buChar char="§"/>
              <a:defRPr/>
            </a:pPr>
            <a:r>
              <a:rPr lang="en-US" altLang="en-US" sz="2600" dirty="0">
                <a:ea typeface="MS PGothic" charset="-128"/>
              </a:rPr>
              <a:t>range of addresses not needed from ISP:  just one IP address for all devices</a:t>
            </a:r>
          </a:p>
          <a:p>
            <a:pPr lvl="1">
              <a:buFont typeface="Wingdings" charset="2"/>
              <a:buChar char="§"/>
              <a:defRPr/>
            </a:pPr>
            <a:r>
              <a:rPr lang="en-US" altLang="en-US" sz="2600" dirty="0">
                <a:ea typeface="MS PGothic" charset="-128"/>
              </a:rPr>
              <a:t>can change addresses of devices in local network without notifying outside world</a:t>
            </a:r>
          </a:p>
          <a:p>
            <a:pPr lvl="1">
              <a:buFont typeface="Wingdings" charset="2"/>
              <a:buChar char="§"/>
              <a:defRPr/>
            </a:pPr>
            <a:r>
              <a:rPr lang="en-US" altLang="en-US" sz="2600" dirty="0">
                <a:ea typeface="MS PGothic" charset="-128"/>
              </a:rPr>
              <a:t>can change ISP without changing addresses of devices in local network</a:t>
            </a:r>
          </a:p>
          <a:p>
            <a:pPr lvl="1">
              <a:buFont typeface="Wingdings" charset="2"/>
              <a:buChar char="§"/>
              <a:defRPr/>
            </a:pPr>
            <a:r>
              <a:rPr lang="en-US" altLang="en-US" sz="2600" dirty="0">
                <a:ea typeface="MS PGothic" charset="-128"/>
              </a:rPr>
              <a:t>devices inside local net not explicitly addressable, visible by outside world (a security plus)</a:t>
            </a:r>
          </a:p>
          <a:p>
            <a:pPr>
              <a:buFont typeface="Wingdings" charset="2"/>
              <a:buNone/>
              <a:defRPr/>
            </a:pPr>
            <a:endParaRPr lang="en-US" altLang="en-US" sz="2600" dirty="0">
              <a:ea typeface="MS PGothic" charset="-128"/>
              <a:cs typeface="ＭＳ Ｐゴシック" charset="-128"/>
            </a:endParaRPr>
          </a:p>
        </p:txBody>
      </p:sp>
      <p:sp>
        <p:nvSpPr>
          <p:cNvPr id="8" name="Rectangle 2"/>
          <p:cNvSpPr txBox="1">
            <a:spLocks noChangeArrowheads="1"/>
          </p:cNvSpPr>
          <p:nvPr/>
        </p:nvSpPr>
        <p:spPr bwMode="auto">
          <a:xfrm>
            <a:off x="685800" y="22860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a:solidFill>
                  <a:srgbClr val="000099"/>
                </a:solidFill>
                <a:latin typeface="+mj-lt"/>
                <a:ea typeface="MS PGothic" pitchFamily="34" charset="-128"/>
                <a:cs typeface="ＭＳ Ｐゴシック" charset="0"/>
              </a:defRPr>
            </a:lvl1pPr>
            <a:lvl2pPr algn="ctr" rtl="0" eaLnBrk="0" fontAlgn="base" hangingPunct="0">
              <a:spcBef>
                <a:spcPct val="0"/>
              </a:spcBef>
              <a:spcAft>
                <a:spcPct val="0"/>
              </a:spcAft>
              <a:defRPr sz="4000">
                <a:solidFill>
                  <a:srgbClr val="000099"/>
                </a:solidFill>
                <a:latin typeface="Comic Sans MS" pitchFamily="66" charset="0"/>
                <a:ea typeface="MS PGothic" pitchFamily="34" charset="-128"/>
                <a:cs typeface="ＭＳ Ｐゴシック" charset="0"/>
              </a:defRPr>
            </a:lvl2pPr>
            <a:lvl3pPr algn="ctr" rtl="0" eaLnBrk="0" fontAlgn="base" hangingPunct="0">
              <a:spcBef>
                <a:spcPct val="0"/>
              </a:spcBef>
              <a:spcAft>
                <a:spcPct val="0"/>
              </a:spcAft>
              <a:defRPr sz="4000">
                <a:solidFill>
                  <a:srgbClr val="000099"/>
                </a:solidFill>
                <a:latin typeface="Comic Sans MS" pitchFamily="66" charset="0"/>
                <a:ea typeface="MS PGothic" pitchFamily="34" charset="-128"/>
                <a:cs typeface="ＭＳ Ｐゴシック" charset="0"/>
              </a:defRPr>
            </a:lvl3pPr>
            <a:lvl4pPr algn="ctr" rtl="0" eaLnBrk="0" fontAlgn="base" hangingPunct="0">
              <a:spcBef>
                <a:spcPct val="0"/>
              </a:spcBef>
              <a:spcAft>
                <a:spcPct val="0"/>
              </a:spcAft>
              <a:defRPr sz="4000">
                <a:solidFill>
                  <a:srgbClr val="000099"/>
                </a:solidFill>
                <a:latin typeface="Comic Sans MS" pitchFamily="66" charset="0"/>
                <a:ea typeface="MS PGothic" pitchFamily="34" charset="-128"/>
                <a:cs typeface="ＭＳ Ｐゴシック" charset="0"/>
              </a:defRPr>
            </a:lvl4pPr>
            <a:lvl5pPr algn="ctr" rtl="0" eaLnBrk="0" fontAlgn="base" hangingPunct="0">
              <a:spcBef>
                <a:spcPct val="0"/>
              </a:spcBef>
              <a:spcAft>
                <a:spcPct val="0"/>
              </a:spcAft>
              <a:defRPr sz="4000">
                <a:solidFill>
                  <a:srgbClr val="000099"/>
                </a:solidFill>
                <a:latin typeface="Comic Sans MS" pitchFamily="66" charset="0"/>
                <a:ea typeface="MS PGothic" pitchFamily="34" charset="-128"/>
                <a:cs typeface="ＭＳ Ｐゴシック" charset="0"/>
              </a:defRPr>
            </a:lvl5pPr>
            <a:lvl6pPr marL="457200" algn="ctr" rtl="0" eaLnBrk="0" fontAlgn="base" hangingPunct="0">
              <a:spcBef>
                <a:spcPct val="0"/>
              </a:spcBef>
              <a:spcAft>
                <a:spcPct val="0"/>
              </a:spcAft>
              <a:defRPr sz="4000">
                <a:solidFill>
                  <a:srgbClr val="000099"/>
                </a:solidFill>
                <a:latin typeface="Comic Sans MS" pitchFamily="66" charset="0"/>
              </a:defRPr>
            </a:lvl6pPr>
            <a:lvl7pPr marL="914400" algn="ctr" rtl="0" eaLnBrk="0" fontAlgn="base" hangingPunct="0">
              <a:spcBef>
                <a:spcPct val="0"/>
              </a:spcBef>
              <a:spcAft>
                <a:spcPct val="0"/>
              </a:spcAft>
              <a:defRPr sz="4000">
                <a:solidFill>
                  <a:srgbClr val="000099"/>
                </a:solidFill>
                <a:latin typeface="Comic Sans MS" pitchFamily="66" charset="0"/>
              </a:defRPr>
            </a:lvl7pPr>
            <a:lvl8pPr marL="1371600" algn="ctr" rtl="0" eaLnBrk="0" fontAlgn="base" hangingPunct="0">
              <a:spcBef>
                <a:spcPct val="0"/>
              </a:spcBef>
              <a:spcAft>
                <a:spcPct val="0"/>
              </a:spcAft>
              <a:defRPr sz="4000">
                <a:solidFill>
                  <a:srgbClr val="000099"/>
                </a:solidFill>
                <a:latin typeface="Comic Sans MS" pitchFamily="66" charset="0"/>
              </a:defRPr>
            </a:lvl8pPr>
            <a:lvl9pPr marL="1828800" algn="ctr" rtl="0" eaLnBrk="0" fontAlgn="base" hangingPunct="0">
              <a:spcBef>
                <a:spcPct val="0"/>
              </a:spcBef>
              <a:spcAft>
                <a:spcPct val="0"/>
              </a:spcAft>
              <a:defRPr sz="4000">
                <a:solidFill>
                  <a:srgbClr val="000099"/>
                </a:solidFill>
                <a:latin typeface="Comic Sans MS" pitchFamily="66" charset="0"/>
              </a:defRPr>
            </a:lvl9pPr>
          </a:lstStyle>
          <a:p>
            <a:pPr>
              <a:defRPr/>
            </a:pPr>
            <a:r>
              <a:rPr lang="en-US" altLang="en-US" sz="3600" kern="0" dirty="0"/>
              <a:t>NAT (Network Address Translation)</a:t>
            </a:r>
            <a:br>
              <a:rPr lang="en-US" altLang="en-US" sz="3600" kern="0" dirty="0"/>
            </a:br>
            <a:endParaRPr lang="en-US" altLang="en-US" sz="3600" kern="0" dirty="0"/>
          </a:p>
        </p:txBody>
      </p:sp>
      <p:sp>
        <p:nvSpPr>
          <p:cNvPr id="122884" name="灯片编号占位符 5"/>
          <p:cNvSpPr>
            <a:spLocks noGrp="1"/>
          </p:cNvSpPr>
          <p:nvPr>
            <p:ph type="sldNum" sz="quarter" idx="12"/>
          </p:nvPr>
        </p:nvSpPr>
        <p:spPr>
          <a:xfrm>
            <a:off x="7010400" y="6324600"/>
            <a:ext cx="29718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defRPr/>
            </a:pPr>
            <a:fld id="{79D59C46-FDDC-B24A-B07A-C9E11E8E1ECA}" type="slidenum">
              <a:rPr lang="en-US" altLang="en-US" sz="1200"/>
              <a:pPr algn="ctr">
                <a:spcBef>
                  <a:spcPct val="0"/>
                </a:spcBef>
                <a:buFontTx/>
                <a:buNone/>
                <a:defRPr/>
              </a:pPr>
              <a:t>14</a:t>
            </a:fld>
            <a:endParaRPr lang="en-US" altLang="en-US" sz="1200" dirty="0"/>
          </a:p>
        </p:txBody>
      </p:sp>
      <p:sp>
        <p:nvSpPr>
          <p:cNvPr id="6" name="页脚占位符 1"/>
          <p:cNvSpPr>
            <a:spLocks noGrp="1"/>
          </p:cNvSpPr>
          <p:nvPr>
            <p:ph type="ftr" sz="quarter" idx="10"/>
          </p:nvPr>
        </p:nvSpPr>
        <p:spPr>
          <a:xfrm>
            <a:off x="685800" y="6248400"/>
            <a:ext cx="3581400" cy="304800"/>
          </a:xfrm>
        </p:spPr>
        <p:txBody>
          <a:bodyPr/>
          <a:lstStyle/>
          <a:p>
            <a:pPr>
              <a:defRPr/>
            </a:pPr>
            <a:r>
              <a:rPr lang="en-US" dirty="0"/>
              <a:t>CSci4211:           Network Data Plane Part 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Freeform 139"/>
          <p:cNvSpPr>
            <a:spLocks/>
          </p:cNvSpPr>
          <p:nvPr/>
        </p:nvSpPr>
        <p:spPr bwMode="auto">
          <a:xfrm>
            <a:off x="179388" y="3651250"/>
            <a:ext cx="4089400" cy="1355725"/>
          </a:xfrm>
          <a:custGeom>
            <a:avLst/>
            <a:gdLst>
              <a:gd name="T0" fmla="*/ 2147483646 w 2269"/>
              <a:gd name="T1" fmla="*/ 2147483646 h 854"/>
              <a:gd name="T2" fmla="*/ 2147483646 w 2269"/>
              <a:gd name="T3" fmla="*/ 2147483646 h 854"/>
              <a:gd name="T4" fmla="*/ 2147483646 w 2269"/>
              <a:gd name="T5" fmla="*/ 2147483646 h 854"/>
              <a:gd name="T6" fmla="*/ 2147483646 w 2269"/>
              <a:gd name="T7" fmla="*/ 2147483646 h 854"/>
              <a:gd name="T8" fmla="*/ 2147483646 w 2269"/>
              <a:gd name="T9" fmla="*/ 2147483646 h 854"/>
              <a:gd name="T10" fmla="*/ 2147483646 w 2269"/>
              <a:gd name="T11" fmla="*/ 2147483646 h 854"/>
              <a:gd name="T12" fmla="*/ 2147483646 w 2269"/>
              <a:gd name="T13" fmla="*/ 2147483646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9938" name="Freeform 29"/>
          <p:cNvSpPr>
            <a:spLocks/>
          </p:cNvSpPr>
          <p:nvPr/>
        </p:nvSpPr>
        <p:spPr bwMode="auto">
          <a:xfrm>
            <a:off x="4468813" y="2922588"/>
            <a:ext cx="3738562" cy="2697162"/>
          </a:xfrm>
          <a:custGeom>
            <a:avLst/>
            <a:gdLst>
              <a:gd name="T0" fmla="*/ 2147483646 w 2355"/>
              <a:gd name="T1" fmla="*/ 2147483646 h 1699"/>
              <a:gd name="T2" fmla="*/ 2147483646 w 2355"/>
              <a:gd name="T3" fmla="*/ 2147483646 h 1699"/>
              <a:gd name="T4" fmla="*/ 2147483646 w 2355"/>
              <a:gd name="T5" fmla="*/ 2147483646 h 1699"/>
              <a:gd name="T6" fmla="*/ 2147483646 w 2355"/>
              <a:gd name="T7" fmla="*/ 2147483646 h 1699"/>
              <a:gd name="T8" fmla="*/ 2147483646 w 2355"/>
              <a:gd name="T9" fmla="*/ 2147483646 h 1699"/>
              <a:gd name="T10" fmla="*/ 2147483646 w 2355"/>
              <a:gd name="T11" fmla="*/ 2147483646 h 1699"/>
              <a:gd name="T12" fmla="*/ 2147483646 w 2355"/>
              <a:gd name="T13" fmla="*/ 2147483646 h 1699"/>
              <a:gd name="T14" fmla="*/ 2147483646 w 2355"/>
              <a:gd name="T15" fmla="*/ 2147483646 h 1699"/>
              <a:gd name="T16" fmla="*/ 2147483646 w 2355"/>
              <a:gd name="T17" fmla="*/ 2147483646 h 1699"/>
              <a:gd name="T18" fmla="*/ 2147483646 w 2355"/>
              <a:gd name="T19" fmla="*/ 2147483646 h 1699"/>
              <a:gd name="T20" fmla="*/ 2147483646 w 2355"/>
              <a:gd name="T21" fmla="*/ 2147483646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9939" name="Line 32"/>
          <p:cNvSpPr>
            <a:spLocks noChangeShapeType="1"/>
          </p:cNvSpPr>
          <p:nvPr/>
        </p:nvSpPr>
        <p:spPr bwMode="auto">
          <a:xfrm>
            <a:off x="4583113" y="4244975"/>
            <a:ext cx="60483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9940" name="Line 34"/>
          <p:cNvSpPr>
            <a:spLocks noChangeShapeType="1"/>
          </p:cNvSpPr>
          <p:nvPr/>
        </p:nvSpPr>
        <p:spPr bwMode="auto">
          <a:xfrm>
            <a:off x="7423150" y="3497263"/>
            <a:ext cx="1333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9941" name="Line 35"/>
          <p:cNvSpPr>
            <a:spLocks noChangeShapeType="1"/>
          </p:cNvSpPr>
          <p:nvPr/>
        </p:nvSpPr>
        <p:spPr bwMode="auto">
          <a:xfrm flipV="1">
            <a:off x="7429500" y="5002213"/>
            <a:ext cx="1714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9942" name="Text Box 36"/>
          <p:cNvSpPr txBox="1">
            <a:spLocks noChangeArrowheads="1"/>
          </p:cNvSpPr>
          <p:nvPr/>
        </p:nvSpPr>
        <p:spPr bwMode="auto">
          <a:xfrm>
            <a:off x="8048625" y="3227388"/>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10.0.0.1</a:t>
            </a:r>
          </a:p>
        </p:txBody>
      </p:sp>
      <p:sp>
        <p:nvSpPr>
          <p:cNvPr id="39943" name="Text Box 37"/>
          <p:cNvSpPr txBox="1">
            <a:spLocks noChangeArrowheads="1"/>
          </p:cNvSpPr>
          <p:nvPr/>
        </p:nvSpPr>
        <p:spPr bwMode="auto">
          <a:xfrm>
            <a:off x="8175625" y="3995738"/>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10.0.0.2</a:t>
            </a:r>
          </a:p>
        </p:txBody>
      </p:sp>
      <p:sp>
        <p:nvSpPr>
          <p:cNvPr id="39944" name="Text Box 38"/>
          <p:cNvSpPr txBox="1">
            <a:spLocks noChangeArrowheads="1"/>
          </p:cNvSpPr>
          <p:nvPr/>
        </p:nvSpPr>
        <p:spPr bwMode="auto">
          <a:xfrm>
            <a:off x="8137525" y="4891088"/>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10.0.0.3</a:t>
            </a:r>
          </a:p>
        </p:txBody>
      </p:sp>
      <p:grpSp>
        <p:nvGrpSpPr>
          <p:cNvPr id="2" name="Group 88"/>
          <p:cNvGrpSpPr>
            <a:grpSpLocks/>
          </p:cNvGrpSpPr>
          <p:nvPr/>
        </p:nvGrpSpPr>
        <p:grpSpPr bwMode="auto">
          <a:xfrm>
            <a:off x="5630863" y="2855913"/>
            <a:ext cx="1871662" cy="1033462"/>
            <a:chOff x="3550" y="2055"/>
            <a:chExt cx="1179" cy="651"/>
          </a:xfrm>
        </p:grpSpPr>
        <p:grpSp>
          <p:nvGrpSpPr>
            <p:cNvPr id="40036" name="Group 50"/>
            <p:cNvGrpSpPr>
              <a:grpSpLocks/>
            </p:cNvGrpSpPr>
            <p:nvPr/>
          </p:nvGrpSpPr>
          <p:grpSpPr bwMode="auto">
            <a:xfrm>
              <a:off x="3550" y="2055"/>
              <a:ext cx="1179" cy="357"/>
              <a:chOff x="4381" y="786"/>
              <a:chExt cx="1108" cy="357"/>
            </a:xfrm>
          </p:grpSpPr>
          <p:sp>
            <p:nvSpPr>
              <p:cNvPr id="40041" name="Rectangle 40"/>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40042" name="Text Box 39"/>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latin typeface="Arial" charset="0"/>
                  </a:rPr>
                  <a:t>S: 10.0.0.1, 3345</a:t>
                </a:r>
              </a:p>
              <a:p>
                <a:pPr>
                  <a:spcBef>
                    <a:spcPct val="0"/>
                  </a:spcBef>
                  <a:buFontTx/>
                  <a:buNone/>
                </a:pPr>
                <a:r>
                  <a:rPr lang="en-US" altLang="en-US" sz="1200">
                    <a:latin typeface="Arial" charset="0"/>
                  </a:rPr>
                  <a:t>D: 128.119.40.186, 80</a:t>
                </a:r>
              </a:p>
            </p:txBody>
          </p:sp>
          <p:grpSp>
            <p:nvGrpSpPr>
              <p:cNvPr id="40043" name="Group 44"/>
              <p:cNvGrpSpPr>
                <a:grpSpLocks/>
              </p:cNvGrpSpPr>
              <p:nvPr/>
            </p:nvGrpSpPr>
            <p:grpSpPr bwMode="auto">
              <a:xfrm>
                <a:off x="5394" y="786"/>
                <a:ext cx="48" cy="99"/>
                <a:chOff x="5508" y="1599"/>
                <a:chExt cx="48" cy="99"/>
              </a:xfrm>
            </p:grpSpPr>
            <p:sp>
              <p:nvSpPr>
                <p:cNvPr id="40048" name="Freeform 43"/>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sp>
              <p:nvSpPr>
                <p:cNvPr id="40049" name="Line 41"/>
                <p:cNvSpPr>
                  <a:spLocks noChangeShapeType="1"/>
                </p:cNvSpPr>
                <p:nvPr/>
              </p:nvSpPr>
              <p:spPr bwMode="auto">
                <a:xfrm flipH="1">
                  <a:off x="5512" y="1608"/>
                  <a:ext cx="22"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0050" name="Line 42"/>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40044" name="Group 45"/>
              <p:cNvGrpSpPr>
                <a:grpSpLocks/>
              </p:cNvGrpSpPr>
              <p:nvPr/>
            </p:nvGrpSpPr>
            <p:grpSpPr bwMode="auto">
              <a:xfrm>
                <a:off x="5382" y="1044"/>
                <a:ext cx="48" cy="99"/>
                <a:chOff x="5508" y="1599"/>
                <a:chExt cx="48" cy="99"/>
              </a:xfrm>
            </p:grpSpPr>
            <p:sp>
              <p:nvSpPr>
                <p:cNvPr id="40045" name="Freeform 4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sp>
              <p:nvSpPr>
                <p:cNvPr id="40046" name="Line 47"/>
                <p:cNvSpPr>
                  <a:spLocks noChangeShapeType="1"/>
                </p:cNvSpPr>
                <p:nvPr/>
              </p:nvSpPr>
              <p:spPr bwMode="auto">
                <a:xfrm flipH="1">
                  <a:off x="5512" y="1608"/>
                  <a:ext cx="22"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0047" name="Line 48"/>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sp>
          <p:nvSpPr>
            <p:cNvPr id="40037" name="Freeform 51"/>
            <p:cNvSpPr>
              <a:spLocks/>
            </p:cNvSpPr>
            <p:nvPr/>
          </p:nvSpPr>
          <p:spPr bwMode="auto">
            <a:xfrm>
              <a:off x="3573" y="2364"/>
              <a:ext cx="564" cy="342"/>
            </a:xfrm>
            <a:custGeom>
              <a:avLst/>
              <a:gdLst>
                <a:gd name="T0" fmla="*/ 0 w 417"/>
                <a:gd name="T1" fmla="*/ 78563 h 264"/>
                <a:gd name="T2" fmla="*/ 320286 w 417"/>
                <a:gd name="T3" fmla="*/ 78563 h 264"/>
                <a:gd name="T4" fmla="*/ 320286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cap="flat" cmpd="sng">
              <a:solidFill>
                <a:schemeClr val="tx1"/>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nvGrpSpPr>
            <p:cNvPr id="40038" name="Group 87"/>
            <p:cNvGrpSpPr>
              <a:grpSpLocks/>
            </p:cNvGrpSpPr>
            <p:nvPr/>
          </p:nvGrpSpPr>
          <p:grpSpPr bwMode="auto">
            <a:xfrm>
              <a:off x="4032" y="2416"/>
              <a:ext cx="218" cy="231"/>
              <a:chOff x="5140" y="400"/>
              <a:chExt cx="218" cy="231"/>
            </a:xfrm>
          </p:grpSpPr>
          <p:sp>
            <p:nvSpPr>
              <p:cNvPr id="40039" name="Oval 86"/>
              <p:cNvSpPr>
                <a:spLocks noChangeArrowheads="1"/>
              </p:cNvSpPr>
              <p:nvPr/>
            </p:nvSpPr>
            <p:spPr bwMode="auto">
              <a:xfrm>
                <a:off x="5140" y="410"/>
                <a:ext cx="218" cy="218"/>
              </a:xfrm>
              <a:prstGeom prst="ellipse">
                <a:avLst/>
              </a:prstGeom>
              <a:solidFill>
                <a:schemeClr val="bg1"/>
              </a:solidFill>
              <a:ln w="9525">
                <a:solidFill>
                  <a:srgbClr val="CC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40040" name="Text Box 52"/>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solidFill>
                      <a:srgbClr val="CC0000"/>
                    </a:solidFill>
                    <a:latin typeface="Arial" charset="0"/>
                  </a:rPr>
                  <a:t>1</a:t>
                </a:r>
              </a:p>
            </p:txBody>
          </p:sp>
        </p:grpSp>
      </p:grpSp>
      <p:sp>
        <p:nvSpPr>
          <p:cNvPr id="39946" name="Text Box 54"/>
          <p:cNvSpPr txBox="1">
            <a:spLocks noChangeArrowheads="1"/>
          </p:cNvSpPr>
          <p:nvPr/>
        </p:nvSpPr>
        <p:spPr bwMode="auto">
          <a:xfrm>
            <a:off x="4533900" y="3817938"/>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10.0.0.4</a:t>
            </a:r>
          </a:p>
        </p:txBody>
      </p:sp>
      <p:sp>
        <p:nvSpPr>
          <p:cNvPr id="39947" name="Line 55"/>
          <p:cNvSpPr>
            <a:spLocks noChangeShapeType="1"/>
          </p:cNvSpPr>
          <p:nvPr/>
        </p:nvSpPr>
        <p:spPr bwMode="auto">
          <a:xfrm flipH="1">
            <a:off x="4657725" y="4073525"/>
            <a:ext cx="85725" cy="1285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9948" name="Text Box 56"/>
          <p:cNvSpPr txBox="1">
            <a:spLocks noChangeArrowheads="1"/>
          </p:cNvSpPr>
          <p:nvPr/>
        </p:nvSpPr>
        <p:spPr bwMode="auto">
          <a:xfrm>
            <a:off x="2695575" y="4375150"/>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138.76.29.7</a:t>
            </a:r>
          </a:p>
        </p:txBody>
      </p:sp>
      <p:sp>
        <p:nvSpPr>
          <p:cNvPr id="39949" name="Line 57"/>
          <p:cNvSpPr>
            <a:spLocks noChangeShapeType="1"/>
          </p:cNvSpPr>
          <p:nvPr/>
        </p:nvSpPr>
        <p:spPr bwMode="auto">
          <a:xfrm flipH="1">
            <a:off x="3917950" y="4311650"/>
            <a:ext cx="85725" cy="128588"/>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grpSp>
        <p:nvGrpSpPr>
          <p:cNvPr id="7" name="Group 59"/>
          <p:cNvGrpSpPr>
            <a:grpSpLocks/>
          </p:cNvGrpSpPr>
          <p:nvPr/>
        </p:nvGrpSpPr>
        <p:grpSpPr bwMode="auto">
          <a:xfrm>
            <a:off x="6469063" y="1570038"/>
            <a:ext cx="2433637" cy="1389062"/>
            <a:chOff x="3944" y="989"/>
            <a:chExt cx="1533" cy="875"/>
          </a:xfrm>
        </p:grpSpPr>
        <p:sp>
          <p:nvSpPr>
            <p:cNvPr id="40034" name="Text Box 53"/>
            <p:cNvSpPr txBox="1">
              <a:spLocks noChangeArrowheads="1"/>
            </p:cNvSpPr>
            <p:nvPr/>
          </p:nvSpPr>
          <p:spPr bwMode="auto">
            <a:xfrm>
              <a:off x="4121" y="989"/>
              <a:ext cx="135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nSpc>
                  <a:spcPct val="85000"/>
                </a:lnSpc>
                <a:spcBef>
                  <a:spcPct val="0"/>
                </a:spcBef>
                <a:buFontTx/>
                <a:buNone/>
              </a:pPr>
              <a:r>
                <a:rPr lang="en-US" altLang="en-US" sz="1800" b="1" i="1">
                  <a:solidFill>
                    <a:srgbClr val="CC0000"/>
                  </a:solidFill>
                  <a:latin typeface="Arial" charset="0"/>
                </a:rPr>
                <a:t>1:</a:t>
              </a:r>
              <a:r>
                <a:rPr lang="en-US" altLang="en-US" sz="1800">
                  <a:solidFill>
                    <a:srgbClr val="FF0000"/>
                  </a:solidFill>
                  <a:latin typeface="Arial" charset="0"/>
                </a:rPr>
                <a:t> </a:t>
              </a:r>
              <a:r>
                <a:rPr lang="en-US" altLang="en-US" sz="1800">
                  <a:solidFill>
                    <a:srgbClr val="000099"/>
                  </a:solidFill>
                  <a:latin typeface="Arial" charset="0"/>
                </a:rPr>
                <a:t>host 10.0.0.1 </a:t>
              </a:r>
            </a:p>
            <a:p>
              <a:pPr>
                <a:lnSpc>
                  <a:spcPct val="85000"/>
                </a:lnSpc>
                <a:spcBef>
                  <a:spcPct val="0"/>
                </a:spcBef>
                <a:buFontTx/>
                <a:buNone/>
              </a:pPr>
              <a:r>
                <a:rPr lang="en-US" altLang="en-US" sz="1800">
                  <a:solidFill>
                    <a:srgbClr val="000099"/>
                  </a:solidFill>
                  <a:latin typeface="Arial" charset="0"/>
                </a:rPr>
                <a:t>sends datagram to </a:t>
              </a:r>
            </a:p>
            <a:p>
              <a:pPr>
                <a:lnSpc>
                  <a:spcPct val="85000"/>
                </a:lnSpc>
                <a:spcBef>
                  <a:spcPct val="0"/>
                </a:spcBef>
                <a:buFontTx/>
                <a:buNone/>
              </a:pPr>
              <a:r>
                <a:rPr lang="en-US" altLang="en-US" sz="1800">
                  <a:solidFill>
                    <a:srgbClr val="000099"/>
                  </a:solidFill>
                  <a:latin typeface="Arial" charset="0"/>
                </a:rPr>
                <a:t>128.119.40.186, 80</a:t>
              </a:r>
            </a:p>
          </p:txBody>
        </p:sp>
        <p:sp>
          <p:nvSpPr>
            <p:cNvPr id="40035" name="Line 58"/>
            <p:cNvSpPr>
              <a:spLocks noChangeShapeType="1"/>
            </p:cNvSpPr>
            <p:nvPr/>
          </p:nvSpPr>
          <p:spPr bwMode="auto">
            <a:xfrm flipH="1">
              <a:off x="3944" y="1105"/>
              <a:ext cx="197" cy="759"/>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9951" name="Freeform 67"/>
          <p:cNvSpPr>
            <a:spLocks/>
          </p:cNvSpPr>
          <p:nvPr/>
        </p:nvSpPr>
        <p:spPr bwMode="auto">
          <a:xfrm>
            <a:off x="2344738" y="2627313"/>
            <a:ext cx="3862387" cy="1531937"/>
          </a:xfrm>
          <a:custGeom>
            <a:avLst/>
            <a:gdLst>
              <a:gd name="T0" fmla="*/ 0 w 2433"/>
              <a:gd name="T1" fmla="*/ 2147483646 h 965"/>
              <a:gd name="T2" fmla="*/ 2147483646 w 2433"/>
              <a:gd name="T3" fmla="*/ 2147483646 h 965"/>
              <a:gd name="T4" fmla="*/ 2147483646 w 2433"/>
              <a:gd name="T5" fmla="*/ 2147483646 h 965"/>
              <a:gd name="T6" fmla="*/ 2147483646 w 2433"/>
              <a:gd name="T7" fmla="*/ 2147483646 h 965"/>
              <a:gd name="T8" fmla="*/ 2147483646 w 2433"/>
              <a:gd name="T9" fmla="*/ 2147483646 h 965"/>
              <a:gd name="T10" fmla="*/ 2147483646 w 2433"/>
              <a:gd name="T11" fmla="*/ 2147483646 h 965"/>
              <a:gd name="T12" fmla="*/ 0 w 2433"/>
              <a:gd name="T13" fmla="*/ 2147483646 h 965"/>
              <a:gd name="T14" fmla="*/ 0 60000 65536"/>
              <a:gd name="T15" fmla="*/ 0 60000 65536"/>
              <a:gd name="T16" fmla="*/ 0 60000 65536"/>
              <a:gd name="T17" fmla="*/ 0 60000 65536"/>
              <a:gd name="T18" fmla="*/ 0 60000 65536"/>
              <a:gd name="T19" fmla="*/ 0 60000 65536"/>
              <a:gd name="T20" fmla="*/ 0 60000 65536"/>
              <a:gd name="T21" fmla="*/ 0 w 2433"/>
              <a:gd name="T22" fmla="*/ 0 h 965"/>
              <a:gd name="T23" fmla="*/ 2433 w 2433"/>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33" h="965">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rotWithShape="1">
            <a:gsLst>
              <a:gs pos="0">
                <a:schemeClr val="hlink"/>
              </a:gs>
              <a:gs pos="100000">
                <a:schemeClr val="bg1"/>
              </a:gs>
            </a:gsLst>
            <a:lin ang="5400000" scaled="1"/>
          </a:gradFill>
          <a:ln w="3175" cap="flat" cmpd="sng">
            <a:solidFill>
              <a:schemeClr val="hlink"/>
            </a:solidFill>
            <a:prstDash val="solid"/>
            <a:round/>
            <a:headEnd/>
            <a:tailEnd/>
          </a:ln>
        </p:spPr>
        <p:txBody>
          <a:bodyPr wrap="none"/>
          <a:lstStyle/>
          <a:p>
            <a:endParaRPr lang="en-US"/>
          </a:p>
        </p:txBody>
      </p:sp>
      <p:sp>
        <p:nvSpPr>
          <p:cNvPr id="39952" name="Rectangle 62"/>
          <p:cNvSpPr>
            <a:spLocks noChangeArrowheads="1"/>
          </p:cNvSpPr>
          <p:nvPr/>
        </p:nvSpPr>
        <p:spPr bwMode="auto">
          <a:xfrm>
            <a:off x="2344738" y="1374775"/>
            <a:ext cx="3784600" cy="1354138"/>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39953" name="Text Box 60"/>
          <p:cNvSpPr txBox="1">
            <a:spLocks noChangeArrowheads="1"/>
          </p:cNvSpPr>
          <p:nvPr/>
        </p:nvSpPr>
        <p:spPr bwMode="auto">
          <a:xfrm>
            <a:off x="2386013" y="1419225"/>
            <a:ext cx="3676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latin typeface="Arial" charset="0"/>
              </a:rPr>
              <a:t>NAT translation table</a:t>
            </a:r>
          </a:p>
          <a:p>
            <a:pPr algn="ctr">
              <a:spcBef>
                <a:spcPct val="0"/>
              </a:spcBef>
              <a:buFontTx/>
              <a:buNone/>
            </a:pPr>
            <a:r>
              <a:rPr lang="en-US" altLang="en-US" sz="1800">
                <a:latin typeface="Arial" charset="0"/>
              </a:rPr>
              <a:t>WAN side addr        LAN side addr</a:t>
            </a:r>
          </a:p>
        </p:txBody>
      </p:sp>
      <p:sp>
        <p:nvSpPr>
          <p:cNvPr id="39954" name="Line 63"/>
          <p:cNvSpPr>
            <a:spLocks noChangeShapeType="1"/>
          </p:cNvSpPr>
          <p:nvPr/>
        </p:nvSpPr>
        <p:spPr bwMode="auto">
          <a:xfrm flipV="1">
            <a:off x="2344738" y="1747838"/>
            <a:ext cx="3790950" cy="11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9955" name="Line 64"/>
          <p:cNvSpPr>
            <a:spLocks noChangeShapeType="1"/>
          </p:cNvSpPr>
          <p:nvPr/>
        </p:nvSpPr>
        <p:spPr bwMode="auto">
          <a:xfrm flipV="1">
            <a:off x="2359025" y="2025650"/>
            <a:ext cx="3749675" cy="11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9956" name="Line 65"/>
          <p:cNvSpPr>
            <a:spLocks noChangeShapeType="1"/>
          </p:cNvSpPr>
          <p:nvPr/>
        </p:nvSpPr>
        <p:spPr bwMode="auto">
          <a:xfrm>
            <a:off x="4468813" y="1770063"/>
            <a:ext cx="3175" cy="955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3533" name="Text Box 61"/>
          <p:cNvSpPr txBox="1">
            <a:spLocks noChangeArrowheads="1"/>
          </p:cNvSpPr>
          <p:nvPr/>
        </p:nvSpPr>
        <p:spPr bwMode="auto">
          <a:xfrm>
            <a:off x="2401888" y="2044700"/>
            <a:ext cx="3702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CC0000"/>
                </a:solidFill>
                <a:latin typeface="Arial" charset="0"/>
              </a:rPr>
              <a:t>138.76.29.7, 5001   10.0.0.1, 3345</a:t>
            </a:r>
          </a:p>
          <a:p>
            <a:pPr algn="ctr">
              <a:spcBef>
                <a:spcPct val="0"/>
              </a:spcBef>
              <a:buFontTx/>
              <a:buNone/>
            </a:pPr>
            <a:r>
              <a:rPr lang="en-US" altLang="en-US" sz="1800">
                <a:latin typeface="Arial" charset="0"/>
              </a:rPr>
              <a:t>……                                         ……</a:t>
            </a:r>
          </a:p>
        </p:txBody>
      </p:sp>
      <p:grpSp>
        <p:nvGrpSpPr>
          <p:cNvPr id="8" name="Group 135"/>
          <p:cNvGrpSpPr>
            <a:grpSpLocks/>
          </p:cNvGrpSpPr>
          <p:nvPr/>
        </p:nvGrpSpPr>
        <p:grpSpPr bwMode="auto">
          <a:xfrm>
            <a:off x="4765675" y="3435350"/>
            <a:ext cx="2784475" cy="1631950"/>
            <a:chOff x="3002" y="2417"/>
            <a:chExt cx="1754" cy="1028"/>
          </a:xfrm>
        </p:grpSpPr>
        <p:sp>
          <p:nvSpPr>
            <p:cNvPr id="40020" name="Rectangle 91"/>
            <p:cNvSpPr>
              <a:spLocks noChangeArrowheads="1"/>
            </p:cNvSpPr>
            <p:nvPr/>
          </p:nvSpPr>
          <p:spPr bwMode="auto">
            <a:xfrm>
              <a:off x="3002" y="3051"/>
              <a:ext cx="1175" cy="25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40021" name="Text Box 92"/>
            <p:cNvSpPr txBox="1">
              <a:spLocks noChangeArrowheads="1"/>
            </p:cNvSpPr>
            <p:nvPr/>
          </p:nvSpPr>
          <p:spPr bwMode="auto">
            <a:xfrm>
              <a:off x="3104" y="3042"/>
              <a:ext cx="111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latin typeface="Arial" charset="0"/>
                </a:rPr>
                <a:t>S: 128.119.40.186, 80 </a:t>
              </a:r>
            </a:p>
            <a:p>
              <a:pPr>
                <a:spcBef>
                  <a:spcPct val="0"/>
                </a:spcBef>
                <a:buFontTx/>
                <a:buNone/>
              </a:pPr>
              <a:r>
                <a:rPr lang="en-US" altLang="en-US" sz="1200">
                  <a:latin typeface="Arial" charset="0"/>
                </a:rPr>
                <a:t>D: 10.0.0.1, 3345</a:t>
              </a:r>
            </a:p>
            <a:p>
              <a:pPr>
                <a:spcBef>
                  <a:spcPct val="0"/>
                </a:spcBef>
                <a:buFontTx/>
                <a:buNone/>
              </a:pPr>
              <a:endParaRPr lang="en-US" altLang="en-US" sz="1200">
                <a:latin typeface="Arial" charset="0"/>
              </a:endParaRPr>
            </a:p>
          </p:txBody>
        </p:sp>
        <p:grpSp>
          <p:nvGrpSpPr>
            <p:cNvPr id="40022" name="Group 93"/>
            <p:cNvGrpSpPr>
              <a:grpSpLocks/>
            </p:cNvGrpSpPr>
            <p:nvPr/>
          </p:nvGrpSpPr>
          <p:grpSpPr bwMode="auto">
            <a:xfrm>
              <a:off x="3054" y="3007"/>
              <a:ext cx="51" cy="99"/>
              <a:chOff x="5508" y="1599"/>
              <a:chExt cx="48" cy="99"/>
            </a:xfrm>
          </p:grpSpPr>
          <p:sp>
            <p:nvSpPr>
              <p:cNvPr id="40031" name="Freeform 94"/>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sp>
            <p:nvSpPr>
              <p:cNvPr id="40032" name="Line 95"/>
              <p:cNvSpPr>
                <a:spLocks noChangeShapeType="1"/>
              </p:cNvSpPr>
              <p:nvPr/>
            </p:nvSpPr>
            <p:spPr bwMode="auto">
              <a:xfrm flipH="1">
                <a:off x="5512" y="1608"/>
                <a:ext cx="22"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0033" name="Line 96"/>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40023" name="Group 97"/>
            <p:cNvGrpSpPr>
              <a:grpSpLocks/>
            </p:cNvGrpSpPr>
            <p:nvPr/>
          </p:nvGrpSpPr>
          <p:grpSpPr bwMode="auto">
            <a:xfrm>
              <a:off x="3059" y="3248"/>
              <a:ext cx="51" cy="99"/>
              <a:chOff x="5508" y="1599"/>
              <a:chExt cx="48" cy="99"/>
            </a:xfrm>
          </p:grpSpPr>
          <p:sp>
            <p:nvSpPr>
              <p:cNvPr id="40028" name="Freeform 9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sp>
            <p:nvSpPr>
              <p:cNvPr id="40029" name="Line 99"/>
              <p:cNvSpPr>
                <a:spLocks noChangeShapeType="1"/>
              </p:cNvSpPr>
              <p:nvPr/>
            </p:nvSpPr>
            <p:spPr bwMode="auto">
              <a:xfrm flipH="1">
                <a:off x="5512" y="1608"/>
                <a:ext cx="22"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0030" name="Line 100"/>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40024" name="Freeform 101"/>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cap="flat" cmpd="sng">
              <a:solidFill>
                <a:schemeClr val="tx1"/>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nvGrpSpPr>
            <p:cNvPr id="40025" name="Group 102"/>
            <p:cNvGrpSpPr>
              <a:grpSpLocks/>
            </p:cNvGrpSpPr>
            <p:nvPr/>
          </p:nvGrpSpPr>
          <p:grpSpPr bwMode="auto">
            <a:xfrm>
              <a:off x="4240" y="3061"/>
              <a:ext cx="218" cy="231"/>
              <a:chOff x="5140" y="400"/>
              <a:chExt cx="218" cy="231"/>
            </a:xfrm>
          </p:grpSpPr>
          <p:sp>
            <p:nvSpPr>
              <p:cNvPr id="40026" name="Oval 103"/>
              <p:cNvSpPr>
                <a:spLocks noChangeArrowheads="1"/>
              </p:cNvSpPr>
              <p:nvPr/>
            </p:nvSpPr>
            <p:spPr bwMode="auto">
              <a:xfrm>
                <a:off x="5140" y="410"/>
                <a:ext cx="218" cy="218"/>
              </a:xfrm>
              <a:prstGeom prst="ellipse">
                <a:avLst/>
              </a:prstGeom>
              <a:solidFill>
                <a:schemeClr val="bg1"/>
              </a:solidFill>
              <a:ln w="9525">
                <a:solidFill>
                  <a:srgbClr val="CC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40027" name="Text Box 104"/>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solidFill>
                      <a:srgbClr val="CC0000"/>
                    </a:solidFill>
                    <a:latin typeface="Arial" charset="0"/>
                  </a:rPr>
                  <a:t>4</a:t>
                </a:r>
              </a:p>
            </p:txBody>
          </p:sp>
        </p:grpSp>
      </p:grpSp>
      <p:grpSp>
        <p:nvGrpSpPr>
          <p:cNvPr id="12" name="Group 108"/>
          <p:cNvGrpSpPr>
            <a:grpSpLocks/>
          </p:cNvGrpSpPr>
          <p:nvPr/>
        </p:nvGrpSpPr>
        <p:grpSpPr bwMode="auto">
          <a:xfrm>
            <a:off x="1531938" y="3652838"/>
            <a:ext cx="2497137" cy="566737"/>
            <a:chOff x="1026" y="3559"/>
            <a:chExt cx="1573" cy="357"/>
          </a:xfrm>
        </p:grpSpPr>
        <p:grpSp>
          <p:nvGrpSpPr>
            <p:cNvPr id="40005" name="Group 68"/>
            <p:cNvGrpSpPr>
              <a:grpSpLocks/>
            </p:cNvGrpSpPr>
            <p:nvPr/>
          </p:nvGrpSpPr>
          <p:grpSpPr bwMode="auto">
            <a:xfrm>
              <a:off x="1412" y="3559"/>
              <a:ext cx="1187" cy="357"/>
              <a:chOff x="4381" y="786"/>
              <a:chExt cx="1108" cy="357"/>
            </a:xfrm>
          </p:grpSpPr>
          <p:sp>
            <p:nvSpPr>
              <p:cNvPr id="40010" name="Rectangle 69"/>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40011" name="Text Box 70"/>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latin typeface="Arial" charset="0"/>
                  </a:rPr>
                  <a:t>S: 138.76.29.7, 5001</a:t>
                </a:r>
              </a:p>
              <a:p>
                <a:pPr>
                  <a:spcBef>
                    <a:spcPct val="0"/>
                  </a:spcBef>
                  <a:buFontTx/>
                  <a:buNone/>
                </a:pPr>
                <a:r>
                  <a:rPr lang="en-US" altLang="en-US" sz="1200">
                    <a:latin typeface="Arial" charset="0"/>
                  </a:rPr>
                  <a:t>D: 128.119.40.186, 80</a:t>
                </a:r>
              </a:p>
            </p:txBody>
          </p:sp>
          <p:grpSp>
            <p:nvGrpSpPr>
              <p:cNvPr id="40012" name="Group 71"/>
              <p:cNvGrpSpPr>
                <a:grpSpLocks/>
              </p:cNvGrpSpPr>
              <p:nvPr/>
            </p:nvGrpSpPr>
            <p:grpSpPr bwMode="auto">
              <a:xfrm>
                <a:off x="5394" y="786"/>
                <a:ext cx="48" cy="99"/>
                <a:chOff x="5508" y="1599"/>
                <a:chExt cx="48" cy="99"/>
              </a:xfrm>
            </p:grpSpPr>
            <p:sp>
              <p:nvSpPr>
                <p:cNvPr id="40017" name="Freeform 7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sp>
              <p:nvSpPr>
                <p:cNvPr id="40018" name="Line 73"/>
                <p:cNvSpPr>
                  <a:spLocks noChangeShapeType="1"/>
                </p:cNvSpPr>
                <p:nvPr/>
              </p:nvSpPr>
              <p:spPr bwMode="auto">
                <a:xfrm flipH="1">
                  <a:off x="5512" y="1608"/>
                  <a:ext cx="21"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0019" name="Line 74"/>
                <p:cNvSpPr>
                  <a:spLocks noChangeShapeType="1"/>
                </p:cNvSpPr>
                <p:nvPr/>
              </p:nvSpPr>
              <p:spPr bwMode="auto">
                <a:xfrm flipH="1">
                  <a:off x="5536" y="1620"/>
                  <a:ext cx="21"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40013" name="Group 75"/>
              <p:cNvGrpSpPr>
                <a:grpSpLocks/>
              </p:cNvGrpSpPr>
              <p:nvPr/>
            </p:nvGrpSpPr>
            <p:grpSpPr bwMode="auto">
              <a:xfrm>
                <a:off x="5382" y="1044"/>
                <a:ext cx="48" cy="99"/>
                <a:chOff x="5508" y="1599"/>
                <a:chExt cx="48" cy="99"/>
              </a:xfrm>
            </p:grpSpPr>
            <p:sp>
              <p:nvSpPr>
                <p:cNvPr id="40014" name="Freeform 7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sp>
              <p:nvSpPr>
                <p:cNvPr id="40015" name="Line 77"/>
                <p:cNvSpPr>
                  <a:spLocks noChangeShapeType="1"/>
                </p:cNvSpPr>
                <p:nvPr/>
              </p:nvSpPr>
              <p:spPr bwMode="auto">
                <a:xfrm flipH="1">
                  <a:off x="5510" y="1608"/>
                  <a:ext cx="21"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0016" name="Line 78"/>
                <p:cNvSpPr>
                  <a:spLocks noChangeShapeType="1"/>
                </p:cNvSpPr>
                <p:nvPr/>
              </p:nvSpPr>
              <p:spPr bwMode="auto">
                <a:xfrm flipH="1">
                  <a:off x="5536" y="1620"/>
                  <a:ext cx="21"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sp>
          <p:nvSpPr>
            <p:cNvPr id="40006" name="Line 79"/>
            <p:cNvSpPr>
              <a:spLocks noChangeShapeType="1"/>
            </p:cNvSpPr>
            <p:nvPr/>
          </p:nvSpPr>
          <p:spPr bwMode="auto">
            <a:xfrm flipH="1">
              <a:off x="1026" y="3729"/>
              <a:ext cx="37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40007" name="Group 105"/>
            <p:cNvGrpSpPr>
              <a:grpSpLocks/>
            </p:cNvGrpSpPr>
            <p:nvPr/>
          </p:nvGrpSpPr>
          <p:grpSpPr bwMode="auto">
            <a:xfrm>
              <a:off x="1143" y="3613"/>
              <a:ext cx="218" cy="231"/>
              <a:chOff x="5140" y="400"/>
              <a:chExt cx="218" cy="231"/>
            </a:xfrm>
          </p:grpSpPr>
          <p:sp>
            <p:nvSpPr>
              <p:cNvPr id="40008" name="Oval 106"/>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40009" name="Text Box 107"/>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solidFill>
                      <a:srgbClr val="CC0000"/>
                    </a:solidFill>
                    <a:latin typeface="Arial" charset="0"/>
                  </a:rPr>
                  <a:t>2</a:t>
                </a:r>
              </a:p>
            </p:txBody>
          </p:sp>
        </p:grpSp>
      </p:grpSp>
      <p:grpSp>
        <p:nvGrpSpPr>
          <p:cNvPr id="17" name="Group 112"/>
          <p:cNvGrpSpPr>
            <a:grpSpLocks/>
          </p:cNvGrpSpPr>
          <p:nvPr/>
        </p:nvGrpSpPr>
        <p:grpSpPr bwMode="auto">
          <a:xfrm>
            <a:off x="0" y="1671638"/>
            <a:ext cx="5154613" cy="2052637"/>
            <a:chOff x="0" y="1306"/>
            <a:chExt cx="3247" cy="1293"/>
          </a:xfrm>
        </p:grpSpPr>
        <p:sp>
          <p:nvSpPr>
            <p:cNvPr id="40001" name="Text Box 82"/>
            <p:cNvSpPr txBox="1">
              <a:spLocks noChangeArrowheads="1"/>
            </p:cNvSpPr>
            <p:nvPr/>
          </p:nvSpPr>
          <p:spPr bwMode="auto">
            <a:xfrm>
              <a:off x="0" y="1306"/>
              <a:ext cx="1316" cy="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nSpc>
                  <a:spcPct val="85000"/>
                </a:lnSpc>
                <a:spcBef>
                  <a:spcPct val="0"/>
                </a:spcBef>
                <a:buFontTx/>
                <a:buNone/>
              </a:pPr>
              <a:r>
                <a:rPr lang="en-US" altLang="en-US" sz="1800" b="1" i="1">
                  <a:solidFill>
                    <a:srgbClr val="CC0000"/>
                  </a:solidFill>
                  <a:latin typeface="Arial" charset="0"/>
                </a:rPr>
                <a:t>2:</a:t>
              </a:r>
              <a:r>
                <a:rPr lang="en-US" altLang="en-US" sz="1800">
                  <a:solidFill>
                    <a:srgbClr val="FF0000"/>
                  </a:solidFill>
                  <a:latin typeface="Arial" charset="0"/>
                </a:rPr>
                <a:t> </a:t>
              </a:r>
              <a:r>
                <a:rPr lang="en-US" altLang="en-US" sz="1800">
                  <a:solidFill>
                    <a:srgbClr val="000099"/>
                  </a:solidFill>
                  <a:latin typeface="Arial" charset="0"/>
                </a:rPr>
                <a:t>NAT router</a:t>
              </a:r>
            </a:p>
            <a:p>
              <a:pPr>
                <a:lnSpc>
                  <a:spcPct val="85000"/>
                </a:lnSpc>
                <a:spcBef>
                  <a:spcPct val="0"/>
                </a:spcBef>
                <a:buFontTx/>
                <a:buNone/>
              </a:pPr>
              <a:r>
                <a:rPr lang="en-US" altLang="en-US" sz="1800">
                  <a:solidFill>
                    <a:srgbClr val="000099"/>
                  </a:solidFill>
                  <a:latin typeface="Arial" charset="0"/>
                </a:rPr>
                <a:t>changes datagram</a:t>
              </a:r>
            </a:p>
            <a:p>
              <a:pPr>
                <a:lnSpc>
                  <a:spcPct val="85000"/>
                </a:lnSpc>
                <a:spcBef>
                  <a:spcPct val="0"/>
                </a:spcBef>
                <a:buFontTx/>
                <a:buNone/>
              </a:pPr>
              <a:r>
                <a:rPr lang="en-US" altLang="en-US" sz="1800">
                  <a:solidFill>
                    <a:srgbClr val="000099"/>
                  </a:solidFill>
                  <a:latin typeface="Arial" charset="0"/>
                </a:rPr>
                <a:t>source addr from</a:t>
              </a:r>
            </a:p>
            <a:p>
              <a:pPr>
                <a:lnSpc>
                  <a:spcPct val="85000"/>
                </a:lnSpc>
                <a:spcBef>
                  <a:spcPct val="0"/>
                </a:spcBef>
                <a:buFontTx/>
                <a:buNone/>
              </a:pPr>
              <a:r>
                <a:rPr lang="en-US" altLang="en-US" sz="1800">
                  <a:solidFill>
                    <a:srgbClr val="000099"/>
                  </a:solidFill>
                  <a:latin typeface="Arial" charset="0"/>
                </a:rPr>
                <a:t>10.0.0.1, 3345 to</a:t>
              </a:r>
            </a:p>
            <a:p>
              <a:pPr>
                <a:lnSpc>
                  <a:spcPct val="85000"/>
                </a:lnSpc>
                <a:spcBef>
                  <a:spcPct val="0"/>
                </a:spcBef>
                <a:buFontTx/>
                <a:buNone/>
              </a:pPr>
              <a:r>
                <a:rPr lang="en-US" altLang="en-US" sz="1800">
                  <a:solidFill>
                    <a:srgbClr val="000099"/>
                  </a:solidFill>
                  <a:latin typeface="Arial" charset="0"/>
                </a:rPr>
                <a:t>138.76.29.7, 5001,</a:t>
              </a:r>
            </a:p>
            <a:p>
              <a:pPr>
                <a:lnSpc>
                  <a:spcPct val="85000"/>
                </a:lnSpc>
                <a:spcBef>
                  <a:spcPct val="0"/>
                </a:spcBef>
                <a:buFontTx/>
                <a:buNone/>
              </a:pPr>
              <a:r>
                <a:rPr lang="en-US" altLang="en-US" sz="1800">
                  <a:solidFill>
                    <a:srgbClr val="000099"/>
                  </a:solidFill>
                  <a:latin typeface="Arial" charset="0"/>
                </a:rPr>
                <a:t>updates table</a:t>
              </a:r>
            </a:p>
          </p:txBody>
        </p:sp>
        <p:sp>
          <p:nvSpPr>
            <p:cNvPr id="40002" name="Line 83"/>
            <p:cNvSpPr>
              <a:spLocks noChangeShapeType="1"/>
            </p:cNvSpPr>
            <p:nvPr/>
          </p:nvSpPr>
          <p:spPr bwMode="auto">
            <a:xfrm>
              <a:off x="1285" y="2243"/>
              <a:ext cx="147" cy="356"/>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0003" name="Line 110"/>
            <p:cNvSpPr>
              <a:spLocks noChangeShapeType="1"/>
            </p:cNvSpPr>
            <p:nvPr/>
          </p:nvSpPr>
          <p:spPr bwMode="auto">
            <a:xfrm flipV="1">
              <a:off x="1275" y="1788"/>
              <a:ext cx="663" cy="455"/>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0004" name="Line 111"/>
            <p:cNvSpPr>
              <a:spLocks noChangeShapeType="1"/>
            </p:cNvSpPr>
            <p:nvPr/>
          </p:nvSpPr>
          <p:spPr bwMode="auto">
            <a:xfrm flipV="1">
              <a:off x="1275" y="1751"/>
              <a:ext cx="1972" cy="491"/>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18" name="Group 129"/>
          <p:cNvGrpSpPr>
            <a:grpSpLocks/>
          </p:cNvGrpSpPr>
          <p:nvPr/>
        </p:nvGrpSpPr>
        <p:grpSpPr bwMode="auto">
          <a:xfrm>
            <a:off x="1360488" y="4681538"/>
            <a:ext cx="2471737" cy="696912"/>
            <a:chOff x="1163" y="3752"/>
            <a:chExt cx="1557" cy="439"/>
          </a:xfrm>
        </p:grpSpPr>
        <p:sp>
          <p:nvSpPr>
            <p:cNvPr id="39987" name="Rectangle 115"/>
            <p:cNvSpPr>
              <a:spLocks noChangeArrowheads="1"/>
            </p:cNvSpPr>
            <p:nvPr/>
          </p:nvSpPr>
          <p:spPr bwMode="auto">
            <a:xfrm>
              <a:off x="1163" y="3796"/>
              <a:ext cx="1183" cy="25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39988" name="Text Box 116"/>
            <p:cNvSpPr txBox="1">
              <a:spLocks noChangeArrowheads="1"/>
            </p:cNvSpPr>
            <p:nvPr/>
          </p:nvSpPr>
          <p:spPr bwMode="auto">
            <a:xfrm>
              <a:off x="1281" y="3788"/>
              <a:ext cx="112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latin typeface="Arial" charset="0"/>
                </a:rPr>
                <a:t>S: 128.119.40.186, 80 </a:t>
              </a:r>
            </a:p>
            <a:p>
              <a:pPr>
                <a:spcBef>
                  <a:spcPct val="0"/>
                </a:spcBef>
                <a:buFontTx/>
                <a:buNone/>
              </a:pPr>
              <a:r>
                <a:rPr lang="en-US" altLang="en-US" sz="1200">
                  <a:latin typeface="Arial" charset="0"/>
                </a:rPr>
                <a:t>D: 138.76.29.7, 5001</a:t>
              </a:r>
            </a:p>
            <a:p>
              <a:pPr>
                <a:spcBef>
                  <a:spcPct val="0"/>
                </a:spcBef>
                <a:buFontTx/>
                <a:buNone/>
              </a:pPr>
              <a:endParaRPr lang="en-US" altLang="en-US" sz="1200">
                <a:latin typeface="Arial" charset="0"/>
              </a:endParaRPr>
            </a:p>
          </p:txBody>
        </p:sp>
        <p:grpSp>
          <p:nvGrpSpPr>
            <p:cNvPr id="39989" name="Group 117"/>
            <p:cNvGrpSpPr>
              <a:grpSpLocks/>
            </p:cNvGrpSpPr>
            <p:nvPr/>
          </p:nvGrpSpPr>
          <p:grpSpPr bwMode="auto">
            <a:xfrm>
              <a:off x="1214" y="3752"/>
              <a:ext cx="52" cy="99"/>
              <a:chOff x="5508" y="1599"/>
              <a:chExt cx="48" cy="99"/>
            </a:xfrm>
          </p:grpSpPr>
          <p:sp>
            <p:nvSpPr>
              <p:cNvPr id="39998" name="Freeform 11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sp>
            <p:nvSpPr>
              <p:cNvPr id="39999" name="Line 119"/>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0000" name="Line 120"/>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39990" name="Group 121"/>
            <p:cNvGrpSpPr>
              <a:grpSpLocks/>
            </p:cNvGrpSpPr>
            <p:nvPr/>
          </p:nvGrpSpPr>
          <p:grpSpPr bwMode="auto">
            <a:xfrm>
              <a:off x="1193" y="3984"/>
              <a:ext cx="52" cy="99"/>
              <a:chOff x="5508" y="1599"/>
              <a:chExt cx="48" cy="99"/>
            </a:xfrm>
          </p:grpSpPr>
          <p:sp>
            <p:nvSpPr>
              <p:cNvPr id="39995" name="Freeform 12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sp>
            <p:nvSpPr>
              <p:cNvPr id="39996" name="Line 123"/>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9997" name="Line 124"/>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9991" name="Line 125"/>
            <p:cNvSpPr>
              <a:spLocks noChangeShapeType="1"/>
            </p:cNvSpPr>
            <p:nvPr/>
          </p:nvSpPr>
          <p:spPr bwMode="auto">
            <a:xfrm flipH="1">
              <a:off x="2344" y="3931"/>
              <a:ext cx="37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grpSp>
          <p:nvGrpSpPr>
            <p:cNvPr id="39992" name="Group 126"/>
            <p:cNvGrpSpPr>
              <a:grpSpLocks/>
            </p:cNvGrpSpPr>
            <p:nvPr/>
          </p:nvGrpSpPr>
          <p:grpSpPr bwMode="auto">
            <a:xfrm>
              <a:off x="2409" y="3815"/>
              <a:ext cx="218" cy="231"/>
              <a:chOff x="5140" y="400"/>
              <a:chExt cx="218" cy="231"/>
            </a:xfrm>
          </p:grpSpPr>
          <p:sp>
            <p:nvSpPr>
              <p:cNvPr id="39993" name="Oval 127"/>
              <p:cNvSpPr>
                <a:spLocks noChangeArrowheads="1"/>
              </p:cNvSpPr>
              <p:nvPr/>
            </p:nvSpPr>
            <p:spPr bwMode="auto">
              <a:xfrm>
                <a:off x="5140" y="410"/>
                <a:ext cx="218" cy="218"/>
              </a:xfrm>
              <a:prstGeom prst="ellipse">
                <a:avLst/>
              </a:prstGeom>
              <a:solidFill>
                <a:schemeClr val="bg1"/>
              </a:solidFill>
              <a:ln w="9525">
                <a:solidFill>
                  <a:srgbClr val="CC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39994" name="Text Box 128"/>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solidFill>
                      <a:srgbClr val="CC0000"/>
                    </a:solidFill>
                    <a:latin typeface="Arial" charset="0"/>
                  </a:rPr>
                  <a:t>3</a:t>
                </a:r>
              </a:p>
            </p:txBody>
          </p:sp>
        </p:grpSp>
      </p:grpSp>
      <p:sp>
        <p:nvSpPr>
          <p:cNvPr id="233603" name="Text Box 131"/>
          <p:cNvSpPr txBox="1">
            <a:spLocks noChangeArrowheads="1"/>
          </p:cNvSpPr>
          <p:nvPr/>
        </p:nvSpPr>
        <p:spPr bwMode="auto">
          <a:xfrm>
            <a:off x="1317625" y="5170488"/>
            <a:ext cx="208915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nSpc>
                <a:spcPct val="85000"/>
              </a:lnSpc>
              <a:spcBef>
                <a:spcPct val="0"/>
              </a:spcBef>
              <a:buFontTx/>
              <a:buNone/>
            </a:pPr>
            <a:r>
              <a:rPr lang="en-US" altLang="en-US" sz="1800" b="1" i="1">
                <a:solidFill>
                  <a:srgbClr val="CC0000"/>
                </a:solidFill>
                <a:latin typeface="Arial" charset="0"/>
              </a:rPr>
              <a:t>3:</a:t>
            </a:r>
            <a:r>
              <a:rPr lang="en-US" altLang="en-US" sz="1800">
                <a:solidFill>
                  <a:srgbClr val="FF0000"/>
                </a:solidFill>
                <a:latin typeface="Arial" charset="0"/>
              </a:rPr>
              <a:t> </a:t>
            </a:r>
            <a:r>
              <a:rPr lang="en-US" altLang="en-US" sz="1800">
                <a:solidFill>
                  <a:srgbClr val="000099"/>
                </a:solidFill>
                <a:latin typeface="Arial" charset="0"/>
              </a:rPr>
              <a:t>reply arrives</a:t>
            </a:r>
          </a:p>
          <a:p>
            <a:pPr>
              <a:lnSpc>
                <a:spcPct val="85000"/>
              </a:lnSpc>
              <a:spcBef>
                <a:spcPct val="0"/>
              </a:spcBef>
              <a:buFontTx/>
              <a:buNone/>
            </a:pPr>
            <a:r>
              <a:rPr lang="en-US" altLang="en-US" sz="1800">
                <a:solidFill>
                  <a:srgbClr val="000099"/>
                </a:solidFill>
                <a:latin typeface="Arial" charset="0"/>
              </a:rPr>
              <a:t> dest. address:</a:t>
            </a:r>
          </a:p>
          <a:p>
            <a:pPr>
              <a:lnSpc>
                <a:spcPct val="85000"/>
              </a:lnSpc>
              <a:spcBef>
                <a:spcPct val="0"/>
              </a:spcBef>
              <a:buFontTx/>
              <a:buNone/>
            </a:pPr>
            <a:r>
              <a:rPr lang="en-US" altLang="en-US" sz="1800">
                <a:solidFill>
                  <a:srgbClr val="000099"/>
                </a:solidFill>
                <a:latin typeface="Arial" charset="0"/>
              </a:rPr>
              <a:t> 138.76.29.7, 5001</a:t>
            </a:r>
          </a:p>
        </p:txBody>
      </p:sp>
      <p:sp>
        <p:nvSpPr>
          <p:cNvPr id="233608" name="Text Box 136"/>
          <p:cNvSpPr txBox="1">
            <a:spLocks noChangeArrowheads="1"/>
          </p:cNvSpPr>
          <p:nvPr/>
        </p:nvSpPr>
        <p:spPr bwMode="auto">
          <a:xfrm>
            <a:off x="4741863" y="5005388"/>
            <a:ext cx="3867150" cy="130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nSpc>
                <a:spcPct val="85000"/>
              </a:lnSpc>
              <a:spcBef>
                <a:spcPct val="0"/>
              </a:spcBef>
              <a:buFontTx/>
              <a:buNone/>
            </a:pPr>
            <a:r>
              <a:rPr lang="en-US" altLang="en-US" sz="1800" b="1" i="1">
                <a:solidFill>
                  <a:srgbClr val="CC0000"/>
                </a:solidFill>
                <a:latin typeface="Arial" charset="0"/>
              </a:rPr>
              <a:t>4:</a:t>
            </a:r>
            <a:r>
              <a:rPr lang="en-US" altLang="en-US" sz="1800">
                <a:solidFill>
                  <a:srgbClr val="FF0000"/>
                </a:solidFill>
                <a:latin typeface="Arial" charset="0"/>
              </a:rPr>
              <a:t> </a:t>
            </a:r>
            <a:r>
              <a:rPr lang="en-US" altLang="en-US" sz="1800">
                <a:solidFill>
                  <a:srgbClr val="000099"/>
                </a:solidFill>
                <a:latin typeface="Arial" charset="0"/>
              </a:rPr>
              <a:t>NAT router</a:t>
            </a:r>
          </a:p>
          <a:p>
            <a:pPr>
              <a:lnSpc>
                <a:spcPct val="85000"/>
              </a:lnSpc>
              <a:spcBef>
                <a:spcPct val="0"/>
              </a:spcBef>
              <a:buFontTx/>
              <a:buNone/>
            </a:pPr>
            <a:r>
              <a:rPr lang="en-US" altLang="en-US" sz="1800">
                <a:solidFill>
                  <a:srgbClr val="000099"/>
                </a:solidFill>
                <a:latin typeface="Arial" charset="0"/>
              </a:rPr>
              <a:t>changes datagram</a:t>
            </a:r>
          </a:p>
          <a:p>
            <a:pPr>
              <a:lnSpc>
                <a:spcPct val="85000"/>
              </a:lnSpc>
              <a:spcBef>
                <a:spcPct val="0"/>
              </a:spcBef>
              <a:buFontTx/>
              <a:buNone/>
            </a:pPr>
            <a:r>
              <a:rPr lang="en-US" altLang="en-US" sz="1800">
                <a:solidFill>
                  <a:srgbClr val="000099"/>
                </a:solidFill>
                <a:latin typeface="Arial" charset="0"/>
              </a:rPr>
              <a:t>dest addr from</a:t>
            </a:r>
          </a:p>
          <a:p>
            <a:pPr>
              <a:lnSpc>
                <a:spcPct val="85000"/>
              </a:lnSpc>
              <a:spcBef>
                <a:spcPct val="0"/>
              </a:spcBef>
              <a:buFontTx/>
              <a:buNone/>
            </a:pPr>
            <a:r>
              <a:rPr lang="en-US" altLang="en-US" sz="1800">
                <a:solidFill>
                  <a:srgbClr val="000099"/>
                </a:solidFill>
                <a:latin typeface="Arial" charset="0"/>
              </a:rPr>
              <a:t>138.76.29.7, 5001 to 10.0.0.1, 3345 </a:t>
            </a:r>
          </a:p>
          <a:p>
            <a:pPr>
              <a:spcBef>
                <a:spcPct val="0"/>
              </a:spcBef>
              <a:buFontTx/>
              <a:buNone/>
            </a:pPr>
            <a:endParaRPr lang="en-US" altLang="en-US" sz="1800">
              <a:solidFill>
                <a:srgbClr val="000099"/>
              </a:solidFill>
              <a:latin typeface="Arial" charset="0"/>
            </a:endParaRPr>
          </a:p>
        </p:txBody>
      </p:sp>
      <p:sp>
        <p:nvSpPr>
          <p:cNvPr id="39964" name="Line 138"/>
          <p:cNvSpPr>
            <a:spLocks noChangeShapeType="1"/>
          </p:cNvSpPr>
          <p:nvPr/>
        </p:nvSpPr>
        <p:spPr bwMode="auto">
          <a:xfrm>
            <a:off x="1022350" y="4273550"/>
            <a:ext cx="302577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39965" name="Group 143"/>
          <p:cNvGrpSpPr>
            <a:grpSpLocks/>
          </p:cNvGrpSpPr>
          <p:nvPr/>
        </p:nvGrpSpPr>
        <p:grpSpPr bwMode="auto">
          <a:xfrm>
            <a:off x="4035425" y="4095750"/>
            <a:ext cx="587375" cy="323850"/>
            <a:chOff x="4396" y="1245"/>
            <a:chExt cx="672" cy="248"/>
          </a:xfrm>
        </p:grpSpPr>
        <p:sp>
          <p:nvSpPr>
            <p:cNvPr id="39979"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39980"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39981"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39982" name="Group 147"/>
            <p:cNvGrpSpPr>
              <a:grpSpLocks/>
            </p:cNvGrpSpPr>
            <p:nvPr/>
          </p:nvGrpSpPr>
          <p:grpSpPr bwMode="auto">
            <a:xfrm>
              <a:off x="4530" y="1287"/>
              <a:ext cx="377" cy="75"/>
              <a:chOff x="2468" y="1332"/>
              <a:chExt cx="310" cy="60"/>
            </a:xfrm>
          </p:grpSpPr>
          <p:sp>
            <p:nvSpPr>
              <p:cNvPr id="39985" name="Freeform 14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86" name="Freeform 14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9983" name="Line 150"/>
            <p:cNvSpPr>
              <a:spLocks noChangeShapeType="1"/>
            </p:cNvSpPr>
            <p:nvPr/>
          </p:nvSpPr>
          <p:spPr bwMode="auto">
            <a:xfrm>
              <a:off x="4400" y="1322"/>
              <a:ext cx="0" cy="1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4" name="Line 151"/>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9966" name="Group 156"/>
          <p:cNvGrpSpPr>
            <a:grpSpLocks/>
          </p:cNvGrpSpPr>
          <p:nvPr/>
        </p:nvGrpSpPr>
        <p:grpSpPr bwMode="auto">
          <a:xfrm flipH="1">
            <a:off x="7529513" y="3311525"/>
            <a:ext cx="641350" cy="558800"/>
            <a:chOff x="-44" y="1473"/>
            <a:chExt cx="981" cy="1105"/>
          </a:xfrm>
        </p:grpSpPr>
        <p:pic>
          <p:nvPicPr>
            <p:cNvPr id="39977" name="Picture 157"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78" name="Freeform 158"/>
            <p:cNvSpPr>
              <a:spLocks/>
            </p:cNvSpPr>
            <p:nvPr/>
          </p:nvSpPr>
          <p:spPr bwMode="auto">
            <a:xfrm flipH="1">
              <a:off x="374" y="1579"/>
              <a:ext cx="477" cy="506"/>
            </a:xfrm>
            <a:custGeom>
              <a:avLst/>
              <a:gdLst>
                <a:gd name="T0" fmla="*/ 0 w 356"/>
                <a:gd name="T1" fmla="*/ 0 h 368"/>
                <a:gd name="T2" fmla="*/ 187350 w 356"/>
                <a:gd name="T3" fmla="*/ 15593 h 368"/>
                <a:gd name="T4" fmla="*/ 222251 w 356"/>
                <a:gd name="T5" fmla="*/ 324849 h 368"/>
                <a:gd name="T6" fmla="*/ 48981 w 356"/>
                <a:gd name="T7" fmla="*/ 40626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39967" name="Group 159"/>
          <p:cNvGrpSpPr>
            <a:grpSpLocks/>
          </p:cNvGrpSpPr>
          <p:nvPr/>
        </p:nvGrpSpPr>
        <p:grpSpPr bwMode="auto">
          <a:xfrm flipH="1">
            <a:off x="7540625" y="4054475"/>
            <a:ext cx="641350" cy="558800"/>
            <a:chOff x="-44" y="1473"/>
            <a:chExt cx="981" cy="1105"/>
          </a:xfrm>
        </p:grpSpPr>
        <p:pic>
          <p:nvPicPr>
            <p:cNvPr id="39975" name="Picture 160"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76" name="Freeform 161"/>
            <p:cNvSpPr>
              <a:spLocks/>
            </p:cNvSpPr>
            <p:nvPr/>
          </p:nvSpPr>
          <p:spPr bwMode="auto">
            <a:xfrm flipH="1">
              <a:off x="374" y="1579"/>
              <a:ext cx="477" cy="506"/>
            </a:xfrm>
            <a:custGeom>
              <a:avLst/>
              <a:gdLst>
                <a:gd name="T0" fmla="*/ 0 w 356"/>
                <a:gd name="T1" fmla="*/ 0 h 368"/>
                <a:gd name="T2" fmla="*/ 187350 w 356"/>
                <a:gd name="T3" fmla="*/ 15593 h 368"/>
                <a:gd name="T4" fmla="*/ 222251 w 356"/>
                <a:gd name="T5" fmla="*/ 324849 h 368"/>
                <a:gd name="T6" fmla="*/ 48981 w 356"/>
                <a:gd name="T7" fmla="*/ 40626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39968" name="Group 162"/>
          <p:cNvGrpSpPr>
            <a:grpSpLocks/>
          </p:cNvGrpSpPr>
          <p:nvPr/>
        </p:nvGrpSpPr>
        <p:grpSpPr bwMode="auto">
          <a:xfrm flipH="1">
            <a:off x="7548563" y="4808538"/>
            <a:ext cx="641350" cy="558800"/>
            <a:chOff x="-44" y="1473"/>
            <a:chExt cx="981" cy="1105"/>
          </a:xfrm>
        </p:grpSpPr>
        <p:pic>
          <p:nvPicPr>
            <p:cNvPr id="39973" name="Picture 163"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74" name="Freeform 164"/>
            <p:cNvSpPr>
              <a:spLocks/>
            </p:cNvSpPr>
            <p:nvPr/>
          </p:nvSpPr>
          <p:spPr bwMode="auto">
            <a:xfrm flipH="1">
              <a:off x="374" y="1579"/>
              <a:ext cx="477" cy="506"/>
            </a:xfrm>
            <a:custGeom>
              <a:avLst/>
              <a:gdLst>
                <a:gd name="T0" fmla="*/ 0 w 356"/>
                <a:gd name="T1" fmla="*/ 0 h 368"/>
                <a:gd name="T2" fmla="*/ 187350 w 356"/>
                <a:gd name="T3" fmla="*/ 15593 h 368"/>
                <a:gd name="T4" fmla="*/ 222251 w 356"/>
                <a:gd name="T5" fmla="*/ 324849 h 368"/>
                <a:gd name="T6" fmla="*/ 48981 w 356"/>
                <a:gd name="T7" fmla="*/ 40626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sp>
        <p:nvSpPr>
          <p:cNvPr id="39969" name="Line 32"/>
          <p:cNvSpPr>
            <a:spLocks noChangeShapeType="1"/>
          </p:cNvSpPr>
          <p:nvPr/>
        </p:nvSpPr>
        <p:spPr bwMode="auto">
          <a:xfrm>
            <a:off x="7386638" y="4238625"/>
            <a:ext cx="2190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9" name="Rectangle 2"/>
          <p:cNvSpPr txBox="1">
            <a:spLocks noChangeArrowheads="1"/>
          </p:cNvSpPr>
          <p:nvPr/>
        </p:nvSpPr>
        <p:spPr bwMode="auto">
          <a:xfrm>
            <a:off x="685800" y="22860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a:solidFill>
                  <a:srgbClr val="000099"/>
                </a:solidFill>
                <a:latin typeface="+mj-lt"/>
                <a:ea typeface="MS PGothic" pitchFamily="34" charset="-128"/>
                <a:cs typeface="ＭＳ Ｐゴシック" charset="0"/>
              </a:defRPr>
            </a:lvl1pPr>
            <a:lvl2pPr algn="ctr" rtl="0" eaLnBrk="0" fontAlgn="base" hangingPunct="0">
              <a:spcBef>
                <a:spcPct val="0"/>
              </a:spcBef>
              <a:spcAft>
                <a:spcPct val="0"/>
              </a:spcAft>
              <a:defRPr sz="4000">
                <a:solidFill>
                  <a:srgbClr val="000099"/>
                </a:solidFill>
                <a:latin typeface="Comic Sans MS" pitchFamily="66" charset="0"/>
                <a:ea typeface="MS PGothic" pitchFamily="34" charset="-128"/>
                <a:cs typeface="ＭＳ Ｐゴシック" charset="0"/>
              </a:defRPr>
            </a:lvl2pPr>
            <a:lvl3pPr algn="ctr" rtl="0" eaLnBrk="0" fontAlgn="base" hangingPunct="0">
              <a:spcBef>
                <a:spcPct val="0"/>
              </a:spcBef>
              <a:spcAft>
                <a:spcPct val="0"/>
              </a:spcAft>
              <a:defRPr sz="4000">
                <a:solidFill>
                  <a:srgbClr val="000099"/>
                </a:solidFill>
                <a:latin typeface="Comic Sans MS" pitchFamily="66" charset="0"/>
                <a:ea typeface="MS PGothic" pitchFamily="34" charset="-128"/>
                <a:cs typeface="ＭＳ Ｐゴシック" charset="0"/>
              </a:defRPr>
            </a:lvl3pPr>
            <a:lvl4pPr algn="ctr" rtl="0" eaLnBrk="0" fontAlgn="base" hangingPunct="0">
              <a:spcBef>
                <a:spcPct val="0"/>
              </a:spcBef>
              <a:spcAft>
                <a:spcPct val="0"/>
              </a:spcAft>
              <a:defRPr sz="4000">
                <a:solidFill>
                  <a:srgbClr val="000099"/>
                </a:solidFill>
                <a:latin typeface="Comic Sans MS" pitchFamily="66" charset="0"/>
                <a:ea typeface="MS PGothic" pitchFamily="34" charset="-128"/>
                <a:cs typeface="ＭＳ Ｐゴシック" charset="0"/>
              </a:defRPr>
            </a:lvl4pPr>
            <a:lvl5pPr algn="ctr" rtl="0" eaLnBrk="0" fontAlgn="base" hangingPunct="0">
              <a:spcBef>
                <a:spcPct val="0"/>
              </a:spcBef>
              <a:spcAft>
                <a:spcPct val="0"/>
              </a:spcAft>
              <a:defRPr sz="4000">
                <a:solidFill>
                  <a:srgbClr val="000099"/>
                </a:solidFill>
                <a:latin typeface="Comic Sans MS" pitchFamily="66" charset="0"/>
                <a:ea typeface="MS PGothic" pitchFamily="34" charset="-128"/>
                <a:cs typeface="ＭＳ Ｐゴシック" charset="0"/>
              </a:defRPr>
            </a:lvl5pPr>
            <a:lvl6pPr marL="457200" algn="ctr" rtl="0" eaLnBrk="0" fontAlgn="base" hangingPunct="0">
              <a:spcBef>
                <a:spcPct val="0"/>
              </a:spcBef>
              <a:spcAft>
                <a:spcPct val="0"/>
              </a:spcAft>
              <a:defRPr sz="4000">
                <a:solidFill>
                  <a:srgbClr val="000099"/>
                </a:solidFill>
                <a:latin typeface="Comic Sans MS" pitchFamily="66" charset="0"/>
              </a:defRPr>
            </a:lvl6pPr>
            <a:lvl7pPr marL="914400" algn="ctr" rtl="0" eaLnBrk="0" fontAlgn="base" hangingPunct="0">
              <a:spcBef>
                <a:spcPct val="0"/>
              </a:spcBef>
              <a:spcAft>
                <a:spcPct val="0"/>
              </a:spcAft>
              <a:defRPr sz="4000">
                <a:solidFill>
                  <a:srgbClr val="000099"/>
                </a:solidFill>
                <a:latin typeface="Comic Sans MS" pitchFamily="66" charset="0"/>
              </a:defRPr>
            </a:lvl7pPr>
            <a:lvl8pPr marL="1371600" algn="ctr" rtl="0" eaLnBrk="0" fontAlgn="base" hangingPunct="0">
              <a:spcBef>
                <a:spcPct val="0"/>
              </a:spcBef>
              <a:spcAft>
                <a:spcPct val="0"/>
              </a:spcAft>
              <a:defRPr sz="4000">
                <a:solidFill>
                  <a:srgbClr val="000099"/>
                </a:solidFill>
                <a:latin typeface="Comic Sans MS" pitchFamily="66" charset="0"/>
              </a:defRPr>
            </a:lvl8pPr>
            <a:lvl9pPr marL="1828800" algn="ctr" rtl="0" eaLnBrk="0" fontAlgn="base" hangingPunct="0">
              <a:spcBef>
                <a:spcPct val="0"/>
              </a:spcBef>
              <a:spcAft>
                <a:spcPct val="0"/>
              </a:spcAft>
              <a:defRPr sz="4000">
                <a:solidFill>
                  <a:srgbClr val="000099"/>
                </a:solidFill>
                <a:latin typeface="Comic Sans MS" pitchFamily="66" charset="0"/>
              </a:defRPr>
            </a:lvl9pPr>
          </a:lstStyle>
          <a:p>
            <a:pPr>
              <a:defRPr/>
            </a:pPr>
            <a:r>
              <a:rPr lang="en-US" altLang="en-US" sz="3600" kern="0" dirty="0"/>
              <a:t>NAT (Network Address Translation)</a:t>
            </a:r>
            <a:br>
              <a:rPr lang="en-US" altLang="en-US" sz="3600" kern="0" dirty="0"/>
            </a:br>
            <a:endParaRPr lang="en-US" altLang="en-US" sz="3600" kern="0" dirty="0"/>
          </a:p>
        </p:txBody>
      </p:sp>
      <p:sp>
        <p:nvSpPr>
          <p:cNvPr id="123940" name="灯片编号占位符 8"/>
          <p:cNvSpPr>
            <a:spLocks noGrp="1"/>
          </p:cNvSpPr>
          <p:nvPr>
            <p:ph type="sldNum" sz="quarter" idx="12"/>
          </p:nvPr>
        </p:nvSpPr>
        <p:spPr>
          <a:xfrm>
            <a:off x="6569075" y="6305550"/>
            <a:ext cx="29718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defRPr/>
            </a:pPr>
            <a:fld id="{CD0348E6-6BFD-314D-8563-06F9CA9A189C}" type="slidenum">
              <a:rPr lang="en-US" altLang="en-US" sz="1200"/>
              <a:pPr algn="ctr">
                <a:spcBef>
                  <a:spcPct val="0"/>
                </a:spcBef>
                <a:buFontTx/>
                <a:buNone/>
                <a:defRPr/>
              </a:pPr>
              <a:t>15</a:t>
            </a:fld>
            <a:endParaRPr lang="en-US" altLang="en-US" sz="1200" dirty="0"/>
          </a:p>
        </p:txBody>
      </p:sp>
      <p:sp>
        <p:nvSpPr>
          <p:cNvPr id="116" name="页脚占位符 1"/>
          <p:cNvSpPr>
            <a:spLocks noGrp="1"/>
          </p:cNvSpPr>
          <p:nvPr>
            <p:ph type="ftr" sz="quarter" idx="10"/>
          </p:nvPr>
        </p:nvSpPr>
        <p:spPr>
          <a:xfrm>
            <a:off x="685800" y="6248400"/>
            <a:ext cx="3581400" cy="304800"/>
          </a:xfrm>
        </p:spPr>
        <p:txBody>
          <a:bodyPr/>
          <a:lstStyle/>
          <a:p>
            <a:pPr>
              <a:defRPr/>
            </a:pPr>
            <a:r>
              <a:rPr lang="en-US" dirty="0"/>
              <a:t>CSci4211:           Network Data Plane Part 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childTnLst>
                          </p:cTn>
                        </p:par>
                        <p:par>
                          <p:cTn id="8" fill="hold" nodeType="afterGroup">
                            <p:stCondLst>
                              <p:cond delay="10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1000"/>
                                        <p:tgtEl>
                                          <p:spTgt spid="12"/>
                                        </p:tgtEl>
                                      </p:cBhvr>
                                    </p:animEffect>
                                  </p:childTnLst>
                                </p:cTn>
                              </p:par>
                            </p:childTnLst>
                          </p:cTn>
                        </p:par>
                        <p:par>
                          <p:cTn id="16" fill="hold" nodeType="afterGroup">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233533"/>
                                        </p:tgtEl>
                                        <p:attrNameLst>
                                          <p:attrName>style.visibility</p:attrName>
                                        </p:attrNameLst>
                                      </p:cBhvr>
                                      <p:to>
                                        <p:strVal val="visible"/>
                                      </p:to>
                                    </p:set>
                                  </p:childTnLst>
                                </p:cTn>
                              </p:par>
                            </p:childTnLst>
                          </p:cTn>
                        </p:par>
                        <p:par>
                          <p:cTn id="19" fill="hold" nodeType="afterGroup">
                            <p:stCondLst>
                              <p:cond delay="1000"/>
                            </p:stCondLst>
                            <p:childTnLst>
                              <p:par>
                                <p:cTn id="20" presetID="1" presetClass="entr" presetSubtype="0"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1000"/>
                                        <p:tgtEl>
                                          <p:spTgt spid="18"/>
                                        </p:tgtEl>
                                      </p:cBhvr>
                                    </p:animEffect>
                                  </p:childTnLst>
                                </p:cTn>
                              </p:par>
                            </p:childTnLst>
                          </p:cTn>
                        </p:par>
                        <p:par>
                          <p:cTn id="27" fill="hold" nodeType="afterGroup">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233603"/>
                                        </p:tgtEl>
                                        <p:attrNameLst>
                                          <p:attrName>style.visibility</p:attrName>
                                        </p:attrNameLst>
                                      </p:cBhvr>
                                      <p:to>
                                        <p:strVal val="visible"/>
                                      </p:to>
                                    </p:set>
                                  </p:childTnLst>
                                  <p:subTnLst>
                                    <p:set>
                                      <p:cBhvr override="childStyle">
                                        <p:cTn dur="1" fill="hold" display="0" masterRel="nextClick" afterEffect="1"/>
                                        <p:tgtEl>
                                          <p:spTgt spid="233603"/>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1000"/>
                                        <p:tgtEl>
                                          <p:spTgt spid="8"/>
                                        </p:tgtEl>
                                      </p:cBhvr>
                                    </p:animEffect>
                                  </p:childTnLst>
                                </p:cTn>
                              </p:par>
                            </p:childTnLst>
                          </p:cTn>
                        </p:par>
                        <p:par>
                          <p:cTn id="35" fill="hold" nodeType="afterGroup">
                            <p:stCondLst>
                              <p:cond delay="1000"/>
                            </p:stCondLst>
                            <p:childTnLst>
                              <p:par>
                                <p:cTn id="36" presetID="1" presetClass="entr" presetSubtype="0" fill="hold" grpId="0" nodeType="afterEffect">
                                  <p:stCondLst>
                                    <p:cond delay="0"/>
                                  </p:stCondLst>
                                  <p:childTnLst>
                                    <p:set>
                                      <p:cBhvr>
                                        <p:cTn id="37" dur="1" fill="hold">
                                          <p:stCondLst>
                                            <p:cond delay="0"/>
                                          </p:stCondLst>
                                        </p:cTn>
                                        <p:tgtEl>
                                          <p:spTgt spid="2336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533" grpId="0"/>
      <p:bldP spid="233603" grpId="0"/>
      <p:bldP spid="23360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a:xfrm>
            <a:off x="685800" y="422275"/>
            <a:ext cx="7772400" cy="838200"/>
          </a:xfrm>
        </p:spPr>
        <p:txBody>
          <a:bodyPr/>
          <a:lstStyle/>
          <a:p>
            <a:pPr>
              <a:defRPr/>
            </a:pPr>
            <a:r>
              <a:rPr lang="en-US" sz="3600" dirty="0">
                <a:ea typeface="ＭＳ Ｐゴシック" charset="0"/>
                <a:cs typeface="+mj-cs"/>
              </a:rPr>
              <a:t>IPv6: Motivation</a:t>
            </a:r>
          </a:p>
        </p:txBody>
      </p:sp>
      <p:sp>
        <p:nvSpPr>
          <p:cNvPr id="124930" name="Rectangle 3"/>
          <p:cNvSpPr>
            <a:spLocks noGrp="1" noChangeArrowheads="1"/>
          </p:cNvSpPr>
          <p:nvPr>
            <p:ph type="body" idx="1"/>
          </p:nvPr>
        </p:nvSpPr>
        <p:spPr>
          <a:xfrm>
            <a:off x="511175" y="1401763"/>
            <a:ext cx="8205788" cy="4389437"/>
          </a:xfrm>
        </p:spPr>
        <p:txBody>
          <a:bodyPr/>
          <a:lstStyle/>
          <a:p>
            <a:pPr>
              <a:defRPr/>
            </a:pPr>
            <a:r>
              <a:rPr lang="en-US" altLang="en-US" dirty="0">
                <a:solidFill>
                  <a:srgbClr val="CC0000"/>
                </a:solidFill>
                <a:ea typeface="MS PGothic" charset="-128"/>
                <a:cs typeface="ＭＳ Ｐゴシック" charset="-128"/>
              </a:rPr>
              <a:t>initial motivation:</a:t>
            </a:r>
            <a:r>
              <a:rPr lang="en-US" altLang="en-US" dirty="0">
                <a:ea typeface="MS PGothic" charset="-128"/>
                <a:cs typeface="ＭＳ Ｐゴシック" charset="-128"/>
              </a:rPr>
              <a:t> 32-bit address space soon to be completely allocated.  </a:t>
            </a:r>
          </a:p>
          <a:p>
            <a:pPr>
              <a:defRPr/>
            </a:pPr>
            <a:r>
              <a:rPr lang="en-US" altLang="en-US" dirty="0">
                <a:ea typeface="MS PGothic" charset="-128"/>
                <a:cs typeface="ＭＳ Ｐゴシック" charset="-128"/>
              </a:rPr>
              <a:t>additional motivation:</a:t>
            </a:r>
          </a:p>
          <a:p>
            <a:pPr lvl="1">
              <a:defRPr/>
            </a:pPr>
            <a:r>
              <a:rPr lang="en-US" altLang="en-US" dirty="0">
                <a:ea typeface="MS PGothic" charset="-128"/>
              </a:rPr>
              <a:t>header format helps speed processing/forwarding</a:t>
            </a:r>
          </a:p>
          <a:p>
            <a:pPr lvl="1">
              <a:defRPr/>
            </a:pPr>
            <a:r>
              <a:rPr lang="en-US" altLang="en-US" dirty="0">
                <a:ea typeface="MS PGothic" charset="-128"/>
              </a:rPr>
              <a:t>header changes to facilitate </a:t>
            </a:r>
            <a:r>
              <a:rPr lang="en-US" altLang="en-US" dirty="0" err="1">
                <a:ea typeface="MS PGothic" charset="-128"/>
              </a:rPr>
              <a:t>QoS</a:t>
            </a:r>
            <a:r>
              <a:rPr lang="en-US" altLang="en-US" dirty="0">
                <a:ea typeface="MS PGothic" charset="-128"/>
              </a:rPr>
              <a:t> </a:t>
            </a:r>
          </a:p>
          <a:p>
            <a:pPr lvl="1">
              <a:defRPr/>
            </a:pPr>
            <a:endParaRPr lang="en-US" altLang="en-US" dirty="0">
              <a:ea typeface="MS PGothic" charset="-128"/>
            </a:endParaRPr>
          </a:p>
          <a:p>
            <a:pPr>
              <a:buFont typeface="Wingdings" charset="2"/>
              <a:buNone/>
              <a:defRPr/>
            </a:pPr>
            <a:r>
              <a:rPr lang="en-US" altLang="en-US" dirty="0">
                <a:solidFill>
                  <a:srgbClr val="CC0000"/>
                </a:solidFill>
                <a:ea typeface="MS PGothic" charset="-128"/>
                <a:cs typeface="ＭＳ Ｐゴシック" charset="-128"/>
              </a:rPr>
              <a:t>IPv6 datagram format: </a:t>
            </a:r>
          </a:p>
          <a:p>
            <a:pPr lvl="1">
              <a:defRPr/>
            </a:pPr>
            <a:r>
              <a:rPr lang="en-US" altLang="en-US" dirty="0">
                <a:ea typeface="MS PGothic" charset="-128"/>
              </a:rPr>
              <a:t>fixed-length 40 byte header</a:t>
            </a:r>
          </a:p>
          <a:p>
            <a:pPr lvl="1">
              <a:defRPr/>
            </a:pPr>
            <a:r>
              <a:rPr lang="en-US" altLang="en-US" dirty="0">
                <a:ea typeface="MS PGothic" charset="-128"/>
              </a:rPr>
              <a:t>no fragmentation allowed  --- hosts must perform path MTU discovery to learn about path MTU!</a:t>
            </a:r>
          </a:p>
        </p:txBody>
      </p:sp>
      <p:sp>
        <p:nvSpPr>
          <p:cNvPr id="124932" name="灯片编号占位符 4"/>
          <p:cNvSpPr>
            <a:spLocks noGrp="1"/>
          </p:cNvSpPr>
          <p:nvPr>
            <p:ph type="sldNum" sz="quarter" idx="12"/>
          </p:nvPr>
        </p:nvSpPr>
        <p:spPr>
          <a:xfrm>
            <a:off x="6705600" y="6248400"/>
            <a:ext cx="29718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defRPr/>
            </a:pPr>
            <a:fld id="{B2EC56FC-EAE1-F348-BF72-CCDEE9643243}" type="slidenum">
              <a:rPr lang="en-US" altLang="en-US" sz="1200"/>
              <a:pPr algn="ctr">
                <a:spcBef>
                  <a:spcPct val="0"/>
                </a:spcBef>
                <a:buFontTx/>
                <a:buNone/>
                <a:defRPr/>
              </a:pPr>
              <a:t>16</a:t>
            </a:fld>
            <a:endParaRPr lang="en-US" altLang="en-US" sz="1200" dirty="0"/>
          </a:p>
        </p:txBody>
      </p:sp>
      <p:sp>
        <p:nvSpPr>
          <p:cNvPr id="6" name="页脚占位符 1"/>
          <p:cNvSpPr>
            <a:spLocks noGrp="1"/>
          </p:cNvSpPr>
          <p:nvPr>
            <p:ph type="ftr" sz="quarter" idx="10"/>
          </p:nvPr>
        </p:nvSpPr>
        <p:spPr>
          <a:xfrm>
            <a:off x="685800" y="6248400"/>
            <a:ext cx="3581400" cy="304800"/>
          </a:xfrm>
        </p:spPr>
        <p:txBody>
          <a:bodyPr/>
          <a:lstStyle/>
          <a:p>
            <a:pPr>
              <a:defRPr/>
            </a:pPr>
            <a:r>
              <a:rPr lang="en-US" dirty="0"/>
              <a:t>CSci4211:           Network Data Plane Part 3</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AutoShape 2"/>
          <p:cNvSpPr>
            <a:spLocks noChangeArrowheads="1"/>
          </p:cNvSpPr>
          <p:nvPr/>
        </p:nvSpPr>
        <p:spPr bwMode="auto">
          <a:xfrm>
            <a:off x="4648200" y="3286125"/>
            <a:ext cx="4191000" cy="447675"/>
          </a:xfrm>
          <a:prstGeom prst="roundRect">
            <a:avLst>
              <a:gd name="adj" fmla="val 16667"/>
            </a:avLst>
          </a:prstGeom>
          <a:solidFill>
            <a:srgbClr val="FFFFCC"/>
          </a:soli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eaLnBrk="1" hangingPunct="1">
              <a:spcBef>
                <a:spcPct val="0"/>
              </a:spcBef>
              <a:buFontTx/>
              <a:buNone/>
            </a:pPr>
            <a:r>
              <a:rPr lang="en-US" altLang="en-US" sz="2400"/>
              <a:t>No checksum operation</a:t>
            </a:r>
          </a:p>
        </p:txBody>
      </p:sp>
      <p:sp>
        <p:nvSpPr>
          <p:cNvPr id="41986" name="AutoShape 3"/>
          <p:cNvSpPr>
            <a:spLocks noChangeArrowheads="1"/>
          </p:cNvSpPr>
          <p:nvPr/>
        </p:nvSpPr>
        <p:spPr bwMode="auto">
          <a:xfrm>
            <a:off x="4648200" y="3962400"/>
            <a:ext cx="4191000" cy="447675"/>
          </a:xfrm>
          <a:prstGeom prst="roundRect">
            <a:avLst>
              <a:gd name="adj" fmla="val 16667"/>
            </a:avLst>
          </a:prstGeom>
          <a:solidFill>
            <a:srgbClr val="FFFFCC"/>
          </a:soli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eaLnBrk="1" hangingPunct="1">
              <a:spcBef>
                <a:spcPct val="0"/>
              </a:spcBef>
              <a:buFontTx/>
              <a:buNone/>
            </a:pPr>
            <a:r>
              <a:rPr lang="en-US" altLang="en-US" sz="2400"/>
              <a:t>No fragmentation</a:t>
            </a:r>
          </a:p>
        </p:txBody>
      </p:sp>
      <p:sp>
        <p:nvSpPr>
          <p:cNvPr id="41987" name="AutoShape 4"/>
          <p:cNvSpPr>
            <a:spLocks noChangeArrowheads="1"/>
          </p:cNvSpPr>
          <p:nvPr/>
        </p:nvSpPr>
        <p:spPr bwMode="auto">
          <a:xfrm>
            <a:off x="4648200" y="1219200"/>
            <a:ext cx="4191000" cy="447675"/>
          </a:xfrm>
          <a:prstGeom prst="roundRect">
            <a:avLst>
              <a:gd name="adj" fmla="val 16667"/>
            </a:avLst>
          </a:prstGeom>
          <a:solidFill>
            <a:srgbClr val="FFFFCC"/>
          </a:soli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eaLnBrk="1" hangingPunct="1">
              <a:spcBef>
                <a:spcPct val="0"/>
              </a:spcBef>
              <a:buFontTx/>
              <a:buNone/>
            </a:pPr>
            <a:r>
              <a:rPr lang="en-US" altLang="en-US" sz="2400"/>
              <a:t>Longer addressing space</a:t>
            </a:r>
          </a:p>
        </p:txBody>
      </p:sp>
      <p:sp>
        <p:nvSpPr>
          <p:cNvPr id="41988" name="AutoShape 5"/>
          <p:cNvSpPr>
            <a:spLocks noChangeArrowheads="1"/>
          </p:cNvSpPr>
          <p:nvPr/>
        </p:nvSpPr>
        <p:spPr bwMode="auto">
          <a:xfrm>
            <a:off x="4724400" y="1828800"/>
            <a:ext cx="4191000" cy="447675"/>
          </a:xfrm>
          <a:prstGeom prst="roundRect">
            <a:avLst>
              <a:gd name="adj" fmla="val 16667"/>
            </a:avLst>
          </a:prstGeom>
          <a:solidFill>
            <a:srgbClr val="FFFFCC"/>
          </a:soli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eaLnBrk="1" hangingPunct="1">
              <a:spcBef>
                <a:spcPct val="0"/>
              </a:spcBef>
              <a:buFontTx/>
              <a:buNone/>
            </a:pPr>
            <a:r>
              <a:rPr lang="en-US" altLang="en-US" sz="2400"/>
              <a:t>Fix size IP Header</a:t>
            </a:r>
          </a:p>
        </p:txBody>
      </p:sp>
      <p:sp>
        <p:nvSpPr>
          <p:cNvPr id="125957" name="Rectangle 10"/>
          <p:cNvSpPr>
            <a:spLocks noGrp="1" noChangeArrowheads="1"/>
          </p:cNvSpPr>
          <p:nvPr>
            <p:ph type="title"/>
          </p:nvPr>
        </p:nvSpPr>
        <p:spPr>
          <a:xfrm>
            <a:off x="-228600" y="228600"/>
            <a:ext cx="8382000" cy="1143000"/>
          </a:xfrm>
        </p:spPr>
        <p:txBody>
          <a:bodyPr/>
          <a:lstStyle/>
          <a:p>
            <a:pPr>
              <a:defRPr/>
            </a:pPr>
            <a:r>
              <a:rPr lang="en-US" altLang="en-US">
                <a:ea typeface="MS PGothic" charset="-128"/>
                <a:cs typeface="ＭＳ Ｐゴシック" charset="-128"/>
              </a:rPr>
              <a:t>Simplified Design of IPv6</a:t>
            </a:r>
          </a:p>
        </p:txBody>
      </p:sp>
      <p:sp>
        <p:nvSpPr>
          <p:cNvPr id="41990" name="Rectangle 12"/>
          <p:cNvSpPr>
            <a:spLocks noChangeArrowheads="1"/>
          </p:cNvSpPr>
          <p:nvPr/>
        </p:nvSpPr>
        <p:spPr bwMode="auto">
          <a:xfrm>
            <a:off x="3276600" y="5562600"/>
            <a:ext cx="5673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400">
                <a:solidFill>
                  <a:srgbClr val="FF0000"/>
                </a:solidFill>
                <a:latin typeface="Times New Roman" charset="0"/>
              </a:rPr>
              <a:t>2001:0db8:85a3:0000:0000:8a2e:0370:7334 </a:t>
            </a:r>
          </a:p>
        </p:txBody>
      </p:sp>
      <p:sp>
        <p:nvSpPr>
          <p:cNvPr id="41991" name="AutoShape 4"/>
          <p:cNvSpPr>
            <a:spLocks noChangeArrowheads="1"/>
          </p:cNvSpPr>
          <p:nvPr/>
        </p:nvSpPr>
        <p:spPr bwMode="auto">
          <a:xfrm>
            <a:off x="4648200" y="2362200"/>
            <a:ext cx="4191000" cy="762000"/>
          </a:xfrm>
          <a:prstGeom prst="roundRect">
            <a:avLst>
              <a:gd name="adj" fmla="val 16667"/>
            </a:avLst>
          </a:prstGeom>
          <a:solidFill>
            <a:srgbClr val="FFFFCC"/>
          </a:soli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eaLnBrk="1" hangingPunct="1">
              <a:spcBef>
                <a:spcPct val="0"/>
              </a:spcBef>
              <a:buFontTx/>
              <a:buNone/>
            </a:pPr>
            <a:r>
              <a:rPr lang="en-US" altLang="en-US" sz="2400"/>
              <a:t>Can have one or more </a:t>
            </a:r>
          </a:p>
          <a:p>
            <a:pPr algn="ctr" eaLnBrk="1" hangingPunct="1">
              <a:spcBef>
                <a:spcPct val="0"/>
              </a:spcBef>
              <a:buFontTx/>
              <a:buNone/>
            </a:pPr>
            <a:r>
              <a:rPr lang="en-US" altLang="en-US" sz="2400">
                <a:solidFill>
                  <a:srgbClr val="FF0000"/>
                </a:solidFill>
              </a:rPr>
              <a:t>extension header </a:t>
            </a:r>
            <a:r>
              <a:rPr lang="en-US" altLang="en-US" sz="2400"/>
              <a:t>fields</a:t>
            </a:r>
          </a:p>
        </p:txBody>
      </p:sp>
      <p:sp>
        <p:nvSpPr>
          <p:cNvPr id="41992" name="TextBox 2"/>
          <p:cNvSpPr txBox="1">
            <a:spLocks noChangeArrowheads="1"/>
          </p:cNvSpPr>
          <p:nvPr/>
        </p:nvSpPr>
        <p:spPr bwMode="auto">
          <a:xfrm>
            <a:off x="4541838" y="4546600"/>
            <a:ext cx="42449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000090"/>
                </a:solidFill>
                <a:latin typeface="Times New Roman" charset="0"/>
              </a:rPr>
              <a:t>End hosts must perform </a:t>
            </a:r>
            <a:r>
              <a:rPr lang="en-US" altLang="en-US" sz="2000" i="1">
                <a:solidFill>
                  <a:srgbClr val="FF0000"/>
                </a:solidFill>
                <a:latin typeface="Times New Roman" charset="0"/>
              </a:rPr>
              <a:t>path MTU </a:t>
            </a:r>
          </a:p>
          <a:p>
            <a:pPr>
              <a:spcBef>
                <a:spcPct val="0"/>
              </a:spcBef>
              <a:buFontTx/>
              <a:buNone/>
            </a:pPr>
            <a:r>
              <a:rPr lang="en-US" altLang="en-US" sz="2000">
                <a:solidFill>
                  <a:srgbClr val="000090"/>
                </a:solidFill>
                <a:latin typeface="Times New Roman" charset="0"/>
              </a:rPr>
              <a:t>discovery (using ICMP) per destination </a:t>
            </a:r>
          </a:p>
          <a:p>
            <a:pPr>
              <a:spcBef>
                <a:spcPct val="0"/>
              </a:spcBef>
              <a:buFontTx/>
              <a:buNone/>
            </a:pPr>
            <a:r>
              <a:rPr lang="en-US" altLang="en-US" sz="2000">
                <a:solidFill>
                  <a:srgbClr val="000090"/>
                </a:solidFill>
                <a:latin typeface="Times New Roman" charset="0"/>
              </a:rPr>
              <a:t>before sending any data!</a:t>
            </a:r>
          </a:p>
        </p:txBody>
      </p:sp>
      <p:sp>
        <p:nvSpPr>
          <p:cNvPr id="41993" name="Rectangle 80"/>
          <p:cNvSpPr>
            <a:spLocks noChangeArrowheads="1"/>
          </p:cNvSpPr>
          <p:nvPr/>
        </p:nvSpPr>
        <p:spPr bwMode="auto">
          <a:xfrm>
            <a:off x="249238" y="1487488"/>
            <a:ext cx="4748212" cy="2817812"/>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41994" name="Rectangle 56"/>
          <p:cNvSpPr>
            <a:spLocks noChangeArrowheads="1"/>
          </p:cNvSpPr>
          <p:nvPr/>
        </p:nvSpPr>
        <p:spPr bwMode="auto">
          <a:xfrm>
            <a:off x="174625" y="1568450"/>
            <a:ext cx="4748213" cy="2817813"/>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41995" name="Line 60"/>
          <p:cNvSpPr>
            <a:spLocks noChangeShapeType="1"/>
          </p:cNvSpPr>
          <p:nvPr/>
        </p:nvSpPr>
        <p:spPr bwMode="auto">
          <a:xfrm>
            <a:off x="176213" y="1878013"/>
            <a:ext cx="47275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1996" name="Line 61"/>
          <p:cNvSpPr>
            <a:spLocks noChangeShapeType="1"/>
          </p:cNvSpPr>
          <p:nvPr/>
        </p:nvSpPr>
        <p:spPr bwMode="auto">
          <a:xfrm>
            <a:off x="827088" y="1577975"/>
            <a:ext cx="0" cy="2936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1997" name="Line 63"/>
          <p:cNvSpPr>
            <a:spLocks noChangeShapeType="1"/>
          </p:cNvSpPr>
          <p:nvPr/>
        </p:nvSpPr>
        <p:spPr bwMode="auto">
          <a:xfrm>
            <a:off x="1516063" y="1574800"/>
            <a:ext cx="0" cy="2936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1998" name="Line 64"/>
          <p:cNvSpPr>
            <a:spLocks noChangeShapeType="1"/>
          </p:cNvSpPr>
          <p:nvPr/>
        </p:nvSpPr>
        <p:spPr bwMode="auto">
          <a:xfrm>
            <a:off x="2443163" y="1873250"/>
            <a:ext cx="0" cy="2936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1999" name="Line 65"/>
          <p:cNvSpPr>
            <a:spLocks noChangeShapeType="1"/>
          </p:cNvSpPr>
          <p:nvPr/>
        </p:nvSpPr>
        <p:spPr bwMode="auto">
          <a:xfrm>
            <a:off x="3589338" y="1876425"/>
            <a:ext cx="0" cy="2936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2000" name="Line 66"/>
          <p:cNvSpPr>
            <a:spLocks noChangeShapeType="1"/>
          </p:cNvSpPr>
          <p:nvPr/>
        </p:nvSpPr>
        <p:spPr bwMode="auto">
          <a:xfrm>
            <a:off x="163513" y="3398838"/>
            <a:ext cx="47609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2001" name="Line 67"/>
          <p:cNvSpPr>
            <a:spLocks noChangeShapeType="1"/>
          </p:cNvSpPr>
          <p:nvPr/>
        </p:nvSpPr>
        <p:spPr bwMode="auto">
          <a:xfrm>
            <a:off x="180975" y="2759075"/>
            <a:ext cx="47609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2002" name="Line 68"/>
          <p:cNvSpPr>
            <a:spLocks noChangeShapeType="1"/>
          </p:cNvSpPr>
          <p:nvPr/>
        </p:nvSpPr>
        <p:spPr bwMode="auto">
          <a:xfrm>
            <a:off x="166688" y="2176463"/>
            <a:ext cx="47609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2003" name="Text Box 69"/>
          <p:cNvSpPr txBox="1">
            <a:spLocks noChangeArrowheads="1"/>
          </p:cNvSpPr>
          <p:nvPr/>
        </p:nvSpPr>
        <p:spPr bwMode="auto">
          <a:xfrm>
            <a:off x="2079625" y="3663950"/>
            <a:ext cx="62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latin typeface="Arial" charset="0"/>
              </a:rPr>
              <a:t>data</a:t>
            </a:r>
          </a:p>
        </p:txBody>
      </p:sp>
      <p:sp>
        <p:nvSpPr>
          <p:cNvPr id="42004" name="Text Box 70"/>
          <p:cNvSpPr txBox="1">
            <a:spLocks noChangeArrowheads="1"/>
          </p:cNvSpPr>
          <p:nvPr/>
        </p:nvSpPr>
        <p:spPr bwMode="auto">
          <a:xfrm>
            <a:off x="1411288" y="2801938"/>
            <a:ext cx="21653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ct val="85000"/>
              </a:lnSpc>
              <a:spcBef>
                <a:spcPct val="0"/>
              </a:spcBef>
              <a:buFontTx/>
              <a:buNone/>
            </a:pPr>
            <a:r>
              <a:rPr lang="en-US" altLang="en-US" sz="1800">
                <a:latin typeface="Arial" charset="0"/>
              </a:rPr>
              <a:t>destination address</a:t>
            </a:r>
          </a:p>
          <a:p>
            <a:pPr algn="ctr">
              <a:lnSpc>
                <a:spcPct val="85000"/>
              </a:lnSpc>
              <a:spcBef>
                <a:spcPct val="0"/>
              </a:spcBef>
              <a:buFontTx/>
              <a:buNone/>
            </a:pPr>
            <a:r>
              <a:rPr lang="en-US" altLang="en-US" sz="1800">
                <a:latin typeface="Arial" charset="0"/>
              </a:rPr>
              <a:t>(128 bits)</a:t>
            </a:r>
          </a:p>
        </p:txBody>
      </p:sp>
      <p:sp>
        <p:nvSpPr>
          <p:cNvPr id="42005" name="Text Box 71"/>
          <p:cNvSpPr txBox="1">
            <a:spLocks noChangeArrowheads="1"/>
          </p:cNvSpPr>
          <p:nvPr/>
        </p:nvSpPr>
        <p:spPr bwMode="auto">
          <a:xfrm>
            <a:off x="1576388" y="2195513"/>
            <a:ext cx="17462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ct val="85000"/>
              </a:lnSpc>
              <a:spcBef>
                <a:spcPct val="0"/>
              </a:spcBef>
              <a:buFontTx/>
              <a:buNone/>
            </a:pPr>
            <a:r>
              <a:rPr lang="en-US" altLang="en-US" sz="1800">
                <a:latin typeface="Arial" charset="0"/>
              </a:rPr>
              <a:t>source address</a:t>
            </a:r>
          </a:p>
          <a:p>
            <a:pPr algn="ctr">
              <a:lnSpc>
                <a:spcPct val="85000"/>
              </a:lnSpc>
              <a:spcBef>
                <a:spcPct val="0"/>
              </a:spcBef>
              <a:buFontTx/>
              <a:buNone/>
            </a:pPr>
            <a:r>
              <a:rPr lang="en-US" altLang="en-US" sz="1800">
                <a:latin typeface="Arial" charset="0"/>
              </a:rPr>
              <a:t>(128 bits)</a:t>
            </a:r>
          </a:p>
        </p:txBody>
      </p:sp>
      <p:sp>
        <p:nvSpPr>
          <p:cNvPr id="42006" name="Text Box 72"/>
          <p:cNvSpPr txBox="1">
            <a:spLocks noChangeArrowheads="1"/>
          </p:cNvSpPr>
          <p:nvPr/>
        </p:nvSpPr>
        <p:spPr bwMode="auto">
          <a:xfrm>
            <a:off x="660400" y="1843088"/>
            <a:ext cx="1352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latin typeface="Arial" charset="0"/>
              </a:rPr>
              <a:t>payload len</a:t>
            </a:r>
          </a:p>
        </p:txBody>
      </p:sp>
      <p:sp>
        <p:nvSpPr>
          <p:cNvPr id="42007" name="Text Box 73"/>
          <p:cNvSpPr txBox="1">
            <a:spLocks noChangeArrowheads="1"/>
          </p:cNvSpPr>
          <p:nvPr/>
        </p:nvSpPr>
        <p:spPr bwMode="auto">
          <a:xfrm>
            <a:off x="2441575" y="1851025"/>
            <a:ext cx="1009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latin typeface="Arial" charset="0"/>
              </a:rPr>
              <a:t>next hdr</a:t>
            </a:r>
          </a:p>
        </p:txBody>
      </p:sp>
      <p:sp>
        <p:nvSpPr>
          <p:cNvPr id="42008" name="Text Box 74"/>
          <p:cNvSpPr txBox="1">
            <a:spLocks noChangeArrowheads="1"/>
          </p:cNvSpPr>
          <p:nvPr/>
        </p:nvSpPr>
        <p:spPr bwMode="auto">
          <a:xfrm>
            <a:off x="3697288" y="1836738"/>
            <a:ext cx="1035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latin typeface="Arial" charset="0"/>
              </a:rPr>
              <a:t>hop limit</a:t>
            </a:r>
          </a:p>
        </p:txBody>
      </p:sp>
      <p:sp>
        <p:nvSpPr>
          <p:cNvPr id="42009" name="Text Box 75"/>
          <p:cNvSpPr txBox="1">
            <a:spLocks noChangeArrowheads="1"/>
          </p:cNvSpPr>
          <p:nvPr/>
        </p:nvSpPr>
        <p:spPr bwMode="auto">
          <a:xfrm>
            <a:off x="2566988" y="1543050"/>
            <a:ext cx="1136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latin typeface="Arial" charset="0"/>
              </a:rPr>
              <a:t>flow label</a:t>
            </a:r>
          </a:p>
        </p:txBody>
      </p:sp>
      <p:sp>
        <p:nvSpPr>
          <p:cNvPr id="42010" name="Text Box 76"/>
          <p:cNvSpPr txBox="1">
            <a:spLocks noChangeArrowheads="1"/>
          </p:cNvSpPr>
          <p:nvPr/>
        </p:nvSpPr>
        <p:spPr bwMode="auto">
          <a:xfrm>
            <a:off x="946150" y="152876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latin typeface="Arial" charset="0"/>
              </a:rPr>
              <a:t>pri</a:t>
            </a:r>
          </a:p>
        </p:txBody>
      </p:sp>
      <p:sp>
        <p:nvSpPr>
          <p:cNvPr id="42011" name="Text Box 77"/>
          <p:cNvSpPr txBox="1">
            <a:spLocks noChangeArrowheads="1"/>
          </p:cNvSpPr>
          <p:nvPr/>
        </p:nvSpPr>
        <p:spPr bwMode="auto">
          <a:xfrm>
            <a:off x="239713" y="1536700"/>
            <a:ext cx="501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latin typeface="Arial" charset="0"/>
              </a:rPr>
              <a:t>ver</a:t>
            </a:r>
          </a:p>
        </p:txBody>
      </p:sp>
      <p:sp>
        <p:nvSpPr>
          <p:cNvPr id="42012" name="Line 79"/>
          <p:cNvSpPr>
            <a:spLocks noChangeShapeType="1"/>
          </p:cNvSpPr>
          <p:nvPr/>
        </p:nvSpPr>
        <p:spPr bwMode="auto">
          <a:xfrm>
            <a:off x="152400" y="4624388"/>
            <a:ext cx="481647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2013" name="Text Box 78"/>
          <p:cNvSpPr txBox="1">
            <a:spLocks noChangeArrowheads="1"/>
          </p:cNvSpPr>
          <p:nvPr/>
        </p:nvSpPr>
        <p:spPr bwMode="auto">
          <a:xfrm>
            <a:off x="2011363" y="4433888"/>
            <a:ext cx="857250"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latin typeface="Arial" charset="0"/>
              </a:rPr>
              <a:t>32 bits</a:t>
            </a:r>
          </a:p>
        </p:txBody>
      </p:sp>
      <p:sp>
        <p:nvSpPr>
          <p:cNvPr id="125983" name="灯片编号占位符 2"/>
          <p:cNvSpPr>
            <a:spLocks noGrp="1"/>
          </p:cNvSpPr>
          <p:nvPr>
            <p:ph type="sldNum" sz="quarter" idx="12"/>
          </p:nvPr>
        </p:nvSpPr>
        <p:spPr>
          <a:xfrm>
            <a:off x="6819900" y="6193971"/>
            <a:ext cx="29718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defRPr/>
            </a:pPr>
            <a:fld id="{47B59EEF-ADE9-5C47-B9C9-030A409C5F3E}" type="slidenum">
              <a:rPr lang="en-US" altLang="en-US" sz="1200"/>
              <a:pPr algn="ctr">
                <a:spcBef>
                  <a:spcPct val="0"/>
                </a:spcBef>
                <a:buFontTx/>
                <a:buNone/>
                <a:defRPr/>
              </a:pPr>
              <a:t>17</a:t>
            </a:fld>
            <a:endParaRPr lang="en-US" altLang="en-US" sz="1200"/>
          </a:p>
        </p:txBody>
      </p:sp>
      <p:sp>
        <p:nvSpPr>
          <p:cNvPr id="33" name="页脚占位符 1"/>
          <p:cNvSpPr>
            <a:spLocks noGrp="1"/>
          </p:cNvSpPr>
          <p:nvPr>
            <p:ph type="ftr" sz="quarter" idx="10"/>
          </p:nvPr>
        </p:nvSpPr>
        <p:spPr>
          <a:xfrm>
            <a:off x="685800" y="6248400"/>
            <a:ext cx="3581400" cy="304800"/>
          </a:xfrm>
        </p:spPr>
        <p:txBody>
          <a:bodyPr/>
          <a:lstStyle/>
          <a:p>
            <a:pPr>
              <a:defRPr/>
            </a:pPr>
            <a:r>
              <a:rPr lang="en-US" dirty="0"/>
              <a:t>CSci4211:           Network Data Plane Part 3</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ChangeArrowheads="1"/>
          </p:cNvSpPr>
          <p:nvPr>
            <p:ph type="title"/>
          </p:nvPr>
        </p:nvSpPr>
        <p:spPr>
          <a:xfrm>
            <a:off x="685800" y="34925"/>
            <a:ext cx="7772400" cy="1143000"/>
          </a:xfrm>
        </p:spPr>
        <p:txBody>
          <a:bodyPr/>
          <a:lstStyle/>
          <a:p>
            <a:pPr>
              <a:defRPr/>
            </a:pPr>
            <a:r>
              <a:rPr lang="en-GB" altLang="en-US">
                <a:ea typeface="MS PGothic" charset="-128"/>
                <a:cs typeface="ＭＳ Ｐゴシック" charset="-128"/>
              </a:rPr>
              <a:t>IPv6 Transition</a:t>
            </a:r>
            <a:endParaRPr lang="en-US" altLang="en-US">
              <a:ea typeface="MS PGothic" charset="-128"/>
              <a:cs typeface="ＭＳ Ｐゴシック" charset="-128"/>
            </a:endParaRPr>
          </a:p>
        </p:txBody>
      </p:sp>
      <p:sp>
        <p:nvSpPr>
          <p:cNvPr id="128002" name="Rectangle 3"/>
          <p:cNvSpPr>
            <a:spLocks noGrp="1" noChangeArrowheads="1"/>
          </p:cNvSpPr>
          <p:nvPr>
            <p:ph type="body" idx="1"/>
          </p:nvPr>
        </p:nvSpPr>
        <p:spPr>
          <a:xfrm>
            <a:off x="457200" y="914400"/>
            <a:ext cx="8229600" cy="1425575"/>
          </a:xfrm>
        </p:spPr>
        <p:txBody>
          <a:bodyPr/>
          <a:lstStyle/>
          <a:p>
            <a:pPr>
              <a:lnSpc>
                <a:spcPct val="80000"/>
              </a:lnSpc>
              <a:defRPr/>
            </a:pPr>
            <a:r>
              <a:rPr lang="en-US" altLang="en-US">
                <a:ea typeface="MS PGothic" charset="-128"/>
                <a:cs typeface="ＭＳ Ｐゴシック" charset="-128"/>
              </a:rPr>
              <a:t>Dual stack hosts</a:t>
            </a:r>
          </a:p>
          <a:p>
            <a:pPr lvl="1">
              <a:lnSpc>
                <a:spcPct val="80000"/>
              </a:lnSpc>
              <a:defRPr/>
            </a:pPr>
            <a:r>
              <a:rPr lang="en-US" altLang="en-US" sz="2400">
                <a:ea typeface="MS PGothic" charset="-128"/>
              </a:rPr>
              <a:t>Two TCP/IP stacks co-exists on one host</a:t>
            </a:r>
          </a:p>
          <a:p>
            <a:pPr lvl="1">
              <a:lnSpc>
                <a:spcPct val="80000"/>
              </a:lnSpc>
              <a:defRPr/>
            </a:pPr>
            <a:r>
              <a:rPr lang="en-US" altLang="en-US" sz="2400">
                <a:ea typeface="MS PGothic" charset="-128"/>
              </a:rPr>
              <a:t>Supporting IPv4 and IPv6</a:t>
            </a:r>
          </a:p>
          <a:p>
            <a:pPr lvl="1">
              <a:lnSpc>
                <a:spcPct val="80000"/>
              </a:lnSpc>
              <a:defRPr/>
            </a:pPr>
            <a:r>
              <a:rPr lang="en-US" altLang="en-US" sz="2400">
                <a:ea typeface="MS PGothic" charset="-128"/>
              </a:rPr>
              <a:t>Client uses whichever protocol it wishes</a:t>
            </a:r>
          </a:p>
          <a:p>
            <a:pPr>
              <a:lnSpc>
                <a:spcPct val="80000"/>
              </a:lnSpc>
              <a:defRPr/>
            </a:pPr>
            <a:endParaRPr lang="en-US" altLang="en-US">
              <a:ea typeface="MS PGothic" charset="-128"/>
              <a:cs typeface="ＭＳ Ｐゴシック" charset="-128"/>
            </a:endParaRPr>
          </a:p>
          <a:p>
            <a:pPr>
              <a:lnSpc>
                <a:spcPct val="80000"/>
              </a:lnSpc>
              <a:defRPr/>
            </a:pPr>
            <a:endParaRPr lang="en-US" altLang="en-US">
              <a:ea typeface="MS PGothic" charset="-128"/>
              <a:cs typeface="ＭＳ Ｐゴシック" charset="-128"/>
            </a:endParaRPr>
          </a:p>
          <a:p>
            <a:pPr>
              <a:lnSpc>
                <a:spcPct val="80000"/>
              </a:lnSpc>
              <a:defRPr/>
            </a:pPr>
            <a:endParaRPr lang="en-US" altLang="en-US">
              <a:ea typeface="MS PGothic" charset="-128"/>
              <a:cs typeface="ＭＳ Ｐゴシック" charset="-128"/>
            </a:endParaRPr>
          </a:p>
          <a:p>
            <a:pPr>
              <a:lnSpc>
                <a:spcPct val="80000"/>
              </a:lnSpc>
              <a:defRPr/>
            </a:pPr>
            <a:endParaRPr lang="en-US" altLang="en-US">
              <a:ea typeface="MS PGothic" charset="-128"/>
              <a:cs typeface="ＭＳ Ｐゴシック" charset="-128"/>
            </a:endParaRPr>
          </a:p>
          <a:p>
            <a:pPr>
              <a:lnSpc>
                <a:spcPct val="80000"/>
              </a:lnSpc>
              <a:defRPr/>
            </a:pPr>
            <a:endParaRPr lang="en-US" altLang="en-US">
              <a:ea typeface="MS PGothic" charset="-128"/>
              <a:cs typeface="ＭＳ Ｐゴシック" charset="-128"/>
            </a:endParaRPr>
          </a:p>
          <a:p>
            <a:pPr>
              <a:lnSpc>
                <a:spcPct val="80000"/>
              </a:lnSpc>
              <a:defRPr/>
            </a:pPr>
            <a:endParaRPr lang="en-US" altLang="en-US">
              <a:ea typeface="MS PGothic" charset="-128"/>
              <a:cs typeface="ＭＳ Ｐゴシック" charset="-128"/>
            </a:endParaRPr>
          </a:p>
        </p:txBody>
      </p:sp>
      <p:grpSp>
        <p:nvGrpSpPr>
          <p:cNvPr id="44035" name="Group 7"/>
          <p:cNvGrpSpPr>
            <a:grpSpLocks/>
          </p:cNvGrpSpPr>
          <p:nvPr/>
        </p:nvGrpSpPr>
        <p:grpSpPr bwMode="auto">
          <a:xfrm>
            <a:off x="914400" y="2590800"/>
            <a:ext cx="7696200" cy="3309938"/>
            <a:chOff x="971550" y="3068638"/>
            <a:chExt cx="7696200" cy="3309937"/>
          </a:xfrm>
        </p:grpSpPr>
        <p:grpSp>
          <p:nvGrpSpPr>
            <p:cNvPr id="44038" name="Group 4"/>
            <p:cNvGrpSpPr>
              <a:grpSpLocks/>
            </p:cNvGrpSpPr>
            <p:nvPr/>
          </p:nvGrpSpPr>
          <p:grpSpPr bwMode="auto">
            <a:xfrm>
              <a:off x="971550" y="4941888"/>
              <a:ext cx="1143000" cy="1427162"/>
              <a:chOff x="612" y="3113"/>
              <a:chExt cx="720" cy="899"/>
            </a:xfrm>
          </p:grpSpPr>
          <p:pic>
            <p:nvPicPr>
              <p:cNvPr id="4406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 y="3385"/>
                <a:ext cx="720"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63" name="Rectangle 6"/>
              <p:cNvSpPr>
                <a:spLocks noChangeArrowheads="1"/>
              </p:cNvSpPr>
              <p:nvPr/>
            </p:nvSpPr>
            <p:spPr bwMode="auto">
              <a:xfrm>
                <a:off x="766" y="3113"/>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b="1">
                    <a:solidFill>
                      <a:srgbClr val="FFFF00"/>
                    </a:solidFill>
                    <a:latin typeface="Arial" charset="0"/>
                  </a:rPr>
                  <a:t>IPv4</a:t>
                </a:r>
              </a:p>
            </p:txBody>
          </p:sp>
        </p:grpSp>
        <p:grpSp>
          <p:nvGrpSpPr>
            <p:cNvPr id="44039" name="Group 7"/>
            <p:cNvGrpSpPr>
              <a:grpSpLocks/>
            </p:cNvGrpSpPr>
            <p:nvPr/>
          </p:nvGrpSpPr>
          <p:grpSpPr bwMode="auto">
            <a:xfrm>
              <a:off x="7524750" y="4941888"/>
              <a:ext cx="1143000" cy="1427162"/>
              <a:chOff x="4740" y="3113"/>
              <a:chExt cx="720" cy="899"/>
            </a:xfrm>
          </p:grpSpPr>
          <p:pic>
            <p:nvPicPr>
              <p:cNvPr id="4406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0" y="3385"/>
                <a:ext cx="720"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61" name="Rectangle 9"/>
              <p:cNvSpPr>
                <a:spLocks noChangeArrowheads="1"/>
              </p:cNvSpPr>
              <p:nvPr/>
            </p:nvSpPr>
            <p:spPr bwMode="auto">
              <a:xfrm>
                <a:off x="4894" y="3113"/>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b="1">
                    <a:solidFill>
                      <a:srgbClr val="FFFF00"/>
                    </a:solidFill>
                    <a:latin typeface="Arial" charset="0"/>
                  </a:rPr>
                  <a:t>IPv6</a:t>
                </a:r>
              </a:p>
            </p:txBody>
          </p:sp>
        </p:grpSp>
        <p:grpSp>
          <p:nvGrpSpPr>
            <p:cNvPr id="44040" name="Group 19"/>
            <p:cNvGrpSpPr>
              <a:grpSpLocks/>
            </p:cNvGrpSpPr>
            <p:nvPr/>
          </p:nvGrpSpPr>
          <p:grpSpPr bwMode="auto">
            <a:xfrm>
              <a:off x="3924300" y="3068638"/>
              <a:ext cx="1784350" cy="1735137"/>
              <a:chOff x="2472" y="1933"/>
              <a:chExt cx="1124" cy="1093"/>
            </a:xfrm>
          </p:grpSpPr>
          <p:pic>
            <p:nvPicPr>
              <p:cNvPr id="44058"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0" y="1933"/>
                <a:ext cx="632"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59" name="Rectangle 21"/>
              <p:cNvSpPr>
                <a:spLocks noChangeArrowheads="1"/>
              </p:cNvSpPr>
              <p:nvPr/>
            </p:nvSpPr>
            <p:spPr bwMode="auto">
              <a:xfrm>
                <a:off x="2472" y="2795"/>
                <a:ext cx="11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b="1">
                    <a:solidFill>
                      <a:srgbClr val="FFFF00"/>
                    </a:solidFill>
                    <a:latin typeface="Arial" charset="0"/>
                  </a:rPr>
                  <a:t>www.apnic.net</a:t>
                </a:r>
              </a:p>
            </p:txBody>
          </p:sp>
        </p:grpSp>
        <p:grpSp>
          <p:nvGrpSpPr>
            <p:cNvPr id="44041" name="Group 22"/>
            <p:cNvGrpSpPr>
              <a:grpSpLocks/>
            </p:cNvGrpSpPr>
            <p:nvPr/>
          </p:nvGrpSpPr>
          <p:grpSpPr bwMode="auto">
            <a:xfrm>
              <a:off x="5321300" y="3754438"/>
              <a:ext cx="2447925" cy="1371600"/>
              <a:chOff x="3352" y="2365"/>
              <a:chExt cx="1542" cy="864"/>
            </a:xfrm>
          </p:grpSpPr>
          <p:cxnSp>
            <p:nvCxnSpPr>
              <p:cNvPr id="44056" name="AutoShape 23"/>
              <p:cNvCxnSpPr>
                <a:cxnSpLocks noChangeShapeType="1"/>
                <a:stCxn id="44061" idx="1"/>
              </p:cNvCxnSpPr>
              <p:nvPr/>
            </p:nvCxnSpPr>
            <p:spPr bwMode="auto">
              <a:xfrm flipH="1" flipV="1">
                <a:off x="3352" y="2365"/>
                <a:ext cx="1542" cy="864"/>
              </a:xfrm>
              <a:prstGeom prst="straightConnector1">
                <a:avLst/>
              </a:prstGeom>
              <a:noFill/>
              <a:ln w="38100">
                <a:solidFill>
                  <a:srgbClr val="FFFF00"/>
                </a:solidFill>
                <a:miter lim="800000"/>
                <a:headEnd type="triangle" w="med" len="med"/>
                <a:tailEnd type="triangle" w="med" len="med"/>
              </a:ln>
              <a:extLst>
                <a:ext uri="{909E8E84-426E-40DD-AFC4-6F175D3DCCD1}">
                  <a14:hiddenFill xmlns:a14="http://schemas.microsoft.com/office/drawing/2010/main">
                    <a:noFill/>
                  </a14:hiddenFill>
                </a:ext>
              </a:extLst>
            </p:spPr>
          </p:cxnSp>
          <p:sp>
            <p:nvSpPr>
              <p:cNvPr id="44057" name="Rectangle 24"/>
              <p:cNvSpPr>
                <a:spLocks noChangeArrowheads="1"/>
              </p:cNvSpPr>
              <p:nvPr/>
            </p:nvSpPr>
            <p:spPr bwMode="auto">
              <a:xfrm>
                <a:off x="4150" y="2478"/>
                <a:ext cx="2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3200" b="1">
                    <a:solidFill>
                      <a:srgbClr val="FFFF00"/>
                    </a:solidFill>
                    <a:latin typeface="Arial" charset="0"/>
                  </a:rPr>
                  <a:t>?</a:t>
                </a:r>
              </a:p>
            </p:txBody>
          </p:sp>
        </p:grpSp>
        <p:grpSp>
          <p:nvGrpSpPr>
            <p:cNvPr id="44042" name="Group 25"/>
            <p:cNvGrpSpPr>
              <a:grpSpLocks/>
            </p:cNvGrpSpPr>
            <p:nvPr/>
          </p:nvGrpSpPr>
          <p:grpSpPr bwMode="auto">
            <a:xfrm>
              <a:off x="1870075" y="3754438"/>
              <a:ext cx="2447925" cy="1371600"/>
              <a:chOff x="1178" y="2365"/>
              <a:chExt cx="1542" cy="864"/>
            </a:xfrm>
          </p:grpSpPr>
          <p:cxnSp>
            <p:nvCxnSpPr>
              <p:cNvPr id="44054" name="AutoShape 26"/>
              <p:cNvCxnSpPr>
                <a:cxnSpLocks noChangeShapeType="1"/>
                <a:stCxn id="44063" idx="3"/>
              </p:cNvCxnSpPr>
              <p:nvPr/>
            </p:nvCxnSpPr>
            <p:spPr bwMode="auto">
              <a:xfrm flipV="1">
                <a:off x="1178" y="2365"/>
                <a:ext cx="1542" cy="864"/>
              </a:xfrm>
              <a:prstGeom prst="straightConnector1">
                <a:avLst/>
              </a:prstGeom>
              <a:noFill/>
              <a:ln w="38100">
                <a:solidFill>
                  <a:srgbClr val="FFFF00"/>
                </a:solidFill>
                <a:miter lim="800000"/>
                <a:headEnd type="triangle" w="med" len="med"/>
                <a:tailEnd type="triangle" w="med" len="med"/>
              </a:ln>
              <a:extLst>
                <a:ext uri="{909E8E84-426E-40DD-AFC4-6F175D3DCCD1}">
                  <a14:hiddenFill xmlns:a14="http://schemas.microsoft.com/office/drawing/2010/main">
                    <a:noFill/>
                  </a14:hiddenFill>
                </a:ext>
              </a:extLst>
            </p:spPr>
          </p:cxnSp>
          <p:sp>
            <p:nvSpPr>
              <p:cNvPr id="44055" name="Rectangle 27"/>
              <p:cNvSpPr>
                <a:spLocks noChangeArrowheads="1"/>
              </p:cNvSpPr>
              <p:nvPr/>
            </p:nvSpPr>
            <p:spPr bwMode="auto">
              <a:xfrm>
                <a:off x="1655" y="2478"/>
                <a:ext cx="2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3200" b="1">
                    <a:solidFill>
                      <a:srgbClr val="FFFF00"/>
                    </a:solidFill>
                    <a:latin typeface="Arial" charset="0"/>
                  </a:rPr>
                  <a:t>?</a:t>
                </a:r>
              </a:p>
            </p:txBody>
          </p:sp>
        </p:grpSp>
        <p:grpSp>
          <p:nvGrpSpPr>
            <p:cNvPr id="44043" name="Group 31"/>
            <p:cNvGrpSpPr>
              <a:grpSpLocks/>
            </p:cNvGrpSpPr>
            <p:nvPr/>
          </p:nvGrpSpPr>
          <p:grpSpPr bwMode="auto">
            <a:xfrm>
              <a:off x="1543050" y="4941888"/>
              <a:ext cx="6553200" cy="1436687"/>
              <a:chOff x="972" y="3113"/>
              <a:chExt cx="4128" cy="905"/>
            </a:xfrm>
          </p:grpSpPr>
          <p:grpSp>
            <p:nvGrpSpPr>
              <p:cNvPr id="44044" name="Group 30"/>
              <p:cNvGrpSpPr>
                <a:grpSpLocks/>
              </p:cNvGrpSpPr>
              <p:nvPr/>
            </p:nvGrpSpPr>
            <p:grpSpPr bwMode="auto">
              <a:xfrm>
                <a:off x="2245" y="3113"/>
                <a:ext cx="1542" cy="905"/>
                <a:chOff x="2245" y="3113"/>
                <a:chExt cx="1542" cy="905"/>
              </a:xfrm>
            </p:grpSpPr>
            <p:sp>
              <p:nvSpPr>
                <p:cNvPr id="44047" name="Rectangle 12"/>
                <p:cNvSpPr>
                  <a:spLocks noChangeArrowheads="1"/>
                </p:cNvSpPr>
                <p:nvPr/>
              </p:nvSpPr>
              <p:spPr bwMode="auto">
                <a:xfrm>
                  <a:off x="2245" y="3566"/>
                  <a:ext cx="771" cy="225"/>
                </a:xfrm>
                <a:prstGeom prst="rect">
                  <a:avLst/>
                </a:prstGeom>
                <a:solidFill>
                  <a:srgbClr val="00CC99"/>
                </a:solidFill>
                <a:ln w="28575">
                  <a:solidFill>
                    <a:srgbClr val="000066"/>
                  </a:solidFill>
                  <a:miter lim="800000"/>
                  <a:headEnd/>
                  <a:tailEnd/>
                </a:ln>
              </p:spPr>
              <p:txBody>
                <a:bodyPr wrap="none" anchor="ctr" anchorCtr="1"/>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600" b="1">
                      <a:solidFill>
                        <a:srgbClr val="000066"/>
                      </a:solidFill>
                      <a:latin typeface="Arial" charset="0"/>
                    </a:rPr>
                    <a:t>IPv4</a:t>
                  </a:r>
                </a:p>
              </p:txBody>
            </p:sp>
            <p:sp>
              <p:nvSpPr>
                <p:cNvPr id="44048" name="Rectangle 13"/>
                <p:cNvSpPr>
                  <a:spLocks noChangeArrowheads="1"/>
                </p:cNvSpPr>
                <p:nvPr/>
              </p:nvSpPr>
              <p:spPr bwMode="auto">
                <a:xfrm>
                  <a:off x="2245" y="3339"/>
                  <a:ext cx="1542" cy="226"/>
                </a:xfrm>
                <a:prstGeom prst="rect">
                  <a:avLst/>
                </a:prstGeom>
                <a:solidFill>
                  <a:srgbClr val="33CC33"/>
                </a:solidFill>
                <a:ln w="28575">
                  <a:solidFill>
                    <a:srgbClr val="000066"/>
                  </a:solidFill>
                  <a:miter lim="800000"/>
                  <a:headEnd/>
                  <a:tailEnd/>
                </a:ln>
              </p:spPr>
              <p:txBody>
                <a:bodyPr wrap="none" anchor="ctr" anchorCtr="1"/>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GB" altLang="en-US" sz="1600" b="1">
                      <a:solidFill>
                        <a:srgbClr val="000066"/>
                      </a:solidFill>
                      <a:latin typeface="Arial" charset="0"/>
                    </a:rPr>
                    <a:t>TCP/UDP</a:t>
                  </a:r>
                  <a:endParaRPr lang="en-US" altLang="en-US" sz="1600" b="1">
                    <a:solidFill>
                      <a:srgbClr val="000066"/>
                    </a:solidFill>
                    <a:latin typeface="Times New Roman" charset="0"/>
                  </a:endParaRPr>
                </a:p>
              </p:txBody>
            </p:sp>
            <p:sp>
              <p:nvSpPr>
                <p:cNvPr id="44049" name="Rectangle 14"/>
                <p:cNvSpPr>
                  <a:spLocks noChangeArrowheads="1"/>
                </p:cNvSpPr>
                <p:nvPr/>
              </p:nvSpPr>
              <p:spPr bwMode="auto">
                <a:xfrm>
                  <a:off x="2245" y="3113"/>
                  <a:ext cx="1542" cy="226"/>
                </a:xfrm>
                <a:prstGeom prst="rect">
                  <a:avLst/>
                </a:prstGeom>
                <a:solidFill>
                  <a:srgbClr val="00FF00"/>
                </a:solidFill>
                <a:ln w="28575">
                  <a:solidFill>
                    <a:srgbClr val="000066"/>
                  </a:solidFill>
                  <a:miter lim="800000"/>
                  <a:headEnd/>
                  <a:tailEnd/>
                </a:ln>
              </p:spPr>
              <p:txBody>
                <a:bodyPr wrap="none" anchor="ctr" anchorCtr="1"/>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600" b="1">
                      <a:solidFill>
                        <a:srgbClr val="000066"/>
                      </a:solidFill>
                      <a:latin typeface="Arial" charset="0"/>
                    </a:rPr>
                    <a:t>Application</a:t>
                  </a:r>
                </a:p>
              </p:txBody>
            </p:sp>
            <p:sp>
              <p:nvSpPr>
                <p:cNvPr id="44050" name="Rectangle 15"/>
                <p:cNvSpPr>
                  <a:spLocks noChangeArrowheads="1"/>
                </p:cNvSpPr>
                <p:nvPr/>
              </p:nvSpPr>
              <p:spPr bwMode="auto">
                <a:xfrm>
                  <a:off x="3016" y="3566"/>
                  <a:ext cx="771" cy="225"/>
                </a:xfrm>
                <a:prstGeom prst="rect">
                  <a:avLst/>
                </a:prstGeom>
                <a:solidFill>
                  <a:srgbClr val="00CC99"/>
                </a:solidFill>
                <a:ln w="28575">
                  <a:solidFill>
                    <a:srgbClr val="000066"/>
                  </a:solidFill>
                  <a:miter lim="800000"/>
                  <a:headEnd/>
                  <a:tailEnd/>
                </a:ln>
              </p:spPr>
              <p:txBody>
                <a:bodyPr wrap="none" anchor="ctr" anchorCtr="1"/>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600" b="1">
                      <a:solidFill>
                        <a:srgbClr val="000066"/>
                      </a:solidFill>
                      <a:latin typeface="Arial" charset="0"/>
                    </a:rPr>
                    <a:t>IPv6</a:t>
                  </a:r>
                </a:p>
              </p:txBody>
            </p:sp>
            <p:sp>
              <p:nvSpPr>
                <p:cNvPr id="44051" name="Rectangle 16"/>
                <p:cNvSpPr>
                  <a:spLocks noChangeArrowheads="1"/>
                </p:cNvSpPr>
                <p:nvPr/>
              </p:nvSpPr>
              <p:spPr bwMode="auto">
                <a:xfrm>
                  <a:off x="2245" y="3793"/>
                  <a:ext cx="1542" cy="225"/>
                </a:xfrm>
                <a:prstGeom prst="rect">
                  <a:avLst/>
                </a:prstGeom>
                <a:solidFill>
                  <a:srgbClr val="0033CC"/>
                </a:solidFill>
                <a:ln w="28575">
                  <a:solidFill>
                    <a:srgbClr val="000066"/>
                  </a:solidFill>
                  <a:miter lim="800000"/>
                  <a:headEnd/>
                  <a:tailEnd/>
                </a:ln>
              </p:spPr>
              <p:txBody>
                <a:bodyPr wrap="none" anchor="ctr" anchorCtr="1"/>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600" b="1">
                      <a:solidFill>
                        <a:srgbClr val="000066"/>
                      </a:solidFill>
                      <a:latin typeface="Arial" charset="0"/>
                    </a:rPr>
                    <a:t>Link</a:t>
                  </a:r>
                </a:p>
              </p:txBody>
            </p:sp>
            <p:sp>
              <p:nvSpPr>
                <p:cNvPr id="44052" name="Rectangle 28"/>
                <p:cNvSpPr>
                  <a:spLocks noChangeArrowheads="1"/>
                </p:cNvSpPr>
                <p:nvPr/>
              </p:nvSpPr>
              <p:spPr bwMode="auto">
                <a:xfrm>
                  <a:off x="3470" y="3113"/>
                  <a:ext cx="31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44053" name="Rectangle 29"/>
                <p:cNvSpPr>
                  <a:spLocks noChangeArrowheads="1"/>
                </p:cNvSpPr>
                <p:nvPr/>
              </p:nvSpPr>
              <p:spPr bwMode="auto">
                <a:xfrm>
                  <a:off x="2245" y="3113"/>
                  <a:ext cx="31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cxnSp>
            <p:nvCxnSpPr>
              <p:cNvPr id="44045" name="AutoShape 17"/>
              <p:cNvCxnSpPr>
                <a:cxnSpLocks noChangeShapeType="1"/>
                <a:endCxn id="44052" idx="2"/>
              </p:cNvCxnSpPr>
              <p:nvPr/>
            </p:nvCxnSpPr>
            <p:spPr bwMode="auto">
              <a:xfrm rot="16200000" flipV="1">
                <a:off x="4028" y="2940"/>
                <a:ext cx="673" cy="1471"/>
              </a:xfrm>
              <a:prstGeom prst="bentConnector3">
                <a:avLst>
                  <a:gd name="adj1" fmla="val -21398"/>
                </a:avLst>
              </a:prstGeom>
              <a:noFill/>
              <a:ln w="76200">
                <a:solidFill>
                  <a:srgbClr val="FFFF00"/>
                </a:solidFill>
                <a:miter lim="800000"/>
                <a:headEnd/>
                <a:tailEnd type="triangle" w="med" len="med"/>
              </a:ln>
              <a:extLst>
                <a:ext uri="{909E8E84-426E-40DD-AFC4-6F175D3DCCD1}">
                  <a14:hiddenFill xmlns:a14="http://schemas.microsoft.com/office/drawing/2010/main">
                    <a:noFill/>
                  </a14:hiddenFill>
                </a:ext>
              </a:extLst>
            </p:spPr>
          </p:cxnSp>
          <p:cxnSp>
            <p:nvCxnSpPr>
              <p:cNvPr id="44046" name="AutoShape 18"/>
              <p:cNvCxnSpPr>
                <a:cxnSpLocks noChangeShapeType="1"/>
                <a:endCxn id="44053" idx="2"/>
              </p:cNvCxnSpPr>
              <p:nvPr/>
            </p:nvCxnSpPr>
            <p:spPr bwMode="auto">
              <a:xfrm rot="5400000" flipH="1" flipV="1">
                <a:off x="1351" y="2960"/>
                <a:ext cx="673" cy="1432"/>
              </a:xfrm>
              <a:prstGeom prst="bentConnector3">
                <a:avLst>
                  <a:gd name="adj1" fmla="val -21398"/>
                </a:avLst>
              </a:prstGeom>
              <a:noFill/>
              <a:ln w="76200">
                <a:solidFill>
                  <a:srgbClr val="FFFF00"/>
                </a:solidFill>
                <a:miter lim="800000"/>
                <a:headEnd/>
                <a:tailEnd type="triangle" w="med" len="med"/>
              </a:ln>
              <a:extLst>
                <a:ext uri="{909E8E84-426E-40DD-AFC4-6F175D3DCCD1}">
                  <a14:hiddenFill xmlns:a14="http://schemas.microsoft.com/office/drawing/2010/main">
                    <a:noFill/>
                  </a14:hiddenFill>
                </a:ext>
              </a:extLst>
            </p:spPr>
          </p:cxnSp>
        </p:grpSp>
      </p:grpSp>
      <p:sp>
        <p:nvSpPr>
          <p:cNvPr id="128005" name="灯片编号占位符 2"/>
          <p:cNvSpPr>
            <a:spLocks noGrp="1"/>
          </p:cNvSpPr>
          <p:nvPr>
            <p:ph type="sldNum" sz="quarter" idx="12"/>
          </p:nvPr>
        </p:nvSpPr>
        <p:spPr>
          <a:xfrm>
            <a:off x="6886007" y="6362702"/>
            <a:ext cx="29718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defRPr/>
            </a:pPr>
            <a:fld id="{E0577902-72C8-E74A-9972-7CEDC9A9428B}" type="slidenum">
              <a:rPr lang="en-US" altLang="en-US" sz="1200"/>
              <a:pPr algn="ctr">
                <a:spcBef>
                  <a:spcPct val="0"/>
                </a:spcBef>
                <a:buFontTx/>
                <a:buNone/>
                <a:defRPr/>
              </a:pPr>
              <a:t>18</a:t>
            </a:fld>
            <a:endParaRPr lang="en-US" altLang="en-US" sz="1200"/>
          </a:p>
        </p:txBody>
      </p:sp>
      <p:sp>
        <p:nvSpPr>
          <p:cNvPr id="33" name="页脚占位符 1"/>
          <p:cNvSpPr>
            <a:spLocks noGrp="1"/>
          </p:cNvSpPr>
          <p:nvPr>
            <p:ph type="ftr" sz="quarter" idx="10"/>
          </p:nvPr>
        </p:nvSpPr>
        <p:spPr>
          <a:xfrm>
            <a:off x="685800" y="6248400"/>
            <a:ext cx="3581400" cy="304800"/>
          </a:xfrm>
        </p:spPr>
        <p:txBody>
          <a:bodyPr/>
          <a:lstStyle/>
          <a:p>
            <a:pPr>
              <a:defRPr/>
            </a:pPr>
            <a:r>
              <a:rPr lang="en-US" dirty="0"/>
              <a:t>CSci4211:           Network Data Plane Part 3</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ChangeArrowheads="1"/>
          </p:cNvSpPr>
          <p:nvPr>
            <p:ph type="body" idx="1"/>
          </p:nvPr>
        </p:nvSpPr>
        <p:spPr>
          <a:xfrm>
            <a:off x="685800" y="1066800"/>
            <a:ext cx="7772400" cy="4114800"/>
          </a:xfrm>
        </p:spPr>
        <p:txBody>
          <a:bodyPr/>
          <a:lstStyle/>
          <a:p>
            <a:pPr>
              <a:defRPr/>
            </a:pPr>
            <a:r>
              <a:rPr lang="en-US" altLang="en-US">
                <a:ea typeface="MS PGothic" charset="-128"/>
                <a:cs typeface="ＭＳ Ｐゴシック" charset="-128"/>
              </a:rPr>
              <a:t>IPv6 tunnel over IPv4</a:t>
            </a:r>
          </a:p>
        </p:txBody>
      </p:sp>
      <p:sp>
        <p:nvSpPr>
          <p:cNvPr id="130050" name="Rectangle 3"/>
          <p:cNvSpPr>
            <a:spLocks noGrp="1" noChangeArrowheads="1"/>
          </p:cNvSpPr>
          <p:nvPr>
            <p:ph type="title"/>
          </p:nvPr>
        </p:nvSpPr>
        <p:spPr>
          <a:xfrm>
            <a:off x="685800" y="34925"/>
            <a:ext cx="7772400" cy="1143000"/>
          </a:xfrm>
        </p:spPr>
        <p:txBody>
          <a:bodyPr/>
          <a:lstStyle/>
          <a:p>
            <a:pPr>
              <a:defRPr/>
            </a:pPr>
            <a:r>
              <a:rPr lang="en-GB" altLang="en-US">
                <a:ea typeface="MS PGothic" charset="-128"/>
                <a:cs typeface="ＭＳ Ｐゴシック" charset="-128"/>
              </a:rPr>
              <a:t>IPv6 Transition (cont’d)</a:t>
            </a:r>
            <a:endParaRPr lang="en-US" altLang="en-US">
              <a:ea typeface="MS PGothic" charset="-128"/>
              <a:cs typeface="ＭＳ Ｐゴシック" charset="-128"/>
            </a:endParaRPr>
          </a:p>
        </p:txBody>
      </p:sp>
      <p:grpSp>
        <p:nvGrpSpPr>
          <p:cNvPr id="46083" name="Group 4"/>
          <p:cNvGrpSpPr>
            <a:grpSpLocks/>
          </p:cNvGrpSpPr>
          <p:nvPr/>
        </p:nvGrpSpPr>
        <p:grpSpPr bwMode="auto">
          <a:xfrm>
            <a:off x="2882900" y="1524000"/>
            <a:ext cx="3921125" cy="2822575"/>
            <a:chOff x="2252" y="981"/>
            <a:chExt cx="1612" cy="1142"/>
          </a:xfrm>
        </p:grpSpPr>
        <p:pic>
          <p:nvPicPr>
            <p:cNvPr id="461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 y="981"/>
              <a:ext cx="1612" cy="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11" name="Rectangle 6"/>
            <p:cNvSpPr>
              <a:spLocks noChangeArrowheads="1"/>
            </p:cNvSpPr>
            <p:nvPr/>
          </p:nvSpPr>
          <p:spPr bwMode="auto">
            <a:xfrm>
              <a:off x="2829" y="1423"/>
              <a:ext cx="487"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nchorCtr="1">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2000" b="1">
                  <a:solidFill>
                    <a:srgbClr val="000066"/>
                  </a:solidFill>
                  <a:latin typeface="Arial" charset="0"/>
                </a:rPr>
                <a:t>IPv4</a:t>
              </a:r>
            </a:p>
            <a:p>
              <a:pPr algn="ctr">
                <a:spcBef>
                  <a:spcPct val="0"/>
                </a:spcBef>
                <a:buFontTx/>
                <a:buNone/>
              </a:pPr>
              <a:r>
                <a:rPr lang="en-US" altLang="en-US" sz="2000" b="1">
                  <a:solidFill>
                    <a:srgbClr val="000066"/>
                  </a:solidFill>
                  <a:latin typeface="Arial" charset="0"/>
                </a:rPr>
                <a:t>Network</a:t>
              </a:r>
            </a:p>
          </p:txBody>
        </p:sp>
      </p:grpSp>
      <p:grpSp>
        <p:nvGrpSpPr>
          <p:cNvPr id="46084" name="Group 7"/>
          <p:cNvGrpSpPr>
            <a:grpSpLocks/>
          </p:cNvGrpSpPr>
          <p:nvPr/>
        </p:nvGrpSpPr>
        <p:grpSpPr bwMode="auto">
          <a:xfrm>
            <a:off x="1619250" y="2605088"/>
            <a:ext cx="2049463" cy="1647825"/>
            <a:chOff x="2252" y="981"/>
            <a:chExt cx="1612" cy="1142"/>
          </a:xfrm>
        </p:grpSpPr>
        <p:pic>
          <p:nvPicPr>
            <p:cNvPr id="4610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 y="981"/>
              <a:ext cx="1612" cy="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09" name="Rectangle 9"/>
            <p:cNvSpPr>
              <a:spLocks noChangeArrowheads="1"/>
            </p:cNvSpPr>
            <p:nvPr/>
          </p:nvSpPr>
          <p:spPr bwMode="auto">
            <a:xfrm>
              <a:off x="2793" y="1428"/>
              <a:ext cx="555"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nchorCtr="1">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2000" b="1">
                  <a:solidFill>
                    <a:srgbClr val="000066"/>
                  </a:solidFill>
                  <a:latin typeface="Arial" charset="0"/>
                </a:rPr>
                <a:t>IPv6</a:t>
              </a:r>
            </a:p>
          </p:txBody>
        </p:sp>
      </p:grpSp>
      <p:grpSp>
        <p:nvGrpSpPr>
          <p:cNvPr id="46085" name="Group 10"/>
          <p:cNvGrpSpPr>
            <a:grpSpLocks/>
          </p:cNvGrpSpPr>
          <p:nvPr/>
        </p:nvGrpSpPr>
        <p:grpSpPr bwMode="auto">
          <a:xfrm>
            <a:off x="5978525" y="2613025"/>
            <a:ext cx="2049463" cy="1647825"/>
            <a:chOff x="2252" y="981"/>
            <a:chExt cx="1612" cy="1142"/>
          </a:xfrm>
        </p:grpSpPr>
        <p:pic>
          <p:nvPicPr>
            <p:cNvPr id="4610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 y="981"/>
              <a:ext cx="1612" cy="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07" name="Rectangle 12"/>
            <p:cNvSpPr>
              <a:spLocks noChangeArrowheads="1"/>
            </p:cNvSpPr>
            <p:nvPr/>
          </p:nvSpPr>
          <p:spPr bwMode="auto">
            <a:xfrm>
              <a:off x="2793" y="1428"/>
              <a:ext cx="555"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nchorCtr="1">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2000" b="1">
                  <a:solidFill>
                    <a:srgbClr val="000066"/>
                  </a:solidFill>
                  <a:latin typeface="Arial" charset="0"/>
                </a:rPr>
                <a:t>IPv6</a:t>
              </a:r>
            </a:p>
          </p:txBody>
        </p:sp>
      </p:grpSp>
      <p:grpSp>
        <p:nvGrpSpPr>
          <p:cNvPr id="46086" name="Group 13"/>
          <p:cNvGrpSpPr>
            <a:grpSpLocks/>
          </p:cNvGrpSpPr>
          <p:nvPr/>
        </p:nvGrpSpPr>
        <p:grpSpPr bwMode="auto">
          <a:xfrm>
            <a:off x="827088" y="5773738"/>
            <a:ext cx="2416175" cy="436562"/>
            <a:chOff x="657" y="1203"/>
            <a:chExt cx="1522" cy="275"/>
          </a:xfrm>
        </p:grpSpPr>
        <p:sp>
          <p:nvSpPr>
            <p:cNvPr id="46104" name="Rectangle 14"/>
            <p:cNvSpPr>
              <a:spLocks noChangeArrowheads="1"/>
            </p:cNvSpPr>
            <p:nvPr/>
          </p:nvSpPr>
          <p:spPr bwMode="auto">
            <a:xfrm>
              <a:off x="657" y="1203"/>
              <a:ext cx="1029" cy="274"/>
            </a:xfrm>
            <a:prstGeom prst="rect">
              <a:avLst/>
            </a:prstGeom>
            <a:solidFill>
              <a:srgbClr val="FF9900"/>
            </a:solidFill>
            <a:ln w="38100">
              <a:solidFill>
                <a:schemeClr val="hlink"/>
              </a:solidFill>
              <a:miter lim="800000"/>
              <a:headEnd type="none" w="sm" len="sm"/>
              <a:tailEnd type="none" w="sm" len="sm"/>
            </a:ln>
          </p:spPr>
          <p:txBody>
            <a:bodyPr wrap="none" anchor="ct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000066"/>
                  </a:solidFill>
                  <a:latin typeface="Arial" charset="0"/>
                </a:rPr>
                <a:t>IPv6 Header</a:t>
              </a:r>
            </a:p>
          </p:txBody>
        </p:sp>
        <p:sp>
          <p:nvSpPr>
            <p:cNvPr id="46105" name="Rectangle 15"/>
            <p:cNvSpPr>
              <a:spLocks noChangeArrowheads="1"/>
            </p:cNvSpPr>
            <p:nvPr/>
          </p:nvSpPr>
          <p:spPr bwMode="auto">
            <a:xfrm>
              <a:off x="1701" y="1204"/>
              <a:ext cx="478" cy="274"/>
            </a:xfrm>
            <a:prstGeom prst="rect">
              <a:avLst/>
            </a:prstGeom>
            <a:solidFill>
              <a:srgbClr val="33CC33"/>
            </a:solidFill>
            <a:ln w="38100">
              <a:solidFill>
                <a:schemeClr val="hlink"/>
              </a:solidFill>
              <a:miter lim="800000"/>
              <a:headEnd type="none" w="sm" len="sm"/>
              <a:tailEnd type="none" w="sm" len="sm"/>
            </a:ln>
          </p:spPr>
          <p:txBody>
            <a:bodyPr wrap="none" anchor="ct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000066"/>
                  </a:solidFill>
                  <a:latin typeface="Arial" charset="0"/>
                </a:rPr>
                <a:t>Data</a:t>
              </a:r>
            </a:p>
          </p:txBody>
        </p:sp>
      </p:grpSp>
      <p:grpSp>
        <p:nvGrpSpPr>
          <p:cNvPr id="6" name="Group 16"/>
          <p:cNvGrpSpPr>
            <a:grpSpLocks/>
          </p:cNvGrpSpPr>
          <p:nvPr/>
        </p:nvGrpSpPr>
        <p:grpSpPr bwMode="auto">
          <a:xfrm>
            <a:off x="2627313" y="4332288"/>
            <a:ext cx="4249737" cy="574675"/>
            <a:chOff x="657" y="3521"/>
            <a:chExt cx="2677" cy="362"/>
          </a:xfrm>
        </p:grpSpPr>
        <p:sp>
          <p:nvSpPr>
            <p:cNvPr id="46099" name="Rectangle 17"/>
            <p:cNvSpPr>
              <a:spLocks noChangeArrowheads="1"/>
            </p:cNvSpPr>
            <p:nvPr/>
          </p:nvSpPr>
          <p:spPr bwMode="auto">
            <a:xfrm>
              <a:off x="657" y="3521"/>
              <a:ext cx="1044" cy="362"/>
            </a:xfrm>
            <a:prstGeom prst="rect">
              <a:avLst/>
            </a:prstGeom>
            <a:solidFill>
              <a:srgbClr val="FF9900"/>
            </a:solidFill>
            <a:ln w="38100">
              <a:solidFill>
                <a:schemeClr val="hlink"/>
              </a:solidFill>
              <a:miter lim="800000"/>
              <a:headEnd type="none" w="sm" len="sm"/>
              <a:tailEnd type="none" w="sm" len="sm"/>
            </a:ln>
          </p:spPr>
          <p:txBody>
            <a:bodyPr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000066"/>
                  </a:solidFill>
                  <a:latin typeface="Arial" charset="0"/>
                </a:rPr>
                <a:t>IPv4 Header</a:t>
              </a:r>
            </a:p>
          </p:txBody>
        </p:sp>
        <p:sp>
          <p:nvSpPr>
            <p:cNvPr id="46100" name="Rectangle 18"/>
            <p:cNvSpPr>
              <a:spLocks noChangeArrowheads="1"/>
            </p:cNvSpPr>
            <p:nvPr/>
          </p:nvSpPr>
          <p:spPr bwMode="auto">
            <a:xfrm>
              <a:off x="1701" y="3521"/>
              <a:ext cx="1633" cy="362"/>
            </a:xfrm>
            <a:prstGeom prst="rect">
              <a:avLst/>
            </a:prstGeom>
            <a:solidFill>
              <a:srgbClr val="FF9900"/>
            </a:solidFill>
            <a:ln w="38100">
              <a:solidFill>
                <a:schemeClr val="hlink"/>
              </a:solidFill>
              <a:miter lim="800000"/>
              <a:headEnd type="none" w="sm" len="sm"/>
              <a:tailEnd type="none" w="sm" len="sm"/>
            </a:ln>
          </p:spPr>
          <p:txBody>
            <a:bodyPr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GB" altLang="en-US" sz="2000">
                <a:solidFill>
                  <a:srgbClr val="000066"/>
                </a:solidFill>
                <a:latin typeface="Arial" charset="0"/>
              </a:endParaRPr>
            </a:p>
          </p:txBody>
        </p:sp>
        <p:grpSp>
          <p:nvGrpSpPr>
            <p:cNvPr id="46101" name="Group 19"/>
            <p:cNvGrpSpPr>
              <a:grpSpLocks/>
            </p:cNvGrpSpPr>
            <p:nvPr/>
          </p:nvGrpSpPr>
          <p:grpSpPr bwMode="auto">
            <a:xfrm>
              <a:off x="1746" y="3566"/>
              <a:ext cx="1522" cy="275"/>
              <a:chOff x="657" y="1203"/>
              <a:chExt cx="1522" cy="275"/>
            </a:xfrm>
          </p:grpSpPr>
          <p:sp>
            <p:nvSpPr>
              <p:cNvPr id="46102" name="Rectangle 20"/>
              <p:cNvSpPr>
                <a:spLocks noChangeArrowheads="1"/>
              </p:cNvSpPr>
              <p:nvPr/>
            </p:nvSpPr>
            <p:spPr bwMode="auto">
              <a:xfrm>
                <a:off x="657" y="1203"/>
                <a:ext cx="1029" cy="274"/>
              </a:xfrm>
              <a:prstGeom prst="rect">
                <a:avLst/>
              </a:prstGeom>
              <a:solidFill>
                <a:srgbClr val="33CC33"/>
              </a:solidFill>
              <a:ln w="38100">
                <a:solidFill>
                  <a:schemeClr val="hlink"/>
                </a:solidFill>
                <a:miter lim="800000"/>
                <a:headEnd type="none" w="sm" len="sm"/>
                <a:tailEnd type="none" w="sm" len="sm"/>
              </a:ln>
            </p:spPr>
            <p:txBody>
              <a:bodyPr wrap="none" anchor="ct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000066"/>
                    </a:solidFill>
                    <a:latin typeface="Arial" charset="0"/>
                  </a:rPr>
                  <a:t>IPv6 Header</a:t>
                </a:r>
              </a:p>
            </p:txBody>
          </p:sp>
          <p:sp>
            <p:nvSpPr>
              <p:cNvPr id="46103" name="Rectangle 21"/>
              <p:cNvSpPr>
                <a:spLocks noChangeArrowheads="1"/>
              </p:cNvSpPr>
              <p:nvPr/>
            </p:nvSpPr>
            <p:spPr bwMode="auto">
              <a:xfrm>
                <a:off x="1701" y="1204"/>
                <a:ext cx="478" cy="274"/>
              </a:xfrm>
              <a:prstGeom prst="rect">
                <a:avLst/>
              </a:prstGeom>
              <a:solidFill>
                <a:srgbClr val="33CC33"/>
              </a:solidFill>
              <a:ln w="38100">
                <a:solidFill>
                  <a:schemeClr val="hlink"/>
                </a:solidFill>
                <a:miter lim="800000"/>
                <a:headEnd type="none" w="sm" len="sm"/>
                <a:tailEnd type="none" w="sm" len="sm"/>
              </a:ln>
            </p:spPr>
            <p:txBody>
              <a:bodyPr wrap="none" anchor="ct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000066"/>
                    </a:solidFill>
                    <a:latin typeface="Arial" charset="0"/>
                  </a:rPr>
                  <a:t>Data</a:t>
                </a:r>
              </a:p>
            </p:txBody>
          </p:sp>
        </p:grpSp>
      </p:grpSp>
      <p:cxnSp>
        <p:nvCxnSpPr>
          <p:cNvPr id="614422" name="AutoShape 22"/>
          <p:cNvCxnSpPr>
            <a:cxnSpLocks noChangeShapeType="1"/>
            <a:stCxn id="46104" idx="0"/>
            <a:endCxn id="46102" idx="2"/>
          </p:cNvCxnSpPr>
          <p:nvPr/>
        </p:nvCxnSpPr>
        <p:spPr bwMode="auto">
          <a:xfrm rot="-5400000">
            <a:off x="2960688" y="3541712"/>
            <a:ext cx="896938" cy="3529013"/>
          </a:xfrm>
          <a:prstGeom prst="bentConnector3">
            <a:avLst>
              <a:gd name="adj1" fmla="val 49912"/>
            </a:avLst>
          </a:prstGeom>
          <a:noFill/>
          <a:ln w="57150">
            <a:solidFill>
              <a:srgbClr val="FFFF00"/>
            </a:solidFill>
            <a:miter lim="800000"/>
            <a:headEnd type="none" w="sm" len="sm"/>
            <a:tailEnd type="triangle" w="med" len="med"/>
          </a:ln>
          <a:extLst>
            <a:ext uri="{909E8E84-426E-40DD-AFC4-6F175D3DCCD1}">
              <a14:hiddenFill xmlns:a14="http://schemas.microsoft.com/office/drawing/2010/main">
                <a:noFill/>
              </a14:hiddenFill>
            </a:ext>
          </a:extLst>
        </p:spPr>
      </p:cxnSp>
      <p:grpSp>
        <p:nvGrpSpPr>
          <p:cNvPr id="8" name="Group 23"/>
          <p:cNvGrpSpPr>
            <a:grpSpLocks/>
          </p:cNvGrpSpPr>
          <p:nvPr/>
        </p:nvGrpSpPr>
        <p:grpSpPr bwMode="auto">
          <a:xfrm>
            <a:off x="6391275" y="4765675"/>
            <a:ext cx="2541588" cy="1444625"/>
            <a:chOff x="4026" y="3249"/>
            <a:chExt cx="1601" cy="910"/>
          </a:xfrm>
        </p:grpSpPr>
        <p:grpSp>
          <p:nvGrpSpPr>
            <p:cNvPr id="46095" name="Group 24"/>
            <p:cNvGrpSpPr>
              <a:grpSpLocks/>
            </p:cNvGrpSpPr>
            <p:nvPr/>
          </p:nvGrpSpPr>
          <p:grpSpPr bwMode="auto">
            <a:xfrm>
              <a:off x="4105" y="3884"/>
              <a:ext cx="1522" cy="275"/>
              <a:chOff x="657" y="1203"/>
              <a:chExt cx="1522" cy="275"/>
            </a:xfrm>
          </p:grpSpPr>
          <p:sp>
            <p:nvSpPr>
              <p:cNvPr id="46097" name="Rectangle 25"/>
              <p:cNvSpPr>
                <a:spLocks noChangeArrowheads="1"/>
              </p:cNvSpPr>
              <p:nvPr/>
            </p:nvSpPr>
            <p:spPr bwMode="auto">
              <a:xfrm>
                <a:off x="657" y="1203"/>
                <a:ext cx="1029" cy="274"/>
              </a:xfrm>
              <a:prstGeom prst="rect">
                <a:avLst/>
              </a:prstGeom>
              <a:solidFill>
                <a:srgbClr val="FF9900"/>
              </a:solidFill>
              <a:ln w="38100">
                <a:solidFill>
                  <a:schemeClr val="hlink"/>
                </a:solidFill>
                <a:miter lim="800000"/>
                <a:headEnd type="none" w="sm" len="sm"/>
                <a:tailEnd type="none" w="sm" len="sm"/>
              </a:ln>
            </p:spPr>
            <p:txBody>
              <a:bodyPr wrap="none" anchor="ct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000066"/>
                    </a:solidFill>
                    <a:latin typeface="Arial" charset="0"/>
                  </a:rPr>
                  <a:t>IPv6 Header</a:t>
                </a:r>
              </a:p>
            </p:txBody>
          </p:sp>
          <p:sp>
            <p:nvSpPr>
              <p:cNvPr id="46098" name="Rectangle 26"/>
              <p:cNvSpPr>
                <a:spLocks noChangeArrowheads="1"/>
              </p:cNvSpPr>
              <p:nvPr/>
            </p:nvSpPr>
            <p:spPr bwMode="auto">
              <a:xfrm>
                <a:off x="1701" y="1204"/>
                <a:ext cx="478" cy="274"/>
              </a:xfrm>
              <a:prstGeom prst="rect">
                <a:avLst/>
              </a:prstGeom>
              <a:solidFill>
                <a:srgbClr val="33CC33"/>
              </a:solidFill>
              <a:ln w="38100">
                <a:solidFill>
                  <a:schemeClr val="hlink"/>
                </a:solidFill>
                <a:miter lim="800000"/>
                <a:headEnd type="none" w="sm" len="sm"/>
                <a:tailEnd type="none" w="sm" len="sm"/>
              </a:ln>
            </p:spPr>
            <p:txBody>
              <a:bodyPr wrap="none" anchor="ct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000066"/>
                    </a:solidFill>
                    <a:latin typeface="Arial" charset="0"/>
                  </a:rPr>
                  <a:t>Data</a:t>
                </a:r>
              </a:p>
            </p:txBody>
          </p:sp>
        </p:grpSp>
        <p:cxnSp>
          <p:nvCxnSpPr>
            <p:cNvPr id="46096" name="AutoShape 27"/>
            <p:cNvCxnSpPr>
              <a:cxnSpLocks noChangeShapeType="1"/>
              <a:stCxn id="46103" idx="2"/>
              <a:endCxn id="46097" idx="0"/>
            </p:cNvCxnSpPr>
            <p:nvPr/>
          </p:nvCxnSpPr>
          <p:spPr bwMode="auto">
            <a:xfrm rot="16200000" flipH="1">
              <a:off x="4005" y="3270"/>
              <a:ext cx="636" cy="593"/>
            </a:xfrm>
            <a:prstGeom prst="bentConnector3">
              <a:avLst>
                <a:gd name="adj1" fmla="val 50000"/>
              </a:avLst>
            </a:prstGeom>
            <a:noFill/>
            <a:ln w="57150">
              <a:solidFill>
                <a:srgbClr val="FFFF00"/>
              </a:solidFill>
              <a:miter lim="800000"/>
              <a:headEnd type="none" w="sm" len="sm"/>
              <a:tailEnd type="triangle" w="med" len="med"/>
            </a:ln>
            <a:extLst>
              <a:ext uri="{909E8E84-426E-40DD-AFC4-6F175D3DCCD1}">
                <a14:hiddenFill xmlns:a14="http://schemas.microsoft.com/office/drawing/2010/main">
                  <a:noFill/>
                </a14:hiddenFill>
              </a:ext>
            </a:extLst>
          </p:spPr>
        </p:cxnSp>
      </p:grpSp>
      <p:grpSp>
        <p:nvGrpSpPr>
          <p:cNvPr id="46090" name="Group 28"/>
          <p:cNvGrpSpPr>
            <a:grpSpLocks/>
          </p:cNvGrpSpPr>
          <p:nvPr/>
        </p:nvGrpSpPr>
        <p:grpSpPr bwMode="auto">
          <a:xfrm>
            <a:off x="2987675" y="3541713"/>
            <a:ext cx="3600450" cy="476250"/>
            <a:chOff x="1882" y="2478"/>
            <a:chExt cx="2268" cy="300"/>
          </a:xfrm>
        </p:grpSpPr>
        <p:pic>
          <p:nvPicPr>
            <p:cNvPr id="46093"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2" y="2478"/>
              <a:ext cx="226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4" name="Rectangle 30"/>
            <p:cNvSpPr>
              <a:spLocks noChangeArrowheads="1"/>
            </p:cNvSpPr>
            <p:nvPr/>
          </p:nvSpPr>
          <p:spPr bwMode="auto">
            <a:xfrm>
              <a:off x="2740" y="2503"/>
              <a:ext cx="5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2000">
                  <a:solidFill>
                    <a:srgbClr val="000066"/>
                  </a:solidFill>
                  <a:latin typeface="Arial" charset="0"/>
                </a:rPr>
                <a:t>tunnel</a:t>
              </a:r>
            </a:p>
          </p:txBody>
        </p:sp>
      </p:grpSp>
      <p:sp>
        <p:nvSpPr>
          <p:cNvPr id="130060" name="灯片编号占位符 3"/>
          <p:cNvSpPr>
            <a:spLocks noGrp="1"/>
          </p:cNvSpPr>
          <p:nvPr>
            <p:ph type="sldNum" sz="quarter" idx="12"/>
          </p:nvPr>
        </p:nvSpPr>
        <p:spPr>
          <a:xfrm>
            <a:off x="6366669" y="6278337"/>
            <a:ext cx="29718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defRPr/>
            </a:pPr>
            <a:fld id="{3CEC7E81-26AB-E44A-8464-1C5C073BDE1F}" type="slidenum">
              <a:rPr lang="en-US" altLang="en-US" sz="1200"/>
              <a:pPr algn="ctr">
                <a:spcBef>
                  <a:spcPct val="0"/>
                </a:spcBef>
                <a:buFontTx/>
                <a:buNone/>
                <a:defRPr/>
              </a:pPr>
              <a:t>19</a:t>
            </a:fld>
            <a:endParaRPr lang="en-US" altLang="en-US" sz="1200"/>
          </a:p>
        </p:txBody>
      </p:sp>
      <p:sp>
        <p:nvSpPr>
          <p:cNvPr id="33" name="页脚占位符 1"/>
          <p:cNvSpPr>
            <a:spLocks noGrp="1"/>
          </p:cNvSpPr>
          <p:nvPr>
            <p:ph type="ftr" sz="quarter" idx="10"/>
          </p:nvPr>
        </p:nvSpPr>
        <p:spPr>
          <a:xfrm>
            <a:off x="612776" y="6424388"/>
            <a:ext cx="3581400" cy="304800"/>
          </a:xfrm>
        </p:spPr>
        <p:txBody>
          <a:bodyPr/>
          <a:lstStyle/>
          <a:p>
            <a:pPr>
              <a:defRPr/>
            </a:pPr>
            <a:r>
              <a:rPr lang="en-US" dirty="0"/>
              <a:t>CSci4211:           Network Data Plane Part 3</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nodeType="clickEffect">
                                  <p:stCondLst>
                                    <p:cond delay="0"/>
                                  </p:stCondLst>
                                  <p:childTnLst>
                                    <p:set>
                                      <p:cBhvr>
                                        <p:cTn id="6" dur="1" fill="hold">
                                          <p:stCondLst>
                                            <p:cond delay="0"/>
                                          </p:stCondLst>
                                        </p:cTn>
                                        <p:tgtEl>
                                          <p:spTgt spid="614422"/>
                                        </p:tgtEl>
                                        <p:attrNameLst>
                                          <p:attrName>style.visibility</p:attrName>
                                        </p:attrNameLst>
                                      </p:cBhvr>
                                      <p:to>
                                        <p:strVal val="visible"/>
                                      </p:to>
                                    </p:set>
                                    <p:anim calcmode="lin" valueType="num">
                                      <p:cBhvr>
                                        <p:cTn id="7" dur="500" fill="hold"/>
                                        <p:tgtEl>
                                          <p:spTgt spid="614422"/>
                                        </p:tgtEl>
                                        <p:attrNameLst>
                                          <p:attrName>ppt_x</p:attrName>
                                        </p:attrNameLst>
                                      </p:cBhvr>
                                      <p:tavLst>
                                        <p:tav tm="0">
                                          <p:val>
                                            <p:strVal val="#ppt_x"/>
                                          </p:val>
                                        </p:tav>
                                        <p:tav tm="100000">
                                          <p:val>
                                            <p:strVal val="#ppt_x"/>
                                          </p:val>
                                        </p:tav>
                                      </p:tavLst>
                                    </p:anim>
                                    <p:anim calcmode="lin" valueType="num">
                                      <p:cBhvr>
                                        <p:cTn id="8" dur="500" fill="hold"/>
                                        <p:tgtEl>
                                          <p:spTgt spid="614422"/>
                                        </p:tgtEl>
                                        <p:attrNameLst>
                                          <p:attrName>ppt_y</p:attrName>
                                        </p:attrNameLst>
                                      </p:cBhvr>
                                      <p:tavLst>
                                        <p:tav tm="0">
                                          <p:val>
                                            <p:strVal val="#ppt_y+#ppt_h/2"/>
                                          </p:val>
                                        </p:tav>
                                        <p:tav tm="100000">
                                          <p:val>
                                            <p:strVal val="#ppt_y"/>
                                          </p:val>
                                        </p:tav>
                                      </p:tavLst>
                                    </p:anim>
                                    <p:anim calcmode="lin" valueType="num">
                                      <p:cBhvr>
                                        <p:cTn id="9" dur="500" fill="hold"/>
                                        <p:tgtEl>
                                          <p:spTgt spid="614422"/>
                                        </p:tgtEl>
                                        <p:attrNameLst>
                                          <p:attrName>ppt_w</p:attrName>
                                        </p:attrNameLst>
                                      </p:cBhvr>
                                      <p:tavLst>
                                        <p:tav tm="0">
                                          <p:val>
                                            <p:strVal val="#ppt_w"/>
                                          </p:val>
                                        </p:tav>
                                        <p:tav tm="100000">
                                          <p:val>
                                            <p:strVal val="#ppt_w"/>
                                          </p:val>
                                        </p:tav>
                                      </p:tavLst>
                                    </p:anim>
                                    <p:anim calcmode="lin" valueType="num">
                                      <p:cBhvr>
                                        <p:cTn id="10" dur="500" fill="hold"/>
                                        <p:tgtEl>
                                          <p:spTgt spid="614422"/>
                                        </p:tgtEl>
                                        <p:attrNameLst>
                                          <p:attrName>ppt_h</p:attrName>
                                        </p:attrNameLst>
                                      </p:cBhvr>
                                      <p:tavLst>
                                        <p:tav tm="0">
                                          <p:val>
                                            <p:fltVal val="0"/>
                                          </p:val>
                                        </p:tav>
                                        <p:tav tm="100000">
                                          <p:val>
                                            <p:strVal val="#ppt_h"/>
                                          </p:val>
                                        </p:tav>
                                      </p:tavLst>
                                    </p:anim>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ppt_x</p:attrName>
                                        </p:attrNameLst>
                                      </p:cBhvr>
                                      <p:tavLst>
                                        <p:tav tm="0">
                                          <p:val>
                                            <p:strVal val="#ppt_x"/>
                                          </p:val>
                                        </p:tav>
                                        <p:tav tm="100000">
                                          <p:val>
                                            <p:strVal val="#ppt_x"/>
                                          </p:val>
                                        </p:tav>
                                      </p:tavLst>
                                    </p:anim>
                                    <p:anim calcmode="lin" valueType="num">
                                      <p:cBhvr>
                                        <p:cTn id="19" dur="500" fill="hold"/>
                                        <p:tgtEl>
                                          <p:spTgt spid="8"/>
                                        </p:tgtEl>
                                        <p:attrNameLst>
                                          <p:attrName>ppt_y</p:attrName>
                                        </p:attrNameLst>
                                      </p:cBhvr>
                                      <p:tavLst>
                                        <p:tav tm="0">
                                          <p:val>
                                            <p:strVal val="#ppt_y-#ppt_h/2"/>
                                          </p:val>
                                        </p:tav>
                                        <p:tav tm="100000">
                                          <p:val>
                                            <p:strVal val="#ppt_y"/>
                                          </p:val>
                                        </p:tav>
                                      </p:tavLst>
                                    </p:anim>
                                    <p:anim calcmode="lin" valueType="num">
                                      <p:cBhvr>
                                        <p:cTn id="20" dur="500" fill="hold"/>
                                        <p:tgtEl>
                                          <p:spTgt spid="8"/>
                                        </p:tgtEl>
                                        <p:attrNameLst>
                                          <p:attrName>ppt_w</p:attrName>
                                        </p:attrNameLst>
                                      </p:cBhvr>
                                      <p:tavLst>
                                        <p:tav tm="0">
                                          <p:val>
                                            <p:strVal val="#ppt_w"/>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a:xfrm>
            <a:off x="685800" y="304800"/>
            <a:ext cx="7772400" cy="1143000"/>
          </a:xfrm>
        </p:spPr>
        <p:txBody>
          <a:bodyPr/>
          <a:lstStyle/>
          <a:p>
            <a:pPr>
              <a:defRPr/>
            </a:pPr>
            <a:r>
              <a:rPr lang="en-US" altLang="en-US" sz="3600">
                <a:ea typeface="MS PGothic" charset="-128"/>
                <a:cs typeface="ＭＳ Ｐゴシック" charset="-128"/>
              </a:rPr>
              <a:t>IP Forwarding &amp; IP/ICMP Protocol</a:t>
            </a:r>
            <a:endParaRPr lang="en-US" altLang="en-US">
              <a:ea typeface="MS PGothic" charset="-128"/>
              <a:cs typeface="ＭＳ Ｐゴシック" charset="-128"/>
            </a:endParaRPr>
          </a:p>
        </p:txBody>
      </p:sp>
      <p:sp>
        <p:nvSpPr>
          <p:cNvPr id="16386" name="Text Box 3"/>
          <p:cNvSpPr txBox="1">
            <a:spLocks noChangeArrowheads="1"/>
          </p:cNvSpPr>
          <p:nvPr/>
        </p:nvSpPr>
        <p:spPr bwMode="auto">
          <a:xfrm>
            <a:off x="155575" y="3265488"/>
            <a:ext cx="14160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r">
              <a:spcBef>
                <a:spcPct val="0"/>
              </a:spcBef>
              <a:buFontTx/>
              <a:buNone/>
            </a:pPr>
            <a:r>
              <a:rPr lang="en-US" altLang="en-US" sz="2400">
                <a:solidFill>
                  <a:srgbClr val="FF0000"/>
                </a:solidFill>
                <a:latin typeface="Times New Roman" charset="0"/>
              </a:rPr>
              <a:t>Network</a:t>
            </a:r>
          </a:p>
          <a:p>
            <a:pPr algn="r">
              <a:spcBef>
                <a:spcPct val="0"/>
              </a:spcBef>
              <a:buFontTx/>
              <a:buNone/>
            </a:pPr>
            <a:r>
              <a:rPr lang="en-US" altLang="en-US" sz="2400">
                <a:solidFill>
                  <a:srgbClr val="FF0000"/>
                </a:solidFill>
                <a:latin typeface="Times New Roman" charset="0"/>
              </a:rPr>
              <a:t>layer</a:t>
            </a:r>
            <a:endParaRPr lang="en-US" altLang="en-US" sz="1800">
              <a:latin typeface="Times New Roman" charset="0"/>
            </a:endParaRPr>
          </a:p>
        </p:txBody>
      </p:sp>
      <p:grpSp>
        <p:nvGrpSpPr>
          <p:cNvPr id="16387" name="Group 4"/>
          <p:cNvGrpSpPr>
            <a:grpSpLocks/>
          </p:cNvGrpSpPr>
          <p:nvPr/>
        </p:nvGrpSpPr>
        <p:grpSpPr bwMode="auto">
          <a:xfrm>
            <a:off x="1371600" y="1603375"/>
            <a:ext cx="6858000" cy="4200525"/>
            <a:chOff x="870" y="1122"/>
            <a:chExt cx="4320" cy="2646"/>
          </a:xfrm>
        </p:grpSpPr>
        <p:sp>
          <p:nvSpPr>
            <p:cNvPr id="16390" name="Rectangle 5"/>
            <p:cNvSpPr>
              <a:spLocks noChangeArrowheads="1"/>
            </p:cNvSpPr>
            <p:nvPr/>
          </p:nvSpPr>
          <p:spPr bwMode="auto">
            <a:xfrm>
              <a:off x="1074" y="1122"/>
              <a:ext cx="4116" cy="2568"/>
            </a:xfrm>
            <a:prstGeom prst="rect">
              <a:avLst/>
            </a:prstGeom>
            <a:solidFill>
              <a:schemeClr val="bg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6391" name="Rectangle 6"/>
            <p:cNvSpPr>
              <a:spLocks noChangeArrowheads="1"/>
            </p:cNvSpPr>
            <p:nvPr/>
          </p:nvSpPr>
          <p:spPr bwMode="auto">
            <a:xfrm>
              <a:off x="1008" y="1200"/>
              <a:ext cx="4116" cy="2568"/>
            </a:xfrm>
            <a:prstGeom prst="rect">
              <a:avLst/>
            </a:prstGeom>
            <a:solidFill>
              <a:srgbClr val="FFFFFF"/>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6392" name="Group 8"/>
            <p:cNvGrpSpPr>
              <a:grpSpLocks/>
            </p:cNvGrpSpPr>
            <p:nvPr/>
          </p:nvGrpSpPr>
          <p:grpSpPr bwMode="auto">
            <a:xfrm>
              <a:off x="2337" y="2169"/>
              <a:ext cx="763" cy="765"/>
              <a:chOff x="3915" y="2883"/>
              <a:chExt cx="763" cy="765"/>
            </a:xfrm>
          </p:grpSpPr>
          <p:sp>
            <p:nvSpPr>
              <p:cNvPr id="16414" name="Rectangle 9"/>
              <p:cNvSpPr>
                <a:spLocks noChangeArrowheads="1"/>
              </p:cNvSpPr>
              <p:nvPr/>
            </p:nvSpPr>
            <p:spPr bwMode="auto">
              <a:xfrm>
                <a:off x="4023" y="2883"/>
                <a:ext cx="582" cy="738"/>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6415" name="Rectangle 10"/>
              <p:cNvSpPr>
                <a:spLocks noChangeArrowheads="1"/>
              </p:cNvSpPr>
              <p:nvPr/>
            </p:nvSpPr>
            <p:spPr bwMode="auto">
              <a:xfrm>
                <a:off x="3996" y="2910"/>
                <a:ext cx="582" cy="738"/>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6416" name="Text Box 11"/>
              <p:cNvSpPr txBox="1">
                <a:spLocks noChangeArrowheads="1"/>
              </p:cNvSpPr>
              <p:nvPr/>
            </p:nvSpPr>
            <p:spPr bwMode="auto">
              <a:xfrm>
                <a:off x="3915" y="3074"/>
                <a:ext cx="763"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latin typeface="Times New Roman" charset="0"/>
                  </a:rPr>
                  <a:t>forwarding</a:t>
                </a:r>
              </a:p>
              <a:p>
                <a:pPr algn="ctr">
                  <a:spcBef>
                    <a:spcPct val="0"/>
                  </a:spcBef>
                  <a:buFontTx/>
                  <a:buNone/>
                </a:pPr>
                <a:r>
                  <a:rPr lang="en-US" altLang="en-US" sz="1800">
                    <a:latin typeface="Times New Roman" charset="0"/>
                  </a:rPr>
                  <a:t>table</a:t>
                </a:r>
              </a:p>
            </p:txBody>
          </p:sp>
          <p:sp>
            <p:nvSpPr>
              <p:cNvPr id="16417" name="Line 12"/>
              <p:cNvSpPr>
                <a:spLocks noChangeShapeType="1"/>
              </p:cNvSpPr>
              <p:nvPr/>
            </p:nvSpPr>
            <p:spPr bwMode="auto">
              <a:xfrm>
                <a:off x="4065" y="2994"/>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18" name="Line 13"/>
              <p:cNvSpPr>
                <a:spLocks noChangeShapeType="1"/>
              </p:cNvSpPr>
              <p:nvPr/>
            </p:nvSpPr>
            <p:spPr bwMode="auto">
              <a:xfrm>
                <a:off x="4071" y="3048"/>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19" name="Line 14"/>
              <p:cNvSpPr>
                <a:spLocks noChangeShapeType="1"/>
              </p:cNvSpPr>
              <p:nvPr/>
            </p:nvSpPr>
            <p:spPr bwMode="auto">
              <a:xfrm>
                <a:off x="4074" y="3102"/>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20" name="Line 15"/>
              <p:cNvSpPr>
                <a:spLocks noChangeShapeType="1"/>
              </p:cNvSpPr>
              <p:nvPr/>
            </p:nvSpPr>
            <p:spPr bwMode="auto">
              <a:xfrm>
                <a:off x="4065" y="3477"/>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21" name="Line 16"/>
              <p:cNvSpPr>
                <a:spLocks noChangeShapeType="1"/>
              </p:cNvSpPr>
              <p:nvPr/>
            </p:nvSpPr>
            <p:spPr bwMode="auto">
              <a:xfrm>
                <a:off x="4068" y="3528"/>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22" name="Line 17"/>
              <p:cNvSpPr>
                <a:spLocks noChangeShapeType="1"/>
              </p:cNvSpPr>
              <p:nvPr/>
            </p:nvSpPr>
            <p:spPr bwMode="auto">
              <a:xfrm>
                <a:off x="4071" y="3579"/>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6393" name="Line 18"/>
            <p:cNvSpPr>
              <a:spLocks noChangeShapeType="1"/>
            </p:cNvSpPr>
            <p:nvPr/>
          </p:nvSpPr>
          <p:spPr bwMode="auto">
            <a:xfrm flipV="1">
              <a:off x="1026" y="3408"/>
              <a:ext cx="4098" cy="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4" name="Line 19"/>
            <p:cNvSpPr>
              <a:spLocks noChangeShapeType="1"/>
            </p:cNvSpPr>
            <p:nvPr/>
          </p:nvSpPr>
          <p:spPr bwMode="auto">
            <a:xfrm flipV="1">
              <a:off x="1044" y="3078"/>
              <a:ext cx="4110" cy="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6395" name="Group 20"/>
            <p:cNvGrpSpPr>
              <a:grpSpLocks/>
            </p:cNvGrpSpPr>
            <p:nvPr/>
          </p:nvGrpSpPr>
          <p:grpSpPr bwMode="auto">
            <a:xfrm>
              <a:off x="1157" y="1680"/>
              <a:ext cx="1189" cy="567"/>
              <a:chOff x="1175" y="1848"/>
              <a:chExt cx="1189" cy="567"/>
            </a:xfrm>
          </p:grpSpPr>
          <p:sp>
            <p:nvSpPr>
              <p:cNvPr id="16411" name="Rectangle 21"/>
              <p:cNvSpPr>
                <a:spLocks noChangeArrowheads="1"/>
              </p:cNvSpPr>
              <p:nvPr/>
            </p:nvSpPr>
            <p:spPr bwMode="auto">
              <a:xfrm>
                <a:off x="1224" y="1848"/>
                <a:ext cx="1140" cy="516"/>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6412" name="Rectangle 22"/>
              <p:cNvSpPr>
                <a:spLocks noChangeArrowheads="1"/>
              </p:cNvSpPr>
              <p:nvPr/>
            </p:nvSpPr>
            <p:spPr bwMode="auto">
              <a:xfrm>
                <a:off x="1182" y="1890"/>
                <a:ext cx="1140" cy="516"/>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6413" name="Text Box 23"/>
              <p:cNvSpPr txBox="1">
                <a:spLocks noChangeArrowheads="1"/>
              </p:cNvSpPr>
              <p:nvPr/>
            </p:nvSpPr>
            <p:spPr bwMode="auto">
              <a:xfrm>
                <a:off x="1175" y="1895"/>
                <a:ext cx="1041"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solidFill>
                      <a:srgbClr val="FF0000"/>
                    </a:solidFill>
                    <a:latin typeface="Times New Roman" charset="0"/>
                  </a:rPr>
                  <a:t>Routing protocols</a:t>
                </a:r>
              </a:p>
              <a:p>
                <a:pPr>
                  <a:spcBef>
                    <a:spcPct val="0"/>
                  </a:spcBef>
                </a:pPr>
                <a:r>
                  <a:rPr lang="en-US" altLang="en-US" sz="1600">
                    <a:latin typeface="Times New Roman" charset="0"/>
                  </a:rPr>
                  <a:t>path selection</a:t>
                </a:r>
              </a:p>
              <a:p>
                <a:pPr>
                  <a:spcBef>
                    <a:spcPct val="0"/>
                  </a:spcBef>
                </a:pPr>
                <a:r>
                  <a:rPr lang="en-US" altLang="en-US" sz="1600">
                    <a:latin typeface="Times New Roman" charset="0"/>
                  </a:rPr>
                  <a:t>RIP, OSPF, BGP</a:t>
                </a:r>
                <a:endParaRPr lang="en-US" altLang="en-US" sz="1800">
                  <a:latin typeface="Times New Roman" charset="0"/>
                </a:endParaRPr>
              </a:p>
            </p:txBody>
          </p:sp>
        </p:grpSp>
        <p:sp>
          <p:nvSpPr>
            <p:cNvPr id="16396" name="Freeform 24"/>
            <p:cNvSpPr>
              <a:spLocks/>
            </p:cNvSpPr>
            <p:nvPr/>
          </p:nvSpPr>
          <p:spPr bwMode="auto">
            <a:xfrm>
              <a:off x="1980" y="2304"/>
              <a:ext cx="396" cy="246"/>
            </a:xfrm>
            <a:custGeom>
              <a:avLst/>
              <a:gdLst>
                <a:gd name="T0" fmla="*/ 0 w 396"/>
                <a:gd name="T1" fmla="*/ 0 h 246"/>
                <a:gd name="T2" fmla="*/ 150 w 396"/>
                <a:gd name="T3" fmla="*/ 186 h 246"/>
                <a:gd name="T4" fmla="*/ 396 w 396"/>
                <a:gd name="T5" fmla="*/ 210 h 246"/>
                <a:gd name="T6" fmla="*/ 0 60000 65536"/>
                <a:gd name="T7" fmla="*/ 0 60000 65536"/>
                <a:gd name="T8" fmla="*/ 0 60000 65536"/>
                <a:gd name="T9" fmla="*/ 0 w 396"/>
                <a:gd name="T10" fmla="*/ 0 h 246"/>
                <a:gd name="T11" fmla="*/ 396 w 396"/>
                <a:gd name="T12" fmla="*/ 246 h 246"/>
              </a:gdLst>
              <a:ahLst/>
              <a:cxnLst>
                <a:cxn ang="T6">
                  <a:pos x="T0" y="T1"/>
                </a:cxn>
                <a:cxn ang="T7">
                  <a:pos x="T2" y="T3"/>
                </a:cxn>
                <a:cxn ang="T8">
                  <a:pos x="T4" y="T5"/>
                </a:cxn>
              </a:cxnLst>
              <a:rect l="T9" t="T10" r="T11" b="T12"/>
              <a:pathLst>
                <a:path w="396" h="246">
                  <a:moveTo>
                    <a:pt x="0" y="0"/>
                  </a:moveTo>
                  <a:cubicBezTo>
                    <a:pt x="30" y="16"/>
                    <a:pt x="42" y="126"/>
                    <a:pt x="150" y="186"/>
                  </a:cubicBezTo>
                  <a:cubicBezTo>
                    <a:pt x="258" y="246"/>
                    <a:pt x="345" y="205"/>
                    <a:pt x="396" y="210"/>
                  </a:cubicBezTo>
                </a:path>
              </a:pathLst>
            </a:custGeom>
            <a:noFill/>
            <a:ln w="38100" cap="flat" cmpd="sng">
              <a:solidFill>
                <a:schemeClr val="accent2"/>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6397" name="Group 25"/>
            <p:cNvGrpSpPr>
              <a:grpSpLocks/>
            </p:cNvGrpSpPr>
            <p:nvPr/>
          </p:nvGrpSpPr>
          <p:grpSpPr bwMode="auto">
            <a:xfrm>
              <a:off x="3162" y="1638"/>
              <a:ext cx="1890" cy="744"/>
              <a:chOff x="102" y="1272"/>
              <a:chExt cx="1890" cy="744"/>
            </a:xfrm>
          </p:grpSpPr>
          <p:sp>
            <p:nvSpPr>
              <p:cNvPr id="16408" name="Rectangle 26"/>
              <p:cNvSpPr>
                <a:spLocks noChangeArrowheads="1"/>
              </p:cNvSpPr>
              <p:nvPr/>
            </p:nvSpPr>
            <p:spPr bwMode="auto">
              <a:xfrm>
                <a:off x="144" y="1272"/>
                <a:ext cx="1848" cy="690"/>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6409" name="Rectangle 27"/>
              <p:cNvSpPr>
                <a:spLocks noChangeArrowheads="1"/>
              </p:cNvSpPr>
              <p:nvPr/>
            </p:nvSpPr>
            <p:spPr bwMode="auto">
              <a:xfrm>
                <a:off x="102" y="1314"/>
                <a:ext cx="1848" cy="702"/>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6410" name="Text Box 28"/>
              <p:cNvSpPr txBox="1">
                <a:spLocks noChangeArrowheads="1"/>
              </p:cNvSpPr>
              <p:nvPr/>
            </p:nvSpPr>
            <p:spPr bwMode="auto">
              <a:xfrm>
                <a:off x="116" y="1319"/>
                <a:ext cx="1644"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solidFill>
                      <a:srgbClr val="FF0000"/>
                    </a:solidFill>
                    <a:latin typeface="Times New Roman" charset="0"/>
                  </a:rPr>
                  <a:t>IP protocol</a:t>
                </a:r>
              </a:p>
              <a:p>
                <a:pPr>
                  <a:spcBef>
                    <a:spcPct val="0"/>
                  </a:spcBef>
                </a:pPr>
                <a:r>
                  <a:rPr lang="en-US" altLang="en-US" sz="1600">
                    <a:latin typeface="Times New Roman" charset="0"/>
                  </a:rPr>
                  <a:t>addressing conventions</a:t>
                </a:r>
              </a:p>
              <a:p>
                <a:pPr>
                  <a:spcBef>
                    <a:spcPct val="0"/>
                  </a:spcBef>
                </a:pPr>
                <a:r>
                  <a:rPr lang="en-US" altLang="en-US" sz="1600">
                    <a:latin typeface="Times New Roman" charset="0"/>
                  </a:rPr>
                  <a:t>Datagram format</a:t>
                </a:r>
              </a:p>
              <a:p>
                <a:pPr>
                  <a:spcBef>
                    <a:spcPct val="0"/>
                  </a:spcBef>
                </a:pPr>
                <a:r>
                  <a:rPr lang="en-US" altLang="en-US" sz="1600">
                    <a:latin typeface="Times New Roman" charset="0"/>
                  </a:rPr>
                  <a:t>packet handling conventions</a:t>
                </a:r>
                <a:endParaRPr lang="en-US" altLang="en-US" sz="1800">
                  <a:latin typeface="Times New Roman" charset="0"/>
                </a:endParaRPr>
              </a:p>
            </p:txBody>
          </p:sp>
        </p:grpSp>
        <p:grpSp>
          <p:nvGrpSpPr>
            <p:cNvPr id="16398" name="Group 29"/>
            <p:cNvGrpSpPr>
              <a:grpSpLocks/>
            </p:cNvGrpSpPr>
            <p:nvPr/>
          </p:nvGrpSpPr>
          <p:grpSpPr bwMode="auto">
            <a:xfrm>
              <a:off x="3174" y="2466"/>
              <a:ext cx="1260" cy="561"/>
              <a:chOff x="72" y="1146"/>
              <a:chExt cx="1260" cy="561"/>
            </a:xfrm>
          </p:grpSpPr>
          <p:sp>
            <p:nvSpPr>
              <p:cNvPr id="16405" name="Rectangle 30"/>
              <p:cNvSpPr>
                <a:spLocks noChangeArrowheads="1"/>
              </p:cNvSpPr>
              <p:nvPr/>
            </p:nvSpPr>
            <p:spPr bwMode="auto">
              <a:xfrm>
                <a:off x="114" y="1146"/>
                <a:ext cx="1218" cy="516"/>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6406" name="Rectangle 31"/>
              <p:cNvSpPr>
                <a:spLocks noChangeArrowheads="1"/>
              </p:cNvSpPr>
              <p:nvPr/>
            </p:nvSpPr>
            <p:spPr bwMode="auto">
              <a:xfrm>
                <a:off x="72" y="1188"/>
                <a:ext cx="1218" cy="516"/>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6407" name="Text Box 32"/>
              <p:cNvSpPr txBox="1">
                <a:spLocks noChangeArrowheads="1"/>
              </p:cNvSpPr>
              <p:nvPr/>
            </p:nvSpPr>
            <p:spPr bwMode="auto">
              <a:xfrm>
                <a:off x="80" y="1187"/>
                <a:ext cx="1197"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solidFill>
                      <a:srgbClr val="FF0000"/>
                    </a:solidFill>
                    <a:latin typeface="Times New Roman" charset="0"/>
                  </a:rPr>
                  <a:t>ICMP protocol</a:t>
                </a:r>
              </a:p>
              <a:p>
                <a:pPr>
                  <a:spcBef>
                    <a:spcPct val="0"/>
                  </a:spcBef>
                </a:pPr>
                <a:r>
                  <a:rPr lang="en-US" altLang="en-US" sz="1600">
                    <a:latin typeface="Times New Roman" charset="0"/>
                  </a:rPr>
                  <a:t>error reporting</a:t>
                </a:r>
              </a:p>
              <a:p>
                <a:pPr>
                  <a:spcBef>
                    <a:spcPct val="0"/>
                  </a:spcBef>
                </a:pPr>
                <a:r>
                  <a:rPr lang="en-US" altLang="en-US" sz="1600">
                    <a:latin typeface="Times New Roman" charset="0"/>
                  </a:rPr>
                  <a:t>router </a:t>
                </a:r>
                <a:r>
                  <a:rPr lang="ja-JP" altLang="en-US" sz="1600">
                    <a:latin typeface="Times New Roman" charset="0"/>
                  </a:rPr>
                  <a:t>“</a:t>
                </a:r>
                <a:r>
                  <a:rPr lang="en-US" altLang="ja-JP" sz="1600">
                    <a:latin typeface="Times New Roman" charset="0"/>
                  </a:rPr>
                  <a:t>signaling</a:t>
                </a:r>
                <a:r>
                  <a:rPr lang="ja-JP" altLang="en-US" sz="1600">
                    <a:latin typeface="Times New Roman" charset="0"/>
                  </a:rPr>
                  <a:t>”</a:t>
                </a:r>
                <a:endParaRPr lang="en-US" altLang="en-US" sz="1800">
                  <a:latin typeface="Times New Roman" charset="0"/>
                </a:endParaRPr>
              </a:p>
            </p:txBody>
          </p:sp>
        </p:grpSp>
        <p:sp>
          <p:nvSpPr>
            <p:cNvPr id="16399" name="Line 33"/>
            <p:cNvSpPr>
              <a:spLocks noChangeShapeType="1"/>
            </p:cNvSpPr>
            <p:nvPr/>
          </p:nvSpPr>
          <p:spPr bwMode="auto">
            <a:xfrm flipV="1">
              <a:off x="1044" y="1554"/>
              <a:ext cx="4110" cy="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0" name="Text Box 34"/>
            <p:cNvSpPr txBox="1">
              <a:spLocks noChangeArrowheads="1"/>
            </p:cNvSpPr>
            <p:nvPr/>
          </p:nvSpPr>
          <p:spPr bwMode="auto">
            <a:xfrm>
              <a:off x="1952" y="1256"/>
              <a:ext cx="18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b="1">
                  <a:solidFill>
                    <a:schemeClr val="bg2"/>
                  </a:solidFill>
                  <a:latin typeface="Times New Roman" charset="0"/>
                </a:rPr>
                <a:t>Transport layer: TCP, UDP</a:t>
              </a:r>
              <a:endParaRPr lang="en-US" altLang="en-US" sz="1800" b="1">
                <a:latin typeface="Times New Roman" charset="0"/>
              </a:endParaRPr>
            </a:p>
          </p:txBody>
        </p:sp>
        <p:sp>
          <p:nvSpPr>
            <p:cNvPr id="16401" name="Text Box 35"/>
            <p:cNvSpPr txBox="1">
              <a:spLocks noChangeArrowheads="1"/>
            </p:cNvSpPr>
            <p:nvPr/>
          </p:nvSpPr>
          <p:spPr bwMode="auto">
            <a:xfrm>
              <a:off x="2016" y="3120"/>
              <a:ext cx="27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b="1">
                  <a:solidFill>
                    <a:schemeClr val="bg2"/>
                  </a:solidFill>
                  <a:latin typeface="Times New Roman" charset="0"/>
                </a:rPr>
                <a:t>Data Link layer (Ethernet, WiFi, PPP, …)</a:t>
              </a:r>
              <a:endParaRPr lang="en-US" altLang="en-US" sz="1800" b="1">
                <a:latin typeface="Times New Roman" charset="0"/>
              </a:endParaRPr>
            </a:p>
          </p:txBody>
        </p:sp>
        <p:sp>
          <p:nvSpPr>
            <p:cNvPr id="16402" name="Text Box 36"/>
            <p:cNvSpPr txBox="1">
              <a:spLocks noChangeArrowheads="1"/>
            </p:cNvSpPr>
            <p:nvPr/>
          </p:nvSpPr>
          <p:spPr bwMode="auto">
            <a:xfrm>
              <a:off x="2558" y="3458"/>
              <a:ext cx="18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b="1">
                  <a:solidFill>
                    <a:schemeClr val="bg2"/>
                  </a:solidFill>
                  <a:latin typeface="Times New Roman" charset="0"/>
                </a:rPr>
                <a:t>Physical Layer (SONET, …)</a:t>
              </a:r>
              <a:endParaRPr lang="en-US" altLang="en-US" sz="1800" b="1">
                <a:latin typeface="Times New Roman" charset="0"/>
              </a:endParaRPr>
            </a:p>
          </p:txBody>
        </p:sp>
        <p:sp>
          <p:nvSpPr>
            <p:cNvPr id="16403" name="Line 37"/>
            <p:cNvSpPr>
              <a:spLocks noChangeShapeType="1"/>
            </p:cNvSpPr>
            <p:nvPr/>
          </p:nvSpPr>
          <p:spPr bwMode="auto">
            <a:xfrm flipV="1">
              <a:off x="870" y="1566"/>
              <a:ext cx="0" cy="46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04" name="Line 38"/>
            <p:cNvSpPr>
              <a:spLocks noChangeShapeType="1"/>
            </p:cNvSpPr>
            <p:nvPr/>
          </p:nvSpPr>
          <p:spPr bwMode="auto">
            <a:xfrm>
              <a:off x="870" y="2616"/>
              <a:ext cx="0" cy="46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88069" name="灯片编号占位符 2"/>
          <p:cNvSpPr>
            <a:spLocks noGrp="1"/>
          </p:cNvSpPr>
          <p:nvPr>
            <p:ph type="sldNum" sz="quarter" idx="12"/>
          </p:nvPr>
        </p:nvSpPr>
        <p:spPr>
          <a:xfrm>
            <a:off x="7037388" y="6261100"/>
            <a:ext cx="29718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defRPr/>
            </a:pPr>
            <a:fld id="{8CBA86FB-EB2E-014C-B9A8-033A1F1085C5}" type="slidenum">
              <a:rPr lang="en-US" altLang="en-US" sz="1200"/>
              <a:pPr algn="ctr">
                <a:spcBef>
                  <a:spcPct val="0"/>
                </a:spcBef>
                <a:buFontTx/>
                <a:buNone/>
                <a:defRPr/>
              </a:pPr>
              <a:t>2</a:t>
            </a:fld>
            <a:endParaRPr lang="en-US" altLang="en-US" sz="1200" dirty="0"/>
          </a:p>
        </p:txBody>
      </p:sp>
      <p:sp>
        <p:nvSpPr>
          <p:cNvPr id="40" name="页脚占位符 1"/>
          <p:cNvSpPr>
            <a:spLocks noGrp="1"/>
          </p:cNvSpPr>
          <p:nvPr>
            <p:ph type="ftr" sz="quarter" idx="10"/>
          </p:nvPr>
        </p:nvSpPr>
        <p:spPr>
          <a:xfrm>
            <a:off x="685800" y="6248400"/>
            <a:ext cx="3581400" cy="304800"/>
          </a:xfrm>
        </p:spPr>
        <p:txBody>
          <a:bodyPr/>
          <a:lstStyle/>
          <a:p>
            <a:pPr>
              <a:defRPr/>
            </a:pPr>
            <a:r>
              <a:rPr lang="en-US" dirty="0"/>
              <a:t>CSci4211:           Network Data Plane Part 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19113" y="257176"/>
            <a:ext cx="7772400" cy="762000"/>
          </a:xfrm>
        </p:spPr>
        <p:txBody>
          <a:bodyPr/>
          <a:lstStyle/>
          <a:p>
            <a:pPr>
              <a:defRPr/>
            </a:pPr>
            <a:r>
              <a:rPr lang="en-US" altLang="en-US" sz="3200" dirty="0"/>
              <a:t>Tunnels and </a:t>
            </a:r>
            <a:br>
              <a:rPr lang="en-US" altLang="en-US" sz="3200" dirty="0"/>
            </a:br>
            <a:r>
              <a:rPr lang="en-US" altLang="en-US" sz="3200" dirty="0"/>
              <a:t>“Network Virtualization” Techniques</a:t>
            </a:r>
            <a:endParaRPr lang="en-US" altLang="en-US" dirty="0"/>
          </a:p>
        </p:txBody>
      </p:sp>
      <p:sp>
        <p:nvSpPr>
          <p:cNvPr id="35843" name="Rectangle 3"/>
          <p:cNvSpPr>
            <a:spLocks noGrp="1" noChangeArrowheads="1"/>
          </p:cNvSpPr>
          <p:nvPr>
            <p:ph type="body" sz="half" idx="1"/>
          </p:nvPr>
        </p:nvSpPr>
        <p:spPr>
          <a:xfrm>
            <a:off x="223044" y="1219200"/>
            <a:ext cx="8822531" cy="4724400"/>
          </a:xfrm>
        </p:spPr>
        <p:txBody>
          <a:bodyPr/>
          <a:lstStyle/>
          <a:p>
            <a:pPr>
              <a:lnSpc>
                <a:spcPct val="90000"/>
              </a:lnSpc>
              <a:defRPr/>
            </a:pPr>
            <a:r>
              <a:rPr lang="en-US" altLang="en-US" sz="2000" dirty="0"/>
              <a:t>IPv6 tunnels over IPv4 provides an example of the general way  that one type of networks can be used to support another type of networks to, e.g., support incremental deployment of a new protocol, accommodate the co-existence of multiple (heterogeneous) networks, or implement “network virtualization” (e.g., a “private network” running on top of a public Internet)</a:t>
            </a:r>
          </a:p>
          <a:p>
            <a:pPr>
              <a:lnSpc>
                <a:spcPct val="90000"/>
              </a:lnSpc>
              <a:defRPr/>
            </a:pPr>
            <a:endParaRPr lang="en-US" altLang="en-US" sz="800" dirty="0"/>
          </a:p>
          <a:p>
            <a:pPr>
              <a:lnSpc>
                <a:spcPct val="90000"/>
              </a:lnSpc>
              <a:defRPr/>
            </a:pPr>
            <a:r>
              <a:rPr lang="en-US" altLang="en-US" sz="2000" dirty="0"/>
              <a:t>IP-in-IP tunnels </a:t>
            </a:r>
          </a:p>
          <a:p>
            <a:pPr lvl="1">
              <a:lnSpc>
                <a:spcPct val="90000"/>
              </a:lnSpc>
              <a:defRPr/>
            </a:pPr>
            <a:r>
              <a:rPr lang="en-US" altLang="en-US" sz="1600" dirty="0"/>
              <a:t>IPv6-in-IPv4 tunnels  or  IPv4-in-IPv6 tunnels</a:t>
            </a:r>
          </a:p>
          <a:p>
            <a:pPr lvl="1">
              <a:lnSpc>
                <a:spcPct val="90000"/>
              </a:lnSpc>
              <a:defRPr/>
            </a:pPr>
            <a:r>
              <a:rPr lang="en-US" altLang="en-US" sz="1600" dirty="0"/>
              <a:t>IPv4-in=IPv4 tunnels, e.g., virtual private network (VPN)</a:t>
            </a:r>
          </a:p>
          <a:p>
            <a:pPr>
              <a:lnSpc>
                <a:spcPct val="90000"/>
              </a:lnSpc>
              <a:defRPr/>
            </a:pPr>
            <a:r>
              <a:rPr lang="en-US" altLang="en-US" sz="2000" dirty="0">
                <a:solidFill>
                  <a:srgbClr val="FF0000"/>
                </a:solidFill>
              </a:rPr>
              <a:t>Virtual Circuits </a:t>
            </a:r>
            <a:r>
              <a:rPr lang="en-US" altLang="en-US" sz="2000" dirty="0"/>
              <a:t>as tunnels in IP networks</a:t>
            </a:r>
          </a:p>
          <a:p>
            <a:pPr lvl="1">
              <a:lnSpc>
                <a:spcPct val="90000"/>
              </a:lnSpc>
              <a:defRPr/>
            </a:pPr>
            <a:r>
              <a:rPr lang="en-US" altLang="en-US" sz="1600" dirty="0"/>
              <a:t>e.g.,  MPLS (multiple protocol label switching) is often used to form virtual IP “links” (across multiple IP routers)</a:t>
            </a:r>
            <a:endParaRPr lang="en-US" altLang="en-US" sz="2000" dirty="0"/>
          </a:p>
          <a:p>
            <a:pPr>
              <a:lnSpc>
                <a:spcPct val="90000"/>
              </a:lnSpc>
              <a:defRPr/>
            </a:pPr>
            <a:r>
              <a:rPr lang="en-US" altLang="en-US" sz="2000" dirty="0"/>
              <a:t>VLAN (layer-2 virtual LAN); </a:t>
            </a:r>
            <a:r>
              <a:rPr lang="en-US" altLang="en-US" sz="2000" dirty="0" err="1"/>
              <a:t>VxLAN</a:t>
            </a:r>
            <a:r>
              <a:rPr lang="en-US" altLang="en-US" sz="2000" dirty="0"/>
              <a:t> (virtual LANs over UDP/IP)</a:t>
            </a:r>
          </a:p>
          <a:p>
            <a:pPr>
              <a:lnSpc>
                <a:spcPct val="90000"/>
              </a:lnSpc>
              <a:defRPr/>
            </a:pPr>
            <a:r>
              <a:rPr lang="en-US" altLang="en-US" sz="2000" dirty="0"/>
              <a:t>GRE, L2TP, and other tunnels; application-layer gateways; </a:t>
            </a:r>
            <a:r>
              <a:rPr lang="is-IS" altLang="en-US" sz="2000" dirty="0"/>
              <a:t>…...</a:t>
            </a:r>
          </a:p>
          <a:p>
            <a:pPr>
              <a:lnSpc>
                <a:spcPct val="90000"/>
              </a:lnSpc>
              <a:defRPr/>
            </a:pPr>
            <a:endParaRPr lang="is-IS" altLang="en-US" sz="800" dirty="0"/>
          </a:p>
          <a:p>
            <a:pPr marL="0" indent="0">
              <a:lnSpc>
                <a:spcPct val="90000"/>
              </a:lnSpc>
              <a:buNone/>
              <a:defRPr/>
            </a:pPr>
            <a:r>
              <a:rPr lang="is-IS" altLang="en-US" sz="2200" dirty="0">
                <a:solidFill>
                  <a:srgbClr val="FF0000"/>
                </a:solidFill>
              </a:rPr>
              <a:t>  Note: impact on MTU !</a:t>
            </a:r>
            <a:endParaRPr lang="en-US" altLang="en-US" sz="2200" dirty="0">
              <a:solidFill>
                <a:srgbClr val="FF0000"/>
              </a:solidFill>
            </a:endParaRPr>
          </a:p>
        </p:txBody>
      </p:sp>
      <p:sp>
        <p:nvSpPr>
          <p:cNvPr id="4" name="灯片编号占位符 3"/>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FDC9FC78-F5F9-584B-8D93-D36A2378552D}" type="slidenum">
              <a:rPr lang="en-US" altLang="en-US" sz="1200" smtClean="0">
                <a:latin typeface="Comic Sans MS" charset="0"/>
              </a:rPr>
              <a:pPr>
                <a:defRPr/>
              </a:pPr>
              <a:t>20</a:t>
            </a:fld>
            <a:endParaRPr lang="en-US" altLang="en-US" sz="1200">
              <a:latin typeface="Comic Sans MS" charset="0"/>
            </a:endParaRPr>
          </a:p>
        </p:txBody>
      </p:sp>
      <p:sp>
        <p:nvSpPr>
          <p:cNvPr id="7" name="页脚占位符 1"/>
          <p:cNvSpPr>
            <a:spLocks noGrp="1"/>
          </p:cNvSpPr>
          <p:nvPr>
            <p:ph type="ftr" sz="quarter" idx="10"/>
          </p:nvPr>
        </p:nvSpPr>
        <p:spPr>
          <a:xfrm>
            <a:off x="685800" y="6248400"/>
            <a:ext cx="3581400" cy="304800"/>
          </a:xfrm>
        </p:spPr>
        <p:txBody>
          <a:bodyPr/>
          <a:lstStyle/>
          <a:p>
            <a:pPr>
              <a:defRPr/>
            </a:pPr>
            <a:r>
              <a:rPr lang="en-US" dirty="0"/>
              <a:t>CSci4211:           Network Data Plane Part 3</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76200"/>
            <a:ext cx="7772400" cy="762000"/>
          </a:xfrm>
        </p:spPr>
        <p:txBody>
          <a:bodyPr/>
          <a:lstStyle/>
          <a:p>
            <a:pPr>
              <a:defRPr/>
            </a:pPr>
            <a:r>
              <a:rPr lang="en-US" altLang="en-US" sz="3200"/>
              <a:t>Virtual Circuit vs. </a:t>
            </a:r>
            <a:r>
              <a:rPr lang="en-US" altLang="en-US" sz="3200" dirty="0"/>
              <a:t>Datagram</a:t>
            </a:r>
            <a:endParaRPr lang="en-US" altLang="en-US" dirty="0"/>
          </a:p>
        </p:txBody>
      </p:sp>
      <p:sp>
        <p:nvSpPr>
          <p:cNvPr id="35843" name="Rectangle 3"/>
          <p:cNvSpPr>
            <a:spLocks noGrp="1" noChangeArrowheads="1"/>
          </p:cNvSpPr>
          <p:nvPr>
            <p:ph type="body" sz="half" idx="1"/>
          </p:nvPr>
        </p:nvSpPr>
        <p:spPr>
          <a:xfrm>
            <a:off x="519113" y="838200"/>
            <a:ext cx="8001000" cy="5097463"/>
          </a:xfrm>
        </p:spPr>
        <p:txBody>
          <a:bodyPr/>
          <a:lstStyle/>
          <a:p>
            <a:pPr>
              <a:lnSpc>
                <a:spcPct val="90000"/>
              </a:lnSpc>
              <a:defRPr/>
            </a:pPr>
            <a:r>
              <a:rPr lang="en-US" altLang="en-US" sz="2000"/>
              <a:t>Objective of both: move packets through routers from source to destination</a:t>
            </a:r>
          </a:p>
          <a:p>
            <a:pPr>
              <a:lnSpc>
                <a:spcPct val="90000"/>
              </a:lnSpc>
              <a:defRPr/>
            </a:pPr>
            <a:r>
              <a:rPr lang="en-US" altLang="en-US" sz="2000" dirty="0">
                <a:solidFill>
                  <a:srgbClr val="FF0000"/>
                </a:solidFill>
              </a:rPr>
              <a:t>Datagram Model:</a:t>
            </a:r>
            <a:r>
              <a:rPr lang="en-US" altLang="en-US" sz="2000" dirty="0"/>
              <a:t> </a:t>
            </a:r>
          </a:p>
          <a:p>
            <a:pPr lvl="1">
              <a:lnSpc>
                <a:spcPct val="90000"/>
              </a:lnSpc>
              <a:defRPr/>
            </a:pPr>
            <a:r>
              <a:rPr lang="en-US" altLang="en-US" sz="2000" i="1" dirty="0"/>
              <a:t>Routing: </a:t>
            </a:r>
            <a:r>
              <a:rPr lang="en-US" altLang="en-US" sz="2000" dirty="0"/>
              <a:t>determine next hop to each destination a priori</a:t>
            </a:r>
          </a:p>
          <a:p>
            <a:pPr lvl="1">
              <a:lnSpc>
                <a:spcPct val="90000"/>
              </a:lnSpc>
              <a:defRPr/>
            </a:pPr>
            <a:r>
              <a:rPr lang="en-US" altLang="en-US" sz="2000" i="1" dirty="0"/>
              <a:t>Forwarding: </a:t>
            </a:r>
            <a:r>
              <a:rPr lang="en-US" altLang="en-US" sz="2000" dirty="0">
                <a:solidFill>
                  <a:srgbClr val="6600FF"/>
                </a:solidFill>
              </a:rPr>
              <a:t>destination address in packet header</a:t>
            </a:r>
            <a:r>
              <a:rPr lang="en-US" altLang="en-US" sz="2000" dirty="0"/>
              <a:t>, used at each hop to look up for next hop </a:t>
            </a:r>
          </a:p>
          <a:p>
            <a:pPr lvl="2">
              <a:lnSpc>
                <a:spcPct val="90000"/>
              </a:lnSpc>
              <a:defRPr/>
            </a:pPr>
            <a:r>
              <a:rPr lang="en-US" altLang="en-US" dirty="0"/>
              <a:t>routes may change during </a:t>
            </a:r>
            <a:r>
              <a:rPr lang="ja-JP" altLang="en-US" dirty="0"/>
              <a:t>“</a:t>
            </a:r>
            <a:r>
              <a:rPr lang="en-US" altLang="ja-JP" dirty="0"/>
              <a:t>session</a:t>
            </a:r>
            <a:r>
              <a:rPr lang="ja-JP" altLang="en-US" dirty="0"/>
              <a:t>”</a:t>
            </a:r>
            <a:endParaRPr lang="en-US" altLang="ja-JP" dirty="0"/>
          </a:p>
          <a:p>
            <a:pPr lvl="1">
              <a:lnSpc>
                <a:spcPct val="90000"/>
              </a:lnSpc>
              <a:defRPr/>
            </a:pPr>
            <a:r>
              <a:rPr lang="en-US" altLang="en-US" sz="2000" dirty="0"/>
              <a:t>analogy: driving, asking directions at every gas station, or based on the road signs at every turn </a:t>
            </a:r>
          </a:p>
          <a:p>
            <a:pPr>
              <a:lnSpc>
                <a:spcPct val="90000"/>
              </a:lnSpc>
              <a:defRPr/>
            </a:pPr>
            <a:r>
              <a:rPr lang="en-US" altLang="en-US" sz="2000" dirty="0">
                <a:solidFill>
                  <a:srgbClr val="FF0000"/>
                </a:solidFill>
              </a:rPr>
              <a:t>Virtual Circuit Model:</a:t>
            </a:r>
            <a:r>
              <a:rPr lang="en-US" altLang="en-US" sz="2000" dirty="0"/>
              <a:t> </a:t>
            </a:r>
          </a:p>
          <a:p>
            <a:pPr lvl="1">
              <a:lnSpc>
                <a:spcPct val="90000"/>
              </a:lnSpc>
              <a:defRPr/>
            </a:pPr>
            <a:r>
              <a:rPr lang="en-US" altLang="en-US" sz="2000" i="1" dirty="0"/>
              <a:t>Routing:</a:t>
            </a:r>
            <a:r>
              <a:rPr lang="en-US" altLang="en-US" sz="2000" dirty="0"/>
              <a:t> determine a path from source to each destination </a:t>
            </a:r>
          </a:p>
          <a:p>
            <a:pPr lvl="1">
              <a:lnSpc>
                <a:spcPct val="90000"/>
              </a:lnSpc>
              <a:defRPr/>
            </a:pPr>
            <a:r>
              <a:rPr lang="ja-JP" altLang="en-US" sz="2000" i="1" dirty="0"/>
              <a:t>“</a:t>
            </a:r>
            <a:r>
              <a:rPr lang="en-US" altLang="ja-JP" sz="2000" i="1" dirty="0"/>
              <a:t>Call</a:t>
            </a:r>
            <a:r>
              <a:rPr lang="ja-JP" altLang="en-US" sz="2000" i="1" dirty="0"/>
              <a:t>”</a:t>
            </a:r>
            <a:r>
              <a:rPr lang="en-US" altLang="ja-JP" sz="2000" i="1" dirty="0"/>
              <a:t> Set-up:</a:t>
            </a:r>
            <a:r>
              <a:rPr lang="en-US" altLang="ja-JP" sz="2000" dirty="0"/>
              <a:t> fixed path (</a:t>
            </a:r>
            <a:r>
              <a:rPr lang="ja-JP" altLang="en-US" sz="2000" dirty="0"/>
              <a:t>“</a:t>
            </a:r>
            <a:r>
              <a:rPr lang="en-US" altLang="ja-JP" sz="2000" dirty="0"/>
              <a:t>virtual circuit</a:t>
            </a:r>
            <a:r>
              <a:rPr lang="ja-JP" altLang="en-US" sz="2000" dirty="0"/>
              <a:t>”</a:t>
            </a:r>
            <a:r>
              <a:rPr lang="en-US" altLang="ja-JP" sz="2000" dirty="0"/>
              <a:t>) set up at </a:t>
            </a:r>
            <a:r>
              <a:rPr lang="ja-JP" altLang="en-US" sz="2000" dirty="0"/>
              <a:t>“</a:t>
            </a:r>
            <a:r>
              <a:rPr lang="en-US" altLang="ja-JP" sz="2000" i="1" dirty="0"/>
              <a:t>call</a:t>
            </a:r>
            <a:r>
              <a:rPr lang="ja-JP" altLang="en-US" sz="2000" i="1" dirty="0"/>
              <a:t>”</a:t>
            </a:r>
            <a:r>
              <a:rPr lang="en-US" altLang="ja-JP" sz="2000" i="1" dirty="0"/>
              <a:t> setup time</a:t>
            </a:r>
            <a:r>
              <a:rPr lang="en-US" altLang="ja-JP" sz="2000" dirty="0"/>
              <a:t>, remains fixed thru </a:t>
            </a:r>
            <a:r>
              <a:rPr lang="ja-JP" altLang="en-US" sz="2000" dirty="0"/>
              <a:t>“</a:t>
            </a:r>
            <a:r>
              <a:rPr lang="en-US" altLang="ja-JP" sz="2000" dirty="0"/>
              <a:t>call</a:t>
            </a:r>
            <a:r>
              <a:rPr lang="ja-JP" altLang="en-US" sz="2000" dirty="0"/>
              <a:t>”</a:t>
            </a:r>
            <a:r>
              <a:rPr lang="en-US" altLang="ja-JP" sz="2000" dirty="0"/>
              <a:t> </a:t>
            </a:r>
          </a:p>
          <a:p>
            <a:pPr lvl="1">
              <a:lnSpc>
                <a:spcPct val="90000"/>
              </a:lnSpc>
              <a:defRPr/>
            </a:pPr>
            <a:r>
              <a:rPr lang="en-US" altLang="en-US" sz="2000" i="1" dirty="0"/>
              <a:t>Data Forwarding:</a:t>
            </a:r>
            <a:r>
              <a:rPr lang="en-US" altLang="en-US" sz="2000" dirty="0"/>
              <a:t> each packet carries </a:t>
            </a:r>
            <a:r>
              <a:rPr lang="ja-JP" altLang="en-US" sz="2000" dirty="0"/>
              <a:t>“</a:t>
            </a:r>
            <a:r>
              <a:rPr lang="en-US" altLang="ja-JP" sz="2000" dirty="0"/>
              <a:t>tag</a:t>
            </a:r>
            <a:r>
              <a:rPr lang="ja-JP" altLang="en-US" sz="2000" dirty="0"/>
              <a:t>”</a:t>
            </a:r>
            <a:r>
              <a:rPr lang="en-US" altLang="ja-JP" sz="2000" dirty="0"/>
              <a:t> or </a:t>
            </a:r>
            <a:r>
              <a:rPr lang="ja-JP" altLang="en-US" sz="2000" dirty="0"/>
              <a:t>“</a:t>
            </a:r>
            <a:r>
              <a:rPr lang="en-US" altLang="ja-JP" sz="2000" dirty="0"/>
              <a:t>label</a:t>
            </a:r>
            <a:r>
              <a:rPr lang="ja-JP" altLang="en-US" sz="2000" dirty="0"/>
              <a:t>”</a:t>
            </a:r>
            <a:r>
              <a:rPr lang="en-US" altLang="ja-JP" sz="2000" dirty="0"/>
              <a:t>  (</a:t>
            </a:r>
            <a:r>
              <a:rPr lang="en-US" altLang="ja-JP" sz="2000" dirty="0">
                <a:solidFill>
                  <a:srgbClr val="6600FF"/>
                </a:solidFill>
              </a:rPr>
              <a:t>virtual circuit id, VCI</a:t>
            </a:r>
            <a:r>
              <a:rPr lang="en-US" altLang="ja-JP" sz="2000" dirty="0"/>
              <a:t>), which determines next hop</a:t>
            </a:r>
          </a:p>
          <a:p>
            <a:pPr lvl="1">
              <a:lnSpc>
                <a:spcPct val="90000"/>
              </a:lnSpc>
              <a:defRPr/>
            </a:pPr>
            <a:r>
              <a:rPr lang="en-US" altLang="en-US" sz="2000" i="1" dirty="0">
                <a:solidFill>
                  <a:srgbClr val="FF0000"/>
                </a:solidFill>
              </a:rPr>
              <a:t>routers maintain</a:t>
            </a:r>
            <a:r>
              <a:rPr lang="en-US" altLang="en-US" sz="2000" dirty="0"/>
              <a:t>  </a:t>
            </a:r>
            <a:r>
              <a:rPr lang="ja-JP" altLang="en-US" sz="2000" i="1" dirty="0">
                <a:solidFill>
                  <a:srgbClr val="FF0000"/>
                </a:solidFill>
              </a:rPr>
              <a:t>”</a:t>
            </a:r>
            <a:r>
              <a:rPr lang="en-US" altLang="ja-JP" sz="2000" i="1" dirty="0">
                <a:solidFill>
                  <a:srgbClr val="FF0000"/>
                </a:solidFill>
              </a:rPr>
              <a:t>per-call</a:t>
            </a:r>
            <a:r>
              <a:rPr lang="ja-JP" altLang="en-US" sz="2000" i="1" dirty="0">
                <a:solidFill>
                  <a:srgbClr val="FF0000"/>
                </a:solidFill>
              </a:rPr>
              <a:t>”</a:t>
            </a:r>
            <a:r>
              <a:rPr lang="en-US" altLang="ja-JP" sz="2000" i="1" dirty="0">
                <a:solidFill>
                  <a:srgbClr val="FF0000"/>
                </a:solidFill>
              </a:rPr>
              <a:t>  state</a:t>
            </a:r>
            <a:endParaRPr lang="en-US" altLang="en-US" sz="2000" i="1" dirty="0">
              <a:solidFill>
                <a:srgbClr val="FF0000"/>
              </a:solidFill>
            </a:endParaRPr>
          </a:p>
        </p:txBody>
      </p:sp>
      <p:sp>
        <p:nvSpPr>
          <p:cNvPr id="4" name="灯片编号占位符 3"/>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FDC9FC78-F5F9-584B-8D93-D36A2378552D}" type="slidenum">
              <a:rPr lang="en-US" altLang="en-US" sz="1200" smtClean="0">
                <a:latin typeface="Comic Sans MS" charset="0"/>
              </a:rPr>
              <a:pPr>
                <a:defRPr/>
              </a:pPr>
              <a:t>21</a:t>
            </a:fld>
            <a:endParaRPr lang="en-US" altLang="en-US" sz="1200">
              <a:latin typeface="Comic Sans MS" charset="0"/>
            </a:endParaRPr>
          </a:p>
        </p:txBody>
      </p:sp>
      <p:sp>
        <p:nvSpPr>
          <p:cNvPr id="7" name="页脚占位符 1"/>
          <p:cNvSpPr>
            <a:spLocks noGrp="1"/>
          </p:cNvSpPr>
          <p:nvPr>
            <p:ph type="ftr" sz="quarter" idx="10"/>
          </p:nvPr>
        </p:nvSpPr>
        <p:spPr>
          <a:xfrm>
            <a:off x="685800" y="6248400"/>
            <a:ext cx="3581400" cy="304800"/>
          </a:xfrm>
        </p:spPr>
        <p:txBody>
          <a:bodyPr/>
          <a:lstStyle/>
          <a:p>
            <a:pPr>
              <a:defRPr/>
            </a:pPr>
            <a:r>
              <a:rPr lang="en-US" dirty="0"/>
              <a:t>CSci4211:           Network Data Plane Part 3</a:t>
            </a:r>
          </a:p>
        </p:txBody>
      </p:sp>
    </p:spTree>
    <p:extLst>
      <p:ext uri="{BB962C8B-B14F-4D97-AF65-F5344CB8AC3E}">
        <p14:creationId xmlns:p14="http://schemas.microsoft.com/office/powerpoint/2010/main" val="1934436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noChangeArrowheads="1"/>
          </p:cNvSpPr>
          <p:nvPr>
            <p:ph type="title"/>
          </p:nvPr>
        </p:nvSpPr>
        <p:spPr>
          <a:xfrm>
            <a:off x="533400" y="0"/>
            <a:ext cx="7772400" cy="1143000"/>
          </a:xfrm>
        </p:spPr>
        <p:txBody>
          <a:bodyPr/>
          <a:lstStyle/>
          <a:p>
            <a:pPr>
              <a:defRPr/>
            </a:pPr>
            <a:r>
              <a:rPr lang="en-US" altLang="en-US" sz="3200"/>
              <a:t>Virtual Circuits</a:t>
            </a:r>
          </a:p>
        </p:txBody>
      </p:sp>
      <p:sp>
        <p:nvSpPr>
          <p:cNvPr id="65541" name="Rectangle 3"/>
          <p:cNvSpPr>
            <a:spLocks noGrp="1" noChangeArrowheads="1"/>
          </p:cNvSpPr>
          <p:nvPr>
            <p:ph type="body" sz="half" idx="1"/>
          </p:nvPr>
        </p:nvSpPr>
        <p:spPr>
          <a:xfrm>
            <a:off x="762000" y="2590800"/>
            <a:ext cx="7620000" cy="3657600"/>
          </a:xfrm>
        </p:spPr>
        <p:txBody>
          <a:bodyPr/>
          <a:lstStyle/>
          <a:p>
            <a:pPr>
              <a:lnSpc>
                <a:spcPct val="90000"/>
              </a:lnSpc>
              <a:defRPr/>
            </a:pPr>
            <a:r>
              <a:rPr lang="en-US" altLang="en-US" sz="2000"/>
              <a:t>call setup/teardown for each call </a:t>
            </a:r>
            <a:r>
              <a:rPr lang="en-US" altLang="en-US" sz="2000" i="1"/>
              <a:t>before</a:t>
            </a:r>
            <a:r>
              <a:rPr lang="en-US" altLang="en-US" sz="2000"/>
              <a:t> data can flow</a:t>
            </a:r>
          </a:p>
          <a:p>
            <a:pPr lvl="1">
              <a:lnSpc>
                <a:spcPct val="90000"/>
              </a:lnSpc>
              <a:defRPr/>
            </a:pPr>
            <a:r>
              <a:rPr lang="en-US" altLang="en-US" sz="2000"/>
              <a:t>need special control protocol: </a:t>
            </a:r>
            <a:r>
              <a:rPr lang="ja-JP" altLang="en-US" sz="2000"/>
              <a:t>“</a:t>
            </a:r>
            <a:r>
              <a:rPr lang="en-US" altLang="ja-JP" sz="2000"/>
              <a:t>signaling</a:t>
            </a:r>
            <a:r>
              <a:rPr lang="ja-JP" altLang="en-US" sz="2000"/>
              <a:t>”</a:t>
            </a:r>
            <a:r>
              <a:rPr lang="en-US" altLang="ja-JP" sz="2000"/>
              <a:t> </a:t>
            </a:r>
          </a:p>
          <a:p>
            <a:pPr lvl="1">
              <a:lnSpc>
                <a:spcPct val="90000"/>
              </a:lnSpc>
              <a:defRPr/>
            </a:pPr>
            <a:r>
              <a:rPr lang="en-US" altLang="en-US" sz="2000" i="1"/>
              <a:t>every</a:t>
            </a:r>
            <a:r>
              <a:rPr lang="en-US" altLang="en-US" sz="2000"/>
              <a:t> router on source-dest path maintains </a:t>
            </a:r>
            <a:r>
              <a:rPr lang="ja-JP" altLang="en-US" sz="2000"/>
              <a:t>“</a:t>
            </a:r>
            <a:r>
              <a:rPr lang="en-US" altLang="ja-JP" sz="2000"/>
              <a:t>state</a:t>
            </a:r>
            <a:r>
              <a:rPr lang="ja-JP" altLang="en-US" sz="2000"/>
              <a:t>”</a:t>
            </a:r>
            <a:r>
              <a:rPr lang="en-US" altLang="ja-JP" sz="2000"/>
              <a:t> (</a:t>
            </a:r>
            <a:r>
              <a:rPr lang="en-US" altLang="ja-JP" sz="2000">
                <a:solidFill>
                  <a:srgbClr val="FF0000"/>
                </a:solidFill>
              </a:rPr>
              <a:t>VCI translation table</a:t>
            </a:r>
            <a:r>
              <a:rPr lang="en-US" altLang="ja-JP" sz="2000"/>
              <a:t>) for each passing call </a:t>
            </a:r>
          </a:p>
          <a:p>
            <a:pPr lvl="1">
              <a:lnSpc>
                <a:spcPct val="90000"/>
              </a:lnSpc>
              <a:defRPr/>
            </a:pPr>
            <a:r>
              <a:rPr lang="en-US" altLang="en-US" sz="2000"/>
              <a:t>VCI translation table at routers along the path of a call </a:t>
            </a:r>
            <a:r>
              <a:rPr lang="ja-JP" altLang="en-US" sz="2000"/>
              <a:t>“</a:t>
            </a:r>
            <a:r>
              <a:rPr lang="en-US" altLang="ja-JP" sz="2000"/>
              <a:t>weaving together</a:t>
            </a:r>
            <a:r>
              <a:rPr lang="ja-JP" altLang="en-US" sz="2000"/>
              <a:t>”</a:t>
            </a:r>
            <a:r>
              <a:rPr lang="en-US" altLang="ja-JP" sz="2000"/>
              <a:t> a </a:t>
            </a:r>
            <a:r>
              <a:rPr lang="ja-JP" altLang="en-US" sz="2000"/>
              <a:t>“</a:t>
            </a:r>
            <a:r>
              <a:rPr lang="en-US" altLang="ja-JP" sz="2000"/>
              <a:t>logical connection</a:t>
            </a:r>
            <a:r>
              <a:rPr lang="ja-JP" altLang="en-US" sz="2000"/>
              <a:t>”</a:t>
            </a:r>
            <a:r>
              <a:rPr lang="en-US" altLang="ja-JP" sz="2000"/>
              <a:t> for the call</a:t>
            </a:r>
            <a:endParaRPr lang="en-US" altLang="ja-JP" sz="1600"/>
          </a:p>
          <a:p>
            <a:pPr>
              <a:lnSpc>
                <a:spcPct val="90000"/>
              </a:lnSpc>
              <a:defRPr/>
            </a:pPr>
            <a:r>
              <a:rPr lang="en-US" altLang="en-US" sz="2000"/>
              <a:t>link, router resources (bandwidth, buffers) may be </a:t>
            </a:r>
            <a:r>
              <a:rPr lang="en-US" altLang="en-US" sz="2000" i="1"/>
              <a:t>reserved</a:t>
            </a:r>
            <a:r>
              <a:rPr lang="en-US" altLang="en-US" sz="2000"/>
              <a:t> and </a:t>
            </a:r>
            <a:r>
              <a:rPr lang="en-US" altLang="en-US" sz="2000" i="1"/>
              <a:t>allocated </a:t>
            </a:r>
            <a:r>
              <a:rPr lang="en-US" altLang="en-US" sz="2000"/>
              <a:t>to each VC</a:t>
            </a:r>
          </a:p>
          <a:p>
            <a:pPr lvl="1">
              <a:lnSpc>
                <a:spcPct val="90000"/>
              </a:lnSpc>
              <a:defRPr/>
            </a:pPr>
            <a:r>
              <a:rPr lang="en-US" altLang="en-US" sz="2000"/>
              <a:t>to get </a:t>
            </a:r>
            <a:r>
              <a:rPr lang="ja-JP" altLang="en-US" sz="2000"/>
              <a:t>“</a:t>
            </a:r>
            <a:r>
              <a:rPr lang="en-US" altLang="ja-JP" sz="2000"/>
              <a:t>circuit-like</a:t>
            </a:r>
            <a:r>
              <a:rPr lang="ja-JP" altLang="en-US" sz="2000"/>
              <a:t>”</a:t>
            </a:r>
            <a:r>
              <a:rPr lang="en-US" altLang="ja-JP" sz="2000"/>
              <a:t> performance</a:t>
            </a:r>
          </a:p>
          <a:p>
            <a:pPr>
              <a:lnSpc>
                <a:spcPct val="90000"/>
              </a:lnSpc>
              <a:defRPr/>
            </a:pPr>
            <a:r>
              <a:rPr lang="en-US" altLang="en-US" sz="2000">
                <a:solidFill>
                  <a:srgbClr val="FF0066"/>
                </a:solidFill>
              </a:rPr>
              <a:t>Compare w/ transport-layer </a:t>
            </a:r>
            <a:r>
              <a:rPr lang="ja-JP" altLang="en-US" sz="2000">
                <a:solidFill>
                  <a:srgbClr val="FF0066"/>
                </a:solidFill>
              </a:rPr>
              <a:t>“</a:t>
            </a:r>
            <a:r>
              <a:rPr lang="en-US" altLang="ja-JP" sz="2000">
                <a:solidFill>
                  <a:srgbClr val="FF0066"/>
                </a:solidFill>
              </a:rPr>
              <a:t>connection</a:t>
            </a:r>
            <a:r>
              <a:rPr lang="ja-JP" altLang="en-US" sz="2000">
                <a:solidFill>
                  <a:srgbClr val="FF0066"/>
                </a:solidFill>
              </a:rPr>
              <a:t>”</a:t>
            </a:r>
            <a:r>
              <a:rPr lang="en-US" altLang="ja-JP" sz="2000">
                <a:solidFill>
                  <a:srgbClr val="FF0066"/>
                </a:solidFill>
              </a:rPr>
              <a:t>: only involves two end systems, no fixed path, can</a:t>
            </a:r>
            <a:r>
              <a:rPr lang="ja-JP" altLang="en-US" sz="2000">
                <a:solidFill>
                  <a:srgbClr val="FF0066"/>
                </a:solidFill>
              </a:rPr>
              <a:t>’</a:t>
            </a:r>
            <a:r>
              <a:rPr lang="en-US" altLang="ja-JP" sz="2000">
                <a:solidFill>
                  <a:srgbClr val="FF0066"/>
                </a:solidFill>
              </a:rPr>
              <a:t>t reserve bandwidth!</a:t>
            </a:r>
            <a:endParaRPr lang="en-US" altLang="en-US" sz="2000">
              <a:solidFill>
                <a:srgbClr val="FF0066"/>
              </a:solidFill>
            </a:endParaRPr>
          </a:p>
        </p:txBody>
      </p:sp>
      <p:sp>
        <p:nvSpPr>
          <p:cNvPr id="65542" name="Rectangle 4"/>
          <p:cNvSpPr>
            <a:spLocks noGrp="1" noChangeArrowheads="1"/>
          </p:cNvSpPr>
          <p:nvPr>
            <p:ph type="body" sz="half" idx="2"/>
          </p:nvPr>
        </p:nvSpPr>
        <p:spPr>
          <a:xfrm>
            <a:off x="838200" y="990600"/>
            <a:ext cx="7743825" cy="1828800"/>
          </a:xfrm>
        </p:spPr>
        <p:txBody>
          <a:bodyPr/>
          <a:lstStyle/>
          <a:p>
            <a:pPr>
              <a:lnSpc>
                <a:spcPct val="90000"/>
              </a:lnSpc>
              <a:buFontTx/>
              <a:buNone/>
              <a:defRPr/>
            </a:pPr>
            <a:r>
              <a:rPr lang="ja-JP" altLang="en-US" sz="2400"/>
              <a:t>“</a:t>
            </a:r>
            <a:r>
              <a:rPr lang="en-US" altLang="ja-JP" sz="2400"/>
              <a:t>source-to-dest path behaves much like telephone circuit</a:t>
            </a:r>
            <a:r>
              <a:rPr lang="ja-JP" altLang="en-US" sz="2400"/>
              <a:t>”</a:t>
            </a:r>
            <a:r>
              <a:rPr lang="en-US" altLang="ja-JP" sz="2400"/>
              <a:t>  (but actually over packet network)</a:t>
            </a:r>
          </a:p>
          <a:p>
            <a:pPr lvl="1">
              <a:lnSpc>
                <a:spcPct val="90000"/>
              </a:lnSpc>
              <a:defRPr/>
            </a:pPr>
            <a:r>
              <a:rPr lang="en-US" altLang="en-US" sz="2000"/>
              <a:t>performance-wise</a:t>
            </a:r>
          </a:p>
          <a:p>
            <a:pPr lvl="1">
              <a:lnSpc>
                <a:spcPct val="90000"/>
              </a:lnSpc>
              <a:defRPr/>
            </a:pPr>
            <a:r>
              <a:rPr lang="en-US" altLang="en-US" sz="2000"/>
              <a:t>network actions along source-to-dest path</a:t>
            </a:r>
          </a:p>
        </p:txBody>
      </p:sp>
      <p:sp>
        <p:nvSpPr>
          <p:cNvPr id="50180" name="Rectangle 5"/>
          <p:cNvSpPr>
            <a:spLocks noChangeArrowheads="1"/>
          </p:cNvSpPr>
          <p:nvPr/>
        </p:nvSpPr>
        <p:spPr bwMode="auto">
          <a:xfrm>
            <a:off x="685800" y="914400"/>
            <a:ext cx="7677150" cy="16002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5" name="灯片编号占位符 4"/>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D49630E7-38A5-BF47-B53B-EAC7DAE21057}" type="slidenum">
              <a:rPr lang="en-US" altLang="en-US" sz="1200" smtClean="0">
                <a:latin typeface="Comic Sans MS" charset="0"/>
              </a:rPr>
              <a:pPr>
                <a:defRPr/>
              </a:pPr>
              <a:t>22</a:t>
            </a:fld>
            <a:endParaRPr lang="en-US" altLang="en-US" sz="1200">
              <a:latin typeface="Comic Sans MS" charset="0"/>
            </a:endParaRPr>
          </a:p>
        </p:txBody>
      </p:sp>
      <p:sp>
        <p:nvSpPr>
          <p:cNvPr id="9" name="页脚占位符 1"/>
          <p:cNvSpPr>
            <a:spLocks noGrp="1"/>
          </p:cNvSpPr>
          <p:nvPr>
            <p:ph type="ftr" sz="quarter" idx="10"/>
          </p:nvPr>
        </p:nvSpPr>
        <p:spPr>
          <a:xfrm>
            <a:off x="685800" y="6248400"/>
            <a:ext cx="3581400" cy="304800"/>
          </a:xfrm>
        </p:spPr>
        <p:txBody>
          <a:bodyPr/>
          <a:lstStyle/>
          <a:p>
            <a:pPr>
              <a:defRPr/>
            </a:pPr>
            <a:r>
              <a:rPr lang="en-US" dirty="0"/>
              <a:t>CSci4211:           Network Data Plane Part 3</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a:xfrm>
            <a:off x="762000" y="381000"/>
            <a:ext cx="7772400" cy="1143000"/>
          </a:xfrm>
        </p:spPr>
        <p:txBody>
          <a:bodyPr/>
          <a:lstStyle/>
          <a:p>
            <a:pPr>
              <a:defRPr/>
            </a:pPr>
            <a:r>
              <a:rPr lang="en-US" altLang="en-US"/>
              <a:t>VC Implementation</a:t>
            </a:r>
          </a:p>
        </p:txBody>
      </p:sp>
      <p:sp>
        <p:nvSpPr>
          <p:cNvPr id="66565" name="Rectangle 3"/>
          <p:cNvSpPr>
            <a:spLocks noGrp="1" noChangeArrowheads="1"/>
          </p:cNvSpPr>
          <p:nvPr>
            <p:ph type="body" idx="1"/>
          </p:nvPr>
        </p:nvSpPr>
        <p:spPr>
          <a:xfrm>
            <a:off x="685800" y="1546225"/>
            <a:ext cx="7772400" cy="4114800"/>
          </a:xfrm>
        </p:spPr>
        <p:txBody>
          <a:bodyPr/>
          <a:lstStyle/>
          <a:p>
            <a:pPr marL="533400" indent="-533400">
              <a:buFontTx/>
              <a:buNone/>
              <a:defRPr/>
            </a:pPr>
            <a:r>
              <a:rPr lang="en-US" altLang="en-US" dirty="0"/>
              <a:t>a VC consists of:</a:t>
            </a:r>
          </a:p>
          <a:p>
            <a:pPr marL="914400" lvl="1" indent="-457200">
              <a:buFont typeface="ZapfDingbats" pitchFamily="82" charset="2"/>
              <a:buAutoNum type="arabicPeriod"/>
              <a:defRPr/>
            </a:pPr>
            <a:r>
              <a:rPr lang="en-US" altLang="en-US" dirty="0">
                <a:solidFill>
                  <a:srgbClr val="FF0000"/>
                </a:solidFill>
              </a:rPr>
              <a:t>path from source to destination</a:t>
            </a:r>
          </a:p>
          <a:p>
            <a:pPr marL="914400" lvl="1" indent="-457200">
              <a:buFont typeface="ZapfDingbats" pitchFamily="82" charset="2"/>
              <a:buAutoNum type="arabicPeriod"/>
              <a:defRPr/>
            </a:pPr>
            <a:r>
              <a:rPr lang="en-US" altLang="en-US" dirty="0">
                <a:solidFill>
                  <a:srgbClr val="FF0000"/>
                </a:solidFill>
              </a:rPr>
              <a:t>VC numbers, one number for each link along path</a:t>
            </a:r>
          </a:p>
          <a:p>
            <a:pPr marL="914400" lvl="1" indent="-457200">
              <a:buFont typeface="ZapfDingbats" pitchFamily="82" charset="2"/>
              <a:buAutoNum type="arabicPeriod"/>
              <a:defRPr/>
            </a:pPr>
            <a:r>
              <a:rPr lang="en-US" altLang="en-US" dirty="0">
                <a:solidFill>
                  <a:srgbClr val="FF0000"/>
                </a:solidFill>
              </a:rPr>
              <a:t>entries in forwarding tables in routers along path</a:t>
            </a:r>
          </a:p>
          <a:p>
            <a:pPr marL="533400" indent="-533400">
              <a:defRPr/>
            </a:pPr>
            <a:r>
              <a:rPr lang="en-US" altLang="en-US" dirty="0"/>
              <a:t>packet belonging to VC carries VC number (rather than </a:t>
            </a:r>
            <a:r>
              <a:rPr lang="en-US" altLang="en-US" dirty="0" err="1"/>
              <a:t>dest</a:t>
            </a:r>
            <a:r>
              <a:rPr lang="en-US" altLang="en-US" dirty="0"/>
              <a:t> address)</a:t>
            </a:r>
          </a:p>
          <a:p>
            <a:pPr marL="533400" indent="-533400">
              <a:defRPr/>
            </a:pPr>
            <a:r>
              <a:rPr lang="en-US" altLang="en-US" dirty="0"/>
              <a:t>VC number can be changed on each link.</a:t>
            </a:r>
          </a:p>
          <a:p>
            <a:pPr marL="914400" lvl="1" indent="-457200">
              <a:defRPr/>
            </a:pPr>
            <a:r>
              <a:rPr lang="en-US" altLang="en-US" dirty="0"/>
              <a:t>New VC number comes from forwarding table</a:t>
            </a:r>
          </a:p>
        </p:txBody>
      </p:sp>
      <p:sp>
        <p:nvSpPr>
          <p:cNvPr id="5" name="灯片编号占位符 4"/>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757690B1-CD48-7842-82C6-9179D6362D4A}" type="slidenum">
              <a:rPr lang="en-US" altLang="en-US" sz="1200" smtClean="0">
                <a:latin typeface="Comic Sans MS" charset="0"/>
              </a:rPr>
              <a:pPr>
                <a:defRPr/>
              </a:pPr>
              <a:t>23</a:t>
            </a:fld>
            <a:endParaRPr lang="en-US" altLang="en-US" sz="1200">
              <a:latin typeface="Comic Sans MS" charset="0"/>
            </a:endParaRPr>
          </a:p>
        </p:txBody>
      </p:sp>
      <p:sp>
        <p:nvSpPr>
          <p:cNvPr id="7" name="页脚占位符 1"/>
          <p:cNvSpPr>
            <a:spLocks noGrp="1"/>
          </p:cNvSpPr>
          <p:nvPr>
            <p:ph type="ftr" sz="quarter" idx="10"/>
          </p:nvPr>
        </p:nvSpPr>
        <p:spPr>
          <a:xfrm>
            <a:off x="685800" y="6248400"/>
            <a:ext cx="3581400" cy="304800"/>
          </a:xfrm>
        </p:spPr>
        <p:txBody>
          <a:bodyPr/>
          <a:lstStyle/>
          <a:p>
            <a:pPr>
              <a:defRPr/>
            </a:pPr>
            <a:r>
              <a:rPr lang="en-US" dirty="0"/>
              <a:t>CSci4211:           Network Data Plane Part 3</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a:xfrm>
            <a:off x="533400" y="0"/>
            <a:ext cx="7772400" cy="1143000"/>
          </a:xfrm>
        </p:spPr>
        <p:txBody>
          <a:bodyPr/>
          <a:lstStyle/>
          <a:p>
            <a:pPr>
              <a:defRPr/>
            </a:pPr>
            <a:r>
              <a:rPr lang="en-US" altLang="en-US" sz="3200"/>
              <a:t>VC Translation/Forwarding Table</a:t>
            </a:r>
          </a:p>
        </p:txBody>
      </p:sp>
      <p:grpSp>
        <p:nvGrpSpPr>
          <p:cNvPr id="54274" name="Group 3"/>
          <p:cNvGrpSpPr>
            <a:grpSpLocks/>
          </p:cNvGrpSpPr>
          <p:nvPr/>
        </p:nvGrpSpPr>
        <p:grpSpPr bwMode="auto">
          <a:xfrm>
            <a:off x="4419600" y="838200"/>
            <a:ext cx="4457700" cy="2420938"/>
            <a:chOff x="235" y="1147"/>
            <a:chExt cx="2808" cy="1525"/>
          </a:xfrm>
        </p:grpSpPr>
        <p:sp>
          <p:nvSpPr>
            <p:cNvPr id="54287" name="Freeform 4"/>
            <p:cNvSpPr>
              <a:spLocks/>
            </p:cNvSpPr>
            <p:nvPr/>
          </p:nvSpPr>
          <p:spPr bwMode="auto">
            <a:xfrm>
              <a:off x="879" y="1529"/>
              <a:ext cx="1794" cy="933"/>
            </a:xfrm>
            <a:custGeom>
              <a:avLst/>
              <a:gdLst>
                <a:gd name="T0" fmla="*/ 6 w 1794"/>
                <a:gd name="T1" fmla="*/ 483 h 933"/>
                <a:gd name="T2" fmla="*/ 108 w 1794"/>
                <a:gd name="T3" fmla="*/ 125 h 933"/>
                <a:gd name="T4" fmla="*/ 559 w 1794"/>
                <a:gd name="T5" fmla="*/ 100 h 933"/>
                <a:gd name="T6" fmla="*/ 1128 w 1794"/>
                <a:gd name="T7" fmla="*/ 29 h 933"/>
                <a:gd name="T8" fmla="*/ 1716 w 1794"/>
                <a:gd name="T9" fmla="*/ 275 h 933"/>
                <a:gd name="T10" fmla="*/ 1596 w 1794"/>
                <a:gd name="T11" fmla="*/ 827 h 933"/>
                <a:gd name="T12" fmla="*/ 1380 w 1794"/>
                <a:gd name="T13" fmla="*/ 911 h 933"/>
                <a:gd name="T14" fmla="*/ 840 w 1794"/>
                <a:gd name="T15" fmla="*/ 929 h 933"/>
                <a:gd name="T16" fmla="*/ 414 w 1794"/>
                <a:gd name="T17" fmla="*/ 911 h 933"/>
                <a:gd name="T18" fmla="*/ 143 w 1794"/>
                <a:gd name="T19" fmla="*/ 832 h 933"/>
                <a:gd name="T20" fmla="*/ 6 w 1794"/>
                <a:gd name="T21" fmla="*/ 483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54288" name="Group 5"/>
            <p:cNvGrpSpPr>
              <a:grpSpLocks/>
            </p:cNvGrpSpPr>
            <p:nvPr/>
          </p:nvGrpSpPr>
          <p:grpSpPr bwMode="auto">
            <a:xfrm>
              <a:off x="1141" y="1750"/>
              <a:ext cx="316" cy="147"/>
              <a:chOff x="3600" y="219"/>
              <a:chExt cx="360" cy="175"/>
            </a:xfrm>
          </p:grpSpPr>
          <p:sp>
            <p:nvSpPr>
              <p:cNvPr id="54354" name="Oval 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54355" name="Line 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356" name="Line 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357" name="Rectangle 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54358" name="Oval 1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54359" name="Group 11"/>
              <p:cNvGrpSpPr>
                <a:grpSpLocks/>
              </p:cNvGrpSpPr>
              <p:nvPr/>
            </p:nvGrpSpPr>
            <p:grpSpPr bwMode="auto">
              <a:xfrm>
                <a:off x="3686" y="244"/>
                <a:ext cx="177" cy="66"/>
                <a:chOff x="2848" y="848"/>
                <a:chExt cx="140" cy="98"/>
              </a:xfrm>
            </p:grpSpPr>
            <p:sp>
              <p:nvSpPr>
                <p:cNvPr id="54364" name="Line 1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365" name="Line 1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366" name="Line 1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4360" name="Group 15"/>
              <p:cNvGrpSpPr>
                <a:grpSpLocks/>
              </p:cNvGrpSpPr>
              <p:nvPr/>
            </p:nvGrpSpPr>
            <p:grpSpPr bwMode="auto">
              <a:xfrm flipV="1">
                <a:off x="3686" y="243"/>
                <a:ext cx="177" cy="66"/>
                <a:chOff x="2848" y="848"/>
                <a:chExt cx="140" cy="98"/>
              </a:xfrm>
            </p:grpSpPr>
            <p:sp>
              <p:nvSpPr>
                <p:cNvPr id="54361" name="Line 1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362" name="Line 1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363" name="Line 1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54289" name="Group 19"/>
            <p:cNvGrpSpPr>
              <a:grpSpLocks/>
            </p:cNvGrpSpPr>
            <p:nvPr/>
          </p:nvGrpSpPr>
          <p:grpSpPr bwMode="auto">
            <a:xfrm>
              <a:off x="1128" y="2135"/>
              <a:ext cx="316" cy="147"/>
              <a:chOff x="3600" y="219"/>
              <a:chExt cx="360" cy="175"/>
            </a:xfrm>
          </p:grpSpPr>
          <p:sp>
            <p:nvSpPr>
              <p:cNvPr id="54341" name="Oval 2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54342" name="Line 2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343" name="Line 2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344" name="Rectangle 2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54345" name="Oval 2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54346" name="Group 25"/>
              <p:cNvGrpSpPr>
                <a:grpSpLocks/>
              </p:cNvGrpSpPr>
              <p:nvPr/>
            </p:nvGrpSpPr>
            <p:grpSpPr bwMode="auto">
              <a:xfrm>
                <a:off x="3686" y="244"/>
                <a:ext cx="177" cy="66"/>
                <a:chOff x="2848" y="848"/>
                <a:chExt cx="140" cy="98"/>
              </a:xfrm>
            </p:grpSpPr>
            <p:sp>
              <p:nvSpPr>
                <p:cNvPr id="54351" name="Line 2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352" name="Line 2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353" name="Line 2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4347" name="Group 29"/>
              <p:cNvGrpSpPr>
                <a:grpSpLocks/>
              </p:cNvGrpSpPr>
              <p:nvPr/>
            </p:nvGrpSpPr>
            <p:grpSpPr bwMode="auto">
              <a:xfrm flipV="1">
                <a:off x="3686" y="243"/>
                <a:ext cx="177" cy="66"/>
                <a:chOff x="2848" y="848"/>
                <a:chExt cx="140" cy="98"/>
              </a:xfrm>
            </p:grpSpPr>
            <p:sp>
              <p:nvSpPr>
                <p:cNvPr id="54348" name="Line 3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349" name="Line 3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350" name="Line 3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54290" name="Group 33"/>
            <p:cNvGrpSpPr>
              <a:grpSpLocks/>
            </p:cNvGrpSpPr>
            <p:nvPr/>
          </p:nvGrpSpPr>
          <p:grpSpPr bwMode="auto">
            <a:xfrm>
              <a:off x="1966" y="1761"/>
              <a:ext cx="316" cy="147"/>
              <a:chOff x="3600" y="219"/>
              <a:chExt cx="360" cy="175"/>
            </a:xfrm>
          </p:grpSpPr>
          <p:sp>
            <p:nvSpPr>
              <p:cNvPr id="54328" name="Oval 3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54329" name="Line 35"/>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330" name="Line 36"/>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331" name="Rectangle 37"/>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54332" name="Oval 3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54333" name="Group 39"/>
              <p:cNvGrpSpPr>
                <a:grpSpLocks/>
              </p:cNvGrpSpPr>
              <p:nvPr/>
            </p:nvGrpSpPr>
            <p:grpSpPr bwMode="auto">
              <a:xfrm>
                <a:off x="3686" y="244"/>
                <a:ext cx="177" cy="66"/>
                <a:chOff x="2848" y="848"/>
                <a:chExt cx="140" cy="98"/>
              </a:xfrm>
            </p:grpSpPr>
            <p:sp>
              <p:nvSpPr>
                <p:cNvPr id="54338" name="Line 4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339" name="Line 4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340" name="Line 4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4334" name="Group 43"/>
              <p:cNvGrpSpPr>
                <a:grpSpLocks/>
              </p:cNvGrpSpPr>
              <p:nvPr/>
            </p:nvGrpSpPr>
            <p:grpSpPr bwMode="auto">
              <a:xfrm flipV="1">
                <a:off x="3686" y="243"/>
                <a:ext cx="177" cy="66"/>
                <a:chOff x="2848" y="848"/>
                <a:chExt cx="140" cy="98"/>
              </a:xfrm>
            </p:grpSpPr>
            <p:sp>
              <p:nvSpPr>
                <p:cNvPr id="54335" name="Line 4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336" name="Line 4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337" name="Line 4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54291" name="Group 47"/>
            <p:cNvGrpSpPr>
              <a:grpSpLocks/>
            </p:cNvGrpSpPr>
            <p:nvPr/>
          </p:nvGrpSpPr>
          <p:grpSpPr bwMode="auto">
            <a:xfrm>
              <a:off x="1920" y="2115"/>
              <a:ext cx="316" cy="147"/>
              <a:chOff x="3600" y="219"/>
              <a:chExt cx="360" cy="175"/>
            </a:xfrm>
          </p:grpSpPr>
          <p:sp>
            <p:nvSpPr>
              <p:cNvPr id="54315" name="Oval 4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54316" name="Line 4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317" name="Line 5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318" name="Rectangle 5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54319" name="Oval 5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54320" name="Group 53"/>
              <p:cNvGrpSpPr>
                <a:grpSpLocks/>
              </p:cNvGrpSpPr>
              <p:nvPr/>
            </p:nvGrpSpPr>
            <p:grpSpPr bwMode="auto">
              <a:xfrm>
                <a:off x="3686" y="244"/>
                <a:ext cx="177" cy="66"/>
                <a:chOff x="2848" y="848"/>
                <a:chExt cx="140" cy="98"/>
              </a:xfrm>
            </p:grpSpPr>
            <p:sp>
              <p:nvSpPr>
                <p:cNvPr id="54325" name="Line 5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326" name="Line 5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327" name="Line 5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4321" name="Group 57"/>
              <p:cNvGrpSpPr>
                <a:grpSpLocks/>
              </p:cNvGrpSpPr>
              <p:nvPr/>
            </p:nvGrpSpPr>
            <p:grpSpPr bwMode="auto">
              <a:xfrm flipV="1">
                <a:off x="3686" y="243"/>
                <a:ext cx="177" cy="66"/>
                <a:chOff x="2848" y="848"/>
                <a:chExt cx="140" cy="98"/>
              </a:xfrm>
            </p:grpSpPr>
            <p:sp>
              <p:nvSpPr>
                <p:cNvPr id="54322" name="Line 5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323" name="Line 5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324" name="Line 6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54292" name="Line 61"/>
            <p:cNvSpPr>
              <a:spLocks noChangeShapeType="1"/>
            </p:cNvSpPr>
            <p:nvPr/>
          </p:nvSpPr>
          <p:spPr bwMode="auto">
            <a:xfrm>
              <a:off x="1282" y="1906"/>
              <a:ext cx="0" cy="2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4293" name="Line 62"/>
            <p:cNvSpPr>
              <a:spLocks noChangeShapeType="1"/>
            </p:cNvSpPr>
            <p:nvPr/>
          </p:nvSpPr>
          <p:spPr bwMode="auto">
            <a:xfrm>
              <a:off x="1468" y="1825"/>
              <a:ext cx="5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4294" name="Line 63"/>
            <p:cNvSpPr>
              <a:spLocks noChangeShapeType="1"/>
            </p:cNvSpPr>
            <p:nvPr/>
          </p:nvSpPr>
          <p:spPr bwMode="auto">
            <a:xfrm>
              <a:off x="1428" y="2223"/>
              <a:ext cx="5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4295" name="Line 64"/>
            <p:cNvSpPr>
              <a:spLocks noChangeShapeType="1"/>
            </p:cNvSpPr>
            <p:nvPr/>
          </p:nvSpPr>
          <p:spPr bwMode="auto">
            <a:xfrm>
              <a:off x="2109" y="1898"/>
              <a:ext cx="0" cy="2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4296" name="Line 65"/>
            <p:cNvSpPr>
              <a:spLocks noChangeShapeType="1"/>
            </p:cNvSpPr>
            <p:nvPr/>
          </p:nvSpPr>
          <p:spPr bwMode="auto">
            <a:xfrm>
              <a:off x="779" y="1833"/>
              <a:ext cx="34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4297" name="Line 66"/>
            <p:cNvSpPr>
              <a:spLocks noChangeShapeType="1"/>
            </p:cNvSpPr>
            <p:nvPr/>
          </p:nvSpPr>
          <p:spPr bwMode="auto">
            <a:xfrm>
              <a:off x="2272" y="1833"/>
              <a:ext cx="47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4298" name="Line 67"/>
            <p:cNvSpPr>
              <a:spLocks noChangeShapeType="1"/>
            </p:cNvSpPr>
            <p:nvPr/>
          </p:nvSpPr>
          <p:spPr bwMode="auto">
            <a:xfrm>
              <a:off x="2239" y="2223"/>
              <a:ext cx="236" cy="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4299" name="Line 68"/>
            <p:cNvSpPr>
              <a:spLocks noChangeShapeType="1"/>
            </p:cNvSpPr>
            <p:nvPr/>
          </p:nvSpPr>
          <p:spPr bwMode="auto">
            <a:xfrm>
              <a:off x="998" y="2231"/>
              <a:ext cx="1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aphicFrame>
          <p:nvGraphicFramePr>
            <p:cNvPr id="54300" name="Object 69"/>
            <p:cNvGraphicFramePr>
              <a:graphicFrameLocks noChangeAspect="1"/>
            </p:cNvGraphicFramePr>
            <p:nvPr/>
          </p:nvGraphicFramePr>
          <p:xfrm>
            <a:off x="487" y="1694"/>
            <a:ext cx="333" cy="264"/>
          </p:xfrm>
          <a:graphic>
            <a:graphicData uri="http://schemas.openxmlformats.org/presentationml/2006/ole">
              <mc:AlternateContent xmlns:mc="http://schemas.openxmlformats.org/markup-compatibility/2006">
                <mc:Choice xmlns:v="urn:schemas-microsoft-com:vml" Requires="v">
                  <p:oleObj spid="_x0000_s54405" name="Clip" r:id="rId4" imgW="1307079" imgH="1083682" progId="MS_ClipArt_Gallery.2">
                    <p:embed/>
                  </p:oleObj>
                </mc:Choice>
                <mc:Fallback>
                  <p:oleObj name="Clip" r:id="rId4" imgW="1307079" imgH="1083682" progId="MS_ClipArt_Gallery.2">
                    <p:embed/>
                    <p:pic>
                      <p:nvPicPr>
                        <p:cNvPr id="0" name="Object 6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 y="1694"/>
                          <a:ext cx="333"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4301" name="Object 70"/>
            <p:cNvGraphicFramePr>
              <a:graphicFrameLocks noChangeAspect="1"/>
            </p:cNvGraphicFramePr>
            <p:nvPr/>
          </p:nvGraphicFramePr>
          <p:xfrm>
            <a:off x="2710" y="1694"/>
            <a:ext cx="333" cy="264"/>
          </p:xfrm>
          <a:graphic>
            <a:graphicData uri="http://schemas.openxmlformats.org/presentationml/2006/ole">
              <mc:AlternateContent xmlns:mc="http://schemas.openxmlformats.org/markup-compatibility/2006">
                <mc:Choice xmlns:v="urn:schemas-microsoft-com:vml" Requires="v">
                  <p:oleObj spid="_x0000_s54406" name="Clip" r:id="rId6" imgW="1307079" imgH="1083682" progId="MS_ClipArt_Gallery.2">
                    <p:embed/>
                  </p:oleObj>
                </mc:Choice>
                <mc:Fallback>
                  <p:oleObj name="Clip" r:id="rId6" imgW="1307079" imgH="1083682" progId="MS_ClipArt_Gallery.2">
                    <p:embed/>
                    <p:pic>
                      <p:nvPicPr>
                        <p:cNvPr id="0" name="Object 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0" y="1694"/>
                          <a:ext cx="333"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4302" name="Line 71"/>
            <p:cNvSpPr>
              <a:spLocks noChangeShapeType="1"/>
            </p:cNvSpPr>
            <p:nvPr/>
          </p:nvSpPr>
          <p:spPr bwMode="auto">
            <a:xfrm>
              <a:off x="836" y="1777"/>
              <a:ext cx="259"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4303" name="Line 72"/>
            <p:cNvSpPr>
              <a:spLocks noChangeShapeType="1"/>
            </p:cNvSpPr>
            <p:nvPr/>
          </p:nvSpPr>
          <p:spPr bwMode="auto">
            <a:xfrm>
              <a:off x="2288" y="1784"/>
              <a:ext cx="421"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4304" name="Line 73"/>
            <p:cNvSpPr>
              <a:spLocks noChangeShapeType="1"/>
            </p:cNvSpPr>
            <p:nvPr/>
          </p:nvSpPr>
          <p:spPr bwMode="auto">
            <a:xfrm>
              <a:off x="1508" y="1776"/>
              <a:ext cx="429"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4305" name="Text Box 74"/>
            <p:cNvSpPr txBox="1">
              <a:spLocks noChangeArrowheads="1"/>
            </p:cNvSpPr>
            <p:nvPr/>
          </p:nvSpPr>
          <p:spPr bwMode="auto">
            <a:xfrm>
              <a:off x="890" y="1609"/>
              <a:ext cx="23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400">
                  <a:solidFill>
                    <a:srgbClr val="FF0000"/>
                  </a:solidFill>
                </a:rPr>
                <a:t>12</a:t>
              </a:r>
            </a:p>
          </p:txBody>
        </p:sp>
        <p:sp>
          <p:nvSpPr>
            <p:cNvPr id="54306" name="Text Box 75"/>
            <p:cNvSpPr txBox="1">
              <a:spLocks noChangeArrowheads="1"/>
            </p:cNvSpPr>
            <p:nvPr/>
          </p:nvSpPr>
          <p:spPr bwMode="auto">
            <a:xfrm>
              <a:off x="1621" y="1561"/>
              <a:ext cx="2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400">
                  <a:solidFill>
                    <a:srgbClr val="FF0000"/>
                  </a:solidFill>
                </a:rPr>
                <a:t>22</a:t>
              </a:r>
            </a:p>
          </p:txBody>
        </p:sp>
        <p:sp>
          <p:nvSpPr>
            <p:cNvPr id="54307" name="Text Box 76"/>
            <p:cNvSpPr txBox="1">
              <a:spLocks noChangeArrowheads="1"/>
            </p:cNvSpPr>
            <p:nvPr/>
          </p:nvSpPr>
          <p:spPr bwMode="auto">
            <a:xfrm>
              <a:off x="2351" y="1585"/>
              <a:ext cx="2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400">
                  <a:solidFill>
                    <a:srgbClr val="FF0000"/>
                  </a:solidFill>
                </a:rPr>
                <a:t>32</a:t>
              </a:r>
            </a:p>
          </p:txBody>
        </p:sp>
        <p:sp>
          <p:nvSpPr>
            <p:cNvPr id="54308" name="Text Box 77"/>
            <p:cNvSpPr txBox="1">
              <a:spLocks noChangeArrowheads="1"/>
            </p:cNvSpPr>
            <p:nvPr/>
          </p:nvSpPr>
          <p:spPr bwMode="auto">
            <a:xfrm>
              <a:off x="996" y="1805"/>
              <a:ext cx="1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t>1</a:t>
              </a:r>
            </a:p>
          </p:txBody>
        </p:sp>
        <p:sp>
          <p:nvSpPr>
            <p:cNvPr id="54309" name="Text Box 78"/>
            <p:cNvSpPr txBox="1">
              <a:spLocks noChangeArrowheads="1"/>
            </p:cNvSpPr>
            <p:nvPr/>
          </p:nvSpPr>
          <p:spPr bwMode="auto">
            <a:xfrm>
              <a:off x="1240" y="1877"/>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t>2</a:t>
              </a:r>
            </a:p>
          </p:txBody>
        </p:sp>
        <p:sp>
          <p:nvSpPr>
            <p:cNvPr id="54310" name="Text Box 79"/>
            <p:cNvSpPr txBox="1">
              <a:spLocks noChangeArrowheads="1"/>
            </p:cNvSpPr>
            <p:nvPr/>
          </p:nvSpPr>
          <p:spPr bwMode="auto">
            <a:xfrm>
              <a:off x="1435" y="1780"/>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t>3</a:t>
              </a:r>
            </a:p>
          </p:txBody>
        </p:sp>
        <p:sp>
          <p:nvSpPr>
            <p:cNvPr id="54311" name="Text Box 80"/>
            <p:cNvSpPr txBox="1">
              <a:spLocks noChangeArrowheads="1"/>
            </p:cNvSpPr>
            <p:nvPr/>
          </p:nvSpPr>
          <p:spPr bwMode="auto">
            <a:xfrm>
              <a:off x="478" y="1147"/>
              <a:ext cx="8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solidFill>
                    <a:srgbClr val="FF0000"/>
                  </a:solidFill>
                </a:rPr>
                <a:t>VC number</a:t>
              </a:r>
            </a:p>
          </p:txBody>
        </p:sp>
        <p:sp>
          <p:nvSpPr>
            <p:cNvPr id="54312" name="Line 81"/>
            <p:cNvSpPr>
              <a:spLocks noChangeShapeType="1"/>
            </p:cNvSpPr>
            <p:nvPr/>
          </p:nvSpPr>
          <p:spPr bwMode="auto">
            <a:xfrm>
              <a:off x="794" y="1356"/>
              <a:ext cx="147" cy="259"/>
            </a:xfrm>
            <a:prstGeom prst="line">
              <a:avLst/>
            </a:prstGeom>
            <a:noFill/>
            <a:ln w="9525">
              <a:solidFill>
                <a:srgbClr val="FF66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4313" name="Text Box 82"/>
            <p:cNvSpPr txBox="1">
              <a:spLocks noChangeArrowheads="1"/>
            </p:cNvSpPr>
            <p:nvPr/>
          </p:nvSpPr>
          <p:spPr bwMode="auto">
            <a:xfrm>
              <a:off x="235" y="2268"/>
              <a:ext cx="74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interface</a:t>
              </a:r>
            </a:p>
            <a:p>
              <a:pPr>
                <a:spcBef>
                  <a:spcPct val="0"/>
                </a:spcBef>
                <a:buFontTx/>
                <a:buNone/>
              </a:pPr>
              <a:r>
                <a:rPr lang="en-US" altLang="en-US" sz="1800"/>
                <a:t>number</a:t>
              </a:r>
            </a:p>
          </p:txBody>
        </p:sp>
        <p:sp>
          <p:nvSpPr>
            <p:cNvPr id="54314" name="Line 83"/>
            <p:cNvSpPr>
              <a:spLocks noChangeShapeType="1"/>
            </p:cNvSpPr>
            <p:nvPr/>
          </p:nvSpPr>
          <p:spPr bwMode="auto">
            <a:xfrm flipV="1">
              <a:off x="738" y="1996"/>
              <a:ext cx="292" cy="2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54275" name="Group 84"/>
          <p:cNvGrpSpPr>
            <a:grpSpLocks/>
          </p:cNvGrpSpPr>
          <p:nvPr/>
        </p:nvGrpSpPr>
        <p:grpSpPr bwMode="auto">
          <a:xfrm>
            <a:off x="336550" y="3302000"/>
            <a:ext cx="8445500" cy="2233613"/>
            <a:chOff x="269" y="2422"/>
            <a:chExt cx="5320" cy="1407"/>
          </a:xfrm>
        </p:grpSpPr>
        <p:sp>
          <p:nvSpPr>
            <p:cNvPr id="54280" name="Line 85"/>
            <p:cNvSpPr>
              <a:spLocks noChangeShapeType="1"/>
            </p:cNvSpPr>
            <p:nvPr/>
          </p:nvSpPr>
          <p:spPr bwMode="auto">
            <a:xfrm>
              <a:off x="269" y="2653"/>
              <a:ext cx="5297" cy="16"/>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4281" name="Text Box 86"/>
            <p:cNvSpPr txBox="1">
              <a:spLocks noChangeArrowheads="1"/>
            </p:cNvSpPr>
            <p:nvPr/>
          </p:nvSpPr>
          <p:spPr bwMode="auto">
            <a:xfrm>
              <a:off x="374" y="2422"/>
              <a:ext cx="52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Incoming interface    Incoming VC #     Outgoing interface    Outgoing VC #</a:t>
              </a:r>
            </a:p>
          </p:txBody>
        </p:sp>
        <p:sp>
          <p:nvSpPr>
            <p:cNvPr id="54282" name="Line 87"/>
            <p:cNvSpPr>
              <a:spLocks noChangeShapeType="1"/>
            </p:cNvSpPr>
            <p:nvPr/>
          </p:nvSpPr>
          <p:spPr bwMode="auto">
            <a:xfrm>
              <a:off x="1785" y="2450"/>
              <a:ext cx="0" cy="1339"/>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4283" name="Line 88"/>
            <p:cNvSpPr>
              <a:spLocks noChangeShapeType="1"/>
            </p:cNvSpPr>
            <p:nvPr/>
          </p:nvSpPr>
          <p:spPr bwMode="auto">
            <a:xfrm>
              <a:off x="2985" y="2474"/>
              <a:ext cx="0" cy="1331"/>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4284" name="Line 89"/>
            <p:cNvSpPr>
              <a:spLocks noChangeShapeType="1"/>
            </p:cNvSpPr>
            <p:nvPr/>
          </p:nvSpPr>
          <p:spPr bwMode="auto">
            <a:xfrm>
              <a:off x="4438" y="2450"/>
              <a:ext cx="0" cy="1379"/>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4285" name="Text Box 90"/>
            <p:cNvSpPr txBox="1">
              <a:spLocks noChangeArrowheads="1"/>
            </p:cNvSpPr>
            <p:nvPr/>
          </p:nvSpPr>
          <p:spPr bwMode="auto">
            <a:xfrm>
              <a:off x="891" y="2755"/>
              <a:ext cx="4253"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1                           12                               3                          22</a:t>
              </a:r>
            </a:p>
            <a:p>
              <a:pPr>
                <a:spcBef>
                  <a:spcPct val="0"/>
                </a:spcBef>
                <a:buFontTx/>
                <a:buNone/>
              </a:pPr>
              <a:r>
                <a:rPr lang="en-US" altLang="en-US" sz="1800"/>
                <a:t>2                          63                               1                           18 </a:t>
              </a:r>
            </a:p>
            <a:p>
              <a:pPr>
                <a:spcBef>
                  <a:spcPct val="0"/>
                </a:spcBef>
                <a:buFontTx/>
                <a:buNone/>
              </a:pPr>
              <a:r>
                <a:rPr lang="en-US" altLang="en-US" sz="1800"/>
                <a:t>3                           7                                2                           17</a:t>
              </a:r>
            </a:p>
            <a:p>
              <a:pPr>
                <a:spcBef>
                  <a:spcPct val="0"/>
                </a:spcBef>
                <a:buFontTx/>
                <a:buNone/>
              </a:pPr>
              <a:r>
                <a:rPr lang="en-US" altLang="en-US" sz="1800"/>
                <a:t>1                          97                               3                           87</a:t>
              </a:r>
            </a:p>
            <a:p>
              <a:pPr>
                <a:spcBef>
                  <a:spcPct val="0"/>
                </a:spcBef>
                <a:buFontTx/>
                <a:buNone/>
              </a:pPr>
              <a:r>
                <a:rPr lang="en-US" altLang="en-US" sz="1800"/>
                <a:t>…                          …                                …                            …</a:t>
              </a:r>
            </a:p>
          </p:txBody>
        </p:sp>
        <p:sp>
          <p:nvSpPr>
            <p:cNvPr id="54286" name="Text Box 91"/>
            <p:cNvSpPr txBox="1">
              <a:spLocks noChangeArrowheads="1"/>
            </p:cNvSpPr>
            <p:nvPr/>
          </p:nvSpPr>
          <p:spPr bwMode="auto">
            <a:xfrm>
              <a:off x="876" y="3014"/>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p>
          </p:txBody>
        </p:sp>
      </p:grpSp>
      <p:sp>
        <p:nvSpPr>
          <p:cNvPr id="54276" name="Text Box 92"/>
          <p:cNvSpPr txBox="1">
            <a:spLocks noChangeArrowheads="1"/>
          </p:cNvSpPr>
          <p:nvPr/>
        </p:nvSpPr>
        <p:spPr bwMode="auto">
          <a:xfrm>
            <a:off x="255588" y="2395538"/>
            <a:ext cx="29305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400" u="sng">
                <a:solidFill>
                  <a:srgbClr val="FF0000"/>
                </a:solidFill>
              </a:rPr>
              <a:t>Forwarding table in</a:t>
            </a:r>
          </a:p>
          <a:p>
            <a:pPr>
              <a:spcBef>
                <a:spcPct val="0"/>
              </a:spcBef>
              <a:buFontTx/>
              <a:buNone/>
            </a:pPr>
            <a:r>
              <a:rPr lang="en-US" altLang="en-US" sz="2400" u="sng">
                <a:solidFill>
                  <a:srgbClr val="FF0000"/>
                </a:solidFill>
              </a:rPr>
              <a:t>northwest router:</a:t>
            </a:r>
          </a:p>
        </p:txBody>
      </p:sp>
      <p:sp>
        <p:nvSpPr>
          <p:cNvPr id="54277" name="Text Box 93"/>
          <p:cNvSpPr txBox="1">
            <a:spLocks noChangeArrowheads="1"/>
          </p:cNvSpPr>
          <p:nvPr/>
        </p:nvSpPr>
        <p:spPr bwMode="auto">
          <a:xfrm>
            <a:off x="1143000" y="5410200"/>
            <a:ext cx="6858000" cy="48260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400">
                <a:solidFill>
                  <a:srgbClr val="FF0000"/>
                </a:solidFill>
              </a:rPr>
              <a:t>Routers maintain connection state information!</a:t>
            </a:r>
          </a:p>
        </p:txBody>
      </p:sp>
      <p:sp>
        <p:nvSpPr>
          <p:cNvPr id="5" name="灯片编号占位符 4"/>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64DCDBE2-E351-EB49-9A52-BFCDABC3E673}" type="slidenum">
              <a:rPr lang="en-US" altLang="en-US" sz="1200" smtClean="0">
                <a:latin typeface="Comic Sans MS" charset="0"/>
              </a:rPr>
              <a:pPr>
                <a:defRPr/>
              </a:pPr>
              <a:t>24</a:t>
            </a:fld>
            <a:endParaRPr lang="en-US" altLang="en-US" sz="1200">
              <a:latin typeface="Comic Sans MS" charset="0"/>
            </a:endParaRPr>
          </a:p>
        </p:txBody>
      </p:sp>
      <p:sp>
        <p:nvSpPr>
          <p:cNvPr id="97" name="页脚占位符 1"/>
          <p:cNvSpPr>
            <a:spLocks noGrp="1"/>
          </p:cNvSpPr>
          <p:nvPr>
            <p:ph type="ftr" sz="quarter" idx="10"/>
          </p:nvPr>
        </p:nvSpPr>
        <p:spPr>
          <a:xfrm>
            <a:off x="685800" y="6248400"/>
            <a:ext cx="3581400" cy="304800"/>
          </a:xfrm>
        </p:spPr>
        <p:txBody>
          <a:bodyPr/>
          <a:lstStyle/>
          <a:p>
            <a:pPr>
              <a:defRPr/>
            </a:pPr>
            <a:r>
              <a:rPr lang="en-US" dirty="0"/>
              <a:t>CSci4211:           Network Data Plane Part 3</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a:xfrm>
            <a:off x="685800" y="304800"/>
            <a:ext cx="7772400" cy="990600"/>
          </a:xfrm>
        </p:spPr>
        <p:txBody>
          <a:bodyPr/>
          <a:lstStyle/>
          <a:p>
            <a:pPr>
              <a:defRPr/>
            </a:pPr>
            <a:r>
              <a:rPr lang="en-US" altLang="en-US" sz="3600"/>
              <a:t> Virtual Circuit: Signaling Protocols</a:t>
            </a:r>
            <a:endParaRPr lang="en-US" altLang="en-US"/>
          </a:p>
        </p:txBody>
      </p:sp>
      <p:sp>
        <p:nvSpPr>
          <p:cNvPr id="70661" name="Rectangle 3"/>
          <p:cNvSpPr>
            <a:spLocks noGrp="1" noChangeArrowheads="1"/>
          </p:cNvSpPr>
          <p:nvPr>
            <p:ph type="body" sz="half" idx="1"/>
          </p:nvPr>
        </p:nvSpPr>
        <p:spPr>
          <a:xfrm>
            <a:off x="762000" y="1219200"/>
            <a:ext cx="8001000" cy="1676400"/>
          </a:xfrm>
        </p:spPr>
        <p:txBody>
          <a:bodyPr/>
          <a:lstStyle/>
          <a:p>
            <a:pPr>
              <a:lnSpc>
                <a:spcPct val="90000"/>
              </a:lnSpc>
              <a:defRPr/>
            </a:pPr>
            <a:r>
              <a:rPr lang="en-US" altLang="en-US" sz="2000"/>
              <a:t>used to setup, maintain  teardown VC</a:t>
            </a:r>
          </a:p>
          <a:p>
            <a:pPr>
              <a:lnSpc>
                <a:spcPct val="90000"/>
              </a:lnSpc>
              <a:defRPr/>
            </a:pPr>
            <a:r>
              <a:rPr lang="en-US" altLang="en-US" sz="2000"/>
              <a:t>used in ATM, frame-relay, X.25</a:t>
            </a:r>
          </a:p>
          <a:p>
            <a:pPr>
              <a:lnSpc>
                <a:spcPct val="90000"/>
              </a:lnSpc>
              <a:defRPr/>
            </a:pPr>
            <a:r>
              <a:rPr lang="en-US" altLang="en-US" sz="2000"/>
              <a:t>used in part of today</a:t>
            </a:r>
            <a:r>
              <a:rPr lang="ja-JP" altLang="en-US" sz="2000"/>
              <a:t>’</a:t>
            </a:r>
            <a:r>
              <a:rPr lang="en-US" altLang="ja-JP" sz="2000"/>
              <a:t>s Internet: </a:t>
            </a:r>
            <a:r>
              <a:rPr lang="en-US" altLang="ja-JP" sz="2000">
                <a:solidFill>
                  <a:srgbClr val="FF0000"/>
                </a:solidFill>
              </a:rPr>
              <a:t>Multi-Protocol Label Switching  (MPLS)</a:t>
            </a:r>
            <a:r>
              <a:rPr lang="en-US" altLang="ja-JP" sz="2000"/>
              <a:t>  operated at </a:t>
            </a:r>
            <a:r>
              <a:rPr lang="ja-JP" altLang="en-US" sz="2000"/>
              <a:t>“</a:t>
            </a:r>
            <a:r>
              <a:rPr lang="en-US" altLang="ja-JP" sz="2000"/>
              <a:t>layer  2+1/2</a:t>
            </a:r>
            <a:r>
              <a:rPr lang="ja-JP" altLang="en-US" sz="2000"/>
              <a:t>”</a:t>
            </a:r>
            <a:r>
              <a:rPr lang="en-US" altLang="ja-JP" sz="2000"/>
              <a:t> (between data link layer and network layer) for </a:t>
            </a:r>
            <a:r>
              <a:rPr lang="ja-JP" altLang="en-US" sz="2000"/>
              <a:t>“</a:t>
            </a:r>
            <a:r>
              <a:rPr lang="en-US" altLang="ja-JP" sz="2000"/>
              <a:t>traffic engineering</a:t>
            </a:r>
            <a:r>
              <a:rPr lang="ja-JP" altLang="en-US" sz="2000"/>
              <a:t>”</a:t>
            </a:r>
            <a:r>
              <a:rPr lang="en-US" altLang="ja-JP" sz="2000"/>
              <a:t> purpose</a:t>
            </a:r>
            <a:endParaRPr lang="en-US" altLang="en-US" sz="2000"/>
          </a:p>
        </p:txBody>
      </p:sp>
      <p:grpSp>
        <p:nvGrpSpPr>
          <p:cNvPr id="56323" name="Group 172"/>
          <p:cNvGrpSpPr>
            <a:grpSpLocks/>
          </p:cNvGrpSpPr>
          <p:nvPr/>
        </p:nvGrpSpPr>
        <p:grpSpPr bwMode="auto">
          <a:xfrm>
            <a:off x="533400" y="3124200"/>
            <a:ext cx="8348663" cy="2817813"/>
            <a:chOff x="314" y="2171"/>
            <a:chExt cx="5259" cy="1775"/>
          </a:xfrm>
        </p:grpSpPr>
        <p:sp>
          <p:nvSpPr>
            <p:cNvPr id="56326" name="Freeform 4"/>
            <p:cNvSpPr>
              <a:spLocks/>
            </p:cNvSpPr>
            <p:nvPr/>
          </p:nvSpPr>
          <p:spPr bwMode="auto">
            <a:xfrm>
              <a:off x="2124" y="3013"/>
              <a:ext cx="1794" cy="933"/>
            </a:xfrm>
            <a:custGeom>
              <a:avLst/>
              <a:gdLst>
                <a:gd name="T0" fmla="*/ 6 w 1794"/>
                <a:gd name="T1" fmla="*/ 483 h 933"/>
                <a:gd name="T2" fmla="*/ 108 w 1794"/>
                <a:gd name="T3" fmla="*/ 125 h 933"/>
                <a:gd name="T4" fmla="*/ 559 w 1794"/>
                <a:gd name="T5" fmla="*/ 100 h 933"/>
                <a:gd name="T6" fmla="*/ 1128 w 1794"/>
                <a:gd name="T7" fmla="*/ 29 h 933"/>
                <a:gd name="T8" fmla="*/ 1716 w 1794"/>
                <a:gd name="T9" fmla="*/ 275 h 933"/>
                <a:gd name="T10" fmla="*/ 1596 w 1794"/>
                <a:gd name="T11" fmla="*/ 827 h 933"/>
                <a:gd name="T12" fmla="*/ 1380 w 1794"/>
                <a:gd name="T13" fmla="*/ 911 h 933"/>
                <a:gd name="T14" fmla="*/ 840 w 1794"/>
                <a:gd name="T15" fmla="*/ 929 h 933"/>
                <a:gd name="T16" fmla="*/ 414 w 1794"/>
                <a:gd name="T17" fmla="*/ 911 h 933"/>
                <a:gd name="T18" fmla="*/ 143 w 1794"/>
                <a:gd name="T19" fmla="*/ 832 h 933"/>
                <a:gd name="T20" fmla="*/ 6 w 1794"/>
                <a:gd name="T21" fmla="*/ 483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6327" name="Line 5"/>
            <p:cNvSpPr>
              <a:spLocks noChangeShapeType="1"/>
            </p:cNvSpPr>
            <p:nvPr/>
          </p:nvSpPr>
          <p:spPr bwMode="auto">
            <a:xfrm rot="5400000" flipV="1">
              <a:off x="1717" y="2851"/>
              <a:ext cx="4" cy="99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28" name="Freeform 6"/>
            <p:cNvSpPr>
              <a:spLocks/>
            </p:cNvSpPr>
            <p:nvPr/>
          </p:nvSpPr>
          <p:spPr bwMode="auto">
            <a:xfrm>
              <a:off x="2526" y="3198"/>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56329" name="Group 7"/>
            <p:cNvGrpSpPr>
              <a:grpSpLocks/>
            </p:cNvGrpSpPr>
            <p:nvPr/>
          </p:nvGrpSpPr>
          <p:grpSpPr bwMode="auto">
            <a:xfrm>
              <a:off x="2215" y="3308"/>
              <a:ext cx="316" cy="147"/>
              <a:chOff x="3600" y="219"/>
              <a:chExt cx="360" cy="175"/>
            </a:xfrm>
          </p:grpSpPr>
          <p:sp>
            <p:nvSpPr>
              <p:cNvPr id="56481" name="Oval 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56482" name="Line 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83" name="Line 1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84" name="Rectangle 1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56485"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56486" name="Group 13"/>
              <p:cNvGrpSpPr>
                <a:grpSpLocks/>
              </p:cNvGrpSpPr>
              <p:nvPr/>
            </p:nvGrpSpPr>
            <p:grpSpPr bwMode="auto">
              <a:xfrm>
                <a:off x="3686" y="244"/>
                <a:ext cx="177" cy="66"/>
                <a:chOff x="2848" y="848"/>
                <a:chExt cx="140" cy="98"/>
              </a:xfrm>
            </p:grpSpPr>
            <p:sp>
              <p:nvSpPr>
                <p:cNvPr id="56491" name="Line 1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92" name="Line 1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93" name="Line 1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6487" name="Group 17"/>
              <p:cNvGrpSpPr>
                <a:grpSpLocks/>
              </p:cNvGrpSpPr>
              <p:nvPr/>
            </p:nvGrpSpPr>
            <p:grpSpPr bwMode="auto">
              <a:xfrm flipV="1">
                <a:off x="3686" y="243"/>
                <a:ext cx="177" cy="66"/>
                <a:chOff x="2848" y="848"/>
                <a:chExt cx="140" cy="98"/>
              </a:xfrm>
            </p:grpSpPr>
            <p:sp>
              <p:nvSpPr>
                <p:cNvPr id="56488" name="Line 1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89" name="Line 1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90" name="Line 2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56330" name="Group 21"/>
            <p:cNvGrpSpPr>
              <a:grpSpLocks/>
            </p:cNvGrpSpPr>
            <p:nvPr/>
          </p:nvGrpSpPr>
          <p:grpSpPr bwMode="auto">
            <a:xfrm>
              <a:off x="2437" y="3710"/>
              <a:ext cx="316" cy="147"/>
              <a:chOff x="3600" y="219"/>
              <a:chExt cx="360" cy="175"/>
            </a:xfrm>
          </p:grpSpPr>
          <p:sp>
            <p:nvSpPr>
              <p:cNvPr id="56468" name="Oval 2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56469" name="Line 23"/>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70" name="Line 24"/>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71" name="Rectangle 25"/>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56472" name="Oval 2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56473" name="Group 27"/>
              <p:cNvGrpSpPr>
                <a:grpSpLocks/>
              </p:cNvGrpSpPr>
              <p:nvPr/>
            </p:nvGrpSpPr>
            <p:grpSpPr bwMode="auto">
              <a:xfrm>
                <a:off x="3686" y="244"/>
                <a:ext cx="177" cy="66"/>
                <a:chOff x="2848" y="848"/>
                <a:chExt cx="140" cy="98"/>
              </a:xfrm>
            </p:grpSpPr>
            <p:sp>
              <p:nvSpPr>
                <p:cNvPr id="56478" name="Line 2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79" name="Line 2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80" name="Line 3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6474" name="Group 31"/>
              <p:cNvGrpSpPr>
                <a:grpSpLocks/>
              </p:cNvGrpSpPr>
              <p:nvPr/>
            </p:nvGrpSpPr>
            <p:grpSpPr bwMode="auto">
              <a:xfrm flipV="1">
                <a:off x="3686" y="243"/>
                <a:ext cx="177" cy="66"/>
                <a:chOff x="2848" y="848"/>
                <a:chExt cx="140" cy="98"/>
              </a:xfrm>
            </p:grpSpPr>
            <p:sp>
              <p:nvSpPr>
                <p:cNvPr id="56475" name="Line 3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76" name="Line 3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77" name="Line 3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56331" name="Group 35"/>
            <p:cNvGrpSpPr>
              <a:grpSpLocks/>
            </p:cNvGrpSpPr>
            <p:nvPr/>
          </p:nvGrpSpPr>
          <p:grpSpPr bwMode="auto">
            <a:xfrm>
              <a:off x="2862" y="3116"/>
              <a:ext cx="316" cy="147"/>
              <a:chOff x="3600" y="219"/>
              <a:chExt cx="360" cy="175"/>
            </a:xfrm>
          </p:grpSpPr>
          <p:sp>
            <p:nvSpPr>
              <p:cNvPr id="56455" name="Oval 3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56456" name="Line 3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57" name="Line 3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58" name="Rectangle 3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56459" name="Oval 4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56460" name="Group 41"/>
              <p:cNvGrpSpPr>
                <a:grpSpLocks/>
              </p:cNvGrpSpPr>
              <p:nvPr/>
            </p:nvGrpSpPr>
            <p:grpSpPr bwMode="auto">
              <a:xfrm>
                <a:off x="3686" y="244"/>
                <a:ext cx="177" cy="66"/>
                <a:chOff x="2848" y="848"/>
                <a:chExt cx="140" cy="98"/>
              </a:xfrm>
            </p:grpSpPr>
            <p:sp>
              <p:nvSpPr>
                <p:cNvPr id="56465" name="Line 4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66" name="Line 4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67" name="Line 4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6461" name="Group 45"/>
              <p:cNvGrpSpPr>
                <a:grpSpLocks/>
              </p:cNvGrpSpPr>
              <p:nvPr/>
            </p:nvGrpSpPr>
            <p:grpSpPr bwMode="auto">
              <a:xfrm flipV="1">
                <a:off x="3686" y="243"/>
                <a:ext cx="177" cy="66"/>
                <a:chOff x="2848" y="848"/>
                <a:chExt cx="140" cy="98"/>
              </a:xfrm>
            </p:grpSpPr>
            <p:sp>
              <p:nvSpPr>
                <p:cNvPr id="56462" name="Line 4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63" name="Line 4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64" name="Line 4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56332" name="Group 49"/>
            <p:cNvGrpSpPr>
              <a:grpSpLocks/>
            </p:cNvGrpSpPr>
            <p:nvPr/>
          </p:nvGrpSpPr>
          <p:grpSpPr bwMode="auto">
            <a:xfrm>
              <a:off x="2813" y="3535"/>
              <a:ext cx="315" cy="147"/>
              <a:chOff x="3600" y="219"/>
              <a:chExt cx="360" cy="175"/>
            </a:xfrm>
          </p:grpSpPr>
          <p:sp>
            <p:nvSpPr>
              <p:cNvPr id="56442" name="Oval 5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56443" name="Line 5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44" name="Line 5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45" name="Rectangle 5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56446" name="Oval 5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56447" name="Group 55"/>
              <p:cNvGrpSpPr>
                <a:grpSpLocks/>
              </p:cNvGrpSpPr>
              <p:nvPr/>
            </p:nvGrpSpPr>
            <p:grpSpPr bwMode="auto">
              <a:xfrm>
                <a:off x="3686" y="244"/>
                <a:ext cx="177" cy="66"/>
                <a:chOff x="2848" y="848"/>
                <a:chExt cx="140" cy="98"/>
              </a:xfrm>
            </p:grpSpPr>
            <p:sp>
              <p:nvSpPr>
                <p:cNvPr id="56452" name="Line 5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53" name="Line 5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54" name="Line 5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6448" name="Group 59"/>
              <p:cNvGrpSpPr>
                <a:grpSpLocks/>
              </p:cNvGrpSpPr>
              <p:nvPr/>
            </p:nvGrpSpPr>
            <p:grpSpPr bwMode="auto">
              <a:xfrm flipV="1">
                <a:off x="3686" y="243"/>
                <a:ext cx="177" cy="66"/>
                <a:chOff x="2848" y="848"/>
                <a:chExt cx="140" cy="98"/>
              </a:xfrm>
            </p:grpSpPr>
            <p:sp>
              <p:nvSpPr>
                <p:cNvPr id="56449" name="Line 6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50" name="Line 6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51" name="Line 6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56333" name="Group 63"/>
            <p:cNvGrpSpPr>
              <a:grpSpLocks/>
            </p:cNvGrpSpPr>
            <p:nvPr/>
          </p:nvGrpSpPr>
          <p:grpSpPr bwMode="auto">
            <a:xfrm>
              <a:off x="3213" y="3722"/>
              <a:ext cx="316" cy="147"/>
              <a:chOff x="3600" y="219"/>
              <a:chExt cx="360" cy="175"/>
            </a:xfrm>
          </p:grpSpPr>
          <p:sp>
            <p:nvSpPr>
              <p:cNvPr id="56429" name="Oval 6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56430" name="Line 65"/>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31" name="Line 66"/>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32" name="Rectangle 67"/>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56433" name="Oval 6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56434" name="Group 69"/>
              <p:cNvGrpSpPr>
                <a:grpSpLocks/>
              </p:cNvGrpSpPr>
              <p:nvPr/>
            </p:nvGrpSpPr>
            <p:grpSpPr bwMode="auto">
              <a:xfrm>
                <a:off x="3686" y="244"/>
                <a:ext cx="177" cy="66"/>
                <a:chOff x="2848" y="848"/>
                <a:chExt cx="140" cy="98"/>
              </a:xfrm>
            </p:grpSpPr>
            <p:sp>
              <p:nvSpPr>
                <p:cNvPr id="56439" name="Line 7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40" name="Line 7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41" name="Line 7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6435" name="Group 73"/>
              <p:cNvGrpSpPr>
                <a:grpSpLocks/>
              </p:cNvGrpSpPr>
              <p:nvPr/>
            </p:nvGrpSpPr>
            <p:grpSpPr bwMode="auto">
              <a:xfrm flipV="1">
                <a:off x="3686" y="243"/>
                <a:ext cx="177" cy="66"/>
                <a:chOff x="2848" y="848"/>
                <a:chExt cx="140" cy="98"/>
              </a:xfrm>
            </p:grpSpPr>
            <p:sp>
              <p:nvSpPr>
                <p:cNvPr id="56436" name="Line 7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37" name="Line 7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38" name="Line 7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56334" name="Group 77"/>
            <p:cNvGrpSpPr>
              <a:grpSpLocks/>
            </p:cNvGrpSpPr>
            <p:nvPr/>
          </p:nvGrpSpPr>
          <p:grpSpPr bwMode="auto">
            <a:xfrm>
              <a:off x="3493" y="3309"/>
              <a:ext cx="316" cy="147"/>
              <a:chOff x="3600" y="219"/>
              <a:chExt cx="360" cy="175"/>
            </a:xfrm>
          </p:grpSpPr>
          <p:sp>
            <p:nvSpPr>
              <p:cNvPr id="56416" name="Oval 7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56417" name="Line 7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18" name="Line 8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19" name="Rectangle 8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56420" name="Oval 8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56421" name="Group 83"/>
              <p:cNvGrpSpPr>
                <a:grpSpLocks/>
              </p:cNvGrpSpPr>
              <p:nvPr/>
            </p:nvGrpSpPr>
            <p:grpSpPr bwMode="auto">
              <a:xfrm>
                <a:off x="3686" y="244"/>
                <a:ext cx="177" cy="66"/>
                <a:chOff x="2848" y="848"/>
                <a:chExt cx="140" cy="98"/>
              </a:xfrm>
            </p:grpSpPr>
            <p:sp>
              <p:nvSpPr>
                <p:cNvPr id="56426" name="Line 8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27" name="Line 8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28" name="Line 8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6422" name="Group 87"/>
              <p:cNvGrpSpPr>
                <a:grpSpLocks/>
              </p:cNvGrpSpPr>
              <p:nvPr/>
            </p:nvGrpSpPr>
            <p:grpSpPr bwMode="auto">
              <a:xfrm flipV="1">
                <a:off x="3686" y="243"/>
                <a:ext cx="177" cy="66"/>
                <a:chOff x="2848" y="848"/>
                <a:chExt cx="140" cy="98"/>
              </a:xfrm>
            </p:grpSpPr>
            <p:sp>
              <p:nvSpPr>
                <p:cNvPr id="56423" name="Line 8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24" name="Line 8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25" name="Line 9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56335" name="Group 91"/>
            <p:cNvGrpSpPr>
              <a:grpSpLocks/>
            </p:cNvGrpSpPr>
            <p:nvPr/>
          </p:nvGrpSpPr>
          <p:grpSpPr bwMode="auto">
            <a:xfrm>
              <a:off x="314" y="2171"/>
              <a:ext cx="987" cy="1252"/>
              <a:chOff x="2366" y="929"/>
              <a:chExt cx="987" cy="1252"/>
            </a:xfrm>
          </p:grpSpPr>
          <p:graphicFrame>
            <p:nvGraphicFramePr>
              <p:cNvPr id="56406" name="Object 92"/>
              <p:cNvGraphicFramePr>
                <a:graphicFrameLocks noChangeAspect="1"/>
              </p:cNvGraphicFramePr>
              <p:nvPr/>
            </p:nvGraphicFramePr>
            <p:xfrm>
              <a:off x="2741" y="929"/>
              <a:ext cx="333" cy="264"/>
            </p:xfrm>
            <a:graphic>
              <a:graphicData uri="http://schemas.openxmlformats.org/presentationml/2006/ole">
                <mc:AlternateContent xmlns:mc="http://schemas.openxmlformats.org/markup-compatibility/2006">
                  <mc:Choice xmlns:v="urn:schemas-microsoft-com:vml" Requires="v">
                    <p:oleObj spid="_x0000_s56532" name="Clip" r:id="rId4" imgW="1307079" imgH="1083682" progId="MS_ClipArt_Gallery.2">
                      <p:embed/>
                    </p:oleObj>
                  </mc:Choice>
                  <mc:Fallback>
                    <p:oleObj name="Clip" r:id="rId4" imgW="1307079" imgH="1083682" progId="MS_ClipArt_Gallery.2">
                      <p:embed/>
                      <p:pic>
                        <p:nvPicPr>
                          <p:cNvPr id="0" name="Object 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1" y="929"/>
                            <a:ext cx="333"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56407" name="Group 93"/>
              <p:cNvGrpSpPr>
                <a:grpSpLocks/>
              </p:cNvGrpSpPr>
              <p:nvPr/>
            </p:nvGrpSpPr>
            <p:grpSpPr bwMode="auto">
              <a:xfrm>
                <a:off x="2366" y="1145"/>
                <a:ext cx="987" cy="1036"/>
                <a:chOff x="2956" y="969"/>
                <a:chExt cx="513" cy="529"/>
              </a:xfrm>
            </p:grpSpPr>
            <p:sp>
              <p:nvSpPr>
                <p:cNvPr id="56408" name="Rectangle 94"/>
                <p:cNvSpPr>
                  <a:spLocks noChangeArrowheads="1"/>
                </p:cNvSpPr>
                <p:nvPr/>
              </p:nvSpPr>
              <p:spPr bwMode="auto">
                <a:xfrm>
                  <a:off x="3018" y="969"/>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56409" name="Rectangle 95"/>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56410" name="Rectangle 96"/>
                <p:cNvSpPr>
                  <a:spLocks noChangeArrowheads="1"/>
                </p:cNvSpPr>
                <p:nvPr/>
              </p:nvSpPr>
              <p:spPr bwMode="auto">
                <a:xfrm>
                  <a:off x="3000" y="1185"/>
                  <a:ext cx="432"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56411" name="Text Box 97"/>
                <p:cNvSpPr txBox="1">
                  <a:spLocks noChangeArrowheads="1"/>
                </p:cNvSpPr>
                <p:nvPr/>
              </p:nvSpPr>
              <p:spPr bwMode="auto">
                <a:xfrm>
                  <a:off x="2956" y="978"/>
                  <a:ext cx="513"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2000"/>
                    <a:t>application</a:t>
                  </a:r>
                </a:p>
                <a:p>
                  <a:pPr algn="ctr">
                    <a:spcBef>
                      <a:spcPct val="0"/>
                    </a:spcBef>
                    <a:buFontTx/>
                    <a:buNone/>
                  </a:pPr>
                  <a:r>
                    <a:rPr lang="en-US" altLang="en-US" sz="2000"/>
                    <a:t>transport</a:t>
                  </a:r>
                </a:p>
                <a:p>
                  <a:pPr algn="ctr">
                    <a:spcBef>
                      <a:spcPct val="0"/>
                    </a:spcBef>
                    <a:buFontTx/>
                    <a:buNone/>
                  </a:pPr>
                  <a:r>
                    <a:rPr lang="en-US" altLang="en-US" sz="2000">
                      <a:solidFill>
                        <a:schemeClr val="bg1"/>
                      </a:solidFill>
                    </a:rPr>
                    <a:t>network</a:t>
                  </a:r>
                  <a:endParaRPr lang="en-US" altLang="en-US" sz="2000"/>
                </a:p>
                <a:p>
                  <a:pPr algn="ctr">
                    <a:spcBef>
                      <a:spcPct val="0"/>
                    </a:spcBef>
                    <a:buFontTx/>
                    <a:buNone/>
                  </a:pPr>
                  <a:r>
                    <a:rPr lang="en-US" altLang="en-US" sz="2000"/>
                    <a:t>data link</a:t>
                  </a:r>
                </a:p>
                <a:p>
                  <a:pPr algn="ctr">
                    <a:spcBef>
                      <a:spcPct val="0"/>
                    </a:spcBef>
                    <a:buFontTx/>
                    <a:buNone/>
                  </a:pPr>
                  <a:r>
                    <a:rPr lang="en-US" altLang="en-US" sz="2000"/>
                    <a:t>physical</a:t>
                  </a:r>
                  <a:endParaRPr lang="en-US" altLang="en-US" sz="2000">
                    <a:latin typeface="Times New Roman" charset="0"/>
                  </a:endParaRPr>
                </a:p>
              </p:txBody>
            </p:sp>
            <p:sp>
              <p:nvSpPr>
                <p:cNvPr id="56412" name="Line 98"/>
                <p:cNvSpPr>
                  <a:spLocks noChangeShapeType="1"/>
                </p:cNvSpPr>
                <p:nvPr/>
              </p:nvSpPr>
              <p:spPr bwMode="auto">
                <a:xfrm>
                  <a:off x="2997" y="119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13" name="Line 99"/>
                <p:cNvSpPr>
                  <a:spLocks noChangeShapeType="1"/>
                </p:cNvSpPr>
                <p:nvPr/>
              </p:nvSpPr>
              <p:spPr bwMode="auto">
                <a:xfrm>
                  <a:off x="3003" y="129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14" name="Line 100"/>
                <p:cNvSpPr>
                  <a:spLocks noChangeShapeType="1"/>
                </p:cNvSpPr>
                <p:nvPr/>
              </p:nvSpPr>
              <p:spPr bwMode="auto">
                <a:xfrm>
                  <a:off x="3003" y="137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15" name="Line 101"/>
                <p:cNvSpPr>
                  <a:spLocks noChangeShapeType="1"/>
                </p:cNvSpPr>
                <p:nvPr/>
              </p:nvSpPr>
              <p:spPr bwMode="auto">
                <a:xfrm>
                  <a:off x="3003" y="1092"/>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56336" name="Freeform 102"/>
            <p:cNvSpPr>
              <a:spLocks/>
            </p:cNvSpPr>
            <p:nvPr/>
          </p:nvSpPr>
          <p:spPr bwMode="auto">
            <a:xfrm>
              <a:off x="3182" y="3194"/>
              <a:ext cx="318" cy="194"/>
            </a:xfrm>
            <a:custGeom>
              <a:avLst/>
              <a:gdLst>
                <a:gd name="T0" fmla="*/ 0 w 318"/>
                <a:gd name="T1" fmla="*/ 0 h 194"/>
                <a:gd name="T2" fmla="*/ 318 w 318"/>
                <a:gd name="T3" fmla="*/ 194 h 194"/>
                <a:gd name="T4" fmla="*/ 0 60000 65536"/>
                <a:gd name="T5" fmla="*/ 0 60000 65536"/>
                <a:gd name="T6" fmla="*/ 0 w 318"/>
                <a:gd name="T7" fmla="*/ 0 h 194"/>
                <a:gd name="T8" fmla="*/ 318 w 318"/>
                <a:gd name="T9" fmla="*/ 194 h 194"/>
              </a:gdLst>
              <a:ahLst/>
              <a:cxnLst>
                <a:cxn ang="T4">
                  <a:pos x="T0" y="T1"/>
                </a:cxn>
                <a:cxn ang="T5">
                  <a:pos x="T2" y="T3"/>
                </a:cxn>
              </a:cxnLst>
              <a:rect l="T6" t="T7" r="T8" b="T9"/>
              <a:pathLst>
                <a:path w="318" h="194">
                  <a:moveTo>
                    <a:pt x="0" y="0"/>
                  </a:moveTo>
                  <a:lnTo>
                    <a:pt x="318" y="19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6337" name="Freeform 103"/>
            <p:cNvSpPr>
              <a:spLocks/>
            </p:cNvSpPr>
            <p:nvPr/>
          </p:nvSpPr>
          <p:spPr bwMode="auto">
            <a:xfrm>
              <a:off x="2511" y="3441"/>
              <a:ext cx="303" cy="150"/>
            </a:xfrm>
            <a:custGeom>
              <a:avLst/>
              <a:gdLst>
                <a:gd name="T0" fmla="*/ 0 w 294"/>
                <a:gd name="T1" fmla="*/ 0 h 174"/>
                <a:gd name="T2" fmla="*/ 663 w 294"/>
                <a:gd name="T3" fmla="*/ 3 h 174"/>
                <a:gd name="T4" fmla="*/ 0 60000 65536"/>
                <a:gd name="T5" fmla="*/ 0 60000 65536"/>
                <a:gd name="T6" fmla="*/ 0 w 294"/>
                <a:gd name="T7" fmla="*/ 0 h 174"/>
                <a:gd name="T8" fmla="*/ 294 w 294"/>
                <a:gd name="T9" fmla="*/ 174 h 174"/>
              </a:gdLst>
              <a:ahLst/>
              <a:cxnLst>
                <a:cxn ang="T4">
                  <a:pos x="T0" y="T1"/>
                </a:cxn>
                <a:cxn ang="T5">
                  <a:pos x="T2" y="T3"/>
                </a:cxn>
              </a:cxnLst>
              <a:rect l="T6" t="T7" r="T8" b="T9"/>
              <a:pathLst>
                <a:path w="294" h="174">
                  <a:moveTo>
                    <a:pt x="0" y="0"/>
                  </a:moveTo>
                  <a:lnTo>
                    <a:pt x="294" y="17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6338" name="Freeform 104"/>
            <p:cNvSpPr>
              <a:spLocks/>
            </p:cNvSpPr>
            <p:nvPr/>
          </p:nvSpPr>
          <p:spPr bwMode="auto">
            <a:xfrm>
              <a:off x="3108" y="3426"/>
              <a:ext cx="396" cy="156"/>
            </a:xfrm>
            <a:custGeom>
              <a:avLst/>
              <a:gdLst>
                <a:gd name="T0" fmla="*/ 0 w 378"/>
                <a:gd name="T1" fmla="*/ 10 h 174"/>
                <a:gd name="T2" fmla="*/ 1333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6339" name="Freeform 105"/>
            <p:cNvSpPr>
              <a:spLocks/>
            </p:cNvSpPr>
            <p:nvPr/>
          </p:nvSpPr>
          <p:spPr bwMode="auto">
            <a:xfrm>
              <a:off x="3528" y="3460"/>
              <a:ext cx="130" cy="320"/>
            </a:xfrm>
            <a:custGeom>
              <a:avLst/>
              <a:gdLst>
                <a:gd name="T0" fmla="*/ 0 w 118"/>
                <a:gd name="T1" fmla="*/ 1 h 500"/>
                <a:gd name="T2" fmla="*/ 1627 w 118"/>
                <a:gd name="T3" fmla="*/ 0 h 500"/>
                <a:gd name="T4" fmla="*/ 0 60000 65536"/>
                <a:gd name="T5" fmla="*/ 0 60000 65536"/>
                <a:gd name="T6" fmla="*/ 0 w 118"/>
                <a:gd name="T7" fmla="*/ 0 h 500"/>
                <a:gd name="T8" fmla="*/ 118 w 118"/>
                <a:gd name="T9" fmla="*/ 500 h 500"/>
              </a:gdLst>
              <a:ahLst/>
              <a:cxnLst>
                <a:cxn ang="T4">
                  <a:pos x="T0" y="T1"/>
                </a:cxn>
                <a:cxn ang="T5">
                  <a:pos x="T2" y="T3"/>
                </a:cxn>
              </a:cxnLst>
              <a:rect l="T6" t="T7" r="T8" b="T9"/>
              <a:pathLst>
                <a:path w="118" h="500">
                  <a:moveTo>
                    <a:pt x="0" y="500"/>
                  </a:moveTo>
                  <a:lnTo>
                    <a:pt x="11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6340" name="Freeform 106"/>
            <p:cNvSpPr>
              <a:spLocks/>
            </p:cNvSpPr>
            <p:nvPr/>
          </p:nvSpPr>
          <p:spPr bwMode="auto">
            <a:xfrm>
              <a:off x="2750" y="3796"/>
              <a:ext cx="464" cy="47"/>
            </a:xfrm>
            <a:custGeom>
              <a:avLst/>
              <a:gdLst>
                <a:gd name="T0" fmla="*/ 166802 w 370"/>
                <a:gd name="T1" fmla="*/ 1023747 h 32"/>
                <a:gd name="T2" fmla="*/ 0 w 370"/>
                <a:gd name="T3" fmla="*/ 0 h 32"/>
                <a:gd name="T4" fmla="*/ 0 60000 65536"/>
                <a:gd name="T5" fmla="*/ 0 60000 65536"/>
                <a:gd name="T6" fmla="*/ 0 w 370"/>
                <a:gd name="T7" fmla="*/ 0 h 32"/>
                <a:gd name="T8" fmla="*/ 370 w 370"/>
                <a:gd name="T9" fmla="*/ 32 h 32"/>
              </a:gdLst>
              <a:ahLst/>
              <a:cxnLst>
                <a:cxn ang="T4">
                  <a:pos x="T0" y="T1"/>
                </a:cxn>
                <a:cxn ang="T5">
                  <a:pos x="T2" y="T3"/>
                </a:cxn>
              </a:cxnLst>
              <a:rect l="T6" t="T7" r="T8" b="T9"/>
              <a:pathLst>
                <a:path w="370" h="32">
                  <a:moveTo>
                    <a:pt x="370" y="32"/>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6341" name="Freeform 107"/>
            <p:cNvSpPr>
              <a:spLocks/>
            </p:cNvSpPr>
            <p:nvPr/>
          </p:nvSpPr>
          <p:spPr bwMode="auto">
            <a:xfrm>
              <a:off x="2412" y="3456"/>
              <a:ext cx="122" cy="268"/>
            </a:xfrm>
            <a:custGeom>
              <a:avLst/>
              <a:gdLst>
                <a:gd name="T0" fmla="*/ 1 w 176"/>
                <a:gd name="T1" fmla="*/ 1 h 412"/>
                <a:gd name="T2" fmla="*/ 1 w 176"/>
                <a:gd name="T3" fmla="*/ 1 h 412"/>
                <a:gd name="T4" fmla="*/ 0 w 176"/>
                <a:gd name="T5" fmla="*/ 0 h 412"/>
                <a:gd name="T6" fmla="*/ 0 60000 65536"/>
                <a:gd name="T7" fmla="*/ 0 60000 65536"/>
                <a:gd name="T8" fmla="*/ 0 60000 65536"/>
                <a:gd name="T9" fmla="*/ 0 w 176"/>
                <a:gd name="T10" fmla="*/ 0 h 412"/>
                <a:gd name="T11" fmla="*/ 176 w 176"/>
                <a:gd name="T12" fmla="*/ 412 h 412"/>
              </a:gdLst>
              <a:ahLst/>
              <a:cxnLst>
                <a:cxn ang="T6">
                  <a:pos x="T0" y="T1"/>
                </a:cxn>
                <a:cxn ang="T7">
                  <a:pos x="T2" y="T3"/>
                </a:cxn>
                <a:cxn ang="T8">
                  <a:pos x="T4" y="T5"/>
                </a:cxn>
              </a:cxnLst>
              <a:rect l="T9" t="T10" r="T11" b="T12"/>
              <a:pathLst>
                <a:path w="176" h="412">
                  <a:moveTo>
                    <a:pt x="162" y="408"/>
                  </a:moveTo>
                  <a:lnTo>
                    <a:pt x="176" y="412"/>
                  </a:ln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56342" name="Group 108"/>
            <p:cNvGrpSpPr>
              <a:grpSpLocks/>
            </p:cNvGrpSpPr>
            <p:nvPr/>
          </p:nvGrpSpPr>
          <p:grpSpPr bwMode="auto">
            <a:xfrm>
              <a:off x="4586" y="2279"/>
              <a:ext cx="987" cy="1252"/>
              <a:chOff x="2366" y="929"/>
              <a:chExt cx="987" cy="1252"/>
            </a:xfrm>
          </p:grpSpPr>
          <p:graphicFrame>
            <p:nvGraphicFramePr>
              <p:cNvPr id="56396" name="Object 109"/>
              <p:cNvGraphicFramePr>
                <a:graphicFrameLocks noChangeAspect="1"/>
              </p:cNvGraphicFramePr>
              <p:nvPr/>
            </p:nvGraphicFramePr>
            <p:xfrm>
              <a:off x="2741" y="929"/>
              <a:ext cx="333" cy="264"/>
            </p:xfrm>
            <a:graphic>
              <a:graphicData uri="http://schemas.openxmlformats.org/presentationml/2006/ole">
                <mc:AlternateContent xmlns:mc="http://schemas.openxmlformats.org/markup-compatibility/2006">
                  <mc:Choice xmlns:v="urn:schemas-microsoft-com:vml" Requires="v">
                    <p:oleObj spid="_x0000_s56533" name="Clip" r:id="rId6" imgW="1307079" imgH="1083682" progId="MS_ClipArt_Gallery.2">
                      <p:embed/>
                    </p:oleObj>
                  </mc:Choice>
                  <mc:Fallback>
                    <p:oleObj name="Clip" r:id="rId6" imgW="1307079" imgH="1083682" progId="MS_ClipArt_Gallery.2">
                      <p:embed/>
                      <p:pic>
                        <p:nvPicPr>
                          <p:cNvPr id="0" name="Object 10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1" y="929"/>
                            <a:ext cx="333"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56397" name="Group 110"/>
              <p:cNvGrpSpPr>
                <a:grpSpLocks/>
              </p:cNvGrpSpPr>
              <p:nvPr/>
            </p:nvGrpSpPr>
            <p:grpSpPr bwMode="auto">
              <a:xfrm>
                <a:off x="2366" y="1145"/>
                <a:ext cx="987" cy="1036"/>
                <a:chOff x="2956" y="969"/>
                <a:chExt cx="513" cy="529"/>
              </a:xfrm>
            </p:grpSpPr>
            <p:sp>
              <p:nvSpPr>
                <p:cNvPr id="56398" name="Rectangle 111"/>
                <p:cNvSpPr>
                  <a:spLocks noChangeArrowheads="1"/>
                </p:cNvSpPr>
                <p:nvPr/>
              </p:nvSpPr>
              <p:spPr bwMode="auto">
                <a:xfrm>
                  <a:off x="3018" y="969"/>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56399" name="Rectangle 112"/>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56400" name="Rectangle 113"/>
                <p:cNvSpPr>
                  <a:spLocks noChangeArrowheads="1"/>
                </p:cNvSpPr>
                <p:nvPr/>
              </p:nvSpPr>
              <p:spPr bwMode="auto">
                <a:xfrm>
                  <a:off x="3000" y="1185"/>
                  <a:ext cx="432"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56401" name="Text Box 114"/>
                <p:cNvSpPr txBox="1">
                  <a:spLocks noChangeArrowheads="1"/>
                </p:cNvSpPr>
                <p:nvPr/>
              </p:nvSpPr>
              <p:spPr bwMode="auto">
                <a:xfrm>
                  <a:off x="2956" y="978"/>
                  <a:ext cx="513"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2000"/>
                    <a:t>application</a:t>
                  </a:r>
                </a:p>
                <a:p>
                  <a:pPr algn="ctr">
                    <a:spcBef>
                      <a:spcPct val="0"/>
                    </a:spcBef>
                    <a:buFontTx/>
                    <a:buNone/>
                  </a:pPr>
                  <a:r>
                    <a:rPr lang="en-US" altLang="en-US" sz="2000"/>
                    <a:t>transport</a:t>
                  </a:r>
                </a:p>
                <a:p>
                  <a:pPr algn="ctr">
                    <a:spcBef>
                      <a:spcPct val="0"/>
                    </a:spcBef>
                    <a:buFontTx/>
                    <a:buNone/>
                  </a:pPr>
                  <a:r>
                    <a:rPr lang="en-US" altLang="en-US" sz="2000">
                      <a:solidFill>
                        <a:schemeClr val="bg1"/>
                      </a:solidFill>
                    </a:rPr>
                    <a:t>network</a:t>
                  </a:r>
                  <a:endParaRPr lang="en-US" altLang="en-US" sz="2000"/>
                </a:p>
                <a:p>
                  <a:pPr algn="ctr">
                    <a:spcBef>
                      <a:spcPct val="0"/>
                    </a:spcBef>
                    <a:buFontTx/>
                    <a:buNone/>
                  </a:pPr>
                  <a:r>
                    <a:rPr lang="en-US" altLang="en-US" sz="2000"/>
                    <a:t>data link</a:t>
                  </a:r>
                </a:p>
                <a:p>
                  <a:pPr algn="ctr">
                    <a:spcBef>
                      <a:spcPct val="0"/>
                    </a:spcBef>
                    <a:buFontTx/>
                    <a:buNone/>
                  </a:pPr>
                  <a:r>
                    <a:rPr lang="en-US" altLang="en-US" sz="2000"/>
                    <a:t>physical</a:t>
                  </a:r>
                  <a:endParaRPr lang="en-US" altLang="en-US" sz="2000">
                    <a:latin typeface="Times New Roman" charset="0"/>
                  </a:endParaRPr>
                </a:p>
              </p:txBody>
            </p:sp>
            <p:sp>
              <p:nvSpPr>
                <p:cNvPr id="56402" name="Line 115"/>
                <p:cNvSpPr>
                  <a:spLocks noChangeShapeType="1"/>
                </p:cNvSpPr>
                <p:nvPr/>
              </p:nvSpPr>
              <p:spPr bwMode="auto">
                <a:xfrm>
                  <a:off x="2997" y="119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03" name="Line 116"/>
                <p:cNvSpPr>
                  <a:spLocks noChangeShapeType="1"/>
                </p:cNvSpPr>
                <p:nvPr/>
              </p:nvSpPr>
              <p:spPr bwMode="auto">
                <a:xfrm>
                  <a:off x="3003" y="129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04" name="Line 117"/>
                <p:cNvSpPr>
                  <a:spLocks noChangeShapeType="1"/>
                </p:cNvSpPr>
                <p:nvPr/>
              </p:nvSpPr>
              <p:spPr bwMode="auto">
                <a:xfrm>
                  <a:off x="3003" y="137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05" name="Line 118"/>
                <p:cNvSpPr>
                  <a:spLocks noChangeShapeType="1"/>
                </p:cNvSpPr>
                <p:nvPr/>
              </p:nvSpPr>
              <p:spPr bwMode="auto">
                <a:xfrm>
                  <a:off x="3003" y="1092"/>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56343" name="Line 119"/>
            <p:cNvSpPr>
              <a:spLocks noChangeShapeType="1"/>
            </p:cNvSpPr>
            <p:nvPr/>
          </p:nvSpPr>
          <p:spPr bwMode="auto">
            <a:xfrm rot="-5400000" flipH="1" flipV="1">
              <a:off x="4234" y="2966"/>
              <a:ext cx="4" cy="8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44" name="Text Box 120"/>
            <p:cNvSpPr txBox="1">
              <a:spLocks noChangeArrowheads="1"/>
            </p:cNvSpPr>
            <p:nvPr/>
          </p:nvSpPr>
          <p:spPr bwMode="auto">
            <a:xfrm>
              <a:off x="1214" y="2930"/>
              <a:ext cx="10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1. Initiate call</a:t>
              </a:r>
              <a:endParaRPr lang="en-US" altLang="en-US" sz="2400">
                <a:latin typeface="Times New Roman" charset="0"/>
              </a:endParaRPr>
            </a:p>
          </p:txBody>
        </p:sp>
        <p:sp>
          <p:nvSpPr>
            <p:cNvPr id="56345" name="Freeform 121"/>
            <p:cNvSpPr>
              <a:spLocks/>
            </p:cNvSpPr>
            <p:nvPr/>
          </p:nvSpPr>
          <p:spPr bwMode="auto">
            <a:xfrm>
              <a:off x="1296" y="3150"/>
              <a:ext cx="3342" cy="543"/>
            </a:xfrm>
            <a:custGeom>
              <a:avLst/>
              <a:gdLst>
                <a:gd name="T0" fmla="*/ 0 w 3342"/>
                <a:gd name="T1" fmla="*/ 0 h 543"/>
                <a:gd name="T2" fmla="*/ 3 w 3342"/>
                <a:gd name="T3" fmla="*/ 234 h 543"/>
                <a:gd name="T4" fmla="*/ 939 w 3342"/>
                <a:gd name="T5" fmla="*/ 234 h 543"/>
                <a:gd name="T6" fmla="*/ 1617 w 3342"/>
                <a:gd name="T7" fmla="*/ 543 h 543"/>
                <a:gd name="T8" fmla="*/ 1818 w 3342"/>
                <a:gd name="T9" fmla="*/ 543 h 543"/>
                <a:gd name="T10" fmla="*/ 2364 w 3342"/>
                <a:gd name="T11" fmla="*/ 300 h 543"/>
                <a:gd name="T12" fmla="*/ 3342 w 3342"/>
                <a:gd name="T13" fmla="*/ 306 h 543"/>
                <a:gd name="T14" fmla="*/ 3336 w 3342"/>
                <a:gd name="T15" fmla="*/ 12 h 543"/>
                <a:gd name="T16" fmla="*/ 0 60000 65536"/>
                <a:gd name="T17" fmla="*/ 0 60000 65536"/>
                <a:gd name="T18" fmla="*/ 0 60000 65536"/>
                <a:gd name="T19" fmla="*/ 0 60000 65536"/>
                <a:gd name="T20" fmla="*/ 0 60000 65536"/>
                <a:gd name="T21" fmla="*/ 0 60000 65536"/>
                <a:gd name="T22" fmla="*/ 0 60000 65536"/>
                <a:gd name="T23" fmla="*/ 0 60000 65536"/>
                <a:gd name="T24" fmla="*/ 0 w 3342"/>
                <a:gd name="T25" fmla="*/ 0 h 543"/>
                <a:gd name="T26" fmla="*/ 3342 w 3342"/>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42" h="543">
                  <a:moveTo>
                    <a:pt x="0" y="0"/>
                  </a:moveTo>
                  <a:lnTo>
                    <a:pt x="3" y="234"/>
                  </a:lnTo>
                  <a:lnTo>
                    <a:pt x="939" y="234"/>
                  </a:lnTo>
                  <a:lnTo>
                    <a:pt x="1617" y="543"/>
                  </a:lnTo>
                  <a:lnTo>
                    <a:pt x="1818" y="543"/>
                  </a:lnTo>
                  <a:lnTo>
                    <a:pt x="2364" y="300"/>
                  </a:lnTo>
                  <a:lnTo>
                    <a:pt x="3342" y="306"/>
                  </a:lnTo>
                  <a:lnTo>
                    <a:pt x="3336" y="12"/>
                  </a:lnTo>
                </a:path>
              </a:pathLst>
            </a:custGeom>
            <a:noFill/>
            <a:ln w="28575"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6346" name="Text Box 122"/>
            <p:cNvSpPr txBox="1">
              <a:spLocks noChangeArrowheads="1"/>
            </p:cNvSpPr>
            <p:nvPr/>
          </p:nvSpPr>
          <p:spPr bwMode="auto">
            <a:xfrm>
              <a:off x="3557" y="2972"/>
              <a:ext cx="11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2. incoming call</a:t>
              </a:r>
              <a:endParaRPr lang="en-US" altLang="en-US" sz="2400">
                <a:latin typeface="Times New Roman" charset="0"/>
              </a:endParaRPr>
            </a:p>
          </p:txBody>
        </p:sp>
        <p:sp>
          <p:nvSpPr>
            <p:cNvPr id="56347" name="Text Box 123"/>
            <p:cNvSpPr txBox="1">
              <a:spLocks noChangeArrowheads="1"/>
            </p:cNvSpPr>
            <p:nvPr/>
          </p:nvSpPr>
          <p:spPr bwMode="auto">
            <a:xfrm>
              <a:off x="3634" y="2762"/>
              <a:ext cx="102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3. Accept call</a:t>
              </a:r>
              <a:endParaRPr lang="en-US" altLang="en-US" sz="2400">
                <a:latin typeface="Times New Roman" charset="0"/>
              </a:endParaRPr>
            </a:p>
          </p:txBody>
        </p:sp>
        <p:sp>
          <p:nvSpPr>
            <p:cNvPr id="56348" name="Freeform 124"/>
            <p:cNvSpPr>
              <a:spLocks/>
            </p:cNvSpPr>
            <p:nvPr/>
          </p:nvSpPr>
          <p:spPr bwMode="auto">
            <a:xfrm>
              <a:off x="1362" y="2928"/>
              <a:ext cx="3186" cy="708"/>
            </a:xfrm>
            <a:custGeom>
              <a:avLst/>
              <a:gdLst>
                <a:gd name="T0" fmla="*/ 0 w 3186"/>
                <a:gd name="T1" fmla="*/ 12 h 708"/>
                <a:gd name="T2" fmla="*/ 0 w 3186"/>
                <a:gd name="T3" fmla="*/ 381 h 708"/>
                <a:gd name="T4" fmla="*/ 882 w 3186"/>
                <a:gd name="T5" fmla="*/ 384 h 708"/>
                <a:gd name="T6" fmla="*/ 1551 w 3186"/>
                <a:gd name="T7" fmla="*/ 708 h 708"/>
                <a:gd name="T8" fmla="*/ 1742 w 3186"/>
                <a:gd name="T9" fmla="*/ 708 h 708"/>
                <a:gd name="T10" fmla="*/ 2273 w 3186"/>
                <a:gd name="T11" fmla="*/ 476 h 708"/>
                <a:gd name="T12" fmla="*/ 3186 w 3186"/>
                <a:gd name="T13" fmla="*/ 470 h 708"/>
                <a:gd name="T14" fmla="*/ 3180 w 3186"/>
                <a:gd name="T15" fmla="*/ 0 h 708"/>
                <a:gd name="T16" fmla="*/ 0 60000 65536"/>
                <a:gd name="T17" fmla="*/ 0 60000 65536"/>
                <a:gd name="T18" fmla="*/ 0 60000 65536"/>
                <a:gd name="T19" fmla="*/ 0 60000 65536"/>
                <a:gd name="T20" fmla="*/ 0 60000 65536"/>
                <a:gd name="T21" fmla="*/ 0 60000 65536"/>
                <a:gd name="T22" fmla="*/ 0 60000 65536"/>
                <a:gd name="T23" fmla="*/ 0 60000 65536"/>
                <a:gd name="T24" fmla="*/ 0 w 3186"/>
                <a:gd name="T25" fmla="*/ 0 h 708"/>
                <a:gd name="T26" fmla="*/ 3186 w 3186"/>
                <a:gd name="T27" fmla="*/ 708 h 7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86" h="708">
                  <a:moveTo>
                    <a:pt x="0" y="12"/>
                  </a:moveTo>
                  <a:lnTo>
                    <a:pt x="0" y="381"/>
                  </a:lnTo>
                  <a:lnTo>
                    <a:pt x="882" y="384"/>
                  </a:lnTo>
                  <a:lnTo>
                    <a:pt x="1551" y="708"/>
                  </a:lnTo>
                  <a:lnTo>
                    <a:pt x="1742" y="708"/>
                  </a:lnTo>
                  <a:lnTo>
                    <a:pt x="2273" y="476"/>
                  </a:lnTo>
                  <a:lnTo>
                    <a:pt x="3186" y="470"/>
                  </a:lnTo>
                  <a:lnTo>
                    <a:pt x="3180" y="0"/>
                  </a:lnTo>
                </a:path>
              </a:pathLst>
            </a:custGeom>
            <a:noFill/>
            <a:ln w="28575" cap="flat" cmpd="sng">
              <a:solidFill>
                <a:srgbClr val="FF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6349" name="Text Box 125"/>
            <p:cNvSpPr txBox="1">
              <a:spLocks noChangeArrowheads="1"/>
            </p:cNvSpPr>
            <p:nvPr/>
          </p:nvSpPr>
          <p:spPr bwMode="auto">
            <a:xfrm>
              <a:off x="1192" y="2750"/>
              <a:ext cx="125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4. Call connected</a:t>
              </a:r>
              <a:endParaRPr lang="en-US" altLang="en-US" sz="2400">
                <a:latin typeface="Times New Roman" charset="0"/>
              </a:endParaRPr>
            </a:p>
          </p:txBody>
        </p:sp>
        <p:sp>
          <p:nvSpPr>
            <p:cNvPr id="56350" name="Text Box 126"/>
            <p:cNvSpPr txBox="1">
              <a:spLocks noChangeArrowheads="1"/>
            </p:cNvSpPr>
            <p:nvPr/>
          </p:nvSpPr>
          <p:spPr bwMode="auto">
            <a:xfrm>
              <a:off x="1211" y="2558"/>
              <a:ext cx="14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chemeClr val="accent2"/>
                  </a:solidFill>
                </a:rPr>
                <a:t>5. Data flow begins</a:t>
              </a:r>
              <a:endParaRPr lang="en-US" altLang="en-US" sz="2400">
                <a:latin typeface="Times New Roman" charset="0"/>
              </a:endParaRPr>
            </a:p>
          </p:txBody>
        </p:sp>
        <p:sp>
          <p:nvSpPr>
            <p:cNvPr id="56351" name="Text Box 127"/>
            <p:cNvSpPr txBox="1">
              <a:spLocks noChangeArrowheads="1"/>
            </p:cNvSpPr>
            <p:nvPr/>
          </p:nvSpPr>
          <p:spPr bwMode="auto">
            <a:xfrm>
              <a:off x="3530" y="2528"/>
              <a:ext cx="113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chemeClr val="accent2"/>
                  </a:solidFill>
                </a:rPr>
                <a:t>6. Receive data</a:t>
              </a:r>
              <a:endParaRPr lang="en-US" altLang="en-US" sz="2400">
                <a:latin typeface="Times New Roman" charset="0"/>
              </a:endParaRPr>
            </a:p>
          </p:txBody>
        </p:sp>
        <p:sp>
          <p:nvSpPr>
            <p:cNvPr id="56352" name="Freeform 128"/>
            <p:cNvSpPr>
              <a:spLocks/>
            </p:cNvSpPr>
            <p:nvPr/>
          </p:nvSpPr>
          <p:spPr bwMode="auto">
            <a:xfrm>
              <a:off x="1404" y="2724"/>
              <a:ext cx="3084" cy="846"/>
            </a:xfrm>
            <a:custGeom>
              <a:avLst/>
              <a:gdLst>
                <a:gd name="T0" fmla="*/ 0 w 3084"/>
                <a:gd name="T1" fmla="*/ 18 h 846"/>
                <a:gd name="T2" fmla="*/ 0 w 3084"/>
                <a:gd name="T3" fmla="*/ 531 h 846"/>
                <a:gd name="T4" fmla="*/ 846 w 3084"/>
                <a:gd name="T5" fmla="*/ 534 h 846"/>
                <a:gd name="T6" fmla="*/ 1485 w 3084"/>
                <a:gd name="T7" fmla="*/ 846 h 846"/>
                <a:gd name="T8" fmla="*/ 1698 w 3084"/>
                <a:gd name="T9" fmla="*/ 843 h 846"/>
                <a:gd name="T10" fmla="*/ 2238 w 3084"/>
                <a:gd name="T11" fmla="*/ 633 h 846"/>
                <a:gd name="T12" fmla="*/ 3084 w 3084"/>
                <a:gd name="T13" fmla="*/ 633 h 846"/>
                <a:gd name="T14" fmla="*/ 3081 w 3084"/>
                <a:gd name="T15" fmla="*/ 0 h 846"/>
                <a:gd name="T16" fmla="*/ 0 60000 65536"/>
                <a:gd name="T17" fmla="*/ 0 60000 65536"/>
                <a:gd name="T18" fmla="*/ 0 60000 65536"/>
                <a:gd name="T19" fmla="*/ 0 60000 65536"/>
                <a:gd name="T20" fmla="*/ 0 60000 65536"/>
                <a:gd name="T21" fmla="*/ 0 60000 65536"/>
                <a:gd name="T22" fmla="*/ 0 60000 65536"/>
                <a:gd name="T23" fmla="*/ 0 60000 65536"/>
                <a:gd name="T24" fmla="*/ 0 w 3084"/>
                <a:gd name="T25" fmla="*/ 0 h 846"/>
                <a:gd name="T26" fmla="*/ 3084 w 3084"/>
                <a:gd name="T27" fmla="*/ 846 h 8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84" h="846">
                  <a:moveTo>
                    <a:pt x="0" y="18"/>
                  </a:moveTo>
                  <a:lnTo>
                    <a:pt x="0" y="531"/>
                  </a:lnTo>
                  <a:lnTo>
                    <a:pt x="846" y="534"/>
                  </a:lnTo>
                  <a:lnTo>
                    <a:pt x="1485" y="846"/>
                  </a:lnTo>
                  <a:lnTo>
                    <a:pt x="1698" y="843"/>
                  </a:lnTo>
                  <a:lnTo>
                    <a:pt x="2238" y="633"/>
                  </a:lnTo>
                  <a:lnTo>
                    <a:pt x="3084" y="633"/>
                  </a:lnTo>
                  <a:lnTo>
                    <a:pt x="3081" y="0"/>
                  </a:lnTo>
                </a:path>
              </a:pathLst>
            </a:custGeom>
            <a:noFill/>
            <a:ln w="57150" cap="flat" cmpd="sng">
              <a:solidFill>
                <a:schemeClr val="accent2"/>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56353" name="Group 129"/>
            <p:cNvGrpSpPr>
              <a:grpSpLocks/>
            </p:cNvGrpSpPr>
            <p:nvPr/>
          </p:nvGrpSpPr>
          <p:grpSpPr bwMode="auto">
            <a:xfrm>
              <a:off x="2214" y="3302"/>
              <a:ext cx="1594" cy="378"/>
              <a:chOff x="2214" y="3302"/>
              <a:chExt cx="1594" cy="378"/>
            </a:xfrm>
          </p:grpSpPr>
          <p:grpSp>
            <p:nvGrpSpPr>
              <p:cNvPr id="56354" name="Group 130"/>
              <p:cNvGrpSpPr>
                <a:grpSpLocks/>
              </p:cNvGrpSpPr>
              <p:nvPr/>
            </p:nvGrpSpPr>
            <p:grpSpPr bwMode="auto">
              <a:xfrm>
                <a:off x="2214" y="3302"/>
                <a:ext cx="316" cy="147"/>
                <a:chOff x="3120" y="2318"/>
                <a:chExt cx="316" cy="147"/>
              </a:xfrm>
            </p:grpSpPr>
            <p:sp>
              <p:nvSpPr>
                <p:cNvPr id="56383" name="Oval 131"/>
                <p:cNvSpPr>
                  <a:spLocks noChangeArrowheads="1"/>
                </p:cNvSpPr>
                <p:nvPr/>
              </p:nvSpPr>
              <p:spPr bwMode="auto">
                <a:xfrm>
                  <a:off x="3123" y="2384"/>
                  <a:ext cx="313" cy="81"/>
                </a:xfrm>
                <a:prstGeom prst="ellipse">
                  <a:avLst/>
                </a:prstGeom>
                <a:solidFill>
                  <a:srgbClr val="FF0000"/>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56384" name="Line 132"/>
                <p:cNvSpPr>
                  <a:spLocks noChangeShapeType="1"/>
                </p:cNvSpPr>
                <p:nvPr/>
              </p:nvSpPr>
              <p:spPr bwMode="auto">
                <a:xfrm>
                  <a:off x="3123" y="237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85" name="Line 133"/>
                <p:cNvSpPr>
                  <a:spLocks noChangeShapeType="1"/>
                </p:cNvSpPr>
                <p:nvPr/>
              </p:nvSpPr>
              <p:spPr bwMode="auto">
                <a:xfrm>
                  <a:off x="3436" y="237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86" name="Rectangle 134"/>
                <p:cNvSpPr>
                  <a:spLocks noChangeArrowheads="1"/>
                </p:cNvSpPr>
                <p:nvPr/>
              </p:nvSpPr>
              <p:spPr bwMode="auto">
                <a:xfrm>
                  <a:off x="3123" y="2377"/>
                  <a:ext cx="310" cy="4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56387" name="Oval 135"/>
                <p:cNvSpPr>
                  <a:spLocks noChangeArrowheads="1"/>
                </p:cNvSpPr>
                <p:nvPr/>
              </p:nvSpPr>
              <p:spPr bwMode="auto">
                <a:xfrm>
                  <a:off x="3120" y="2318"/>
                  <a:ext cx="313" cy="95"/>
                </a:xfrm>
                <a:prstGeom prst="ellipse">
                  <a:avLst/>
                </a:prstGeom>
                <a:solidFill>
                  <a:srgbClr val="FF0000"/>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56388" name="Group 136"/>
                <p:cNvGrpSpPr>
                  <a:grpSpLocks/>
                </p:cNvGrpSpPr>
                <p:nvPr/>
              </p:nvGrpSpPr>
              <p:grpSpPr bwMode="auto">
                <a:xfrm>
                  <a:off x="3195" y="2339"/>
                  <a:ext cx="156" cy="55"/>
                  <a:chOff x="2848" y="848"/>
                  <a:chExt cx="140" cy="98"/>
                </a:xfrm>
              </p:grpSpPr>
              <p:sp>
                <p:nvSpPr>
                  <p:cNvPr id="56393" name="Line 13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94" name="Line 13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95" name="Line 13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6389" name="Group 140"/>
                <p:cNvGrpSpPr>
                  <a:grpSpLocks/>
                </p:cNvGrpSpPr>
                <p:nvPr/>
              </p:nvGrpSpPr>
              <p:grpSpPr bwMode="auto">
                <a:xfrm flipV="1">
                  <a:off x="3195" y="2338"/>
                  <a:ext cx="156" cy="56"/>
                  <a:chOff x="2848" y="848"/>
                  <a:chExt cx="140" cy="98"/>
                </a:xfrm>
              </p:grpSpPr>
              <p:sp>
                <p:nvSpPr>
                  <p:cNvPr id="56390" name="Line 14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91" name="Line 14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92" name="Line 14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56355" name="Group 144"/>
              <p:cNvGrpSpPr>
                <a:grpSpLocks/>
              </p:cNvGrpSpPr>
              <p:nvPr/>
            </p:nvGrpSpPr>
            <p:grpSpPr bwMode="auto">
              <a:xfrm>
                <a:off x="2808" y="3533"/>
                <a:ext cx="316" cy="147"/>
                <a:chOff x="3120" y="2318"/>
                <a:chExt cx="316" cy="147"/>
              </a:xfrm>
            </p:grpSpPr>
            <p:sp>
              <p:nvSpPr>
                <p:cNvPr id="56370" name="Oval 145"/>
                <p:cNvSpPr>
                  <a:spLocks noChangeArrowheads="1"/>
                </p:cNvSpPr>
                <p:nvPr/>
              </p:nvSpPr>
              <p:spPr bwMode="auto">
                <a:xfrm>
                  <a:off x="3123" y="2384"/>
                  <a:ext cx="313" cy="81"/>
                </a:xfrm>
                <a:prstGeom prst="ellipse">
                  <a:avLst/>
                </a:prstGeom>
                <a:solidFill>
                  <a:srgbClr val="FF0000"/>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56371" name="Line 146"/>
                <p:cNvSpPr>
                  <a:spLocks noChangeShapeType="1"/>
                </p:cNvSpPr>
                <p:nvPr/>
              </p:nvSpPr>
              <p:spPr bwMode="auto">
                <a:xfrm>
                  <a:off x="3123" y="237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72" name="Line 147"/>
                <p:cNvSpPr>
                  <a:spLocks noChangeShapeType="1"/>
                </p:cNvSpPr>
                <p:nvPr/>
              </p:nvSpPr>
              <p:spPr bwMode="auto">
                <a:xfrm>
                  <a:off x="3436" y="237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73" name="Rectangle 148"/>
                <p:cNvSpPr>
                  <a:spLocks noChangeArrowheads="1"/>
                </p:cNvSpPr>
                <p:nvPr/>
              </p:nvSpPr>
              <p:spPr bwMode="auto">
                <a:xfrm>
                  <a:off x="3123" y="2377"/>
                  <a:ext cx="310" cy="4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56374" name="Oval 149"/>
                <p:cNvSpPr>
                  <a:spLocks noChangeArrowheads="1"/>
                </p:cNvSpPr>
                <p:nvPr/>
              </p:nvSpPr>
              <p:spPr bwMode="auto">
                <a:xfrm>
                  <a:off x="3120" y="2318"/>
                  <a:ext cx="313" cy="95"/>
                </a:xfrm>
                <a:prstGeom prst="ellipse">
                  <a:avLst/>
                </a:prstGeom>
                <a:solidFill>
                  <a:srgbClr val="FF0000"/>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56375" name="Group 150"/>
                <p:cNvGrpSpPr>
                  <a:grpSpLocks/>
                </p:cNvGrpSpPr>
                <p:nvPr/>
              </p:nvGrpSpPr>
              <p:grpSpPr bwMode="auto">
                <a:xfrm>
                  <a:off x="3195" y="2339"/>
                  <a:ext cx="156" cy="55"/>
                  <a:chOff x="2848" y="848"/>
                  <a:chExt cx="140" cy="98"/>
                </a:xfrm>
              </p:grpSpPr>
              <p:sp>
                <p:nvSpPr>
                  <p:cNvPr id="56380" name="Line 15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81" name="Line 15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82" name="Line 15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6376" name="Group 154"/>
                <p:cNvGrpSpPr>
                  <a:grpSpLocks/>
                </p:cNvGrpSpPr>
                <p:nvPr/>
              </p:nvGrpSpPr>
              <p:grpSpPr bwMode="auto">
                <a:xfrm flipV="1">
                  <a:off x="3195" y="2338"/>
                  <a:ext cx="156" cy="56"/>
                  <a:chOff x="2848" y="848"/>
                  <a:chExt cx="140" cy="98"/>
                </a:xfrm>
              </p:grpSpPr>
              <p:sp>
                <p:nvSpPr>
                  <p:cNvPr id="56377" name="Line 15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78" name="Line 15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79" name="Line 15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56356" name="Group 158"/>
              <p:cNvGrpSpPr>
                <a:grpSpLocks/>
              </p:cNvGrpSpPr>
              <p:nvPr/>
            </p:nvGrpSpPr>
            <p:grpSpPr bwMode="auto">
              <a:xfrm>
                <a:off x="3492" y="3302"/>
                <a:ext cx="316" cy="147"/>
                <a:chOff x="3120" y="2318"/>
                <a:chExt cx="316" cy="147"/>
              </a:xfrm>
            </p:grpSpPr>
            <p:sp>
              <p:nvSpPr>
                <p:cNvPr id="56357" name="Oval 159"/>
                <p:cNvSpPr>
                  <a:spLocks noChangeArrowheads="1"/>
                </p:cNvSpPr>
                <p:nvPr/>
              </p:nvSpPr>
              <p:spPr bwMode="auto">
                <a:xfrm>
                  <a:off x="3123" y="2384"/>
                  <a:ext cx="313" cy="81"/>
                </a:xfrm>
                <a:prstGeom prst="ellipse">
                  <a:avLst/>
                </a:prstGeom>
                <a:solidFill>
                  <a:srgbClr val="FF0000"/>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56358" name="Line 160"/>
                <p:cNvSpPr>
                  <a:spLocks noChangeShapeType="1"/>
                </p:cNvSpPr>
                <p:nvPr/>
              </p:nvSpPr>
              <p:spPr bwMode="auto">
                <a:xfrm>
                  <a:off x="3123" y="237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59" name="Line 161"/>
                <p:cNvSpPr>
                  <a:spLocks noChangeShapeType="1"/>
                </p:cNvSpPr>
                <p:nvPr/>
              </p:nvSpPr>
              <p:spPr bwMode="auto">
                <a:xfrm>
                  <a:off x="3436" y="237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60" name="Rectangle 162"/>
                <p:cNvSpPr>
                  <a:spLocks noChangeArrowheads="1"/>
                </p:cNvSpPr>
                <p:nvPr/>
              </p:nvSpPr>
              <p:spPr bwMode="auto">
                <a:xfrm>
                  <a:off x="3123" y="2377"/>
                  <a:ext cx="310" cy="4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56361" name="Oval 163"/>
                <p:cNvSpPr>
                  <a:spLocks noChangeArrowheads="1"/>
                </p:cNvSpPr>
                <p:nvPr/>
              </p:nvSpPr>
              <p:spPr bwMode="auto">
                <a:xfrm>
                  <a:off x="3120" y="2318"/>
                  <a:ext cx="313" cy="95"/>
                </a:xfrm>
                <a:prstGeom prst="ellipse">
                  <a:avLst/>
                </a:prstGeom>
                <a:solidFill>
                  <a:srgbClr val="FF0000"/>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56362" name="Group 164"/>
                <p:cNvGrpSpPr>
                  <a:grpSpLocks/>
                </p:cNvGrpSpPr>
                <p:nvPr/>
              </p:nvGrpSpPr>
              <p:grpSpPr bwMode="auto">
                <a:xfrm>
                  <a:off x="3195" y="2339"/>
                  <a:ext cx="156" cy="55"/>
                  <a:chOff x="2848" y="848"/>
                  <a:chExt cx="140" cy="98"/>
                </a:xfrm>
              </p:grpSpPr>
              <p:sp>
                <p:nvSpPr>
                  <p:cNvPr id="56367" name="Line 16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68" name="Line 16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69" name="Line 16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6363" name="Group 168"/>
                <p:cNvGrpSpPr>
                  <a:grpSpLocks/>
                </p:cNvGrpSpPr>
                <p:nvPr/>
              </p:nvGrpSpPr>
              <p:grpSpPr bwMode="auto">
                <a:xfrm flipV="1">
                  <a:off x="3195" y="2338"/>
                  <a:ext cx="156" cy="56"/>
                  <a:chOff x="2848" y="848"/>
                  <a:chExt cx="140" cy="98"/>
                </a:xfrm>
              </p:grpSpPr>
              <p:sp>
                <p:nvSpPr>
                  <p:cNvPr id="56364" name="Line 16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65" name="Line 17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66" name="Line 17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grpSp>
      <p:sp>
        <p:nvSpPr>
          <p:cNvPr id="5" name="灯片编号占位符 4"/>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7A0B5EEA-1F15-3E41-B5E6-08D5A8AC662A}" type="slidenum">
              <a:rPr lang="en-US" altLang="en-US" sz="1200" smtClean="0">
                <a:latin typeface="Comic Sans MS" charset="0"/>
              </a:rPr>
              <a:pPr>
                <a:defRPr/>
              </a:pPr>
              <a:t>25</a:t>
            </a:fld>
            <a:endParaRPr lang="en-US" altLang="en-US" sz="1200">
              <a:latin typeface="Comic Sans MS" charset="0"/>
            </a:endParaRPr>
          </a:p>
        </p:txBody>
      </p:sp>
      <p:sp>
        <p:nvSpPr>
          <p:cNvPr id="176" name="页脚占位符 1"/>
          <p:cNvSpPr>
            <a:spLocks noGrp="1"/>
          </p:cNvSpPr>
          <p:nvPr>
            <p:ph type="ftr" sz="quarter" idx="10"/>
          </p:nvPr>
        </p:nvSpPr>
        <p:spPr>
          <a:xfrm>
            <a:off x="685800" y="6248400"/>
            <a:ext cx="3581400" cy="304800"/>
          </a:xfrm>
        </p:spPr>
        <p:txBody>
          <a:bodyPr/>
          <a:lstStyle/>
          <a:p>
            <a:pPr>
              <a:defRPr/>
            </a:pPr>
            <a:r>
              <a:rPr lang="en-US" dirty="0"/>
              <a:t>CSci4211:           Network Data Plane Part 3</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ChangeArrowheads="1"/>
          </p:cNvSpPr>
          <p:nvPr>
            <p:ph type="title"/>
          </p:nvPr>
        </p:nvSpPr>
        <p:spPr>
          <a:xfrm>
            <a:off x="609600" y="228600"/>
            <a:ext cx="7772400" cy="914400"/>
          </a:xfrm>
        </p:spPr>
        <p:txBody>
          <a:bodyPr/>
          <a:lstStyle/>
          <a:p>
            <a:pPr>
              <a:defRPr/>
            </a:pPr>
            <a:r>
              <a:rPr lang="en-US" altLang="en-US" sz="3600"/>
              <a:t>Virtual Circuit Setup/Teardown</a:t>
            </a:r>
          </a:p>
        </p:txBody>
      </p:sp>
      <p:sp>
        <p:nvSpPr>
          <p:cNvPr id="71685" name="Rectangle 3"/>
          <p:cNvSpPr>
            <a:spLocks noGrp="1" noChangeArrowheads="1"/>
          </p:cNvSpPr>
          <p:nvPr>
            <p:ph type="body" idx="1"/>
          </p:nvPr>
        </p:nvSpPr>
        <p:spPr>
          <a:xfrm>
            <a:off x="228600" y="1066800"/>
            <a:ext cx="8458200" cy="4800600"/>
          </a:xfrm>
        </p:spPr>
        <p:txBody>
          <a:bodyPr/>
          <a:lstStyle/>
          <a:p>
            <a:pPr>
              <a:lnSpc>
                <a:spcPct val="90000"/>
              </a:lnSpc>
              <a:buFontTx/>
              <a:buNone/>
              <a:defRPr/>
            </a:pPr>
            <a:r>
              <a:rPr lang="en-US" altLang="en-US" sz="2400" dirty="0">
                <a:solidFill>
                  <a:srgbClr val="800000"/>
                </a:solidFill>
              </a:rPr>
              <a:t>Call Set-Up:</a:t>
            </a:r>
            <a:r>
              <a:rPr lang="en-US" altLang="en-US" sz="2200" dirty="0">
                <a:solidFill>
                  <a:srgbClr val="800000"/>
                </a:solidFill>
              </a:rPr>
              <a:t> </a:t>
            </a:r>
          </a:p>
          <a:p>
            <a:pPr>
              <a:lnSpc>
                <a:spcPct val="90000"/>
              </a:lnSpc>
              <a:defRPr/>
            </a:pPr>
            <a:r>
              <a:rPr lang="en-US" altLang="en-US" sz="2000" dirty="0"/>
              <a:t>Source: select a path from source to destination</a:t>
            </a:r>
          </a:p>
          <a:p>
            <a:pPr lvl="1">
              <a:lnSpc>
                <a:spcPct val="90000"/>
              </a:lnSpc>
              <a:defRPr/>
            </a:pPr>
            <a:r>
              <a:rPr lang="en-US" altLang="en-US" dirty="0"/>
              <a:t>Use routing table (which provides a </a:t>
            </a:r>
            <a:r>
              <a:rPr lang="ja-JP" altLang="en-US" dirty="0"/>
              <a:t>“</a:t>
            </a:r>
            <a:r>
              <a:rPr lang="en-US" altLang="ja-JP" dirty="0"/>
              <a:t>map of network</a:t>
            </a:r>
            <a:r>
              <a:rPr lang="ja-JP" altLang="en-US" dirty="0"/>
              <a:t>”</a:t>
            </a:r>
            <a:r>
              <a:rPr lang="en-US" altLang="ja-JP" dirty="0"/>
              <a:t>)</a:t>
            </a:r>
          </a:p>
          <a:p>
            <a:pPr>
              <a:lnSpc>
                <a:spcPct val="90000"/>
              </a:lnSpc>
              <a:defRPr/>
            </a:pPr>
            <a:r>
              <a:rPr lang="en-US" altLang="en-US" sz="2000" dirty="0"/>
              <a:t>Source: send VC setup request control (</a:t>
            </a:r>
            <a:r>
              <a:rPr lang="ja-JP" altLang="en-US" sz="2000" dirty="0"/>
              <a:t>“</a:t>
            </a:r>
            <a:r>
              <a:rPr lang="en-US" altLang="ja-JP" sz="2000" dirty="0"/>
              <a:t>signaling</a:t>
            </a:r>
            <a:r>
              <a:rPr lang="ja-JP" altLang="en-US" sz="2000" dirty="0"/>
              <a:t>”</a:t>
            </a:r>
            <a:r>
              <a:rPr lang="en-US" altLang="ja-JP" sz="2000" dirty="0"/>
              <a:t>) packet</a:t>
            </a:r>
          </a:p>
          <a:p>
            <a:pPr lvl="1">
              <a:lnSpc>
                <a:spcPct val="90000"/>
              </a:lnSpc>
              <a:defRPr/>
            </a:pPr>
            <a:r>
              <a:rPr lang="en-US" altLang="en-US" sz="1800" dirty="0"/>
              <a:t>Specify path for the call, and also the (initial) output VCI </a:t>
            </a:r>
          </a:p>
          <a:p>
            <a:pPr lvl="1">
              <a:lnSpc>
                <a:spcPct val="90000"/>
              </a:lnSpc>
              <a:defRPr/>
            </a:pPr>
            <a:r>
              <a:rPr lang="en-US" altLang="en-US" sz="1800" dirty="0"/>
              <a:t>perhaps also resources to be reserved, if supported</a:t>
            </a:r>
          </a:p>
          <a:p>
            <a:pPr>
              <a:lnSpc>
                <a:spcPct val="90000"/>
              </a:lnSpc>
              <a:defRPr/>
            </a:pPr>
            <a:r>
              <a:rPr lang="en-US" altLang="en-US" sz="2000" dirty="0"/>
              <a:t>Each router along the path:</a:t>
            </a:r>
          </a:p>
          <a:p>
            <a:pPr lvl="1">
              <a:lnSpc>
                <a:spcPct val="90000"/>
              </a:lnSpc>
              <a:defRPr/>
            </a:pPr>
            <a:r>
              <a:rPr lang="en-US" altLang="en-US" sz="1800" dirty="0"/>
              <a:t>Determine output port and  choose a </a:t>
            </a:r>
            <a:r>
              <a:rPr lang="en-US" altLang="en-US" sz="1800" dirty="0">
                <a:solidFill>
                  <a:srgbClr val="FF0000"/>
                </a:solidFill>
              </a:rPr>
              <a:t>(local)</a:t>
            </a:r>
            <a:r>
              <a:rPr lang="en-US" altLang="en-US" sz="1800" dirty="0"/>
              <a:t> output VCI for the call</a:t>
            </a:r>
          </a:p>
          <a:p>
            <a:pPr lvl="2">
              <a:lnSpc>
                <a:spcPct val="90000"/>
              </a:lnSpc>
              <a:defRPr/>
            </a:pPr>
            <a:r>
              <a:rPr lang="en-US" altLang="en-US" dirty="0">
                <a:solidFill>
                  <a:srgbClr val="FF0000"/>
                </a:solidFill>
              </a:rPr>
              <a:t>need to ensure that NO two distinct VCs leaving the same output port have the same VCI!</a:t>
            </a:r>
          </a:p>
          <a:p>
            <a:pPr lvl="1">
              <a:lnSpc>
                <a:spcPct val="90000"/>
              </a:lnSpc>
              <a:defRPr/>
            </a:pPr>
            <a:r>
              <a:rPr lang="en-US" altLang="en-US" sz="1800" dirty="0"/>
              <a:t>Update VCI translation table (</a:t>
            </a:r>
            <a:r>
              <a:rPr lang="ja-JP" altLang="en-US" sz="1800" dirty="0"/>
              <a:t>“</a:t>
            </a:r>
            <a:r>
              <a:rPr lang="en-US" altLang="ja-JP" sz="1800" dirty="0"/>
              <a:t>forwarding table</a:t>
            </a:r>
            <a:r>
              <a:rPr lang="ja-JP" altLang="en-US" sz="1800" dirty="0"/>
              <a:t>”</a:t>
            </a:r>
            <a:r>
              <a:rPr lang="en-US" altLang="ja-JP" sz="1800" dirty="0"/>
              <a:t>)</a:t>
            </a:r>
          </a:p>
          <a:p>
            <a:pPr lvl="2">
              <a:lnSpc>
                <a:spcPct val="90000"/>
              </a:lnSpc>
              <a:defRPr/>
            </a:pPr>
            <a:r>
              <a:rPr lang="en-US" altLang="en-US" dirty="0">
                <a:solidFill>
                  <a:schemeClr val="tx2"/>
                </a:solidFill>
              </a:rPr>
              <a:t>add an entry, establishing an mapping between incoming VCI &amp; port no.  and outgoing VCI &amp; port no. for the call</a:t>
            </a:r>
          </a:p>
          <a:p>
            <a:pPr lvl="2">
              <a:lnSpc>
                <a:spcPct val="90000"/>
              </a:lnSpc>
              <a:defRPr/>
            </a:pPr>
            <a:endParaRPr lang="en-US" altLang="en-US" dirty="0">
              <a:solidFill>
                <a:schemeClr val="tx2"/>
              </a:solidFill>
            </a:endParaRPr>
          </a:p>
          <a:p>
            <a:pPr>
              <a:lnSpc>
                <a:spcPct val="90000"/>
              </a:lnSpc>
              <a:buFontTx/>
              <a:buNone/>
              <a:defRPr/>
            </a:pPr>
            <a:r>
              <a:rPr lang="en-US" altLang="en-US" sz="2400" dirty="0">
                <a:solidFill>
                  <a:srgbClr val="800000"/>
                </a:solidFill>
              </a:rPr>
              <a:t>Call Tear-Down: similar, but remove entry instead</a:t>
            </a:r>
          </a:p>
        </p:txBody>
      </p:sp>
      <p:sp>
        <p:nvSpPr>
          <p:cNvPr id="5" name="灯片编号占位符 4"/>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12563902-9DF0-4A45-8002-89B7CECA2B27}" type="slidenum">
              <a:rPr lang="en-US" altLang="en-US" sz="1200" smtClean="0">
                <a:latin typeface="Comic Sans MS" charset="0"/>
              </a:rPr>
              <a:pPr>
                <a:defRPr/>
              </a:pPr>
              <a:t>26</a:t>
            </a:fld>
            <a:endParaRPr lang="en-US" altLang="en-US" sz="1200">
              <a:latin typeface="Comic Sans MS" charset="0"/>
            </a:endParaRPr>
          </a:p>
        </p:txBody>
      </p:sp>
      <p:sp>
        <p:nvSpPr>
          <p:cNvPr id="7" name="页脚占位符 1"/>
          <p:cNvSpPr>
            <a:spLocks noGrp="1"/>
          </p:cNvSpPr>
          <p:nvPr>
            <p:ph type="ftr" sz="quarter" idx="10"/>
          </p:nvPr>
        </p:nvSpPr>
        <p:spPr>
          <a:xfrm>
            <a:off x="685800" y="6248400"/>
            <a:ext cx="3581400" cy="304800"/>
          </a:xfrm>
        </p:spPr>
        <p:txBody>
          <a:bodyPr/>
          <a:lstStyle/>
          <a:p>
            <a:pPr>
              <a:defRPr/>
            </a:pPr>
            <a:r>
              <a:rPr lang="en-US" dirty="0"/>
              <a:t>CSci4211:           Network Data Plane Part 3</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7" name="Picture 2" descr="fig-vc-transl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28600"/>
            <a:ext cx="7696200" cy="562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18" name="Line 3"/>
          <p:cNvSpPr>
            <a:spLocks noChangeShapeType="1"/>
          </p:cNvSpPr>
          <p:nvPr/>
        </p:nvSpPr>
        <p:spPr bwMode="auto">
          <a:xfrm>
            <a:off x="457200" y="3429000"/>
            <a:ext cx="830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19" name="Text Box 5"/>
          <p:cNvSpPr txBox="1">
            <a:spLocks noChangeArrowheads="1"/>
          </p:cNvSpPr>
          <p:nvPr/>
        </p:nvSpPr>
        <p:spPr bwMode="auto">
          <a:xfrm>
            <a:off x="228600" y="5486400"/>
            <a:ext cx="8686800" cy="701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50000"/>
              </a:spcBef>
              <a:buFontTx/>
              <a:buNone/>
            </a:pPr>
            <a:r>
              <a:rPr lang="en-US" altLang="en-US" sz="2000" b="1">
                <a:solidFill>
                  <a:srgbClr val="FF0000"/>
                </a:solidFill>
                <a:latin typeface="Times New Roman" charset="0"/>
              </a:rPr>
              <a:t>During data packet forwarding phase, input VCI is used to look up the table, and is </a:t>
            </a:r>
            <a:r>
              <a:rPr lang="ja-JP" altLang="en-US" sz="2000" b="1">
                <a:solidFill>
                  <a:srgbClr val="FF0000"/>
                </a:solidFill>
                <a:latin typeface="Times New Roman" charset="0"/>
              </a:rPr>
              <a:t>“</a:t>
            </a:r>
            <a:r>
              <a:rPr lang="en-US" altLang="ja-JP" sz="2000" b="1">
                <a:solidFill>
                  <a:srgbClr val="FF0000"/>
                </a:solidFill>
                <a:latin typeface="Times New Roman" charset="0"/>
              </a:rPr>
              <a:t>swapped</a:t>
            </a:r>
            <a:r>
              <a:rPr lang="ja-JP" altLang="en-US" sz="2000" b="1">
                <a:solidFill>
                  <a:srgbClr val="FF0000"/>
                </a:solidFill>
                <a:latin typeface="Times New Roman" charset="0"/>
              </a:rPr>
              <a:t>”</a:t>
            </a:r>
            <a:r>
              <a:rPr lang="en-US" altLang="ja-JP" sz="2000" b="1">
                <a:solidFill>
                  <a:srgbClr val="FF0000"/>
                </a:solidFill>
                <a:latin typeface="Times New Roman" charset="0"/>
              </a:rPr>
              <a:t> w/ output VCI  (VCI translation, or </a:t>
            </a:r>
            <a:r>
              <a:rPr lang="ja-JP" altLang="en-US" sz="2000" b="1">
                <a:solidFill>
                  <a:srgbClr val="FF0000"/>
                </a:solidFill>
                <a:latin typeface="Times New Roman" charset="0"/>
              </a:rPr>
              <a:t>“</a:t>
            </a:r>
            <a:r>
              <a:rPr lang="en-US" altLang="ja-JP" sz="2000" b="1">
                <a:solidFill>
                  <a:srgbClr val="FF0000"/>
                </a:solidFill>
                <a:latin typeface="Times New Roman" charset="0"/>
              </a:rPr>
              <a:t>label swapping</a:t>
            </a:r>
            <a:r>
              <a:rPr lang="ja-JP" altLang="en-US" sz="2000" b="1">
                <a:solidFill>
                  <a:srgbClr val="FF0000"/>
                </a:solidFill>
                <a:latin typeface="Times New Roman" charset="0"/>
              </a:rPr>
              <a:t>”</a:t>
            </a:r>
            <a:r>
              <a:rPr lang="en-US" altLang="ja-JP" sz="2000" b="1">
                <a:solidFill>
                  <a:srgbClr val="FF0000"/>
                </a:solidFill>
                <a:latin typeface="Times New Roman" charset="0"/>
              </a:rPr>
              <a:t>) </a:t>
            </a:r>
            <a:endParaRPr lang="en-US" altLang="en-US" sz="2000" b="1">
              <a:solidFill>
                <a:srgbClr val="FF0000"/>
              </a:solidFill>
              <a:latin typeface="Times New Roman" charset="0"/>
            </a:endParaRPr>
          </a:p>
        </p:txBody>
      </p:sp>
      <p:sp>
        <p:nvSpPr>
          <p:cNvPr id="60420" name="Text Box 7"/>
          <p:cNvSpPr txBox="1">
            <a:spLocks noChangeArrowheads="1"/>
          </p:cNvSpPr>
          <p:nvPr/>
        </p:nvSpPr>
        <p:spPr bwMode="auto">
          <a:xfrm>
            <a:off x="304800" y="2895600"/>
            <a:ext cx="861060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50000"/>
              </a:spcBef>
              <a:buFontTx/>
              <a:buNone/>
            </a:pPr>
            <a:r>
              <a:rPr lang="en-US" altLang="en-US" sz="2000" b="1">
                <a:solidFill>
                  <a:srgbClr val="FF0000"/>
                </a:solidFill>
                <a:latin typeface="Times New Roman" charset="0"/>
              </a:rPr>
              <a:t>VCI translation table (aka </a:t>
            </a:r>
            <a:r>
              <a:rPr lang="ja-JP" altLang="en-US" sz="2000" b="1">
                <a:solidFill>
                  <a:srgbClr val="FF0000"/>
                </a:solidFill>
                <a:latin typeface="Times New Roman" charset="0"/>
              </a:rPr>
              <a:t>“</a:t>
            </a:r>
            <a:r>
              <a:rPr lang="en-US" altLang="ja-JP" sz="2000" b="1">
                <a:solidFill>
                  <a:srgbClr val="FF0000"/>
                </a:solidFill>
                <a:latin typeface="Times New Roman" charset="0"/>
              </a:rPr>
              <a:t>forwarding table</a:t>
            </a:r>
            <a:r>
              <a:rPr lang="ja-JP" altLang="en-US" sz="2000" b="1">
                <a:solidFill>
                  <a:srgbClr val="FF0000"/>
                </a:solidFill>
                <a:latin typeface="Times New Roman" charset="0"/>
              </a:rPr>
              <a:t>”</a:t>
            </a:r>
            <a:r>
              <a:rPr lang="en-US" altLang="ja-JP" sz="2000" b="1">
                <a:solidFill>
                  <a:srgbClr val="FF0000"/>
                </a:solidFill>
                <a:latin typeface="Times New Roman" charset="0"/>
              </a:rPr>
              <a:t>), built at call set-up phase </a:t>
            </a:r>
            <a:endParaRPr lang="en-US" altLang="en-US" sz="2000" b="1">
              <a:solidFill>
                <a:srgbClr val="FF0000"/>
              </a:solidFill>
              <a:latin typeface="Times New Roman" charset="0"/>
            </a:endParaRPr>
          </a:p>
        </p:txBody>
      </p:sp>
      <p:grpSp>
        <p:nvGrpSpPr>
          <p:cNvPr id="60421" name="Group 9"/>
          <p:cNvGrpSpPr>
            <a:grpSpLocks/>
          </p:cNvGrpSpPr>
          <p:nvPr/>
        </p:nvGrpSpPr>
        <p:grpSpPr bwMode="auto">
          <a:xfrm>
            <a:off x="533400" y="4038600"/>
            <a:ext cx="762000" cy="304800"/>
            <a:chOff x="336" y="2544"/>
            <a:chExt cx="480" cy="192"/>
          </a:xfrm>
        </p:grpSpPr>
        <p:sp>
          <p:nvSpPr>
            <p:cNvPr id="60444" name="Rectangle 6"/>
            <p:cNvSpPr>
              <a:spLocks noChangeArrowheads="1"/>
            </p:cNvSpPr>
            <p:nvPr/>
          </p:nvSpPr>
          <p:spPr bwMode="auto">
            <a:xfrm>
              <a:off x="336" y="2544"/>
              <a:ext cx="480" cy="19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0445" name="Rectangle 8"/>
            <p:cNvSpPr>
              <a:spLocks noChangeArrowheads="1"/>
            </p:cNvSpPr>
            <p:nvPr/>
          </p:nvSpPr>
          <p:spPr bwMode="auto">
            <a:xfrm>
              <a:off x="336" y="2544"/>
              <a:ext cx="144" cy="19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2400">
                  <a:latin typeface="Times New Roman" charset="0"/>
                </a:rPr>
                <a:t>1</a:t>
              </a:r>
            </a:p>
          </p:txBody>
        </p:sp>
      </p:grpSp>
      <p:sp>
        <p:nvSpPr>
          <p:cNvPr id="60422" name="Rectangle 17"/>
          <p:cNvSpPr>
            <a:spLocks noChangeArrowheads="1"/>
          </p:cNvSpPr>
          <p:nvPr/>
        </p:nvSpPr>
        <p:spPr bwMode="auto">
          <a:xfrm>
            <a:off x="609600" y="5029200"/>
            <a:ext cx="838200" cy="304800"/>
          </a:xfrm>
          <a:prstGeom prst="rect">
            <a:avLst/>
          </a:prstGeom>
          <a:solidFill>
            <a:srgbClr val="FF66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0423" name="Rectangle 18"/>
          <p:cNvSpPr>
            <a:spLocks noChangeArrowheads="1"/>
          </p:cNvSpPr>
          <p:nvPr/>
        </p:nvSpPr>
        <p:spPr bwMode="auto">
          <a:xfrm>
            <a:off x="609600" y="5029200"/>
            <a:ext cx="250825" cy="304800"/>
          </a:xfrm>
          <a:prstGeom prst="rect">
            <a:avLst/>
          </a:prstGeom>
          <a:solidFill>
            <a:srgbClr val="FF66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2400">
                <a:latin typeface="Times New Roman" charset="0"/>
              </a:rPr>
              <a:t>2</a:t>
            </a:r>
          </a:p>
        </p:txBody>
      </p:sp>
      <p:grpSp>
        <p:nvGrpSpPr>
          <p:cNvPr id="60424" name="Group 22"/>
          <p:cNvGrpSpPr>
            <a:grpSpLocks/>
          </p:cNvGrpSpPr>
          <p:nvPr/>
        </p:nvGrpSpPr>
        <p:grpSpPr bwMode="auto">
          <a:xfrm>
            <a:off x="6477000" y="4114800"/>
            <a:ext cx="838200" cy="304800"/>
            <a:chOff x="336" y="2544"/>
            <a:chExt cx="480" cy="192"/>
          </a:xfrm>
        </p:grpSpPr>
        <p:sp>
          <p:nvSpPr>
            <p:cNvPr id="60442" name="Rectangle 23"/>
            <p:cNvSpPr>
              <a:spLocks noChangeArrowheads="1"/>
            </p:cNvSpPr>
            <p:nvPr/>
          </p:nvSpPr>
          <p:spPr bwMode="auto">
            <a:xfrm>
              <a:off x="336" y="2544"/>
              <a:ext cx="480" cy="19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0443" name="Rectangle 24"/>
            <p:cNvSpPr>
              <a:spLocks noChangeArrowheads="1"/>
            </p:cNvSpPr>
            <p:nvPr/>
          </p:nvSpPr>
          <p:spPr bwMode="auto">
            <a:xfrm>
              <a:off x="336" y="2544"/>
              <a:ext cx="144" cy="19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2400">
                  <a:latin typeface="Times New Roman" charset="0"/>
                </a:rPr>
                <a:t>1</a:t>
              </a:r>
            </a:p>
          </p:txBody>
        </p:sp>
      </p:grpSp>
      <p:sp>
        <p:nvSpPr>
          <p:cNvPr id="60425" name="Rectangle 26"/>
          <p:cNvSpPr>
            <a:spLocks noChangeArrowheads="1"/>
          </p:cNvSpPr>
          <p:nvPr/>
        </p:nvSpPr>
        <p:spPr bwMode="auto">
          <a:xfrm>
            <a:off x="5638800" y="4114800"/>
            <a:ext cx="762000" cy="304800"/>
          </a:xfrm>
          <a:prstGeom prst="rect">
            <a:avLst/>
          </a:prstGeom>
          <a:solidFill>
            <a:srgbClr val="FF66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0426" name="Rectangle 27"/>
          <p:cNvSpPr>
            <a:spLocks noChangeArrowheads="1"/>
          </p:cNvSpPr>
          <p:nvPr/>
        </p:nvSpPr>
        <p:spPr bwMode="auto">
          <a:xfrm>
            <a:off x="5638800" y="4114800"/>
            <a:ext cx="228600" cy="304800"/>
          </a:xfrm>
          <a:prstGeom prst="rect">
            <a:avLst/>
          </a:prstGeom>
          <a:solidFill>
            <a:srgbClr val="FF66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2400">
                <a:latin typeface="Times New Roman" charset="0"/>
              </a:rPr>
              <a:t>3</a:t>
            </a:r>
          </a:p>
        </p:txBody>
      </p:sp>
      <p:sp>
        <p:nvSpPr>
          <p:cNvPr id="60427" name="Rectangle 32"/>
          <p:cNvSpPr>
            <a:spLocks noChangeArrowheads="1"/>
          </p:cNvSpPr>
          <p:nvPr/>
        </p:nvSpPr>
        <p:spPr bwMode="auto">
          <a:xfrm>
            <a:off x="1524000" y="5029200"/>
            <a:ext cx="838200" cy="304800"/>
          </a:xfrm>
          <a:prstGeom prst="rect">
            <a:avLst/>
          </a:prstGeom>
          <a:solidFill>
            <a:srgbClr val="0000FF"/>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0428" name="Rectangle 33"/>
          <p:cNvSpPr>
            <a:spLocks noChangeArrowheads="1"/>
          </p:cNvSpPr>
          <p:nvPr/>
        </p:nvSpPr>
        <p:spPr bwMode="auto">
          <a:xfrm>
            <a:off x="1524000" y="5029200"/>
            <a:ext cx="250825" cy="304800"/>
          </a:xfrm>
          <a:prstGeom prst="rect">
            <a:avLst/>
          </a:prstGeom>
          <a:solidFill>
            <a:srgbClr val="0000FF"/>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2400">
                <a:latin typeface="Times New Roman" charset="0"/>
              </a:rPr>
              <a:t>1</a:t>
            </a:r>
          </a:p>
        </p:txBody>
      </p:sp>
      <p:sp>
        <p:nvSpPr>
          <p:cNvPr id="60429" name="Rectangle 35"/>
          <p:cNvSpPr>
            <a:spLocks noChangeArrowheads="1"/>
          </p:cNvSpPr>
          <p:nvPr/>
        </p:nvSpPr>
        <p:spPr bwMode="auto">
          <a:xfrm>
            <a:off x="1524000" y="4038600"/>
            <a:ext cx="838200" cy="304800"/>
          </a:xfrm>
          <a:prstGeom prst="rect">
            <a:avLst/>
          </a:prstGeom>
          <a:solidFill>
            <a:srgbClr val="993366"/>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0430" name="Rectangle 36"/>
          <p:cNvSpPr>
            <a:spLocks noChangeArrowheads="1"/>
          </p:cNvSpPr>
          <p:nvPr/>
        </p:nvSpPr>
        <p:spPr bwMode="auto">
          <a:xfrm>
            <a:off x="1524000" y="4038600"/>
            <a:ext cx="250825" cy="304800"/>
          </a:xfrm>
          <a:prstGeom prst="rect">
            <a:avLst/>
          </a:prstGeom>
          <a:solidFill>
            <a:srgbClr val="993366"/>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2400">
                <a:latin typeface="Times New Roman" charset="0"/>
              </a:rPr>
              <a:t>2</a:t>
            </a:r>
          </a:p>
        </p:txBody>
      </p:sp>
      <p:sp>
        <p:nvSpPr>
          <p:cNvPr id="60431" name="Rectangle 44"/>
          <p:cNvSpPr>
            <a:spLocks noChangeArrowheads="1"/>
          </p:cNvSpPr>
          <p:nvPr/>
        </p:nvSpPr>
        <p:spPr bwMode="auto">
          <a:xfrm>
            <a:off x="7391400" y="4114800"/>
            <a:ext cx="914400" cy="304800"/>
          </a:xfrm>
          <a:prstGeom prst="rect">
            <a:avLst/>
          </a:prstGeom>
          <a:solidFill>
            <a:srgbClr val="0000FF"/>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0432" name="Rectangle 45"/>
          <p:cNvSpPr>
            <a:spLocks noChangeArrowheads="1"/>
          </p:cNvSpPr>
          <p:nvPr/>
        </p:nvSpPr>
        <p:spPr bwMode="auto">
          <a:xfrm>
            <a:off x="7391400" y="4114800"/>
            <a:ext cx="274638" cy="304800"/>
          </a:xfrm>
          <a:prstGeom prst="rect">
            <a:avLst/>
          </a:prstGeom>
          <a:solidFill>
            <a:srgbClr val="0000FF"/>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2400">
                <a:latin typeface="Times New Roman" charset="0"/>
              </a:rPr>
              <a:t>2</a:t>
            </a:r>
          </a:p>
        </p:txBody>
      </p:sp>
      <p:sp>
        <p:nvSpPr>
          <p:cNvPr id="60433" name="Rectangle 46"/>
          <p:cNvSpPr>
            <a:spLocks noChangeArrowheads="1"/>
          </p:cNvSpPr>
          <p:nvPr/>
        </p:nvSpPr>
        <p:spPr bwMode="auto">
          <a:xfrm>
            <a:off x="5715000" y="5029200"/>
            <a:ext cx="838200" cy="304800"/>
          </a:xfrm>
          <a:prstGeom prst="rect">
            <a:avLst/>
          </a:prstGeom>
          <a:solidFill>
            <a:srgbClr val="993366"/>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0434" name="Rectangle 47"/>
          <p:cNvSpPr>
            <a:spLocks noChangeArrowheads="1"/>
          </p:cNvSpPr>
          <p:nvPr/>
        </p:nvSpPr>
        <p:spPr bwMode="auto">
          <a:xfrm>
            <a:off x="5715000" y="5029200"/>
            <a:ext cx="250825" cy="304800"/>
          </a:xfrm>
          <a:prstGeom prst="rect">
            <a:avLst/>
          </a:prstGeom>
          <a:solidFill>
            <a:srgbClr val="993366"/>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2400">
                <a:latin typeface="Times New Roman" charset="0"/>
              </a:rPr>
              <a:t>1</a:t>
            </a:r>
          </a:p>
        </p:txBody>
      </p:sp>
      <p:sp>
        <p:nvSpPr>
          <p:cNvPr id="60435" name="Text Box 48"/>
          <p:cNvSpPr txBox="1">
            <a:spLocks noChangeArrowheads="1"/>
          </p:cNvSpPr>
          <p:nvPr/>
        </p:nvSpPr>
        <p:spPr bwMode="auto">
          <a:xfrm>
            <a:off x="5638800" y="838200"/>
            <a:ext cx="2743200" cy="10064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50000"/>
              </a:spcBef>
              <a:buFontTx/>
              <a:buNone/>
            </a:pPr>
            <a:r>
              <a:rPr lang="en-US" altLang="en-US" sz="2000" b="1">
                <a:solidFill>
                  <a:srgbClr val="000099"/>
                </a:solidFill>
                <a:latin typeface="Times New Roman" charset="0"/>
              </a:rPr>
              <a:t>four </a:t>
            </a:r>
            <a:r>
              <a:rPr lang="ja-JP" altLang="en-US" sz="2000" b="1">
                <a:solidFill>
                  <a:srgbClr val="000099"/>
                </a:solidFill>
                <a:latin typeface="Times New Roman" charset="0"/>
              </a:rPr>
              <a:t>“</a:t>
            </a:r>
            <a:r>
              <a:rPr lang="en-US" altLang="ja-JP" sz="2000" b="1">
                <a:solidFill>
                  <a:srgbClr val="000099"/>
                </a:solidFill>
                <a:latin typeface="Times New Roman" charset="0"/>
              </a:rPr>
              <a:t>calls</a:t>
            </a:r>
            <a:r>
              <a:rPr lang="ja-JP" altLang="en-US" sz="2000" b="1">
                <a:solidFill>
                  <a:srgbClr val="000099"/>
                </a:solidFill>
                <a:latin typeface="Times New Roman" charset="0"/>
              </a:rPr>
              <a:t>”</a:t>
            </a:r>
            <a:r>
              <a:rPr lang="en-US" altLang="ja-JP" sz="2000" b="1">
                <a:solidFill>
                  <a:srgbClr val="000099"/>
                </a:solidFill>
                <a:latin typeface="Times New Roman" charset="0"/>
              </a:rPr>
              <a:t> going thru the router,  each entry corresponding one call</a:t>
            </a:r>
            <a:endParaRPr lang="en-US" altLang="en-US" sz="2000" b="1">
              <a:solidFill>
                <a:srgbClr val="000099"/>
              </a:solidFill>
              <a:latin typeface="Times New Roman" charset="0"/>
            </a:endParaRPr>
          </a:p>
        </p:txBody>
      </p:sp>
      <p:sp>
        <p:nvSpPr>
          <p:cNvPr id="60436" name="Text Box 49"/>
          <p:cNvSpPr txBox="1">
            <a:spLocks noChangeArrowheads="1"/>
          </p:cNvSpPr>
          <p:nvPr/>
        </p:nvSpPr>
        <p:spPr bwMode="auto">
          <a:xfrm>
            <a:off x="228600" y="457200"/>
            <a:ext cx="144780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50000"/>
              </a:spcBef>
              <a:buFontTx/>
              <a:buNone/>
            </a:pPr>
            <a:r>
              <a:rPr lang="en-US" altLang="en-US" sz="2000" b="1">
                <a:solidFill>
                  <a:schemeClr val="accent1"/>
                </a:solidFill>
                <a:latin typeface="Times New Roman" charset="0"/>
              </a:rPr>
              <a:t>green call</a:t>
            </a:r>
            <a:r>
              <a:rPr lang="en-US" altLang="en-US" sz="2000" b="1">
                <a:solidFill>
                  <a:srgbClr val="000099"/>
                </a:solidFill>
                <a:latin typeface="Times New Roman" charset="0"/>
              </a:rPr>
              <a:t>  </a:t>
            </a:r>
          </a:p>
        </p:txBody>
      </p:sp>
      <p:sp>
        <p:nvSpPr>
          <p:cNvPr id="60437" name="Text Box 50"/>
          <p:cNvSpPr txBox="1">
            <a:spLocks noChangeArrowheads="1"/>
          </p:cNvSpPr>
          <p:nvPr/>
        </p:nvSpPr>
        <p:spPr bwMode="auto">
          <a:xfrm>
            <a:off x="228600" y="914400"/>
            <a:ext cx="144780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50000"/>
              </a:spcBef>
              <a:buFontTx/>
              <a:buNone/>
            </a:pPr>
            <a:r>
              <a:rPr lang="en-US" altLang="en-US" sz="2000" b="1">
                <a:solidFill>
                  <a:srgbClr val="CC0099"/>
                </a:solidFill>
                <a:latin typeface="Times New Roman" charset="0"/>
              </a:rPr>
              <a:t>purple call</a:t>
            </a:r>
            <a:r>
              <a:rPr lang="en-US" altLang="en-US" sz="2000" b="1">
                <a:solidFill>
                  <a:srgbClr val="000099"/>
                </a:solidFill>
                <a:latin typeface="Times New Roman" charset="0"/>
              </a:rPr>
              <a:t>  </a:t>
            </a:r>
          </a:p>
        </p:txBody>
      </p:sp>
      <p:sp>
        <p:nvSpPr>
          <p:cNvPr id="60438" name="Text Box 51"/>
          <p:cNvSpPr txBox="1">
            <a:spLocks noChangeArrowheads="1"/>
          </p:cNvSpPr>
          <p:nvPr/>
        </p:nvSpPr>
        <p:spPr bwMode="auto">
          <a:xfrm>
            <a:off x="228600" y="1371600"/>
            <a:ext cx="144780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50000"/>
              </a:spcBef>
              <a:buFontTx/>
              <a:buNone/>
            </a:pPr>
            <a:r>
              <a:rPr lang="en-US" altLang="en-US" sz="2000" b="1">
                <a:solidFill>
                  <a:schemeClr val="accent2"/>
                </a:solidFill>
                <a:latin typeface="Times New Roman" charset="0"/>
              </a:rPr>
              <a:t>blue call</a:t>
            </a:r>
            <a:r>
              <a:rPr lang="en-US" altLang="en-US" sz="2000" b="1">
                <a:solidFill>
                  <a:srgbClr val="000099"/>
                </a:solidFill>
                <a:latin typeface="Times New Roman" charset="0"/>
              </a:rPr>
              <a:t>  </a:t>
            </a:r>
          </a:p>
        </p:txBody>
      </p:sp>
      <p:sp>
        <p:nvSpPr>
          <p:cNvPr id="60439" name="Text Box 53"/>
          <p:cNvSpPr txBox="1">
            <a:spLocks noChangeArrowheads="1"/>
          </p:cNvSpPr>
          <p:nvPr/>
        </p:nvSpPr>
        <p:spPr bwMode="auto">
          <a:xfrm>
            <a:off x="228600" y="1752600"/>
            <a:ext cx="144780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50000"/>
              </a:spcBef>
              <a:buFontTx/>
              <a:buNone/>
            </a:pPr>
            <a:r>
              <a:rPr lang="en-US" altLang="en-US" sz="2000" b="1">
                <a:solidFill>
                  <a:srgbClr val="FF6600"/>
                </a:solidFill>
                <a:latin typeface="Times New Roman" charset="0"/>
              </a:rPr>
              <a:t>orange call</a:t>
            </a:r>
            <a:r>
              <a:rPr lang="en-US" altLang="en-US" sz="2000" b="1">
                <a:solidFill>
                  <a:srgbClr val="000099"/>
                </a:solidFill>
                <a:latin typeface="Times New Roman" charset="0"/>
              </a:rPr>
              <a:t>  </a:t>
            </a:r>
          </a:p>
        </p:txBody>
      </p:sp>
      <p:sp>
        <p:nvSpPr>
          <p:cNvPr id="5" name="灯片编号占位符 4"/>
          <p:cNvSpPr>
            <a:spLocks noGrp="1"/>
          </p:cNvSpPr>
          <p:nvPr>
            <p:ph type="sldNum" sz="quarter" idx="12"/>
          </p:nvPr>
        </p:nvSpPr>
        <p:spPr>
          <a:xfrm>
            <a:off x="6896100" y="6308726"/>
            <a:ext cx="1905000" cy="457200"/>
          </a:xfrm>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99F23108-88AA-4448-B5B0-E99F5380A536}" type="slidenum">
              <a:rPr lang="en-US" altLang="en-US" sz="1200" smtClean="0">
                <a:latin typeface="Comic Sans MS" charset="0"/>
              </a:rPr>
              <a:pPr>
                <a:defRPr/>
              </a:pPr>
              <a:t>27</a:t>
            </a:fld>
            <a:endParaRPr lang="en-US" altLang="en-US" sz="1200" dirty="0">
              <a:latin typeface="Comic Sans MS" charset="0"/>
            </a:endParaRPr>
          </a:p>
        </p:txBody>
      </p:sp>
      <p:sp>
        <p:nvSpPr>
          <p:cNvPr id="32" name="页脚占位符 1"/>
          <p:cNvSpPr>
            <a:spLocks noGrp="1"/>
          </p:cNvSpPr>
          <p:nvPr>
            <p:ph type="ftr" sz="quarter" idx="10"/>
          </p:nvPr>
        </p:nvSpPr>
        <p:spPr>
          <a:xfrm>
            <a:off x="435429" y="6444795"/>
            <a:ext cx="3581400" cy="304800"/>
          </a:xfrm>
        </p:spPr>
        <p:txBody>
          <a:bodyPr/>
          <a:lstStyle/>
          <a:p>
            <a:pPr>
              <a:defRPr/>
            </a:pPr>
            <a:r>
              <a:rPr lang="en-US" dirty="0"/>
              <a:t>CSci4211:           Network Data Plane Part 3</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
          <p:cNvSpPr>
            <a:spLocks noGrp="1" noChangeArrowheads="1"/>
          </p:cNvSpPr>
          <p:nvPr>
            <p:ph type="title"/>
          </p:nvPr>
        </p:nvSpPr>
        <p:spPr>
          <a:xfrm>
            <a:off x="457200" y="381000"/>
            <a:ext cx="7772400" cy="914400"/>
          </a:xfrm>
        </p:spPr>
        <p:txBody>
          <a:bodyPr/>
          <a:lstStyle/>
          <a:p>
            <a:pPr>
              <a:defRPr/>
            </a:pPr>
            <a:r>
              <a:rPr lang="en-US" altLang="en-US" sz="3600"/>
              <a:t>Virtual Circuit: Example</a:t>
            </a:r>
          </a:p>
        </p:txBody>
      </p:sp>
      <p:sp>
        <p:nvSpPr>
          <p:cNvPr id="62466" name="Line 4"/>
          <p:cNvSpPr>
            <a:spLocks noChangeShapeType="1"/>
          </p:cNvSpPr>
          <p:nvPr/>
        </p:nvSpPr>
        <p:spPr bwMode="auto">
          <a:xfrm>
            <a:off x="5905500" y="3248025"/>
            <a:ext cx="374650" cy="376238"/>
          </a:xfrm>
          <a:prstGeom prst="line">
            <a:avLst/>
          </a:prstGeom>
          <a:noFill/>
          <a:ln w="12700">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67" name="Line 5"/>
          <p:cNvSpPr>
            <a:spLocks noChangeShapeType="1"/>
          </p:cNvSpPr>
          <p:nvPr/>
        </p:nvSpPr>
        <p:spPr bwMode="auto">
          <a:xfrm flipH="1">
            <a:off x="5910263" y="3248025"/>
            <a:ext cx="369887" cy="379413"/>
          </a:xfrm>
          <a:prstGeom prst="line">
            <a:avLst/>
          </a:prstGeom>
          <a:noFill/>
          <a:ln w="12700">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68" name="Line 6"/>
          <p:cNvSpPr>
            <a:spLocks noChangeShapeType="1"/>
          </p:cNvSpPr>
          <p:nvPr/>
        </p:nvSpPr>
        <p:spPr bwMode="auto">
          <a:xfrm>
            <a:off x="6694488" y="5289550"/>
            <a:ext cx="373062" cy="374650"/>
          </a:xfrm>
          <a:prstGeom prst="line">
            <a:avLst/>
          </a:prstGeom>
          <a:noFill/>
          <a:ln w="12700">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69" name="Line 7"/>
          <p:cNvSpPr>
            <a:spLocks noChangeShapeType="1"/>
          </p:cNvSpPr>
          <p:nvPr/>
        </p:nvSpPr>
        <p:spPr bwMode="auto">
          <a:xfrm flipH="1">
            <a:off x="6694488" y="5289550"/>
            <a:ext cx="373062" cy="381000"/>
          </a:xfrm>
          <a:prstGeom prst="line">
            <a:avLst/>
          </a:prstGeom>
          <a:noFill/>
          <a:ln w="12700">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70" name="Line 8"/>
          <p:cNvSpPr>
            <a:spLocks noChangeShapeType="1"/>
          </p:cNvSpPr>
          <p:nvPr/>
        </p:nvSpPr>
        <p:spPr bwMode="auto">
          <a:xfrm>
            <a:off x="3843338" y="2771775"/>
            <a:ext cx="371475" cy="376238"/>
          </a:xfrm>
          <a:prstGeom prst="line">
            <a:avLst/>
          </a:prstGeom>
          <a:noFill/>
          <a:ln w="12700">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71" name="Line 9"/>
          <p:cNvSpPr>
            <a:spLocks noChangeShapeType="1"/>
          </p:cNvSpPr>
          <p:nvPr/>
        </p:nvSpPr>
        <p:spPr bwMode="auto">
          <a:xfrm flipH="1">
            <a:off x="3843338" y="2771775"/>
            <a:ext cx="371475" cy="379413"/>
          </a:xfrm>
          <a:prstGeom prst="line">
            <a:avLst/>
          </a:prstGeom>
          <a:noFill/>
          <a:ln w="12700">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72" name="Line 10"/>
          <p:cNvSpPr>
            <a:spLocks noChangeShapeType="1"/>
          </p:cNvSpPr>
          <p:nvPr/>
        </p:nvSpPr>
        <p:spPr bwMode="auto">
          <a:xfrm>
            <a:off x="7993063" y="2871788"/>
            <a:ext cx="373062" cy="376237"/>
          </a:xfrm>
          <a:prstGeom prst="line">
            <a:avLst/>
          </a:prstGeom>
          <a:noFill/>
          <a:ln w="12700">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73" name="Line 11"/>
          <p:cNvSpPr>
            <a:spLocks noChangeShapeType="1"/>
          </p:cNvSpPr>
          <p:nvPr/>
        </p:nvSpPr>
        <p:spPr bwMode="auto">
          <a:xfrm flipH="1">
            <a:off x="7993063" y="2871788"/>
            <a:ext cx="373062" cy="376237"/>
          </a:xfrm>
          <a:prstGeom prst="line">
            <a:avLst/>
          </a:prstGeom>
          <a:noFill/>
          <a:ln w="12700">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74" name="Freeform 12"/>
          <p:cNvSpPr>
            <a:spLocks/>
          </p:cNvSpPr>
          <p:nvPr/>
        </p:nvSpPr>
        <p:spPr bwMode="auto">
          <a:xfrm>
            <a:off x="8347075" y="5375275"/>
            <a:ext cx="336550" cy="223838"/>
          </a:xfrm>
          <a:custGeom>
            <a:avLst/>
            <a:gdLst>
              <a:gd name="T0" fmla="*/ 2147483646 w 325"/>
              <a:gd name="T1" fmla="*/ 2147483646 h 219"/>
              <a:gd name="T2" fmla="*/ 2147483646 w 325"/>
              <a:gd name="T3" fmla="*/ 0 h 219"/>
              <a:gd name="T4" fmla="*/ 0 w 325"/>
              <a:gd name="T5" fmla="*/ 0 h 219"/>
              <a:gd name="T6" fmla="*/ 0 w 325"/>
              <a:gd name="T7" fmla="*/ 2147483646 h 219"/>
              <a:gd name="T8" fmla="*/ 2147483646 w 325"/>
              <a:gd name="T9" fmla="*/ 2147483646 h 219"/>
              <a:gd name="T10" fmla="*/ 2147483646 w 325"/>
              <a:gd name="T11" fmla="*/ 2147483646 h 219"/>
              <a:gd name="T12" fmla="*/ 0 60000 65536"/>
              <a:gd name="T13" fmla="*/ 0 60000 65536"/>
              <a:gd name="T14" fmla="*/ 0 60000 65536"/>
              <a:gd name="T15" fmla="*/ 0 60000 65536"/>
              <a:gd name="T16" fmla="*/ 0 60000 65536"/>
              <a:gd name="T17" fmla="*/ 0 60000 65536"/>
              <a:gd name="T18" fmla="*/ 0 w 325"/>
              <a:gd name="T19" fmla="*/ 0 h 219"/>
              <a:gd name="T20" fmla="*/ 325 w 325"/>
              <a:gd name="T21" fmla="*/ 219 h 219"/>
            </a:gdLst>
            <a:ahLst/>
            <a:cxnLst>
              <a:cxn ang="T12">
                <a:pos x="T0" y="T1"/>
              </a:cxn>
              <a:cxn ang="T13">
                <a:pos x="T2" y="T3"/>
              </a:cxn>
              <a:cxn ang="T14">
                <a:pos x="T4" y="T5"/>
              </a:cxn>
              <a:cxn ang="T15">
                <a:pos x="T6" y="T7"/>
              </a:cxn>
              <a:cxn ang="T16">
                <a:pos x="T8" y="T9"/>
              </a:cxn>
              <a:cxn ang="T17">
                <a:pos x="T10" y="T11"/>
              </a:cxn>
            </a:cxnLst>
            <a:rect l="T18" t="T19" r="T20" b="T21"/>
            <a:pathLst>
              <a:path w="325" h="219">
                <a:moveTo>
                  <a:pt x="321" y="219"/>
                </a:moveTo>
                <a:lnTo>
                  <a:pt x="325" y="0"/>
                </a:lnTo>
                <a:lnTo>
                  <a:pt x="0" y="0"/>
                </a:lnTo>
                <a:lnTo>
                  <a:pt x="0" y="219"/>
                </a:lnTo>
                <a:lnTo>
                  <a:pt x="325" y="219"/>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75" name="Rectangle 13"/>
          <p:cNvSpPr>
            <a:spLocks noChangeArrowheads="1"/>
          </p:cNvSpPr>
          <p:nvPr/>
        </p:nvSpPr>
        <p:spPr bwMode="auto">
          <a:xfrm>
            <a:off x="6157913" y="3686175"/>
            <a:ext cx="841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solidFill>
                  <a:srgbClr val="000000"/>
                </a:solidFill>
                <a:latin typeface="Arial" charset="0"/>
              </a:rPr>
              <a:t>0</a:t>
            </a:r>
            <a:endParaRPr lang="en-US" altLang="en-US" sz="1200">
              <a:latin typeface="Times New Roman" charset="0"/>
            </a:endParaRPr>
          </a:p>
        </p:txBody>
      </p:sp>
      <p:sp>
        <p:nvSpPr>
          <p:cNvPr id="62476" name="Rectangle 14"/>
          <p:cNvSpPr>
            <a:spLocks noChangeArrowheads="1"/>
          </p:cNvSpPr>
          <p:nvPr/>
        </p:nvSpPr>
        <p:spPr bwMode="auto">
          <a:xfrm>
            <a:off x="6373813" y="3255963"/>
            <a:ext cx="841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solidFill>
                  <a:srgbClr val="000000"/>
                </a:solidFill>
                <a:latin typeface="Arial" charset="0"/>
              </a:rPr>
              <a:t>1</a:t>
            </a:r>
            <a:endParaRPr lang="en-US" altLang="en-US" sz="1200">
              <a:latin typeface="Times New Roman" charset="0"/>
            </a:endParaRPr>
          </a:p>
        </p:txBody>
      </p:sp>
      <p:sp>
        <p:nvSpPr>
          <p:cNvPr id="62477" name="Rectangle 15"/>
          <p:cNvSpPr>
            <a:spLocks noChangeArrowheads="1"/>
          </p:cNvSpPr>
          <p:nvPr/>
        </p:nvSpPr>
        <p:spPr bwMode="auto">
          <a:xfrm>
            <a:off x="5730875" y="3255963"/>
            <a:ext cx="825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solidFill>
                  <a:srgbClr val="000000"/>
                </a:solidFill>
                <a:latin typeface="Arial" charset="0"/>
              </a:rPr>
              <a:t>3</a:t>
            </a:r>
            <a:endParaRPr lang="en-US" altLang="en-US" sz="1200">
              <a:latin typeface="Times New Roman" charset="0"/>
            </a:endParaRPr>
          </a:p>
        </p:txBody>
      </p:sp>
      <p:sp>
        <p:nvSpPr>
          <p:cNvPr id="62478" name="Rectangle 16"/>
          <p:cNvSpPr>
            <a:spLocks noChangeArrowheads="1"/>
          </p:cNvSpPr>
          <p:nvPr/>
        </p:nvSpPr>
        <p:spPr bwMode="auto">
          <a:xfrm>
            <a:off x="6157913" y="2986088"/>
            <a:ext cx="841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solidFill>
                  <a:srgbClr val="000000"/>
                </a:solidFill>
                <a:latin typeface="Arial" charset="0"/>
              </a:rPr>
              <a:t>2</a:t>
            </a:r>
            <a:endParaRPr lang="en-US" altLang="en-US" sz="1200">
              <a:latin typeface="Times New Roman" charset="0"/>
            </a:endParaRPr>
          </a:p>
        </p:txBody>
      </p:sp>
      <p:sp>
        <p:nvSpPr>
          <p:cNvPr id="62479" name="Freeform 17"/>
          <p:cNvSpPr>
            <a:spLocks/>
          </p:cNvSpPr>
          <p:nvPr/>
        </p:nvSpPr>
        <p:spPr bwMode="auto">
          <a:xfrm>
            <a:off x="5721350" y="3517900"/>
            <a:ext cx="320675" cy="304800"/>
          </a:xfrm>
          <a:custGeom>
            <a:avLst/>
            <a:gdLst>
              <a:gd name="T0" fmla="*/ 0 w 276"/>
              <a:gd name="T1" fmla="*/ 2147483646 h 260"/>
              <a:gd name="T2" fmla="*/ 2147483646 w 276"/>
              <a:gd name="T3" fmla="*/ 2147483646 h 260"/>
              <a:gd name="T4" fmla="*/ 2147483646 w 276"/>
              <a:gd name="T5" fmla="*/ 2147483646 h 260"/>
              <a:gd name="T6" fmla="*/ 2147483646 w 276"/>
              <a:gd name="T7" fmla="*/ 2147483646 h 260"/>
              <a:gd name="T8" fmla="*/ 2147483646 w 276"/>
              <a:gd name="T9" fmla="*/ 0 h 260"/>
              <a:gd name="T10" fmla="*/ 2147483646 w 276"/>
              <a:gd name="T11" fmla="*/ 0 h 260"/>
              <a:gd name="T12" fmla="*/ 2147483646 w 276"/>
              <a:gd name="T13" fmla="*/ 0 h 260"/>
              <a:gd name="T14" fmla="*/ 2147483646 w 276"/>
              <a:gd name="T15" fmla="*/ 2147483646 h 260"/>
              <a:gd name="T16" fmla="*/ 2147483646 w 276"/>
              <a:gd name="T17" fmla="*/ 2147483646 h 260"/>
              <a:gd name="T18" fmla="*/ 2147483646 w 276"/>
              <a:gd name="T19" fmla="*/ 2147483646 h 260"/>
              <a:gd name="T20" fmla="*/ 2147483646 w 276"/>
              <a:gd name="T21" fmla="*/ 2147483646 h 260"/>
              <a:gd name="T22" fmla="*/ 2147483646 w 276"/>
              <a:gd name="T23" fmla="*/ 2147483646 h 260"/>
              <a:gd name="T24" fmla="*/ 2147483646 w 276"/>
              <a:gd name="T25" fmla="*/ 2147483646 h 260"/>
              <a:gd name="T26" fmla="*/ 2147483646 w 276"/>
              <a:gd name="T27" fmla="*/ 2147483646 h 260"/>
              <a:gd name="T28" fmla="*/ 2147483646 w 276"/>
              <a:gd name="T29" fmla="*/ 2147483646 h 260"/>
              <a:gd name="T30" fmla="*/ 2147483646 w 276"/>
              <a:gd name="T31" fmla="*/ 2147483646 h 260"/>
              <a:gd name="T32" fmla="*/ 2147483646 w 276"/>
              <a:gd name="T33" fmla="*/ 2147483646 h 260"/>
              <a:gd name="T34" fmla="*/ 2147483646 w 276"/>
              <a:gd name="T35" fmla="*/ 2147483646 h 260"/>
              <a:gd name="T36" fmla="*/ 2147483646 w 276"/>
              <a:gd name="T37" fmla="*/ 2147483646 h 260"/>
              <a:gd name="T38" fmla="*/ 2147483646 w 276"/>
              <a:gd name="T39" fmla="*/ 2147483646 h 260"/>
              <a:gd name="T40" fmla="*/ 2147483646 w 276"/>
              <a:gd name="T41" fmla="*/ 2147483646 h 260"/>
              <a:gd name="T42" fmla="*/ 2147483646 w 276"/>
              <a:gd name="T43" fmla="*/ 2147483646 h 2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76"/>
              <a:gd name="T67" fmla="*/ 0 h 260"/>
              <a:gd name="T68" fmla="*/ 276 w 276"/>
              <a:gd name="T69" fmla="*/ 260 h 26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76" h="260">
                <a:moveTo>
                  <a:pt x="0" y="8"/>
                </a:moveTo>
                <a:lnTo>
                  <a:pt x="4" y="8"/>
                </a:lnTo>
                <a:lnTo>
                  <a:pt x="20" y="8"/>
                </a:lnTo>
                <a:lnTo>
                  <a:pt x="40" y="4"/>
                </a:lnTo>
                <a:lnTo>
                  <a:pt x="69" y="0"/>
                </a:lnTo>
                <a:lnTo>
                  <a:pt x="101" y="0"/>
                </a:lnTo>
                <a:lnTo>
                  <a:pt x="134" y="0"/>
                </a:lnTo>
                <a:lnTo>
                  <a:pt x="166" y="4"/>
                </a:lnTo>
                <a:lnTo>
                  <a:pt x="195" y="12"/>
                </a:lnTo>
                <a:lnTo>
                  <a:pt x="223" y="24"/>
                </a:lnTo>
                <a:lnTo>
                  <a:pt x="244" y="41"/>
                </a:lnTo>
                <a:lnTo>
                  <a:pt x="252" y="57"/>
                </a:lnTo>
                <a:lnTo>
                  <a:pt x="260" y="73"/>
                </a:lnTo>
                <a:lnTo>
                  <a:pt x="268" y="89"/>
                </a:lnTo>
                <a:lnTo>
                  <a:pt x="272" y="106"/>
                </a:lnTo>
                <a:lnTo>
                  <a:pt x="272" y="122"/>
                </a:lnTo>
                <a:lnTo>
                  <a:pt x="276" y="134"/>
                </a:lnTo>
                <a:lnTo>
                  <a:pt x="276" y="146"/>
                </a:lnTo>
                <a:lnTo>
                  <a:pt x="276" y="154"/>
                </a:lnTo>
                <a:lnTo>
                  <a:pt x="276" y="162"/>
                </a:lnTo>
                <a:lnTo>
                  <a:pt x="276" y="260"/>
                </a:lnTo>
              </a:path>
            </a:pathLst>
          </a:custGeom>
          <a:noFill/>
          <a:ln w="25400">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80" name="Freeform 18"/>
          <p:cNvSpPr>
            <a:spLocks/>
          </p:cNvSpPr>
          <p:nvPr/>
        </p:nvSpPr>
        <p:spPr bwMode="auto">
          <a:xfrm>
            <a:off x="6010275" y="3800475"/>
            <a:ext cx="60325" cy="109538"/>
          </a:xfrm>
          <a:custGeom>
            <a:avLst/>
            <a:gdLst>
              <a:gd name="T0" fmla="*/ 0 w 52"/>
              <a:gd name="T1" fmla="*/ 0 h 93"/>
              <a:gd name="T2" fmla="*/ 2147483646 w 52"/>
              <a:gd name="T3" fmla="*/ 2147483646 h 93"/>
              <a:gd name="T4" fmla="*/ 2147483646 w 52"/>
              <a:gd name="T5" fmla="*/ 2147483646 h 93"/>
              <a:gd name="T6" fmla="*/ 2147483646 w 52"/>
              <a:gd name="T7" fmla="*/ 2147483646 h 93"/>
              <a:gd name="T8" fmla="*/ 2147483646 w 52"/>
              <a:gd name="T9" fmla="*/ 2147483646 h 93"/>
              <a:gd name="T10" fmla="*/ 0 w 52"/>
              <a:gd name="T11" fmla="*/ 0 h 93"/>
              <a:gd name="T12" fmla="*/ 0 60000 65536"/>
              <a:gd name="T13" fmla="*/ 0 60000 65536"/>
              <a:gd name="T14" fmla="*/ 0 60000 65536"/>
              <a:gd name="T15" fmla="*/ 0 60000 65536"/>
              <a:gd name="T16" fmla="*/ 0 60000 65536"/>
              <a:gd name="T17" fmla="*/ 0 60000 65536"/>
              <a:gd name="T18" fmla="*/ 0 w 52"/>
              <a:gd name="T19" fmla="*/ 0 h 93"/>
              <a:gd name="T20" fmla="*/ 52 w 52"/>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52" h="93">
                <a:moveTo>
                  <a:pt x="0" y="0"/>
                </a:moveTo>
                <a:lnTo>
                  <a:pt x="28" y="93"/>
                </a:lnTo>
                <a:lnTo>
                  <a:pt x="52" y="4"/>
                </a:lnTo>
                <a:lnTo>
                  <a:pt x="4"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481" name="Rectangle 19"/>
          <p:cNvSpPr>
            <a:spLocks noChangeArrowheads="1"/>
          </p:cNvSpPr>
          <p:nvPr/>
        </p:nvSpPr>
        <p:spPr bwMode="auto">
          <a:xfrm>
            <a:off x="6921500" y="5035550"/>
            <a:ext cx="841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solidFill>
                  <a:srgbClr val="000000"/>
                </a:solidFill>
                <a:latin typeface="Arial" charset="0"/>
              </a:rPr>
              <a:t>0</a:t>
            </a:r>
            <a:endParaRPr lang="en-US" altLang="en-US" sz="1200">
              <a:latin typeface="Times New Roman" charset="0"/>
            </a:endParaRPr>
          </a:p>
        </p:txBody>
      </p:sp>
      <p:sp>
        <p:nvSpPr>
          <p:cNvPr id="62482" name="Rectangle 20"/>
          <p:cNvSpPr>
            <a:spLocks noChangeArrowheads="1"/>
          </p:cNvSpPr>
          <p:nvPr/>
        </p:nvSpPr>
        <p:spPr bwMode="auto">
          <a:xfrm>
            <a:off x="6526213" y="5273675"/>
            <a:ext cx="841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solidFill>
                  <a:srgbClr val="000000"/>
                </a:solidFill>
                <a:latin typeface="Arial" charset="0"/>
              </a:rPr>
              <a:t>1</a:t>
            </a:r>
            <a:endParaRPr lang="en-US" altLang="en-US" sz="1200">
              <a:latin typeface="Times New Roman" charset="0"/>
            </a:endParaRPr>
          </a:p>
        </p:txBody>
      </p:sp>
      <p:sp>
        <p:nvSpPr>
          <p:cNvPr id="62483" name="Rectangle 21"/>
          <p:cNvSpPr>
            <a:spLocks noChangeArrowheads="1"/>
          </p:cNvSpPr>
          <p:nvPr/>
        </p:nvSpPr>
        <p:spPr bwMode="auto">
          <a:xfrm>
            <a:off x="7175500" y="5273675"/>
            <a:ext cx="841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solidFill>
                  <a:srgbClr val="000000"/>
                </a:solidFill>
                <a:latin typeface="Arial" charset="0"/>
              </a:rPr>
              <a:t>3</a:t>
            </a:r>
            <a:endParaRPr lang="en-US" altLang="en-US" sz="1200">
              <a:latin typeface="Times New Roman" charset="0"/>
            </a:endParaRPr>
          </a:p>
        </p:txBody>
      </p:sp>
      <p:sp>
        <p:nvSpPr>
          <p:cNvPr id="62484" name="Rectangle 22"/>
          <p:cNvSpPr>
            <a:spLocks noChangeArrowheads="1"/>
          </p:cNvSpPr>
          <p:nvPr/>
        </p:nvSpPr>
        <p:spPr bwMode="auto">
          <a:xfrm>
            <a:off x="6921500" y="5727700"/>
            <a:ext cx="8413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solidFill>
                  <a:srgbClr val="000000"/>
                </a:solidFill>
                <a:latin typeface="Arial" charset="0"/>
              </a:rPr>
              <a:t>2</a:t>
            </a:r>
            <a:endParaRPr lang="en-US" altLang="en-US" sz="1200">
              <a:latin typeface="Times New Roman" charset="0"/>
            </a:endParaRPr>
          </a:p>
        </p:txBody>
      </p:sp>
      <p:sp>
        <p:nvSpPr>
          <p:cNvPr id="62485" name="Freeform 23"/>
          <p:cNvSpPr>
            <a:spLocks/>
          </p:cNvSpPr>
          <p:nvPr/>
        </p:nvSpPr>
        <p:spPr bwMode="auto">
          <a:xfrm>
            <a:off x="6804025" y="5049838"/>
            <a:ext cx="495300" cy="525462"/>
          </a:xfrm>
          <a:custGeom>
            <a:avLst/>
            <a:gdLst>
              <a:gd name="T0" fmla="*/ 0 w 427"/>
              <a:gd name="T1" fmla="*/ 0 h 447"/>
              <a:gd name="T2" fmla="*/ 0 w 427"/>
              <a:gd name="T3" fmla="*/ 2147483646 h 447"/>
              <a:gd name="T4" fmla="*/ 0 w 427"/>
              <a:gd name="T5" fmla="*/ 2147483646 h 447"/>
              <a:gd name="T6" fmla="*/ 0 w 427"/>
              <a:gd name="T7" fmla="*/ 2147483646 h 447"/>
              <a:gd name="T8" fmla="*/ 0 w 427"/>
              <a:gd name="T9" fmla="*/ 2147483646 h 447"/>
              <a:gd name="T10" fmla="*/ 2147483646 w 427"/>
              <a:gd name="T11" fmla="*/ 2147483646 h 447"/>
              <a:gd name="T12" fmla="*/ 2147483646 w 427"/>
              <a:gd name="T13" fmla="*/ 2147483646 h 447"/>
              <a:gd name="T14" fmla="*/ 2147483646 w 427"/>
              <a:gd name="T15" fmla="*/ 2147483646 h 447"/>
              <a:gd name="T16" fmla="*/ 2147483646 w 427"/>
              <a:gd name="T17" fmla="*/ 2147483646 h 447"/>
              <a:gd name="T18" fmla="*/ 2147483646 w 427"/>
              <a:gd name="T19" fmla="*/ 2147483646 h 447"/>
              <a:gd name="T20" fmla="*/ 2147483646 w 427"/>
              <a:gd name="T21" fmla="*/ 2147483646 h 447"/>
              <a:gd name="T22" fmla="*/ 2147483646 w 427"/>
              <a:gd name="T23" fmla="*/ 2147483646 h 447"/>
              <a:gd name="T24" fmla="*/ 2147483646 w 427"/>
              <a:gd name="T25" fmla="*/ 2147483646 h 447"/>
              <a:gd name="T26" fmla="*/ 2147483646 w 427"/>
              <a:gd name="T27" fmla="*/ 2147483646 h 447"/>
              <a:gd name="T28" fmla="*/ 2147483646 w 427"/>
              <a:gd name="T29" fmla="*/ 2147483646 h 447"/>
              <a:gd name="T30" fmla="*/ 2147483646 w 427"/>
              <a:gd name="T31" fmla="*/ 2147483646 h 447"/>
              <a:gd name="T32" fmla="*/ 2147483646 w 427"/>
              <a:gd name="T33" fmla="*/ 2147483646 h 447"/>
              <a:gd name="T34" fmla="*/ 2147483646 w 427"/>
              <a:gd name="T35" fmla="*/ 2147483646 h 447"/>
              <a:gd name="T36" fmla="*/ 2147483646 w 427"/>
              <a:gd name="T37" fmla="*/ 2147483646 h 447"/>
              <a:gd name="T38" fmla="*/ 2147483646 w 427"/>
              <a:gd name="T39" fmla="*/ 2147483646 h 447"/>
              <a:gd name="T40" fmla="*/ 2147483646 w 427"/>
              <a:gd name="T41" fmla="*/ 2147483646 h 447"/>
              <a:gd name="T42" fmla="*/ 2147483646 w 427"/>
              <a:gd name="T43" fmla="*/ 2147483646 h 44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27"/>
              <a:gd name="T67" fmla="*/ 0 h 447"/>
              <a:gd name="T68" fmla="*/ 427 w 427"/>
              <a:gd name="T69" fmla="*/ 447 h 44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27" h="447">
                <a:moveTo>
                  <a:pt x="0" y="0"/>
                </a:moveTo>
                <a:lnTo>
                  <a:pt x="0" y="9"/>
                </a:lnTo>
                <a:lnTo>
                  <a:pt x="0" y="25"/>
                </a:lnTo>
                <a:lnTo>
                  <a:pt x="0" y="45"/>
                </a:lnTo>
                <a:lnTo>
                  <a:pt x="0" y="78"/>
                </a:lnTo>
                <a:lnTo>
                  <a:pt x="4" y="110"/>
                </a:lnTo>
                <a:lnTo>
                  <a:pt x="12" y="151"/>
                </a:lnTo>
                <a:lnTo>
                  <a:pt x="21" y="187"/>
                </a:lnTo>
                <a:lnTo>
                  <a:pt x="37" y="228"/>
                </a:lnTo>
                <a:lnTo>
                  <a:pt x="53" y="264"/>
                </a:lnTo>
                <a:lnTo>
                  <a:pt x="77" y="297"/>
                </a:lnTo>
                <a:lnTo>
                  <a:pt x="118" y="333"/>
                </a:lnTo>
                <a:lnTo>
                  <a:pt x="159" y="366"/>
                </a:lnTo>
                <a:lnTo>
                  <a:pt x="199" y="394"/>
                </a:lnTo>
                <a:lnTo>
                  <a:pt x="240" y="411"/>
                </a:lnTo>
                <a:lnTo>
                  <a:pt x="276" y="427"/>
                </a:lnTo>
                <a:lnTo>
                  <a:pt x="309" y="435"/>
                </a:lnTo>
                <a:lnTo>
                  <a:pt x="337" y="443"/>
                </a:lnTo>
                <a:lnTo>
                  <a:pt x="358" y="447"/>
                </a:lnTo>
                <a:lnTo>
                  <a:pt x="374" y="447"/>
                </a:lnTo>
                <a:lnTo>
                  <a:pt x="378" y="447"/>
                </a:lnTo>
                <a:lnTo>
                  <a:pt x="427" y="447"/>
                </a:lnTo>
              </a:path>
            </a:pathLst>
          </a:custGeom>
          <a:noFill/>
          <a:ln w="25400">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86" name="Freeform 24"/>
          <p:cNvSpPr>
            <a:spLocks/>
          </p:cNvSpPr>
          <p:nvPr/>
        </p:nvSpPr>
        <p:spPr bwMode="auto">
          <a:xfrm>
            <a:off x="7285038" y="5551488"/>
            <a:ext cx="107950" cy="57150"/>
          </a:xfrm>
          <a:custGeom>
            <a:avLst/>
            <a:gdLst>
              <a:gd name="T0" fmla="*/ 0 w 93"/>
              <a:gd name="T1" fmla="*/ 0 h 49"/>
              <a:gd name="T2" fmla="*/ 2147483646 w 93"/>
              <a:gd name="T3" fmla="*/ 2147483646 h 49"/>
              <a:gd name="T4" fmla="*/ 0 w 93"/>
              <a:gd name="T5" fmla="*/ 2147483646 h 49"/>
              <a:gd name="T6" fmla="*/ 0 w 93"/>
              <a:gd name="T7" fmla="*/ 0 h 49"/>
              <a:gd name="T8" fmla="*/ 0 w 93"/>
              <a:gd name="T9" fmla="*/ 0 h 49"/>
              <a:gd name="T10" fmla="*/ 0 60000 65536"/>
              <a:gd name="T11" fmla="*/ 0 60000 65536"/>
              <a:gd name="T12" fmla="*/ 0 60000 65536"/>
              <a:gd name="T13" fmla="*/ 0 60000 65536"/>
              <a:gd name="T14" fmla="*/ 0 60000 65536"/>
              <a:gd name="T15" fmla="*/ 0 w 93"/>
              <a:gd name="T16" fmla="*/ 0 h 49"/>
              <a:gd name="T17" fmla="*/ 93 w 93"/>
              <a:gd name="T18" fmla="*/ 49 h 49"/>
            </a:gdLst>
            <a:ahLst/>
            <a:cxnLst>
              <a:cxn ang="T10">
                <a:pos x="T0" y="T1"/>
              </a:cxn>
              <a:cxn ang="T11">
                <a:pos x="T2" y="T3"/>
              </a:cxn>
              <a:cxn ang="T12">
                <a:pos x="T4" y="T5"/>
              </a:cxn>
              <a:cxn ang="T13">
                <a:pos x="T6" y="T7"/>
              </a:cxn>
              <a:cxn ang="T14">
                <a:pos x="T8" y="T9"/>
              </a:cxn>
            </a:cxnLst>
            <a:rect l="T15" t="T16" r="T17" b="T18"/>
            <a:pathLst>
              <a:path w="93" h="49">
                <a:moveTo>
                  <a:pt x="0" y="0"/>
                </a:moveTo>
                <a:lnTo>
                  <a:pt x="93" y="24"/>
                </a:lnTo>
                <a:lnTo>
                  <a:pt x="0" y="4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487" name="Rectangle 25"/>
          <p:cNvSpPr>
            <a:spLocks noChangeArrowheads="1"/>
          </p:cNvSpPr>
          <p:nvPr/>
        </p:nvSpPr>
        <p:spPr bwMode="auto">
          <a:xfrm>
            <a:off x="4086225" y="2514600"/>
            <a:ext cx="841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solidFill>
                  <a:srgbClr val="000000"/>
                </a:solidFill>
                <a:latin typeface="Arial" charset="0"/>
              </a:rPr>
              <a:t>0</a:t>
            </a:r>
            <a:endParaRPr lang="en-US" altLang="en-US" sz="1200">
              <a:latin typeface="Times New Roman" charset="0"/>
            </a:endParaRPr>
          </a:p>
        </p:txBody>
      </p:sp>
      <p:sp>
        <p:nvSpPr>
          <p:cNvPr id="62488" name="Rectangle 26"/>
          <p:cNvSpPr>
            <a:spLocks noChangeArrowheads="1"/>
          </p:cNvSpPr>
          <p:nvPr/>
        </p:nvSpPr>
        <p:spPr bwMode="auto">
          <a:xfrm>
            <a:off x="4303713" y="2781300"/>
            <a:ext cx="841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solidFill>
                  <a:srgbClr val="000000"/>
                </a:solidFill>
                <a:latin typeface="Arial" charset="0"/>
              </a:rPr>
              <a:t>1</a:t>
            </a:r>
            <a:endParaRPr lang="en-US" altLang="en-US" sz="1200">
              <a:latin typeface="Times New Roman" charset="0"/>
            </a:endParaRPr>
          </a:p>
        </p:txBody>
      </p:sp>
      <p:sp>
        <p:nvSpPr>
          <p:cNvPr id="62489" name="Rectangle 27"/>
          <p:cNvSpPr>
            <a:spLocks noChangeArrowheads="1"/>
          </p:cNvSpPr>
          <p:nvPr/>
        </p:nvSpPr>
        <p:spPr bwMode="auto">
          <a:xfrm>
            <a:off x="3665538" y="2781300"/>
            <a:ext cx="841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solidFill>
                  <a:srgbClr val="000000"/>
                </a:solidFill>
                <a:latin typeface="Arial" charset="0"/>
              </a:rPr>
              <a:t>3</a:t>
            </a:r>
            <a:endParaRPr lang="en-US" altLang="en-US" sz="1200">
              <a:latin typeface="Times New Roman" charset="0"/>
            </a:endParaRPr>
          </a:p>
        </p:txBody>
      </p:sp>
      <p:sp>
        <p:nvSpPr>
          <p:cNvPr id="62490" name="Rectangle 28"/>
          <p:cNvSpPr>
            <a:spLocks noChangeArrowheads="1"/>
          </p:cNvSpPr>
          <p:nvPr/>
        </p:nvSpPr>
        <p:spPr bwMode="auto">
          <a:xfrm>
            <a:off x="4086225" y="3209925"/>
            <a:ext cx="841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solidFill>
                  <a:srgbClr val="000000"/>
                </a:solidFill>
                <a:latin typeface="Arial" charset="0"/>
              </a:rPr>
              <a:t>2</a:t>
            </a:r>
            <a:endParaRPr lang="en-US" altLang="en-US" sz="1200">
              <a:latin typeface="Times New Roman" charset="0"/>
            </a:endParaRPr>
          </a:p>
        </p:txBody>
      </p:sp>
      <p:sp>
        <p:nvSpPr>
          <p:cNvPr id="62491" name="Freeform 29"/>
          <p:cNvSpPr>
            <a:spLocks/>
          </p:cNvSpPr>
          <p:nvPr/>
        </p:nvSpPr>
        <p:spPr bwMode="auto">
          <a:xfrm>
            <a:off x="3962400" y="3048000"/>
            <a:ext cx="352425" cy="376238"/>
          </a:xfrm>
          <a:custGeom>
            <a:avLst/>
            <a:gdLst>
              <a:gd name="T0" fmla="*/ 0 w 301"/>
              <a:gd name="T1" fmla="*/ 2147483646 h 321"/>
              <a:gd name="T2" fmla="*/ 2147483646 w 301"/>
              <a:gd name="T3" fmla="*/ 2147483646 h 321"/>
              <a:gd name="T4" fmla="*/ 0 w 301"/>
              <a:gd name="T5" fmla="*/ 2147483646 h 321"/>
              <a:gd name="T6" fmla="*/ 0 w 301"/>
              <a:gd name="T7" fmla="*/ 2147483646 h 321"/>
              <a:gd name="T8" fmla="*/ 0 w 301"/>
              <a:gd name="T9" fmla="*/ 2147483646 h 321"/>
              <a:gd name="T10" fmla="*/ 0 w 301"/>
              <a:gd name="T11" fmla="*/ 2147483646 h 321"/>
              <a:gd name="T12" fmla="*/ 2147483646 w 301"/>
              <a:gd name="T13" fmla="*/ 2147483646 h 321"/>
              <a:gd name="T14" fmla="*/ 2147483646 w 301"/>
              <a:gd name="T15" fmla="*/ 2147483646 h 321"/>
              <a:gd name="T16" fmla="*/ 2147483646 w 301"/>
              <a:gd name="T17" fmla="*/ 2147483646 h 321"/>
              <a:gd name="T18" fmla="*/ 2147483646 w 301"/>
              <a:gd name="T19" fmla="*/ 2147483646 h 321"/>
              <a:gd name="T20" fmla="*/ 2147483646 w 301"/>
              <a:gd name="T21" fmla="*/ 2147483646 h 321"/>
              <a:gd name="T22" fmla="*/ 2147483646 w 301"/>
              <a:gd name="T23" fmla="*/ 2147483646 h 321"/>
              <a:gd name="T24" fmla="*/ 2147483646 w 301"/>
              <a:gd name="T25" fmla="*/ 2147483646 h 321"/>
              <a:gd name="T26" fmla="*/ 2147483646 w 301"/>
              <a:gd name="T27" fmla="*/ 2147483646 h 321"/>
              <a:gd name="T28" fmla="*/ 2147483646 w 301"/>
              <a:gd name="T29" fmla="*/ 2147483646 h 321"/>
              <a:gd name="T30" fmla="*/ 2147483646 w 301"/>
              <a:gd name="T31" fmla="*/ 2147483646 h 321"/>
              <a:gd name="T32" fmla="*/ 2147483646 w 301"/>
              <a:gd name="T33" fmla="*/ 0 h 321"/>
              <a:gd name="T34" fmla="*/ 2147483646 w 301"/>
              <a:gd name="T35" fmla="*/ 0 h 321"/>
              <a:gd name="T36" fmla="*/ 2147483646 w 301"/>
              <a:gd name="T37" fmla="*/ 0 h 321"/>
              <a:gd name="T38" fmla="*/ 2147483646 w 301"/>
              <a:gd name="T39" fmla="*/ 0 h 321"/>
              <a:gd name="T40" fmla="*/ 2147483646 w 301"/>
              <a:gd name="T41" fmla="*/ 0 h 321"/>
              <a:gd name="T42" fmla="*/ 2147483646 w 301"/>
              <a:gd name="T43" fmla="*/ 0 h 3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01"/>
              <a:gd name="T67" fmla="*/ 0 h 321"/>
              <a:gd name="T68" fmla="*/ 301 w 301"/>
              <a:gd name="T69" fmla="*/ 321 h 32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01" h="321">
                <a:moveTo>
                  <a:pt x="0" y="321"/>
                </a:moveTo>
                <a:lnTo>
                  <a:pt x="4" y="313"/>
                </a:lnTo>
                <a:lnTo>
                  <a:pt x="0" y="297"/>
                </a:lnTo>
                <a:lnTo>
                  <a:pt x="0" y="272"/>
                </a:lnTo>
                <a:lnTo>
                  <a:pt x="0" y="236"/>
                </a:lnTo>
                <a:lnTo>
                  <a:pt x="0" y="199"/>
                </a:lnTo>
                <a:lnTo>
                  <a:pt x="4" y="163"/>
                </a:lnTo>
                <a:lnTo>
                  <a:pt x="8" y="122"/>
                </a:lnTo>
                <a:lnTo>
                  <a:pt x="20" y="90"/>
                </a:lnTo>
                <a:lnTo>
                  <a:pt x="33" y="57"/>
                </a:lnTo>
                <a:lnTo>
                  <a:pt x="53" y="37"/>
                </a:lnTo>
                <a:lnTo>
                  <a:pt x="65" y="25"/>
                </a:lnTo>
                <a:lnTo>
                  <a:pt x="85" y="16"/>
                </a:lnTo>
                <a:lnTo>
                  <a:pt x="106" y="12"/>
                </a:lnTo>
                <a:lnTo>
                  <a:pt x="126" y="8"/>
                </a:lnTo>
                <a:lnTo>
                  <a:pt x="146" y="4"/>
                </a:lnTo>
                <a:lnTo>
                  <a:pt x="163" y="0"/>
                </a:lnTo>
                <a:lnTo>
                  <a:pt x="179" y="0"/>
                </a:lnTo>
                <a:lnTo>
                  <a:pt x="191" y="0"/>
                </a:lnTo>
                <a:lnTo>
                  <a:pt x="199" y="0"/>
                </a:lnTo>
                <a:lnTo>
                  <a:pt x="203" y="0"/>
                </a:lnTo>
                <a:lnTo>
                  <a:pt x="301" y="0"/>
                </a:lnTo>
              </a:path>
            </a:pathLst>
          </a:custGeom>
          <a:noFill/>
          <a:ln w="25400">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92" name="Freeform 30"/>
          <p:cNvSpPr>
            <a:spLocks/>
          </p:cNvSpPr>
          <p:nvPr/>
        </p:nvSpPr>
        <p:spPr bwMode="auto">
          <a:xfrm>
            <a:off x="4267200" y="3043238"/>
            <a:ext cx="107950" cy="58737"/>
          </a:xfrm>
          <a:custGeom>
            <a:avLst/>
            <a:gdLst>
              <a:gd name="T0" fmla="*/ 0 w 94"/>
              <a:gd name="T1" fmla="*/ 2147483646 h 49"/>
              <a:gd name="T2" fmla="*/ 2147483646 w 94"/>
              <a:gd name="T3" fmla="*/ 2147483646 h 49"/>
              <a:gd name="T4" fmla="*/ 0 w 94"/>
              <a:gd name="T5" fmla="*/ 0 h 49"/>
              <a:gd name="T6" fmla="*/ 0 w 94"/>
              <a:gd name="T7" fmla="*/ 2147483646 h 49"/>
              <a:gd name="T8" fmla="*/ 0 w 94"/>
              <a:gd name="T9" fmla="*/ 2147483646 h 49"/>
              <a:gd name="T10" fmla="*/ 0 w 94"/>
              <a:gd name="T11" fmla="*/ 2147483646 h 49"/>
              <a:gd name="T12" fmla="*/ 0 60000 65536"/>
              <a:gd name="T13" fmla="*/ 0 60000 65536"/>
              <a:gd name="T14" fmla="*/ 0 60000 65536"/>
              <a:gd name="T15" fmla="*/ 0 60000 65536"/>
              <a:gd name="T16" fmla="*/ 0 60000 65536"/>
              <a:gd name="T17" fmla="*/ 0 60000 65536"/>
              <a:gd name="T18" fmla="*/ 0 w 94"/>
              <a:gd name="T19" fmla="*/ 0 h 49"/>
              <a:gd name="T20" fmla="*/ 94 w 94"/>
              <a:gd name="T21" fmla="*/ 49 h 49"/>
            </a:gdLst>
            <a:ahLst/>
            <a:cxnLst>
              <a:cxn ang="T12">
                <a:pos x="T0" y="T1"/>
              </a:cxn>
              <a:cxn ang="T13">
                <a:pos x="T2" y="T3"/>
              </a:cxn>
              <a:cxn ang="T14">
                <a:pos x="T4" y="T5"/>
              </a:cxn>
              <a:cxn ang="T15">
                <a:pos x="T6" y="T7"/>
              </a:cxn>
              <a:cxn ang="T16">
                <a:pos x="T8" y="T9"/>
              </a:cxn>
              <a:cxn ang="T17">
                <a:pos x="T10" y="T11"/>
              </a:cxn>
            </a:cxnLst>
            <a:rect l="T18" t="T19" r="T20" b="T21"/>
            <a:pathLst>
              <a:path w="94" h="49">
                <a:moveTo>
                  <a:pt x="0" y="45"/>
                </a:moveTo>
                <a:lnTo>
                  <a:pt x="94" y="24"/>
                </a:lnTo>
                <a:lnTo>
                  <a:pt x="0" y="0"/>
                </a:lnTo>
                <a:lnTo>
                  <a:pt x="0" y="49"/>
                </a:lnTo>
                <a:lnTo>
                  <a:pt x="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493" name="Freeform 31"/>
          <p:cNvSpPr>
            <a:spLocks/>
          </p:cNvSpPr>
          <p:nvPr/>
        </p:nvSpPr>
        <p:spPr bwMode="auto">
          <a:xfrm>
            <a:off x="3124200" y="3419475"/>
            <a:ext cx="741363" cy="195263"/>
          </a:xfrm>
          <a:custGeom>
            <a:avLst/>
            <a:gdLst>
              <a:gd name="T0" fmla="*/ 2147483646 w 638"/>
              <a:gd name="T1" fmla="*/ 2147483646 h 166"/>
              <a:gd name="T2" fmla="*/ 2147483646 w 638"/>
              <a:gd name="T3" fmla="*/ 0 h 166"/>
              <a:gd name="T4" fmla="*/ 0 w 638"/>
              <a:gd name="T5" fmla="*/ 0 h 166"/>
              <a:gd name="T6" fmla="*/ 0 w 638"/>
              <a:gd name="T7" fmla="*/ 2147483646 h 166"/>
              <a:gd name="T8" fmla="*/ 2147483646 w 638"/>
              <a:gd name="T9" fmla="*/ 2147483646 h 166"/>
              <a:gd name="T10" fmla="*/ 2147483646 w 638"/>
              <a:gd name="T11" fmla="*/ 2147483646 h 166"/>
              <a:gd name="T12" fmla="*/ 0 60000 65536"/>
              <a:gd name="T13" fmla="*/ 0 60000 65536"/>
              <a:gd name="T14" fmla="*/ 0 60000 65536"/>
              <a:gd name="T15" fmla="*/ 0 60000 65536"/>
              <a:gd name="T16" fmla="*/ 0 60000 65536"/>
              <a:gd name="T17" fmla="*/ 0 60000 65536"/>
              <a:gd name="T18" fmla="*/ 0 w 638"/>
              <a:gd name="T19" fmla="*/ 0 h 166"/>
              <a:gd name="T20" fmla="*/ 638 w 638"/>
              <a:gd name="T21" fmla="*/ 166 h 166"/>
            </a:gdLst>
            <a:ahLst/>
            <a:cxnLst>
              <a:cxn ang="T12">
                <a:pos x="T0" y="T1"/>
              </a:cxn>
              <a:cxn ang="T13">
                <a:pos x="T2" y="T3"/>
              </a:cxn>
              <a:cxn ang="T14">
                <a:pos x="T4" y="T5"/>
              </a:cxn>
              <a:cxn ang="T15">
                <a:pos x="T6" y="T7"/>
              </a:cxn>
              <a:cxn ang="T16">
                <a:pos x="T8" y="T9"/>
              </a:cxn>
              <a:cxn ang="T17">
                <a:pos x="T10" y="T11"/>
              </a:cxn>
            </a:cxnLst>
            <a:rect l="T18" t="T19" r="T20" b="T21"/>
            <a:pathLst>
              <a:path w="638" h="166">
                <a:moveTo>
                  <a:pt x="638" y="166"/>
                </a:moveTo>
                <a:lnTo>
                  <a:pt x="638" y="0"/>
                </a:lnTo>
                <a:lnTo>
                  <a:pt x="0" y="0"/>
                </a:lnTo>
                <a:lnTo>
                  <a:pt x="0" y="166"/>
                </a:lnTo>
                <a:lnTo>
                  <a:pt x="638" y="166"/>
                </a:lnTo>
              </a:path>
            </a:pathLst>
          </a:custGeom>
          <a:solidFill>
            <a:schemeClr val="accent2"/>
          </a:solidFill>
          <a:ln w="12700">
            <a:solidFill>
              <a:srgbClr val="000000"/>
            </a:solidFill>
            <a:prstDash val="solid"/>
            <a:round/>
            <a:headEnd/>
            <a:tailEnd/>
          </a:ln>
        </p:spPr>
        <p:txBody>
          <a:bodyPr/>
          <a:lstStyle/>
          <a:p>
            <a:endParaRPr lang="en-US"/>
          </a:p>
        </p:txBody>
      </p:sp>
      <p:sp>
        <p:nvSpPr>
          <p:cNvPr id="62494" name="Rectangle 32"/>
          <p:cNvSpPr>
            <a:spLocks noChangeArrowheads="1"/>
          </p:cNvSpPr>
          <p:nvPr/>
        </p:nvSpPr>
        <p:spPr bwMode="auto">
          <a:xfrm>
            <a:off x="3724275" y="3425825"/>
            <a:ext cx="841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solidFill>
                  <a:srgbClr val="000000"/>
                </a:solidFill>
                <a:latin typeface="Arial" charset="0"/>
              </a:rPr>
              <a:t>5</a:t>
            </a:r>
            <a:endParaRPr lang="en-US" altLang="en-US" sz="1200">
              <a:latin typeface="Times New Roman" charset="0"/>
            </a:endParaRPr>
          </a:p>
        </p:txBody>
      </p:sp>
      <p:sp>
        <p:nvSpPr>
          <p:cNvPr id="62495" name="Freeform 33"/>
          <p:cNvSpPr>
            <a:spLocks/>
          </p:cNvSpPr>
          <p:nvPr/>
        </p:nvSpPr>
        <p:spPr bwMode="auto">
          <a:xfrm>
            <a:off x="4895850" y="3517900"/>
            <a:ext cx="741363" cy="195263"/>
          </a:xfrm>
          <a:custGeom>
            <a:avLst/>
            <a:gdLst>
              <a:gd name="T0" fmla="*/ 2147483646 w 638"/>
              <a:gd name="T1" fmla="*/ 2147483646 h 166"/>
              <a:gd name="T2" fmla="*/ 2147483646 w 638"/>
              <a:gd name="T3" fmla="*/ 0 h 166"/>
              <a:gd name="T4" fmla="*/ 0 w 638"/>
              <a:gd name="T5" fmla="*/ 0 h 166"/>
              <a:gd name="T6" fmla="*/ 0 w 638"/>
              <a:gd name="T7" fmla="*/ 2147483646 h 166"/>
              <a:gd name="T8" fmla="*/ 2147483646 w 638"/>
              <a:gd name="T9" fmla="*/ 2147483646 h 166"/>
              <a:gd name="T10" fmla="*/ 2147483646 w 638"/>
              <a:gd name="T11" fmla="*/ 2147483646 h 166"/>
              <a:gd name="T12" fmla="*/ 0 60000 65536"/>
              <a:gd name="T13" fmla="*/ 0 60000 65536"/>
              <a:gd name="T14" fmla="*/ 0 60000 65536"/>
              <a:gd name="T15" fmla="*/ 0 60000 65536"/>
              <a:gd name="T16" fmla="*/ 0 60000 65536"/>
              <a:gd name="T17" fmla="*/ 0 60000 65536"/>
              <a:gd name="T18" fmla="*/ 0 w 638"/>
              <a:gd name="T19" fmla="*/ 0 h 166"/>
              <a:gd name="T20" fmla="*/ 638 w 638"/>
              <a:gd name="T21" fmla="*/ 166 h 166"/>
            </a:gdLst>
            <a:ahLst/>
            <a:cxnLst>
              <a:cxn ang="T12">
                <a:pos x="T0" y="T1"/>
              </a:cxn>
              <a:cxn ang="T13">
                <a:pos x="T2" y="T3"/>
              </a:cxn>
              <a:cxn ang="T14">
                <a:pos x="T4" y="T5"/>
              </a:cxn>
              <a:cxn ang="T15">
                <a:pos x="T6" y="T7"/>
              </a:cxn>
              <a:cxn ang="T16">
                <a:pos x="T8" y="T9"/>
              </a:cxn>
              <a:cxn ang="T17">
                <a:pos x="T10" y="T11"/>
              </a:cxn>
            </a:cxnLst>
            <a:rect l="T18" t="T19" r="T20" b="T21"/>
            <a:pathLst>
              <a:path w="638" h="166">
                <a:moveTo>
                  <a:pt x="638" y="166"/>
                </a:moveTo>
                <a:lnTo>
                  <a:pt x="638" y="0"/>
                </a:lnTo>
                <a:lnTo>
                  <a:pt x="0" y="0"/>
                </a:lnTo>
                <a:lnTo>
                  <a:pt x="0" y="166"/>
                </a:lnTo>
                <a:lnTo>
                  <a:pt x="638" y="166"/>
                </a:lnTo>
              </a:path>
            </a:pathLst>
          </a:custGeom>
          <a:solidFill>
            <a:schemeClr val="accent2"/>
          </a:solidFill>
          <a:ln w="12700">
            <a:solidFill>
              <a:srgbClr val="000000"/>
            </a:solidFill>
            <a:prstDash val="solid"/>
            <a:round/>
            <a:headEnd/>
            <a:tailEnd/>
          </a:ln>
        </p:spPr>
        <p:txBody>
          <a:bodyPr/>
          <a:lstStyle/>
          <a:p>
            <a:endParaRPr lang="en-US"/>
          </a:p>
        </p:txBody>
      </p:sp>
      <p:sp>
        <p:nvSpPr>
          <p:cNvPr id="62496" name="Rectangle 34"/>
          <p:cNvSpPr>
            <a:spLocks noChangeArrowheads="1"/>
          </p:cNvSpPr>
          <p:nvPr/>
        </p:nvSpPr>
        <p:spPr bwMode="auto">
          <a:xfrm>
            <a:off x="5457825" y="3527425"/>
            <a:ext cx="166688"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solidFill>
                  <a:srgbClr val="000000"/>
                </a:solidFill>
                <a:latin typeface="Arial" charset="0"/>
              </a:rPr>
              <a:t>11</a:t>
            </a:r>
            <a:endParaRPr lang="en-US" altLang="en-US" sz="1200">
              <a:latin typeface="Times New Roman" charset="0"/>
            </a:endParaRPr>
          </a:p>
        </p:txBody>
      </p:sp>
      <p:sp>
        <p:nvSpPr>
          <p:cNvPr id="62497" name="Line 35"/>
          <p:cNvSpPr>
            <a:spLocks noChangeShapeType="1"/>
          </p:cNvSpPr>
          <p:nvPr/>
        </p:nvSpPr>
        <p:spPr bwMode="auto">
          <a:xfrm>
            <a:off x="3673475" y="3413125"/>
            <a:ext cx="3175" cy="2016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98" name="Line 36"/>
          <p:cNvSpPr>
            <a:spLocks noChangeShapeType="1"/>
          </p:cNvSpPr>
          <p:nvPr/>
        </p:nvSpPr>
        <p:spPr bwMode="auto">
          <a:xfrm>
            <a:off x="5446713" y="3514725"/>
            <a:ext cx="6350" cy="1984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99" name="Freeform 37"/>
          <p:cNvSpPr>
            <a:spLocks/>
          </p:cNvSpPr>
          <p:nvPr/>
        </p:nvSpPr>
        <p:spPr bwMode="auto">
          <a:xfrm>
            <a:off x="7435850" y="5537200"/>
            <a:ext cx="741363" cy="193675"/>
          </a:xfrm>
          <a:custGeom>
            <a:avLst/>
            <a:gdLst>
              <a:gd name="T0" fmla="*/ 2147483646 w 638"/>
              <a:gd name="T1" fmla="*/ 2147483646 h 166"/>
              <a:gd name="T2" fmla="*/ 2147483646 w 638"/>
              <a:gd name="T3" fmla="*/ 0 h 166"/>
              <a:gd name="T4" fmla="*/ 0 w 638"/>
              <a:gd name="T5" fmla="*/ 0 h 166"/>
              <a:gd name="T6" fmla="*/ 0 w 638"/>
              <a:gd name="T7" fmla="*/ 2147483646 h 166"/>
              <a:gd name="T8" fmla="*/ 2147483646 w 638"/>
              <a:gd name="T9" fmla="*/ 2147483646 h 166"/>
              <a:gd name="T10" fmla="*/ 2147483646 w 638"/>
              <a:gd name="T11" fmla="*/ 2147483646 h 166"/>
              <a:gd name="T12" fmla="*/ 0 60000 65536"/>
              <a:gd name="T13" fmla="*/ 0 60000 65536"/>
              <a:gd name="T14" fmla="*/ 0 60000 65536"/>
              <a:gd name="T15" fmla="*/ 0 60000 65536"/>
              <a:gd name="T16" fmla="*/ 0 60000 65536"/>
              <a:gd name="T17" fmla="*/ 0 60000 65536"/>
              <a:gd name="T18" fmla="*/ 0 w 638"/>
              <a:gd name="T19" fmla="*/ 0 h 166"/>
              <a:gd name="T20" fmla="*/ 638 w 638"/>
              <a:gd name="T21" fmla="*/ 166 h 166"/>
            </a:gdLst>
            <a:ahLst/>
            <a:cxnLst>
              <a:cxn ang="T12">
                <a:pos x="T0" y="T1"/>
              </a:cxn>
              <a:cxn ang="T13">
                <a:pos x="T2" y="T3"/>
              </a:cxn>
              <a:cxn ang="T14">
                <a:pos x="T4" y="T5"/>
              </a:cxn>
              <a:cxn ang="T15">
                <a:pos x="T6" y="T7"/>
              </a:cxn>
              <a:cxn ang="T16">
                <a:pos x="T8" y="T9"/>
              </a:cxn>
              <a:cxn ang="T17">
                <a:pos x="T10" y="T11"/>
              </a:cxn>
            </a:cxnLst>
            <a:rect l="T18" t="T19" r="T20" b="T21"/>
            <a:pathLst>
              <a:path w="638" h="166">
                <a:moveTo>
                  <a:pt x="633" y="166"/>
                </a:moveTo>
                <a:lnTo>
                  <a:pt x="638" y="0"/>
                </a:lnTo>
                <a:lnTo>
                  <a:pt x="0" y="0"/>
                </a:lnTo>
                <a:lnTo>
                  <a:pt x="0" y="166"/>
                </a:lnTo>
                <a:lnTo>
                  <a:pt x="638" y="166"/>
                </a:lnTo>
              </a:path>
            </a:pathLst>
          </a:custGeom>
          <a:solidFill>
            <a:schemeClr val="accent2"/>
          </a:solidFill>
          <a:ln w="12700">
            <a:solidFill>
              <a:schemeClr val="tx1"/>
            </a:solidFill>
            <a:prstDash val="solid"/>
            <a:round/>
            <a:headEnd/>
            <a:tailEnd/>
          </a:ln>
        </p:spPr>
        <p:txBody>
          <a:bodyPr/>
          <a:lstStyle/>
          <a:p>
            <a:endParaRPr lang="en-US"/>
          </a:p>
        </p:txBody>
      </p:sp>
      <p:sp>
        <p:nvSpPr>
          <p:cNvPr id="62500" name="Rectangle 38"/>
          <p:cNvSpPr>
            <a:spLocks noChangeArrowheads="1"/>
          </p:cNvSpPr>
          <p:nvPr/>
        </p:nvSpPr>
        <p:spPr bwMode="auto">
          <a:xfrm>
            <a:off x="8031163" y="5537200"/>
            <a:ext cx="841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solidFill>
                  <a:srgbClr val="000000"/>
                </a:solidFill>
                <a:latin typeface="Arial" charset="0"/>
              </a:rPr>
              <a:t>4</a:t>
            </a:r>
            <a:endParaRPr lang="en-US" altLang="en-US" sz="1200">
              <a:latin typeface="Times New Roman" charset="0"/>
            </a:endParaRPr>
          </a:p>
        </p:txBody>
      </p:sp>
      <p:sp>
        <p:nvSpPr>
          <p:cNvPr id="62501" name="Line 39"/>
          <p:cNvSpPr>
            <a:spLocks noChangeShapeType="1"/>
          </p:cNvSpPr>
          <p:nvPr/>
        </p:nvSpPr>
        <p:spPr bwMode="auto">
          <a:xfrm>
            <a:off x="7988300" y="5532438"/>
            <a:ext cx="0" cy="1984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02" name="Line 40"/>
          <p:cNvSpPr>
            <a:spLocks noChangeShapeType="1"/>
          </p:cNvSpPr>
          <p:nvPr/>
        </p:nvSpPr>
        <p:spPr bwMode="auto">
          <a:xfrm flipH="1">
            <a:off x="3573463" y="2965450"/>
            <a:ext cx="269875" cy="31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03" name="Freeform 41"/>
          <p:cNvSpPr>
            <a:spLocks/>
          </p:cNvSpPr>
          <p:nvPr/>
        </p:nvSpPr>
        <p:spPr bwMode="auto">
          <a:xfrm>
            <a:off x="4214813" y="2962275"/>
            <a:ext cx="1695450" cy="476250"/>
          </a:xfrm>
          <a:custGeom>
            <a:avLst/>
            <a:gdLst>
              <a:gd name="T0" fmla="*/ 0 w 1458"/>
              <a:gd name="T1" fmla="*/ 2147483646 h 406"/>
              <a:gd name="T2" fmla="*/ 2147483646 w 1458"/>
              <a:gd name="T3" fmla="*/ 2147483646 h 406"/>
              <a:gd name="T4" fmla="*/ 2147483646 w 1458"/>
              <a:gd name="T5" fmla="*/ 2147483646 h 406"/>
              <a:gd name="T6" fmla="*/ 2147483646 w 1458"/>
              <a:gd name="T7" fmla="*/ 2147483646 h 406"/>
              <a:gd name="T8" fmla="*/ 2147483646 w 1458"/>
              <a:gd name="T9" fmla="*/ 0 h 406"/>
              <a:gd name="T10" fmla="*/ 2147483646 w 1458"/>
              <a:gd name="T11" fmla="*/ 2147483646 h 406"/>
              <a:gd name="T12" fmla="*/ 2147483646 w 1458"/>
              <a:gd name="T13" fmla="*/ 2147483646 h 406"/>
              <a:gd name="T14" fmla="*/ 2147483646 w 1458"/>
              <a:gd name="T15" fmla="*/ 2147483646 h 406"/>
              <a:gd name="T16" fmla="*/ 2147483646 w 1458"/>
              <a:gd name="T17" fmla="*/ 2147483646 h 406"/>
              <a:gd name="T18" fmla="*/ 2147483646 w 1458"/>
              <a:gd name="T19" fmla="*/ 2147483646 h 406"/>
              <a:gd name="T20" fmla="*/ 2147483646 w 1458"/>
              <a:gd name="T21" fmla="*/ 2147483646 h 406"/>
              <a:gd name="T22" fmla="*/ 2147483646 w 1458"/>
              <a:gd name="T23" fmla="*/ 2147483646 h 406"/>
              <a:gd name="T24" fmla="*/ 2147483646 w 1458"/>
              <a:gd name="T25" fmla="*/ 2147483646 h 406"/>
              <a:gd name="T26" fmla="*/ 2147483646 w 1458"/>
              <a:gd name="T27" fmla="*/ 2147483646 h 406"/>
              <a:gd name="T28" fmla="*/ 2147483646 w 1458"/>
              <a:gd name="T29" fmla="*/ 2147483646 h 406"/>
              <a:gd name="T30" fmla="*/ 2147483646 w 1458"/>
              <a:gd name="T31" fmla="*/ 2147483646 h 406"/>
              <a:gd name="T32" fmla="*/ 2147483646 w 1458"/>
              <a:gd name="T33" fmla="*/ 2147483646 h 406"/>
              <a:gd name="T34" fmla="*/ 2147483646 w 1458"/>
              <a:gd name="T35" fmla="*/ 2147483646 h 406"/>
              <a:gd name="T36" fmla="*/ 2147483646 w 1458"/>
              <a:gd name="T37" fmla="*/ 2147483646 h 406"/>
              <a:gd name="T38" fmla="*/ 2147483646 w 1458"/>
              <a:gd name="T39" fmla="*/ 2147483646 h 406"/>
              <a:gd name="T40" fmla="*/ 2147483646 w 1458"/>
              <a:gd name="T41" fmla="*/ 2147483646 h 406"/>
              <a:gd name="T42" fmla="*/ 2147483646 w 1458"/>
              <a:gd name="T43" fmla="*/ 2147483646 h 406"/>
              <a:gd name="T44" fmla="*/ 2147483646 w 1458"/>
              <a:gd name="T45" fmla="*/ 2147483646 h 406"/>
              <a:gd name="T46" fmla="*/ 2147483646 w 1458"/>
              <a:gd name="T47" fmla="*/ 2147483646 h 406"/>
              <a:gd name="T48" fmla="*/ 2147483646 w 1458"/>
              <a:gd name="T49" fmla="*/ 2147483646 h 406"/>
              <a:gd name="T50" fmla="*/ 2147483646 w 1458"/>
              <a:gd name="T51" fmla="*/ 2147483646 h 406"/>
              <a:gd name="T52" fmla="*/ 2147483646 w 1458"/>
              <a:gd name="T53" fmla="*/ 2147483646 h 406"/>
              <a:gd name="T54" fmla="*/ 2147483646 w 1458"/>
              <a:gd name="T55" fmla="*/ 2147483646 h 406"/>
              <a:gd name="T56" fmla="*/ 2147483646 w 1458"/>
              <a:gd name="T57" fmla="*/ 2147483646 h 406"/>
              <a:gd name="T58" fmla="*/ 2147483646 w 1458"/>
              <a:gd name="T59" fmla="*/ 2147483646 h 406"/>
              <a:gd name="T60" fmla="*/ 2147483646 w 1458"/>
              <a:gd name="T61" fmla="*/ 2147483646 h 406"/>
              <a:gd name="T62" fmla="*/ 2147483646 w 1458"/>
              <a:gd name="T63" fmla="*/ 2147483646 h 406"/>
              <a:gd name="T64" fmla="*/ 2147483646 w 1458"/>
              <a:gd name="T65" fmla="*/ 2147483646 h 406"/>
              <a:gd name="T66" fmla="*/ 2147483646 w 1458"/>
              <a:gd name="T67" fmla="*/ 2147483646 h 406"/>
              <a:gd name="T68" fmla="*/ 2147483646 w 1458"/>
              <a:gd name="T69" fmla="*/ 2147483646 h 406"/>
              <a:gd name="T70" fmla="*/ 2147483646 w 1458"/>
              <a:gd name="T71" fmla="*/ 2147483646 h 406"/>
              <a:gd name="T72" fmla="*/ 2147483646 w 1458"/>
              <a:gd name="T73" fmla="*/ 2147483646 h 406"/>
              <a:gd name="T74" fmla="*/ 2147483646 w 1458"/>
              <a:gd name="T75" fmla="*/ 2147483646 h 406"/>
              <a:gd name="T76" fmla="*/ 2147483646 w 1458"/>
              <a:gd name="T77" fmla="*/ 2147483646 h 406"/>
              <a:gd name="T78" fmla="*/ 2147483646 w 1458"/>
              <a:gd name="T79" fmla="*/ 2147483646 h 406"/>
              <a:gd name="T80" fmla="*/ 2147483646 w 1458"/>
              <a:gd name="T81" fmla="*/ 2147483646 h 406"/>
              <a:gd name="T82" fmla="*/ 2147483646 w 1458"/>
              <a:gd name="T83" fmla="*/ 2147483646 h 406"/>
              <a:gd name="T84" fmla="*/ 2147483646 w 1458"/>
              <a:gd name="T85" fmla="*/ 2147483646 h 40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58"/>
              <a:gd name="T130" fmla="*/ 0 h 406"/>
              <a:gd name="T131" fmla="*/ 1458 w 1458"/>
              <a:gd name="T132" fmla="*/ 406 h 40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58" h="406">
                <a:moveTo>
                  <a:pt x="0" y="4"/>
                </a:moveTo>
                <a:lnTo>
                  <a:pt x="418" y="4"/>
                </a:lnTo>
                <a:lnTo>
                  <a:pt x="422" y="4"/>
                </a:lnTo>
                <a:lnTo>
                  <a:pt x="434" y="4"/>
                </a:lnTo>
                <a:lnTo>
                  <a:pt x="455" y="0"/>
                </a:lnTo>
                <a:lnTo>
                  <a:pt x="479" y="4"/>
                </a:lnTo>
                <a:lnTo>
                  <a:pt x="504" y="4"/>
                </a:lnTo>
                <a:lnTo>
                  <a:pt x="536" y="8"/>
                </a:lnTo>
                <a:lnTo>
                  <a:pt x="569" y="12"/>
                </a:lnTo>
                <a:lnTo>
                  <a:pt x="605" y="24"/>
                </a:lnTo>
                <a:lnTo>
                  <a:pt x="642" y="36"/>
                </a:lnTo>
                <a:lnTo>
                  <a:pt x="674" y="57"/>
                </a:lnTo>
                <a:lnTo>
                  <a:pt x="695" y="69"/>
                </a:lnTo>
                <a:lnTo>
                  <a:pt x="715" y="85"/>
                </a:lnTo>
                <a:lnTo>
                  <a:pt x="731" y="105"/>
                </a:lnTo>
                <a:lnTo>
                  <a:pt x="747" y="122"/>
                </a:lnTo>
                <a:lnTo>
                  <a:pt x="760" y="142"/>
                </a:lnTo>
                <a:lnTo>
                  <a:pt x="772" y="162"/>
                </a:lnTo>
                <a:lnTo>
                  <a:pt x="780" y="178"/>
                </a:lnTo>
                <a:lnTo>
                  <a:pt x="792" y="195"/>
                </a:lnTo>
                <a:lnTo>
                  <a:pt x="800" y="211"/>
                </a:lnTo>
                <a:lnTo>
                  <a:pt x="808" y="227"/>
                </a:lnTo>
                <a:lnTo>
                  <a:pt x="816" y="239"/>
                </a:lnTo>
                <a:lnTo>
                  <a:pt x="825" y="252"/>
                </a:lnTo>
                <a:lnTo>
                  <a:pt x="833" y="264"/>
                </a:lnTo>
                <a:lnTo>
                  <a:pt x="841" y="276"/>
                </a:lnTo>
                <a:lnTo>
                  <a:pt x="849" y="288"/>
                </a:lnTo>
                <a:lnTo>
                  <a:pt x="857" y="304"/>
                </a:lnTo>
                <a:lnTo>
                  <a:pt x="869" y="317"/>
                </a:lnTo>
                <a:lnTo>
                  <a:pt x="877" y="329"/>
                </a:lnTo>
                <a:lnTo>
                  <a:pt x="890" y="341"/>
                </a:lnTo>
                <a:lnTo>
                  <a:pt x="902" y="353"/>
                </a:lnTo>
                <a:lnTo>
                  <a:pt x="918" y="369"/>
                </a:lnTo>
                <a:lnTo>
                  <a:pt x="934" y="377"/>
                </a:lnTo>
                <a:lnTo>
                  <a:pt x="955" y="386"/>
                </a:lnTo>
                <a:lnTo>
                  <a:pt x="975" y="394"/>
                </a:lnTo>
                <a:lnTo>
                  <a:pt x="991" y="398"/>
                </a:lnTo>
                <a:lnTo>
                  <a:pt x="1011" y="402"/>
                </a:lnTo>
                <a:lnTo>
                  <a:pt x="1024" y="402"/>
                </a:lnTo>
                <a:lnTo>
                  <a:pt x="1036" y="406"/>
                </a:lnTo>
                <a:lnTo>
                  <a:pt x="1044" y="406"/>
                </a:lnTo>
                <a:lnTo>
                  <a:pt x="1048" y="406"/>
                </a:lnTo>
                <a:lnTo>
                  <a:pt x="1458" y="406"/>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504" name="Freeform 42"/>
          <p:cNvSpPr>
            <a:spLocks/>
          </p:cNvSpPr>
          <p:nvPr/>
        </p:nvSpPr>
        <p:spPr bwMode="auto">
          <a:xfrm>
            <a:off x="6280150" y="3070225"/>
            <a:ext cx="1712913" cy="368300"/>
          </a:xfrm>
          <a:custGeom>
            <a:avLst/>
            <a:gdLst>
              <a:gd name="T0" fmla="*/ 0 w 1475"/>
              <a:gd name="T1" fmla="*/ 2147483646 h 313"/>
              <a:gd name="T2" fmla="*/ 2147483646 w 1475"/>
              <a:gd name="T3" fmla="*/ 2147483646 h 313"/>
              <a:gd name="T4" fmla="*/ 2147483646 w 1475"/>
              <a:gd name="T5" fmla="*/ 2147483646 h 313"/>
              <a:gd name="T6" fmla="*/ 2147483646 w 1475"/>
              <a:gd name="T7" fmla="*/ 2147483646 h 313"/>
              <a:gd name="T8" fmla="*/ 2147483646 w 1475"/>
              <a:gd name="T9" fmla="*/ 2147483646 h 313"/>
              <a:gd name="T10" fmla="*/ 2147483646 w 1475"/>
              <a:gd name="T11" fmla="*/ 2147483646 h 313"/>
              <a:gd name="T12" fmla="*/ 2147483646 w 1475"/>
              <a:gd name="T13" fmla="*/ 2147483646 h 313"/>
              <a:gd name="T14" fmla="*/ 2147483646 w 1475"/>
              <a:gd name="T15" fmla="*/ 2147483646 h 313"/>
              <a:gd name="T16" fmla="*/ 2147483646 w 1475"/>
              <a:gd name="T17" fmla="*/ 2147483646 h 313"/>
              <a:gd name="T18" fmla="*/ 2147483646 w 1475"/>
              <a:gd name="T19" fmla="*/ 2147483646 h 313"/>
              <a:gd name="T20" fmla="*/ 2147483646 w 1475"/>
              <a:gd name="T21" fmla="*/ 2147483646 h 313"/>
              <a:gd name="T22" fmla="*/ 2147483646 w 1475"/>
              <a:gd name="T23" fmla="*/ 2147483646 h 313"/>
              <a:gd name="T24" fmla="*/ 2147483646 w 1475"/>
              <a:gd name="T25" fmla="*/ 2147483646 h 313"/>
              <a:gd name="T26" fmla="*/ 2147483646 w 1475"/>
              <a:gd name="T27" fmla="*/ 2147483646 h 313"/>
              <a:gd name="T28" fmla="*/ 2147483646 w 1475"/>
              <a:gd name="T29" fmla="*/ 2147483646 h 313"/>
              <a:gd name="T30" fmla="*/ 2147483646 w 1475"/>
              <a:gd name="T31" fmla="*/ 2147483646 h 313"/>
              <a:gd name="T32" fmla="*/ 2147483646 w 1475"/>
              <a:gd name="T33" fmla="*/ 2147483646 h 313"/>
              <a:gd name="T34" fmla="*/ 2147483646 w 1475"/>
              <a:gd name="T35" fmla="*/ 2147483646 h 313"/>
              <a:gd name="T36" fmla="*/ 2147483646 w 1475"/>
              <a:gd name="T37" fmla="*/ 2147483646 h 313"/>
              <a:gd name="T38" fmla="*/ 2147483646 w 1475"/>
              <a:gd name="T39" fmla="*/ 2147483646 h 313"/>
              <a:gd name="T40" fmla="*/ 2147483646 w 1475"/>
              <a:gd name="T41" fmla="*/ 2147483646 h 313"/>
              <a:gd name="T42" fmla="*/ 2147483646 w 1475"/>
              <a:gd name="T43" fmla="*/ 2147483646 h 313"/>
              <a:gd name="T44" fmla="*/ 2147483646 w 1475"/>
              <a:gd name="T45" fmla="*/ 2147483646 h 313"/>
              <a:gd name="T46" fmla="*/ 2147483646 w 1475"/>
              <a:gd name="T47" fmla="*/ 2147483646 h 313"/>
              <a:gd name="T48" fmla="*/ 2147483646 w 1475"/>
              <a:gd name="T49" fmla="*/ 2147483646 h 313"/>
              <a:gd name="T50" fmla="*/ 2147483646 w 1475"/>
              <a:gd name="T51" fmla="*/ 2147483646 h 313"/>
              <a:gd name="T52" fmla="*/ 2147483646 w 1475"/>
              <a:gd name="T53" fmla="*/ 2147483646 h 313"/>
              <a:gd name="T54" fmla="*/ 2147483646 w 1475"/>
              <a:gd name="T55" fmla="*/ 2147483646 h 313"/>
              <a:gd name="T56" fmla="*/ 2147483646 w 1475"/>
              <a:gd name="T57" fmla="*/ 2147483646 h 313"/>
              <a:gd name="T58" fmla="*/ 2147483646 w 1475"/>
              <a:gd name="T59" fmla="*/ 2147483646 h 313"/>
              <a:gd name="T60" fmla="*/ 2147483646 w 1475"/>
              <a:gd name="T61" fmla="*/ 2147483646 h 313"/>
              <a:gd name="T62" fmla="*/ 2147483646 w 1475"/>
              <a:gd name="T63" fmla="*/ 2147483646 h 313"/>
              <a:gd name="T64" fmla="*/ 2147483646 w 1475"/>
              <a:gd name="T65" fmla="*/ 2147483646 h 313"/>
              <a:gd name="T66" fmla="*/ 2147483646 w 1475"/>
              <a:gd name="T67" fmla="*/ 2147483646 h 313"/>
              <a:gd name="T68" fmla="*/ 2147483646 w 1475"/>
              <a:gd name="T69" fmla="*/ 2147483646 h 313"/>
              <a:gd name="T70" fmla="*/ 2147483646 w 1475"/>
              <a:gd name="T71" fmla="*/ 0 h 313"/>
              <a:gd name="T72" fmla="*/ 2147483646 w 1475"/>
              <a:gd name="T73" fmla="*/ 0 h 313"/>
              <a:gd name="T74" fmla="*/ 2147483646 w 1475"/>
              <a:gd name="T75" fmla="*/ 0 h 313"/>
              <a:gd name="T76" fmla="*/ 2147483646 w 1475"/>
              <a:gd name="T77" fmla="*/ 0 h 313"/>
              <a:gd name="T78" fmla="*/ 2147483646 w 1475"/>
              <a:gd name="T79" fmla="*/ 0 h 313"/>
              <a:gd name="T80" fmla="*/ 2147483646 w 1475"/>
              <a:gd name="T81" fmla="*/ 0 h 313"/>
              <a:gd name="T82" fmla="*/ 2147483646 w 1475"/>
              <a:gd name="T83" fmla="*/ 0 h 313"/>
              <a:gd name="T84" fmla="*/ 2147483646 w 1475"/>
              <a:gd name="T85" fmla="*/ 0 h 31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75"/>
              <a:gd name="T130" fmla="*/ 0 h 313"/>
              <a:gd name="T131" fmla="*/ 1475 w 1475"/>
              <a:gd name="T132" fmla="*/ 313 h 31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75" h="313">
                <a:moveTo>
                  <a:pt x="0" y="313"/>
                </a:moveTo>
                <a:lnTo>
                  <a:pt x="427" y="313"/>
                </a:lnTo>
                <a:lnTo>
                  <a:pt x="431" y="313"/>
                </a:lnTo>
                <a:lnTo>
                  <a:pt x="439" y="313"/>
                </a:lnTo>
                <a:lnTo>
                  <a:pt x="451" y="313"/>
                </a:lnTo>
                <a:lnTo>
                  <a:pt x="467" y="309"/>
                </a:lnTo>
                <a:lnTo>
                  <a:pt x="484" y="305"/>
                </a:lnTo>
                <a:lnTo>
                  <a:pt x="504" y="301"/>
                </a:lnTo>
                <a:lnTo>
                  <a:pt x="528" y="293"/>
                </a:lnTo>
                <a:lnTo>
                  <a:pt x="549" y="284"/>
                </a:lnTo>
                <a:lnTo>
                  <a:pt x="569" y="268"/>
                </a:lnTo>
                <a:lnTo>
                  <a:pt x="589" y="252"/>
                </a:lnTo>
                <a:lnTo>
                  <a:pt x="606" y="236"/>
                </a:lnTo>
                <a:lnTo>
                  <a:pt x="622" y="219"/>
                </a:lnTo>
                <a:lnTo>
                  <a:pt x="634" y="203"/>
                </a:lnTo>
                <a:lnTo>
                  <a:pt x="646" y="191"/>
                </a:lnTo>
                <a:lnTo>
                  <a:pt x="658" y="175"/>
                </a:lnTo>
                <a:lnTo>
                  <a:pt x="671" y="163"/>
                </a:lnTo>
                <a:lnTo>
                  <a:pt x="683" y="146"/>
                </a:lnTo>
                <a:lnTo>
                  <a:pt x="691" y="134"/>
                </a:lnTo>
                <a:lnTo>
                  <a:pt x="703" y="118"/>
                </a:lnTo>
                <a:lnTo>
                  <a:pt x="715" y="106"/>
                </a:lnTo>
                <a:lnTo>
                  <a:pt x="727" y="90"/>
                </a:lnTo>
                <a:lnTo>
                  <a:pt x="740" y="77"/>
                </a:lnTo>
                <a:lnTo>
                  <a:pt x="756" y="65"/>
                </a:lnTo>
                <a:lnTo>
                  <a:pt x="768" y="53"/>
                </a:lnTo>
                <a:lnTo>
                  <a:pt x="784" y="41"/>
                </a:lnTo>
                <a:lnTo>
                  <a:pt x="797" y="33"/>
                </a:lnTo>
                <a:lnTo>
                  <a:pt x="813" y="25"/>
                </a:lnTo>
                <a:lnTo>
                  <a:pt x="829" y="16"/>
                </a:lnTo>
                <a:lnTo>
                  <a:pt x="841" y="12"/>
                </a:lnTo>
                <a:lnTo>
                  <a:pt x="853" y="8"/>
                </a:lnTo>
                <a:lnTo>
                  <a:pt x="866" y="4"/>
                </a:lnTo>
                <a:lnTo>
                  <a:pt x="882" y="4"/>
                </a:lnTo>
                <a:lnTo>
                  <a:pt x="894" y="4"/>
                </a:lnTo>
                <a:lnTo>
                  <a:pt x="906" y="0"/>
                </a:lnTo>
                <a:lnTo>
                  <a:pt x="918" y="0"/>
                </a:lnTo>
                <a:lnTo>
                  <a:pt x="931" y="0"/>
                </a:lnTo>
                <a:lnTo>
                  <a:pt x="939" y="0"/>
                </a:lnTo>
                <a:lnTo>
                  <a:pt x="947" y="0"/>
                </a:lnTo>
                <a:lnTo>
                  <a:pt x="951" y="0"/>
                </a:lnTo>
                <a:lnTo>
                  <a:pt x="1475"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505" name="Line 43"/>
          <p:cNvSpPr>
            <a:spLocks noChangeShapeType="1"/>
          </p:cNvSpPr>
          <p:nvPr/>
        </p:nvSpPr>
        <p:spPr bwMode="auto">
          <a:xfrm>
            <a:off x="8348663" y="3068638"/>
            <a:ext cx="28098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06" name="Freeform 44"/>
          <p:cNvSpPr>
            <a:spLocks/>
          </p:cNvSpPr>
          <p:nvPr/>
        </p:nvSpPr>
        <p:spPr bwMode="auto">
          <a:xfrm>
            <a:off x="6096000" y="3624263"/>
            <a:ext cx="787400" cy="1671637"/>
          </a:xfrm>
          <a:custGeom>
            <a:avLst/>
            <a:gdLst>
              <a:gd name="T0" fmla="*/ 0 w 678"/>
              <a:gd name="T1" fmla="*/ 0 h 1426"/>
              <a:gd name="T2" fmla="*/ 0 w 678"/>
              <a:gd name="T3" fmla="*/ 2147483646 h 1426"/>
              <a:gd name="T4" fmla="*/ 0 w 678"/>
              <a:gd name="T5" fmla="*/ 2147483646 h 1426"/>
              <a:gd name="T6" fmla="*/ 0 w 678"/>
              <a:gd name="T7" fmla="*/ 2147483646 h 1426"/>
              <a:gd name="T8" fmla="*/ 0 w 678"/>
              <a:gd name="T9" fmla="*/ 2147483646 h 1426"/>
              <a:gd name="T10" fmla="*/ 2147483646 w 678"/>
              <a:gd name="T11" fmla="*/ 2147483646 h 1426"/>
              <a:gd name="T12" fmla="*/ 2147483646 w 678"/>
              <a:gd name="T13" fmla="*/ 2147483646 h 1426"/>
              <a:gd name="T14" fmla="*/ 2147483646 w 678"/>
              <a:gd name="T15" fmla="*/ 2147483646 h 1426"/>
              <a:gd name="T16" fmla="*/ 2147483646 w 678"/>
              <a:gd name="T17" fmla="*/ 2147483646 h 1426"/>
              <a:gd name="T18" fmla="*/ 2147483646 w 678"/>
              <a:gd name="T19" fmla="*/ 2147483646 h 1426"/>
              <a:gd name="T20" fmla="*/ 2147483646 w 678"/>
              <a:gd name="T21" fmla="*/ 2147483646 h 1426"/>
              <a:gd name="T22" fmla="*/ 2147483646 w 678"/>
              <a:gd name="T23" fmla="*/ 2147483646 h 1426"/>
              <a:gd name="T24" fmla="*/ 2147483646 w 678"/>
              <a:gd name="T25" fmla="*/ 2147483646 h 1426"/>
              <a:gd name="T26" fmla="*/ 2147483646 w 678"/>
              <a:gd name="T27" fmla="*/ 2147483646 h 1426"/>
              <a:gd name="T28" fmla="*/ 2147483646 w 678"/>
              <a:gd name="T29" fmla="*/ 2147483646 h 1426"/>
              <a:gd name="T30" fmla="*/ 2147483646 w 678"/>
              <a:gd name="T31" fmla="*/ 2147483646 h 1426"/>
              <a:gd name="T32" fmla="*/ 2147483646 w 678"/>
              <a:gd name="T33" fmla="*/ 2147483646 h 1426"/>
              <a:gd name="T34" fmla="*/ 2147483646 w 678"/>
              <a:gd name="T35" fmla="*/ 2147483646 h 1426"/>
              <a:gd name="T36" fmla="*/ 2147483646 w 678"/>
              <a:gd name="T37" fmla="*/ 2147483646 h 1426"/>
              <a:gd name="T38" fmla="*/ 2147483646 w 678"/>
              <a:gd name="T39" fmla="*/ 2147483646 h 1426"/>
              <a:gd name="T40" fmla="*/ 2147483646 w 678"/>
              <a:gd name="T41" fmla="*/ 2147483646 h 1426"/>
              <a:gd name="T42" fmla="*/ 2147483646 w 678"/>
              <a:gd name="T43" fmla="*/ 2147483646 h 1426"/>
              <a:gd name="T44" fmla="*/ 2147483646 w 678"/>
              <a:gd name="T45" fmla="*/ 2147483646 h 1426"/>
              <a:gd name="T46" fmla="*/ 2147483646 w 678"/>
              <a:gd name="T47" fmla="*/ 2147483646 h 1426"/>
              <a:gd name="T48" fmla="*/ 2147483646 w 678"/>
              <a:gd name="T49" fmla="*/ 2147483646 h 1426"/>
              <a:gd name="T50" fmla="*/ 2147483646 w 678"/>
              <a:gd name="T51" fmla="*/ 2147483646 h 1426"/>
              <a:gd name="T52" fmla="*/ 2147483646 w 678"/>
              <a:gd name="T53" fmla="*/ 2147483646 h 1426"/>
              <a:gd name="T54" fmla="*/ 2147483646 w 678"/>
              <a:gd name="T55" fmla="*/ 2147483646 h 1426"/>
              <a:gd name="T56" fmla="*/ 2147483646 w 678"/>
              <a:gd name="T57" fmla="*/ 2147483646 h 1426"/>
              <a:gd name="T58" fmla="*/ 2147483646 w 678"/>
              <a:gd name="T59" fmla="*/ 2147483646 h 1426"/>
              <a:gd name="T60" fmla="*/ 2147483646 w 678"/>
              <a:gd name="T61" fmla="*/ 2147483646 h 1426"/>
              <a:gd name="T62" fmla="*/ 2147483646 w 678"/>
              <a:gd name="T63" fmla="*/ 2147483646 h 1426"/>
              <a:gd name="T64" fmla="*/ 2147483646 w 678"/>
              <a:gd name="T65" fmla="*/ 2147483646 h 1426"/>
              <a:gd name="T66" fmla="*/ 2147483646 w 678"/>
              <a:gd name="T67" fmla="*/ 2147483646 h 1426"/>
              <a:gd name="T68" fmla="*/ 2147483646 w 678"/>
              <a:gd name="T69" fmla="*/ 2147483646 h 1426"/>
              <a:gd name="T70" fmla="*/ 2147483646 w 678"/>
              <a:gd name="T71" fmla="*/ 2147483646 h 1426"/>
              <a:gd name="T72" fmla="*/ 2147483646 w 678"/>
              <a:gd name="T73" fmla="*/ 2147483646 h 1426"/>
              <a:gd name="T74" fmla="*/ 2147483646 w 678"/>
              <a:gd name="T75" fmla="*/ 2147483646 h 1426"/>
              <a:gd name="T76" fmla="*/ 2147483646 w 678"/>
              <a:gd name="T77" fmla="*/ 2147483646 h 1426"/>
              <a:gd name="T78" fmla="*/ 2147483646 w 678"/>
              <a:gd name="T79" fmla="*/ 2147483646 h 1426"/>
              <a:gd name="T80" fmla="*/ 2147483646 w 678"/>
              <a:gd name="T81" fmla="*/ 2147483646 h 1426"/>
              <a:gd name="T82" fmla="*/ 2147483646 w 678"/>
              <a:gd name="T83" fmla="*/ 2147483646 h 142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78"/>
              <a:gd name="T127" fmla="*/ 0 h 1426"/>
              <a:gd name="T128" fmla="*/ 678 w 678"/>
              <a:gd name="T129" fmla="*/ 1426 h 142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78" h="1426">
                <a:moveTo>
                  <a:pt x="0" y="0"/>
                </a:moveTo>
                <a:lnTo>
                  <a:pt x="0" y="309"/>
                </a:lnTo>
                <a:lnTo>
                  <a:pt x="0" y="317"/>
                </a:lnTo>
                <a:lnTo>
                  <a:pt x="0" y="329"/>
                </a:lnTo>
                <a:lnTo>
                  <a:pt x="4" y="345"/>
                </a:lnTo>
                <a:lnTo>
                  <a:pt x="4" y="362"/>
                </a:lnTo>
                <a:lnTo>
                  <a:pt x="8" y="382"/>
                </a:lnTo>
                <a:lnTo>
                  <a:pt x="12" y="402"/>
                </a:lnTo>
                <a:lnTo>
                  <a:pt x="20" y="423"/>
                </a:lnTo>
                <a:lnTo>
                  <a:pt x="28" y="443"/>
                </a:lnTo>
                <a:lnTo>
                  <a:pt x="40" y="463"/>
                </a:lnTo>
                <a:lnTo>
                  <a:pt x="57" y="483"/>
                </a:lnTo>
                <a:lnTo>
                  <a:pt x="73" y="500"/>
                </a:lnTo>
                <a:lnTo>
                  <a:pt x="97" y="516"/>
                </a:lnTo>
                <a:lnTo>
                  <a:pt x="118" y="532"/>
                </a:lnTo>
                <a:lnTo>
                  <a:pt x="142" y="544"/>
                </a:lnTo>
                <a:lnTo>
                  <a:pt x="166" y="557"/>
                </a:lnTo>
                <a:lnTo>
                  <a:pt x="191" y="569"/>
                </a:lnTo>
                <a:lnTo>
                  <a:pt x="211" y="577"/>
                </a:lnTo>
                <a:lnTo>
                  <a:pt x="227" y="589"/>
                </a:lnTo>
                <a:lnTo>
                  <a:pt x="240" y="593"/>
                </a:lnTo>
                <a:lnTo>
                  <a:pt x="264" y="609"/>
                </a:lnTo>
                <a:lnTo>
                  <a:pt x="305" y="630"/>
                </a:lnTo>
                <a:lnTo>
                  <a:pt x="357" y="654"/>
                </a:lnTo>
                <a:lnTo>
                  <a:pt x="418" y="682"/>
                </a:lnTo>
                <a:lnTo>
                  <a:pt x="479" y="715"/>
                </a:lnTo>
                <a:lnTo>
                  <a:pt x="540" y="756"/>
                </a:lnTo>
                <a:lnTo>
                  <a:pt x="593" y="800"/>
                </a:lnTo>
                <a:lnTo>
                  <a:pt x="638" y="849"/>
                </a:lnTo>
                <a:lnTo>
                  <a:pt x="666" y="906"/>
                </a:lnTo>
                <a:lnTo>
                  <a:pt x="678" y="967"/>
                </a:lnTo>
                <a:lnTo>
                  <a:pt x="678" y="999"/>
                </a:lnTo>
                <a:lnTo>
                  <a:pt x="678" y="1044"/>
                </a:lnTo>
                <a:lnTo>
                  <a:pt x="678" y="1101"/>
                </a:lnTo>
                <a:lnTo>
                  <a:pt x="678" y="1162"/>
                </a:lnTo>
                <a:lnTo>
                  <a:pt x="678" y="1223"/>
                </a:lnTo>
                <a:lnTo>
                  <a:pt x="678" y="1283"/>
                </a:lnTo>
                <a:lnTo>
                  <a:pt x="678" y="1340"/>
                </a:lnTo>
                <a:lnTo>
                  <a:pt x="678" y="1385"/>
                </a:lnTo>
                <a:lnTo>
                  <a:pt x="678" y="1413"/>
                </a:lnTo>
                <a:lnTo>
                  <a:pt x="678" y="1426"/>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507" name="Freeform 45"/>
          <p:cNvSpPr>
            <a:spLocks/>
          </p:cNvSpPr>
          <p:nvPr/>
        </p:nvSpPr>
        <p:spPr bwMode="auto">
          <a:xfrm>
            <a:off x="3843338" y="4024313"/>
            <a:ext cx="371475" cy="255587"/>
          </a:xfrm>
          <a:custGeom>
            <a:avLst/>
            <a:gdLst>
              <a:gd name="T0" fmla="*/ 2147483646 w 321"/>
              <a:gd name="T1" fmla="*/ 2147483646 h 220"/>
              <a:gd name="T2" fmla="*/ 2147483646 w 321"/>
              <a:gd name="T3" fmla="*/ 0 h 220"/>
              <a:gd name="T4" fmla="*/ 0 w 321"/>
              <a:gd name="T5" fmla="*/ 0 h 220"/>
              <a:gd name="T6" fmla="*/ 0 w 321"/>
              <a:gd name="T7" fmla="*/ 2147483646 h 220"/>
              <a:gd name="T8" fmla="*/ 2147483646 w 321"/>
              <a:gd name="T9" fmla="*/ 2147483646 h 220"/>
              <a:gd name="T10" fmla="*/ 2147483646 w 321"/>
              <a:gd name="T11" fmla="*/ 2147483646 h 220"/>
              <a:gd name="T12" fmla="*/ 0 60000 65536"/>
              <a:gd name="T13" fmla="*/ 0 60000 65536"/>
              <a:gd name="T14" fmla="*/ 0 60000 65536"/>
              <a:gd name="T15" fmla="*/ 0 60000 65536"/>
              <a:gd name="T16" fmla="*/ 0 60000 65536"/>
              <a:gd name="T17" fmla="*/ 0 60000 65536"/>
              <a:gd name="T18" fmla="*/ 0 w 321"/>
              <a:gd name="T19" fmla="*/ 0 h 220"/>
              <a:gd name="T20" fmla="*/ 321 w 321"/>
              <a:gd name="T21" fmla="*/ 220 h 220"/>
            </a:gdLst>
            <a:ahLst/>
            <a:cxnLst>
              <a:cxn ang="T12">
                <a:pos x="T0" y="T1"/>
              </a:cxn>
              <a:cxn ang="T13">
                <a:pos x="T2" y="T3"/>
              </a:cxn>
              <a:cxn ang="T14">
                <a:pos x="T4" y="T5"/>
              </a:cxn>
              <a:cxn ang="T15">
                <a:pos x="T6" y="T7"/>
              </a:cxn>
              <a:cxn ang="T16">
                <a:pos x="T8" y="T9"/>
              </a:cxn>
              <a:cxn ang="T17">
                <a:pos x="T10" y="T11"/>
              </a:cxn>
            </a:cxnLst>
            <a:rect l="T18" t="T19" r="T20" b="T21"/>
            <a:pathLst>
              <a:path w="321" h="220">
                <a:moveTo>
                  <a:pt x="321" y="220"/>
                </a:moveTo>
                <a:lnTo>
                  <a:pt x="321" y="0"/>
                </a:lnTo>
                <a:lnTo>
                  <a:pt x="0" y="0"/>
                </a:lnTo>
                <a:lnTo>
                  <a:pt x="0" y="220"/>
                </a:lnTo>
                <a:lnTo>
                  <a:pt x="321" y="22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508" name="Freeform 46"/>
          <p:cNvSpPr>
            <a:spLocks/>
          </p:cNvSpPr>
          <p:nvPr/>
        </p:nvSpPr>
        <p:spPr bwMode="auto">
          <a:xfrm>
            <a:off x="6042025" y="4794250"/>
            <a:ext cx="747713" cy="200025"/>
          </a:xfrm>
          <a:custGeom>
            <a:avLst/>
            <a:gdLst>
              <a:gd name="T0" fmla="*/ 2147483646 w 642"/>
              <a:gd name="T1" fmla="*/ 2147483646 h 171"/>
              <a:gd name="T2" fmla="*/ 2147483646 w 642"/>
              <a:gd name="T3" fmla="*/ 0 h 171"/>
              <a:gd name="T4" fmla="*/ 0 w 642"/>
              <a:gd name="T5" fmla="*/ 0 h 171"/>
              <a:gd name="T6" fmla="*/ 0 w 642"/>
              <a:gd name="T7" fmla="*/ 2147483646 h 171"/>
              <a:gd name="T8" fmla="*/ 2147483646 w 642"/>
              <a:gd name="T9" fmla="*/ 2147483646 h 171"/>
              <a:gd name="T10" fmla="*/ 2147483646 w 642"/>
              <a:gd name="T11" fmla="*/ 2147483646 h 171"/>
              <a:gd name="T12" fmla="*/ 0 60000 65536"/>
              <a:gd name="T13" fmla="*/ 0 60000 65536"/>
              <a:gd name="T14" fmla="*/ 0 60000 65536"/>
              <a:gd name="T15" fmla="*/ 0 60000 65536"/>
              <a:gd name="T16" fmla="*/ 0 60000 65536"/>
              <a:gd name="T17" fmla="*/ 0 60000 65536"/>
              <a:gd name="T18" fmla="*/ 0 w 642"/>
              <a:gd name="T19" fmla="*/ 0 h 171"/>
              <a:gd name="T20" fmla="*/ 642 w 642"/>
              <a:gd name="T21" fmla="*/ 171 h 171"/>
            </a:gdLst>
            <a:ahLst/>
            <a:cxnLst>
              <a:cxn ang="T12">
                <a:pos x="T0" y="T1"/>
              </a:cxn>
              <a:cxn ang="T13">
                <a:pos x="T2" y="T3"/>
              </a:cxn>
              <a:cxn ang="T14">
                <a:pos x="T4" y="T5"/>
              </a:cxn>
              <a:cxn ang="T15">
                <a:pos x="T6" y="T7"/>
              </a:cxn>
              <a:cxn ang="T16">
                <a:pos x="T8" y="T9"/>
              </a:cxn>
              <a:cxn ang="T17">
                <a:pos x="T10" y="T11"/>
              </a:cxn>
            </a:cxnLst>
            <a:rect l="T18" t="T19" r="T20" b="T21"/>
            <a:pathLst>
              <a:path w="642" h="171">
                <a:moveTo>
                  <a:pt x="638" y="171"/>
                </a:moveTo>
                <a:lnTo>
                  <a:pt x="642" y="0"/>
                </a:lnTo>
                <a:lnTo>
                  <a:pt x="0" y="0"/>
                </a:lnTo>
                <a:lnTo>
                  <a:pt x="0" y="171"/>
                </a:lnTo>
                <a:lnTo>
                  <a:pt x="642" y="171"/>
                </a:lnTo>
              </a:path>
            </a:pathLst>
          </a:custGeom>
          <a:solidFill>
            <a:schemeClr val="accent2"/>
          </a:solidFill>
          <a:ln w="12700">
            <a:solidFill>
              <a:srgbClr val="000000"/>
            </a:solidFill>
            <a:prstDash val="solid"/>
            <a:round/>
            <a:headEnd/>
            <a:tailEnd/>
          </a:ln>
        </p:spPr>
        <p:txBody>
          <a:bodyPr/>
          <a:lstStyle/>
          <a:p>
            <a:endParaRPr lang="en-US"/>
          </a:p>
        </p:txBody>
      </p:sp>
      <p:sp>
        <p:nvSpPr>
          <p:cNvPr id="62509" name="Rectangle 47"/>
          <p:cNvSpPr>
            <a:spLocks noChangeArrowheads="1"/>
          </p:cNvSpPr>
          <p:nvPr/>
        </p:nvSpPr>
        <p:spPr bwMode="auto">
          <a:xfrm>
            <a:off x="6643688" y="4799013"/>
            <a:ext cx="8572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solidFill>
                  <a:srgbClr val="000000"/>
                </a:solidFill>
                <a:latin typeface="Arial" charset="0"/>
              </a:rPr>
              <a:t>7</a:t>
            </a:r>
            <a:endParaRPr lang="en-US" altLang="en-US" sz="1200">
              <a:latin typeface="Times New Roman" charset="0"/>
            </a:endParaRPr>
          </a:p>
        </p:txBody>
      </p:sp>
      <p:sp>
        <p:nvSpPr>
          <p:cNvPr id="62510" name="Line 48"/>
          <p:cNvSpPr>
            <a:spLocks noChangeShapeType="1"/>
          </p:cNvSpPr>
          <p:nvPr/>
        </p:nvSpPr>
        <p:spPr bwMode="auto">
          <a:xfrm>
            <a:off x="6600825" y="4794250"/>
            <a:ext cx="1588" cy="2000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11" name="Line 49"/>
          <p:cNvSpPr>
            <a:spLocks noChangeShapeType="1"/>
          </p:cNvSpPr>
          <p:nvPr/>
        </p:nvSpPr>
        <p:spPr bwMode="auto">
          <a:xfrm>
            <a:off x="6416675" y="5465763"/>
            <a:ext cx="273050" cy="15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12" name="Line 50"/>
          <p:cNvSpPr>
            <a:spLocks noChangeShapeType="1"/>
          </p:cNvSpPr>
          <p:nvPr/>
        </p:nvSpPr>
        <p:spPr bwMode="auto">
          <a:xfrm>
            <a:off x="7067550" y="5465763"/>
            <a:ext cx="1279525" cy="15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13" name="Line 51"/>
          <p:cNvSpPr>
            <a:spLocks noChangeShapeType="1"/>
          </p:cNvSpPr>
          <p:nvPr/>
        </p:nvSpPr>
        <p:spPr bwMode="auto">
          <a:xfrm>
            <a:off x="6872288" y="5664200"/>
            <a:ext cx="6350" cy="2778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14" name="Rectangle 52"/>
          <p:cNvSpPr>
            <a:spLocks noChangeArrowheads="1"/>
          </p:cNvSpPr>
          <p:nvPr/>
        </p:nvSpPr>
        <p:spPr bwMode="auto">
          <a:xfrm>
            <a:off x="7086600" y="5029200"/>
            <a:ext cx="6175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b="1">
                <a:solidFill>
                  <a:srgbClr val="FF0000"/>
                </a:solidFill>
                <a:latin typeface="Arial" charset="0"/>
              </a:rPr>
              <a:t>Router 3</a:t>
            </a:r>
            <a:endParaRPr lang="en-US" altLang="en-US" sz="1200" b="1">
              <a:solidFill>
                <a:srgbClr val="FF0000"/>
              </a:solidFill>
              <a:latin typeface="Times New Roman" charset="0"/>
            </a:endParaRPr>
          </a:p>
        </p:txBody>
      </p:sp>
      <p:sp>
        <p:nvSpPr>
          <p:cNvPr id="62515" name="Rectangle 53"/>
          <p:cNvSpPr>
            <a:spLocks noChangeArrowheads="1"/>
          </p:cNvSpPr>
          <p:nvPr/>
        </p:nvSpPr>
        <p:spPr bwMode="auto">
          <a:xfrm>
            <a:off x="8321675" y="5646738"/>
            <a:ext cx="45878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solidFill>
                  <a:srgbClr val="000000"/>
                </a:solidFill>
                <a:latin typeface="Arial" charset="0"/>
              </a:rPr>
              <a:t>Host B</a:t>
            </a:r>
            <a:endParaRPr lang="en-US" altLang="en-US" sz="1200">
              <a:latin typeface="Times New Roman" charset="0"/>
            </a:endParaRPr>
          </a:p>
        </p:txBody>
      </p:sp>
      <p:sp>
        <p:nvSpPr>
          <p:cNvPr id="62516" name="Line 54"/>
          <p:cNvSpPr>
            <a:spLocks noChangeShapeType="1"/>
          </p:cNvSpPr>
          <p:nvPr/>
        </p:nvSpPr>
        <p:spPr bwMode="auto">
          <a:xfrm>
            <a:off x="8191500" y="3248025"/>
            <a:ext cx="0" cy="2428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17" name="Line 55"/>
          <p:cNvSpPr>
            <a:spLocks noChangeShapeType="1"/>
          </p:cNvSpPr>
          <p:nvPr/>
        </p:nvSpPr>
        <p:spPr bwMode="auto">
          <a:xfrm>
            <a:off x="8191500" y="2619375"/>
            <a:ext cx="0" cy="2524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18" name="Line 56"/>
          <p:cNvSpPr>
            <a:spLocks noChangeShapeType="1"/>
          </p:cNvSpPr>
          <p:nvPr/>
        </p:nvSpPr>
        <p:spPr bwMode="auto">
          <a:xfrm>
            <a:off x="6084888" y="2995613"/>
            <a:ext cx="1587" cy="2524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19" name="Line 57"/>
          <p:cNvSpPr>
            <a:spLocks noChangeShapeType="1"/>
          </p:cNvSpPr>
          <p:nvPr/>
        </p:nvSpPr>
        <p:spPr bwMode="auto">
          <a:xfrm>
            <a:off x="4025900" y="2517775"/>
            <a:ext cx="1588" cy="2540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20" name="Line 58"/>
          <p:cNvSpPr>
            <a:spLocks noChangeShapeType="1"/>
          </p:cNvSpPr>
          <p:nvPr/>
        </p:nvSpPr>
        <p:spPr bwMode="auto">
          <a:xfrm>
            <a:off x="4025900" y="3151188"/>
            <a:ext cx="6350" cy="8667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21" name="Rectangle 59"/>
          <p:cNvSpPr>
            <a:spLocks noChangeArrowheads="1"/>
          </p:cNvSpPr>
          <p:nvPr/>
        </p:nvSpPr>
        <p:spPr bwMode="auto">
          <a:xfrm>
            <a:off x="6330950" y="3021013"/>
            <a:ext cx="6175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b="1">
                <a:solidFill>
                  <a:srgbClr val="FF0000"/>
                </a:solidFill>
                <a:latin typeface="Arial" charset="0"/>
              </a:rPr>
              <a:t>Router 2</a:t>
            </a:r>
            <a:endParaRPr lang="en-US" altLang="en-US" sz="1200" b="1">
              <a:solidFill>
                <a:srgbClr val="FF0000"/>
              </a:solidFill>
              <a:latin typeface="Times New Roman" charset="0"/>
            </a:endParaRPr>
          </a:p>
        </p:txBody>
      </p:sp>
      <p:sp>
        <p:nvSpPr>
          <p:cNvPr id="62522" name="Rectangle 60"/>
          <p:cNvSpPr>
            <a:spLocks noChangeArrowheads="1"/>
          </p:cNvSpPr>
          <p:nvPr/>
        </p:nvSpPr>
        <p:spPr bwMode="auto">
          <a:xfrm>
            <a:off x="3808413" y="4332288"/>
            <a:ext cx="45720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solidFill>
                  <a:srgbClr val="000000"/>
                </a:solidFill>
                <a:latin typeface="Arial" charset="0"/>
              </a:rPr>
              <a:t>Host A</a:t>
            </a:r>
            <a:endParaRPr lang="en-US" altLang="en-US" sz="1200">
              <a:latin typeface="Times New Roman" charset="0"/>
            </a:endParaRPr>
          </a:p>
        </p:txBody>
      </p:sp>
      <p:sp>
        <p:nvSpPr>
          <p:cNvPr id="62523" name="Rectangle 61"/>
          <p:cNvSpPr>
            <a:spLocks noChangeArrowheads="1"/>
          </p:cNvSpPr>
          <p:nvPr/>
        </p:nvSpPr>
        <p:spPr bwMode="auto">
          <a:xfrm>
            <a:off x="4267200" y="2590800"/>
            <a:ext cx="5826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solidFill>
                  <a:srgbClr val="FF0000"/>
                </a:solidFill>
                <a:latin typeface="Arial" charset="0"/>
              </a:rPr>
              <a:t>Router 1</a:t>
            </a:r>
          </a:p>
        </p:txBody>
      </p:sp>
      <p:sp>
        <p:nvSpPr>
          <p:cNvPr id="62524" name="Freeform 62"/>
          <p:cNvSpPr>
            <a:spLocks/>
          </p:cNvSpPr>
          <p:nvPr/>
        </p:nvSpPr>
        <p:spPr bwMode="auto">
          <a:xfrm>
            <a:off x="5910263" y="3248025"/>
            <a:ext cx="373062" cy="379413"/>
          </a:xfrm>
          <a:custGeom>
            <a:avLst/>
            <a:gdLst>
              <a:gd name="T0" fmla="*/ 2147483646 w 321"/>
              <a:gd name="T1" fmla="*/ 2147483646 h 325"/>
              <a:gd name="T2" fmla="*/ 2147483646 w 321"/>
              <a:gd name="T3" fmla="*/ 0 h 325"/>
              <a:gd name="T4" fmla="*/ 0 w 321"/>
              <a:gd name="T5" fmla="*/ 0 h 325"/>
              <a:gd name="T6" fmla="*/ 0 w 321"/>
              <a:gd name="T7" fmla="*/ 2147483646 h 325"/>
              <a:gd name="T8" fmla="*/ 2147483646 w 321"/>
              <a:gd name="T9" fmla="*/ 2147483646 h 325"/>
              <a:gd name="T10" fmla="*/ 2147483646 w 321"/>
              <a:gd name="T11" fmla="*/ 2147483646 h 325"/>
              <a:gd name="T12" fmla="*/ 0 60000 65536"/>
              <a:gd name="T13" fmla="*/ 0 60000 65536"/>
              <a:gd name="T14" fmla="*/ 0 60000 65536"/>
              <a:gd name="T15" fmla="*/ 0 60000 65536"/>
              <a:gd name="T16" fmla="*/ 0 60000 65536"/>
              <a:gd name="T17" fmla="*/ 0 60000 65536"/>
              <a:gd name="T18" fmla="*/ 0 w 321"/>
              <a:gd name="T19" fmla="*/ 0 h 325"/>
              <a:gd name="T20" fmla="*/ 321 w 321"/>
              <a:gd name="T21" fmla="*/ 325 h 325"/>
            </a:gdLst>
            <a:ahLst/>
            <a:cxnLst>
              <a:cxn ang="T12">
                <a:pos x="T0" y="T1"/>
              </a:cxn>
              <a:cxn ang="T13">
                <a:pos x="T2" y="T3"/>
              </a:cxn>
              <a:cxn ang="T14">
                <a:pos x="T4" y="T5"/>
              </a:cxn>
              <a:cxn ang="T15">
                <a:pos x="T6" y="T7"/>
              </a:cxn>
              <a:cxn ang="T16">
                <a:pos x="T8" y="T9"/>
              </a:cxn>
              <a:cxn ang="T17">
                <a:pos x="T10" y="T11"/>
              </a:cxn>
            </a:cxnLst>
            <a:rect l="T18" t="T19" r="T20" b="T21"/>
            <a:pathLst>
              <a:path w="321" h="325">
                <a:moveTo>
                  <a:pt x="317" y="321"/>
                </a:moveTo>
                <a:lnTo>
                  <a:pt x="321" y="0"/>
                </a:lnTo>
                <a:lnTo>
                  <a:pt x="0" y="0"/>
                </a:lnTo>
                <a:lnTo>
                  <a:pt x="0" y="325"/>
                </a:lnTo>
                <a:lnTo>
                  <a:pt x="321" y="325"/>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525" name="Freeform 63"/>
          <p:cNvSpPr>
            <a:spLocks/>
          </p:cNvSpPr>
          <p:nvPr/>
        </p:nvSpPr>
        <p:spPr bwMode="auto">
          <a:xfrm>
            <a:off x="6694488" y="5295900"/>
            <a:ext cx="377825" cy="374650"/>
          </a:xfrm>
          <a:custGeom>
            <a:avLst/>
            <a:gdLst>
              <a:gd name="T0" fmla="*/ 2147483646 w 325"/>
              <a:gd name="T1" fmla="*/ 2147483646 h 320"/>
              <a:gd name="T2" fmla="*/ 2147483646 w 325"/>
              <a:gd name="T3" fmla="*/ 0 h 320"/>
              <a:gd name="T4" fmla="*/ 0 w 325"/>
              <a:gd name="T5" fmla="*/ 0 h 320"/>
              <a:gd name="T6" fmla="*/ 0 w 325"/>
              <a:gd name="T7" fmla="*/ 2147483646 h 320"/>
              <a:gd name="T8" fmla="*/ 2147483646 w 325"/>
              <a:gd name="T9" fmla="*/ 2147483646 h 320"/>
              <a:gd name="T10" fmla="*/ 2147483646 w 325"/>
              <a:gd name="T11" fmla="*/ 2147483646 h 320"/>
              <a:gd name="T12" fmla="*/ 0 60000 65536"/>
              <a:gd name="T13" fmla="*/ 0 60000 65536"/>
              <a:gd name="T14" fmla="*/ 0 60000 65536"/>
              <a:gd name="T15" fmla="*/ 0 60000 65536"/>
              <a:gd name="T16" fmla="*/ 0 60000 65536"/>
              <a:gd name="T17" fmla="*/ 0 60000 65536"/>
              <a:gd name="T18" fmla="*/ 0 w 325"/>
              <a:gd name="T19" fmla="*/ 0 h 320"/>
              <a:gd name="T20" fmla="*/ 325 w 325"/>
              <a:gd name="T21" fmla="*/ 320 h 320"/>
            </a:gdLst>
            <a:ahLst/>
            <a:cxnLst>
              <a:cxn ang="T12">
                <a:pos x="T0" y="T1"/>
              </a:cxn>
              <a:cxn ang="T13">
                <a:pos x="T2" y="T3"/>
              </a:cxn>
              <a:cxn ang="T14">
                <a:pos x="T4" y="T5"/>
              </a:cxn>
              <a:cxn ang="T15">
                <a:pos x="T6" y="T7"/>
              </a:cxn>
              <a:cxn ang="T16">
                <a:pos x="T8" y="T9"/>
              </a:cxn>
              <a:cxn ang="T17">
                <a:pos x="T10" y="T11"/>
              </a:cxn>
            </a:cxnLst>
            <a:rect l="T18" t="T19" r="T20" b="T21"/>
            <a:pathLst>
              <a:path w="325" h="320">
                <a:moveTo>
                  <a:pt x="321" y="316"/>
                </a:moveTo>
                <a:lnTo>
                  <a:pt x="325" y="0"/>
                </a:lnTo>
                <a:lnTo>
                  <a:pt x="0" y="0"/>
                </a:lnTo>
                <a:lnTo>
                  <a:pt x="0" y="320"/>
                </a:lnTo>
                <a:lnTo>
                  <a:pt x="325" y="32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526" name="Freeform 64"/>
          <p:cNvSpPr>
            <a:spLocks/>
          </p:cNvSpPr>
          <p:nvPr/>
        </p:nvSpPr>
        <p:spPr bwMode="auto">
          <a:xfrm>
            <a:off x="3843338" y="2771775"/>
            <a:ext cx="371475" cy="379413"/>
          </a:xfrm>
          <a:custGeom>
            <a:avLst/>
            <a:gdLst>
              <a:gd name="T0" fmla="*/ 2147483646 w 321"/>
              <a:gd name="T1" fmla="*/ 2147483646 h 325"/>
              <a:gd name="T2" fmla="*/ 2147483646 w 321"/>
              <a:gd name="T3" fmla="*/ 0 h 325"/>
              <a:gd name="T4" fmla="*/ 0 w 321"/>
              <a:gd name="T5" fmla="*/ 0 h 325"/>
              <a:gd name="T6" fmla="*/ 0 w 321"/>
              <a:gd name="T7" fmla="*/ 2147483646 h 325"/>
              <a:gd name="T8" fmla="*/ 2147483646 w 321"/>
              <a:gd name="T9" fmla="*/ 2147483646 h 325"/>
              <a:gd name="T10" fmla="*/ 2147483646 w 321"/>
              <a:gd name="T11" fmla="*/ 2147483646 h 325"/>
              <a:gd name="T12" fmla="*/ 0 60000 65536"/>
              <a:gd name="T13" fmla="*/ 0 60000 65536"/>
              <a:gd name="T14" fmla="*/ 0 60000 65536"/>
              <a:gd name="T15" fmla="*/ 0 60000 65536"/>
              <a:gd name="T16" fmla="*/ 0 60000 65536"/>
              <a:gd name="T17" fmla="*/ 0 60000 65536"/>
              <a:gd name="T18" fmla="*/ 0 w 321"/>
              <a:gd name="T19" fmla="*/ 0 h 325"/>
              <a:gd name="T20" fmla="*/ 321 w 321"/>
              <a:gd name="T21" fmla="*/ 325 h 325"/>
            </a:gdLst>
            <a:ahLst/>
            <a:cxnLst>
              <a:cxn ang="T12">
                <a:pos x="T0" y="T1"/>
              </a:cxn>
              <a:cxn ang="T13">
                <a:pos x="T2" y="T3"/>
              </a:cxn>
              <a:cxn ang="T14">
                <a:pos x="T4" y="T5"/>
              </a:cxn>
              <a:cxn ang="T15">
                <a:pos x="T6" y="T7"/>
              </a:cxn>
              <a:cxn ang="T16">
                <a:pos x="T8" y="T9"/>
              </a:cxn>
              <a:cxn ang="T17">
                <a:pos x="T10" y="T11"/>
              </a:cxn>
            </a:cxnLst>
            <a:rect l="T18" t="T19" r="T20" b="T21"/>
            <a:pathLst>
              <a:path w="321" h="325">
                <a:moveTo>
                  <a:pt x="321" y="321"/>
                </a:moveTo>
                <a:lnTo>
                  <a:pt x="321" y="0"/>
                </a:lnTo>
                <a:lnTo>
                  <a:pt x="0" y="0"/>
                </a:lnTo>
                <a:lnTo>
                  <a:pt x="0" y="325"/>
                </a:lnTo>
                <a:lnTo>
                  <a:pt x="321" y="325"/>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527" name="Freeform 65"/>
          <p:cNvSpPr>
            <a:spLocks/>
          </p:cNvSpPr>
          <p:nvPr/>
        </p:nvSpPr>
        <p:spPr bwMode="auto">
          <a:xfrm>
            <a:off x="7993063" y="2871788"/>
            <a:ext cx="377825" cy="376237"/>
          </a:xfrm>
          <a:custGeom>
            <a:avLst/>
            <a:gdLst>
              <a:gd name="T0" fmla="*/ 2147483646 w 325"/>
              <a:gd name="T1" fmla="*/ 2147483646 h 320"/>
              <a:gd name="T2" fmla="*/ 2147483646 w 325"/>
              <a:gd name="T3" fmla="*/ 0 h 320"/>
              <a:gd name="T4" fmla="*/ 0 w 325"/>
              <a:gd name="T5" fmla="*/ 0 h 320"/>
              <a:gd name="T6" fmla="*/ 0 w 325"/>
              <a:gd name="T7" fmla="*/ 2147483646 h 320"/>
              <a:gd name="T8" fmla="*/ 2147483646 w 325"/>
              <a:gd name="T9" fmla="*/ 2147483646 h 320"/>
              <a:gd name="T10" fmla="*/ 2147483646 w 325"/>
              <a:gd name="T11" fmla="*/ 2147483646 h 320"/>
              <a:gd name="T12" fmla="*/ 0 60000 65536"/>
              <a:gd name="T13" fmla="*/ 0 60000 65536"/>
              <a:gd name="T14" fmla="*/ 0 60000 65536"/>
              <a:gd name="T15" fmla="*/ 0 60000 65536"/>
              <a:gd name="T16" fmla="*/ 0 60000 65536"/>
              <a:gd name="T17" fmla="*/ 0 60000 65536"/>
              <a:gd name="T18" fmla="*/ 0 w 325"/>
              <a:gd name="T19" fmla="*/ 0 h 320"/>
              <a:gd name="T20" fmla="*/ 325 w 325"/>
              <a:gd name="T21" fmla="*/ 320 h 320"/>
            </a:gdLst>
            <a:ahLst/>
            <a:cxnLst>
              <a:cxn ang="T12">
                <a:pos x="T0" y="T1"/>
              </a:cxn>
              <a:cxn ang="T13">
                <a:pos x="T2" y="T3"/>
              </a:cxn>
              <a:cxn ang="T14">
                <a:pos x="T4" y="T5"/>
              </a:cxn>
              <a:cxn ang="T15">
                <a:pos x="T6" y="T7"/>
              </a:cxn>
              <a:cxn ang="T16">
                <a:pos x="T8" y="T9"/>
              </a:cxn>
              <a:cxn ang="T17">
                <a:pos x="T10" y="T11"/>
              </a:cxn>
            </a:cxnLst>
            <a:rect l="T18" t="T19" r="T20" b="T21"/>
            <a:pathLst>
              <a:path w="325" h="320">
                <a:moveTo>
                  <a:pt x="321" y="320"/>
                </a:moveTo>
                <a:lnTo>
                  <a:pt x="325" y="0"/>
                </a:lnTo>
                <a:lnTo>
                  <a:pt x="0" y="0"/>
                </a:lnTo>
                <a:lnTo>
                  <a:pt x="0" y="320"/>
                </a:lnTo>
                <a:lnTo>
                  <a:pt x="325" y="32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528" name="Rectangle 67"/>
          <p:cNvSpPr>
            <a:spLocks noChangeArrowheads="1"/>
          </p:cNvSpPr>
          <p:nvPr/>
        </p:nvSpPr>
        <p:spPr bwMode="auto">
          <a:xfrm>
            <a:off x="7848600" y="2286000"/>
            <a:ext cx="6175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b="1">
                <a:solidFill>
                  <a:srgbClr val="FF0000"/>
                </a:solidFill>
                <a:latin typeface="Arial" charset="0"/>
              </a:rPr>
              <a:t>Router 4</a:t>
            </a:r>
            <a:endParaRPr lang="en-US" altLang="en-US" sz="1200" b="1">
              <a:solidFill>
                <a:srgbClr val="FF0000"/>
              </a:solidFill>
              <a:latin typeface="Times New Roman" charset="0"/>
            </a:endParaRPr>
          </a:p>
        </p:txBody>
      </p:sp>
      <p:sp>
        <p:nvSpPr>
          <p:cNvPr id="62529" name="Text Box 68"/>
          <p:cNvSpPr txBox="1">
            <a:spLocks noChangeArrowheads="1"/>
          </p:cNvSpPr>
          <p:nvPr/>
        </p:nvSpPr>
        <p:spPr bwMode="auto">
          <a:xfrm>
            <a:off x="457200" y="1295400"/>
            <a:ext cx="76739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ja-JP" altLang="en-US" sz="2400">
                <a:solidFill>
                  <a:schemeClr val="accent2"/>
                </a:solidFill>
              </a:rPr>
              <a:t>“</a:t>
            </a:r>
            <a:r>
              <a:rPr lang="en-US" altLang="ja-JP" sz="2400">
                <a:solidFill>
                  <a:schemeClr val="accent2"/>
                </a:solidFill>
              </a:rPr>
              <a:t>call</a:t>
            </a:r>
            <a:r>
              <a:rPr lang="ja-JP" altLang="en-US" sz="2400">
                <a:solidFill>
                  <a:schemeClr val="accent2"/>
                </a:solidFill>
              </a:rPr>
              <a:t>”</a:t>
            </a:r>
            <a:r>
              <a:rPr lang="en-US" altLang="ja-JP" sz="2400">
                <a:solidFill>
                  <a:schemeClr val="accent2"/>
                </a:solidFill>
              </a:rPr>
              <a:t> from host A to host B along path: </a:t>
            </a:r>
          </a:p>
          <a:p>
            <a:pPr>
              <a:spcBef>
                <a:spcPct val="0"/>
              </a:spcBef>
              <a:buFontTx/>
              <a:buNone/>
            </a:pPr>
            <a:r>
              <a:rPr lang="en-US" altLang="en-US" sz="2400">
                <a:solidFill>
                  <a:schemeClr val="accent2"/>
                </a:solidFill>
              </a:rPr>
              <a:t>  host A</a:t>
            </a:r>
            <a:r>
              <a:rPr lang="en-US" altLang="en-US" sz="2400">
                <a:solidFill>
                  <a:schemeClr val="accent2"/>
                </a:solidFill>
                <a:sym typeface="Wingdings" charset="2"/>
              </a:rPr>
              <a:t></a:t>
            </a:r>
            <a:r>
              <a:rPr lang="en-US" altLang="en-US" sz="2400">
                <a:solidFill>
                  <a:schemeClr val="accent2"/>
                </a:solidFill>
              </a:rPr>
              <a:t> router 1</a:t>
            </a:r>
            <a:r>
              <a:rPr lang="en-US" altLang="en-US" sz="2400">
                <a:solidFill>
                  <a:schemeClr val="accent2"/>
                </a:solidFill>
                <a:sym typeface="Wingdings" charset="2"/>
              </a:rPr>
              <a:t></a:t>
            </a:r>
            <a:r>
              <a:rPr lang="en-US" altLang="en-US" sz="2400">
                <a:solidFill>
                  <a:schemeClr val="accent2"/>
                </a:solidFill>
              </a:rPr>
              <a:t>  router 2 </a:t>
            </a:r>
            <a:r>
              <a:rPr lang="en-US" altLang="en-US" sz="2400">
                <a:solidFill>
                  <a:schemeClr val="accent2"/>
                </a:solidFill>
                <a:sym typeface="Wingdings" charset="2"/>
              </a:rPr>
              <a:t> router 3  host B</a:t>
            </a:r>
            <a:r>
              <a:rPr lang="en-US" altLang="en-US" sz="2400"/>
              <a:t> </a:t>
            </a:r>
          </a:p>
        </p:txBody>
      </p:sp>
      <p:sp>
        <p:nvSpPr>
          <p:cNvPr id="62530" name="Text Box 70"/>
          <p:cNvSpPr txBox="1">
            <a:spLocks noChangeArrowheads="1"/>
          </p:cNvSpPr>
          <p:nvPr/>
        </p:nvSpPr>
        <p:spPr bwMode="auto">
          <a:xfrm>
            <a:off x="228600" y="2286000"/>
            <a:ext cx="32004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pPr>
            <a:r>
              <a:rPr lang="en-US" altLang="en-US" sz="2000"/>
              <a:t>each router along path maintains an entry for the call in its VCI translation table</a:t>
            </a:r>
          </a:p>
          <a:p>
            <a:pPr>
              <a:spcBef>
                <a:spcPct val="0"/>
              </a:spcBef>
            </a:pPr>
            <a:r>
              <a:rPr lang="en-US" altLang="en-US" sz="2000"/>
              <a:t> the entries piece together  a </a:t>
            </a:r>
            <a:r>
              <a:rPr lang="ja-JP" altLang="en-US" sz="2000"/>
              <a:t>“</a:t>
            </a:r>
            <a:r>
              <a:rPr lang="en-US" altLang="ja-JP" sz="2000"/>
              <a:t>logical connection</a:t>
            </a:r>
            <a:r>
              <a:rPr lang="ja-JP" altLang="en-US" sz="2000"/>
              <a:t>”</a:t>
            </a:r>
            <a:r>
              <a:rPr lang="en-US" altLang="ja-JP" sz="2000"/>
              <a:t> for the call</a:t>
            </a:r>
          </a:p>
          <a:p>
            <a:pPr>
              <a:spcBef>
                <a:spcPct val="0"/>
              </a:spcBef>
            </a:pPr>
            <a:endParaRPr lang="en-US" altLang="en-US" sz="2000"/>
          </a:p>
          <a:p>
            <a:pPr>
              <a:spcBef>
                <a:spcPct val="0"/>
              </a:spcBef>
            </a:pPr>
            <a:r>
              <a:rPr lang="en-US" altLang="en-US" sz="2000"/>
              <a:t> </a:t>
            </a:r>
            <a:r>
              <a:rPr lang="en-US" altLang="en-US" sz="2000">
                <a:solidFill>
                  <a:srgbClr val="FF0066"/>
                </a:solidFill>
              </a:rPr>
              <a:t>Exercise: write down the VCI translation table entry for the call at each router</a:t>
            </a:r>
          </a:p>
        </p:txBody>
      </p:sp>
      <p:sp>
        <p:nvSpPr>
          <p:cNvPr id="5" name="灯片编号占位符 4"/>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7D5DEA73-203F-8648-8304-C8EB9D4456F1}" type="slidenum">
              <a:rPr lang="en-US" altLang="en-US" sz="1200" smtClean="0">
                <a:latin typeface="Comic Sans MS" charset="0"/>
              </a:rPr>
              <a:pPr>
                <a:defRPr/>
              </a:pPr>
              <a:t>28</a:t>
            </a:fld>
            <a:endParaRPr lang="en-US" altLang="en-US" sz="1200">
              <a:latin typeface="Comic Sans MS" charset="0"/>
            </a:endParaRPr>
          </a:p>
        </p:txBody>
      </p:sp>
      <p:sp>
        <p:nvSpPr>
          <p:cNvPr id="71" name="页脚占位符 1"/>
          <p:cNvSpPr>
            <a:spLocks noGrp="1"/>
          </p:cNvSpPr>
          <p:nvPr>
            <p:ph type="ftr" sz="quarter" idx="10"/>
          </p:nvPr>
        </p:nvSpPr>
        <p:spPr>
          <a:xfrm>
            <a:off x="685800" y="6248400"/>
            <a:ext cx="3581400" cy="304800"/>
          </a:xfrm>
        </p:spPr>
        <p:txBody>
          <a:bodyPr/>
          <a:lstStyle/>
          <a:p>
            <a:pPr>
              <a:defRPr/>
            </a:pPr>
            <a:r>
              <a:rPr lang="en-US" dirty="0"/>
              <a:t>CSci4211:           Network Data Plane Part 3</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a:xfrm>
            <a:off x="685800" y="304800"/>
            <a:ext cx="7772400" cy="1143000"/>
          </a:xfrm>
        </p:spPr>
        <p:txBody>
          <a:bodyPr/>
          <a:lstStyle/>
          <a:p>
            <a:pPr>
              <a:defRPr/>
            </a:pPr>
            <a:r>
              <a:rPr lang="en-US" sz="3200">
                <a:ea typeface="+mj-ea"/>
                <a:cs typeface="+mj-cs"/>
              </a:rPr>
              <a:t>Multiprotocol Label Switching (MPLS)</a:t>
            </a:r>
          </a:p>
        </p:txBody>
      </p:sp>
      <p:sp>
        <p:nvSpPr>
          <p:cNvPr id="420867" name="Rectangle 3"/>
          <p:cNvSpPr>
            <a:spLocks noGrp="1" noChangeArrowheads="1"/>
          </p:cNvSpPr>
          <p:nvPr>
            <p:ph type="body" idx="1"/>
          </p:nvPr>
        </p:nvSpPr>
        <p:spPr>
          <a:xfrm>
            <a:off x="762000" y="1524000"/>
            <a:ext cx="7772400" cy="4114800"/>
          </a:xfrm>
        </p:spPr>
        <p:txBody>
          <a:bodyPr/>
          <a:lstStyle/>
          <a:p>
            <a:pPr>
              <a:defRPr/>
            </a:pPr>
            <a:r>
              <a:rPr lang="en-US" altLang="en-US" sz="2400"/>
              <a:t>initial goal: speed up IP forwarding by using fixed length label (instead of IP address) to do forwarding </a:t>
            </a:r>
          </a:p>
          <a:p>
            <a:pPr lvl="1">
              <a:defRPr/>
            </a:pPr>
            <a:r>
              <a:rPr lang="en-US" altLang="en-US" sz="1800"/>
              <a:t>borrowing ideas from Virtual Circuit (VC) approach</a:t>
            </a:r>
          </a:p>
          <a:p>
            <a:pPr lvl="1">
              <a:defRPr/>
            </a:pPr>
            <a:r>
              <a:rPr lang="en-US" altLang="en-US" sz="1800"/>
              <a:t>but IP datagram still keeps IP address!</a:t>
            </a:r>
          </a:p>
          <a:p>
            <a:pPr lvl="1">
              <a:defRPr/>
            </a:pPr>
            <a:endParaRPr lang="en-US" altLang="en-US" sz="1800"/>
          </a:p>
        </p:txBody>
      </p:sp>
      <p:grpSp>
        <p:nvGrpSpPr>
          <p:cNvPr id="64515" name="Group 26"/>
          <p:cNvGrpSpPr>
            <a:grpSpLocks/>
          </p:cNvGrpSpPr>
          <p:nvPr/>
        </p:nvGrpSpPr>
        <p:grpSpPr bwMode="auto">
          <a:xfrm>
            <a:off x="762000" y="3733800"/>
            <a:ext cx="8047038" cy="2401888"/>
            <a:chOff x="445" y="2552"/>
            <a:chExt cx="5069" cy="1513"/>
          </a:xfrm>
        </p:grpSpPr>
        <p:sp>
          <p:nvSpPr>
            <p:cNvPr id="420868" name="Freeform 4"/>
            <p:cNvSpPr>
              <a:spLocks/>
            </p:cNvSpPr>
            <p:nvPr/>
          </p:nvSpPr>
          <p:spPr bwMode="auto">
            <a:xfrm>
              <a:off x="1293" y="2958"/>
              <a:ext cx="1958" cy="683"/>
            </a:xfrm>
            <a:custGeom>
              <a:avLst/>
              <a:gdLst>
                <a:gd name="T0" fmla="*/ 337 w 1958"/>
                <a:gd name="T1" fmla="*/ 0 h 683"/>
                <a:gd name="T2" fmla="*/ 0 w 1958"/>
                <a:gd name="T3" fmla="*/ 683 h 683"/>
                <a:gd name="T4" fmla="*/ 1958 w 1958"/>
                <a:gd name="T5" fmla="*/ 683 h 683"/>
                <a:gd name="T6" fmla="*/ 1382 w 1958"/>
                <a:gd name="T7" fmla="*/ 0 h 68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58" h="683">
                  <a:moveTo>
                    <a:pt x="337" y="0"/>
                  </a:moveTo>
                  <a:lnTo>
                    <a:pt x="0" y="683"/>
                  </a:lnTo>
                  <a:lnTo>
                    <a:pt x="1958" y="683"/>
                  </a:lnTo>
                  <a:lnTo>
                    <a:pt x="1382" y="0"/>
                  </a:lnTo>
                </a:path>
              </a:pathLst>
            </a:custGeom>
            <a:gradFill rotWithShape="1">
              <a:gsLst>
                <a:gs pos="0">
                  <a:schemeClr val="bg2"/>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0869" name="Rectangle 5"/>
            <p:cNvSpPr>
              <a:spLocks noChangeArrowheads="1"/>
            </p:cNvSpPr>
            <p:nvPr/>
          </p:nvSpPr>
          <p:spPr bwMode="auto">
            <a:xfrm>
              <a:off x="445" y="2563"/>
              <a:ext cx="5069" cy="40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420870" name="Text Box 6"/>
            <p:cNvSpPr txBox="1">
              <a:spLocks noChangeArrowheads="1"/>
            </p:cNvSpPr>
            <p:nvPr/>
          </p:nvSpPr>
          <p:spPr bwMode="auto">
            <a:xfrm>
              <a:off x="453" y="2566"/>
              <a:ext cx="119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eaLnBrk="1" hangingPunct="1">
                <a:defRPr/>
              </a:pPr>
              <a:r>
                <a:rPr lang="en-US" sz="1800">
                  <a:latin typeface="Arial" charset="0"/>
                  <a:ea typeface="ＭＳ Ｐゴシック" charset="0"/>
                </a:rPr>
                <a:t>PPP or Ethernet </a:t>
              </a:r>
            </a:p>
            <a:p>
              <a:pPr algn="ctr" eaLnBrk="1" hangingPunct="1">
                <a:defRPr/>
              </a:pPr>
              <a:r>
                <a:rPr lang="en-US" sz="1800">
                  <a:latin typeface="Arial" charset="0"/>
                  <a:ea typeface="ＭＳ Ｐゴシック" charset="0"/>
                </a:rPr>
                <a:t>header</a:t>
              </a:r>
            </a:p>
          </p:txBody>
        </p:sp>
        <p:sp>
          <p:nvSpPr>
            <p:cNvPr id="420871" name="Text Box 7"/>
            <p:cNvSpPr txBox="1">
              <a:spLocks noChangeArrowheads="1"/>
            </p:cNvSpPr>
            <p:nvPr/>
          </p:nvSpPr>
          <p:spPr bwMode="auto">
            <a:xfrm>
              <a:off x="2757" y="2643"/>
              <a:ext cx="7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eaLnBrk="1" hangingPunct="1">
                <a:defRPr/>
              </a:pPr>
              <a:r>
                <a:rPr lang="en-US" sz="1800">
                  <a:latin typeface="Arial" charset="0"/>
                  <a:ea typeface="ＭＳ Ｐゴシック" charset="0"/>
                </a:rPr>
                <a:t>IP header</a:t>
              </a:r>
            </a:p>
          </p:txBody>
        </p:sp>
        <p:sp>
          <p:nvSpPr>
            <p:cNvPr id="420872" name="Line 8"/>
            <p:cNvSpPr>
              <a:spLocks noChangeShapeType="1"/>
            </p:cNvSpPr>
            <p:nvPr/>
          </p:nvSpPr>
          <p:spPr bwMode="auto">
            <a:xfrm>
              <a:off x="1630" y="2555"/>
              <a:ext cx="0" cy="4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0873" name="Line 9"/>
            <p:cNvSpPr>
              <a:spLocks noChangeShapeType="1"/>
            </p:cNvSpPr>
            <p:nvPr/>
          </p:nvSpPr>
          <p:spPr bwMode="auto">
            <a:xfrm>
              <a:off x="2672" y="2552"/>
              <a:ext cx="0" cy="4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0874" name="Line 10"/>
            <p:cNvSpPr>
              <a:spLocks noChangeShapeType="1"/>
            </p:cNvSpPr>
            <p:nvPr/>
          </p:nvSpPr>
          <p:spPr bwMode="auto">
            <a:xfrm>
              <a:off x="3520" y="2553"/>
              <a:ext cx="0" cy="4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0875" name="Text Box 11"/>
            <p:cNvSpPr txBox="1">
              <a:spLocks noChangeArrowheads="1"/>
            </p:cNvSpPr>
            <p:nvPr/>
          </p:nvSpPr>
          <p:spPr bwMode="auto">
            <a:xfrm>
              <a:off x="3539" y="2649"/>
              <a:ext cx="19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800">
                  <a:latin typeface="Arial" charset="0"/>
                  <a:ea typeface="ＭＳ Ｐゴシック" charset="0"/>
                </a:rPr>
                <a:t>remainder of link-layer frame</a:t>
              </a:r>
            </a:p>
          </p:txBody>
        </p:sp>
        <p:sp>
          <p:nvSpPr>
            <p:cNvPr id="420876" name="Rectangle 12"/>
            <p:cNvSpPr>
              <a:spLocks noChangeArrowheads="1"/>
            </p:cNvSpPr>
            <p:nvPr/>
          </p:nvSpPr>
          <p:spPr bwMode="auto">
            <a:xfrm>
              <a:off x="1623" y="2554"/>
              <a:ext cx="1046" cy="403"/>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420877" name="Text Box 13"/>
            <p:cNvSpPr txBox="1">
              <a:spLocks noChangeArrowheads="1"/>
            </p:cNvSpPr>
            <p:nvPr/>
          </p:nvSpPr>
          <p:spPr bwMode="auto">
            <a:xfrm>
              <a:off x="1645" y="2654"/>
              <a:ext cx="10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eaLnBrk="1" hangingPunct="1">
                <a:defRPr/>
              </a:pPr>
              <a:r>
                <a:rPr lang="en-US" sz="1800" b="1">
                  <a:solidFill>
                    <a:schemeClr val="bg1"/>
                  </a:solidFill>
                  <a:latin typeface="Arial" charset="0"/>
                  <a:ea typeface="ＭＳ Ｐゴシック" charset="0"/>
                </a:rPr>
                <a:t>MPLS header</a:t>
              </a:r>
            </a:p>
          </p:txBody>
        </p:sp>
        <p:sp>
          <p:nvSpPr>
            <p:cNvPr id="420878" name="Rectangle 14"/>
            <p:cNvSpPr>
              <a:spLocks noChangeArrowheads="1"/>
            </p:cNvSpPr>
            <p:nvPr/>
          </p:nvSpPr>
          <p:spPr bwMode="auto">
            <a:xfrm>
              <a:off x="1358" y="3427"/>
              <a:ext cx="1967" cy="428"/>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eaLnBrk="1" hangingPunct="1">
                <a:defRPr/>
              </a:pPr>
              <a:endParaRPr lang="en-US" altLang="en-US" sz="1800">
                <a:latin typeface="Arial" pitchFamily="34" charset="0"/>
              </a:endParaRPr>
            </a:p>
          </p:txBody>
        </p:sp>
        <p:sp>
          <p:nvSpPr>
            <p:cNvPr id="420879" name="Text Box 15"/>
            <p:cNvSpPr txBox="1">
              <a:spLocks noChangeArrowheads="1"/>
            </p:cNvSpPr>
            <p:nvPr/>
          </p:nvSpPr>
          <p:spPr bwMode="auto">
            <a:xfrm>
              <a:off x="1681" y="3533"/>
              <a:ext cx="420" cy="231"/>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800">
                  <a:solidFill>
                    <a:schemeClr val="bg1"/>
                  </a:solidFill>
                  <a:latin typeface="Arial" charset="0"/>
                  <a:ea typeface="ＭＳ Ｐゴシック" charset="0"/>
                </a:rPr>
                <a:t>label</a:t>
              </a:r>
            </a:p>
          </p:txBody>
        </p:sp>
        <p:sp>
          <p:nvSpPr>
            <p:cNvPr id="420880" name="Text Box 16"/>
            <p:cNvSpPr txBox="1">
              <a:spLocks noChangeArrowheads="1"/>
            </p:cNvSpPr>
            <p:nvPr/>
          </p:nvSpPr>
          <p:spPr bwMode="auto">
            <a:xfrm>
              <a:off x="2426" y="3538"/>
              <a:ext cx="364" cy="231"/>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800">
                  <a:solidFill>
                    <a:schemeClr val="bg1"/>
                  </a:solidFill>
                  <a:latin typeface="Arial" charset="0"/>
                  <a:ea typeface="ＭＳ Ｐゴシック" charset="0"/>
                </a:rPr>
                <a:t>Exp</a:t>
              </a:r>
            </a:p>
          </p:txBody>
        </p:sp>
        <p:sp>
          <p:nvSpPr>
            <p:cNvPr id="420881" name="Text Box 17"/>
            <p:cNvSpPr txBox="1">
              <a:spLocks noChangeArrowheads="1"/>
            </p:cNvSpPr>
            <p:nvPr/>
          </p:nvSpPr>
          <p:spPr bwMode="auto">
            <a:xfrm>
              <a:off x="2777" y="3543"/>
              <a:ext cx="212" cy="231"/>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800">
                  <a:solidFill>
                    <a:schemeClr val="bg1"/>
                  </a:solidFill>
                  <a:latin typeface="Arial" charset="0"/>
                  <a:ea typeface="ＭＳ Ｐゴシック" charset="0"/>
                </a:rPr>
                <a:t>S</a:t>
              </a:r>
            </a:p>
          </p:txBody>
        </p:sp>
        <p:sp>
          <p:nvSpPr>
            <p:cNvPr id="420882" name="Text Box 18"/>
            <p:cNvSpPr txBox="1">
              <a:spLocks noChangeArrowheads="1"/>
            </p:cNvSpPr>
            <p:nvPr/>
          </p:nvSpPr>
          <p:spPr bwMode="auto">
            <a:xfrm>
              <a:off x="2947" y="3541"/>
              <a:ext cx="372" cy="231"/>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800">
                  <a:solidFill>
                    <a:schemeClr val="bg1"/>
                  </a:solidFill>
                  <a:latin typeface="Arial" charset="0"/>
                  <a:ea typeface="ＭＳ Ｐゴシック" charset="0"/>
                </a:rPr>
                <a:t>TTL</a:t>
              </a:r>
            </a:p>
          </p:txBody>
        </p:sp>
        <p:sp>
          <p:nvSpPr>
            <p:cNvPr id="420883" name="Line 19"/>
            <p:cNvSpPr>
              <a:spLocks noChangeShapeType="1"/>
            </p:cNvSpPr>
            <p:nvPr/>
          </p:nvSpPr>
          <p:spPr bwMode="auto">
            <a:xfrm>
              <a:off x="2449" y="3433"/>
              <a:ext cx="0" cy="4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0884" name="Line 20"/>
            <p:cNvSpPr>
              <a:spLocks noChangeShapeType="1"/>
            </p:cNvSpPr>
            <p:nvPr/>
          </p:nvSpPr>
          <p:spPr bwMode="auto">
            <a:xfrm>
              <a:off x="2808" y="3446"/>
              <a:ext cx="0" cy="4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0885" name="Line 21"/>
            <p:cNvSpPr>
              <a:spLocks noChangeShapeType="1"/>
            </p:cNvSpPr>
            <p:nvPr/>
          </p:nvSpPr>
          <p:spPr bwMode="auto">
            <a:xfrm>
              <a:off x="2978" y="3443"/>
              <a:ext cx="0" cy="4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0886" name="Text Box 22"/>
            <p:cNvSpPr txBox="1">
              <a:spLocks noChangeArrowheads="1"/>
            </p:cNvSpPr>
            <p:nvPr/>
          </p:nvSpPr>
          <p:spPr bwMode="auto">
            <a:xfrm>
              <a:off x="1781" y="3853"/>
              <a:ext cx="2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600">
                  <a:latin typeface="Arial" charset="0"/>
                  <a:ea typeface="ＭＳ Ｐゴシック" charset="0"/>
                </a:rPr>
                <a:t>20</a:t>
              </a:r>
            </a:p>
          </p:txBody>
        </p:sp>
        <p:sp>
          <p:nvSpPr>
            <p:cNvPr id="420887" name="Text Box 23"/>
            <p:cNvSpPr txBox="1">
              <a:spLocks noChangeArrowheads="1"/>
            </p:cNvSpPr>
            <p:nvPr/>
          </p:nvSpPr>
          <p:spPr bwMode="auto">
            <a:xfrm>
              <a:off x="2519" y="3850"/>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600">
                  <a:latin typeface="Arial" charset="0"/>
                  <a:ea typeface="ＭＳ Ｐゴシック" charset="0"/>
                </a:rPr>
                <a:t>3</a:t>
              </a:r>
            </a:p>
          </p:txBody>
        </p:sp>
        <p:sp>
          <p:nvSpPr>
            <p:cNvPr id="420888" name="Text Box 24"/>
            <p:cNvSpPr txBox="1">
              <a:spLocks noChangeArrowheads="1"/>
            </p:cNvSpPr>
            <p:nvPr/>
          </p:nvSpPr>
          <p:spPr bwMode="auto">
            <a:xfrm>
              <a:off x="2788" y="3848"/>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600">
                  <a:latin typeface="Arial" charset="0"/>
                  <a:ea typeface="ＭＳ Ｐゴシック" charset="0"/>
                </a:rPr>
                <a:t>1</a:t>
              </a:r>
            </a:p>
          </p:txBody>
        </p:sp>
        <p:sp>
          <p:nvSpPr>
            <p:cNvPr id="420889" name="Text Box 25"/>
            <p:cNvSpPr txBox="1">
              <a:spLocks noChangeArrowheads="1"/>
            </p:cNvSpPr>
            <p:nvPr/>
          </p:nvSpPr>
          <p:spPr bwMode="auto">
            <a:xfrm>
              <a:off x="3065" y="3845"/>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600">
                  <a:latin typeface="Arial" charset="0"/>
                  <a:ea typeface="ＭＳ Ｐゴシック" charset="0"/>
                </a:rPr>
                <a:t>8</a:t>
              </a:r>
            </a:p>
          </p:txBody>
        </p:sp>
      </p:grpSp>
      <p:sp>
        <p:nvSpPr>
          <p:cNvPr id="3" name="灯片编号占位符 2"/>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452743EA-7CE5-7943-A10A-0A63CBE97408}" type="slidenum">
              <a:rPr lang="en-US" altLang="en-US" sz="1200" smtClean="0">
                <a:latin typeface="Comic Sans MS" charset="0"/>
              </a:rPr>
              <a:pPr>
                <a:defRPr/>
              </a:pPr>
              <a:t>29</a:t>
            </a:fld>
            <a:endParaRPr lang="en-US" altLang="en-US" sz="1200">
              <a:latin typeface="Comic Sans MS" charset="0"/>
            </a:endParaRPr>
          </a:p>
        </p:txBody>
      </p:sp>
      <p:sp>
        <p:nvSpPr>
          <p:cNvPr id="30" name="页脚占位符 1"/>
          <p:cNvSpPr>
            <a:spLocks noGrp="1"/>
          </p:cNvSpPr>
          <p:nvPr>
            <p:ph type="ftr" sz="quarter" idx="10"/>
          </p:nvPr>
        </p:nvSpPr>
        <p:spPr>
          <a:xfrm>
            <a:off x="685800" y="6248400"/>
            <a:ext cx="3581400" cy="304800"/>
          </a:xfrm>
        </p:spPr>
        <p:txBody>
          <a:bodyPr/>
          <a:lstStyle/>
          <a:p>
            <a:pPr>
              <a:defRPr/>
            </a:pPr>
            <a:r>
              <a:rPr lang="en-US" dirty="0"/>
              <a:t>CSci4211:           Network Data Plane Part 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a:xfrm>
            <a:off x="533400" y="152400"/>
            <a:ext cx="7772400" cy="781050"/>
          </a:xfrm>
        </p:spPr>
        <p:txBody>
          <a:bodyPr/>
          <a:lstStyle/>
          <a:p>
            <a:pPr>
              <a:defRPr/>
            </a:pPr>
            <a:r>
              <a:rPr lang="en-US" altLang="en-US" sz="3200">
                <a:ea typeface="MS PGothic" charset="-128"/>
                <a:cs typeface="ＭＳ Ｐゴシック" charset="-128"/>
              </a:rPr>
              <a:t>IP Datagram Format</a:t>
            </a:r>
          </a:p>
        </p:txBody>
      </p:sp>
      <p:grpSp>
        <p:nvGrpSpPr>
          <p:cNvPr id="18434" name="Group 3"/>
          <p:cNvGrpSpPr>
            <a:grpSpLocks/>
          </p:cNvGrpSpPr>
          <p:nvPr/>
        </p:nvGrpSpPr>
        <p:grpSpPr bwMode="auto">
          <a:xfrm>
            <a:off x="228600" y="838200"/>
            <a:ext cx="8648700" cy="5156200"/>
            <a:chOff x="312" y="544"/>
            <a:chExt cx="5448" cy="3418"/>
          </a:xfrm>
        </p:grpSpPr>
        <p:grpSp>
          <p:nvGrpSpPr>
            <p:cNvPr id="18437" name="Group 4"/>
            <p:cNvGrpSpPr>
              <a:grpSpLocks/>
            </p:cNvGrpSpPr>
            <p:nvPr/>
          </p:nvGrpSpPr>
          <p:grpSpPr bwMode="auto">
            <a:xfrm>
              <a:off x="312" y="544"/>
              <a:ext cx="5448" cy="3418"/>
              <a:chOff x="153" y="629"/>
              <a:chExt cx="5448" cy="3418"/>
            </a:xfrm>
          </p:grpSpPr>
          <p:sp>
            <p:nvSpPr>
              <p:cNvPr id="18439" name="Rectangle 5"/>
              <p:cNvSpPr>
                <a:spLocks noChangeArrowheads="1"/>
              </p:cNvSpPr>
              <p:nvPr/>
            </p:nvSpPr>
            <p:spPr bwMode="auto">
              <a:xfrm>
                <a:off x="1825" y="953"/>
                <a:ext cx="2489" cy="3039"/>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8440" name="Rectangle 6"/>
              <p:cNvSpPr>
                <a:spLocks noChangeArrowheads="1"/>
              </p:cNvSpPr>
              <p:nvPr/>
            </p:nvSpPr>
            <p:spPr bwMode="auto">
              <a:xfrm>
                <a:off x="1765" y="1020"/>
                <a:ext cx="2489" cy="3027"/>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8441" name="Text Box 7"/>
              <p:cNvSpPr txBox="1">
                <a:spLocks noChangeArrowheads="1"/>
              </p:cNvSpPr>
              <p:nvPr/>
            </p:nvSpPr>
            <p:spPr bwMode="auto">
              <a:xfrm>
                <a:off x="1730" y="1062"/>
                <a:ext cx="334"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ver</a:t>
                </a:r>
                <a:endParaRPr lang="en-US" altLang="en-US" sz="2400">
                  <a:latin typeface="Times New Roman" charset="0"/>
                </a:endParaRPr>
              </a:p>
            </p:txBody>
          </p:sp>
          <p:sp>
            <p:nvSpPr>
              <p:cNvPr id="18442" name="Text Box 8"/>
              <p:cNvSpPr txBox="1">
                <a:spLocks noChangeArrowheads="1"/>
              </p:cNvSpPr>
              <p:nvPr/>
            </p:nvSpPr>
            <p:spPr bwMode="auto">
              <a:xfrm>
                <a:off x="3300" y="1100"/>
                <a:ext cx="53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length</a:t>
                </a:r>
              </a:p>
            </p:txBody>
          </p:sp>
          <p:sp>
            <p:nvSpPr>
              <p:cNvPr id="18443" name="Line 9"/>
              <p:cNvSpPr>
                <a:spLocks noChangeShapeType="1"/>
              </p:cNvSpPr>
              <p:nvPr/>
            </p:nvSpPr>
            <p:spPr bwMode="auto">
              <a:xfrm>
                <a:off x="1773" y="1346"/>
                <a:ext cx="2486"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4" name="Line 10"/>
              <p:cNvSpPr>
                <a:spLocks noChangeShapeType="1"/>
              </p:cNvSpPr>
              <p:nvPr/>
            </p:nvSpPr>
            <p:spPr bwMode="auto">
              <a:xfrm flipH="1" flipV="1">
                <a:off x="2995" y="1026"/>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5" name="Text Box 11"/>
              <p:cNvSpPr txBox="1">
                <a:spLocks noChangeArrowheads="1"/>
              </p:cNvSpPr>
              <p:nvPr/>
            </p:nvSpPr>
            <p:spPr bwMode="auto">
              <a:xfrm>
                <a:off x="2678" y="695"/>
                <a:ext cx="598"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32 bits</a:t>
                </a:r>
                <a:endParaRPr lang="en-US" altLang="en-US" sz="2400">
                  <a:latin typeface="Times New Roman" charset="0"/>
                </a:endParaRPr>
              </a:p>
            </p:txBody>
          </p:sp>
          <p:sp>
            <p:nvSpPr>
              <p:cNvPr id="18446" name="Line 12"/>
              <p:cNvSpPr>
                <a:spLocks noChangeShapeType="1"/>
              </p:cNvSpPr>
              <p:nvPr/>
            </p:nvSpPr>
            <p:spPr bwMode="auto">
              <a:xfrm>
                <a:off x="3337" y="847"/>
                <a:ext cx="899" cy="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7" name="Line 13"/>
              <p:cNvSpPr>
                <a:spLocks noChangeShapeType="1"/>
              </p:cNvSpPr>
              <p:nvPr/>
            </p:nvSpPr>
            <p:spPr bwMode="auto">
              <a:xfrm rot="10800000">
                <a:off x="1757" y="854"/>
                <a:ext cx="84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8" name="Text Box 14"/>
              <p:cNvSpPr txBox="1">
                <a:spLocks noChangeArrowheads="1"/>
              </p:cNvSpPr>
              <p:nvPr/>
            </p:nvSpPr>
            <p:spPr bwMode="auto">
              <a:xfrm>
                <a:off x="2382" y="2881"/>
                <a:ext cx="1370" cy="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2000"/>
                  <a:t>data </a:t>
                </a:r>
              </a:p>
              <a:p>
                <a:pPr algn="ctr">
                  <a:spcBef>
                    <a:spcPct val="0"/>
                  </a:spcBef>
                  <a:buFontTx/>
                  <a:buNone/>
                </a:pPr>
                <a:r>
                  <a:rPr lang="en-US" altLang="en-US" sz="2000"/>
                  <a:t>(variable length,</a:t>
                </a:r>
              </a:p>
              <a:p>
                <a:pPr algn="ctr">
                  <a:spcBef>
                    <a:spcPct val="0"/>
                  </a:spcBef>
                  <a:buFontTx/>
                  <a:buNone/>
                </a:pPr>
                <a:r>
                  <a:rPr lang="en-US" altLang="en-US" sz="2000"/>
                  <a:t>typically a TCP </a:t>
                </a:r>
              </a:p>
              <a:p>
                <a:pPr algn="ctr">
                  <a:spcBef>
                    <a:spcPct val="0"/>
                  </a:spcBef>
                  <a:buFontTx/>
                  <a:buNone/>
                </a:pPr>
                <a:r>
                  <a:rPr lang="en-US" altLang="en-US" sz="2000"/>
                  <a:t>or UDP segment)</a:t>
                </a:r>
                <a:endParaRPr lang="en-US" altLang="en-US" sz="2400">
                  <a:latin typeface="Times New Roman" charset="0"/>
                </a:endParaRPr>
              </a:p>
            </p:txBody>
          </p:sp>
          <p:sp>
            <p:nvSpPr>
              <p:cNvPr id="18449" name="Text Box 15"/>
              <p:cNvSpPr txBox="1">
                <a:spLocks noChangeArrowheads="1"/>
              </p:cNvSpPr>
              <p:nvPr/>
            </p:nvSpPr>
            <p:spPr bwMode="auto">
              <a:xfrm>
                <a:off x="1714" y="1405"/>
                <a:ext cx="1356"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16-bit identifier</a:t>
                </a:r>
              </a:p>
            </p:txBody>
          </p:sp>
          <p:sp>
            <p:nvSpPr>
              <p:cNvPr id="18450" name="Line 16"/>
              <p:cNvSpPr>
                <a:spLocks noChangeShapeType="1"/>
              </p:cNvSpPr>
              <p:nvPr/>
            </p:nvSpPr>
            <p:spPr bwMode="auto">
              <a:xfrm flipV="1">
                <a:off x="1769" y="2290"/>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1" name="Line 17"/>
              <p:cNvSpPr>
                <a:spLocks noChangeShapeType="1"/>
              </p:cNvSpPr>
              <p:nvPr/>
            </p:nvSpPr>
            <p:spPr bwMode="auto">
              <a:xfrm flipV="1">
                <a:off x="1769" y="2590"/>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2" name="Text Box 18"/>
              <p:cNvSpPr txBox="1">
                <a:spLocks noChangeArrowheads="1"/>
              </p:cNvSpPr>
              <p:nvPr/>
            </p:nvSpPr>
            <p:spPr bwMode="auto">
              <a:xfrm>
                <a:off x="3249" y="1637"/>
                <a:ext cx="804"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Internet</a:t>
                </a:r>
              </a:p>
              <a:p>
                <a:pPr algn="ctr">
                  <a:spcBef>
                    <a:spcPct val="0"/>
                  </a:spcBef>
                  <a:buFontTx/>
                  <a:buNone/>
                </a:pPr>
                <a:r>
                  <a:rPr lang="en-US" altLang="en-US" sz="1800"/>
                  <a:t> checksum</a:t>
                </a:r>
                <a:endParaRPr lang="en-US" altLang="en-US" sz="1800">
                  <a:latin typeface="Times New Roman" charset="0"/>
                </a:endParaRPr>
              </a:p>
            </p:txBody>
          </p:sp>
          <p:sp>
            <p:nvSpPr>
              <p:cNvPr id="18453" name="Text Box 19"/>
              <p:cNvSpPr txBox="1">
                <a:spLocks noChangeArrowheads="1"/>
              </p:cNvSpPr>
              <p:nvPr/>
            </p:nvSpPr>
            <p:spPr bwMode="auto">
              <a:xfrm>
                <a:off x="1766" y="1619"/>
                <a:ext cx="602"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990033"/>
                    </a:solidFill>
                  </a:rPr>
                  <a:t>time to</a:t>
                </a:r>
              </a:p>
              <a:p>
                <a:pPr algn="ctr">
                  <a:spcBef>
                    <a:spcPct val="0"/>
                  </a:spcBef>
                  <a:buFontTx/>
                  <a:buNone/>
                </a:pPr>
                <a:r>
                  <a:rPr lang="en-US" altLang="en-US" sz="1800">
                    <a:solidFill>
                      <a:srgbClr val="990033"/>
                    </a:solidFill>
                  </a:rPr>
                  <a:t>live</a:t>
                </a:r>
              </a:p>
            </p:txBody>
          </p:sp>
          <p:sp>
            <p:nvSpPr>
              <p:cNvPr id="18454" name="Text Box 20"/>
              <p:cNvSpPr txBox="1">
                <a:spLocks noChangeArrowheads="1"/>
              </p:cNvSpPr>
              <p:nvPr/>
            </p:nvSpPr>
            <p:spPr bwMode="auto">
              <a:xfrm>
                <a:off x="2095" y="2047"/>
                <a:ext cx="1786"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000099"/>
                    </a:solidFill>
                  </a:rPr>
                  <a:t>32 bit source IP address</a:t>
                </a:r>
              </a:p>
            </p:txBody>
          </p:sp>
          <p:sp>
            <p:nvSpPr>
              <p:cNvPr id="18455" name="Text Box 21"/>
              <p:cNvSpPr txBox="1">
                <a:spLocks noChangeArrowheads="1"/>
              </p:cNvSpPr>
              <p:nvPr/>
            </p:nvSpPr>
            <p:spPr bwMode="auto">
              <a:xfrm>
                <a:off x="187" y="629"/>
                <a:ext cx="1390"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r">
                  <a:spcBef>
                    <a:spcPct val="0"/>
                  </a:spcBef>
                  <a:buFontTx/>
                  <a:buNone/>
                </a:pPr>
                <a:r>
                  <a:rPr lang="en-US" altLang="en-US" sz="1800"/>
                  <a:t>IP protocol version</a:t>
                </a:r>
              </a:p>
              <a:p>
                <a:pPr algn="r">
                  <a:spcBef>
                    <a:spcPct val="0"/>
                  </a:spcBef>
                  <a:buFontTx/>
                  <a:buNone/>
                </a:pPr>
                <a:r>
                  <a:rPr lang="en-US" altLang="en-US" sz="1800"/>
                  <a:t>number</a:t>
                </a:r>
                <a:endParaRPr lang="en-US" altLang="en-US" sz="1000">
                  <a:latin typeface="Times New Roman" charset="0"/>
                </a:endParaRPr>
              </a:p>
            </p:txBody>
          </p:sp>
          <p:sp>
            <p:nvSpPr>
              <p:cNvPr id="18456" name="Text Box 22"/>
              <p:cNvSpPr txBox="1">
                <a:spLocks noChangeArrowheads="1"/>
              </p:cNvSpPr>
              <p:nvPr/>
            </p:nvSpPr>
            <p:spPr bwMode="auto">
              <a:xfrm>
                <a:off x="526" y="974"/>
                <a:ext cx="1048"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r">
                  <a:spcBef>
                    <a:spcPct val="0"/>
                  </a:spcBef>
                  <a:buFontTx/>
                  <a:buNone/>
                </a:pPr>
                <a:r>
                  <a:rPr lang="en-US" altLang="en-US" sz="1800"/>
                  <a:t>header length</a:t>
                </a:r>
              </a:p>
              <a:p>
                <a:pPr algn="r">
                  <a:spcBef>
                    <a:spcPct val="0"/>
                  </a:spcBef>
                  <a:buFontTx/>
                  <a:buNone/>
                </a:pPr>
                <a:r>
                  <a:rPr lang="en-US" altLang="en-US" sz="1800"/>
                  <a:t> (bytes)</a:t>
                </a:r>
                <a:endParaRPr lang="en-US" altLang="en-US" sz="1000">
                  <a:latin typeface="Times New Roman" charset="0"/>
                </a:endParaRPr>
              </a:p>
            </p:txBody>
          </p:sp>
          <p:sp>
            <p:nvSpPr>
              <p:cNvPr id="18457" name="Text Box 23"/>
              <p:cNvSpPr txBox="1">
                <a:spLocks noChangeArrowheads="1"/>
              </p:cNvSpPr>
              <p:nvPr/>
            </p:nvSpPr>
            <p:spPr bwMode="auto">
              <a:xfrm>
                <a:off x="350" y="1605"/>
                <a:ext cx="1281" cy="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r">
                  <a:spcBef>
                    <a:spcPct val="0"/>
                  </a:spcBef>
                  <a:buFontTx/>
                  <a:buNone/>
                </a:pPr>
                <a:r>
                  <a:rPr lang="en-US" altLang="en-US" sz="1800"/>
                  <a:t>max number</a:t>
                </a:r>
              </a:p>
              <a:p>
                <a:pPr algn="r">
                  <a:spcBef>
                    <a:spcPct val="0"/>
                  </a:spcBef>
                  <a:buFontTx/>
                  <a:buNone/>
                </a:pPr>
                <a:r>
                  <a:rPr lang="en-US" altLang="en-US" sz="1800"/>
                  <a:t>remaining hops</a:t>
                </a:r>
              </a:p>
              <a:p>
                <a:pPr algn="r">
                  <a:spcBef>
                    <a:spcPct val="0"/>
                  </a:spcBef>
                  <a:buFontTx/>
                  <a:buNone/>
                </a:pPr>
                <a:r>
                  <a:rPr lang="en-US" altLang="en-US" sz="1800"/>
                  <a:t>(decremented at </a:t>
                </a:r>
              </a:p>
              <a:p>
                <a:pPr algn="r">
                  <a:spcBef>
                    <a:spcPct val="0"/>
                  </a:spcBef>
                  <a:buFontTx/>
                  <a:buNone/>
                </a:pPr>
                <a:r>
                  <a:rPr lang="en-US" altLang="en-US" sz="1800"/>
                  <a:t>each router)</a:t>
                </a:r>
              </a:p>
            </p:txBody>
          </p:sp>
          <p:sp>
            <p:nvSpPr>
              <p:cNvPr id="18458" name="Line 24"/>
              <p:cNvSpPr>
                <a:spLocks noChangeShapeType="1"/>
              </p:cNvSpPr>
              <p:nvPr/>
            </p:nvSpPr>
            <p:spPr bwMode="auto">
              <a:xfrm>
                <a:off x="1512" y="834"/>
                <a:ext cx="333" cy="29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9" name="Line 25"/>
              <p:cNvSpPr>
                <a:spLocks noChangeShapeType="1"/>
              </p:cNvSpPr>
              <p:nvPr/>
            </p:nvSpPr>
            <p:spPr bwMode="auto">
              <a:xfrm>
                <a:off x="1530" y="1185"/>
                <a:ext cx="570" cy="93"/>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60" name="Text Box 26"/>
              <p:cNvSpPr txBox="1">
                <a:spLocks noChangeArrowheads="1"/>
              </p:cNvSpPr>
              <p:nvPr/>
            </p:nvSpPr>
            <p:spPr bwMode="auto">
              <a:xfrm>
                <a:off x="4452" y="1214"/>
                <a:ext cx="1149" cy="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for</a:t>
                </a:r>
              </a:p>
              <a:p>
                <a:pPr>
                  <a:spcBef>
                    <a:spcPct val="0"/>
                  </a:spcBef>
                  <a:buFontTx/>
                  <a:buNone/>
                </a:pPr>
                <a:r>
                  <a:rPr lang="en-US" altLang="en-US" sz="1800"/>
                  <a:t>fragmentation/</a:t>
                </a:r>
              </a:p>
              <a:p>
                <a:pPr>
                  <a:spcBef>
                    <a:spcPct val="0"/>
                  </a:spcBef>
                  <a:buFontTx/>
                  <a:buNone/>
                </a:pPr>
                <a:r>
                  <a:rPr lang="en-US" altLang="en-US" sz="1800"/>
                  <a:t>reassembly</a:t>
                </a:r>
              </a:p>
            </p:txBody>
          </p:sp>
          <p:sp>
            <p:nvSpPr>
              <p:cNvPr id="18461" name="Text Box 27"/>
              <p:cNvSpPr txBox="1">
                <a:spLocks noChangeArrowheads="1"/>
              </p:cNvSpPr>
              <p:nvPr/>
            </p:nvSpPr>
            <p:spPr bwMode="auto">
              <a:xfrm>
                <a:off x="4433" y="752"/>
                <a:ext cx="111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total datagram</a:t>
                </a:r>
              </a:p>
              <a:p>
                <a:pPr>
                  <a:spcBef>
                    <a:spcPct val="0"/>
                  </a:spcBef>
                  <a:buFontTx/>
                  <a:buNone/>
                </a:pPr>
                <a:r>
                  <a:rPr lang="en-US" altLang="en-US" sz="1800"/>
                  <a:t>length (bytes)</a:t>
                </a:r>
              </a:p>
            </p:txBody>
          </p:sp>
          <p:sp>
            <p:nvSpPr>
              <p:cNvPr id="18462" name="Text Box 28"/>
              <p:cNvSpPr txBox="1">
                <a:spLocks noChangeArrowheads="1"/>
              </p:cNvSpPr>
              <p:nvPr/>
            </p:nvSpPr>
            <p:spPr bwMode="auto">
              <a:xfrm>
                <a:off x="153" y="2409"/>
                <a:ext cx="1494"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r">
                  <a:spcBef>
                    <a:spcPct val="0"/>
                  </a:spcBef>
                  <a:buFontTx/>
                  <a:buNone/>
                </a:pPr>
                <a:r>
                  <a:rPr lang="en-US" altLang="en-US" sz="1800"/>
                  <a:t>upper layer protocol</a:t>
                </a:r>
              </a:p>
              <a:p>
                <a:pPr algn="r">
                  <a:spcBef>
                    <a:spcPct val="0"/>
                  </a:spcBef>
                  <a:buFontTx/>
                  <a:buNone/>
                </a:pPr>
                <a:r>
                  <a:rPr lang="en-US" altLang="en-US" sz="1800"/>
                  <a:t>to deliver payload to</a:t>
                </a:r>
              </a:p>
            </p:txBody>
          </p:sp>
          <p:sp>
            <p:nvSpPr>
              <p:cNvPr id="18463" name="Line 29"/>
              <p:cNvSpPr>
                <a:spLocks noChangeShapeType="1"/>
              </p:cNvSpPr>
              <p:nvPr/>
            </p:nvSpPr>
            <p:spPr bwMode="auto">
              <a:xfrm flipV="1">
                <a:off x="1602" y="1806"/>
                <a:ext cx="924" cy="70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64" name="Line 30"/>
              <p:cNvSpPr>
                <a:spLocks noChangeShapeType="1"/>
              </p:cNvSpPr>
              <p:nvPr/>
            </p:nvSpPr>
            <p:spPr bwMode="auto">
              <a:xfrm flipH="1">
                <a:off x="3228" y="1500"/>
                <a:ext cx="1284" cy="12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65" name="Line 31"/>
              <p:cNvSpPr>
                <a:spLocks noChangeShapeType="1"/>
              </p:cNvSpPr>
              <p:nvPr/>
            </p:nvSpPr>
            <p:spPr bwMode="auto">
              <a:xfrm flipH="1">
                <a:off x="4098" y="954"/>
                <a:ext cx="402" cy="25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66" name="Text Box 32"/>
              <p:cNvSpPr txBox="1">
                <a:spLocks noChangeArrowheads="1"/>
              </p:cNvSpPr>
              <p:nvPr/>
            </p:nvSpPr>
            <p:spPr bwMode="auto">
              <a:xfrm>
                <a:off x="2008" y="995"/>
                <a:ext cx="473"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head.</a:t>
                </a:r>
              </a:p>
              <a:p>
                <a:pPr algn="ctr">
                  <a:spcBef>
                    <a:spcPct val="0"/>
                  </a:spcBef>
                  <a:buFontTx/>
                  <a:buNone/>
                </a:pPr>
                <a:r>
                  <a:rPr lang="en-US" altLang="en-US" sz="1800"/>
                  <a:t>len</a:t>
                </a:r>
                <a:endParaRPr lang="en-US" altLang="en-US" sz="2400">
                  <a:latin typeface="Times New Roman" charset="0"/>
                </a:endParaRPr>
              </a:p>
            </p:txBody>
          </p:sp>
          <p:sp>
            <p:nvSpPr>
              <p:cNvPr id="18467" name="Text Box 33"/>
              <p:cNvSpPr txBox="1">
                <a:spLocks noChangeArrowheads="1"/>
              </p:cNvSpPr>
              <p:nvPr/>
            </p:nvSpPr>
            <p:spPr bwMode="auto">
              <a:xfrm>
                <a:off x="2414" y="989"/>
                <a:ext cx="607"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type of</a:t>
                </a:r>
              </a:p>
              <a:p>
                <a:pPr algn="ctr">
                  <a:spcBef>
                    <a:spcPct val="0"/>
                  </a:spcBef>
                  <a:buFontTx/>
                  <a:buNone/>
                </a:pPr>
                <a:r>
                  <a:rPr lang="en-US" altLang="en-US" sz="1800"/>
                  <a:t>service</a:t>
                </a:r>
                <a:endParaRPr lang="en-US" altLang="en-US" sz="2400">
                  <a:latin typeface="Times New Roman" charset="0"/>
                </a:endParaRPr>
              </a:p>
            </p:txBody>
          </p:sp>
          <p:sp>
            <p:nvSpPr>
              <p:cNvPr id="18468" name="Line 34"/>
              <p:cNvSpPr>
                <a:spLocks noChangeShapeType="1"/>
              </p:cNvSpPr>
              <p:nvPr/>
            </p:nvSpPr>
            <p:spPr bwMode="auto">
              <a:xfrm flipH="1" flipV="1">
                <a:off x="2431" y="1023"/>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69" name="Line 35"/>
              <p:cNvSpPr>
                <a:spLocks noChangeShapeType="1"/>
              </p:cNvSpPr>
              <p:nvPr/>
            </p:nvSpPr>
            <p:spPr bwMode="auto">
              <a:xfrm flipH="1" flipV="1">
                <a:off x="2044" y="1029"/>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70" name="Text Box 36"/>
              <p:cNvSpPr txBox="1">
                <a:spLocks noChangeArrowheads="1"/>
              </p:cNvSpPr>
              <p:nvPr/>
            </p:nvSpPr>
            <p:spPr bwMode="auto">
              <a:xfrm>
                <a:off x="496" y="1322"/>
                <a:ext cx="1108"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r">
                  <a:spcBef>
                    <a:spcPct val="0"/>
                  </a:spcBef>
                  <a:buFontTx/>
                  <a:buNone/>
                </a:pPr>
                <a:r>
                  <a:rPr lang="ja-JP" altLang="en-US" sz="1800"/>
                  <a:t>“</a:t>
                </a:r>
                <a:r>
                  <a:rPr lang="en-US" altLang="ja-JP" sz="1800"/>
                  <a:t>type</a:t>
                </a:r>
                <a:r>
                  <a:rPr lang="ja-JP" altLang="en-US" sz="1800"/>
                  <a:t>”</a:t>
                </a:r>
                <a:r>
                  <a:rPr lang="en-US" altLang="ja-JP" sz="1800"/>
                  <a:t> of data </a:t>
                </a:r>
                <a:endParaRPr lang="en-US" altLang="en-US" sz="1000">
                  <a:latin typeface="Times New Roman" charset="0"/>
                </a:endParaRPr>
              </a:p>
            </p:txBody>
          </p:sp>
          <p:sp>
            <p:nvSpPr>
              <p:cNvPr id="18471" name="Line 37"/>
              <p:cNvSpPr>
                <a:spLocks noChangeShapeType="1"/>
              </p:cNvSpPr>
              <p:nvPr/>
            </p:nvSpPr>
            <p:spPr bwMode="auto">
              <a:xfrm flipV="1">
                <a:off x="1542" y="1194"/>
                <a:ext cx="966" cy="26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72" name="Line 38"/>
              <p:cNvSpPr>
                <a:spLocks noChangeShapeType="1"/>
              </p:cNvSpPr>
              <p:nvPr/>
            </p:nvSpPr>
            <p:spPr bwMode="auto">
              <a:xfrm flipH="1" flipV="1">
                <a:off x="2995" y="1350"/>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73" name="Text Box 39"/>
              <p:cNvSpPr txBox="1">
                <a:spLocks noChangeArrowheads="1"/>
              </p:cNvSpPr>
              <p:nvPr/>
            </p:nvSpPr>
            <p:spPr bwMode="auto">
              <a:xfrm>
                <a:off x="2902" y="1399"/>
                <a:ext cx="486"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flgs</a:t>
                </a:r>
              </a:p>
            </p:txBody>
          </p:sp>
          <p:sp>
            <p:nvSpPr>
              <p:cNvPr id="18474" name="Line 40"/>
              <p:cNvSpPr>
                <a:spLocks noChangeShapeType="1"/>
              </p:cNvSpPr>
              <p:nvPr/>
            </p:nvSpPr>
            <p:spPr bwMode="auto">
              <a:xfrm flipH="1" flipV="1">
                <a:off x="3289" y="1344"/>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75" name="Text Box 41"/>
              <p:cNvSpPr txBox="1">
                <a:spLocks noChangeArrowheads="1"/>
              </p:cNvSpPr>
              <p:nvPr/>
            </p:nvSpPr>
            <p:spPr bwMode="auto">
              <a:xfrm>
                <a:off x="3316" y="1315"/>
                <a:ext cx="900"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fragment</a:t>
                </a:r>
              </a:p>
              <a:p>
                <a:pPr algn="ctr">
                  <a:spcBef>
                    <a:spcPct val="0"/>
                  </a:spcBef>
                  <a:buFontTx/>
                  <a:buNone/>
                </a:pPr>
                <a:r>
                  <a:rPr lang="en-US" altLang="en-US" sz="1800">
                    <a:solidFill>
                      <a:srgbClr val="FF0000"/>
                    </a:solidFill>
                  </a:rPr>
                  <a:t> offset</a:t>
                </a:r>
              </a:p>
            </p:txBody>
          </p:sp>
          <p:sp>
            <p:nvSpPr>
              <p:cNvPr id="18476" name="Line 42"/>
              <p:cNvSpPr>
                <a:spLocks noChangeShapeType="1"/>
              </p:cNvSpPr>
              <p:nvPr/>
            </p:nvSpPr>
            <p:spPr bwMode="auto">
              <a:xfrm flipH="1" flipV="1">
                <a:off x="4086" y="1434"/>
                <a:ext cx="414" cy="7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77" name="Line 43"/>
              <p:cNvSpPr>
                <a:spLocks noChangeShapeType="1"/>
              </p:cNvSpPr>
              <p:nvPr/>
            </p:nvSpPr>
            <p:spPr bwMode="auto">
              <a:xfrm flipH="1">
                <a:off x="2904" y="1506"/>
                <a:ext cx="1584" cy="3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78" name="Line 44"/>
              <p:cNvSpPr>
                <a:spLocks noChangeShapeType="1"/>
              </p:cNvSpPr>
              <p:nvPr/>
            </p:nvSpPr>
            <p:spPr bwMode="auto">
              <a:xfrm flipV="1">
                <a:off x="1769" y="1666"/>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79" name="Line 45"/>
              <p:cNvSpPr>
                <a:spLocks noChangeShapeType="1"/>
              </p:cNvSpPr>
              <p:nvPr/>
            </p:nvSpPr>
            <p:spPr bwMode="auto">
              <a:xfrm flipH="1" flipV="1">
                <a:off x="2995" y="1668"/>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0" name="Line 46"/>
              <p:cNvSpPr>
                <a:spLocks noChangeShapeType="1"/>
              </p:cNvSpPr>
              <p:nvPr/>
            </p:nvSpPr>
            <p:spPr bwMode="auto">
              <a:xfrm flipV="1">
                <a:off x="1757" y="1990"/>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1" name="Text Box 47"/>
              <p:cNvSpPr txBox="1">
                <a:spLocks noChangeArrowheads="1"/>
              </p:cNvSpPr>
              <p:nvPr/>
            </p:nvSpPr>
            <p:spPr bwMode="auto">
              <a:xfrm>
                <a:off x="2448" y="1613"/>
                <a:ext cx="495"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6600FF"/>
                    </a:solidFill>
                  </a:rPr>
                  <a:t>upper</a:t>
                </a:r>
              </a:p>
              <a:p>
                <a:pPr algn="ctr">
                  <a:spcBef>
                    <a:spcPct val="0"/>
                  </a:spcBef>
                  <a:buFontTx/>
                  <a:buNone/>
                </a:pPr>
                <a:r>
                  <a:rPr lang="en-US" altLang="en-US" sz="1800">
                    <a:solidFill>
                      <a:srgbClr val="6600FF"/>
                    </a:solidFill>
                  </a:rPr>
                  <a:t> layer</a:t>
                </a:r>
              </a:p>
            </p:txBody>
          </p:sp>
          <p:sp>
            <p:nvSpPr>
              <p:cNvPr id="18482" name="Line 48"/>
              <p:cNvSpPr>
                <a:spLocks noChangeShapeType="1"/>
              </p:cNvSpPr>
              <p:nvPr/>
            </p:nvSpPr>
            <p:spPr bwMode="auto">
              <a:xfrm flipH="1" flipV="1">
                <a:off x="2395" y="1674"/>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3" name="Line 49"/>
              <p:cNvSpPr>
                <a:spLocks noChangeShapeType="1"/>
              </p:cNvSpPr>
              <p:nvPr/>
            </p:nvSpPr>
            <p:spPr bwMode="auto">
              <a:xfrm>
                <a:off x="1590" y="1785"/>
                <a:ext cx="348" cy="57"/>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4" name="Text Box 50"/>
              <p:cNvSpPr txBox="1">
                <a:spLocks noChangeArrowheads="1"/>
              </p:cNvSpPr>
              <p:nvPr/>
            </p:nvSpPr>
            <p:spPr bwMode="auto">
              <a:xfrm>
                <a:off x="1967" y="2323"/>
                <a:ext cx="2093"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000099"/>
                    </a:solidFill>
                  </a:rPr>
                  <a:t>32 bit destination IP address</a:t>
                </a:r>
              </a:p>
            </p:txBody>
          </p:sp>
          <p:sp>
            <p:nvSpPr>
              <p:cNvPr id="18485" name="Line 51"/>
              <p:cNvSpPr>
                <a:spLocks noChangeShapeType="1"/>
              </p:cNvSpPr>
              <p:nvPr/>
            </p:nvSpPr>
            <p:spPr bwMode="auto">
              <a:xfrm flipV="1">
                <a:off x="1769" y="2872"/>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6" name="Text Box 52"/>
              <p:cNvSpPr txBox="1">
                <a:spLocks noChangeArrowheads="1"/>
              </p:cNvSpPr>
              <p:nvPr/>
            </p:nvSpPr>
            <p:spPr bwMode="auto">
              <a:xfrm>
                <a:off x="2405" y="2617"/>
                <a:ext cx="1166"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Options (if any)</a:t>
                </a:r>
                <a:endParaRPr lang="en-US" altLang="en-US" sz="2400">
                  <a:latin typeface="Times New Roman" charset="0"/>
                </a:endParaRPr>
              </a:p>
            </p:txBody>
          </p:sp>
          <p:sp>
            <p:nvSpPr>
              <p:cNvPr id="18487" name="Text Box 53"/>
              <p:cNvSpPr txBox="1">
                <a:spLocks noChangeArrowheads="1"/>
              </p:cNvSpPr>
              <p:nvPr/>
            </p:nvSpPr>
            <p:spPr bwMode="auto">
              <a:xfrm>
                <a:off x="4380" y="2600"/>
                <a:ext cx="1137" cy="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E.g. timestamp,</a:t>
                </a:r>
              </a:p>
              <a:p>
                <a:pPr>
                  <a:spcBef>
                    <a:spcPct val="0"/>
                  </a:spcBef>
                  <a:buFontTx/>
                  <a:buNone/>
                </a:pPr>
                <a:r>
                  <a:rPr lang="en-US" altLang="en-US" sz="1800"/>
                  <a:t>record route</a:t>
                </a:r>
              </a:p>
              <a:p>
                <a:pPr>
                  <a:spcBef>
                    <a:spcPct val="0"/>
                  </a:spcBef>
                  <a:buFontTx/>
                  <a:buNone/>
                </a:pPr>
                <a:r>
                  <a:rPr lang="en-US" altLang="en-US" sz="1800"/>
                  <a:t>taken, specify</a:t>
                </a:r>
              </a:p>
              <a:p>
                <a:pPr>
                  <a:spcBef>
                    <a:spcPct val="0"/>
                  </a:spcBef>
                  <a:buFontTx/>
                  <a:buNone/>
                </a:pPr>
                <a:r>
                  <a:rPr lang="en-US" altLang="en-US" sz="1800"/>
                  <a:t>list of routers </a:t>
                </a:r>
              </a:p>
              <a:p>
                <a:pPr>
                  <a:spcBef>
                    <a:spcPct val="0"/>
                  </a:spcBef>
                  <a:buFontTx/>
                  <a:buNone/>
                </a:pPr>
                <a:r>
                  <a:rPr lang="en-US" altLang="en-US" sz="1800"/>
                  <a:t>to visit.</a:t>
                </a:r>
              </a:p>
            </p:txBody>
          </p:sp>
          <p:sp>
            <p:nvSpPr>
              <p:cNvPr id="18488" name="Line 54"/>
              <p:cNvSpPr>
                <a:spLocks noChangeShapeType="1"/>
              </p:cNvSpPr>
              <p:nvPr/>
            </p:nvSpPr>
            <p:spPr bwMode="auto">
              <a:xfrm flipH="1">
                <a:off x="3900" y="2736"/>
                <a:ext cx="516" cy="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8438" name="Rectangle 55"/>
            <p:cNvSpPr>
              <a:spLocks noChangeArrowheads="1"/>
            </p:cNvSpPr>
            <p:nvPr/>
          </p:nvSpPr>
          <p:spPr bwMode="auto">
            <a:xfrm>
              <a:off x="336" y="2804"/>
              <a:ext cx="1441" cy="113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buFontTx/>
                <a:buNone/>
              </a:pPr>
              <a:r>
                <a:rPr lang="en-US" altLang="en-US" sz="1600" u="sng"/>
                <a:t>how much overhead with TCP?</a:t>
              </a:r>
              <a:endParaRPr lang="en-US" altLang="en-US" sz="1600"/>
            </a:p>
            <a:p>
              <a:r>
                <a:rPr lang="en-US" altLang="en-US" sz="1600"/>
                <a:t>20 bytes of TCP</a:t>
              </a:r>
            </a:p>
            <a:p>
              <a:r>
                <a:rPr lang="en-US" altLang="en-US" sz="1600"/>
                <a:t>20 bytes of IP</a:t>
              </a:r>
            </a:p>
            <a:p>
              <a:r>
                <a:rPr lang="en-US" altLang="en-US" sz="1600"/>
                <a:t>= 40 bytes + app layer</a:t>
              </a:r>
              <a:r>
                <a:rPr lang="en-US" altLang="en-US" sz="2000"/>
                <a:t> </a:t>
              </a:r>
              <a:r>
                <a:rPr lang="en-US" altLang="en-US" sz="1600"/>
                <a:t>overhead</a:t>
              </a:r>
            </a:p>
          </p:txBody>
        </p:sp>
      </p:grpSp>
      <p:sp>
        <p:nvSpPr>
          <p:cNvPr id="90116" name="灯片编号占位符 2"/>
          <p:cNvSpPr>
            <a:spLocks noGrp="1"/>
          </p:cNvSpPr>
          <p:nvPr>
            <p:ph type="sldNum" sz="quarter" idx="12"/>
          </p:nvPr>
        </p:nvSpPr>
        <p:spPr>
          <a:xfrm>
            <a:off x="6840539" y="6275734"/>
            <a:ext cx="29718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defRPr/>
            </a:pPr>
            <a:fld id="{FBF23EF3-1900-DE43-A2BA-39D8DB9F3CA5}" type="slidenum">
              <a:rPr lang="en-US" altLang="en-US" sz="1200"/>
              <a:pPr algn="ctr">
                <a:spcBef>
                  <a:spcPct val="0"/>
                </a:spcBef>
                <a:buFontTx/>
                <a:buNone/>
                <a:defRPr/>
              </a:pPr>
              <a:t>3</a:t>
            </a:fld>
            <a:endParaRPr lang="en-US" altLang="en-US" sz="1200"/>
          </a:p>
        </p:txBody>
      </p:sp>
      <p:sp>
        <p:nvSpPr>
          <p:cNvPr id="58" name="页脚占位符 1"/>
          <p:cNvSpPr>
            <a:spLocks noGrp="1"/>
          </p:cNvSpPr>
          <p:nvPr>
            <p:ph type="ftr" sz="quarter" idx="10"/>
          </p:nvPr>
        </p:nvSpPr>
        <p:spPr>
          <a:xfrm>
            <a:off x="685800" y="6248400"/>
            <a:ext cx="3581400" cy="304800"/>
          </a:xfrm>
        </p:spPr>
        <p:txBody>
          <a:bodyPr/>
          <a:lstStyle/>
          <a:p>
            <a:pPr>
              <a:defRPr/>
            </a:pPr>
            <a:r>
              <a:rPr lang="en-US" dirty="0"/>
              <a:t>CSci4211:           Network Data Plane Part 3</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a:xfrm>
            <a:off x="685800" y="228600"/>
            <a:ext cx="7772400" cy="1143000"/>
          </a:xfrm>
        </p:spPr>
        <p:txBody>
          <a:bodyPr/>
          <a:lstStyle/>
          <a:p>
            <a:pPr>
              <a:defRPr/>
            </a:pPr>
            <a:r>
              <a:rPr lang="en-US" sz="3600" dirty="0">
                <a:ea typeface="+mj-ea"/>
                <a:cs typeface="+mj-cs"/>
              </a:rPr>
              <a:t>MPLS Capable Routers</a:t>
            </a:r>
          </a:p>
        </p:txBody>
      </p:sp>
      <p:sp>
        <p:nvSpPr>
          <p:cNvPr id="422915" name="Rectangle 3"/>
          <p:cNvSpPr>
            <a:spLocks noGrp="1" noChangeArrowheads="1"/>
          </p:cNvSpPr>
          <p:nvPr>
            <p:ph type="body" idx="1"/>
          </p:nvPr>
        </p:nvSpPr>
        <p:spPr>
          <a:xfrm>
            <a:off x="533400" y="1600200"/>
            <a:ext cx="8335963" cy="4648200"/>
          </a:xfrm>
        </p:spPr>
        <p:txBody>
          <a:bodyPr/>
          <a:lstStyle/>
          <a:p>
            <a:pPr>
              <a:lnSpc>
                <a:spcPct val="90000"/>
              </a:lnSpc>
              <a:defRPr/>
            </a:pPr>
            <a:r>
              <a:rPr lang="en-US" altLang="en-US" dirty="0"/>
              <a:t>a.k.a. label-switched router</a:t>
            </a:r>
          </a:p>
          <a:p>
            <a:pPr>
              <a:defRPr/>
            </a:pPr>
            <a:r>
              <a:rPr lang="en-US" dirty="0"/>
              <a:t>forward packets to outgoing interface based only on label value (</a:t>
            </a:r>
            <a:r>
              <a:rPr lang="en-US" i="1" dirty="0"/>
              <a:t>don</a:t>
            </a:r>
            <a:r>
              <a:rPr lang="ja-JP" altLang="en-US" i="1" dirty="0"/>
              <a:t>’</a:t>
            </a:r>
            <a:r>
              <a:rPr lang="en-US" i="1" dirty="0"/>
              <a:t>t inspect IP address</a:t>
            </a:r>
            <a:r>
              <a:rPr lang="en-US" dirty="0"/>
              <a:t>)</a:t>
            </a:r>
          </a:p>
          <a:p>
            <a:pPr lvl="1">
              <a:defRPr/>
            </a:pPr>
            <a:r>
              <a:rPr lang="en-US" dirty="0"/>
              <a:t>MPLS forwarding table distinct from IP forwarding tables</a:t>
            </a:r>
          </a:p>
          <a:p>
            <a:pPr>
              <a:defRPr/>
            </a:pPr>
            <a:r>
              <a:rPr lang="en-US" i="1" dirty="0">
                <a:solidFill>
                  <a:srgbClr val="CC0000"/>
                </a:solidFill>
              </a:rPr>
              <a:t>flexibility:  </a:t>
            </a:r>
            <a:r>
              <a:rPr lang="en-US" dirty="0"/>
              <a:t>MPLS forwarding decisions can </a:t>
            </a:r>
            <a:r>
              <a:rPr lang="en-US" i="1" dirty="0"/>
              <a:t>differ</a:t>
            </a:r>
            <a:r>
              <a:rPr lang="en-US" dirty="0"/>
              <a:t> from those of IP</a:t>
            </a:r>
          </a:p>
          <a:p>
            <a:pPr lvl="1">
              <a:defRPr/>
            </a:pPr>
            <a:r>
              <a:rPr lang="en-US" dirty="0"/>
              <a:t>use destination </a:t>
            </a:r>
            <a:r>
              <a:rPr lang="en-US" i="1" dirty="0"/>
              <a:t>and</a:t>
            </a:r>
            <a:r>
              <a:rPr lang="en-US" dirty="0"/>
              <a:t> source addresses to route flows to same destination differently (traffic engineering)</a:t>
            </a:r>
          </a:p>
          <a:p>
            <a:pPr lvl="1">
              <a:defRPr/>
            </a:pPr>
            <a:r>
              <a:rPr lang="en-US" dirty="0"/>
              <a:t>re-route flows quickly if link fails: pre-computed backup paths (useful for VoIP)</a:t>
            </a:r>
          </a:p>
          <a:p>
            <a:pPr>
              <a:lnSpc>
                <a:spcPct val="90000"/>
              </a:lnSpc>
              <a:defRPr/>
            </a:pPr>
            <a:endParaRPr lang="en-US" altLang="en-US" dirty="0"/>
          </a:p>
        </p:txBody>
      </p:sp>
      <p:sp>
        <p:nvSpPr>
          <p:cNvPr id="3" name="灯片编号占位符 2"/>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714EF4AA-226B-C642-B4F7-0B6F9D7D7FC5}" type="slidenum">
              <a:rPr lang="en-US" altLang="en-US" sz="1200" smtClean="0">
                <a:latin typeface="Comic Sans MS" charset="0"/>
              </a:rPr>
              <a:pPr>
                <a:defRPr/>
              </a:pPr>
              <a:t>30</a:t>
            </a:fld>
            <a:endParaRPr lang="en-US" altLang="en-US" sz="1200">
              <a:latin typeface="Comic Sans MS" charset="0"/>
            </a:endParaRPr>
          </a:p>
        </p:txBody>
      </p:sp>
      <p:sp>
        <p:nvSpPr>
          <p:cNvPr id="7" name="页脚占位符 1"/>
          <p:cNvSpPr>
            <a:spLocks noGrp="1"/>
          </p:cNvSpPr>
          <p:nvPr>
            <p:ph type="ftr" sz="quarter" idx="10"/>
          </p:nvPr>
        </p:nvSpPr>
        <p:spPr>
          <a:xfrm>
            <a:off x="685800" y="6248400"/>
            <a:ext cx="3581400" cy="304800"/>
          </a:xfrm>
        </p:spPr>
        <p:txBody>
          <a:bodyPr/>
          <a:lstStyle/>
          <a:p>
            <a:pPr>
              <a:defRPr/>
            </a:pPr>
            <a:r>
              <a:rPr lang="en-US" dirty="0"/>
              <a:t>CSci4211:           Network Data Plane Part 3</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609" name="Group 6"/>
          <p:cNvGrpSpPr>
            <a:grpSpLocks/>
          </p:cNvGrpSpPr>
          <p:nvPr/>
        </p:nvGrpSpPr>
        <p:grpSpPr bwMode="auto">
          <a:xfrm>
            <a:off x="5795963" y="3236913"/>
            <a:ext cx="766762" cy="433387"/>
            <a:chOff x="3600" y="219"/>
            <a:chExt cx="360" cy="175"/>
          </a:xfrm>
        </p:grpSpPr>
        <p:sp>
          <p:nvSpPr>
            <p:cNvPr id="81062" name="Oval 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1063" name="Line 8"/>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64" name="Line 9"/>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65" name="Rectangle 10"/>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1066" name="Oval 1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68777" name="Group 12"/>
            <p:cNvGrpSpPr>
              <a:grpSpLocks/>
            </p:cNvGrpSpPr>
            <p:nvPr/>
          </p:nvGrpSpPr>
          <p:grpSpPr bwMode="auto">
            <a:xfrm>
              <a:off x="3686" y="244"/>
              <a:ext cx="177" cy="66"/>
              <a:chOff x="2848" y="848"/>
              <a:chExt cx="140" cy="98"/>
            </a:xfrm>
          </p:grpSpPr>
          <p:sp>
            <p:nvSpPr>
              <p:cNvPr id="81072" name="Line 1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73" name="Line 1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74" name="Line 1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68778" name="Group 16"/>
            <p:cNvGrpSpPr>
              <a:grpSpLocks/>
            </p:cNvGrpSpPr>
            <p:nvPr/>
          </p:nvGrpSpPr>
          <p:grpSpPr bwMode="auto">
            <a:xfrm flipV="1">
              <a:off x="3686" y="243"/>
              <a:ext cx="177" cy="66"/>
              <a:chOff x="2848" y="848"/>
              <a:chExt cx="140" cy="98"/>
            </a:xfrm>
          </p:grpSpPr>
          <p:sp>
            <p:nvSpPr>
              <p:cNvPr id="81069" name="Line 1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70" name="Line 1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71" name="Line 1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68610" name="Group 20"/>
          <p:cNvGrpSpPr>
            <a:grpSpLocks/>
          </p:cNvGrpSpPr>
          <p:nvPr/>
        </p:nvGrpSpPr>
        <p:grpSpPr bwMode="auto">
          <a:xfrm>
            <a:off x="3970338" y="3232150"/>
            <a:ext cx="766762" cy="433388"/>
            <a:chOff x="3600" y="219"/>
            <a:chExt cx="360" cy="175"/>
          </a:xfrm>
        </p:grpSpPr>
        <p:sp>
          <p:nvSpPr>
            <p:cNvPr id="81049" name="Oval 2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1050" name="Line 22"/>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51" name="Line 23"/>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52" name="Rectangle 24"/>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1053" name="Oval 2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68764" name="Group 26"/>
            <p:cNvGrpSpPr>
              <a:grpSpLocks/>
            </p:cNvGrpSpPr>
            <p:nvPr/>
          </p:nvGrpSpPr>
          <p:grpSpPr bwMode="auto">
            <a:xfrm>
              <a:off x="3686" y="244"/>
              <a:ext cx="177" cy="66"/>
              <a:chOff x="2848" y="848"/>
              <a:chExt cx="140" cy="98"/>
            </a:xfrm>
          </p:grpSpPr>
          <p:sp>
            <p:nvSpPr>
              <p:cNvPr id="81059" name="Line 2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60" name="Line 2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61" name="Line 2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68765" name="Group 30"/>
            <p:cNvGrpSpPr>
              <a:grpSpLocks/>
            </p:cNvGrpSpPr>
            <p:nvPr/>
          </p:nvGrpSpPr>
          <p:grpSpPr bwMode="auto">
            <a:xfrm flipV="1">
              <a:off x="3686" y="243"/>
              <a:ext cx="177" cy="66"/>
              <a:chOff x="2848" y="848"/>
              <a:chExt cx="140" cy="98"/>
            </a:xfrm>
          </p:grpSpPr>
          <p:sp>
            <p:nvSpPr>
              <p:cNvPr id="81056" name="Line 3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57" name="Line 3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58" name="Line 33"/>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68611" name="Group 34"/>
          <p:cNvGrpSpPr>
            <a:grpSpLocks/>
          </p:cNvGrpSpPr>
          <p:nvPr/>
        </p:nvGrpSpPr>
        <p:grpSpPr bwMode="auto">
          <a:xfrm>
            <a:off x="4324350" y="2214563"/>
            <a:ext cx="766763" cy="433387"/>
            <a:chOff x="3600" y="219"/>
            <a:chExt cx="360" cy="175"/>
          </a:xfrm>
        </p:grpSpPr>
        <p:sp>
          <p:nvSpPr>
            <p:cNvPr id="81036" name="Oval 3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1037" name="Line 36"/>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38" name="Line 37"/>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39" name="Rectangle 38"/>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1040" name="Oval 3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68751" name="Group 40"/>
            <p:cNvGrpSpPr>
              <a:grpSpLocks/>
            </p:cNvGrpSpPr>
            <p:nvPr/>
          </p:nvGrpSpPr>
          <p:grpSpPr bwMode="auto">
            <a:xfrm>
              <a:off x="3686" y="244"/>
              <a:ext cx="177" cy="66"/>
              <a:chOff x="2848" y="848"/>
              <a:chExt cx="140" cy="98"/>
            </a:xfrm>
          </p:grpSpPr>
          <p:sp>
            <p:nvSpPr>
              <p:cNvPr id="81046" name="Line 4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47" name="Line 4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48" name="Line 43"/>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68752" name="Group 44"/>
            <p:cNvGrpSpPr>
              <a:grpSpLocks/>
            </p:cNvGrpSpPr>
            <p:nvPr/>
          </p:nvGrpSpPr>
          <p:grpSpPr bwMode="auto">
            <a:xfrm flipV="1">
              <a:off x="3686" y="243"/>
              <a:ext cx="177" cy="66"/>
              <a:chOff x="2848" y="848"/>
              <a:chExt cx="140" cy="98"/>
            </a:xfrm>
          </p:grpSpPr>
          <p:sp>
            <p:nvSpPr>
              <p:cNvPr id="81043" name="Line 4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44" name="Line 4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45" name="Line 4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68612" name="Group 48"/>
          <p:cNvGrpSpPr>
            <a:grpSpLocks/>
          </p:cNvGrpSpPr>
          <p:nvPr/>
        </p:nvGrpSpPr>
        <p:grpSpPr bwMode="auto">
          <a:xfrm>
            <a:off x="2897188" y="2209800"/>
            <a:ext cx="766762" cy="433388"/>
            <a:chOff x="3600" y="219"/>
            <a:chExt cx="360" cy="175"/>
          </a:xfrm>
        </p:grpSpPr>
        <p:sp>
          <p:nvSpPr>
            <p:cNvPr id="81023" name="Oval 4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1024" name="Line 50"/>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25" name="Line 51"/>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26" name="Rectangle 52"/>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1027" name="Oval 5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68738" name="Group 54"/>
            <p:cNvGrpSpPr>
              <a:grpSpLocks/>
            </p:cNvGrpSpPr>
            <p:nvPr/>
          </p:nvGrpSpPr>
          <p:grpSpPr bwMode="auto">
            <a:xfrm>
              <a:off x="3686" y="244"/>
              <a:ext cx="177" cy="66"/>
              <a:chOff x="2848" y="848"/>
              <a:chExt cx="140" cy="98"/>
            </a:xfrm>
          </p:grpSpPr>
          <p:sp>
            <p:nvSpPr>
              <p:cNvPr id="81033" name="Line 5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34" name="Line 5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35" name="Line 5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68739" name="Group 58"/>
            <p:cNvGrpSpPr>
              <a:grpSpLocks/>
            </p:cNvGrpSpPr>
            <p:nvPr/>
          </p:nvGrpSpPr>
          <p:grpSpPr bwMode="auto">
            <a:xfrm flipV="1">
              <a:off x="3686" y="243"/>
              <a:ext cx="177" cy="66"/>
              <a:chOff x="2848" y="848"/>
              <a:chExt cx="140" cy="98"/>
            </a:xfrm>
          </p:grpSpPr>
          <p:sp>
            <p:nvSpPr>
              <p:cNvPr id="81030" name="Line 5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31" name="Line 6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32" name="Line 6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68613" name="Group 62"/>
          <p:cNvGrpSpPr>
            <a:grpSpLocks/>
          </p:cNvGrpSpPr>
          <p:nvPr/>
        </p:nvGrpSpPr>
        <p:grpSpPr bwMode="auto">
          <a:xfrm>
            <a:off x="1377950" y="1503363"/>
            <a:ext cx="766763" cy="433387"/>
            <a:chOff x="589" y="1281"/>
            <a:chExt cx="483" cy="273"/>
          </a:xfrm>
        </p:grpSpPr>
        <p:sp>
          <p:nvSpPr>
            <p:cNvPr id="81010" name="Oval 63"/>
            <p:cNvSpPr>
              <a:spLocks noChangeArrowheads="1"/>
            </p:cNvSpPr>
            <p:nvPr/>
          </p:nvSpPr>
          <p:spPr bwMode="auto">
            <a:xfrm>
              <a:off x="593" y="1403"/>
              <a:ext cx="479" cy="151"/>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1011" name="Line 64"/>
            <p:cNvSpPr>
              <a:spLocks noChangeShapeType="1"/>
            </p:cNvSpPr>
            <p:nvPr/>
          </p:nvSpPr>
          <p:spPr bwMode="auto">
            <a:xfrm>
              <a:off x="591" y="1376"/>
              <a:ext cx="0" cy="1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12" name="Line 65"/>
            <p:cNvSpPr>
              <a:spLocks noChangeShapeType="1"/>
            </p:cNvSpPr>
            <p:nvPr/>
          </p:nvSpPr>
          <p:spPr bwMode="auto">
            <a:xfrm>
              <a:off x="1068" y="1368"/>
              <a:ext cx="4"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13" name="Rectangle 66"/>
            <p:cNvSpPr>
              <a:spLocks noChangeArrowheads="1"/>
            </p:cNvSpPr>
            <p:nvPr/>
          </p:nvSpPr>
          <p:spPr bwMode="auto">
            <a:xfrm>
              <a:off x="597" y="1390"/>
              <a:ext cx="471" cy="9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1014" name="Oval 67"/>
            <p:cNvSpPr>
              <a:spLocks noChangeArrowheads="1"/>
            </p:cNvSpPr>
            <p:nvPr/>
          </p:nvSpPr>
          <p:spPr bwMode="auto">
            <a:xfrm>
              <a:off x="589" y="1281"/>
              <a:ext cx="479" cy="17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68725" name="Group 68"/>
            <p:cNvGrpSpPr>
              <a:grpSpLocks/>
            </p:cNvGrpSpPr>
            <p:nvPr/>
          </p:nvGrpSpPr>
          <p:grpSpPr bwMode="auto">
            <a:xfrm>
              <a:off x="704" y="1320"/>
              <a:ext cx="238" cy="103"/>
              <a:chOff x="2848" y="848"/>
              <a:chExt cx="140" cy="98"/>
            </a:xfrm>
          </p:grpSpPr>
          <p:sp>
            <p:nvSpPr>
              <p:cNvPr id="81020" name="Line 6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21" name="Line 7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22" name="Line 7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68726" name="Group 72"/>
            <p:cNvGrpSpPr>
              <a:grpSpLocks/>
            </p:cNvGrpSpPr>
            <p:nvPr/>
          </p:nvGrpSpPr>
          <p:grpSpPr bwMode="auto">
            <a:xfrm flipV="1">
              <a:off x="704" y="1318"/>
              <a:ext cx="238" cy="103"/>
              <a:chOff x="2848" y="848"/>
              <a:chExt cx="140" cy="98"/>
            </a:xfrm>
          </p:grpSpPr>
          <p:sp>
            <p:nvSpPr>
              <p:cNvPr id="81017" name="Line 7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18" name="Line 7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19" name="Line 7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sp>
        <p:nvSpPr>
          <p:cNvPr id="80905" name="Line 76"/>
          <p:cNvSpPr>
            <a:spLocks noChangeShapeType="1"/>
          </p:cNvSpPr>
          <p:nvPr/>
        </p:nvSpPr>
        <p:spPr bwMode="auto">
          <a:xfrm>
            <a:off x="2147888" y="1746250"/>
            <a:ext cx="762000" cy="5238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0906" name="Line 77"/>
          <p:cNvSpPr>
            <a:spLocks noChangeShapeType="1"/>
          </p:cNvSpPr>
          <p:nvPr/>
        </p:nvSpPr>
        <p:spPr bwMode="auto">
          <a:xfrm flipV="1">
            <a:off x="2195513" y="2451100"/>
            <a:ext cx="733425"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0907" name="Line 78"/>
          <p:cNvSpPr>
            <a:spLocks noChangeShapeType="1"/>
          </p:cNvSpPr>
          <p:nvPr/>
        </p:nvSpPr>
        <p:spPr bwMode="auto">
          <a:xfrm flipV="1">
            <a:off x="3662363" y="2451100"/>
            <a:ext cx="6667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0908" name="Line 79"/>
          <p:cNvSpPr>
            <a:spLocks noChangeShapeType="1"/>
          </p:cNvSpPr>
          <p:nvPr/>
        </p:nvSpPr>
        <p:spPr bwMode="auto">
          <a:xfrm>
            <a:off x="3509963" y="2613025"/>
            <a:ext cx="561975" cy="657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0909" name="Line 80"/>
          <p:cNvSpPr>
            <a:spLocks noChangeShapeType="1"/>
          </p:cNvSpPr>
          <p:nvPr/>
        </p:nvSpPr>
        <p:spPr bwMode="auto">
          <a:xfrm>
            <a:off x="4767263" y="3489325"/>
            <a:ext cx="10382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0910" name="Line 81"/>
          <p:cNvSpPr>
            <a:spLocks noChangeShapeType="1"/>
          </p:cNvSpPr>
          <p:nvPr/>
        </p:nvSpPr>
        <p:spPr bwMode="auto">
          <a:xfrm>
            <a:off x="5053013" y="2565400"/>
            <a:ext cx="838200" cy="7143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0911" name="Line 82"/>
          <p:cNvSpPr>
            <a:spLocks noChangeShapeType="1"/>
          </p:cNvSpPr>
          <p:nvPr/>
        </p:nvSpPr>
        <p:spPr bwMode="auto">
          <a:xfrm>
            <a:off x="6567488" y="3470275"/>
            <a:ext cx="7016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0912" name="Text Box 84"/>
          <p:cNvSpPr txBox="1">
            <a:spLocks noChangeArrowheads="1"/>
          </p:cNvSpPr>
          <p:nvPr/>
        </p:nvSpPr>
        <p:spPr bwMode="auto">
          <a:xfrm>
            <a:off x="4152900" y="3648075"/>
            <a:ext cx="476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rPr>
              <a:t>R2</a:t>
            </a:r>
          </a:p>
        </p:txBody>
      </p:sp>
      <p:sp>
        <p:nvSpPr>
          <p:cNvPr id="80913" name="Text Box 85"/>
          <p:cNvSpPr txBox="1">
            <a:spLocks noChangeArrowheads="1"/>
          </p:cNvSpPr>
          <p:nvPr/>
        </p:nvSpPr>
        <p:spPr bwMode="auto">
          <a:xfrm>
            <a:off x="6075363" y="226853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rPr>
              <a:t>D</a:t>
            </a:r>
          </a:p>
        </p:txBody>
      </p:sp>
      <p:sp>
        <p:nvSpPr>
          <p:cNvPr id="80914" name="Text Box 86"/>
          <p:cNvSpPr txBox="1">
            <a:spLocks noChangeArrowheads="1"/>
          </p:cNvSpPr>
          <p:nvPr/>
        </p:nvSpPr>
        <p:spPr bwMode="auto">
          <a:xfrm>
            <a:off x="4538663" y="2646363"/>
            <a:ext cx="476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rPr>
              <a:t>R3</a:t>
            </a:r>
          </a:p>
        </p:txBody>
      </p:sp>
      <p:grpSp>
        <p:nvGrpSpPr>
          <p:cNvPr id="68624" name="Group 88"/>
          <p:cNvGrpSpPr>
            <a:grpSpLocks/>
          </p:cNvGrpSpPr>
          <p:nvPr/>
        </p:nvGrpSpPr>
        <p:grpSpPr bwMode="auto">
          <a:xfrm>
            <a:off x="1423988" y="2449513"/>
            <a:ext cx="766762" cy="433387"/>
            <a:chOff x="589" y="1281"/>
            <a:chExt cx="483" cy="273"/>
          </a:xfrm>
        </p:grpSpPr>
        <p:sp>
          <p:nvSpPr>
            <p:cNvPr id="80997" name="Oval 89"/>
            <p:cNvSpPr>
              <a:spLocks noChangeArrowheads="1"/>
            </p:cNvSpPr>
            <p:nvPr/>
          </p:nvSpPr>
          <p:spPr bwMode="auto">
            <a:xfrm>
              <a:off x="593" y="1403"/>
              <a:ext cx="479" cy="151"/>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0998" name="Line 90"/>
            <p:cNvSpPr>
              <a:spLocks noChangeShapeType="1"/>
            </p:cNvSpPr>
            <p:nvPr/>
          </p:nvSpPr>
          <p:spPr bwMode="auto">
            <a:xfrm>
              <a:off x="591" y="1376"/>
              <a:ext cx="0" cy="1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99" name="Line 91"/>
            <p:cNvSpPr>
              <a:spLocks noChangeShapeType="1"/>
            </p:cNvSpPr>
            <p:nvPr/>
          </p:nvSpPr>
          <p:spPr bwMode="auto">
            <a:xfrm>
              <a:off x="1068" y="1368"/>
              <a:ext cx="4"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00" name="Rectangle 92"/>
            <p:cNvSpPr>
              <a:spLocks noChangeArrowheads="1"/>
            </p:cNvSpPr>
            <p:nvPr/>
          </p:nvSpPr>
          <p:spPr bwMode="auto">
            <a:xfrm>
              <a:off x="597" y="1390"/>
              <a:ext cx="471" cy="9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1001" name="Oval 93"/>
            <p:cNvSpPr>
              <a:spLocks noChangeArrowheads="1"/>
            </p:cNvSpPr>
            <p:nvPr/>
          </p:nvSpPr>
          <p:spPr bwMode="auto">
            <a:xfrm>
              <a:off x="589" y="1281"/>
              <a:ext cx="479" cy="17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68712" name="Group 94"/>
            <p:cNvGrpSpPr>
              <a:grpSpLocks/>
            </p:cNvGrpSpPr>
            <p:nvPr/>
          </p:nvGrpSpPr>
          <p:grpSpPr bwMode="auto">
            <a:xfrm>
              <a:off x="704" y="1320"/>
              <a:ext cx="238" cy="103"/>
              <a:chOff x="2848" y="848"/>
              <a:chExt cx="140" cy="98"/>
            </a:xfrm>
          </p:grpSpPr>
          <p:sp>
            <p:nvSpPr>
              <p:cNvPr id="81007" name="Line 9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08" name="Line 9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09" name="Line 9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68713" name="Group 98"/>
            <p:cNvGrpSpPr>
              <a:grpSpLocks/>
            </p:cNvGrpSpPr>
            <p:nvPr/>
          </p:nvGrpSpPr>
          <p:grpSpPr bwMode="auto">
            <a:xfrm flipV="1">
              <a:off x="704" y="1318"/>
              <a:ext cx="238" cy="103"/>
              <a:chOff x="2848" y="848"/>
              <a:chExt cx="140" cy="98"/>
            </a:xfrm>
          </p:grpSpPr>
          <p:sp>
            <p:nvSpPr>
              <p:cNvPr id="81004" name="Line 9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05" name="Line 10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06" name="Line 10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sp>
        <p:nvSpPr>
          <p:cNvPr id="80916" name="Text Box 102"/>
          <p:cNvSpPr txBox="1">
            <a:spLocks noChangeArrowheads="1"/>
          </p:cNvSpPr>
          <p:nvPr/>
        </p:nvSpPr>
        <p:spPr bwMode="auto">
          <a:xfrm>
            <a:off x="1616075" y="2882900"/>
            <a:ext cx="476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rPr>
              <a:t>R5</a:t>
            </a:r>
          </a:p>
        </p:txBody>
      </p:sp>
      <p:sp>
        <p:nvSpPr>
          <p:cNvPr id="80917" name="Line 106"/>
          <p:cNvSpPr>
            <a:spLocks noChangeShapeType="1"/>
          </p:cNvSpPr>
          <p:nvPr/>
        </p:nvSpPr>
        <p:spPr bwMode="auto">
          <a:xfrm>
            <a:off x="5095875" y="2441575"/>
            <a:ext cx="9683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0918" name="Text Box 108"/>
          <p:cNvSpPr txBox="1">
            <a:spLocks noChangeArrowheads="1"/>
          </p:cNvSpPr>
          <p:nvPr/>
        </p:nvSpPr>
        <p:spPr bwMode="auto">
          <a:xfrm>
            <a:off x="7229475" y="3287713"/>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rPr>
              <a:t>A</a:t>
            </a:r>
          </a:p>
        </p:txBody>
      </p:sp>
      <p:sp>
        <p:nvSpPr>
          <p:cNvPr id="80919" name="Text Box 109"/>
          <p:cNvSpPr txBox="1">
            <a:spLocks noChangeArrowheads="1"/>
          </p:cNvSpPr>
          <p:nvPr/>
        </p:nvSpPr>
        <p:spPr bwMode="auto">
          <a:xfrm>
            <a:off x="1579563" y="1933575"/>
            <a:ext cx="476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rPr>
              <a:t>R6</a:t>
            </a:r>
          </a:p>
        </p:txBody>
      </p:sp>
      <p:sp>
        <p:nvSpPr>
          <p:cNvPr id="80920" name="Rectangle 147"/>
          <p:cNvSpPr>
            <a:spLocks noGrp="1" noChangeArrowheads="1"/>
          </p:cNvSpPr>
          <p:nvPr>
            <p:ph type="title"/>
          </p:nvPr>
        </p:nvSpPr>
        <p:spPr>
          <a:xfrm>
            <a:off x="523875" y="147638"/>
            <a:ext cx="7772400" cy="1143000"/>
          </a:xfrm>
        </p:spPr>
        <p:txBody>
          <a:bodyPr/>
          <a:lstStyle/>
          <a:p>
            <a:pPr>
              <a:defRPr/>
            </a:pPr>
            <a:r>
              <a:rPr lang="en-US" sz="3600" dirty="0">
                <a:cs typeface="+mj-cs"/>
              </a:rPr>
              <a:t>MPLS versus IP paths</a:t>
            </a:r>
          </a:p>
        </p:txBody>
      </p:sp>
      <p:grpSp>
        <p:nvGrpSpPr>
          <p:cNvPr id="68630" name="Group 62"/>
          <p:cNvGrpSpPr>
            <a:grpSpLocks/>
          </p:cNvGrpSpPr>
          <p:nvPr/>
        </p:nvGrpSpPr>
        <p:grpSpPr bwMode="auto">
          <a:xfrm>
            <a:off x="4325938" y="2212975"/>
            <a:ext cx="766762" cy="433388"/>
            <a:chOff x="589" y="1281"/>
            <a:chExt cx="483" cy="273"/>
          </a:xfrm>
        </p:grpSpPr>
        <p:sp>
          <p:nvSpPr>
            <p:cNvPr id="80984" name="Oval 63"/>
            <p:cNvSpPr>
              <a:spLocks noChangeArrowheads="1"/>
            </p:cNvSpPr>
            <p:nvPr/>
          </p:nvSpPr>
          <p:spPr bwMode="auto">
            <a:xfrm>
              <a:off x="593" y="1403"/>
              <a:ext cx="479" cy="151"/>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0985" name="Line 64"/>
            <p:cNvSpPr>
              <a:spLocks noChangeShapeType="1"/>
            </p:cNvSpPr>
            <p:nvPr/>
          </p:nvSpPr>
          <p:spPr bwMode="auto">
            <a:xfrm>
              <a:off x="591" y="1376"/>
              <a:ext cx="0" cy="1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86" name="Line 65"/>
            <p:cNvSpPr>
              <a:spLocks noChangeShapeType="1"/>
            </p:cNvSpPr>
            <p:nvPr/>
          </p:nvSpPr>
          <p:spPr bwMode="auto">
            <a:xfrm>
              <a:off x="1068" y="1368"/>
              <a:ext cx="4"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87" name="Rectangle 66"/>
            <p:cNvSpPr>
              <a:spLocks noChangeArrowheads="1"/>
            </p:cNvSpPr>
            <p:nvPr/>
          </p:nvSpPr>
          <p:spPr bwMode="auto">
            <a:xfrm>
              <a:off x="597" y="1390"/>
              <a:ext cx="471" cy="9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0988" name="Oval 67"/>
            <p:cNvSpPr>
              <a:spLocks noChangeArrowheads="1"/>
            </p:cNvSpPr>
            <p:nvPr/>
          </p:nvSpPr>
          <p:spPr bwMode="auto">
            <a:xfrm>
              <a:off x="589" y="1281"/>
              <a:ext cx="479" cy="17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68699" name="Group 68"/>
            <p:cNvGrpSpPr>
              <a:grpSpLocks/>
            </p:cNvGrpSpPr>
            <p:nvPr/>
          </p:nvGrpSpPr>
          <p:grpSpPr bwMode="auto">
            <a:xfrm>
              <a:off x="704" y="1320"/>
              <a:ext cx="238" cy="103"/>
              <a:chOff x="2848" y="848"/>
              <a:chExt cx="140" cy="98"/>
            </a:xfrm>
          </p:grpSpPr>
          <p:sp>
            <p:nvSpPr>
              <p:cNvPr id="80994" name="Line 6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95" name="Line 7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96" name="Line 7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68700" name="Group 72"/>
            <p:cNvGrpSpPr>
              <a:grpSpLocks/>
            </p:cNvGrpSpPr>
            <p:nvPr/>
          </p:nvGrpSpPr>
          <p:grpSpPr bwMode="auto">
            <a:xfrm flipV="1">
              <a:off x="704" y="1318"/>
              <a:ext cx="238" cy="103"/>
              <a:chOff x="2848" y="848"/>
              <a:chExt cx="140" cy="98"/>
            </a:xfrm>
          </p:grpSpPr>
          <p:sp>
            <p:nvSpPr>
              <p:cNvPr id="80991" name="Line 7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92" name="Line 7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93" name="Line 7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68631" name="Group 62"/>
          <p:cNvGrpSpPr>
            <a:grpSpLocks/>
          </p:cNvGrpSpPr>
          <p:nvPr/>
        </p:nvGrpSpPr>
        <p:grpSpPr bwMode="auto">
          <a:xfrm>
            <a:off x="5800725" y="3238500"/>
            <a:ext cx="766763" cy="433388"/>
            <a:chOff x="589" y="1281"/>
            <a:chExt cx="483" cy="273"/>
          </a:xfrm>
        </p:grpSpPr>
        <p:sp>
          <p:nvSpPr>
            <p:cNvPr id="80971" name="Oval 63"/>
            <p:cNvSpPr>
              <a:spLocks noChangeArrowheads="1"/>
            </p:cNvSpPr>
            <p:nvPr/>
          </p:nvSpPr>
          <p:spPr bwMode="auto">
            <a:xfrm>
              <a:off x="593" y="1403"/>
              <a:ext cx="479" cy="151"/>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0972" name="Line 64"/>
            <p:cNvSpPr>
              <a:spLocks noChangeShapeType="1"/>
            </p:cNvSpPr>
            <p:nvPr/>
          </p:nvSpPr>
          <p:spPr bwMode="auto">
            <a:xfrm>
              <a:off x="591" y="1376"/>
              <a:ext cx="0" cy="1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73" name="Line 65"/>
            <p:cNvSpPr>
              <a:spLocks noChangeShapeType="1"/>
            </p:cNvSpPr>
            <p:nvPr/>
          </p:nvSpPr>
          <p:spPr bwMode="auto">
            <a:xfrm>
              <a:off x="1068" y="1368"/>
              <a:ext cx="4"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74" name="Rectangle 66"/>
            <p:cNvSpPr>
              <a:spLocks noChangeArrowheads="1"/>
            </p:cNvSpPr>
            <p:nvPr/>
          </p:nvSpPr>
          <p:spPr bwMode="auto">
            <a:xfrm>
              <a:off x="597" y="1390"/>
              <a:ext cx="471" cy="9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0975" name="Oval 67"/>
            <p:cNvSpPr>
              <a:spLocks noChangeArrowheads="1"/>
            </p:cNvSpPr>
            <p:nvPr/>
          </p:nvSpPr>
          <p:spPr bwMode="auto">
            <a:xfrm>
              <a:off x="589" y="1281"/>
              <a:ext cx="479" cy="17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68686" name="Group 68"/>
            <p:cNvGrpSpPr>
              <a:grpSpLocks/>
            </p:cNvGrpSpPr>
            <p:nvPr/>
          </p:nvGrpSpPr>
          <p:grpSpPr bwMode="auto">
            <a:xfrm>
              <a:off x="704" y="1320"/>
              <a:ext cx="238" cy="103"/>
              <a:chOff x="2848" y="848"/>
              <a:chExt cx="140" cy="98"/>
            </a:xfrm>
          </p:grpSpPr>
          <p:sp>
            <p:nvSpPr>
              <p:cNvPr id="80981" name="Line 6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82" name="Line 7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83" name="Line 7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68687" name="Group 72"/>
            <p:cNvGrpSpPr>
              <a:grpSpLocks/>
            </p:cNvGrpSpPr>
            <p:nvPr/>
          </p:nvGrpSpPr>
          <p:grpSpPr bwMode="auto">
            <a:xfrm flipV="1">
              <a:off x="704" y="1318"/>
              <a:ext cx="238" cy="103"/>
              <a:chOff x="2848" y="848"/>
              <a:chExt cx="140" cy="98"/>
            </a:xfrm>
          </p:grpSpPr>
          <p:sp>
            <p:nvSpPr>
              <p:cNvPr id="80978" name="Line 7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79" name="Line 7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80" name="Line 7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68632" name="Group 62"/>
          <p:cNvGrpSpPr>
            <a:grpSpLocks/>
          </p:cNvGrpSpPr>
          <p:nvPr/>
        </p:nvGrpSpPr>
        <p:grpSpPr bwMode="auto">
          <a:xfrm>
            <a:off x="2894013" y="2206625"/>
            <a:ext cx="766762" cy="433388"/>
            <a:chOff x="589" y="1281"/>
            <a:chExt cx="483" cy="273"/>
          </a:xfrm>
        </p:grpSpPr>
        <p:sp>
          <p:nvSpPr>
            <p:cNvPr id="80958" name="Oval 63"/>
            <p:cNvSpPr>
              <a:spLocks noChangeArrowheads="1"/>
            </p:cNvSpPr>
            <p:nvPr/>
          </p:nvSpPr>
          <p:spPr bwMode="auto">
            <a:xfrm>
              <a:off x="593" y="1403"/>
              <a:ext cx="479" cy="151"/>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0959" name="Line 64"/>
            <p:cNvSpPr>
              <a:spLocks noChangeShapeType="1"/>
            </p:cNvSpPr>
            <p:nvPr/>
          </p:nvSpPr>
          <p:spPr bwMode="auto">
            <a:xfrm>
              <a:off x="591" y="1376"/>
              <a:ext cx="0" cy="1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60" name="Line 65"/>
            <p:cNvSpPr>
              <a:spLocks noChangeShapeType="1"/>
            </p:cNvSpPr>
            <p:nvPr/>
          </p:nvSpPr>
          <p:spPr bwMode="auto">
            <a:xfrm>
              <a:off x="1068" y="1368"/>
              <a:ext cx="4"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61" name="Rectangle 66"/>
            <p:cNvSpPr>
              <a:spLocks noChangeArrowheads="1"/>
            </p:cNvSpPr>
            <p:nvPr/>
          </p:nvSpPr>
          <p:spPr bwMode="auto">
            <a:xfrm>
              <a:off x="597" y="1390"/>
              <a:ext cx="471" cy="9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0962" name="Oval 67"/>
            <p:cNvSpPr>
              <a:spLocks noChangeArrowheads="1"/>
            </p:cNvSpPr>
            <p:nvPr/>
          </p:nvSpPr>
          <p:spPr bwMode="auto">
            <a:xfrm>
              <a:off x="589" y="1281"/>
              <a:ext cx="479" cy="17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68673" name="Group 68"/>
            <p:cNvGrpSpPr>
              <a:grpSpLocks/>
            </p:cNvGrpSpPr>
            <p:nvPr/>
          </p:nvGrpSpPr>
          <p:grpSpPr bwMode="auto">
            <a:xfrm>
              <a:off x="704" y="1320"/>
              <a:ext cx="238" cy="103"/>
              <a:chOff x="2848" y="848"/>
              <a:chExt cx="140" cy="98"/>
            </a:xfrm>
          </p:grpSpPr>
          <p:sp>
            <p:nvSpPr>
              <p:cNvPr id="80968" name="Line 6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69" name="Line 7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70" name="Line 7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68674" name="Group 72"/>
            <p:cNvGrpSpPr>
              <a:grpSpLocks/>
            </p:cNvGrpSpPr>
            <p:nvPr/>
          </p:nvGrpSpPr>
          <p:grpSpPr bwMode="auto">
            <a:xfrm flipV="1">
              <a:off x="704" y="1318"/>
              <a:ext cx="238" cy="103"/>
              <a:chOff x="2848" y="848"/>
              <a:chExt cx="140" cy="98"/>
            </a:xfrm>
          </p:grpSpPr>
          <p:sp>
            <p:nvSpPr>
              <p:cNvPr id="80965" name="Line 7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66" name="Line 7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67" name="Line 7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68633" name="Group 62"/>
          <p:cNvGrpSpPr>
            <a:grpSpLocks/>
          </p:cNvGrpSpPr>
          <p:nvPr/>
        </p:nvGrpSpPr>
        <p:grpSpPr bwMode="auto">
          <a:xfrm>
            <a:off x="3975100" y="3230563"/>
            <a:ext cx="766763" cy="433387"/>
            <a:chOff x="589" y="1281"/>
            <a:chExt cx="483" cy="273"/>
          </a:xfrm>
        </p:grpSpPr>
        <p:sp>
          <p:nvSpPr>
            <p:cNvPr id="80945" name="Oval 63"/>
            <p:cNvSpPr>
              <a:spLocks noChangeArrowheads="1"/>
            </p:cNvSpPr>
            <p:nvPr/>
          </p:nvSpPr>
          <p:spPr bwMode="auto">
            <a:xfrm>
              <a:off x="593" y="1403"/>
              <a:ext cx="479" cy="151"/>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0946" name="Line 64"/>
            <p:cNvSpPr>
              <a:spLocks noChangeShapeType="1"/>
            </p:cNvSpPr>
            <p:nvPr/>
          </p:nvSpPr>
          <p:spPr bwMode="auto">
            <a:xfrm>
              <a:off x="591" y="1376"/>
              <a:ext cx="0" cy="1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47" name="Line 65"/>
            <p:cNvSpPr>
              <a:spLocks noChangeShapeType="1"/>
            </p:cNvSpPr>
            <p:nvPr/>
          </p:nvSpPr>
          <p:spPr bwMode="auto">
            <a:xfrm>
              <a:off x="1068" y="1368"/>
              <a:ext cx="4"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48" name="Rectangle 66"/>
            <p:cNvSpPr>
              <a:spLocks noChangeArrowheads="1"/>
            </p:cNvSpPr>
            <p:nvPr/>
          </p:nvSpPr>
          <p:spPr bwMode="auto">
            <a:xfrm>
              <a:off x="597" y="1390"/>
              <a:ext cx="471" cy="9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0949" name="Oval 67"/>
            <p:cNvSpPr>
              <a:spLocks noChangeArrowheads="1"/>
            </p:cNvSpPr>
            <p:nvPr/>
          </p:nvSpPr>
          <p:spPr bwMode="auto">
            <a:xfrm>
              <a:off x="589" y="1281"/>
              <a:ext cx="479" cy="17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68660" name="Group 68"/>
            <p:cNvGrpSpPr>
              <a:grpSpLocks/>
            </p:cNvGrpSpPr>
            <p:nvPr/>
          </p:nvGrpSpPr>
          <p:grpSpPr bwMode="auto">
            <a:xfrm>
              <a:off x="704" y="1320"/>
              <a:ext cx="238" cy="103"/>
              <a:chOff x="2848" y="848"/>
              <a:chExt cx="140" cy="98"/>
            </a:xfrm>
          </p:grpSpPr>
          <p:sp>
            <p:nvSpPr>
              <p:cNvPr id="80955" name="Line 6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56" name="Line 7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57" name="Line 7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68661" name="Group 72"/>
            <p:cNvGrpSpPr>
              <a:grpSpLocks/>
            </p:cNvGrpSpPr>
            <p:nvPr/>
          </p:nvGrpSpPr>
          <p:grpSpPr bwMode="auto">
            <a:xfrm flipV="1">
              <a:off x="704" y="1318"/>
              <a:ext cx="238" cy="103"/>
              <a:chOff x="2848" y="848"/>
              <a:chExt cx="140" cy="98"/>
            </a:xfrm>
          </p:grpSpPr>
          <p:sp>
            <p:nvSpPr>
              <p:cNvPr id="80952" name="Line 7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53" name="Line 7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54" name="Line 7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sp>
        <p:nvSpPr>
          <p:cNvPr id="68634" name="Freeform 1"/>
          <p:cNvSpPr>
            <a:spLocks/>
          </p:cNvSpPr>
          <p:nvPr/>
        </p:nvSpPr>
        <p:spPr bwMode="auto">
          <a:xfrm>
            <a:off x="2205038" y="1644650"/>
            <a:ext cx="4927600" cy="1717675"/>
          </a:xfrm>
          <a:custGeom>
            <a:avLst/>
            <a:gdLst>
              <a:gd name="T0" fmla="*/ 0 w 4927600"/>
              <a:gd name="T1" fmla="*/ 0 h 1717040"/>
              <a:gd name="T2" fmla="*/ 1219200 w 4927600"/>
              <a:gd name="T3" fmla="*/ 735318 h 1717040"/>
              <a:gd name="T4" fmla="*/ 2092960 w 4927600"/>
              <a:gd name="T5" fmla="*/ 1725951 h 1717040"/>
              <a:gd name="T6" fmla="*/ 4927600 w 4927600"/>
              <a:gd name="T7" fmla="*/ 1725951 h 17170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27600" h="1717040">
                <a:moveTo>
                  <a:pt x="0" y="0"/>
                </a:moveTo>
                <a:lnTo>
                  <a:pt x="1219200" y="731520"/>
                </a:lnTo>
                <a:lnTo>
                  <a:pt x="2092960" y="1717040"/>
                </a:lnTo>
                <a:lnTo>
                  <a:pt x="4927600" y="1717040"/>
                </a:lnTo>
              </a:path>
            </a:pathLst>
          </a:custGeom>
          <a:noFill/>
          <a:ln w="38100" cap="flat" cmpd="sng">
            <a:solidFill>
              <a:srgbClr val="0070C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8635" name="Freeform 149"/>
          <p:cNvSpPr>
            <a:spLocks/>
          </p:cNvSpPr>
          <p:nvPr/>
        </p:nvSpPr>
        <p:spPr bwMode="auto">
          <a:xfrm>
            <a:off x="2052638" y="2528888"/>
            <a:ext cx="5038725" cy="1036637"/>
          </a:xfrm>
          <a:custGeom>
            <a:avLst/>
            <a:gdLst>
              <a:gd name="T0" fmla="*/ 0 w 5039360"/>
              <a:gd name="T1" fmla="*/ 377530 h 1036320"/>
              <a:gd name="T2" fmla="*/ 1247482 w 5039360"/>
              <a:gd name="T3" fmla="*/ 0 h 1036320"/>
              <a:gd name="T4" fmla="*/ 2200833 w 5039360"/>
              <a:gd name="T5" fmla="*/ 1040766 h 1036320"/>
              <a:gd name="T6" fmla="*/ 5030477 w 5039360"/>
              <a:gd name="T7" fmla="*/ 1040766 h 10363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39360" h="1036320">
                <a:moveTo>
                  <a:pt x="0" y="375920"/>
                </a:moveTo>
                <a:lnTo>
                  <a:pt x="1249680" y="0"/>
                </a:lnTo>
                <a:lnTo>
                  <a:pt x="2204720" y="1036320"/>
                </a:lnTo>
                <a:lnTo>
                  <a:pt x="5039360" y="1036320"/>
                </a:lnTo>
              </a:path>
            </a:pathLst>
          </a:custGeom>
          <a:noFill/>
          <a:ln w="38100" cap="flat" cmpd="sng">
            <a:solidFill>
              <a:srgbClr val="00B05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68636" name="Group 62"/>
          <p:cNvGrpSpPr>
            <a:grpSpLocks/>
          </p:cNvGrpSpPr>
          <p:nvPr/>
        </p:nvGrpSpPr>
        <p:grpSpPr bwMode="auto">
          <a:xfrm>
            <a:off x="6699250" y="4375150"/>
            <a:ext cx="766763" cy="433388"/>
            <a:chOff x="589" y="1281"/>
            <a:chExt cx="483" cy="273"/>
          </a:xfrm>
        </p:grpSpPr>
        <p:sp>
          <p:nvSpPr>
            <p:cNvPr id="80932" name="Oval 63"/>
            <p:cNvSpPr>
              <a:spLocks noChangeArrowheads="1"/>
            </p:cNvSpPr>
            <p:nvPr/>
          </p:nvSpPr>
          <p:spPr bwMode="auto">
            <a:xfrm>
              <a:off x="593" y="1403"/>
              <a:ext cx="479" cy="151"/>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0933" name="Line 64"/>
            <p:cNvSpPr>
              <a:spLocks noChangeShapeType="1"/>
            </p:cNvSpPr>
            <p:nvPr/>
          </p:nvSpPr>
          <p:spPr bwMode="auto">
            <a:xfrm>
              <a:off x="591" y="1376"/>
              <a:ext cx="0" cy="1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34" name="Line 65"/>
            <p:cNvSpPr>
              <a:spLocks noChangeShapeType="1"/>
            </p:cNvSpPr>
            <p:nvPr/>
          </p:nvSpPr>
          <p:spPr bwMode="auto">
            <a:xfrm>
              <a:off x="1068" y="1368"/>
              <a:ext cx="4"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35" name="Rectangle 66"/>
            <p:cNvSpPr>
              <a:spLocks noChangeArrowheads="1"/>
            </p:cNvSpPr>
            <p:nvPr/>
          </p:nvSpPr>
          <p:spPr bwMode="auto">
            <a:xfrm>
              <a:off x="597" y="1390"/>
              <a:ext cx="471" cy="9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0936" name="Oval 67"/>
            <p:cNvSpPr>
              <a:spLocks noChangeArrowheads="1"/>
            </p:cNvSpPr>
            <p:nvPr/>
          </p:nvSpPr>
          <p:spPr bwMode="auto">
            <a:xfrm>
              <a:off x="589" y="1281"/>
              <a:ext cx="479" cy="17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68647" name="Group 68"/>
            <p:cNvGrpSpPr>
              <a:grpSpLocks/>
            </p:cNvGrpSpPr>
            <p:nvPr/>
          </p:nvGrpSpPr>
          <p:grpSpPr bwMode="auto">
            <a:xfrm>
              <a:off x="704" y="1320"/>
              <a:ext cx="238" cy="103"/>
              <a:chOff x="2848" y="848"/>
              <a:chExt cx="140" cy="98"/>
            </a:xfrm>
          </p:grpSpPr>
          <p:sp>
            <p:nvSpPr>
              <p:cNvPr id="80942" name="Line 6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43" name="Line 7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44" name="Line 7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68648" name="Group 72"/>
            <p:cNvGrpSpPr>
              <a:grpSpLocks/>
            </p:cNvGrpSpPr>
            <p:nvPr/>
          </p:nvGrpSpPr>
          <p:grpSpPr bwMode="auto">
            <a:xfrm flipV="1">
              <a:off x="704" y="1318"/>
              <a:ext cx="238" cy="103"/>
              <a:chOff x="2848" y="848"/>
              <a:chExt cx="140" cy="98"/>
            </a:xfrm>
          </p:grpSpPr>
          <p:sp>
            <p:nvSpPr>
              <p:cNvPr id="80939" name="Line 7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40" name="Line 7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41" name="Line 7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sp>
        <p:nvSpPr>
          <p:cNvPr id="68637" name="TextBox 2"/>
          <p:cNvSpPr txBox="1">
            <a:spLocks noChangeArrowheads="1"/>
          </p:cNvSpPr>
          <p:nvPr/>
        </p:nvSpPr>
        <p:spPr bwMode="auto">
          <a:xfrm>
            <a:off x="7464425" y="4413250"/>
            <a:ext cx="1060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i="1">
                <a:solidFill>
                  <a:srgbClr val="000000"/>
                </a:solidFill>
                <a:latin typeface="Arial" charset="0"/>
              </a:rPr>
              <a:t>IP router</a:t>
            </a:r>
          </a:p>
        </p:txBody>
      </p:sp>
      <p:sp>
        <p:nvSpPr>
          <p:cNvPr id="68638" name="Rectangle 3"/>
          <p:cNvSpPr txBox="1">
            <a:spLocks noChangeArrowheads="1"/>
          </p:cNvSpPr>
          <p:nvPr/>
        </p:nvSpPr>
        <p:spPr bwMode="auto">
          <a:xfrm>
            <a:off x="533400" y="4175125"/>
            <a:ext cx="6196013"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9400" indent="-279400">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nSpc>
                <a:spcPct val="85000"/>
              </a:lnSpc>
              <a:buClr>
                <a:srgbClr val="000099"/>
              </a:buClr>
              <a:buFont typeface="Wingdings" charset="2"/>
              <a:buChar char="§"/>
            </a:pPr>
            <a:r>
              <a:rPr lang="en-US" altLang="en-US" i="1">
                <a:solidFill>
                  <a:srgbClr val="CC0000"/>
                </a:solidFill>
              </a:rPr>
              <a:t>IP routing: </a:t>
            </a:r>
            <a:r>
              <a:rPr lang="en-US" altLang="en-US" i="1">
                <a:solidFill>
                  <a:srgbClr val="000000"/>
                </a:solidFill>
              </a:rPr>
              <a:t>path to destination determined by destination address alone</a:t>
            </a:r>
          </a:p>
        </p:txBody>
      </p:sp>
      <p:sp>
        <p:nvSpPr>
          <p:cNvPr id="80931" name="Text Box 87"/>
          <p:cNvSpPr txBox="1">
            <a:spLocks noChangeArrowheads="1"/>
          </p:cNvSpPr>
          <p:nvPr/>
        </p:nvSpPr>
        <p:spPr bwMode="auto">
          <a:xfrm>
            <a:off x="2874963" y="2584450"/>
            <a:ext cx="476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rPr>
              <a:t>R4</a:t>
            </a:r>
          </a:p>
        </p:txBody>
      </p:sp>
      <p:sp>
        <p:nvSpPr>
          <p:cNvPr id="3" name="灯片编号占位符 2"/>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C46C5384-3EA3-044F-A638-A445E6748AA2}" type="slidenum">
              <a:rPr lang="en-US" altLang="en-US" sz="1200" smtClean="0">
                <a:latin typeface="Comic Sans MS" charset="0"/>
              </a:rPr>
              <a:pPr>
                <a:defRPr/>
              </a:pPr>
              <a:t>31</a:t>
            </a:fld>
            <a:endParaRPr lang="en-US" altLang="en-US" sz="1200">
              <a:latin typeface="Comic Sans MS" charset="0"/>
            </a:endParaRPr>
          </a:p>
        </p:txBody>
      </p:sp>
      <p:sp>
        <p:nvSpPr>
          <p:cNvPr id="179" name="页脚占位符 1"/>
          <p:cNvSpPr>
            <a:spLocks noGrp="1"/>
          </p:cNvSpPr>
          <p:nvPr>
            <p:ph type="ftr" sz="quarter" idx="10"/>
          </p:nvPr>
        </p:nvSpPr>
        <p:spPr>
          <a:xfrm>
            <a:off x="685800" y="6248400"/>
            <a:ext cx="3581400" cy="304800"/>
          </a:xfrm>
        </p:spPr>
        <p:txBody>
          <a:bodyPr/>
          <a:lstStyle/>
          <a:p>
            <a:pPr>
              <a:defRPr/>
            </a:pPr>
            <a:r>
              <a:rPr lang="en-US" dirty="0"/>
              <a:t>CSci4211:           Network Data Plane Part 3</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57" name="Group 6"/>
          <p:cNvGrpSpPr>
            <a:grpSpLocks/>
          </p:cNvGrpSpPr>
          <p:nvPr/>
        </p:nvGrpSpPr>
        <p:grpSpPr bwMode="auto">
          <a:xfrm>
            <a:off x="5795963" y="3236913"/>
            <a:ext cx="766762" cy="433387"/>
            <a:chOff x="3600" y="219"/>
            <a:chExt cx="360" cy="175"/>
          </a:xfrm>
        </p:grpSpPr>
        <p:sp>
          <p:nvSpPr>
            <p:cNvPr id="82049" name="Oval 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2050" name="Line 8"/>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51" name="Line 9"/>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52" name="Rectangle 10"/>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2053" name="Oval 1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70788" name="Group 12"/>
            <p:cNvGrpSpPr>
              <a:grpSpLocks/>
            </p:cNvGrpSpPr>
            <p:nvPr/>
          </p:nvGrpSpPr>
          <p:grpSpPr bwMode="auto">
            <a:xfrm>
              <a:off x="3686" y="244"/>
              <a:ext cx="177" cy="66"/>
              <a:chOff x="2848" y="848"/>
              <a:chExt cx="140" cy="98"/>
            </a:xfrm>
          </p:grpSpPr>
          <p:sp>
            <p:nvSpPr>
              <p:cNvPr id="82059" name="Line 1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60" name="Line 1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61" name="Line 1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70789" name="Group 16"/>
            <p:cNvGrpSpPr>
              <a:grpSpLocks/>
            </p:cNvGrpSpPr>
            <p:nvPr/>
          </p:nvGrpSpPr>
          <p:grpSpPr bwMode="auto">
            <a:xfrm flipV="1">
              <a:off x="3686" y="243"/>
              <a:ext cx="177" cy="66"/>
              <a:chOff x="2848" y="848"/>
              <a:chExt cx="140" cy="98"/>
            </a:xfrm>
          </p:grpSpPr>
          <p:sp>
            <p:nvSpPr>
              <p:cNvPr id="82056" name="Line 1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57" name="Line 1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58" name="Line 1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70658" name="Group 20"/>
          <p:cNvGrpSpPr>
            <a:grpSpLocks/>
          </p:cNvGrpSpPr>
          <p:nvPr/>
        </p:nvGrpSpPr>
        <p:grpSpPr bwMode="auto">
          <a:xfrm>
            <a:off x="3970338" y="3232150"/>
            <a:ext cx="766762" cy="433388"/>
            <a:chOff x="3600" y="219"/>
            <a:chExt cx="360" cy="175"/>
          </a:xfrm>
        </p:grpSpPr>
        <p:sp>
          <p:nvSpPr>
            <p:cNvPr id="82036" name="Oval 2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2037" name="Line 22"/>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38" name="Line 23"/>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39" name="Rectangle 24"/>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2040" name="Oval 2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70775" name="Group 26"/>
            <p:cNvGrpSpPr>
              <a:grpSpLocks/>
            </p:cNvGrpSpPr>
            <p:nvPr/>
          </p:nvGrpSpPr>
          <p:grpSpPr bwMode="auto">
            <a:xfrm>
              <a:off x="3686" y="244"/>
              <a:ext cx="177" cy="66"/>
              <a:chOff x="2848" y="848"/>
              <a:chExt cx="140" cy="98"/>
            </a:xfrm>
          </p:grpSpPr>
          <p:sp>
            <p:nvSpPr>
              <p:cNvPr id="82046" name="Line 2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47" name="Line 2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48" name="Line 2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70776" name="Group 30"/>
            <p:cNvGrpSpPr>
              <a:grpSpLocks/>
            </p:cNvGrpSpPr>
            <p:nvPr/>
          </p:nvGrpSpPr>
          <p:grpSpPr bwMode="auto">
            <a:xfrm flipV="1">
              <a:off x="3686" y="243"/>
              <a:ext cx="177" cy="66"/>
              <a:chOff x="2848" y="848"/>
              <a:chExt cx="140" cy="98"/>
            </a:xfrm>
          </p:grpSpPr>
          <p:sp>
            <p:nvSpPr>
              <p:cNvPr id="82043" name="Line 3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44" name="Line 3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45" name="Line 33"/>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70659" name="Group 34"/>
          <p:cNvGrpSpPr>
            <a:grpSpLocks/>
          </p:cNvGrpSpPr>
          <p:nvPr/>
        </p:nvGrpSpPr>
        <p:grpSpPr bwMode="auto">
          <a:xfrm>
            <a:off x="4324350" y="2214563"/>
            <a:ext cx="766763" cy="433387"/>
            <a:chOff x="3600" y="219"/>
            <a:chExt cx="360" cy="175"/>
          </a:xfrm>
        </p:grpSpPr>
        <p:sp>
          <p:nvSpPr>
            <p:cNvPr id="82023" name="Oval 3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2024" name="Line 36"/>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25" name="Line 37"/>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26" name="Rectangle 38"/>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2027" name="Oval 3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70762" name="Group 40"/>
            <p:cNvGrpSpPr>
              <a:grpSpLocks/>
            </p:cNvGrpSpPr>
            <p:nvPr/>
          </p:nvGrpSpPr>
          <p:grpSpPr bwMode="auto">
            <a:xfrm>
              <a:off x="3686" y="244"/>
              <a:ext cx="177" cy="66"/>
              <a:chOff x="2848" y="848"/>
              <a:chExt cx="140" cy="98"/>
            </a:xfrm>
          </p:grpSpPr>
          <p:sp>
            <p:nvSpPr>
              <p:cNvPr id="82033" name="Line 4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34" name="Line 4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35" name="Line 43"/>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70763" name="Group 44"/>
            <p:cNvGrpSpPr>
              <a:grpSpLocks/>
            </p:cNvGrpSpPr>
            <p:nvPr/>
          </p:nvGrpSpPr>
          <p:grpSpPr bwMode="auto">
            <a:xfrm flipV="1">
              <a:off x="3686" y="243"/>
              <a:ext cx="177" cy="66"/>
              <a:chOff x="2848" y="848"/>
              <a:chExt cx="140" cy="98"/>
            </a:xfrm>
          </p:grpSpPr>
          <p:sp>
            <p:nvSpPr>
              <p:cNvPr id="82030" name="Line 4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31" name="Line 4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32" name="Line 4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70660" name="Group 48"/>
          <p:cNvGrpSpPr>
            <a:grpSpLocks/>
          </p:cNvGrpSpPr>
          <p:nvPr/>
        </p:nvGrpSpPr>
        <p:grpSpPr bwMode="auto">
          <a:xfrm>
            <a:off x="2897188" y="2209800"/>
            <a:ext cx="766762" cy="433388"/>
            <a:chOff x="3600" y="219"/>
            <a:chExt cx="360" cy="175"/>
          </a:xfrm>
        </p:grpSpPr>
        <p:sp>
          <p:nvSpPr>
            <p:cNvPr id="82010" name="Oval 4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2011" name="Line 50"/>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12" name="Line 51"/>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13" name="Rectangle 52"/>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2014" name="Oval 5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70749" name="Group 54"/>
            <p:cNvGrpSpPr>
              <a:grpSpLocks/>
            </p:cNvGrpSpPr>
            <p:nvPr/>
          </p:nvGrpSpPr>
          <p:grpSpPr bwMode="auto">
            <a:xfrm>
              <a:off x="3686" y="244"/>
              <a:ext cx="177" cy="66"/>
              <a:chOff x="2848" y="848"/>
              <a:chExt cx="140" cy="98"/>
            </a:xfrm>
          </p:grpSpPr>
          <p:sp>
            <p:nvSpPr>
              <p:cNvPr id="82020" name="Line 5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21" name="Line 5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22" name="Line 5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70750" name="Group 58"/>
            <p:cNvGrpSpPr>
              <a:grpSpLocks/>
            </p:cNvGrpSpPr>
            <p:nvPr/>
          </p:nvGrpSpPr>
          <p:grpSpPr bwMode="auto">
            <a:xfrm flipV="1">
              <a:off x="3686" y="243"/>
              <a:ext cx="177" cy="66"/>
              <a:chOff x="2848" y="848"/>
              <a:chExt cx="140" cy="98"/>
            </a:xfrm>
          </p:grpSpPr>
          <p:sp>
            <p:nvSpPr>
              <p:cNvPr id="82017" name="Line 5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18" name="Line 6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19" name="Line 6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70661" name="Group 62"/>
          <p:cNvGrpSpPr>
            <a:grpSpLocks/>
          </p:cNvGrpSpPr>
          <p:nvPr/>
        </p:nvGrpSpPr>
        <p:grpSpPr bwMode="auto">
          <a:xfrm>
            <a:off x="1377950" y="1503363"/>
            <a:ext cx="766763" cy="433387"/>
            <a:chOff x="589" y="1281"/>
            <a:chExt cx="483" cy="273"/>
          </a:xfrm>
        </p:grpSpPr>
        <p:sp>
          <p:nvSpPr>
            <p:cNvPr id="81997" name="Oval 63"/>
            <p:cNvSpPr>
              <a:spLocks noChangeArrowheads="1"/>
            </p:cNvSpPr>
            <p:nvPr/>
          </p:nvSpPr>
          <p:spPr bwMode="auto">
            <a:xfrm>
              <a:off x="593" y="1403"/>
              <a:ext cx="479" cy="151"/>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1998" name="Line 64"/>
            <p:cNvSpPr>
              <a:spLocks noChangeShapeType="1"/>
            </p:cNvSpPr>
            <p:nvPr/>
          </p:nvSpPr>
          <p:spPr bwMode="auto">
            <a:xfrm>
              <a:off x="591" y="1376"/>
              <a:ext cx="0" cy="1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999" name="Line 65"/>
            <p:cNvSpPr>
              <a:spLocks noChangeShapeType="1"/>
            </p:cNvSpPr>
            <p:nvPr/>
          </p:nvSpPr>
          <p:spPr bwMode="auto">
            <a:xfrm>
              <a:off x="1068" y="1368"/>
              <a:ext cx="4"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00" name="Rectangle 66"/>
            <p:cNvSpPr>
              <a:spLocks noChangeArrowheads="1"/>
            </p:cNvSpPr>
            <p:nvPr/>
          </p:nvSpPr>
          <p:spPr bwMode="auto">
            <a:xfrm>
              <a:off x="597" y="1390"/>
              <a:ext cx="471" cy="9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2001" name="Oval 67"/>
            <p:cNvSpPr>
              <a:spLocks noChangeArrowheads="1"/>
            </p:cNvSpPr>
            <p:nvPr/>
          </p:nvSpPr>
          <p:spPr bwMode="auto">
            <a:xfrm>
              <a:off x="589" y="1281"/>
              <a:ext cx="479" cy="17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70736" name="Group 68"/>
            <p:cNvGrpSpPr>
              <a:grpSpLocks/>
            </p:cNvGrpSpPr>
            <p:nvPr/>
          </p:nvGrpSpPr>
          <p:grpSpPr bwMode="auto">
            <a:xfrm>
              <a:off x="704" y="1320"/>
              <a:ext cx="238" cy="103"/>
              <a:chOff x="2848" y="848"/>
              <a:chExt cx="140" cy="98"/>
            </a:xfrm>
          </p:grpSpPr>
          <p:sp>
            <p:nvSpPr>
              <p:cNvPr id="82007" name="Line 6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08" name="Line 7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09" name="Line 7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70737" name="Group 72"/>
            <p:cNvGrpSpPr>
              <a:grpSpLocks/>
            </p:cNvGrpSpPr>
            <p:nvPr/>
          </p:nvGrpSpPr>
          <p:grpSpPr bwMode="auto">
            <a:xfrm flipV="1">
              <a:off x="704" y="1318"/>
              <a:ext cx="238" cy="103"/>
              <a:chOff x="2848" y="848"/>
              <a:chExt cx="140" cy="98"/>
            </a:xfrm>
          </p:grpSpPr>
          <p:sp>
            <p:nvSpPr>
              <p:cNvPr id="82004" name="Line 7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05" name="Line 7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06" name="Line 7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sp>
        <p:nvSpPr>
          <p:cNvPr id="81929" name="Line 76"/>
          <p:cNvSpPr>
            <a:spLocks noChangeShapeType="1"/>
          </p:cNvSpPr>
          <p:nvPr/>
        </p:nvSpPr>
        <p:spPr bwMode="auto">
          <a:xfrm>
            <a:off x="2147888" y="1746250"/>
            <a:ext cx="762000" cy="5238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1930" name="Line 77"/>
          <p:cNvSpPr>
            <a:spLocks noChangeShapeType="1"/>
          </p:cNvSpPr>
          <p:nvPr/>
        </p:nvSpPr>
        <p:spPr bwMode="auto">
          <a:xfrm flipV="1">
            <a:off x="2195513" y="2451100"/>
            <a:ext cx="733425"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1931" name="Line 78"/>
          <p:cNvSpPr>
            <a:spLocks noChangeShapeType="1"/>
          </p:cNvSpPr>
          <p:nvPr/>
        </p:nvSpPr>
        <p:spPr bwMode="auto">
          <a:xfrm flipV="1">
            <a:off x="3662363" y="2451100"/>
            <a:ext cx="6667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1932" name="Line 79"/>
          <p:cNvSpPr>
            <a:spLocks noChangeShapeType="1"/>
          </p:cNvSpPr>
          <p:nvPr/>
        </p:nvSpPr>
        <p:spPr bwMode="auto">
          <a:xfrm>
            <a:off x="3509963" y="2613025"/>
            <a:ext cx="561975" cy="657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1933" name="Line 80"/>
          <p:cNvSpPr>
            <a:spLocks noChangeShapeType="1"/>
          </p:cNvSpPr>
          <p:nvPr/>
        </p:nvSpPr>
        <p:spPr bwMode="auto">
          <a:xfrm>
            <a:off x="4767263" y="3489325"/>
            <a:ext cx="10382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1934" name="Line 81"/>
          <p:cNvSpPr>
            <a:spLocks noChangeShapeType="1"/>
          </p:cNvSpPr>
          <p:nvPr/>
        </p:nvSpPr>
        <p:spPr bwMode="auto">
          <a:xfrm>
            <a:off x="5053013" y="2565400"/>
            <a:ext cx="838200" cy="7143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1935" name="Line 82"/>
          <p:cNvSpPr>
            <a:spLocks noChangeShapeType="1"/>
          </p:cNvSpPr>
          <p:nvPr/>
        </p:nvSpPr>
        <p:spPr bwMode="auto">
          <a:xfrm>
            <a:off x="6567488" y="3470275"/>
            <a:ext cx="7016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1936" name="Text Box 84"/>
          <p:cNvSpPr txBox="1">
            <a:spLocks noChangeArrowheads="1"/>
          </p:cNvSpPr>
          <p:nvPr/>
        </p:nvSpPr>
        <p:spPr bwMode="auto">
          <a:xfrm>
            <a:off x="4152900" y="3648075"/>
            <a:ext cx="476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rPr>
              <a:t>R2</a:t>
            </a:r>
          </a:p>
        </p:txBody>
      </p:sp>
      <p:sp>
        <p:nvSpPr>
          <p:cNvPr id="81937" name="Text Box 85"/>
          <p:cNvSpPr txBox="1">
            <a:spLocks noChangeArrowheads="1"/>
          </p:cNvSpPr>
          <p:nvPr/>
        </p:nvSpPr>
        <p:spPr bwMode="auto">
          <a:xfrm>
            <a:off x="6075363" y="226853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rPr>
              <a:t>D</a:t>
            </a:r>
          </a:p>
        </p:txBody>
      </p:sp>
      <p:sp>
        <p:nvSpPr>
          <p:cNvPr id="81938" name="Text Box 86"/>
          <p:cNvSpPr txBox="1">
            <a:spLocks noChangeArrowheads="1"/>
          </p:cNvSpPr>
          <p:nvPr/>
        </p:nvSpPr>
        <p:spPr bwMode="auto">
          <a:xfrm>
            <a:off x="4538663" y="2646363"/>
            <a:ext cx="476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rPr>
              <a:t>R3</a:t>
            </a:r>
          </a:p>
        </p:txBody>
      </p:sp>
      <p:sp>
        <p:nvSpPr>
          <p:cNvPr id="81939" name="Text Box 87"/>
          <p:cNvSpPr txBox="1">
            <a:spLocks noChangeArrowheads="1"/>
          </p:cNvSpPr>
          <p:nvPr/>
        </p:nvSpPr>
        <p:spPr bwMode="auto">
          <a:xfrm>
            <a:off x="2874963" y="2584450"/>
            <a:ext cx="476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rPr>
              <a:t>R4</a:t>
            </a:r>
          </a:p>
        </p:txBody>
      </p:sp>
      <p:grpSp>
        <p:nvGrpSpPr>
          <p:cNvPr id="70673" name="Group 88"/>
          <p:cNvGrpSpPr>
            <a:grpSpLocks/>
          </p:cNvGrpSpPr>
          <p:nvPr/>
        </p:nvGrpSpPr>
        <p:grpSpPr bwMode="auto">
          <a:xfrm>
            <a:off x="1423988" y="2449513"/>
            <a:ext cx="766762" cy="433387"/>
            <a:chOff x="589" y="1281"/>
            <a:chExt cx="483" cy="273"/>
          </a:xfrm>
        </p:grpSpPr>
        <p:sp>
          <p:nvSpPr>
            <p:cNvPr id="81984" name="Oval 89"/>
            <p:cNvSpPr>
              <a:spLocks noChangeArrowheads="1"/>
            </p:cNvSpPr>
            <p:nvPr/>
          </p:nvSpPr>
          <p:spPr bwMode="auto">
            <a:xfrm>
              <a:off x="593" y="1403"/>
              <a:ext cx="479" cy="151"/>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1985" name="Line 90"/>
            <p:cNvSpPr>
              <a:spLocks noChangeShapeType="1"/>
            </p:cNvSpPr>
            <p:nvPr/>
          </p:nvSpPr>
          <p:spPr bwMode="auto">
            <a:xfrm>
              <a:off x="591" y="1376"/>
              <a:ext cx="0" cy="1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986" name="Line 91"/>
            <p:cNvSpPr>
              <a:spLocks noChangeShapeType="1"/>
            </p:cNvSpPr>
            <p:nvPr/>
          </p:nvSpPr>
          <p:spPr bwMode="auto">
            <a:xfrm>
              <a:off x="1068" y="1368"/>
              <a:ext cx="4"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987" name="Rectangle 92"/>
            <p:cNvSpPr>
              <a:spLocks noChangeArrowheads="1"/>
            </p:cNvSpPr>
            <p:nvPr/>
          </p:nvSpPr>
          <p:spPr bwMode="auto">
            <a:xfrm>
              <a:off x="597" y="1390"/>
              <a:ext cx="471" cy="9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1988" name="Oval 93"/>
            <p:cNvSpPr>
              <a:spLocks noChangeArrowheads="1"/>
            </p:cNvSpPr>
            <p:nvPr/>
          </p:nvSpPr>
          <p:spPr bwMode="auto">
            <a:xfrm>
              <a:off x="589" y="1281"/>
              <a:ext cx="479" cy="17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70723" name="Group 94"/>
            <p:cNvGrpSpPr>
              <a:grpSpLocks/>
            </p:cNvGrpSpPr>
            <p:nvPr/>
          </p:nvGrpSpPr>
          <p:grpSpPr bwMode="auto">
            <a:xfrm>
              <a:off x="704" y="1320"/>
              <a:ext cx="238" cy="103"/>
              <a:chOff x="2848" y="848"/>
              <a:chExt cx="140" cy="98"/>
            </a:xfrm>
          </p:grpSpPr>
          <p:sp>
            <p:nvSpPr>
              <p:cNvPr id="81994" name="Line 9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995" name="Line 9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996" name="Line 9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70724" name="Group 98"/>
            <p:cNvGrpSpPr>
              <a:grpSpLocks/>
            </p:cNvGrpSpPr>
            <p:nvPr/>
          </p:nvGrpSpPr>
          <p:grpSpPr bwMode="auto">
            <a:xfrm flipV="1">
              <a:off x="704" y="1318"/>
              <a:ext cx="238" cy="103"/>
              <a:chOff x="2848" y="848"/>
              <a:chExt cx="140" cy="98"/>
            </a:xfrm>
          </p:grpSpPr>
          <p:sp>
            <p:nvSpPr>
              <p:cNvPr id="81991" name="Line 9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992" name="Line 10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993" name="Line 10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sp>
        <p:nvSpPr>
          <p:cNvPr id="81941" name="Text Box 102"/>
          <p:cNvSpPr txBox="1">
            <a:spLocks noChangeArrowheads="1"/>
          </p:cNvSpPr>
          <p:nvPr/>
        </p:nvSpPr>
        <p:spPr bwMode="auto">
          <a:xfrm>
            <a:off x="1616075" y="2882900"/>
            <a:ext cx="476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rPr>
              <a:t>R5</a:t>
            </a:r>
          </a:p>
        </p:txBody>
      </p:sp>
      <p:sp>
        <p:nvSpPr>
          <p:cNvPr id="81942" name="Line 106"/>
          <p:cNvSpPr>
            <a:spLocks noChangeShapeType="1"/>
          </p:cNvSpPr>
          <p:nvPr/>
        </p:nvSpPr>
        <p:spPr bwMode="auto">
          <a:xfrm>
            <a:off x="5095875" y="2441575"/>
            <a:ext cx="9683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1943" name="Text Box 108"/>
          <p:cNvSpPr txBox="1">
            <a:spLocks noChangeArrowheads="1"/>
          </p:cNvSpPr>
          <p:nvPr/>
        </p:nvSpPr>
        <p:spPr bwMode="auto">
          <a:xfrm>
            <a:off x="7229475" y="3287713"/>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rPr>
              <a:t>A</a:t>
            </a:r>
          </a:p>
        </p:txBody>
      </p:sp>
      <p:sp>
        <p:nvSpPr>
          <p:cNvPr id="81944" name="Text Box 109"/>
          <p:cNvSpPr txBox="1">
            <a:spLocks noChangeArrowheads="1"/>
          </p:cNvSpPr>
          <p:nvPr/>
        </p:nvSpPr>
        <p:spPr bwMode="auto">
          <a:xfrm>
            <a:off x="1579563" y="1933575"/>
            <a:ext cx="476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rPr>
              <a:t>R6</a:t>
            </a:r>
          </a:p>
        </p:txBody>
      </p:sp>
      <p:sp>
        <p:nvSpPr>
          <p:cNvPr id="81945" name="Rectangle 147"/>
          <p:cNvSpPr>
            <a:spLocks noGrp="1" noChangeArrowheads="1"/>
          </p:cNvSpPr>
          <p:nvPr>
            <p:ph type="title"/>
          </p:nvPr>
        </p:nvSpPr>
        <p:spPr>
          <a:xfrm>
            <a:off x="523875" y="147638"/>
            <a:ext cx="7772400" cy="1143000"/>
          </a:xfrm>
        </p:spPr>
        <p:txBody>
          <a:bodyPr/>
          <a:lstStyle/>
          <a:p>
            <a:pPr>
              <a:defRPr/>
            </a:pPr>
            <a:r>
              <a:rPr lang="en-US" sz="3600" dirty="0">
                <a:cs typeface="+mj-cs"/>
              </a:rPr>
              <a:t>MPLS versus IP paths</a:t>
            </a:r>
          </a:p>
        </p:txBody>
      </p:sp>
      <p:sp>
        <p:nvSpPr>
          <p:cNvPr id="70679" name="Freeform 1"/>
          <p:cNvSpPr>
            <a:spLocks/>
          </p:cNvSpPr>
          <p:nvPr/>
        </p:nvSpPr>
        <p:spPr bwMode="auto">
          <a:xfrm>
            <a:off x="2205038" y="1644650"/>
            <a:ext cx="4927600" cy="1735138"/>
          </a:xfrm>
          <a:custGeom>
            <a:avLst/>
            <a:gdLst>
              <a:gd name="T0" fmla="*/ 0 w 4927600"/>
              <a:gd name="T1" fmla="*/ 0 h 1734711"/>
              <a:gd name="T2" fmla="*/ 1219200 w 4927600"/>
              <a:gd name="T3" fmla="*/ 734044 h 1734711"/>
              <a:gd name="T4" fmla="*/ 2739004 w 4927600"/>
              <a:gd name="T5" fmla="*/ 725621 h 1734711"/>
              <a:gd name="T6" fmla="*/ 4027115 w 4927600"/>
              <a:gd name="T7" fmla="*/ 1740698 h 1734711"/>
              <a:gd name="T8" fmla="*/ 4927600 w 4927600"/>
              <a:gd name="T9" fmla="*/ 1722967 h 17347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27600" h="1734711">
                <a:moveTo>
                  <a:pt x="0" y="0"/>
                </a:moveTo>
                <a:lnTo>
                  <a:pt x="1219200" y="731520"/>
                </a:lnTo>
                <a:lnTo>
                  <a:pt x="2739004" y="723127"/>
                </a:lnTo>
                <a:lnTo>
                  <a:pt x="4027115" y="1734711"/>
                </a:lnTo>
                <a:lnTo>
                  <a:pt x="4927600" y="1717040"/>
                </a:lnTo>
              </a:path>
            </a:pathLst>
          </a:custGeom>
          <a:noFill/>
          <a:ln w="38100" cap="flat" cmpd="sng">
            <a:solidFill>
              <a:srgbClr val="0070C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680" name="Freeform 149"/>
          <p:cNvSpPr>
            <a:spLocks/>
          </p:cNvSpPr>
          <p:nvPr/>
        </p:nvSpPr>
        <p:spPr bwMode="auto">
          <a:xfrm>
            <a:off x="2052638" y="2528888"/>
            <a:ext cx="5038725" cy="1036637"/>
          </a:xfrm>
          <a:custGeom>
            <a:avLst/>
            <a:gdLst>
              <a:gd name="T0" fmla="*/ 0 w 5039360"/>
              <a:gd name="T1" fmla="*/ 377530 h 1036320"/>
              <a:gd name="T2" fmla="*/ 1247482 w 5039360"/>
              <a:gd name="T3" fmla="*/ 0 h 1036320"/>
              <a:gd name="T4" fmla="*/ 2200833 w 5039360"/>
              <a:gd name="T5" fmla="*/ 1040766 h 1036320"/>
              <a:gd name="T6" fmla="*/ 5030477 w 5039360"/>
              <a:gd name="T7" fmla="*/ 1040766 h 10363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39360" h="1036320">
                <a:moveTo>
                  <a:pt x="0" y="375920"/>
                </a:moveTo>
                <a:lnTo>
                  <a:pt x="1249680" y="0"/>
                </a:lnTo>
                <a:lnTo>
                  <a:pt x="2204720" y="1036320"/>
                </a:lnTo>
                <a:lnTo>
                  <a:pt x="5039360" y="1036320"/>
                </a:lnTo>
              </a:path>
            </a:pathLst>
          </a:custGeom>
          <a:noFill/>
          <a:ln w="38100" cap="flat" cmpd="sng">
            <a:solidFill>
              <a:srgbClr val="00B05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70681" name="Group 62"/>
          <p:cNvGrpSpPr>
            <a:grpSpLocks/>
          </p:cNvGrpSpPr>
          <p:nvPr/>
        </p:nvGrpSpPr>
        <p:grpSpPr bwMode="auto">
          <a:xfrm>
            <a:off x="6699250" y="4375150"/>
            <a:ext cx="766763" cy="433388"/>
            <a:chOff x="589" y="1281"/>
            <a:chExt cx="483" cy="273"/>
          </a:xfrm>
        </p:grpSpPr>
        <p:sp>
          <p:nvSpPr>
            <p:cNvPr id="81971" name="Oval 63"/>
            <p:cNvSpPr>
              <a:spLocks noChangeArrowheads="1"/>
            </p:cNvSpPr>
            <p:nvPr/>
          </p:nvSpPr>
          <p:spPr bwMode="auto">
            <a:xfrm>
              <a:off x="593" y="1403"/>
              <a:ext cx="479" cy="151"/>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1972" name="Line 64"/>
            <p:cNvSpPr>
              <a:spLocks noChangeShapeType="1"/>
            </p:cNvSpPr>
            <p:nvPr/>
          </p:nvSpPr>
          <p:spPr bwMode="auto">
            <a:xfrm>
              <a:off x="591" y="1376"/>
              <a:ext cx="0" cy="1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973" name="Line 65"/>
            <p:cNvSpPr>
              <a:spLocks noChangeShapeType="1"/>
            </p:cNvSpPr>
            <p:nvPr/>
          </p:nvSpPr>
          <p:spPr bwMode="auto">
            <a:xfrm>
              <a:off x="1068" y="1368"/>
              <a:ext cx="4"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974" name="Rectangle 66"/>
            <p:cNvSpPr>
              <a:spLocks noChangeArrowheads="1"/>
            </p:cNvSpPr>
            <p:nvPr/>
          </p:nvSpPr>
          <p:spPr bwMode="auto">
            <a:xfrm>
              <a:off x="597" y="1390"/>
              <a:ext cx="471" cy="9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1975" name="Oval 67"/>
            <p:cNvSpPr>
              <a:spLocks noChangeArrowheads="1"/>
            </p:cNvSpPr>
            <p:nvPr/>
          </p:nvSpPr>
          <p:spPr bwMode="auto">
            <a:xfrm>
              <a:off x="589" y="1281"/>
              <a:ext cx="479" cy="17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70710" name="Group 68"/>
            <p:cNvGrpSpPr>
              <a:grpSpLocks/>
            </p:cNvGrpSpPr>
            <p:nvPr/>
          </p:nvGrpSpPr>
          <p:grpSpPr bwMode="auto">
            <a:xfrm>
              <a:off x="704" y="1320"/>
              <a:ext cx="238" cy="103"/>
              <a:chOff x="2848" y="848"/>
              <a:chExt cx="140" cy="98"/>
            </a:xfrm>
          </p:grpSpPr>
          <p:sp>
            <p:nvSpPr>
              <p:cNvPr id="81981" name="Line 6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982" name="Line 7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983" name="Line 7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70711" name="Group 72"/>
            <p:cNvGrpSpPr>
              <a:grpSpLocks/>
            </p:cNvGrpSpPr>
            <p:nvPr/>
          </p:nvGrpSpPr>
          <p:grpSpPr bwMode="auto">
            <a:xfrm flipV="1">
              <a:off x="704" y="1318"/>
              <a:ext cx="238" cy="103"/>
              <a:chOff x="2848" y="848"/>
              <a:chExt cx="140" cy="98"/>
            </a:xfrm>
          </p:grpSpPr>
          <p:sp>
            <p:nvSpPr>
              <p:cNvPr id="81978" name="Line 7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979" name="Line 7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980" name="Line 7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sp>
        <p:nvSpPr>
          <p:cNvPr id="70682" name="TextBox 2"/>
          <p:cNvSpPr txBox="1">
            <a:spLocks noChangeArrowheads="1"/>
          </p:cNvSpPr>
          <p:nvPr/>
        </p:nvSpPr>
        <p:spPr bwMode="auto">
          <a:xfrm>
            <a:off x="7573963" y="4343400"/>
            <a:ext cx="9017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nSpc>
                <a:spcPts val="1800"/>
              </a:lnSpc>
              <a:spcBef>
                <a:spcPct val="0"/>
              </a:spcBef>
              <a:buFontTx/>
              <a:buNone/>
            </a:pPr>
            <a:r>
              <a:rPr lang="en-US" altLang="en-US" sz="1800" i="1">
                <a:solidFill>
                  <a:srgbClr val="000000"/>
                </a:solidFill>
                <a:latin typeface="Arial" charset="0"/>
              </a:rPr>
              <a:t>IP-only</a:t>
            </a:r>
          </a:p>
          <a:p>
            <a:pPr>
              <a:lnSpc>
                <a:spcPts val="1800"/>
              </a:lnSpc>
              <a:spcBef>
                <a:spcPct val="0"/>
              </a:spcBef>
              <a:buFontTx/>
              <a:buNone/>
            </a:pPr>
            <a:r>
              <a:rPr lang="en-US" altLang="en-US" sz="1800" i="1">
                <a:solidFill>
                  <a:srgbClr val="000000"/>
                </a:solidFill>
                <a:latin typeface="Arial" charset="0"/>
              </a:rPr>
              <a:t>router</a:t>
            </a:r>
          </a:p>
        </p:txBody>
      </p:sp>
      <p:sp>
        <p:nvSpPr>
          <p:cNvPr id="70683" name="Rectangle 3"/>
          <p:cNvSpPr txBox="1">
            <a:spLocks noChangeArrowheads="1"/>
          </p:cNvSpPr>
          <p:nvPr/>
        </p:nvSpPr>
        <p:spPr bwMode="auto">
          <a:xfrm>
            <a:off x="533400" y="4175125"/>
            <a:ext cx="6196013"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9400" indent="-279400">
              <a:spcBef>
                <a:spcPct val="20000"/>
              </a:spcBef>
              <a:buChar char="•"/>
              <a:tabLst>
                <a:tab pos="511175" algn="l"/>
              </a:tabLst>
              <a:defRPr sz="2800">
                <a:solidFill>
                  <a:schemeClr val="tx1"/>
                </a:solidFill>
                <a:latin typeface="Comic Sans MS" charset="0"/>
                <a:ea typeface="MS PGothic" charset="-128"/>
                <a:cs typeface="ＭＳ Ｐゴシック" charset="-128"/>
              </a:defRPr>
            </a:lvl1pPr>
            <a:lvl2pPr marL="742950" indent="-285750">
              <a:spcBef>
                <a:spcPct val="20000"/>
              </a:spcBef>
              <a:buChar char="–"/>
              <a:tabLst>
                <a:tab pos="511175" algn="l"/>
              </a:tabLst>
              <a:defRPr sz="2000">
                <a:solidFill>
                  <a:srgbClr val="000099"/>
                </a:solidFill>
                <a:latin typeface="Comic Sans MS" charset="0"/>
                <a:ea typeface="MS PGothic" charset="-128"/>
              </a:defRPr>
            </a:lvl2pPr>
            <a:lvl3pPr marL="1143000" indent="-228600">
              <a:spcBef>
                <a:spcPct val="20000"/>
              </a:spcBef>
              <a:buChar char="•"/>
              <a:tabLst>
                <a:tab pos="511175" algn="l"/>
              </a:tabLst>
              <a:defRPr>
                <a:solidFill>
                  <a:schemeClr val="tx1"/>
                </a:solidFill>
                <a:latin typeface="Comic Sans MS" charset="0"/>
                <a:ea typeface="MS PGothic" charset="-128"/>
              </a:defRPr>
            </a:lvl3pPr>
            <a:lvl4pPr marL="1600200" indent="-228600">
              <a:spcBef>
                <a:spcPct val="20000"/>
              </a:spcBef>
              <a:buChar char="–"/>
              <a:tabLst>
                <a:tab pos="511175" algn="l"/>
              </a:tabLst>
              <a:defRPr sz="1600">
                <a:solidFill>
                  <a:schemeClr val="tx1"/>
                </a:solidFill>
                <a:latin typeface="Comic Sans MS" charset="0"/>
                <a:ea typeface="MS PGothic" charset="-128"/>
              </a:defRPr>
            </a:lvl4pPr>
            <a:lvl5pPr marL="2057400" indent="-228600">
              <a:spcBef>
                <a:spcPct val="20000"/>
              </a:spcBef>
              <a:buChar char="»"/>
              <a:tabLst>
                <a:tab pos="511175" algn="l"/>
              </a:tabLst>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tabLst>
                <a:tab pos="511175" algn="l"/>
              </a:tabLst>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tabLst>
                <a:tab pos="511175" algn="l"/>
              </a:tabLst>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tabLst>
                <a:tab pos="511175" algn="l"/>
              </a:tabLst>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tabLst>
                <a:tab pos="511175" algn="l"/>
              </a:tabLst>
              <a:defRPr sz="1600">
                <a:solidFill>
                  <a:schemeClr val="tx1"/>
                </a:solidFill>
                <a:latin typeface="Comic Sans MS" charset="0"/>
                <a:ea typeface="MS PGothic" charset="-128"/>
              </a:defRPr>
            </a:lvl9pPr>
          </a:lstStyle>
          <a:p>
            <a:pPr>
              <a:lnSpc>
                <a:spcPct val="85000"/>
              </a:lnSpc>
              <a:buClr>
                <a:srgbClr val="000099"/>
              </a:buClr>
              <a:buFont typeface="Wingdings" charset="2"/>
              <a:buChar char="§"/>
            </a:pPr>
            <a:r>
              <a:rPr lang="en-US" altLang="en-US" sz="2200" i="1">
                <a:solidFill>
                  <a:srgbClr val="CC0000"/>
                </a:solidFill>
              </a:rPr>
              <a:t>IP routing: </a:t>
            </a:r>
            <a:r>
              <a:rPr lang="en-US" altLang="en-US" sz="2200" i="1">
                <a:solidFill>
                  <a:srgbClr val="000000"/>
                </a:solidFill>
              </a:rPr>
              <a:t>path to destination determined by destination address alone</a:t>
            </a:r>
          </a:p>
        </p:txBody>
      </p:sp>
      <p:grpSp>
        <p:nvGrpSpPr>
          <p:cNvPr id="70684" name="Group 34"/>
          <p:cNvGrpSpPr>
            <a:grpSpLocks/>
          </p:cNvGrpSpPr>
          <p:nvPr/>
        </p:nvGrpSpPr>
        <p:grpSpPr bwMode="auto">
          <a:xfrm>
            <a:off x="6713538" y="5159375"/>
            <a:ext cx="766762" cy="433388"/>
            <a:chOff x="3600" y="219"/>
            <a:chExt cx="360" cy="175"/>
          </a:xfrm>
        </p:grpSpPr>
        <p:sp>
          <p:nvSpPr>
            <p:cNvPr id="81958" name="Oval 3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1959" name="Line 36"/>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960" name="Line 37"/>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961" name="Rectangle 38"/>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1962" name="Oval 3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70697" name="Group 40"/>
            <p:cNvGrpSpPr>
              <a:grpSpLocks/>
            </p:cNvGrpSpPr>
            <p:nvPr/>
          </p:nvGrpSpPr>
          <p:grpSpPr bwMode="auto">
            <a:xfrm>
              <a:off x="3686" y="244"/>
              <a:ext cx="177" cy="66"/>
              <a:chOff x="2848" y="848"/>
              <a:chExt cx="140" cy="98"/>
            </a:xfrm>
          </p:grpSpPr>
          <p:sp>
            <p:nvSpPr>
              <p:cNvPr id="81968" name="Line 4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969" name="Line 4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970" name="Line 43"/>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70698" name="Group 44"/>
            <p:cNvGrpSpPr>
              <a:grpSpLocks/>
            </p:cNvGrpSpPr>
            <p:nvPr/>
          </p:nvGrpSpPr>
          <p:grpSpPr bwMode="auto">
            <a:xfrm flipV="1">
              <a:off x="3686" y="243"/>
              <a:ext cx="177" cy="66"/>
              <a:chOff x="2848" y="848"/>
              <a:chExt cx="140" cy="98"/>
            </a:xfrm>
          </p:grpSpPr>
          <p:sp>
            <p:nvSpPr>
              <p:cNvPr id="81965" name="Line 4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966" name="Line 4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967" name="Line 4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sp>
        <p:nvSpPr>
          <p:cNvPr id="70685" name="TextBox 236"/>
          <p:cNvSpPr txBox="1">
            <a:spLocks noChangeArrowheads="1"/>
          </p:cNvSpPr>
          <p:nvPr/>
        </p:nvSpPr>
        <p:spPr bwMode="auto">
          <a:xfrm>
            <a:off x="7546975" y="5121275"/>
            <a:ext cx="132556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nSpc>
                <a:spcPts val="1800"/>
              </a:lnSpc>
              <a:spcBef>
                <a:spcPct val="0"/>
              </a:spcBef>
              <a:buFontTx/>
              <a:buNone/>
            </a:pPr>
            <a:r>
              <a:rPr lang="en-US" altLang="en-US" sz="1800" i="1">
                <a:solidFill>
                  <a:srgbClr val="000000"/>
                </a:solidFill>
                <a:latin typeface="Arial" charset="0"/>
              </a:rPr>
              <a:t>MPLS and </a:t>
            </a:r>
          </a:p>
          <a:p>
            <a:pPr>
              <a:lnSpc>
                <a:spcPts val="1800"/>
              </a:lnSpc>
              <a:spcBef>
                <a:spcPct val="0"/>
              </a:spcBef>
              <a:buFontTx/>
              <a:buNone/>
            </a:pPr>
            <a:r>
              <a:rPr lang="en-US" altLang="en-US" sz="1800" i="1">
                <a:solidFill>
                  <a:srgbClr val="000000"/>
                </a:solidFill>
                <a:latin typeface="Arial" charset="0"/>
              </a:rPr>
              <a:t>IP router</a:t>
            </a:r>
          </a:p>
        </p:txBody>
      </p:sp>
      <p:sp>
        <p:nvSpPr>
          <p:cNvPr id="70686" name="Rectangle 3"/>
          <p:cNvSpPr txBox="1">
            <a:spLocks noChangeArrowheads="1"/>
          </p:cNvSpPr>
          <p:nvPr/>
        </p:nvSpPr>
        <p:spPr bwMode="auto">
          <a:xfrm>
            <a:off x="496888" y="4800600"/>
            <a:ext cx="6389687"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9400" indent="-279400">
              <a:spcBef>
                <a:spcPct val="20000"/>
              </a:spcBef>
              <a:buChar char="•"/>
              <a:defRPr sz="2800">
                <a:solidFill>
                  <a:schemeClr val="tx1"/>
                </a:solidFill>
                <a:latin typeface="Comic Sans MS" charset="0"/>
                <a:ea typeface="MS PGothic" charset="-128"/>
                <a:cs typeface="ＭＳ Ｐゴシック" charset="-128"/>
              </a:defRPr>
            </a:lvl1pPr>
            <a:lvl2pPr marL="681038" indent="-223838">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nSpc>
                <a:spcPct val="85000"/>
              </a:lnSpc>
              <a:buClr>
                <a:srgbClr val="000099"/>
              </a:buClr>
              <a:buFont typeface="Wingdings" charset="2"/>
              <a:buChar char="§"/>
            </a:pPr>
            <a:r>
              <a:rPr lang="en-US" altLang="en-US" sz="2200" i="1">
                <a:solidFill>
                  <a:srgbClr val="CC0000"/>
                </a:solidFill>
              </a:rPr>
              <a:t>MPLS routing: </a:t>
            </a:r>
            <a:r>
              <a:rPr lang="en-US" altLang="en-US" sz="2200">
                <a:solidFill>
                  <a:srgbClr val="000000"/>
                </a:solidFill>
              </a:rPr>
              <a:t>path to destination can be based on source </a:t>
            </a:r>
            <a:r>
              <a:rPr lang="en-US" altLang="en-US" sz="2200" i="1">
                <a:solidFill>
                  <a:srgbClr val="000000"/>
                </a:solidFill>
              </a:rPr>
              <a:t>and</a:t>
            </a:r>
            <a:r>
              <a:rPr lang="en-US" altLang="en-US" sz="2200">
                <a:solidFill>
                  <a:srgbClr val="000000"/>
                </a:solidFill>
              </a:rPr>
              <a:t> destination address</a:t>
            </a:r>
          </a:p>
          <a:p>
            <a:pPr lvl="1">
              <a:lnSpc>
                <a:spcPct val="85000"/>
              </a:lnSpc>
              <a:buClr>
                <a:srgbClr val="000099"/>
              </a:buClr>
              <a:buFont typeface="Arial" charset="0"/>
              <a:buChar char="•"/>
            </a:pPr>
            <a:r>
              <a:rPr lang="en-US" altLang="en-US" i="1">
                <a:solidFill>
                  <a:srgbClr val="C00000"/>
                </a:solidFill>
              </a:rPr>
              <a:t>fast reroute: </a:t>
            </a:r>
            <a:r>
              <a:rPr lang="en-US" altLang="en-US">
                <a:solidFill>
                  <a:srgbClr val="000000"/>
                </a:solidFill>
              </a:rPr>
              <a:t>precompute backup routes in case of link failure</a:t>
            </a:r>
          </a:p>
        </p:txBody>
      </p:sp>
      <p:sp>
        <p:nvSpPr>
          <p:cNvPr id="70687" name="Oval 3"/>
          <p:cNvSpPr>
            <a:spLocks noChangeArrowheads="1"/>
          </p:cNvSpPr>
          <p:nvPr/>
        </p:nvSpPr>
        <p:spPr bwMode="auto">
          <a:xfrm rot="2263392">
            <a:off x="3568700" y="2000250"/>
            <a:ext cx="161925" cy="11445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Times New Roman" charset="0"/>
            </a:endParaRPr>
          </a:p>
        </p:txBody>
      </p:sp>
      <p:cxnSp>
        <p:nvCxnSpPr>
          <p:cNvPr id="81956" name="Straight Connector 5"/>
          <p:cNvCxnSpPr>
            <a:cxnSpLocks noChangeShapeType="1"/>
            <a:stCxn id="70687" idx="0"/>
          </p:cNvCxnSpPr>
          <p:nvPr/>
        </p:nvCxnSpPr>
        <p:spPr bwMode="auto">
          <a:xfrm flipV="1">
            <a:off x="4000500" y="1749425"/>
            <a:ext cx="203200" cy="36988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sp>
        <p:nvSpPr>
          <p:cNvPr id="70689" name="TextBox 6"/>
          <p:cNvSpPr txBox="1">
            <a:spLocks noChangeArrowheads="1"/>
          </p:cNvSpPr>
          <p:nvPr/>
        </p:nvSpPr>
        <p:spPr bwMode="auto">
          <a:xfrm>
            <a:off x="4135438" y="1331913"/>
            <a:ext cx="4749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solidFill>
                  <a:srgbClr val="000000"/>
                </a:solidFill>
                <a:latin typeface="Arial" charset="0"/>
              </a:rPr>
              <a:t>entry router (R4)  can use </a:t>
            </a:r>
            <a:r>
              <a:rPr lang="en-US" altLang="en-US" sz="1800" i="1">
                <a:solidFill>
                  <a:srgbClr val="000000"/>
                </a:solidFill>
                <a:latin typeface="Arial" charset="0"/>
              </a:rPr>
              <a:t>different</a:t>
            </a:r>
            <a:r>
              <a:rPr lang="en-US" altLang="en-US" sz="1800">
                <a:solidFill>
                  <a:srgbClr val="000000"/>
                </a:solidFill>
                <a:latin typeface="Arial" charset="0"/>
              </a:rPr>
              <a:t> MPLS routes to A based, e.g., on source address</a:t>
            </a:r>
          </a:p>
        </p:txBody>
      </p:sp>
      <p:sp>
        <p:nvSpPr>
          <p:cNvPr id="3" name="灯片编号占位符 2"/>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CE2F9285-CF06-2643-BEE5-1F733029F438}" type="slidenum">
              <a:rPr lang="en-US" altLang="en-US" sz="1200" smtClean="0">
                <a:latin typeface="Comic Sans MS" charset="0"/>
              </a:rPr>
              <a:pPr>
                <a:defRPr/>
              </a:pPr>
              <a:t>32</a:t>
            </a:fld>
            <a:endParaRPr lang="en-US" altLang="en-US" sz="1200">
              <a:latin typeface="Comic Sans MS" charset="0"/>
            </a:endParaRPr>
          </a:p>
        </p:txBody>
      </p:sp>
      <p:sp>
        <p:nvSpPr>
          <p:cNvPr id="142" name="页脚占位符 1"/>
          <p:cNvSpPr>
            <a:spLocks noGrp="1"/>
          </p:cNvSpPr>
          <p:nvPr>
            <p:ph type="ftr" sz="quarter" idx="10"/>
          </p:nvPr>
        </p:nvSpPr>
        <p:spPr>
          <a:xfrm>
            <a:off x="685800" y="6248400"/>
            <a:ext cx="3581400" cy="304800"/>
          </a:xfrm>
        </p:spPr>
        <p:txBody>
          <a:bodyPr/>
          <a:lstStyle/>
          <a:p>
            <a:pPr>
              <a:defRPr/>
            </a:pPr>
            <a:r>
              <a:rPr lang="en-US" dirty="0"/>
              <a:t>CSci4211:           Network Data Plane Part 3</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2"/>
          <p:cNvSpPr>
            <a:spLocks noGrp="1" noChangeArrowheads="1"/>
          </p:cNvSpPr>
          <p:nvPr>
            <p:ph type="title"/>
          </p:nvPr>
        </p:nvSpPr>
        <p:spPr>
          <a:xfrm>
            <a:off x="685800" y="228600"/>
            <a:ext cx="7772400" cy="1143000"/>
          </a:xfrm>
        </p:spPr>
        <p:txBody>
          <a:bodyPr/>
          <a:lstStyle/>
          <a:p>
            <a:pPr>
              <a:defRPr/>
            </a:pPr>
            <a:r>
              <a:rPr lang="en-US" sz="3600" dirty="0">
                <a:cs typeface="+mj-cs"/>
              </a:rPr>
              <a:t>MPLS Signaling</a:t>
            </a:r>
          </a:p>
        </p:txBody>
      </p:sp>
      <p:sp>
        <p:nvSpPr>
          <p:cNvPr id="82949" name="Rectangle 3"/>
          <p:cNvSpPr>
            <a:spLocks noGrp="1" noChangeArrowheads="1"/>
          </p:cNvSpPr>
          <p:nvPr>
            <p:ph type="body" idx="1"/>
          </p:nvPr>
        </p:nvSpPr>
        <p:spPr>
          <a:xfrm>
            <a:off x="523875" y="1392238"/>
            <a:ext cx="8335963" cy="1350962"/>
          </a:xfrm>
        </p:spPr>
        <p:txBody>
          <a:bodyPr/>
          <a:lstStyle/>
          <a:p>
            <a:pPr>
              <a:defRPr/>
            </a:pPr>
            <a:r>
              <a:rPr lang="en-US" sz="2400" dirty="0">
                <a:cs typeface="+mn-cs"/>
              </a:rPr>
              <a:t>modify OSPF, IS-IS link-state flooding protocols to carry info used by MPLS routing, </a:t>
            </a:r>
          </a:p>
          <a:p>
            <a:pPr lvl="1">
              <a:defRPr/>
            </a:pPr>
            <a:r>
              <a:rPr lang="en-US" dirty="0"/>
              <a:t>e.g., link bandwidth, amount of </a:t>
            </a:r>
            <a:r>
              <a:rPr lang="ja-JP" altLang="en-US" dirty="0"/>
              <a:t>“</a:t>
            </a:r>
            <a:r>
              <a:rPr lang="en-US" dirty="0"/>
              <a:t>reserved</a:t>
            </a:r>
            <a:r>
              <a:rPr lang="ja-JP" altLang="en-US" dirty="0"/>
              <a:t>”</a:t>
            </a:r>
            <a:r>
              <a:rPr lang="en-US" dirty="0"/>
              <a:t> link bandwidth</a:t>
            </a:r>
          </a:p>
        </p:txBody>
      </p:sp>
      <p:grpSp>
        <p:nvGrpSpPr>
          <p:cNvPr id="72707" name="Group 6"/>
          <p:cNvGrpSpPr>
            <a:grpSpLocks/>
          </p:cNvGrpSpPr>
          <p:nvPr/>
        </p:nvGrpSpPr>
        <p:grpSpPr bwMode="auto">
          <a:xfrm>
            <a:off x="6015038" y="5581650"/>
            <a:ext cx="766762" cy="433388"/>
            <a:chOff x="3600" y="219"/>
            <a:chExt cx="360" cy="175"/>
          </a:xfrm>
        </p:grpSpPr>
        <p:sp>
          <p:nvSpPr>
            <p:cNvPr id="83046" name="Oval 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3047" name="Line 8"/>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48" name="Line 9"/>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49" name="Rectangle 10"/>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3050" name="Oval 1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72809" name="Group 12"/>
            <p:cNvGrpSpPr>
              <a:grpSpLocks/>
            </p:cNvGrpSpPr>
            <p:nvPr/>
          </p:nvGrpSpPr>
          <p:grpSpPr bwMode="auto">
            <a:xfrm>
              <a:off x="3686" y="244"/>
              <a:ext cx="177" cy="66"/>
              <a:chOff x="2848" y="848"/>
              <a:chExt cx="140" cy="98"/>
            </a:xfrm>
          </p:grpSpPr>
          <p:sp>
            <p:nvSpPr>
              <p:cNvPr id="83056" name="Line 1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57" name="Line 1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58" name="Line 1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72810" name="Group 16"/>
            <p:cNvGrpSpPr>
              <a:grpSpLocks/>
            </p:cNvGrpSpPr>
            <p:nvPr/>
          </p:nvGrpSpPr>
          <p:grpSpPr bwMode="auto">
            <a:xfrm flipV="1">
              <a:off x="3686" y="243"/>
              <a:ext cx="177" cy="66"/>
              <a:chOff x="2848" y="848"/>
              <a:chExt cx="140" cy="98"/>
            </a:xfrm>
          </p:grpSpPr>
          <p:sp>
            <p:nvSpPr>
              <p:cNvPr id="83053" name="Line 1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54" name="Line 1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55" name="Line 1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72708" name="Group 20"/>
          <p:cNvGrpSpPr>
            <a:grpSpLocks/>
          </p:cNvGrpSpPr>
          <p:nvPr/>
        </p:nvGrpSpPr>
        <p:grpSpPr bwMode="auto">
          <a:xfrm>
            <a:off x="4189413" y="5576888"/>
            <a:ext cx="766762" cy="433387"/>
            <a:chOff x="3600" y="219"/>
            <a:chExt cx="360" cy="175"/>
          </a:xfrm>
        </p:grpSpPr>
        <p:sp>
          <p:nvSpPr>
            <p:cNvPr id="83033" name="Oval 2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3034" name="Line 22"/>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35" name="Line 23"/>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36" name="Rectangle 24"/>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3037" name="Oval 2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72796" name="Group 26"/>
            <p:cNvGrpSpPr>
              <a:grpSpLocks/>
            </p:cNvGrpSpPr>
            <p:nvPr/>
          </p:nvGrpSpPr>
          <p:grpSpPr bwMode="auto">
            <a:xfrm>
              <a:off x="3686" y="244"/>
              <a:ext cx="177" cy="66"/>
              <a:chOff x="2848" y="848"/>
              <a:chExt cx="140" cy="98"/>
            </a:xfrm>
          </p:grpSpPr>
          <p:sp>
            <p:nvSpPr>
              <p:cNvPr id="83043" name="Line 2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44" name="Line 2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45" name="Line 2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72797" name="Group 30"/>
            <p:cNvGrpSpPr>
              <a:grpSpLocks/>
            </p:cNvGrpSpPr>
            <p:nvPr/>
          </p:nvGrpSpPr>
          <p:grpSpPr bwMode="auto">
            <a:xfrm flipV="1">
              <a:off x="3686" y="243"/>
              <a:ext cx="177" cy="66"/>
              <a:chOff x="2848" y="848"/>
              <a:chExt cx="140" cy="98"/>
            </a:xfrm>
          </p:grpSpPr>
          <p:sp>
            <p:nvSpPr>
              <p:cNvPr id="83040" name="Line 3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41" name="Line 3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42" name="Line 33"/>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72709" name="Group 34"/>
          <p:cNvGrpSpPr>
            <a:grpSpLocks/>
          </p:cNvGrpSpPr>
          <p:nvPr/>
        </p:nvGrpSpPr>
        <p:grpSpPr bwMode="auto">
          <a:xfrm>
            <a:off x="4543425" y="4559300"/>
            <a:ext cx="766763" cy="433388"/>
            <a:chOff x="3600" y="219"/>
            <a:chExt cx="360" cy="175"/>
          </a:xfrm>
        </p:grpSpPr>
        <p:sp>
          <p:nvSpPr>
            <p:cNvPr id="83020" name="Oval 3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3021" name="Line 36"/>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22" name="Line 37"/>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23" name="Rectangle 38"/>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3024" name="Oval 3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72783" name="Group 40"/>
            <p:cNvGrpSpPr>
              <a:grpSpLocks/>
            </p:cNvGrpSpPr>
            <p:nvPr/>
          </p:nvGrpSpPr>
          <p:grpSpPr bwMode="auto">
            <a:xfrm>
              <a:off x="3686" y="244"/>
              <a:ext cx="177" cy="66"/>
              <a:chOff x="2848" y="848"/>
              <a:chExt cx="140" cy="98"/>
            </a:xfrm>
          </p:grpSpPr>
          <p:sp>
            <p:nvSpPr>
              <p:cNvPr id="83030" name="Line 4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31" name="Line 4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32" name="Line 43"/>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72784" name="Group 44"/>
            <p:cNvGrpSpPr>
              <a:grpSpLocks/>
            </p:cNvGrpSpPr>
            <p:nvPr/>
          </p:nvGrpSpPr>
          <p:grpSpPr bwMode="auto">
            <a:xfrm flipV="1">
              <a:off x="3686" y="243"/>
              <a:ext cx="177" cy="66"/>
              <a:chOff x="2848" y="848"/>
              <a:chExt cx="140" cy="98"/>
            </a:xfrm>
          </p:grpSpPr>
          <p:sp>
            <p:nvSpPr>
              <p:cNvPr id="83027" name="Line 4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28" name="Line 4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29" name="Line 4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72710" name="Group 48"/>
          <p:cNvGrpSpPr>
            <a:grpSpLocks/>
          </p:cNvGrpSpPr>
          <p:nvPr/>
        </p:nvGrpSpPr>
        <p:grpSpPr bwMode="auto">
          <a:xfrm>
            <a:off x="3116263" y="4554538"/>
            <a:ext cx="766762" cy="433387"/>
            <a:chOff x="3600" y="219"/>
            <a:chExt cx="360" cy="175"/>
          </a:xfrm>
        </p:grpSpPr>
        <p:sp>
          <p:nvSpPr>
            <p:cNvPr id="83007" name="Oval 4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3008" name="Line 50"/>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09" name="Line 51"/>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10" name="Rectangle 52"/>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3011" name="Oval 5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72770" name="Group 54"/>
            <p:cNvGrpSpPr>
              <a:grpSpLocks/>
            </p:cNvGrpSpPr>
            <p:nvPr/>
          </p:nvGrpSpPr>
          <p:grpSpPr bwMode="auto">
            <a:xfrm>
              <a:off x="3686" y="244"/>
              <a:ext cx="177" cy="66"/>
              <a:chOff x="2848" y="848"/>
              <a:chExt cx="140" cy="98"/>
            </a:xfrm>
          </p:grpSpPr>
          <p:sp>
            <p:nvSpPr>
              <p:cNvPr id="83017" name="Line 5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18" name="Line 5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19" name="Line 5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72771" name="Group 58"/>
            <p:cNvGrpSpPr>
              <a:grpSpLocks/>
            </p:cNvGrpSpPr>
            <p:nvPr/>
          </p:nvGrpSpPr>
          <p:grpSpPr bwMode="auto">
            <a:xfrm flipV="1">
              <a:off x="3686" y="243"/>
              <a:ext cx="177" cy="66"/>
              <a:chOff x="2848" y="848"/>
              <a:chExt cx="140" cy="98"/>
            </a:xfrm>
          </p:grpSpPr>
          <p:sp>
            <p:nvSpPr>
              <p:cNvPr id="83014" name="Line 5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15" name="Line 6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16" name="Line 6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72711" name="Group 62"/>
          <p:cNvGrpSpPr>
            <a:grpSpLocks/>
          </p:cNvGrpSpPr>
          <p:nvPr/>
        </p:nvGrpSpPr>
        <p:grpSpPr bwMode="auto">
          <a:xfrm>
            <a:off x="1597025" y="3848100"/>
            <a:ext cx="766763" cy="433388"/>
            <a:chOff x="589" y="1281"/>
            <a:chExt cx="483" cy="273"/>
          </a:xfrm>
        </p:grpSpPr>
        <p:sp>
          <p:nvSpPr>
            <p:cNvPr id="82994" name="Oval 63"/>
            <p:cNvSpPr>
              <a:spLocks noChangeArrowheads="1"/>
            </p:cNvSpPr>
            <p:nvPr/>
          </p:nvSpPr>
          <p:spPr bwMode="auto">
            <a:xfrm>
              <a:off x="593" y="1403"/>
              <a:ext cx="479" cy="151"/>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2995" name="Line 64"/>
            <p:cNvSpPr>
              <a:spLocks noChangeShapeType="1"/>
            </p:cNvSpPr>
            <p:nvPr/>
          </p:nvSpPr>
          <p:spPr bwMode="auto">
            <a:xfrm>
              <a:off x="591" y="1376"/>
              <a:ext cx="0" cy="1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996" name="Line 65"/>
            <p:cNvSpPr>
              <a:spLocks noChangeShapeType="1"/>
            </p:cNvSpPr>
            <p:nvPr/>
          </p:nvSpPr>
          <p:spPr bwMode="auto">
            <a:xfrm>
              <a:off x="1068" y="1368"/>
              <a:ext cx="4"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997" name="Rectangle 66"/>
            <p:cNvSpPr>
              <a:spLocks noChangeArrowheads="1"/>
            </p:cNvSpPr>
            <p:nvPr/>
          </p:nvSpPr>
          <p:spPr bwMode="auto">
            <a:xfrm>
              <a:off x="597" y="1390"/>
              <a:ext cx="471" cy="9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2998" name="Oval 67"/>
            <p:cNvSpPr>
              <a:spLocks noChangeArrowheads="1"/>
            </p:cNvSpPr>
            <p:nvPr/>
          </p:nvSpPr>
          <p:spPr bwMode="auto">
            <a:xfrm>
              <a:off x="589" y="1281"/>
              <a:ext cx="479" cy="17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72757" name="Group 68"/>
            <p:cNvGrpSpPr>
              <a:grpSpLocks/>
            </p:cNvGrpSpPr>
            <p:nvPr/>
          </p:nvGrpSpPr>
          <p:grpSpPr bwMode="auto">
            <a:xfrm>
              <a:off x="704" y="1320"/>
              <a:ext cx="238" cy="103"/>
              <a:chOff x="2848" y="848"/>
              <a:chExt cx="140" cy="98"/>
            </a:xfrm>
          </p:grpSpPr>
          <p:sp>
            <p:nvSpPr>
              <p:cNvPr id="83004" name="Line 6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05" name="Line 7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06" name="Line 7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72758" name="Group 72"/>
            <p:cNvGrpSpPr>
              <a:grpSpLocks/>
            </p:cNvGrpSpPr>
            <p:nvPr/>
          </p:nvGrpSpPr>
          <p:grpSpPr bwMode="auto">
            <a:xfrm flipV="1">
              <a:off x="704" y="1318"/>
              <a:ext cx="238" cy="103"/>
              <a:chOff x="2848" y="848"/>
              <a:chExt cx="140" cy="98"/>
            </a:xfrm>
          </p:grpSpPr>
          <p:sp>
            <p:nvSpPr>
              <p:cNvPr id="83001" name="Line 7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02" name="Line 7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03" name="Line 7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sp>
        <p:nvSpPr>
          <p:cNvPr id="82955" name="Line 76"/>
          <p:cNvSpPr>
            <a:spLocks noChangeShapeType="1"/>
          </p:cNvSpPr>
          <p:nvPr/>
        </p:nvSpPr>
        <p:spPr bwMode="auto">
          <a:xfrm>
            <a:off x="2366963" y="4090988"/>
            <a:ext cx="762000" cy="5238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956" name="Line 77"/>
          <p:cNvSpPr>
            <a:spLocks noChangeShapeType="1"/>
          </p:cNvSpPr>
          <p:nvPr/>
        </p:nvSpPr>
        <p:spPr bwMode="auto">
          <a:xfrm flipV="1">
            <a:off x="2414588" y="4795838"/>
            <a:ext cx="733425"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957" name="Line 78"/>
          <p:cNvSpPr>
            <a:spLocks noChangeShapeType="1"/>
          </p:cNvSpPr>
          <p:nvPr/>
        </p:nvSpPr>
        <p:spPr bwMode="auto">
          <a:xfrm flipV="1">
            <a:off x="3881438" y="4795838"/>
            <a:ext cx="6667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958" name="Line 79"/>
          <p:cNvSpPr>
            <a:spLocks noChangeShapeType="1"/>
          </p:cNvSpPr>
          <p:nvPr/>
        </p:nvSpPr>
        <p:spPr bwMode="auto">
          <a:xfrm>
            <a:off x="3729038" y="4957763"/>
            <a:ext cx="561975" cy="657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959" name="Line 80"/>
          <p:cNvSpPr>
            <a:spLocks noChangeShapeType="1"/>
          </p:cNvSpPr>
          <p:nvPr/>
        </p:nvSpPr>
        <p:spPr bwMode="auto">
          <a:xfrm>
            <a:off x="4986338" y="5834063"/>
            <a:ext cx="10382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960" name="Line 81"/>
          <p:cNvSpPr>
            <a:spLocks noChangeShapeType="1"/>
          </p:cNvSpPr>
          <p:nvPr/>
        </p:nvSpPr>
        <p:spPr bwMode="auto">
          <a:xfrm>
            <a:off x="5272088" y="4910138"/>
            <a:ext cx="838200" cy="7143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961" name="Line 82"/>
          <p:cNvSpPr>
            <a:spLocks noChangeShapeType="1"/>
          </p:cNvSpPr>
          <p:nvPr/>
        </p:nvSpPr>
        <p:spPr bwMode="auto">
          <a:xfrm>
            <a:off x="6786563" y="5815013"/>
            <a:ext cx="7016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962" name="Text Box 85"/>
          <p:cNvSpPr txBox="1">
            <a:spLocks noChangeArrowheads="1"/>
          </p:cNvSpPr>
          <p:nvPr/>
        </p:nvSpPr>
        <p:spPr bwMode="auto">
          <a:xfrm>
            <a:off x="6294438" y="4613275"/>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rPr>
              <a:t>D</a:t>
            </a:r>
          </a:p>
        </p:txBody>
      </p:sp>
      <p:sp>
        <p:nvSpPr>
          <p:cNvPr id="82963" name="Text Box 87"/>
          <p:cNvSpPr txBox="1">
            <a:spLocks noChangeArrowheads="1"/>
          </p:cNvSpPr>
          <p:nvPr/>
        </p:nvSpPr>
        <p:spPr bwMode="auto">
          <a:xfrm>
            <a:off x="3094038" y="4929188"/>
            <a:ext cx="476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rPr>
              <a:t>R4</a:t>
            </a:r>
          </a:p>
        </p:txBody>
      </p:sp>
      <p:grpSp>
        <p:nvGrpSpPr>
          <p:cNvPr id="72721" name="Group 88"/>
          <p:cNvGrpSpPr>
            <a:grpSpLocks/>
          </p:cNvGrpSpPr>
          <p:nvPr/>
        </p:nvGrpSpPr>
        <p:grpSpPr bwMode="auto">
          <a:xfrm>
            <a:off x="1643063" y="4794250"/>
            <a:ext cx="766762" cy="433388"/>
            <a:chOff x="589" y="1281"/>
            <a:chExt cx="483" cy="273"/>
          </a:xfrm>
        </p:grpSpPr>
        <p:sp>
          <p:nvSpPr>
            <p:cNvPr id="82981" name="Oval 89"/>
            <p:cNvSpPr>
              <a:spLocks noChangeArrowheads="1"/>
            </p:cNvSpPr>
            <p:nvPr/>
          </p:nvSpPr>
          <p:spPr bwMode="auto">
            <a:xfrm>
              <a:off x="593" y="1403"/>
              <a:ext cx="479" cy="151"/>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2982" name="Line 90"/>
            <p:cNvSpPr>
              <a:spLocks noChangeShapeType="1"/>
            </p:cNvSpPr>
            <p:nvPr/>
          </p:nvSpPr>
          <p:spPr bwMode="auto">
            <a:xfrm>
              <a:off x="591" y="1376"/>
              <a:ext cx="0" cy="1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983" name="Line 91"/>
            <p:cNvSpPr>
              <a:spLocks noChangeShapeType="1"/>
            </p:cNvSpPr>
            <p:nvPr/>
          </p:nvSpPr>
          <p:spPr bwMode="auto">
            <a:xfrm>
              <a:off x="1068" y="1368"/>
              <a:ext cx="4"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984" name="Rectangle 92"/>
            <p:cNvSpPr>
              <a:spLocks noChangeArrowheads="1"/>
            </p:cNvSpPr>
            <p:nvPr/>
          </p:nvSpPr>
          <p:spPr bwMode="auto">
            <a:xfrm>
              <a:off x="597" y="1390"/>
              <a:ext cx="471" cy="9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2985" name="Oval 93"/>
            <p:cNvSpPr>
              <a:spLocks noChangeArrowheads="1"/>
            </p:cNvSpPr>
            <p:nvPr/>
          </p:nvSpPr>
          <p:spPr bwMode="auto">
            <a:xfrm>
              <a:off x="589" y="1281"/>
              <a:ext cx="479" cy="17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72744" name="Group 94"/>
            <p:cNvGrpSpPr>
              <a:grpSpLocks/>
            </p:cNvGrpSpPr>
            <p:nvPr/>
          </p:nvGrpSpPr>
          <p:grpSpPr bwMode="auto">
            <a:xfrm>
              <a:off x="704" y="1320"/>
              <a:ext cx="238" cy="103"/>
              <a:chOff x="2848" y="848"/>
              <a:chExt cx="140" cy="98"/>
            </a:xfrm>
          </p:grpSpPr>
          <p:sp>
            <p:nvSpPr>
              <p:cNvPr id="82991" name="Line 9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992" name="Line 9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993" name="Line 9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72745" name="Group 98"/>
            <p:cNvGrpSpPr>
              <a:grpSpLocks/>
            </p:cNvGrpSpPr>
            <p:nvPr/>
          </p:nvGrpSpPr>
          <p:grpSpPr bwMode="auto">
            <a:xfrm flipV="1">
              <a:off x="704" y="1318"/>
              <a:ext cx="238" cy="103"/>
              <a:chOff x="2848" y="848"/>
              <a:chExt cx="140" cy="98"/>
            </a:xfrm>
          </p:grpSpPr>
          <p:sp>
            <p:nvSpPr>
              <p:cNvPr id="82988" name="Line 9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989" name="Line 10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990" name="Line 10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sp>
        <p:nvSpPr>
          <p:cNvPr id="82965" name="Text Box 102"/>
          <p:cNvSpPr txBox="1">
            <a:spLocks noChangeArrowheads="1"/>
          </p:cNvSpPr>
          <p:nvPr/>
        </p:nvSpPr>
        <p:spPr bwMode="auto">
          <a:xfrm>
            <a:off x="1835150" y="5227638"/>
            <a:ext cx="476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rPr>
              <a:t>R5</a:t>
            </a:r>
          </a:p>
        </p:txBody>
      </p:sp>
      <p:sp>
        <p:nvSpPr>
          <p:cNvPr id="82966" name="Line 106"/>
          <p:cNvSpPr>
            <a:spLocks noChangeShapeType="1"/>
          </p:cNvSpPr>
          <p:nvPr/>
        </p:nvSpPr>
        <p:spPr bwMode="auto">
          <a:xfrm>
            <a:off x="5314950" y="4786313"/>
            <a:ext cx="9683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967" name="Text Box 108"/>
          <p:cNvSpPr txBox="1">
            <a:spLocks noChangeArrowheads="1"/>
          </p:cNvSpPr>
          <p:nvPr/>
        </p:nvSpPr>
        <p:spPr bwMode="auto">
          <a:xfrm>
            <a:off x="7448550" y="5632450"/>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rPr>
              <a:t>A</a:t>
            </a:r>
          </a:p>
        </p:txBody>
      </p:sp>
      <p:sp>
        <p:nvSpPr>
          <p:cNvPr id="82968" name="Text Box 109"/>
          <p:cNvSpPr txBox="1">
            <a:spLocks noChangeArrowheads="1"/>
          </p:cNvSpPr>
          <p:nvPr/>
        </p:nvSpPr>
        <p:spPr bwMode="auto">
          <a:xfrm>
            <a:off x="1798638" y="4278313"/>
            <a:ext cx="476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rPr>
              <a:t>R6</a:t>
            </a:r>
          </a:p>
        </p:txBody>
      </p:sp>
      <p:sp>
        <p:nvSpPr>
          <p:cNvPr id="115" name="Rectangle 3"/>
          <p:cNvSpPr txBox="1">
            <a:spLocks noChangeArrowheads="1"/>
          </p:cNvSpPr>
          <p:nvPr/>
        </p:nvSpPr>
        <p:spPr bwMode="auto">
          <a:xfrm>
            <a:off x="536575" y="2578100"/>
            <a:ext cx="8335963" cy="1058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marL="342900" indent="-342900">
              <a:spcBef>
                <a:spcPct val="20000"/>
              </a:spcBef>
              <a:buChar char="•"/>
              <a:defRPr sz="2800">
                <a:solidFill>
                  <a:schemeClr val="tx1"/>
                </a:solidFill>
                <a:latin typeface="Comic Sans MS" pitchFamily="66" charset="0"/>
                <a:ea typeface="MS PGothic" pitchFamily="34" charset="-128"/>
              </a:defRPr>
            </a:lvl1pPr>
            <a:lvl2pPr marL="742950" indent="-285750">
              <a:spcBef>
                <a:spcPct val="20000"/>
              </a:spcBef>
              <a:buChar char="–"/>
              <a:defRPr sz="2000">
                <a:solidFill>
                  <a:srgbClr val="000099"/>
                </a:solidFill>
                <a:latin typeface="Comic Sans MS" pitchFamily="66" charset="0"/>
                <a:ea typeface="MS PGothic" pitchFamily="34" charset="-128"/>
              </a:defRPr>
            </a:lvl2pPr>
            <a:lvl3pPr marL="1143000" indent="-228600">
              <a:spcBef>
                <a:spcPct val="20000"/>
              </a:spcBef>
              <a:buChar char="•"/>
              <a:defRPr>
                <a:solidFill>
                  <a:schemeClr val="tx1"/>
                </a:solidFill>
                <a:latin typeface="Comic Sans MS" pitchFamily="66" charset="0"/>
                <a:ea typeface="MS PGothic" pitchFamily="34" charset="-128"/>
              </a:defRPr>
            </a:lvl3pPr>
            <a:lvl4pPr marL="1600200" indent="-228600">
              <a:spcBef>
                <a:spcPct val="20000"/>
              </a:spcBef>
              <a:buChar char="–"/>
              <a:defRPr sz="1600">
                <a:solidFill>
                  <a:schemeClr val="tx1"/>
                </a:solidFill>
                <a:latin typeface="Comic Sans MS" pitchFamily="66" charset="0"/>
                <a:ea typeface="MS PGothic" pitchFamily="34" charset="-128"/>
              </a:defRPr>
            </a:lvl4pPr>
            <a:lvl5pPr marL="2057400" indent="-228600">
              <a:spcBef>
                <a:spcPct val="20000"/>
              </a:spcBef>
              <a:buChar char="»"/>
              <a:defRPr sz="1600">
                <a:solidFill>
                  <a:schemeClr val="tx1"/>
                </a:solidFill>
                <a:latin typeface="Comic Sans MS" pitchFamily="66" charset="0"/>
                <a:ea typeface="MS PGothic" pitchFamily="34" charset="-128"/>
              </a:defRPr>
            </a:lvl5pPr>
            <a:lvl6pPr marL="2514600" indent="-228600" eaLnBrk="0" fontAlgn="base" hangingPunct="0">
              <a:spcBef>
                <a:spcPct val="20000"/>
              </a:spcBef>
              <a:spcAft>
                <a:spcPct val="0"/>
              </a:spcAft>
              <a:buChar char="»"/>
              <a:defRPr sz="1600">
                <a:solidFill>
                  <a:schemeClr val="tx1"/>
                </a:solidFill>
                <a:latin typeface="Comic Sans MS" pitchFamily="66" charset="0"/>
                <a:ea typeface="MS PGothic" pitchFamily="34" charset="-128"/>
              </a:defRPr>
            </a:lvl6pPr>
            <a:lvl7pPr marL="2971800" indent="-228600" eaLnBrk="0" fontAlgn="base" hangingPunct="0">
              <a:spcBef>
                <a:spcPct val="20000"/>
              </a:spcBef>
              <a:spcAft>
                <a:spcPct val="0"/>
              </a:spcAft>
              <a:buChar char="»"/>
              <a:defRPr sz="1600">
                <a:solidFill>
                  <a:schemeClr val="tx1"/>
                </a:solidFill>
                <a:latin typeface="Comic Sans MS" pitchFamily="66" charset="0"/>
                <a:ea typeface="MS PGothic" pitchFamily="34" charset="-128"/>
              </a:defRPr>
            </a:lvl7pPr>
            <a:lvl8pPr marL="3429000" indent="-228600" eaLnBrk="0" fontAlgn="base" hangingPunct="0">
              <a:spcBef>
                <a:spcPct val="20000"/>
              </a:spcBef>
              <a:spcAft>
                <a:spcPct val="0"/>
              </a:spcAft>
              <a:buChar char="»"/>
              <a:defRPr sz="1600">
                <a:solidFill>
                  <a:schemeClr val="tx1"/>
                </a:solidFill>
                <a:latin typeface="Comic Sans MS" pitchFamily="66" charset="0"/>
                <a:ea typeface="MS PGothic" pitchFamily="34" charset="-128"/>
              </a:defRPr>
            </a:lvl8pPr>
            <a:lvl9pPr marL="3886200" indent="-228600" eaLnBrk="0" fontAlgn="base" hangingPunct="0">
              <a:spcBef>
                <a:spcPct val="20000"/>
              </a:spcBef>
              <a:spcAft>
                <a:spcPct val="0"/>
              </a:spcAft>
              <a:buChar char="»"/>
              <a:defRPr sz="1600">
                <a:solidFill>
                  <a:schemeClr val="tx1"/>
                </a:solidFill>
                <a:latin typeface="Comic Sans MS" pitchFamily="66" charset="0"/>
                <a:ea typeface="MS PGothic" pitchFamily="34" charset="-128"/>
              </a:defRPr>
            </a:lvl9pPr>
          </a:lstStyle>
          <a:p>
            <a:pPr>
              <a:lnSpc>
                <a:spcPct val="85000"/>
              </a:lnSpc>
              <a:buClr>
                <a:srgbClr val="000099"/>
              </a:buClr>
              <a:defRPr/>
            </a:pPr>
            <a:r>
              <a:rPr lang="en-US" altLang="en-US" sz="2400" i="1">
                <a:solidFill>
                  <a:srgbClr val="000000"/>
                </a:solidFill>
              </a:rPr>
              <a:t>entry MPLS router uses RSVP-TE signaling protocol to set up MPLS forwarding at downstream routers</a:t>
            </a:r>
          </a:p>
        </p:txBody>
      </p:sp>
      <p:grpSp>
        <p:nvGrpSpPr>
          <p:cNvPr id="93191" name="Group 93190"/>
          <p:cNvGrpSpPr>
            <a:grpSpLocks/>
          </p:cNvGrpSpPr>
          <p:nvPr/>
        </p:nvGrpSpPr>
        <p:grpSpPr bwMode="auto">
          <a:xfrm>
            <a:off x="2882900" y="4541838"/>
            <a:ext cx="3109913" cy="1601787"/>
            <a:chOff x="2882348" y="4542181"/>
            <a:chExt cx="3109821" cy="1601125"/>
          </a:xfrm>
        </p:grpSpPr>
        <p:sp>
          <p:nvSpPr>
            <p:cNvPr id="72735" name="Right Arrow 93183"/>
            <p:cNvSpPr>
              <a:spLocks noChangeArrowheads="1"/>
            </p:cNvSpPr>
            <p:nvPr/>
          </p:nvSpPr>
          <p:spPr bwMode="auto">
            <a:xfrm rot="10800000">
              <a:off x="3876263" y="4542181"/>
              <a:ext cx="606286" cy="159027"/>
            </a:xfrm>
            <a:prstGeom prst="rightArrow">
              <a:avLst>
                <a:gd name="adj1" fmla="val 50000"/>
                <a:gd name="adj2" fmla="val 50003"/>
              </a:avLst>
            </a:prstGeom>
            <a:gradFill rotWithShape="1">
              <a:gsLst>
                <a:gs pos="0">
                  <a:srgbClr val="8CADEA"/>
                </a:gs>
                <a:gs pos="50000">
                  <a:srgbClr val="BACCF0"/>
                </a:gs>
                <a:gs pos="100000">
                  <a:srgbClr val="DEE6F7"/>
                </a:gs>
              </a:gsLst>
              <a:lin ang="0" scaled="1"/>
            </a:gradFill>
            <a:ln w="9525">
              <a:solidFill>
                <a:schemeClr val="tx1"/>
              </a:solidFill>
              <a:round/>
              <a:headEnd/>
              <a:tailEnd/>
            </a:ln>
          </p:spPr>
          <p:txBody>
            <a:bodyPr wrap="none"/>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Times New Roman" charset="0"/>
              </a:endParaRPr>
            </a:p>
          </p:txBody>
        </p:sp>
        <p:sp>
          <p:nvSpPr>
            <p:cNvPr id="72736" name="Right Arrow 112"/>
            <p:cNvSpPr>
              <a:spLocks noChangeArrowheads="1"/>
            </p:cNvSpPr>
            <p:nvPr/>
          </p:nvSpPr>
          <p:spPr bwMode="auto">
            <a:xfrm rot="13936672" flipV="1">
              <a:off x="3501914" y="5294505"/>
              <a:ext cx="790370" cy="144998"/>
            </a:xfrm>
            <a:prstGeom prst="rightArrow">
              <a:avLst>
                <a:gd name="adj1" fmla="val 50000"/>
                <a:gd name="adj2" fmla="val 49992"/>
              </a:avLst>
            </a:prstGeom>
            <a:gradFill rotWithShape="1">
              <a:gsLst>
                <a:gs pos="0">
                  <a:srgbClr val="8CADEA"/>
                </a:gs>
                <a:gs pos="50000">
                  <a:srgbClr val="BACCF0"/>
                </a:gs>
                <a:gs pos="100000">
                  <a:srgbClr val="DEE6F7"/>
                </a:gs>
              </a:gsLst>
              <a:lin ang="0" scaled="1"/>
            </a:gradFill>
            <a:ln w="9525">
              <a:solidFill>
                <a:schemeClr val="tx1"/>
              </a:solidFill>
              <a:round/>
              <a:headEnd/>
              <a:tailEnd/>
            </a:ln>
          </p:spPr>
          <p:txBody>
            <a:bodyPr wrap="none"/>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Times New Roman" charset="0"/>
              </a:endParaRPr>
            </a:p>
          </p:txBody>
        </p:sp>
        <p:sp>
          <p:nvSpPr>
            <p:cNvPr id="72737" name="Right Arrow 113"/>
            <p:cNvSpPr>
              <a:spLocks noChangeArrowheads="1"/>
            </p:cNvSpPr>
            <p:nvPr/>
          </p:nvSpPr>
          <p:spPr bwMode="auto">
            <a:xfrm rot="11901416" flipV="1">
              <a:off x="3896874" y="5246831"/>
              <a:ext cx="2095295" cy="178650"/>
            </a:xfrm>
            <a:prstGeom prst="rightArrow">
              <a:avLst>
                <a:gd name="adj1" fmla="val 50000"/>
                <a:gd name="adj2" fmla="val 50009"/>
              </a:avLst>
            </a:prstGeom>
            <a:gradFill rotWithShape="1">
              <a:gsLst>
                <a:gs pos="0">
                  <a:srgbClr val="8CADEA"/>
                </a:gs>
                <a:gs pos="50000">
                  <a:srgbClr val="BACCF0"/>
                </a:gs>
                <a:gs pos="100000">
                  <a:srgbClr val="DEE6F7"/>
                </a:gs>
              </a:gsLst>
              <a:lin ang="0" scaled="1"/>
            </a:gradFill>
            <a:ln w="9525">
              <a:solidFill>
                <a:schemeClr val="tx1"/>
              </a:solidFill>
              <a:round/>
              <a:headEnd/>
              <a:tailEnd/>
            </a:ln>
          </p:spPr>
          <p:txBody>
            <a:bodyPr wrap="none"/>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Times New Roman" charset="0"/>
              </a:endParaRPr>
            </a:p>
          </p:txBody>
        </p:sp>
        <p:sp>
          <p:nvSpPr>
            <p:cNvPr id="72738" name="TextBox 93184"/>
            <p:cNvSpPr txBox="1">
              <a:spLocks noChangeArrowheads="1"/>
            </p:cNvSpPr>
            <p:nvPr/>
          </p:nvSpPr>
          <p:spPr bwMode="auto">
            <a:xfrm>
              <a:off x="2882348" y="5396948"/>
              <a:ext cx="1159292" cy="7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nSpc>
                  <a:spcPts val="1700"/>
                </a:lnSpc>
                <a:spcBef>
                  <a:spcPct val="0"/>
                </a:spcBef>
                <a:buFontTx/>
                <a:buNone/>
              </a:pPr>
              <a:r>
                <a:rPr lang="en-US" altLang="en-US" sz="1800" i="1">
                  <a:solidFill>
                    <a:srgbClr val="0070C0"/>
                  </a:solidFill>
                  <a:latin typeface="Arial" charset="0"/>
                </a:rPr>
                <a:t>modified </a:t>
              </a:r>
            </a:p>
            <a:p>
              <a:pPr>
                <a:lnSpc>
                  <a:spcPts val="1700"/>
                </a:lnSpc>
                <a:spcBef>
                  <a:spcPct val="0"/>
                </a:spcBef>
                <a:buFontTx/>
                <a:buNone/>
              </a:pPr>
              <a:r>
                <a:rPr lang="en-US" altLang="en-US" sz="1800" i="1">
                  <a:solidFill>
                    <a:srgbClr val="0070C0"/>
                  </a:solidFill>
                  <a:latin typeface="Arial" charset="0"/>
                </a:rPr>
                <a:t>link state </a:t>
              </a:r>
            </a:p>
            <a:p>
              <a:pPr>
                <a:lnSpc>
                  <a:spcPts val="1700"/>
                </a:lnSpc>
                <a:spcBef>
                  <a:spcPct val="0"/>
                </a:spcBef>
                <a:buFontTx/>
                <a:buNone/>
              </a:pPr>
              <a:r>
                <a:rPr lang="en-US" altLang="en-US" sz="1800" i="1">
                  <a:solidFill>
                    <a:srgbClr val="0070C0"/>
                  </a:solidFill>
                  <a:latin typeface="Arial" charset="0"/>
                </a:rPr>
                <a:t>flooding</a:t>
              </a:r>
            </a:p>
          </p:txBody>
        </p:sp>
      </p:grpSp>
      <p:grpSp>
        <p:nvGrpSpPr>
          <p:cNvPr id="93192" name="Group 93191"/>
          <p:cNvGrpSpPr>
            <a:grpSpLocks/>
          </p:cNvGrpSpPr>
          <p:nvPr/>
        </p:nvGrpSpPr>
        <p:grpSpPr bwMode="auto">
          <a:xfrm>
            <a:off x="3887788" y="4187825"/>
            <a:ext cx="2166937" cy="1597025"/>
            <a:chOff x="6879226" y="3054627"/>
            <a:chExt cx="2167569" cy="1597693"/>
          </a:xfrm>
        </p:grpSpPr>
        <p:sp>
          <p:nvSpPr>
            <p:cNvPr id="72731" name="Right Arrow 119"/>
            <p:cNvSpPr>
              <a:spLocks noChangeArrowheads="1"/>
            </p:cNvSpPr>
            <p:nvPr/>
          </p:nvSpPr>
          <p:spPr bwMode="auto">
            <a:xfrm>
              <a:off x="6930889" y="3432312"/>
              <a:ext cx="606286" cy="159027"/>
            </a:xfrm>
            <a:prstGeom prst="rightArrow">
              <a:avLst>
                <a:gd name="adj1" fmla="val 50000"/>
                <a:gd name="adj2" fmla="val 50003"/>
              </a:avLst>
            </a:prstGeom>
            <a:gradFill rotWithShape="1">
              <a:gsLst>
                <a:gs pos="0">
                  <a:srgbClr val="EA8C8C"/>
                </a:gs>
                <a:gs pos="50000">
                  <a:srgbClr val="F0BABA"/>
                </a:gs>
                <a:gs pos="100000">
                  <a:srgbClr val="F7DEDE"/>
                </a:gs>
              </a:gsLst>
              <a:lin ang="0" scaled="1"/>
            </a:gradFill>
            <a:ln w="9525">
              <a:solidFill>
                <a:schemeClr val="tx1"/>
              </a:solidFill>
              <a:round/>
              <a:headEnd/>
              <a:tailEnd/>
            </a:ln>
          </p:spPr>
          <p:txBody>
            <a:bodyPr wrap="none"/>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Times New Roman" charset="0"/>
              </a:endParaRPr>
            </a:p>
          </p:txBody>
        </p:sp>
        <p:sp>
          <p:nvSpPr>
            <p:cNvPr id="72732" name="Right Arrow 120"/>
            <p:cNvSpPr>
              <a:spLocks noChangeArrowheads="1"/>
            </p:cNvSpPr>
            <p:nvPr/>
          </p:nvSpPr>
          <p:spPr bwMode="auto">
            <a:xfrm rot="3111092" flipV="1">
              <a:off x="6556540" y="4184636"/>
              <a:ext cx="790370" cy="144998"/>
            </a:xfrm>
            <a:prstGeom prst="rightArrow">
              <a:avLst>
                <a:gd name="adj1" fmla="val 50000"/>
                <a:gd name="adj2" fmla="val 49992"/>
              </a:avLst>
            </a:prstGeom>
            <a:gradFill rotWithShape="1">
              <a:gsLst>
                <a:gs pos="0">
                  <a:srgbClr val="EA8C8C"/>
                </a:gs>
                <a:gs pos="50000">
                  <a:srgbClr val="F0BABA"/>
                </a:gs>
                <a:gs pos="100000">
                  <a:srgbClr val="F7DEDE"/>
                </a:gs>
              </a:gsLst>
              <a:lin ang="0" scaled="1"/>
            </a:gradFill>
            <a:ln w="9525">
              <a:solidFill>
                <a:schemeClr val="tx1"/>
              </a:solidFill>
              <a:round/>
              <a:headEnd/>
              <a:tailEnd/>
            </a:ln>
          </p:spPr>
          <p:txBody>
            <a:bodyPr wrap="none"/>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Times New Roman" charset="0"/>
              </a:endParaRPr>
            </a:p>
          </p:txBody>
        </p:sp>
        <p:sp>
          <p:nvSpPr>
            <p:cNvPr id="72733" name="Right Arrow 121"/>
            <p:cNvSpPr>
              <a:spLocks noChangeArrowheads="1"/>
            </p:cNvSpPr>
            <p:nvPr/>
          </p:nvSpPr>
          <p:spPr bwMode="auto">
            <a:xfrm rot="1136798" flipV="1">
              <a:off x="6951500" y="4136962"/>
              <a:ext cx="2095295" cy="178650"/>
            </a:xfrm>
            <a:prstGeom prst="rightArrow">
              <a:avLst>
                <a:gd name="adj1" fmla="val 50000"/>
                <a:gd name="adj2" fmla="val 50009"/>
              </a:avLst>
            </a:prstGeom>
            <a:gradFill rotWithShape="1">
              <a:gsLst>
                <a:gs pos="0">
                  <a:srgbClr val="EA8C8C"/>
                </a:gs>
                <a:gs pos="50000">
                  <a:srgbClr val="F0BABA"/>
                </a:gs>
                <a:gs pos="100000">
                  <a:srgbClr val="F7DEDE"/>
                </a:gs>
              </a:gsLst>
              <a:lin ang="0" scaled="1"/>
            </a:gradFill>
            <a:ln w="9525">
              <a:solidFill>
                <a:schemeClr val="tx1"/>
              </a:solidFill>
              <a:round/>
              <a:headEnd/>
              <a:tailEnd/>
            </a:ln>
          </p:spPr>
          <p:txBody>
            <a:bodyPr wrap="none"/>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Times New Roman" charset="0"/>
              </a:endParaRPr>
            </a:p>
          </p:txBody>
        </p:sp>
        <p:sp>
          <p:nvSpPr>
            <p:cNvPr id="72734" name="TextBox 122"/>
            <p:cNvSpPr txBox="1">
              <a:spLocks noChangeArrowheads="1"/>
            </p:cNvSpPr>
            <p:nvPr/>
          </p:nvSpPr>
          <p:spPr bwMode="auto">
            <a:xfrm>
              <a:off x="7616687" y="3054627"/>
              <a:ext cx="1184940" cy="31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nSpc>
                  <a:spcPts val="1700"/>
                </a:lnSpc>
                <a:spcBef>
                  <a:spcPct val="0"/>
                </a:spcBef>
                <a:buFontTx/>
                <a:buNone/>
              </a:pPr>
              <a:r>
                <a:rPr lang="en-US" altLang="en-US" sz="1800" i="1">
                  <a:solidFill>
                    <a:srgbClr val="C00000"/>
                  </a:solidFill>
                  <a:latin typeface="Arial" charset="0"/>
                </a:rPr>
                <a:t>RSVP-TE</a:t>
              </a:r>
            </a:p>
          </p:txBody>
        </p:sp>
      </p:grpSp>
      <p:sp>
        <p:nvSpPr>
          <p:cNvPr id="3" name="灯片编号占位符 2"/>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DC537F49-033A-594A-B287-945C703BD832}" type="slidenum">
              <a:rPr lang="en-US" altLang="en-US" sz="1200" smtClean="0">
                <a:latin typeface="Comic Sans MS" charset="0"/>
              </a:rPr>
              <a:pPr>
                <a:defRPr/>
              </a:pPr>
              <a:t>33</a:t>
            </a:fld>
            <a:endParaRPr lang="en-US" altLang="en-US" sz="1200">
              <a:latin typeface="Comic Sans MS" charset="0"/>
            </a:endParaRPr>
          </a:p>
        </p:txBody>
      </p:sp>
      <p:sp>
        <p:nvSpPr>
          <p:cNvPr id="116" name="页脚占位符 1"/>
          <p:cNvSpPr>
            <a:spLocks noGrp="1"/>
          </p:cNvSpPr>
          <p:nvPr>
            <p:ph type="ftr" sz="quarter" idx="10"/>
          </p:nvPr>
        </p:nvSpPr>
        <p:spPr>
          <a:xfrm>
            <a:off x="685800" y="6248400"/>
            <a:ext cx="3581400" cy="304800"/>
          </a:xfrm>
        </p:spPr>
        <p:txBody>
          <a:bodyPr/>
          <a:lstStyle/>
          <a:p>
            <a:pPr>
              <a:defRPr/>
            </a:pPr>
            <a:r>
              <a:rPr lang="en-US" dirty="0"/>
              <a:t>CSci4211:           Network Data Plane Part 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93191"/>
                                        </p:tgtEl>
                                        <p:attrNameLst>
                                          <p:attrName>style.visibility</p:attrName>
                                        </p:attrNameLst>
                                      </p:cBhvr>
                                      <p:to>
                                        <p:strVal val="visible"/>
                                      </p:to>
                                    </p:set>
                                    <p:animEffect transition="in" filter="wipe(right)">
                                      <p:cBhvr>
                                        <p:cTn id="7" dur="500"/>
                                        <p:tgtEl>
                                          <p:spTgt spid="931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5"/>
                                        </p:tgtEl>
                                        <p:attrNameLst>
                                          <p:attrName>style.visibility</p:attrName>
                                        </p:attrNameLst>
                                      </p:cBhvr>
                                      <p:to>
                                        <p:strVal val="visible"/>
                                      </p:to>
                                    </p:set>
                                    <p:animEffect transition="in" filter="fade">
                                      <p:cBhvr>
                                        <p:cTn id="12" dur="500"/>
                                        <p:tgtEl>
                                          <p:spTgt spid="115"/>
                                        </p:tgtEl>
                                      </p:cBhvr>
                                    </p:animEffect>
                                  </p:childTnLst>
                                </p:cTn>
                              </p:par>
                              <p:par>
                                <p:cTn id="13" presetID="10" presetClass="exit" presetSubtype="0" fill="hold" nodeType="withEffect">
                                  <p:stCondLst>
                                    <p:cond delay="0"/>
                                  </p:stCondLst>
                                  <p:childTnLst>
                                    <p:animEffect transition="out" filter="fade">
                                      <p:cBhvr>
                                        <p:cTn id="14" dur="500"/>
                                        <p:tgtEl>
                                          <p:spTgt spid="93191"/>
                                        </p:tgtEl>
                                      </p:cBhvr>
                                    </p:animEffect>
                                    <p:set>
                                      <p:cBhvr>
                                        <p:cTn id="15" dur="1" fill="hold">
                                          <p:stCondLst>
                                            <p:cond delay="499"/>
                                          </p:stCondLst>
                                        </p:cTn>
                                        <p:tgtEl>
                                          <p:spTgt spid="93191"/>
                                        </p:tgtEl>
                                        <p:attrNameLst>
                                          <p:attrName>style.visibility</p:attrName>
                                        </p:attrNameLst>
                                      </p:cBhvr>
                                      <p:to>
                                        <p:strVal val="hidden"/>
                                      </p:to>
                                    </p:set>
                                  </p:childTnLst>
                                </p:cTn>
                              </p:par>
                            </p:childTnLst>
                          </p:cTn>
                        </p:par>
                        <p:par>
                          <p:cTn id="16" fill="hold" nodeType="afterGroup">
                            <p:stCondLst>
                              <p:cond delay="500"/>
                            </p:stCondLst>
                            <p:childTnLst>
                              <p:par>
                                <p:cTn id="17" presetID="22" presetClass="entr" presetSubtype="8" fill="hold" nodeType="afterEffect">
                                  <p:stCondLst>
                                    <p:cond delay="0"/>
                                  </p:stCondLst>
                                  <p:childTnLst>
                                    <p:set>
                                      <p:cBhvr>
                                        <p:cTn id="18" dur="1" fill="hold">
                                          <p:stCondLst>
                                            <p:cond delay="0"/>
                                          </p:stCondLst>
                                        </p:cTn>
                                        <p:tgtEl>
                                          <p:spTgt spid="93192"/>
                                        </p:tgtEl>
                                        <p:attrNameLst>
                                          <p:attrName>style.visibility</p:attrName>
                                        </p:attrNameLst>
                                      </p:cBhvr>
                                      <p:to>
                                        <p:strVal val="visible"/>
                                      </p:to>
                                    </p:set>
                                    <p:animEffect transition="in" filter="wipe(left)">
                                      <p:cBhvr>
                                        <p:cTn id="19" dur="500"/>
                                        <p:tgtEl>
                                          <p:spTgt spid="93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753" name="Group 147"/>
          <p:cNvGrpSpPr>
            <a:grpSpLocks/>
          </p:cNvGrpSpPr>
          <p:nvPr/>
        </p:nvGrpSpPr>
        <p:grpSpPr bwMode="auto">
          <a:xfrm>
            <a:off x="1143000" y="1066800"/>
            <a:ext cx="6276975" cy="4973638"/>
            <a:chOff x="734" y="1014"/>
            <a:chExt cx="3954" cy="3133"/>
          </a:xfrm>
        </p:grpSpPr>
        <p:sp>
          <p:nvSpPr>
            <p:cNvPr id="424962" name="Freeform 2"/>
            <p:cNvSpPr>
              <a:spLocks/>
            </p:cNvSpPr>
            <p:nvPr/>
          </p:nvSpPr>
          <p:spPr bwMode="auto">
            <a:xfrm>
              <a:off x="1105" y="3325"/>
              <a:ext cx="1551" cy="264"/>
            </a:xfrm>
            <a:custGeom>
              <a:avLst/>
              <a:gdLst>
                <a:gd name="T0" fmla="*/ 1263 w 1551"/>
                <a:gd name="T1" fmla="*/ 8 h 264"/>
                <a:gd name="T2" fmla="*/ 0 w 1551"/>
                <a:gd name="T3" fmla="*/ 264 h 264"/>
                <a:gd name="T4" fmla="*/ 1536 w 1551"/>
                <a:gd name="T5" fmla="*/ 264 h 264"/>
                <a:gd name="T6" fmla="*/ 1551 w 1551"/>
                <a:gd name="T7" fmla="*/ 0 h 264"/>
                <a:gd name="T8" fmla="*/ 1263 w 1551"/>
                <a:gd name="T9" fmla="*/ 8 h 2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1" h="264">
                  <a:moveTo>
                    <a:pt x="1263" y="8"/>
                  </a:moveTo>
                  <a:lnTo>
                    <a:pt x="0" y="264"/>
                  </a:lnTo>
                  <a:lnTo>
                    <a:pt x="1536" y="264"/>
                  </a:lnTo>
                  <a:lnTo>
                    <a:pt x="1551" y="0"/>
                  </a:lnTo>
                  <a:lnTo>
                    <a:pt x="1263" y="8"/>
                  </a:lnTo>
                  <a:close/>
                </a:path>
              </a:pathLst>
            </a:custGeom>
            <a:gradFill rotWithShape="1">
              <a:gsLst>
                <a:gs pos="0">
                  <a:srgbClr val="969696"/>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4963" name="Freeform 3"/>
            <p:cNvSpPr>
              <a:spLocks/>
            </p:cNvSpPr>
            <p:nvPr/>
          </p:nvSpPr>
          <p:spPr bwMode="auto">
            <a:xfrm>
              <a:off x="2830" y="3355"/>
              <a:ext cx="1542" cy="364"/>
            </a:xfrm>
            <a:custGeom>
              <a:avLst/>
              <a:gdLst>
                <a:gd name="T0" fmla="*/ 839 w 1542"/>
                <a:gd name="T1" fmla="*/ 8 h 364"/>
                <a:gd name="T2" fmla="*/ 0 w 1542"/>
                <a:gd name="T3" fmla="*/ 364 h 364"/>
                <a:gd name="T4" fmla="*/ 1542 w 1542"/>
                <a:gd name="T5" fmla="*/ 364 h 364"/>
                <a:gd name="T6" fmla="*/ 1127 w 1542"/>
                <a:gd name="T7" fmla="*/ 0 h 364"/>
                <a:gd name="T8" fmla="*/ 839 w 1542"/>
                <a:gd name="T9" fmla="*/ 8 h 3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2" h="364">
                  <a:moveTo>
                    <a:pt x="839" y="8"/>
                  </a:moveTo>
                  <a:lnTo>
                    <a:pt x="0" y="364"/>
                  </a:lnTo>
                  <a:lnTo>
                    <a:pt x="1542" y="364"/>
                  </a:lnTo>
                  <a:lnTo>
                    <a:pt x="1127" y="0"/>
                  </a:lnTo>
                  <a:lnTo>
                    <a:pt x="839" y="8"/>
                  </a:lnTo>
                  <a:close/>
                </a:path>
              </a:pathLst>
            </a:custGeom>
            <a:gradFill rotWithShape="1">
              <a:gsLst>
                <a:gs pos="0">
                  <a:srgbClr val="969696"/>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4964" name="Freeform 4"/>
            <p:cNvSpPr>
              <a:spLocks/>
            </p:cNvSpPr>
            <p:nvPr/>
          </p:nvSpPr>
          <p:spPr bwMode="auto">
            <a:xfrm>
              <a:off x="1187" y="1957"/>
              <a:ext cx="1533" cy="503"/>
            </a:xfrm>
            <a:custGeom>
              <a:avLst/>
              <a:gdLst>
                <a:gd name="T0" fmla="*/ 808 w 1533"/>
                <a:gd name="T1" fmla="*/ 503 h 503"/>
                <a:gd name="T2" fmla="*/ 1533 w 1533"/>
                <a:gd name="T3" fmla="*/ 0 h 503"/>
                <a:gd name="T4" fmla="*/ 0 w 1533"/>
                <a:gd name="T5" fmla="*/ 0 h 503"/>
                <a:gd name="T6" fmla="*/ 685 w 1533"/>
                <a:gd name="T7" fmla="*/ 481 h 503"/>
                <a:gd name="T8" fmla="*/ 808 w 1533"/>
                <a:gd name="T9" fmla="*/ 503 h 5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33" h="503">
                  <a:moveTo>
                    <a:pt x="808" y="503"/>
                  </a:moveTo>
                  <a:lnTo>
                    <a:pt x="1533" y="0"/>
                  </a:lnTo>
                  <a:lnTo>
                    <a:pt x="0" y="0"/>
                  </a:lnTo>
                  <a:lnTo>
                    <a:pt x="685" y="481"/>
                  </a:lnTo>
                  <a:lnTo>
                    <a:pt x="808" y="503"/>
                  </a:lnTo>
                  <a:close/>
                </a:path>
              </a:pathLst>
            </a:custGeom>
            <a:gradFill rotWithShape="1">
              <a:gsLst>
                <a:gs pos="0">
                  <a:srgbClr val="FFFFFF"/>
                </a:gs>
                <a:gs pos="100000">
                  <a:srgbClr val="969696"/>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4965" name="Freeform 5"/>
            <p:cNvSpPr>
              <a:spLocks/>
            </p:cNvSpPr>
            <p:nvPr/>
          </p:nvSpPr>
          <p:spPr bwMode="auto">
            <a:xfrm>
              <a:off x="2868" y="2152"/>
              <a:ext cx="1631" cy="322"/>
            </a:xfrm>
            <a:custGeom>
              <a:avLst/>
              <a:gdLst>
                <a:gd name="T0" fmla="*/ 123 w 1631"/>
                <a:gd name="T1" fmla="*/ 322 h 322"/>
                <a:gd name="T2" fmla="*/ 1631 w 1631"/>
                <a:gd name="T3" fmla="*/ 0 h 322"/>
                <a:gd name="T4" fmla="*/ 89 w 1631"/>
                <a:gd name="T5" fmla="*/ 0 h 322"/>
                <a:gd name="T6" fmla="*/ 0 w 1631"/>
                <a:gd name="T7" fmla="*/ 300 h 322"/>
                <a:gd name="T8" fmla="*/ 123 w 1631"/>
                <a:gd name="T9" fmla="*/ 322 h 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31" h="322">
                  <a:moveTo>
                    <a:pt x="123" y="322"/>
                  </a:moveTo>
                  <a:lnTo>
                    <a:pt x="1631" y="0"/>
                  </a:lnTo>
                  <a:lnTo>
                    <a:pt x="89" y="0"/>
                  </a:lnTo>
                  <a:lnTo>
                    <a:pt x="0" y="300"/>
                  </a:lnTo>
                  <a:lnTo>
                    <a:pt x="123" y="322"/>
                  </a:lnTo>
                  <a:close/>
                </a:path>
              </a:pathLst>
            </a:custGeom>
            <a:gradFill rotWithShape="1">
              <a:gsLst>
                <a:gs pos="0">
                  <a:srgbClr val="FFFFFF"/>
                </a:gs>
                <a:gs pos="100000">
                  <a:srgbClr val="969696"/>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grpSp>
          <p:nvGrpSpPr>
            <p:cNvPr id="74761" name="Group 6"/>
            <p:cNvGrpSpPr>
              <a:grpSpLocks/>
            </p:cNvGrpSpPr>
            <p:nvPr/>
          </p:nvGrpSpPr>
          <p:grpSpPr bwMode="auto">
            <a:xfrm>
              <a:off x="3517" y="3102"/>
              <a:ext cx="483" cy="273"/>
              <a:chOff x="3600" y="219"/>
              <a:chExt cx="360" cy="175"/>
            </a:xfrm>
          </p:grpSpPr>
          <p:sp>
            <p:nvSpPr>
              <p:cNvPr id="424967" name="Oval 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424968" name="Line 8"/>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4969" name="Line 9"/>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4970" name="Rectangle 10"/>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endParaRPr lang="en-US" altLang="en-US"/>
              </a:p>
            </p:txBody>
          </p:sp>
          <p:sp>
            <p:nvSpPr>
              <p:cNvPr id="424971" name="Oval 1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grpSp>
            <p:nvGrpSpPr>
              <p:cNvPr id="74893" name="Group 12"/>
              <p:cNvGrpSpPr>
                <a:grpSpLocks/>
              </p:cNvGrpSpPr>
              <p:nvPr/>
            </p:nvGrpSpPr>
            <p:grpSpPr bwMode="auto">
              <a:xfrm>
                <a:off x="3686" y="244"/>
                <a:ext cx="177" cy="66"/>
                <a:chOff x="2848" y="848"/>
                <a:chExt cx="140" cy="98"/>
              </a:xfrm>
            </p:grpSpPr>
            <p:sp>
              <p:nvSpPr>
                <p:cNvPr id="424973" name="Line 1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4974" name="Line 1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4975" name="Line 1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74894" name="Group 16"/>
              <p:cNvGrpSpPr>
                <a:grpSpLocks/>
              </p:cNvGrpSpPr>
              <p:nvPr/>
            </p:nvGrpSpPr>
            <p:grpSpPr bwMode="auto">
              <a:xfrm flipV="1">
                <a:off x="3686" y="243"/>
                <a:ext cx="177" cy="66"/>
                <a:chOff x="2848" y="848"/>
                <a:chExt cx="140" cy="98"/>
              </a:xfrm>
            </p:grpSpPr>
            <p:sp>
              <p:nvSpPr>
                <p:cNvPr id="424977" name="Line 1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4978" name="Line 1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4979" name="Line 1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74762" name="Group 20"/>
            <p:cNvGrpSpPr>
              <a:grpSpLocks/>
            </p:cNvGrpSpPr>
            <p:nvPr/>
          </p:nvGrpSpPr>
          <p:grpSpPr bwMode="auto">
            <a:xfrm>
              <a:off x="2367" y="3099"/>
              <a:ext cx="483" cy="273"/>
              <a:chOff x="3600" y="219"/>
              <a:chExt cx="360" cy="175"/>
            </a:xfrm>
          </p:grpSpPr>
          <p:sp>
            <p:nvSpPr>
              <p:cNvPr id="424981" name="Oval 2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424982" name="Line 22"/>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4983" name="Line 23"/>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4984" name="Rectangle 24"/>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endParaRPr lang="en-US" altLang="en-US"/>
              </a:p>
            </p:txBody>
          </p:sp>
          <p:sp>
            <p:nvSpPr>
              <p:cNvPr id="424985" name="Oval 2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grpSp>
            <p:nvGrpSpPr>
              <p:cNvPr id="74880" name="Group 26"/>
              <p:cNvGrpSpPr>
                <a:grpSpLocks/>
              </p:cNvGrpSpPr>
              <p:nvPr/>
            </p:nvGrpSpPr>
            <p:grpSpPr bwMode="auto">
              <a:xfrm>
                <a:off x="3686" y="244"/>
                <a:ext cx="177" cy="66"/>
                <a:chOff x="2848" y="848"/>
                <a:chExt cx="140" cy="98"/>
              </a:xfrm>
            </p:grpSpPr>
            <p:sp>
              <p:nvSpPr>
                <p:cNvPr id="424987" name="Line 2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4988" name="Line 2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4989" name="Line 2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74881" name="Group 30"/>
              <p:cNvGrpSpPr>
                <a:grpSpLocks/>
              </p:cNvGrpSpPr>
              <p:nvPr/>
            </p:nvGrpSpPr>
            <p:grpSpPr bwMode="auto">
              <a:xfrm flipV="1">
                <a:off x="3686" y="243"/>
                <a:ext cx="177" cy="66"/>
                <a:chOff x="2848" y="848"/>
                <a:chExt cx="140" cy="98"/>
              </a:xfrm>
            </p:grpSpPr>
            <p:sp>
              <p:nvSpPr>
                <p:cNvPr id="424991" name="Line 3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4992" name="Line 3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4993" name="Line 33"/>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74763" name="Group 34"/>
            <p:cNvGrpSpPr>
              <a:grpSpLocks/>
            </p:cNvGrpSpPr>
            <p:nvPr/>
          </p:nvGrpSpPr>
          <p:grpSpPr bwMode="auto">
            <a:xfrm>
              <a:off x="2590" y="2458"/>
              <a:ext cx="483" cy="273"/>
              <a:chOff x="3600" y="219"/>
              <a:chExt cx="360" cy="175"/>
            </a:xfrm>
          </p:grpSpPr>
          <p:sp>
            <p:nvSpPr>
              <p:cNvPr id="424995" name="Oval 3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424996" name="Line 36"/>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4997" name="Line 37"/>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4998" name="Rectangle 38"/>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endParaRPr lang="en-US" altLang="en-US"/>
              </a:p>
            </p:txBody>
          </p:sp>
          <p:sp>
            <p:nvSpPr>
              <p:cNvPr id="424999" name="Oval 3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grpSp>
            <p:nvGrpSpPr>
              <p:cNvPr id="74867" name="Group 40"/>
              <p:cNvGrpSpPr>
                <a:grpSpLocks/>
              </p:cNvGrpSpPr>
              <p:nvPr/>
            </p:nvGrpSpPr>
            <p:grpSpPr bwMode="auto">
              <a:xfrm>
                <a:off x="3686" y="244"/>
                <a:ext cx="177" cy="66"/>
                <a:chOff x="2848" y="848"/>
                <a:chExt cx="140" cy="98"/>
              </a:xfrm>
            </p:grpSpPr>
            <p:sp>
              <p:nvSpPr>
                <p:cNvPr id="425001" name="Line 4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5002" name="Line 4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5003" name="Line 43"/>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74868" name="Group 44"/>
              <p:cNvGrpSpPr>
                <a:grpSpLocks/>
              </p:cNvGrpSpPr>
              <p:nvPr/>
            </p:nvGrpSpPr>
            <p:grpSpPr bwMode="auto">
              <a:xfrm flipV="1">
                <a:off x="3686" y="243"/>
                <a:ext cx="177" cy="66"/>
                <a:chOff x="2848" y="848"/>
                <a:chExt cx="140" cy="98"/>
              </a:xfrm>
            </p:grpSpPr>
            <p:sp>
              <p:nvSpPr>
                <p:cNvPr id="425005" name="Line 4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5006" name="Line 4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5007" name="Line 4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74764" name="Group 48"/>
            <p:cNvGrpSpPr>
              <a:grpSpLocks/>
            </p:cNvGrpSpPr>
            <p:nvPr/>
          </p:nvGrpSpPr>
          <p:grpSpPr bwMode="auto">
            <a:xfrm>
              <a:off x="1691" y="2455"/>
              <a:ext cx="483" cy="273"/>
              <a:chOff x="3600" y="219"/>
              <a:chExt cx="360" cy="175"/>
            </a:xfrm>
          </p:grpSpPr>
          <p:sp>
            <p:nvSpPr>
              <p:cNvPr id="425009" name="Oval 4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425010" name="Line 50"/>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5011" name="Line 51"/>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5012" name="Rectangle 52"/>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endParaRPr lang="en-US" altLang="en-US"/>
              </a:p>
            </p:txBody>
          </p:sp>
          <p:sp>
            <p:nvSpPr>
              <p:cNvPr id="425013" name="Oval 5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grpSp>
            <p:nvGrpSpPr>
              <p:cNvPr id="74854" name="Group 54"/>
              <p:cNvGrpSpPr>
                <a:grpSpLocks/>
              </p:cNvGrpSpPr>
              <p:nvPr/>
            </p:nvGrpSpPr>
            <p:grpSpPr bwMode="auto">
              <a:xfrm>
                <a:off x="3686" y="244"/>
                <a:ext cx="177" cy="66"/>
                <a:chOff x="2848" y="848"/>
                <a:chExt cx="140" cy="98"/>
              </a:xfrm>
            </p:grpSpPr>
            <p:sp>
              <p:nvSpPr>
                <p:cNvPr id="425015" name="Line 5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5016" name="Line 5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5017" name="Line 5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74855" name="Group 58"/>
              <p:cNvGrpSpPr>
                <a:grpSpLocks/>
              </p:cNvGrpSpPr>
              <p:nvPr/>
            </p:nvGrpSpPr>
            <p:grpSpPr bwMode="auto">
              <a:xfrm flipV="1">
                <a:off x="3686" y="243"/>
                <a:ext cx="177" cy="66"/>
                <a:chOff x="2848" y="848"/>
                <a:chExt cx="140" cy="98"/>
              </a:xfrm>
            </p:grpSpPr>
            <p:sp>
              <p:nvSpPr>
                <p:cNvPr id="425019" name="Line 5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5020" name="Line 6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5021" name="Line 6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74765" name="Group 62"/>
            <p:cNvGrpSpPr>
              <a:grpSpLocks/>
            </p:cNvGrpSpPr>
            <p:nvPr/>
          </p:nvGrpSpPr>
          <p:grpSpPr bwMode="auto">
            <a:xfrm>
              <a:off x="734" y="2010"/>
              <a:ext cx="483" cy="273"/>
              <a:chOff x="589" y="1281"/>
              <a:chExt cx="483" cy="273"/>
            </a:xfrm>
          </p:grpSpPr>
          <p:sp>
            <p:nvSpPr>
              <p:cNvPr id="425023" name="Oval 63"/>
              <p:cNvSpPr>
                <a:spLocks noChangeArrowheads="1"/>
              </p:cNvSpPr>
              <p:nvPr/>
            </p:nvSpPr>
            <p:spPr bwMode="auto">
              <a:xfrm>
                <a:off x="593" y="1403"/>
                <a:ext cx="479" cy="151"/>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425024" name="Line 64"/>
              <p:cNvSpPr>
                <a:spLocks noChangeShapeType="1"/>
              </p:cNvSpPr>
              <p:nvPr/>
            </p:nvSpPr>
            <p:spPr bwMode="auto">
              <a:xfrm>
                <a:off x="591" y="1376"/>
                <a:ext cx="0" cy="1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5025" name="Line 65"/>
              <p:cNvSpPr>
                <a:spLocks noChangeShapeType="1"/>
              </p:cNvSpPr>
              <p:nvPr/>
            </p:nvSpPr>
            <p:spPr bwMode="auto">
              <a:xfrm>
                <a:off x="1068" y="1368"/>
                <a:ext cx="4"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5026" name="Rectangle 66"/>
              <p:cNvSpPr>
                <a:spLocks noChangeArrowheads="1"/>
              </p:cNvSpPr>
              <p:nvPr/>
            </p:nvSpPr>
            <p:spPr bwMode="auto">
              <a:xfrm>
                <a:off x="597" y="1390"/>
                <a:ext cx="471" cy="9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endParaRPr lang="en-US" altLang="en-US"/>
              </a:p>
            </p:txBody>
          </p:sp>
          <p:sp>
            <p:nvSpPr>
              <p:cNvPr id="425027" name="Oval 67"/>
              <p:cNvSpPr>
                <a:spLocks noChangeArrowheads="1"/>
              </p:cNvSpPr>
              <p:nvPr/>
            </p:nvSpPr>
            <p:spPr bwMode="auto">
              <a:xfrm>
                <a:off x="589" y="1281"/>
                <a:ext cx="479" cy="17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grpSp>
            <p:nvGrpSpPr>
              <p:cNvPr id="74841" name="Group 68"/>
              <p:cNvGrpSpPr>
                <a:grpSpLocks/>
              </p:cNvGrpSpPr>
              <p:nvPr/>
            </p:nvGrpSpPr>
            <p:grpSpPr bwMode="auto">
              <a:xfrm>
                <a:off x="704" y="1320"/>
                <a:ext cx="238" cy="103"/>
                <a:chOff x="2848" y="848"/>
                <a:chExt cx="140" cy="98"/>
              </a:xfrm>
            </p:grpSpPr>
            <p:sp>
              <p:nvSpPr>
                <p:cNvPr id="425029" name="Line 6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5030" name="Line 7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5031" name="Line 7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74842" name="Group 72"/>
              <p:cNvGrpSpPr>
                <a:grpSpLocks/>
              </p:cNvGrpSpPr>
              <p:nvPr/>
            </p:nvGrpSpPr>
            <p:grpSpPr bwMode="auto">
              <a:xfrm flipV="1">
                <a:off x="704" y="1318"/>
                <a:ext cx="238" cy="103"/>
                <a:chOff x="2848" y="848"/>
                <a:chExt cx="140" cy="98"/>
              </a:xfrm>
            </p:grpSpPr>
            <p:sp>
              <p:nvSpPr>
                <p:cNvPr id="425033" name="Line 7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5034" name="Line 7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5035" name="Line 7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sp>
          <p:nvSpPr>
            <p:cNvPr id="425036" name="Line 76"/>
            <p:cNvSpPr>
              <a:spLocks noChangeShapeType="1"/>
            </p:cNvSpPr>
            <p:nvPr/>
          </p:nvSpPr>
          <p:spPr bwMode="auto">
            <a:xfrm>
              <a:off x="1219" y="2163"/>
              <a:ext cx="480" cy="3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5037" name="Line 77"/>
            <p:cNvSpPr>
              <a:spLocks noChangeShapeType="1"/>
            </p:cNvSpPr>
            <p:nvPr/>
          </p:nvSpPr>
          <p:spPr bwMode="auto">
            <a:xfrm flipV="1">
              <a:off x="1249" y="2607"/>
              <a:ext cx="46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5038" name="Line 78"/>
            <p:cNvSpPr>
              <a:spLocks noChangeShapeType="1"/>
            </p:cNvSpPr>
            <p:nvPr/>
          </p:nvSpPr>
          <p:spPr bwMode="auto">
            <a:xfrm flipV="1">
              <a:off x="2173" y="2607"/>
              <a:ext cx="4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5039" name="Line 79"/>
            <p:cNvSpPr>
              <a:spLocks noChangeShapeType="1"/>
            </p:cNvSpPr>
            <p:nvPr/>
          </p:nvSpPr>
          <p:spPr bwMode="auto">
            <a:xfrm>
              <a:off x="2077" y="2709"/>
              <a:ext cx="354" cy="41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5040" name="Line 80"/>
            <p:cNvSpPr>
              <a:spLocks noChangeShapeType="1"/>
            </p:cNvSpPr>
            <p:nvPr/>
          </p:nvSpPr>
          <p:spPr bwMode="auto">
            <a:xfrm>
              <a:off x="2869" y="3261"/>
              <a:ext cx="65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5041" name="Line 81"/>
            <p:cNvSpPr>
              <a:spLocks noChangeShapeType="1"/>
            </p:cNvSpPr>
            <p:nvPr/>
          </p:nvSpPr>
          <p:spPr bwMode="auto">
            <a:xfrm>
              <a:off x="3049" y="2679"/>
              <a:ext cx="528" cy="4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5042" name="Line 82"/>
            <p:cNvSpPr>
              <a:spLocks noChangeShapeType="1"/>
            </p:cNvSpPr>
            <p:nvPr/>
          </p:nvSpPr>
          <p:spPr bwMode="auto">
            <a:xfrm>
              <a:off x="4003" y="3249"/>
              <a:ext cx="44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5043" name="Text Box 83"/>
            <p:cNvSpPr txBox="1">
              <a:spLocks noChangeArrowheads="1"/>
            </p:cNvSpPr>
            <p:nvPr/>
          </p:nvSpPr>
          <p:spPr bwMode="auto">
            <a:xfrm>
              <a:off x="3656" y="3375"/>
              <a:ext cx="3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800">
                  <a:latin typeface="Arial" charset="0"/>
                  <a:ea typeface="ＭＳ Ｐゴシック" charset="0"/>
                </a:rPr>
                <a:t>R1</a:t>
              </a:r>
            </a:p>
          </p:txBody>
        </p:sp>
        <p:sp>
          <p:nvSpPr>
            <p:cNvPr id="425044" name="Text Box 84"/>
            <p:cNvSpPr txBox="1">
              <a:spLocks noChangeArrowheads="1"/>
            </p:cNvSpPr>
            <p:nvPr/>
          </p:nvSpPr>
          <p:spPr bwMode="auto">
            <a:xfrm>
              <a:off x="2482" y="3361"/>
              <a:ext cx="3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800">
                  <a:latin typeface="Arial" charset="0"/>
                  <a:ea typeface="ＭＳ Ｐゴシック" charset="0"/>
                </a:rPr>
                <a:t>R2</a:t>
              </a:r>
            </a:p>
          </p:txBody>
        </p:sp>
        <p:sp>
          <p:nvSpPr>
            <p:cNvPr id="425045" name="Text Box 85"/>
            <p:cNvSpPr txBox="1">
              <a:spLocks noChangeArrowheads="1"/>
            </p:cNvSpPr>
            <p:nvPr/>
          </p:nvSpPr>
          <p:spPr bwMode="auto">
            <a:xfrm>
              <a:off x="3693" y="2492"/>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800">
                  <a:latin typeface="Arial" charset="0"/>
                  <a:ea typeface="ＭＳ Ｐゴシック" charset="0"/>
                </a:rPr>
                <a:t>D</a:t>
              </a:r>
            </a:p>
          </p:txBody>
        </p:sp>
        <p:sp>
          <p:nvSpPr>
            <p:cNvPr id="425046" name="Text Box 86"/>
            <p:cNvSpPr txBox="1">
              <a:spLocks noChangeArrowheads="1"/>
            </p:cNvSpPr>
            <p:nvPr/>
          </p:nvSpPr>
          <p:spPr bwMode="auto">
            <a:xfrm>
              <a:off x="2725" y="2730"/>
              <a:ext cx="3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800">
                  <a:latin typeface="Arial" charset="0"/>
                  <a:ea typeface="ＭＳ Ｐゴシック" charset="0"/>
                </a:rPr>
                <a:t>R3</a:t>
              </a:r>
            </a:p>
          </p:txBody>
        </p:sp>
        <p:sp>
          <p:nvSpPr>
            <p:cNvPr id="425047" name="Text Box 87"/>
            <p:cNvSpPr txBox="1">
              <a:spLocks noChangeArrowheads="1"/>
            </p:cNvSpPr>
            <p:nvPr/>
          </p:nvSpPr>
          <p:spPr bwMode="auto">
            <a:xfrm>
              <a:off x="1796" y="2741"/>
              <a:ext cx="3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800">
                  <a:latin typeface="Arial" charset="0"/>
                  <a:ea typeface="ＭＳ Ｐゴシック" charset="0"/>
                </a:rPr>
                <a:t>R4</a:t>
              </a:r>
            </a:p>
          </p:txBody>
        </p:sp>
        <p:grpSp>
          <p:nvGrpSpPr>
            <p:cNvPr id="74778" name="Group 88"/>
            <p:cNvGrpSpPr>
              <a:grpSpLocks/>
            </p:cNvGrpSpPr>
            <p:nvPr/>
          </p:nvGrpSpPr>
          <p:grpSpPr bwMode="auto">
            <a:xfrm>
              <a:off x="763" y="2606"/>
              <a:ext cx="483" cy="273"/>
              <a:chOff x="589" y="1281"/>
              <a:chExt cx="483" cy="273"/>
            </a:xfrm>
          </p:grpSpPr>
          <p:sp>
            <p:nvSpPr>
              <p:cNvPr id="425049" name="Oval 89"/>
              <p:cNvSpPr>
                <a:spLocks noChangeArrowheads="1"/>
              </p:cNvSpPr>
              <p:nvPr/>
            </p:nvSpPr>
            <p:spPr bwMode="auto">
              <a:xfrm>
                <a:off x="593" y="1403"/>
                <a:ext cx="479" cy="151"/>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425050" name="Line 90"/>
              <p:cNvSpPr>
                <a:spLocks noChangeShapeType="1"/>
              </p:cNvSpPr>
              <p:nvPr/>
            </p:nvSpPr>
            <p:spPr bwMode="auto">
              <a:xfrm>
                <a:off x="591" y="1376"/>
                <a:ext cx="0" cy="1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5051" name="Line 91"/>
              <p:cNvSpPr>
                <a:spLocks noChangeShapeType="1"/>
              </p:cNvSpPr>
              <p:nvPr/>
            </p:nvSpPr>
            <p:spPr bwMode="auto">
              <a:xfrm>
                <a:off x="1068" y="1368"/>
                <a:ext cx="4"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5052" name="Rectangle 92"/>
              <p:cNvSpPr>
                <a:spLocks noChangeArrowheads="1"/>
              </p:cNvSpPr>
              <p:nvPr/>
            </p:nvSpPr>
            <p:spPr bwMode="auto">
              <a:xfrm>
                <a:off x="597" y="1390"/>
                <a:ext cx="471" cy="9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endParaRPr lang="en-US" altLang="en-US"/>
              </a:p>
            </p:txBody>
          </p:sp>
          <p:sp>
            <p:nvSpPr>
              <p:cNvPr id="425053" name="Oval 93"/>
              <p:cNvSpPr>
                <a:spLocks noChangeArrowheads="1"/>
              </p:cNvSpPr>
              <p:nvPr/>
            </p:nvSpPr>
            <p:spPr bwMode="auto">
              <a:xfrm>
                <a:off x="589" y="1281"/>
                <a:ext cx="479" cy="17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grpSp>
            <p:nvGrpSpPr>
              <p:cNvPr id="74828" name="Group 94"/>
              <p:cNvGrpSpPr>
                <a:grpSpLocks/>
              </p:cNvGrpSpPr>
              <p:nvPr/>
            </p:nvGrpSpPr>
            <p:grpSpPr bwMode="auto">
              <a:xfrm>
                <a:off x="704" y="1320"/>
                <a:ext cx="238" cy="103"/>
                <a:chOff x="2848" y="848"/>
                <a:chExt cx="140" cy="98"/>
              </a:xfrm>
            </p:grpSpPr>
            <p:sp>
              <p:nvSpPr>
                <p:cNvPr id="425055" name="Line 9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5056" name="Line 9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5057" name="Line 9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74829" name="Group 98"/>
              <p:cNvGrpSpPr>
                <a:grpSpLocks/>
              </p:cNvGrpSpPr>
              <p:nvPr/>
            </p:nvGrpSpPr>
            <p:grpSpPr bwMode="auto">
              <a:xfrm flipV="1">
                <a:off x="704" y="1318"/>
                <a:ext cx="238" cy="103"/>
                <a:chOff x="2848" y="848"/>
                <a:chExt cx="140" cy="98"/>
              </a:xfrm>
            </p:grpSpPr>
            <p:sp>
              <p:nvSpPr>
                <p:cNvPr id="425059" name="Line 9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5060" name="Line 10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5061" name="Line 10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sp>
          <p:nvSpPr>
            <p:cNvPr id="425062" name="Text Box 102"/>
            <p:cNvSpPr txBox="1">
              <a:spLocks noChangeArrowheads="1"/>
            </p:cNvSpPr>
            <p:nvPr/>
          </p:nvSpPr>
          <p:spPr bwMode="auto">
            <a:xfrm>
              <a:off x="884" y="2879"/>
              <a:ext cx="3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800">
                  <a:latin typeface="Arial" charset="0"/>
                  <a:ea typeface="ＭＳ Ｐゴシック" charset="0"/>
                </a:rPr>
                <a:t>R5</a:t>
              </a:r>
            </a:p>
          </p:txBody>
        </p:sp>
        <p:sp>
          <p:nvSpPr>
            <p:cNvPr id="425063" name="Text Box 103"/>
            <p:cNvSpPr txBox="1">
              <a:spLocks noChangeArrowheads="1"/>
            </p:cNvSpPr>
            <p:nvPr/>
          </p:nvSpPr>
          <p:spPr bwMode="auto">
            <a:xfrm>
              <a:off x="3958" y="3085"/>
              <a:ext cx="17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400">
                  <a:latin typeface="Arial" charset="0"/>
                  <a:ea typeface="ＭＳ Ｐゴシック" charset="0"/>
                </a:rPr>
                <a:t>0</a:t>
              </a:r>
            </a:p>
          </p:txBody>
        </p:sp>
        <p:sp>
          <p:nvSpPr>
            <p:cNvPr id="425064" name="Text Box 104"/>
            <p:cNvSpPr txBox="1">
              <a:spLocks noChangeArrowheads="1"/>
            </p:cNvSpPr>
            <p:nvPr/>
          </p:nvSpPr>
          <p:spPr bwMode="auto">
            <a:xfrm>
              <a:off x="3102" y="2623"/>
              <a:ext cx="17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400">
                  <a:latin typeface="Arial" charset="0"/>
                  <a:ea typeface="ＭＳ Ｐゴシック" charset="0"/>
                </a:rPr>
                <a:t>1</a:t>
              </a:r>
            </a:p>
          </p:txBody>
        </p:sp>
        <p:sp>
          <p:nvSpPr>
            <p:cNvPr id="425065" name="Text Box 105"/>
            <p:cNvSpPr txBox="1">
              <a:spLocks noChangeArrowheads="1"/>
            </p:cNvSpPr>
            <p:nvPr/>
          </p:nvSpPr>
          <p:spPr bwMode="auto">
            <a:xfrm>
              <a:off x="3055" y="2450"/>
              <a:ext cx="17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400">
                  <a:latin typeface="Arial" charset="0"/>
                  <a:ea typeface="ＭＳ Ｐゴシック" charset="0"/>
                </a:rPr>
                <a:t>0</a:t>
              </a:r>
            </a:p>
          </p:txBody>
        </p:sp>
        <p:sp>
          <p:nvSpPr>
            <p:cNvPr id="425066" name="Line 106"/>
            <p:cNvSpPr>
              <a:spLocks noChangeShapeType="1"/>
            </p:cNvSpPr>
            <p:nvPr/>
          </p:nvSpPr>
          <p:spPr bwMode="auto">
            <a:xfrm>
              <a:off x="3076" y="2601"/>
              <a:ext cx="61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5067" name="Text Box 107"/>
            <p:cNvSpPr txBox="1">
              <a:spLocks noChangeArrowheads="1"/>
            </p:cNvSpPr>
            <p:nvPr/>
          </p:nvSpPr>
          <p:spPr bwMode="auto">
            <a:xfrm>
              <a:off x="2149" y="2442"/>
              <a:ext cx="17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400">
                  <a:latin typeface="Arial" charset="0"/>
                  <a:ea typeface="ＭＳ Ｐゴシック" charset="0"/>
                </a:rPr>
                <a:t>0</a:t>
              </a:r>
            </a:p>
          </p:txBody>
        </p:sp>
        <p:sp>
          <p:nvSpPr>
            <p:cNvPr id="425068" name="Text Box 108"/>
            <p:cNvSpPr txBox="1">
              <a:spLocks noChangeArrowheads="1"/>
            </p:cNvSpPr>
            <p:nvPr/>
          </p:nvSpPr>
          <p:spPr bwMode="auto">
            <a:xfrm>
              <a:off x="4420" y="3134"/>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800">
                  <a:latin typeface="Arial" charset="0"/>
                  <a:ea typeface="ＭＳ Ｐゴシック" charset="0"/>
                </a:rPr>
                <a:t>A</a:t>
              </a:r>
            </a:p>
          </p:txBody>
        </p:sp>
        <p:sp>
          <p:nvSpPr>
            <p:cNvPr id="425069" name="Text Box 109"/>
            <p:cNvSpPr txBox="1">
              <a:spLocks noChangeArrowheads="1"/>
            </p:cNvSpPr>
            <p:nvPr/>
          </p:nvSpPr>
          <p:spPr bwMode="auto">
            <a:xfrm>
              <a:off x="861" y="2281"/>
              <a:ext cx="3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800">
                  <a:latin typeface="Arial" charset="0"/>
                  <a:ea typeface="ＭＳ Ｐゴシック" charset="0"/>
                </a:rPr>
                <a:t>R6</a:t>
              </a:r>
            </a:p>
          </p:txBody>
        </p:sp>
        <p:grpSp>
          <p:nvGrpSpPr>
            <p:cNvPr id="74787" name="Group 110"/>
            <p:cNvGrpSpPr>
              <a:grpSpLocks/>
            </p:cNvGrpSpPr>
            <p:nvPr/>
          </p:nvGrpSpPr>
          <p:grpSpPr bwMode="auto">
            <a:xfrm>
              <a:off x="3084" y="3366"/>
              <a:ext cx="1604" cy="581"/>
              <a:chOff x="679" y="3270"/>
              <a:chExt cx="1604" cy="581"/>
            </a:xfrm>
          </p:grpSpPr>
          <p:sp>
            <p:nvSpPr>
              <p:cNvPr id="425071" name="Rectangle 111"/>
              <p:cNvSpPr>
                <a:spLocks noChangeArrowheads="1"/>
              </p:cNvSpPr>
              <p:nvPr/>
            </p:nvSpPr>
            <p:spPr bwMode="auto">
              <a:xfrm>
                <a:off x="710" y="3296"/>
                <a:ext cx="1533" cy="5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425072" name="Text Box 112"/>
              <p:cNvSpPr txBox="1">
                <a:spLocks noChangeArrowheads="1"/>
              </p:cNvSpPr>
              <p:nvPr/>
            </p:nvSpPr>
            <p:spPr bwMode="auto">
              <a:xfrm>
                <a:off x="679" y="3270"/>
                <a:ext cx="160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defRPr/>
                </a:pPr>
                <a:r>
                  <a:rPr lang="en-US" sz="1400">
                    <a:latin typeface="Arial" charset="0"/>
                    <a:ea typeface="ＭＳ Ｐゴシック" charset="0"/>
                  </a:rPr>
                  <a:t>  in         out                 out</a:t>
                </a:r>
              </a:p>
              <a:p>
                <a:pPr eaLnBrk="1" hangingPunct="1">
                  <a:defRPr/>
                </a:pPr>
                <a:r>
                  <a:rPr lang="en-US" sz="1400">
                    <a:latin typeface="Arial" charset="0"/>
                    <a:ea typeface="ＭＳ Ｐゴシック" charset="0"/>
                  </a:rPr>
                  <a:t>label     label   dest    interface</a:t>
                </a:r>
              </a:p>
            </p:txBody>
          </p:sp>
          <p:sp>
            <p:nvSpPr>
              <p:cNvPr id="425073" name="Line 113"/>
              <p:cNvSpPr>
                <a:spLocks noChangeShapeType="1"/>
              </p:cNvSpPr>
              <p:nvPr/>
            </p:nvSpPr>
            <p:spPr bwMode="auto">
              <a:xfrm>
                <a:off x="719" y="3584"/>
                <a:ext cx="150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5074" name="Text Box 114"/>
              <p:cNvSpPr txBox="1">
                <a:spLocks noChangeArrowheads="1"/>
              </p:cNvSpPr>
              <p:nvPr/>
            </p:nvSpPr>
            <p:spPr bwMode="auto">
              <a:xfrm>
                <a:off x="730" y="3588"/>
                <a:ext cx="15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defRPr/>
                </a:pPr>
                <a:r>
                  <a:rPr lang="en-US" sz="1800">
                    <a:latin typeface="Arial" charset="0"/>
                    <a:ea typeface="ＭＳ Ｐゴシック" charset="0"/>
                  </a:rPr>
                  <a:t> 6        -      A       0</a:t>
                </a:r>
              </a:p>
            </p:txBody>
          </p:sp>
          <p:sp>
            <p:nvSpPr>
              <p:cNvPr id="425075" name="Line 115"/>
              <p:cNvSpPr>
                <a:spLocks noChangeShapeType="1"/>
              </p:cNvSpPr>
              <p:nvPr/>
            </p:nvSpPr>
            <p:spPr bwMode="auto">
              <a:xfrm>
                <a:off x="1042" y="3303"/>
                <a:ext cx="1" cy="5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5076" name="Line 116"/>
              <p:cNvSpPr>
                <a:spLocks noChangeShapeType="1"/>
              </p:cNvSpPr>
              <p:nvPr/>
            </p:nvSpPr>
            <p:spPr bwMode="auto">
              <a:xfrm>
                <a:off x="1426" y="3306"/>
                <a:ext cx="1" cy="5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5077" name="Line 117"/>
              <p:cNvSpPr>
                <a:spLocks noChangeShapeType="1"/>
              </p:cNvSpPr>
              <p:nvPr/>
            </p:nvSpPr>
            <p:spPr bwMode="auto">
              <a:xfrm>
                <a:off x="1750" y="3309"/>
                <a:ext cx="1" cy="5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grpSp>
        <p:grpSp>
          <p:nvGrpSpPr>
            <p:cNvPr id="74788" name="Group 118"/>
            <p:cNvGrpSpPr>
              <a:grpSpLocks/>
            </p:cNvGrpSpPr>
            <p:nvPr/>
          </p:nvGrpSpPr>
          <p:grpSpPr bwMode="auto">
            <a:xfrm>
              <a:off x="2916" y="1394"/>
              <a:ext cx="1604" cy="781"/>
              <a:chOff x="3494" y="291"/>
              <a:chExt cx="1604" cy="781"/>
            </a:xfrm>
          </p:grpSpPr>
          <p:sp>
            <p:nvSpPr>
              <p:cNvPr id="425079" name="Rectangle 119"/>
              <p:cNvSpPr>
                <a:spLocks noChangeArrowheads="1"/>
              </p:cNvSpPr>
              <p:nvPr/>
            </p:nvSpPr>
            <p:spPr bwMode="auto">
              <a:xfrm>
                <a:off x="3525" y="317"/>
                <a:ext cx="1533" cy="74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425080" name="Text Box 120"/>
              <p:cNvSpPr txBox="1">
                <a:spLocks noChangeArrowheads="1"/>
              </p:cNvSpPr>
              <p:nvPr/>
            </p:nvSpPr>
            <p:spPr bwMode="auto">
              <a:xfrm>
                <a:off x="3494" y="291"/>
                <a:ext cx="160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defRPr/>
                </a:pPr>
                <a:r>
                  <a:rPr lang="en-US" sz="1400">
                    <a:latin typeface="Arial" charset="0"/>
                    <a:ea typeface="ＭＳ Ｐゴシック" charset="0"/>
                  </a:rPr>
                  <a:t>  in         out                 out</a:t>
                </a:r>
              </a:p>
              <a:p>
                <a:pPr eaLnBrk="1" hangingPunct="1">
                  <a:defRPr/>
                </a:pPr>
                <a:r>
                  <a:rPr lang="en-US" sz="1400">
                    <a:latin typeface="Arial" charset="0"/>
                    <a:ea typeface="ＭＳ Ｐゴシック" charset="0"/>
                  </a:rPr>
                  <a:t>label     label   dest    interface</a:t>
                </a:r>
              </a:p>
            </p:txBody>
          </p:sp>
          <p:sp>
            <p:nvSpPr>
              <p:cNvPr id="425081" name="Line 121"/>
              <p:cNvSpPr>
                <a:spLocks noChangeShapeType="1"/>
              </p:cNvSpPr>
              <p:nvPr/>
            </p:nvSpPr>
            <p:spPr bwMode="auto">
              <a:xfrm>
                <a:off x="3534" y="605"/>
                <a:ext cx="150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5082" name="Text Box 122"/>
              <p:cNvSpPr txBox="1">
                <a:spLocks noChangeArrowheads="1"/>
              </p:cNvSpPr>
              <p:nvPr/>
            </p:nvSpPr>
            <p:spPr bwMode="auto">
              <a:xfrm>
                <a:off x="3545" y="609"/>
                <a:ext cx="15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defRPr/>
                </a:pPr>
                <a:r>
                  <a:rPr lang="en-US" sz="1800">
                    <a:latin typeface="Arial" charset="0"/>
                    <a:ea typeface="ＭＳ Ｐゴシック" charset="0"/>
                  </a:rPr>
                  <a:t>10      6      A       1</a:t>
                </a:r>
              </a:p>
            </p:txBody>
          </p:sp>
          <p:sp>
            <p:nvSpPr>
              <p:cNvPr id="425083" name="Line 123"/>
              <p:cNvSpPr>
                <a:spLocks noChangeShapeType="1"/>
              </p:cNvSpPr>
              <p:nvPr/>
            </p:nvSpPr>
            <p:spPr bwMode="auto">
              <a:xfrm>
                <a:off x="3857" y="324"/>
                <a:ext cx="1" cy="7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5084" name="Text Box 124"/>
              <p:cNvSpPr txBox="1">
                <a:spLocks noChangeArrowheads="1"/>
              </p:cNvSpPr>
              <p:nvPr/>
            </p:nvSpPr>
            <p:spPr bwMode="auto">
              <a:xfrm>
                <a:off x="3540" y="830"/>
                <a:ext cx="15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defRPr/>
                </a:pPr>
                <a:r>
                  <a:rPr lang="en-US" sz="1800">
                    <a:latin typeface="Arial" charset="0"/>
                    <a:ea typeface="ＭＳ Ｐゴシック" charset="0"/>
                  </a:rPr>
                  <a:t>12      9      D       0</a:t>
                </a:r>
              </a:p>
            </p:txBody>
          </p:sp>
          <p:sp>
            <p:nvSpPr>
              <p:cNvPr id="425085" name="Line 125"/>
              <p:cNvSpPr>
                <a:spLocks noChangeShapeType="1"/>
              </p:cNvSpPr>
              <p:nvPr/>
            </p:nvSpPr>
            <p:spPr bwMode="auto">
              <a:xfrm>
                <a:off x="4215" y="335"/>
                <a:ext cx="1" cy="7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5086" name="Line 126"/>
              <p:cNvSpPr>
                <a:spLocks noChangeShapeType="1"/>
              </p:cNvSpPr>
              <p:nvPr/>
            </p:nvSpPr>
            <p:spPr bwMode="auto">
              <a:xfrm>
                <a:off x="4573" y="329"/>
                <a:ext cx="1" cy="7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grpSp>
        <p:sp>
          <p:nvSpPr>
            <p:cNvPr id="425087" name="Rectangle 127"/>
            <p:cNvSpPr>
              <a:spLocks noChangeArrowheads="1"/>
            </p:cNvSpPr>
            <p:nvPr/>
          </p:nvSpPr>
          <p:spPr bwMode="auto">
            <a:xfrm>
              <a:off x="1161" y="1040"/>
              <a:ext cx="1533" cy="90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425088" name="Text Box 128"/>
            <p:cNvSpPr txBox="1">
              <a:spLocks noChangeArrowheads="1"/>
            </p:cNvSpPr>
            <p:nvPr/>
          </p:nvSpPr>
          <p:spPr bwMode="auto">
            <a:xfrm>
              <a:off x="1130" y="1014"/>
              <a:ext cx="160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defRPr/>
              </a:pPr>
              <a:r>
                <a:rPr lang="en-US" sz="1400">
                  <a:latin typeface="Arial" charset="0"/>
                  <a:ea typeface="ＭＳ Ｐゴシック" charset="0"/>
                </a:rPr>
                <a:t>  in         out                 out</a:t>
              </a:r>
            </a:p>
            <a:p>
              <a:pPr eaLnBrk="1" hangingPunct="1">
                <a:defRPr/>
              </a:pPr>
              <a:r>
                <a:rPr lang="en-US" sz="1400">
                  <a:latin typeface="Arial" charset="0"/>
                  <a:ea typeface="ＭＳ Ｐゴシック" charset="0"/>
                </a:rPr>
                <a:t>label     label   dest    interface</a:t>
              </a:r>
            </a:p>
          </p:txBody>
        </p:sp>
        <p:sp>
          <p:nvSpPr>
            <p:cNvPr id="425089" name="Line 129"/>
            <p:cNvSpPr>
              <a:spLocks noChangeShapeType="1"/>
            </p:cNvSpPr>
            <p:nvPr/>
          </p:nvSpPr>
          <p:spPr bwMode="auto">
            <a:xfrm>
              <a:off x="1170" y="1328"/>
              <a:ext cx="150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5090" name="Text Box 130"/>
            <p:cNvSpPr txBox="1">
              <a:spLocks noChangeArrowheads="1"/>
            </p:cNvSpPr>
            <p:nvPr/>
          </p:nvSpPr>
          <p:spPr bwMode="auto">
            <a:xfrm>
              <a:off x="1181" y="1332"/>
              <a:ext cx="15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defRPr/>
              </a:pPr>
              <a:r>
                <a:rPr lang="en-US" sz="1800">
                  <a:latin typeface="Arial" charset="0"/>
                  <a:ea typeface="ＭＳ Ｐゴシック" charset="0"/>
                </a:rPr>
                <a:t>        10      A       0</a:t>
              </a:r>
            </a:p>
          </p:txBody>
        </p:sp>
        <p:sp>
          <p:nvSpPr>
            <p:cNvPr id="425091" name="Line 131"/>
            <p:cNvSpPr>
              <a:spLocks noChangeShapeType="1"/>
            </p:cNvSpPr>
            <p:nvPr/>
          </p:nvSpPr>
          <p:spPr bwMode="auto">
            <a:xfrm>
              <a:off x="1493" y="1047"/>
              <a:ext cx="1" cy="8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5092" name="Text Box 132"/>
            <p:cNvSpPr txBox="1">
              <a:spLocks noChangeArrowheads="1"/>
            </p:cNvSpPr>
            <p:nvPr/>
          </p:nvSpPr>
          <p:spPr bwMode="auto">
            <a:xfrm>
              <a:off x="1175" y="1547"/>
              <a:ext cx="15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defRPr/>
              </a:pPr>
              <a:r>
                <a:rPr lang="en-US" sz="1800">
                  <a:latin typeface="Arial" charset="0"/>
                  <a:ea typeface="ＭＳ Ｐゴシック" charset="0"/>
                </a:rPr>
                <a:t>        12      D       0</a:t>
              </a:r>
            </a:p>
          </p:txBody>
        </p:sp>
        <p:sp>
          <p:nvSpPr>
            <p:cNvPr id="425093" name="Line 133"/>
            <p:cNvSpPr>
              <a:spLocks noChangeShapeType="1"/>
            </p:cNvSpPr>
            <p:nvPr/>
          </p:nvSpPr>
          <p:spPr bwMode="auto">
            <a:xfrm>
              <a:off x="1851" y="1045"/>
              <a:ext cx="1" cy="8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5094" name="Line 134"/>
            <p:cNvSpPr>
              <a:spLocks noChangeShapeType="1"/>
            </p:cNvSpPr>
            <p:nvPr/>
          </p:nvSpPr>
          <p:spPr bwMode="auto">
            <a:xfrm>
              <a:off x="2209" y="1052"/>
              <a:ext cx="1" cy="8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5095" name="Text Box 135"/>
            <p:cNvSpPr txBox="1">
              <a:spLocks noChangeArrowheads="1"/>
            </p:cNvSpPr>
            <p:nvPr/>
          </p:nvSpPr>
          <p:spPr bwMode="auto">
            <a:xfrm>
              <a:off x="2101" y="2645"/>
              <a:ext cx="17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400">
                  <a:latin typeface="Arial" charset="0"/>
                  <a:ea typeface="ＭＳ Ｐゴシック" charset="0"/>
                </a:rPr>
                <a:t>1</a:t>
              </a:r>
            </a:p>
          </p:txBody>
        </p:sp>
        <p:grpSp>
          <p:nvGrpSpPr>
            <p:cNvPr id="74798" name="Group 136"/>
            <p:cNvGrpSpPr>
              <a:grpSpLocks/>
            </p:cNvGrpSpPr>
            <p:nvPr/>
          </p:nvGrpSpPr>
          <p:grpSpPr bwMode="auto">
            <a:xfrm>
              <a:off x="1081" y="3566"/>
              <a:ext cx="1604" cy="581"/>
              <a:chOff x="679" y="3270"/>
              <a:chExt cx="1604" cy="581"/>
            </a:xfrm>
          </p:grpSpPr>
          <p:sp>
            <p:nvSpPr>
              <p:cNvPr id="425097" name="Rectangle 137"/>
              <p:cNvSpPr>
                <a:spLocks noChangeArrowheads="1"/>
              </p:cNvSpPr>
              <p:nvPr/>
            </p:nvSpPr>
            <p:spPr bwMode="auto">
              <a:xfrm>
                <a:off x="710" y="3296"/>
                <a:ext cx="1533" cy="5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425098" name="Text Box 138"/>
              <p:cNvSpPr txBox="1">
                <a:spLocks noChangeArrowheads="1"/>
              </p:cNvSpPr>
              <p:nvPr/>
            </p:nvSpPr>
            <p:spPr bwMode="auto">
              <a:xfrm>
                <a:off x="679" y="3270"/>
                <a:ext cx="160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defRPr/>
                </a:pPr>
                <a:r>
                  <a:rPr lang="en-US" sz="1400">
                    <a:latin typeface="Arial" charset="0"/>
                    <a:ea typeface="ＭＳ Ｐゴシック" charset="0"/>
                  </a:rPr>
                  <a:t>  in         out                 out</a:t>
                </a:r>
              </a:p>
              <a:p>
                <a:pPr eaLnBrk="1" hangingPunct="1">
                  <a:defRPr/>
                </a:pPr>
                <a:r>
                  <a:rPr lang="en-US" sz="1400">
                    <a:latin typeface="Arial" charset="0"/>
                    <a:ea typeface="ＭＳ Ｐゴシック" charset="0"/>
                  </a:rPr>
                  <a:t>label     label   dest    interface</a:t>
                </a:r>
              </a:p>
            </p:txBody>
          </p:sp>
          <p:sp>
            <p:nvSpPr>
              <p:cNvPr id="425099" name="Line 139"/>
              <p:cNvSpPr>
                <a:spLocks noChangeShapeType="1"/>
              </p:cNvSpPr>
              <p:nvPr/>
            </p:nvSpPr>
            <p:spPr bwMode="auto">
              <a:xfrm>
                <a:off x="719" y="3584"/>
                <a:ext cx="150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5100" name="Text Box 140"/>
              <p:cNvSpPr txBox="1">
                <a:spLocks noChangeArrowheads="1"/>
              </p:cNvSpPr>
              <p:nvPr/>
            </p:nvSpPr>
            <p:spPr bwMode="auto">
              <a:xfrm>
                <a:off x="730" y="3588"/>
                <a:ext cx="15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defRPr/>
                </a:pPr>
                <a:r>
                  <a:rPr lang="en-US" sz="1800">
                    <a:latin typeface="Arial" charset="0"/>
                    <a:ea typeface="ＭＳ Ｐゴシック" charset="0"/>
                  </a:rPr>
                  <a:t> 8        6      A       0</a:t>
                </a:r>
              </a:p>
            </p:txBody>
          </p:sp>
          <p:sp>
            <p:nvSpPr>
              <p:cNvPr id="425101" name="Line 141"/>
              <p:cNvSpPr>
                <a:spLocks noChangeShapeType="1"/>
              </p:cNvSpPr>
              <p:nvPr/>
            </p:nvSpPr>
            <p:spPr bwMode="auto">
              <a:xfrm>
                <a:off x="1042" y="3303"/>
                <a:ext cx="1" cy="5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5102" name="Line 142"/>
              <p:cNvSpPr>
                <a:spLocks noChangeShapeType="1"/>
              </p:cNvSpPr>
              <p:nvPr/>
            </p:nvSpPr>
            <p:spPr bwMode="auto">
              <a:xfrm>
                <a:off x="1426" y="3306"/>
                <a:ext cx="1" cy="5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5103" name="Line 143"/>
              <p:cNvSpPr>
                <a:spLocks noChangeShapeType="1"/>
              </p:cNvSpPr>
              <p:nvPr/>
            </p:nvSpPr>
            <p:spPr bwMode="auto">
              <a:xfrm>
                <a:off x="1750" y="3309"/>
                <a:ext cx="1" cy="5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grpSp>
        <p:sp>
          <p:nvSpPr>
            <p:cNvPr id="425104" name="Text Box 144"/>
            <p:cNvSpPr txBox="1">
              <a:spLocks noChangeArrowheads="1"/>
            </p:cNvSpPr>
            <p:nvPr/>
          </p:nvSpPr>
          <p:spPr bwMode="auto">
            <a:xfrm>
              <a:off x="2827" y="3096"/>
              <a:ext cx="17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400">
                  <a:latin typeface="Arial" charset="0"/>
                  <a:ea typeface="ＭＳ Ｐゴシック" charset="0"/>
                </a:rPr>
                <a:t>0</a:t>
              </a:r>
            </a:p>
          </p:txBody>
        </p:sp>
        <p:sp>
          <p:nvSpPr>
            <p:cNvPr id="425105" name="Text Box 145"/>
            <p:cNvSpPr txBox="1">
              <a:spLocks noChangeArrowheads="1"/>
            </p:cNvSpPr>
            <p:nvPr/>
          </p:nvSpPr>
          <p:spPr bwMode="auto">
            <a:xfrm>
              <a:off x="1164" y="1737"/>
              <a:ext cx="15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defRPr/>
              </a:pPr>
              <a:r>
                <a:rPr lang="en-US" sz="1800">
                  <a:latin typeface="Arial" charset="0"/>
                  <a:ea typeface="ＭＳ Ｐゴシック" charset="0"/>
                </a:rPr>
                <a:t>          8      A       1</a:t>
              </a:r>
            </a:p>
          </p:txBody>
        </p:sp>
      </p:grpSp>
      <p:sp>
        <p:nvSpPr>
          <p:cNvPr id="425106" name="Rectangle 146"/>
          <p:cNvSpPr>
            <a:spLocks noGrp="1" noChangeArrowheads="1"/>
          </p:cNvSpPr>
          <p:nvPr>
            <p:ph type="title"/>
          </p:nvPr>
        </p:nvSpPr>
        <p:spPr>
          <a:xfrm>
            <a:off x="762000" y="228600"/>
            <a:ext cx="7772400" cy="762000"/>
          </a:xfrm>
        </p:spPr>
        <p:txBody>
          <a:bodyPr/>
          <a:lstStyle/>
          <a:p>
            <a:pPr>
              <a:defRPr/>
            </a:pPr>
            <a:r>
              <a:rPr lang="en-US" sz="3600">
                <a:ea typeface="+mj-ea"/>
                <a:cs typeface="+mj-cs"/>
              </a:rPr>
              <a:t>MPLS Forwarding Tables</a:t>
            </a:r>
          </a:p>
        </p:txBody>
      </p:sp>
      <p:sp>
        <p:nvSpPr>
          <p:cNvPr id="3" name="灯片编号占位符 2"/>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4592F2B5-5F2F-024C-8310-065BE1AFBB72}" type="slidenum">
              <a:rPr lang="en-US" altLang="en-US" sz="1200" smtClean="0">
                <a:latin typeface="Comic Sans MS" charset="0"/>
              </a:rPr>
              <a:pPr>
                <a:defRPr/>
              </a:pPr>
              <a:t>34</a:t>
            </a:fld>
            <a:endParaRPr lang="en-US" altLang="en-US" sz="1200">
              <a:latin typeface="Comic Sans MS" charset="0"/>
            </a:endParaRPr>
          </a:p>
        </p:txBody>
      </p:sp>
      <p:sp>
        <p:nvSpPr>
          <p:cNvPr id="151" name="页脚占位符 1"/>
          <p:cNvSpPr>
            <a:spLocks noGrp="1"/>
          </p:cNvSpPr>
          <p:nvPr>
            <p:ph type="ftr" sz="quarter" idx="10"/>
          </p:nvPr>
        </p:nvSpPr>
        <p:spPr>
          <a:xfrm>
            <a:off x="685800" y="6248400"/>
            <a:ext cx="3581400" cy="304800"/>
          </a:xfrm>
        </p:spPr>
        <p:txBody>
          <a:bodyPr/>
          <a:lstStyle/>
          <a:p>
            <a:pPr>
              <a:defRPr/>
            </a:pPr>
            <a:r>
              <a:rPr lang="en-US" dirty="0"/>
              <a:t>CSci4211:           Network Data Plane Part 3</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Freeform 81"/>
          <p:cNvSpPr>
            <a:spLocks/>
          </p:cNvSpPr>
          <p:nvPr/>
        </p:nvSpPr>
        <p:spPr bwMode="auto">
          <a:xfrm rot="5400000">
            <a:off x="1193800" y="808038"/>
            <a:ext cx="2789237" cy="4313238"/>
          </a:xfrm>
          <a:custGeom>
            <a:avLst/>
            <a:gdLst>
              <a:gd name="T0" fmla="*/ 2147483646 w 10000"/>
              <a:gd name="T1" fmla="*/ 2147483646 h 9831"/>
              <a:gd name="T2" fmla="*/ 2147483646 w 10000"/>
              <a:gd name="T3" fmla="*/ 2147483646 h 9831"/>
              <a:gd name="T4" fmla="*/ 2147483646 w 10000"/>
              <a:gd name="T5" fmla="*/ 2147483646 h 9831"/>
              <a:gd name="T6" fmla="*/ 2147483646 w 10000"/>
              <a:gd name="T7" fmla="*/ 2147483646 h 9831"/>
              <a:gd name="T8" fmla="*/ 2147483646 w 10000"/>
              <a:gd name="T9" fmla="*/ 2147483646 h 9831"/>
              <a:gd name="T10" fmla="*/ 2147483646 w 10000"/>
              <a:gd name="T11" fmla="*/ 2147483646 h 9831"/>
              <a:gd name="T12" fmla="*/ 2147483646 w 10000"/>
              <a:gd name="T13" fmla="*/ 2147483646 h 9831"/>
              <a:gd name="T14" fmla="*/ 2147483646 w 10000"/>
              <a:gd name="T15" fmla="*/ 2147483646 h 9831"/>
              <a:gd name="T16" fmla="*/ 2147483646 w 10000"/>
              <a:gd name="T17" fmla="*/ 2147483646 h 9831"/>
              <a:gd name="T18" fmla="*/ 2147483646 w 10000"/>
              <a:gd name="T19" fmla="*/ 2147483646 h 9831"/>
              <a:gd name="T20" fmla="*/ 2147483646 w 10000"/>
              <a:gd name="T21" fmla="*/ 2147483646 h 9831"/>
              <a:gd name="T22" fmla="*/ 2147483646 w 10000"/>
              <a:gd name="T23" fmla="*/ 2147483646 h 98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000" h="9831">
                <a:moveTo>
                  <a:pt x="3018" y="119"/>
                </a:moveTo>
                <a:cubicBezTo>
                  <a:pt x="2111" y="198"/>
                  <a:pt x="1047" y="-39"/>
                  <a:pt x="545" y="518"/>
                </a:cubicBezTo>
                <a:cubicBezTo>
                  <a:pt x="43" y="1076"/>
                  <a:pt x="40" y="2518"/>
                  <a:pt x="8" y="3464"/>
                </a:cubicBezTo>
                <a:cubicBezTo>
                  <a:pt x="-24" y="4411"/>
                  <a:pt x="32" y="5681"/>
                  <a:pt x="354" y="6198"/>
                </a:cubicBezTo>
                <a:cubicBezTo>
                  <a:pt x="677" y="6715"/>
                  <a:pt x="1127" y="6126"/>
                  <a:pt x="1947" y="6568"/>
                </a:cubicBezTo>
                <a:cubicBezTo>
                  <a:pt x="2769" y="7010"/>
                  <a:pt x="4247" y="8310"/>
                  <a:pt x="5285" y="8849"/>
                </a:cubicBezTo>
                <a:cubicBezTo>
                  <a:pt x="6321" y="9388"/>
                  <a:pt x="7408" y="9963"/>
                  <a:pt x="8172" y="9805"/>
                </a:cubicBezTo>
                <a:cubicBezTo>
                  <a:pt x="8934" y="9645"/>
                  <a:pt x="9588" y="8930"/>
                  <a:pt x="9864" y="7895"/>
                </a:cubicBezTo>
                <a:cubicBezTo>
                  <a:pt x="10140" y="6857"/>
                  <a:pt x="9927" y="4774"/>
                  <a:pt x="9830" y="3590"/>
                </a:cubicBezTo>
                <a:cubicBezTo>
                  <a:pt x="9733" y="2406"/>
                  <a:pt x="10004" y="1276"/>
                  <a:pt x="9282" y="788"/>
                </a:cubicBezTo>
                <a:cubicBezTo>
                  <a:pt x="8561" y="302"/>
                  <a:pt x="7028" y="160"/>
                  <a:pt x="5984" y="49"/>
                </a:cubicBezTo>
                <a:cubicBezTo>
                  <a:pt x="4940" y="-62"/>
                  <a:pt x="3924" y="41"/>
                  <a:pt x="3018" y="119"/>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17" name="Line 33"/>
          <p:cNvSpPr>
            <a:spLocks noChangeShapeType="1"/>
          </p:cNvSpPr>
          <p:nvPr/>
        </p:nvSpPr>
        <p:spPr bwMode="auto">
          <a:xfrm flipH="1">
            <a:off x="1325563" y="2581275"/>
            <a:ext cx="11811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72718" name="Line 34"/>
          <p:cNvSpPr>
            <a:spLocks noChangeShapeType="1"/>
          </p:cNvSpPr>
          <p:nvPr/>
        </p:nvSpPr>
        <p:spPr bwMode="auto">
          <a:xfrm>
            <a:off x="2617788" y="2573338"/>
            <a:ext cx="0" cy="946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72719" name="Line 35"/>
          <p:cNvSpPr>
            <a:spLocks noChangeShapeType="1"/>
          </p:cNvSpPr>
          <p:nvPr/>
        </p:nvSpPr>
        <p:spPr bwMode="auto">
          <a:xfrm flipH="1" flipV="1">
            <a:off x="2728913" y="2530475"/>
            <a:ext cx="1063625" cy="1047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72720" name="Line 59"/>
          <p:cNvSpPr>
            <a:spLocks noChangeShapeType="1"/>
          </p:cNvSpPr>
          <p:nvPr/>
        </p:nvSpPr>
        <p:spPr bwMode="auto">
          <a:xfrm flipV="1">
            <a:off x="2789238" y="2132013"/>
            <a:ext cx="706437" cy="274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72721" name="Line 60"/>
          <p:cNvSpPr>
            <a:spLocks noChangeShapeType="1"/>
          </p:cNvSpPr>
          <p:nvPr/>
        </p:nvSpPr>
        <p:spPr bwMode="auto">
          <a:xfrm flipV="1">
            <a:off x="2670175" y="1924050"/>
            <a:ext cx="385763" cy="490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72722" name="Line 77"/>
          <p:cNvSpPr>
            <a:spLocks noChangeShapeType="1"/>
          </p:cNvSpPr>
          <p:nvPr/>
        </p:nvSpPr>
        <p:spPr bwMode="auto">
          <a:xfrm>
            <a:off x="2038350" y="2024063"/>
            <a:ext cx="498475" cy="415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72723" name="Line 78"/>
          <p:cNvSpPr>
            <a:spLocks noChangeShapeType="1"/>
          </p:cNvSpPr>
          <p:nvPr/>
        </p:nvSpPr>
        <p:spPr bwMode="auto">
          <a:xfrm flipH="1">
            <a:off x="1235075" y="1957388"/>
            <a:ext cx="4905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72724" name="Line 20"/>
          <p:cNvSpPr>
            <a:spLocks noChangeShapeType="1"/>
          </p:cNvSpPr>
          <p:nvPr/>
        </p:nvSpPr>
        <p:spPr bwMode="auto">
          <a:xfrm flipH="1">
            <a:off x="928688" y="3463925"/>
            <a:ext cx="3206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72725" name="Line 21"/>
          <p:cNvSpPr>
            <a:spLocks noChangeShapeType="1"/>
          </p:cNvSpPr>
          <p:nvPr/>
        </p:nvSpPr>
        <p:spPr bwMode="auto">
          <a:xfrm flipH="1">
            <a:off x="1152525" y="3494088"/>
            <a:ext cx="157163" cy="203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72726" name="Line 22"/>
          <p:cNvSpPr>
            <a:spLocks noChangeShapeType="1"/>
          </p:cNvSpPr>
          <p:nvPr/>
        </p:nvSpPr>
        <p:spPr bwMode="auto">
          <a:xfrm>
            <a:off x="1393825" y="3513138"/>
            <a:ext cx="42863" cy="190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nvGrpSpPr>
          <p:cNvPr id="79884" name="Group 44"/>
          <p:cNvGrpSpPr>
            <a:grpSpLocks/>
          </p:cNvGrpSpPr>
          <p:nvPr/>
        </p:nvGrpSpPr>
        <p:grpSpPr bwMode="auto">
          <a:xfrm>
            <a:off x="666750" y="3336925"/>
            <a:ext cx="327025" cy="311150"/>
            <a:chOff x="-44" y="1473"/>
            <a:chExt cx="981" cy="1105"/>
          </a:xfrm>
        </p:grpSpPr>
        <p:pic>
          <p:nvPicPr>
            <p:cNvPr id="80020"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021"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9885" name="Group 44"/>
          <p:cNvGrpSpPr>
            <a:grpSpLocks/>
          </p:cNvGrpSpPr>
          <p:nvPr/>
        </p:nvGrpSpPr>
        <p:grpSpPr bwMode="auto">
          <a:xfrm>
            <a:off x="900113" y="3632200"/>
            <a:ext cx="328612" cy="311150"/>
            <a:chOff x="-44" y="1473"/>
            <a:chExt cx="981" cy="1105"/>
          </a:xfrm>
        </p:grpSpPr>
        <p:pic>
          <p:nvPicPr>
            <p:cNvPr id="80018"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019"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9886" name="Group 44"/>
          <p:cNvGrpSpPr>
            <a:grpSpLocks/>
          </p:cNvGrpSpPr>
          <p:nvPr/>
        </p:nvGrpSpPr>
        <p:grpSpPr bwMode="auto">
          <a:xfrm>
            <a:off x="1204913" y="3651250"/>
            <a:ext cx="328612" cy="311150"/>
            <a:chOff x="-44" y="1473"/>
            <a:chExt cx="981" cy="1105"/>
          </a:xfrm>
        </p:grpSpPr>
        <p:pic>
          <p:nvPicPr>
            <p:cNvPr id="80016"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017"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72730" name="Line 21"/>
          <p:cNvSpPr>
            <a:spLocks noChangeShapeType="1"/>
          </p:cNvSpPr>
          <p:nvPr/>
        </p:nvSpPr>
        <p:spPr bwMode="auto">
          <a:xfrm>
            <a:off x="1520825" y="3468688"/>
            <a:ext cx="219075" cy="196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72731" name="Line 22"/>
          <p:cNvSpPr>
            <a:spLocks noChangeShapeType="1"/>
          </p:cNvSpPr>
          <p:nvPr/>
        </p:nvSpPr>
        <p:spPr bwMode="auto">
          <a:xfrm flipH="1">
            <a:off x="1654175" y="3787775"/>
            <a:ext cx="69850" cy="1889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72732" name="Line 22"/>
          <p:cNvSpPr>
            <a:spLocks noChangeShapeType="1"/>
          </p:cNvSpPr>
          <p:nvPr/>
        </p:nvSpPr>
        <p:spPr bwMode="auto">
          <a:xfrm>
            <a:off x="1889125" y="3794125"/>
            <a:ext cx="41275" cy="190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72733" name="Line 20"/>
          <p:cNvSpPr>
            <a:spLocks noChangeShapeType="1"/>
          </p:cNvSpPr>
          <p:nvPr/>
        </p:nvSpPr>
        <p:spPr bwMode="auto">
          <a:xfrm flipH="1">
            <a:off x="1828800" y="3717925"/>
            <a:ext cx="3206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nvGrpSpPr>
          <p:cNvPr id="79891" name="Group 44"/>
          <p:cNvGrpSpPr>
            <a:grpSpLocks/>
          </p:cNvGrpSpPr>
          <p:nvPr/>
        </p:nvGrpSpPr>
        <p:grpSpPr bwMode="auto">
          <a:xfrm>
            <a:off x="1439863" y="3892550"/>
            <a:ext cx="327025" cy="311150"/>
            <a:chOff x="-44" y="1473"/>
            <a:chExt cx="981" cy="1105"/>
          </a:xfrm>
        </p:grpSpPr>
        <p:pic>
          <p:nvPicPr>
            <p:cNvPr id="80014"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015"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9892" name="Group 44"/>
          <p:cNvGrpSpPr>
            <a:grpSpLocks/>
          </p:cNvGrpSpPr>
          <p:nvPr/>
        </p:nvGrpSpPr>
        <p:grpSpPr bwMode="auto">
          <a:xfrm>
            <a:off x="1703388" y="3937000"/>
            <a:ext cx="328612" cy="311150"/>
            <a:chOff x="-44" y="1473"/>
            <a:chExt cx="981" cy="1105"/>
          </a:xfrm>
        </p:grpSpPr>
        <p:pic>
          <p:nvPicPr>
            <p:cNvPr id="80012"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013"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pic>
        <p:nvPicPr>
          <p:cNvPr id="7273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7925" y="3365500"/>
            <a:ext cx="390525" cy="19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pic>
        <p:nvPicPr>
          <p:cNvPr id="7273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1313" y="3633788"/>
            <a:ext cx="392112" cy="19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grpSp>
        <p:nvGrpSpPr>
          <p:cNvPr id="79895" name="Group 44"/>
          <p:cNvGrpSpPr>
            <a:grpSpLocks/>
          </p:cNvGrpSpPr>
          <p:nvPr/>
        </p:nvGrpSpPr>
        <p:grpSpPr bwMode="auto">
          <a:xfrm>
            <a:off x="1949450" y="3587750"/>
            <a:ext cx="327025" cy="311150"/>
            <a:chOff x="-44" y="1473"/>
            <a:chExt cx="981" cy="1105"/>
          </a:xfrm>
        </p:grpSpPr>
        <p:pic>
          <p:nvPicPr>
            <p:cNvPr id="80010"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011"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72739" name="Line 20"/>
          <p:cNvSpPr>
            <a:spLocks noChangeShapeType="1"/>
          </p:cNvSpPr>
          <p:nvPr/>
        </p:nvSpPr>
        <p:spPr bwMode="auto">
          <a:xfrm flipH="1">
            <a:off x="3363913" y="3636963"/>
            <a:ext cx="3206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72740" name="Line 21"/>
          <p:cNvSpPr>
            <a:spLocks noChangeShapeType="1"/>
          </p:cNvSpPr>
          <p:nvPr/>
        </p:nvSpPr>
        <p:spPr bwMode="auto">
          <a:xfrm flipH="1">
            <a:off x="3587750" y="3667125"/>
            <a:ext cx="157163" cy="203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72741" name="Line 22"/>
          <p:cNvSpPr>
            <a:spLocks noChangeShapeType="1"/>
          </p:cNvSpPr>
          <p:nvPr/>
        </p:nvSpPr>
        <p:spPr bwMode="auto">
          <a:xfrm>
            <a:off x="3829050" y="3686175"/>
            <a:ext cx="42863" cy="190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nvGrpSpPr>
          <p:cNvPr id="79899" name="Group 44"/>
          <p:cNvGrpSpPr>
            <a:grpSpLocks/>
          </p:cNvGrpSpPr>
          <p:nvPr/>
        </p:nvGrpSpPr>
        <p:grpSpPr bwMode="auto">
          <a:xfrm>
            <a:off x="3186113" y="3516313"/>
            <a:ext cx="328612" cy="311150"/>
            <a:chOff x="-44" y="1473"/>
            <a:chExt cx="981" cy="1105"/>
          </a:xfrm>
        </p:grpSpPr>
        <p:pic>
          <p:nvPicPr>
            <p:cNvPr id="80008"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009"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9900" name="Group 44"/>
          <p:cNvGrpSpPr>
            <a:grpSpLocks/>
          </p:cNvGrpSpPr>
          <p:nvPr/>
        </p:nvGrpSpPr>
        <p:grpSpPr bwMode="auto">
          <a:xfrm>
            <a:off x="3335338" y="3805238"/>
            <a:ext cx="328612" cy="311150"/>
            <a:chOff x="-44" y="1473"/>
            <a:chExt cx="981" cy="1105"/>
          </a:xfrm>
        </p:grpSpPr>
        <p:pic>
          <p:nvPicPr>
            <p:cNvPr id="80006"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007"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9901" name="Group 44"/>
          <p:cNvGrpSpPr>
            <a:grpSpLocks/>
          </p:cNvGrpSpPr>
          <p:nvPr/>
        </p:nvGrpSpPr>
        <p:grpSpPr bwMode="auto">
          <a:xfrm>
            <a:off x="3641725" y="3824288"/>
            <a:ext cx="327025" cy="311150"/>
            <a:chOff x="-44" y="1473"/>
            <a:chExt cx="981" cy="1105"/>
          </a:xfrm>
        </p:grpSpPr>
        <p:pic>
          <p:nvPicPr>
            <p:cNvPr id="80004"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005"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72745" name="Line 20"/>
          <p:cNvSpPr>
            <a:spLocks noChangeShapeType="1"/>
          </p:cNvSpPr>
          <p:nvPr/>
        </p:nvSpPr>
        <p:spPr bwMode="auto">
          <a:xfrm flipH="1" flipV="1">
            <a:off x="2773363" y="3667125"/>
            <a:ext cx="349250" cy="2016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72746" name="Line 21"/>
          <p:cNvSpPr>
            <a:spLocks noChangeShapeType="1"/>
          </p:cNvSpPr>
          <p:nvPr/>
        </p:nvSpPr>
        <p:spPr bwMode="auto">
          <a:xfrm flipH="1">
            <a:off x="2505075" y="3636963"/>
            <a:ext cx="157163" cy="203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72747" name="Line 22"/>
          <p:cNvSpPr>
            <a:spLocks noChangeShapeType="1"/>
          </p:cNvSpPr>
          <p:nvPr/>
        </p:nvSpPr>
        <p:spPr bwMode="auto">
          <a:xfrm>
            <a:off x="2746375" y="3656013"/>
            <a:ext cx="42863" cy="190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nvGrpSpPr>
          <p:cNvPr id="79905" name="Group 44"/>
          <p:cNvGrpSpPr>
            <a:grpSpLocks/>
          </p:cNvGrpSpPr>
          <p:nvPr/>
        </p:nvGrpSpPr>
        <p:grpSpPr bwMode="auto">
          <a:xfrm>
            <a:off x="2855913" y="3771900"/>
            <a:ext cx="328612" cy="309563"/>
            <a:chOff x="-44" y="1473"/>
            <a:chExt cx="981" cy="1105"/>
          </a:xfrm>
        </p:grpSpPr>
        <p:pic>
          <p:nvPicPr>
            <p:cNvPr id="80002"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003"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9906" name="Group 44"/>
          <p:cNvGrpSpPr>
            <a:grpSpLocks/>
          </p:cNvGrpSpPr>
          <p:nvPr/>
        </p:nvGrpSpPr>
        <p:grpSpPr bwMode="auto">
          <a:xfrm>
            <a:off x="2252663" y="3775075"/>
            <a:ext cx="328612" cy="309563"/>
            <a:chOff x="-44" y="1473"/>
            <a:chExt cx="981" cy="1105"/>
          </a:xfrm>
        </p:grpSpPr>
        <p:pic>
          <p:nvPicPr>
            <p:cNvPr id="80000"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001"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9907" name="Group 44"/>
          <p:cNvGrpSpPr>
            <a:grpSpLocks/>
          </p:cNvGrpSpPr>
          <p:nvPr/>
        </p:nvGrpSpPr>
        <p:grpSpPr bwMode="auto">
          <a:xfrm>
            <a:off x="2559050" y="3794125"/>
            <a:ext cx="327025" cy="311150"/>
            <a:chOff x="-44" y="1473"/>
            <a:chExt cx="981" cy="1105"/>
          </a:xfrm>
        </p:grpSpPr>
        <p:pic>
          <p:nvPicPr>
            <p:cNvPr id="79998"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999"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pic>
        <p:nvPicPr>
          <p:cNvPr id="727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0475" y="3508375"/>
            <a:ext cx="392113" cy="19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72752" name="Line 20"/>
          <p:cNvSpPr>
            <a:spLocks noChangeShapeType="1"/>
          </p:cNvSpPr>
          <p:nvPr/>
        </p:nvSpPr>
        <p:spPr bwMode="auto">
          <a:xfrm flipH="1">
            <a:off x="3846513" y="3687763"/>
            <a:ext cx="3206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pic>
        <p:nvPicPr>
          <p:cNvPr id="7275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3150" y="3538538"/>
            <a:ext cx="392113" cy="19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grpSp>
        <p:nvGrpSpPr>
          <p:cNvPr id="79911" name="Group 44"/>
          <p:cNvGrpSpPr>
            <a:grpSpLocks/>
          </p:cNvGrpSpPr>
          <p:nvPr/>
        </p:nvGrpSpPr>
        <p:grpSpPr bwMode="auto">
          <a:xfrm>
            <a:off x="3941763" y="3548063"/>
            <a:ext cx="328612" cy="309562"/>
            <a:chOff x="-44" y="1473"/>
            <a:chExt cx="981" cy="1105"/>
          </a:xfrm>
        </p:grpSpPr>
        <p:pic>
          <p:nvPicPr>
            <p:cNvPr id="79996"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997"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pic>
        <p:nvPicPr>
          <p:cNvPr id="727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0138" y="2371725"/>
            <a:ext cx="53975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grpSp>
        <p:nvGrpSpPr>
          <p:cNvPr id="79913" name="Group 906"/>
          <p:cNvGrpSpPr>
            <a:grpSpLocks/>
          </p:cNvGrpSpPr>
          <p:nvPr/>
        </p:nvGrpSpPr>
        <p:grpSpPr bwMode="auto">
          <a:xfrm>
            <a:off x="3049588" y="1757363"/>
            <a:ext cx="212725" cy="374650"/>
            <a:chOff x="4140" y="429"/>
            <a:chExt cx="1425" cy="2396"/>
          </a:xfrm>
        </p:grpSpPr>
        <p:sp>
          <p:nvSpPr>
            <p:cNvPr id="79964" name="Freeform 907"/>
            <p:cNvSpPr>
              <a:spLocks/>
            </p:cNvSpPr>
            <p:nvPr/>
          </p:nvSpPr>
          <p:spPr bwMode="auto">
            <a:xfrm>
              <a:off x="5268" y="433"/>
              <a:ext cx="283" cy="2286"/>
            </a:xfrm>
            <a:custGeom>
              <a:avLst/>
              <a:gdLst>
                <a:gd name="T0" fmla="*/ 2 w 354"/>
                <a:gd name="T1" fmla="*/ 0 h 2742"/>
                <a:gd name="T2" fmla="*/ 10 w 354"/>
                <a:gd name="T3" fmla="*/ 19 h 2742"/>
                <a:gd name="T4" fmla="*/ 10 w 354"/>
                <a:gd name="T5" fmla="*/ 143 h 2742"/>
                <a:gd name="T6" fmla="*/ 0 w 354"/>
                <a:gd name="T7" fmla="*/ 149 h 2742"/>
                <a:gd name="T8" fmla="*/ 2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0" name="Rectangle 908"/>
            <p:cNvSpPr>
              <a:spLocks noChangeArrowheads="1"/>
            </p:cNvSpPr>
            <p:nvPr/>
          </p:nvSpPr>
          <p:spPr bwMode="auto">
            <a:xfrm>
              <a:off x="4204" y="429"/>
              <a:ext cx="1053"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9966" name="Freeform 909"/>
            <p:cNvSpPr>
              <a:spLocks/>
            </p:cNvSpPr>
            <p:nvPr/>
          </p:nvSpPr>
          <p:spPr bwMode="auto">
            <a:xfrm>
              <a:off x="5321" y="570"/>
              <a:ext cx="169" cy="2115"/>
            </a:xfrm>
            <a:custGeom>
              <a:avLst/>
              <a:gdLst>
                <a:gd name="T0" fmla="*/ 2 w 211"/>
                <a:gd name="T1" fmla="*/ 0 h 2537"/>
                <a:gd name="T2" fmla="*/ 6 w 211"/>
                <a:gd name="T3" fmla="*/ 13 h 2537"/>
                <a:gd name="T4" fmla="*/ 2 w 211"/>
                <a:gd name="T5" fmla="*/ 136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67" name="Freeform 910"/>
            <p:cNvSpPr>
              <a:spLocks/>
            </p:cNvSpPr>
            <p:nvPr/>
          </p:nvSpPr>
          <p:spPr bwMode="auto">
            <a:xfrm>
              <a:off x="5284" y="1640"/>
              <a:ext cx="263" cy="189"/>
            </a:xfrm>
            <a:custGeom>
              <a:avLst/>
              <a:gdLst>
                <a:gd name="T0" fmla="*/ 2 w 328"/>
                <a:gd name="T1" fmla="*/ 0 h 226"/>
                <a:gd name="T2" fmla="*/ 9 w 328"/>
                <a:gd name="T3" fmla="*/ 8 h 226"/>
                <a:gd name="T4" fmla="*/ 9 w 328"/>
                <a:gd name="T5" fmla="*/ 13 h 226"/>
                <a:gd name="T6" fmla="*/ 0 w 328"/>
                <a:gd name="T7" fmla="*/ 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3" name="Rectangle 911"/>
            <p:cNvSpPr>
              <a:spLocks noChangeArrowheads="1"/>
            </p:cNvSpPr>
            <p:nvPr/>
          </p:nvSpPr>
          <p:spPr bwMode="auto">
            <a:xfrm>
              <a:off x="4214" y="693"/>
              <a:ext cx="596" cy="51"/>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grpSp>
          <p:nvGrpSpPr>
            <p:cNvPr id="79969" name="Group 912"/>
            <p:cNvGrpSpPr>
              <a:grpSpLocks/>
            </p:cNvGrpSpPr>
            <p:nvPr/>
          </p:nvGrpSpPr>
          <p:grpSpPr bwMode="auto">
            <a:xfrm>
              <a:off x="4749" y="668"/>
              <a:ext cx="581" cy="145"/>
              <a:chOff x="614" y="2568"/>
              <a:chExt cx="725" cy="139"/>
            </a:xfrm>
          </p:grpSpPr>
          <p:sp>
            <p:nvSpPr>
              <p:cNvPr id="72829" name="AutoShape 913"/>
              <p:cNvSpPr>
                <a:spLocks noChangeArrowheads="1"/>
              </p:cNvSpPr>
              <p:nvPr/>
            </p:nvSpPr>
            <p:spPr bwMode="auto">
              <a:xfrm>
                <a:off x="610" y="2572"/>
                <a:ext cx="730" cy="136"/>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2830" name="AutoShape 914"/>
              <p:cNvSpPr>
                <a:spLocks noChangeArrowheads="1"/>
              </p:cNvSpPr>
              <p:nvPr/>
            </p:nvSpPr>
            <p:spPr bwMode="auto">
              <a:xfrm>
                <a:off x="624" y="2592"/>
                <a:ext cx="703" cy="9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grpSp>
        <p:sp>
          <p:nvSpPr>
            <p:cNvPr id="72805" name="Rectangle 915"/>
            <p:cNvSpPr>
              <a:spLocks noChangeArrowheads="1"/>
            </p:cNvSpPr>
            <p:nvPr/>
          </p:nvSpPr>
          <p:spPr bwMode="auto">
            <a:xfrm>
              <a:off x="4225" y="1018"/>
              <a:ext cx="596" cy="51"/>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grpSp>
          <p:nvGrpSpPr>
            <p:cNvPr id="79971" name="Group 916"/>
            <p:cNvGrpSpPr>
              <a:grpSpLocks/>
            </p:cNvGrpSpPr>
            <p:nvPr/>
          </p:nvGrpSpPr>
          <p:grpSpPr bwMode="auto">
            <a:xfrm>
              <a:off x="4747" y="994"/>
              <a:ext cx="581" cy="134"/>
              <a:chOff x="614" y="2568"/>
              <a:chExt cx="725" cy="139"/>
            </a:xfrm>
          </p:grpSpPr>
          <p:sp>
            <p:nvSpPr>
              <p:cNvPr id="72827" name="AutoShape 917"/>
              <p:cNvSpPr>
                <a:spLocks noChangeArrowheads="1"/>
              </p:cNvSpPr>
              <p:nvPr/>
            </p:nvSpPr>
            <p:spPr bwMode="auto">
              <a:xfrm>
                <a:off x="613" y="2572"/>
                <a:ext cx="770" cy="137"/>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2828" name="AutoShape 918"/>
              <p:cNvSpPr>
                <a:spLocks noChangeArrowheads="1"/>
              </p:cNvSpPr>
              <p:nvPr/>
            </p:nvSpPr>
            <p:spPr bwMode="auto">
              <a:xfrm>
                <a:off x="626" y="2582"/>
                <a:ext cx="703"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grpSp>
        <p:sp>
          <p:nvSpPr>
            <p:cNvPr id="72807" name="Rectangle 919"/>
            <p:cNvSpPr>
              <a:spLocks noChangeArrowheads="1"/>
            </p:cNvSpPr>
            <p:nvPr/>
          </p:nvSpPr>
          <p:spPr bwMode="auto">
            <a:xfrm>
              <a:off x="4214" y="1363"/>
              <a:ext cx="596" cy="41"/>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2808" name="Rectangle 920"/>
            <p:cNvSpPr>
              <a:spLocks noChangeArrowheads="1"/>
            </p:cNvSpPr>
            <p:nvPr/>
          </p:nvSpPr>
          <p:spPr bwMode="auto">
            <a:xfrm>
              <a:off x="4225" y="1657"/>
              <a:ext cx="596" cy="41"/>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grpSp>
          <p:nvGrpSpPr>
            <p:cNvPr id="79974" name="Group 921"/>
            <p:cNvGrpSpPr>
              <a:grpSpLocks/>
            </p:cNvGrpSpPr>
            <p:nvPr/>
          </p:nvGrpSpPr>
          <p:grpSpPr bwMode="auto">
            <a:xfrm>
              <a:off x="4735" y="1627"/>
              <a:ext cx="582" cy="151"/>
              <a:chOff x="614" y="2568"/>
              <a:chExt cx="725" cy="139"/>
            </a:xfrm>
          </p:grpSpPr>
          <p:sp>
            <p:nvSpPr>
              <p:cNvPr id="72825" name="AutoShape 922"/>
              <p:cNvSpPr>
                <a:spLocks noChangeArrowheads="1"/>
              </p:cNvSpPr>
              <p:nvPr/>
            </p:nvSpPr>
            <p:spPr bwMode="auto">
              <a:xfrm>
                <a:off x="615" y="2568"/>
                <a:ext cx="729" cy="140"/>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2826" name="AutoShape 923"/>
              <p:cNvSpPr>
                <a:spLocks noChangeArrowheads="1"/>
              </p:cNvSpPr>
              <p:nvPr/>
            </p:nvSpPr>
            <p:spPr bwMode="auto">
              <a:xfrm>
                <a:off x="628" y="2587"/>
                <a:ext cx="755"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grpSp>
        <p:sp>
          <p:nvSpPr>
            <p:cNvPr id="79975" name="Freeform 924"/>
            <p:cNvSpPr>
              <a:spLocks/>
            </p:cNvSpPr>
            <p:nvPr/>
          </p:nvSpPr>
          <p:spPr bwMode="auto">
            <a:xfrm>
              <a:off x="5288" y="1354"/>
              <a:ext cx="263" cy="188"/>
            </a:xfrm>
            <a:custGeom>
              <a:avLst/>
              <a:gdLst>
                <a:gd name="T0" fmla="*/ 2 w 328"/>
                <a:gd name="T1" fmla="*/ 0 h 226"/>
                <a:gd name="T2" fmla="*/ 9 w 328"/>
                <a:gd name="T3" fmla="*/ 7 h 226"/>
                <a:gd name="T4" fmla="*/ 9 w 328"/>
                <a:gd name="T5" fmla="*/ 12 h 226"/>
                <a:gd name="T6" fmla="*/ 0 w 328"/>
                <a:gd name="T7" fmla="*/ 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9976" name="Group 925"/>
            <p:cNvGrpSpPr>
              <a:grpSpLocks/>
            </p:cNvGrpSpPr>
            <p:nvPr/>
          </p:nvGrpSpPr>
          <p:grpSpPr bwMode="auto">
            <a:xfrm>
              <a:off x="4739" y="1327"/>
              <a:ext cx="582" cy="139"/>
              <a:chOff x="614" y="2568"/>
              <a:chExt cx="725" cy="139"/>
            </a:xfrm>
          </p:grpSpPr>
          <p:sp>
            <p:nvSpPr>
              <p:cNvPr id="72823" name="AutoShape 926"/>
              <p:cNvSpPr>
                <a:spLocks noChangeArrowheads="1"/>
              </p:cNvSpPr>
              <p:nvPr/>
            </p:nvSpPr>
            <p:spPr bwMode="auto">
              <a:xfrm>
                <a:off x="610" y="2482"/>
                <a:ext cx="729" cy="223"/>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2824" name="AutoShape 927"/>
              <p:cNvSpPr>
                <a:spLocks noChangeArrowheads="1"/>
              </p:cNvSpPr>
              <p:nvPr/>
            </p:nvSpPr>
            <p:spPr bwMode="auto">
              <a:xfrm>
                <a:off x="623" y="2584"/>
                <a:ext cx="702"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grpSp>
        <p:sp>
          <p:nvSpPr>
            <p:cNvPr id="72812" name="Rectangle 928"/>
            <p:cNvSpPr>
              <a:spLocks noChangeArrowheads="1"/>
            </p:cNvSpPr>
            <p:nvPr/>
          </p:nvSpPr>
          <p:spPr bwMode="auto">
            <a:xfrm>
              <a:off x="5246" y="429"/>
              <a:ext cx="74" cy="2284"/>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9978" name="Freeform 929"/>
            <p:cNvSpPr>
              <a:spLocks/>
            </p:cNvSpPr>
            <p:nvPr/>
          </p:nvSpPr>
          <p:spPr bwMode="auto">
            <a:xfrm>
              <a:off x="5312" y="1007"/>
              <a:ext cx="237" cy="213"/>
            </a:xfrm>
            <a:custGeom>
              <a:avLst/>
              <a:gdLst>
                <a:gd name="T0" fmla="*/ 2 w 296"/>
                <a:gd name="T1" fmla="*/ 0 h 256"/>
                <a:gd name="T2" fmla="*/ 9 w 296"/>
                <a:gd name="T3" fmla="*/ 7 h 256"/>
                <a:gd name="T4" fmla="*/ 9 w 296"/>
                <a:gd name="T5" fmla="*/ 13 h 256"/>
                <a:gd name="T6" fmla="*/ 0 w 296"/>
                <a:gd name="T7" fmla="*/ 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79" name="Freeform 930"/>
            <p:cNvSpPr>
              <a:spLocks/>
            </p:cNvSpPr>
            <p:nvPr/>
          </p:nvSpPr>
          <p:spPr bwMode="auto">
            <a:xfrm>
              <a:off x="5315" y="680"/>
              <a:ext cx="244" cy="240"/>
            </a:xfrm>
            <a:custGeom>
              <a:avLst/>
              <a:gdLst>
                <a:gd name="T0" fmla="*/ 0 w 304"/>
                <a:gd name="T1" fmla="*/ 0 h 288"/>
                <a:gd name="T2" fmla="*/ 9 w 304"/>
                <a:gd name="T3" fmla="*/ 9 h 288"/>
                <a:gd name="T4" fmla="*/ 8 w 304"/>
                <a:gd name="T5" fmla="*/ 16 h 288"/>
                <a:gd name="T6" fmla="*/ 2 w 304"/>
                <a:gd name="T7" fmla="*/ 7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15" name="Oval 931"/>
            <p:cNvSpPr>
              <a:spLocks noChangeArrowheads="1"/>
            </p:cNvSpPr>
            <p:nvPr/>
          </p:nvSpPr>
          <p:spPr bwMode="auto">
            <a:xfrm>
              <a:off x="5512" y="2612"/>
              <a:ext cx="53" cy="91"/>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9981" name="Freeform 932"/>
            <p:cNvSpPr>
              <a:spLocks/>
            </p:cNvSpPr>
            <p:nvPr/>
          </p:nvSpPr>
          <p:spPr bwMode="auto">
            <a:xfrm>
              <a:off x="5302" y="2614"/>
              <a:ext cx="245" cy="200"/>
            </a:xfrm>
            <a:custGeom>
              <a:avLst/>
              <a:gdLst>
                <a:gd name="T0" fmla="*/ 0 w 306"/>
                <a:gd name="T1" fmla="*/ 7 h 240"/>
                <a:gd name="T2" fmla="*/ 2 w 306"/>
                <a:gd name="T3" fmla="*/ 13 h 240"/>
                <a:gd name="T4" fmla="*/ 9 w 306"/>
                <a:gd name="T5" fmla="*/ 7 h 240"/>
                <a:gd name="T6" fmla="*/ 9 w 306"/>
                <a:gd name="T7" fmla="*/ 0 h 240"/>
                <a:gd name="T8" fmla="*/ 0 w 306"/>
                <a:gd name="T9" fmla="*/ 7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17" name="AutoShape 933"/>
            <p:cNvSpPr>
              <a:spLocks noChangeArrowheads="1"/>
            </p:cNvSpPr>
            <p:nvPr/>
          </p:nvSpPr>
          <p:spPr bwMode="auto">
            <a:xfrm>
              <a:off x="4140" y="2683"/>
              <a:ext cx="1202" cy="142"/>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2818" name="AutoShape 934"/>
            <p:cNvSpPr>
              <a:spLocks noChangeArrowheads="1"/>
            </p:cNvSpPr>
            <p:nvPr/>
          </p:nvSpPr>
          <p:spPr bwMode="auto">
            <a:xfrm>
              <a:off x="4204" y="2713"/>
              <a:ext cx="1074"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2819" name="Oval 935"/>
            <p:cNvSpPr>
              <a:spLocks noChangeArrowheads="1"/>
            </p:cNvSpPr>
            <p:nvPr/>
          </p:nvSpPr>
          <p:spPr bwMode="auto">
            <a:xfrm>
              <a:off x="4310" y="2378"/>
              <a:ext cx="160" cy="152"/>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2820" name="Oval 936"/>
            <p:cNvSpPr>
              <a:spLocks noChangeArrowheads="1"/>
            </p:cNvSpPr>
            <p:nvPr/>
          </p:nvSpPr>
          <p:spPr bwMode="auto">
            <a:xfrm>
              <a:off x="4491" y="2388"/>
              <a:ext cx="160" cy="142"/>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eaLnBrk="1" hangingPunct="1">
                <a:defRPr/>
              </a:pPr>
              <a:endParaRPr lang="en-US" dirty="0">
                <a:solidFill>
                  <a:srgbClr val="FF0000"/>
                </a:solidFill>
                <a:latin typeface="Arial" charset="0"/>
                <a:ea typeface="MS PGothic" pitchFamily="34" charset="-128"/>
                <a:cs typeface="Arial" charset="0"/>
              </a:endParaRPr>
            </a:p>
          </p:txBody>
        </p:sp>
        <p:sp>
          <p:nvSpPr>
            <p:cNvPr id="72821" name="Oval 937"/>
            <p:cNvSpPr>
              <a:spLocks noChangeArrowheads="1"/>
            </p:cNvSpPr>
            <p:nvPr/>
          </p:nvSpPr>
          <p:spPr bwMode="auto">
            <a:xfrm>
              <a:off x="4661" y="2378"/>
              <a:ext cx="160" cy="142"/>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2822" name="Rectangle 938"/>
            <p:cNvSpPr>
              <a:spLocks noChangeArrowheads="1"/>
            </p:cNvSpPr>
            <p:nvPr/>
          </p:nvSpPr>
          <p:spPr bwMode="auto">
            <a:xfrm>
              <a:off x="5065" y="1830"/>
              <a:ext cx="85" cy="761"/>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grpSp>
      <p:grpSp>
        <p:nvGrpSpPr>
          <p:cNvPr id="79914" name="Group 906"/>
          <p:cNvGrpSpPr>
            <a:grpSpLocks/>
          </p:cNvGrpSpPr>
          <p:nvPr/>
        </p:nvGrpSpPr>
        <p:grpSpPr bwMode="auto">
          <a:xfrm>
            <a:off x="3398838" y="2087563"/>
            <a:ext cx="211137" cy="373062"/>
            <a:chOff x="4140" y="429"/>
            <a:chExt cx="1425" cy="2396"/>
          </a:xfrm>
        </p:grpSpPr>
        <p:sp>
          <p:nvSpPr>
            <p:cNvPr id="79932" name="Freeform 907"/>
            <p:cNvSpPr>
              <a:spLocks/>
            </p:cNvSpPr>
            <p:nvPr/>
          </p:nvSpPr>
          <p:spPr bwMode="auto">
            <a:xfrm>
              <a:off x="5268" y="433"/>
              <a:ext cx="283" cy="2286"/>
            </a:xfrm>
            <a:custGeom>
              <a:avLst/>
              <a:gdLst>
                <a:gd name="T0" fmla="*/ 2 w 354"/>
                <a:gd name="T1" fmla="*/ 0 h 2742"/>
                <a:gd name="T2" fmla="*/ 10 w 354"/>
                <a:gd name="T3" fmla="*/ 19 h 2742"/>
                <a:gd name="T4" fmla="*/ 10 w 354"/>
                <a:gd name="T5" fmla="*/ 143 h 2742"/>
                <a:gd name="T6" fmla="*/ 0 w 354"/>
                <a:gd name="T7" fmla="*/ 149 h 2742"/>
                <a:gd name="T8" fmla="*/ 2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60" name="Rectangle 908"/>
            <p:cNvSpPr>
              <a:spLocks noChangeArrowheads="1"/>
            </p:cNvSpPr>
            <p:nvPr/>
          </p:nvSpPr>
          <p:spPr bwMode="auto">
            <a:xfrm>
              <a:off x="4204" y="429"/>
              <a:ext cx="1050"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9934" name="Freeform 909"/>
            <p:cNvSpPr>
              <a:spLocks/>
            </p:cNvSpPr>
            <p:nvPr/>
          </p:nvSpPr>
          <p:spPr bwMode="auto">
            <a:xfrm>
              <a:off x="5321" y="570"/>
              <a:ext cx="169" cy="2115"/>
            </a:xfrm>
            <a:custGeom>
              <a:avLst/>
              <a:gdLst>
                <a:gd name="T0" fmla="*/ 2 w 211"/>
                <a:gd name="T1" fmla="*/ 0 h 2537"/>
                <a:gd name="T2" fmla="*/ 6 w 211"/>
                <a:gd name="T3" fmla="*/ 13 h 2537"/>
                <a:gd name="T4" fmla="*/ 2 w 211"/>
                <a:gd name="T5" fmla="*/ 136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35" name="Freeform 910"/>
            <p:cNvSpPr>
              <a:spLocks/>
            </p:cNvSpPr>
            <p:nvPr/>
          </p:nvSpPr>
          <p:spPr bwMode="auto">
            <a:xfrm>
              <a:off x="5284" y="1640"/>
              <a:ext cx="263" cy="189"/>
            </a:xfrm>
            <a:custGeom>
              <a:avLst/>
              <a:gdLst>
                <a:gd name="T0" fmla="*/ 2 w 328"/>
                <a:gd name="T1" fmla="*/ 0 h 226"/>
                <a:gd name="T2" fmla="*/ 9 w 328"/>
                <a:gd name="T3" fmla="*/ 8 h 226"/>
                <a:gd name="T4" fmla="*/ 9 w 328"/>
                <a:gd name="T5" fmla="*/ 13 h 226"/>
                <a:gd name="T6" fmla="*/ 0 w 328"/>
                <a:gd name="T7" fmla="*/ 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63" name="Rectangle 911"/>
            <p:cNvSpPr>
              <a:spLocks noChangeArrowheads="1"/>
            </p:cNvSpPr>
            <p:nvPr/>
          </p:nvSpPr>
          <p:spPr bwMode="auto">
            <a:xfrm>
              <a:off x="4215" y="694"/>
              <a:ext cx="589" cy="51"/>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grpSp>
          <p:nvGrpSpPr>
            <p:cNvPr id="79937" name="Group 912"/>
            <p:cNvGrpSpPr>
              <a:grpSpLocks/>
            </p:cNvGrpSpPr>
            <p:nvPr/>
          </p:nvGrpSpPr>
          <p:grpSpPr bwMode="auto">
            <a:xfrm>
              <a:off x="4749" y="668"/>
              <a:ext cx="581" cy="145"/>
              <a:chOff x="614" y="2568"/>
              <a:chExt cx="725" cy="139"/>
            </a:xfrm>
          </p:grpSpPr>
          <p:sp>
            <p:nvSpPr>
              <p:cNvPr id="72789" name="AutoShape 913"/>
              <p:cNvSpPr>
                <a:spLocks noChangeArrowheads="1"/>
              </p:cNvSpPr>
              <p:nvPr/>
            </p:nvSpPr>
            <p:spPr bwMode="auto">
              <a:xfrm>
                <a:off x="616" y="2564"/>
                <a:ext cx="722" cy="264"/>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2790" name="AutoShape 914"/>
              <p:cNvSpPr>
                <a:spLocks noChangeArrowheads="1"/>
              </p:cNvSpPr>
              <p:nvPr/>
            </p:nvSpPr>
            <p:spPr bwMode="auto">
              <a:xfrm>
                <a:off x="630" y="2583"/>
                <a:ext cx="695" cy="14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grpSp>
        <p:sp>
          <p:nvSpPr>
            <p:cNvPr id="72765" name="Rectangle 915"/>
            <p:cNvSpPr>
              <a:spLocks noChangeArrowheads="1"/>
            </p:cNvSpPr>
            <p:nvPr/>
          </p:nvSpPr>
          <p:spPr bwMode="auto">
            <a:xfrm>
              <a:off x="4226" y="1020"/>
              <a:ext cx="589" cy="41"/>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grpSp>
          <p:nvGrpSpPr>
            <p:cNvPr id="79939" name="Group 916"/>
            <p:cNvGrpSpPr>
              <a:grpSpLocks/>
            </p:cNvGrpSpPr>
            <p:nvPr/>
          </p:nvGrpSpPr>
          <p:grpSpPr bwMode="auto">
            <a:xfrm>
              <a:off x="4747" y="994"/>
              <a:ext cx="581" cy="134"/>
              <a:chOff x="614" y="2568"/>
              <a:chExt cx="725" cy="139"/>
            </a:xfrm>
          </p:grpSpPr>
          <p:sp>
            <p:nvSpPr>
              <p:cNvPr id="72787" name="AutoShape 917"/>
              <p:cNvSpPr>
                <a:spLocks noChangeArrowheads="1"/>
              </p:cNvSpPr>
              <p:nvPr/>
            </p:nvSpPr>
            <p:spPr bwMode="auto">
              <a:xfrm>
                <a:off x="619" y="2564"/>
                <a:ext cx="722" cy="275"/>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2788" name="AutoShape 918"/>
              <p:cNvSpPr>
                <a:spLocks noChangeArrowheads="1"/>
              </p:cNvSpPr>
              <p:nvPr/>
            </p:nvSpPr>
            <p:spPr bwMode="auto">
              <a:xfrm>
                <a:off x="632" y="2585"/>
                <a:ext cx="695" cy="23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grpSp>
        <p:sp>
          <p:nvSpPr>
            <p:cNvPr id="72767" name="Rectangle 919"/>
            <p:cNvSpPr>
              <a:spLocks noChangeArrowheads="1"/>
            </p:cNvSpPr>
            <p:nvPr/>
          </p:nvSpPr>
          <p:spPr bwMode="auto">
            <a:xfrm>
              <a:off x="4215" y="1357"/>
              <a:ext cx="600" cy="51"/>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2768" name="Rectangle 920"/>
            <p:cNvSpPr>
              <a:spLocks noChangeArrowheads="1"/>
            </p:cNvSpPr>
            <p:nvPr/>
          </p:nvSpPr>
          <p:spPr bwMode="auto">
            <a:xfrm>
              <a:off x="4226" y="1652"/>
              <a:ext cx="600" cy="51"/>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grpSp>
          <p:nvGrpSpPr>
            <p:cNvPr id="79942" name="Group 921"/>
            <p:cNvGrpSpPr>
              <a:grpSpLocks/>
            </p:cNvGrpSpPr>
            <p:nvPr/>
          </p:nvGrpSpPr>
          <p:grpSpPr bwMode="auto">
            <a:xfrm>
              <a:off x="4735" y="1627"/>
              <a:ext cx="582" cy="151"/>
              <a:chOff x="614" y="2568"/>
              <a:chExt cx="725" cy="139"/>
            </a:xfrm>
          </p:grpSpPr>
          <p:sp>
            <p:nvSpPr>
              <p:cNvPr id="72785" name="AutoShape 922"/>
              <p:cNvSpPr>
                <a:spLocks noChangeArrowheads="1"/>
              </p:cNvSpPr>
              <p:nvPr/>
            </p:nvSpPr>
            <p:spPr bwMode="auto">
              <a:xfrm>
                <a:off x="620" y="2610"/>
                <a:ext cx="721" cy="94"/>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2786" name="AutoShape 923"/>
              <p:cNvSpPr>
                <a:spLocks noChangeArrowheads="1"/>
              </p:cNvSpPr>
              <p:nvPr/>
            </p:nvSpPr>
            <p:spPr bwMode="auto">
              <a:xfrm>
                <a:off x="634" y="2620"/>
                <a:ext cx="694" cy="6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grpSp>
        <p:sp>
          <p:nvSpPr>
            <p:cNvPr id="79943" name="Freeform 924"/>
            <p:cNvSpPr>
              <a:spLocks/>
            </p:cNvSpPr>
            <p:nvPr/>
          </p:nvSpPr>
          <p:spPr bwMode="auto">
            <a:xfrm>
              <a:off x="5288" y="1354"/>
              <a:ext cx="263" cy="188"/>
            </a:xfrm>
            <a:custGeom>
              <a:avLst/>
              <a:gdLst>
                <a:gd name="T0" fmla="*/ 2 w 328"/>
                <a:gd name="T1" fmla="*/ 0 h 226"/>
                <a:gd name="T2" fmla="*/ 9 w 328"/>
                <a:gd name="T3" fmla="*/ 7 h 226"/>
                <a:gd name="T4" fmla="*/ 9 w 328"/>
                <a:gd name="T5" fmla="*/ 12 h 226"/>
                <a:gd name="T6" fmla="*/ 0 w 328"/>
                <a:gd name="T7" fmla="*/ 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9944" name="Group 925"/>
            <p:cNvGrpSpPr>
              <a:grpSpLocks/>
            </p:cNvGrpSpPr>
            <p:nvPr/>
          </p:nvGrpSpPr>
          <p:grpSpPr bwMode="auto">
            <a:xfrm>
              <a:off x="4739" y="1327"/>
              <a:ext cx="582" cy="139"/>
              <a:chOff x="614" y="2568"/>
              <a:chExt cx="725" cy="139"/>
            </a:xfrm>
          </p:grpSpPr>
          <p:sp>
            <p:nvSpPr>
              <p:cNvPr id="72783" name="AutoShape 926"/>
              <p:cNvSpPr>
                <a:spLocks noChangeArrowheads="1"/>
              </p:cNvSpPr>
              <p:nvPr/>
            </p:nvSpPr>
            <p:spPr bwMode="auto">
              <a:xfrm>
                <a:off x="615" y="2567"/>
                <a:ext cx="667" cy="184"/>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2784" name="AutoShape 927"/>
              <p:cNvSpPr>
                <a:spLocks noChangeArrowheads="1"/>
              </p:cNvSpPr>
              <p:nvPr/>
            </p:nvSpPr>
            <p:spPr bwMode="auto">
              <a:xfrm>
                <a:off x="629" y="2588"/>
                <a:ext cx="641" cy="14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grpSp>
        <p:sp>
          <p:nvSpPr>
            <p:cNvPr id="72772" name="Rectangle 928"/>
            <p:cNvSpPr>
              <a:spLocks noChangeArrowheads="1"/>
            </p:cNvSpPr>
            <p:nvPr/>
          </p:nvSpPr>
          <p:spPr bwMode="auto">
            <a:xfrm>
              <a:off x="5254" y="429"/>
              <a:ext cx="64" cy="2294"/>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9946" name="Freeform 929"/>
            <p:cNvSpPr>
              <a:spLocks/>
            </p:cNvSpPr>
            <p:nvPr/>
          </p:nvSpPr>
          <p:spPr bwMode="auto">
            <a:xfrm>
              <a:off x="5312" y="1007"/>
              <a:ext cx="237" cy="213"/>
            </a:xfrm>
            <a:custGeom>
              <a:avLst/>
              <a:gdLst>
                <a:gd name="T0" fmla="*/ 2 w 296"/>
                <a:gd name="T1" fmla="*/ 0 h 256"/>
                <a:gd name="T2" fmla="*/ 9 w 296"/>
                <a:gd name="T3" fmla="*/ 7 h 256"/>
                <a:gd name="T4" fmla="*/ 9 w 296"/>
                <a:gd name="T5" fmla="*/ 13 h 256"/>
                <a:gd name="T6" fmla="*/ 0 w 296"/>
                <a:gd name="T7" fmla="*/ 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47" name="Freeform 930"/>
            <p:cNvSpPr>
              <a:spLocks/>
            </p:cNvSpPr>
            <p:nvPr/>
          </p:nvSpPr>
          <p:spPr bwMode="auto">
            <a:xfrm>
              <a:off x="5315" y="680"/>
              <a:ext cx="244" cy="240"/>
            </a:xfrm>
            <a:custGeom>
              <a:avLst/>
              <a:gdLst>
                <a:gd name="T0" fmla="*/ 0 w 304"/>
                <a:gd name="T1" fmla="*/ 0 h 288"/>
                <a:gd name="T2" fmla="*/ 9 w 304"/>
                <a:gd name="T3" fmla="*/ 9 h 288"/>
                <a:gd name="T4" fmla="*/ 8 w 304"/>
                <a:gd name="T5" fmla="*/ 16 h 288"/>
                <a:gd name="T6" fmla="*/ 2 w 304"/>
                <a:gd name="T7" fmla="*/ 7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75" name="Oval 931"/>
            <p:cNvSpPr>
              <a:spLocks noChangeArrowheads="1"/>
            </p:cNvSpPr>
            <p:nvPr/>
          </p:nvSpPr>
          <p:spPr bwMode="auto">
            <a:xfrm>
              <a:off x="5522" y="2611"/>
              <a:ext cx="43" cy="92"/>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9949" name="Freeform 932"/>
            <p:cNvSpPr>
              <a:spLocks/>
            </p:cNvSpPr>
            <p:nvPr/>
          </p:nvSpPr>
          <p:spPr bwMode="auto">
            <a:xfrm>
              <a:off x="5302" y="2614"/>
              <a:ext cx="245" cy="200"/>
            </a:xfrm>
            <a:custGeom>
              <a:avLst/>
              <a:gdLst>
                <a:gd name="T0" fmla="*/ 0 w 306"/>
                <a:gd name="T1" fmla="*/ 7 h 240"/>
                <a:gd name="T2" fmla="*/ 2 w 306"/>
                <a:gd name="T3" fmla="*/ 13 h 240"/>
                <a:gd name="T4" fmla="*/ 9 w 306"/>
                <a:gd name="T5" fmla="*/ 7 h 240"/>
                <a:gd name="T6" fmla="*/ 9 w 306"/>
                <a:gd name="T7" fmla="*/ 0 h 240"/>
                <a:gd name="T8" fmla="*/ 0 w 306"/>
                <a:gd name="T9" fmla="*/ 7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77" name="AutoShape 933"/>
            <p:cNvSpPr>
              <a:spLocks noChangeArrowheads="1"/>
            </p:cNvSpPr>
            <p:nvPr/>
          </p:nvSpPr>
          <p:spPr bwMode="auto">
            <a:xfrm>
              <a:off x="4140" y="2682"/>
              <a:ext cx="1200" cy="143"/>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2778" name="AutoShape 934"/>
            <p:cNvSpPr>
              <a:spLocks noChangeArrowheads="1"/>
            </p:cNvSpPr>
            <p:nvPr/>
          </p:nvSpPr>
          <p:spPr bwMode="auto">
            <a:xfrm>
              <a:off x="4204" y="2713"/>
              <a:ext cx="1071"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2779" name="Oval 935"/>
            <p:cNvSpPr>
              <a:spLocks noChangeArrowheads="1"/>
            </p:cNvSpPr>
            <p:nvPr/>
          </p:nvSpPr>
          <p:spPr bwMode="auto">
            <a:xfrm>
              <a:off x="4311" y="2387"/>
              <a:ext cx="150" cy="143"/>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2780" name="Oval 936"/>
            <p:cNvSpPr>
              <a:spLocks noChangeArrowheads="1"/>
            </p:cNvSpPr>
            <p:nvPr/>
          </p:nvSpPr>
          <p:spPr bwMode="auto">
            <a:xfrm>
              <a:off x="4483" y="2387"/>
              <a:ext cx="161" cy="143"/>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eaLnBrk="1" hangingPunct="1">
                <a:defRPr/>
              </a:pPr>
              <a:endParaRPr lang="en-US" dirty="0">
                <a:solidFill>
                  <a:srgbClr val="FF0000"/>
                </a:solidFill>
                <a:latin typeface="Arial" charset="0"/>
                <a:ea typeface="MS PGothic" pitchFamily="34" charset="-128"/>
                <a:cs typeface="Arial" charset="0"/>
              </a:endParaRPr>
            </a:p>
          </p:txBody>
        </p:sp>
        <p:sp>
          <p:nvSpPr>
            <p:cNvPr id="72781" name="Oval 937"/>
            <p:cNvSpPr>
              <a:spLocks noChangeArrowheads="1"/>
            </p:cNvSpPr>
            <p:nvPr/>
          </p:nvSpPr>
          <p:spPr bwMode="auto">
            <a:xfrm>
              <a:off x="4665" y="2376"/>
              <a:ext cx="150" cy="143"/>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2782" name="Rectangle 938"/>
            <p:cNvSpPr>
              <a:spLocks noChangeArrowheads="1"/>
            </p:cNvSpPr>
            <p:nvPr/>
          </p:nvSpPr>
          <p:spPr bwMode="auto">
            <a:xfrm>
              <a:off x="5061" y="1836"/>
              <a:ext cx="86" cy="765"/>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grpSp>
      <p:sp>
        <p:nvSpPr>
          <p:cNvPr id="72709" name="Rectangle 2"/>
          <p:cNvSpPr>
            <a:spLocks noGrp="1" noChangeArrowheads="1"/>
          </p:cNvSpPr>
          <p:nvPr>
            <p:ph type="title"/>
          </p:nvPr>
        </p:nvSpPr>
        <p:spPr>
          <a:xfrm>
            <a:off x="119063" y="11636"/>
            <a:ext cx="7772400" cy="1143000"/>
          </a:xfrm>
        </p:spPr>
        <p:txBody>
          <a:bodyPr/>
          <a:lstStyle/>
          <a:p>
            <a:pPr>
              <a:defRPr/>
            </a:pPr>
            <a:r>
              <a:rPr lang="en-US" sz="3600" dirty="0">
                <a:cs typeface="+mj-cs"/>
              </a:rPr>
              <a:t>VLANs: Motivation</a:t>
            </a:r>
          </a:p>
        </p:txBody>
      </p:sp>
      <p:sp>
        <p:nvSpPr>
          <p:cNvPr id="72710" name="Rectangle 3"/>
          <p:cNvSpPr>
            <a:spLocks noGrp="1" noChangeArrowheads="1"/>
          </p:cNvSpPr>
          <p:nvPr>
            <p:ph type="body" idx="1"/>
          </p:nvPr>
        </p:nvSpPr>
        <p:spPr>
          <a:xfrm>
            <a:off x="5005388" y="1194324"/>
            <a:ext cx="3911600" cy="3895725"/>
          </a:xfrm>
        </p:spPr>
        <p:txBody>
          <a:bodyPr/>
          <a:lstStyle/>
          <a:p>
            <a:pPr>
              <a:buFont typeface="Wingdings" charset="0"/>
              <a:buNone/>
              <a:defRPr/>
            </a:pPr>
            <a:r>
              <a:rPr lang="en-US" i="1" dirty="0">
                <a:solidFill>
                  <a:srgbClr val="000099"/>
                </a:solidFill>
                <a:cs typeface="+mn-cs"/>
              </a:rPr>
              <a:t>consider</a:t>
            </a:r>
            <a:r>
              <a:rPr lang="en-US" i="1" dirty="0">
                <a:cs typeface="+mn-cs"/>
              </a:rPr>
              <a:t>:</a:t>
            </a:r>
          </a:p>
          <a:p>
            <a:pPr marL="231775" indent="-231775">
              <a:defRPr/>
            </a:pPr>
            <a:r>
              <a:rPr lang="en-US" sz="2400" dirty="0">
                <a:cs typeface="+mn-cs"/>
              </a:rPr>
              <a:t>CS user moves office to EE, but wants connect to CS switch?</a:t>
            </a:r>
          </a:p>
          <a:p>
            <a:pPr marL="231775" indent="-231775">
              <a:defRPr/>
            </a:pPr>
            <a:r>
              <a:rPr lang="en-US" sz="2400" dirty="0">
                <a:cs typeface="+mn-cs"/>
              </a:rPr>
              <a:t>single broadcast domain:</a:t>
            </a:r>
          </a:p>
          <a:p>
            <a:pPr marL="681038" lvl="1" indent="-223838">
              <a:defRPr/>
            </a:pPr>
            <a:r>
              <a:rPr lang="en-US" dirty="0"/>
              <a:t>all layer-2 broadcast traffic (ARP, DHCP, unknown location of destination MAC address) must cross entire LAN </a:t>
            </a:r>
          </a:p>
          <a:p>
            <a:pPr marL="681038" lvl="1" indent="-223838">
              <a:defRPr/>
            </a:pPr>
            <a:r>
              <a:rPr lang="en-US" dirty="0"/>
              <a:t>security/privacy, efficiency issues</a:t>
            </a:r>
          </a:p>
          <a:p>
            <a:pPr>
              <a:defRPr/>
            </a:pPr>
            <a:endParaRPr lang="en-US" sz="2400" dirty="0">
              <a:cs typeface="+mn-cs"/>
            </a:endParaRPr>
          </a:p>
        </p:txBody>
      </p:sp>
      <p:sp>
        <p:nvSpPr>
          <p:cNvPr id="72711" name="Text Box 86"/>
          <p:cNvSpPr txBox="1">
            <a:spLocks noChangeArrowheads="1"/>
          </p:cNvSpPr>
          <p:nvPr/>
        </p:nvSpPr>
        <p:spPr bwMode="auto">
          <a:xfrm>
            <a:off x="346075" y="3976688"/>
            <a:ext cx="10191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a:solidFill>
                  <a:srgbClr val="000000"/>
                </a:solidFill>
                <a:latin typeface="Arial" charset="0"/>
                <a:cs typeface="Arial" charset="0"/>
              </a:rPr>
              <a:t>Computer </a:t>
            </a:r>
          </a:p>
          <a:p>
            <a:pPr>
              <a:defRPr/>
            </a:pPr>
            <a:r>
              <a:rPr lang="en-US" sz="1400" i="0" dirty="0">
                <a:solidFill>
                  <a:srgbClr val="000000"/>
                </a:solidFill>
                <a:latin typeface="Arial" charset="0"/>
                <a:cs typeface="Arial" charset="0"/>
              </a:rPr>
              <a:t>Science</a:t>
            </a:r>
            <a:endParaRPr lang="en-US" dirty="0">
              <a:solidFill>
                <a:srgbClr val="000000"/>
              </a:solidFill>
              <a:latin typeface="Arial" charset="0"/>
              <a:cs typeface="Arial" charset="0"/>
            </a:endParaRPr>
          </a:p>
        </p:txBody>
      </p:sp>
      <p:sp>
        <p:nvSpPr>
          <p:cNvPr id="72712" name="Text Box 87"/>
          <p:cNvSpPr txBox="1">
            <a:spLocks noChangeArrowheads="1"/>
          </p:cNvSpPr>
          <p:nvPr/>
        </p:nvSpPr>
        <p:spPr bwMode="auto">
          <a:xfrm>
            <a:off x="2009775" y="4227513"/>
            <a:ext cx="114141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a:solidFill>
                  <a:srgbClr val="000000"/>
                </a:solidFill>
                <a:latin typeface="Arial" charset="0"/>
                <a:cs typeface="Arial" charset="0"/>
              </a:rPr>
              <a:t>Electrical</a:t>
            </a:r>
          </a:p>
          <a:p>
            <a:pPr>
              <a:defRPr/>
            </a:pPr>
            <a:r>
              <a:rPr lang="en-US" sz="1400" i="0" dirty="0">
                <a:solidFill>
                  <a:srgbClr val="000000"/>
                </a:solidFill>
                <a:latin typeface="Arial" charset="0"/>
                <a:cs typeface="Arial" charset="0"/>
              </a:rPr>
              <a:t>Engineering</a:t>
            </a:r>
            <a:endParaRPr lang="en-US" dirty="0">
              <a:solidFill>
                <a:srgbClr val="000000"/>
              </a:solidFill>
              <a:latin typeface="Arial" charset="0"/>
              <a:cs typeface="Arial" charset="0"/>
            </a:endParaRPr>
          </a:p>
        </p:txBody>
      </p:sp>
      <p:sp>
        <p:nvSpPr>
          <p:cNvPr id="72713" name="Text Box 88"/>
          <p:cNvSpPr txBox="1">
            <a:spLocks noChangeArrowheads="1"/>
          </p:cNvSpPr>
          <p:nvPr/>
        </p:nvSpPr>
        <p:spPr bwMode="auto">
          <a:xfrm>
            <a:off x="3500438" y="4068763"/>
            <a:ext cx="1139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a:solidFill>
                  <a:srgbClr val="000000"/>
                </a:solidFill>
                <a:latin typeface="Arial" charset="0"/>
                <a:cs typeface="Arial" charset="0"/>
              </a:rPr>
              <a:t>Computer</a:t>
            </a:r>
          </a:p>
          <a:p>
            <a:pPr>
              <a:defRPr/>
            </a:pPr>
            <a:r>
              <a:rPr lang="en-US" sz="1400" i="0" dirty="0">
                <a:solidFill>
                  <a:srgbClr val="000000"/>
                </a:solidFill>
                <a:latin typeface="Arial" charset="0"/>
                <a:cs typeface="Arial" charset="0"/>
              </a:rPr>
              <a:t>Engineering</a:t>
            </a:r>
            <a:endParaRPr lang="en-US" dirty="0">
              <a:solidFill>
                <a:srgbClr val="000000"/>
              </a:solidFill>
              <a:latin typeface="Arial" charset="0"/>
              <a:cs typeface="Arial" charset="0"/>
            </a:endParaRPr>
          </a:p>
        </p:txBody>
      </p:sp>
      <p:grpSp>
        <p:nvGrpSpPr>
          <p:cNvPr id="79920" name="Group 347"/>
          <p:cNvGrpSpPr>
            <a:grpSpLocks/>
          </p:cNvGrpSpPr>
          <p:nvPr/>
        </p:nvGrpSpPr>
        <p:grpSpPr bwMode="auto">
          <a:xfrm>
            <a:off x="1620838" y="1816100"/>
            <a:ext cx="517525" cy="300038"/>
            <a:chOff x="1871277" y="1576300"/>
            <a:chExt cx="1128371" cy="437861"/>
          </a:xfrm>
        </p:grpSpPr>
        <p:sp>
          <p:nvSpPr>
            <p:cNvPr id="155" name="Oval 154"/>
            <p:cNvSpPr>
              <a:spLocks noChangeArrowheads="1"/>
            </p:cNvSpPr>
            <p:nvPr/>
          </p:nvSpPr>
          <p:spPr bwMode="auto">
            <a:xfrm flipV="1">
              <a:off x="1874737" y="1694454"/>
              <a:ext cx="1124911" cy="319707"/>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8"/>
                </a:srgbClr>
              </a:outerShdw>
            </a:effectLst>
          </p:spPr>
          <p:txBody>
            <a:bodyPr anchor="ctr"/>
            <a:lstStyle/>
            <a:p>
              <a:pPr algn="ctr">
                <a:defRPr/>
              </a:pPr>
              <a:endParaRPr lang="en-US" dirty="0">
                <a:ln>
                  <a:solidFill>
                    <a:schemeClr val="tx1"/>
                  </a:solidFill>
                </a:ln>
                <a:solidFill>
                  <a:schemeClr val="lt1"/>
                </a:solidFill>
                <a:latin typeface="+mn-lt"/>
                <a:ea typeface="+mn-ea"/>
              </a:endParaRPr>
            </a:p>
          </p:txBody>
        </p:sp>
        <p:sp>
          <p:nvSpPr>
            <p:cNvPr id="156" name="Rectangle 155"/>
            <p:cNvSpPr/>
            <p:nvPr/>
          </p:nvSpPr>
          <p:spPr bwMode="auto">
            <a:xfrm>
              <a:off x="1871277" y="1738470"/>
              <a:ext cx="1128371" cy="11815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57" name="Oval 156"/>
            <p:cNvSpPr>
              <a:spLocks noChangeArrowheads="1"/>
            </p:cNvSpPr>
            <p:nvPr/>
          </p:nvSpPr>
          <p:spPr bwMode="auto">
            <a:xfrm flipV="1">
              <a:off x="1871277" y="1576300"/>
              <a:ext cx="1124909" cy="319707"/>
            </a:xfrm>
            <a:prstGeom prst="ellipse">
              <a:avLst/>
            </a:prstGeom>
            <a:solidFill>
              <a:srgbClr val="BFBFBF"/>
            </a:solidFill>
            <a:ln w="6350">
              <a:solidFill>
                <a:schemeClr val="tx1"/>
              </a:solidFill>
              <a:round/>
              <a:headEnd/>
              <a:tailEnd/>
            </a:ln>
            <a:effectLst>
              <a:outerShdw blurRad="40000" dist="23000" dir="5400000" rotWithShape="0">
                <a:srgbClr val="000000">
                  <a:alpha val="34998"/>
                </a:srgbClr>
              </a:outerShdw>
            </a:effectLst>
          </p:spPr>
          <p:txBody>
            <a:bodyPr anchor="ctr"/>
            <a:lstStyle/>
            <a:p>
              <a:pPr algn="ctr">
                <a:defRPr/>
              </a:pPr>
              <a:endParaRPr lang="en-US" dirty="0">
                <a:ln>
                  <a:solidFill>
                    <a:schemeClr val="tx1"/>
                  </a:solidFill>
                </a:ln>
                <a:solidFill>
                  <a:schemeClr val="lt1"/>
                </a:solidFill>
                <a:latin typeface="+mn-lt"/>
                <a:ea typeface="+mn-ea"/>
              </a:endParaRPr>
            </a:p>
          </p:txBody>
        </p:sp>
        <p:sp>
          <p:nvSpPr>
            <p:cNvPr id="158" name="Freeform 157"/>
            <p:cNvSpPr/>
            <p:nvPr/>
          </p:nvSpPr>
          <p:spPr bwMode="auto">
            <a:xfrm>
              <a:off x="2158561" y="1673602"/>
              <a:ext cx="550342" cy="15985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59" name="Freeform 158"/>
            <p:cNvSpPr>
              <a:spLocks/>
            </p:cNvSpPr>
            <p:nvPr/>
          </p:nvSpPr>
          <p:spPr bwMode="auto">
            <a:xfrm>
              <a:off x="2103180" y="1634219"/>
              <a:ext cx="661102" cy="111203"/>
            </a:xfrm>
            <a:custGeom>
              <a:avLst/>
              <a:gdLst>
                <a:gd name="T0" fmla="*/ 0 w 3723451"/>
                <a:gd name="T1" fmla="*/ 1 h 932950"/>
                <a:gd name="T2" fmla="*/ 21 w 3723451"/>
                <a:gd name="T3" fmla="*/ 0 h 932950"/>
                <a:gd name="T4" fmla="*/ 58 w 3723451"/>
                <a:gd name="T5" fmla="*/ 2 h 932950"/>
                <a:gd name="T6" fmla="*/ 94 w 3723451"/>
                <a:gd name="T7" fmla="*/ 0 h 932950"/>
                <a:gd name="T8" fmla="*/ 117 w 3723451"/>
                <a:gd name="T9" fmla="*/ 1 h 932950"/>
                <a:gd name="T10" fmla="*/ 100 w 3723451"/>
                <a:gd name="T11" fmla="*/ 1 h 932950"/>
                <a:gd name="T12" fmla="*/ 94 w 3723451"/>
                <a:gd name="T13" fmla="*/ 1 h 932950"/>
                <a:gd name="T14" fmla="*/ 59 w 3723451"/>
                <a:gd name="T15" fmla="*/ 3 h 932950"/>
                <a:gd name="T16" fmla="*/ 22 w 3723451"/>
                <a:gd name="T17" fmla="*/ 1 h 932950"/>
                <a:gd name="T18" fmla="*/ 16 w 3723451"/>
                <a:gd name="T19" fmla="*/ 1 h 932950"/>
                <a:gd name="T20" fmla="*/ 0 w 3723451"/>
                <a:gd name="T21" fmla="*/ 1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60" name="Freeform 159"/>
            <p:cNvSpPr>
              <a:spLocks/>
            </p:cNvSpPr>
            <p:nvPr/>
          </p:nvSpPr>
          <p:spPr bwMode="auto">
            <a:xfrm>
              <a:off x="2535839" y="1726888"/>
              <a:ext cx="245748" cy="97302"/>
            </a:xfrm>
            <a:custGeom>
              <a:avLst/>
              <a:gdLst>
                <a:gd name="T0" fmla="*/ 0 w 1366596"/>
                <a:gd name="T1" fmla="*/ 0 h 809868"/>
                <a:gd name="T2" fmla="*/ 46 w 1366596"/>
                <a:gd name="T3" fmla="*/ 2 h 809868"/>
                <a:gd name="T4" fmla="*/ 29 w 1366596"/>
                <a:gd name="T5" fmla="*/ 2 h 809868"/>
                <a:gd name="T6" fmla="*/ 0 w 1366596"/>
                <a:gd name="T7" fmla="*/ 1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61" name="Freeform 160"/>
            <p:cNvSpPr>
              <a:spLocks/>
            </p:cNvSpPr>
            <p:nvPr/>
          </p:nvSpPr>
          <p:spPr bwMode="auto">
            <a:xfrm>
              <a:off x="2089335" y="1729204"/>
              <a:ext cx="242288" cy="97302"/>
            </a:xfrm>
            <a:custGeom>
              <a:avLst/>
              <a:gdLst>
                <a:gd name="T0" fmla="*/ 45 w 1348191"/>
                <a:gd name="T1" fmla="*/ 0 h 791462"/>
                <a:gd name="T2" fmla="*/ 45 w 1348191"/>
                <a:gd name="T3" fmla="*/ 1 h 791462"/>
                <a:gd name="T4" fmla="*/ 16 w 1348191"/>
                <a:gd name="T5" fmla="*/ 3 h 791462"/>
                <a:gd name="T6" fmla="*/ 0 w 1348191"/>
                <a:gd name="T7" fmla="*/ 2 h 791462"/>
                <a:gd name="T8" fmla="*/ 45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162" name="Straight Connector 161"/>
            <p:cNvCxnSpPr>
              <a:cxnSpLocks noChangeShapeType="1"/>
              <a:endCxn id="157" idx="2"/>
            </p:cNvCxnSpPr>
            <p:nvPr/>
          </p:nvCxnSpPr>
          <p:spPr bwMode="auto">
            <a:xfrm flipH="1" flipV="1">
              <a:off x="1871277" y="1736154"/>
              <a:ext cx="3460" cy="125103"/>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cxnSp>
          <p:nvCxnSpPr>
            <p:cNvPr id="163" name="Straight Connector 162"/>
            <p:cNvCxnSpPr>
              <a:cxnSpLocks noChangeShapeType="1"/>
            </p:cNvCxnSpPr>
            <p:nvPr/>
          </p:nvCxnSpPr>
          <p:spPr bwMode="auto">
            <a:xfrm flipH="1" flipV="1">
              <a:off x="2996186" y="1733837"/>
              <a:ext cx="3462" cy="125103"/>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grpSp>
      <p:sp>
        <p:nvSpPr>
          <p:cNvPr id="5" name="灯片编号占位符 4"/>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75DFF23B-2A31-1146-90BD-4833183450D2}" type="slidenum">
              <a:rPr lang="en-US" altLang="en-US" sz="1200" smtClean="0">
                <a:latin typeface="Comic Sans MS" charset="0"/>
              </a:rPr>
              <a:pPr>
                <a:defRPr/>
              </a:pPr>
              <a:t>35</a:t>
            </a:fld>
            <a:endParaRPr lang="en-US" altLang="en-US" sz="1200">
              <a:latin typeface="Comic Sans MS" charset="0"/>
            </a:endParaRPr>
          </a:p>
        </p:txBody>
      </p:sp>
      <p:sp>
        <p:nvSpPr>
          <p:cNvPr id="151" name="页脚占位符 1"/>
          <p:cNvSpPr>
            <a:spLocks noGrp="1"/>
          </p:cNvSpPr>
          <p:nvPr>
            <p:ph type="ftr" sz="quarter" idx="10"/>
          </p:nvPr>
        </p:nvSpPr>
        <p:spPr>
          <a:xfrm>
            <a:off x="685800" y="6248400"/>
            <a:ext cx="3581400" cy="304800"/>
          </a:xfrm>
        </p:spPr>
        <p:txBody>
          <a:bodyPr/>
          <a:lstStyle/>
          <a:p>
            <a:pPr>
              <a:defRPr/>
            </a:pPr>
            <a:r>
              <a:rPr lang="en-US" dirty="0"/>
              <a:t>CSci4211:           Network Data Plane Part 3</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13"/>
          <p:cNvSpPr>
            <a:spLocks noChangeArrowheads="1"/>
          </p:cNvSpPr>
          <p:nvPr/>
        </p:nvSpPr>
        <p:spPr bwMode="auto">
          <a:xfrm>
            <a:off x="7543800" y="2011363"/>
            <a:ext cx="279400" cy="2286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73736" name="Rectangle 212"/>
          <p:cNvSpPr>
            <a:spLocks noChangeArrowheads="1"/>
          </p:cNvSpPr>
          <p:nvPr/>
        </p:nvSpPr>
        <p:spPr bwMode="auto">
          <a:xfrm>
            <a:off x="5470525" y="1795463"/>
            <a:ext cx="273050" cy="196850"/>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73737" name="Rectangle 2"/>
          <p:cNvSpPr>
            <a:spLocks noGrp="1" noChangeArrowheads="1"/>
          </p:cNvSpPr>
          <p:nvPr>
            <p:ph type="title"/>
          </p:nvPr>
        </p:nvSpPr>
        <p:spPr>
          <a:xfrm>
            <a:off x="-2667000" y="76200"/>
            <a:ext cx="7772400" cy="1143000"/>
          </a:xfrm>
        </p:spPr>
        <p:txBody>
          <a:bodyPr/>
          <a:lstStyle/>
          <a:p>
            <a:pPr>
              <a:defRPr/>
            </a:pPr>
            <a:r>
              <a:rPr lang="en-US" sz="3600" dirty="0">
                <a:cs typeface="+mj-cs"/>
              </a:rPr>
              <a:t>VLANs</a:t>
            </a:r>
          </a:p>
        </p:txBody>
      </p:sp>
      <p:sp>
        <p:nvSpPr>
          <p:cNvPr id="73738" name="Rectangle 3"/>
          <p:cNvSpPr>
            <a:spLocks noGrp="1" noChangeArrowheads="1"/>
          </p:cNvSpPr>
          <p:nvPr>
            <p:ph type="body" idx="1"/>
          </p:nvPr>
        </p:nvSpPr>
        <p:spPr>
          <a:xfrm>
            <a:off x="4097338" y="355600"/>
            <a:ext cx="4926012" cy="1625600"/>
          </a:xfrm>
        </p:spPr>
        <p:txBody>
          <a:bodyPr/>
          <a:lstStyle/>
          <a:p>
            <a:pPr>
              <a:buFont typeface="Wingdings" charset="0"/>
              <a:buNone/>
              <a:defRPr/>
            </a:pPr>
            <a:r>
              <a:rPr lang="en-US" sz="2200" dirty="0">
                <a:solidFill>
                  <a:srgbClr val="CC0000"/>
                </a:solidFill>
                <a:cs typeface="+mn-cs"/>
              </a:rPr>
              <a:t>port-based VLAN: </a:t>
            </a:r>
            <a:r>
              <a:rPr lang="en-US" sz="2200" dirty="0">
                <a:cs typeface="+mn-cs"/>
              </a:rPr>
              <a:t>switch ports grouped (by switch management software) so that </a:t>
            </a:r>
            <a:r>
              <a:rPr lang="en-US" sz="2200" i="1" dirty="0">
                <a:solidFill>
                  <a:srgbClr val="CC0000"/>
                </a:solidFill>
                <a:cs typeface="+mn-cs"/>
              </a:rPr>
              <a:t>single</a:t>
            </a:r>
            <a:r>
              <a:rPr lang="en-US" sz="2200" dirty="0">
                <a:solidFill>
                  <a:srgbClr val="CC0000"/>
                </a:solidFill>
                <a:cs typeface="+mn-cs"/>
              </a:rPr>
              <a:t> </a:t>
            </a:r>
            <a:r>
              <a:rPr lang="en-US" sz="2200" dirty="0">
                <a:cs typeface="+mn-cs"/>
              </a:rPr>
              <a:t>physical switch ……</a:t>
            </a:r>
          </a:p>
          <a:p>
            <a:pPr>
              <a:defRPr/>
            </a:pPr>
            <a:endParaRPr lang="en-US" sz="2200" dirty="0">
              <a:cs typeface="+mn-cs"/>
            </a:endParaRPr>
          </a:p>
        </p:txBody>
      </p:sp>
      <p:sp>
        <p:nvSpPr>
          <p:cNvPr id="73739" name="Text Box 85"/>
          <p:cNvSpPr txBox="1">
            <a:spLocks noChangeArrowheads="1"/>
          </p:cNvSpPr>
          <p:nvPr/>
        </p:nvSpPr>
        <p:spPr bwMode="auto">
          <a:xfrm>
            <a:off x="681038" y="2265363"/>
            <a:ext cx="2944812" cy="2462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2200" i="0" dirty="0">
                <a:solidFill>
                  <a:srgbClr val="000000"/>
                </a:solidFill>
                <a:latin typeface="Arial" charset="0"/>
                <a:cs typeface="Arial" charset="0"/>
              </a:rPr>
              <a:t>switch(es) supporting VLAN capabilities can be configured to define multiple </a:t>
            </a:r>
            <a:r>
              <a:rPr lang="en-US" sz="2200" b="1" u="sng" dirty="0">
                <a:solidFill>
                  <a:srgbClr val="CC0000"/>
                </a:solidFill>
                <a:latin typeface="Arial" charset="0"/>
                <a:cs typeface="Arial" charset="0"/>
              </a:rPr>
              <a:t>virtual</a:t>
            </a:r>
            <a:r>
              <a:rPr lang="en-US" sz="2200" i="0" dirty="0">
                <a:solidFill>
                  <a:srgbClr val="FF0000"/>
                </a:solidFill>
                <a:latin typeface="Arial" charset="0"/>
                <a:cs typeface="Arial" charset="0"/>
              </a:rPr>
              <a:t> </a:t>
            </a:r>
            <a:r>
              <a:rPr lang="en-US" sz="2200" i="0" dirty="0">
                <a:solidFill>
                  <a:srgbClr val="000000"/>
                </a:solidFill>
                <a:latin typeface="Arial" charset="0"/>
                <a:cs typeface="Arial" charset="0"/>
              </a:rPr>
              <a:t>LANS over single physical LAN infrastructure.</a:t>
            </a:r>
          </a:p>
        </p:txBody>
      </p:sp>
      <p:sp>
        <p:nvSpPr>
          <p:cNvPr id="73740" name="Rectangle 86"/>
          <p:cNvSpPr>
            <a:spLocks noChangeArrowheads="1"/>
          </p:cNvSpPr>
          <p:nvPr/>
        </p:nvSpPr>
        <p:spPr bwMode="auto">
          <a:xfrm>
            <a:off x="482600" y="1919288"/>
            <a:ext cx="3216275" cy="281305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3741" name="Text Box 87"/>
          <p:cNvSpPr txBox="1">
            <a:spLocks noChangeArrowheads="1"/>
          </p:cNvSpPr>
          <p:nvPr/>
        </p:nvSpPr>
        <p:spPr bwMode="auto">
          <a:xfrm>
            <a:off x="642938" y="1543050"/>
            <a:ext cx="1836737" cy="708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2000" b="1" dirty="0">
                <a:solidFill>
                  <a:srgbClr val="CC0000"/>
                </a:solidFill>
                <a:latin typeface="Arial" charset="0"/>
                <a:cs typeface="Arial" charset="0"/>
              </a:rPr>
              <a:t>Virtual Local </a:t>
            </a:r>
          </a:p>
          <a:p>
            <a:pPr>
              <a:defRPr/>
            </a:pPr>
            <a:r>
              <a:rPr lang="en-US" sz="2000" b="1" dirty="0">
                <a:solidFill>
                  <a:srgbClr val="CC0000"/>
                </a:solidFill>
                <a:latin typeface="Arial" charset="0"/>
                <a:cs typeface="Arial" charset="0"/>
              </a:rPr>
              <a:t>Area Network</a:t>
            </a:r>
          </a:p>
        </p:txBody>
      </p:sp>
      <p:sp>
        <p:nvSpPr>
          <p:cNvPr id="80904" name="Rectangle 80"/>
          <p:cNvSpPr>
            <a:spLocks noChangeArrowheads="1"/>
          </p:cNvSpPr>
          <p:nvPr/>
        </p:nvSpPr>
        <p:spPr bwMode="auto">
          <a:xfrm>
            <a:off x="5462588" y="2005013"/>
            <a:ext cx="290512" cy="242887"/>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0905" name="Rectangle 77"/>
          <p:cNvSpPr>
            <a:spLocks noChangeArrowheads="1"/>
          </p:cNvSpPr>
          <p:nvPr/>
        </p:nvSpPr>
        <p:spPr bwMode="auto">
          <a:xfrm>
            <a:off x="7534275" y="1785938"/>
            <a:ext cx="290513" cy="2095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0906" name="Rectangle 76"/>
          <p:cNvSpPr>
            <a:spLocks noChangeArrowheads="1"/>
          </p:cNvSpPr>
          <p:nvPr/>
        </p:nvSpPr>
        <p:spPr bwMode="auto">
          <a:xfrm>
            <a:off x="6643688" y="1790700"/>
            <a:ext cx="890587" cy="457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0907" name="Rectangle 75"/>
          <p:cNvSpPr>
            <a:spLocks noChangeArrowheads="1"/>
          </p:cNvSpPr>
          <p:nvPr/>
        </p:nvSpPr>
        <p:spPr bwMode="auto">
          <a:xfrm>
            <a:off x="5748338" y="1790700"/>
            <a:ext cx="900112" cy="452438"/>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0908" name="Rectangle 2"/>
          <p:cNvSpPr>
            <a:spLocks noChangeArrowheads="1"/>
          </p:cNvSpPr>
          <p:nvPr/>
        </p:nvSpPr>
        <p:spPr bwMode="auto">
          <a:xfrm>
            <a:off x="5462588" y="1782763"/>
            <a:ext cx="2370137" cy="4683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0909" name="Line 3"/>
          <p:cNvSpPr>
            <a:spLocks noChangeShapeType="1"/>
          </p:cNvSpPr>
          <p:nvPr/>
        </p:nvSpPr>
        <p:spPr bwMode="auto">
          <a:xfrm>
            <a:off x="5464175" y="1998663"/>
            <a:ext cx="2351088" cy="4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10" name="Text Box 6"/>
          <p:cNvSpPr txBox="1">
            <a:spLocks noChangeArrowheads="1"/>
          </p:cNvSpPr>
          <p:nvPr/>
        </p:nvSpPr>
        <p:spPr bwMode="auto">
          <a:xfrm>
            <a:off x="5380038" y="174148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1</a:t>
            </a:r>
          </a:p>
        </p:txBody>
      </p:sp>
      <p:sp>
        <p:nvSpPr>
          <p:cNvPr id="80911" name="Line 7"/>
          <p:cNvSpPr>
            <a:spLocks noChangeShapeType="1"/>
          </p:cNvSpPr>
          <p:nvPr/>
        </p:nvSpPr>
        <p:spPr bwMode="auto">
          <a:xfrm>
            <a:off x="6643688" y="1787525"/>
            <a:ext cx="0" cy="46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12" name="AutoShape 8"/>
          <p:cNvSpPr>
            <a:spLocks noChangeArrowheads="1"/>
          </p:cNvSpPr>
          <p:nvPr/>
        </p:nvSpPr>
        <p:spPr bwMode="auto">
          <a:xfrm>
            <a:off x="5434013" y="1524000"/>
            <a:ext cx="3176587" cy="261938"/>
          </a:xfrm>
          <a:prstGeom prst="parallelogram">
            <a:avLst>
              <a:gd name="adj" fmla="val 303181"/>
            </a:avLst>
          </a:prstGeom>
          <a:solidFill>
            <a:schemeClr val="bg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0913" name="Freeform 9"/>
          <p:cNvSpPr>
            <a:spLocks/>
          </p:cNvSpPr>
          <p:nvPr/>
        </p:nvSpPr>
        <p:spPr bwMode="auto">
          <a:xfrm>
            <a:off x="7837488" y="1527175"/>
            <a:ext cx="763587" cy="720725"/>
          </a:xfrm>
          <a:custGeom>
            <a:avLst/>
            <a:gdLst>
              <a:gd name="T0" fmla="*/ 0 w 232"/>
              <a:gd name="T1" fmla="*/ 2147483646 h 454"/>
              <a:gd name="T2" fmla="*/ 2147483646 w 232"/>
              <a:gd name="T3" fmla="*/ 2147483646 h 454"/>
              <a:gd name="T4" fmla="*/ 2147483646 w 232"/>
              <a:gd name="T5" fmla="*/ 0 h 454"/>
              <a:gd name="T6" fmla="*/ 0 60000 65536"/>
              <a:gd name="T7" fmla="*/ 0 60000 65536"/>
              <a:gd name="T8" fmla="*/ 0 60000 65536"/>
              <a:gd name="T9" fmla="*/ 0 w 232"/>
              <a:gd name="T10" fmla="*/ 0 h 454"/>
              <a:gd name="T11" fmla="*/ 232 w 232"/>
              <a:gd name="T12" fmla="*/ 454 h 454"/>
            </a:gdLst>
            <a:ahLst/>
            <a:cxnLst>
              <a:cxn ang="T6">
                <a:pos x="T0" y="T1"/>
              </a:cxn>
              <a:cxn ang="T7">
                <a:pos x="T2" y="T3"/>
              </a:cxn>
              <a:cxn ang="T8">
                <a:pos x="T4" y="T5"/>
              </a:cxn>
            </a:cxnLst>
            <a:rect l="T9" t="T10" r="T11" b="T12"/>
            <a:pathLst>
              <a:path w="232" h="454">
                <a:moveTo>
                  <a:pt x="0" y="454"/>
                </a:moveTo>
                <a:lnTo>
                  <a:pt x="232" y="274"/>
                </a:lnTo>
                <a:lnTo>
                  <a:pt x="229"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914" name="Freeform 10"/>
          <p:cNvSpPr>
            <a:spLocks/>
          </p:cNvSpPr>
          <p:nvPr/>
        </p:nvSpPr>
        <p:spPr bwMode="auto">
          <a:xfrm>
            <a:off x="5835650" y="1571625"/>
            <a:ext cx="2228850" cy="150813"/>
          </a:xfrm>
          <a:custGeom>
            <a:avLst/>
            <a:gdLst>
              <a:gd name="T0" fmla="*/ 0 w 678"/>
              <a:gd name="T1" fmla="*/ 2147483646 h 110"/>
              <a:gd name="T2" fmla="*/ 2147483646 w 678"/>
              <a:gd name="T3" fmla="*/ 2147483646 h 110"/>
              <a:gd name="T4" fmla="*/ 2147483646 w 678"/>
              <a:gd name="T5" fmla="*/ 0 h 110"/>
              <a:gd name="T6" fmla="*/ 2147483646 w 678"/>
              <a:gd name="T7" fmla="*/ 0 h 110"/>
              <a:gd name="T8" fmla="*/ 0 60000 65536"/>
              <a:gd name="T9" fmla="*/ 0 60000 65536"/>
              <a:gd name="T10" fmla="*/ 0 60000 65536"/>
              <a:gd name="T11" fmla="*/ 0 60000 65536"/>
              <a:gd name="T12" fmla="*/ 0 w 678"/>
              <a:gd name="T13" fmla="*/ 0 h 110"/>
              <a:gd name="T14" fmla="*/ 678 w 678"/>
              <a:gd name="T15" fmla="*/ 110 h 110"/>
            </a:gdLst>
            <a:ahLst/>
            <a:cxnLst>
              <a:cxn ang="T8">
                <a:pos x="T0" y="T1"/>
              </a:cxn>
              <a:cxn ang="T9">
                <a:pos x="T2" y="T3"/>
              </a:cxn>
              <a:cxn ang="T10">
                <a:pos x="T4" y="T5"/>
              </a:cxn>
              <a:cxn ang="T11">
                <a:pos x="T6" y="T7"/>
              </a:cxn>
            </a:cxnLst>
            <a:rect l="T12" t="T13" r="T14" b="T15"/>
            <a:pathLst>
              <a:path w="678" h="110">
                <a:moveTo>
                  <a:pt x="0" y="110"/>
                </a:moveTo>
                <a:lnTo>
                  <a:pt x="148" y="108"/>
                </a:lnTo>
                <a:lnTo>
                  <a:pt x="567" y="0"/>
                </a:lnTo>
                <a:lnTo>
                  <a:pt x="678"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915" name="Freeform 11"/>
          <p:cNvSpPr>
            <a:spLocks/>
          </p:cNvSpPr>
          <p:nvPr/>
        </p:nvSpPr>
        <p:spPr bwMode="auto">
          <a:xfrm>
            <a:off x="6308725" y="1571625"/>
            <a:ext cx="1420813" cy="166688"/>
          </a:xfrm>
          <a:custGeom>
            <a:avLst/>
            <a:gdLst>
              <a:gd name="T0" fmla="*/ 0 w 432"/>
              <a:gd name="T1" fmla="*/ 0 h 105"/>
              <a:gd name="T2" fmla="*/ 2147483646 w 432"/>
              <a:gd name="T3" fmla="*/ 0 h 105"/>
              <a:gd name="T4" fmla="*/ 2147483646 w 432"/>
              <a:gd name="T5" fmla="*/ 2147483646 h 105"/>
              <a:gd name="T6" fmla="*/ 2147483646 w 432"/>
              <a:gd name="T7" fmla="*/ 2147483646 h 105"/>
              <a:gd name="T8" fmla="*/ 0 60000 65536"/>
              <a:gd name="T9" fmla="*/ 0 60000 65536"/>
              <a:gd name="T10" fmla="*/ 0 60000 65536"/>
              <a:gd name="T11" fmla="*/ 0 60000 65536"/>
              <a:gd name="T12" fmla="*/ 0 w 432"/>
              <a:gd name="T13" fmla="*/ 0 h 105"/>
              <a:gd name="T14" fmla="*/ 432 w 432"/>
              <a:gd name="T15" fmla="*/ 105 h 105"/>
            </a:gdLst>
            <a:ahLst/>
            <a:cxnLst>
              <a:cxn ang="T8">
                <a:pos x="T0" y="T1"/>
              </a:cxn>
              <a:cxn ang="T9">
                <a:pos x="T2" y="T3"/>
              </a:cxn>
              <a:cxn ang="T10">
                <a:pos x="T4" y="T5"/>
              </a:cxn>
              <a:cxn ang="T11">
                <a:pos x="T6" y="T7"/>
              </a:cxn>
            </a:cxnLst>
            <a:rect l="T12" t="T13" r="T14" b="T15"/>
            <a:pathLst>
              <a:path w="432" h="105">
                <a:moveTo>
                  <a:pt x="0" y="0"/>
                </a:moveTo>
                <a:lnTo>
                  <a:pt x="85" y="0"/>
                </a:lnTo>
                <a:lnTo>
                  <a:pt x="307" y="105"/>
                </a:lnTo>
                <a:lnTo>
                  <a:pt x="432" y="105"/>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916" name="Line 17"/>
          <p:cNvSpPr>
            <a:spLocks noChangeShapeType="1"/>
          </p:cNvSpPr>
          <p:nvPr/>
        </p:nvSpPr>
        <p:spPr bwMode="auto">
          <a:xfrm>
            <a:off x="7243763" y="1792288"/>
            <a:ext cx="0" cy="46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17" name="Line 18"/>
          <p:cNvSpPr>
            <a:spLocks noChangeShapeType="1"/>
          </p:cNvSpPr>
          <p:nvPr/>
        </p:nvSpPr>
        <p:spPr bwMode="auto">
          <a:xfrm>
            <a:off x="6043613" y="1787525"/>
            <a:ext cx="0" cy="46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18" name="Line 21"/>
          <p:cNvSpPr>
            <a:spLocks noChangeShapeType="1"/>
          </p:cNvSpPr>
          <p:nvPr/>
        </p:nvSpPr>
        <p:spPr bwMode="auto">
          <a:xfrm>
            <a:off x="5753100" y="1784350"/>
            <a:ext cx="0" cy="46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19" name="Line 22"/>
          <p:cNvSpPr>
            <a:spLocks noChangeShapeType="1"/>
          </p:cNvSpPr>
          <p:nvPr/>
        </p:nvSpPr>
        <p:spPr bwMode="auto">
          <a:xfrm>
            <a:off x="5462588" y="1797050"/>
            <a:ext cx="0" cy="46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20" name="Line 23"/>
          <p:cNvSpPr>
            <a:spLocks noChangeShapeType="1"/>
          </p:cNvSpPr>
          <p:nvPr/>
        </p:nvSpPr>
        <p:spPr bwMode="auto">
          <a:xfrm>
            <a:off x="6324600" y="1792288"/>
            <a:ext cx="0" cy="46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21" name="Line 24"/>
          <p:cNvSpPr>
            <a:spLocks noChangeShapeType="1"/>
          </p:cNvSpPr>
          <p:nvPr/>
        </p:nvSpPr>
        <p:spPr bwMode="auto">
          <a:xfrm>
            <a:off x="6948488" y="1787525"/>
            <a:ext cx="0" cy="46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22" name="Line 25"/>
          <p:cNvSpPr>
            <a:spLocks noChangeShapeType="1"/>
          </p:cNvSpPr>
          <p:nvPr/>
        </p:nvSpPr>
        <p:spPr bwMode="auto">
          <a:xfrm>
            <a:off x="7539038" y="1782763"/>
            <a:ext cx="0" cy="46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23" name="Text Box 26"/>
          <p:cNvSpPr txBox="1">
            <a:spLocks noChangeArrowheads="1"/>
          </p:cNvSpPr>
          <p:nvPr/>
        </p:nvSpPr>
        <p:spPr bwMode="auto">
          <a:xfrm>
            <a:off x="6261100" y="195103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8</a:t>
            </a:r>
          </a:p>
        </p:txBody>
      </p:sp>
      <p:sp>
        <p:nvSpPr>
          <p:cNvPr id="80924" name="Text Box 27"/>
          <p:cNvSpPr txBox="1">
            <a:spLocks noChangeArrowheads="1"/>
          </p:cNvSpPr>
          <p:nvPr/>
        </p:nvSpPr>
        <p:spPr bwMode="auto">
          <a:xfrm>
            <a:off x="6580188" y="1736725"/>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9</a:t>
            </a:r>
          </a:p>
        </p:txBody>
      </p:sp>
      <p:sp>
        <p:nvSpPr>
          <p:cNvPr id="80925" name="Text Box 28"/>
          <p:cNvSpPr txBox="1">
            <a:spLocks noChangeArrowheads="1"/>
          </p:cNvSpPr>
          <p:nvPr/>
        </p:nvSpPr>
        <p:spPr bwMode="auto">
          <a:xfrm>
            <a:off x="7456488" y="1955800"/>
            <a:ext cx="2984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16</a:t>
            </a:r>
          </a:p>
        </p:txBody>
      </p:sp>
      <p:sp>
        <p:nvSpPr>
          <p:cNvPr id="80926" name="Text Box 29"/>
          <p:cNvSpPr txBox="1">
            <a:spLocks noChangeArrowheads="1"/>
          </p:cNvSpPr>
          <p:nvPr/>
        </p:nvSpPr>
        <p:spPr bwMode="auto">
          <a:xfrm>
            <a:off x="6561138" y="1955800"/>
            <a:ext cx="2984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10</a:t>
            </a:r>
          </a:p>
        </p:txBody>
      </p:sp>
      <p:sp>
        <p:nvSpPr>
          <p:cNvPr id="80927" name="Text Box 30"/>
          <p:cNvSpPr txBox="1">
            <a:spLocks noChangeArrowheads="1"/>
          </p:cNvSpPr>
          <p:nvPr/>
        </p:nvSpPr>
        <p:spPr bwMode="auto">
          <a:xfrm>
            <a:off x="5389563" y="1941513"/>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2</a:t>
            </a:r>
          </a:p>
        </p:txBody>
      </p:sp>
      <p:sp>
        <p:nvSpPr>
          <p:cNvPr id="80928" name="Text Box 57"/>
          <p:cNvSpPr txBox="1">
            <a:spLocks noChangeArrowheads="1"/>
          </p:cNvSpPr>
          <p:nvPr/>
        </p:nvSpPr>
        <p:spPr bwMode="auto">
          <a:xfrm>
            <a:off x="6256338" y="1736725"/>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7</a:t>
            </a:r>
          </a:p>
        </p:txBody>
      </p:sp>
      <p:sp>
        <p:nvSpPr>
          <p:cNvPr id="80929" name="Line 61"/>
          <p:cNvSpPr>
            <a:spLocks noChangeShapeType="1"/>
          </p:cNvSpPr>
          <p:nvPr/>
        </p:nvSpPr>
        <p:spPr bwMode="auto">
          <a:xfrm flipH="1">
            <a:off x="4702175" y="2117725"/>
            <a:ext cx="901700" cy="279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30" name="Line 62"/>
          <p:cNvSpPr>
            <a:spLocks noChangeShapeType="1"/>
          </p:cNvSpPr>
          <p:nvPr/>
        </p:nvSpPr>
        <p:spPr bwMode="auto">
          <a:xfrm flipH="1">
            <a:off x="5087938" y="2117725"/>
            <a:ext cx="806450" cy="419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31" name="Line 63"/>
          <p:cNvSpPr>
            <a:spLocks noChangeShapeType="1"/>
          </p:cNvSpPr>
          <p:nvPr/>
        </p:nvSpPr>
        <p:spPr bwMode="auto">
          <a:xfrm flipH="1">
            <a:off x="5807075" y="2133600"/>
            <a:ext cx="709613" cy="360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32" name="Text Box 64"/>
          <p:cNvSpPr txBox="1">
            <a:spLocks noChangeArrowheads="1"/>
          </p:cNvSpPr>
          <p:nvPr/>
        </p:nvSpPr>
        <p:spPr bwMode="auto">
          <a:xfrm>
            <a:off x="7527925" y="249555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800">
                <a:solidFill>
                  <a:srgbClr val="000000"/>
                </a:solidFill>
                <a:latin typeface="Arial" charset="0"/>
              </a:rPr>
              <a:t>…</a:t>
            </a:r>
          </a:p>
        </p:txBody>
      </p:sp>
      <p:sp>
        <p:nvSpPr>
          <p:cNvPr id="80933" name="Line 69"/>
          <p:cNvSpPr>
            <a:spLocks noChangeShapeType="1"/>
          </p:cNvSpPr>
          <p:nvPr/>
        </p:nvSpPr>
        <p:spPr bwMode="auto">
          <a:xfrm>
            <a:off x="6815138" y="2120900"/>
            <a:ext cx="101600" cy="377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34" name="Line 70"/>
          <p:cNvSpPr>
            <a:spLocks noChangeShapeType="1"/>
          </p:cNvSpPr>
          <p:nvPr/>
        </p:nvSpPr>
        <p:spPr bwMode="auto">
          <a:xfrm>
            <a:off x="6805613" y="1919288"/>
            <a:ext cx="479425" cy="603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35" name="Line 71"/>
          <p:cNvSpPr>
            <a:spLocks noChangeShapeType="1"/>
          </p:cNvSpPr>
          <p:nvPr/>
        </p:nvSpPr>
        <p:spPr bwMode="auto">
          <a:xfrm>
            <a:off x="7661275" y="1863725"/>
            <a:ext cx="514350" cy="484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36" name="Text Box 72"/>
          <p:cNvSpPr txBox="1">
            <a:spLocks noChangeArrowheads="1"/>
          </p:cNvSpPr>
          <p:nvPr/>
        </p:nvSpPr>
        <p:spPr bwMode="auto">
          <a:xfrm>
            <a:off x="4692650" y="2984500"/>
            <a:ext cx="165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eaLnBrk="1" hangingPunct="1">
              <a:spcBef>
                <a:spcPct val="0"/>
              </a:spcBef>
              <a:buFontTx/>
              <a:buNone/>
            </a:pPr>
            <a:r>
              <a:rPr lang="en-US" altLang="en-US" sz="1200">
                <a:solidFill>
                  <a:srgbClr val="000000"/>
                </a:solidFill>
                <a:latin typeface="Arial" charset="0"/>
              </a:rPr>
              <a:t>Electrical Engineering</a:t>
            </a:r>
          </a:p>
          <a:p>
            <a:pPr algn="ctr" eaLnBrk="1" hangingPunct="1">
              <a:spcBef>
                <a:spcPct val="0"/>
              </a:spcBef>
              <a:buFontTx/>
              <a:buNone/>
            </a:pPr>
            <a:r>
              <a:rPr lang="en-US" altLang="en-US" sz="1200">
                <a:solidFill>
                  <a:srgbClr val="000000"/>
                </a:solidFill>
                <a:latin typeface="Arial" charset="0"/>
              </a:rPr>
              <a:t>(VLAN ports 1-8)</a:t>
            </a:r>
          </a:p>
        </p:txBody>
      </p:sp>
      <p:sp>
        <p:nvSpPr>
          <p:cNvPr id="80937" name="Text Box 73"/>
          <p:cNvSpPr txBox="1">
            <a:spLocks noChangeArrowheads="1"/>
          </p:cNvSpPr>
          <p:nvPr/>
        </p:nvSpPr>
        <p:spPr bwMode="auto">
          <a:xfrm>
            <a:off x="6854825" y="2971800"/>
            <a:ext cx="1433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eaLnBrk="1" hangingPunct="1">
              <a:spcBef>
                <a:spcPct val="0"/>
              </a:spcBef>
              <a:buFontTx/>
              <a:buNone/>
            </a:pPr>
            <a:r>
              <a:rPr lang="en-US" altLang="en-US" sz="1200">
                <a:solidFill>
                  <a:srgbClr val="000000"/>
                </a:solidFill>
                <a:latin typeface="Arial" charset="0"/>
              </a:rPr>
              <a:t>Computer Science</a:t>
            </a:r>
          </a:p>
          <a:p>
            <a:pPr algn="ctr" eaLnBrk="1" hangingPunct="1">
              <a:spcBef>
                <a:spcPct val="0"/>
              </a:spcBef>
              <a:buFontTx/>
              <a:buNone/>
            </a:pPr>
            <a:r>
              <a:rPr lang="en-US" altLang="en-US" sz="1200">
                <a:solidFill>
                  <a:srgbClr val="000000"/>
                </a:solidFill>
                <a:latin typeface="Arial" charset="0"/>
              </a:rPr>
              <a:t>(VLAN ports 9-15)</a:t>
            </a:r>
          </a:p>
        </p:txBody>
      </p:sp>
      <p:sp>
        <p:nvSpPr>
          <p:cNvPr id="80938" name="Text Box 74"/>
          <p:cNvSpPr txBox="1">
            <a:spLocks noChangeArrowheads="1"/>
          </p:cNvSpPr>
          <p:nvPr/>
        </p:nvSpPr>
        <p:spPr bwMode="auto">
          <a:xfrm>
            <a:off x="7451725" y="1731963"/>
            <a:ext cx="2984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15</a:t>
            </a:r>
          </a:p>
        </p:txBody>
      </p:sp>
      <p:sp>
        <p:nvSpPr>
          <p:cNvPr id="80939" name="Oval 81"/>
          <p:cNvSpPr>
            <a:spLocks noChangeArrowheads="1"/>
          </p:cNvSpPr>
          <p:nvPr/>
        </p:nvSpPr>
        <p:spPr bwMode="auto">
          <a:xfrm>
            <a:off x="5578475" y="2097088"/>
            <a:ext cx="42863" cy="476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0940" name="Oval 82"/>
          <p:cNvSpPr>
            <a:spLocks noChangeArrowheads="1"/>
          </p:cNvSpPr>
          <p:nvPr/>
        </p:nvSpPr>
        <p:spPr bwMode="auto">
          <a:xfrm>
            <a:off x="5870575" y="2093913"/>
            <a:ext cx="42863" cy="476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0941" name="Oval 83"/>
          <p:cNvSpPr>
            <a:spLocks noChangeArrowheads="1"/>
          </p:cNvSpPr>
          <p:nvPr/>
        </p:nvSpPr>
        <p:spPr bwMode="auto">
          <a:xfrm>
            <a:off x="6457950" y="2098675"/>
            <a:ext cx="42863" cy="476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0942" name="Oval 84"/>
          <p:cNvSpPr>
            <a:spLocks noChangeArrowheads="1"/>
          </p:cNvSpPr>
          <p:nvPr/>
        </p:nvSpPr>
        <p:spPr bwMode="auto">
          <a:xfrm>
            <a:off x="6789738" y="2095500"/>
            <a:ext cx="42862" cy="476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0943" name="Oval 85"/>
          <p:cNvSpPr>
            <a:spLocks noChangeArrowheads="1"/>
          </p:cNvSpPr>
          <p:nvPr/>
        </p:nvSpPr>
        <p:spPr bwMode="auto">
          <a:xfrm>
            <a:off x="6777038" y="1881188"/>
            <a:ext cx="42862" cy="476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0944" name="Oval 86"/>
          <p:cNvSpPr>
            <a:spLocks noChangeArrowheads="1"/>
          </p:cNvSpPr>
          <p:nvPr/>
        </p:nvSpPr>
        <p:spPr bwMode="auto">
          <a:xfrm>
            <a:off x="7651750" y="1878013"/>
            <a:ext cx="42863" cy="476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0945" name="Text Box 45"/>
          <p:cNvSpPr txBox="1">
            <a:spLocks noChangeArrowheads="1"/>
          </p:cNvSpPr>
          <p:nvPr/>
        </p:nvSpPr>
        <p:spPr bwMode="auto">
          <a:xfrm>
            <a:off x="5241925" y="2462213"/>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800">
                <a:solidFill>
                  <a:srgbClr val="000000"/>
                </a:solidFill>
                <a:latin typeface="Arial" charset="0"/>
              </a:rPr>
              <a:t>…</a:t>
            </a:r>
          </a:p>
        </p:txBody>
      </p:sp>
      <p:grpSp>
        <p:nvGrpSpPr>
          <p:cNvPr id="80946" name="Group 44"/>
          <p:cNvGrpSpPr>
            <a:grpSpLocks/>
          </p:cNvGrpSpPr>
          <p:nvPr/>
        </p:nvGrpSpPr>
        <p:grpSpPr bwMode="auto">
          <a:xfrm>
            <a:off x="4165600" y="2397125"/>
            <a:ext cx="609600" cy="558800"/>
            <a:chOff x="-44" y="1473"/>
            <a:chExt cx="981" cy="1105"/>
          </a:xfrm>
        </p:grpSpPr>
        <p:pic>
          <p:nvPicPr>
            <p:cNvPr id="81037"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038"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0947" name="Group 44"/>
          <p:cNvGrpSpPr>
            <a:grpSpLocks/>
          </p:cNvGrpSpPr>
          <p:nvPr/>
        </p:nvGrpSpPr>
        <p:grpSpPr bwMode="auto">
          <a:xfrm>
            <a:off x="4694238" y="2395538"/>
            <a:ext cx="609600" cy="558800"/>
            <a:chOff x="-44" y="1473"/>
            <a:chExt cx="981" cy="1105"/>
          </a:xfrm>
        </p:grpSpPr>
        <p:pic>
          <p:nvPicPr>
            <p:cNvPr id="81035"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036"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0948" name="Group 44"/>
          <p:cNvGrpSpPr>
            <a:grpSpLocks/>
          </p:cNvGrpSpPr>
          <p:nvPr/>
        </p:nvGrpSpPr>
        <p:grpSpPr bwMode="auto">
          <a:xfrm>
            <a:off x="5414963" y="2416175"/>
            <a:ext cx="609600" cy="558800"/>
            <a:chOff x="-44" y="1473"/>
            <a:chExt cx="981" cy="1105"/>
          </a:xfrm>
        </p:grpSpPr>
        <p:pic>
          <p:nvPicPr>
            <p:cNvPr id="81033"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034"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0949" name="Group 44"/>
          <p:cNvGrpSpPr>
            <a:grpSpLocks/>
          </p:cNvGrpSpPr>
          <p:nvPr/>
        </p:nvGrpSpPr>
        <p:grpSpPr bwMode="auto">
          <a:xfrm>
            <a:off x="6430963" y="2436813"/>
            <a:ext cx="609600" cy="558800"/>
            <a:chOff x="-44" y="1473"/>
            <a:chExt cx="981" cy="1105"/>
          </a:xfrm>
        </p:grpSpPr>
        <p:pic>
          <p:nvPicPr>
            <p:cNvPr id="81031"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032"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0950" name="Group 44"/>
          <p:cNvGrpSpPr>
            <a:grpSpLocks/>
          </p:cNvGrpSpPr>
          <p:nvPr/>
        </p:nvGrpSpPr>
        <p:grpSpPr bwMode="auto">
          <a:xfrm>
            <a:off x="6938963" y="2446338"/>
            <a:ext cx="609600" cy="558800"/>
            <a:chOff x="-44" y="1473"/>
            <a:chExt cx="981" cy="1105"/>
          </a:xfrm>
        </p:grpSpPr>
        <p:pic>
          <p:nvPicPr>
            <p:cNvPr id="81029"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030"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0951" name="Group 44"/>
          <p:cNvGrpSpPr>
            <a:grpSpLocks/>
          </p:cNvGrpSpPr>
          <p:nvPr/>
        </p:nvGrpSpPr>
        <p:grpSpPr bwMode="auto">
          <a:xfrm>
            <a:off x="7802563" y="2263775"/>
            <a:ext cx="609600" cy="558800"/>
            <a:chOff x="-44" y="1473"/>
            <a:chExt cx="981" cy="1105"/>
          </a:xfrm>
        </p:grpSpPr>
        <p:pic>
          <p:nvPicPr>
            <p:cNvPr id="81027"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028"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 name="Group 1"/>
          <p:cNvGrpSpPr>
            <a:grpSpLocks/>
          </p:cNvGrpSpPr>
          <p:nvPr/>
        </p:nvGrpSpPr>
        <p:grpSpPr bwMode="auto">
          <a:xfrm>
            <a:off x="3902075" y="3505200"/>
            <a:ext cx="5334000" cy="2593975"/>
            <a:chOff x="3902075" y="3695700"/>
            <a:chExt cx="5334289" cy="2593975"/>
          </a:xfrm>
        </p:grpSpPr>
        <p:sp>
          <p:nvSpPr>
            <p:cNvPr id="80955" name="Cloud"/>
            <p:cNvSpPr>
              <a:spLocks noChangeAspect="1" noEditPoints="1" noChangeArrowheads="1"/>
            </p:cNvSpPr>
            <p:nvPr/>
          </p:nvSpPr>
          <p:spPr bwMode="auto">
            <a:xfrm>
              <a:off x="4560888" y="4090988"/>
              <a:ext cx="4516437" cy="12144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73734" name="Rectangle 263"/>
            <p:cNvSpPr>
              <a:spLocks noChangeArrowheads="1"/>
            </p:cNvSpPr>
            <p:nvPr/>
          </p:nvSpPr>
          <p:spPr bwMode="auto">
            <a:xfrm>
              <a:off x="5135630" y="4583113"/>
              <a:ext cx="269890" cy="204787"/>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73735" name="Rectangle 262"/>
            <p:cNvSpPr>
              <a:spLocks noChangeArrowheads="1"/>
            </p:cNvSpPr>
            <p:nvPr/>
          </p:nvSpPr>
          <p:spPr bwMode="auto">
            <a:xfrm>
              <a:off x="8064726" y="4811713"/>
              <a:ext cx="279415" cy="23812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0958" name="Line 61"/>
            <p:cNvSpPr>
              <a:spLocks noChangeShapeType="1"/>
            </p:cNvSpPr>
            <p:nvPr/>
          </p:nvSpPr>
          <p:spPr bwMode="auto">
            <a:xfrm flipH="1">
              <a:off x="4364038" y="4911725"/>
              <a:ext cx="901700" cy="279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59" name="Line 62"/>
            <p:cNvSpPr>
              <a:spLocks noChangeShapeType="1"/>
            </p:cNvSpPr>
            <p:nvPr/>
          </p:nvSpPr>
          <p:spPr bwMode="auto">
            <a:xfrm flipH="1">
              <a:off x="4749800" y="4911725"/>
              <a:ext cx="806450" cy="419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60" name="Line 63"/>
            <p:cNvSpPr>
              <a:spLocks noChangeShapeType="1"/>
            </p:cNvSpPr>
            <p:nvPr/>
          </p:nvSpPr>
          <p:spPr bwMode="auto">
            <a:xfrm flipH="1">
              <a:off x="5468938" y="4921250"/>
              <a:ext cx="684212" cy="3667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61" name="Text Box 72"/>
            <p:cNvSpPr txBox="1">
              <a:spLocks noChangeArrowheads="1"/>
            </p:cNvSpPr>
            <p:nvPr/>
          </p:nvSpPr>
          <p:spPr bwMode="auto">
            <a:xfrm>
              <a:off x="4354513" y="5832475"/>
              <a:ext cx="165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eaLnBrk="1" hangingPunct="1">
                <a:spcBef>
                  <a:spcPct val="0"/>
                </a:spcBef>
                <a:buFontTx/>
                <a:buNone/>
              </a:pPr>
              <a:r>
                <a:rPr lang="en-US" altLang="en-US" sz="1200">
                  <a:solidFill>
                    <a:srgbClr val="000000"/>
                  </a:solidFill>
                  <a:latin typeface="Arial" charset="0"/>
                </a:rPr>
                <a:t>Electrical Engineering</a:t>
              </a:r>
            </a:p>
            <a:p>
              <a:pPr algn="ctr" eaLnBrk="1" hangingPunct="1">
                <a:spcBef>
                  <a:spcPct val="0"/>
                </a:spcBef>
                <a:buFontTx/>
                <a:buNone/>
              </a:pPr>
              <a:r>
                <a:rPr lang="en-US" altLang="en-US" sz="1200">
                  <a:solidFill>
                    <a:srgbClr val="000000"/>
                  </a:solidFill>
                  <a:latin typeface="Arial" charset="0"/>
                </a:rPr>
                <a:t>(VLAN ports 1-8)</a:t>
              </a:r>
            </a:p>
          </p:txBody>
        </p:sp>
        <p:sp>
          <p:nvSpPr>
            <p:cNvPr id="80962" name="Text Box 45"/>
            <p:cNvSpPr txBox="1">
              <a:spLocks noChangeArrowheads="1"/>
            </p:cNvSpPr>
            <p:nvPr/>
          </p:nvSpPr>
          <p:spPr bwMode="auto">
            <a:xfrm>
              <a:off x="4903788" y="5256213"/>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800">
                  <a:solidFill>
                    <a:srgbClr val="000000"/>
                  </a:solidFill>
                  <a:latin typeface="Arial" charset="0"/>
                </a:rPr>
                <a:t>…</a:t>
              </a:r>
            </a:p>
          </p:txBody>
        </p:sp>
        <p:grpSp>
          <p:nvGrpSpPr>
            <p:cNvPr id="80963" name="Group 186"/>
            <p:cNvGrpSpPr>
              <a:grpSpLocks/>
            </p:cNvGrpSpPr>
            <p:nvPr/>
          </p:nvGrpSpPr>
          <p:grpSpPr bwMode="auto">
            <a:xfrm>
              <a:off x="5041900" y="4316413"/>
              <a:ext cx="1684338" cy="738187"/>
              <a:chOff x="3479" y="2610"/>
              <a:chExt cx="1061" cy="465"/>
            </a:xfrm>
          </p:grpSpPr>
          <p:sp>
            <p:nvSpPr>
              <p:cNvPr id="81008" name="Rectangle 80"/>
              <p:cNvSpPr>
                <a:spLocks noChangeArrowheads="1"/>
              </p:cNvSpPr>
              <p:nvPr/>
            </p:nvSpPr>
            <p:spPr bwMode="auto">
              <a:xfrm>
                <a:off x="3531" y="2914"/>
                <a:ext cx="183" cy="15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1009" name="Rectangle 75"/>
              <p:cNvSpPr>
                <a:spLocks noChangeArrowheads="1"/>
              </p:cNvSpPr>
              <p:nvPr/>
            </p:nvSpPr>
            <p:spPr bwMode="auto">
              <a:xfrm>
                <a:off x="3711" y="2779"/>
                <a:ext cx="567" cy="28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1010" name="Rectangle 2"/>
              <p:cNvSpPr>
                <a:spLocks noChangeArrowheads="1"/>
              </p:cNvSpPr>
              <p:nvPr/>
            </p:nvSpPr>
            <p:spPr bwMode="auto">
              <a:xfrm>
                <a:off x="3531" y="2774"/>
                <a:ext cx="745" cy="29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1011" name="Line 3"/>
              <p:cNvSpPr>
                <a:spLocks noChangeShapeType="1"/>
              </p:cNvSpPr>
              <p:nvPr/>
            </p:nvSpPr>
            <p:spPr bwMode="auto">
              <a:xfrm>
                <a:off x="3532" y="2910"/>
                <a:ext cx="741"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12" name="Text Box 6"/>
              <p:cNvSpPr txBox="1">
                <a:spLocks noChangeArrowheads="1"/>
              </p:cNvSpPr>
              <p:nvPr/>
            </p:nvSpPr>
            <p:spPr bwMode="auto">
              <a:xfrm>
                <a:off x="3479" y="2748"/>
                <a:ext cx="15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1</a:t>
                </a:r>
              </a:p>
            </p:txBody>
          </p:sp>
          <p:sp>
            <p:nvSpPr>
              <p:cNvPr id="81013" name="AutoShape 8"/>
              <p:cNvSpPr>
                <a:spLocks noChangeArrowheads="1"/>
              </p:cNvSpPr>
              <p:nvPr/>
            </p:nvSpPr>
            <p:spPr bwMode="auto">
              <a:xfrm>
                <a:off x="3513" y="2611"/>
                <a:ext cx="1027" cy="165"/>
              </a:xfrm>
              <a:prstGeom prst="parallelogram">
                <a:avLst>
                  <a:gd name="adj" fmla="val 155606"/>
                </a:avLst>
              </a:prstGeom>
              <a:solidFill>
                <a:schemeClr val="bg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1014" name="Freeform 10"/>
              <p:cNvSpPr>
                <a:spLocks/>
              </p:cNvSpPr>
              <p:nvPr/>
            </p:nvSpPr>
            <p:spPr bwMode="auto">
              <a:xfrm>
                <a:off x="3628" y="2639"/>
                <a:ext cx="746" cy="105"/>
              </a:xfrm>
              <a:custGeom>
                <a:avLst/>
                <a:gdLst>
                  <a:gd name="T0" fmla="*/ 0 w 678"/>
                  <a:gd name="T1" fmla="*/ 52 h 110"/>
                  <a:gd name="T2" fmla="*/ 685 w 678"/>
                  <a:gd name="T3" fmla="*/ 51 h 110"/>
                  <a:gd name="T4" fmla="*/ 2618 w 678"/>
                  <a:gd name="T5" fmla="*/ 0 h 110"/>
                  <a:gd name="T6" fmla="*/ 3131 w 678"/>
                  <a:gd name="T7" fmla="*/ 0 h 110"/>
                  <a:gd name="T8" fmla="*/ 0 60000 65536"/>
                  <a:gd name="T9" fmla="*/ 0 60000 65536"/>
                  <a:gd name="T10" fmla="*/ 0 60000 65536"/>
                  <a:gd name="T11" fmla="*/ 0 60000 65536"/>
                  <a:gd name="T12" fmla="*/ 0 w 678"/>
                  <a:gd name="T13" fmla="*/ 0 h 110"/>
                  <a:gd name="T14" fmla="*/ 678 w 678"/>
                  <a:gd name="T15" fmla="*/ 110 h 110"/>
                </a:gdLst>
                <a:ahLst/>
                <a:cxnLst>
                  <a:cxn ang="T8">
                    <a:pos x="T0" y="T1"/>
                  </a:cxn>
                  <a:cxn ang="T9">
                    <a:pos x="T2" y="T3"/>
                  </a:cxn>
                  <a:cxn ang="T10">
                    <a:pos x="T4" y="T5"/>
                  </a:cxn>
                  <a:cxn ang="T11">
                    <a:pos x="T6" y="T7"/>
                  </a:cxn>
                </a:cxnLst>
                <a:rect l="T12" t="T13" r="T14" b="T15"/>
                <a:pathLst>
                  <a:path w="678" h="110">
                    <a:moveTo>
                      <a:pt x="0" y="110"/>
                    </a:moveTo>
                    <a:lnTo>
                      <a:pt x="148" y="108"/>
                    </a:lnTo>
                    <a:lnTo>
                      <a:pt x="567" y="0"/>
                    </a:lnTo>
                    <a:lnTo>
                      <a:pt x="678"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015" name="Line 18"/>
              <p:cNvSpPr>
                <a:spLocks noChangeShapeType="1"/>
              </p:cNvSpPr>
              <p:nvPr/>
            </p:nvSpPr>
            <p:spPr bwMode="auto">
              <a:xfrm>
                <a:off x="3897" y="2777"/>
                <a:ext cx="0" cy="2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16" name="Line 21"/>
              <p:cNvSpPr>
                <a:spLocks noChangeShapeType="1"/>
              </p:cNvSpPr>
              <p:nvPr/>
            </p:nvSpPr>
            <p:spPr bwMode="auto">
              <a:xfrm>
                <a:off x="3714" y="2775"/>
                <a:ext cx="0" cy="2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17" name="Line 22"/>
              <p:cNvSpPr>
                <a:spLocks noChangeShapeType="1"/>
              </p:cNvSpPr>
              <p:nvPr/>
            </p:nvSpPr>
            <p:spPr bwMode="auto">
              <a:xfrm>
                <a:off x="3531" y="2783"/>
                <a:ext cx="0" cy="2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18" name="Line 23"/>
              <p:cNvSpPr>
                <a:spLocks noChangeShapeType="1"/>
              </p:cNvSpPr>
              <p:nvPr/>
            </p:nvSpPr>
            <p:spPr bwMode="auto">
              <a:xfrm>
                <a:off x="4074" y="2780"/>
                <a:ext cx="0" cy="2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19" name="Text Box 26"/>
              <p:cNvSpPr txBox="1">
                <a:spLocks noChangeArrowheads="1"/>
              </p:cNvSpPr>
              <p:nvPr/>
            </p:nvSpPr>
            <p:spPr bwMode="auto">
              <a:xfrm>
                <a:off x="4034" y="2880"/>
                <a:ext cx="15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8</a:t>
                </a:r>
              </a:p>
            </p:txBody>
          </p:sp>
          <p:sp>
            <p:nvSpPr>
              <p:cNvPr id="81020" name="Text Box 30"/>
              <p:cNvSpPr txBox="1">
                <a:spLocks noChangeArrowheads="1"/>
              </p:cNvSpPr>
              <p:nvPr/>
            </p:nvSpPr>
            <p:spPr bwMode="auto">
              <a:xfrm>
                <a:off x="3485" y="2874"/>
                <a:ext cx="15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2</a:t>
                </a:r>
              </a:p>
            </p:txBody>
          </p:sp>
          <p:sp>
            <p:nvSpPr>
              <p:cNvPr id="81021" name="Text Box 57"/>
              <p:cNvSpPr txBox="1">
                <a:spLocks noChangeArrowheads="1"/>
              </p:cNvSpPr>
              <p:nvPr/>
            </p:nvSpPr>
            <p:spPr bwMode="auto">
              <a:xfrm>
                <a:off x="4031" y="2745"/>
                <a:ext cx="15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7</a:t>
                </a:r>
              </a:p>
            </p:txBody>
          </p:sp>
          <p:sp>
            <p:nvSpPr>
              <p:cNvPr id="81022" name="Oval 81"/>
              <p:cNvSpPr>
                <a:spLocks noChangeArrowheads="1"/>
              </p:cNvSpPr>
              <p:nvPr/>
            </p:nvSpPr>
            <p:spPr bwMode="auto">
              <a:xfrm>
                <a:off x="3604" y="2972"/>
                <a:ext cx="27" cy="3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1023" name="Oval 82"/>
              <p:cNvSpPr>
                <a:spLocks noChangeArrowheads="1"/>
              </p:cNvSpPr>
              <p:nvPr/>
            </p:nvSpPr>
            <p:spPr bwMode="auto">
              <a:xfrm>
                <a:off x="3788" y="2970"/>
                <a:ext cx="27" cy="3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1024" name="Oval 83"/>
              <p:cNvSpPr>
                <a:spLocks noChangeArrowheads="1"/>
              </p:cNvSpPr>
              <p:nvPr/>
            </p:nvSpPr>
            <p:spPr bwMode="auto">
              <a:xfrm>
                <a:off x="4158" y="2973"/>
                <a:ext cx="27" cy="3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1025" name="Freeform 10"/>
              <p:cNvSpPr>
                <a:spLocks/>
              </p:cNvSpPr>
              <p:nvPr/>
            </p:nvSpPr>
            <p:spPr bwMode="auto">
              <a:xfrm flipV="1">
                <a:off x="3754" y="2639"/>
                <a:ext cx="550" cy="105"/>
              </a:xfrm>
              <a:custGeom>
                <a:avLst/>
                <a:gdLst>
                  <a:gd name="T0" fmla="*/ 0 w 678"/>
                  <a:gd name="T1" fmla="*/ 52 h 110"/>
                  <a:gd name="T2" fmla="*/ 5 w 678"/>
                  <a:gd name="T3" fmla="*/ 51 h 110"/>
                  <a:gd name="T4" fmla="*/ 19 w 678"/>
                  <a:gd name="T5" fmla="*/ 0 h 110"/>
                  <a:gd name="T6" fmla="*/ 24 w 678"/>
                  <a:gd name="T7" fmla="*/ 0 h 110"/>
                  <a:gd name="T8" fmla="*/ 0 60000 65536"/>
                  <a:gd name="T9" fmla="*/ 0 60000 65536"/>
                  <a:gd name="T10" fmla="*/ 0 60000 65536"/>
                  <a:gd name="T11" fmla="*/ 0 60000 65536"/>
                  <a:gd name="T12" fmla="*/ 0 w 678"/>
                  <a:gd name="T13" fmla="*/ 0 h 110"/>
                  <a:gd name="T14" fmla="*/ 678 w 678"/>
                  <a:gd name="T15" fmla="*/ 110 h 110"/>
                </a:gdLst>
                <a:ahLst/>
                <a:cxnLst>
                  <a:cxn ang="T8">
                    <a:pos x="T0" y="T1"/>
                  </a:cxn>
                  <a:cxn ang="T9">
                    <a:pos x="T2" y="T3"/>
                  </a:cxn>
                  <a:cxn ang="T10">
                    <a:pos x="T4" y="T5"/>
                  </a:cxn>
                  <a:cxn ang="T11">
                    <a:pos x="T6" y="T7"/>
                  </a:cxn>
                </a:cxnLst>
                <a:rect l="T12" t="T13" r="T14" b="T15"/>
                <a:pathLst>
                  <a:path w="678" h="110">
                    <a:moveTo>
                      <a:pt x="0" y="110"/>
                    </a:moveTo>
                    <a:lnTo>
                      <a:pt x="148" y="108"/>
                    </a:lnTo>
                    <a:lnTo>
                      <a:pt x="567" y="0"/>
                    </a:lnTo>
                    <a:lnTo>
                      <a:pt x="678"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a:p>
            </p:txBody>
          </p:sp>
          <p:sp>
            <p:nvSpPr>
              <p:cNvPr id="81026" name="Freeform 185"/>
              <p:cNvSpPr>
                <a:spLocks/>
              </p:cNvSpPr>
              <p:nvPr/>
            </p:nvSpPr>
            <p:spPr bwMode="auto">
              <a:xfrm>
                <a:off x="4274" y="2610"/>
                <a:ext cx="264" cy="456"/>
              </a:xfrm>
              <a:custGeom>
                <a:avLst/>
                <a:gdLst>
                  <a:gd name="T0" fmla="*/ 264 w 264"/>
                  <a:gd name="T1" fmla="*/ 0 h 456"/>
                  <a:gd name="T2" fmla="*/ 262 w 264"/>
                  <a:gd name="T3" fmla="*/ 248 h 456"/>
                  <a:gd name="T4" fmla="*/ 0 w 264"/>
                  <a:gd name="T5" fmla="*/ 456 h 456"/>
                  <a:gd name="T6" fmla="*/ 0 60000 65536"/>
                  <a:gd name="T7" fmla="*/ 0 60000 65536"/>
                  <a:gd name="T8" fmla="*/ 0 60000 65536"/>
                </a:gdLst>
                <a:ahLst/>
                <a:cxnLst>
                  <a:cxn ang="T6">
                    <a:pos x="T0" y="T1"/>
                  </a:cxn>
                  <a:cxn ang="T7">
                    <a:pos x="T2" y="T3"/>
                  </a:cxn>
                  <a:cxn ang="T8">
                    <a:pos x="T4" y="T5"/>
                  </a:cxn>
                </a:cxnLst>
                <a:rect l="0" t="0" r="r" b="b"/>
                <a:pathLst>
                  <a:path w="264" h="456">
                    <a:moveTo>
                      <a:pt x="264" y="0"/>
                    </a:moveTo>
                    <a:lnTo>
                      <a:pt x="262" y="248"/>
                    </a:lnTo>
                    <a:lnTo>
                      <a:pt x="0" y="456"/>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0964" name="Group 210"/>
            <p:cNvGrpSpPr>
              <a:grpSpLocks/>
            </p:cNvGrpSpPr>
            <p:nvPr/>
          </p:nvGrpSpPr>
          <p:grpSpPr bwMode="auto">
            <a:xfrm>
              <a:off x="7080250" y="4318000"/>
              <a:ext cx="1698625" cy="742950"/>
              <a:chOff x="1003" y="3585"/>
              <a:chExt cx="1070" cy="468"/>
            </a:xfrm>
          </p:grpSpPr>
          <p:grpSp>
            <p:nvGrpSpPr>
              <p:cNvPr id="80989" name="Group 207"/>
              <p:cNvGrpSpPr>
                <a:grpSpLocks/>
              </p:cNvGrpSpPr>
              <p:nvPr/>
            </p:nvGrpSpPr>
            <p:grpSpPr bwMode="auto">
              <a:xfrm>
                <a:off x="1003" y="3723"/>
                <a:ext cx="796" cy="330"/>
                <a:chOff x="2444" y="3759"/>
                <a:chExt cx="796" cy="330"/>
              </a:xfrm>
            </p:grpSpPr>
            <p:sp>
              <p:nvSpPr>
                <p:cNvPr id="80996" name="Rectangle 77"/>
                <p:cNvSpPr>
                  <a:spLocks noChangeArrowheads="1"/>
                </p:cNvSpPr>
                <p:nvPr/>
              </p:nvSpPr>
              <p:spPr bwMode="auto">
                <a:xfrm>
                  <a:off x="3057" y="3793"/>
                  <a:ext cx="183" cy="13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0997" name="Rectangle 76"/>
                <p:cNvSpPr>
                  <a:spLocks noChangeArrowheads="1"/>
                </p:cNvSpPr>
                <p:nvPr/>
              </p:nvSpPr>
              <p:spPr bwMode="auto">
                <a:xfrm>
                  <a:off x="2496" y="3796"/>
                  <a:ext cx="561" cy="2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0998" name="Line 17"/>
                <p:cNvSpPr>
                  <a:spLocks noChangeShapeType="1"/>
                </p:cNvSpPr>
                <p:nvPr/>
              </p:nvSpPr>
              <p:spPr bwMode="auto">
                <a:xfrm>
                  <a:off x="2874" y="3797"/>
                  <a:ext cx="0" cy="2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99" name="Line 24"/>
                <p:cNvSpPr>
                  <a:spLocks noChangeShapeType="1"/>
                </p:cNvSpPr>
                <p:nvPr/>
              </p:nvSpPr>
              <p:spPr bwMode="auto">
                <a:xfrm>
                  <a:off x="2688" y="3794"/>
                  <a:ext cx="0" cy="2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00" name="Line 25"/>
                <p:cNvSpPr>
                  <a:spLocks noChangeShapeType="1"/>
                </p:cNvSpPr>
                <p:nvPr/>
              </p:nvSpPr>
              <p:spPr bwMode="auto">
                <a:xfrm>
                  <a:off x="3060" y="3791"/>
                  <a:ext cx="0" cy="2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01" name="Text Box 27"/>
                <p:cNvSpPr txBox="1">
                  <a:spLocks noChangeArrowheads="1"/>
                </p:cNvSpPr>
                <p:nvPr/>
              </p:nvSpPr>
              <p:spPr bwMode="auto">
                <a:xfrm>
                  <a:off x="2456" y="3762"/>
                  <a:ext cx="15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9</a:t>
                  </a:r>
                </a:p>
              </p:txBody>
            </p:sp>
            <p:sp>
              <p:nvSpPr>
                <p:cNvPr id="81002" name="Text Box 28"/>
                <p:cNvSpPr txBox="1">
                  <a:spLocks noChangeArrowheads="1"/>
                </p:cNvSpPr>
                <p:nvPr/>
              </p:nvSpPr>
              <p:spPr bwMode="auto">
                <a:xfrm>
                  <a:off x="3008" y="3900"/>
                  <a:ext cx="18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16</a:t>
                  </a:r>
                </a:p>
              </p:txBody>
            </p:sp>
            <p:sp>
              <p:nvSpPr>
                <p:cNvPr id="81003" name="Text Box 29"/>
                <p:cNvSpPr txBox="1">
                  <a:spLocks noChangeArrowheads="1"/>
                </p:cNvSpPr>
                <p:nvPr/>
              </p:nvSpPr>
              <p:spPr bwMode="auto">
                <a:xfrm>
                  <a:off x="2444" y="3900"/>
                  <a:ext cx="18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10</a:t>
                  </a:r>
                </a:p>
              </p:txBody>
            </p:sp>
            <p:sp>
              <p:nvSpPr>
                <p:cNvPr id="81004" name="Text Box 74"/>
                <p:cNvSpPr txBox="1">
                  <a:spLocks noChangeArrowheads="1"/>
                </p:cNvSpPr>
                <p:nvPr/>
              </p:nvSpPr>
              <p:spPr bwMode="auto">
                <a:xfrm>
                  <a:off x="3005" y="3759"/>
                  <a:ext cx="18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15</a:t>
                  </a:r>
                </a:p>
              </p:txBody>
            </p:sp>
            <p:sp>
              <p:nvSpPr>
                <p:cNvPr id="81005" name="Oval 84"/>
                <p:cNvSpPr>
                  <a:spLocks noChangeArrowheads="1"/>
                </p:cNvSpPr>
                <p:nvPr/>
              </p:nvSpPr>
              <p:spPr bwMode="auto">
                <a:xfrm>
                  <a:off x="2588" y="3988"/>
                  <a:ext cx="27" cy="3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1006" name="Oval 85"/>
                <p:cNvSpPr>
                  <a:spLocks noChangeArrowheads="1"/>
                </p:cNvSpPr>
                <p:nvPr/>
              </p:nvSpPr>
              <p:spPr bwMode="auto">
                <a:xfrm>
                  <a:off x="2580" y="3853"/>
                  <a:ext cx="27" cy="3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1007" name="Oval 86"/>
                <p:cNvSpPr>
                  <a:spLocks noChangeArrowheads="1"/>
                </p:cNvSpPr>
                <p:nvPr/>
              </p:nvSpPr>
              <p:spPr bwMode="auto">
                <a:xfrm>
                  <a:off x="3131" y="3851"/>
                  <a:ext cx="27" cy="3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grpSp>
          <p:sp>
            <p:nvSpPr>
              <p:cNvPr id="80990" name="AutoShape 8"/>
              <p:cNvSpPr>
                <a:spLocks noChangeArrowheads="1"/>
              </p:cNvSpPr>
              <p:nvPr/>
            </p:nvSpPr>
            <p:spPr bwMode="auto">
              <a:xfrm>
                <a:off x="1046" y="3586"/>
                <a:ext cx="1027" cy="165"/>
              </a:xfrm>
              <a:prstGeom prst="parallelogram">
                <a:avLst>
                  <a:gd name="adj" fmla="val 155606"/>
                </a:avLst>
              </a:prstGeom>
              <a:solidFill>
                <a:schemeClr val="bg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0991" name="Freeform 10"/>
              <p:cNvSpPr>
                <a:spLocks/>
              </p:cNvSpPr>
              <p:nvPr/>
            </p:nvSpPr>
            <p:spPr bwMode="auto">
              <a:xfrm>
                <a:off x="1161" y="3614"/>
                <a:ext cx="746" cy="105"/>
              </a:xfrm>
              <a:custGeom>
                <a:avLst/>
                <a:gdLst>
                  <a:gd name="T0" fmla="*/ 0 w 678"/>
                  <a:gd name="T1" fmla="*/ 52 h 110"/>
                  <a:gd name="T2" fmla="*/ 685 w 678"/>
                  <a:gd name="T3" fmla="*/ 51 h 110"/>
                  <a:gd name="T4" fmla="*/ 2618 w 678"/>
                  <a:gd name="T5" fmla="*/ 0 h 110"/>
                  <a:gd name="T6" fmla="*/ 3131 w 678"/>
                  <a:gd name="T7" fmla="*/ 0 h 110"/>
                  <a:gd name="T8" fmla="*/ 0 60000 65536"/>
                  <a:gd name="T9" fmla="*/ 0 60000 65536"/>
                  <a:gd name="T10" fmla="*/ 0 60000 65536"/>
                  <a:gd name="T11" fmla="*/ 0 60000 65536"/>
                  <a:gd name="T12" fmla="*/ 0 w 678"/>
                  <a:gd name="T13" fmla="*/ 0 h 110"/>
                  <a:gd name="T14" fmla="*/ 678 w 678"/>
                  <a:gd name="T15" fmla="*/ 110 h 110"/>
                </a:gdLst>
                <a:ahLst/>
                <a:cxnLst>
                  <a:cxn ang="T8">
                    <a:pos x="T0" y="T1"/>
                  </a:cxn>
                  <a:cxn ang="T9">
                    <a:pos x="T2" y="T3"/>
                  </a:cxn>
                  <a:cxn ang="T10">
                    <a:pos x="T4" y="T5"/>
                  </a:cxn>
                  <a:cxn ang="T11">
                    <a:pos x="T6" y="T7"/>
                  </a:cxn>
                </a:cxnLst>
                <a:rect l="T12" t="T13" r="T14" b="T15"/>
                <a:pathLst>
                  <a:path w="678" h="110">
                    <a:moveTo>
                      <a:pt x="0" y="110"/>
                    </a:moveTo>
                    <a:lnTo>
                      <a:pt x="148" y="108"/>
                    </a:lnTo>
                    <a:lnTo>
                      <a:pt x="567" y="0"/>
                    </a:lnTo>
                    <a:lnTo>
                      <a:pt x="678"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992" name="Freeform 10"/>
              <p:cNvSpPr>
                <a:spLocks/>
              </p:cNvSpPr>
              <p:nvPr/>
            </p:nvSpPr>
            <p:spPr bwMode="auto">
              <a:xfrm flipV="1">
                <a:off x="1287" y="3614"/>
                <a:ext cx="550" cy="105"/>
              </a:xfrm>
              <a:custGeom>
                <a:avLst/>
                <a:gdLst>
                  <a:gd name="T0" fmla="*/ 0 w 678"/>
                  <a:gd name="T1" fmla="*/ 52 h 110"/>
                  <a:gd name="T2" fmla="*/ 5 w 678"/>
                  <a:gd name="T3" fmla="*/ 51 h 110"/>
                  <a:gd name="T4" fmla="*/ 19 w 678"/>
                  <a:gd name="T5" fmla="*/ 0 h 110"/>
                  <a:gd name="T6" fmla="*/ 24 w 678"/>
                  <a:gd name="T7" fmla="*/ 0 h 110"/>
                  <a:gd name="T8" fmla="*/ 0 60000 65536"/>
                  <a:gd name="T9" fmla="*/ 0 60000 65536"/>
                  <a:gd name="T10" fmla="*/ 0 60000 65536"/>
                  <a:gd name="T11" fmla="*/ 0 60000 65536"/>
                  <a:gd name="T12" fmla="*/ 0 w 678"/>
                  <a:gd name="T13" fmla="*/ 0 h 110"/>
                  <a:gd name="T14" fmla="*/ 678 w 678"/>
                  <a:gd name="T15" fmla="*/ 110 h 110"/>
                </a:gdLst>
                <a:ahLst/>
                <a:cxnLst>
                  <a:cxn ang="T8">
                    <a:pos x="T0" y="T1"/>
                  </a:cxn>
                  <a:cxn ang="T9">
                    <a:pos x="T2" y="T3"/>
                  </a:cxn>
                  <a:cxn ang="T10">
                    <a:pos x="T4" y="T5"/>
                  </a:cxn>
                  <a:cxn ang="T11">
                    <a:pos x="T6" y="T7"/>
                  </a:cxn>
                </a:cxnLst>
                <a:rect l="T12" t="T13" r="T14" b="T15"/>
                <a:pathLst>
                  <a:path w="678" h="110">
                    <a:moveTo>
                      <a:pt x="0" y="110"/>
                    </a:moveTo>
                    <a:lnTo>
                      <a:pt x="148" y="108"/>
                    </a:lnTo>
                    <a:lnTo>
                      <a:pt x="567" y="0"/>
                    </a:lnTo>
                    <a:lnTo>
                      <a:pt x="678"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a:p>
            </p:txBody>
          </p:sp>
          <p:sp>
            <p:nvSpPr>
              <p:cNvPr id="80993" name="Freeform 206"/>
              <p:cNvSpPr>
                <a:spLocks/>
              </p:cNvSpPr>
              <p:nvPr/>
            </p:nvSpPr>
            <p:spPr bwMode="auto">
              <a:xfrm>
                <a:off x="1807" y="3585"/>
                <a:ext cx="264" cy="456"/>
              </a:xfrm>
              <a:custGeom>
                <a:avLst/>
                <a:gdLst>
                  <a:gd name="T0" fmla="*/ 264 w 264"/>
                  <a:gd name="T1" fmla="*/ 0 h 456"/>
                  <a:gd name="T2" fmla="*/ 262 w 264"/>
                  <a:gd name="T3" fmla="*/ 248 h 456"/>
                  <a:gd name="T4" fmla="*/ 0 w 264"/>
                  <a:gd name="T5" fmla="*/ 456 h 456"/>
                  <a:gd name="T6" fmla="*/ 0 60000 65536"/>
                  <a:gd name="T7" fmla="*/ 0 60000 65536"/>
                  <a:gd name="T8" fmla="*/ 0 60000 65536"/>
                </a:gdLst>
                <a:ahLst/>
                <a:cxnLst>
                  <a:cxn ang="T6">
                    <a:pos x="T0" y="T1"/>
                  </a:cxn>
                  <a:cxn ang="T7">
                    <a:pos x="T2" y="T3"/>
                  </a:cxn>
                  <a:cxn ang="T8">
                    <a:pos x="T4" y="T5"/>
                  </a:cxn>
                </a:cxnLst>
                <a:rect l="0" t="0" r="r" b="b"/>
                <a:pathLst>
                  <a:path w="264" h="456">
                    <a:moveTo>
                      <a:pt x="264" y="0"/>
                    </a:moveTo>
                    <a:lnTo>
                      <a:pt x="262" y="248"/>
                    </a:lnTo>
                    <a:lnTo>
                      <a:pt x="0" y="456"/>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994" name="Freeform 208"/>
              <p:cNvSpPr>
                <a:spLocks/>
              </p:cNvSpPr>
              <p:nvPr/>
            </p:nvSpPr>
            <p:spPr bwMode="auto">
              <a:xfrm>
                <a:off x="1044" y="3747"/>
                <a:ext cx="762" cy="303"/>
              </a:xfrm>
              <a:custGeom>
                <a:avLst/>
                <a:gdLst>
                  <a:gd name="T0" fmla="*/ 0 w 762"/>
                  <a:gd name="T1" fmla="*/ 3 h 303"/>
                  <a:gd name="T2" fmla="*/ 0 w 762"/>
                  <a:gd name="T3" fmla="*/ 303 h 303"/>
                  <a:gd name="T4" fmla="*/ 762 w 762"/>
                  <a:gd name="T5" fmla="*/ 303 h 303"/>
                  <a:gd name="T6" fmla="*/ 762 w 762"/>
                  <a:gd name="T7" fmla="*/ 0 h 30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2" h="303">
                    <a:moveTo>
                      <a:pt x="0" y="3"/>
                    </a:moveTo>
                    <a:lnTo>
                      <a:pt x="0" y="303"/>
                    </a:lnTo>
                    <a:lnTo>
                      <a:pt x="762" y="303"/>
                    </a:lnTo>
                    <a:lnTo>
                      <a:pt x="762" y="0"/>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3840" name="Line 209"/>
              <p:cNvSpPr>
                <a:spLocks noChangeShapeType="1"/>
              </p:cNvSpPr>
              <p:nvPr/>
            </p:nvSpPr>
            <p:spPr bwMode="auto">
              <a:xfrm flipV="1">
                <a:off x="1044" y="3888"/>
                <a:ext cx="768" cy="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sp>
          <p:nvSpPr>
            <p:cNvPr id="80965" name="Text Box 64"/>
            <p:cNvSpPr txBox="1">
              <a:spLocks noChangeArrowheads="1"/>
            </p:cNvSpPr>
            <p:nvPr/>
          </p:nvSpPr>
          <p:spPr bwMode="auto">
            <a:xfrm>
              <a:off x="8037513" y="529748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800">
                  <a:solidFill>
                    <a:srgbClr val="000000"/>
                  </a:solidFill>
                  <a:latin typeface="Arial" charset="0"/>
                </a:rPr>
                <a:t>…</a:t>
              </a:r>
            </a:p>
          </p:txBody>
        </p:sp>
        <p:sp>
          <p:nvSpPr>
            <p:cNvPr id="80966" name="Line 69"/>
            <p:cNvSpPr>
              <a:spLocks noChangeShapeType="1"/>
            </p:cNvSpPr>
            <p:nvPr/>
          </p:nvSpPr>
          <p:spPr bwMode="auto">
            <a:xfrm>
              <a:off x="7324725" y="4922838"/>
              <a:ext cx="101600" cy="377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67" name="Line 70"/>
            <p:cNvSpPr>
              <a:spLocks noChangeShapeType="1"/>
            </p:cNvSpPr>
            <p:nvPr/>
          </p:nvSpPr>
          <p:spPr bwMode="auto">
            <a:xfrm>
              <a:off x="7315200" y="4721225"/>
              <a:ext cx="479425" cy="603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68" name="Line 71"/>
            <p:cNvSpPr>
              <a:spLocks noChangeShapeType="1"/>
            </p:cNvSpPr>
            <p:nvPr/>
          </p:nvSpPr>
          <p:spPr bwMode="auto">
            <a:xfrm>
              <a:off x="8170863" y="4665663"/>
              <a:ext cx="514350" cy="484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69" name="Text Box 73"/>
            <p:cNvSpPr txBox="1">
              <a:spLocks noChangeArrowheads="1"/>
            </p:cNvSpPr>
            <p:nvPr/>
          </p:nvSpPr>
          <p:spPr bwMode="auto">
            <a:xfrm>
              <a:off x="7364413" y="5827713"/>
              <a:ext cx="1433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eaLnBrk="1" hangingPunct="1">
                <a:spcBef>
                  <a:spcPct val="0"/>
                </a:spcBef>
                <a:buFontTx/>
                <a:buNone/>
              </a:pPr>
              <a:r>
                <a:rPr lang="en-US" altLang="en-US" sz="1200">
                  <a:solidFill>
                    <a:srgbClr val="000000"/>
                  </a:solidFill>
                  <a:latin typeface="Arial" charset="0"/>
                </a:rPr>
                <a:t>Computer Science</a:t>
              </a:r>
            </a:p>
            <a:p>
              <a:pPr algn="ctr" eaLnBrk="1" hangingPunct="1">
                <a:spcBef>
                  <a:spcPct val="0"/>
                </a:spcBef>
                <a:buFontTx/>
                <a:buNone/>
              </a:pPr>
              <a:r>
                <a:rPr lang="en-US" altLang="en-US" sz="1200">
                  <a:solidFill>
                    <a:srgbClr val="000000"/>
                  </a:solidFill>
                  <a:latin typeface="Arial" charset="0"/>
                </a:rPr>
                <a:t>(VLAN ports 9-16)</a:t>
              </a:r>
            </a:p>
          </p:txBody>
        </p:sp>
        <p:sp>
          <p:nvSpPr>
            <p:cNvPr id="73796" name="Rectangle 211"/>
            <p:cNvSpPr>
              <a:spLocks noChangeArrowheads="1"/>
            </p:cNvSpPr>
            <p:nvPr/>
          </p:nvSpPr>
          <p:spPr bwMode="auto">
            <a:xfrm>
              <a:off x="4095760" y="3695700"/>
              <a:ext cx="5140604"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342900" indent="-342900">
                <a:lnSpc>
                  <a:spcPct val="85000"/>
                </a:lnSpc>
                <a:spcBef>
                  <a:spcPct val="20000"/>
                </a:spcBef>
                <a:buClr>
                  <a:srgbClr val="000099"/>
                </a:buClr>
                <a:buSzPct val="65000"/>
                <a:buFont typeface="Wingdings" charset="0"/>
                <a:buNone/>
                <a:defRPr/>
              </a:pPr>
              <a:r>
                <a:rPr lang="en-US" sz="2200" dirty="0">
                  <a:solidFill>
                    <a:srgbClr val="000000"/>
                  </a:solidFill>
                  <a:latin typeface="+mn-lt"/>
                  <a:ea typeface="MS PGothic" pitchFamily="34" charset="-128"/>
                </a:rPr>
                <a:t>… operates as </a:t>
              </a:r>
              <a:r>
                <a:rPr lang="en-US" sz="2200" dirty="0">
                  <a:solidFill>
                    <a:srgbClr val="CC0000"/>
                  </a:solidFill>
                  <a:latin typeface="+mn-lt"/>
                  <a:ea typeface="MS PGothic" pitchFamily="34" charset="-128"/>
                </a:rPr>
                <a:t>multiple </a:t>
              </a:r>
              <a:r>
                <a:rPr lang="en-US" sz="2200" dirty="0">
                  <a:solidFill>
                    <a:srgbClr val="000000"/>
                  </a:solidFill>
                  <a:latin typeface="+mn-lt"/>
                  <a:ea typeface="MS PGothic" pitchFamily="34" charset="-128"/>
                </a:rPr>
                <a:t>virtual switches</a:t>
              </a:r>
            </a:p>
            <a:p>
              <a:pPr marL="342900" indent="-342900">
                <a:lnSpc>
                  <a:spcPct val="85000"/>
                </a:lnSpc>
                <a:spcBef>
                  <a:spcPct val="20000"/>
                </a:spcBef>
                <a:buClr>
                  <a:srgbClr val="000099"/>
                </a:buClr>
                <a:buSzPct val="65000"/>
                <a:buFont typeface="Wingdings" charset="0"/>
                <a:buChar char="v"/>
                <a:defRPr/>
              </a:pPr>
              <a:endParaRPr lang="en-US" sz="2200" dirty="0">
                <a:solidFill>
                  <a:srgbClr val="000000"/>
                </a:solidFill>
                <a:latin typeface="+mn-lt"/>
                <a:ea typeface="MS PGothic" pitchFamily="34" charset="-128"/>
              </a:endParaRPr>
            </a:p>
          </p:txBody>
        </p:sp>
        <p:grpSp>
          <p:nvGrpSpPr>
            <p:cNvPr id="80971" name="Group 44"/>
            <p:cNvGrpSpPr>
              <a:grpSpLocks/>
            </p:cNvGrpSpPr>
            <p:nvPr/>
          </p:nvGrpSpPr>
          <p:grpSpPr bwMode="auto">
            <a:xfrm>
              <a:off x="3902075" y="5110163"/>
              <a:ext cx="609600" cy="558800"/>
              <a:chOff x="-44" y="1473"/>
              <a:chExt cx="981" cy="1105"/>
            </a:xfrm>
          </p:grpSpPr>
          <p:pic>
            <p:nvPicPr>
              <p:cNvPr id="80987"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88"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0972" name="Group 44"/>
            <p:cNvGrpSpPr>
              <a:grpSpLocks/>
            </p:cNvGrpSpPr>
            <p:nvPr/>
          </p:nvGrpSpPr>
          <p:grpSpPr bwMode="auto">
            <a:xfrm>
              <a:off x="4429125" y="5202238"/>
              <a:ext cx="609600" cy="558800"/>
              <a:chOff x="-44" y="1473"/>
              <a:chExt cx="981" cy="1105"/>
            </a:xfrm>
          </p:grpSpPr>
          <p:pic>
            <p:nvPicPr>
              <p:cNvPr id="80985"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86"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0973" name="Group 44"/>
            <p:cNvGrpSpPr>
              <a:grpSpLocks/>
            </p:cNvGrpSpPr>
            <p:nvPr/>
          </p:nvGrpSpPr>
          <p:grpSpPr bwMode="auto">
            <a:xfrm>
              <a:off x="5151438" y="5222875"/>
              <a:ext cx="609600" cy="558800"/>
              <a:chOff x="-44" y="1473"/>
              <a:chExt cx="981" cy="1105"/>
            </a:xfrm>
          </p:grpSpPr>
          <p:pic>
            <p:nvPicPr>
              <p:cNvPr id="80983"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84"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0974" name="Group 44"/>
            <p:cNvGrpSpPr>
              <a:grpSpLocks/>
            </p:cNvGrpSpPr>
            <p:nvPr/>
          </p:nvGrpSpPr>
          <p:grpSpPr bwMode="auto">
            <a:xfrm>
              <a:off x="6969125" y="5253038"/>
              <a:ext cx="609600" cy="558800"/>
              <a:chOff x="-44" y="1473"/>
              <a:chExt cx="981" cy="1105"/>
            </a:xfrm>
          </p:grpSpPr>
          <p:pic>
            <p:nvPicPr>
              <p:cNvPr id="80981"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82"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0975" name="Group 44"/>
            <p:cNvGrpSpPr>
              <a:grpSpLocks/>
            </p:cNvGrpSpPr>
            <p:nvPr/>
          </p:nvGrpSpPr>
          <p:grpSpPr bwMode="auto">
            <a:xfrm>
              <a:off x="7477125" y="5262563"/>
              <a:ext cx="609600" cy="558800"/>
              <a:chOff x="-44" y="1473"/>
              <a:chExt cx="981" cy="1105"/>
            </a:xfrm>
          </p:grpSpPr>
          <p:pic>
            <p:nvPicPr>
              <p:cNvPr id="80979"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80"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0976" name="Group 44"/>
            <p:cNvGrpSpPr>
              <a:grpSpLocks/>
            </p:cNvGrpSpPr>
            <p:nvPr/>
          </p:nvGrpSpPr>
          <p:grpSpPr bwMode="auto">
            <a:xfrm>
              <a:off x="8340725" y="5080000"/>
              <a:ext cx="609600" cy="558800"/>
              <a:chOff x="-44" y="1473"/>
              <a:chExt cx="981" cy="1105"/>
            </a:xfrm>
          </p:grpSpPr>
          <p:pic>
            <p:nvPicPr>
              <p:cNvPr id="80977"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78"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6" name="灯片编号占位符 5"/>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0B452581-CEE6-0A4F-B3B3-EA0F0FE26182}" type="slidenum">
              <a:rPr lang="en-US" altLang="en-US" sz="1200" smtClean="0">
                <a:latin typeface="Comic Sans MS" charset="0"/>
              </a:rPr>
              <a:pPr>
                <a:defRPr/>
              </a:pPr>
              <a:t>36</a:t>
            </a:fld>
            <a:endParaRPr lang="en-US" altLang="en-US" sz="1200">
              <a:latin typeface="Comic Sans MS" charset="0"/>
            </a:endParaRPr>
          </a:p>
        </p:txBody>
      </p:sp>
      <p:sp>
        <p:nvSpPr>
          <p:cNvPr id="145" name="页脚占位符 1"/>
          <p:cNvSpPr>
            <a:spLocks noGrp="1"/>
          </p:cNvSpPr>
          <p:nvPr>
            <p:ph type="ftr" sz="quarter" idx="10"/>
          </p:nvPr>
        </p:nvSpPr>
        <p:spPr>
          <a:xfrm>
            <a:off x="685800" y="6248400"/>
            <a:ext cx="3581400" cy="304800"/>
          </a:xfrm>
        </p:spPr>
        <p:txBody>
          <a:bodyPr/>
          <a:lstStyle/>
          <a:p>
            <a:pPr>
              <a:defRPr/>
            </a:pPr>
            <a:r>
              <a:rPr lang="en-US" dirty="0"/>
              <a:t>CSci4211:           Network Data Plane Part 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115"/>
          <p:cNvSpPr>
            <a:spLocks noChangeArrowheads="1"/>
          </p:cNvSpPr>
          <p:nvPr/>
        </p:nvSpPr>
        <p:spPr bwMode="auto">
          <a:xfrm>
            <a:off x="7731125" y="3063875"/>
            <a:ext cx="279400" cy="2286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74757" name="Rectangle 4"/>
          <p:cNvSpPr>
            <a:spLocks noChangeArrowheads="1"/>
          </p:cNvSpPr>
          <p:nvPr/>
        </p:nvSpPr>
        <p:spPr bwMode="auto">
          <a:xfrm>
            <a:off x="5657850" y="2847975"/>
            <a:ext cx="273050" cy="196850"/>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74758" name="Rectangle 5"/>
          <p:cNvSpPr>
            <a:spLocks noGrp="1" noChangeArrowheads="1"/>
          </p:cNvSpPr>
          <p:nvPr>
            <p:ph type="title"/>
          </p:nvPr>
        </p:nvSpPr>
        <p:spPr>
          <a:xfrm>
            <a:off x="685800" y="76200"/>
            <a:ext cx="7772400" cy="1143000"/>
          </a:xfrm>
        </p:spPr>
        <p:txBody>
          <a:bodyPr/>
          <a:lstStyle/>
          <a:p>
            <a:pPr>
              <a:defRPr/>
            </a:pPr>
            <a:r>
              <a:rPr lang="en-US" sz="3600" dirty="0">
                <a:cs typeface="+mj-cs"/>
              </a:rPr>
              <a:t>Port-based VLAN</a:t>
            </a:r>
          </a:p>
        </p:txBody>
      </p:sp>
      <p:sp>
        <p:nvSpPr>
          <p:cNvPr id="81924" name="Rectangle 80"/>
          <p:cNvSpPr>
            <a:spLocks noChangeArrowheads="1"/>
          </p:cNvSpPr>
          <p:nvPr/>
        </p:nvSpPr>
        <p:spPr bwMode="auto">
          <a:xfrm>
            <a:off x="5649913" y="3057525"/>
            <a:ext cx="290512" cy="242888"/>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1925" name="Rectangle 77"/>
          <p:cNvSpPr>
            <a:spLocks noChangeArrowheads="1"/>
          </p:cNvSpPr>
          <p:nvPr/>
        </p:nvSpPr>
        <p:spPr bwMode="auto">
          <a:xfrm>
            <a:off x="7721600" y="2838450"/>
            <a:ext cx="290513" cy="2095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1926" name="Rectangle 76"/>
          <p:cNvSpPr>
            <a:spLocks noChangeArrowheads="1"/>
          </p:cNvSpPr>
          <p:nvPr/>
        </p:nvSpPr>
        <p:spPr bwMode="auto">
          <a:xfrm>
            <a:off x="6831013" y="2843213"/>
            <a:ext cx="890587" cy="457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1927" name="Rectangle 75"/>
          <p:cNvSpPr>
            <a:spLocks noChangeArrowheads="1"/>
          </p:cNvSpPr>
          <p:nvPr/>
        </p:nvSpPr>
        <p:spPr bwMode="auto">
          <a:xfrm>
            <a:off x="5935663" y="2843213"/>
            <a:ext cx="900112" cy="452437"/>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1928" name="Rectangle 2"/>
          <p:cNvSpPr>
            <a:spLocks noChangeArrowheads="1"/>
          </p:cNvSpPr>
          <p:nvPr/>
        </p:nvSpPr>
        <p:spPr bwMode="auto">
          <a:xfrm>
            <a:off x="5649913" y="2835275"/>
            <a:ext cx="2370137" cy="4683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1929" name="Line 3"/>
          <p:cNvSpPr>
            <a:spLocks noChangeShapeType="1"/>
          </p:cNvSpPr>
          <p:nvPr/>
        </p:nvSpPr>
        <p:spPr bwMode="auto">
          <a:xfrm>
            <a:off x="5651500" y="3051175"/>
            <a:ext cx="2351088" cy="4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30" name="Text Box 6"/>
          <p:cNvSpPr txBox="1">
            <a:spLocks noChangeArrowheads="1"/>
          </p:cNvSpPr>
          <p:nvPr/>
        </p:nvSpPr>
        <p:spPr bwMode="auto">
          <a:xfrm>
            <a:off x="5567363" y="279400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1</a:t>
            </a:r>
          </a:p>
        </p:txBody>
      </p:sp>
      <p:sp>
        <p:nvSpPr>
          <p:cNvPr id="81931" name="Line 7"/>
          <p:cNvSpPr>
            <a:spLocks noChangeShapeType="1"/>
          </p:cNvSpPr>
          <p:nvPr/>
        </p:nvSpPr>
        <p:spPr bwMode="auto">
          <a:xfrm>
            <a:off x="6831013" y="2840038"/>
            <a:ext cx="0" cy="46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32" name="AutoShape 8"/>
          <p:cNvSpPr>
            <a:spLocks noChangeArrowheads="1"/>
          </p:cNvSpPr>
          <p:nvPr/>
        </p:nvSpPr>
        <p:spPr bwMode="auto">
          <a:xfrm>
            <a:off x="5621338" y="2576513"/>
            <a:ext cx="3176587" cy="261937"/>
          </a:xfrm>
          <a:prstGeom prst="parallelogram">
            <a:avLst>
              <a:gd name="adj" fmla="val 303182"/>
            </a:avLst>
          </a:prstGeom>
          <a:solidFill>
            <a:schemeClr val="bg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1933" name="Freeform 9"/>
          <p:cNvSpPr>
            <a:spLocks/>
          </p:cNvSpPr>
          <p:nvPr/>
        </p:nvSpPr>
        <p:spPr bwMode="auto">
          <a:xfrm>
            <a:off x="8024813" y="2579688"/>
            <a:ext cx="763587" cy="720725"/>
          </a:xfrm>
          <a:custGeom>
            <a:avLst/>
            <a:gdLst>
              <a:gd name="T0" fmla="*/ 0 w 232"/>
              <a:gd name="T1" fmla="*/ 2147483646 h 454"/>
              <a:gd name="T2" fmla="*/ 2147483646 w 232"/>
              <a:gd name="T3" fmla="*/ 2147483646 h 454"/>
              <a:gd name="T4" fmla="*/ 2147483646 w 232"/>
              <a:gd name="T5" fmla="*/ 0 h 454"/>
              <a:gd name="T6" fmla="*/ 0 60000 65536"/>
              <a:gd name="T7" fmla="*/ 0 60000 65536"/>
              <a:gd name="T8" fmla="*/ 0 60000 65536"/>
              <a:gd name="T9" fmla="*/ 0 w 232"/>
              <a:gd name="T10" fmla="*/ 0 h 454"/>
              <a:gd name="T11" fmla="*/ 232 w 232"/>
              <a:gd name="T12" fmla="*/ 454 h 454"/>
            </a:gdLst>
            <a:ahLst/>
            <a:cxnLst>
              <a:cxn ang="T6">
                <a:pos x="T0" y="T1"/>
              </a:cxn>
              <a:cxn ang="T7">
                <a:pos x="T2" y="T3"/>
              </a:cxn>
              <a:cxn ang="T8">
                <a:pos x="T4" y="T5"/>
              </a:cxn>
            </a:cxnLst>
            <a:rect l="T9" t="T10" r="T11" b="T12"/>
            <a:pathLst>
              <a:path w="232" h="454">
                <a:moveTo>
                  <a:pt x="0" y="454"/>
                </a:moveTo>
                <a:lnTo>
                  <a:pt x="232" y="274"/>
                </a:lnTo>
                <a:lnTo>
                  <a:pt x="229"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934" name="Freeform 10"/>
          <p:cNvSpPr>
            <a:spLocks/>
          </p:cNvSpPr>
          <p:nvPr/>
        </p:nvSpPr>
        <p:spPr bwMode="auto">
          <a:xfrm>
            <a:off x="6022975" y="2624138"/>
            <a:ext cx="2228850" cy="150812"/>
          </a:xfrm>
          <a:custGeom>
            <a:avLst/>
            <a:gdLst>
              <a:gd name="T0" fmla="*/ 0 w 678"/>
              <a:gd name="T1" fmla="*/ 2147483646 h 110"/>
              <a:gd name="T2" fmla="*/ 2147483646 w 678"/>
              <a:gd name="T3" fmla="*/ 2147483646 h 110"/>
              <a:gd name="T4" fmla="*/ 2147483646 w 678"/>
              <a:gd name="T5" fmla="*/ 0 h 110"/>
              <a:gd name="T6" fmla="*/ 2147483646 w 678"/>
              <a:gd name="T7" fmla="*/ 0 h 110"/>
              <a:gd name="T8" fmla="*/ 0 60000 65536"/>
              <a:gd name="T9" fmla="*/ 0 60000 65536"/>
              <a:gd name="T10" fmla="*/ 0 60000 65536"/>
              <a:gd name="T11" fmla="*/ 0 60000 65536"/>
              <a:gd name="T12" fmla="*/ 0 w 678"/>
              <a:gd name="T13" fmla="*/ 0 h 110"/>
              <a:gd name="T14" fmla="*/ 678 w 678"/>
              <a:gd name="T15" fmla="*/ 110 h 110"/>
            </a:gdLst>
            <a:ahLst/>
            <a:cxnLst>
              <a:cxn ang="T8">
                <a:pos x="T0" y="T1"/>
              </a:cxn>
              <a:cxn ang="T9">
                <a:pos x="T2" y="T3"/>
              </a:cxn>
              <a:cxn ang="T10">
                <a:pos x="T4" y="T5"/>
              </a:cxn>
              <a:cxn ang="T11">
                <a:pos x="T6" y="T7"/>
              </a:cxn>
            </a:cxnLst>
            <a:rect l="T12" t="T13" r="T14" b="T15"/>
            <a:pathLst>
              <a:path w="678" h="110">
                <a:moveTo>
                  <a:pt x="0" y="110"/>
                </a:moveTo>
                <a:lnTo>
                  <a:pt x="148" y="108"/>
                </a:lnTo>
                <a:lnTo>
                  <a:pt x="567" y="0"/>
                </a:lnTo>
                <a:lnTo>
                  <a:pt x="678"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935" name="Freeform 11"/>
          <p:cNvSpPr>
            <a:spLocks/>
          </p:cNvSpPr>
          <p:nvPr/>
        </p:nvSpPr>
        <p:spPr bwMode="auto">
          <a:xfrm>
            <a:off x="6496050" y="2624138"/>
            <a:ext cx="1420813" cy="166687"/>
          </a:xfrm>
          <a:custGeom>
            <a:avLst/>
            <a:gdLst>
              <a:gd name="T0" fmla="*/ 0 w 432"/>
              <a:gd name="T1" fmla="*/ 0 h 105"/>
              <a:gd name="T2" fmla="*/ 2147483646 w 432"/>
              <a:gd name="T3" fmla="*/ 0 h 105"/>
              <a:gd name="T4" fmla="*/ 2147483646 w 432"/>
              <a:gd name="T5" fmla="*/ 2147483646 h 105"/>
              <a:gd name="T6" fmla="*/ 2147483646 w 432"/>
              <a:gd name="T7" fmla="*/ 2147483646 h 105"/>
              <a:gd name="T8" fmla="*/ 0 60000 65536"/>
              <a:gd name="T9" fmla="*/ 0 60000 65536"/>
              <a:gd name="T10" fmla="*/ 0 60000 65536"/>
              <a:gd name="T11" fmla="*/ 0 60000 65536"/>
              <a:gd name="T12" fmla="*/ 0 w 432"/>
              <a:gd name="T13" fmla="*/ 0 h 105"/>
              <a:gd name="T14" fmla="*/ 432 w 432"/>
              <a:gd name="T15" fmla="*/ 105 h 105"/>
            </a:gdLst>
            <a:ahLst/>
            <a:cxnLst>
              <a:cxn ang="T8">
                <a:pos x="T0" y="T1"/>
              </a:cxn>
              <a:cxn ang="T9">
                <a:pos x="T2" y="T3"/>
              </a:cxn>
              <a:cxn ang="T10">
                <a:pos x="T4" y="T5"/>
              </a:cxn>
              <a:cxn ang="T11">
                <a:pos x="T6" y="T7"/>
              </a:cxn>
            </a:cxnLst>
            <a:rect l="T12" t="T13" r="T14" b="T15"/>
            <a:pathLst>
              <a:path w="432" h="105">
                <a:moveTo>
                  <a:pt x="0" y="0"/>
                </a:moveTo>
                <a:lnTo>
                  <a:pt x="85" y="0"/>
                </a:lnTo>
                <a:lnTo>
                  <a:pt x="307" y="105"/>
                </a:lnTo>
                <a:lnTo>
                  <a:pt x="432" y="105"/>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936" name="Line 17"/>
          <p:cNvSpPr>
            <a:spLocks noChangeShapeType="1"/>
          </p:cNvSpPr>
          <p:nvPr/>
        </p:nvSpPr>
        <p:spPr bwMode="auto">
          <a:xfrm>
            <a:off x="7431088" y="2844800"/>
            <a:ext cx="0" cy="46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37" name="Line 18"/>
          <p:cNvSpPr>
            <a:spLocks noChangeShapeType="1"/>
          </p:cNvSpPr>
          <p:nvPr/>
        </p:nvSpPr>
        <p:spPr bwMode="auto">
          <a:xfrm>
            <a:off x="6230938" y="2840038"/>
            <a:ext cx="0" cy="46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38" name="Line 21"/>
          <p:cNvSpPr>
            <a:spLocks noChangeShapeType="1"/>
          </p:cNvSpPr>
          <p:nvPr/>
        </p:nvSpPr>
        <p:spPr bwMode="auto">
          <a:xfrm>
            <a:off x="5940425" y="2836863"/>
            <a:ext cx="0" cy="46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39" name="Line 22"/>
          <p:cNvSpPr>
            <a:spLocks noChangeShapeType="1"/>
          </p:cNvSpPr>
          <p:nvPr/>
        </p:nvSpPr>
        <p:spPr bwMode="auto">
          <a:xfrm>
            <a:off x="5649913" y="2849563"/>
            <a:ext cx="0" cy="46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40" name="Line 23"/>
          <p:cNvSpPr>
            <a:spLocks noChangeShapeType="1"/>
          </p:cNvSpPr>
          <p:nvPr/>
        </p:nvSpPr>
        <p:spPr bwMode="auto">
          <a:xfrm>
            <a:off x="6511925" y="2844800"/>
            <a:ext cx="0" cy="46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41" name="Line 24"/>
          <p:cNvSpPr>
            <a:spLocks noChangeShapeType="1"/>
          </p:cNvSpPr>
          <p:nvPr/>
        </p:nvSpPr>
        <p:spPr bwMode="auto">
          <a:xfrm>
            <a:off x="7135813" y="2840038"/>
            <a:ext cx="0" cy="46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42" name="Line 25"/>
          <p:cNvSpPr>
            <a:spLocks noChangeShapeType="1"/>
          </p:cNvSpPr>
          <p:nvPr/>
        </p:nvSpPr>
        <p:spPr bwMode="auto">
          <a:xfrm>
            <a:off x="7726363" y="2835275"/>
            <a:ext cx="0" cy="46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43" name="Text Box 26"/>
          <p:cNvSpPr txBox="1">
            <a:spLocks noChangeArrowheads="1"/>
          </p:cNvSpPr>
          <p:nvPr/>
        </p:nvSpPr>
        <p:spPr bwMode="auto">
          <a:xfrm>
            <a:off x="6448425" y="300355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8</a:t>
            </a:r>
          </a:p>
        </p:txBody>
      </p:sp>
      <p:sp>
        <p:nvSpPr>
          <p:cNvPr id="81944" name="Text Box 27"/>
          <p:cNvSpPr txBox="1">
            <a:spLocks noChangeArrowheads="1"/>
          </p:cNvSpPr>
          <p:nvPr/>
        </p:nvSpPr>
        <p:spPr bwMode="auto">
          <a:xfrm>
            <a:off x="6767513" y="278923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9</a:t>
            </a:r>
          </a:p>
        </p:txBody>
      </p:sp>
      <p:sp>
        <p:nvSpPr>
          <p:cNvPr id="81945" name="Text Box 28"/>
          <p:cNvSpPr txBox="1">
            <a:spLocks noChangeArrowheads="1"/>
          </p:cNvSpPr>
          <p:nvPr/>
        </p:nvSpPr>
        <p:spPr bwMode="auto">
          <a:xfrm>
            <a:off x="7643813" y="3008313"/>
            <a:ext cx="2984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16</a:t>
            </a:r>
          </a:p>
        </p:txBody>
      </p:sp>
      <p:sp>
        <p:nvSpPr>
          <p:cNvPr id="81946" name="Text Box 29"/>
          <p:cNvSpPr txBox="1">
            <a:spLocks noChangeArrowheads="1"/>
          </p:cNvSpPr>
          <p:nvPr/>
        </p:nvSpPr>
        <p:spPr bwMode="auto">
          <a:xfrm>
            <a:off x="6748463" y="3008313"/>
            <a:ext cx="2984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10</a:t>
            </a:r>
          </a:p>
        </p:txBody>
      </p:sp>
      <p:sp>
        <p:nvSpPr>
          <p:cNvPr id="81947" name="Text Box 30"/>
          <p:cNvSpPr txBox="1">
            <a:spLocks noChangeArrowheads="1"/>
          </p:cNvSpPr>
          <p:nvPr/>
        </p:nvSpPr>
        <p:spPr bwMode="auto">
          <a:xfrm>
            <a:off x="5576888" y="300355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2</a:t>
            </a:r>
          </a:p>
        </p:txBody>
      </p:sp>
      <p:sp>
        <p:nvSpPr>
          <p:cNvPr id="81948" name="Text Box 57"/>
          <p:cNvSpPr txBox="1">
            <a:spLocks noChangeArrowheads="1"/>
          </p:cNvSpPr>
          <p:nvPr/>
        </p:nvSpPr>
        <p:spPr bwMode="auto">
          <a:xfrm>
            <a:off x="6443663" y="278923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7</a:t>
            </a:r>
          </a:p>
        </p:txBody>
      </p:sp>
      <p:sp>
        <p:nvSpPr>
          <p:cNvPr id="81949" name="Line 61"/>
          <p:cNvSpPr>
            <a:spLocks noChangeShapeType="1"/>
          </p:cNvSpPr>
          <p:nvPr/>
        </p:nvSpPr>
        <p:spPr bwMode="auto">
          <a:xfrm flipH="1">
            <a:off x="4889500" y="3179763"/>
            <a:ext cx="901700" cy="279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50" name="Line 62"/>
          <p:cNvSpPr>
            <a:spLocks noChangeShapeType="1"/>
          </p:cNvSpPr>
          <p:nvPr/>
        </p:nvSpPr>
        <p:spPr bwMode="auto">
          <a:xfrm flipH="1">
            <a:off x="5275263" y="3170238"/>
            <a:ext cx="806450" cy="419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51" name="Line 63"/>
          <p:cNvSpPr>
            <a:spLocks noChangeShapeType="1"/>
          </p:cNvSpPr>
          <p:nvPr/>
        </p:nvSpPr>
        <p:spPr bwMode="auto">
          <a:xfrm flipH="1">
            <a:off x="5994400" y="3186113"/>
            <a:ext cx="709613" cy="360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52" name="Text Box 64"/>
          <p:cNvSpPr txBox="1">
            <a:spLocks noChangeArrowheads="1"/>
          </p:cNvSpPr>
          <p:nvPr/>
        </p:nvSpPr>
        <p:spPr bwMode="auto">
          <a:xfrm>
            <a:off x="7715250" y="3548063"/>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800">
                <a:solidFill>
                  <a:srgbClr val="000000"/>
                </a:solidFill>
                <a:latin typeface="Arial" charset="0"/>
              </a:rPr>
              <a:t>…</a:t>
            </a:r>
          </a:p>
        </p:txBody>
      </p:sp>
      <p:sp>
        <p:nvSpPr>
          <p:cNvPr id="81953" name="Line 69"/>
          <p:cNvSpPr>
            <a:spLocks noChangeShapeType="1"/>
          </p:cNvSpPr>
          <p:nvPr/>
        </p:nvSpPr>
        <p:spPr bwMode="auto">
          <a:xfrm>
            <a:off x="7002463" y="3173413"/>
            <a:ext cx="101600" cy="377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54" name="Line 70"/>
          <p:cNvSpPr>
            <a:spLocks noChangeShapeType="1"/>
          </p:cNvSpPr>
          <p:nvPr/>
        </p:nvSpPr>
        <p:spPr bwMode="auto">
          <a:xfrm>
            <a:off x="6992938" y="2971800"/>
            <a:ext cx="479425" cy="603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55" name="Line 71"/>
          <p:cNvSpPr>
            <a:spLocks noChangeShapeType="1"/>
          </p:cNvSpPr>
          <p:nvPr/>
        </p:nvSpPr>
        <p:spPr bwMode="auto">
          <a:xfrm>
            <a:off x="7848600" y="2916238"/>
            <a:ext cx="514350" cy="484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56" name="Text Box 72"/>
          <p:cNvSpPr txBox="1">
            <a:spLocks noChangeArrowheads="1"/>
          </p:cNvSpPr>
          <p:nvPr/>
        </p:nvSpPr>
        <p:spPr bwMode="auto">
          <a:xfrm>
            <a:off x="4879975" y="4090988"/>
            <a:ext cx="165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eaLnBrk="1" hangingPunct="1">
              <a:spcBef>
                <a:spcPct val="0"/>
              </a:spcBef>
              <a:buFontTx/>
              <a:buNone/>
            </a:pPr>
            <a:r>
              <a:rPr lang="en-US" altLang="en-US" sz="1200">
                <a:solidFill>
                  <a:srgbClr val="000000"/>
                </a:solidFill>
                <a:latin typeface="Arial" charset="0"/>
              </a:rPr>
              <a:t>Electrical Engineering</a:t>
            </a:r>
          </a:p>
          <a:p>
            <a:pPr algn="ctr" eaLnBrk="1" hangingPunct="1">
              <a:spcBef>
                <a:spcPct val="0"/>
              </a:spcBef>
              <a:buFontTx/>
              <a:buNone/>
            </a:pPr>
            <a:r>
              <a:rPr lang="en-US" altLang="en-US" sz="1200">
                <a:solidFill>
                  <a:srgbClr val="000000"/>
                </a:solidFill>
                <a:latin typeface="Arial" charset="0"/>
              </a:rPr>
              <a:t>(VLAN ports 1-8)</a:t>
            </a:r>
          </a:p>
        </p:txBody>
      </p:sp>
      <p:sp>
        <p:nvSpPr>
          <p:cNvPr id="81957" name="Text Box 73"/>
          <p:cNvSpPr txBox="1">
            <a:spLocks noChangeArrowheads="1"/>
          </p:cNvSpPr>
          <p:nvPr/>
        </p:nvSpPr>
        <p:spPr bwMode="auto">
          <a:xfrm>
            <a:off x="7042150" y="4078288"/>
            <a:ext cx="1433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eaLnBrk="1" hangingPunct="1">
              <a:spcBef>
                <a:spcPct val="0"/>
              </a:spcBef>
              <a:buFontTx/>
              <a:buNone/>
            </a:pPr>
            <a:r>
              <a:rPr lang="en-US" altLang="en-US" sz="1200">
                <a:solidFill>
                  <a:srgbClr val="000000"/>
                </a:solidFill>
                <a:latin typeface="Arial" charset="0"/>
              </a:rPr>
              <a:t>Computer Science</a:t>
            </a:r>
          </a:p>
          <a:p>
            <a:pPr algn="ctr" eaLnBrk="1" hangingPunct="1">
              <a:spcBef>
                <a:spcPct val="0"/>
              </a:spcBef>
              <a:buFontTx/>
              <a:buNone/>
            </a:pPr>
            <a:r>
              <a:rPr lang="en-US" altLang="en-US" sz="1200">
                <a:solidFill>
                  <a:srgbClr val="000000"/>
                </a:solidFill>
                <a:latin typeface="Arial" charset="0"/>
              </a:rPr>
              <a:t>(VLAN ports 9-15)</a:t>
            </a:r>
          </a:p>
        </p:txBody>
      </p:sp>
      <p:sp>
        <p:nvSpPr>
          <p:cNvPr id="81958" name="Text Box 74"/>
          <p:cNvSpPr txBox="1">
            <a:spLocks noChangeArrowheads="1"/>
          </p:cNvSpPr>
          <p:nvPr/>
        </p:nvSpPr>
        <p:spPr bwMode="auto">
          <a:xfrm>
            <a:off x="7639050" y="2784475"/>
            <a:ext cx="2984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15</a:t>
            </a:r>
          </a:p>
        </p:txBody>
      </p:sp>
      <p:sp>
        <p:nvSpPr>
          <p:cNvPr id="81959" name="Oval 81"/>
          <p:cNvSpPr>
            <a:spLocks noChangeArrowheads="1"/>
          </p:cNvSpPr>
          <p:nvPr/>
        </p:nvSpPr>
        <p:spPr bwMode="auto">
          <a:xfrm>
            <a:off x="5765800" y="3159125"/>
            <a:ext cx="42863" cy="476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1960" name="Oval 82"/>
          <p:cNvSpPr>
            <a:spLocks noChangeArrowheads="1"/>
          </p:cNvSpPr>
          <p:nvPr/>
        </p:nvSpPr>
        <p:spPr bwMode="auto">
          <a:xfrm>
            <a:off x="6057900" y="3146425"/>
            <a:ext cx="42863" cy="476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1961" name="Oval 83"/>
          <p:cNvSpPr>
            <a:spLocks noChangeArrowheads="1"/>
          </p:cNvSpPr>
          <p:nvPr/>
        </p:nvSpPr>
        <p:spPr bwMode="auto">
          <a:xfrm>
            <a:off x="6645275" y="3151188"/>
            <a:ext cx="42863" cy="476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1962" name="Oval 84"/>
          <p:cNvSpPr>
            <a:spLocks noChangeArrowheads="1"/>
          </p:cNvSpPr>
          <p:nvPr/>
        </p:nvSpPr>
        <p:spPr bwMode="auto">
          <a:xfrm>
            <a:off x="6977063" y="3148013"/>
            <a:ext cx="42862" cy="476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1963" name="Oval 85"/>
          <p:cNvSpPr>
            <a:spLocks noChangeArrowheads="1"/>
          </p:cNvSpPr>
          <p:nvPr/>
        </p:nvSpPr>
        <p:spPr bwMode="auto">
          <a:xfrm>
            <a:off x="6964363" y="2933700"/>
            <a:ext cx="42862" cy="476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1964" name="Oval 86"/>
          <p:cNvSpPr>
            <a:spLocks noChangeArrowheads="1"/>
          </p:cNvSpPr>
          <p:nvPr/>
        </p:nvSpPr>
        <p:spPr bwMode="auto">
          <a:xfrm>
            <a:off x="7839075" y="2930525"/>
            <a:ext cx="42863" cy="476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1965" name="Text Box 45"/>
          <p:cNvSpPr txBox="1">
            <a:spLocks noChangeArrowheads="1"/>
          </p:cNvSpPr>
          <p:nvPr/>
        </p:nvSpPr>
        <p:spPr bwMode="auto">
          <a:xfrm>
            <a:off x="5429250" y="352425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800">
                <a:solidFill>
                  <a:srgbClr val="000000"/>
                </a:solidFill>
                <a:latin typeface="Arial" charset="0"/>
              </a:rPr>
              <a:t>…</a:t>
            </a:r>
          </a:p>
        </p:txBody>
      </p:sp>
      <p:sp>
        <p:nvSpPr>
          <p:cNvPr id="74801" name="Rectangle 116"/>
          <p:cNvSpPr>
            <a:spLocks noGrp="1" noChangeArrowheads="1"/>
          </p:cNvSpPr>
          <p:nvPr>
            <p:ph type="body" idx="1"/>
          </p:nvPr>
        </p:nvSpPr>
        <p:spPr>
          <a:xfrm>
            <a:off x="312738" y="1143000"/>
            <a:ext cx="4249737" cy="1763713"/>
          </a:xfrm>
        </p:spPr>
        <p:txBody>
          <a:bodyPr/>
          <a:lstStyle/>
          <a:p>
            <a:pPr marL="231775" indent="-231775">
              <a:defRPr/>
            </a:pPr>
            <a:r>
              <a:rPr lang="en-US" sz="2200" i="1" dirty="0">
                <a:solidFill>
                  <a:srgbClr val="CC0000"/>
                </a:solidFill>
                <a:cs typeface="+mn-cs"/>
              </a:rPr>
              <a:t>traffic isolation:</a:t>
            </a:r>
            <a:r>
              <a:rPr lang="en-US" sz="2200" dirty="0">
                <a:solidFill>
                  <a:srgbClr val="CC0000"/>
                </a:solidFill>
                <a:cs typeface="+mn-cs"/>
              </a:rPr>
              <a:t> </a:t>
            </a:r>
            <a:r>
              <a:rPr lang="en-US" sz="2200" dirty="0">
                <a:cs typeface="+mn-cs"/>
              </a:rPr>
              <a:t>frames to/from ports </a:t>
            </a:r>
            <a:r>
              <a:rPr lang="en-US" sz="2200" dirty="0">
                <a:cs typeface="Arial"/>
              </a:rPr>
              <a:t>1</a:t>
            </a:r>
            <a:r>
              <a:rPr lang="en-US" sz="2200" dirty="0">
                <a:cs typeface="+mn-cs"/>
              </a:rPr>
              <a:t>-8 can </a:t>
            </a:r>
            <a:r>
              <a:rPr lang="en-US" sz="2200" i="1" dirty="0">
                <a:cs typeface="+mn-cs"/>
              </a:rPr>
              <a:t>only</a:t>
            </a:r>
            <a:r>
              <a:rPr lang="en-US" sz="2200" dirty="0">
                <a:cs typeface="+mn-cs"/>
              </a:rPr>
              <a:t> reach ports </a:t>
            </a:r>
            <a:r>
              <a:rPr lang="en-US" sz="2200" dirty="0">
                <a:cs typeface="Arial"/>
              </a:rPr>
              <a:t>1</a:t>
            </a:r>
            <a:r>
              <a:rPr lang="en-US" sz="2200" dirty="0">
                <a:cs typeface="+mn-cs"/>
              </a:rPr>
              <a:t>-8</a:t>
            </a:r>
          </a:p>
          <a:p>
            <a:pPr marL="681038" lvl="1" indent="-223838">
              <a:defRPr/>
            </a:pPr>
            <a:r>
              <a:rPr lang="en-US" sz="1800" dirty="0"/>
              <a:t>can also define VLAN based on MAC addresses of endpoints, rather than switch port</a:t>
            </a:r>
          </a:p>
        </p:txBody>
      </p:sp>
      <p:sp>
        <p:nvSpPr>
          <p:cNvPr id="691317" name="Rectangle 117"/>
          <p:cNvSpPr>
            <a:spLocks noChangeArrowheads="1"/>
          </p:cNvSpPr>
          <p:nvPr/>
        </p:nvSpPr>
        <p:spPr bwMode="auto">
          <a:xfrm>
            <a:off x="285750" y="3286125"/>
            <a:ext cx="4060825"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231775" indent="-231775">
              <a:lnSpc>
                <a:spcPct val="85000"/>
              </a:lnSpc>
              <a:spcBef>
                <a:spcPct val="20000"/>
              </a:spcBef>
              <a:buClr>
                <a:srgbClr val="000099"/>
              </a:buClr>
              <a:buSzPct val="100000"/>
              <a:buFont typeface="Wingdings" charset="2"/>
              <a:buChar char="§"/>
              <a:defRPr/>
            </a:pPr>
            <a:r>
              <a:rPr lang="en-US" sz="2200" dirty="0">
                <a:solidFill>
                  <a:srgbClr val="CC0000"/>
                </a:solidFill>
                <a:latin typeface="+mn-lt"/>
                <a:ea typeface="MS PGothic" pitchFamily="34" charset="-128"/>
              </a:rPr>
              <a:t>dynamic membership</a:t>
            </a:r>
            <a:r>
              <a:rPr lang="en-US" sz="2200" dirty="0">
                <a:solidFill>
                  <a:srgbClr val="FF0000"/>
                </a:solidFill>
                <a:latin typeface="+mn-lt"/>
                <a:ea typeface="MS PGothic" pitchFamily="34" charset="-128"/>
              </a:rPr>
              <a:t>:</a:t>
            </a:r>
            <a:r>
              <a:rPr lang="en-US" sz="2200" dirty="0">
                <a:solidFill>
                  <a:srgbClr val="000000"/>
                </a:solidFill>
                <a:latin typeface="+mn-lt"/>
                <a:ea typeface="MS PGothic" pitchFamily="34" charset="-128"/>
              </a:rPr>
              <a:t> ports can be dynamically assigned among VLANs</a:t>
            </a:r>
          </a:p>
        </p:txBody>
      </p:sp>
      <p:sp>
        <p:nvSpPr>
          <p:cNvPr id="691342" name="Text Box 142"/>
          <p:cNvSpPr txBox="1">
            <a:spLocks noChangeArrowheads="1"/>
          </p:cNvSpPr>
          <p:nvPr/>
        </p:nvSpPr>
        <p:spPr bwMode="auto">
          <a:xfrm>
            <a:off x="6656388" y="1162050"/>
            <a:ext cx="7874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router</a:t>
            </a:r>
          </a:p>
        </p:txBody>
      </p:sp>
      <p:grpSp>
        <p:nvGrpSpPr>
          <p:cNvPr id="691350" name="Group 150"/>
          <p:cNvGrpSpPr>
            <a:grpSpLocks/>
          </p:cNvGrpSpPr>
          <p:nvPr/>
        </p:nvGrpSpPr>
        <p:grpSpPr bwMode="auto">
          <a:xfrm>
            <a:off x="320675" y="1531938"/>
            <a:ext cx="7010400" cy="4500562"/>
            <a:chOff x="202" y="965"/>
            <a:chExt cx="4416" cy="2835"/>
          </a:xfrm>
        </p:grpSpPr>
        <p:sp>
          <p:nvSpPr>
            <p:cNvPr id="74832" name="Rectangle 124"/>
            <p:cNvSpPr>
              <a:spLocks noChangeArrowheads="1"/>
            </p:cNvSpPr>
            <p:nvPr/>
          </p:nvSpPr>
          <p:spPr bwMode="auto">
            <a:xfrm>
              <a:off x="202" y="2784"/>
              <a:ext cx="3148" cy="1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342900" indent="-342900">
                <a:lnSpc>
                  <a:spcPct val="85000"/>
                </a:lnSpc>
                <a:spcBef>
                  <a:spcPct val="20000"/>
                </a:spcBef>
                <a:buClr>
                  <a:srgbClr val="000099"/>
                </a:buClr>
                <a:buSzPct val="100000"/>
                <a:buFont typeface="Wingdings" charset="2"/>
                <a:buChar char="§"/>
                <a:defRPr/>
              </a:pPr>
              <a:r>
                <a:rPr lang="en-US" sz="2200" dirty="0">
                  <a:solidFill>
                    <a:srgbClr val="CC0000"/>
                  </a:solidFill>
                  <a:latin typeface="+mn-lt"/>
                  <a:ea typeface="MS PGothic" pitchFamily="34" charset="-128"/>
                </a:rPr>
                <a:t>forwarding between VLANS: </a:t>
              </a:r>
              <a:r>
                <a:rPr lang="en-US" sz="2200" dirty="0">
                  <a:solidFill>
                    <a:srgbClr val="000000"/>
                  </a:solidFill>
                  <a:latin typeface="+mn-lt"/>
                  <a:ea typeface="MS PGothic" pitchFamily="34" charset="-128"/>
                </a:rPr>
                <a:t>done via routing (just as with separate switches)</a:t>
              </a:r>
            </a:p>
            <a:p>
              <a:pPr marL="681038" lvl="1" indent="-223838">
                <a:lnSpc>
                  <a:spcPct val="85000"/>
                </a:lnSpc>
                <a:spcBef>
                  <a:spcPct val="20000"/>
                </a:spcBef>
                <a:buClr>
                  <a:srgbClr val="000099"/>
                </a:buClr>
                <a:buFont typeface="Arial"/>
                <a:buChar char="•"/>
                <a:defRPr/>
              </a:pPr>
              <a:r>
                <a:rPr lang="en-US" sz="2000" dirty="0">
                  <a:solidFill>
                    <a:srgbClr val="000000"/>
                  </a:solidFill>
                  <a:latin typeface="+mn-lt"/>
                  <a:ea typeface="MS PGothic" pitchFamily="34" charset="-128"/>
                </a:rPr>
                <a:t>in practice vendors sell combined switches plus routers</a:t>
              </a:r>
            </a:p>
          </p:txBody>
        </p:sp>
        <p:grpSp>
          <p:nvGrpSpPr>
            <p:cNvPr id="82008" name="Group 149"/>
            <p:cNvGrpSpPr>
              <a:grpSpLocks/>
            </p:cNvGrpSpPr>
            <p:nvPr/>
          </p:nvGrpSpPr>
          <p:grpSpPr bwMode="auto">
            <a:xfrm>
              <a:off x="3939" y="965"/>
              <a:ext cx="679" cy="910"/>
              <a:chOff x="3939" y="965"/>
              <a:chExt cx="679" cy="910"/>
            </a:xfrm>
          </p:grpSpPr>
          <p:grpSp>
            <p:nvGrpSpPr>
              <p:cNvPr id="82009" name="Group 126"/>
              <p:cNvGrpSpPr>
                <a:grpSpLocks/>
              </p:cNvGrpSpPr>
              <p:nvPr/>
            </p:nvGrpSpPr>
            <p:grpSpPr bwMode="auto">
              <a:xfrm>
                <a:off x="4259" y="965"/>
                <a:ext cx="359" cy="180"/>
                <a:chOff x="533" y="321"/>
                <a:chExt cx="359" cy="180"/>
              </a:xfrm>
            </p:grpSpPr>
            <p:grpSp>
              <p:nvGrpSpPr>
                <p:cNvPr id="82016" name="Group 127"/>
                <p:cNvGrpSpPr>
                  <a:grpSpLocks/>
                </p:cNvGrpSpPr>
                <p:nvPr/>
              </p:nvGrpSpPr>
              <p:grpSpPr bwMode="auto">
                <a:xfrm>
                  <a:off x="533" y="321"/>
                  <a:ext cx="359" cy="180"/>
                  <a:chOff x="1009" y="655"/>
                  <a:chExt cx="359" cy="180"/>
                </a:xfrm>
              </p:grpSpPr>
              <p:sp>
                <p:nvSpPr>
                  <p:cNvPr id="74843" name="Oval 128"/>
                  <p:cNvSpPr>
                    <a:spLocks noChangeArrowheads="1"/>
                  </p:cNvSpPr>
                  <p:nvPr/>
                </p:nvSpPr>
                <p:spPr bwMode="auto">
                  <a:xfrm>
                    <a:off x="1012" y="735"/>
                    <a:ext cx="356" cy="10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74844" name="Line 129"/>
                  <p:cNvSpPr>
                    <a:spLocks noChangeShapeType="1"/>
                  </p:cNvSpPr>
                  <p:nvPr/>
                </p:nvSpPr>
                <p:spPr bwMode="auto">
                  <a:xfrm>
                    <a:off x="1012" y="727"/>
                    <a:ext cx="0" cy="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74845" name="Line 130"/>
                  <p:cNvSpPr>
                    <a:spLocks noChangeShapeType="1"/>
                  </p:cNvSpPr>
                  <p:nvPr/>
                </p:nvSpPr>
                <p:spPr bwMode="auto">
                  <a:xfrm>
                    <a:off x="1368" y="727"/>
                    <a:ext cx="0" cy="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74846" name="Rectangle 131"/>
                  <p:cNvSpPr>
                    <a:spLocks noChangeArrowheads="1"/>
                  </p:cNvSpPr>
                  <p:nvPr/>
                </p:nvSpPr>
                <p:spPr bwMode="auto">
                  <a:xfrm>
                    <a:off x="1012" y="727"/>
                    <a:ext cx="353" cy="61"/>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74847" name="Oval 132"/>
                  <p:cNvSpPr>
                    <a:spLocks noChangeArrowheads="1"/>
                  </p:cNvSpPr>
                  <p:nvPr/>
                </p:nvSpPr>
                <p:spPr bwMode="auto">
                  <a:xfrm>
                    <a:off x="1009" y="655"/>
                    <a:ext cx="356" cy="116"/>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82023" name="Group 133"/>
                  <p:cNvGrpSpPr>
                    <a:grpSpLocks/>
                  </p:cNvGrpSpPr>
                  <p:nvPr/>
                </p:nvGrpSpPr>
                <p:grpSpPr bwMode="auto">
                  <a:xfrm>
                    <a:off x="1095" y="681"/>
                    <a:ext cx="176" cy="68"/>
                    <a:chOff x="2848" y="848"/>
                    <a:chExt cx="140" cy="98"/>
                  </a:xfrm>
                </p:grpSpPr>
                <p:sp>
                  <p:nvSpPr>
                    <p:cNvPr id="74853" name="Line 134"/>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74854" name="Line 135"/>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74855" name="Line 136"/>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82024" name="Group 137"/>
                  <p:cNvGrpSpPr>
                    <a:grpSpLocks/>
                  </p:cNvGrpSpPr>
                  <p:nvPr/>
                </p:nvGrpSpPr>
                <p:grpSpPr bwMode="auto">
                  <a:xfrm flipV="1">
                    <a:off x="1095" y="680"/>
                    <a:ext cx="176" cy="68"/>
                    <a:chOff x="2848" y="848"/>
                    <a:chExt cx="140" cy="98"/>
                  </a:xfrm>
                </p:grpSpPr>
                <p:sp>
                  <p:nvSpPr>
                    <p:cNvPr id="74850" name="Line 138"/>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74851" name="Line 139"/>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74852" name="Line 140"/>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sp>
              <p:nvSpPr>
                <p:cNvPr id="74842" name="Line 141"/>
                <p:cNvSpPr>
                  <a:spLocks noChangeShapeType="1"/>
                </p:cNvSpPr>
                <p:nvPr/>
              </p:nvSpPr>
              <p:spPr bwMode="auto">
                <a:xfrm>
                  <a:off x="535" y="368"/>
                  <a:ext cx="0" cy="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sp>
            <p:nvSpPr>
              <p:cNvPr id="82010" name="Oval 85"/>
              <p:cNvSpPr>
                <a:spLocks noChangeArrowheads="1"/>
              </p:cNvSpPr>
              <p:nvPr/>
            </p:nvSpPr>
            <p:spPr bwMode="auto">
              <a:xfrm>
                <a:off x="4180" y="1845"/>
                <a:ext cx="27" cy="3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2011" name="Oval 85"/>
              <p:cNvSpPr>
                <a:spLocks noChangeArrowheads="1"/>
              </p:cNvSpPr>
              <p:nvPr/>
            </p:nvSpPr>
            <p:spPr bwMode="auto">
              <a:xfrm>
                <a:off x="4567" y="1845"/>
                <a:ext cx="27" cy="3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74837" name="Line 145"/>
              <p:cNvSpPr>
                <a:spLocks noChangeShapeType="1"/>
              </p:cNvSpPr>
              <p:nvPr/>
            </p:nvSpPr>
            <p:spPr bwMode="auto">
              <a:xfrm flipV="1">
                <a:off x="4188" y="1143"/>
                <a:ext cx="159" cy="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74838" name="Line 146"/>
              <p:cNvSpPr>
                <a:spLocks noChangeShapeType="1"/>
              </p:cNvSpPr>
              <p:nvPr/>
            </p:nvSpPr>
            <p:spPr bwMode="auto">
              <a:xfrm flipH="1" flipV="1">
                <a:off x="4469" y="1148"/>
                <a:ext cx="112" cy="7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74839" name="Line 147"/>
              <p:cNvSpPr>
                <a:spLocks noChangeShapeType="1"/>
              </p:cNvSpPr>
              <p:nvPr/>
            </p:nvSpPr>
            <p:spPr bwMode="auto">
              <a:xfrm>
                <a:off x="4101" y="1062"/>
                <a:ext cx="15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74840" name="Line 148"/>
              <p:cNvSpPr>
                <a:spLocks noChangeShapeType="1"/>
              </p:cNvSpPr>
              <p:nvPr/>
            </p:nvSpPr>
            <p:spPr bwMode="auto">
              <a:xfrm>
                <a:off x="3939" y="1062"/>
                <a:ext cx="159"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grpSp>
        <p:nvGrpSpPr>
          <p:cNvPr id="81970" name="Group 44"/>
          <p:cNvGrpSpPr>
            <a:grpSpLocks/>
          </p:cNvGrpSpPr>
          <p:nvPr/>
        </p:nvGrpSpPr>
        <p:grpSpPr bwMode="auto">
          <a:xfrm>
            <a:off x="4276725" y="3343275"/>
            <a:ext cx="722313" cy="598488"/>
            <a:chOff x="-44" y="1473"/>
            <a:chExt cx="981" cy="1105"/>
          </a:xfrm>
        </p:grpSpPr>
        <p:pic>
          <p:nvPicPr>
            <p:cNvPr id="82005"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6"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1971" name="Group 44"/>
          <p:cNvGrpSpPr>
            <a:grpSpLocks/>
          </p:cNvGrpSpPr>
          <p:nvPr/>
        </p:nvGrpSpPr>
        <p:grpSpPr bwMode="auto">
          <a:xfrm>
            <a:off x="4724400" y="3495675"/>
            <a:ext cx="720725" cy="598488"/>
            <a:chOff x="-44" y="1473"/>
            <a:chExt cx="981" cy="1105"/>
          </a:xfrm>
        </p:grpSpPr>
        <p:pic>
          <p:nvPicPr>
            <p:cNvPr id="82003"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4"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1972" name="Group 44"/>
          <p:cNvGrpSpPr>
            <a:grpSpLocks/>
          </p:cNvGrpSpPr>
          <p:nvPr/>
        </p:nvGrpSpPr>
        <p:grpSpPr bwMode="auto">
          <a:xfrm>
            <a:off x="5486400" y="3454400"/>
            <a:ext cx="720725" cy="600075"/>
            <a:chOff x="-44" y="1473"/>
            <a:chExt cx="981" cy="1105"/>
          </a:xfrm>
        </p:grpSpPr>
        <p:pic>
          <p:nvPicPr>
            <p:cNvPr id="82001"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2"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1973" name="Group 44"/>
          <p:cNvGrpSpPr>
            <a:grpSpLocks/>
          </p:cNvGrpSpPr>
          <p:nvPr/>
        </p:nvGrpSpPr>
        <p:grpSpPr bwMode="auto">
          <a:xfrm>
            <a:off x="6492875" y="3444875"/>
            <a:ext cx="720725" cy="598488"/>
            <a:chOff x="-44" y="1473"/>
            <a:chExt cx="981" cy="1105"/>
          </a:xfrm>
        </p:grpSpPr>
        <p:pic>
          <p:nvPicPr>
            <p:cNvPr id="81999"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0"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1974" name="Group 44"/>
          <p:cNvGrpSpPr>
            <a:grpSpLocks/>
          </p:cNvGrpSpPr>
          <p:nvPr/>
        </p:nvGrpSpPr>
        <p:grpSpPr bwMode="auto">
          <a:xfrm>
            <a:off x="7061200" y="3454400"/>
            <a:ext cx="720725" cy="600075"/>
            <a:chOff x="-44" y="1473"/>
            <a:chExt cx="981" cy="1105"/>
          </a:xfrm>
        </p:grpSpPr>
        <p:pic>
          <p:nvPicPr>
            <p:cNvPr id="81997"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8"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1975" name="Group 44"/>
          <p:cNvGrpSpPr>
            <a:grpSpLocks/>
          </p:cNvGrpSpPr>
          <p:nvPr/>
        </p:nvGrpSpPr>
        <p:grpSpPr bwMode="auto">
          <a:xfrm>
            <a:off x="7915275" y="3302000"/>
            <a:ext cx="720725" cy="600075"/>
            <a:chOff x="-44" y="1473"/>
            <a:chExt cx="981" cy="1105"/>
          </a:xfrm>
        </p:grpSpPr>
        <p:pic>
          <p:nvPicPr>
            <p:cNvPr id="81995"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6"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 name="Group 1"/>
          <p:cNvGrpSpPr>
            <a:grpSpLocks/>
          </p:cNvGrpSpPr>
          <p:nvPr/>
        </p:nvGrpSpPr>
        <p:grpSpPr bwMode="auto">
          <a:xfrm>
            <a:off x="4664075" y="2549525"/>
            <a:ext cx="1550988" cy="600075"/>
            <a:chOff x="4907280" y="294640"/>
            <a:chExt cx="1551062" cy="599440"/>
          </a:xfrm>
        </p:grpSpPr>
        <p:sp>
          <p:nvSpPr>
            <p:cNvPr id="74814" name="Rectangle 118"/>
            <p:cNvSpPr>
              <a:spLocks noChangeArrowheads="1"/>
            </p:cNvSpPr>
            <p:nvPr/>
          </p:nvSpPr>
          <p:spPr bwMode="auto">
            <a:xfrm>
              <a:off x="6178929" y="589603"/>
              <a:ext cx="279413" cy="206157"/>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74815" name="Line 120"/>
            <p:cNvSpPr>
              <a:spLocks noChangeShapeType="1"/>
            </p:cNvSpPr>
            <p:nvPr/>
          </p:nvSpPr>
          <p:spPr bwMode="auto">
            <a:xfrm flipH="1" flipV="1">
              <a:off x="5507384" y="507140"/>
              <a:ext cx="793788" cy="2093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81991" name="Oval 82"/>
            <p:cNvSpPr>
              <a:spLocks noChangeArrowheads="1"/>
            </p:cNvSpPr>
            <p:nvPr/>
          </p:nvSpPr>
          <p:spPr bwMode="auto">
            <a:xfrm>
              <a:off x="6282127" y="684530"/>
              <a:ext cx="42863" cy="476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grpSp>
          <p:nvGrpSpPr>
            <p:cNvPr id="81992" name="Group 44"/>
            <p:cNvGrpSpPr>
              <a:grpSpLocks/>
            </p:cNvGrpSpPr>
            <p:nvPr/>
          </p:nvGrpSpPr>
          <p:grpSpPr bwMode="auto">
            <a:xfrm>
              <a:off x="4907280" y="294640"/>
              <a:ext cx="721360" cy="599440"/>
              <a:chOff x="-44" y="1473"/>
              <a:chExt cx="981" cy="1105"/>
            </a:xfrm>
          </p:grpSpPr>
          <p:pic>
            <p:nvPicPr>
              <p:cNvPr id="81993"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4"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106" name="Group 347"/>
          <p:cNvGrpSpPr>
            <a:grpSpLocks/>
          </p:cNvGrpSpPr>
          <p:nvPr/>
        </p:nvGrpSpPr>
        <p:grpSpPr bwMode="auto">
          <a:xfrm>
            <a:off x="6700838" y="1533525"/>
            <a:ext cx="682625" cy="350838"/>
            <a:chOff x="1871277" y="1576300"/>
            <a:chExt cx="1128371" cy="437861"/>
          </a:xfrm>
        </p:grpSpPr>
        <p:sp>
          <p:nvSpPr>
            <p:cNvPr id="107" name="Oval 106"/>
            <p:cNvSpPr>
              <a:spLocks noChangeArrowheads="1"/>
            </p:cNvSpPr>
            <p:nvPr/>
          </p:nvSpPr>
          <p:spPr bwMode="auto">
            <a:xfrm flipV="1">
              <a:off x="1873900" y="1695176"/>
              <a:ext cx="1125748" cy="318985"/>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8"/>
                </a:srgbClr>
              </a:outerShdw>
            </a:effectLst>
          </p:spPr>
          <p:txBody>
            <a:bodyPr anchor="ctr"/>
            <a:lstStyle/>
            <a:p>
              <a:pPr algn="ctr">
                <a:defRPr/>
              </a:pPr>
              <a:endParaRPr lang="en-US" dirty="0">
                <a:ln>
                  <a:solidFill>
                    <a:schemeClr val="tx1"/>
                  </a:solidFill>
                </a:ln>
                <a:solidFill>
                  <a:schemeClr val="lt1"/>
                </a:solidFill>
                <a:latin typeface="+mn-lt"/>
                <a:ea typeface="+mn-ea"/>
              </a:endParaRPr>
            </a:p>
          </p:txBody>
        </p:sp>
        <p:sp>
          <p:nvSpPr>
            <p:cNvPr id="108" name="Rectangle 107"/>
            <p:cNvSpPr/>
            <p:nvPr/>
          </p:nvSpPr>
          <p:spPr bwMode="auto">
            <a:xfrm>
              <a:off x="1871277" y="1738764"/>
              <a:ext cx="1128371" cy="11689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09" name="Oval 108"/>
            <p:cNvSpPr>
              <a:spLocks noChangeArrowheads="1"/>
            </p:cNvSpPr>
            <p:nvPr/>
          </p:nvSpPr>
          <p:spPr bwMode="auto">
            <a:xfrm flipV="1">
              <a:off x="1871277" y="1576300"/>
              <a:ext cx="1125746" cy="318985"/>
            </a:xfrm>
            <a:prstGeom prst="ellipse">
              <a:avLst/>
            </a:prstGeom>
            <a:solidFill>
              <a:srgbClr val="BFBFBF"/>
            </a:solidFill>
            <a:ln w="6350">
              <a:solidFill>
                <a:schemeClr val="tx1"/>
              </a:solidFill>
              <a:round/>
              <a:headEnd/>
              <a:tailEnd/>
            </a:ln>
            <a:effectLst>
              <a:outerShdw blurRad="40000" dist="23000" dir="5400000" rotWithShape="0">
                <a:srgbClr val="000000">
                  <a:alpha val="34998"/>
                </a:srgbClr>
              </a:outerShdw>
            </a:effectLst>
          </p:spPr>
          <p:txBody>
            <a:bodyPr anchor="ctr"/>
            <a:lstStyle/>
            <a:p>
              <a:pPr algn="ctr">
                <a:defRPr/>
              </a:pPr>
              <a:endParaRPr lang="en-US" dirty="0">
                <a:ln>
                  <a:solidFill>
                    <a:schemeClr val="tx1"/>
                  </a:solidFill>
                </a:ln>
                <a:solidFill>
                  <a:schemeClr val="lt1"/>
                </a:solidFill>
                <a:latin typeface="+mn-lt"/>
                <a:ea typeface="+mn-ea"/>
              </a:endParaRPr>
            </a:p>
          </p:txBody>
        </p:sp>
        <p:sp>
          <p:nvSpPr>
            <p:cNvPr id="110" name="Freeform 109"/>
            <p:cNvSpPr/>
            <p:nvPr/>
          </p:nvSpPr>
          <p:spPr bwMode="auto">
            <a:xfrm>
              <a:off x="2159930" y="1673383"/>
              <a:ext cx="548440" cy="16048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11" name="Freeform 110"/>
            <p:cNvSpPr>
              <a:spLocks/>
            </p:cNvSpPr>
            <p:nvPr/>
          </p:nvSpPr>
          <p:spPr bwMode="auto">
            <a:xfrm>
              <a:off x="2102199" y="1633757"/>
              <a:ext cx="663901" cy="110951"/>
            </a:xfrm>
            <a:custGeom>
              <a:avLst/>
              <a:gdLst>
                <a:gd name="T0" fmla="*/ 0 w 3723451"/>
                <a:gd name="T1" fmla="*/ 1 h 932950"/>
                <a:gd name="T2" fmla="*/ 21 w 3723451"/>
                <a:gd name="T3" fmla="*/ 0 h 932950"/>
                <a:gd name="T4" fmla="*/ 60 w 3723451"/>
                <a:gd name="T5" fmla="*/ 1 h 932950"/>
                <a:gd name="T6" fmla="*/ 96 w 3723451"/>
                <a:gd name="T7" fmla="*/ 0 h 932950"/>
                <a:gd name="T8" fmla="*/ 120 w 3723451"/>
                <a:gd name="T9" fmla="*/ 1 h 932950"/>
                <a:gd name="T10" fmla="*/ 102 w 3723451"/>
                <a:gd name="T11" fmla="*/ 1 h 932950"/>
                <a:gd name="T12" fmla="*/ 97 w 3723451"/>
                <a:gd name="T13" fmla="*/ 1 h 932950"/>
                <a:gd name="T14" fmla="*/ 60 w 3723451"/>
                <a:gd name="T15" fmla="*/ 3 h 932950"/>
                <a:gd name="T16" fmla="*/ 23 w 3723451"/>
                <a:gd name="T17" fmla="*/ 1 h 932950"/>
                <a:gd name="T18" fmla="*/ 17 w 3723451"/>
                <a:gd name="T19" fmla="*/ 1 h 932950"/>
                <a:gd name="T20" fmla="*/ 0 w 3723451"/>
                <a:gd name="T21" fmla="*/ 1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12" name="Freeform 111"/>
            <p:cNvSpPr>
              <a:spLocks/>
            </p:cNvSpPr>
            <p:nvPr/>
          </p:nvSpPr>
          <p:spPr bwMode="auto">
            <a:xfrm>
              <a:off x="2537803" y="1726876"/>
              <a:ext cx="244042" cy="97083"/>
            </a:xfrm>
            <a:custGeom>
              <a:avLst/>
              <a:gdLst>
                <a:gd name="T0" fmla="*/ 0 w 1366596"/>
                <a:gd name="T1" fmla="*/ 0 h 809868"/>
                <a:gd name="T2" fmla="*/ 44 w 1366596"/>
                <a:gd name="T3" fmla="*/ 2 h 809868"/>
                <a:gd name="T4" fmla="*/ 28 w 1366596"/>
                <a:gd name="T5" fmla="*/ 2 h 809868"/>
                <a:gd name="T6" fmla="*/ 0 w 1366596"/>
                <a:gd name="T7" fmla="*/ 1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13" name="Freeform 112"/>
            <p:cNvSpPr>
              <a:spLocks/>
            </p:cNvSpPr>
            <p:nvPr/>
          </p:nvSpPr>
          <p:spPr bwMode="auto">
            <a:xfrm>
              <a:off x="2089078" y="1730839"/>
              <a:ext cx="241419" cy="97083"/>
            </a:xfrm>
            <a:custGeom>
              <a:avLst/>
              <a:gdLst>
                <a:gd name="T0" fmla="*/ 44 w 1348191"/>
                <a:gd name="T1" fmla="*/ 0 h 791462"/>
                <a:gd name="T2" fmla="*/ 44 w 1348191"/>
                <a:gd name="T3" fmla="*/ 1 h 791462"/>
                <a:gd name="T4" fmla="*/ 16 w 1348191"/>
                <a:gd name="T5" fmla="*/ 3 h 791462"/>
                <a:gd name="T6" fmla="*/ 0 w 1348191"/>
                <a:gd name="T7" fmla="*/ 2 h 791462"/>
                <a:gd name="T8" fmla="*/ 44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114" name="Straight Connector 113"/>
            <p:cNvCxnSpPr>
              <a:cxnSpLocks noChangeShapeType="1"/>
              <a:endCxn id="109" idx="2"/>
            </p:cNvCxnSpPr>
            <p:nvPr/>
          </p:nvCxnSpPr>
          <p:spPr bwMode="auto">
            <a:xfrm flipH="1" flipV="1">
              <a:off x="1871277" y="1736783"/>
              <a:ext cx="2623" cy="122839"/>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cxnSp>
          <p:nvCxnSpPr>
            <p:cNvPr id="115" name="Straight Connector 114"/>
            <p:cNvCxnSpPr>
              <a:cxnSpLocks noChangeShapeType="1"/>
            </p:cNvCxnSpPr>
            <p:nvPr/>
          </p:nvCxnSpPr>
          <p:spPr bwMode="auto">
            <a:xfrm flipH="1" flipV="1">
              <a:off x="2997023" y="1734801"/>
              <a:ext cx="2625" cy="122839"/>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grpSp>
      <p:sp>
        <p:nvSpPr>
          <p:cNvPr id="6" name="灯片编号占位符 5"/>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B193DDE0-DB25-F944-B3A0-41C41BEB5660}" type="slidenum">
              <a:rPr lang="en-US" altLang="en-US" sz="1200" smtClean="0">
                <a:latin typeface="Comic Sans MS" charset="0"/>
              </a:rPr>
              <a:pPr>
                <a:defRPr/>
              </a:pPr>
              <a:t>37</a:t>
            </a:fld>
            <a:endParaRPr lang="en-US" altLang="en-US" sz="1200">
              <a:latin typeface="Comic Sans MS" charset="0"/>
            </a:endParaRPr>
          </a:p>
        </p:txBody>
      </p:sp>
      <p:sp>
        <p:nvSpPr>
          <p:cNvPr id="117" name="页脚占位符 1"/>
          <p:cNvSpPr>
            <a:spLocks noGrp="1"/>
          </p:cNvSpPr>
          <p:nvPr>
            <p:ph type="ftr" sz="quarter" idx="10"/>
          </p:nvPr>
        </p:nvSpPr>
        <p:spPr>
          <a:xfrm>
            <a:off x="685800" y="6248400"/>
            <a:ext cx="3581400" cy="304800"/>
          </a:xfrm>
        </p:spPr>
        <p:txBody>
          <a:bodyPr/>
          <a:lstStyle/>
          <a:p>
            <a:pPr>
              <a:defRPr/>
            </a:pPr>
            <a:r>
              <a:rPr lang="en-US" dirty="0"/>
              <a:t>CSci4211:           Network Data Plane Part 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691317"/>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69135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91342"/>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317" grpId="0"/>
      <p:bldP spid="69134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111"/>
          <p:cNvSpPr>
            <a:spLocks noChangeArrowheads="1"/>
          </p:cNvSpPr>
          <p:nvPr/>
        </p:nvSpPr>
        <p:spPr bwMode="auto">
          <a:xfrm>
            <a:off x="3414713" y="2103438"/>
            <a:ext cx="279400"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2946" name="Rectangle 77"/>
          <p:cNvSpPr>
            <a:spLocks noChangeArrowheads="1"/>
          </p:cNvSpPr>
          <p:nvPr/>
        </p:nvSpPr>
        <p:spPr bwMode="auto">
          <a:xfrm>
            <a:off x="6591300" y="2108200"/>
            <a:ext cx="276225" cy="2333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2947" name="Rectangle 77"/>
          <p:cNvSpPr>
            <a:spLocks noChangeArrowheads="1"/>
          </p:cNvSpPr>
          <p:nvPr/>
        </p:nvSpPr>
        <p:spPr bwMode="auto">
          <a:xfrm>
            <a:off x="6881813" y="2108200"/>
            <a:ext cx="276225" cy="2333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2948" name="Rectangle 77"/>
          <p:cNvSpPr>
            <a:spLocks noChangeArrowheads="1"/>
          </p:cNvSpPr>
          <p:nvPr/>
        </p:nvSpPr>
        <p:spPr bwMode="auto">
          <a:xfrm>
            <a:off x="6300788" y="2112963"/>
            <a:ext cx="276225" cy="2333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75784" name="Rectangle 157"/>
          <p:cNvSpPr>
            <a:spLocks noChangeArrowheads="1"/>
          </p:cNvSpPr>
          <p:nvPr/>
        </p:nvSpPr>
        <p:spPr bwMode="auto">
          <a:xfrm>
            <a:off x="6300788" y="1881188"/>
            <a:ext cx="280987" cy="214312"/>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75785" name="Rectangle 156"/>
          <p:cNvSpPr>
            <a:spLocks noChangeArrowheads="1"/>
          </p:cNvSpPr>
          <p:nvPr/>
        </p:nvSpPr>
        <p:spPr bwMode="auto">
          <a:xfrm>
            <a:off x="5972175" y="2105025"/>
            <a:ext cx="309563" cy="233363"/>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75786" name="Rectangle 2"/>
          <p:cNvSpPr>
            <a:spLocks noGrp="1" noChangeArrowheads="1"/>
          </p:cNvSpPr>
          <p:nvPr>
            <p:ph type="title"/>
          </p:nvPr>
        </p:nvSpPr>
        <p:spPr>
          <a:xfrm>
            <a:off x="685800" y="76200"/>
            <a:ext cx="7772400" cy="1143000"/>
          </a:xfrm>
        </p:spPr>
        <p:txBody>
          <a:bodyPr/>
          <a:lstStyle/>
          <a:p>
            <a:pPr>
              <a:defRPr/>
            </a:pPr>
            <a:r>
              <a:rPr lang="en-US" sz="3600" dirty="0">
                <a:cs typeface="+mj-cs"/>
              </a:rPr>
              <a:t>VLANs Spanning Multiple Switches</a:t>
            </a:r>
          </a:p>
        </p:txBody>
      </p:sp>
      <p:sp>
        <p:nvSpPr>
          <p:cNvPr id="692227" name="Rectangle 3"/>
          <p:cNvSpPr>
            <a:spLocks noGrp="1" noChangeArrowheads="1"/>
          </p:cNvSpPr>
          <p:nvPr>
            <p:ph type="body" idx="1"/>
          </p:nvPr>
        </p:nvSpPr>
        <p:spPr>
          <a:xfrm>
            <a:off x="411163" y="3810000"/>
            <a:ext cx="8296275" cy="2687638"/>
          </a:xfrm>
        </p:spPr>
        <p:txBody>
          <a:bodyPr/>
          <a:lstStyle/>
          <a:p>
            <a:pPr marL="231775" indent="-231775">
              <a:defRPr/>
            </a:pPr>
            <a:r>
              <a:rPr lang="en-US" sz="2200" i="1" dirty="0">
                <a:solidFill>
                  <a:srgbClr val="CC0000"/>
                </a:solidFill>
                <a:cs typeface="+mn-cs"/>
              </a:rPr>
              <a:t>trunk port:</a:t>
            </a:r>
            <a:r>
              <a:rPr lang="en-US" sz="2200" dirty="0">
                <a:solidFill>
                  <a:srgbClr val="CC0000"/>
                </a:solidFill>
                <a:cs typeface="+mn-cs"/>
              </a:rPr>
              <a:t> </a:t>
            </a:r>
            <a:r>
              <a:rPr lang="en-US" sz="2200" dirty="0">
                <a:cs typeface="+mn-cs"/>
              </a:rPr>
              <a:t>carries frames between VLANS defined over multiple physical switches</a:t>
            </a:r>
          </a:p>
          <a:p>
            <a:pPr marL="681038" lvl="1" indent="-223838">
              <a:defRPr/>
            </a:pPr>
            <a:r>
              <a:rPr lang="en-US" sz="2200" dirty="0"/>
              <a:t>frames forwarded within VLAN between switches can</a:t>
            </a:r>
            <a:r>
              <a:rPr lang="ja-JP" altLang="en-US" sz="2200" dirty="0"/>
              <a:t>’</a:t>
            </a:r>
            <a:r>
              <a:rPr lang="en-US" sz="2200" dirty="0"/>
              <a:t>t be vanilla 802.1 frames (must carry VLAN ID info)</a:t>
            </a:r>
          </a:p>
          <a:p>
            <a:pPr marL="681038" lvl="1" indent="-223838">
              <a:defRPr/>
            </a:pPr>
            <a:r>
              <a:rPr lang="en-US" sz="2200" dirty="0"/>
              <a:t>802.1q protocol adds/removed additional header fields for frames forwarded between trunk ports</a:t>
            </a:r>
          </a:p>
        </p:txBody>
      </p:sp>
      <p:sp>
        <p:nvSpPr>
          <p:cNvPr id="75788" name="Rectangle 62"/>
          <p:cNvSpPr>
            <a:spLocks noChangeArrowheads="1"/>
          </p:cNvSpPr>
          <p:nvPr/>
        </p:nvSpPr>
        <p:spPr bwMode="auto">
          <a:xfrm>
            <a:off x="1341438" y="1887538"/>
            <a:ext cx="273050" cy="196850"/>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2954" name="Rectangle 80"/>
          <p:cNvSpPr>
            <a:spLocks noChangeArrowheads="1"/>
          </p:cNvSpPr>
          <p:nvPr/>
        </p:nvSpPr>
        <p:spPr bwMode="auto">
          <a:xfrm>
            <a:off x="1333500" y="2097088"/>
            <a:ext cx="290513" cy="242887"/>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2955" name="Rectangle 77"/>
          <p:cNvSpPr>
            <a:spLocks noChangeArrowheads="1"/>
          </p:cNvSpPr>
          <p:nvPr/>
        </p:nvSpPr>
        <p:spPr bwMode="auto">
          <a:xfrm>
            <a:off x="3405188" y="1878013"/>
            <a:ext cx="290512" cy="2095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2956" name="Rectangle 76"/>
          <p:cNvSpPr>
            <a:spLocks noChangeArrowheads="1"/>
          </p:cNvSpPr>
          <p:nvPr/>
        </p:nvSpPr>
        <p:spPr bwMode="auto">
          <a:xfrm>
            <a:off x="2514600" y="1882775"/>
            <a:ext cx="890588" cy="457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2957" name="Rectangle 75"/>
          <p:cNvSpPr>
            <a:spLocks noChangeArrowheads="1"/>
          </p:cNvSpPr>
          <p:nvPr/>
        </p:nvSpPr>
        <p:spPr bwMode="auto">
          <a:xfrm>
            <a:off x="1619250" y="1882775"/>
            <a:ext cx="900113" cy="452438"/>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2958" name="Rectangle 2"/>
          <p:cNvSpPr>
            <a:spLocks noChangeArrowheads="1"/>
          </p:cNvSpPr>
          <p:nvPr/>
        </p:nvSpPr>
        <p:spPr bwMode="auto">
          <a:xfrm>
            <a:off x="1333500" y="1874838"/>
            <a:ext cx="2370138" cy="4683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2959" name="Line 3"/>
          <p:cNvSpPr>
            <a:spLocks noChangeShapeType="1"/>
          </p:cNvSpPr>
          <p:nvPr/>
        </p:nvSpPr>
        <p:spPr bwMode="auto">
          <a:xfrm>
            <a:off x="1335088" y="2090738"/>
            <a:ext cx="2351087" cy="4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60" name="Text Box 6"/>
          <p:cNvSpPr txBox="1">
            <a:spLocks noChangeArrowheads="1"/>
          </p:cNvSpPr>
          <p:nvPr/>
        </p:nvSpPr>
        <p:spPr bwMode="auto">
          <a:xfrm>
            <a:off x="1250950" y="1833563"/>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1</a:t>
            </a:r>
          </a:p>
        </p:txBody>
      </p:sp>
      <p:sp>
        <p:nvSpPr>
          <p:cNvPr id="82961" name="Line 7"/>
          <p:cNvSpPr>
            <a:spLocks noChangeShapeType="1"/>
          </p:cNvSpPr>
          <p:nvPr/>
        </p:nvSpPr>
        <p:spPr bwMode="auto">
          <a:xfrm>
            <a:off x="2514600" y="1879600"/>
            <a:ext cx="0" cy="46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62" name="AutoShape 8"/>
          <p:cNvSpPr>
            <a:spLocks noChangeArrowheads="1"/>
          </p:cNvSpPr>
          <p:nvPr/>
        </p:nvSpPr>
        <p:spPr bwMode="auto">
          <a:xfrm>
            <a:off x="1304925" y="1616075"/>
            <a:ext cx="3176588" cy="261938"/>
          </a:xfrm>
          <a:prstGeom prst="parallelogram">
            <a:avLst>
              <a:gd name="adj" fmla="val 303181"/>
            </a:avLst>
          </a:prstGeom>
          <a:solidFill>
            <a:schemeClr val="bg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2963" name="Freeform 9"/>
          <p:cNvSpPr>
            <a:spLocks/>
          </p:cNvSpPr>
          <p:nvPr/>
        </p:nvSpPr>
        <p:spPr bwMode="auto">
          <a:xfrm>
            <a:off x="3708400" y="1619250"/>
            <a:ext cx="763588" cy="720725"/>
          </a:xfrm>
          <a:custGeom>
            <a:avLst/>
            <a:gdLst>
              <a:gd name="T0" fmla="*/ 0 w 232"/>
              <a:gd name="T1" fmla="*/ 2147483646 h 454"/>
              <a:gd name="T2" fmla="*/ 2147483646 w 232"/>
              <a:gd name="T3" fmla="*/ 2147483646 h 454"/>
              <a:gd name="T4" fmla="*/ 2147483646 w 232"/>
              <a:gd name="T5" fmla="*/ 0 h 454"/>
              <a:gd name="T6" fmla="*/ 0 60000 65536"/>
              <a:gd name="T7" fmla="*/ 0 60000 65536"/>
              <a:gd name="T8" fmla="*/ 0 60000 65536"/>
              <a:gd name="T9" fmla="*/ 0 w 232"/>
              <a:gd name="T10" fmla="*/ 0 h 454"/>
              <a:gd name="T11" fmla="*/ 232 w 232"/>
              <a:gd name="T12" fmla="*/ 454 h 454"/>
            </a:gdLst>
            <a:ahLst/>
            <a:cxnLst>
              <a:cxn ang="T6">
                <a:pos x="T0" y="T1"/>
              </a:cxn>
              <a:cxn ang="T7">
                <a:pos x="T2" y="T3"/>
              </a:cxn>
              <a:cxn ang="T8">
                <a:pos x="T4" y="T5"/>
              </a:cxn>
            </a:cxnLst>
            <a:rect l="T9" t="T10" r="T11" b="T12"/>
            <a:pathLst>
              <a:path w="232" h="454">
                <a:moveTo>
                  <a:pt x="0" y="454"/>
                </a:moveTo>
                <a:lnTo>
                  <a:pt x="232" y="274"/>
                </a:lnTo>
                <a:lnTo>
                  <a:pt x="229"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964" name="Freeform 10"/>
          <p:cNvSpPr>
            <a:spLocks/>
          </p:cNvSpPr>
          <p:nvPr/>
        </p:nvSpPr>
        <p:spPr bwMode="auto">
          <a:xfrm>
            <a:off x="1706563" y="1663700"/>
            <a:ext cx="2228850" cy="150813"/>
          </a:xfrm>
          <a:custGeom>
            <a:avLst/>
            <a:gdLst>
              <a:gd name="T0" fmla="*/ 0 w 678"/>
              <a:gd name="T1" fmla="*/ 2147483646 h 110"/>
              <a:gd name="T2" fmla="*/ 2147483646 w 678"/>
              <a:gd name="T3" fmla="*/ 2147483646 h 110"/>
              <a:gd name="T4" fmla="*/ 2147483646 w 678"/>
              <a:gd name="T5" fmla="*/ 0 h 110"/>
              <a:gd name="T6" fmla="*/ 2147483646 w 678"/>
              <a:gd name="T7" fmla="*/ 0 h 110"/>
              <a:gd name="T8" fmla="*/ 0 60000 65536"/>
              <a:gd name="T9" fmla="*/ 0 60000 65536"/>
              <a:gd name="T10" fmla="*/ 0 60000 65536"/>
              <a:gd name="T11" fmla="*/ 0 60000 65536"/>
              <a:gd name="T12" fmla="*/ 0 w 678"/>
              <a:gd name="T13" fmla="*/ 0 h 110"/>
              <a:gd name="T14" fmla="*/ 678 w 678"/>
              <a:gd name="T15" fmla="*/ 110 h 110"/>
            </a:gdLst>
            <a:ahLst/>
            <a:cxnLst>
              <a:cxn ang="T8">
                <a:pos x="T0" y="T1"/>
              </a:cxn>
              <a:cxn ang="T9">
                <a:pos x="T2" y="T3"/>
              </a:cxn>
              <a:cxn ang="T10">
                <a:pos x="T4" y="T5"/>
              </a:cxn>
              <a:cxn ang="T11">
                <a:pos x="T6" y="T7"/>
              </a:cxn>
            </a:cxnLst>
            <a:rect l="T12" t="T13" r="T14" b="T15"/>
            <a:pathLst>
              <a:path w="678" h="110">
                <a:moveTo>
                  <a:pt x="0" y="110"/>
                </a:moveTo>
                <a:lnTo>
                  <a:pt x="148" y="108"/>
                </a:lnTo>
                <a:lnTo>
                  <a:pt x="567" y="0"/>
                </a:lnTo>
                <a:lnTo>
                  <a:pt x="678"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965" name="Freeform 11"/>
          <p:cNvSpPr>
            <a:spLocks/>
          </p:cNvSpPr>
          <p:nvPr/>
        </p:nvSpPr>
        <p:spPr bwMode="auto">
          <a:xfrm>
            <a:off x="2179638" y="1663700"/>
            <a:ext cx="1420812" cy="166688"/>
          </a:xfrm>
          <a:custGeom>
            <a:avLst/>
            <a:gdLst>
              <a:gd name="T0" fmla="*/ 0 w 432"/>
              <a:gd name="T1" fmla="*/ 0 h 105"/>
              <a:gd name="T2" fmla="*/ 2147483646 w 432"/>
              <a:gd name="T3" fmla="*/ 0 h 105"/>
              <a:gd name="T4" fmla="*/ 2147483646 w 432"/>
              <a:gd name="T5" fmla="*/ 2147483646 h 105"/>
              <a:gd name="T6" fmla="*/ 2147483646 w 432"/>
              <a:gd name="T7" fmla="*/ 2147483646 h 105"/>
              <a:gd name="T8" fmla="*/ 0 60000 65536"/>
              <a:gd name="T9" fmla="*/ 0 60000 65536"/>
              <a:gd name="T10" fmla="*/ 0 60000 65536"/>
              <a:gd name="T11" fmla="*/ 0 60000 65536"/>
              <a:gd name="T12" fmla="*/ 0 w 432"/>
              <a:gd name="T13" fmla="*/ 0 h 105"/>
              <a:gd name="T14" fmla="*/ 432 w 432"/>
              <a:gd name="T15" fmla="*/ 105 h 105"/>
            </a:gdLst>
            <a:ahLst/>
            <a:cxnLst>
              <a:cxn ang="T8">
                <a:pos x="T0" y="T1"/>
              </a:cxn>
              <a:cxn ang="T9">
                <a:pos x="T2" y="T3"/>
              </a:cxn>
              <a:cxn ang="T10">
                <a:pos x="T4" y="T5"/>
              </a:cxn>
              <a:cxn ang="T11">
                <a:pos x="T6" y="T7"/>
              </a:cxn>
            </a:cxnLst>
            <a:rect l="T12" t="T13" r="T14" b="T15"/>
            <a:pathLst>
              <a:path w="432" h="105">
                <a:moveTo>
                  <a:pt x="0" y="0"/>
                </a:moveTo>
                <a:lnTo>
                  <a:pt x="85" y="0"/>
                </a:lnTo>
                <a:lnTo>
                  <a:pt x="307" y="105"/>
                </a:lnTo>
                <a:lnTo>
                  <a:pt x="432" y="105"/>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966" name="Line 17"/>
          <p:cNvSpPr>
            <a:spLocks noChangeShapeType="1"/>
          </p:cNvSpPr>
          <p:nvPr/>
        </p:nvSpPr>
        <p:spPr bwMode="auto">
          <a:xfrm>
            <a:off x="3114675" y="1884363"/>
            <a:ext cx="0" cy="46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67" name="Line 18"/>
          <p:cNvSpPr>
            <a:spLocks noChangeShapeType="1"/>
          </p:cNvSpPr>
          <p:nvPr/>
        </p:nvSpPr>
        <p:spPr bwMode="auto">
          <a:xfrm>
            <a:off x="1914525" y="1879600"/>
            <a:ext cx="0" cy="46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68" name="Line 21"/>
          <p:cNvSpPr>
            <a:spLocks noChangeShapeType="1"/>
          </p:cNvSpPr>
          <p:nvPr/>
        </p:nvSpPr>
        <p:spPr bwMode="auto">
          <a:xfrm>
            <a:off x="1624013" y="1876425"/>
            <a:ext cx="0" cy="46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69" name="Line 22"/>
          <p:cNvSpPr>
            <a:spLocks noChangeShapeType="1"/>
          </p:cNvSpPr>
          <p:nvPr/>
        </p:nvSpPr>
        <p:spPr bwMode="auto">
          <a:xfrm>
            <a:off x="1333500" y="1889125"/>
            <a:ext cx="0" cy="46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70" name="Line 23"/>
          <p:cNvSpPr>
            <a:spLocks noChangeShapeType="1"/>
          </p:cNvSpPr>
          <p:nvPr/>
        </p:nvSpPr>
        <p:spPr bwMode="auto">
          <a:xfrm>
            <a:off x="2195513" y="1884363"/>
            <a:ext cx="0" cy="46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71" name="Line 24"/>
          <p:cNvSpPr>
            <a:spLocks noChangeShapeType="1"/>
          </p:cNvSpPr>
          <p:nvPr/>
        </p:nvSpPr>
        <p:spPr bwMode="auto">
          <a:xfrm>
            <a:off x="2819400" y="1879600"/>
            <a:ext cx="0" cy="46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72" name="Line 25"/>
          <p:cNvSpPr>
            <a:spLocks noChangeShapeType="1"/>
          </p:cNvSpPr>
          <p:nvPr/>
        </p:nvSpPr>
        <p:spPr bwMode="auto">
          <a:xfrm>
            <a:off x="3409950" y="1874838"/>
            <a:ext cx="0" cy="46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73" name="Text Box 26"/>
          <p:cNvSpPr txBox="1">
            <a:spLocks noChangeArrowheads="1"/>
          </p:cNvSpPr>
          <p:nvPr/>
        </p:nvSpPr>
        <p:spPr bwMode="auto">
          <a:xfrm>
            <a:off x="2132013" y="2043113"/>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8</a:t>
            </a:r>
          </a:p>
        </p:txBody>
      </p:sp>
      <p:sp>
        <p:nvSpPr>
          <p:cNvPr id="82974" name="Text Box 27"/>
          <p:cNvSpPr txBox="1">
            <a:spLocks noChangeArrowheads="1"/>
          </p:cNvSpPr>
          <p:nvPr/>
        </p:nvSpPr>
        <p:spPr bwMode="auto">
          <a:xfrm>
            <a:off x="2451100" y="182880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9</a:t>
            </a:r>
          </a:p>
        </p:txBody>
      </p:sp>
      <p:sp>
        <p:nvSpPr>
          <p:cNvPr id="82975" name="Text Box 29"/>
          <p:cNvSpPr txBox="1">
            <a:spLocks noChangeArrowheads="1"/>
          </p:cNvSpPr>
          <p:nvPr/>
        </p:nvSpPr>
        <p:spPr bwMode="auto">
          <a:xfrm>
            <a:off x="2432050" y="2047875"/>
            <a:ext cx="2984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10</a:t>
            </a:r>
          </a:p>
        </p:txBody>
      </p:sp>
      <p:sp>
        <p:nvSpPr>
          <p:cNvPr id="82976" name="Text Box 30"/>
          <p:cNvSpPr txBox="1">
            <a:spLocks noChangeArrowheads="1"/>
          </p:cNvSpPr>
          <p:nvPr/>
        </p:nvSpPr>
        <p:spPr bwMode="auto">
          <a:xfrm>
            <a:off x="1260475" y="203358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2</a:t>
            </a:r>
          </a:p>
        </p:txBody>
      </p:sp>
      <p:sp>
        <p:nvSpPr>
          <p:cNvPr id="82977" name="Text Box 57"/>
          <p:cNvSpPr txBox="1">
            <a:spLocks noChangeArrowheads="1"/>
          </p:cNvSpPr>
          <p:nvPr/>
        </p:nvSpPr>
        <p:spPr bwMode="auto">
          <a:xfrm>
            <a:off x="2127250" y="182880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7</a:t>
            </a:r>
          </a:p>
        </p:txBody>
      </p:sp>
      <p:sp>
        <p:nvSpPr>
          <p:cNvPr id="82978" name="Line 61"/>
          <p:cNvSpPr>
            <a:spLocks noChangeShapeType="1"/>
          </p:cNvSpPr>
          <p:nvPr/>
        </p:nvSpPr>
        <p:spPr bwMode="auto">
          <a:xfrm flipH="1">
            <a:off x="573088" y="2209800"/>
            <a:ext cx="901700" cy="279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79" name="Line 62"/>
          <p:cNvSpPr>
            <a:spLocks noChangeShapeType="1"/>
          </p:cNvSpPr>
          <p:nvPr/>
        </p:nvSpPr>
        <p:spPr bwMode="auto">
          <a:xfrm flipH="1">
            <a:off x="958850" y="2209800"/>
            <a:ext cx="806450" cy="419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80" name="Line 63"/>
          <p:cNvSpPr>
            <a:spLocks noChangeShapeType="1"/>
          </p:cNvSpPr>
          <p:nvPr/>
        </p:nvSpPr>
        <p:spPr bwMode="auto">
          <a:xfrm flipH="1">
            <a:off x="1677988" y="2225675"/>
            <a:ext cx="709612" cy="360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81" name="Text Box 64"/>
          <p:cNvSpPr txBox="1">
            <a:spLocks noChangeArrowheads="1"/>
          </p:cNvSpPr>
          <p:nvPr/>
        </p:nvSpPr>
        <p:spPr bwMode="auto">
          <a:xfrm>
            <a:off x="3398838" y="258762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800">
                <a:solidFill>
                  <a:srgbClr val="000000"/>
                </a:solidFill>
                <a:latin typeface="Arial" charset="0"/>
              </a:rPr>
              <a:t>…</a:t>
            </a:r>
          </a:p>
        </p:txBody>
      </p:sp>
      <p:sp>
        <p:nvSpPr>
          <p:cNvPr id="82982" name="Line 69"/>
          <p:cNvSpPr>
            <a:spLocks noChangeShapeType="1"/>
          </p:cNvSpPr>
          <p:nvPr/>
        </p:nvSpPr>
        <p:spPr bwMode="auto">
          <a:xfrm>
            <a:off x="2686050" y="2212975"/>
            <a:ext cx="101600" cy="377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83" name="Line 70"/>
          <p:cNvSpPr>
            <a:spLocks noChangeShapeType="1"/>
          </p:cNvSpPr>
          <p:nvPr/>
        </p:nvSpPr>
        <p:spPr bwMode="auto">
          <a:xfrm>
            <a:off x="2676525" y="2011363"/>
            <a:ext cx="479425" cy="603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84" name="Line 71"/>
          <p:cNvSpPr>
            <a:spLocks noChangeShapeType="1"/>
          </p:cNvSpPr>
          <p:nvPr/>
        </p:nvSpPr>
        <p:spPr bwMode="auto">
          <a:xfrm>
            <a:off x="3532188" y="1955800"/>
            <a:ext cx="514350" cy="484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85" name="Text Box 72"/>
          <p:cNvSpPr txBox="1">
            <a:spLocks noChangeArrowheads="1"/>
          </p:cNvSpPr>
          <p:nvPr/>
        </p:nvSpPr>
        <p:spPr bwMode="auto">
          <a:xfrm>
            <a:off x="563563" y="3130550"/>
            <a:ext cx="165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eaLnBrk="1" hangingPunct="1">
              <a:spcBef>
                <a:spcPct val="0"/>
              </a:spcBef>
              <a:buFontTx/>
              <a:buNone/>
            </a:pPr>
            <a:r>
              <a:rPr lang="en-US" altLang="en-US" sz="1200">
                <a:solidFill>
                  <a:srgbClr val="000000"/>
                </a:solidFill>
                <a:latin typeface="Arial" charset="0"/>
              </a:rPr>
              <a:t>Electrical Engineering</a:t>
            </a:r>
          </a:p>
          <a:p>
            <a:pPr algn="ctr" eaLnBrk="1" hangingPunct="1">
              <a:spcBef>
                <a:spcPct val="0"/>
              </a:spcBef>
              <a:buFontTx/>
              <a:buNone/>
            </a:pPr>
            <a:r>
              <a:rPr lang="en-US" altLang="en-US" sz="1200">
                <a:solidFill>
                  <a:srgbClr val="000000"/>
                </a:solidFill>
                <a:latin typeface="Arial" charset="0"/>
              </a:rPr>
              <a:t>(VLAN ports 1-8)</a:t>
            </a:r>
          </a:p>
        </p:txBody>
      </p:sp>
      <p:sp>
        <p:nvSpPr>
          <p:cNvPr id="82986" name="Text Box 73"/>
          <p:cNvSpPr txBox="1">
            <a:spLocks noChangeArrowheads="1"/>
          </p:cNvSpPr>
          <p:nvPr/>
        </p:nvSpPr>
        <p:spPr bwMode="auto">
          <a:xfrm>
            <a:off x="2725738" y="3117850"/>
            <a:ext cx="1433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eaLnBrk="1" hangingPunct="1">
              <a:spcBef>
                <a:spcPct val="0"/>
              </a:spcBef>
              <a:buFontTx/>
              <a:buNone/>
            </a:pPr>
            <a:r>
              <a:rPr lang="en-US" altLang="en-US" sz="1200">
                <a:solidFill>
                  <a:srgbClr val="000000"/>
                </a:solidFill>
                <a:latin typeface="Arial" charset="0"/>
              </a:rPr>
              <a:t>Computer Science</a:t>
            </a:r>
          </a:p>
          <a:p>
            <a:pPr algn="ctr" eaLnBrk="1" hangingPunct="1">
              <a:spcBef>
                <a:spcPct val="0"/>
              </a:spcBef>
              <a:buFontTx/>
              <a:buNone/>
            </a:pPr>
            <a:r>
              <a:rPr lang="en-US" altLang="en-US" sz="1200">
                <a:solidFill>
                  <a:srgbClr val="000000"/>
                </a:solidFill>
                <a:latin typeface="Arial" charset="0"/>
              </a:rPr>
              <a:t>(VLAN ports 9-15)</a:t>
            </a:r>
          </a:p>
        </p:txBody>
      </p:sp>
      <p:sp>
        <p:nvSpPr>
          <p:cNvPr id="82987" name="Text Box 74"/>
          <p:cNvSpPr txBox="1">
            <a:spLocks noChangeArrowheads="1"/>
          </p:cNvSpPr>
          <p:nvPr/>
        </p:nvSpPr>
        <p:spPr bwMode="auto">
          <a:xfrm>
            <a:off x="3322638" y="1824038"/>
            <a:ext cx="2984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15</a:t>
            </a:r>
          </a:p>
        </p:txBody>
      </p:sp>
      <p:sp>
        <p:nvSpPr>
          <p:cNvPr id="82988" name="Oval 81"/>
          <p:cNvSpPr>
            <a:spLocks noChangeArrowheads="1"/>
          </p:cNvSpPr>
          <p:nvPr/>
        </p:nvSpPr>
        <p:spPr bwMode="auto">
          <a:xfrm>
            <a:off x="1449388" y="2189163"/>
            <a:ext cx="42862" cy="476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2989" name="Oval 82"/>
          <p:cNvSpPr>
            <a:spLocks noChangeArrowheads="1"/>
          </p:cNvSpPr>
          <p:nvPr/>
        </p:nvSpPr>
        <p:spPr bwMode="auto">
          <a:xfrm>
            <a:off x="1741488" y="2185988"/>
            <a:ext cx="42862" cy="476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2990" name="Oval 83"/>
          <p:cNvSpPr>
            <a:spLocks noChangeArrowheads="1"/>
          </p:cNvSpPr>
          <p:nvPr/>
        </p:nvSpPr>
        <p:spPr bwMode="auto">
          <a:xfrm>
            <a:off x="2328863" y="2190750"/>
            <a:ext cx="42862" cy="476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2991" name="Oval 84"/>
          <p:cNvSpPr>
            <a:spLocks noChangeArrowheads="1"/>
          </p:cNvSpPr>
          <p:nvPr/>
        </p:nvSpPr>
        <p:spPr bwMode="auto">
          <a:xfrm>
            <a:off x="2660650" y="2187575"/>
            <a:ext cx="42863" cy="476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2992" name="Oval 85"/>
          <p:cNvSpPr>
            <a:spLocks noChangeArrowheads="1"/>
          </p:cNvSpPr>
          <p:nvPr/>
        </p:nvSpPr>
        <p:spPr bwMode="auto">
          <a:xfrm>
            <a:off x="2647950" y="1973263"/>
            <a:ext cx="42863" cy="476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2993" name="Oval 86"/>
          <p:cNvSpPr>
            <a:spLocks noChangeArrowheads="1"/>
          </p:cNvSpPr>
          <p:nvPr/>
        </p:nvSpPr>
        <p:spPr bwMode="auto">
          <a:xfrm>
            <a:off x="3522663" y="1970088"/>
            <a:ext cx="42862" cy="476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2994" name="Text Box 45"/>
          <p:cNvSpPr txBox="1">
            <a:spLocks noChangeArrowheads="1"/>
          </p:cNvSpPr>
          <p:nvPr/>
        </p:nvSpPr>
        <p:spPr bwMode="auto">
          <a:xfrm>
            <a:off x="1112838" y="255428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800">
                <a:solidFill>
                  <a:srgbClr val="000000"/>
                </a:solidFill>
                <a:latin typeface="Arial" charset="0"/>
              </a:rPr>
              <a:t>…</a:t>
            </a:r>
          </a:p>
        </p:txBody>
      </p:sp>
      <p:sp>
        <p:nvSpPr>
          <p:cNvPr id="75830" name="Rectangle 113"/>
          <p:cNvSpPr>
            <a:spLocks noChangeArrowheads="1"/>
          </p:cNvSpPr>
          <p:nvPr/>
        </p:nvSpPr>
        <p:spPr bwMode="auto">
          <a:xfrm>
            <a:off x="6888163" y="2105025"/>
            <a:ext cx="279400" cy="2381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2996" name="Rectangle 77"/>
          <p:cNvSpPr>
            <a:spLocks noChangeArrowheads="1"/>
          </p:cNvSpPr>
          <p:nvPr/>
        </p:nvSpPr>
        <p:spPr bwMode="auto">
          <a:xfrm>
            <a:off x="6877050" y="1884363"/>
            <a:ext cx="290513" cy="2095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2997" name="Rectangle 76"/>
          <p:cNvSpPr>
            <a:spLocks noChangeArrowheads="1"/>
          </p:cNvSpPr>
          <p:nvPr/>
        </p:nvSpPr>
        <p:spPr bwMode="auto">
          <a:xfrm>
            <a:off x="5986463" y="1889125"/>
            <a:ext cx="890587" cy="45720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2998" name="Line 17"/>
          <p:cNvSpPr>
            <a:spLocks noChangeShapeType="1"/>
          </p:cNvSpPr>
          <p:nvPr/>
        </p:nvSpPr>
        <p:spPr bwMode="auto">
          <a:xfrm>
            <a:off x="6586538" y="1890713"/>
            <a:ext cx="0" cy="46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99" name="Line 24"/>
          <p:cNvSpPr>
            <a:spLocks noChangeShapeType="1"/>
          </p:cNvSpPr>
          <p:nvPr/>
        </p:nvSpPr>
        <p:spPr bwMode="auto">
          <a:xfrm>
            <a:off x="6291263" y="1885950"/>
            <a:ext cx="0" cy="46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000" name="Line 25"/>
          <p:cNvSpPr>
            <a:spLocks noChangeShapeType="1"/>
          </p:cNvSpPr>
          <p:nvPr/>
        </p:nvSpPr>
        <p:spPr bwMode="auto">
          <a:xfrm>
            <a:off x="6881813" y="1881188"/>
            <a:ext cx="0" cy="46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001" name="Text Box 29"/>
          <p:cNvSpPr txBox="1">
            <a:spLocks noChangeArrowheads="1"/>
          </p:cNvSpPr>
          <p:nvPr/>
        </p:nvSpPr>
        <p:spPr bwMode="auto">
          <a:xfrm>
            <a:off x="5903913" y="2054225"/>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2</a:t>
            </a:r>
          </a:p>
        </p:txBody>
      </p:sp>
      <p:sp>
        <p:nvSpPr>
          <p:cNvPr id="83002" name="Text Box 74"/>
          <p:cNvSpPr txBox="1">
            <a:spLocks noChangeArrowheads="1"/>
          </p:cNvSpPr>
          <p:nvPr/>
        </p:nvSpPr>
        <p:spPr bwMode="auto">
          <a:xfrm>
            <a:off x="6794500" y="183038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7</a:t>
            </a:r>
          </a:p>
        </p:txBody>
      </p:sp>
      <p:sp>
        <p:nvSpPr>
          <p:cNvPr id="83003" name="Oval 84"/>
          <p:cNvSpPr>
            <a:spLocks noChangeArrowheads="1"/>
          </p:cNvSpPr>
          <p:nvPr/>
        </p:nvSpPr>
        <p:spPr bwMode="auto">
          <a:xfrm>
            <a:off x="6132513" y="2193925"/>
            <a:ext cx="42862" cy="476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3004" name="Oval 86"/>
          <p:cNvSpPr>
            <a:spLocks noChangeArrowheads="1"/>
          </p:cNvSpPr>
          <p:nvPr/>
        </p:nvSpPr>
        <p:spPr bwMode="auto">
          <a:xfrm>
            <a:off x="6994525" y="1976438"/>
            <a:ext cx="42863" cy="476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3005" name="AutoShape 8"/>
          <p:cNvSpPr>
            <a:spLocks noChangeArrowheads="1"/>
          </p:cNvSpPr>
          <p:nvPr/>
        </p:nvSpPr>
        <p:spPr bwMode="auto">
          <a:xfrm>
            <a:off x="5972175" y="1612900"/>
            <a:ext cx="1630363" cy="261938"/>
          </a:xfrm>
          <a:prstGeom prst="parallelogram">
            <a:avLst>
              <a:gd name="adj" fmla="val 155606"/>
            </a:avLst>
          </a:prstGeom>
          <a:solidFill>
            <a:schemeClr val="bg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3006" name="Freeform 10"/>
          <p:cNvSpPr>
            <a:spLocks/>
          </p:cNvSpPr>
          <p:nvPr/>
        </p:nvSpPr>
        <p:spPr bwMode="auto">
          <a:xfrm>
            <a:off x="6154738" y="1657350"/>
            <a:ext cx="1184275" cy="166688"/>
          </a:xfrm>
          <a:custGeom>
            <a:avLst/>
            <a:gdLst>
              <a:gd name="T0" fmla="*/ 0 w 678"/>
              <a:gd name="T1" fmla="*/ 2147483646 h 110"/>
              <a:gd name="T2" fmla="*/ 2147483646 w 678"/>
              <a:gd name="T3" fmla="*/ 2147483646 h 110"/>
              <a:gd name="T4" fmla="*/ 2147483646 w 678"/>
              <a:gd name="T5" fmla="*/ 0 h 110"/>
              <a:gd name="T6" fmla="*/ 2147483646 w 678"/>
              <a:gd name="T7" fmla="*/ 0 h 110"/>
              <a:gd name="T8" fmla="*/ 0 60000 65536"/>
              <a:gd name="T9" fmla="*/ 0 60000 65536"/>
              <a:gd name="T10" fmla="*/ 0 60000 65536"/>
              <a:gd name="T11" fmla="*/ 0 60000 65536"/>
              <a:gd name="T12" fmla="*/ 0 w 678"/>
              <a:gd name="T13" fmla="*/ 0 h 110"/>
              <a:gd name="T14" fmla="*/ 678 w 678"/>
              <a:gd name="T15" fmla="*/ 110 h 110"/>
            </a:gdLst>
            <a:ahLst/>
            <a:cxnLst>
              <a:cxn ang="T8">
                <a:pos x="T0" y="T1"/>
              </a:cxn>
              <a:cxn ang="T9">
                <a:pos x="T2" y="T3"/>
              </a:cxn>
              <a:cxn ang="T10">
                <a:pos x="T4" y="T5"/>
              </a:cxn>
              <a:cxn ang="T11">
                <a:pos x="T6" y="T7"/>
              </a:cxn>
            </a:cxnLst>
            <a:rect l="T12" t="T13" r="T14" b="T15"/>
            <a:pathLst>
              <a:path w="678" h="110">
                <a:moveTo>
                  <a:pt x="0" y="110"/>
                </a:moveTo>
                <a:lnTo>
                  <a:pt x="148" y="108"/>
                </a:lnTo>
                <a:lnTo>
                  <a:pt x="567" y="0"/>
                </a:lnTo>
                <a:lnTo>
                  <a:pt x="678"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3007" name="Freeform 10"/>
          <p:cNvSpPr>
            <a:spLocks/>
          </p:cNvSpPr>
          <p:nvPr/>
        </p:nvSpPr>
        <p:spPr bwMode="auto">
          <a:xfrm flipV="1">
            <a:off x="6354763" y="1657350"/>
            <a:ext cx="873125" cy="166688"/>
          </a:xfrm>
          <a:custGeom>
            <a:avLst/>
            <a:gdLst>
              <a:gd name="T0" fmla="*/ 0 w 678"/>
              <a:gd name="T1" fmla="*/ 2147483646 h 110"/>
              <a:gd name="T2" fmla="*/ 2147483646 w 678"/>
              <a:gd name="T3" fmla="*/ 2147483646 h 110"/>
              <a:gd name="T4" fmla="*/ 2147483646 w 678"/>
              <a:gd name="T5" fmla="*/ 0 h 110"/>
              <a:gd name="T6" fmla="*/ 2147483646 w 678"/>
              <a:gd name="T7" fmla="*/ 0 h 110"/>
              <a:gd name="T8" fmla="*/ 0 60000 65536"/>
              <a:gd name="T9" fmla="*/ 0 60000 65536"/>
              <a:gd name="T10" fmla="*/ 0 60000 65536"/>
              <a:gd name="T11" fmla="*/ 0 60000 65536"/>
              <a:gd name="T12" fmla="*/ 0 w 678"/>
              <a:gd name="T13" fmla="*/ 0 h 110"/>
              <a:gd name="T14" fmla="*/ 678 w 678"/>
              <a:gd name="T15" fmla="*/ 110 h 110"/>
            </a:gdLst>
            <a:ahLst/>
            <a:cxnLst>
              <a:cxn ang="T8">
                <a:pos x="T0" y="T1"/>
              </a:cxn>
              <a:cxn ang="T9">
                <a:pos x="T2" y="T3"/>
              </a:cxn>
              <a:cxn ang="T10">
                <a:pos x="T4" y="T5"/>
              </a:cxn>
              <a:cxn ang="T11">
                <a:pos x="T6" y="T7"/>
              </a:cxn>
            </a:cxnLst>
            <a:rect l="T12" t="T13" r="T14" b="T15"/>
            <a:pathLst>
              <a:path w="678" h="110">
                <a:moveTo>
                  <a:pt x="0" y="110"/>
                </a:moveTo>
                <a:lnTo>
                  <a:pt x="148" y="108"/>
                </a:lnTo>
                <a:lnTo>
                  <a:pt x="567" y="0"/>
                </a:lnTo>
                <a:lnTo>
                  <a:pt x="678"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a:p>
        </p:txBody>
      </p:sp>
      <p:sp>
        <p:nvSpPr>
          <p:cNvPr id="83008" name="Freeform 131"/>
          <p:cNvSpPr>
            <a:spLocks/>
          </p:cNvSpPr>
          <p:nvPr/>
        </p:nvSpPr>
        <p:spPr bwMode="auto">
          <a:xfrm>
            <a:off x="7180263" y="1611313"/>
            <a:ext cx="419100" cy="723900"/>
          </a:xfrm>
          <a:custGeom>
            <a:avLst/>
            <a:gdLst>
              <a:gd name="T0" fmla="*/ 2147483646 w 264"/>
              <a:gd name="T1" fmla="*/ 0 h 456"/>
              <a:gd name="T2" fmla="*/ 2147483646 w 264"/>
              <a:gd name="T3" fmla="*/ 2147483646 h 456"/>
              <a:gd name="T4" fmla="*/ 0 w 264"/>
              <a:gd name="T5" fmla="*/ 2147483646 h 456"/>
              <a:gd name="T6" fmla="*/ 0 60000 65536"/>
              <a:gd name="T7" fmla="*/ 0 60000 65536"/>
              <a:gd name="T8" fmla="*/ 0 60000 65536"/>
            </a:gdLst>
            <a:ahLst/>
            <a:cxnLst>
              <a:cxn ang="T6">
                <a:pos x="T0" y="T1"/>
              </a:cxn>
              <a:cxn ang="T7">
                <a:pos x="T2" y="T3"/>
              </a:cxn>
              <a:cxn ang="T8">
                <a:pos x="T4" y="T5"/>
              </a:cxn>
            </a:cxnLst>
            <a:rect l="0" t="0" r="r" b="b"/>
            <a:pathLst>
              <a:path w="264" h="456">
                <a:moveTo>
                  <a:pt x="264" y="0"/>
                </a:moveTo>
                <a:lnTo>
                  <a:pt x="262" y="248"/>
                </a:lnTo>
                <a:lnTo>
                  <a:pt x="0" y="456"/>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3009" name="Freeform 132"/>
          <p:cNvSpPr>
            <a:spLocks/>
          </p:cNvSpPr>
          <p:nvPr/>
        </p:nvSpPr>
        <p:spPr bwMode="auto">
          <a:xfrm>
            <a:off x="5969000" y="1868488"/>
            <a:ext cx="1209675" cy="481012"/>
          </a:xfrm>
          <a:custGeom>
            <a:avLst/>
            <a:gdLst>
              <a:gd name="T0" fmla="*/ 0 w 762"/>
              <a:gd name="T1" fmla="*/ 2147483646 h 303"/>
              <a:gd name="T2" fmla="*/ 0 w 762"/>
              <a:gd name="T3" fmla="*/ 2147483646 h 303"/>
              <a:gd name="T4" fmla="*/ 2147483646 w 762"/>
              <a:gd name="T5" fmla="*/ 2147483646 h 303"/>
              <a:gd name="T6" fmla="*/ 2147483646 w 762"/>
              <a:gd name="T7" fmla="*/ 0 h 30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2" h="303">
                <a:moveTo>
                  <a:pt x="0" y="3"/>
                </a:moveTo>
                <a:lnTo>
                  <a:pt x="0" y="303"/>
                </a:lnTo>
                <a:lnTo>
                  <a:pt x="762" y="303"/>
                </a:lnTo>
                <a:lnTo>
                  <a:pt x="762" y="0"/>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5845" name="Line 133"/>
          <p:cNvSpPr>
            <a:spLocks noChangeShapeType="1"/>
          </p:cNvSpPr>
          <p:nvPr/>
        </p:nvSpPr>
        <p:spPr bwMode="auto">
          <a:xfrm flipV="1">
            <a:off x="5969000" y="2092325"/>
            <a:ext cx="1219200" cy="4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83011" name="Line 69"/>
          <p:cNvSpPr>
            <a:spLocks noChangeShapeType="1"/>
          </p:cNvSpPr>
          <p:nvPr/>
        </p:nvSpPr>
        <p:spPr bwMode="auto">
          <a:xfrm flipH="1">
            <a:off x="5983288" y="2216150"/>
            <a:ext cx="165100" cy="301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012" name="Line 70"/>
          <p:cNvSpPr>
            <a:spLocks noChangeShapeType="1"/>
          </p:cNvSpPr>
          <p:nvPr/>
        </p:nvSpPr>
        <p:spPr bwMode="auto">
          <a:xfrm>
            <a:off x="6438900" y="1990725"/>
            <a:ext cx="179388" cy="6270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013" name="Line 71"/>
          <p:cNvSpPr>
            <a:spLocks noChangeShapeType="1"/>
          </p:cNvSpPr>
          <p:nvPr/>
        </p:nvSpPr>
        <p:spPr bwMode="auto">
          <a:xfrm>
            <a:off x="6999288" y="1987550"/>
            <a:ext cx="509587" cy="4556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014" name="Oval 85"/>
          <p:cNvSpPr>
            <a:spLocks noChangeArrowheads="1"/>
          </p:cNvSpPr>
          <p:nvPr/>
        </p:nvSpPr>
        <p:spPr bwMode="auto">
          <a:xfrm>
            <a:off x="6424613" y="1970088"/>
            <a:ext cx="42862" cy="476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3015" name="Text Box 27"/>
          <p:cNvSpPr txBox="1">
            <a:spLocks noChangeArrowheads="1"/>
          </p:cNvSpPr>
          <p:nvPr/>
        </p:nvSpPr>
        <p:spPr bwMode="auto">
          <a:xfrm>
            <a:off x="6232525" y="183515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3</a:t>
            </a:r>
          </a:p>
        </p:txBody>
      </p:sp>
      <p:sp>
        <p:nvSpPr>
          <p:cNvPr id="75851" name="Rectangle 158"/>
          <p:cNvSpPr>
            <a:spLocks noChangeArrowheads="1"/>
          </p:cNvSpPr>
          <p:nvPr/>
        </p:nvSpPr>
        <p:spPr bwMode="auto">
          <a:xfrm>
            <a:off x="6591300" y="1885950"/>
            <a:ext cx="280988" cy="204788"/>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3017" name="Text Box 73"/>
          <p:cNvSpPr txBox="1">
            <a:spLocks noChangeArrowheads="1"/>
          </p:cNvSpPr>
          <p:nvPr/>
        </p:nvSpPr>
        <p:spPr bwMode="auto">
          <a:xfrm>
            <a:off x="5648325" y="3124200"/>
            <a:ext cx="2408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eaLnBrk="1" hangingPunct="1">
              <a:spcBef>
                <a:spcPct val="0"/>
              </a:spcBef>
              <a:buFontTx/>
              <a:buNone/>
            </a:pPr>
            <a:r>
              <a:rPr lang="en-US" altLang="en-US" sz="1200">
                <a:solidFill>
                  <a:srgbClr val="000000"/>
                </a:solidFill>
                <a:latin typeface="Arial" charset="0"/>
              </a:rPr>
              <a:t>Ports 2,3,5 belong to EE VLAN</a:t>
            </a:r>
          </a:p>
          <a:p>
            <a:pPr algn="ctr" eaLnBrk="1" hangingPunct="1">
              <a:spcBef>
                <a:spcPct val="0"/>
              </a:spcBef>
              <a:buFontTx/>
              <a:buNone/>
            </a:pPr>
            <a:r>
              <a:rPr lang="en-US" altLang="en-US" sz="1200">
                <a:solidFill>
                  <a:srgbClr val="000000"/>
                </a:solidFill>
                <a:latin typeface="Arial" charset="0"/>
              </a:rPr>
              <a:t>Ports 4,6,7,8 belong to CS VLAN</a:t>
            </a:r>
          </a:p>
        </p:txBody>
      </p:sp>
      <p:sp>
        <p:nvSpPr>
          <p:cNvPr id="83018" name="Text Box 27"/>
          <p:cNvSpPr txBox="1">
            <a:spLocks noChangeArrowheads="1"/>
          </p:cNvSpPr>
          <p:nvPr/>
        </p:nvSpPr>
        <p:spPr bwMode="auto">
          <a:xfrm>
            <a:off x="6513513" y="183515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5</a:t>
            </a:r>
          </a:p>
        </p:txBody>
      </p:sp>
      <p:sp>
        <p:nvSpPr>
          <p:cNvPr id="83019" name="Text Box 27"/>
          <p:cNvSpPr txBox="1">
            <a:spLocks noChangeArrowheads="1"/>
          </p:cNvSpPr>
          <p:nvPr/>
        </p:nvSpPr>
        <p:spPr bwMode="auto">
          <a:xfrm>
            <a:off x="6237288" y="2049463"/>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4</a:t>
            </a:r>
          </a:p>
        </p:txBody>
      </p:sp>
      <p:sp>
        <p:nvSpPr>
          <p:cNvPr id="83020" name="Text Box 27"/>
          <p:cNvSpPr txBox="1">
            <a:spLocks noChangeArrowheads="1"/>
          </p:cNvSpPr>
          <p:nvPr/>
        </p:nvSpPr>
        <p:spPr bwMode="auto">
          <a:xfrm>
            <a:off x="6513513" y="2049463"/>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6</a:t>
            </a:r>
          </a:p>
        </p:txBody>
      </p:sp>
      <p:sp>
        <p:nvSpPr>
          <p:cNvPr id="83021" name="Text Box 27"/>
          <p:cNvSpPr txBox="1">
            <a:spLocks noChangeArrowheads="1"/>
          </p:cNvSpPr>
          <p:nvPr/>
        </p:nvSpPr>
        <p:spPr bwMode="auto">
          <a:xfrm>
            <a:off x="6813550" y="2054225"/>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8</a:t>
            </a:r>
          </a:p>
        </p:txBody>
      </p:sp>
      <p:grpSp>
        <p:nvGrpSpPr>
          <p:cNvPr id="692394" name="Group 170"/>
          <p:cNvGrpSpPr>
            <a:grpSpLocks/>
          </p:cNvGrpSpPr>
          <p:nvPr/>
        </p:nvGrpSpPr>
        <p:grpSpPr bwMode="auto">
          <a:xfrm>
            <a:off x="3327400" y="1835150"/>
            <a:ext cx="2836863" cy="427038"/>
            <a:chOff x="2096" y="1156"/>
            <a:chExt cx="1787" cy="269"/>
          </a:xfrm>
        </p:grpSpPr>
        <p:sp>
          <p:nvSpPr>
            <p:cNvPr id="83052" name="Oval 85"/>
            <p:cNvSpPr>
              <a:spLocks noChangeArrowheads="1"/>
            </p:cNvSpPr>
            <p:nvPr/>
          </p:nvSpPr>
          <p:spPr bwMode="auto">
            <a:xfrm>
              <a:off x="2215" y="1381"/>
              <a:ext cx="27" cy="3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grpSp>
          <p:nvGrpSpPr>
            <p:cNvPr id="83053" name="Group 169"/>
            <p:cNvGrpSpPr>
              <a:grpSpLocks/>
            </p:cNvGrpSpPr>
            <p:nvPr/>
          </p:nvGrpSpPr>
          <p:grpSpPr bwMode="auto">
            <a:xfrm>
              <a:off x="2096" y="1156"/>
              <a:ext cx="1787" cy="269"/>
              <a:chOff x="2096" y="1156"/>
              <a:chExt cx="1787" cy="269"/>
            </a:xfrm>
          </p:grpSpPr>
          <p:sp>
            <p:nvSpPr>
              <p:cNvPr id="83054" name="Text Box 28"/>
              <p:cNvSpPr txBox="1">
                <a:spLocks noChangeArrowheads="1"/>
              </p:cNvSpPr>
              <p:nvPr/>
            </p:nvSpPr>
            <p:spPr bwMode="auto">
              <a:xfrm>
                <a:off x="2096" y="1290"/>
                <a:ext cx="18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FF0000"/>
                    </a:solidFill>
                    <a:latin typeface="Arial" charset="0"/>
                  </a:rPr>
                  <a:t>16</a:t>
                </a:r>
              </a:p>
            </p:txBody>
          </p:sp>
          <p:sp>
            <p:nvSpPr>
              <p:cNvPr id="83055" name="Text Box 27"/>
              <p:cNvSpPr txBox="1">
                <a:spLocks noChangeArrowheads="1"/>
              </p:cNvSpPr>
              <p:nvPr/>
            </p:nvSpPr>
            <p:spPr bwMode="auto">
              <a:xfrm>
                <a:off x="3731" y="1156"/>
                <a:ext cx="15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FF0000"/>
                    </a:solidFill>
                    <a:latin typeface="Arial" charset="0"/>
                  </a:rPr>
                  <a:t>1</a:t>
                </a:r>
              </a:p>
            </p:txBody>
          </p:sp>
          <p:sp>
            <p:nvSpPr>
              <p:cNvPr id="83056" name="Oval 85"/>
              <p:cNvSpPr>
                <a:spLocks noChangeArrowheads="1"/>
              </p:cNvSpPr>
              <p:nvPr/>
            </p:nvSpPr>
            <p:spPr bwMode="auto">
              <a:xfrm>
                <a:off x="3855" y="1247"/>
                <a:ext cx="27" cy="3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3057" name="Freeform 168"/>
              <p:cNvSpPr>
                <a:spLocks/>
              </p:cNvSpPr>
              <p:nvPr/>
            </p:nvSpPr>
            <p:spPr bwMode="auto">
              <a:xfrm>
                <a:off x="2226" y="1260"/>
                <a:ext cx="1644" cy="135"/>
              </a:xfrm>
              <a:custGeom>
                <a:avLst/>
                <a:gdLst>
                  <a:gd name="T0" fmla="*/ 0 w 1644"/>
                  <a:gd name="T1" fmla="*/ 135 h 135"/>
                  <a:gd name="T2" fmla="*/ 852 w 1644"/>
                  <a:gd name="T3" fmla="*/ 132 h 135"/>
                  <a:gd name="T4" fmla="*/ 1050 w 1644"/>
                  <a:gd name="T5" fmla="*/ 0 h 135"/>
                  <a:gd name="T6" fmla="*/ 1644 w 1644"/>
                  <a:gd name="T7" fmla="*/ 0 h 1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4" h="135">
                    <a:moveTo>
                      <a:pt x="0" y="135"/>
                    </a:moveTo>
                    <a:lnTo>
                      <a:pt x="852" y="132"/>
                    </a:lnTo>
                    <a:lnTo>
                      <a:pt x="1050" y="0"/>
                    </a:lnTo>
                    <a:lnTo>
                      <a:pt x="1644" y="0"/>
                    </a:lnTo>
                  </a:path>
                </a:pathLst>
              </a:custGeom>
              <a:noFill/>
              <a:ln w="28575" cap="flat" cmpd="sng">
                <a:solidFill>
                  <a:srgbClr val="FF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83023" name="Group 44"/>
          <p:cNvGrpSpPr>
            <a:grpSpLocks/>
          </p:cNvGrpSpPr>
          <p:nvPr/>
        </p:nvGrpSpPr>
        <p:grpSpPr bwMode="auto">
          <a:xfrm>
            <a:off x="254000" y="2316163"/>
            <a:ext cx="538163" cy="558800"/>
            <a:chOff x="-44" y="1473"/>
            <a:chExt cx="981" cy="1105"/>
          </a:xfrm>
        </p:grpSpPr>
        <p:pic>
          <p:nvPicPr>
            <p:cNvPr id="83050"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051"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3024" name="Group 44"/>
          <p:cNvGrpSpPr>
            <a:grpSpLocks/>
          </p:cNvGrpSpPr>
          <p:nvPr/>
        </p:nvGrpSpPr>
        <p:grpSpPr bwMode="auto">
          <a:xfrm>
            <a:off x="619125" y="2519363"/>
            <a:ext cx="539750" cy="558800"/>
            <a:chOff x="-44" y="1473"/>
            <a:chExt cx="981" cy="1105"/>
          </a:xfrm>
        </p:grpSpPr>
        <p:pic>
          <p:nvPicPr>
            <p:cNvPr id="83048"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049"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3025" name="Group 44"/>
          <p:cNvGrpSpPr>
            <a:grpSpLocks/>
          </p:cNvGrpSpPr>
          <p:nvPr/>
        </p:nvGrpSpPr>
        <p:grpSpPr bwMode="auto">
          <a:xfrm>
            <a:off x="1290638" y="2479675"/>
            <a:ext cx="538162" cy="558800"/>
            <a:chOff x="-44" y="1473"/>
            <a:chExt cx="981" cy="1105"/>
          </a:xfrm>
        </p:grpSpPr>
        <p:pic>
          <p:nvPicPr>
            <p:cNvPr id="83046"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047"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3026" name="Group 44"/>
          <p:cNvGrpSpPr>
            <a:grpSpLocks/>
          </p:cNvGrpSpPr>
          <p:nvPr/>
        </p:nvGrpSpPr>
        <p:grpSpPr bwMode="auto">
          <a:xfrm>
            <a:off x="2417763" y="2498725"/>
            <a:ext cx="538162" cy="558800"/>
            <a:chOff x="-44" y="1473"/>
            <a:chExt cx="981" cy="1105"/>
          </a:xfrm>
        </p:grpSpPr>
        <p:pic>
          <p:nvPicPr>
            <p:cNvPr id="83044"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045"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3027" name="Group 44"/>
          <p:cNvGrpSpPr>
            <a:grpSpLocks/>
          </p:cNvGrpSpPr>
          <p:nvPr/>
        </p:nvGrpSpPr>
        <p:grpSpPr bwMode="auto">
          <a:xfrm>
            <a:off x="2854325" y="2479675"/>
            <a:ext cx="539750" cy="558800"/>
            <a:chOff x="-44" y="1473"/>
            <a:chExt cx="981" cy="1105"/>
          </a:xfrm>
        </p:grpSpPr>
        <p:pic>
          <p:nvPicPr>
            <p:cNvPr id="83042"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043"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3028" name="Group 44"/>
          <p:cNvGrpSpPr>
            <a:grpSpLocks/>
          </p:cNvGrpSpPr>
          <p:nvPr/>
        </p:nvGrpSpPr>
        <p:grpSpPr bwMode="auto">
          <a:xfrm>
            <a:off x="3708400" y="2327275"/>
            <a:ext cx="538163" cy="558800"/>
            <a:chOff x="-44" y="1473"/>
            <a:chExt cx="981" cy="1105"/>
          </a:xfrm>
        </p:grpSpPr>
        <p:pic>
          <p:nvPicPr>
            <p:cNvPr id="83040"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041"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3029" name="Group 44"/>
          <p:cNvGrpSpPr>
            <a:grpSpLocks/>
          </p:cNvGrpSpPr>
          <p:nvPr/>
        </p:nvGrpSpPr>
        <p:grpSpPr bwMode="auto">
          <a:xfrm>
            <a:off x="5557838" y="2428875"/>
            <a:ext cx="538162" cy="558800"/>
            <a:chOff x="-44" y="1473"/>
            <a:chExt cx="981" cy="1105"/>
          </a:xfrm>
        </p:grpSpPr>
        <p:pic>
          <p:nvPicPr>
            <p:cNvPr id="83038"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039"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3030" name="Group 44"/>
          <p:cNvGrpSpPr>
            <a:grpSpLocks/>
          </p:cNvGrpSpPr>
          <p:nvPr/>
        </p:nvGrpSpPr>
        <p:grpSpPr bwMode="auto">
          <a:xfrm>
            <a:off x="7183438" y="2357438"/>
            <a:ext cx="538162" cy="558800"/>
            <a:chOff x="-44" y="1473"/>
            <a:chExt cx="981" cy="1105"/>
          </a:xfrm>
        </p:grpSpPr>
        <p:pic>
          <p:nvPicPr>
            <p:cNvPr id="83036"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037"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3031" name="Group 44"/>
          <p:cNvGrpSpPr>
            <a:grpSpLocks/>
          </p:cNvGrpSpPr>
          <p:nvPr/>
        </p:nvGrpSpPr>
        <p:grpSpPr bwMode="auto">
          <a:xfrm>
            <a:off x="6257925" y="2438400"/>
            <a:ext cx="539750" cy="558800"/>
            <a:chOff x="-44" y="1473"/>
            <a:chExt cx="981" cy="1105"/>
          </a:xfrm>
        </p:grpSpPr>
        <p:pic>
          <p:nvPicPr>
            <p:cNvPr id="83034"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035"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5" name="灯片编号占位符 4"/>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5682FAEC-6CD9-7F49-861D-96BCF9B97117}" type="slidenum">
              <a:rPr lang="en-US" altLang="en-US" sz="1200" smtClean="0">
                <a:latin typeface="Comic Sans MS" charset="0"/>
              </a:rPr>
              <a:pPr>
                <a:defRPr/>
              </a:pPr>
              <a:t>38</a:t>
            </a:fld>
            <a:endParaRPr lang="en-US" altLang="en-US" sz="1200">
              <a:latin typeface="Comic Sans MS" charset="0"/>
            </a:endParaRPr>
          </a:p>
        </p:txBody>
      </p:sp>
      <p:sp>
        <p:nvSpPr>
          <p:cNvPr id="116" name="页脚占位符 1"/>
          <p:cNvSpPr txBox="1">
            <a:spLocks/>
          </p:cNvSpPr>
          <p:nvPr/>
        </p:nvSpPr>
        <p:spPr bwMode="auto">
          <a:xfrm>
            <a:off x="685800" y="6248400"/>
            <a:ext cx="3581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defPPr>
              <a:defRPr lang="en-US"/>
            </a:defPPr>
            <a:lvl1pPr algn="l" rtl="0" eaLnBrk="0" fontAlgn="base" hangingPunct="0">
              <a:spcBef>
                <a:spcPct val="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0"/>
              </a:spcBef>
              <a:spcAft>
                <a:spcPct val="0"/>
              </a:spcAft>
              <a:defRPr sz="2400" kern="1200">
                <a:solidFill>
                  <a:schemeClr val="tx1"/>
                </a:solidFill>
                <a:latin typeface="Times New Roman" charset="0"/>
                <a:ea typeface="MS PGothic" charset="-128"/>
                <a:cs typeface="+mn-cs"/>
              </a:defRPr>
            </a:lvl2pPr>
            <a:lvl3pPr marL="914400" algn="l" rtl="0" eaLnBrk="0" fontAlgn="base" hangingPunct="0">
              <a:spcBef>
                <a:spcPct val="0"/>
              </a:spcBef>
              <a:spcAft>
                <a:spcPct val="0"/>
              </a:spcAft>
              <a:defRPr sz="2400" kern="1200">
                <a:solidFill>
                  <a:schemeClr val="tx1"/>
                </a:solidFill>
                <a:latin typeface="Times New Roman" charset="0"/>
                <a:ea typeface="MS PGothic" charset="-128"/>
                <a:cs typeface="+mn-cs"/>
              </a:defRPr>
            </a:lvl3pPr>
            <a:lvl4pPr marL="1371600" algn="l" rtl="0" eaLnBrk="0" fontAlgn="base" hangingPunct="0">
              <a:spcBef>
                <a:spcPct val="0"/>
              </a:spcBef>
              <a:spcAft>
                <a:spcPct val="0"/>
              </a:spcAft>
              <a:defRPr sz="2400" kern="1200">
                <a:solidFill>
                  <a:schemeClr val="tx1"/>
                </a:solidFill>
                <a:latin typeface="Times New Roman" charset="0"/>
                <a:ea typeface="MS PGothic" charset="-128"/>
                <a:cs typeface="+mn-cs"/>
              </a:defRPr>
            </a:lvl4pPr>
            <a:lvl5pPr marL="1828800" algn="l" rtl="0" eaLnBrk="0" fontAlgn="base" hangingPunct="0">
              <a:spcBef>
                <a:spcPct val="0"/>
              </a:spcBef>
              <a:spcAft>
                <a:spcPct val="0"/>
              </a:spcAft>
              <a:defRPr sz="2400" kern="1200">
                <a:solidFill>
                  <a:schemeClr val="tx1"/>
                </a:solidFill>
                <a:latin typeface="Times New Roman" charset="0"/>
                <a:ea typeface="MS PGothic" charset="-128"/>
                <a:cs typeface="+mn-cs"/>
              </a:defRPr>
            </a:lvl5pPr>
            <a:lvl6pPr marL="2286000" algn="l" defTabSz="914400" rtl="0" eaLnBrk="1" latinLnBrk="0" hangingPunct="1">
              <a:defRPr sz="2400" kern="1200">
                <a:solidFill>
                  <a:schemeClr val="tx1"/>
                </a:solidFill>
                <a:latin typeface="Times New Roman" charset="0"/>
                <a:ea typeface="MS PGothic" charset="-128"/>
                <a:cs typeface="+mn-cs"/>
              </a:defRPr>
            </a:lvl6pPr>
            <a:lvl7pPr marL="2743200" algn="l" defTabSz="914400" rtl="0" eaLnBrk="1" latinLnBrk="0" hangingPunct="1">
              <a:defRPr sz="2400" kern="1200">
                <a:solidFill>
                  <a:schemeClr val="tx1"/>
                </a:solidFill>
                <a:latin typeface="Times New Roman" charset="0"/>
                <a:ea typeface="MS PGothic" charset="-128"/>
                <a:cs typeface="+mn-cs"/>
              </a:defRPr>
            </a:lvl7pPr>
            <a:lvl8pPr marL="3200400" algn="l" defTabSz="914400" rtl="0" eaLnBrk="1" latinLnBrk="0" hangingPunct="1">
              <a:defRPr sz="2400" kern="1200">
                <a:solidFill>
                  <a:schemeClr val="tx1"/>
                </a:solidFill>
                <a:latin typeface="Times New Roman" charset="0"/>
                <a:ea typeface="MS PGothic" charset="-128"/>
                <a:cs typeface="+mn-cs"/>
              </a:defRPr>
            </a:lvl8pPr>
            <a:lvl9pPr marL="3657600" algn="l" defTabSz="914400" rtl="0" eaLnBrk="1" latinLnBrk="0" hangingPunct="1">
              <a:defRPr sz="2400" kern="1200">
                <a:solidFill>
                  <a:schemeClr val="tx1"/>
                </a:solidFill>
                <a:latin typeface="Times New Roman" charset="0"/>
                <a:ea typeface="MS PGothic" charset="-128"/>
                <a:cs typeface="+mn-cs"/>
              </a:defRPr>
            </a:lvl9pPr>
          </a:lstStyle>
          <a:p>
            <a:pPr>
              <a:defRPr/>
            </a:pPr>
            <a:r>
              <a:rPr lang="en-US"/>
              <a:t>CSci4211:           Network Data Plane Part 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23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222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22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22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2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ext Box 9"/>
          <p:cNvSpPr txBox="1">
            <a:spLocks noChangeArrowheads="1"/>
          </p:cNvSpPr>
          <p:nvPr/>
        </p:nvSpPr>
        <p:spPr bwMode="auto">
          <a:xfrm>
            <a:off x="3384550" y="1428750"/>
            <a:ext cx="4746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200">
                <a:solidFill>
                  <a:srgbClr val="000000"/>
                </a:solidFill>
                <a:latin typeface="Arial" charset="0"/>
              </a:rPr>
              <a:t>type</a:t>
            </a:r>
          </a:p>
        </p:txBody>
      </p:sp>
      <p:sp>
        <p:nvSpPr>
          <p:cNvPr id="83970" name="Line 10"/>
          <p:cNvSpPr>
            <a:spLocks noChangeShapeType="1"/>
          </p:cNvSpPr>
          <p:nvPr/>
        </p:nvSpPr>
        <p:spPr bwMode="auto">
          <a:xfrm>
            <a:off x="3559175" y="1636713"/>
            <a:ext cx="0" cy="17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71" name="Line 31"/>
          <p:cNvSpPr>
            <a:spLocks noChangeShapeType="1"/>
          </p:cNvSpPr>
          <p:nvPr/>
        </p:nvSpPr>
        <p:spPr bwMode="auto">
          <a:xfrm>
            <a:off x="1000125" y="2200275"/>
            <a:ext cx="0" cy="7715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3972" name="Line 34"/>
          <p:cNvSpPr>
            <a:spLocks noChangeShapeType="1"/>
          </p:cNvSpPr>
          <p:nvPr/>
        </p:nvSpPr>
        <p:spPr bwMode="auto">
          <a:xfrm>
            <a:off x="3424238" y="2171700"/>
            <a:ext cx="0" cy="7715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3973" name="Line 36"/>
          <p:cNvSpPr>
            <a:spLocks noChangeShapeType="1"/>
          </p:cNvSpPr>
          <p:nvPr/>
        </p:nvSpPr>
        <p:spPr bwMode="auto">
          <a:xfrm>
            <a:off x="3457575" y="2176463"/>
            <a:ext cx="742950" cy="8096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3974" name="Line 37"/>
          <p:cNvSpPr>
            <a:spLocks noChangeShapeType="1"/>
          </p:cNvSpPr>
          <p:nvPr/>
        </p:nvSpPr>
        <p:spPr bwMode="auto">
          <a:xfrm>
            <a:off x="6167438" y="2185988"/>
            <a:ext cx="700087" cy="79533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3975" name="Line 40"/>
          <p:cNvSpPr>
            <a:spLocks noChangeShapeType="1"/>
          </p:cNvSpPr>
          <p:nvPr/>
        </p:nvSpPr>
        <p:spPr bwMode="auto">
          <a:xfrm>
            <a:off x="3600450" y="3328988"/>
            <a:ext cx="0" cy="857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76" name="Rectangle 41"/>
          <p:cNvSpPr>
            <a:spLocks noChangeArrowheads="1"/>
          </p:cNvSpPr>
          <p:nvPr/>
        </p:nvSpPr>
        <p:spPr bwMode="auto">
          <a:xfrm>
            <a:off x="3476625" y="4057650"/>
            <a:ext cx="25066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ko-KR" sz="1400">
                <a:solidFill>
                  <a:srgbClr val="000000"/>
                </a:solidFill>
                <a:latin typeface="Arial" charset="0"/>
                <a:ea typeface="Gulim" charset="-127"/>
              </a:rPr>
              <a:t>2-byte Tag Protocol Identifier</a:t>
            </a:r>
          </a:p>
          <a:p>
            <a:pPr eaLnBrk="1" hangingPunct="1">
              <a:spcBef>
                <a:spcPct val="0"/>
              </a:spcBef>
              <a:buFontTx/>
              <a:buNone/>
            </a:pPr>
            <a:r>
              <a:rPr lang="en-US" altLang="ko-KR" sz="1400">
                <a:solidFill>
                  <a:srgbClr val="000000"/>
                </a:solidFill>
                <a:latin typeface="Arial" charset="0"/>
                <a:ea typeface="Gulim" charset="-127"/>
              </a:rPr>
              <a:t>                        (value: 81-00) </a:t>
            </a:r>
          </a:p>
        </p:txBody>
      </p:sp>
      <p:sp>
        <p:nvSpPr>
          <p:cNvPr id="83977" name="Rectangle 42"/>
          <p:cNvSpPr>
            <a:spLocks noChangeArrowheads="1"/>
          </p:cNvSpPr>
          <p:nvPr/>
        </p:nvSpPr>
        <p:spPr bwMode="auto">
          <a:xfrm>
            <a:off x="3814763" y="5203825"/>
            <a:ext cx="38242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ko-KR" sz="1400">
                <a:solidFill>
                  <a:srgbClr val="000000"/>
                </a:solidFill>
                <a:latin typeface="Arial" charset="0"/>
                <a:ea typeface="Gulim" charset="-127"/>
              </a:rPr>
              <a:t>Tag Control Information (12 bit VLAN ID field, </a:t>
            </a:r>
          </a:p>
          <a:p>
            <a:pPr eaLnBrk="1" hangingPunct="1">
              <a:spcBef>
                <a:spcPct val="0"/>
              </a:spcBef>
              <a:buFontTx/>
              <a:buNone/>
            </a:pPr>
            <a:r>
              <a:rPr lang="en-US" altLang="ko-KR" sz="1400">
                <a:solidFill>
                  <a:srgbClr val="000000"/>
                </a:solidFill>
                <a:latin typeface="Arial" charset="0"/>
                <a:ea typeface="Gulim" charset="-127"/>
              </a:rPr>
              <a:t>                          3 bit priority field like IP TOS)</a:t>
            </a:r>
            <a:r>
              <a:rPr lang="en-US" altLang="ko-KR" sz="2400">
                <a:solidFill>
                  <a:srgbClr val="000000"/>
                </a:solidFill>
                <a:latin typeface="Arial" charset="0"/>
                <a:ea typeface="Gulim" charset="-127"/>
              </a:rPr>
              <a:t> </a:t>
            </a:r>
          </a:p>
        </p:txBody>
      </p:sp>
      <p:sp>
        <p:nvSpPr>
          <p:cNvPr id="83978" name="Line 43"/>
          <p:cNvSpPr>
            <a:spLocks noChangeShapeType="1"/>
          </p:cNvSpPr>
          <p:nvPr/>
        </p:nvSpPr>
        <p:spPr bwMode="auto">
          <a:xfrm>
            <a:off x="3963988" y="3419475"/>
            <a:ext cx="9525" cy="174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79" name="Line 44"/>
          <p:cNvSpPr>
            <a:spLocks noChangeShapeType="1"/>
          </p:cNvSpPr>
          <p:nvPr/>
        </p:nvSpPr>
        <p:spPr bwMode="auto">
          <a:xfrm>
            <a:off x="6562725" y="3319463"/>
            <a:ext cx="0" cy="857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80" name="Line 47"/>
          <p:cNvSpPr>
            <a:spLocks noChangeShapeType="1"/>
          </p:cNvSpPr>
          <p:nvPr/>
        </p:nvSpPr>
        <p:spPr bwMode="auto">
          <a:xfrm flipH="1">
            <a:off x="6767513" y="3076575"/>
            <a:ext cx="14287" cy="523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81" name="Rectangle 48"/>
          <p:cNvSpPr>
            <a:spLocks noChangeArrowheads="1"/>
          </p:cNvSpPr>
          <p:nvPr/>
        </p:nvSpPr>
        <p:spPr bwMode="auto">
          <a:xfrm>
            <a:off x="6105525" y="4175125"/>
            <a:ext cx="123825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lnSpc>
                <a:spcPct val="80000"/>
              </a:lnSpc>
              <a:spcBef>
                <a:spcPct val="0"/>
              </a:spcBef>
              <a:buFontTx/>
              <a:buNone/>
            </a:pPr>
            <a:r>
              <a:rPr lang="en-US" altLang="ko-KR" sz="1400">
                <a:solidFill>
                  <a:srgbClr val="000000"/>
                </a:solidFill>
                <a:latin typeface="Arial" charset="0"/>
                <a:ea typeface="Gulim" charset="-127"/>
              </a:rPr>
              <a:t>Recomputed </a:t>
            </a:r>
          </a:p>
          <a:p>
            <a:pPr eaLnBrk="1" hangingPunct="1">
              <a:lnSpc>
                <a:spcPct val="80000"/>
              </a:lnSpc>
              <a:spcBef>
                <a:spcPct val="0"/>
              </a:spcBef>
              <a:buFontTx/>
              <a:buNone/>
            </a:pPr>
            <a:r>
              <a:rPr lang="en-US" altLang="ko-KR" sz="1400">
                <a:solidFill>
                  <a:srgbClr val="000000"/>
                </a:solidFill>
                <a:latin typeface="Arial" charset="0"/>
                <a:ea typeface="Gulim" charset="-127"/>
              </a:rPr>
              <a:t>CRC</a:t>
            </a:r>
            <a:r>
              <a:rPr lang="en-US" altLang="ko-KR" sz="2400">
                <a:solidFill>
                  <a:srgbClr val="000000"/>
                </a:solidFill>
                <a:latin typeface="Arial" charset="0"/>
                <a:ea typeface="Gulim" charset="-127"/>
              </a:rPr>
              <a:t> </a:t>
            </a:r>
          </a:p>
        </p:txBody>
      </p:sp>
      <p:sp>
        <p:nvSpPr>
          <p:cNvPr id="76817" name="Rectangle 27"/>
          <p:cNvSpPr>
            <a:spLocks noChangeArrowheads="1"/>
          </p:cNvSpPr>
          <p:nvPr/>
        </p:nvSpPr>
        <p:spPr bwMode="auto">
          <a:xfrm>
            <a:off x="533400" y="228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nchor="ctr"/>
          <a:lstStyle/>
          <a:p>
            <a:pPr>
              <a:defRPr/>
            </a:pPr>
            <a:r>
              <a:rPr lang="en-US" sz="3600" dirty="0">
                <a:solidFill>
                  <a:srgbClr val="000099"/>
                </a:solidFill>
                <a:latin typeface="+mj-lt"/>
                <a:ea typeface="MS PGothic" pitchFamily="34" charset="-128"/>
              </a:rPr>
              <a:t>802.1Q VLAN frame format</a:t>
            </a:r>
          </a:p>
        </p:txBody>
      </p:sp>
      <p:sp>
        <p:nvSpPr>
          <p:cNvPr id="76818" name="Text Box 28"/>
          <p:cNvSpPr txBox="1">
            <a:spLocks noChangeArrowheads="1"/>
          </p:cNvSpPr>
          <p:nvPr/>
        </p:nvSpPr>
        <p:spPr bwMode="auto">
          <a:xfrm>
            <a:off x="7100888" y="1801813"/>
            <a:ext cx="15509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2000" dirty="0">
                <a:solidFill>
                  <a:srgbClr val="000000"/>
                </a:solidFill>
                <a:latin typeface="Arial" charset="0"/>
                <a:cs typeface="Arial" charset="0"/>
              </a:rPr>
              <a:t>802.1 frame</a:t>
            </a:r>
          </a:p>
        </p:txBody>
      </p:sp>
      <p:sp>
        <p:nvSpPr>
          <p:cNvPr id="76819" name="Text Box 29"/>
          <p:cNvSpPr txBox="1">
            <a:spLocks noChangeArrowheads="1"/>
          </p:cNvSpPr>
          <p:nvPr/>
        </p:nvSpPr>
        <p:spPr bwMode="auto">
          <a:xfrm>
            <a:off x="7104063" y="2967038"/>
            <a:ext cx="17494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2000" dirty="0">
                <a:solidFill>
                  <a:srgbClr val="000000"/>
                </a:solidFill>
                <a:latin typeface="Arial" charset="0"/>
                <a:cs typeface="Arial" charset="0"/>
              </a:rPr>
              <a:t>802.1Q frame</a:t>
            </a:r>
          </a:p>
        </p:txBody>
      </p:sp>
      <p:sp>
        <p:nvSpPr>
          <p:cNvPr id="83985" name="Rectangle 1"/>
          <p:cNvSpPr>
            <a:spLocks noChangeArrowheads="1"/>
          </p:cNvSpPr>
          <p:nvPr/>
        </p:nvSpPr>
        <p:spPr bwMode="auto">
          <a:xfrm>
            <a:off x="965200" y="1709738"/>
            <a:ext cx="5140325" cy="406400"/>
          </a:xfrm>
          <a:prstGeom prst="rect">
            <a:avLst/>
          </a:prstGeom>
          <a:solidFill>
            <a:srgbClr val="006633"/>
          </a:solidFill>
          <a:ln w="9525">
            <a:solidFill>
              <a:schemeClr val="bg1"/>
            </a:solidFill>
            <a:round/>
            <a:headEnd/>
            <a:tailEnd/>
          </a:ln>
        </p:spPr>
        <p:txBody>
          <a:bodyPr wrap="none"/>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cxnSp>
        <p:nvCxnSpPr>
          <p:cNvPr id="76822" name="Straight Connector 3"/>
          <p:cNvCxnSpPr>
            <a:cxnSpLocks noChangeShapeType="1"/>
          </p:cNvCxnSpPr>
          <p:nvPr/>
        </p:nvCxnSpPr>
        <p:spPr bwMode="auto">
          <a:xfrm>
            <a:off x="1958975" y="1700213"/>
            <a:ext cx="0" cy="428625"/>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cxnSp>
        <p:nvCxnSpPr>
          <p:cNvPr id="76823" name="Straight Connector 32"/>
          <p:cNvCxnSpPr>
            <a:cxnSpLocks noChangeShapeType="1"/>
          </p:cNvCxnSpPr>
          <p:nvPr/>
        </p:nvCxnSpPr>
        <p:spPr bwMode="auto">
          <a:xfrm>
            <a:off x="2689225" y="1703388"/>
            <a:ext cx="0" cy="428625"/>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cxnSp>
        <p:nvCxnSpPr>
          <p:cNvPr id="76824" name="Straight Connector 33"/>
          <p:cNvCxnSpPr>
            <a:cxnSpLocks noChangeShapeType="1"/>
          </p:cNvCxnSpPr>
          <p:nvPr/>
        </p:nvCxnSpPr>
        <p:spPr bwMode="auto">
          <a:xfrm>
            <a:off x="3417888" y="1708150"/>
            <a:ext cx="0" cy="42703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cxnSp>
        <p:nvCxnSpPr>
          <p:cNvPr id="76825" name="Straight Connector 34"/>
          <p:cNvCxnSpPr>
            <a:cxnSpLocks noChangeShapeType="1"/>
          </p:cNvCxnSpPr>
          <p:nvPr/>
        </p:nvCxnSpPr>
        <p:spPr bwMode="auto">
          <a:xfrm>
            <a:off x="3671888" y="1703388"/>
            <a:ext cx="0" cy="428625"/>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cxnSp>
        <p:nvCxnSpPr>
          <p:cNvPr id="76826" name="Straight Connector 35"/>
          <p:cNvCxnSpPr>
            <a:cxnSpLocks noChangeShapeType="1"/>
          </p:cNvCxnSpPr>
          <p:nvPr/>
        </p:nvCxnSpPr>
        <p:spPr bwMode="auto">
          <a:xfrm>
            <a:off x="5638800" y="1689100"/>
            <a:ext cx="0" cy="428625"/>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sp>
        <p:nvSpPr>
          <p:cNvPr id="83991" name="TextBox 5"/>
          <p:cNvSpPr txBox="1">
            <a:spLocks noChangeArrowheads="1"/>
          </p:cNvSpPr>
          <p:nvPr/>
        </p:nvSpPr>
        <p:spPr bwMode="auto">
          <a:xfrm>
            <a:off x="1936750" y="1722438"/>
            <a:ext cx="771525"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200" i="1">
                <a:solidFill>
                  <a:schemeClr val="bg1"/>
                </a:solidFill>
                <a:latin typeface="Arial" charset="0"/>
              </a:rPr>
              <a:t>dest.</a:t>
            </a:r>
          </a:p>
          <a:p>
            <a:pPr algn="ctr">
              <a:lnSpc>
                <a:spcPts val="1200"/>
              </a:lnSpc>
              <a:spcBef>
                <a:spcPct val="0"/>
              </a:spcBef>
              <a:buFontTx/>
              <a:buNone/>
            </a:pPr>
            <a:r>
              <a:rPr lang="en-US" altLang="en-US" sz="1200" i="1">
                <a:solidFill>
                  <a:schemeClr val="bg1"/>
                </a:solidFill>
                <a:latin typeface="Arial" charset="0"/>
              </a:rPr>
              <a:t>address</a:t>
            </a:r>
          </a:p>
        </p:txBody>
      </p:sp>
      <p:sp>
        <p:nvSpPr>
          <p:cNvPr id="83992" name="TextBox 37"/>
          <p:cNvSpPr txBox="1">
            <a:spLocks noChangeArrowheads="1"/>
          </p:cNvSpPr>
          <p:nvPr/>
        </p:nvSpPr>
        <p:spPr bwMode="auto">
          <a:xfrm>
            <a:off x="2697163" y="1719263"/>
            <a:ext cx="730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200" i="1">
                <a:solidFill>
                  <a:schemeClr val="bg1"/>
                </a:solidFill>
                <a:latin typeface="Arial" charset="0"/>
              </a:rPr>
              <a:t>source</a:t>
            </a:r>
          </a:p>
          <a:p>
            <a:pPr algn="ctr">
              <a:lnSpc>
                <a:spcPts val="1200"/>
              </a:lnSpc>
              <a:spcBef>
                <a:spcPct val="0"/>
              </a:spcBef>
              <a:buFontTx/>
              <a:buNone/>
            </a:pPr>
            <a:r>
              <a:rPr lang="en-US" altLang="en-US" sz="1200" i="1">
                <a:solidFill>
                  <a:schemeClr val="bg1"/>
                </a:solidFill>
                <a:latin typeface="Arial" charset="0"/>
              </a:rPr>
              <a:t>address</a:t>
            </a:r>
          </a:p>
        </p:txBody>
      </p:sp>
      <p:sp>
        <p:nvSpPr>
          <p:cNvPr id="83993" name="TextBox 38"/>
          <p:cNvSpPr txBox="1">
            <a:spLocks noChangeArrowheads="1"/>
          </p:cNvSpPr>
          <p:nvPr/>
        </p:nvSpPr>
        <p:spPr bwMode="auto">
          <a:xfrm>
            <a:off x="4041775" y="1790700"/>
            <a:ext cx="1190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200" i="1">
                <a:solidFill>
                  <a:schemeClr val="bg1"/>
                </a:solidFill>
                <a:latin typeface="Arial" charset="0"/>
              </a:rPr>
              <a:t>data (payload)</a:t>
            </a:r>
          </a:p>
        </p:txBody>
      </p:sp>
      <p:sp>
        <p:nvSpPr>
          <p:cNvPr id="83994" name="TextBox 39"/>
          <p:cNvSpPr txBox="1">
            <a:spLocks noChangeArrowheads="1"/>
          </p:cNvSpPr>
          <p:nvPr/>
        </p:nvSpPr>
        <p:spPr bwMode="auto">
          <a:xfrm>
            <a:off x="5611813" y="1809750"/>
            <a:ext cx="51593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200" i="1">
                <a:solidFill>
                  <a:schemeClr val="bg1"/>
                </a:solidFill>
                <a:latin typeface="Arial" charset="0"/>
              </a:rPr>
              <a:t>CRC</a:t>
            </a:r>
          </a:p>
        </p:txBody>
      </p:sp>
      <p:sp>
        <p:nvSpPr>
          <p:cNvPr id="83995" name="TextBox 40"/>
          <p:cNvSpPr txBox="1">
            <a:spLocks noChangeArrowheads="1"/>
          </p:cNvSpPr>
          <p:nvPr/>
        </p:nvSpPr>
        <p:spPr bwMode="auto">
          <a:xfrm>
            <a:off x="1047750" y="1787525"/>
            <a:ext cx="8223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200" i="1">
                <a:solidFill>
                  <a:schemeClr val="bg1"/>
                </a:solidFill>
                <a:latin typeface="Arial" charset="0"/>
              </a:rPr>
              <a:t>preamble</a:t>
            </a:r>
          </a:p>
        </p:txBody>
      </p:sp>
      <p:grpSp>
        <p:nvGrpSpPr>
          <p:cNvPr id="173087" name="Group 6"/>
          <p:cNvGrpSpPr>
            <a:grpSpLocks/>
          </p:cNvGrpSpPr>
          <p:nvPr/>
        </p:nvGrpSpPr>
        <p:grpSpPr bwMode="auto">
          <a:xfrm>
            <a:off x="992826" y="2949575"/>
            <a:ext cx="2448769" cy="436563"/>
            <a:chOff x="340454" y="5667110"/>
            <a:chExt cx="2448560" cy="435435"/>
          </a:xfrm>
          <a:solidFill>
            <a:srgbClr val="006633"/>
          </a:solidFill>
        </p:grpSpPr>
        <p:sp>
          <p:nvSpPr>
            <p:cNvPr id="173097" name="Rectangle 42"/>
            <p:cNvSpPr>
              <a:spLocks noChangeArrowheads="1"/>
            </p:cNvSpPr>
            <p:nvPr/>
          </p:nvSpPr>
          <p:spPr bwMode="auto">
            <a:xfrm>
              <a:off x="340454" y="5676543"/>
              <a:ext cx="2448560" cy="406400"/>
            </a:xfrm>
            <a:prstGeom prst="rect">
              <a:avLst/>
            </a:prstGeom>
            <a:grpFill/>
            <a:ln w="9525">
              <a:solidFill>
                <a:schemeClr val="bg1"/>
              </a:solidFill>
              <a:round/>
              <a:headEnd/>
              <a:tailEnd/>
            </a:ln>
          </p:spPr>
          <p:txBody>
            <a:bodyPr wrap="none"/>
            <a:lstStyle/>
            <a:p>
              <a:pPr>
                <a:defRPr/>
              </a:pPr>
              <a:endParaRPr lang="en-US" dirty="0">
                <a:latin typeface="Times New Roman" pitchFamily="18" charset="0"/>
                <a:ea typeface="MS PGothic" pitchFamily="34" charset="-128"/>
              </a:endParaRPr>
            </a:p>
          </p:txBody>
        </p:sp>
        <p:cxnSp>
          <p:nvCxnSpPr>
            <p:cNvPr id="76843" name="Straight Connector 43"/>
            <p:cNvCxnSpPr>
              <a:cxnSpLocks noChangeShapeType="1"/>
            </p:cNvCxnSpPr>
            <p:nvPr/>
          </p:nvCxnSpPr>
          <p:spPr bwMode="auto">
            <a:xfrm>
              <a:off x="1314457" y="5667110"/>
              <a:ext cx="0" cy="427518"/>
            </a:xfrm>
            <a:prstGeom prst="line">
              <a:avLst/>
            </a:prstGeom>
            <a:grpFill/>
            <a:ln w="1905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6844" name="Straight Connector 44"/>
            <p:cNvCxnSpPr>
              <a:cxnSpLocks noChangeShapeType="1"/>
            </p:cNvCxnSpPr>
            <p:nvPr/>
          </p:nvCxnSpPr>
          <p:spPr bwMode="auto">
            <a:xfrm>
              <a:off x="2044645" y="5670277"/>
              <a:ext cx="0" cy="429101"/>
            </a:xfrm>
            <a:prstGeom prst="line">
              <a:avLst/>
            </a:prstGeom>
            <a:grpFill/>
            <a:ln w="1905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6845" name="Straight Connector 45"/>
            <p:cNvCxnSpPr>
              <a:cxnSpLocks noChangeShapeType="1"/>
            </p:cNvCxnSpPr>
            <p:nvPr/>
          </p:nvCxnSpPr>
          <p:spPr bwMode="auto">
            <a:xfrm>
              <a:off x="2773245" y="5675027"/>
              <a:ext cx="0" cy="427518"/>
            </a:xfrm>
            <a:prstGeom prst="line">
              <a:avLst/>
            </a:prstGeom>
            <a:grpFill/>
            <a:ln w="1905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73101" name="TextBox 48"/>
            <p:cNvSpPr txBox="1">
              <a:spLocks noChangeArrowheads="1"/>
            </p:cNvSpPr>
            <p:nvPr/>
          </p:nvSpPr>
          <p:spPr bwMode="auto">
            <a:xfrm>
              <a:off x="1292617" y="5688880"/>
              <a:ext cx="770159" cy="4041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200"/>
                </a:lnSpc>
                <a:defRPr/>
              </a:pPr>
              <a:r>
                <a:rPr lang="en-US" sz="1200" dirty="0">
                  <a:solidFill>
                    <a:schemeClr val="bg1"/>
                  </a:solidFill>
                  <a:latin typeface="Arial" charset="0"/>
                  <a:cs typeface="Arial" charset="0"/>
                </a:rPr>
                <a:t>dest.</a:t>
              </a:r>
            </a:p>
            <a:p>
              <a:pPr algn="ctr">
                <a:lnSpc>
                  <a:spcPts val="1200"/>
                </a:lnSpc>
                <a:defRPr/>
              </a:pPr>
              <a:r>
                <a:rPr lang="en-US" sz="1200" dirty="0">
                  <a:solidFill>
                    <a:schemeClr val="bg1"/>
                  </a:solidFill>
                  <a:latin typeface="Arial" charset="0"/>
                  <a:cs typeface="Arial" charset="0"/>
                </a:rPr>
                <a:t>address</a:t>
              </a:r>
            </a:p>
          </p:txBody>
        </p:sp>
        <p:sp>
          <p:nvSpPr>
            <p:cNvPr id="173102" name="TextBox 49"/>
            <p:cNvSpPr txBox="1">
              <a:spLocks noChangeArrowheads="1"/>
            </p:cNvSpPr>
            <p:nvPr/>
          </p:nvSpPr>
          <p:spPr bwMode="auto">
            <a:xfrm>
              <a:off x="2053082" y="5685251"/>
              <a:ext cx="729687" cy="400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200"/>
                </a:lnSpc>
                <a:defRPr/>
              </a:pPr>
              <a:r>
                <a:rPr lang="en-US" sz="1200" dirty="0">
                  <a:solidFill>
                    <a:schemeClr val="bg1"/>
                  </a:solidFill>
                  <a:latin typeface="Arial" charset="0"/>
                  <a:cs typeface="Arial" charset="0"/>
                </a:rPr>
                <a:t>source</a:t>
              </a:r>
            </a:p>
            <a:p>
              <a:pPr algn="ctr">
                <a:lnSpc>
                  <a:spcPts val="1200"/>
                </a:lnSpc>
                <a:defRPr/>
              </a:pPr>
              <a:r>
                <a:rPr lang="en-US" sz="1200" dirty="0">
                  <a:solidFill>
                    <a:schemeClr val="bg1"/>
                  </a:solidFill>
                  <a:latin typeface="Arial" charset="0"/>
                  <a:cs typeface="Arial" charset="0"/>
                </a:rPr>
                <a:t>address</a:t>
              </a:r>
            </a:p>
          </p:txBody>
        </p:sp>
        <p:sp>
          <p:nvSpPr>
            <p:cNvPr id="173103" name="TextBox 52"/>
            <p:cNvSpPr txBox="1">
              <a:spLocks noChangeArrowheads="1"/>
            </p:cNvSpPr>
            <p:nvPr/>
          </p:nvSpPr>
          <p:spPr bwMode="auto">
            <a:xfrm>
              <a:off x="402711" y="5754221"/>
              <a:ext cx="822661" cy="24622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200"/>
                </a:lnSpc>
                <a:defRPr/>
              </a:pPr>
              <a:r>
                <a:rPr lang="en-US" sz="1200" dirty="0">
                  <a:solidFill>
                    <a:schemeClr val="bg1"/>
                  </a:solidFill>
                  <a:latin typeface="Arial" charset="0"/>
                  <a:cs typeface="Arial" charset="0"/>
                </a:rPr>
                <a:t>preamble</a:t>
              </a:r>
            </a:p>
          </p:txBody>
        </p:sp>
      </p:grpSp>
      <p:sp>
        <p:nvSpPr>
          <p:cNvPr id="83997" name="Rectangle 56"/>
          <p:cNvSpPr>
            <a:spLocks noChangeArrowheads="1"/>
          </p:cNvSpPr>
          <p:nvPr/>
        </p:nvSpPr>
        <p:spPr bwMode="auto">
          <a:xfrm>
            <a:off x="4187825" y="2959100"/>
            <a:ext cx="2659063" cy="406400"/>
          </a:xfrm>
          <a:prstGeom prst="rect">
            <a:avLst/>
          </a:prstGeom>
          <a:solidFill>
            <a:srgbClr val="006633"/>
          </a:solidFill>
          <a:ln w="9525">
            <a:solidFill>
              <a:schemeClr val="bg1"/>
            </a:solidFill>
            <a:round/>
            <a:headEnd/>
            <a:tailEnd/>
          </a:ln>
        </p:spPr>
        <p:txBody>
          <a:bodyPr wrap="none"/>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cxnSp>
        <p:nvCxnSpPr>
          <p:cNvPr id="76834" name="Straight Connector 60"/>
          <p:cNvCxnSpPr>
            <a:cxnSpLocks noChangeShapeType="1"/>
          </p:cNvCxnSpPr>
          <p:nvPr/>
        </p:nvCxnSpPr>
        <p:spPr bwMode="auto">
          <a:xfrm>
            <a:off x="4411663" y="2954338"/>
            <a:ext cx="0" cy="427037"/>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cxnSp>
        <p:nvCxnSpPr>
          <p:cNvPr id="76835" name="Straight Connector 61"/>
          <p:cNvCxnSpPr>
            <a:cxnSpLocks noChangeShapeType="1"/>
          </p:cNvCxnSpPr>
          <p:nvPr/>
        </p:nvCxnSpPr>
        <p:spPr bwMode="auto">
          <a:xfrm>
            <a:off x="6378575" y="2938463"/>
            <a:ext cx="0" cy="428625"/>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sp>
        <p:nvSpPr>
          <p:cNvPr id="84000" name="TextBox 64"/>
          <p:cNvSpPr txBox="1">
            <a:spLocks noChangeArrowheads="1"/>
          </p:cNvSpPr>
          <p:nvPr/>
        </p:nvSpPr>
        <p:spPr bwMode="auto">
          <a:xfrm>
            <a:off x="4783138" y="3040063"/>
            <a:ext cx="118903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200" i="1">
                <a:solidFill>
                  <a:schemeClr val="bg1"/>
                </a:solidFill>
                <a:latin typeface="Arial" charset="0"/>
              </a:rPr>
              <a:t>data (payload)</a:t>
            </a:r>
          </a:p>
        </p:txBody>
      </p:sp>
      <p:sp>
        <p:nvSpPr>
          <p:cNvPr id="84001" name="TextBox 65"/>
          <p:cNvSpPr txBox="1">
            <a:spLocks noChangeArrowheads="1"/>
          </p:cNvSpPr>
          <p:nvPr/>
        </p:nvSpPr>
        <p:spPr bwMode="auto">
          <a:xfrm>
            <a:off x="6351588" y="3059113"/>
            <a:ext cx="5159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200" i="1">
                <a:solidFill>
                  <a:schemeClr val="bg1"/>
                </a:solidFill>
                <a:latin typeface="Arial" charset="0"/>
              </a:rPr>
              <a:t>CRC</a:t>
            </a:r>
          </a:p>
        </p:txBody>
      </p:sp>
      <p:sp>
        <p:nvSpPr>
          <p:cNvPr id="84002" name="Text Box 9"/>
          <p:cNvSpPr txBox="1">
            <a:spLocks noChangeArrowheads="1"/>
          </p:cNvSpPr>
          <p:nvPr/>
        </p:nvSpPr>
        <p:spPr bwMode="auto">
          <a:xfrm>
            <a:off x="4095750" y="2659063"/>
            <a:ext cx="47466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200">
                <a:solidFill>
                  <a:srgbClr val="000000"/>
                </a:solidFill>
                <a:latin typeface="Arial" charset="0"/>
              </a:rPr>
              <a:t>type</a:t>
            </a:r>
          </a:p>
        </p:txBody>
      </p:sp>
      <p:sp>
        <p:nvSpPr>
          <p:cNvPr id="84003" name="Line 10"/>
          <p:cNvSpPr>
            <a:spLocks noChangeShapeType="1"/>
          </p:cNvSpPr>
          <p:nvPr/>
        </p:nvSpPr>
        <p:spPr bwMode="auto">
          <a:xfrm>
            <a:off x="4300538" y="2887663"/>
            <a:ext cx="0" cy="17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004" name="Rectangle 67"/>
          <p:cNvSpPr>
            <a:spLocks noChangeArrowheads="1"/>
          </p:cNvSpPr>
          <p:nvPr/>
        </p:nvSpPr>
        <p:spPr bwMode="auto">
          <a:xfrm>
            <a:off x="3429000" y="2963863"/>
            <a:ext cx="735013" cy="406400"/>
          </a:xfrm>
          <a:prstGeom prst="rect">
            <a:avLst/>
          </a:prstGeom>
          <a:solidFill>
            <a:srgbClr val="006633"/>
          </a:solidFill>
          <a:ln w="9525">
            <a:solidFill>
              <a:schemeClr val="bg1"/>
            </a:solidFill>
            <a:round/>
            <a:headEnd/>
            <a:tailEnd/>
          </a:ln>
        </p:spPr>
        <p:txBody>
          <a:bodyPr wrap="none"/>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cxnSp>
        <p:nvCxnSpPr>
          <p:cNvPr id="76841" name="Straight Connector 68"/>
          <p:cNvCxnSpPr>
            <a:cxnSpLocks noChangeShapeType="1"/>
          </p:cNvCxnSpPr>
          <p:nvPr/>
        </p:nvCxnSpPr>
        <p:spPr bwMode="auto">
          <a:xfrm>
            <a:off x="3797300" y="2962275"/>
            <a:ext cx="0" cy="42703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sp>
        <p:nvSpPr>
          <p:cNvPr id="5" name="灯片编号占位符 4"/>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64573F76-6A6A-5944-A8CA-A399F2ADD78F}" type="slidenum">
              <a:rPr lang="en-US" altLang="en-US" sz="1200" smtClean="0">
                <a:latin typeface="Comic Sans MS" charset="0"/>
              </a:rPr>
              <a:pPr>
                <a:defRPr/>
              </a:pPr>
              <a:t>39</a:t>
            </a:fld>
            <a:endParaRPr lang="en-US" altLang="en-US" sz="1200">
              <a:latin typeface="Comic Sans MS" charset="0"/>
            </a:endParaRPr>
          </a:p>
        </p:txBody>
      </p:sp>
      <p:sp>
        <p:nvSpPr>
          <p:cNvPr id="49" name="页脚占位符 1"/>
          <p:cNvSpPr>
            <a:spLocks noGrp="1"/>
          </p:cNvSpPr>
          <p:nvPr>
            <p:ph type="ftr" sz="quarter" idx="10"/>
          </p:nvPr>
        </p:nvSpPr>
        <p:spPr>
          <a:xfrm>
            <a:off x="685800" y="6248400"/>
            <a:ext cx="3581400" cy="304800"/>
          </a:xfrm>
        </p:spPr>
        <p:txBody>
          <a:bodyPr/>
          <a:lstStyle/>
          <a:p>
            <a:pPr>
              <a:defRPr/>
            </a:pPr>
            <a:r>
              <a:rPr lang="en-US" dirty="0"/>
              <a:t>CSci4211:           Network Data Plane Part 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ChangeArrowheads="1"/>
          </p:cNvSpPr>
          <p:nvPr>
            <p:ph type="title"/>
          </p:nvPr>
        </p:nvSpPr>
        <p:spPr>
          <a:xfrm>
            <a:off x="685800" y="381000"/>
            <a:ext cx="7772400" cy="762000"/>
          </a:xfrm>
        </p:spPr>
        <p:txBody>
          <a:bodyPr/>
          <a:lstStyle/>
          <a:p>
            <a:pPr>
              <a:defRPr/>
            </a:pPr>
            <a:r>
              <a:rPr lang="en-US" altLang="en-US" sz="3200">
                <a:ea typeface="MS PGothic" charset="-128"/>
                <a:cs typeface="ＭＳ Ｐゴシック" charset="-128"/>
              </a:rPr>
              <a:t>Fields in IP Datagram</a:t>
            </a:r>
          </a:p>
        </p:txBody>
      </p:sp>
      <p:sp>
        <p:nvSpPr>
          <p:cNvPr id="92162" name="Rectangle 3"/>
          <p:cNvSpPr>
            <a:spLocks noGrp="1" noChangeArrowheads="1"/>
          </p:cNvSpPr>
          <p:nvPr>
            <p:ph type="body" idx="1"/>
          </p:nvPr>
        </p:nvSpPr>
        <p:spPr>
          <a:xfrm>
            <a:off x="609600" y="1219200"/>
            <a:ext cx="7772400" cy="4114800"/>
          </a:xfrm>
        </p:spPr>
        <p:txBody>
          <a:bodyPr/>
          <a:lstStyle/>
          <a:p>
            <a:pPr>
              <a:lnSpc>
                <a:spcPct val="90000"/>
              </a:lnSpc>
              <a:defRPr/>
            </a:pPr>
            <a:r>
              <a:rPr lang="en-US" altLang="en-US" sz="2000">
                <a:ea typeface="MS PGothic" charset="-128"/>
                <a:cs typeface="ＭＳ Ｐゴシック" charset="-128"/>
              </a:rPr>
              <a:t>IP protocol version: </a:t>
            </a:r>
            <a:r>
              <a:rPr lang="en-US" altLang="en-US" sz="2000">
                <a:solidFill>
                  <a:srgbClr val="000099"/>
                </a:solidFill>
                <a:ea typeface="MS PGothic" charset="-128"/>
                <a:cs typeface="ＭＳ Ｐゴシック" charset="-128"/>
              </a:rPr>
              <a:t>current version is 4, IPv4, new: IPv6</a:t>
            </a:r>
          </a:p>
          <a:p>
            <a:pPr>
              <a:lnSpc>
                <a:spcPct val="90000"/>
              </a:lnSpc>
              <a:defRPr/>
            </a:pPr>
            <a:r>
              <a:rPr lang="en-US" altLang="en-US" sz="2000">
                <a:ea typeface="MS PGothic" charset="-128"/>
                <a:cs typeface="ＭＳ Ｐゴシック" charset="-128"/>
              </a:rPr>
              <a:t>Header length: </a:t>
            </a:r>
            <a:r>
              <a:rPr lang="en-US" altLang="en-US" sz="2000">
                <a:solidFill>
                  <a:srgbClr val="000099"/>
                </a:solidFill>
                <a:ea typeface="MS PGothic" charset="-128"/>
                <a:cs typeface="ＭＳ Ｐゴシック" charset="-128"/>
              </a:rPr>
              <a:t>number of 32-bit words in the header</a:t>
            </a:r>
          </a:p>
          <a:p>
            <a:pPr>
              <a:lnSpc>
                <a:spcPct val="90000"/>
              </a:lnSpc>
              <a:defRPr/>
            </a:pPr>
            <a:r>
              <a:rPr lang="en-US" altLang="en-US" sz="2000">
                <a:ea typeface="MS PGothic" charset="-128"/>
                <a:cs typeface="ＭＳ Ｐゴシック" charset="-128"/>
              </a:rPr>
              <a:t>Type of Service:</a:t>
            </a:r>
          </a:p>
          <a:p>
            <a:pPr lvl="1">
              <a:lnSpc>
                <a:spcPct val="90000"/>
              </a:lnSpc>
              <a:defRPr/>
            </a:pPr>
            <a:r>
              <a:rPr lang="en-US" altLang="en-US" sz="1600">
                <a:ea typeface="MS PGothic" charset="-128"/>
              </a:rPr>
              <a:t> 3-bit priority,e.g, delay, throughput, reliability bits, …</a:t>
            </a:r>
          </a:p>
          <a:p>
            <a:pPr>
              <a:lnSpc>
                <a:spcPct val="90000"/>
              </a:lnSpc>
              <a:defRPr/>
            </a:pPr>
            <a:r>
              <a:rPr lang="en-US" altLang="en-US" sz="2000">
                <a:ea typeface="MS PGothic" charset="-128"/>
                <a:cs typeface="ＭＳ Ｐゴシック" charset="-128"/>
              </a:rPr>
              <a:t>Total length: </a:t>
            </a:r>
            <a:r>
              <a:rPr lang="en-US" altLang="en-US" sz="2000">
                <a:solidFill>
                  <a:srgbClr val="FF0000"/>
                </a:solidFill>
                <a:ea typeface="MS PGothic" charset="-128"/>
                <a:cs typeface="ＭＳ Ｐゴシック" charset="-128"/>
              </a:rPr>
              <a:t>including header </a:t>
            </a:r>
            <a:r>
              <a:rPr lang="en-US" altLang="en-US" sz="2000">
                <a:solidFill>
                  <a:srgbClr val="000099"/>
                </a:solidFill>
                <a:ea typeface="MS PGothic" charset="-128"/>
                <a:cs typeface="ＭＳ Ｐゴシック" charset="-128"/>
              </a:rPr>
              <a:t>(maximum 65535 bytes)</a:t>
            </a:r>
          </a:p>
          <a:p>
            <a:pPr>
              <a:lnSpc>
                <a:spcPct val="90000"/>
              </a:lnSpc>
              <a:defRPr/>
            </a:pPr>
            <a:r>
              <a:rPr lang="en-US" altLang="en-US" sz="2000">
                <a:ea typeface="MS PGothic" charset="-128"/>
                <a:cs typeface="ＭＳ Ｐゴシック" charset="-128"/>
              </a:rPr>
              <a:t>Identification: </a:t>
            </a:r>
            <a:r>
              <a:rPr lang="en-US" altLang="en-US" sz="2000">
                <a:solidFill>
                  <a:srgbClr val="000099"/>
                </a:solidFill>
                <a:ea typeface="MS PGothic" charset="-128"/>
                <a:cs typeface="ＭＳ Ｐゴシック" charset="-128"/>
              </a:rPr>
              <a:t>all fragments of a packet have same identification</a:t>
            </a:r>
          </a:p>
          <a:p>
            <a:pPr>
              <a:lnSpc>
                <a:spcPct val="90000"/>
              </a:lnSpc>
              <a:defRPr/>
            </a:pPr>
            <a:r>
              <a:rPr lang="en-US" altLang="en-US" sz="2000">
                <a:ea typeface="MS PGothic" charset="-128"/>
                <a:cs typeface="ＭＳ Ｐゴシック" charset="-128"/>
              </a:rPr>
              <a:t>Flags: </a:t>
            </a:r>
            <a:r>
              <a:rPr lang="en-US" altLang="en-US" sz="2000">
                <a:solidFill>
                  <a:srgbClr val="000099"/>
                </a:solidFill>
                <a:ea typeface="MS PGothic" charset="-128"/>
                <a:cs typeface="ＭＳ Ｐゴシック" charset="-128"/>
              </a:rPr>
              <a:t>don</a:t>
            </a:r>
            <a:r>
              <a:rPr lang="ja-JP" altLang="en-US" sz="2000">
                <a:solidFill>
                  <a:srgbClr val="000099"/>
                </a:solidFill>
                <a:ea typeface="MS PGothic" charset="-128"/>
                <a:cs typeface="ＭＳ Ｐゴシック" charset="-128"/>
              </a:rPr>
              <a:t>’</a:t>
            </a:r>
            <a:r>
              <a:rPr lang="en-US" altLang="ja-JP" sz="2000">
                <a:solidFill>
                  <a:srgbClr val="000099"/>
                </a:solidFill>
                <a:ea typeface="MS PGothic" charset="-128"/>
                <a:cs typeface="ＭＳ Ｐゴシック" charset="-128"/>
              </a:rPr>
              <a:t>t fragment, more fragments</a:t>
            </a:r>
          </a:p>
          <a:p>
            <a:pPr>
              <a:lnSpc>
                <a:spcPct val="90000"/>
              </a:lnSpc>
              <a:defRPr/>
            </a:pPr>
            <a:r>
              <a:rPr lang="en-US" altLang="en-US" sz="2000">
                <a:ea typeface="MS PGothic" charset="-128"/>
                <a:cs typeface="ＭＳ Ｐゴシック" charset="-128"/>
              </a:rPr>
              <a:t>Fragment offset: </a:t>
            </a:r>
            <a:r>
              <a:rPr lang="en-US" altLang="en-US" sz="2000">
                <a:solidFill>
                  <a:srgbClr val="000099"/>
                </a:solidFill>
                <a:ea typeface="MS PGothic" charset="-128"/>
                <a:cs typeface="ＭＳ Ｐゴシック" charset="-128"/>
              </a:rPr>
              <a:t>where in the original packet (</a:t>
            </a:r>
            <a:r>
              <a:rPr lang="en-US" altLang="en-US" sz="2000">
                <a:solidFill>
                  <a:srgbClr val="FF0000"/>
                </a:solidFill>
                <a:ea typeface="MS PGothic" charset="-128"/>
                <a:cs typeface="ＭＳ Ｐゴシック" charset="-128"/>
              </a:rPr>
              <a:t>count in 8 byte units</a:t>
            </a:r>
            <a:r>
              <a:rPr lang="en-US" altLang="en-US" sz="2000">
                <a:solidFill>
                  <a:srgbClr val="000099"/>
                </a:solidFill>
                <a:ea typeface="MS PGothic" charset="-128"/>
                <a:cs typeface="ＭＳ Ｐゴシック" charset="-128"/>
              </a:rPr>
              <a:t>)</a:t>
            </a:r>
          </a:p>
          <a:p>
            <a:pPr>
              <a:lnSpc>
                <a:spcPct val="90000"/>
              </a:lnSpc>
              <a:defRPr/>
            </a:pPr>
            <a:r>
              <a:rPr lang="en-US" altLang="en-US" sz="2000">
                <a:ea typeface="MS PGothic" charset="-128"/>
                <a:cs typeface="ＭＳ Ｐゴシック" charset="-128"/>
              </a:rPr>
              <a:t>Time to live: </a:t>
            </a:r>
            <a:r>
              <a:rPr lang="en-US" altLang="en-US" sz="2000">
                <a:solidFill>
                  <a:srgbClr val="000099"/>
                </a:solidFill>
                <a:ea typeface="MS PGothic" charset="-128"/>
                <a:cs typeface="ＭＳ Ｐゴシック" charset="-128"/>
              </a:rPr>
              <a:t>maximum life time of a packet</a:t>
            </a:r>
          </a:p>
          <a:p>
            <a:pPr>
              <a:lnSpc>
                <a:spcPct val="90000"/>
              </a:lnSpc>
              <a:defRPr/>
            </a:pPr>
            <a:r>
              <a:rPr lang="en-US" altLang="en-US" sz="2000">
                <a:ea typeface="MS PGothic" charset="-128"/>
                <a:cs typeface="ＭＳ Ｐゴシック" charset="-128"/>
              </a:rPr>
              <a:t>Protocol Type: </a:t>
            </a:r>
            <a:r>
              <a:rPr lang="en-US" altLang="en-US" sz="2000">
                <a:solidFill>
                  <a:srgbClr val="000099"/>
                </a:solidFill>
                <a:ea typeface="MS PGothic" charset="-128"/>
                <a:cs typeface="ＭＳ Ｐゴシック" charset="-128"/>
              </a:rPr>
              <a:t>e.g., ICMP, TCP, UDP etc</a:t>
            </a:r>
          </a:p>
          <a:p>
            <a:pPr>
              <a:lnSpc>
                <a:spcPct val="90000"/>
              </a:lnSpc>
              <a:defRPr/>
            </a:pPr>
            <a:r>
              <a:rPr lang="en-US" altLang="en-US" sz="2000">
                <a:ea typeface="MS PGothic" charset="-128"/>
                <a:cs typeface="ＭＳ Ｐゴシック" charset="-128"/>
              </a:rPr>
              <a:t>IP Option:  </a:t>
            </a:r>
            <a:r>
              <a:rPr lang="en-US" altLang="en-US" sz="2000">
                <a:solidFill>
                  <a:srgbClr val="000099"/>
                </a:solidFill>
                <a:ea typeface="MS PGothic" charset="-128"/>
                <a:cs typeface="ＭＳ Ｐゴシック" charset="-128"/>
              </a:rPr>
              <a:t>non-default processing, e.g., IP source routing option, etc.</a:t>
            </a:r>
            <a:endParaRPr lang="en-US" altLang="en-US">
              <a:solidFill>
                <a:srgbClr val="000099"/>
              </a:solidFill>
              <a:ea typeface="MS PGothic" charset="-128"/>
              <a:cs typeface="ＭＳ Ｐゴシック" charset="-128"/>
            </a:endParaRPr>
          </a:p>
        </p:txBody>
      </p:sp>
      <p:sp>
        <p:nvSpPr>
          <p:cNvPr id="92164" name="灯片编号占位符 2"/>
          <p:cNvSpPr>
            <a:spLocks noGrp="1"/>
          </p:cNvSpPr>
          <p:nvPr>
            <p:ph type="sldNum" sz="quarter" idx="12"/>
          </p:nvPr>
        </p:nvSpPr>
        <p:spPr>
          <a:xfrm>
            <a:off x="6896100" y="6379029"/>
            <a:ext cx="29718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defRPr/>
            </a:pPr>
            <a:fld id="{9582A3FF-9041-B048-B884-224F1827A642}" type="slidenum">
              <a:rPr lang="en-US" altLang="en-US" sz="1200"/>
              <a:pPr algn="ctr">
                <a:spcBef>
                  <a:spcPct val="0"/>
                </a:spcBef>
                <a:buFontTx/>
                <a:buNone/>
                <a:defRPr/>
              </a:pPr>
              <a:t>4</a:t>
            </a:fld>
            <a:endParaRPr lang="en-US" altLang="en-US" sz="1200"/>
          </a:p>
        </p:txBody>
      </p:sp>
      <p:sp>
        <p:nvSpPr>
          <p:cNvPr id="6" name="页脚占位符 1"/>
          <p:cNvSpPr>
            <a:spLocks noGrp="1"/>
          </p:cNvSpPr>
          <p:nvPr>
            <p:ph type="ftr" sz="quarter" idx="10"/>
          </p:nvPr>
        </p:nvSpPr>
        <p:spPr>
          <a:xfrm>
            <a:off x="685800" y="6248400"/>
            <a:ext cx="3581400" cy="304800"/>
          </a:xfrm>
        </p:spPr>
        <p:txBody>
          <a:bodyPr/>
          <a:lstStyle/>
          <a:p>
            <a:pPr>
              <a:defRPr/>
            </a:pPr>
            <a:r>
              <a:rPr lang="en-US" dirty="0"/>
              <a:t>CSci4211:           Network Data Plane Part 3</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19113" y="257176"/>
            <a:ext cx="7772400" cy="762000"/>
          </a:xfrm>
        </p:spPr>
        <p:txBody>
          <a:bodyPr/>
          <a:lstStyle/>
          <a:p>
            <a:pPr>
              <a:defRPr/>
            </a:pPr>
            <a:r>
              <a:rPr lang="en-US" altLang="en-US" sz="3200" dirty="0"/>
              <a:t>NAT, MPLS, VLAN and </a:t>
            </a:r>
            <a:br>
              <a:rPr lang="en-US" altLang="en-US" sz="3200" dirty="0"/>
            </a:br>
            <a:r>
              <a:rPr lang="en-US" altLang="en-US" sz="3200" dirty="0" err="1"/>
              <a:t>OpenFlow</a:t>
            </a:r>
            <a:r>
              <a:rPr lang="en-US" altLang="en-US" sz="3200" dirty="0"/>
              <a:t> Switches</a:t>
            </a:r>
            <a:endParaRPr lang="en-US" altLang="en-US" dirty="0"/>
          </a:p>
        </p:txBody>
      </p:sp>
      <p:sp>
        <p:nvSpPr>
          <p:cNvPr id="35843" name="Rectangle 3"/>
          <p:cNvSpPr>
            <a:spLocks noGrp="1" noChangeArrowheads="1"/>
          </p:cNvSpPr>
          <p:nvPr>
            <p:ph type="body" sz="half" idx="1"/>
          </p:nvPr>
        </p:nvSpPr>
        <p:spPr>
          <a:xfrm>
            <a:off x="211535" y="1371600"/>
            <a:ext cx="8387556" cy="1600200"/>
          </a:xfrm>
        </p:spPr>
        <p:txBody>
          <a:bodyPr/>
          <a:lstStyle/>
          <a:p>
            <a:pPr>
              <a:lnSpc>
                <a:spcPct val="90000"/>
              </a:lnSpc>
              <a:defRPr/>
            </a:pPr>
            <a:r>
              <a:rPr lang="en-US" altLang="en-US" sz="2000" dirty="0"/>
              <a:t>How do you realize NAT, MPLS and VLAN operations using an </a:t>
            </a:r>
            <a:r>
              <a:rPr lang="en-US" altLang="en-US" sz="2000" dirty="0" err="1"/>
              <a:t>OpenFlow</a:t>
            </a:r>
            <a:r>
              <a:rPr lang="en-US" altLang="en-US" sz="2000" dirty="0"/>
              <a:t> switch?</a:t>
            </a:r>
          </a:p>
          <a:p>
            <a:pPr>
              <a:lnSpc>
                <a:spcPct val="90000"/>
              </a:lnSpc>
              <a:defRPr/>
            </a:pPr>
            <a:r>
              <a:rPr lang="en-US" altLang="en-US" sz="2000" dirty="0"/>
              <a:t>In other words, what should be the “match-action” rules? </a:t>
            </a:r>
          </a:p>
          <a:p>
            <a:pPr lvl="1">
              <a:lnSpc>
                <a:spcPct val="90000"/>
              </a:lnSpc>
              <a:defRPr/>
            </a:pPr>
            <a:r>
              <a:rPr lang="en-US" altLang="en-US" sz="1600" dirty="0"/>
              <a:t>What fields to match? </a:t>
            </a:r>
          </a:p>
          <a:p>
            <a:pPr lvl="1">
              <a:lnSpc>
                <a:spcPct val="90000"/>
              </a:lnSpc>
              <a:defRPr/>
            </a:pPr>
            <a:r>
              <a:rPr lang="en-US" altLang="en-US" sz="1600" dirty="0"/>
              <a:t>What actions to take?</a:t>
            </a:r>
          </a:p>
        </p:txBody>
      </p:sp>
      <p:sp>
        <p:nvSpPr>
          <p:cNvPr id="4" name="灯片编号占位符 3"/>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FDC9FC78-F5F9-584B-8D93-D36A2378552D}" type="slidenum">
              <a:rPr lang="en-US" altLang="en-US" sz="1200" smtClean="0">
                <a:latin typeface="Comic Sans MS" charset="0"/>
              </a:rPr>
              <a:pPr>
                <a:defRPr/>
              </a:pPr>
              <a:t>40</a:t>
            </a:fld>
            <a:endParaRPr lang="en-US" altLang="en-US" sz="1200">
              <a:latin typeface="Comic Sans MS" charset="0"/>
            </a:endParaRPr>
          </a:p>
        </p:txBody>
      </p:sp>
      <p:grpSp>
        <p:nvGrpSpPr>
          <p:cNvPr id="2" name="Group 1"/>
          <p:cNvGrpSpPr/>
          <p:nvPr/>
        </p:nvGrpSpPr>
        <p:grpSpPr>
          <a:xfrm>
            <a:off x="296917" y="3660907"/>
            <a:ext cx="8694683" cy="647795"/>
            <a:chOff x="76200" y="3660907"/>
            <a:chExt cx="8694683" cy="647795"/>
          </a:xfrm>
        </p:grpSpPr>
        <p:sp>
          <p:nvSpPr>
            <p:cNvPr id="8" name="Rectangle 75"/>
            <p:cNvSpPr>
              <a:spLocks/>
            </p:cNvSpPr>
            <p:nvPr/>
          </p:nvSpPr>
          <p:spPr bwMode="auto">
            <a:xfrm>
              <a:off x="76200" y="3741019"/>
              <a:ext cx="761870" cy="535781"/>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itchFamily="34" charset="0"/>
                  <a:ea typeface="ＭＳ Ｐゴシック" pitchFamily="34" charset="-128"/>
                </a:defRPr>
              </a:lvl1pPr>
              <a:lvl2pPr marL="742950" indent="-285750" defTabSz="457200">
                <a:defRPr sz="2400">
                  <a:solidFill>
                    <a:schemeClr val="tx1"/>
                  </a:solidFill>
                  <a:latin typeface="Arial" pitchFamily="34" charset="0"/>
                  <a:ea typeface="ＭＳ Ｐゴシック" pitchFamily="34" charset="-128"/>
                </a:defRPr>
              </a:lvl2pPr>
              <a:lvl3pPr marL="1143000" indent="-228600" defTabSz="457200">
                <a:defRPr sz="2400">
                  <a:solidFill>
                    <a:schemeClr val="tx1"/>
                  </a:solidFill>
                  <a:latin typeface="Arial" pitchFamily="34" charset="0"/>
                  <a:ea typeface="ＭＳ Ｐゴシック" pitchFamily="34" charset="-128"/>
                </a:defRPr>
              </a:lvl3pPr>
              <a:lvl4pPr marL="1600200" indent="-228600" defTabSz="457200">
                <a:defRPr sz="2400">
                  <a:solidFill>
                    <a:schemeClr val="tx1"/>
                  </a:solidFill>
                  <a:latin typeface="Arial" pitchFamily="34" charset="0"/>
                  <a:ea typeface="ＭＳ Ｐゴシック" pitchFamily="34" charset="-128"/>
                </a:defRPr>
              </a:lvl4pPr>
              <a:lvl5pPr marL="2057400" indent="-228600" defTabSz="4572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sz="1800">
                <a:latin typeface="Calibri" pitchFamily="34" charset="0"/>
              </a:endParaRPr>
            </a:p>
          </p:txBody>
        </p:sp>
        <p:sp>
          <p:nvSpPr>
            <p:cNvPr id="9" name="Rectangle 76"/>
            <p:cNvSpPr>
              <a:spLocks/>
            </p:cNvSpPr>
            <p:nvPr/>
          </p:nvSpPr>
          <p:spPr bwMode="auto">
            <a:xfrm>
              <a:off x="80061" y="3724276"/>
              <a:ext cx="758009"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itchFamily="34" charset="0"/>
                  <a:ea typeface="ＭＳ Ｐゴシック" pitchFamily="34" charset="-128"/>
                </a:defRPr>
              </a:lvl1pPr>
              <a:lvl2pPr marL="742950" indent="-285750" defTabSz="457200">
                <a:defRPr sz="2400">
                  <a:solidFill>
                    <a:schemeClr val="tx1"/>
                  </a:solidFill>
                  <a:latin typeface="Arial" pitchFamily="34" charset="0"/>
                  <a:ea typeface="ＭＳ Ｐゴシック" pitchFamily="34" charset="-128"/>
                </a:defRPr>
              </a:lvl2pPr>
              <a:lvl3pPr marL="1143000" indent="-228600" defTabSz="457200">
                <a:defRPr sz="2400">
                  <a:solidFill>
                    <a:schemeClr val="tx1"/>
                  </a:solidFill>
                  <a:latin typeface="Arial" pitchFamily="34" charset="0"/>
                  <a:ea typeface="ＭＳ Ｐゴシック" pitchFamily="34" charset="-128"/>
                </a:defRPr>
              </a:lvl3pPr>
              <a:lvl4pPr marL="1600200" indent="-228600" defTabSz="457200">
                <a:defRPr sz="2400">
                  <a:solidFill>
                    <a:schemeClr val="tx1"/>
                  </a:solidFill>
                  <a:latin typeface="Arial" pitchFamily="34" charset="0"/>
                  <a:ea typeface="ＭＳ Ｐゴシック" pitchFamily="34" charset="-128"/>
                </a:defRPr>
              </a:lvl4pPr>
              <a:lvl5pPr marL="2057400" indent="-228600" defTabSz="4572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r>
                <a:rPr lang="en-US" altLang="en-US" sz="1700">
                  <a:latin typeface="Calibri" pitchFamily="34" charset="0"/>
                </a:rPr>
                <a:t>Switch</a:t>
              </a:r>
            </a:p>
            <a:p>
              <a:r>
                <a:rPr lang="en-US" altLang="en-US" sz="1700">
                  <a:latin typeface="Calibri" pitchFamily="34" charset="0"/>
                </a:rPr>
                <a:t>Port</a:t>
              </a:r>
            </a:p>
          </p:txBody>
        </p:sp>
        <p:sp>
          <p:nvSpPr>
            <p:cNvPr id="10" name="Rectangle 77"/>
            <p:cNvSpPr>
              <a:spLocks/>
            </p:cNvSpPr>
            <p:nvPr/>
          </p:nvSpPr>
          <p:spPr bwMode="auto">
            <a:xfrm>
              <a:off x="838070" y="3741019"/>
              <a:ext cx="646185" cy="535781"/>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itchFamily="34" charset="0"/>
                  <a:ea typeface="ＭＳ Ｐゴシック" pitchFamily="34" charset="-128"/>
                </a:defRPr>
              </a:lvl1pPr>
              <a:lvl2pPr marL="742950" indent="-285750" defTabSz="457200">
                <a:defRPr sz="2400">
                  <a:solidFill>
                    <a:schemeClr val="tx1"/>
                  </a:solidFill>
                  <a:latin typeface="Arial" pitchFamily="34" charset="0"/>
                  <a:ea typeface="ＭＳ Ｐゴシック" pitchFamily="34" charset="-128"/>
                </a:defRPr>
              </a:lvl2pPr>
              <a:lvl3pPr marL="1143000" indent="-228600" defTabSz="457200">
                <a:defRPr sz="2400">
                  <a:solidFill>
                    <a:schemeClr val="tx1"/>
                  </a:solidFill>
                  <a:latin typeface="Arial" pitchFamily="34" charset="0"/>
                  <a:ea typeface="ＭＳ Ｐゴシック" pitchFamily="34" charset="-128"/>
                </a:defRPr>
              </a:lvl3pPr>
              <a:lvl4pPr marL="1600200" indent="-228600" defTabSz="457200">
                <a:defRPr sz="2400">
                  <a:solidFill>
                    <a:schemeClr val="tx1"/>
                  </a:solidFill>
                  <a:latin typeface="Arial" pitchFamily="34" charset="0"/>
                  <a:ea typeface="ＭＳ Ｐゴシック" pitchFamily="34" charset="-128"/>
                </a:defRPr>
              </a:lvl4pPr>
              <a:lvl5pPr marL="2057400" indent="-228600" defTabSz="4572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sz="1800">
                <a:latin typeface="Calibri" pitchFamily="34" charset="0"/>
              </a:endParaRPr>
            </a:p>
          </p:txBody>
        </p:sp>
        <p:sp>
          <p:nvSpPr>
            <p:cNvPr id="11" name="Rectangle 78"/>
            <p:cNvSpPr>
              <a:spLocks/>
            </p:cNvSpPr>
            <p:nvPr/>
          </p:nvSpPr>
          <p:spPr bwMode="auto">
            <a:xfrm>
              <a:off x="940105" y="3737202"/>
              <a:ext cx="66806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itchFamily="34" charset="0"/>
                  <a:ea typeface="ＭＳ Ｐゴシック" pitchFamily="34" charset="-128"/>
                </a:defRPr>
              </a:lvl1pPr>
              <a:lvl2pPr marL="742950" indent="-285750" defTabSz="457200">
                <a:defRPr sz="2400">
                  <a:solidFill>
                    <a:schemeClr val="tx1"/>
                  </a:solidFill>
                  <a:latin typeface="Arial" pitchFamily="34" charset="0"/>
                  <a:ea typeface="ＭＳ Ｐゴシック" pitchFamily="34" charset="-128"/>
                </a:defRPr>
              </a:lvl2pPr>
              <a:lvl3pPr marL="1143000" indent="-228600" defTabSz="457200">
                <a:defRPr sz="2400">
                  <a:solidFill>
                    <a:schemeClr val="tx1"/>
                  </a:solidFill>
                  <a:latin typeface="Arial" pitchFamily="34" charset="0"/>
                  <a:ea typeface="ＭＳ Ｐゴシック" pitchFamily="34" charset="-128"/>
                </a:defRPr>
              </a:lvl3pPr>
              <a:lvl4pPr marL="1600200" indent="-228600" defTabSz="457200">
                <a:defRPr sz="2400">
                  <a:solidFill>
                    <a:schemeClr val="tx1"/>
                  </a:solidFill>
                  <a:latin typeface="Arial" pitchFamily="34" charset="0"/>
                  <a:ea typeface="ＭＳ Ｐゴシック" pitchFamily="34" charset="-128"/>
                </a:defRPr>
              </a:lvl4pPr>
              <a:lvl5pPr marL="2057400" indent="-228600" defTabSz="4572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r>
                <a:rPr lang="en-US" altLang="en-US" sz="1700" dirty="0">
                  <a:latin typeface="Calibri" pitchFamily="34" charset="0"/>
                </a:rPr>
                <a:t>MAC</a:t>
              </a:r>
            </a:p>
            <a:p>
              <a:r>
                <a:rPr lang="en-US" altLang="en-US" sz="1700" dirty="0" err="1">
                  <a:latin typeface="Calibri" pitchFamily="34" charset="0"/>
                </a:rPr>
                <a:t>src</a:t>
              </a:r>
              <a:endParaRPr lang="en-US" altLang="en-US" sz="1700" dirty="0">
                <a:latin typeface="Calibri" pitchFamily="34" charset="0"/>
              </a:endParaRPr>
            </a:p>
          </p:txBody>
        </p:sp>
        <p:sp>
          <p:nvSpPr>
            <p:cNvPr id="12" name="Rectangle 79"/>
            <p:cNvSpPr>
              <a:spLocks/>
            </p:cNvSpPr>
            <p:nvPr/>
          </p:nvSpPr>
          <p:spPr bwMode="auto">
            <a:xfrm>
              <a:off x="1447800" y="3727338"/>
              <a:ext cx="568831" cy="535781"/>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itchFamily="34" charset="0"/>
                  <a:ea typeface="ＭＳ Ｐゴシック" pitchFamily="34" charset="-128"/>
                </a:defRPr>
              </a:lvl1pPr>
              <a:lvl2pPr marL="742950" indent="-285750" defTabSz="457200">
                <a:defRPr sz="2400">
                  <a:solidFill>
                    <a:schemeClr val="tx1"/>
                  </a:solidFill>
                  <a:latin typeface="Arial" pitchFamily="34" charset="0"/>
                  <a:ea typeface="ＭＳ Ｐゴシック" pitchFamily="34" charset="-128"/>
                </a:defRPr>
              </a:lvl2pPr>
              <a:lvl3pPr marL="1143000" indent="-228600" defTabSz="457200">
                <a:defRPr sz="2400">
                  <a:solidFill>
                    <a:schemeClr val="tx1"/>
                  </a:solidFill>
                  <a:latin typeface="Arial" pitchFamily="34" charset="0"/>
                  <a:ea typeface="ＭＳ Ｐゴシック" pitchFamily="34" charset="-128"/>
                </a:defRPr>
              </a:lvl3pPr>
              <a:lvl4pPr marL="1600200" indent="-228600" defTabSz="457200">
                <a:defRPr sz="2400">
                  <a:solidFill>
                    <a:schemeClr val="tx1"/>
                  </a:solidFill>
                  <a:latin typeface="Arial" pitchFamily="34" charset="0"/>
                  <a:ea typeface="ＭＳ Ｐゴシック" pitchFamily="34" charset="-128"/>
                </a:defRPr>
              </a:lvl4pPr>
              <a:lvl5pPr marL="2057400" indent="-228600" defTabSz="4572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sz="1800">
                <a:latin typeface="Calibri" pitchFamily="34" charset="0"/>
              </a:endParaRPr>
            </a:p>
          </p:txBody>
        </p:sp>
        <p:sp>
          <p:nvSpPr>
            <p:cNvPr id="13" name="Rectangle 80"/>
            <p:cNvSpPr>
              <a:spLocks/>
            </p:cNvSpPr>
            <p:nvPr/>
          </p:nvSpPr>
          <p:spPr bwMode="auto">
            <a:xfrm>
              <a:off x="1524000" y="3724276"/>
              <a:ext cx="53408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itchFamily="34" charset="0"/>
                  <a:ea typeface="ＭＳ Ｐゴシック" pitchFamily="34" charset="-128"/>
                </a:defRPr>
              </a:lvl1pPr>
              <a:lvl2pPr marL="742950" indent="-285750" defTabSz="457200">
                <a:defRPr sz="2400">
                  <a:solidFill>
                    <a:schemeClr val="tx1"/>
                  </a:solidFill>
                  <a:latin typeface="Arial" pitchFamily="34" charset="0"/>
                  <a:ea typeface="ＭＳ Ｐゴシック" pitchFamily="34" charset="-128"/>
                </a:defRPr>
              </a:lvl2pPr>
              <a:lvl3pPr marL="1143000" indent="-228600" defTabSz="457200">
                <a:defRPr sz="2400">
                  <a:solidFill>
                    <a:schemeClr val="tx1"/>
                  </a:solidFill>
                  <a:latin typeface="Arial" pitchFamily="34" charset="0"/>
                  <a:ea typeface="ＭＳ Ｐゴシック" pitchFamily="34" charset="-128"/>
                </a:defRPr>
              </a:lvl3pPr>
              <a:lvl4pPr marL="1600200" indent="-228600" defTabSz="457200">
                <a:defRPr sz="2400">
                  <a:solidFill>
                    <a:schemeClr val="tx1"/>
                  </a:solidFill>
                  <a:latin typeface="Arial" pitchFamily="34" charset="0"/>
                  <a:ea typeface="ＭＳ Ｐゴシック" pitchFamily="34" charset="-128"/>
                </a:defRPr>
              </a:lvl4pPr>
              <a:lvl5pPr marL="2057400" indent="-228600" defTabSz="4572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r>
                <a:rPr lang="en-US" altLang="en-US" sz="1700" dirty="0">
                  <a:latin typeface="Calibri" pitchFamily="34" charset="0"/>
                </a:rPr>
                <a:t>MAC</a:t>
              </a:r>
            </a:p>
            <a:p>
              <a:r>
                <a:rPr lang="en-US" altLang="en-US" sz="1700" dirty="0" err="1">
                  <a:latin typeface="Calibri" pitchFamily="34" charset="0"/>
                </a:rPr>
                <a:t>dst</a:t>
              </a:r>
              <a:endParaRPr lang="en-US" altLang="en-US" sz="1700" dirty="0">
                <a:latin typeface="Calibri" pitchFamily="34" charset="0"/>
              </a:endParaRPr>
            </a:p>
          </p:txBody>
        </p:sp>
        <p:sp>
          <p:nvSpPr>
            <p:cNvPr id="14" name="Rectangle 81"/>
            <p:cNvSpPr>
              <a:spLocks/>
            </p:cNvSpPr>
            <p:nvPr/>
          </p:nvSpPr>
          <p:spPr bwMode="auto">
            <a:xfrm>
              <a:off x="2018075" y="3729000"/>
              <a:ext cx="608286" cy="535781"/>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itchFamily="34" charset="0"/>
                  <a:ea typeface="ＭＳ Ｐゴシック" pitchFamily="34" charset="-128"/>
                </a:defRPr>
              </a:lvl1pPr>
              <a:lvl2pPr marL="742950" indent="-285750" defTabSz="457200">
                <a:defRPr sz="2400">
                  <a:solidFill>
                    <a:schemeClr val="tx1"/>
                  </a:solidFill>
                  <a:latin typeface="Arial" pitchFamily="34" charset="0"/>
                  <a:ea typeface="ＭＳ Ｐゴシック" pitchFamily="34" charset="-128"/>
                </a:defRPr>
              </a:lvl2pPr>
              <a:lvl3pPr marL="1143000" indent="-228600" defTabSz="457200">
                <a:defRPr sz="2400">
                  <a:solidFill>
                    <a:schemeClr val="tx1"/>
                  </a:solidFill>
                  <a:latin typeface="Arial" pitchFamily="34" charset="0"/>
                  <a:ea typeface="ＭＳ Ｐゴシック" pitchFamily="34" charset="-128"/>
                </a:defRPr>
              </a:lvl3pPr>
              <a:lvl4pPr marL="1600200" indent="-228600" defTabSz="457200">
                <a:defRPr sz="2400">
                  <a:solidFill>
                    <a:schemeClr val="tx1"/>
                  </a:solidFill>
                  <a:latin typeface="Arial" pitchFamily="34" charset="0"/>
                  <a:ea typeface="ＭＳ Ｐゴシック" pitchFamily="34" charset="-128"/>
                </a:defRPr>
              </a:lvl4pPr>
              <a:lvl5pPr marL="2057400" indent="-228600" defTabSz="4572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sz="1800">
                <a:latin typeface="Calibri" pitchFamily="34" charset="0"/>
              </a:endParaRPr>
            </a:p>
          </p:txBody>
        </p:sp>
        <p:sp>
          <p:nvSpPr>
            <p:cNvPr id="15" name="Rectangle 82"/>
            <p:cNvSpPr>
              <a:spLocks/>
            </p:cNvSpPr>
            <p:nvPr/>
          </p:nvSpPr>
          <p:spPr bwMode="auto">
            <a:xfrm>
              <a:off x="2113760" y="3699405"/>
              <a:ext cx="759296"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itchFamily="34" charset="0"/>
                  <a:ea typeface="ＭＳ Ｐゴシック" pitchFamily="34" charset="-128"/>
                </a:defRPr>
              </a:lvl1pPr>
              <a:lvl2pPr marL="742950" indent="-285750" defTabSz="457200">
                <a:defRPr sz="2400">
                  <a:solidFill>
                    <a:schemeClr val="tx1"/>
                  </a:solidFill>
                  <a:latin typeface="Arial" pitchFamily="34" charset="0"/>
                  <a:ea typeface="ＭＳ Ｐゴシック" pitchFamily="34" charset="-128"/>
                </a:defRPr>
              </a:lvl2pPr>
              <a:lvl3pPr marL="1143000" indent="-228600" defTabSz="457200">
                <a:defRPr sz="2400">
                  <a:solidFill>
                    <a:schemeClr val="tx1"/>
                  </a:solidFill>
                  <a:latin typeface="Arial" pitchFamily="34" charset="0"/>
                  <a:ea typeface="ＭＳ Ｐゴシック" pitchFamily="34" charset="-128"/>
                </a:defRPr>
              </a:lvl3pPr>
              <a:lvl4pPr marL="1600200" indent="-228600" defTabSz="457200">
                <a:defRPr sz="2400">
                  <a:solidFill>
                    <a:schemeClr val="tx1"/>
                  </a:solidFill>
                  <a:latin typeface="Arial" pitchFamily="34" charset="0"/>
                  <a:ea typeface="ＭＳ Ｐゴシック" pitchFamily="34" charset="-128"/>
                </a:defRPr>
              </a:lvl4pPr>
              <a:lvl5pPr marL="2057400" indent="-228600" defTabSz="4572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r>
                <a:rPr lang="en-US" altLang="en-US" sz="1700" dirty="0">
                  <a:latin typeface="Calibri" pitchFamily="34" charset="0"/>
                </a:rPr>
                <a:t>Eth</a:t>
              </a:r>
            </a:p>
            <a:p>
              <a:r>
                <a:rPr lang="en-US" altLang="en-US" sz="1700" dirty="0">
                  <a:latin typeface="Calibri" pitchFamily="34" charset="0"/>
                </a:rPr>
                <a:t>type</a:t>
              </a:r>
            </a:p>
          </p:txBody>
        </p:sp>
        <p:sp>
          <p:nvSpPr>
            <p:cNvPr id="16" name="Rectangle 83"/>
            <p:cNvSpPr>
              <a:spLocks/>
            </p:cNvSpPr>
            <p:nvPr/>
          </p:nvSpPr>
          <p:spPr bwMode="auto">
            <a:xfrm>
              <a:off x="3292321" y="3711140"/>
              <a:ext cx="681329" cy="535781"/>
            </a:xfrm>
            <a:prstGeom prst="rect">
              <a:avLst/>
            </a:prstGeom>
            <a:solidFill>
              <a:srgbClr val="92D050"/>
            </a:solidFill>
            <a:ln w="12700">
              <a:solidFill>
                <a:schemeClr val="tx1"/>
              </a:solidFill>
              <a:miter lim="800000"/>
              <a:headEnd/>
              <a:tailEnd/>
            </a:ln>
          </p:spPr>
          <p:txBody>
            <a:bodyPr lIns="0" tIns="0" rIns="0" bIns="0"/>
            <a:lstStyle>
              <a:lvl1pPr defTabSz="457200">
                <a:defRPr sz="2400">
                  <a:solidFill>
                    <a:schemeClr val="tx1"/>
                  </a:solidFill>
                  <a:latin typeface="Arial" pitchFamily="34" charset="0"/>
                  <a:ea typeface="ＭＳ Ｐゴシック" pitchFamily="34" charset="-128"/>
                </a:defRPr>
              </a:lvl1pPr>
              <a:lvl2pPr marL="742950" indent="-285750" defTabSz="457200">
                <a:defRPr sz="2400">
                  <a:solidFill>
                    <a:schemeClr val="tx1"/>
                  </a:solidFill>
                  <a:latin typeface="Arial" pitchFamily="34" charset="0"/>
                  <a:ea typeface="ＭＳ Ｐゴシック" pitchFamily="34" charset="-128"/>
                </a:defRPr>
              </a:lvl2pPr>
              <a:lvl3pPr marL="1143000" indent="-228600" defTabSz="457200">
                <a:defRPr sz="2400">
                  <a:solidFill>
                    <a:schemeClr val="tx1"/>
                  </a:solidFill>
                  <a:latin typeface="Arial" pitchFamily="34" charset="0"/>
                  <a:ea typeface="ＭＳ Ｐゴシック" pitchFamily="34" charset="-128"/>
                </a:defRPr>
              </a:lvl3pPr>
              <a:lvl4pPr marL="1600200" indent="-228600" defTabSz="457200">
                <a:defRPr sz="2400">
                  <a:solidFill>
                    <a:schemeClr val="tx1"/>
                  </a:solidFill>
                  <a:latin typeface="Arial" pitchFamily="34" charset="0"/>
                  <a:ea typeface="ＭＳ Ｐゴシック" pitchFamily="34" charset="-128"/>
                </a:defRPr>
              </a:lvl4pPr>
              <a:lvl5pPr marL="2057400" indent="-228600" defTabSz="4572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sz="1800">
                <a:latin typeface="Calibri" pitchFamily="34" charset="0"/>
              </a:endParaRPr>
            </a:p>
          </p:txBody>
        </p:sp>
        <p:sp>
          <p:nvSpPr>
            <p:cNvPr id="18" name="Rectangle 85"/>
            <p:cNvSpPr>
              <a:spLocks/>
            </p:cNvSpPr>
            <p:nvPr/>
          </p:nvSpPr>
          <p:spPr bwMode="auto">
            <a:xfrm>
              <a:off x="3979675" y="3706038"/>
              <a:ext cx="763157" cy="535781"/>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itchFamily="34" charset="0"/>
                  <a:ea typeface="ＭＳ Ｐゴシック" pitchFamily="34" charset="-128"/>
                </a:defRPr>
              </a:lvl1pPr>
              <a:lvl2pPr marL="742950" indent="-285750" defTabSz="457200">
                <a:defRPr sz="2400">
                  <a:solidFill>
                    <a:schemeClr val="tx1"/>
                  </a:solidFill>
                  <a:latin typeface="Arial" pitchFamily="34" charset="0"/>
                  <a:ea typeface="ＭＳ Ｐゴシック" pitchFamily="34" charset="-128"/>
                </a:defRPr>
              </a:lvl2pPr>
              <a:lvl3pPr marL="1143000" indent="-228600" defTabSz="457200">
                <a:defRPr sz="2400">
                  <a:solidFill>
                    <a:schemeClr val="tx1"/>
                  </a:solidFill>
                  <a:latin typeface="Arial" pitchFamily="34" charset="0"/>
                  <a:ea typeface="ＭＳ Ｐゴシック" pitchFamily="34" charset="-128"/>
                </a:defRPr>
              </a:lvl3pPr>
              <a:lvl4pPr marL="1600200" indent="-228600" defTabSz="457200">
                <a:defRPr sz="2400">
                  <a:solidFill>
                    <a:schemeClr val="tx1"/>
                  </a:solidFill>
                  <a:latin typeface="Arial" pitchFamily="34" charset="0"/>
                  <a:ea typeface="ＭＳ Ｐゴシック" pitchFamily="34" charset="-128"/>
                </a:defRPr>
              </a:lvl4pPr>
              <a:lvl5pPr marL="2057400" indent="-228600" defTabSz="4572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sz="1800">
                <a:latin typeface="Calibri" pitchFamily="34" charset="0"/>
              </a:endParaRPr>
            </a:p>
          </p:txBody>
        </p:sp>
        <p:sp>
          <p:nvSpPr>
            <p:cNvPr id="19" name="Rectangle 86"/>
            <p:cNvSpPr>
              <a:spLocks/>
            </p:cNvSpPr>
            <p:nvPr/>
          </p:nvSpPr>
          <p:spPr bwMode="auto">
            <a:xfrm>
              <a:off x="4176360" y="3675137"/>
              <a:ext cx="758009"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itchFamily="34" charset="0"/>
                  <a:ea typeface="ＭＳ Ｐゴシック" pitchFamily="34" charset="-128"/>
                </a:defRPr>
              </a:lvl1pPr>
              <a:lvl2pPr marL="742950" indent="-285750" defTabSz="457200">
                <a:defRPr sz="2400">
                  <a:solidFill>
                    <a:schemeClr val="tx1"/>
                  </a:solidFill>
                  <a:latin typeface="Arial" pitchFamily="34" charset="0"/>
                  <a:ea typeface="ＭＳ Ｐゴシック" pitchFamily="34" charset="-128"/>
                </a:defRPr>
              </a:lvl2pPr>
              <a:lvl3pPr marL="1143000" indent="-228600" defTabSz="457200">
                <a:defRPr sz="2400">
                  <a:solidFill>
                    <a:schemeClr val="tx1"/>
                  </a:solidFill>
                  <a:latin typeface="Arial" pitchFamily="34" charset="0"/>
                  <a:ea typeface="ＭＳ Ｐゴシック" pitchFamily="34" charset="-128"/>
                </a:defRPr>
              </a:lvl3pPr>
              <a:lvl4pPr marL="1600200" indent="-228600" defTabSz="457200">
                <a:defRPr sz="2400">
                  <a:solidFill>
                    <a:schemeClr val="tx1"/>
                  </a:solidFill>
                  <a:latin typeface="Arial" pitchFamily="34" charset="0"/>
                  <a:ea typeface="ＭＳ Ｐゴシック" pitchFamily="34" charset="-128"/>
                </a:defRPr>
              </a:lvl4pPr>
              <a:lvl5pPr marL="2057400" indent="-228600" defTabSz="4572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r>
                <a:rPr lang="en-US" altLang="en-US" sz="1700" dirty="0">
                  <a:latin typeface="Calibri" pitchFamily="34" charset="0"/>
                </a:rPr>
                <a:t>IP</a:t>
              </a:r>
            </a:p>
            <a:p>
              <a:r>
                <a:rPr lang="en-US" altLang="en-US" sz="1700" dirty="0" err="1">
                  <a:latin typeface="Calibri" pitchFamily="34" charset="0"/>
                </a:rPr>
                <a:t>Src</a:t>
              </a:r>
              <a:endParaRPr lang="en-US" altLang="en-US" sz="1700" dirty="0">
                <a:latin typeface="Calibri" pitchFamily="34" charset="0"/>
              </a:endParaRPr>
            </a:p>
          </p:txBody>
        </p:sp>
        <p:sp>
          <p:nvSpPr>
            <p:cNvPr id="20" name="Rectangle 87"/>
            <p:cNvSpPr>
              <a:spLocks/>
            </p:cNvSpPr>
            <p:nvPr/>
          </p:nvSpPr>
          <p:spPr bwMode="auto">
            <a:xfrm>
              <a:off x="4748857" y="3697742"/>
              <a:ext cx="763157" cy="535781"/>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itchFamily="34" charset="0"/>
                  <a:ea typeface="ＭＳ Ｐゴシック" pitchFamily="34" charset="-128"/>
                </a:defRPr>
              </a:lvl1pPr>
              <a:lvl2pPr marL="742950" indent="-285750" defTabSz="457200">
                <a:defRPr sz="2400">
                  <a:solidFill>
                    <a:schemeClr val="tx1"/>
                  </a:solidFill>
                  <a:latin typeface="Arial" pitchFamily="34" charset="0"/>
                  <a:ea typeface="ＭＳ Ｐゴシック" pitchFamily="34" charset="-128"/>
                </a:defRPr>
              </a:lvl2pPr>
              <a:lvl3pPr marL="1143000" indent="-228600" defTabSz="457200">
                <a:defRPr sz="2400">
                  <a:solidFill>
                    <a:schemeClr val="tx1"/>
                  </a:solidFill>
                  <a:latin typeface="Arial" pitchFamily="34" charset="0"/>
                  <a:ea typeface="ＭＳ Ｐゴシック" pitchFamily="34" charset="-128"/>
                </a:defRPr>
              </a:lvl3pPr>
              <a:lvl4pPr marL="1600200" indent="-228600" defTabSz="457200">
                <a:defRPr sz="2400">
                  <a:solidFill>
                    <a:schemeClr val="tx1"/>
                  </a:solidFill>
                  <a:latin typeface="Arial" pitchFamily="34" charset="0"/>
                  <a:ea typeface="ＭＳ Ｐゴシック" pitchFamily="34" charset="-128"/>
                </a:defRPr>
              </a:lvl4pPr>
              <a:lvl5pPr marL="2057400" indent="-228600" defTabSz="4572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sz="1800">
                <a:latin typeface="Calibri" pitchFamily="34" charset="0"/>
              </a:endParaRPr>
            </a:p>
          </p:txBody>
        </p:sp>
        <p:sp>
          <p:nvSpPr>
            <p:cNvPr id="21" name="Rectangle 88"/>
            <p:cNvSpPr>
              <a:spLocks/>
            </p:cNvSpPr>
            <p:nvPr/>
          </p:nvSpPr>
          <p:spPr bwMode="auto">
            <a:xfrm>
              <a:off x="4802060" y="3724276"/>
              <a:ext cx="76830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itchFamily="34" charset="0"/>
                  <a:ea typeface="ＭＳ Ｐゴシック" pitchFamily="34" charset="-128"/>
                </a:defRPr>
              </a:lvl1pPr>
              <a:lvl2pPr marL="742950" indent="-285750" defTabSz="457200">
                <a:defRPr sz="2400">
                  <a:solidFill>
                    <a:schemeClr val="tx1"/>
                  </a:solidFill>
                  <a:latin typeface="Arial" pitchFamily="34" charset="0"/>
                  <a:ea typeface="ＭＳ Ｐゴシック" pitchFamily="34" charset="-128"/>
                </a:defRPr>
              </a:lvl2pPr>
              <a:lvl3pPr marL="1143000" indent="-228600" defTabSz="457200">
                <a:defRPr sz="2400">
                  <a:solidFill>
                    <a:schemeClr val="tx1"/>
                  </a:solidFill>
                  <a:latin typeface="Arial" pitchFamily="34" charset="0"/>
                  <a:ea typeface="ＭＳ Ｐゴシック" pitchFamily="34" charset="-128"/>
                </a:defRPr>
              </a:lvl3pPr>
              <a:lvl4pPr marL="1600200" indent="-228600" defTabSz="457200">
                <a:defRPr sz="2400">
                  <a:solidFill>
                    <a:schemeClr val="tx1"/>
                  </a:solidFill>
                  <a:latin typeface="Arial" pitchFamily="34" charset="0"/>
                  <a:ea typeface="ＭＳ Ｐゴシック" pitchFamily="34" charset="-128"/>
                </a:defRPr>
              </a:lvl4pPr>
              <a:lvl5pPr marL="2057400" indent="-228600" defTabSz="4572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r>
                <a:rPr lang="en-US" altLang="en-US" sz="1700">
                  <a:latin typeface="Calibri" pitchFamily="34" charset="0"/>
                </a:rPr>
                <a:t>IP</a:t>
              </a:r>
            </a:p>
            <a:p>
              <a:r>
                <a:rPr lang="en-US" altLang="en-US" sz="1700">
                  <a:latin typeface="Calibri" pitchFamily="34" charset="0"/>
                </a:rPr>
                <a:t>Dst</a:t>
              </a:r>
            </a:p>
          </p:txBody>
        </p:sp>
        <p:sp>
          <p:nvSpPr>
            <p:cNvPr id="22" name="Rectangle 89"/>
            <p:cNvSpPr>
              <a:spLocks/>
            </p:cNvSpPr>
            <p:nvPr/>
          </p:nvSpPr>
          <p:spPr bwMode="auto">
            <a:xfrm>
              <a:off x="5486400" y="3708533"/>
              <a:ext cx="761870" cy="535781"/>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itchFamily="34" charset="0"/>
                  <a:ea typeface="ＭＳ Ｐゴシック" pitchFamily="34" charset="-128"/>
                </a:defRPr>
              </a:lvl1pPr>
              <a:lvl2pPr marL="742950" indent="-285750" defTabSz="457200">
                <a:defRPr sz="2400">
                  <a:solidFill>
                    <a:schemeClr val="tx1"/>
                  </a:solidFill>
                  <a:latin typeface="Arial" pitchFamily="34" charset="0"/>
                  <a:ea typeface="ＭＳ Ｐゴシック" pitchFamily="34" charset="-128"/>
                </a:defRPr>
              </a:lvl2pPr>
              <a:lvl3pPr marL="1143000" indent="-228600" defTabSz="457200">
                <a:defRPr sz="2400">
                  <a:solidFill>
                    <a:schemeClr val="tx1"/>
                  </a:solidFill>
                  <a:latin typeface="Arial" pitchFamily="34" charset="0"/>
                  <a:ea typeface="ＭＳ Ｐゴシック" pitchFamily="34" charset="-128"/>
                </a:defRPr>
              </a:lvl3pPr>
              <a:lvl4pPr marL="1600200" indent="-228600" defTabSz="457200">
                <a:defRPr sz="2400">
                  <a:solidFill>
                    <a:schemeClr val="tx1"/>
                  </a:solidFill>
                  <a:latin typeface="Arial" pitchFamily="34" charset="0"/>
                  <a:ea typeface="ＭＳ Ｐゴシック" pitchFamily="34" charset="-128"/>
                </a:defRPr>
              </a:lvl4pPr>
              <a:lvl5pPr marL="2057400" indent="-228600" defTabSz="4572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sz="1800">
                <a:latin typeface="Calibri" pitchFamily="34" charset="0"/>
              </a:endParaRPr>
            </a:p>
          </p:txBody>
        </p:sp>
        <p:sp>
          <p:nvSpPr>
            <p:cNvPr id="23" name="Rectangle 90"/>
            <p:cNvSpPr>
              <a:spLocks/>
            </p:cNvSpPr>
            <p:nvPr/>
          </p:nvSpPr>
          <p:spPr bwMode="auto">
            <a:xfrm>
              <a:off x="5571652" y="3724276"/>
              <a:ext cx="75028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itchFamily="34" charset="0"/>
                  <a:ea typeface="ＭＳ Ｐゴシック" pitchFamily="34" charset="-128"/>
                </a:defRPr>
              </a:lvl1pPr>
              <a:lvl2pPr marL="742950" indent="-285750" defTabSz="457200">
                <a:defRPr sz="2400">
                  <a:solidFill>
                    <a:schemeClr val="tx1"/>
                  </a:solidFill>
                  <a:latin typeface="Arial" pitchFamily="34" charset="0"/>
                  <a:ea typeface="ＭＳ Ｐゴシック" pitchFamily="34" charset="-128"/>
                </a:defRPr>
              </a:lvl2pPr>
              <a:lvl3pPr marL="1143000" indent="-228600" defTabSz="457200">
                <a:defRPr sz="2400">
                  <a:solidFill>
                    <a:schemeClr val="tx1"/>
                  </a:solidFill>
                  <a:latin typeface="Arial" pitchFamily="34" charset="0"/>
                  <a:ea typeface="ＭＳ Ｐゴシック" pitchFamily="34" charset="-128"/>
                </a:defRPr>
              </a:lvl3pPr>
              <a:lvl4pPr marL="1600200" indent="-228600" defTabSz="457200">
                <a:defRPr sz="2400">
                  <a:solidFill>
                    <a:schemeClr val="tx1"/>
                  </a:solidFill>
                  <a:latin typeface="Arial" pitchFamily="34" charset="0"/>
                  <a:ea typeface="ＭＳ Ｐゴシック" pitchFamily="34" charset="-128"/>
                </a:defRPr>
              </a:lvl4pPr>
              <a:lvl5pPr marL="2057400" indent="-228600" defTabSz="4572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r>
                <a:rPr lang="en-US" altLang="en-US" sz="1700">
                  <a:latin typeface="Calibri" pitchFamily="34" charset="0"/>
                </a:rPr>
                <a:t>IP</a:t>
              </a:r>
            </a:p>
            <a:p>
              <a:r>
                <a:rPr lang="en-US" altLang="en-US" sz="1700">
                  <a:latin typeface="Calibri" pitchFamily="34" charset="0"/>
                </a:rPr>
                <a:t>Prot</a:t>
              </a:r>
            </a:p>
          </p:txBody>
        </p:sp>
        <p:sp>
          <p:nvSpPr>
            <p:cNvPr id="24" name="Rectangle 91"/>
            <p:cNvSpPr>
              <a:spLocks/>
            </p:cNvSpPr>
            <p:nvPr/>
          </p:nvSpPr>
          <p:spPr bwMode="auto">
            <a:xfrm>
              <a:off x="6248400" y="3731419"/>
              <a:ext cx="763157" cy="535781"/>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itchFamily="34" charset="0"/>
                  <a:ea typeface="ＭＳ Ｐゴシック" pitchFamily="34" charset="-128"/>
                </a:defRPr>
              </a:lvl1pPr>
              <a:lvl2pPr marL="742950" indent="-285750" defTabSz="457200">
                <a:defRPr sz="2400">
                  <a:solidFill>
                    <a:schemeClr val="tx1"/>
                  </a:solidFill>
                  <a:latin typeface="Arial" pitchFamily="34" charset="0"/>
                  <a:ea typeface="ＭＳ Ｐゴシック" pitchFamily="34" charset="-128"/>
                </a:defRPr>
              </a:lvl2pPr>
              <a:lvl3pPr marL="1143000" indent="-228600" defTabSz="457200">
                <a:defRPr sz="2400">
                  <a:solidFill>
                    <a:schemeClr val="tx1"/>
                  </a:solidFill>
                  <a:latin typeface="Arial" pitchFamily="34" charset="0"/>
                  <a:ea typeface="ＭＳ Ｐゴシック" pitchFamily="34" charset="-128"/>
                </a:defRPr>
              </a:lvl3pPr>
              <a:lvl4pPr marL="1600200" indent="-228600" defTabSz="457200">
                <a:defRPr sz="2400">
                  <a:solidFill>
                    <a:schemeClr val="tx1"/>
                  </a:solidFill>
                  <a:latin typeface="Arial" pitchFamily="34" charset="0"/>
                  <a:ea typeface="ＭＳ Ｐゴシック" pitchFamily="34" charset="-128"/>
                </a:defRPr>
              </a:lvl4pPr>
              <a:lvl5pPr marL="2057400" indent="-228600" defTabSz="4572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sz="1800">
                <a:latin typeface="Calibri" pitchFamily="34" charset="0"/>
              </a:endParaRPr>
            </a:p>
          </p:txBody>
        </p:sp>
        <p:sp>
          <p:nvSpPr>
            <p:cNvPr id="25" name="Rectangle 92"/>
            <p:cNvSpPr>
              <a:spLocks/>
            </p:cNvSpPr>
            <p:nvPr/>
          </p:nvSpPr>
          <p:spPr bwMode="auto">
            <a:xfrm>
              <a:off x="6337383" y="3724276"/>
              <a:ext cx="76701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itchFamily="34" charset="0"/>
                  <a:ea typeface="ＭＳ Ｐゴシック" pitchFamily="34" charset="-128"/>
                </a:defRPr>
              </a:lvl1pPr>
              <a:lvl2pPr marL="742950" indent="-285750" defTabSz="457200">
                <a:defRPr sz="2400">
                  <a:solidFill>
                    <a:schemeClr val="tx1"/>
                  </a:solidFill>
                  <a:latin typeface="Arial" pitchFamily="34" charset="0"/>
                  <a:ea typeface="ＭＳ Ｐゴシック" pitchFamily="34" charset="-128"/>
                </a:defRPr>
              </a:lvl2pPr>
              <a:lvl3pPr marL="1143000" indent="-228600" defTabSz="457200">
                <a:defRPr sz="2400">
                  <a:solidFill>
                    <a:schemeClr val="tx1"/>
                  </a:solidFill>
                  <a:latin typeface="Arial" pitchFamily="34" charset="0"/>
                  <a:ea typeface="ＭＳ Ｐゴシック" pitchFamily="34" charset="-128"/>
                </a:defRPr>
              </a:lvl3pPr>
              <a:lvl4pPr marL="1600200" indent="-228600" defTabSz="457200">
                <a:defRPr sz="2400">
                  <a:solidFill>
                    <a:schemeClr val="tx1"/>
                  </a:solidFill>
                  <a:latin typeface="Arial" pitchFamily="34" charset="0"/>
                  <a:ea typeface="ＭＳ Ｐゴシック" pitchFamily="34" charset="-128"/>
                </a:defRPr>
              </a:lvl4pPr>
              <a:lvl5pPr marL="2057400" indent="-228600" defTabSz="4572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r>
                <a:rPr lang="en-US" altLang="en-US" sz="1700">
                  <a:latin typeface="Calibri" pitchFamily="34" charset="0"/>
                </a:rPr>
                <a:t>TCP</a:t>
              </a:r>
            </a:p>
            <a:p>
              <a:r>
                <a:rPr lang="en-US" altLang="en-US" sz="1700">
                  <a:latin typeface="Calibri" pitchFamily="34" charset="0"/>
                </a:rPr>
                <a:t>sport</a:t>
              </a:r>
            </a:p>
          </p:txBody>
        </p:sp>
        <p:sp>
          <p:nvSpPr>
            <p:cNvPr id="26" name="Rectangle 93"/>
            <p:cNvSpPr>
              <a:spLocks/>
            </p:cNvSpPr>
            <p:nvPr/>
          </p:nvSpPr>
          <p:spPr bwMode="auto">
            <a:xfrm>
              <a:off x="7009243" y="3741019"/>
              <a:ext cx="763157" cy="535781"/>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itchFamily="34" charset="0"/>
                  <a:ea typeface="ＭＳ Ｐゴシック" pitchFamily="34" charset="-128"/>
                </a:defRPr>
              </a:lvl1pPr>
              <a:lvl2pPr marL="742950" indent="-285750" defTabSz="457200">
                <a:defRPr sz="2400">
                  <a:solidFill>
                    <a:schemeClr val="tx1"/>
                  </a:solidFill>
                  <a:latin typeface="Arial" pitchFamily="34" charset="0"/>
                  <a:ea typeface="ＭＳ Ｐゴシック" pitchFamily="34" charset="-128"/>
                </a:defRPr>
              </a:lvl2pPr>
              <a:lvl3pPr marL="1143000" indent="-228600" defTabSz="457200">
                <a:defRPr sz="2400">
                  <a:solidFill>
                    <a:schemeClr val="tx1"/>
                  </a:solidFill>
                  <a:latin typeface="Arial" pitchFamily="34" charset="0"/>
                  <a:ea typeface="ＭＳ Ｐゴシック" pitchFamily="34" charset="-128"/>
                </a:defRPr>
              </a:lvl3pPr>
              <a:lvl4pPr marL="1600200" indent="-228600" defTabSz="457200">
                <a:defRPr sz="2400">
                  <a:solidFill>
                    <a:schemeClr val="tx1"/>
                  </a:solidFill>
                  <a:latin typeface="Arial" pitchFamily="34" charset="0"/>
                  <a:ea typeface="ＭＳ Ｐゴシック" pitchFamily="34" charset="-128"/>
                </a:defRPr>
              </a:lvl4pPr>
              <a:lvl5pPr marL="2057400" indent="-228600" defTabSz="4572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sz="1800">
                <a:latin typeface="Calibri" pitchFamily="34" charset="0"/>
              </a:endParaRPr>
            </a:p>
          </p:txBody>
        </p:sp>
        <p:sp>
          <p:nvSpPr>
            <p:cNvPr id="27" name="Rectangle 94"/>
            <p:cNvSpPr>
              <a:spLocks/>
            </p:cNvSpPr>
            <p:nvPr/>
          </p:nvSpPr>
          <p:spPr bwMode="auto">
            <a:xfrm>
              <a:off x="7109624" y="3723159"/>
              <a:ext cx="76830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itchFamily="34" charset="0"/>
                  <a:ea typeface="ＭＳ Ｐゴシック" pitchFamily="34" charset="-128"/>
                </a:defRPr>
              </a:lvl1pPr>
              <a:lvl2pPr marL="742950" indent="-285750" defTabSz="457200">
                <a:defRPr sz="2400">
                  <a:solidFill>
                    <a:schemeClr val="tx1"/>
                  </a:solidFill>
                  <a:latin typeface="Arial" pitchFamily="34" charset="0"/>
                  <a:ea typeface="ＭＳ Ｐゴシック" pitchFamily="34" charset="-128"/>
                </a:defRPr>
              </a:lvl2pPr>
              <a:lvl3pPr marL="1143000" indent="-228600" defTabSz="457200">
                <a:defRPr sz="2400">
                  <a:solidFill>
                    <a:schemeClr val="tx1"/>
                  </a:solidFill>
                  <a:latin typeface="Arial" pitchFamily="34" charset="0"/>
                  <a:ea typeface="ＭＳ Ｐゴシック" pitchFamily="34" charset="-128"/>
                </a:defRPr>
              </a:lvl3pPr>
              <a:lvl4pPr marL="1600200" indent="-228600" defTabSz="457200">
                <a:defRPr sz="2400">
                  <a:solidFill>
                    <a:schemeClr val="tx1"/>
                  </a:solidFill>
                  <a:latin typeface="Arial" pitchFamily="34" charset="0"/>
                  <a:ea typeface="ＭＳ Ｐゴシック" pitchFamily="34" charset="-128"/>
                </a:defRPr>
              </a:lvl4pPr>
              <a:lvl5pPr marL="2057400" indent="-228600" defTabSz="4572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r>
                <a:rPr lang="en-US" altLang="en-US" sz="1700">
                  <a:latin typeface="Calibri" pitchFamily="34" charset="0"/>
                </a:rPr>
                <a:t>TCP</a:t>
              </a:r>
            </a:p>
            <a:p>
              <a:r>
                <a:rPr lang="en-US" altLang="en-US" sz="1700" dirty="0" err="1">
                  <a:latin typeface="Calibri" pitchFamily="34" charset="0"/>
                </a:rPr>
                <a:t>dport</a:t>
              </a:r>
              <a:endParaRPr lang="en-US" altLang="en-US" sz="1700" dirty="0">
                <a:latin typeface="Calibri" pitchFamily="34" charset="0"/>
              </a:endParaRPr>
            </a:p>
          </p:txBody>
        </p:sp>
        <p:sp>
          <p:nvSpPr>
            <p:cNvPr id="28" name="Rectangle 95"/>
            <p:cNvSpPr>
              <a:spLocks/>
            </p:cNvSpPr>
            <p:nvPr/>
          </p:nvSpPr>
          <p:spPr bwMode="auto">
            <a:xfrm>
              <a:off x="7799241" y="3750506"/>
              <a:ext cx="750287" cy="544711"/>
            </a:xfrm>
            <a:prstGeom prst="rect">
              <a:avLst/>
            </a:prstGeom>
            <a:solidFill>
              <a:srgbClr val="CBE97B"/>
            </a:solidFill>
            <a:ln w="12700">
              <a:solidFill>
                <a:srgbClr val="697D3A"/>
              </a:solidFill>
              <a:miter lim="800000"/>
              <a:headEnd/>
              <a:tailEnd/>
            </a:ln>
          </p:spPr>
          <p:txBody>
            <a:bodyPr lIns="0" tIns="0" rIns="0" bIns="0"/>
            <a:lstStyle>
              <a:lvl1pPr defTabSz="457200">
                <a:defRPr sz="2400">
                  <a:solidFill>
                    <a:schemeClr val="tx1"/>
                  </a:solidFill>
                  <a:latin typeface="Arial" pitchFamily="34" charset="0"/>
                  <a:ea typeface="ＭＳ Ｐゴシック" pitchFamily="34" charset="-128"/>
                </a:defRPr>
              </a:lvl1pPr>
              <a:lvl2pPr marL="742950" indent="-285750" defTabSz="457200">
                <a:defRPr sz="2400">
                  <a:solidFill>
                    <a:schemeClr val="tx1"/>
                  </a:solidFill>
                  <a:latin typeface="Arial" pitchFamily="34" charset="0"/>
                  <a:ea typeface="ＭＳ Ｐゴシック" pitchFamily="34" charset="-128"/>
                </a:defRPr>
              </a:lvl2pPr>
              <a:lvl3pPr marL="1143000" indent="-228600" defTabSz="457200">
                <a:defRPr sz="2400">
                  <a:solidFill>
                    <a:schemeClr val="tx1"/>
                  </a:solidFill>
                  <a:latin typeface="Arial" pitchFamily="34" charset="0"/>
                  <a:ea typeface="ＭＳ Ｐゴシック" pitchFamily="34" charset="-128"/>
                </a:defRPr>
              </a:lvl3pPr>
              <a:lvl4pPr marL="1600200" indent="-228600" defTabSz="457200">
                <a:defRPr sz="2400">
                  <a:solidFill>
                    <a:schemeClr val="tx1"/>
                  </a:solidFill>
                  <a:latin typeface="Arial" pitchFamily="34" charset="0"/>
                  <a:ea typeface="ＭＳ Ｐゴシック" pitchFamily="34" charset="-128"/>
                </a:defRPr>
              </a:lvl4pPr>
              <a:lvl5pPr marL="2057400" indent="-228600" defTabSz="4572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sz="1800">
                <a:latin typeface="Calibri" pitchFamily="34" charset="0"/>
              </a:endParaRPr>
            </a:p>
          </p:txBody>
        </p:sp>
        <p:sp>
          <p:nvSpPr>
            <p:cNvPr id="29" name="Rectangle 96"/>
            <p:cNvSpPr>
              <a:spLocks/>
            </p:cNvSpPr>
            <p:nvPr/>
          </p:nvSpPr>
          <p:spPr bwMode="auto">
            <a:xfrm>
              <a:off x="7799241" y="3848174"/>
              <a:ext cx="971642" cy="321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itchFamily="34" charset="0"/>
                  <a:ea typeface="ＭＳ Ｐゴシック" pitchFamily="34" charset="-128"/>
                </a:defRPr>
              </a:lvl1pPr>
              <a:lvl2pPr marL="742950" indent="-285750" defTabSz="457200">
                <a:defRPr sz="2400">
                  <a:solidFill>
                    <a:schemeClr val="tx1"/>
                  </a:solidFill>
                  <a:latin typeface="Arial" pitchFamily="34" charset="0"/>
                  <a:ea typeface="ＭＳ Ｐゴシック" pitchFamily="34" charset="-128"/>
                </a:defRPr>
              </a:lvl2pPr>
              <a:lvl3pPr marL="1143000" indent="-228600" defTabSz="457200">
                <a:defRPr sz="2400">
                  <a:solidFill>
                    <a:schemeClr val="tx1"/>
                  </a:solidFill>
                  <a:latin typeface="Arial" pitchFamily="34" charset="0"/>
                  <a:ea typeface="ＭＳ Ｐゴシック" pitchFamily="34" charset="-128"/>
                </a:defRPr>
              </a:lvl3pPr>
              <a:lvl4pPr marL="1600200" indent="-228600" defTabSz="457200">
                <a:defRPr sz="2400">
                  <a:solidFill>
                    <a:schemeClr val="tx1"/>
                  </a:solidFill>
                  <a:latin typeface="Arial" pitchFamily="34" charset="0"/>
                  <a:ea typeface="ＭＳ Ｐゴシック" pitchFamily="34" charset="-128"/>
                </a:defRPr>
              </a:lvl4pPr>
              <a:lvl5pPr marL="2057400" indent="-228600" defTabSz="4572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r>
                <a:rPr lang="en-US" altLang="en-US" sz="1700" dirty="0">
                  <a:latin typeface="Calibri" pitchFamily="34" charset="0"/>
                </a:rPr>
                <a:t>  </a:t>
              </a:r>
              <a:r>
                <a:rPr lang="en-US" altLang="en-US" sz="1700" b="1" dirty="0">
                  <a:solidFill>
                    <a:srgbClr val="FF0000"/>
                  </a:solidFill>
                  <a:latin typeface="Calibri" pitchFamily="34" charset="0"/>
                </a:rPr>
                <a:t>Action</a:t>
              </a:r>
            </a:p>
          </p:txBody>
        </p:sp>
        <p:sp>
          <p:nvSpPr>
            <p:cNvPr id="31" name="Rectangle 83"/>
            <p:cNvSpPr>
              <a:spLocks/>
            </p:cNvSpPr>
            <p:nvPr/>
          </p:nvSpPr>
          <p:spPr bwMode="auto">
            <a:xfrm>
              <a:off x="2632796" y="3711140"/>
              <a:ext cx="684858" cy="535781"/>
            </a:xfrm>
            <a:prstGeom prst="rect">
              <a:avLst/>
            </a:prstGeom>
            <a:solidFill>
              <a:srgbClr val="92D050"/>
            </a:solidFill>
            <a:ln w="12700">
              <a:solidFill>
                <a:schemeClr val="tx1"/>
              </a:solidFill>
              <a:miter lim="800000"/>
              <a:headEnd/>
              <a:tailEnd/>
            </a:ln>
          </p:spPr>
          <p:txBody>
            <a:bodyPr lIns="0" tIns="0" rIns="0" bIns="0"/>
            <a:lstStyle>
              <a:lvl1pPr defTabSz="457200">
                <a:defRPr sz="2400">
                  <a:solidFill>
                    <a:schemeClr val="tx1"/>
                  </a:solidFill>
                  <a:latin typeface="Arial" pitchFamily="34" charset="0"/>
                  <a:ea typeface="ＭＳ Ｐゴシック" pitchFamily="34" charset="-128"/>
                </a:defRPr>
              </a:lvl1pPr>
              <a:lvl2pPr marL="742950" indent="-285750" defTabSz="457200">
                <a:defRPr sz="2400">
                  <a:solidFill>
                    <a:schemeClr val="tx1"/>
                  </a:solidFill>
                  <a:latin typeface="Arial" pitchFamily="34" charset="0"/>
                  <a:ea typeface="ＭＳ Ｐゴシック" pitchFamily="34" charset="-128"/>
                </a:defRPr>
              </a:lvl2pPr>
              <a:lvl3pPr marL="1143000" indent="-228600" defTabSz="457200">
                <a:defRPr sz="2400">
                  <a:solidFill>
                    <a:schemeClr val="tx1"/>
                  </a:solidFill>
                  <a:latin typeface="Arial" pitchFamily="34" charset="0"/>
                  <a:ea typeface="ＭＳ Ｐゴシック" pitchFamily="34" charset="-128"/>
                </a:defRPr>
              </a:lvl3pPr>
              <a:lvl4pPr marL="1600200" indent="-228600" defTabSz="457200">
                <a:defRPr sz="2400">
                  <a:solidFill>
                    <a:schemeClr val="tx1"/>
                  </a:solidFill>
                  <a:latin typeface="Arial" pitchFamily="34" charset="0"/>
                  <a:ea typeface="ＭＳ Ｐゴシック" pitchFamily="34" charset="-128"/>
                </a:defRPr>
              </a:lvl4pPr>
              <a:lvl5pPr marL="2057400" indent="-228600" defTabSz="4572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sz="1800">
                <a:latin typeface="Calibri" pitchFamily="34" charset="0"/>
              </a:endParaRPr>
            </a:p>
          </p:txBody>
        </p:sp>
        <p:sp>
          <p:nvSpPr>
            <p:cNvPr id="30" name="Rectangle 84"/>
            <p:cNvSpPr>
              <a:spLocks/>
            </p:cNvSpPr>
            <p:nvPr/>
          </p:nvSpPr>
          <p:spPr bwMode="auto">
            <a:xfrm>
              <a:off x="3352214" y="3693280"/>
              <a:ext cx="658599"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itchFamily="34" charset="0"/>
                  <a:ea typeface="ＭＳ Ｐゴシック" pitchFamily="34" charset="-128"/>
                </a:defRPr>
              </a:lvl1pPr>
              <a:lvl2pPr marL="742950" indent="-285750" defTabSz="457200">
                <a:defRPr sz="2400">
                  <a:solidFill>
                    <a:schemeClr val="tx1"/>
                  </a:solidFill>
                  <a:latin typeface="Arial" pitchFamily="34" charset="0"/>
                  <a:ea typeface="ＭＳ Ｐゴシック" pitchFamily="34" charset="-128"/>
                </a:defRPr>
              </a:lvl2pPr>
              <a:lvl3pPr marL="1143000" indent="-228600" defTabSz="457200">
                <a:defRPr sz="2400">
                  <a:solidFill>
                    <a:schemeClr val="tx1"/>
                  </a:solidFill>
                  <a:latin typeface="Arial" pitchFamily="34" charset="0"/>
                  <a:ea typeface="ＭＳ Ｐゴシック" pitchFamily="34" charset="-128"/>
                </a:defRPr>
              </a:lvl3pPr>
              <a:lvl4pPr marL="1600200" indent="-228600" defTabSz="457200">
                <a:defRPr sz="2400">
                  <a:solidFill>
                    <a:schemeClr val="tx1"/>
                  </a:solidFill>
                  <a:latin typeface="Arial" pitchFamily="34" charset="0"/>
                  <a:ea typeface="ＭＳ Ｐゴシック" pitchFamily="34" charset="-128"/>
                </a:defRPr>
              </a:lvl4pPr>
              <a:lvl5pPr marL="2057400" indent="-228600" defTabSz="4572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r>
                <a:rPr lang="en-US" altLang="en-US" sz="1700" dirty="0">
                  <a:solidFill>
                    <a:srgbClr val="FF0000"/>
                  </a:solidFill>
                  <a:latin typeface="Calibri" pitchFamily="34" charset="0"/>
                </a:rPr>
                <a:t>MPLS</a:t>
              </a:r>
            </a:p>
            <a:p>
              <a:r>
                <a:rPr lang="en-US" altLang="en-US" sz="1700" dirty="0">
                  <a:solidFill>
                    <a:srgbClr val="FF0000"/>
                  </a:solidFill>
                  <a:latin typeface="Calibri" pitchFamily="34" charset="0"/>
                </a:rPr>
                <a:t>Label</a:t>
              </a:r>
            </a:p>
          </p:txBody>
        </p:sp>
        <p:sp>
          <p:nvSpPr>
            <p:cNvPr id="17" name="Rectangle 84"/>
            <p:cNvSpPr>
              <a:spLocks/>
            </p:cNvSpPr>
            <p:nvPr/>
          </p:nvSpPr>
          <p:spPr bwMode="auto">
            <a:xfrm>
              <a:off x="2739030" y="3660907"/>
              <a:ext cx="759296"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itchFamily="34" charset="0"/>
                  <a:ea typeface="ＭＳ Ｐゴシック" pitchFamily="34" charset="-128"/>
                </a:defRPr>
              </a:lvl1pPr>
              <a:lvl2pPr marL="742950" indent="-285750" defTabSz="457200">
                <a:defRPr sz="2400">
                  <a:solidFill>
                    <a:schemeClr val="tx1"/>
                  </a:solidFill>
                  <a:latin typeface="Arial" pitchFamily="34" charset="0"/>
                  <a:ea typeface="ＭＳ Ｐゴシック" pitchFamily="34" charset="-128"/>
                </a:defRPr>
              </a:lvl2pPr>
              <a:lvl3pPr marL="1143000" indent="-228600" defTabSz="457200">
                <a:defRPr sz="2400">
                  <a:solidFill>
                    <a:schemeClr val="tx1"/>
                  </a:solidFill>
                  <a:latin typeface="Arial" pitchFamily="34" charset="0"/>
                  <a:ea typeface="ＭＳ Ｐゴシック" pitchFamily="34" charset="-128"/>
                </a:defRPr>
              </a:lvl3pPr>
              <a:lvl4pPr marL="1600200" indent="-228600" defTabSz="457200">
                <a:defRPr sz="2400">
                  <a:solidFill>
                    <a:schemeClr val="tx1"/>
                  </a:solidFill>
                  <a:latin typeface="Arial" pitchFamily="34" charset="0"/>
                  <a:ea typeface="ＭＳ Ｐゴシック" pitchFamily="34" charset="-128"/>
                </a:defRPr>
              </a:lvl4pPr>
              <a:lvl5pPr marL="2057400" indent="-228600" defTabSz="4572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r>
                <a:rPr lang="en-US" altLang="en-US" sz="1700" dirty="0">
                  <a:solidFill>
                    <a:srgbClr val="FF0000"/>
                  </a:solidFill>
                  <a:latin typeface="Calibri" pitchFamily="34" charset="0"/>
                </a:rPr>
                <a:t>VLAN</a:t>
              </a:r>
            </a:p>
            <a:p>
              <a:r>
                <a:rPr lang="en-US" altLang="en-US" sz="1700" dirty="0">
                  <a:solidFill>
                    <a:srgbClr val="FF0000"/>
                  </a:solidFill>
                  <a:latin typeface="Calibri" pitchFamily="34" charset="0"/>
                </a:rPr>
                <a:t>ID</a:t>
              </a:r>
            </a:p>
          </p:txBody>
        </p:sp>
      </p:grpSp>
      <p:sp>
        <p:nvSpPr>
          <p:cNvPr id="32" name="页脚占位符 1"/>
          <p:cNvSpPr>
            <a:spLocks noGrp="1"/>
          </p:cNvSpPr>
          <p:nvPr>
            <p:ph type="ftr" sz="quarter" idx="10"/>
          </p:nvPr>
        </p:nvSpPr>
        <p:spPr>
          <a:xfrm>
            <a:off x="685800" y="6248400"/>
            <a:ext cx="3581400" cy="304800"/>
          </a:xfrm>
        </p:spPr>
        <p:txBody>
          <a:bodyPr/>
          <a:lstStyle/>
          <a:p>
            <a:pPr>
              <a:defRPr/>
            </a:pPr>
            <a:r>
              <a:rPr lang="en-US" dirty="0"/>
              <a:t>CSci4211:           Network Data Plane Part 3</a:t>
            </a:r>
          </a:p>
        </p:txBody>
      </p:sp>
    </p:spTree>
    <p:extLst>
      <p:ext uri="{BB962C8B-B14F-4D97-AF65-F5344CB8AC3E}">
        <p14:creationId xmlns:p14="http://schemas.microsoft.com/office/powerpoint/2010/main" val="10649854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Freeform 406"/>
          <p:cNvSpPr>
            <a:spLocks/>
          </p:cNvSpPr>
          <p:nvPr/>
        </p:nvSpPr>
        <p:spPr bwMode="auto">
          <a:xfrm>
            <a:off x="4751388" y="706438"/>
            <a:ext cx="3894137" cy="3192462"/>
          </a:xfrm>
          <a:custGeom>
            <a:avLst/>
            <a:gdLst>
              <a:gd name="T0" fmla="*/ 2147483646 w 2453"/>
              <a:gd name="T1" fmla="*/ 2147483646 h 2011"/>
              <a:gd name="T2" fmla="*/ 2147483646 w 2453"/>
              <a:gd name="T3" fmla="*/ 2147483646 h 2011"/>
              <a:gd name="T4" fmla="*/ 2147483646 w 2453"/>
              <a:gd name="T5" fmla="*/ 2147483646 h 2011"/>
              <a:gd name="T6" fmla="*/ 2147483646 w 2453"/>
              <a:gd name="T7" fmla="*/ 2147483646 h 2011"/>
              <a:gd name="T8" fmla="*/ 2147483646 w 2453"/>
              <a:gd name="T9" fmla="*/ 2147483646 h 2011"/>
              <a:gd name="T10" fmla="*/ 2147483646 w 2453"/>
              <a:gd name="T11" fmla="*/ 2147483646 h 2011"/>
              <a:gd name="T12" fmla="*/ 2147483646 w 2453"/>
              <a:gd name="T13" fmla="*/ 2147483646 h 2011"/>
              <a:gd name="T14" fmla="*/ 2147483646 w 2453"/>
              <a:gd name="T15" fmla="*/ 2147483646 h 2011"/>
              <a:gd name="T16" fmla="*/ 2147483646 w 2453"/>
              <a:gd name="T17" fmla="*/ 2147483646 h 2011"/>
              <a:gd name="T18" fmla="*/ 2147483646 w 2453"/>
              <a:gd name="T19" fmla="*/ 2147483646 h 2011"/>
              <a:gd name="T20" fmla="*/ 2147483646 w 2453"/>
              <a:gd name="T21" fmla="*/ 2147483646 h 2011"/>
              <a:gd name="T22" fmla="*/ 2147483646 w 2453"/>
              <a:gd name="T23" fmla="*/ 2147483646 h 2011"/>
              <a:gd name="T24" fmla="*/ 2147483646 w 2453"/>
              <a:gd name="T25" fmla="*/ 2147483646 h 2011"/>
              <a:gd name="T26" fmla="*/ 2147483646 w 2453"/>
              <a:gd name="T27" fmla="*/ 2147483646 h 2011"/>
              <a:gd name="T28" fmla="*/ 2147483646 w 2453"/>
              <a:gd name="T29" fmla="*/ 2147483646 h 2011"/>
              <a:gd name="T30" fmla="*/ 2147483646 w 2453"/>
              <a:gd name="T31" fmla="*/ 2147483646 h 2011"/>
              <a:gd name="T32" fmla="*/ 2147483646 w 2453"/>
              <a:gd name="T33" fmla="*/ 2147483646 h 2011"/>
              <a:gd name="T34" fmla="*/ 2147483646 w 2453"/>
              <a:gd name="T35" fmla="*/ 2147483646 h 2011"/>
              <a:gd name="T36" fmla="*/ 2147483646 w 2453"/>
              <a:gd name="T37" fmla="*/ 2147483646 h 2011"/>
              <a:gd name="T38" fmla="*/ 2147483646 w 2453"/>
              <a:gd name="T39" fmla="*/ 2147483646 h 2011"/>
              <a:gd name="T40" fmla="*/ 2147483646 w 2453"/>
              <a:gd name="T41" fmla="*/ 2147483646 h 2011"/>
              <a:gd name="T42" fmla="*/ 2147483646 w 2453"/>
              <a:gd name="T43" fmla="*/ 2147483646 h 2011"/>
              <a:gd name="T44" fmla="*/ 2147483646 w 2453"/>
              <a:gd name="T45" fmla="*/ 2147483646 h 2011"/>
              <a:gd name="T46" fmla="*/ 2147483646 w 2453"/>
              <a:gd name="T47" fmla="*/ 2147483646 h 201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453" h="2011">
                <a:moveTo>
                  <a:pt x="84" y="632"/>
                </a:moveTo>
                <a:cubicBezTo>
                  <a:pt x="51" y="704"/>
                  <a:pt x="28" y="747"/>
                  <a:pt x="16" y="809"/>
                </a:cubicBezTo>
                <a:cubicBezTo>
                  <a:pt x="4" y="871"/>
                  <a:pt x="0" y="949"/>
                  <a:pt x="9" y="1005"/>
                </a:cubicBezTo>
                <a:cubicBezTo>
                  <a:pt x="18" y="1061"/>
                  <a:pt x="44" y="1087"/>
                  <a:pt x="70" y="1147"/>
                </a:cubicBezTo>
                <a:cubicBezTo>
                  <a:pt x="96" y="1207"/>
                  <a:pt x="130" y="1314"/>
                  <a:pt x="165" y="1364"/>
                </a:cubicBezTo>
                <a:cubicBezTo>
                  <a:pt x="200" y="1414"/>
                  <a:pt x="216" y="1402"/>
                  <a:pt x="280" y="1446"/>
                </a:cubicBezTo>
                <a:cubicBezTo>
                  <a:pt x="344" y="1490"/>
                  <a:pt x="404" y="1587"/>
                  <a:pt x="549" y="1627"/>
                </a:cubicBezTo>
                <a:cubicBezTo>
                  <a:pt x="694" y="1667"/>
                  <a:pt x="987" y="1631"/>
                  <a:pt x="1152" y="1687"/>
                </a:cubicBezTo>
                <a:cubicBezTo>
                  <a:pt x="1317" y="1743"/>
                  <a:pt x="1455" y="1919"/>
                  <a:pt x="1542" y="1965"/>
                </a:cubicBezTo>
                <a:cubicBezTo>
                  <a:pt x="1629" y="2011"/>
                  <a:pt x="1610" y="1968"/>
                  <a:pt x="1675" y="1965"/>
                </a:cubicBezTo>
                <a:cubicBezTo>
                  <a:pt x="1740" y="1962"/>
                  <a:pt x="1816" y="1974"/>
                  <a:pt x="1933" y="1945"/>
                </a:cubicBezTo>
                <a:cubicBezTo>
                  <a:pt x="2050" y="1916"/>
                  <a:pt x="2299" y="1866"/>
                  <a:pt x="2376" y="1793"/>
                </a:cubicBezTo>
                <a:cubicBezTo>
                  <a:pt x="2453" y="1720"/>
                  <a:pt x="2410" y="1591"/>
                  <a:pt x="2396" y="1508"/>
                </a:cubicBezTo>
                <a:cubicBezTo>
                  <a:pt x="2382" y="1425"/>
                  <a:pt x="2301" y="1408"/>
                  <a:pt x="2293" y="1297"/>
                </a:cubicBezTo>
                <a:cubicBezTo>
                  <a:pt x="2285" y="1186"/>
                  <a:pt x="2339" y="950"/>
                  <a:pt x="2347" y="843"/>
                </a:cubicBezTo>
                <a:cubicBezTo>
                  <a:pt x="2355" y="736"/>
                  <a:pt x="2368" y="717"/>
                  <a:pt x="2340" y="653"/>
                </a:cubicBezTo>
                <a:cubicBezTo>
                  <a:pt x="2312" y="589"/>
                  <a:pt x="2247" y="537"/>
                  <a:pt x="2177" y="456"/>
                </a:cubicBezTo>
                <a:cubicBezTo>
                  <a:pt x="2107" y="375"/>
                  <a:pt x="2016" y="235"/>
                  <a:pt x="1920" y="165"/>
                </a:cubicBezTo>
                <a:cubicBezTo>
                  <a:pt x="1824" y="95"/>
                  <a:pt x="1716" y="61"/>
                  <a:pt x="1601" y="36"/>
                </a:cubicBezTo>
                <a:cubicBezTo>
                  <a:pt x="1486" y="11"/>
                  <a:pt x="1343" y="0"/>
                  <a:pt x="1229" y="16"/>
                </a:cubicBezTo>
                <a:cubicBezTo>
                  <a:pt x="1115" y="32"/>
                  <a:pt x="1042" y="90"/>
                  <a:pt x="917" y="131"/>
                </a:cubicBezTo>
                <a:cubicBezTo>
                  <a:pt x="792" y="172"/>
                  <a:pt x="595" y="219"/>
                  <a:pt x="477" y="260"/>
                </a:cubicBezTo>
                <a:cubicBezTo>
                  <a:pt x="359" y="301"/>
                  <a:pt x="280" y="311"/>
                  <a:pt x="212" y="375"/>
                </a:cubicBezTo>
                <a:cubicBezTo>
                  <a:pt x="144" y="439"/>
                  <a:pt x="117" y="560"/>
                  <a:pt x="84" y="632"/>
                </a:cubicBezTo>
                <a:close/>
              </a:path>
            </a:pathLst>
          </a:custGeom>
          <a:solidFill>
            <a:srgbClr val="00CCFF"/>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7045" name="Rectangle 2"/>
          <p:cNvSpPr>
            <a:spLocks noGrp="1" noChangeArrowheads="1"/>
          </p:cNvSpPr>
          <p:nvPr>
            <p:ph type="title"/>
          </p:nvPr>
        </p:nvSpPr>
        <p:spPr>
          <a:xfrm>
            <a:off x="533400" y="96838"/>
            <a:ext cx="8034338" cy="973137"/>
          </a:xfrm>
        </p:spPr>
        <p:txBody>
          <a:bodyPr/>
          <a:lstStyle/>
          <a:p>
            <a:pPr>
              <a:defRPr/>
            </a:pPr>
            <a:r>
              <a:rPr lang="en-US" sz="3200" dirty="0">
                <a:latin typeface="Gill Sans MT" charset="0"/>
                <a:cs typeface="+mj-cs"/>
              </a:rPr>
              <a:t>A day in the life: scenario</a:t>
            </a:r>
          </a:p>
        </p:txBody>
      </p:sp>
      <p:sp>
        <p:nvSpPr>
          <p:cNvPr id="99331" name="Freeform 3"/>
          <p:cNvSpPr>
            <a:spLocks/>
          </p:cNvSpPr>
          <p:nvPr/>
        </p:nvSpPr>
        <p:spPr bwMode="auto">
          <a:xfrm>
            <a:off x="611188" y="1273175"/>
            <a:ext cx="3554412" cy="2754313"/>
          </a:xfrm>
          <a:custGeom>
            <a:avLst/>
            <a:gdLst>
              <a:gd name="T0" fmla="*/ 2147483646 w 2406"/>
              <a:gd name="T1" fmla="*/ 2147483646 h 958"/>
              <a:gd name="T2" fmla="*/ 2147483646 w 2406"/>
              <a:gd name="T3" fmla="*/ 2147483646 h 958"/>
              <a:gd name="T4" fmla="*/ 2147483646 w 2406"/>
              <a:gd name="T5" fmla="*/ 2147483646 h 958"/>
              <a:gd name="T6" fmla="*/ 2147483646 w 2406"/>
              <a:gd name="T7" fmla="*/ 2147483646 h 958"/>
              <a:gd name="T8" fmla="*/ 2147483646 w 2406"/>
              <a:gd name="T9" fmla="*/ 2147483646 h 958"/>
              <a:gd name="T10" fmla="*/ 2147483646 w 2406"/>
              <a:gd name="T11" fmla="*/ 2147483646 h 958"/>
              <a:gd name="T12" fmla="*/ 2147483646 w 2406"/>
              <a:gd name="T13" fmla="*/ 2147483646 h 958"/>
              <a:gd name="T14" fmla="*/ 2147483646 w 2406"/>
              <a:gd name="T15" fmla="*/ 2147483646 h 958"/>
              <a:gd name="T16" fmla="*/ 2147483646 w 2406"/>
              <a:gd name="T17" fmla="*/ 2147483646 h 958"/>
              <a:gd name="T18" fmla="*/ 2147483646 w 2406"/>
              <a:gd name="T19" fmla="*/ 2147483646 h 958"/>
              <a:gd name="T20" fmla="*/ 2147483646 w 2406"/>
              <a:gd name="T21" fmla="*/ 2147483646 h 958"/>
              <a:gd name="T22" fmla="*/ 2147483646 w 2406"/>
              <a:gd name="T23" fmla="*/ 2147483646 h 958"/>
              <a:gd name="T24" fmla="*/ 2147483646 w 2406"/>
              <a:gd name="T25" fmla="*/ 2147483646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99332" name="Group 4"/>
          <p:cNvGrpSpPr>
            <a:grpSpLocks/>
          </p:cNvGrpSpPr>
          <p:nvPr/>
        </p:nvGrpSpPr>
        <p:grpSpPr bwMode="auto">
          <a:xfrm>
            <a:off x="5383213" y="2679700"/>
            <a:ext cx="757237" cy="379413"/>
            <a:chOff x="2466" y="2026"/>
            <a:chExt cx="477" cy="282"/>
          </a:xfrm>
        </p:grpSpPr>
        <p:sp>
          <p:nvSpPr>
            <p:cNvPr id="99604" name="Oval 5"/>
            <p:cNvSpPr>
              <a:spLocks noChangeArrowheads="1"/>
            </p:cNvSpPr>
            <p:nvPr/>
          </p:nvSpPr>
          <p:spPr bwMode="auto">
            <a:xfrm>
              <a:off x="2466" y="2168"/>
              <a:ext cx="476" cy="14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99605" name="Line 6"/>
            <p:cNvSpPr>
              <a:spLocks noChangeShapeType="1"/>
            </p:cNvSpPr>
            <p:nvPr/>
          </p:nvSpPr>
          <p:spPr bwMode="auto">
            <a:xfrm>
              <a:off x="2470" y="2125"/>
              <a:ext cx="1" cy="8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606" name="Rectangle 7"/>
            <p:cNvSpPr>
              <a:spLocks noChangeArrowheads="1"/>
            </p:cNvSpPr>
            <p:nvPr/>
          </p:nvSpPr>
          <p:spPr bwMode="auto">
            <a:xfrm>
              <a:off x="2470" y="2125"/>
              <a:ext cx="472" cy="111"/>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solidFill>
                  <a:srgbClr val="000000"/>
                </a:solidFill>
                <a:latin typeface="Times New Roman" charset="0"/>
              </a:endParaRPr>
            </a:p>
          </p:txBody>
        </p:sp>
        <p:sp>
          <p:nvSpPr>
            <p:cNvPr id="99607" name="Oval 8"/>
            <p:cNvSpPr>
              <a:spLocks noChangeArrowheads="1"/>
            </p:cNvSpPr>
            <p:nvPr/>
          </p:nvSpPr>
          <p:spPr bwMode="auto">
            <a:xfrm>
              <a:off x="2466" y="2026"/>
              <a:ext cx="476" cy="16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grpSp>
          <p:nvGrpSpPr>
            <p:cNvPr id="99608" name="Group 9"/>
            <p:cNvGrpSpPr>
              <a:grpSpLocks/>
            </p:cNvGrpSpPr>
            <p:nvPr/>
          </p:nvGrpSpPr>
          <p:grpSpPr bwMode="auto">
            <a:xfrm>
              <a:off x="2581" y="2061"/>
              <a:ext cx="236" cy="94"/>
              <a:chOff x="2848" y="848"/>
              <a:chExt cx="140" cy="98"/>
            </a:xfrm>
          </p:grpSpPr>
          <p:sp>
            <p:nvSpPr>
              <p:cNvPr id="99615" name="Line 10"/>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616" name="Line 11"/>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617" name="Line 12"/>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9609" name="Group 13"/>
            <p:cNvGrpSpPr>
              <a:grpSpLocks/>
            </p:cNvGrpSpPr>
            <p:nvPr/>
          </p:nvGrpSpPr>
          <p:grpSpPr bwMode="auto">
            <a:xfrm flipV="1">
              <a:off x="2581" y="2060"/>
              <a:ext cx="236" cy="94"/>
              <a:chOff x="2848" y="848"/>
              <a:chExt cx="140" cy="98"/>
            </a:xfrm>
          </p:grpSpPr>
          <p:sp>
            <p:nvSpPr>
              <p:cNvPr id="99612" name="Line 14"/>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613" name="Line 15"/>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614" name="Line 16"/>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99610" name="Line 17"/>
            <p:cNvSpPr>
              <a:spLocks noChangeShapeType="1"/>
            </p:cNvSpPr>
            <p:nvPr/>
          </p:nvSpPr>
          <p:spPr bwMode="auto">
            <a:xfrm flipH="1">
              <a:off x="2942" y="2109"/>
              <a:ext cx="1" cy="12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611" name="Line 18"/>
            <p:cNvSpPr>
              <a:spLocks noChangeShapeType="1"/>
            </p:cNvSpPr>
            <p:nvPr/>
          </p:nvSpPr>
          <p:spPr bwMode="auto">
            <a:xfrm flipH="1">
              <a:off x="2466" y="2117"/>
              <a:ext cx="1" cy="12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9333" name="Group 19"/>
          <p:cNvGrpSpPr>
            <a:grpSpLocks/>
          </p:cNvGrpSpPr>
          <p:nvPr/>
        </p:nvGrpSpPr>
        <p:grpSpPr bwMode="auto">
          <a:xfrm>
            <a:off x="6748463" y="2425700"/>
            <a:ext cx="757237" cy="379413"/>
            <a:chOff x="2466" y="2026"/>
            <a:chExt cx="477" cy="282"/>
          </a:xfrm>
        </p:grpSpPr>
        <p:sp>
          <p:nvSpPr>
            <p:cNvPr id="99590" name="Oval 20"/>
            <p:cNvSpPr>
              <a:spLocks noChangeArrowheads="1"/>
            </p:cNvSpPr>
            <p:nvPr/>
          </p:nvSpPr>
          <p:spPr bwMode="auto">
            <a:xfrm>
              <a:off x="2466" y="2168"/>
              <a:ext cx="476" cy="14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99591" name="Line 21"/>
            <p:cNvSpPr>
              <a:spLocks noChangeShapeType="1"/>
            </p:cNvSpPr>
            <p:nvPr/>
          </p:nvSpPr>
          <p:spPr bwMode="auto">
            <a:xfrm>
              <a:off x="2470" y="2125"/>
              <a:ext cx="1" cy="8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92" name="Rectangle 22"/>
            <p:cNvSpPr>
              <a:spLocks noChangeArrowheads="1"/>
            </p:cNvSpPr>
            <p:nvPr/>
          </p:nvSpPr>
          <p:spPr bwMode="auto">
            <a:xfrm>
              <a:off x="2470" y="2125"/>
              <a:ext cx="472" cy="111"/>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solidFill>
                  <a:srgbClr val="000000"/>
                </a:solidFill>
                <a:latin typeface="Times New Roman" charset="0"/>
              </a:endParaRPr>
            </a:p>
          </p:txBody>
        </p:sp>
        <p:sp>
          <p:nvSpPr>
            <p:cNvPr id="99593" name="Oval 23"/>
            <p:cNvSpPr>
              <a:spLocks noChangeArrowheads="1"/>
            </p:cNvSpPr>
            <p:nvPr/>
          </p:nvSpPr>
          <p:spPr bwMode="auto">
            <a:xfrm>
              <a:off x="2466" y="2026"/>
              <a:ext cx="476" cy="16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grpSp>
          <p:nvGrpSpPr>
            <p:cNvPr id="99594" name="Group 24"/>
            <p:cNvGrpSpPr>
              <a:grpSpLocks/>
            </p:cNvGrpSpPr>
            <p:nvPr/>
          </p:nvGrpSpPr>
          <p:grpSpPr bwMode="auto">
            <a:xfrm>
              <a:off x="2581" y="2061"/>
              <a:ext cx="236" cy="94"/>
              <a:chOff x="2848" y="848"/>
              <a:chExt cx="140" cy="98"/>
            </a:xfrm>
          </p:grpSpPr>
          <p:sp>
            <p:nvSpPr>
              <p:cNvPr id="99601" name="Line 25"/>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602" name="Line 26"/>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603" name="Line 27"/>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9595" name="Group 28"/>
            <p:cNvGrpSpPr>
              <a:grpSpLocks/>
            </p:cNvGrpSpPr>
            <p:nvPr/>
          </p:nvGrpSpPr>
          <p:grpSpPr bwMode="auto">
            <a:xfrm flipV="1">
              <a:off x="2581" y="2060"/>
              <a:ext cx="236" cy="94"/>
              <a:chOff x="2848" y="848"/>
              <a:chExt cx="140" cy="98"/>
            </a:xfrm>
          </p:grpSpPr>
          <p:sp>
            <p:nvSpPr>
              <p:cNvPr id="99598" name="Line 29"/>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99" name="Line 30"/>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600" name="Line 31"/>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99596" name="Line 32"/>
            <p:cNvSpPr>
              <a:spLocks noChangeShapeType="1"/>
            </p:cNvSpPr>
            <p:nvPr/>
          </p:nvSpPr>
          <p:spPr bwMode="auto">
            <a:xfrm flipH="1">
              <a:off x="2942" y="2109"/>
              <a:ext cx="1" cy="12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97" name="Line 33"/>
            <p:cNvSpPr>
              <a:spLocks noChangeShapeType="1"/>
            </p:cNvSpPr>
            <p:nvPr/>
          </p:nvSpPr>
          <p:spPr bwMode="auto">
            <a:xfrm flipH="1">
              <a:off x="2466" y="2117"/>
              <a:ext cx="1" cy="12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99334" name="Text Box 34"/>
          <p:cNvSpPr txBox="1">
            <a:spLocks noChangeArrowheads="1"/>
          </p:cNvSpPr>
          <p:nvPr/>
        </p:nvSpPr>
        <p:spPr bwMode="auto">
          <a:xfrm>
            <a:off x="5364163" y="1762125"/>
            <a:ext cx="18113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600">
                <a:solidFill>
                  <a:srgbClr val="000000"/>
                </a:solidFill>
                <a:latin typeface="Arial" charset="0"/>
              </a:rPr>
              <a:t>Comcast network </a:t>
            </a:r>
          </a:p>
          <a:p>
            <a:pPr eaLnBrk="1" hangingPunct="1">
              <a:spcBef>
                <a:spcPct val="0"/>
              </a:spcBef>
              <a:buFontTx/>
              <a:buNone/>
            </a:pPr>
            <a:r>
              <a:rPr lang="en-US" altLang="en-US" sz="1600">
                <a:solidFill>
                  <a:srgbClr val="000000"/>
                </a:solidFill>
                <a:latin typeface="Arial" charset="0"/>
              </a:rPr>
              <a:t>68.80.0.0/13</a:t>
            </a:r>
          </a:p>
        </p:txBody>
      </p:sp>
      <p:sp>
        <p:nvSpPr>
          <p:cNvPr id="99335" name="Line 36"/>
          <p:cNvSpPr>
            <a:spLocks noChangeShapeType="1"/>
          </p:cNvSpPr>
          <p:nvPr/>
        </p:nvSpPr>
        <p:spPr bwMode="auto">
          <a:xfrm flipV="1">
            <a:off x="3613150" y="2344738"/>
            <a:ext cx="155575"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36" name="Line 43"/>
          <p:cNvSpPr>
            <a:spLocks noChangeShapeType="1"/>
          </p:cNvSpPr>
          <p:nvPr/>
        </p:nvSpPr>
        <p:spPr bwMode="auto">
          <a:xfrm flipV="1">
            <a:off x="2503488" y="2517775"/>
            <a:ext cx="6953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37" name="Line 44"/>
          <p:cNvSpPr>
            <a:spLocks noChangeShapeType="1"/>
          </p:cNvSpPr>
          <p:nvPr/>
        </p:nvSpPr>
        <p:spPr bwMode="auto">
          <a:xfrm flipV="1">
            <a:off x="3762375" y="2201863"/>
            <a:ext cx="138113" cy="1428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99338" name="Line 48"/>
          <p:cNvSpPr>
            <a:spLocks noChangeShapeType="1"/>
          </p:cNvSpPr>
          <p:nvPr/>
        </p:nvSpPr>
        <p:spPr bwMode="auto">
          <a:xfrm flipV="1">
            <a:off x="3117850" y="2736850"/>
            <a:ext cx="512763" cy="612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9339" name="Group 49"/>
          <p:cNvGrpSpPr>
            <a:grpSpLocks/>
          </p:cNvGrpSpPr>
          <p:nvPr/>
        </p:nvGrpSpPr>
        <p:grpSpPr bwMode="auto">
          <a:xfrm>
            <a:off x="2598738" y="3365500"/>
            <a:ext cx="987425" cy="479425"/>
            <a:chOff x="1118" y="1621"/>
            <a:chExt cx="622" cy="302"/>
          </a:xfrm>
        </p:grpSpPr>
        <p:sp>
          <p:nvSpPr>
            <p:cNvPr id="99573" name="Rectangle 50"/>
            <p:cNvSpPr>
              <a:spLocks noChangeArrowheads="1"/>
            </p:cNvSpPr>
            <p:nvPr/>
          </p:nvSpPr>
          <p:spPr bwMode="auto">
            <a:xfrm>
              <a:off x="1578" y="1789"/>
              <a:ext cx="162" cy="44"/>
            </a:xfrm>
            <a:prstGeom prst="rect">
              <a:avLst/>
            </a:prstGeom>
            <a:solidFill>
              <a:srgbClr val="C0C0C0"/>
            </a:solidFill>
            <a:ln w="9525">
              <a:solidFill>
                <a:srgbClr val="000000"/>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99574" name="Rectangle 51"/>
            <p:cNvSpPr>
              <a:spLocks noChangeArrowheads="1"/>
            </p:cNvSpPr>
            <p:nvPr/>
          </p:nvSpPr>
          <p:spPr bwMode="auto">
            <a:xfrm rot="-2700000">
              <a:off x="1336" y="1621"/>
              <a:ext cx="162" cy="44"/>
            </a:xfrm>
            <a:prstGeom prst="rect">
              <a:avLst/>
            </a:prstGeom>
            <a:solidFill>
              <a:srgbClr val="C0C0C0"/>
            </a:solidFill>
            <a:ln w="9525">
              <a:solidFill>
                <a:srgbClr val="000000"/>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grpSp>
          <p:nvGrpSpPr>
            <p:cNvPr id="99575" name="Group 52"/>
            <p:cNvGrpSpPr>
              <a:grpSpLocks/>
            </p:cNvGrpSpPr>
            <p:nvPr/>
          </p:nvGrpSpPr>
          <p:grpSpPr bwMode="auto">
            <a:xfrm>
              <a:off x="1118" y="1684"/>
              <a:ext cx="477" cy="239"/>
              <a:chOff x="2466" y="2026"/>
              <a:chExt cx="477" cy="282"/>
            </a:xfrm>
          </p:grpSpPr>
          <p:sp>
            <p:nvSpPr>
              <p:cNvPr id="99576" name="Oval 53"/>
              <p:cNvSpPr>
                <a:spLocks noChangeArrowheads="1"/>
              </p:cNvSpPr>
              <p:nvPr/>
            </p:nvSpPr>
            <p:spPr bwMode="auto">
              <a:xfrm>
                <a:off x="2466" y="2168"/>
                <a:ext cx="476" cy="14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99577" name="Line 54"/>
              <p:cNvSpPr>
                <a:spLocks noChangeShapeType="1"/>
              </p:cNvSpPr>
              <p:nvPr/>
            </p:nvSpPr>
            <p:spPr bwMode="auto">
              <a:xfrm>
                <a:off x="2470" y="2125"/>
                <a:ext cx="1" cy="8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78" name="Rectangle 55"/>
              <p:cNvSpPr>
                <a:spLocks noChangeArrowheads="1"/>
              </p:cNvSpPr>
              <p:nvPr/>
            </p:nvSpPr>
            <p:spPr bwMode="auto">
              <a:xfrm>
                <a:off x="2470" y="2125"/>
                <a:ext cx="472" cy="111"/>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solidFill>
                    <a:srgbClr val="000000"/>
                  </a:solidFill>
                  <a:latin typeface="Times New Roman" charset="0"/>
                </a:endParaRPr>
              </a:p>
            </p:txBody>
          </p:sp>
          <p:sp>
            <p:nvSpPr>
              <p:cNvPr id="99579" name="Oval 56"/>
              <p:cNvSpPr>
                <a:spLocks noChangeArrowheads="1"/>
              </p:cNvSpPr>
              <p:nvPr/>
            </p:nvSpPr>
            <p:spPr bwMode="auto">
              <a:xfrm>
                <a:off x="2466" y="2026"/>
                <a:ext cx="476" cy="16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grpSp>
            <p:nvGrpSpPr>
              <p:cNvPr id="99580" name="Group 57"/>
              <p:cNvGrpSpPr>
                <a:grpSpLocks/>
              </p:cNvGrpSpPr>
              <p:nvPr/>
            </p:nvGrpSpPr>
            <p:grpSpPr bwMode="auto">
              <a:xfrm>
                <a:off x="2581" y="2061"/>
                <a:ext cx="236" cy="94"/>
                <a:chOff x="2848" y="848"/>
                <a:chExt cx="140" cy="98"/>
              </a:xfrm>
            </p:grpSpPr>
            <p:sp>
              <p:nvSpPr>
                <p:cNvPr id="99587" name="Line 58"/>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88" name="Line 59"/>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89" name="Line 60"/>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9581" name="Group 61"/>
              <p:cNvGrpSpPr>
                <a:grpSpLocks/>
              </p:cNvGrpSpPr>
              <p:nvPr/>
            </p:nvGrpSpPr>
            <p:grpSpPr bwMode="auto">
              <a:xfrm flipV="1">
                <a:off x="2581" y="2060"/>
                <a:ext cx="236" cy="94"/>
                <a:chOff x="2848" y="848"/>
                <a:chExt cx="140" cy="98"/>
              </a:xfrm>
            </p:grpSpPr>
            <p:sp>
              <p:nvSpPr>
                <p:cNvPr id="99584" name="Line 62"/>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85" name="Line 63"/>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86" name="Line 64"/>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99582" name="Line 65"/>
              <p:cNvSpPr>
                <a:spLocks noChangeShapeType="1"/>
              </p:cNvSpPr>
              <p:nvPr/>
            </p:nvSpPr>
            <p:spPr bwMode="auto">
              <a:xfrm flipH="1">
                <a:off x="2942" y="2109"/>
                <a:ext cx="1" cy="12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83" name="Line 66"/>
              <p:cNvSpPr>
                <a:spLocks noChangeShapeType="1"/>
              </p:cNvSpPr>
              <p:nvPr/>
            </p:nvSpPr>
            <p:spPr bwMode="auto">
              <a:xfrm flipH="1">
                <a:off x="2466" y="2117"/>
                <a:ext cx="1" cy="12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99340" name="Line 68"/>
          <p:cNvSpPr>
            <a:spLocks noChangeShapeType="1"/>
          </p:cNvSpPr>
          <p:nvPr/>
        </p:nvSpPr>
        <p:spPr bwMode="auto">
          <a:xfrm flipV="1">
            <a:off x="3589338" y="2930525"/>
            <a:ext cx="1819275" cy="7334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9341" name="Group 69"/>
          <p:cNvGrpSpPr>
            <a:grpSpLocks/>
          </p:cNvGrpSpPr>
          <p:nvPr/>
        </p:nvGrpSpPr>
        <p:grpSpPr bwMode="auto">
          <a:xfrm>
            <a:off x="7405688" y="3341688"/>
            <a:ext cx="757237" cy="379412"/>
            <a:chOff x="2466" y="2026"/>
            <a:chExt cx="477" cy="282"/>
          </a:xfrm>
        </p:grpSpPr>
        <p:sp>
          <p:nvSpPr>
            <p:cNvPr id="99559" name="Oval 70"/>
            <p:cNvSpPr>
              <a:spLocks noChangeArrowheads="1"/>
            </p:cNvSpPr>
            <p:nvPr/>
          </p:nvSpPr>
          <p:spPr bwMode="auto">
            <a:xfrm>
              <a:off x="2466" y="2168"/>
              <a:ext cx="476" cy="14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99560" name="Line 71"/>
            <p:cNvSpPr>
              <a:spLocks noChangeShapeType="1"/>
            </p:cNvSpPr>
            <p:nvPr/>
          </p:nvSpPr>
          <p:spPr bwMode="auto">
            <a:xfrm>
              <a:off x="2470" y="2125"/>
              <a:ext cx="1" cy="8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61" name="Rectangle 72"/>
            <p:cNvSpPr>
              <a:spLocks noChangeArrowheads="1"/>
            </p:cNvSpPr>
            <p:nvPr/>
          </p:nvSpPr>
          <p:spPr bwMode="auto">
            <a:xfrm>
              <a:off x="2470" y="2125"/>
              <a:ext cx="472" cy="111"/>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solidFill>
                  <a:srgbClr val="000000"/>
                </a:solidFill>
                <a:latin typeface="Times New Roman" charset="0"/>
              </a:endParaRPr>
            </a:p>
          </p:txBody>
        </p:sp>
        <p:sp>
          <p:nvSpPr>
            <p:cNvPr id="99562" name="Oval 73"/>
            <p:cNvSpPr>
              <a:spLocks noChangeArrowheads="1"/>
            </p:cNvSpPr>
            <p:nvPr/>
          </p:nvSpPr>
          <p:spPr bwMode="auto">
            <a:xfrm>
              <a:off x="2466" y="2026"/>
              <a:ext cx="476" cy="16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grpSp>
          <p:nvGrpSpPr>
            <p:cNvPr id="99563" name="Group 74"/>
            <p:cNvGrpSpPr>
              <a:grpSpLocks/>
            </p:cNvGrpSpPr>
            <p:nvPr/>
          </p:nvGrpSpPr>
          <p:grpSpPr bwMode="auto">
            <a:xfrm>
              <a:off x="2581" y="2061"/>
              <a:ext cx="236" cy="94"/>
              <a:chOff x="2848" y="848"/>
              <a:chExt cx="140" cy="98"/>
            </a:xfrm>
          </p:grpSpPr>
          <p:sp>
            <p:nvSpPr>
              <p:cNvPr id="99570" name="Line 75"/>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71" name="Line 76"/>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72" name="Line 77"/>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9564" name="Group 78"/>
            <p:cNvGrpSpPr>
              <a:grpSpLocks/>
            </p:cNvGrpSpPr>
            <p:nvPr/>
          </p:nvGrpSpPr>
          <p:grpSpPr bwMode="auto">
            <a:xfrm flipV="1">
              <a:off x="2581" y="2060"/>
              <a:ext cx="236" cy="94"/>
              <a:chOff x="2848" y="848"/>
              <a:chExt cx="140" cy="98"/>
            </a:xfrm>
          </p:grpSpPr>
          <p:sp>
            <p:nvSpPr>
              <p:cNvPr id="99567" name="Line 79"/>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68" name="Line 80"/>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69" name="Line 81"/>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99565" name="Line 82"/>
            <p:cNvSpPr>
              <a:spLocks noChangeShapeType="1"/>
            </p:cNvSpPr>
            <p:nvPr/>
          </p:nvSpPr>
          <p:spPr bwMode="auto">
            <a:xfrm flipH="1">
              <a:off x="2942" y="2109"/>
              <a:ext cx="1" cy="12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66" name="Line 83"/>
            <p:cNvSpPr>
              <a:spLocks noChangeShapeType="1"/>
            </p:cNvSpPr>
            <p:nvPr/>
          </p:nvSpPr>
          <p:spPr bwMode="auto">
            <a:xfrm flipH="1">
              <a:off x="2466" y="2117"/>
              <a:ext cx="1" cy="12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99342" name="Line 93"/>
          <p:cNvSpPr>
            <a:spLocks noChangeShapeType="1"/>
          </p:cNvSpPr>
          <p:nvPr/>
        </p:nvSpPr>
        <p:spPr bwMode="auto">
          <a:xfrm flipH="1">
            <a:off x="7124700" y="2166938"/>
            <a:ext cx="260350" cy="2587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43" name="Freeform 94"/>
          <p:cNvSpPr>
            <a:spLocks/>
          </p:cNvSpPr>
          <p:nvPr/>
        </p:nvSpPr>
        <p:spPr bwMode="auto">
          <a:xfrm>
            <a:off x="1089025" y="4146550"/>
            <a:ext cx="6419850" cy="1620838"/>
          </a:xfrm>
          <a:custGeom>
            <a:avLst/>
            <a:gdLst>
              <a:gd name="T0" fmla="*/ 2147483646 w 2406"/>
              <a:gd name="T1" fmla="*/ 2147483646 h 958"/>
              <a:gd name="T2" fmla="*/ 2147483646 w 2406"/>
              <a:gd name="T3" fmla="*/ 2147483646 h 958"/>
              <a:gd name="T4" fmla="*/ 2147483646 w 2406"/>
              <a:gd name="T5" fmla="*/ 2147483646 h 958"/>
              <a:gd name="T6" fmla="*/ 2147483646 w 2406"/>
              <a:gd name="T7" fmla="*/ 2147483646 h 958"/>
              <a:gd name="T8" fmla="*/ 2147483646 w 2406"/>
              <a:gd name="T9" fmla="*/ 2147483646 h 958"/>
              <a:gd name="T10" fmla="*/ 2147483646 w 2406"/>
              <a:gd name="T11" fmla="*/ 2147483646 h 958"/>
              <a:gd name="T12" fmla="*/ 2147483646 w 2406"/>
              <a:gd name="T13" fmla="*/ 2147483646 h 958"/>
              <a:gd name="T14" fmla="*/ 2147483646 w 2406"/>
              <a:gd name="T15" fmla="*/ 2147483646 h 958"/>
              <a:gd name="T16" fmla="*/ 2147483646 w 2406"/>
              <a:gd name="T17" fmla="*/ 2147483646 h 958"/>
              <a:gd name="T18" fmla="*/ 2147483646 w 2406"/>
              <a:gd name="T19" fmla="*/ 2147483646 h 958"/>
              <a:gd name="T20" fmla="*/ 2147483646 w 2406"/>
              <a:gd name="T21" fmla="*/ 2147483646 h 958"/>
              <a:gd name="T22" fmla="*/ 2147483646 w 2406"/>
              <a:gd name="T23" fmla="*/ 2147483646 h 958"/>
              <a:gd name="T24" fmla="*/ 2147483646 w 2406"/>
              <a:gd name="T25" fmla="*/ 2147483646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99344" name="Group 110"/>
          <p:cNvGrpSpPr>
            <a:grpSpLocks/>
          </p:cNvGrpSpPr>
          <p:nvPr/>
        </p:nvGrpSpPr>
        <p:grpSpPr bwMode="auto">
          <a:xfrm>
            <a:off x="4025900" y="4724400"/>
            <a:ext cx="757238" cy="379413"/>
            <a:chOff x="2466" y="2026"/>
            <a:chExt cx="477" cy="282"/>
          </a:xfrm>
        </p:grpSpPr>
        <p:sp>
          <p:nvSpPr>
            <p:cNvPr id="99545" name="Oval 111"/>
            <p:cNvSpPr>
              <a:spLocks noChangeArrowheads="1"/>
            </p:cNvSpPr>
            <p:nvPr/>
          </p:nvSpPr>
          <p:spPr bwMode="auto">
            <a:xfrm>
              <a:off x="2466" y="2168"/>
              <a:ext cx="476" cy="14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99546" name="Line 112"/>
            <p:cNvSpPr>
              <a:spLocks noChangeShapeType="1"/>
            </p:cNvSpPr>
            <p:nvPr/>
          </p:nvSpPr>
          <p:spPr bwMode="auto">
            <a:xfrm>
              <a:off x="2470" y="2125"/>
              <a:ext cx="1" cy="8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47" name="Rectangle 113"/>
            <p:cNvSpPr>
              <a:spLocks noChangeArrowheads="1"/>
            </p:cNvSpPr>
            <p:nvPr/>
          </p:nvSpPr>
          <p:spPr bwMode="auto">
            <a:xfrm>
              <a:off x="2470" y="2125"/>
              <a:ext cx="472" cy="111"/>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solidFill>
                  <a:srgbClr val="000000"/>
                </a:solidFill>
                <a:latin typeface="Times New Roman" charset="0"/>
              </a:endParaRPr>
            </a:p>
          </p:txBody>
        </p:sp>
        <p:sp>
          <p:nvSpPr>
            <p:cNvPr id="99548" name="Oval 114"/>
            <p:cNvSpPr>
              <a:spLocks noChangeArrowheads="1"/>
            </p:cNvSpPr>
            <p:nvPr/>
          </p:nvSpPr>
          <p:spPr bwMode="auto">
            <a:xfrm>
              <a:off x="2466" y="2026"/>
              <a:ext cx="476" cy="16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grpSp>
          <p:nvGrpSpPr>
            <p:cNvPr id="99549" name="Group 115"/>
            <p:cNvGrpSpPr>
              <a:grpSpLocks/>
            </p:cNvGrpSpPr>
            <p:nvPr/>
          </p:nvGrpSpPr>
          <p:grpSpPr bwMode="auto">
            <a:xfrm>
              <a:off x="2581" y="2061"/>
              <a:ext cx="236" cy="94"/>
              <a:chOff x="2848" y="848"/>
              <a:chExt cx="140" cy="98"/>
            </a:xfrm>
          </p:grpSpPr>
          <p:sp>
            <p:nvSpPr>
              <p:cNvPr id="99556" name="Line 116"/>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57" name="Line 117"/>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58" name="Line 118"/>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9550" name="Group 119"/>
            <p:cNvGrpSpPr>
              <a:grpSpLocks/>
            </p:cNvGrpSpPr>
            <p:nvPr/>
          </p:nvGrpSpPr>
          <p:grpSpPr bwMode="auto">
            <a:xfrm flipV="1">
              <a:off x="2581" y="2060"/>
              <a:ext cx="236" cy="94"/>
              <a:chOff x="2848" y="848"/>
              <a:chExt cx="140" cy="98"/>
            </a:xfrm>
          </p:grpSpPr>
          <p:sp>
            <p:nvSpPr>
              <p:cNvPr id="99553" name="Line 120"/>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54" name="Line 121"/>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55" name="Line 122"/>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99551" name="Line 123"/>
            <p:cNvSpPr>
              <a:spLocks noChangeShapeType="1"/>
            </p:cNvSpPr>
            <p:nvPr/>
          </p:nvSpPr>
          <p:spPr bwMode="auto">
            <a:xfrm flipH="1">
              <a:off x="2942" y="2109"/>
              <a:ext cx="1" cy="12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52" name="Line 124"/>
            <p:cNvSpPr>
              <a:spLocks noChangeShapeType="1"/>
            </p:cNvSpPr>
            <p:nvPr/>
          </p:nvSpPr>
          <p:spPr bwMode="auto">
            <a:xfrm flipH="1">
              <a:off x="2466" y="2117"/>
              <a:ext cx="1" cy="12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99345" name="Line 134"/>
          <p:cNvSpPr>
            <a:spLocks noChangeShapeType="1"/>
          </p:cNvSpPr>
          <p:nvPr/>
        </p:nvSpPr>
        <p:spPr bwMode="auto">
          <a:xfrm flipV="1">
            <a:off x="4479925" y="3074988"/>
            <a:ext cx="1174750" cy="1651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46" name="Text Box 135"/>
          <p:cNvSpPr txBox="1">
            <a:spLocks noChangeArrowheads="1"/>
          </p:cNvSpPr>
          <p:nvPr/>
        </p:nvSpPr>
        <p:spPr bwMode="auto">
          <a:xfrm>
            <a:off x="5357813" y="5018088"/>
            <a:ext cx="18097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600">
                <a:solidFill>
                  <a:srgbClr val="000000"/>
                </a:solidFill>
                <a:latin typeface="Arial" charset="0"/>
              </a:rPr>
              <a:t>Google</a:t>
            </a:r>
            <a:r>
              <a:rPr lang="ja-JP" altLang="en-US" sz="1600">
                <a:solidFill>
                  <a:srgbClr val="000000"/>
                </a:solidFill>
                <a:latin typeface="Arial" charset="0"/>
              </a:rPr>
              <a:t>’</a:t>
            </a:r>
            <a:r>
              <a:rPr lang="en-US" altLang="ja-JP" sz="1600">
                <a:solidFill>
                  <a:srgbClr val="000000"/>
                </a:solidFill>
                <a:latin typeface="Arial" charset="0"/>
              </a:rPr>
              <a:t>s network </a:t>
            </a:r>
          </a:p>
          <a:p>
            <a:pPr eaLnBrk="1" hangingPunct="1">
              <a:spcBef>
                <a:spcPct val="0"/>
              </a:spcBef>
              <a:buFontTx/>
              <a:buNone/>
            </a:pPr>
            <a:r>
              <a:rPr lang="en-US" altLang="en-US" sz="1600">
                <a:solidFill>
                  <a:srgbClr val="000000"/>
                </a:solidFill>
                <a:latin typeface="Arial" charset="0"/>
              </a:rPr>
              <a:t>64.233.160.0/19 </a:t>
            </a:r>
          </a:p>
        </p:txBody>
      </p:sp>
      <p:sp>
        <p:nvSpPr>
          <p:cNvPr id="99347" name="Line 136"/>
          <p:cNvSpPr>
            <a:spLocks noChangeShapeType="1"/>
          </p:cNvSpPr>
          <p:nvPr/>
        </p:nvSpPr>
        <p:spPr bwMode="auto">
          <a:xfrm flipV="1">
            <a:off x="3059113" y="4894263"/>
            <a:ext cx="942975"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48" name="Text Box 137"/>
          <p:cNvSpPr txBox="1">
            <a:spLocks noChangeArrowheads="1"/>
          </p:cNvSpPr>
          <p:nvPr/>
        </p:nvSpPr>
        <p:spPr bwMode="auto">
          <a:xfrm>
            <a:off x="1971675" y="5286375"/>
            <a:ext cx="15954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600">
                <a:solidFill>
                  <a:srgbClr val="000000"/>
                </a:solidFill>
                <a:latin typeface="Arial" charset="0"/>
              </a:rPr>
              <a:t>64.233.169.105</a:t>
            </a:r>
          </a:p>
        </p:txBody>
      </p:sp>
      <p:sp>
        <p:nvSpPr>
          <p:cNvPr id="99349" name="Text Box 138"/>
          <p:cNvSpPr txBox="1">
            <a:spLocks noChangeArrowheads="1"/>
          </p:cNvSpPr>
          <p:nvPr/>
        </p:nvSpPr>
        <p:spPr bwMode="auto">
          <a:xfrm>
            <a:off x="1939925" y="4992688"/>
            <a:ext cx="1177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600">
                <a:solidFill>
                  <a:srgbClr val="000000"/>
                </a:solidFill>
                <a:latin typeface="Arial" charset="0"/>
              </a:rPr>
              <a:t>web server</a:t>
            </a:r>
          </a:p>
        </p:txBody>
      </p:sp>
      <p:sp>
        <p:nvSpPr>
          <p:cNvPr id="99350" name="Text Box 139"/>
          <p:cNvSpPr txBox="1">
            <a:spLocks noChangeArrowheads="1"/>
          </p:cNvSpPr>
          <p:nvPr/>
        </p:nvSpPr>
        <p:spPr bwMode="auto">
          <a:xfrm>
            <a:off x="7577138" y="1384300"/>
            <a:ext cx="12334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600">
                <a:solidFill>
                  <a:srgbClr val="000000"/>
                </a:solidFill>
                <a:latin typeface="Arial" charset="0"/>
              </a:rPr>
              <a:t>DNS server</a:t>
            </a:r>
          </a:p>
          <a:p>
            <a:pPr eaLnBrk="1" hangingPunct="1">
              <a:spcBef>
                <a:spcPct val="0"/>
              </a:spcBef>
              <a:buFontTx/>
              <a:buNone/>
            </a:pPr>
            <a:endParaRPr lang="en-US" altLang="en-US" sz="1600">
              <a:solidFill>
                <a:srgbClr val="000000"/>
              </a:solidFill>
              <a:latin typeface="Arial" charset="0"/>
            </a:endParaRPr>
          </a:p>
        </p:txBody>
      </p:sp>
      <p:grpSp>
        <p:nvGrpSpPr>
          <p:cNvPr id="99351" name="Group 95"/>
          <p:cNvGrpSpPr>
            <a:grpSpLocks/>
          </p:cNvGrpSpPr>
          <p:nvPr/>
        </p:nvGrpSpPr>
        <p:grpSpPr bwMode="auto">
          <a:xfrm>
            <a:off x="5797550" y="4365625"/>
            <a:ext cx="757238" cy="379413"/>
            <a:chOff x="2466" y="2026"/>
            <a:chExt cx="477" cy="282"/>
          </a:xfrm>
        </p:grpSpPr>
        <p:sp>
          <p:nvSpPr>
            <p:cNvPr id="99531" name="Oval 96"/>
            <p:cNvSpPr>
              <a:spLocks noChangeArrowheads="1"/>
            </p:cNvSpPr>
            <p:nvPr/>
          </p:nvSpPr>
          <p:spPr bwMode="auto">
            <a:xfrm>
              <a:off x="2466" y="2168"/>
              <a:ext cx="476" cy="14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99532" name="Line 97"/>
            <p:cNvSpPr>
              <a:spLocks noChangeShapeType="1"/>
            </p:cNvSpPr>
            <p:nvPr/>
          </p:nvSpPr>
          <p:spPr bwMode="auto">
            <a:xfrm>
              <a:off x="2470" y="2125"/>
              <a:ext cx="1" cy="8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33" name="Rectangle 98"/>
            <p:cNvSpPr>
              <a:spLocks noChangeArrowheads="1"/>
            </p:cNvSpPr>
            <p:nvPr/>
          </p:nvSpPr>
          <p:spPr bwMode="auto">
            <a:xfrm>
              <a:off x="2470" y="2125"/>
              <a:ext cx="472" cy="111"/>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solidFill>
                  <a:srgbClr val="000000"/>
                </a:solidFill>
                <a:latin typeface="Times New Roman" charset="0"/>
              </a:endParaRPr>
            </a:p>
          </p:txBody>
        </p:sp>
        <p:sp>
          <p:nvSpPr>
            <p:cNvPr id="99534" name="Oval 99"/>
            <p:cNvSpPr>
              <a:spLocks noChangeArrowheads="1"/>
            </p:cNvSpPr>
            <p:nvPr/>
          </p:nvSpPr>
          <p:spPr bwMode="auto">
            <a:xfrm>
              <a:off x="2466" y="2026"/>
              <a:ext cx="476" cy="16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grpSp>
          <p:nvGrpSpPr>
            <p:cNvPr id="99535" name="Group 100"/>
            <p:cNvGrpSpPr>
              <a:grpSpLocks/>
            </p:cNvGrpSpPr>
            <p:nvPr/>
          </p:nvGrpSpPr>
          <p:grpSpPr bwMode="auto">
            <a:xfrm>
              <a:off x="2581" y="2061"/>
              <a:ext cx="236" cy="94"/>
              <a:chOff x="2848" y="848"/>
              <a:chExt cx="140" cy="98"/>
            </a:xfrm>
          </p:grpSpPr>
          <p:sp>
            <p:nvSpPr>
              <p:cNvPr id="99542" name="Line 101"/>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43" name="Line 102"/>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44" name="Line 103"/>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9536" name="Group 104"/>
            <p:cNvGrpSpPr>
              <a:grpSpLocks/>
            </p:cNvGrpSpPr>
            <p:nvPr/>
          </p:nvGrpSpPr>
          <p:grpSpPr bwMode="auto">
            <a:xfrm flipV="1">
              <a:off x="2581" y="2060"/>
              <a:ext cx="236" cy="94"/>
              <a:chOff x="2848" y="848"/>
              <a:chExt cx="140" cy="98"/>
            </a:xfrm>
          </p:grpSpPr>
          <p:sp>
            <p:nvSpPr>
              <p:cNvPr id="99539" name="Line 105"/>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40" name="Line 106"/>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41" name="Line 107"/>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99537" name="Line 108"/>
            <p:cNvSpPr>
              <a:spLocks noChangeShapeType="1"/>
            </p:cNvSpPr>
            <p:nvPr/>
          </p:nvSpPr>
          <p:spPr bwMode="auto">
            <a:xfrm flipH="1">
              <a:off x="2942" y="2109"/>
              <a:ext cx="1" cy="12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38" name="Line 109"/>
            <p:cNvSpPr>
              <a:spLocks noChangeShapeType="1"/>
            </p:cNvSpPr>
            <p:nvPr/>
          </p:nvSpPr>
          <p:spPr bwMode="auto">
            <a:xfrm flipH="1">
              <a:off x="2466" y="2117"/>
              <a:ext cx="1" cy="12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9352" name="Group 166"/>
          <p:cNvGrpSpPr>
            <a:grpSpLocks/>
          </p:cNvGrpSpPr>
          <p:nvPr/>
        </p:nvGrpSpPr>
        <p:grpSpPr bwMode="auto">
          <a:xfrm>
            <a:off x="5181600" y="3048000"/>
            <a:ext cx="400050" cy="152400"/>
            <a:chOff x="3228" y="1776"/>
            <a:chExt cx="252" cy="96"/>
          </a:xfrm>
        </p:grpSpPr>
        <p:sp>
          <p:nvSpPr>
            <p:cNvPr id="99529" name="Line 164"/>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30" name="Line 165"/>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9353" name="Group 167"/>
          <p:cNvGrpSpPr>
            <a:grpSpLocks/>
          </p:cNvGrpSpPr>
          <p:nvPr/>
        </p:nvGrpSpPr>
        <p:grpSpPr bwMode="auto">
          <a:xfrm flipH="1">
            <a:off x="5810250" y="3062288"/>
            <a:ext cx="400050" cy="152400"/>
            <a:chOff x="3228" y="1776"/>
            <a:chExt cx="252" cy="96"/>
          </a:xfrm>
        </p:grpSpPr>
        <p:sp>
          <p:nvSpPr>
            <p:cNvPr id="99527" name="Line 168"/>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28" name="Line 169"/>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9354" name="Group 170"/>
          <p:cNvGrpSpPr>
            <a:grpSpLocks/>
          </p:cNvGrpSpPr>
          <p:nvPr/>
        </p:nvGrpSpPr>
        <p:grpSpPr bwMode="auto">
          <a:xfrm flipH="1" flipV="1">
            <a:off x="5962650" y="2538413"/>
            <a:ext cx="400050" cy="152400"/>
            <a:chOff x="3228" y="1776"/>
            <a:chExt cx="252" cy="96"/>
          </a:xfrm>
        </p:grpSpPr>
        <p:sp>
          <p:nvSpPr>
            <p:cNvPr id="99525" name="Line 171"/>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26" name="Line 172"/>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9355" name="Group 173"/>
          <p:cNvGrpSpPr>
            <a:grpSpLocks/>
          </p:cNvGrpSpPr>
          <p:nvPr/>
        </p:nvGrpSpPr>
        <p:grpSpPr bwMode="auto">
          <a:xfrm flipH="1" flipV="1">
            <a:off x="8062913" y="3228975"/>
            <a:ext cx="400050" cy="152400"/>
            <a:chOff x="3228" y="1776"/>
            <a:chExt cx="252" cy="96"/>
          </a:xfrm>
        </p:grpSpPr>
        <p:sp>
          <p:nvSpPr>
            <p:cNvPr id="99523" name="Line 174"/>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24" name="Line 175"/>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9356" name="Group 176"/>
          <p:cNvGrpSpPr>
            <a:grpSpLocks/>
          </p:cNvGrpSpPr>
          <p:nvPr/>
        </p:nvGrpSpPr>
        <p:grpSpPr bwMode="auto">
          <a:xfrm flipV="1">
            <a:off x="7239000" y="3248025"/>
            <a:ext cx="295275" cy="114300"/>
            <a:chOff x="3228" y="1776"/>
            <a:chExt cx="252" cy="96"/>
          </a:xfrm>
        </p:grpSpPr>
        <p:sp>
          <p:nvSpPr>
            <p:cNvPr id="99521" name="Line 177"/>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22" name="Line 178"/>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9357" name="Group 179"/>
          <p:cNvGrpSpPr>
            <a:grpSpLocks/>
          </p:cNvGrpSpPr>
          <p:nvPr/>
        </p:nvGrpSpPr>
        <p:grpSpPr bwMode="auto">
          <a:xfrm rot="409689" flipH="1" flipV="1">
            <a:off x="7510463" y="2590800"/>
            <a:ext cx="452437" cy="57150"/>
            <a:chOff x="3228" y="1776"/>
            <a:chExt cx="252" cy="96"/>
          </a:xfrm>
        </p:grpSpPr>
        <p:sp>
          <p:nvSpPr>
            <p:cNvPr id="99519" name="Line 180"/>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20" name="Line 181"/>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9358" name="Group 182"/>
          <p:cNvGrpSpPr>
            <a:grpSpLocks/>
          </p:cNvGrpSpPr>
          <p:nvPr/>
        </p:nvGrpSpPr>
        <p:grpSpPr bwMode="auto">
          <a:xfrm>
            <a:off x="6653213" y="2795588"/>
            <a:ext cx="295275" cy="114300"/>
            <a:chOff x="3228" y="1776"/>
            <a:chExt cx="252" cy="96"/>
          </a:xfrm>
        </p:grpSpPr>
        <p:sp>
          <p:nvSpPr>
            <p:cNvPr id="99517" name="Line 183"/>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18" name="Line 184"/>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9359" name="Group 185"/>
          <p:cNvGrpSpPr>
            <a:grpSpLocks/>
          </p:cNvGrpSpPr>
          <p:nvPr/>
        </p:nvGrpSpPr>
        <p:grpSpPr bwMode="auto">
          <a:xfrm flipH="1">
            <a:off x="7291388" y="2795588"/>
            <a:ext cx="295275" cy="114300"/>
            <a:chOff x="3228" y="1776"/>
            <a:chExt cx="252" cy="96"/>
          </a:xfrm>
        </p:grpSpPr>
        <p:sp>
          <p:nvSpPr>
            <p:cNvPr id="99515" name="Line 186"/>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16" name="Line 187"/>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9360" name="Group 188"/>
          <p:cNvGrpSpPr>
            <a:grpSpLocks/>
          </p:cNvGrpSpPr>
          <p:nvPr/>
        </p:nvGrpSpPr>
        <p:grpSpPr bwMode="auto">
          <a:xfrm>
            <a:off x="5705475" y="4743450"/>
            <a:ext cx="295275" cy="114300"/>
            <a:chOff x="3228" y="1776"/>
            <a:chExt cx="252" cy="96"/>
          </a:xfrm>
        </p:grpSpPr>
        <p:sp>
          <p:nvSpPr>
            <p:cNvPr id="99513" name="Line 189"/>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14" name="Line 190"/>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9361" name="Group 191"/>
          <p:cNvGrpSpPr>
            <a:grpSpLocks/>
          </p:cNvGrpSpPr>
          <p:nvPr/>
        </p:nvGrpSpPr>
        <p:grpSpPr bwMode="auto">
          <a:xfrm flipH="1">
            <a:off x="6343650" y="4743450"/>
            <a:ext cx="295275" cy="114300"/>
            <a:chOff x="3228" y="1776"/>
            <a:chExt cx="252" cy="96"/>
          </a:xfrm>
        </p:grpSpPr>
        <p:sp>
          <p:nvSpPr>
            <p:cNvPr id="99511" name="Line 192"/>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12" name="Line 193"/>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9362" name="Group 194"/>
          <p:cNvGrpSpPr>
            <a:grpSpLocks/>
          </p:cNvGrpSpPr>
          <p:nvPr/>
        </p:nvGrpSpPr>
        <p:grpSpPr bwMode="auto">
          <a:xfrm>
            <a:off x="3938588" y="5100638"/>
            <a:ext cx="295275" cy="114300"/>
            <a:chOff x="3228" y="1776"/>
            <a:chExt cx="252" cy="96"/>
          </a:xfrm>
        </p:grpSpPr>
        <p:sp>
          <p:nvSpPr>
            <p:cNvPr id="99509" name="Line 195"/>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10" name="Line 196"/>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9363" name="Group 197"/>
          <p:cNvGrpSpPr>
            <a:grpSpLocks/>
          </p:cNvGrpSpPr>
          <p:nvPr/>
        </p:nvGrpSpPr>
        <p:grpSpPr bwMode="auto">
          <a:xfrm flipH="1">
            <a:off x="4576763" y="5100638"/>
            <a:ext cx="295275" cy="114300"/>
            <a:chOff x="3228" y="1776"/>
            <a:chExt cx="252" cy="96"/>
          </a:xfrm>
        </p:grpSpPr>
        <p:sp>
          <p:nvSpPr>
            <p:cNvPr id="99507" name="Line 198"/>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08" name="Line 199"/>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9364" name="Group 200"/>
          <p:cNvGrpSpPr>
            <a:grpSpLocks/>
          </p:cNvGrpSpPr>
          <p:nvPr/>
        </p:nvGrpSpPr>
        <p:grpSpPr bwMode="auto">
          <a:xfrm flipH="1" flipV="1">
            <a:off x="4781550" y="4805363"/>
            <a:ext cx="295275" cy="114300"/>
            <a:chOff x="3228" y="1776"/>
            <a:chExt cx="252" cy="96"/>
          </a:xfrm>
        </p:grpSpPr>
        <p:sp>
          <p:nvSpPr>
            <p:cNvPr id="99505" name="Line 201"/>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06" name="Line 202"/>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9365" name="Text Box 34"/>
          <p:cNvSpPr txBox="1">
            <a:spLocks noChangeArrowheads="1"/>
          </p:cNvSpPr>
          <p:nvPr/>
        </p:nvSpPr>
        <p:spPr bwMode="auto">
          <a:xfrm>
            <a:off x="962025" y="3128963"/>
            <a:ext cx="15954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600">
                <a:solidFill>
                  <a:srgbClr val="000000"/>
                </a:solidFill>
                <a:latin typeface="Arial" charset="0"/>
              </a:rPr>
              <a:t>school network </a:t>
            </a:r>
          </a:p>
          <a:p>
            <a:pPr eaLnBrk="1" hangingPunct="1">
              <a:spcBef>
                <a:spcPct val="0"/>
              </a:spcBef>
              <a:buFontTx/>
              <a:buNone/>
            </a:pPr>
            <a:r>
              <a:rPr lang="en-US" altLang="en-US" sz="1600">
                <a:solidFill>
                  <a:srgbClr val="000000"/>
                </a:solidFill>
                <a:latin typeface="Arial" charset="0"/>
              </a:rPr>
              <a:t>68.80.2.0/24</a:t>
            </a:r>
          </a:p>
        </p:txBody>
      </p:sp>
      <p:pic>
        <p:nvPicPr>
          <p:cNvPr id="699793" name="Picture 4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2713" y="4208463"/>
            <a:ext cx="1243012" cy="76835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699796" name="Text Box 404"/>
          <p:cNvSpPr txBox="1">
            <a:spLocks noChangeArrowheads="1"/>
          </p:cNvSpPr>
          <p:nvPr/>
        </p:nvSpPr>
        <p:spPr bwMode="auto">
          <a:xfrm>
            <a:off x="1563688" y="3940175"/>
            <a:ext cx="9525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a:solidFill>
                  <a:srgbClr val="FF0000"/>
                </a:solidFill>
                <a:latin typeface="Arial" charset="0"/>
              </a:rPr>
              <a:t>web page</a:t>
            </a:r>
          </a:p>
        </p:txBody>
      </p:sp>
      <p:grpSp>
        <p:nvGrpSpPr>
          <p:cNvPr id="699797" name="Group 405"/>
          <p:cNvGrpSpPr>
            <a:grpSpLocks/>
          </p:cNvGrpSpPr>
          <p:nvPr/>
        </p:nvGrpSpPr>
        <p:grpSpPr bwMode="auto">
          <a:xfrm>
            <a:off x="288925" y="1162050"/>
            <a:ext cx="1416050" cy="1265238"/>
            <a:chOff x="146" y="690"/>
            <a:chExt cx="892" cy="797"/>
          </a:xfrm>
        </p:grpSpPr>
        <p:grpSp>
          <p:nvGrpSpPr>
            <p:cNvPr id="99498" name="Group 400"/>
            <p:cNvGrpSpPr>
              <a:grpSpLocks/>
            </p:cNvGrpSpPr>
            <p:nvPr/>
          </p:nvGrpSpPr>
          <p:grpSpPr bwMode="auto">
            <a:xfrm>
              <a:off x="146" y="690"/>
              <a:ext cx="892" cy="797"/>
              <a:chOff x="146" y="690"/>
              <a:chExt cx="892" cy="797"/>
            </a:xfrm>
          </p:grpSpPr>
          <p:sp>
            <p:nvSpPr>
              <p:cNvPr id="99500" name="Freeform 398"/>
              <p:cNvSpPr>
                <a:spLocks/>
              </p:cNvSpPr>
              <p:nvPr/>
            </p:nvSpPr>
            <p:spPr bwMode="auto">
              <a:xfrm>
                <a:off x="177" y="715"/>
                <a:ext cx="861" cy="772"/>
              </a:xfrm>
              <a:custGeom>
                <a:avLst/>
                <a:gdLst>
                  <a:gd name="T0" fmla="*/ 861 w 861"/>
                  <a:gd name="T1" fmla="*/ 772 h 772"/>
                  <a:gd name="T2" fmla="*/ 0 w 861"/>
                  <a:gd name="T3" fmla="*/ 557 h 772"/>
                  <a:gd name="T4" fmla="*/ 532 w 861"/>
                  <a:gd name="T5" fmla="*/ 405 h 772"/>
                  <a:gd name="T6" fmla="*/ 652 w 861"/>
                  <a:gd name="T7" fmla="*/ 0 h 772"/>
                  <a:gd name="T8" fmla="*/ 861 w 861"/>
                  <a:gd name="T9" fmla="*/ 772 h 7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1" h="772">
                    <a:moveTo>
                      <a:pt x="861" y="772"/>
                    </a:moveTo>
                    <a:lnTo>
                      <a:pt x="0" y="557"/>
                    </a:lnTo>
                    <a:lnTo>
                      <a:pt x="532" y="405"/>
                    </a:lnTo>
                    <a:lnTo>
                      <a:pt x="652" y="0"/>
                    </a:lnTo>
                    <a:lnTo>
                      <a:pt x="861" y="772"/>
                    </a:lnTo>
                    <a:close/>
                  </a:path>
                </a:pathLst>
              </a:custGeom>
              <a:gradFill rotWithShape="1">
                <a:gsLst>
                  <a:gs pos="0">
                    <a:schemeClr val="bg1"/>
                  </a:gs>
                  <a:gs pos="100000">
                    <a:srgbClr val="FF0000"/>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99501" name="Group 392"/>
              <p:cNvGrpSpPr>
                <a:grpSpLocks/>
              </p:cNvGrpSpPr>
              <p:nvPr/>
            </p:nvGrpSpPr>
            <p:grpSpPr bwMode="auto">
              <a:xfrm>
                <a:off x="148" y="697"/>
                <a:ext cx="694" cy="574"/>
                <a:chOff x="2579" y="1366"/>
                <a:chExt cx="1078" cy="674"/>
              </a:xfrm>
            </p:grpSpPr>
            <p:pic>
              <p:nvPicPr>
                <p:cNvPr id="87217" name="Picture 3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9" y="1366"/>
                  <a:ext cx="1078"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87218" name="Rectangle 394"/>
                <p:cNvSpPr>
                  <a:spLocks noChangeArrowheads="1"/>
                </p:cNvSpPr>
                <p:nvPr/>
              </p:nvSpPr>
              <p:spPr bwMode="auto">
                <a:xfrm>
                  <a:off x="2633" y="1428"/>
                  <a:ext cx="957" cy="56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87216" name="Rectangle 399"/>
              <p:cNvSpPr>
                <a:spLocks noChangeArrowheads="1"/>
              </p:cNvSpPr>
              <p:nvPr/>
            </p:nvSpPr>
            <p:spPr bwMode="auto">
              <a:xfrm>
                <a:off x="146" y="690"/>
                <a:ext cx="696" cy="582"/>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87213" name="Text Box 402"/>
            <p:cNvSpPr txBox="1">
              <a:spLocks noChangeArrowheads="1"/>
            </p:cNvSpPr>
            <p:nvPr/>
          </p:nvSpPr>
          <p:spPr bwMode="auto">
            <a:xfrm>
              <a:off x="227" y="850"/>
              <a:ext cx="51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a:solidFill>
                    <a:srgbClr val="FF0000"/>
                  </a:solidFill>
                  <a:latin typeface="Arial" charset="0"/>
                </a:rPr>
                <a:t>browser</a:t>
              </a:r>
            </a:p>
          </p:txBody>
        </p:sp>
      </p:grpSp>
      <p:grpSp>
        <p:nvGrpSpPr>
          <p:cNvPr id="99369" name="Group 356"/>
          <p:cNvGrpSpPr>
            <a:grpSpLocks/>
          </p:cNvGrpSpPr>
          <p:nvPr/>
        </p:nvGrpSpPr>
        <p:grpSpPr bwMode="auto">
          <a:xfrm>
            <a:off x="1511300" y="1898650"/>
            <a:ext cx="842963" cy="814388"/>
            <a:chOff x="313" y="1497"/>
            <a:chExt cx="1152" cy="1014"/>
          </a:xfrm>
        </p:grpSpPr>
        <p:pic>
          <p:nvPicPr>
            <p:cNvPr id="99496" name="Picture 354" descr="laptop_stylized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497" name="Picture 355" descr="antenna_styliz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99788" name="AutoShape 396"/>
          <p:cNvSpPr>
            <a:spLocks noChangeArrowheads="1"/>
          </p:cNvSpPr>
          <p:nvPr/>
        </p:nvSpPr>
        <p:spPr bwMode="auto">
          <a:xfrm>
            <a:off x="668338" y="2266950"/>
            <a:ext cx="976312" cy="485775"/>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8708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90863" y="2444750"/>
            <a:ext cx="9144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196" name="Rectangle 43"/>
          <p:cNvSpPr>
            <a:spLocks noChangeArrowheads="1"/>
          </p:cNvSpPr>
          <p:nvPr/>
        </p:nvSpPr>
        <p:spPr bwMode="auto">
          <a:xfrm rot="16200000">
            <a:off x="3416300" y="3551238"/>
            <a:ext cx="147638" cy="18891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endParaRPr>
          </a:p>
        </p:txBody>
      </p:sp>
      <p:sp>
        <p:nvSpPr>
          <p:cNvPr id="198" name="Rectangle 43"/>
          <p:cNvSpPr>
            <a:spLocks noChangeArrowheads="1"/>
          </p:cNvSpPr>
          <p:nvPr/>
        </p:nvSpPr>
        <p:spPr bwMode="auto">
          <a:xfrm rot="2460490">
            <a:off x="3074988" y="3208338"/>
            <a:ext cx="136525" cy="30638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endParaRPr>
          </a:p>
        </p:txBody>
      </p:sp>
      <p:sp>
        <p:nvSpPr>
          <p:cNvPr id="99374" name="Oval 407"/>
          <p:cNvSpPr>
            <a:spLocks noChangeArrowheads="1"/>
          </p:cNvSpPr>
          <p:nvPr/>
        </p:nvSpPr>
        <p:spPr bwMode="auto">
          <a:xfrm>
            <a:off x="2552700" y="3619500"/>
            <a:ext cx="850900" cy="250825"/>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Times New Roman" charset="0"/>
            </a:endParaRPr>
          </a:p>
        </p:txBody>
      </p:sp>
      <p:sp>
        <p:nvSpPr>
          <p:cNvPr id="99375" name="Rectangle 410"/>
          <p:cNvSpPr>
            <a:spLocks noChangeArrowheads="1"/>
          </p:cNvSpPr>
          <p:nvPr/>
        </p:nvSpPr>
        <p:spPr bwMode="auto">
          <a:xfrm>
            <a:off x="2552700" y="3590925"/>
            <a:ext cx="854075" cy="15716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solidFill>
                <a:srgbClr val="000000"/>
              </a:solidFill>
              <a:latin typeface="Times New Roman" charset="0"/>
            </a:endParaRPr>
          </a:p>
        </p:txBody>
      </p:sp>
      <p:sp>
        <p:nvSpPr>
          <p:cNvPr id="99376" name="Oval 411"/>
          <p:cNvSpPr>
            <a:spLocks noChangeArrowheads="1"/>
          </p:cNvSpPr>
          <p:nvPr/>
        </p:nvSpPr>
        <p:spPr bwMode="auto">
          <a:xfrm>
            <a:off x="2549525" y="3421063"/>
            <a:ext cx="850900" cy="29368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Times New Roman" charset="0"/>
            </a:endParaRPr>
          </a:p>
        </p:txBody>
      </p:sp>
      <p:grpSp>
        <p:nvGrpSpPr>
          <p:cNvPr id="99377" name="Group 1189"/>
          <p:cNvGrpSpPr>
            <a:grpSpLocks/>
          </p:cNvGrpSpPr>
          <p:nvPr/>
        </p:nvGrpSpPr>
        <p:grpSpPr bwMode="auto">
          <a:xfrm>
            <a:off x="2720975" y="3497263"/>
            <a:ext cx="481013" cy="136525"/>
            <a:chOff x="2468" y="1332"/>
            <a:chExt cx="310" cy="60"/>
          </a:xfrm>
        </p:grpSpPr>
        <p:sp>
          <p:nvSpPr>
            <p:cNvPr id="99494" name="Freeform 119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495" name="Freeform 119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7093" name="Line 1192"/>
          <p:cNvSpPr>
            <a:spLocks noChangeShapeType="1"/>
          </p:cNvSpPr>
          <p:nvPr/>
        </p:nvSpPr>
        <p:spPr bwMode="auto">
          <a:xfrm>
            <a:off x="2552700" y="3557588"/>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7094" name="Line 1193"/>
          <p:cNvSpPr>
            <a:spLocks noChangeShapeType="1"/>
          </p:cNvSpPr>
          <p:nvPr/>
        </p:nvSpPr>
        <p:spPr bwMode="auto">
          <a:xfrm>
            <a:off x="3400425" y="3567113"/>
            <a:ext cx="0" cy="195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207" name="Rectangle 43"/>
          <p:cNvSpPr>
            <a:spLocks noChangeArrowheads="1"/>
          </p:cNvSpPr>
          <p:nvPr/>
        </p:nvSpPr>
        <p:spPr bwMode="auto">
          <a:xfrm rot="16200000">
            <a:off x="2338388" y="2365375"/>
            <a:ext cx="146050" cy="31432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endParaRPr>
          </a:p>
        </p:txBody>
      </p:sp>
      <p:grpSp>
        <p:nvGrpSpPr>
          <p:cNvPr id="99381" name="Group 1185"/>
          <p:cNvGrpSpPr>
            <a:grpSpLocks/>
          </p:cNvGrpSpPr>
          <p:nvPr/>
        </p:nvGrpSpPr>
        <p:grpSpPr bwMode="auto">
          <a:xfrm>
            <a:off x="5338763" y="2667000"/>
            <a:ext cx="830262" cy="455613"/>
            <a:chOff x="4650" y="1129"/>
            <a:chExt cx="246" cy="95"/>
          </a:xfrm>
        </p:grpSpPr>
        <p:sp>
          <p:nvSpPr>
            <p:cNvPr id="99486"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Times New Roman" charset="0"/>
              </a:endParaRPr>
            </a:p>
          </p:txBody>
        </p:sp>
        <p:sp>
          <p:nvSpPr>
            <p:cNvPr id="99487"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solidFill>
                  <a:srgbClr val="000000"/>
                </a:solidFill>
                <a:latin typeface="Times New Roman" charset="0"/>
              </a:endParaRPr>
            </a:p>
          </p:txBody>
        </p:sp>
        <p:sp>
          <p:nvSpPr>
            <p:cNvPr id="99488"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Times New Roman" charset="0"/>
              </a:endParaRPr>
            </a:p>
          </p:txBody>
        </p:sp>
        <p:grpSp>
          <p:nvGrpSpPr>
            <p:cNvPr id="99489" name="Group 1189"/>
            <p:cNvGrpSpPr>
              <a:grpSpLocks/>
            </p:cNvGrpSpPr>
            <p:nvPr/>
          </p:nvGrpSpPr>
          <p:grpSpPr bwMode="auto">
            <a:xfrm>
              <a:off x="4699" y="1145"/>
              <a:ext cx="138" cy="29"/>
              <a:chOff x="2468" y="1332"/>
              <a:chExt cx="310" cy="60"/>
            </a:xfrm>
          </p:grpSpPr>
          <p:sp>
            <p:nvSpPr>
              <p:cNvPr id="99492" name="Freeform 119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493" name="Freeform 119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7204" name="Line 1192"/>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7205" name="Line 1193"/>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grpSp>
      <p:grpSp>
        <p:nvGrpSpPr>
          <p:cNvPr id="99382" name="Group 1185"/>
          <p:cNvGrpSpPr>
            <a:grpSpLocks/>
          </p:cNvGrpSpPr>
          <p:nvPr/>
        </p:nvGrpSpPr>
        <p:grpSpPr bwMode="auto">
          <a:xfrm>
            <a:off x="6729413" y="2401888"/>
            <a:ext cx="808037" cy="425450"/>
            <a:chOff x="4650" y="1129"/>
            <a:chExt cx="246" cy="95"/>
          </a:xfrm>
        </p:grpSpPr>
        <p:sp>
          <p:nvSpPr>
            <p:cNvPr id="99478"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Times New Roman" charset="0"/>
              </a:endParaRPr>
            </a:p>
          </p:txBody>
        </p:sp>
        <p:sp>
          <p:nvSpPr>
            <p:cNvPr id="99479"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solidFill>
                  <a:srgbClr val="000000"/>
                </a:solidFill>
                <a:latin typeface="Times New Roman" charset="0"/>
              </a:endParaRPr>
            </a:p>
          </p:txBody>
        </p:sp>
        <p:sp>
          <p:nvSpPr>
            <p:cNvPr id="99480"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Times New Roman" charset="0"/>
              </a:endParaRPr>
            </a:p>
          </p:txBody>
        </p:sp>
        <p:grpSp>
          <p:nvGrpSpPr>
            <p:cNvPr id="99481" name="Group 1189"/>
            <p:cNvGrpSpPr>
              <a:grpSpLocks/>
            </p:cNvGrpSpPr>
            <p:nvPr/>
          </p:nvGrpSpPr>
          <p:grpSpPr bwMode="auto">
            <a:xfrm>
              <a:off x="4699" y="1145"/>
              <a:ext cx="138" cy="29"/>
              <a:chOff x="2468" y="1332"/>
              <a:chExt cx="310" cy="60"/>
            </a:xfrm>
          </p:grpSpPr>
          <p:sp>
            <p:nvSpPr>
              <p:cNvPr id="99484" name="Freeform 119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485" name="Freeform 119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7196" name="Line 1192"/>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7197" name="Line 1193"/>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grpSp>
      <p:grpSp>
        <p:nvGrpSpPr>
          <p:cNvPr id="99383" name="Group 1185"/>
          <p:cNvGrpSpPr>
            <a:grpSpLocks/>
          </p:cNvGrpSpPr>
          <p:nvPr/>
        </p:nvGrpSpPr>
        <p:grpSpPr bwMode="auto">
          <a:xfrm>
            <a:off x="7343775" y="3338513"/>
            <a:ext cx="892175" cy="390525"/>
            <a:chOff x="4650" y="1129"/>
            <a:chExt cx="246" cy="95"/>
          </a:xfrm>
        </p:grpSpPr>
        <p:sp>
          <p:nvSpPr>
            <p:cNvPr id="99470"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Times New Roman" charset="0"/>
              </a:endParaRPr>
            </a:p>
          </p:txBody>
        </p:sp>
        <p:sp>
          <p:nvSpPr>
            <p:cNvPr id="99471"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solidFill>
                  <a:srgbClr val="000000"/>
                </a:solidFill>
                <a:latin typeface="Times New Roman" charset="0"/>
              </a:endParaRPr>
            </a:p>
          </p:txBody>
        </p:sp>
        <p:sp>
          <p:nvSpPr>
            <p:cNvPr id="99472"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Times New Roman" charset="0"/>
              </a:endParaRPr>
            </a:p>
          </p:txBody>
        </p:sp>
        <p:grpSp>
          <p:nvGrpSpPr>
            <p:cNvPr id="99473" name="Group 1189"/>
            <p:cNvGrpSpPr>
              <a:grpSpLocks/>
            </p:cNvGrpSpPr>
            <p:nvPr/>
          </p:nvGrpSpPr>
          <p:grpSpPr bwMode="auto">
            <a:xfrm>
              <a:off x="4699" y="1145"/>
              <a:ext cx="138" cy="29"/>
              <a:chOff x="2468" y="1332"/>
              <a:chExt cx="310" cy="60"/>
            </a:xfrm>
          </p:grpSpPr>
          <p:sp>
            <p:nvSpPr>
              <p:cNvPr id="99476" name="Freeform 119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477" name="Freeform 119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7188" name="Line 1192"/>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7189" name="Line 1193"/>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grpSp>
      <p:grpSp>
        <p:nvGrpSpPr>
          <p:cNvPr id="99384" name="Group 1185"/>
          <p:cNvGrpSpPr>
            <a:grpSpLocks/>
          </p:cNvGrpSpPr>
          <p:nvPr/>
        </p:nvGrpSpPr>
        <p:grpSpPr bwMode="auto">
          <a:xfrm>
            <a:off x="5754688" y="4344988"/>
            <a:ext cx="808037" cy="425450"/>
            <a:chOff x="4650" y="1129"/>
            <a:chExt cx="246" cy="95"/>
          </a:xfrm>
        </p:grpSpPr>
        <p:sp>
          <p:nvSpPr>
            <p:cNvPr id="9946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Times New Roman" charset="0"/>
              </a:endParaRPr>
            </a:p>
          </p:txBody>
        </p:sp>
        <p:sp>
          <p:nvSpPr>
            <p:cNvPr id="9946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solidFill>
                  <a:srgbClr val="000000"/>
                </a:solidFill>
                <a:latin typeface="Times New Roman" charset="0"/>
              </a:endParaRPr>
            </a:p>
          </p:txBody>
        </p:sp>
        <p:sp>
          <p:nvSpPr>
            <p:cNvPr id="9946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Times New Roman" charset="0"/>
              </a:endParaRPr>
            </a:p>
          </p:txBody>
        </p:sp>
        <p:grpSp>
          <p:nvGrpSpPr>
            <p:cNvPr id="99465" name="Group 1189"/>
            <p:cNvGrpSpPr>
              <a:grpSpLocks/>
            </p:cNvGrpSpPr>
            <p:nvPr/>
          </p:nvGrpSpPr>
          <p:grpSpPr bwMode="auto">
            <a:xfrm>
              <a:off x="4699" y="1145"/>
              <a:ext cx="138" cy="29"/>
              <a:chOff x="2468" y="1332"/>
              <a:chExt cx="310" cy="60"/>
            </a:xfrm>
          </p:grpSpPr>
          <p:sp>
            <p:nvSpPr>
              <p:cNvPr id="99468" name="Freeform 119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469" name="Freeform 119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7180" name="Line 1192"/>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7181" name="Line 1193"/>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grpSp>
      <p:grpSp>
        <p:nvGrpSpPr>
          <p:cNvPr id="99385" name="Group 1185"/>
          <p:cNvGrpSpPr>
            <a:grpSpLocks/>
          </p:cNvGrpSpPr>
          <p:nvPr/>
        </p:nvGrpSpPr>
        <p:grpSpPr bwMode="auto">
          <a:xfrm>
            <a:off x="4013200" y="4710113"/>
            <a:ext cx="808038" cy="425450"/>
            <a:chOff x="4650" y="1129"/>
            <a:chExt cx="246" cy="95"/>
          </a:xfrm>
        </p:grpSpPr>
        <p:sp>
          <p:nvSpPr>
            <p:cNvPr id="9945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Times New Roman" charset="0"/>
              </a:endParaRPr>
            </a:p>
          </p:txBody>
        </p:sp>
        <p:sp>
          <p:nvSpPr>
            <p:cNvPr id="9945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solidFill>
                  <a:srgbClr val="000000"/>
                </a:solidFill>
                <a:latin typeface="Times New Roman" charset="0"/>
              </a:endParaRPr>
            </a:p>
          </p:txBody>
        </p:sp>
        <p:sp>
          <p:nvSpPr>
            <p:cNvPr id="9945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Times New Roman" charset="0"/>
              </a:endParaRPr>
            </a:p>
          </p:txBody>
        </p:sp>
        <p:grpSp>
          <p:nvGrpSpPr>
            <p:cNvPr id="99457" name="Group 1189"/>
            <p:cNvGrpSpPr>
              <a:grpSpLocks/>
            </p:cNvGrpSpPr>
            <p:nvPr/>
          </p:nvGrpSpPr>
          <p:grpSpPr bwMode="auto">
            <a:xfrm>
              <a:off x="4699" y="1145"/>
              <a:ext cx="138" cy="29"/>
              <a:chOff x="2468" y="1332"/>
              <a:chExt cx="310" cy="60"/>
            </a:xfrm>
          </p:grpSpPr>
          <p:sp>
            <p:nvSpPr>
              <p:cNvPr id="99460" name="Freeform 119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461" name="Freeform 119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7172" name="Line 1192"/>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7173" name="Line 1193"/>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grpSp>
      <p:grpSp>
        <p:nvGrpSpPr>
          <p:cNvPr id="99386" name="Group 248"/>
          <p:cNvGrpSpPr>
            <a:grpSpLocks/>
          </p:cNvGrpSpPr>
          <p:nvPr/>
        </p:nvGrpSpPr>
        <p:grpSpPr bwMode="auto">
          <a:xfrm>
            <a:off x="7218363" y="1558925"/>
            <a:ext cx="358775" cy="623888"/>
            <a:chOff x="4140" y="429"/>
            <a:chExt cx="1425" cy="2396"/>
          </a:xfrm>
        </p:grpSpPr>
        <p:sp>
          <p:nvSpPr>
            <p:cNvPr id="99422" name="Freeform 148"/>
            <p:cNvSpPr>
              <a:spLocks/>
            </p:cNvSpPr>
            <p:nvPr/>
          </p:nvSpPr>
          <p:spPr bwMode="auto">
            <a:xfrm>
              <a:off x="5268" y="433"/>
              <a:ext cx="283" cy="2286"/>
            </a:xfrm>
            <a:custGeom>
              <a:avLst/>
              <a:gdLst>
                <a:gd name="T0" fmla="*/ 4 w 354"/>
                <a:gd name="T1" fmla="*/ 0 h 2742"/>
                <a:gd name="T2" fmla="*/ 19 w 354"/>
                <a:gd name="T3" fmla="*/ 32 h 2742"/>
                <a:gd name="T4" fmla="*/ 19 w 354"/>
                <a:gd name="T5" fmla="*/ 246 h 2742"/>
                <a:gd name="T6" fmla="*/ 0 w 354"/>
                <a:gd name="T7" fmla="*/ 258 h 2742"/>
                <a:gd name="T8" fmla="*/ 4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37" name="Rectangle 149"/>
            <p:cNvSpPr>
              <a:spLocks noChangeArrowheads="1"/>
            </p:cNvSpPr>
            <p:nvPr/>
          </p:nvSpPr>
          <p:spPr bwMode="auto">
            <a:xfrm>
              <a:off x="4203" y="429"/>
              <a:ext cx="1053" cy="2286"/>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9424" name="Freeform 150"/>
            <p:cNvSpPr>
              <a:spLocks/>
            </p:cNvSpPr>
            <p:nvPr/>
          </p:nvSpPr>
          <p:spPr bwMode="auto">
            <a:xfrm>
              <a:off x="5321" y="570"/>
              <a:ext cx="169" cy="2115"/>
            </a:xfrm>
            <a:custGeom>
              <a:avLst/>
              <a:gdLst>
                <a:gd name="T0" fmla="*/ 2 w 211"/>
                <a:gd name="T1" fmla="*/ 0 h 2537"/>
                <a:gd name="T2" fmla="*/ 11 w 211"/>
                <a:gd name="T3" fmla="*/ 21 h 2537"/>
                <a:gd name="T4" fmla="*/ 2 w 211"/>
                <a:gd name="T5" fmla="*/ 23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425" name="Freeform 151"/>
            <p:cNvSpPr>
              <a:spLocks/>
            </p:cNvSpPr>
            <p:nvPr/>
          </p:nvSpPr>
          <p:spPr bwMode="auto">
            <a:xfrm>
              <a:off x="5284" y="1640"/>
              <a:ext cx="263" cy="189"/>
            </a:xfrm>
            <a:custGeom>
              <a:avLst/>
              <a:gdLst>
                <a:gd name="T0" fmla="*/ 2 w 328"/>
                <a:gd name="T1" fmla="*/ 0 h 226"/>
                <a:gd name="T2" fmla="*/ 18 w 328"/>
                <a:gd name="T3" fmla="*/ 13 h 226"/>
                <a:gd name="T4" fmla="*/ 18 w 328"/>
                <a:gd name="T5" fmla="*/ 23 h 226"/>
                <a:gd name="T6" fmla="*/ 0 w 328"/>
                <a:gd name="T7" fmla="*/ 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40" name="Rectangle 152"/>
            <p:cNvSpPr>
              <a:spLocks noChangeArrowheads="1"/>
            </p:cNvSpPr>
            <p:nvPr/>
          </p:nvSpPr>
          <p:spPr bwMode="auto">
            <a:xfrm>
              <a:off x="4209" y="691"/>
              <a:ext cx="599"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99427" name="Group 153"/>
            <p:cNvGrpSpPr>
              <a:grpSpLocks/>
            </p:cNvGrpSpPr>
            <p:nvPr/>
          </p:nvGrpSpPr>
          <p:grpSpPr bwMode="auto">
            <a:xfrm>
              <a:off x="4749" y="668"/>
              <a:ext cx="581" cy="145"/>
              <a:chOff x="614" y="2568"/>
              <a:chExt cx="725" cy="139"/>
            </a:xfrm>
          </p:grpSpPr>
          <p:sp>
            <p:nvSpPr>
              <p:cNvPr id="87166" name="AutoShape 154"/>
              <p:cNvSpPr>
                <a:spLocks noChangeArrowheads="1"/>
              </p:cNvSpPr>
              <p:nvPr/>
            </p:nvSpPr>
            <p:spPr bwMode="auto">
              <a:xfrm>
                <a:off x="617" y="2567"/>
                <a:ext cx="724" cy="140"/>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7167" name="AutoShape 155"/>
              <p:cNvSpPr>
                <a:spLocks noChangeArrowheads="1"/>
              </p:cNvSpPr>
              <p:nvPr/>
            </p:nvSpPr>
            <p:spPr bwMode="auto">
              <a:xfrm>
                <a:off x="633" y="2584"/>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87142" name="Rectangle 156"/>
            <p:cNvSpPr>
              <a:spLocks noChangeArrowheads="1"/>
            </p:cNvSpPr>
            <p:nvPr/>
          </p:nvSpPr>
          <p:spPr bwMode="auto">
            <a:xfrm>
              <a:off x="4222" y="1020"/>
              <a:ext cx="599" cy="4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99429" name="Group 157"/>
            <p:cNvGrpSpPr>
              <a:grpSpLocks/>
            </p:cNvGrpSpPr>
            <p:nvPr/>
          </p:nvGrpSpPr>
          <p:grpSpPr bwMode="auto">
            <a:xfrm>
              <a:off x="4747" y="994"/>
              <a:ext cx="581" cy="134"/>
              <a:chOff x="614" y="2568"/>
              <a:chExt cx="725" cy="139"/>
            </a:xfrm>
          </p:grpSpPr>
          <p:sp>
            <p:nvSpPr>
              <p:cNvPr id="87164" name="AutoShape 158"/>
              <p:cNvSpPr>
                <a:spLocks noChangeArrowheads="1"/>
              </p:cNvSpPr>
              <p:nvPr/>
            </p:nvSpPr>
            <p:spPr bwMode="auto">
              <a:xfrm>
                <a:off x="612" y="2570"/>
                <a:ext cx="724" cy="139"/>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7165" name="AutoShape 159"/>
              <p:cNvSpPr>
                <a:spLocks noChangeArrowheads="1"/>
              </p:cNvSpPr>
              <p:nvPr/>
            </p:nvSpPr>
            <p:spPr bwMode="auto">
              <a:xfrm>
                <a:off x="628" y="2589"/>
                <a:ext cx="692"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87144" name="Rectangle 160"/>
            <p:cNvSpPr>
              <a:spLocks noChangeArrowheads="1"/>
            </p:cNvSpPr>
            <p:nvPr/>
          </p:nvSpPr>
          <p:spPr bwMode="auto">
            <a:xfrm>
              <a:off x="4216" y="1356"/>
              <a:ext cx="599"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7145" name="Rectangle 161"/>
            <p:cNvSpPr>
              <a:spLocks noChangeArrowheads="1"/>
            </p:cNvSpPr>
            <p:nvPr/>
          </p:nvSpPr>
          <p:spPr bwMode="auto">
            <a:xfrm>
              <a:off x="4228" y="1654"/>
              <a:ext cx="593"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99432" name="Group 162"/>
            <p:cNvGrpSpPr>
              <a:grpSpLocks/>
            </p:cNvGrpSpPr>
            <p:nvPr/>
          </p:nvGrpSpPr>
          <p:grpSpPr bwMode="auto">
            <a:xfrm>
              <a:off x="4735" y="1627"/>
              <a:ext cx="582" cy="151"/>
              <a:chOff x="614" y="2568"/>
              <a:chExt cx="725" cy="139"/>
            </a:xfrm>
          </p:grpSpPr>
          <p:sp>
            <p:nvSpPr>
              <p:cNvPr id="87162" name="AutoShape 163"/>
              <p:cNvSpPr>
                <a:spLocks noChangeArrowheads="1"/>
              </p:cNvSpPr>
              <p:nvPr/>
            </p:nvSpPr>
            <p:spPr bwMode="auto">
              <a:xfrm>
                <a:off x="611" y="2576"/>
                <a:ext cx="730" cy="129"/>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7163" name="AutoShape 164"/>
              <p:cNvSpPr>
                <a:spLocks noChangeArrowheads="1"/>
              </p:cNvSpPr>
              <p:nvPr/>
            </p:nvSpPr>
            <p:spPr bwMode="auto">
              <a:xfrm>
                <a:off x="627" y="2588"/>
                <a:ext cx="699"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9433" name="Freeform 165"/>
            <p:cNvSpPr>
              <a:spLocks/>
            </p:cNvSpPr>
            <p:nvPr/>
          </p:nvSpPr>
          <p:spPr bwMode="auto">
            <a:xfrm>
              <a:off x="5288" y="1354"/>
              <a:ext cx="263" cy="188"/>
            </a:xfrm>
            <a:custGeom>
              <a:avLst/>
              <a:gdLst>
                <a:gd name="T0" fmla="*/ 2 w 328"/>
                <a:gd name="T1" fmla="*/ 0 h 226"/>
                <a:gd name="T2" fmla="*/ 18 w 328"/>
                <a:gd name="T3" fmla="*/ 12 h 226"/>
                <a:gd name="T4" fmla="*/ 18 w 328"/>
                <a:gd name="T5" fmla="*/ 21 h 226"/>
                <a:gd name="T6" fmla="*/ 0 w 328"/>
                <a:gd name="T7" fmla="*/ 8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9434" name="Group 166"/>
            <p:cNvGrpSpPr>
              <a:grpSpLocks/>
            </p:cNvGrpSpPr>
            <p:nvPr/>
          </p:nvGrpSpPr>
          <p:grpSpPr bwMode="auto">
            <a:xfrm>
              <a:off x="4739" y="1327"/>
              <a:ext cx="582" cy="139"/>
              <a:chOff x="614" y="2568"/>
              <a:chExt cx="725" cy="139"/>
            </a:xfrm>
          </p:grpSpPr>
          <p:sp>
            <p:nvSpPr>
              <p:cNvPr id="87160" name="AutoShape 167"/>
              <p:cNvSpPr>
                <a:spLocks noChangeArrowheads="1"/>
              </p:cNvSpPr>
              <p:nvPr/>
            </p:nvSpPr>
            <p:spPr bwMode="auto">
              <a:xfrm>
                <a:off x="614" y="2566"/>
                <a:ext cx="723" cy="140"/>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7161" name="AutoShape 168"/>
              <p:cNvSpPr>
                <a:spLocks noChangeArrowheads="1"/>
              </p:cNvSpPr>
              <p:nvPr/>
            </p:nvSpPr>
            <p:spPr bwMode="auto">
              <a:xfrm>
                <a:off x="630" y="2585"/>
                <a:ext cx="691"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87149" name="Rectangle 169"/>
            <p:cNvSpPr>
              <a:spLocks noChangeArrowheads="1"/>
            </p:cNvSpPr>
            <p:nvPr/>
          </p:nvSpPr>
          <p:spPr bwMode="auto">
            <a:xfrm>
              <a:off x="5250" y="429"/>
              <a:ext cx="69"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9436" name="Freeform 170"/>
            <p:cNvSpPr>
              <a:spLocks/>
            </p:cNvSpPr>
            <p:nvPr/>
          </p:nvSpPr>
          <p:spPr bwMode="auto">
            <a:xfrm>
              <a:off x="5312" y="1007"/>
              <a:ext cx="237" cy="213"/>
            </a:xfrm>
            <a:custGeom>
              <a:avLst/>
              <a:gdLst>
                <a:gd name="T0" fmla="*/ 2 w 296"/>
                <a:gd name="T1" fmla="*/ 0 h 256"/>
                <a:gd name="T2" fmla="*/ 17 w 296"/>
                <a:gd name="T3" fmla="*/ 12 h 256"/>
                <a:gd name="T4" fmla="*/ 17 w 296"/>
                <a:gd name="T5" fmla="*/ 23 h 256"/>
                <a:gd name="T6" fmla="*/ 0 w 296"/>
                <a:gd name="T7" fmla="*/ 8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437" name="Freeform 171"/>
            <p:cNvSpPr>
              <a:spLocks/>
            </p:cNvSpPr>
            <p:nvPr/>
          </p:nvSpPr>
          <p:spPr bwMode="auto">
            <a:xfrm>
              <a:off x="5315" y="680"/>
              <a:ext cx="244" cy="240"/>
            </a:xfrm>
            <a:custGeom>
              <a:avLst/>
              <a:gdLst>
                <a:gd name="T0" fmla="*/ 0 w 304"/>
                <a:gd name="T1" fmla="*/ 0 h 288"/>
                <a:gd name="T2" fmla="*/ 18 w 304"/>
                <a:gd name="T3" fmla="*/ 16 h 288"/>
                <a:gd name="T4" fmla="*/ 16 w 304"/>
                <a:gd name="T5" fmla="*/ 28 h 288"/>
                <a:gd name="T6" fmla="*/ 2 w 304"/>
                <a:gd name="T7" fmla="*/ 1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52" name="Oval 172"/>
            <p:cNvSpPr>
              <a:spLocks noChangeArrowheads="1"/>
            </p:cNvSpPr>
            <p:nvPr/>
          </p:nvSpPr>
          <p:spPr bwMode="auto">
            <a:xfrm>
              <a:off x="5515" y="2612"/>
              <a:ext cx="50" cy="9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9439" name="Freeform 173"/>
            <p:cNvSpPr>
              <a:spLocks/>
            </p:cNvSpPr>
            <p:nvPr/>
          </p:nvSpPr>
          <p:spPr bwMode="auto">
            <a:xfrm>
              <a:off x="5302" y="2614"/>
              <a:ext cx="245" cy="200"/>
            </a:xfrm>
            <a:custGeom>
              <a:avLst/>
              <a:gdLst>
                <a:gd name="T0" fmla="*/ 0 w 306"/>
                <a:gd name="T1" fmla="*/ 11 h 240"/>
                <a:gd name="T2" fmla="*/ 2 w 306"/>
                <a:gd name="T3" fmla="*/ 23 h 240"/>
                <a:gd name="T4" fmla="*/ 18 w 306"/>
                <a:gd name="T5" fmla="*/ 11 h 240"/>
                <a:gd name="T6" fmla="*/ 17 w 306"/>
                <a:gd name="T7" fmla="*/ 0 h 240"/>
                <a:gd name="T8" fmla="*/ 0 w 306"/>
                <a:gd name="T9" fmla="*/ 1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54" name="AutoShape 174"/>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7155" name="AutoShape 175"/>
            <p:cNvSpPr>
              <a:spLocks noChangeArrowheads="1"/>
            </p:cNvSpPr>
            <p:nvPr/>
          </p:nvSpPr>
          <p:spPr bwMode="auto">
            <a:xfrm>
              <a:off x="4203" y="2709"/>
              <a:ext cx="1072" cy="8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7156" name="Oval 176"/>
            <p:cNvSpPr>
              <a:spLocks noChangeArrowheads="1"/>
            </p:cNvSpPr>
            <p:nvPr/>
          </p:nvSpPr>
          <p:spPr bwMode="auto">
            <a:xfrm>
              <a:off x="4310" y="2386"/>
              <a:ext cx="158" cy="140"/>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7157" name="Oval 177"/>
            <p:cNvSpPr>
              <a:spLocks noChangeArrowheads="1"/>
            </p:cNvSpPr>
            <p:nvPr/>
          </p:nvSpPr>
          <p:spPr bwMode="auto">
            <a:xfrm>
              <a:off x="4487" y="2386"/>
              <a:ext cx="158" cy="140"/>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FF0000"/>
                </a:solidFill>
                <a:latin typeface="Times New Roman" pitchFamily="18" charset="0"/>
                <a:ea typeface="MS PGothic" pitchFamily="34" charset="-128"/>
              </a:endParaRPr>
            </a:p>
          </p:txBody>
        </p:sp>
        <p:sp>
          <p:nvSpPr>
            <p:cNvPr id="87158" name="Oval 178"/>
            <p:cNvSpPr>
              <a:spLocks noChangeArrowheads="1"/>
            </p:cNvSpPr>
            <p:nvPr/>
          </p:nvSpPr>
          <p:spPr bwMode="auto">
            <a:xfrm>
              <a:off x="4663" y="2380"/>
              <a:ext cx="158" cy="140"/>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7159" name="Rectangle 179"/>
            <p:cNvSpPr>
              <a:spLocks noChangeArrowheads="1"/>
            </p:cNvSpPr>
            <p:nvPr/>
          </p:nvSpPr>
          <p:spPr bwMode="auto">
            <a:xfrm>
              <a:off x="5061" y="1837"/>
              <a:ext cx="88" cy="756"/>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99387" name="Group 248"/>
          <p:cNvGrpSpPr>
            <a:grpSpLocks/>
          </p:cNvGrpSpPr>
          <p:nvPr/>
        </p:nvGrpSpPr>
        <p:grpSpPr bwMode="auto">
          <a:xfrm>
            <a:off x="2876550" y="4454525"/>
            <a:ext cx="358775" cy="623888"/>
            <a:chOff x="4140" y="429"/>
            <a:chExt cx="1425" cy="2396"/>
          </a:xfrm>
        </p:grpSpPr>
        <p:sp>
          <p:nvSpPr>
            <p:cNvPr id="99390" name="Freeform 148"/>
            <p:cNvSpPr>
              <a:spLocks/>
            </p:cNvSpPr>
            <p:nvPr/>
          </p:nvSpPr>
          <p:spPr bwMode="auto">
            <a:xfrm>
              <a:off x="5268" y="433"/>
              <a:ext cx="283" cy="2286"/>
            </a:xfrm>
            <a:custGeom>
              <a:avLst/>
              <a:gdLst>
                <a:gd name="T0" fmla="*/ 4 w 354"/>
                <a:gd name="T1" fmla="*/ 0 h 2742"/>
                <a:gd name="T2" fmla="*/ 19 w 354"/>
                <a:gd name="T3" fmla="*/ 32 h 2742"/>
                <a:gd name="T4" fmla="*/ 19 w 354"/>
                <a:gd name="T5" fmla="*/ 246 h 2742"/>
                <a:gd name="T6" fmla="*/ 0 w 354"/>
                <a:gd name="T7" fmla="*/ 258 h 2742"/>
                <a:gd name="T8" fmla="*/ 4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05" name="Rectangle 149"/>
            <p:cNvSpPr>
              <a:spLocks noChangeArrowheads="1"/>
            </p:cNvSpPr>
            <p:nvPr/>
          </p:nvSpPr>
          <p:spPr bwMode="auto">
            <a:xfrm>
              <a:off x="4203" y="429"/>
              <a:ext cx="1053" cy="2286"/>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9392" name="Freeform 150"/>
            <p:cNvSpPr>
              <a:spLocks/>
            </p:cNvSpPr>
            <p:nvPr/>
          </p:nvSpPr>
          <p:spPr bwMode="auto">
            <a:xfrm>
              <a:off x="5321" y="570"/>
              <a:ext cx="169" cy="2115"/>
            </a:xfrm>
            <a:custGeom>
              <a:avLst/>
              <a:gdLst>
                <a:gd name="T0" fmla="*/ 2 w 211"/>
                <a:gd name="T1" fmla="*/ 0 h 2537"/>
                <a:gd name="T2" fmla="*/ 11 w 211"/>
                <a:gd name="T3" fmla="*/ 21 h 2537"/>
                <a:gd name="T4" fmla="*/ 2 w 211"/>
                <a:gd name="T5" fmla="*/ 23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393" name="Freeform 151"/>
            <p:cNvSpPr>
              <a:spLocks/>
            </p:cNvSpPr>
            <p:nvPr/>
          </p:nvSpPr>
          <p:spPr bwMode="auto">
            <a:xfrm>
              <a:off x="5284" y="1640"/>
              <a:ext cx="263" cy="189"/>
            </a:xfrm>
            <a:custGeom>
              <a:avLst/>
              <a:gdLst>
                <a:gd name="T0" fmla="*/ 2 w 328"/>
                <a:gd name="T1" fmla="*/ 0 h 226"/>
                <a:gd name="T2" fmla="*/ 18 w 328"/>
                <a:gd name="T3" fmla="*/ 13 h 226"/>
                <a:gd name="T4" fmla="*/ 18 w 328"/>
                <a:gd name="T5" fmla="*/ 23 h 226"/>
                <a:gd name="T6" fmla="*/ 0 w 328"/>
                <a:gd name="T7" fmla="*/ 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08" name="Rectangle 152"/>
            <p:cNvSpPr>
              <a:spLocks noChangeArrowheads="1"/>
            </p:cNvSpPr>
            <p:nvPr/>
          </p:nvSpPr>
          <p:spPr bwMode="auto">
            <a:xfrm>
              <a:off x="4209" y="691"/>
              <a:ext cx="599"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99395" name="Group 153"/>
            <p:cNvGrpSpPr>
              <a:grpSpLocks/>
            </p:cNvGrpSpPr>
            <p:nvPr/>
          </p:nvGrpSpPr>
          <p:grpSpPr bwMode="auto">
            <a:xfrm>
              <a:off x="4749" y="668"/>
              <a:ext cx="581" cy="145"/>
              <a:chOff x="614" y="2568"/>
              <a:chExt cx="725" cy="139"/>
            </a:xfrm>
          </p:grpSpPr>
          <p:sp>
            <p:nvSpPr>
              <p:cNvPr id="87134" name="AutoShape 154"/>
              <p:cNvSpPr>
                <a:spLocks noChangeArrowheads="1"/>
              </p:cNvSpPr>
              <p:nvPr/>
            </p:nvSpPr>
            <p:spPr bwMode="auto">
              <a:xfrm>
                <a:off x="617" y="2567"/>
                <a:ext cx="724" cy="140"/>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7135" name="AutoShape 155"/>
              <p:cNvSpPr>
                <a:spLocks noChangeArrowheads="1"/>
              </p:cNvSpPr>
              <p:nvPr/>
            </p:nvSpPr>
            <p:spPr bwMode="auto">
              <a:xfrm>
                <a:off x="633" y="2584"/>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87110" name="Rectangle 156"/>
            <p:cNvSpPr>
              <a:spLocks noChangeArrowheads="1"/>
            </p:cNvSpPr>
            <p:nvPr/>
          </p:nvSpPr>
          <p:spPr bwMode="auto">
            <a:xfrm>
              <a:off x="4222" y="1020"/>
              <a:ext cx="599" cy="4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99397" name="Group 157"/>
            <p:cNvGrpSpPr>
              <a:grpSpLocks/>
            </p:cNvGrpSpPr>
            <p:nvPr/>
          </p:nvGrpSpPr>
          <p:grpSpPr bwMode="auto">
            <a:xfrm>
              <a:off x="4747" y="994"/>
              <a:ext cx="581" cy="134"/>
              <a:chOff x="614" y="2568"/>
              <a:chExt cx="725" cy="139"/>
            </a:xfrm>
          </p:grpSpPr>
          <p:sp>
            <p:nvSpPr>
              <p:cNvPr id="87132" name="AutoShape 158"/>
              <p:cNvSpPr>
                <a:spLocks noChangeArrowheads="1"/>
              </p:cNvSpPr>
              <p:nvPr/>
            </p:nvSpPr>
            <p:spPr bwMode="auto">
              <a:xfrm>
                <a:off x="612" y="2570"/>
                <a:ext cx="724" cy="139"/>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7133" name="AutoShape 159"/>
              <p:cNvSpPr>
                <a:spLocks noChangeArrowheads="1"/>
              </p:cNvSpPr>
              <p:nvPr/>
            </p:nvSpPr>
            <p:spPr bwMode="auto">
              <a:xfrm>
                <a:off x="628" y="2589"/>
                <a:ext cx="692"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87112" name="Rectangle 160"/>
            <p:cNvSpPr>
              <a:spLocks noChangeArrowheads="1"/>
            </p:cNvSpPr>
            <p:nvPr/>
          </p:nvSpPr>
          <p:spPr bwMode="auto">
            <a:xfrm>
              <a:off x="4216" y="1356"/>
              <a:ext cx="599"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7113" name="Rectangle 161"/>
            <p:cNvSpPr>
              <a:spLocks noChangeArrowheads="1"/>
            </p:cNvSpPr>
            <p:nvPr/>
          </p:nvSpPr>
          <p:spPr bwMode="auto">
            <a:xfrm>
              <a:off x="4228" y="1654"/>
              <a:ext cx="593"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99400" name="Group 162"/>
            <p:cNvGrpSpPr>
              <a:grpSpLocks/>
            </p:cNvGrpSpPr>
            <p:nvPr/>
          </p:nvGrpSpPr>
          <p:grpSpPr bwMode="auto">
            <a:xfrm>
              <a:off x="4735" y="1627"/>
              <a:ext cx="582" cy="151"/>
              <a:chOff x="614" y="2568"/>
              <a:chExt cx="725" cy="139"/>
            </a:xfrm>
          </p:grpSpPr>
          <p:sp>
            <p:nvSpPr>
              <p:cNvPr id="87130" name="AutoShape 163"/>
              <p:cNvSpPr>
                <a:spLocks noChangeArrowheads="1"/>
              </p:cNvSpPr>
              <p:nvPr/>
            </p:nvSpPr>
            <p:spPr bwMode="auto">
              <a:xfrm>
                <a:off x="611" y="2576"/>
                <a:ext cx="730" cy="129"/>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7131" name="AutoShape 164"/>
              <p:cNvSpPr>
                <a:spLocks noChangeArrowheads="1"/>
              </p:cNvSpPr>
              <p:nvPr/>
            </p:nvSpPr>
            <p:spPr bwMode="auto">
              <a:xfrm>
                <a:off x="627" y="2588"/>
                <a:ext cx="699"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9401" name="Freeform 165"/>
            <p:cNvSpPr>
              <a:spLocks/>
            </p:cNvSpPr>
            <p:nvPr/>
          </p:nvSpPr>
          <p:spPr bwMode="auto">
            <a:xfrm>
              <a:off x="5288" y="1354"/>
              <a:ext cx="263" cy="188"/>
            </a:xfrm>
            <a:custGeom>
              <a:avLst/>
              <a:gdLst>
                <a:gd name="T0" fmla="*/ 2 w 328"/>
                <a:gd name="T1" fmla="*/ 0 h 226"/>
                <a:gd name="T2" fmla="*/ 18 w 328"/>
                <a:gd name="T3" fmla="*/ 12 h 226"/>
                <a:gd name="T4" fmla="*/ 18 w 328"/>
                <a:gd name="T5" fmla="*/ 21 h 226"/>
                <a:gd name="T6" fmla="*/ 0 w 328"/>
                <a:gd name="T7" fmla="*/ 8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9402" name="Group 166"/>
            <p:cNvGrpSpPr>
              <a:grpSpLocks/>
            </p:cNvGrpSpPr>
            <p:nvPr/>
          </p:nvGrpSpPr>
          <p:grpSpPr bwMode="auto">
            <a:xfrm>
              <a:off x="4739" y="1327"/>
              <a:ext cx="582" cy="139"/>
              <a:chOff x="614" y="2568"/>
              <a:chExt cx="725" cy="139"/>
            </a:xfrm>
          </p:grpSpPr>
          <p:sp>
            <p:nvSpPr>
              <p:cNvPr id="87128" name="AutoShape 167"/>
              <p:cNvSpPr>
                <a:spLocks noChangeArrowheads="1"/>
              </p:cNvSpPr>
              <p:nvPr/>
            </p:nvSpPr>
            <p:spPr bwMode="auto">
              <a:xfrm>
                <a:off x="614" y="2566"/>
                <a:ext cx="723" cy="140"/>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7129" name="AutoShape 168"/>
              <p:cNvSpPr>
                <a:spLocks noChangeArrowheads="1"/>
              </p:cNvSpPr>
              <p:nvPr/>
            </p:nvSpPr>
            <p:spPr bwMode="auto">
              <a:xfrm>
                <a:off x="630" y="2585"/>
                <a:ext cx="691"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87117" name="Rectangle 169"/>
            <p:cNvSpPr>
              <a:spLocks noChangeArrowheads="1"/>
            </p:cNvSpPr>
            <p:nvPr/>
          </p:nvSpPr>
          <p:spPr bwMode="auto">
            <a:xfrm>
              <a:off x="5250" y="429"/>
              <a:ext cx="69"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9404" name="Freeform 170"/>
            <p:cNvSpPr>
              <a:spLocks/>
            </p:cNvSpPr>
            <p:nvPr/>
          </p:nvSpPr>
          <p:spPr bwMode="auto">
            <a:xfrm>
              <a:off x="5312" y="1007"/>
              <a:ext cx="237" cy="213"/>
            </a:xfrm>
            <a:custGeom>
              <a:avLst/>
              <a:gdLst>
                <a:gd name="T0" fmla="*/ 2 w 296"/>
                <a:gd name="T1" fmla="*/ 0 h 256"/>
                <a:gd name="T2" fmla="*/ 17 w 296"/>
                <a:gd name="T3" fmla="*/ 12 h 256"/>
                <a:gd name="T4" fmla="*/ 17 w 296"/>
                <a:gd name="T5" fmla="*/ 23 h 256"/>
                <a:gd name="T6" fmla="*/ 0 w 296"/>
                <a:gd name="T7" fmla="*/ 8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405" name="Freeform 171"/>
            <p:cNvSpPr>
              <a:spLocks/>
            </p:cNvSpPr>
            <p:nvPr/>
          </p:nvSpPr>
          <p:spPr bwMode="auto">
            <a:xfrm>
              <a:off x="5315" y="680"/>
              <a:ext cx="244" cy="240"/>
            </a:xfrm>
            <a:custGeom>
              <a:avLst/>
              <a:gdLst>
                <a:gd name="T0" fmla="*/ 0 w 304"/>
                <a:gd name="T1" fmla="*/ 0 h 288"/>
                <a:gd name="T2" fmla="*/ 18 w 304"/>
                <a:gd name="T3" fmla="*/ 16 h 288"/>
                <a:gd name="T4" fmla="*/ 16 w 304"/>
                <a:gd name="T5" fmla="*/ 28 h 288"/>
                <a:gd name="T6" fmla="*/ 2 w 304"/>
                <a:gd name="T7" fmla="*/ 1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20" name="Oval 172"/>
            <p:cNvSpPr>
              <a:spLocks noChangeArrowheads="1"/>
            </p:cNvSpPr>
            <p:nvPr/>
          </p:nvSpPr>
          <p:spPr bwMode="auto">
            <a:xfrm>
              <a:off x="5515" y="2612"/>
              <a:ext cx="50" cy="9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9407" name="Freeform 173"/>
            <p:cNvSpPr>
              <a:spLocks/>
            </p:cNvSpPr>
            <p:nvPr/>
          </p:nvSpPr>
          <p:spPr bwMode="auto">
            <a:xfrm>
              <a:off x="5302" y="2614"/>
              <a:ext cx="245" cy="200"/>
            </a:xfrm>
            <a:custGeom>
              <a:avLst/>
              <a:gdLst>
                <a:gd name="T0" fmla="*/ 0 w 306"/>
                <a:gd name="T1" fmla="*/ 11 h 240"/>
                <a:gd name="T2" fmla="*/ 2 w 306"/>
                <a:gd name="T3" fmla="*/ 23 h 240"/>
                <a:gd name="T4" fmla="*/ 18 w 306"/>
                <a:gd name="T5" fmla="*/ 11 h 240"/>
                <a:gd name="T6" fmla="*/ 17 w 306"/>
                <a:gd name="T7" fmla="*/ 0 h 240"/>
                <a:gd name="T8" fmla="*/ 0 w 306"/>
                <a:gd name="T9" fmla="*/ 1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22" name="AutoShape 174"/>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7123" name="AutoShape 175"/>
            <p:cNvSpPr>
              <a:spLocks noChangeArrowheads="1"/>
            </p:cNvSpPr>
            <p:nvPr/>
          </p:nvSpPr>
          <p:spPr bwMode="auto">
            <a:xfrm>
              <a:off x="4203" y="2709"/>
              <a:ext cx="1072" cy="8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7124" name="Oval 176"/>
            <p:cNvSpPr>
              <a:spLocks noChangeArrowheads="1"/>
            </p:cNvSpPr>
            <p:nvPr/>
          </p:nvSpPr>
          <p:spPr bwMode="auto">
            <a:xfrm>
              <a:off x="4310" y="2386"/>
              <a:ext cx="158" cy="140"/>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7125" name="Oval 177"/>
            <p:cNvSpPr>
              <a:spLocks noChangeArrowheads="1"/>
            </p:cNvSpPr>
            <p:nvPr/>
          </p:nvSpPr>
          <p:spPr bwMode="auto">
            <a:xfrm>
              <a:off x="4487" y="2386"/>
              <a:ext cx="158" cy="140"/>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FF0000"/>
                </a:solidFill>
                <a:latin typeface="Times New Roman" pitchFamily="18" charset="0"/>
                <a:ea typeface="MS PGothic" pitchFamily="34" charset="-128"/>
              </a:endParaRPr>
            </a:p>
          </p:txBody>
        </p:sp>
        <p:sp>
          <p:nvSpPr>
            <p:cNvPr id="87126" name="Oval 178"/>
            <p:cNvSpPr>
              <a:spLocks noChangeArrowheads="1"/>
            </p:cNvSpPr>
            <p:nvPr/>
          </p:nvSpPr>
          <p:spPr bwMode="auto">
            <a:xfrm>
              <a:off x="4663" y="2380"/>
              <a:ext cx="158" cy="140"/>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7127" name="Rectangle 179"/>
            <p:cNvSpPr>
              <a:spLocks noChangeArrowheads="1"/>
            </p:cNvSpPr>
            <p:nvPr/>
          </p:nvSpPr>
          <p:spPr bwMode="auto">
            <a:xfrm>
              <a:off x="5061" y="1837"/>
              <a:ext cx="88" cy="756"/>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3" name="灯片编号占位符 2"/>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DFDD44B3-C47C-214F-BA87-CD4A844E17CE}" type="slidenum">
              <a:rPr lang="en-US" altLang="en-US" sz="1200" smtClean="0">
                <a:latin typeface="Comic Sans MS" charset="0"/>
              </a:rPr>
              <a:pPr>
                <a:defRPr/>
              </a:pPr>
              <a:t>41</a:t>
            </a:fld>
            <a:endParaRPr lang="en-US" altLang="en-US" sz="1200">
              <a:latin typeface="Comic Sans MS" charset="0"/>
            </a:endParaRPr>
          </a:p>
        </p:txBody>
      </p:sp>
      <p:sp>
        <p:nvSpPr>
          <p:cNvPr id="291" name="Footer Placeholder 5"/>
          <p:cNvSpPr>
            <a:spLocks noGrp="1"/>
          </p:cNvSpPr>
          <p:nvPr>
            <p:ph type="ftr" sz="quarter" idx="11"/>
          </p:nvPr>
        </p:nvSpPr>
        <p:spPr/>
        <p:txBody>
          <a:bodyPr/>
          <a:lstStyle/>
          <a:p>
            <a:pPr>
              <a:defRPr/>
            </a:pPr>
            <a:r>
              <a:rPr lang="en-US" dirty="0"/>
              <a:t>CSci4211:          Data Link Layer: Part 1</a:t>
            </a:r>
          </a:p>
        </p:txBody>
      </p:sp>
    </p:spTree>
    <p:extLst>
      <p:ext uri="{BB962C8B-B14F-4D97-AF65-F5344CB8AC3E}">
        <p14:creationId xmlns:p14="http://schemas.microsoft.com/office/powerpoint/2010/main" val="13957070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9788"/>
                                        </p:tgtEl>
                                        <p:attrNameLst>
                                          <p:attrName>style.visibility</p:attrName>
                                        </p:attrNameLst>
                                      </p:cBhvr>
                                      <p:to>
                                        <p:strVal val="visible"/>
                                      </p:to>
                                    </p:set>
                                    <p:animEffect transition="in" filter="wipe(left)">
                                      <p:cBhvr>
                                        <p:cTn id="7" dur="500"/>
                                        <p:tgtEl>
                                          <p:spTgt spid="6997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699797"/>
                                        </p:tgtEl>
                                        <p:attrNameLst>
                                          <p:attrName>style.visibility</p:attrName>
                                        </p:attrNameLst>
                                      </p:cBhvr>
                                      <p:to>
                                        <p:strVal val="visible"/>
                                      </p:to>
                                    </p:set>
                                    <p:animEffect transition="in" filter="wipe(right)">
                                      <p:cBhvr>
                                        <p:cTn id="12" dur="500"/>
                                        <p:tgtEl>
                                          <p:spTgt spid="6997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9979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997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9796" grpId="0"/>
      <p:bldP spid="69978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353" name="Group 156"/>
          <p:cNvGrpSpPr>
            <a:grpSpLocks/>
          </p:cNvGrpSpPr>
          <p:nvPr/>
        </p:nvGrpSpPr>
        <p:grpSpPr bwMode="auto">
          <a:xfrm>
            <a:off x="773113" y="1273175"/>
            <a:ext cx="3554412" cy="3067050"/>
            <a:chOff x="773113" y="1273175"/>
            <a:chExt cx="3554412" cy="3066395"/>
          </a:xfrm>
        </p:grpSpPr>
        <p:sp>
          <p:nvSpPr>
            <p:cNvPr id="100469" name="Freeform 3"/>
            <p:cNvSpPr>
              <a:spLocks/>
            </p:cNvSpPr>
            <p:nvPr/>
          </p:nvSpPr>
          <p:spPr bwMode="auto">
            <a:xfrm>
              <a:off x="773113" y="1273175"/>
              <a:ext cx="3554412" cy="2754313"/>
            </a:xfrm>
            <a:custGeom>
              <a:avLst/>
              <a:gdLst>
                <a:gd name="T0" fmla="*/ 2147483646 w 2406"/>
                <a:gd name="T1" fmla="*/ 2147483646 h 958"/>
                <a:gd name="T2" fmla="*/ 2147483646 w 2406"/>
                <a:gd name="T3" fmla="*/ 2147483646 h 958"/>
                <a:gd name="T4" fmla="*/ 2147483646 w 2406"/>
                <a:gd name="T5" fmla="*/ 2147483646 h 958"/>
                <a:gd name="T6" fmla="*/ 2147483646 w 2406"/>
                <a:gd name="T7" fmla="*/ 2147483646 h 958"/>
                <a:gd name="T8" fmla="*/ 2147483646 w 2406"/>
                <a:gd name="T9" fmla="*/ 2147483646 h 958"/>
                <a:gd name="T10" fmla="*/ 2147483646 w 2406"/>
                <a:gd name="T11" fmla="*/ 2147483646 h 958"/>
                <a:gd name="T12" fmla="*/ 2147483646 w 2406"/>
                <a:gd name="T13" fmla="*/ 2147483646 h 958"/>
                <a:gd name="T14" fmla="*/ 2147483646 w 2406"/>
                <a:gd name="T15" fmla="*/ 2147483646 h 958"/>
                <a:gd name="T16" fmla="*/ 2147483646 w 2406"/>
                <a:gd name="T17" fmla="*/ 2147483646 h 958"/>
                <a:gd name="T18" fmla="*/ 2147483646 w 2406"/>
                <a:gd name="T19" fmla="*/ 2147483646 h 958"/>
                <a:gd name="T20" fmla="*/ 2147483646 w 2406"/>
                <a:gd name="T21" fmla="*/ 2147483646 h 958"/>
                <a:gd name="T22" fmla="*/ 2147483646 w 2406"/>
                <a:gd name="T23" fmla="*/ 2147483646 h 958"/>
                <a:gd name="T24" fmla="*/ 2147483646 w 2406"/>
                <a:gd name="T25" fmla="*/ 2147483646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0470" name="Line 36"/>
            <p:cNvSpPr>
              <a:spLocks noChangeShapeType="1"/>
            </p:cNvSpPr>
            <p:nvPr/>
          </p:nvSpPr>
          <p:spPr bwMode="auto">
            <a:xfrm flipV="1">
              <a:off x="3775075" y="2344738"/>
              <a:ext cx="155575"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471" name="Line 43"/>
            <p:cNvSpPr>
              <a:spLocks noChangeShapeType="1"/>
            </p:cNvSpPr>
            <p:nvPr/>
          </p:nvSpPr>
          <p:spPr bwMode="auto">
            <a:xfrm flipV="1">
              <a:off x="2665413" y="2517775"/>
              <a:ext cx="6953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472" name="Line 44"/>
            <p:cNvSpPr>
              <a:spLocks noChangeShapeType="1"/>
            </p:cNvSpPr>
            <p:nvPr/>
          </p:nvSpPr>
          <p:spPr bwMode="auto">
            <a:xfrm flipV="1">
              <a:off x="3924300" y="2201863"/>
              <a:ext cx="138113" cy="1428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0473" name="Line 48"/>
            <p:cNvSpPr>
              <a:spLocks noChangeShapeType="1"/>
            </p:cNvSpPr>
            <p:nvPr/>
          </p:nvSpPr>
          <p:spPr bwMode="auto">
            <a:xfrm flipV="1">
              <a:off x="3279775" y="2736850"/>
              <a:ext cx="512763" cy="612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88" name="Text Box 240"/>
            <p:cNvSpPr txBox="1">
              <a:spLocks noChangeArrowheads="1"/>
            </p:cNvSpPr>
            <p:nvPr/>
          </p:nvSpPr>
          <p:spPr bwMode="auto">
            <a:xfrm>
              <a:off x="2562225" y="3815807"/>
              <a:ext cx="1211263" cy="52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dirty="0">
                  <a:solidFill>
                    <a:srgbClr val="000000"/>
                  </a:solidFill>
                  <a:latin typeface="Arial" charset="0"/>
                  <a:cs typeface="Arial" charset="0"/>
                </a:rPr>
                <a:t>router</a:t>
              </a:r>
            </a:p>
            <a:p>
              <a:pPr>
                <a:defRPr/>
              </a:pPr>
              <a:r>
                <a:rPr lang="en-US" sz="1400" dirty="0">
                  <a:solidFill>
                    <a:srgbClr val="000000"/>
                  </a:solidFill>
                  <a:latin typeface="Arial" charset="0"/>
                  <a:cs typeface="Arial" charset="0"/>
                </a:rPr>
                <a:t>(runs DHCP)</a:t>
              </a:r>
            </a:p>
          </p:txBody>
        </p:sp>
        <p:grpSp>
          <p:nvGrpSpPr>
            <p:cNvPr id="100475" name="Group 356"/>
            <p:cNvGrpSpPr>
              <a:grpSpLocks/>
            </p:cNvGrpSpPr>
            <p:nvPr/>
          </p:nvGrpSpPr>
          <p:grpSpPr bwMode="auto">
            <a:xfrm>
              <a:off x="1653422" y="1982680"/>
              <a:ext cx="843032" cy="814871"/>
              <a:chOff x="313" y="1497"/>
              <a:chExt cx="1152" cy="1014"/>
            </a:xfrm>
          </p:grpSpPr>
          <p:pic>
            <p:nvPicPr>
              <p:cNvPr id="100527"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528"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819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6925" y="2423867"/>
              <a:ext cx="879475" cy="34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166" name="Rectangle 43"/>
            <p:cNvSpPr>
              <a:spLocks noChangeArrowheads="1"/>
            </p:cNvSpPr>
            <p:nvPr/>
          </p:nvSpPr>
          <p:spPr bwMode="auto">
            <a:xfrm rot="16200000" flipH="1">
              <a:off x="3589349" y="3549138"/>
              <a:ext cx="104753" cy="24447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endParaRPr>
            </a:p>
          </p:txBody>
        </p:sp>
        <p:sp>
          <p:nvSpPr>
            <p:cNvPr id="167" name="Rectangle 43"/>
            <p:cNvSpPr>
              <a:spLocks noChangeArrowheads="1"/>
            </p:cNvSpPr>
            <p:nvPr/>
          </p:nvSpPr>
          <p:spPr bwMode="auto">
            <a:xfrm rot="2460490">
              <a:off x="3206750" y="3274585"/>
              <a:ext cx="82550" cy="24759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endParaRPr>
            </a:p>
          </p:txBody>
        </p:sp>
        <p:sp>
          <p:nvSpPr>
            <p:cNvPr id="168" name="Rectangle 43"/>
            <p:cNvSpPr>
              <a:spLocks noChangeArrowheads="1"/>
            </p:cNvSpPr>
            <p:nvPr/>
          </p:nvSpPr>
          <p:spPr bwMode="auto">
            <a:xfrm rot="16200000">
              <a:off x="2499531" y="2388124"/>
              <a:ext cx="111101" cy="2968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endParaRPr>
            </a:p>
          </p:txBody>
        </p:sp>
        <p:grpSp>
          <p:nvGrpSpPr>
            <p:cNvPr id="100480" name="Group 248"/>
            <p:cNvGrpSpPr>
              <a:grpSpLocks/>
            </p:cNvGrpSpPr>
            <p:nvPr/>
          </p:nvGrpSpPr>
          <p:grpSpPr bwMode="auto">
            <a:xfrm>
              <a:off x="2597285" y="3210128"/>
              <a:ext cx="332569" cy="581078"/>
              <a:chOff x="4140" y="429"/>
              <a:chExt cx="1425" cy="2396"/>
            </a:xfrm>
          </p:grpSpPr>
          <p:sp>
            <p:nvSpPr>
              <p:cNvPr id="100495" name="Freeform 148"/>
              <p:cNvSpPr>
                <a:spLocks/>
              </p:cNvSpPr>
              <p:nvPr/>
            </p:nvSpPr>
            <p:spPr bwMode="auto">
              <a:xfrm>
                <a:off x="5268" y="433"/>
                <a:ext cx="283" cy="2286"/>
              </a:xfrm>
              <a:custGeom>
                <a:avLst/>
                <a:gdLst>
                  <a:gd name="T0" fmla="*/ 4 w 354"/>
                  <a:gd name="T1" fmla="*/ 0 h 2742"/>
                  <a:gd name="T2" fmla="*/ 19 w 354"/>
                  <a:gd name="T3" fmla="*/ 32 h 2742"/>
                  <a:gd name="T4" fmla="*/ 19 w 354"/>
                  <a:gd name="T5" fmla="*/ 246 h 2742"/>
                  <a:gd name="T6" fmla="*/ 0 w 354"/>
                  <a:gd name="T7" fmla="*/ 258 h 2742"/>
                  <a:gd name="T8" fmla="*/ 4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210" name="Rectangle 149"/>
              <p:cNvSpPr>
                <a:spLocks noChangeArrowheads="1"/>
              </p:cNvSpPr>
              <p:nvPr/>
            </p:nvSpPr>
            <p:spPr bwMode="auto">
              <a:xfrm>
                <a:off x="4207" y="426"/>
                <a:ext cx="1048" cy="2291"/>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100497" name="Freeform 150"/>
              <p:cNvSpPr>
                <a:spLocks/>
              </p:cNvSpPr>
              <p:nvPr/>
            </p:nvSpPr>
            <p:spPr bwMode="auto">
              <a:xfrm>
                <a:off x="5321" y="570"/>
                <a:ext cx="169" cy="2115"/>
              </a:xfrm>
              <a:custGeom>
                <a:avLst/>
                <a:gdLst>
                  <a:gd name="T0" fmla="*/ 2 w 211"/>
                  <a:gd name="T1" fmla="*/ 0 h 2537"/>
                  <a:gd name="T2" fmla="*/ 11 w 211"/>
                  <a:gd name="T3" fmla="*/ 21 h 2537"/>
                  <a:gd name="T4" fmla="*/ 2 w 211"/>
                  <a:gd name="T5" fmla="*/ 23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498" name="Freeform 151"/>
              <p:cNvSpPr>
                <a:spLocks/>
              </p:cNvSpPr>
              <p:nvPr/>
            </p:nvSpPr>
            <p:spPr bwMode="auto">
              <a:xfrm>
                <a:off x="5284" y="1640"/>
                <a:ext cx="263" cy="189"/>
              </a:xfrm>
              <a:custGeom>
                <a:avLst/>
                <a:gdLst>
                  <a:gd name="T0" fmla="*/ 2 w 328"/>
                  <a:gd name="T1" fmla="*/ 0 h 226"/>
                  <a:gd name="T2" fmla="*/ 18 w 328"/>
                  <a:gd name="T3" fmla="*/ 13 h 226"/>
                  <a:gd name="T4" fmla="*/ 18 w 328"/>
                  <a:gd name="T5" fmla="*/ 23 h 226"/>
                  <a:gd name="T6" fmla="*/ 0 w 328"/>
                  <a:gd name="T7" fmla="*/ 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213" name="Rectangle 152"/>
              <p:cNvSpPr>
                <a:spLocks noChangeArrowheads="1"/>
              </p:cNvSpPr>
              <p:nvPr/>
            </p:nvSpPr>
            <p:spPr bwMode="auto">
              <a:xfrm>
                <a:off x="4214" y="688"/>
                <a:ext cx="592" cy="5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0500" name="Group 153"/>
              <p:cNvGrpSpPr>
                <a:grpSpLocks/>
              </p:cNvGrpSpPr>
              <p:nvPr/>
            </p:nvGrpSpPr>
            <p:grpSpPr bwMode="auto">
              <a:xfrm>
                <a:off x="4749" y="668"/>
                <a:ext cx="581" cy="145"/>
                <a:chOff x="614" y="2568"/>
                <a:chExt cx="725" cy="139"/>
              </a:xfrm>
            </p:grpSpPr>
            <p:sp>
              <p:nvSpPr>
                <p:cNvPr id="88239" name="AutoShape 154"/>
                <p:cNvSpPr>
                  <a:spLocks noChangeArrowheads="1"/>
                </p:cNvSpPr>
                <p:nvPr/>
              </p:nvSpPr>
              <p:spPr bwMode="auto">
                <a:xfrm>
                  <a:off x="617" y="2569"/>
                  <a:ext cx="721" cy="138"/>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240" name="AutoShape 155"/>
                <p:cNvSpPr>
                  <a:spLocks noChangeArrowheads="1"/>
                </p:cNvSpPr>
                <p:nvPr/>
              </p:nvSpPr>
              <p:spPr bwMode="auto">
                <a:xfrm>
                  <a:off x="634" y="2587"/>
                  <a:ext cx="688" cy="10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88215" name="Rectangle 156"/>
              <p:cNvSpPr>
                <a:spLocks noChangeArrowheads="1"/>
              </p:cNvSpPr>
              <p:nvPr/>
            </p:nvSpPr>
            <p:spPr bwMode="auto">
              <a:xfrm>
                <a:off x="4221" y="1015"/>
                <a:ext cx="599" cy="5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0502" name="Group 157"/>
              <p:cNvGrpSpPr>
                <a:grpSpLocks/>
              </p:cNvGrpSpPr>
              <p:nvPr/>
            </p:nvGrpSpPr>
            <p:grpSpPr bwMode="auto">
              <a:xfrm>
                <a:off x="4747" y="994"/>
                <a:ext cx="581" cy="134"/>
                <a:chOff x="614" y="2568"/>
                <a:chExt cx="725" cy="139"/>
              </a:xfrm>
            </p:grpSpPr>
            <p:sp>
              <p:nvSpPr>
                <p:cNvPr id="88237" name="AutoShape 158"/>
                <p:cNvSpPr>
                  <a:spLocks noChangeArrowheads="1"/>
                </p:cNvSpPr>
                <p:nvPr/>
              </p:nvSpPr>
              <p:spPr bwMode="auto">
                <a:xfrm>
                  <a:off x="611" y="2570"/>
                  <a:ext cx="730" cy="136"/>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238" name="AutoShape 159"/>
                <p:cNvSpPr>
                  <a:spLocks noChangeArrowheads="1"/>
                </p:cNvSpPr>
                <p:nvPr/>
              </p:nvSpPr>
              <p:spPr bwMode="auto">
                <a:xfrm>
                  <a:off x="628" y="2583"/>
                  <a:ext cx="69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88217" name="Rectangle 160"/>
              <p:cNvSpPr>
                <a:spLocks noChangeArrowheads="1"/>
              </p:cNvSpPr>
              <p:nvPr/>
            </p:nvSpPr>
            <p:spPr bwMode="auto">
              <a:xfrm>
                <a:off x="4214" y="1356"/>
                <a:ext cx="599" cy="4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218" name="Rectangle 161"/>
              <p:cNvSpPr>
                <a:spLocks noChangeArrowheads="1"/>
              </p:cNvSpPr>
              <p:nvPr/>
            </p:nvSpPr>
            <p:spPr bwMode="auto">
              <a:xfrm>
                <a:off x="4228" y="1657"/>
                <a:ext cx="599" cy="4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0505" name="Group 162"/>
              <p:cNvGrpSpPr>
                <a:grpSpLocks/>
              </p:cNvGrpSpPr>
              <p:nvPr/>
            </p:nvGrpSpPr>
            <p:grpSpPr bwMode="auto">
              <a:xfrm>
                <a:off x="4735" y="1627"/>
                <a:ext cx="582" cy="151"/>
                <a:chOff x="614" y="2568"/>
                <a:chExt cx="725" cy="139"/>
              </a:xfrm>
            </p:grpSpPr>
            <p:sp>
              <p:nvSpPr>
                <p:cNvPr id="88235" name="AutoShape 163"/>
                <p:cNvSpPr>
                  <a:spLocks noChangeArrowheads="1"/>
                </p:cNvSpPr>
                <p:nvPr/>
              </p:nvSpPr>
              <p:spPr bwMode="auto">
                <a:xfrm>
                  <a:off x="618" y="2571"/>
                  <a:ext cx="720" cy="139"/>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236" name="AutoShape 164"/>
                <p:cNvSpPr>
                  <a:spLocks noChangeArrowheads="1"/>
                </p:cNvSpPr>
                <p:nvPr/>
              </p:nvSpPr>
              <p:spPr bwMode="auto">
                <a:xfrm>
                  <a:off x="635" y="2589"/>
                  <a:ext cx="686"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100506" name="Freeform 165"/>
              <p:cNvSpPr>
                <a:spLocks/>
              </p:cNvSpPr>
              <p:nvPr/>
            </p:nvSpPr>
            <p:spPr bwMode="auto">
              <a:xfrm>
                <a:off x="5288" y="1354"/>
                <a:ext cx="263" cy="188"/>
              </a:xfrm>
              <a:custGeom>
                <a:avLst/>
                <a:gdLst>
                  <a:gd name="T0" fmla="*/ 2 w 328"/>
                  <a:gd name="T1" fmla="*/ 0 h 226"/>
                  <a:gd name="T2" fmla="*/ 18 w 328"/>
                  <a:gd name="T3" fmla="*/ 12 h 226"/>
                  <a:gd name="T4" fmla="*/ 18 w 328"/>
                  <a:gd name="T5" fmla="*/ 21 h 226"/>
                  <a:gd name="T6" fmla="*/ 0 w 328"/>
                  <a:gd name="T7" fmla="*/ 8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0507" name="Group 166"/>
              <p:cNvGrpSpPr>
                <a:grpSpLocks/>
              </p:cNvGrpSpPr>
              <p:nvPr/>
            </p:nvGrpSpPr>
            <p:grpSpPr bwMode="auto">
              <a:xfrm>
                <a:off x="4739" y="1327"/>
                <a:ext cx="582" cy="139"/>
                <a:chOff x="614" y="2568"/>
                <a:chExt cx="725" cy="139"/>
              </a:xfrm>
            </p:grpSpPr>
            <p:sp>
              <p:nvSpPr>
                <p:cNvPr id="88233" name="AutoShape 167"/>
                <p:cNvSpPr>
                  <a:spLocks noChangeArrowheads="1"/>
                </p:cNvSpPr>
                <p:nvPr/>
              </p:nvSpPr>
              <p:spPr bwMode="auto">
                <a:xfrm>
                  <a:off x="613" y="2571"/>
                  <a:ext cx="729" cy="137"/>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234" name="AutoShape 168"/>
                <p:cNvSpPr>
                  <a:spLocks noChangeArrowheads="1"/>
                </p:cNvSpPr>
                <p:nvPr/>
              </p:nvSpPr>
              <p:spPr bwMode="auto">
                <a:xfrm>
                  <a:off x="630" y="2584"/>
                  <a:ext cx="695"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88222" name="Rectangle 169"/>
              <p:cNvSpPr>
                <a:spLocks noChangeArrowheads="1"/>
              </p:cNvSpPr>
              <p:nvPr/>
            </p:nvSpPr>
            <p:spPr bwMode="auto">
              <a:xfrm>
                <a:off x="5255" y="426"/>
                <a:ext cx="68" cy="2297"/>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100509" name="Freeform 170"/>
              <p:cNvSpPr>
                <a:spLocks/>
              </p:cNvSpPr>
              <p:nvPr/>
            </p:nvSpPr>
            <p:spPr bwMode="auto">
              <a:xfrm>
                <a:off x="5312" y="1007"/>
                <a:ext cx="237" cy="213"/>
              </a:xfrm>
              <a:custGeom>
                <a:avLst/>
                <a:gdLst>
                  <a:gd name="T0" fmla="*/ 2 w 296"/>
                  <a:gd name="T1" fmla="*/ 0 h 256"/>
                  <a:gd name="T2" fmla="*/ 17 w 296"/>
                  <a:gd name="T3" fmla="*/ 12 h 256"/>
                  <a:gd name="T4" fmla="*/ 17 w 296"/>
                  <a:gd name="T5" fmla="*/ 23 h 256"/>
                  <a:gd name="T6" fmla="*/ 0 w 296"/>
                  <a:gd name="T7" fmla="*/ 8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510" name="Freeform 171"/>
              <p:cNvSpPr>
                <a:spLocks/>
              </p:cNvSpPr>
              <p:nvPr/>
            </p:nvSpPr>
            <p:spPr bwMode="auto">
              <a:xfrm>
                <a:off x="5315" y="680"/>
                <a:ext cx="244" cy="240"/>
              </a:xfrm>
              <a:custGeom>
                <a:avLst/>
                <a:gdLst>
                  <a:gd name="T0" fmla="*/ 0 w 304"/>
                  <a:gd name="T1" fmla="*/ 0 h 288"/>
                  <a:gd name="T2" fmla="*/ 18 w 304"/>
                  <a:gd name="T3" fmla="*/ 16 h 288"/>
                  <a:gd name="T4" fmla="*/ 16 w 304"/>
                  <a:gd name="T5" fmla="*/ 28 h 288"/>
                  <a:gd name="T6" fmla="*/ 2 w 304"/>
                  <a:gd name="T7" fmla="*/ 1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225" name="Oval 172"/>
              <p:cNvSpPr>
                <a:spLocks noChangeArrowheads="1"/>
              </p:cNvSpPr>
              <p:nvPr/>
            </p:nvSpPr>
            <p:spPr bwMode="auto">
              <a:xfrm>
                <a:off x="5520" y="2612"/>
                <a:ext cx="48" cy="9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100512" name="Freeform 173"/>
              <p:cNvSpPr>
                <a:spLocks/>
              </p:cNvSpPr>
              <p:nvPr/>
            </p:nvSpPr>
            <p:spPr bwMode="auto">
              <a:xfrm>
                <a:off x="5302" y="2614"/>
                <a:ext cx="245" cy="200"/>
              </a:xfrm>
              <a:custGeom>
                <a:avLst/>
                <a:gdLst>
                  <a:gd name="T0" fmla="*/ 0 w 306"/>
                  <a:gd name="T1" fmla="*/ 11 h 240"/>
                  <a:gd name="T2" fmla="*/ 2 w 306"/>
                  <a:gd name="T3" fmla="*/ 23 h 240"/>
                  <a:gd name="T4" fmla="*/ 18 w 306"/>
                  <a:gd name="T5" fmla="*/ 11 h 240"/>
                  <a:gd name="T6" fmla="*/ 17 w 306"/>
                  <a:gd name="T7" fmla="*/ 0 h 240"/>
                  <a:gd name="T8" fmla="*/ 0 w 306"/>
                  <a:gd name="T9" fmla="*/ 1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227" name="AutoShape 174"/>
              <p:cNvSpPr>
                <a:spLocks noChangeArrowheads="1"/>
              </p:cNvSpPr>
              <p:nvPr/>
            </p:nvSpPr>
            <p:spPr bwMode="auto">
              <a:xfrm>
                <a:off x="4139" y="2678"/>
                <a:ext cx="1204" cy="209"/>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228" name="AutoShape 175"/>
              <p:cNvSpPr>
                <a:spLocks noChangeArrowheads="1"/>
              </p:cNvSpPr>
              <p:nvPr/>
            </p:nvSpPr>
            <p:spPr bwMode="auto">
              <a:xfrm>
                <a:off x="4207" y="2717"/>
                <a:ext cx="1068" cy="8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229" name="Oval 176"/>
              <p:cNvSpPr>
                <a:spLocks noChangeArrowheads="1"/>
              </p:cNvSpPr>
              <p:nvPr/>
            </p:nvSpPr>
            <p:spPr bwMode="auto">
              <a:xfrm>
                <a:off x="4309" y="2383"/>
                <a:ext cx="156" cy="144"/>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230" name="Oval 177"/>
              <p:cNvSpPr>
                <a:spLocks noChangeArrowheads="1"/>
              </p:cNvSpPr>
              <p:nvPr/>
            </p:nvSpPr>
            <p:spPr bwMode="auto">
              <a:xfrm>
                <a:off x="4486" y="2383"/>
                <a:ext cx="163" cy="144"/>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FF0000"/>
                  </a:solidFill>
                  <a:latin typeface="Times New Roman" pitchFamily="18" charset="0"/>
                  <a:ea typeface="MS PGothic" pitchFamily="34" charset="-128"/>
                </a:endParaRPr>
              </a:p>
            </p:txBody>
          </p:sp>
          <p:sp>
            <p:nvSpPr>
              <p:cNvPr id="88231" name="Oval 178"/>
              <p:cNvSpPr>
                <a:spLocks noChangeArrowheads="1"/>
              </p:cNvSpPr>
              <p:nvPr/>
            </p:nvSpPr>
            <p:spPr bwMode="auto">
              <a:xfrm>
                <a:off x="4663" y="2383"/>
                <a:ext cx="156" cy="144"/>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232" name="Rectangle 179"/>
              <p:cNvSpPr>
                <a:spLocks noChangeArrowheads="1"/>
              </p:cNvSpPr>
              <p:nvPr/>
            </p:nvSpPr>
            <p:spPr bwMode="auto">
              <a:xfrm>
                <a:off x="5065" y="1834"/>
                <a:ext cx="82" cy="772"/>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0481" name="Group 48"/>
            <p:cNvGrpSpPr>
              <a:grpSpLocks/>
            </p:cNvGrpSpPr>
            <p:nvPr/>
          </p:nvGrpSpPr>
          <p:grpSpPr bwMode="auto">
            <a:xfrm>
              <a:off x="2795471" y="3465563"/>
              <a:ext cx="735669" cy="376863"/>
              <a:chOff x="3600" y="219"/>
              <a:chExt cx="360" cy="175"/>
            </a:xfrm>
          </p:grpSpPr>
          <p:sp>
            <p:nvSpPr>
              <p:cNvPr id="88196" name="Oval 4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97" name="Line 50"/>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8198" name="Line 51"/>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8199" name="Rectangle 52"/>
              <p:cNvSpPr>
                <a:spLocks noChangeArrowheads="1"/>
              </p:cNvSpPr>
              <p:nvPr/>
            </p:nvSpPr>
            <p:spPr bwMode="auto">
              <a:xfrm>
                <a:off x="3603" y="289"/>
                <a:ext cx="353"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8200" name="Oval 5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0487" name="Group 54"/>
              <p:cNvGrpSpPr>
                <a:grpSpLocks/>
              </p:cNvGrpSpPr>
              <p:nvPr/>
            </p:nvGrpSpPr>
            <p:grpSpPr bwMode="auto">
              <a:xfrm>
                <a:off x="3686" y="244"/>
                <a:ext cx="177" cy="66"/>
                <a:chOff x="2848" y="848"/>
                <a:chExt cx="140" cy="98"/>
              </a:xfrm>
            </p:grpSpPr>
            <p:sp>
              <p:nvSpPr>
                <p:cNvPr id="88206" name="Line 5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8207" name="Line 5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8208" name="Line 5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00488" name="Group 58"/>
              <p:cNvGrpSpPr>
                <a:grpSpLocks/>
              </p:cNvGrpSpPr>
              <p:nvPr/>
            </p:nvGrpSpPr>
            <p:grpSpPr bwMode="auto">
              <a:xfrm flipV="1">
                <a:off x="3686" y="243"/>
                <a:ext cx="177" cy="66"/>
                <a:chOff x="2848" y="848"/>
                <a:chExt cx="140" cy="98"/>
              </a:xfrm>
            </p:grpSpPr>
            <p:sp>
              <p:nvSpPr>
                <p:cNvPr id="88203" name="Line 5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8204" name="Line 6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8205" name="Line 61"/>
                <p:cNvSpPr>
                  <a:spLocks noChangeShapeType="1"/>
                </p:cNvSpPr>
                <p:nvPr/>
              </p:nvSpPr>
              <p:spPr bwMode="auto">
                <a:xfrm>
                  <a:off x="2894" y="854"/>
                  <a:ext cx="52" cy="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sp>
        <p:nvSpPr>
          <p:cNvPr id="88069" name="Rectangle 2"/>
          <p:cNvSpPr>
            <a:spLocks noGrp="1" noChangeArrowheads="1"/>
          </p:cNvSpPr>
          <p:nvPr>
            <p:ph type="title"/>
          </p:nvPr>
        </p:nvSpPr>
        <p:spPr>
          <a:xfrm>
            <a:off x="323850" y="9525"/>
            <a:ext cx="8034338" cy="996950"/>
          </a:xfrm>
        </p:spPr>
        <p:txBody>
          <a:bodyPr/>
          <a:lstStyle/>
          <a:p>
            <a:pPr>
              <a:defRPr/>
            </a:pPr>
            <a:r>
              <a:rPr lang="en-US" sz="3200" dirty="0">
                <a:latin typeface="Gill Sans MT" charset="0"/>
                <a:cs typeface="+mj-cs"/>
              </a:rPr>
              <a:t>A day in the life… connecting to the Internet</a:t>
            </a:r>
          </a:p>
        </p:txBody>
      </p:sp>
      <p:sp>
        <p:nvSpPr>
          <p:cNvPr id="701629" name="Rectangle 189"/>
          <p:cNvSpPr>
            <a:spLocks noGrp="1" noChangeArrowheads="1"/>
          </p:cNvSpPr>
          <p:nvPr>
            <p:ph type="body" idx="1"/>
          </p:nvPr>
        </p:nvSpPr>
        <p:spPr>
          <a:xfrm>
            <a:off x="5018088" y="971550"/>
            <a:ext cx="3732212" cy="1262063"/>
          </a:xfrm>
        </p:spPr>
        <p:txBody>
          <a:bodyPr/>
          <a:lstStyle/>
          <a:p>
            <a:pPr marL="231775" indent="-231775">
              <a:defRPr/>
            </a:pPr>
            <a:r>
              <a:rPr lang="en-US" sz="2200" dirty="0">
                <a:latin typeface="Gill Sans MT" charset="0"/>
                <a:cs typeface="+mn-cs"/>
              </a:rPr>
              <a:t>connecting laptop needs to get its own IP address, addr of first-hop router, addr of DNS server: use </a:t>
            </a:r>
            <a:r>
              <a:rPr lang="en-US" sz="2200" i="1" dirty="0">
                <a:solidFill>
                  <a:srgbClr val="C00000"/>
                </a:solidFill>
                <a:latin typeface="Gill Sans MT" charset="0"/>
                <a:cs typeface="+mn-cs"/>
              </a:rPr>
              <a:t>DHCP</a:t>
            </a:r>
          </a:p>
        </p:txBody>
      </p:sp>
      <p:sp>
        <p:nvSpPr>
          <p:cNvPr id="701661" name="AutoShape 221"/>
          <p:cNvSpPr>
            <a:spLocks noChangeArrowheads="1"/>
          </p:cNvSpPr>
          <p:nvPr/>
        </p:nvSpPr>
        <p:spPr bwMode="auto">
          <a:xfrm>
            <a:off x="830263" y="2266950"/>
            <a:ext cx="976312" cy="485775"/>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01690" name="Group 250"/>
          <p:cNvGrpSpPr>
            <a:grpSpLocks/>
          </p:cNvGrpSpPr>
          <p:nvPr/>
        </p:nvGrpSpPr>
        <p:grpSpPr bwMode="auto">
          <a:xfrm>
            <a:off x="1195388" y="1081088"/>
            <a:ext cx="976312" cy="1460500"/>
            <a:chOff x="651" y="681"/>
            <a:chExt cx="615" cy="920"/>
          </a:xfrm>
        </p:grpSpPr>
        <p:sp>
          <p:nvSpPr>
            <p:cNvPr id="100461" name="Freeform 249"/>
            <p:cNvSpPr>
              <a:spLocks/>
            </p:cNvSpPr>
            <p:nvPr/>
          </p:nvSpPr>
          <p:spPr bwMode="auto">
            <a:xfrm>
              <a:off x="662" y="698"/>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4" h="903">
                  <a:moveTo>
                    <a:pt x="496" y="0"/>
                  </a:moveTo>
                  <a:lnTo>
                    <a:pt x="604" y="903"/>
                  </a:lnTo>
                  <a:lnTo>
                    <a:pt x="0" y="788"/>
                  </a:lnTo>
                  <a:lnTo>
                    <a:pt x="456" y="750"/>
                  </a:lnTo>
                  <a:lnTo>
                    <a:pt x="496" y="0"/>
                  </a:lnTo>
                  <a:close/>
                </a:path>
              </a:pathLst>
            </a:custGeom>
            <a:gradFill rotWithShape="1">
              <a:gsLst>
                <a:gs pos="0">
                  <a:schemeClr val="bg1"/>
                </a:gs>
                <a:gs pos="100000">
                  <a:srgbClr val="FF0000"/>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100462" name="Group 248"/>
            <p:cNvGrpSpPr>
              <a:grpSpLocks/>
            </p:cNvGrpSpPr>
            <p:nvPr/>
          </p:nvGrpSpPr>
          <p:grpSpPr bwMode="auto">
            <a:xfrm>
              <a:off x="651" y="681"/>
              <a:ext cx="501" cy="828"/>
              <a:chOff x="569" y="2954"/>
              <a:chExt cx="501" cy="828"/>
            </a:xfrm>
          </p:grpSpPr>
          <p:sp>
            <p:nvSpPr>
              <p:cNvPr id="88177" name="Rectangle 242"/>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78" name="Text Box 241"/>
              <p:cNvSpPr txBox="1">
                <a:spLocks noChangeArrowheads="1"/>
              </p:cNvSpPr>
              <p:nvPr/>
            </p:nvSpPr>
            <p:spPr bwMode="auto">
              <a:xfrm>
                <a:off x="593" y="2954"/>
                <a:ext cx="477"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en-US" sz="1600" i="0" dirty="0">
                    <a:solidFill>
                      <a:srgbClr val="000000"/>
                    </a:solidFill>
                    <a:latin typeface="Arial" charset="0"/>
                  </a:rPr>
                  <a:t>DHCP</a:t>
                </a:r>
              </a:p>
              <a:p>
                <a:pPr algn="ctr">
                  <a:defRPr/>
                </a:pPr>
                <a:r>
                  <a:rPr lang="en-US" sz="1600" i="0" dirty="0">
                    <a:solidFill>
                      <a:srgbClr val="000000"/>
                    </a:solidFill>
                    <a:latin typeface="Arial" charset="0"/>
                  </a:rPr>
                  <a:t>UDP</a:t>
                </a:r>
              </a:p>
              <a:p>
                <a:pPr algn="ctr">
                  <a:defRPr/>
                </a:pPr>
                <a:r>
                  <a:rPr lang="en-US" sz="1600" i="0" dirty="0">
                    <a:solidFill>
                      <a:srgbClr val="000000"/>
                    </a:solidFill>
                    <a:latin typeface="Arial" charset="0"/>
                  </a:rPr>
                  <a:t>IP</a:t>
                </a:r>
              </a:p>
              <a:p>
                <a:pPr algn="ctr">
                  <a:defRPr/>
                </a:pPr>
                <a:r>
                  <a:rPr lang="en-US" sz="1600" i="0" dirty="0">
                    <a:solidFill>
                      <a:srgbClr val="000000"/>
                    </a:solidFill>
                    <a:latin typeface="Arial" charset="0"/>
                  </a:rPr>
                  <a:t>Eth</a:t>
                </a:r>
              </a:p>
              <a:p>
                <a:pPr algn="ctr">
                  <a:defRPr/>
                </a:pPr>
                <a:r>
                  <a:rPr lang="en-US" sz="1600" i="0" dirty="0">
                    <a:solidFill>
                      <a:srgbClr val="000000"/>
                    </a:solidFill>
                    <a:latin typeface="Arial" charset="0"/>
                  </a:rPr>
                  <a:t>Phy</a:t>
                </a:r>
              </a:p>
            </p:txBody>
          </p:sp>
          <p:sp>
            <p:nvSpPr>
              <p:cNvPr id="88179" name="Line 243"/>
              <p:cNvSpPr>
                <a:spLocks noChangeShapeType="1"/>
              </p:cNvSpPr>
              <p:nvPr/>
            </p:nvSpPr>
            <p:spPr bwMode="auto">
              <a:xfrm>
                <a:off x="578" y="3130"/>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88180" name="Line 244"/>
              <p:cNvSpPr>
                <a:spLocks noChangeShapeType="1"/>
              </p:cNvSpPr>
              <p:nvPr/>
            </p:nvSpPr>
            <p:spPr bwMode="auto">
              <a:xfrm>
                <a:off x="575" y="3289"/>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88181" name="Line 245"/>
              <p:cNvSpPr>
                <a:spLocks noChangeShapeType="1"/>
              </p:cNvSpPr>
              <p:nvPr/>
            </p:nvSpPr>
            <p:spPr bwMode="auto">
              <a:xfrm>
                <a:off x="572" y="3448"/>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88182" name="Line 246"/>
              <p:cNvSpPr>
                <a:spLocks noChangeShapeType="1"/>
              </p:cNvSpPr>
              <p:nvPr/>
            </p:nvSpPr>
            <p:spPr bwMode="auto">
              <a:xfrm>
                <a:off x="569" y="3607"/>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grpSp>
        <p:nvGrpSpPr>
          <p:cNvPr id="701693" name="Group 253"/>
          <p:cNvGrpSpPr>
            <a:grpSpLocks/>
          </p:cNvGrpSpPr>
          <p:nvPr/>
        </p:nvGrpSpPr>
        <p:grpSpPr bwMode="auto">
          <a:xfrm>
            <a:off x="520700" y="1162050"/>
            <a:ext cx="544513" cy="244475"/>
            <a:chOff x="844" y="3337"/>
            <a:chExt cx="343" cy="154"/>
          </a:xfrm>
        </p:grpSpPr>
        <p:sp>
          <p:nvSpPr>
            <p:cNvPr id="88173" name="Rectangle 251"/>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74" name="Text Box 252"/>
            <p:cNvSpPr txBox="1">
              <a:spLocks noChangeArrowheads="1"/>
            </p:cNvSpPr>
            <p:nvPr/>
          </p:nvSpPr>
          <p:spPr bwMode="auto">
            <a:xfrm>
              <a:off x="844" y="3337"/>
              <a:ext cx="34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DHCP</a:t>
              </a:r>
            </a:p>
          </p:txBody>
        </p:sp>
      </p:grpSp>
      <p:grpSp>
        <p:nvGrpSpPr>
          <p:cNvPr id="701739" name="Group 299"/>
          <p:cNvGrpSpPr>
            <a:grpSpLocks/>
          </p:cNvGrpSpPr>
          <p:nvPr/>
        </p:nvGrpSpPr>
        <p:grpSpPr bwMode="auto">
          <a:xfrm>
            <a:off x="66675" y="1181100"/>
            <a:ext cx="1081088" cy="1166813"/>
            <a:chOff x="42" y="744"/>
            <a:chExt cx="681" cy="735"/>
          </a:xfrm>
        </p:grpSpPr>
        <p:grpSp>
          <p:nvGrpSpPr>
            <p:cNvPr id="100427" name="Group 296"/>
            <p:cNvGrpSpPr>
              <a:grpSpLocks/>
            </p:cNvGrpSpPr>
            <p:nvPr/>
          </p:nvGrpSpPr>
          <p:grpSpPr bwMode="auto">
            <a:xfrm>
              <a:off x="42" y="886"/>
              <a:ext cx="681" cy="468"/>
              <a:chOff x="42" y="886"/>
              <a:chExt cx="681" cy="468"/>
            </a:xfrm>
          </p:grpSpPr>
          <p:grpSp>
            <p:nvGrpSpPr>
              <p:cNvPr id="100429" name="Group 295"/>
              <p:cNvGrpSpPr>
                <a:grpSpLocks/>
              </p:cNvGrpSpPr>
              <p:nvPr/>
            </p:nvGrpSpPr>
            <p:grpSpPr bwMode="auto">
              <a:xfrm>
                <a:off x="278" y="886"/>
                <a:ext cx="397" cy="154"/>
                <a:chOff x="740" y="3209"/>
                <a:chExt cx="397" cy="154"/>
              </a:xfrm>
            </p:grpSpPr>
            <p:grpSp>
              <p:nvGrpSpPr>
                <p:cNvPr id="100454" name="Group 254"/>
                <p:cNvGrpSpPr>
                  <a:grpSpLocks/>
                </p:cNvGrpSpPr>
                <p:nvPr/>
              </p:nvGrpSpPr>
              <p:grpSpPr bwMode="auto">
                <a:xfrm>
                  <a:off x="794" y="3209"/>
                  <a:ext cx="343" cy="154"/>
                  <a:chOff x="844" y="3337"/>
                  <a:chExt cx="343" cy="154"/>
                </a:xfrm>
              </p:grpSpPr>
              <p:sp>
                <p:nvSpPr>
                  <p:cNvPr id="88171" name="Rectangle 255"/>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72" name="Text Box 256"/>
                  <p:cNvSpPr txBox="1">
                    <a:spLocks noChangeArrowheads="1"/>
                  </p:cNvSpPr>
                  <p:nvPr/>
                </p:nvSpPr>
                <p:spPr bwMode="auto">
                  <a:xfrm>
                    <a:off x="844" y="3337"/>
                    <a:ext cx="34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DHCP</a:t>
                    </a:r>
                  </a:p>
                </p:txBody>
              </p:sp>
            </p:grpSp>
            <p:sp>
              <p:nvSpPr>
                <p:cNvPr id="88169" name="Rectangle 266"/>
                <p:cNvSpPr>
                  <a:spLocks noChangeArrowheads="1"/>
                </p:cNvSpPr>
                <p:nvPr/>
              </p:nvSpPr>
              <p:spPr bwMode="auto">
                <a:xfrm>
                  <a:off x="750" y="3244"/>
                  <a:ext cx="88" cy="8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70" name="Rectangle 267"/>
                <p:cNvSpPr>
                  <a:spLocks noChangeArrowheads="1"/>
                </p:cNvSpPr>
                <p:nvPr/>
              </p:nvSpPr>
              <p:spPr bwMode="auto">
                <a:xfrm>
                  <a:off x="740" y="3238"/>
                  <a:ext cx="354" cy="9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0430" name="Group 274"/>
              <p:cNvGrpSpPr>
                <a:grpSpLocks/>
              </p:cNvGrpSpPr>
              <p:nvPr/>
            </p:nvGrpSpPr>
            <p:grpSpPr bwMode="auto">
              <a:xfrm>
                <a:off x="278" y="1034"/>
                <a:ext cx="397" cy="154"/>
                <a:chOff x="836" y="3305"/>
                <a:chExt cx="397" cy="154"/>
              </a:xfrm>
            </p:grpSpPr>
            <p:grpSp>
              <p:nvGrpSpPr>
                <p:cNvPr id="100448" name="Group 268"/>
                <p:cNvGrpSpPr>
                  <a:grpSpLocks/>
                </p:cNvGrpSpPr>
                <p:nvPr/>
              </p:nvGrpSpPr>
              <p:grpSpPr bwMode="auto">
                <a:xfrm>
                  <a:off x="890" y="3305"/>
                  <a:ext cx="343" cy="154"/>
                  <a:chOff x="844" y="3337"/>
                  <a:chExt cx="343" cy="154"/>
                </a:xfrm>
              </p:grpSpPr>
              <p:sp>
                <p:nvSpPr>
                  <p:cNvPr id="88166" name="Rectangle 269"/>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67" name="Text Box 270"/>
                  <p:cNvSpPr txBox="1">
                    <a:spLocks noChangeArrowheads="1"/>
                  </p:cNvSpPr>
                  <p:nvPr/>
                </p:nvSpPr>
                <p:spPr bwMode="auto">
                  <a:xfrm>
                    <a:off x="844" y="3337"/>
                    <a:ext cx="34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DHCP</a:t>
                    </a:r>
                  </a:p>
                </p:txBody>
              </p:sp>
            </p:grpSp>
            <p:grpSp>
              <p:nvGrpSpPr>
                <p:cNvPr id="100449" name="Group 273"/>
                <p:cNvGrpSpPr>
                  <a:grpSpLocks/>
                </p:cNvGrpSpPr>
                <p:nvPr/>
              </p:nvGrpSpPr>
              <p:grpSpPr bwMode="auto">
                <a:xfrm>
                  <a:off x="836" y="3334"/>
                  <a:ext cx="354" cy="94"/>
                  <a:chOff x="836" y="3334"/>
                  <a:chExt cx="354" cy="94"/>
                </a:xfrm>
              </p:grpSpPr>
              <p:sp>
                <p:nvSpPr>
                  <p:cNvPr id="88164" name="Rectangle 271"/>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65" name="Rectangle 272"/>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grpSp>
            <p:nvGrpSpPr>
              <p:cNvPr id="100431" name="Group 293"/>
              <p:cNvGrpSpPr>
                <a:grpSpLocks/>
              </p:cNvGrpSpPr>
              <p:nvPr/>
            </p:nvGrpSpPr>
            <p:grpSpPr bwMode="auto">
              <a:xfrm>
                <a:off x="165" y="1054"/>
                <a:ext cx="480" cy="112"/>
                <a:chOff x="627" y="3377"/>
                <a:chExt cx="480" cy="112"/>
              </a:xfrm>
            </p:grpSpPr>
            <p:sp>
              <p:nvSpPr>
                <p:cNvPr id="88160" name="Rectangle 276"/>
                <p:cNvSpPr>
                  <a:spLocks noChangeArrowheads="1"/>
                </p:cNvSpPr>
                <p:nvPr/>
              </p:nvSpPr>
              <p:spPr bwMode="auto">
                <a:xfrm>
                  <a:off x="636" y="3388"/>
                  <a:ext cx="96" cy="9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61" name="Rectangle 277"/>
                <p:cNvSpPr>
                  <a:spLocks noChangeArrowheads="1"/>
                </p:cNvSpPr>
                <p:nvPr/>
              </p:nvSpPr>
              <p:spPr bwMode="auto">
                <a:xfrm>
                  <a:off x="627" y="3377"/>
                  <a:ext cx="480" cy="11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0432" name="Group 294"/>
              <p:cNvGrpSpPr>
                <a:grpSpLocks/>
              </p:cNvGrpSpPr>
              <p:nvPr/>
            </p:nvGrpSpPr>
            <p:grpSpPr bwMode="auto">
              <a:xfrm>
                <a:off x="42" y="1200"/>
                <a:ext cx="681" cy="154"/>
                <a:chOff x="504" y="3523"/>
                <a:chExt cx="681" cy="154"/>
              </a:xfrm>
            </p:grpSpPr>
            <p:grpSp>
              <p:nvGrpSpPr>
                <p:cNvPr id="100433" name="Group 287"/>
                <p:cNvGrpSpPr>
                  <a:grpSpLocks/>
                </p:cNvGrpSpPr>
                <p:nvPr/>
              </p:nvGrpSpPr>
              <p:grpSpPr bwMode="auto">
                <a:xfrm>
                  <a:off x="623" y="3523"/>
                  <a:ext cx="510" cy="154"/>
                  <a:chOff x="723" y="3453"/>
                  <a:chExt cx="510" cy="154"/>
                </a:xfrm>
              </p:grpSpPr>
              <p:grpSp>
                <p:nvGrpSpPr>
                  <p:cNvPr id="100437" name="Group 278"/>
                  <p:cNvGrpSpPr>
                    <a:grpSpLocks/>
                  </p:cNvGrpSpPr>
                  <p:nvPr/>
                </p:nvGrpSpPr>
                <p:grpSpPr bwMode="auto">
                  <a:xfrm>
                    <a:off x="836" y="3453"/>
                    <a:ext cx="397" cy="154"/>
                    <a:chOff x="836" y="3305"/>
                    <a:chExt cx="397" cy="154"/>
                  </a:xfrm>
                </p:grpSpPr>
                <p:grpSp>
                  <p:nvGrpSpPr>
                    <p:cNvPr id="100440" name="Group 279"/>
                    <p:cNvGrpSpPr>
                      <a:grpSpLocks/>
                    </p:cNvGrpSpPr>
                    <p:nvPr/>
                  </p:nvGrpSpPr>
                  <p:grpSpPr bwMode="auto">
                    <a:xfrm>
                      <a:off x="890" y="3305"/>
                      <a:ext cx="343" cy="154"/>
                      <a:chOff x="844" y="3337"/>
                      <a:chExt cx="343" cy="154"/>
                    </a:xfrm>
                  </p:grpSpPr>
                  <p:sp>
                    <p:nvSpPr>
                      <p:cNvPr id="88158" name="Rectangle 280"/>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59" name="Text Box 281"/>
                      <p:cNvSpPr txBox="1">
                        <a:spLocks noChangeArrowheads="1"/>
                      </p:cNvSpPr>
                      <p:nvPr/>
                    </p:nvSpPr>
                    <p:spPr bwMode="auto">
                      <a:xfrm>
                        <a:off x="844" y="3337"/>
                        <a:ext cx="34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DHCP</a:t>
                        </a:r>
                      </a:p>
                    </p:txBody>
                  </p:sp>
                </p:grpSp>
                <p:grpSp>
                  <p:nvGrpSpPr>
                    <p:cNvPr id="100441" name="Group 282"/>
                    <p:cNvGrpSpPr>
                      <a:grpSpLocks/>
                    </p:cNvGrpSpPr>
                    <p:nvPr/>
                  </p:nvGrpSpPr>
                  <p:grpSpPr bwMode="auto">
                    <a:xfrm>
                      <a:off x="836" y="3334"/>
                      <a:ext cx="354" cy="94"/>
                      <a:chOff x="836" y="3334"/>
                      <a:chExt cx="354" cy="94"/>
                    </a:xfrm>
                  </p:grpSpPr>
                  <p:sp>
                    <p:nvSpPr>
                      <p:cNvPr id="88156" name="Rectangle 283"/>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57" name="Rectangle 284"/>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sp>
                <p:nvSpPr>
                  <p:cNvPr id="88152" name="Rectangle 285"/>
                  <p:cNvSpPr>
                    <a:spLocks noChangeArrowheads="1"/>
                  </p:cNvSpPr>
                  <p:nvPr/>
                </p:nvSpPr>
                <p:spPr bwMode="auto">
                  <a:xfrm>
                    <a:off x="732" y="3484"/>
                    <a:ext cx="96" cy="9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53" name="Rectangle 286"/>
                  <p:cNvSpPr>
                    <a:spLocks noChangeArrowheads="1"/>
                  </p:cNvSpPr>
                  <p:nvPr/>
                </p:nvSpPr>
                <p:spPr bwMode="auto">
                  <a:xfrm>
                    <a:off x="723" y="3473"/>
                    <a:ext cx="480" cy="11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88148" name="Rectangle 288"/>
                <p:cNvSpPr>
                  <a:spLocks noChangeArrowheads="1"/>
                </p:cNvSpPr>
                <p:nvPr/>
              </p:nvSpPr>
              <p:spPr bwMode="auto">
                <a:xfrm>
                  <a:off x="517" y="3545"/>
                  <a:ext cx="94" cy="10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49" name="Rectangle 290"/>
                <p:cNvSpPr>
                  <a:spLocks noChangeArrowheads="1"/>
                </p:cNvSpPr>
                <p:nvPr/>
              </p:nvSpPr>
              <p:spPr bwMode="auto">
                <a:xfrm>
                  <a:off x="1115" y="3544"/>
                  <a:ext cx="60" cy="10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50" name="Rectangle 291"/>
                <p:cNvSpPr>
                  <a:spLocks noChangeArrowheads="1"/>
                </p:cNvSpPr>
                <p:nvPr/>
              </p:nvSpPr>
              <p:spPr bwMode="auto">
                <a:xfrm>
                  <a:off x="504" y="3529"/>
                  <a:ext cx="681"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sp>
          <p:nvSpPr>
            <p:cNvPr id="88142" name="AutoShape 297"/>
            <p:cNvSpPr>
              <a:spLocks noChangeArrowheads="1"/>
            </p:cNvSpPr>
            <p:nvPr/>
          </p:nvSpPr>
          <p:spPr bwMode="auto">
            <a:xfrm>
              <a:off x="384" y="744"/>
              <a:ext cx="240" cy="735"/>
            </a:xfrm>
            <a:prstGeom prst="downArrow">
              <a:avLst>
                <a:gd name="adj1" fmla="val 54167"/>
                <a:gd name="adj2" fmla="val 49170"/>
              </a:avLst>
            </a:prstGeom>
            <a:gradFill rotWithShape="1">
              <a:gsLst>
                <a:gs pos="0">
                  <a:srgbClr val="FF0000">
                    <a:alpha val="25000"/>
                  </a:srgbClr>
                </a:gs>
                <a:gs pos="100000">
                  <a:srgbClr val="FF0000">
                    <a:alpha val="2500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701758" name="Group 318"/>
          <p:cNvGrpSpPr>
            <a:grpSpLocks/>
          </p:cNvGrpSpPr>
          <p:nvPr/>
        </p:nvGrpSpPr>
        <p:grpSpPr bwMode="auto">
          <a:xfrm>
            <a:off x="650875" y="2389188"/>
            <a:ext cx="1081088" cy="244475"/>
            <a:chOff x="504" y="3523"/>
            <a:chExt cx="681" cy="154"/>
          </a:xfrm>
        </p:grpSpPr>
        <p:grpSp>
          <p:nvGrpSpPr>
            <p:cNvPr id="100414" name="Group 319"/>
            <p:cNvGrpSpPr>
              <a:grpSpLocks/>
            </p:cNvGrpSpPr>
            <p:nvPr/>
          </p:nvGrpSpPr>
          <p:grpSpPr bwMode="auto">
            <a:xfrm>
              <a:off x="623" y="3523"/>
              <a:ext cx="510" cy="154"/>
              <a:chOff x="723" y="3453"/>
              <a:chExt cx="510" cy="154"/>
            </a:xfrm>
          </p:grpSpPr>
          <p:grpSp>
            <p:nvGrpSpPr>
              <p:cNvPr id="100418" name="Group 320"/>
              <p:cNvGrpSpPr>
                <a:grpSpLocks/>
              </p:cNvGrpSpPr>
              <p:nvPr/>
            </p:nvGrpSpPr>
            <p:grpSpPr bwMode="auto">
              <a:xfrm>
                <a:off x="836" y="3453"/>
                <a:ext cx="397" cy="154"/>
                <a:chOff x="836" y="3305"/>
                <a:chExt cx="397" cy="154"/>
              </a:xfrm>
            </p:grpSpPr>
            <p:grpSp>
              <p:nvGrpSpPr>
                <p:cNvPr id="100421" name="Group 321"/>
                <p:cNvGrpSpPr>
                  <a:grpSpLocks/>
                </p:cNvGrpSpPr>
                <p:nvPr/>
              </p:nvGrpSpPr>
              <p:grpSpPr bwMode="auto">
                <a:xfrm>
                  <a:off x="890" y="3305"/>
                  <a:ext cx="343" cy="154"/>
                  <a:chOff x="844" y="3337"/>
                  <a:chExt cx="343" cy="154"/>
                </a:xfrm>
              </p:grpSpPr>
              <p:sp>
                <p:nvSpPr>
                  <p:cNvPr id="88139" name="Rectangle 322"/>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40" name="Text Box 323"/>
                  <p:cNvSpPr txBox="1">
                    <a:spLocks noChangeArrowheads="1"/>
                  </p:cNvSpPr>
                  <p:nvPr/>
                </p:nvSpPr>
                <p:spPr bwMode="auto">
                  <a:xfrm>
                    <a:off x="844" y="3337"/>
                    <a:ext cx="34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DHCP</a:t>
                    </a:r>
                  </a:p>
                </p:txBody>
              </p:sp>
            </p:grpSp>
            <p:grpSp>
              <p:nvGrpSpPr>
                <p:cNvPr id="100422" name="Group 324"/>
                <p:cNvGrpSpPr>
                  <a:grpSpLocks/>
                </p:cNvGrpSpPr>
                <p:nvPr/>
              </p:nvGrpSpPr>
              <p:grpSpPr bwMode="auto">
                <a:xfrm>
                  <a:off x="836" y="3334"/>
                  <a:ext cx="354" cy="94"/>
                  <a:chOff x="836" y="3334"/>
                  <a:chExt cx="354" cy="94"/>
                </a:xfrm>
              </p:grpSpPr>
              <p:sp>
                <p:nvSpPr>
                  <p:cNvPr id="88137" name="Rectangle 325"/>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38" name="Rectangle 326"/>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sp>
            <p:nvSpPr>
              <p:cNvPr id="88133" name="Rectangle 327"/>
              <p:cNvSpPr>
                <a:spLocks noChangeArrowheads="1"/>
              </p:cNvSpPr>
              <p:nvPr/>
            </p:nvSpPr>
            <p:spPr bwMode="auto">
              <a:xfrm>
                <a:off x="732" y="3484"/>
                <a:ext cx="96" cy="9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34" name="Rectangle 328"/>
              <p:cNvSpPr>
                <a:spLocks noChangeArrowheads="1"/>
              </p:cNvSpPr>
              <p:nvPr/>
            </p:nvSpPr>
            <p:spPr bwMode="auto">
              <a:xfrm>
                <a:off x="723" y="3473"/>
                <a:ext cx="480" cy="11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88129" name="Rectangle 329"/>
            <p:cNvSpPr>
              <a:spLocks noChangeArrowheads="1"/>
            </p:cNvSpPr>
            <p:nvPr/>
          </p:nvSpPr>
          <p:spPr bwMode="auto">
            <a:xfrm>
              <a:off x="517" y="3545"/>
              <a:ext cx="94" cy="10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30" name="Rectangle 330"/>
            <p:cNvSpPr>
              <a:spLocks noChangeArrowheads="1"/>
            </p:cNvSpPr>
            <p:nvPr/>
          </p:nvSpPr>
          <p:spPr bwMode="auto">
            <a:xfrm>
              <a:off x="1115" y="3544"/>
              <a:ext cx="60" cy="10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31" name="Rectangle 331"/>
            <p:cNvSpPr>
              <a:spLocks noChangeArrowheads="1"/>
            </p:cNvSpPr>
            <p:nvPr/>
          </p:nvSpPr>
          <p:spPr bwMode="auto">
            <a:xfrm>
              <a:off x="504" y="3529"/>
              <a:ext cx="681"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701782" name="Group 342"/>
          <p:cNvGrpSpPr>
            <a:grpSpLocks/>
          </p:cNvGrpSpPr>
          <p:nvPr/>
        </p:nvGrpSpPr>
        <p:grpSpPr bwMode="auto">
          <a:xfrm>
            <a:off x="1477963" y="3081338"/>
            <a:ext cx="1316037" cy="1314450"/>
            <a:chOff x="931" y="1941"/>
            <a:chExt cx="829" cy="828"/>
          </a:xfrm>
        </p:grpSpPr>
        <p:sp>
          <p:nvSpPr>
            <p:cNvPr id="100406" name="Freeform 334"/>
            <p:cNvSpPr>
              <a:spLocks/>
            </p:cNvSpPr>
            <p:nvPr/>
          </p:nvSpPr>
          <p:spPr bwMode="auto">
            <a:xfrm>
              <a:off x="1424" y="1965"/>
              <a:ext cx="336" cy="801"/>
            </a:xfrm>
            <a:custGeom>
              <a:avLst/>
              <a:gdLst>
                <a:gd name="T0" fmla="*/ 1 w 551"/>
                <a:gd name="T1" fmla="*/ 0 h 801"/>
                <a:gd name="T2" fmla="*/ 1 w 551"/>
                <a:gd name="T3" fmla="*/ 402 h 801"/>
                <a:gd name="T4" fmla="*/ 1 w 551"/>
                <a:gd name="T5" fmla="*/ 801 h 801"/>
                <a:gd name="T6" fmla="*/ 1 w 551"/>
                <a:gd name="T7" fmla="*/ 535 h 801"/>
                <a:gd name="T8" fmla="*/ 0 w 551"/>
                <a:gd name="T9" fmla="*/ 371 h 801"/>
                <a:gd name="T10" fmla="*/ 1 w 551"/>
                <a:gd name="T11" fmla="*/ 0 h 8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1" h="801">
                  <a:moveTo>
                    <a:pt x="14" y="0"/>
                  </a:moveTo>
                  <a:lnTo>
                    <a:pt x="551" y="402"/>
                  </a:lnTo>
                  <a:lnTo>
                    <a:pt x="6" y="801"/>
                  </a:lnTo>
                  <a:lnTo>
                    <a:pt x="13" y="535"/>
                  </a:lnTo>
                  <a:lnTo>
                    <a:pt x="0" y="371"/>
                  </a:lnTo>
                  <a:lnTo>
                    <a:pt x="14" y="0"/>
                  </a:lnTo>
                  <a:close/>
                </a:path>
              </a:pathLst>
            </a:custGeom>
            <a:gradFill rotWithShape="1">
              <a:gsLst>
                <a:gs pos="0">
                  <a:schemeClr val="bg1"/>
                </a:gs>
                <a:gs pos="100000">
                  <a:srgbClr val="FF0000"/>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100407" name="Group 335"/>
            <p:cNvGrpSpPr>
              <a:grpSpLocks/>
            </p:cNvGrpSpPr>
            <p:nvPr/>
          </p:nvGrpSpPr>
          <p:grpSpPr bwMode="auto">
            <a:xfrm>
              <a:off x="931" y="1941"/>
              <a:ext cx="501" cy="828"/>
              <a:chOff x="569" y="2954"/>
              <a:chExt cx="501" cy="828"/>
            </a:xfrm>
          </p:grpSpPr>
          <p:sp>
            <p:nvSpPr>
              <p:cNvPr id="88122" name="Rectangle 336"/>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23" name="Text Box 337"/>
              <p:cNvSpPr txBox="1">
                <a:spLocks noChangeArrowheads="1"/>
              </p:cNvSpPr>
              <p:nvPr/>
            </p:nvSpPr>
            <p:spPr bwMode="auto">
              <a:xfrm>
                <a:off x="593" y="2954"/>
                <a:ext cx="477"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en-US" sz="1600" i="0" dirty="0">
                    <a:solidFill>
                      <a:srgbClr val="000000"/>
                    </a:solidFill>
                    <a:latin typeface="Arial" charset="0"/>
                  </a:rPr>
                  <a:t>DHCP</a:t>
                </a:r>
              </a:p>
              <a:p>
                <a:pPr algn="ctr">
                  <a:defRPr/>
                </a:pPr>
                <a:r>
                  <a:rPr lang="en-US" sz="1600" i="0" dirty="0">
                    <a:solidFill>
                      <a:srgbClr val="000000"/>
                    </a:solidFill>
                    <a:latin typeface="Arial" charset="0"/>
                  </a:rPr>
                  <a:t>UDP</a:t>
                </a:r>
              </a:p>
              <a:p>
                <a:pPr algn="ctr">
                  <a:defRPr/>
                </a:pPr>
                <a:r>
                  <a:rPr lang="en-US" sz="1600" i="0" dirty="0">
                    <a:solidFill>
                      <a:srgbClr val="000000"/>
                    </a:solidFill>
                    <a:latin typeface="Arial" charset="0"/>
                  </a:rPr>
                  <a:t>IP</a:t>
                </a:r>
              </a:p>
              <a:p>
                <a:pPr algn="ctr">
                  <a:defRPr/>
                </a:pPr>
                <a:r>
                  <a:rPr lang="en-US" sz="1600" i="0" dirty="0">
                    <a:solidFill>
                      <a:srgbClr val="000000"/>
                    </a:solidFill>
                    <a:latin typeface="Arial" charset="0"/>
                  </a:rPr>
                  <a:t>Eth</a:t>
                </a:r>
              </a:p>
              <a:p>
                <a:pPr algn="ctr">
                  <a:defRPr/>
                </a:pPr>
                <a:r>
                  <a:rPr lang="en-US" sz="1600" i="0" dirty="0">
                    <a:solidFill>
                      <a:srgbClr val="000000"/>
                    </a:solidFill>
                    <a:latin typeface="Arial" charset="0"/>
                  </a:rPr>
                  <a:t>Phy</a:t>
                </a:r>
              </a:p>
            </p:txBody>
          </p:sp>
          <p:sp>
            <p:nvSpPr>
              <p:cNvPr id="88124" name="Line 338"/>
              <p:cNvSpPr>
                <a:spLocks noChangeShapeType="1"/>
              </p:cNvSpPr>
              <p:nvPr/>
            </p:nvSpPr>
            <p:spPr bwMode="auto">
              <a:xfrm>
                <a:off x="578" y="3130"/>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88125" name="Line 339"/>
              <p:cNvSpPr>
                <a:spLocks noChangeShapeType="1"/>
              </p:cNvSpPr>
              <p:nvPr/>
            </p:nvSpPr>
            <p:spPr bwMode="auto">
              <a:xfrm>
                <a:off x="575" y="3289"/>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88126" name="Line 340"/>
              <p:cNvSpPr>
                <a:spLocks noChangeShapeType="1"/>
              </p:cNvSpPr>
              <p:nvPr/>
            </p:nvSpPr>
            <p:spPr bwMode="auto">
              <a:xfrm>
                <a:off x="572" y="3448"/>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88127" name="Line 341"/>
              <p:cNvSpPr>
                <a:spLocks noChangeShapeType="1"/>
              </p:cNvSpPr>
              <p:nvPr/>
            </p:nvSpPr>
            <p:spPr bwMode="auto">
              <a:xfrm>
                <a:off x="569" y="3607"/>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grpSp>
        <p:nvGrpSpPr>
          <p:cNvPr id="701882" name="Group 442"/>
          <p:cNvGrpSpPr>
            <a:grpSpLocks/>
          </p:cNvGrpSpPr>
          <p:nvPr/>
        </p:nvGrpSpPr>
        <p:grpSpPr bwMode="auto">
          <a:xfrm>
            <a:off x="339725" y="2981325"/>
            <a:ext cx="1081088" cy="1217613"/>
            <a:chOff x="1404" y="3105"/>
            <a:chExt cx="681" cy="767"/>
          </a:xfrm>
        </p:grpSpPr>
        <p:grpSp>
          <p:nvGrpSpPr>
            <p:cNvPr id="100371" name="Group 344"/>
            <p:cNvGrpSpPr>
              <a:grpSpLocks/>
            </p:cNvGrpSpPr>
            <p:nvPr/>
          </p:nvGrpSpPr>
          <p:grpSpPr bwMode="auto">
            <a:xfrm>
              <a:off x="1404" y="3355"/>
              <a:ext cx="681" cy="468"/>
              <a:chOff x="42" y="886"/>
              <a:chExt cx="681" cy="468"/>
            </a:xfrm>
          </p:grpSpPr>
          <p:grpSp>
            <p:nvGrpSpPr>
              <p:cNvPr id="100376" name="Group 345"/>
              <p:cNvGrpSpPr>
                <a:grpSpLocks/>
              </p:cNvGrpSpPr>
              <p:nvPr/>
            </p:nvGrpSpPr>
            <p:grpSpPr bwMode="auto">
              <a:xfrm>
                <a:off x="278" y="886"/>
                <a:ext cx="397" cy="154"/>
                <a:chOff x="740" y="3209"/>
                <a:chExt cx="397" cy="154"/>
              </a:xfrm>
            </p:grpSpPr>
            <p:grpSp>
              <p:nvGrpSpPr>
                <p:cNvPr id="100401" name="Group 346"/>
                <p:cNvGrpSpPr>
                  <a:grpSpLocks/>
                </p:cNvGrpSpPr>
                <p:nvPr/>
              </p:nvGrpSpPr>
              <p:grpSpPr bwMode="auto">
                <a:xfrm>
                  <a:off x="794" y="3209"/>
                  <a:ext cx="343" cy="154"/>
                  <a:chOff x="844" y="3337"/>
                  <a:chExt cx="343" cy="154"/>
                </a:xfrm>
              </p:grpSpPr>
              <p:sp>
                <p:nvSpPr>
                  <p:cNvPr id="88118" name="Rectangle 347"/>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19" name="Text Box 348"/>
                  <p:cNvSpPr txBox="1">
                    <a:spLocks noChangeArrowheads="1"/>
                  </p:cNvSpPr>
                  <p:nvPr/>
                </p:nvSpPr>
                <p:spPr bwMode="auto">
                  <a:xfrm>
                    <a:off x="844" y="3337"/>
                    <a:ext cx="34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DHCP</a:t>
                    </a:r>
                  </a:p>
                </p:txBody>
              </p:sp>
            </p:grpSp>
            <p:sp>
              <p:nvSpPr>
                <p:cNvPr id="88116" name="Rectangle 349"/>
                <p:cNvSpPr>
                  <a:spLocks noChangeArrowheads="1"/>
                </p:cNvSpPr>
                <p:nvPr/>
              </p:nvSpPr>
              <p:spPr bwMode="auto">
                <a:xfrm>
                  <a:off x="750" y="3244"/>
                  <a:ext cx="88" cy="8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17" name="Rectangle 350"/>
                <p:cNvSpPr>
                  <a:spLocks noChangeArrowheads="1"/>
                </p:cNvSpPr>
                <p:nvPr/>
              </p:nvSpPr>
              <p:spPr bwMode="auto">
                <a:xfrm>
                  <a:off x="740" y="3238"/>
                  <a:ext cx="354" cy="9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0377" name="Group 351"/>
              <p:cNvGrpSpPr>
                <a:grpSpLocks/>
              </p:cNvGrpSpPr>
              <p:nvPr/>
            </p:nvGrpSpPr>
            <p:grpSpPr bwMode="auto">
              <a:xfrm>
                <a:off x="278" y="1034"/>
                <a:ext cx="397" cy="154"/>
                <a:chOff x="836" y="3305"/>
                <a:chExt cx="397" cy="154"/>
              </a:xfrm>
            </p:grpSpPr>
            <p:grpSp>
              <p:nvGrpSpPr>
                <p:cNvPr id="100395" name="Group 352"/>
                <p:cNvGrpSpPr>
                  <a:grpSpLocks/>
                </p:cNvGrpSpPr>
                <p:nvPr/>
              </p:nvGrpSpPr>
              <p:grpSpPr bwMode="auto">
                <a:xfrm>
                  <a:off x="890" y="3305"/>
                  <a:ext cx="343" cy="154"/>
                  <a:chOff x="844" y="3337"/>
                  <a:chExt cx="343" cy="154"/>
                </a:xfrm>
              </p:grpSpPr>
              <p:sp>
                <p:nvSpPr>
                  <p:cNvPr id="88113" name="Rectangle 353"/>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14" name="Text Box 354"/>
                  <p:cNvSpPr txBox="1">
                    <a:spLocks noChangeArrowheads="1"/>
                  </p:cNvSpPr>
                  <p:nvPr/>
                </p:nvSpPr>
                <p:spPr bwMode="auto">
                  <a:xfrm>
                    <a:off x="844" y="3337"/>
                    <a:ext cx="34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DHCP</a:t>
                    </a:r>
                  </a:p>
                </p:txBody>
              </p:sp>
            </p:grpSp>
            <p:grpSp>
              <p:nvGrpSpPr>
                <p:cNvPr id="100396" name="Group 355"/>
                <p:cNvGrpSpPr>
                  <a:grpSpLocks/>
                </p:cNvGrpSpPr>
                <p:nvPr/>
              </p:nvGrpSpPr>
              <p:grpSpPr bwMode="auto">
                <a:xfrm>
                  <a:off x="836" y="3334"/>
                  <a:ext cx="354" cy="94"/>
                  <a:chOff x="836" y="3334"/>
                  <a:chExt cx="354" cy="94"/>
                </a:xfrm>
              </p:grpSpPr>
              <p:sp>
                <p:nvSpPr>
                  <p:cNvPr id="88111" name="Rectangle 356"/>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12" name="Rectangle 357"/>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grpSp>
            <p:nvGrpSpPr>
              <p:cNvPr id="100378" name="Group 358"/>
              <p:cNvGrpSpPr>
                <a:grpSpLocks/>
              </p:cNvGrpSpPr>
              <p:nvPr/>
            </p:nvGrpSpPr>
            <p:grpSpPr bwMode="auto">
              <a:xfrm>
                <a:off x="165" y="1054"/>
                <a:ext cx="480" cy="112"/>
                <a:chOff x="627" y="3377"/>
                <a:chExt cx="480" cy="112"/>
              </a:xfrm>
            </p:grpSpPr>
            <p:sp>
              <p:nvSpPr>
                <p:cNvPr id="88107" name="Rectangle 359"/>
                <p:cNvSpPr>
                  <a:spLocks noChangeArrowheads="1"/>
                </p:cNvSpPr>
                <p:nvPr/>
              </p:nvSpPr>
              <p:spPr bwMode="auto">
                <a:xfrm>
                  <a:off x="636" y="3388"/>
                  <a:ext cx="96" cy="9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08" name="Rectangle 360"/>
                <p:cNvSpPr>
                  <a:spLocks noChangeArrowheads="1"/>
                </p:cNvSpPr>
                <p:nvPr/>
              </p:nvSpPr>
              <p:spPr bwMode="auto">
                <a:xfrm>
                  <a:off x="627" y="3377"/>
                  <a:ext cx="480" cy="11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0379" name="Group 361"/>
              <p:cNvGrpSpPr>
                <a:grpSpLocks/>
              </p:cNvGrpSpPr>
              <p:nvPr/>
            </p:nvGrpSpPr>
            <p:grpSpPr bwMode="auto">
              <a:xfrm>
                <a:off x="42" y="1200"/>
                <a:ext cx="681" cy="154"/>
                <a:chOff x="504" y="3523"/>
                <a:chExt cx="681" cy="154"/>
              </a:xfrm>
            </p:grpSpPr>
            <p:grpSp>
              <p:nvGrpSpPr>
                <p:cNvPr id="100380" name="Group 362"/>
                <p:cNvGrpSpPr>
                  <a:grpSpLocks/>
                </p:cNvGrpSpPr>
                <p:nvPr/>
              </p:nvGrpSpPr>
              <p:grpSpPr bwMode="auto">
                <a:xfrm>
                  <a:off x="623" y="3523"/>
                  <a:ext cx="510" cy="154"/>
                  <a:chOff x="723" y="3453"/>
                  <a:chExt cx="510" cy="154"/>
                </a:xfrm>
              </p:grpSpPr>
              <p:grpSp>
                <p:nvGrpSpPr>
                  <p:cNvPr id="100384" name="Group 363"/>
                  <p:cNvGrpSpPr>
                    <a:grpSpLocks/>
                  </p:cNvGrpSpPr>
                  <p:nvPr/>
                </p:nvGrpSpPr>
                <p:grpSpPr bwMode="auto">
                  <a:xfrm>
                    <a:off x="836" y="3453"/>
                    <a:ext cx="397" cy="154"/>
                    <a:chOff x="836" y="3305"/>
                    <a:chExt cx="397" cy="154"/>
                  </a:xfrm>
                </p:grpSpPr>
                <p:grpSp>
                  <p:nvGrpSpPr>
                    <p:cNvPr id="100387" name="Group 364"/>
                    <p:cNvGrpSpPr>
                      <a:grpSpLocks/>
                    </p:cNvGrpSpPr>
                    <p:nvPr/>
                  </p:nvGrpSpPr>
                  <p:grpSpPr bwMode="auto">
                    <a:xfrm>
                      <a:off x="890" y="3305"/>
                      <a:ext cx="343" cy="154"/>
                      <a:chOff x="844" y="3337"/>
                      <a:chExt cx="343" cy="154"/>
                    </a:xfrm>
                  </p:grpSpPr>
                  <p:sp>
                    <p:nvSpPr>
                      <p:cNvPr id="88105" name="Rectangle 365"/>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06" name="Text Box 366"/>
                      <p:cNvSpPr txBox="1">
                        <a:spLocks noChangeArrowheads="1"/>
                      </p:cNvSpPr>
                      <p:nvPr/>
                    </p:nvSpPr>
                    <p:spPr bwMode="auto">
                      <a:xfrm>
                        <a:off x="844" y="3337"/>
                        <a:ext cx="34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DHCP</a:t>
                        </a:r>
                      </a:p>
                    </p:txBody>
                  </p:sp>
                </p:grpSp>
                <p:grpSp>
                  <p:nvGrpSpPr>
                    <p:cNvPr id="100388" name="Group 367"/>
                    <p:cNvGrpSpPr>
                      <a:grpSpLocks/>
                    </p:cNvGrpSpPr>
                    <p:nvPr/>
                  </p:nvGrpSpPr>
                  <p:grpSpPr bwMode="auto">
                    <a:xfrm>
                      <a:off x="836" y="3334"/>
                      <a:ext cx="354" cy="94"/>
                      <a:chOff x="836" y="3334"/>
                      <a:chExt cx="354" cy="94"/>
                    </a:xfrm>
                  </p:grpSpPr>
                  <p:sp>
                    <p:nvSpPr>
                      <p:cNvPr id="88103" name="Rectangle 368"/>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04" name="Rectangle 369"/>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sp>
                <p:nvSpPr>
                  <p:cNvPr id="88099" name="Rectangle 370"/>
                  <p:cNvSpPr>
                    <a:spLocks noChangeArrowheads="1"/>
                  </p:cNvSpPr>
                  <p:nvPr/>
                </p:nvSpPr>
                <p:spPr bwMode="auto">
                  <a:xfrm>
                    <a:off x="732" y="3484"/>
                    <a:ext cx="96" cy="9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00" name="Rectangle 371"/>
                  <p:cNvSpPr>
                    <a:spLocks noChangeArrowheads="1"/>
                  </p:cNvSpPr>
                  <p:nvPr/>
                </p:nvSpPr>
                <p:spPr bwMode="auto">
                  <a:xfrm>
                    <a:off x="723" y="3473"/>
                    <a:ext cx="480" cy="11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88095" name="Rectangle 372"/>
                <p:cNvSpPr>
                  <a:spLocks noChangeArrowheads="1"/>
                </p:cNvSpPr>
                <p:nvPr/>
              </p:nvSpPr>
              <p:spPr bwMode="auto">
                <a:xfrm>
                  <a:off x="517" y="3545"/>
                  <a:ext cx="94" cy="10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096" name="Rectangle 373"/>
                <p:cNvSpPr>
                  <a:spLocks noChangeArrowheads="1"/>
                </p:cNvSpPr>
                <p:nvPr/>
              </p:nvSpPr>
              <p:spPr bwMode="auto">
                <a:xfrm>
                  <a:off x="1115" y="3544"/>
                  <a:ext cx="60" cy="10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097" name="Rectangle 374"/>
                <p:cNvSpPr>
                  <a:spLocks noChangeArrowheads="1"/>
                </p:cNvSpPr>
                <p:nvPr/>
              </p:nvSpPr>
              <p:spPr bwMode="auto">
                <a:xfrm>
                  <a:off x="504" y="3529"/>
                  <a:ext cx="681"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sp>
          <p:nvSpPr>
            <p:cNvPr id="88086" name="AutoShape 375"/>
            <p:cNvSpPr>
              <a:spLocks noChangeArrowheads="1"/>
            </p:cNvSpPr>
            <p:nvPr/>
          </p:nvSpPr>
          <p:spPr bwMode="auto">
            <a:xfrm rot="10800000">
              <a:off x="1727" y="3105"/>
              <a:ext cx="240" cy="767"/>
            </a:xfrm>
            <a:prstGeom prst="downArrow">
              <a:avLst>
                <a:gd name="adj1" fmla="val 54167"/>
                <a:gd name="adj2" fmla="val 51311"/>
              </a:avLst>
            </a:prstGeom>
            <a:gradFill rotWithShape="1">
              <a:gsLst>
                <a:gs pos="0">
                  <a:srgbClr val="FF0000">
                    <a:alpha val="25000"/>
                  </a:srgbClr>
                </a:gs>
                <a:gs pos="100000">
                  <a:srgbClr val="FF0000">
                    <a:alpha val="2500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0373" name="Group 379"/>
            <p:cNvGrpSpPr>
              <a:grpSpLocks/>
            </p:cNvGrpSpPr>
            <p:nvPr/>
          </p:nvGrpSpPr>
          <p:grpSpPr bwMode="auto">
            <a:xfrm>
              <a:off x="1695" y="3227"/>
              <a:ext cx="343" cy="154"/>
              <a:chOff x="844" y="3337"/>
              <a:chExt cx="343" cy="154"/>
            </a:xfrm>
          </p:grpSpPr>
          <p:sp>
            <p:nvSpPr>
              <p:cNvPr id="88088" name="Rectangle 380"/>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089" name="Text Box 381"/>
              <p:cNvSpPr txBox="1">
                <a:spLocks noChangeArrowheads="1"/>
              </p:cNvSpPr>
              <p:nvPr/>
            </p:nvSpPr>
            <p:spPr bwMode="auto">
              <a:xfrm>
                <a:off x="844" y="3337"/>
                <a:ext cx="34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DHCP</a:t>
                </a:r>
              </a:p>
            </p:txBody>
          </p:sp>
        </p:grpSp>
      </p:grpSp>
      <p:grpSp>
        <p:nvGrpSpPr>
          <p:cNvPr id="701916" name="Group 476"/>
          <p:cNvGrpSpPr>
            <a:grpSpLocks/>
          </p:cNvGrpSpPr>
          <p:nvPr/>
        </p:nvGrpSpPr>
        <p:grpSpPr bwMode="auto">
          <a:xfrm>
            <a:off x="803275" y="3178175"/>
            <a:ext cx="544513" cy="244475"/>
            <a:chOff x="844" y="3337"/>
            <a:chExt cx="343" cy="154"/>
          </a:xfrm>
        </p:grpSpPr>
        <p:sp>
          <p:nvSpPr>
            <p:cNvPr id="88083" name="Rectangle 477"/>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084" name="Text Box 478"/>
            <p:cNvSpPr txBox="1">
              <a:spLocks noChangeArrowheads="1"/>
            </p:cNvSpPr>
            <p:nvPr/>
          </p:nvSpPr>
          <p:spPr bwMode="auto">
            <a:xfrm>
              <a:off x="844" y="3337"/>
              <a:ext cx="34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DHCP</a:t>
              </a:r>
            </a:p>
          </p:txBody>
        </p:sp>
      </p:grpSp>
      <p:sp>
        <p:nvSpPr>
          <p:cNvPr id="701919" name="Rectangle 479"/>
          <p:cNvSpPr>
            <a:spLocks noChangeArrowheads="1"/>
          </p:cNvSpPr>
          <p:nvPr/>
        </p:nvSpPr>
        <p:spPr bwMode="auto">
          <a:xfrm>
            <a:off x="5035550" y="2459038"/>
            <a:ext cx="3892550" cy="1306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231775" indent="-231775">
              <a:lnSpc>
                <a:spcPct val="90000"/>
              </a:lnSpc>
              <a:spcBef>
                <a:spcPct val="20000"/>
              </a:spcBef>
              <a:buClr>
                <a:srgbClr val="000099"/>
              </a:buClr>
              <a:buSzPct val="100000"/>
              <a:buFont typeface="Wingdings" charset="2"/>
              <a:buChar char="§"/>
              <a:defRPr/>
            </a:pPr>
            <a:r>
              <a:rPr lang="en-US" sz="2200" dirty="0">
                <a:solidFill>
                  <a:srgbClr val="000000"/>
                </a:solidFill>
                <a:latin typeface="Gill Sans MT" charset="0"/>
                <a:ea typeface="MS PGothic" pitchFamily="34" charset="-128"/>
              </a:rPr>
              <a:t>DHCP request </a:t>
            </a:r>
            <a:r>
              <a:rPr lang="en-US" sz="2200" dirty="0">
                <a:solidFill>
                  <a:srgbClr val="3333CC"/>
                </a:solidFill>
                <a:latin typeface="Gill Sans MT" charset="0"/>
                <a:ea typeface="MS PGothic" pitchFamily="34" charset="-128"/>
              </a:rPr>
              <a:t>encapsulated </a:t>
            </a:r>
            <a:r>
              <a:rPr lang="en-US" sz="2200" dirty="0">
                <a:solidFill>
                  <a:srgbClr val="000000"/>
                </a:solidFill>
                <a:latin typeface="Gill Sans MT" charset="0"/>
                <a:ea typeface="MS PGothic" pitchFamily="34" charset="-128"/>
              </a:rPr>
              <a:t>in </a:t>
            </a:r>
            <a:r>
              <a:rPr lang="en-US" sz="2200" dirty="0">
                <a:solidFill>
                  <a:srgbClr val="C00000"/>
                </a:solidFill>
                <a:latin typeface="Gill Sans MT" charset="0"/>
                <a:ea typeface="MS PGothic" pitchFamily="34" charset="-128"/>
              </a:rPr>
              <a:t>UDP</a:t>
            </a:r>
            <a:r>
              <a:rPr lang="en-US" sz="2200" dirty="0">
                <a:solidFill>
                  <a:srgbClr val="000000"/>
                </a:solidFill>
                <a:latin typeface="Gill Sans MT" charset="0"/>
                <a:ea typeface="MS PGothic" pitchFamily="34" charset="-128"/>
              </a:rPr>
              <a:t>, encapsulated in </a:t>
            </a:r>
            <a:r>
              <a:rPr lang="en-US" sz="2200" dirty="0">
                <a:solidFill>
                  <a:srgbClr val="C00000"/>
                </a:solidFill>
                <a:latin typeface="Gill Sans MT" charset="0"/>
                <a:ea typeface="MS PGothic" pitchFamily="34" charset="-128"/>
              </a:rPr>
              <a:t>IP</a:t>
            </a:r>
            <a:r>
              <a:rPr lang="en-US" sz="2200" dirty="0">
                <a:solidFill>
                  <a:srgbClr val="000000"/>
                </a:solidFill>
                <a:latin typeface="Gill Sans MT" charset="0"/>
                <a:ea typeface="MS PGothic" pitchFamily="34" charset="-128"/>
              </a:rPr>
              <a:t>, encapsulated in </a:t>
            </a:r>
            <a:r>
              <a:rPr lang="en-US" sz="2200" dirty="0">
                <a:solidFill>
                  <a:srgbClr val="C00000"/>
                </a:solidFill>
                <a:latin typeface="Gill Sans MT" charset="0"/>
                <a:ea typeface="MS PGothic" pitchFamily="34" charset="-128"/>
              </a:rPr>
              <a:t>802.3 </a:t>
            </a:r>
            <a:r>
              <a:rPr lang="en-US" sz="2200" dirty="0">
                <a:solidFill>
                  <a:srgbClr val="000000"/>
                </a:solidFill>
                <a:latin typeface="Gill Sans MT" charset="0"/>
                <a:ea typeface="MS PGothic" pitchFamily="34" charset="-128"/>
              </a:rPr>
              <a:t>Ethernet</a:t>
            </a:r>
          </a:p>
          <a:p>
            <a:pPr marL="342900" indent="-342900">
              <a:lnSpc>
                <a:spcPct val="90000"/>
              </a:lnSpc>
              <a:spcBef>
                <a:spcPct val="20000"/>
              </a:spcBef>
              <a:buClr>
                <a:srgbClr val="000099"/>
              </a:buClr>
              <a:buSzPct val="65000"/>
              <a:buFont typeface="Wingdings" charset="0"/>
              <a:buNone/>
              <a:defRPr/>
            </a:pPr>
            <a:endParaRPr lang="en-US" sz="2200" dirty="0">
              <a:solidFill>
                <a:srgbClr val="000000"/>
              </a:solidFill>
              <a:latin typeface="Gill Sans MT" charset="0"/>
              <a:ea typeface="MS PGothic" pitchFamily="34" charset="-128"/>
            </a:endParaRPr>
          </a:p>
        </p:txBody>
      </p:sp>
      <p:sp>
        <p:nvSpPr>
          <p:cNvPr id="701920" name="Rectangle 480"/>
          <p:cNvSpPr>
            <a:spLocks noChangeArrowheads="1"/>
          </p:cNvSpPr>
          <p:nvPr/>
        </p:nvSpPr>
        <p:spPr bwMode="auto">
          <a:xfrm>
            <a:off x="5019675" y="3822700"/>
            <a:ext cx="3924300" cy="156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231775" indent="-231775">
              <a:lnSpc>
                <a:spcPct val="90000"/>
              </a:lnSpc>
              <a:spcBef>
                <a:spcPct val="20000"/>
              </a:spcBef>
              <a:buClr>
                <a:srgbClr val="000099"/>
              </a:buClr>
              <a:buSzPct val="100000"/>
              <a:buFont typeface="Wingdings" charset="2"/>
              <a:buChar char="§"/>
              <a:defRPr/>
            </a:pPr>
            <a:r>
              <a:rPr lang="en-US" sz="2200" dirty="0">
                <a:solidFill>
                  <a:srgbClr val="000000"/>
                </a:solidFill>
                <a:latin typeface="Gill Sans MT" charset="0"/>
                <a:ea typeface="MS PGothic" pitchFamily="34" charset="-128"/>
              </a:rPr>
              <a:t>Ethernet frame </a:t>
            </a:r>
            <a:r>
              <a:rPr lang="en-US" sz="2200" dirty="0">
                <a:solidFill>
                  <a:srgbClr val="000099"/>
                </a:solidFill>
                <a:latin typeface="Gill Sans MT" charset="0"/>
                <a:ea typeface="MS PGothic" pitchFamily="34" charset="-128"/>
              </a:rPr>
              <a:t>broadcast</a:t>
            </a:r>
            <a:r>
              <a:rPr lang="en-US" sz="2200" dirty="0">
                <a:solidFill>
                  <a:srgbClr val="000000"/>
                </a:solidFill>
                <a:latin typeface="Gill Sans MT" charset="0"/>
                <a:ea typeface="MS PGothic" pitchFamily="34" charset="-128"/>
              </a:rPr>
              <a:t> (dest: FFFFFFFFFFFF) on LAN, received at router running </a:t>
            </a:r>
            <a:r>
              <a:rPr lang="en-US" sz="2200" dirty="0">
                <a:solidFill>
                  <a:srgbClr val="C00000"/>
                </a:solidFill>
                <a:latin typeface="Gill Sans MT" charset="0"/>
                <a:ea typeface="MS PGothic" pitchFamily="34" charset="-128"/>
              </a:rPr>
              <a:t>DHCP </a:t>
            </a:r>
            <a:r>
              <a:rPr lang="en-US" sz="2200" dirty="0">
                <a:solidFill>
                  <a:srgbClr val="000000"/>
                </a:solidFill>
                <a:latin typeface="Gill Sans MT" charset="0"/>
                <a:ea typeface="MS PGothic" pitchFamily="34" charset="-128"/>
              </a:rPr>
              <a:t>server</a:t>
            </a:r>
          </a:p>
        </p:txBody>
      </p:sp>
      <p:sp>
        <p:nvSpPr>
          <p:cNvPr id="701921" name="Rectangle 481"/>
          <p:cNvSpPr>
            <a:spLocks noChangeArrowheads="1"/>
          </p:cNvSpPr>
          <p:nvPr/>
        </p:nvSpPr>
        <p:spPr bwMode="auto">
          <a:xfrm>
            <a:off x="5018088" y="5170488"/>
            <a:ext cx="3802062" cy="129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231775" indent="-231775">
              <a:lnSpc>
                <a:spcPct val="90000"/>
              </a:lnSpc>
              <a:spcBef>
                <a:spcPct val="20000"/>
              </a:spcBef>
              <a:buClr>
                <a:srgbClr val="000099"/>
              </a:buClr>
              <a:buSzPct val="100000"/>
              <a:buFont typeface="Wingdings" charset="2"/>
              <a:buChar char="§"/>
              <a:defRPr/>
            </a:pPr>
            <a:r>
              <a:rPr lang="en-US" sz="2200" dirty="0">
                <a:solidFill>
                  <a:srgbClr val="000000"/>
                </a:solidFill>
                <a:latin typeface="Gill Sans MT" charset="0"/>
                <a:ea typeface="MS PGothic" pitchFamily="34" charset="-128"/>
              </a:rPr>
              <a:t>Ethernet </a:t>
            </a:r>
            <a:r>
              <a:rPr lang="en-US" sz="2200" dirty="0">
                <a:solidFill>
                  <a:srgbClr val="000099"/>
                </a:solidFill>
                <a:latin typeface="Gill Sans MT" charset="0"/>
                <a:ea typeface="MS PGothic" pitchFamily="34" charset="-128"/>
              </a:rPr>
              <a:t>demuxed</a:t>
            </a:r>
            <a:r>
              <a:rPr lang="en-US" sz="2200" dirty="0">
                <a:solidFill>
                  <a:srgbClr val="000000"/>
                </a:solidFill>
                <a:latin typeface="Gill Sans MT" charset="0"/>
                <a:ea typeface="MS PGothic" pitchFamily="34" charset="-128"/>
              </a:rPr>
              <a:t> to IP demuxed, UDP demuxed to DHCP </a:t>
            </a:r>
          </a:p>
        </p:txBody>
      </p:sp>
      <p:sp>
        <p:nvSpPr>
          <p:cNvPr id="3" name="灯片编号占位符 2"/>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625C4076-6AE6-6F47-AE2C-A69F31B73ECA}" type="slidenum">
              <a:rPr lang="en-US" altLang="en-US" sz="1200" smtClean="0">
                <a:latin typeface="Comic Sans MS" charset="0"/>
              </a:rPr>
              <a:pPr>
                <a:defRPr/>
              </a:pPr>
              <a:t>42</a:t>
            </a:fld>
            <a:endParaRPr lang="en-US" altLang="en-US" sz="1200">
              <a:latin typeface="Comic Sans MS" charset="0"/>
            </a:endParaRPr>
          </a:p>
        </p:txBody>
      </p:sp>
      <p:sp>
        <p:nvSpPr>
          <p:cNvPr id="178" name="Footer Placeholder 5"/>
          <p:cNvSpPr>
            <a:spLocks noGrp="1"/>
          </p:cNvSpPr>
          <p:nvPr>
            <p:ph type="ftr" sz="quarter" idx="11"/>
          </p:nvPr>
        </p:nvSpPr>
        <p:spPr/>
        <p:txBody>
          <a:bodyPr/>
          <a:lstStyle/>
          <a:p>
            <a:pPr>
              <a:defRPr/>
            </a:pPr>
            <a:r>
              <a:rPr lang="en-US" dirty="0"/>
              <a:t>CSci4211:          Data Link Layer: Part 1</a:t>
            </a:r>
          </a:p>
        </p:txBody>
      </p:sp>
    </p:spTree>
    <p:extLst>
      <p:ext uri="{BB962C8B-B14F-4D97-AF65-F5344CB8AC3E}">
        <p14:creationId xmlns:p14="http://schemas.microsoft.com/office/powerpoint/2010/main" val="6845803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1661"/>
                                        </p:tgtEl>
                                        <p:attrNameLst>
                                          <p:attrName>style.visibility</p:attrName>
                                        </p:attrNameLst>
                                      </p:cBhvr>
                                      <p:to>
                                        <p:strVal val="visible"/>
                                      </p:to>
                                    </p:set>
                                    <p:animEffect transition="in" filter="wipe(left)">
                                      <p:cBhvr>
                                        <p:cTn id="7" dur="500"/>
                                        <p:tgtEl>
                                          <p:spTgt spid="701661"/>
                                        </p:tgtEl>
                                      </p:cBhvr>
                                    </p:animEffect>
                                  </p:childTnLst>
                                </p:cTn>
                              </p:par>
                            </p:childTnLst>
                          </p:cTn>
                        </p:par>
                        <p:par>
                          <p:cTn id="8" fill="hold" nodeType="afterGroup">
                            <p:stCondLst>
                              <p:cond delay="500"/>
                            </p:stCondLst>
                            <p:childTnLst>
                              <p:par>
                                <p:cTn id="9" presetID="9" presetClass="exit" presetSubtype="0" fill="hold" grpId="1" nodeType="afterEffect">
                                  <p:stCondLst>
                                    <p:cond delay="0"/>
                                  </p:stCondLst>
                                  <p:childTnLst>
                                    <p:animEffect transition="out" filter="dissolve">
                                      <p:cBhvr>
                                        <p:cTn id="10" dur="500"/>
                                        <p:tgtEl>
                                          <p:spTgt spid="701661"/>
                                        </p:tgtEl>
                                      </p:cBhvr>
                                    </p:animEffect>
                                    <p:set>
                                      <p:cBhvr>
                                        <p:cTn id="11" dur="1" fill="hold">
                                          <p:stCondLst>
                                            <p:cond delay="499"/>
                                          </p:stCondLst>
                                        </p:cTn>
                                        <p:tgtEl>
                                          <p:spTgt spid="701661"/>
                                        </p:tgtEl>
                                        <p:attrNameLst>
                                          <p:attrName>style.visibility</p:attrName>
                                        </p:attrNameLst>
                                      </p:cBhvr>
                                      <p:to>
                                        <p:strVal val="hidden"/>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nodeType="clickEffect">
                                  <p:stCondLst>
                                    <p:cond delay="0"/>
                                  </p:stCondLst>
                                  <p:childTnLst>
                                    <p:set>
                                      <p:cBhvr>
                                        <p:cTn id="15" dur="1" fill="hold">
                                          <p:stCondLst>
                                            <p:cond delay="0"/>
                                          </p:stCondLst>
                                        </p:cTn>
                                        <p:tgtEl>
                                          <p:spTgt spid="701690"/>
                                        </p:tgtEl>
                                        <p:attrNameLst>
                                          <p:attrName>style.visibility</p:attrName>
                                        </p:attrNameLst>
                                      </p:cBhvr>
                                      <p:to>
                                        <p:strVal val="visible"/>
                                      </p:to>
                                    </p:set>
                                    <p:animEffect transition="in" filter="wipe(down)">
                                      <p:cBhvr>
                                        <p:cTn id="16" dur="500"/>
                                        <p:tgtEl>
                                          <p:spTgt spid="701690"/>
                                        </p:tgtEl>
                                      </p:cBhvr>
                                    </p:animEffect>
                                  </p:childTnLst>
                                </p:cTn>
                              </p:par>
                            </p:childTnLst>
                          </p:cTn>
                        </p:par>
                        <p:par>
                          <p:cTn id="17" fill="hold" nodeType="afterGroup">
                            <p:stCondLst>
                              <p:cond delay="500"/>
                            </p:stCondLst>
                            <p:childTnLst>
                              <p:par>
                                <p:cTn id="18" presetID="9" presetClass="entr" presetSubtype="0" fill="hold" nodeType="afterEffect">
                                  <p:stCondLst>
                                    <p:cond delay="0"/>
                                  </p:stCondLst>
                                  <p:childTnLst>
                                    <p:set>
                                      <p:cBhvr>
                                        <p:cTn id="19" dur="1" fill="hold">
                                          <p:stCondLst>
                                            <p:cond delay="0"/>
                                          </p:stCondLst>
                                        </p:cTn>
                                        <p:tgtEl>
                                          <p:spTgt spid="701693"/>
                                        </p:tgtEl>
                                        <p:attrNameLst>
                                          <p:attrName>style.visibility</p:attrName>
                                        </p:attrNameLst>
                                      </p:cBhvr>
                                      <p:to>
                                        <p:strVal val="visible"/>
                                      </p:to>
                                    </p:set>
                                    <p:animEffect transition="in" filter="dissolve">
                                      <p:cBhvr>
                                        <p:cTn id="20" dur="500"/>
                                        <p:tgtEl>
                                          <p:spTgt spid="701693"/>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701629">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701739"/>
                                        </p:tgtEl>
                                        <p:attrNameLst>
                                          <p:attrName>style.visibility</p:attrName>
                                        </p:attrNameLst>
                                      </p:cBhvr>
                                      <p:to>
                                        <p:strVal val="visible"/>
                                      </p:to>
                                    </p:set>
                                    <p:animEffect transition="in" filter="wipe(up)">
                                      <p:cBhvr>
                                        <p:cTn id="27" dur="500"/>
                                        <p:tgtEl>
                                          <p:spTgt spid="701739"/>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701919"/>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xit" presetSubtype="0" fill="hold" nodeType="clickEffect">
                                  <p:stCondLst>
                                    <p:cond delay="0"/>
                                  </p:stCondLst>
                                  <p:childTnLst>
                                    <p:set>
                                      <p:cBhvr>
                                        <p:cTn id="33" dur="1" fill="hold">
                                          <p:stCondLst>
                                            <p:cond delay="0"/>
                                          </p:stCondLst>
                                        </p:cTn>
                                        <p:tgtEl>
                                          <p:spTgt spid="701693"/>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701739"/>
                                        </p:tgtEl>
                                        <p:attrNameLst>
                                          <p:attrName>style.visibility</p:attrName>
                                        </p:attrNameLst>
                                      </p:cBhvr>
                                      <p:to>
                                        <p:strVal val="hidden"/>
                                      </p:to>
                                    </p:set>
                                  </p:childTnLst>
                                </p:cTn>
                              </p:par>
                            </p:childTnLst>
                          </p:cTn>
                        </p:par>
                        <p:par>
                          <p:cTn id="36" fill="hold" nodeType="afterGroup">
                            <p:stCondLst>
                              <p:cond delay="0"/>
                            </p:stCondLst>
                            <p:childTnLst>
                              <p:par>
                                <p:cTn id="37" presetID="1" presetClass="entr" presetSubtype="0" fill="hold" nodeType="afterEffect">
                                  <p:stCondLst>
                                    <p:cond delay="0"/>
                                  </p:stCondLst>
                                  <p:childTnLst>
                                    <p:set>
                                      <p:cBhvr>
                                        <p:cTn id="38" dur="1" fill="hold">
                                          <p:stCondLst>
                                            <p:cond delay="0"/>
                                          </p:stCondLst>
                                        </p:cTn>
                                        <p:tgtEl>
                                          <p:spTgt spid="7017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1920"/>
                                        </p:tgtEl>
                                        <p:attrNameLst>
                                          <p:attrName>style.visibility</p:attrName>
                                        </p:attrNameLst>
                                      </p:cBhvr>
                                      <p:to>
                                        <p:strVal val="visible"/>
                                      </p:to>
                                    </p:set>
                                  </p:childTnLst>
                                </p:cTn>
                              </p:par>
                            </p:childTnLst>
                          </p:cTn>
                        </p:par>
                        <p:par>
                          <p:cTn id="41" fill="hold" nodeType="afterGroup">
                            <p:stCondLst>
                              <p:cond delay="0"/>
                            </p:stCondLst>
                            <p:childTnLst>
                              <p:par>
                                <p:cTn id="42" presetID="0" presetClass="path" presetSubtype="0" accel="50000" decel="50000" fill="hold" nodeType="afterEffect">
                                  <p:stCondLst>
                                    <p:cond delay="0"/>
                                  </p:stCondLst>
                                  <p:childTnLst>
                                    <p:animMotion origin="layout" path="M 1.66667E-6 1.81144E-6 L 0.26823 -0.00139 L 0.10833 0.27287 L -0.01806 0.27125 " pathEditMode="relative" rAng="0" ptsTypes="AAAA">
                                      <p:cBhvr>
                                        <p:cTn id="43" dur="2000" fill="hold"/>
                                        <p:tgtEl>
                                          <p:spTgt spid="701758"/>
                                        </p:tgtEl>
                                        <p:attrNameLst>
                                          <p:attrName>ppt_x</p:attrName>
                                          <p:attrName>ppt_y</p:attrName>
                                        </p:attrNameLst>
                                      </p:cBhvr>
                                      <p:rCtr x="12500" y="13574"/>
                                    </p:animMotion>
                                  </p:childTnLst>
                                </p:cTn>
                              </p:par>
                            </p:childTnLst>
                          </p:cTn>
                        </p:par>
                        <p:par>
                          <p:cTn id="44" fill="hold" nodeType="afterGroup">
                            <p:stCondLst>
                              <p:cond delay="2000"/>
                            </p:stCondLst>
                            <p:childTnLst>
                              <p:par>
                                <p:cTn id="45" presetID="22" presetClass="entr" presetSubtype="2" fill="hold" nodeType="afterEffect">
                                  <p:stCondLst>
                                    <p:cond delay="0"/>
                                  </p:stCondLst>
                                  <p:childTnLst>
                                    <p:set>
                                      <p:cBhvr>
                                        <p:cTn id="46" dur="1" fill="hold">
                                          <p:stCondLst>
                                            <p:cond delay="0"/>
                                          </p:stCondLst>
                                        </p:cTn>
                                        <p:tgtEl>
                                          <p:spTgt spid="701782"/>
                                        </p:tgtEl>
                                        <p:attrNameLst>
                                          <p:attrName>style.visibility</p:attrName>
                                        </p:attrNameLst>
                                      </p:cBhvr>
                                      <p:to>
                                        <p:strVal val="visible"/>
                                      </p:to>
                                    </p:set>
                                    <p:animEffect transition="in" filter="wipe(right)">
                                      <p:cBhvr>
                                        <p:cTn id="47" dur="500"/>
                                        <p:tgtEl>
                                          <p:spTgt spid="70178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xit" presetSubtype="0" fill="hold" nodeType="clickEffect">
                                  <p:stCondLst>
                                    <p:cond delay="0"/>
                                  </p:stCondLst>
                                  <p:childTnLst>
                                    <p:set>
                                      <p:cBhvr>
                                        <p:cTn id="51" dur="1" fill="hold">
                                          <p:stCondLst>
                                            <p:cond delay="0"/>
                                          </p:stCondLst>
                                        </p:cTn>
                                        <p:tgtEl>
                                          <p:spTgt spid="701758"/>
                                        </p:tgtEl>
                                        <p:attrNameLst>
                                          <p:attrName>style.visibility</p:attrName>
                                        </p:attrNameLst>
                                      </p:cBhvr>
                                      <p:to>
                                        <p:strVal val="hidden"/>
                                      </p:to>
                                    </p:set>
                                  </p:childTnLst>
                                </p:cTn>
                              </p:par>
                            </p:childTnLst>
                          </p:cTn>
                        </p:par>
                        <p:par>
                          <p:cTn id="52" fill="hold" nodeType="afterGroup">
                            <p:stCondLst>
                              <p:cond delay="0"/>
                            </p:stCondLst>
                            <p:childTnLst>
                              <p:par>
                                <p:cTn id="53" presetID="22" presetClass="entr" presetSubtype="4" fill="hold" nodeType="afterEffect">
                                  <p:stCondLst>
                                    <p:cond delay="0"/>
                                  </p:stCondLst>
                                  <p:childTnLst>
                                    <p:set>
                                      <p:cBhvr>
                                        <p:cTn id="54" dur="1" fill="hold">
                                          <p:stCondLst>
                                            <p:cond delay="0"/>
                                          </p:stCondLst>
                                        </p:cTn>
                                        <p:tgtEl>
                                          <p:spTgt spid="701882"/>
                                        </p:tgtEl>
                                        <p:attrNameLst>
                                          <p:attrName>style.visibility</p:attrName>
                                        </p:attrNameLst>
                                      </p:cBhvr>
                                      <p:to>
                                        <p:strVal val="visible"/>
                                      </p:to>
                                    </p:set>
                                    <p:animEffect transition="in" filter="wipe(down)">
                                      <p:cBhvr>
                                        <p:cTn id="55" dur="1000"/>
                                        <p:tgtEl>
                                          <p:spTgt spid="701882"/>
                                        </p:tgtEl>
                                      </p:cBhvr>
                                    </p:animEffect>
                                  </p:childTnLst>
                                </p:cTn>
                              </p:par>
                            </p:childTnLst>
                          </p:cTn>
                        </p:par>
                        <p:par>
                          <p:cTn id="56" fill="hold" nodeType="afterGroup">
                            <p:stCondLst>
                              <p:cond delay="1000"/>
                            </p:stCondLst>
                            <p:childTnLst>
                              <p:par>
                                <p:cTn id="57" presetID="1" presetClass="exit" presetSubtype="0" fill="hold" nodeType="afterEffect">
                                  <p:stCondLst>
                                    <p:cond delay="1000"/>
                                  </p:stCondLst>
                                  <p:childTnLst>
                                    <p:set>
                                      <p:cBhvr>
                                        <p:cTn id="58" dur="1" fill="hold">
                                          <p:stCondLst>
                                            <p:cond delay="0"/>
                                          </p:stCondLst>
                                        </p:cTn>
                                        <p:tgtEl>
                                          <p:spTgt spid="701882"/>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701921"/>
                                        </p:tgtEl>
                                        <p:attrNameLst>
                                          <p:attrName>style.visibility</p:attrName>
                                        </p:attrNameLst>
                                      </p:cBhvr>
                                      <p:to>
                                        <p:strVal val="visible"/>
                                      </p:to>
                                    </p:set>
                                  </p:childTnLst>
                                </p:cTn>
                              </p:par>
                              <p:par>
                                <p:cTn id="61" presetID="1" presetClass="entr" presetSubtype="0" fill="hold" nodeType="withEffect">
                                  <p:stCondLst>
                                    <p:cond delay="1000"/>
                                  </p:stCondLst>
                                  <p:childTnLst>
                                    <p:set>
                                      <p:cBhvr>
                                        <p:cTn id="62" dur="1" fill="hold">
                                          <p:stCondLst>
                                            <p:cond delay="0"/>
                                          </p:stCondLst>
                                        </p:cTn>
                                        <p:tgtEl>
                                          <p:spTgt spid="7019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1629" grpId="0" build="p"/>
      <p:bldP spid="701661" grpId="0" animBg="1"/>
      <p:bldP spid="701661" grpId="1" animBg="1"/>
      <p:bldP spid="701919" grpId="0"/>
      <p:bldP spid="701920" grpId="0"/>
      <p:bldP spid="70192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377" name="Group 152"/>
          <p:cNvGrpSpPr>
            <a:grpSpLocks/>
          </p:cNvGrpSpPr>
          <p:nvPr/>
        </p:nvGrpSpPr>
        <p:grpSpPr bwMode="auto">
          <a:xfrm>
            <a:off x="773113" y="1273175"/>
            <a:ext cx="3554412" cy="3067050"/>
            <a:chOff x="773113" y="1273175"/>
            <a:chExt cx="3554412" cy="3066395"/>
          </a:xfrm>
        </p:grpSpPr>
        <p:sp>
          <p:nvSpPr>
            <p:cNvPr id="101489" name="Freeform 3"/>
            <p:cNvSpPr>
              <a:spLocks/>
            </p:cNvSpPr>
            <p:nvPr/>
          </p:nvSpPr>
          <p:spPr bwMode="auto">
            <a:xfrm>
              <a:off x="773113" y="1273175"/>
              <a:ext cx="3554412" cy="2754313"/>
            </a:xfrm>
            <a:custGeom>
              <a:avLst/>
              <a:gdLst>
                <a:gd name="T0" fmla="*/ 2147483646 w 2406"/>
                <a:gd name="T1" fmla="*/ 2147483646 h 958"/>
                <a:gd name="T2" fmla="*/ 2147483646 w 2406"/>
                <a:gd name="T3" fmla="*/ 2147483646 h 958"/>
                <a:gd name="T4" fmla="*/ 2147483646 w 2406"/>
                <a:gd name="T5" fmla="*/ 2147483646 h 958"/>
                <a:gd name="T6" fmla="*/ 2147483646 w 2406"/>
                <a:gd name="T7" fmla="*/ 2147483646 h 958"/>
                <a:gd name="T8" fmla="*/ 2147483646 w 2406"/>
                <a:gd name="T9" fmla="*/ 2147483646 h 958"/>
                <a:gd name="T10" fmla="*/ 2147483646 w 2406"/>
                <a:gd name="T11" fmla="*/ 2147483646 h 958"/>
                <a:gd name="T12" fmla="*/ 2147483646 w 2406"/>
                <a:gd name="T13" fmla="*/ 2147483646 h 958"/>
                <a:gd name="T14" fmla="*/ 2147483646 w 2406"/>
                <a:gd name="T15" fmla="*/ 2147483646 h 958"/>
                <a:gd name="T16" fmla="*/ 2147483646 w 2406"/>
                <a:gd name="T17" fmla="*/ 2147483646 h 958"/>
                <a:gd name="T18" fmla="*/ 2147483646 w 2406"/>
                <a:gd name="T19" fmla="*/ 2147483646 h 958"/>
                <a:gd name="T20" fmla="*/ 2147483646 w 2406"/>
                <a:gd name="T21" fmla="*/ 2147483646 h 958"/>
                <a:gd name="T22" fmla="*/ 2147483646 w 2406"/>
                <a:gd name="T23" fmla="*/ 2147483646 h 958"/>
                <a:gd name="T24" fmla="*/ 2147483646 w 2406"/>
                <a:gd name="T25" fmla="*/ 2147483646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1490" name="Line 36"/>
            <p:cNvSpPr>
              <a:spLocks noChangeShapeType="1"/>
            </p:cNvSpPr>
            <p:nvPr/>
          </p:nvSpPr>
          <p:spPr bwMode="auto">
            <a:xfrm flipV="1">
              <a:off x="3775075" y="2344738"/>
              <a:ext cx="155575"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91" name="Line 43"/>
            <p:cNvSpPr>
              <a:spLocks noChangeShapeType="1"/>
            </p:cNvSpPr>
            <p:nvPr/>
          </p:nvSpPr>
          <p:spPr bwMode="auto">
            <a:xfrm flipV="1">
              <a:off x="2665413" y="2517775"/>
              <a:ext cx="6953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92" name="Line 44"/>
            <p:cNvSpPr>
              <a:spLocks noChangeShapeType="1"/>
            </p:cNvSpPr>
            <p:nvPr/>
          </p:nvSpPr>
          <p:spPr bwMode="auto">
            <a:xfrm flipV="1">
              <a:off x="3924300" y="2201863"/>
              <a:ext cx="138113" cy="1428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1493" name="Line 48"/>
            <p:cNvSpPr>
              <a:spLocks noChangeShapeType="1"/>
            </p:cNvSpPr>
            <p:nvPr/>
          </p:nvSpPr>
          <p:spPr bwMode="auto">
            <a:xfrm flipV="1">
              <a:off x="3279775" y="2736850"/>
              <a:ext cx="512763" cy="612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208" name="Text Box 240"/>
            <p:cNvSpPr txBox="1">
              <a:spLocks noChangeArrowheads="1"/>
            </p:cNvSpPr>
            <p:nvPr/>
          </p:nvSpPr>
          <p:spPr bwMode="auto">
            <a:xfrm>
              <a:off x="2562225" y="3815807"/>
              <a:ext cx="1211263" cy="52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dirty="0">
                  <a:solidFill>
                    <a:srgbClr val="000000"/>
                  </a:solidFill>
                  <a:latin typeface="Arial" charset="0"/>
                  <a:cs typeface="Arial" charset="0"/>
                </a:rPr>
                <a:t>router</a:t>
              </a:r>
            </a:p>
            <a:p>
              <a:pPr>
                <a:defRPr/>
              </a:pPr>
              <a:r>
                <a:rPr lang="en-US" sz="1400" dirty="0">
                  <a:solidFill>
                    <a:srgbClr val="000000"/>
                  </a:solidFill>
                  <a:latin typeface="Arial" charset="0"/>
                  <a:cs typeface="Arial" charset="0"/>
                </a:rPr>
                <a:t>(runs DHCP)</a:t>
              </a:r>
            </a:p>
          </p:txBody>
        </p:sp>
        <p:grpSp>
          <p:nvGrpSpPr>
            <p:cNvPr id="101495" name="Group 356"/>
            <p:cNvGrpSpPr>
              <a:grpSpLocks/>
            </p:cNvGrpSpPr>
            <p:nvPr/>
          </p:nvGrpSpPr>
          <p:grpSpPr bwMode="auto">
            <a:xfrm>
              <a:off x="1653422" y="1982680"/>
              <a:ext cx="843032" cy="814871"/>
              <a:chOff x="313" y="1497"/>
              <a:chExt cx="1152" cy="1014"/>
            </a:xfrm>
          </p:grpSpPr>
          <p:pic>
            <p:nvPicPr>
              <p:cNvPr id="101547"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548"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92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6925" y="2423867"/>
              <a:ext cx="879475" cy="34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162" name="Rectangle 43"/>
            <p:cNvSpPr>
              <a:spLocks noChangeArrowheads="1"/>
            </p:cNvSpPr>
            <p:nvPr/>
          </p:nvSpPr>
          <p:spPr bwMode="auto">
            <a:xfrm rot="16200000" flipH="1">
              <a:off x="3589349" y="3549138"/>
              <a:ext cx="104753" cy="24447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endParaRPr>
            </a:p>
          </p:txBody>
        </p:sp>
        <p:sp>
          <p:nvSpPr>
            <p:cNvPr id="163" name="Rectangle 43"/>
            <p:cNvSpPr>
              <a:spLocks noChangeArrowheads="1"/>
            </p:cNvSpPr>
            <p:nvPr/>
          </p:nvSpPr>
          <p:spPr bwMode="auto">
            <a:xfrm rot="2460490">
              <a:off x="3206750" y="3274585"/>
              <a:ext cx="82550" cy="24759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endParaRPr>
            </a:p>
          </p:txBody>
        </p:sp>
        <p:sp>
          <p:nvSpPr>
            <p:cNvPr id="164" name="Rectangle 43"/>
            <p:cNvSpPr>
              <a:spLocks noChangeArrowheads="1"/>
            </p:cNvSpPr>
            <p:nvPr/>
          </p:nvSpPr>
          <p:spPr bwMode="auto">
            <a:xfrm rot="16200000">
              <a:off x="2499531" y="2388124"/>
              <a:ext cx="111101" cy="2968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endParaRPr>
            </a:p>
          </p:txBody>
        </p:sp>
        <p:grpSp>
          <p:nvGrpSpPr>
            <p:cNvPr id="101500" name="Group 248"/>
            <p:cNvGrpSpPr>
              <a:grpSpLocks/>
            </p:cNvGrpSpPr>
            <p:nvPr/>
          </p:nvGrpSpPr>
          <p:grpSpPr bwMode="auto">
            <a:xfrm>
              <a:off x="2597285" y="3210128"/>
              <a:ext cx="332569" cy="581078"/>
              <a:chOff x="4140" y="429"/>
              <a:chExt cx="1425" cy="2396"/>
            </a:xfrm>
          </p:grpSpPr>
          <p:sp>
            <p:nvSpPr>
              <p:cNvPr id="101515" name="Freeform 148"/>
              <p:cNvSpPr>
                <a:spLocks/>
              </p:cNvSpPr>
              <p:nvPr/>
            </p:nvSpPr>
            <p:spPr bwMode="auto">
              <a:xfrm>
                <a:off x="5268" y="433"/>
                <a:ext cx="283" cy="2286"/>
              </a:xfrm>
              <a:custGeom>
                <a:avLst/>
                <a:gdLst>
                  <a:gd name="T0" fmla="*/ 4 w 354"/>
                  <a:gd name="T1" fmla="*/ 0 h 2742"/>
                  <a:gd name="T2" fmla="*/ 19 w 354"/>
                  <a:gd name="T3" fmla="*/ 32 h 2742"/>
                  <a:gd name="T4" fmla="*/ 19 w 354"/>
                  <a:gd name="T5" fmla="*/ 246 h 2742"/>
                  <a:gd name="T6" fmla="*/ 0 w 354"/>
                  <a:gd name="T7" fmla="*/ 258 h 2742"/>
                  <a:gd name="T8" fmla="*/ 4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230" name="Rectangle 149"/>
              <p:cNvSpPr>
                <a:spLocks noChangeArrowheads="1"/>
              </p:cNvSpPr>
              <p:nvPr/>
            </p:nvSpPr>
            <p:spPr bwMode="auto">
              <a:xfrm>
                <a:off x="4207" y="426"/>
                <a:ext cx="1048" cy="2291"/>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101517" name="Freeform 150"/>
              <p:cNvSpPr>
                <a:spLocks/>
              </p:cNvSpPr>
              <p:nvPr/>
            </p:nvSpPr>
            <p:spPr bwMode="auto">
              <a:xfrm>
                <a:off x="5321" y="570"/>
                <a:ext cx="169" cy="2115"/>
              </a:xfrm>
              <a:custGeom>
                <a:avLst/>
                <a:gdLst>
                  <a:gd name="T0" fmla="*/ 2 w 211"/>
                  <a:gd name="T1" fmla="*/ 0 h 2537"/>
                  <a:gd name="T2" fmla="*/ 11 w 211"/>
                  <a:gd name="T3" fmla="*/ 21 h 2537"/>
                  <a:gd name="T4" fmla="*/ 2 w 211"/>
                  <a:gd name="T5" fmla="*/ 23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518" name="Freeform 151"/>
              <p:cNvSpPr>
                <a:spLocks/>
              </p:cNvSpPr>
              <p:nvPr/>
            </p:nvSpPr>
            <p:spPr bwMode="auto">
              <a:xfrm>
                <a:off x="5284" y="1640"/>
                <a:ext cx="263" cy="189"/>
              </a:xfrm>
              <a:custGeom>
                <a:avLst/>
                <a:gdLst>
                  <a:gd name="T0" fmla="*/ 2 w 328"/>
                  <a:gd name="T1" fmla="*/ 0 h 226"/>
                  <a:gd name="T2" fmla="*/ 18 w 328"/>
                  <a:gd name="T3" fmla="*/ 13 h 226"/>
                  <a:gd name="T4" fmla="*/ 18 w 328"/>
                  <a:gd name="T5" fmla="*/ 23 h 226"/>
                  <a:gd name="T6" fmla="*/ 0 w 328"/>
                  <a:gd name="T7" fmla="*/ 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233" name="Rectangle 152"/>
              <p:cNvSpPr>
                <a:spLocks noChangeArrowheads="1"/>
              </p:cNvSpPr>
              <p:nvPr/>
            </p:nvSpPr>
            <p:spPr bwMode="auto">
              <a:xfrm>
                <a:off x="4214" y="688"/>
                <a:ext cx="592" cy="5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1520" name="Group 153"/>
              <p:cNvGrpSpPr>
                <a:grpSpLocks/>
              </p:cNvGrpSpPr>
              <p:nvPr/>
            </p:nvGrpSpPr>
            <p:grpSpPr bwMode="auto">
              <a:xfrm>
                <a:off x="4749" y="668"/>
                <a:ext cx="581" cy="145"/>
                <a:chOff x="614" y="2568"/>
                <a:chExt cx="725" cy="139"/>
              </a:xfrm>
            </p:grpSpPr>
            <p:sp>
              <p:nvSpPr>
                <p:cNvPr id="89259" name="AutoShape 154"/>
                <p:cNvSpPr>
                  <a:spLocks noChangeArrowheads="1"/>
                </p:cNvSpPr>
                <p:nvPr/>
              </p:nvSpPr>
              <p:spPr bwMode="auto">
                <a:xfrm>
                  <a:off x="617" y="2569"/>
                  <a:ext cx="721" cy="138"/>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260" name="AutoShape 155"/>
                <p:cNvSpPr>
                  <a:spLocks noChangeArrowheads="1"/>
                </p:cNvSpPr>
                <p:nvPr/>
              </p:nvSpPr>
              <p:spPr bwMode="auto">
                <a:xfrm>
                  <a:off x="634" y="2587"/>
                  <a:ext cx="688" cy="10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89235" name="Rectangle 156"/>
              <p:cNvSpPr>
                <a:spLocks noChangeArrowheads="1"/>
              </p:cNvSpPr>
              <p:nvPr/>
            </p:nvSpPr>
            <p:spPr bwMode="auto">
              <a:xfrm>
                <a:off x="4221" y="1015"/>
                <a:ext cx="599" cy="5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1522" name="Group 157"/>
              <p:cNvGrpSpPr>
                <a:grpSpLocks/>
              </p:cNvGrpSpPr>
              <p:nvPr/>
            </p:nvGrpSpPr>
            <p:grpSpPr bwMode="auto">
              <a:xfrm>
                <a:off x="4747" y="994"/>
                <a:ext cx="581" cy="134"/>
                <a:chOff x="614" y="2568"/>
                <a:chExt cx="725" cy="139"/>
              </a:xfrm>
            </p:grpSpPr>
            <p:sp>
              <p:nvSpPr>
                <p:cNvPr id="89257" name="AutoShape 158"/>
                <p:cNvSpPr>
                  <a:spLocks noChangeArrowheads="1"/>
                </p:cNvSpPr>
                <p:nvPr/>
              </p:nvSpPr>
              <p:spPr bwMode="auto">
                <a:xfrm>
                  <a:off x="611" y="2570"/>
                  <a:ext cx="730" cy="136"/>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258" name="AutoShape 159"/>
                <p:cNvSpPr>
                  <a:spLocks noChangeArrowheads="1"/>
                </p:cNvSpPr>
                <p:nvPr/>
              </p:nvSpPr>
              <p:spPr bwMode="auto">
                <a:xfrm>
                  <a:off x="628" y="2583"/>
                  <a:ext cx="69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89237" name="Rectangle 160"/>
              <p:cNvSpPr>
                <a:spLocks noChangeArrowheads="1"/>
              </p:cNvSpPr>
              <p:nvPr/>
            </p:nvSpPr>
            <p:spPr bwMode="auto">
              <a:xfrm>
                <a:off x="4214" y="1356"/>
                <a:ext cx="599" cy="4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238" name="Rectangle 161"/>
              <p:cNvSpPr>
                <a:spLocks noChangeArrowheads="1"/>
              </p:cNvSpPr>
              <p:nvPr/>
            </p:nvSpPr>
            <p:spPr bwMode="auto">
              <a:xfrm>
                <a:off x="4228" y="1657"/>
                <a:ext cx="599" cy="4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1525" name="Group 162"/>
              <p:cNvGrpSpPr>
                <a:grpSpLocks/>
              </p:cNvGrpSpPr>
              <p:nvPr/>
            </p:nvGrpSpPr>
            <p:grpSpPr bwMode="auto">
              <a:xfrm>
                <a:off x="4735" y="1627"/>
                <a:ext cx="582" cy="151"/>
                <a:chOff x="614" y="2568"/>
                <a:chExt cx="725" cy="139"/>
              </a:xfrm>
            </p:grpSpPr>
            <p:sp>
              <p:nvSpPr>
                <p:cNvPr id="89255" name="AutoShape 163"/>
                <p:cNvSpPr>
                  <a:spLocks noChangeArrowheads="1"/>
                </p:cNvSpPr>
                <p:nvPr/>
              </p:nvSpPr>
              <p:spPr bwMode="auto">
                <a:xfrm>
                  <a:off x="618" y="2571"/>
                  <a:ext cx="720" cy="139"/>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256" name="AutoShape 164"/>
                <p:cNvSpPr>
                  <a:spLocks noChangeArrowheads="1"/>
                </p:cNvSpPr>
                <p:nvPr/>
              </p:nvSpPr>
              <p:spPr bwMode="auto">
                <a:xfrm>
                  <a:off x="635" y="2589"/>
                  <a:ext cx="686"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101526" name="Freeform 165"/>
              <p:cNvSpPr>
                <a:spLocks/>
              </p:cNvSpPr>
              <p:nvPr/>
            </p:nvSpPr>
            <p:spPr bwMode="auto">
              <a:xfrm>
                <a:off x="5288" y="1354"/>
                <a:ext cx="263" cy="188"/>
              </a:xfrm>
              <a:custGeom>
                <a:avLst/>
                <a:gdLst>
                  <a:gd name="T0" fmla="*/ 2 w 328"/>
                  <a:gd name="T1" fmla="*/ 0 h 226"/>
                  <a:gd name="T2" fmla="*/ 18 w 328"/>
                  <a:gd name="T3" fmla="*/ 12 h 226"/>
                  <a:gd name="T4" fmla="*/ 18 w 328"/>
                  <a:gd name="T5" fmla="*/ 21 h 226"/>
                  <a:gd name="T6" fmla="*/ 0 w 328"/>
                  <a:gd name="T7" fmla="*/ 8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1527" name="Group 166"/>
              <p:cNvGrpSpPr>
                <a:grpSpLocks/>
              </p:cNvGrpSpPr>
              <p:nvPr/>
            </p:nvGrpSpPr>
            <p:grpSpPr bwMode="auto">
              <a:xfrm>
                <a:off x="4739" y="1327"/>
                <a:ext cx="582" cy="139"/>
                <a:chOff x="614" y="2568"/>
                <a:chExt cx="725" cy="139"/>
              </a:xfrm>
            </p:grpSpPr>
            <p:sp>
              <p:nvSpPr>
                <p:cNvPr id="89253" name="AutoShape 167"/>
                <p:cNvSpPr>
                  <a:spLocks noChangeArrowheads="1"/>
                </p:cNvSpPr>
                <p:nvPr/>
              </p:nvSpPr>
              <p:spPr bwMode="auto">
                <a:xfrm>
                  <a:off x="613" y="2571"/>
                  <a:ext cx="729" cy="137"/>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254" name="AutoShape 168"/>
                <p:cNvSpPr>
                  <a:spLocks noChangeArrowheads="1"/>
                </p:cNvSpPr>
                <p:nvPr/>
              </p:nvSpPr>
              <p:spPr bwMode="auto">
                <a:xfrm>
                  <a:off x="630" y="2584"/>
                  <a:ext cx="695"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89242" name="Rectangle 169"/>
              <p:cNvSpPr>
                <a:spLocks noChangeArrowheads="1"/>
              </p:cNvSpPr>
              <p:nvPr/>
            </p:nvSpPr>
            <p:spPr bwMode="auto">
              <a:xfrm>
                <a:off x="5255" y="426"/>
                <a:ext cx="68" cy="2297"/>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101529" name="Freeform 170"/>
              <p:cNvSpPr>
                <a:spLocks/>
              </p:cNvSpPr>
              <p:nvPr/>
            </p:nvSpPr>
            <p:spPr bwMode="auto">
              <a:xfrm>
                <a:off x="5312" y="1007"/>
                <a:ext cx="237" cy="213"/>
              </a:xfrm>
              <a:custGeom>
                <a:avLst/>
                <a:gdLst>
                  <a:gd name="T0" fmla="*/ 2 w 296"/>
                  <a:gd name="T1" fmla="*/ 0 h 256"/>
                  <a:gd name="T2" fmla="*/ 17 w 296"/>
                  <a:gd name="T3" fmla="*/ 12 h 256"/>
                  <a:gd name="T4" fmla="*/ 17 w 296"/>
                  <a:gd name="T5" fmla="*/ 23 h 256"/>
                  <a:gd name="T6" fmla="*/ 0 w 296"/>
                  <a:gd name="T7" fmla="*/ 8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530" name="Freeform 171"/>
              <p:cNvSpPr>
                <a:spLocks/>
              </p:cNvSpPr>
              <p:nvPr/>
            </p:nvSpPr>
            <p:spPr bwMode="auto">
              <a:xfrm>
                <a:off x="5315" y="680"/>
                <a:ext cx="244" cy="240"/>
              </a:xfrm>
              <a:custGeom>
                <a:avLst/>
                <a:gdLst>
                  <a:gd name="T0" fmla="*/ 0 w 304"/>
                  <a:gd name="T1" fmla="*/ 0 h 288"/>
                  <a:gd name="T2" fmla="*/ 18 w 304"/>
                  <a:gd name="T3" fmla="*/ 16 h 288"/>
                  <a:gd name="T4" fmla="*/ 16 w 304"/>
                  <a:gd name="T5" fmla="*/ 28 h 288"/>
                  <a:gd name="T6" fmla="*/ 2 w 304"/>
                  <a:gd name="T7" fmla="*/ 1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245" name="Oval 172"/>
              <p:cNvSpPr>
                <a:spLocks noChangeArrowheads="1"/>
              </p:cNvSpPr>
              <p:nvPr/>
            </p:nvSpPr>
            <p:spPr bwMode="auto">
              <a:xfrm>
                <a:off x="5520" y="2612"/>
                <a:ext cx="48" cy="9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101532" name="Freeform 173"/>
              <p:cNvSpPr>
                <a:spLocks/>
              </p:cNvSpPr>
              <p:nvPr/>
            </p:nvSpPr>
            <p:spPr bwMode="auto">
              <a:xfrm>
                <a:off x="5302" y="2614"/>
                <a:ext cx="245" cy="200"/>
              </a:xfrm>
              <a:custGeom>
                <a:avLst/>
                <a:gdLst>
                  <a:gd name="T0" fmla="*/ 0 w 306"/>
                  <a:gd name="T1" fmla="*/ 11 h 240"/>
                  <a:gd name="T2" fmla="*/ 2 w 306"/>
                  <a:gd name="T3" fmla="*/ 23 h 240"/>
                  <a:gd name="T4" fmla="*/ 18 w 306"/>
                  <a:gd name="T5" fmla="*/ 11 h 240"/>
                  <a:gd name="T6" fmla="*/ 17 w 306"/>
                  <a:gd name="T7" fmla="*/ 0 h 240"/>
                  <a:gd name="T8" fmla="*/ 0 w 306"/>
                  <a:gd name="T9" fmla="*/ 1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247" name="AutoShape 174"/>
              <p:cNvSpPr>
                <a:spLocks noChangeArrowheads="1"/>
              </p:cNvSpPr>
              <p:nvPr/>
            </p:nvSpPr>
            <p:spPr bwMode="auto">
              <a:xfrm>
                <a:off x="4139" y="2678"/>
                <a:ext cx="1204" cy="209"/>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248" name="AutoShape 175"/>
              <p:cNvSpPr>
                <a:spLocks noChangeArrowheads="1"/>
              </p:cNvSpPr>
              <p:nvPr/>
            </p:nvSpPr>
            <p:spPr bwMode="auto">
              <a:xfrm>
                <a:off x="4207" y="2717"/>
                <a:ext cx="1068" cy="8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249" name="Oval 176"/>
              <p:cNvSpPr>
                <a:spLocks noChangeArrowheads="1"/>
              </p:cNvSpPr>
              <p:nvPr/>
            </p:nvSpPr>
            <p:spPr bwMode="auto">
              <a:xfrm>
                <a:off x="4309" y="2383"/>
                <a:ext cx="156" cy="144"/>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250" name="Oval 177"/>
              <p:cNvSpPr>
                <a:spLocks noChangeArrowheads="1"/>
              </p:cNvSpPr>
              <p:nvPr/>
            </p:nvSpPr>
            <p:spPr bwMode="auto">
              <a:xfrm>
                <a:off x="4486" y="2383"/>
                <a:ext cx="163" cy="144"/>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FF0000"/>
                  </a:solidFill>
                  <a:latin typeface="Times New Roman" pitchFamily="18" charset="0"/>
                  <a:ea typeface="MS PGothic" pitchFamily="34" charset="-128"/>
                </a:endParaRPr>
              </a:p>
            </p:txBody>
          </p:sp>
          <p:sp>
            <p:nvSpPr>
              <p:cNvPr id="89251" name="Oval 178"/>
              <p:cNvSpPr>
                <a:spLocks noChangeArrowheads="1"/>
              </p:cNvSpPr>
              <p:nvPr/>
            </p:nvSpPr>
            <p:spPr bwMode="auto">
              <a:xfrm>
                <a:off x="4663" y="2383"/>
                <a:ext cx="156" cy="144"/>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252" name="Rectangle 179"/>
              <p:cNvSpPr>
                <a:spLocks noChangeArrowheads="1"/>
              </p:cNvSpPr>
              <p:nvPr/>
            </p:nvSpPr>
            <p:spPr bwMode="auto">
              <a:xfrm>
                <a:off x="5065" y="1834"/>
                <a:ext cx="82" cy="772"/>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1501" name="Group 48"/>
            <p:cNvGrpSpPr>
              <a:grpSpLocks/>
            </p:cNvGrpSpPr>
            <p:nvPr/>
          </p:nvGrpSpPr>
          <p:grpSpPr bwMode="auto">
            <a:xfrm>
              <a:off x="2795471" y="3465563"/>
              <a:ext cx="735669" cy="376863"/>
              <a:chOff x="3600" y="219"/>
              <a:chExt cx="360" cy="175"/>
            </a:xfrm>
          </p:grpSpPr>
          <p:sp>
            <p:nvSpPr>
              <p:cNvPr id="89216" name="Oval 4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217" name="Line 50"/>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9218" name="Line 51"/>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9219" name="Rectangle 52"/>
              <p:cNvSpPr>
                <a:spLocks noChangeArrowheads="1"/>
              </p:cNvSpPr>
              <p:nvPr/>
            </p:nvSpPr>
            <p:spPr bwMode="auto">
              <a:xfrm>
                <a:off x="3603" y="289"/>
                <a:ext cx="353"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9220" name="Oval 5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1507" name="Group 54"/>
              <p:cNvGrpSpPr>
                <a:grpSpLocks/>
              </p:cNvGrpSpPr>
              <p:nvPr/>
            </p:nvGrpSpPr>
            <p:grpSpPr bwMode="auto">
              <a:xfrm>
                <a:off x="3686" y="244"/>
                <a:ext cx="177" cy="66"/>
                <a:chOff x="2848" y="848"/>
                <a:chExt cx="140" cy="98"/>
              </a:xfrm>
            </p:grpSpPr>
            <p:sp>
              <p:nvSpPr>
                <p:cNvPr id="89226" name="Line 5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9227" name="Line 5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9228" name="Line 5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01508" name="Group 58"/>
              <p:cNvGrpSpPr>
                <a:grpSpLocks/>
              </p:cNvGrpSpPr>
              <p:nvPr/>
            </p:nvGrpSpPr>
            <p:grpSpPr bwMode="auto">
              <a:xfrm flipV="1">
                <a:off x="3686" y="243"/>
                <a:ext cx="177" cy="66"/>
                <a:chOff x="2848" y="848"/>
                <a:chExt cx="140" cy="98"/>
              </a:xfrm>
            </p:grpSpPr>
            <p:sp>
              <p:nvSpPr>
                <p:cNvPr id="89223" name="Line 5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9224" name="Line 6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9225" name="Line 61"/>
                <p:cNvSpPr>
                  <a:spLocks noChangeShapeType="1"/>
                </p:cNvSpPr>
                <p:nvPr/>
              </p:nvSpPr>
              <p:spPr bwMode="auto">
                <a:xfrm>
                  <a:off x="2894" y="854"/>
                  <a:ext cx="52" cy="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sp>
        <p:nvSpPr>
          <p:cNvPr id="703491" name="Rectangle 3"/>
          <p:cNvSpPr>
            <a:spLocks noGrp="1" noChangeArrowheads="1"/>
          </p:cNvSpPr>
          <p:nvPr>
            <p:ph type="body" idx="1"/>
          </p:nvPr>
        </p:nvSpPr>
        <p:spPr>
          <a:xfrm>
            <a:off x="5037138" y="1158875"/>
            <a:ext cx="3430587" cy="1573213"/>
          </a:xfrm>
        </p:spPr>
        <p:txBody>
          <a:bodyPr/>
          <a:lstStyle/>
          <a:p>
            <a:pPr marL="231775" indent="-231775">
              <a:lnSpc>
                <a:spcPct val="80000"/>
              </a:lnSpc>
              <a:defRPr/>
            </a:pPr>
            <a:r>
              <a:rPr lang="en-US" sz="2000" dirty="0">
                <a:latin typeface="Gill Sans MT" charset="0"/>
                <a:cs typeface="+mn-cs"/>
              </a:rPr>
              <a:t>DHCP server formulates </a:t>
            </a:r>
            <a:r>
              <a:rPr lang="en-US" sz="2000" i="1" dirty="0">
                <a:solidFill>
                  <a:srgbClr val="C00000"/>
                </a:solidFill>
                <a:latin typeface="Gill Sans MT" charset="0"/>
                <a:cs typeface="+mn-cs"/>
              </a:rPr>
              <a:t>DHCP ACK</a:t>
            </a:r>
            <a:r>
              <a:rPr lang="en-US" sz="2000" dirty="0">
                <a:solidFill>
                  <a:srgbClr val="C00000"/>
                </a:solidFill>
                <a:latin typeface="Gill Sans MT" charset="0"/>
                <a:cs typeface="+mn-cs"/>
              </a:rPr>
              <a:t> </a:t>
            </a:r>
            <a:r>
              <a:rPr lang="en-US" sz="2000" dirty="0">
                <a:latin typeface="Gill Sans MT" charset="0"/>
                <a:cs typeface="+mn-cs"/>
              </a:rPr>
              <a:t>containing client</a:t>
            </a:r>
            <a:r>
              <a:rPr lang="ja-JP" altLang="en-US" sz="2000" dirty="0">
                <a:latin typeface="Gill Sans MT" charset="0"/>
                <a:cs typeface="+mn-cs"/>
              </a:rPr>
              <a:t>’</a:t>
            </a:r>
            <a:r>
              <a:rPr lang="en-US" sz="2000" dirty="0">
                <a:latin typeface="Gill Sans MT" charset="0"/>
                <a:cs typeface="+mn-cs"/>
              </a:rPr>
              <a:t>s IP address, IP address of first-hop router for client, name &amp; IP address of DNS server</a:t>
            </a:r>
          </a:p>
          <a:p>
            <a:pPr>
              <a:lnSpc>
                <a:spcPct val="80000"/>
              </a:lnSpc>
              <a:defRPr/>
            </a:pPr>
            <a:endParaRPr lang="en-US" sz="2000" dirty="0">
              <a:latin typeface="Gill Sans MT" charset="0"/>
              <a:cs typeface="+mn-cs"/>
            </a:endParaRPr>
          </a:p>
        </p:txBody>
      </p:sp>
      <p:grpSp>
        <p:nvGrpSpPr>
          <p:cNvPr id="703533" name="Group 45"/>
          <p:cNvGrpSpPr>
            <a:grpSpLocks/>
          </p:cNvGrpSpPr>
          <p:nvPr/>
        </p:nvGrpSpPr>
        <p:grpSpPr bwMode="auto">
          <a:xfrm>
            <a:off x="1195388" y="1081088"/>
            <a:ext cx="976312" cy="1460500"/>
            <a:chOff x="651" y="681"/>
            <a:chExt cx="615" cy="920"/>
          </a:xfrm>
        </p:grpSpPr>
        <p:sp>
          <p:nvSpPr>
            <p:cNvPr id="101481" name="Freeform 46"/>
            <p:cNvSpPr>
              <a:spLocks/>
            </p:cNvSpPr>
            <p:nvPr/>
          </p:nvSpPr>
          <p:spPr bwMode="auto">
            <a:xfrm>
              <a:off x="662" y="698"/>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4" h="903">
                  <a:moveTo>
                    <a:pt x="496" y="0"/>
                  </a:moveTo>
                  <a:lnTo>
                    <a:pt x="604" y="903"/>
                  </a:lnTo>
                  <a:lnTo>
                    <a:pt x="0" y="788"/>
                  </a:lnTo>
                  <a:lnTo>
                    <a:pt x="456" y="750"/>
                  </a:lnTo>
                  <a:lnTo>
                    <a:pt x="496" y="0"/>
                  </a:lnTo>
                  <a:close/>
                </a:path>
              </a:pathLst>
            </a:custGeom>
            <a:gradFill rotWithShape="1">
              <a:gsLst>
                <a:gs pos="0">
                  <a:schemeClr val="bg1"/>
                </a:gs>
                <a:gs pos="100000">
                  <a:srgbClr val="FF0000"/>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101482" name="Group 47"/>
            <p:cNvGrpSpPr>
              <a:grpSpLocks/>
            </p:cNvGrpSpPr>
            <p:nvPr/>
          </p:nvGrpSpPr>
          <p:grpSpPr bwMode="auto">
            <a:xfrm>
              <a:off x="651" y="681"/>
              <a:ext cx="501" cy="828"/>
              <a:chOff x="569" y="2954"/>
              <a:chExt cx="501" cy="828"/>
            </a:xfrm>
          </p:grpSpPr>
          <p:sp>
            <p:nvSpPr>
              <p:cNvPr id="89197" name="Rectangle 48"/>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98" name="Text Box 49"/>
              <p:cNvSpPr txBox="1">
                <a:spLocks noChangeArrowheads="1"/>
              </p:cNvSpPr>
              <p:nvPr/>
            </p:nvSpPr>
            <p:spPr bwMode="auto">
              <a:xfrm>
                <a:off x="593" y="2954"/>
                <a:ext cx="477"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en-US" sz="1600" i="0" dirty="0">
                    <a:solidFill>
                      <a:srgbClr val="000000"/>
                    </a:solidFill>
                    <a:latin typeface="Arial" charset="0"/>
                  </a:rPr>
                  <a:t>DHCP</a:t>
                </a:r>
              </a:p>
              <a:p>
                <a:pPr algn="ctr">
                  <a:defRPr/>
                </a:pPr>
                <a:r>
                  <a:rPr lang="en-US" sz="1600" i="0" dirty="0">
                    <a:solidFill>
                      <a:srgbClr val="000000"/>
                    </a:solidFill>
                    <a:latin typeface="Arial" charset="0"/>
                  </a:rPr>
                  <a:t>UDP</a:t>
                </a:r>
              </a:p>
              <a:p>
                <a:pPr algn="ctr">
                  <a:defRPr/>
                </a:pPr>
                <a:r>
                  <a:rPr lang="en-US" sz="1600" i="0" dirty="0">
                    <a:solidFill>
                      <a:srgbClr val="000000"/>
                    </a:solidFill>
                    <a:latin typeface="Arial" charset="0"/>
                  </a:rPr>
                  <a:t>IP</a:t>
                </a:r>
              </a:p>
              <a:p>
                <a:pPr algn="ctr">
                  <a:defRPr/>
                </a:pPr>
                <a:r>
                  <a:rPr lang="en-US" sz="1600" i="0" dirty="0">
                    <a:solidFill>
                      <a:srgbClr val="000000"/>
                    </a:solidFill>
                    <a:latin typeface="Arial" charset="0"/>
                  </a:rPr>
                  <a:t>Eth</a:t>
                </a:r>
              </a:p>
              <a:p>
                <a:pPr algn="ctr">
                  <a:defRPr/>
                </a:pPr>
                <a:r>
                  <a:rPr lang="en-US" sz="1600" i="0" dirty="0">
                    <a:solidFill>
                      <a:srgbClr val="000000"/>
                    </a:solidFill>
                    <a:latin typeface="Arial" charset="0"/>
                  </a:rPr>
                  <a:t>Phy</a:t>
                </a:r>
              </a:p>
            </p:txBody>
          </p:sp>
          <p:sp>
            <p:nvSpPr>
              <p:cNvPr id="89199" name="Line 50"/>
              <p:cNvSpPr>
                <a:spLocks noChangeShapeType="1"/>
              </p:cNvSpPr>
              <p:nvPr/>
            </p:nvSpPr>
            <p:spPr bwMode="auto">
              <a:xfrm>
                <a:off x="578" y="3130"/>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89200" name="Line 51"/>
              <p:cNvSpPr>
                <a:spLocks noChangeShapeType="1"/>
              </p:cNvSpPr>
              <p:nvPr/>
            </p:nvSpPr>
            <p:spPr bwMode="auto">
              <a:xfrm>
                <a:off x="575" y="3289"/>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89201" name="Line 52"/>
              <p:cNvSpPr>
                <a:spLocks noChangeShapeType="1"/>
              </p:cNvSpPr>
              <p:nvPr/>
            </p:nvSpPr>
            <p:spPr bwMode="auto">
              <a:xfrm>
                <a:off x="572" y="3448"/>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89202" name="Line 53"/>
              <p:cNvSpPr>
                <a:spLocks noChangeShapeType="1"/>
              </p:cNvSpPr>
              <p:nvPr/>
            </p:nvSpPr>
            <p:spPr bwMode="auto">
              <a:xfrm>
                <a:off x="569" y="3607"/>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grpSp>
        <p:nvGrpSpPr>
          <p:cNvPr id="703545" name="Group 57"/>
          <p:cNvGrpSpPr>
            <a:grpSpLocks/>
          </p:cNvGrpSpPr>
          <p:nvPr/>
        </p:nvGrpSpPr>
        <p:grpSpPr bwMode="auto">
          <a:xfrm>
            <a:off x="352425" y="3152775"/>
            <a:ext cx="1081088" cy="1166813"/>
            <a:chOff x="42" y="744"/>
            <a:chExt cx="681" cy="735"/>
          </a:xfrm>
        </p:grpSpPr>
        <p:grpSp>
          <p:nvGrpSpPr>
            <p:cNvPr id="101449" name="Group 58"/>
            <p:cNvGrpSpPr>
              <a:grpSpLocks/>
            </p:cNvGrpSpPr>
            <p:nvPr/>
          </p:nvGrpSpPr>
          <p:grpSpPr bwMode="auto">
            <a:xfrm>
              <a:off x="42" y="886"/>
              <a:ext cx="681" cy="468"/>
              <a:chOff x="42" y="886"/>
              <a:chExt cx="681" cy="468"/>
            </a:xfrm>
          </p:grpSpPr>
          <p:grpSp>
            <p:nvGrpSpPr>
              <p:cNvPr id="101451" name="Group 59"/>
              <p:cNvGrpSpPr>
                <a:grpSpLocks/>
              </p:cNvGrpSpPr>
              <p:nvPr/>
            </p:nvGrpSpPr>
            <p:grpSpPr bwMode="auto">
              <a:xfrm>
                <a:off x="278" y="886"/>
                <a:ext cx="397" cy="154"/>
                <a:chOff x="740" y="3209"/>
                <a:chExt cx="397" cy="154"/>
              </a:xfrm>
            </p:grpSpPr>
            <p:grpSp>
              <p:nvGrpSpPr>
                <p:cNvPr id="101476" name="Group 60"/>
                <p:cNvGrpSpPr>
                  <a:grpSpLocks/>
                </p:cNvGrpSpPr>
                <p:nvPr/>
              </p:nvGrpSpPr>
              <p:grpSpPr bwMode="auto">
                <a:xfrm>
                  <a:off x="794" y="3209"/>
                  <a:ext cx="343" cy="154"/>
                  <a:chOff x="844" y="3337"/>
                  <a:chExt cx="343" cy="154"/>
                </a:xfrm>
              </p:grpSpPr>
              <p:sp>
                <p:nvSpPr>
                  <p:cNvPr id="89193" name="Rectangle 61"/>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94" name="Text Box 62"/>
                  <p:cNvSpPr txBox="1">
                    <a:spLocks noChangeArrowheads="1"/>
                  </p:cNvSpPr>
                  <p:nvPr/>
                </p:nvSpPr>
                <p:spPr bwMode="auto">
                  <a:xfrm>
                    <a:off x="844" y="3337"/>
                    <a:ext cx="34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DHCP</a:t>
                    </a:r>
                  </a:p>
                </p:txBody>
              </p:sp>
            </p:grpSp>
            <p:sp>
              <p:nvSpPr>
                <p:cNvPr id="89191" name="Rectangle 63"/>
                <p:cNvSpPr>
                  <a:spLocks noChangeArrowheads="1"/>
                </p:cNvSpPr>
                <p:nvPr/>
              </p:nvSpPr>
              <p:spPr bwMode="auto">
                <a:xfrm>
                  <a:off x="750" y="3244"/>
                  <a:ext cx="88" cy="8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92" name="Rectangle 64"/>
                <p:cNvSpPr>
                  <a:spLocks noChangeArrowheads="1"/>
                </p:cNvSpPr>
                <p:nvPr/>
              </p:nvSpPr>
              <p:spPr bwMode="auto">
                <a:xfrm>
                  <a:off x="740" y="3238"/>
                  <a:ext cx="354" cy="9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1452" name="Group 65"/>
              <p:cNvGrpSpPr>
                <a:grpSpLocks/>
              </p:cNvGrpSpPr>
              <p:nvPr/>
            </p:nvGrpSpPr>
            <p:grpSpPr bwMode="auto">
              <a:xfrm>
                <a:off x="278" y="1034"/>
                <a:ext cx="397" cy="154"/>
                <a:chOff x="836" y="3305"/>
                <a:chExt cx="397" cy="154"/>
              </a:xfrm>
            </p:grpSpPr>
            <p:grpSp>
              <p:nvGrpSpPr>
                <p:cNvPr id="101470" name="Group 66"/>
                <p:cNvGrpSpPr>
                  <a:grpSpLocks/>
                </p:cNvGrpSpPr>
                <p:nvPr/>
              </p:nvGrpSpPr>
              <p:grpSpPr bwMode="auto">
                <a:xfrm>
                  <a:off x="890" y="3305"/>
                  <a:ext cx="343" cy="154"/>
                  <a:chOff x="844" y="3337"/>
                  <a:chExt cx="343" cy="154"/>
                </a:xfrm>
              </p:grpSpPr>
              <p:sp>
                <p:nvSpPr>
                  <p:cNvPr id="89188" name="Rectangle 67"/>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89" name="Text Box 68"/>
                  <p:cNvSpPr txBox="1">
                    <a:spLocks noChangeArrowheads="1"/>
                  </p:cNvSpPr>
                  <p:nvPr/>
                </p:nvSpPr>
                <p:spPr bwMode="auto">
                  <a:xfrm>
                    <a:off x="844" y="3337"/>
                    <a:ext cx="34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DHCP</a:t>
                    </a:r>
                  </a:p>
                </p:txBody>
              </p:sp>
            </p:grpSp>
            <p:grpSp>
              <p:nvGrpSpPr>
                <p:cNvPr id="101471" name="Group 69"/>
                <p:cNvGrpSpPr>
                  <a:grpSpLocks/>
                </p:cNvGrpSpPr>
                <p:nvPr/>
              </p:nvGrpSpPr>
              <p:grpSpPr bwMode="auto">
                <a:xfrm>
                  <a:off x="836" y="3334"/>
                  <a:ext cx="354" cy="94"/>
                  <a:chOff x="836" y="3334"/>
                  <a:chExt cx="354" cy="94"/>
                </a:xfrm>
              </p:grpSpPr>
              <p:sp>
                <p:nvSpPr>
                  <p:cNvPr id="89186" name="Rectangle 70"/>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87" name="Rectangle 71"/>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grpSp>
            <p:nvGrpSpPr>
              <p:cNvPr id="101453" name="Group 72"/>
              <p:cNvGrpSpPr>
                <a:grpSpLocks/>
              </p:cNvGrpSpPr>
              <p:nvPr/>
            </p:nvGrpSpPr>
            <p:grpSpPr bwMode="auto">
              <a:xfrm>
                <a:off x="165" y="1054"/>
                <a:ext cx="480" cy="112"/>
                <a:chOff x="627" y="3377"/>
                <a:chExt cx="480" cy="112"/>
              </a:xfrm>
            </p:grpSpPr>
            <p:sp>
              <p:nvSpPr>
                <p:cNvPr id="89182" name="Rectangle 73"/>
                <p:cNvSpPr>
                  <a:spLocks noChangeArrowheads="1"/>
                </p:cNvSpPr>
                <p:nvPr/>
              </p:nvSpPr>
              <p:spPr bwMode="auto">
                <a:xfrm>
                  <a:off x="636" y="3388"/>
                  <a:ext cx="96" cy="9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83" name="Rectangle 74"/>
                <p:cNvSpPr>
                  <a:spLocks noChangeArrowheads="1"/>
                </p:cNvSpPr>
                <p:nvPr/>
              </p:nvSpPr>
              <p:spPr bwMode="auto">
                <a:xfrm>
                  <a:off x="627" y="3377"/>
                  <a:ext cx="480" cy="11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1454" name="Group 75"/>
              <p:cNvGrpSpPr>
                <a:grpSpLocks/>
              </p:cNvGrpSpPr>
              <p:nvPr/>
            </p:nvGrpSpPr>
            <p:grpSpPr bwMode="auto">
              <a:xfrm>
                <a:off x="42" y="1200"/>
                <a:ext cx="681" cy="154"/>
                <a:chOff x="504" y="3523"/>
                <a:chExt cx="681" cy="154"/>
              </a:xfrm>
            </p:grpSpPr>
            <p:grpSp>
              <p:nvGrpSpPr>
                <p:cNvPr id="101455" name="Group 76"/>
                <p:cNvGrpSpPr>
                  <a:grpSpLocks/>
                </p:cNvGrpSpPr>
                <p:nvPr/>
              </p:nvGrpSpPr>
              <p:grpSpPr bwMode="auto">
                <a:xfrm>
                  <a:off x="623" y="3523"/>
                  <a:ext cx="510" cy="154"/>
                  <a:chOff x="723" y="3453"/>
                  <a:chExt cx="510" cy="154"/>
                </a:xfrm>
              </p:grpSpPr>
              <p:grpSp>
                <p:nvGrpSpPr>
                  <p:cNvPr id="101459" name="Group 77"/>
                  <p:cNvGrpSpPr>
                    <a:grpSpLocks/>
                  </p:cNvGrpSpPr>
                  <p:nvPr/>
                </p:nvGrpSpPr>
                <p:grpSpPr bwMode="auto">
                  <a:xfrm>
                    <a:off x="836" y="3453"/>
                    <a:ext cx="397" cy="154"/>
                    <a:chOff x="836" y="3305"/>
                    <a:chExt cx="397" cy="154"/>
                  </a:xfrm>
                </p:grpSpPr>
                <p:grpSp>
                  <p:nvGrpSpPr>
                    <p:cNvPr id="101462" name="Group 78"/>
                    <p:cNvGrpSpPr>
                      <a:grpSpLocks/>
                    </p:cNvGrpSpPr>
                    <p:nvPr/>
                  </p:nvGrpSpPr>
                  <p:grpSpPr bwMode="auto">
                    <a:xfrm>
                      <a:off x="890" y="3305"/>
                      <a:ext cx="343" cy="154"/>
                      <a:chOff x="844" y="3337"/>
                      <a:chExt cx="343" cy="154"/>
                    </a:xfrm>
                  </p:grpSpPr>
                  <p:sp>
                    <p:nvSpPr>
                      <p:cNvPr id="89180" name="Rectangle 79"/>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81" name="Text Box 80"/>
                      <p:cNvSpPr txBox="1">
                        <a:spLocks noChangeArrowheads="1"/>
                      </p:cNvSpPr>
                      <p:nvPr/>
                    </p:nvSpPr>
                    <p:spPr bwMode="auto">
                      <a:xfrm>
                        <a:off x="844" y="3337"/>
                        <a:ext cx="34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DHCP</a:t>
                        </a:r>
                      </a:p>
                    </p:txBody>
                  </p:sp>
                </p:grpSp>
                <p:grpSp>
                  <p:nvGrpSpPr>
                    <p:cNvPr id="101463" name="Group 81"/>
                    <p:cNvGrpSpPr>
                      <a:grpSpLocks/>
                    </p:cNvGrpSpPr>
                    <p:nvPr/>
                  </p:nvGrpSpPr>
                  <p:grpSpPr bwMode="auto">
                    <a:xfrm>
                      <a:off x="836" y="3334"/>
                      <a:ext cx="354" cy="94"/>
                      <a:chOff x="836" y="3334"/>
                      <a:chExt cx="354" cy="94"/>
                    </a:xfrm>
                  </p:grpSpPr>
                  <p:sp>
                    <p:nvSpPr>
                      <p:cNvPr id="89178" name="Rectangle 82"/>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79" name="Rectangle 83"/>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sp>
                <p:nvSpPr>
                  <p:cNvPr id="89174" name="Rectangle 84"/>
                  <p:cNvSpPr>
                    <a:spLocks noChangeArrowheads="1"/>
                  </p:cNvSpPr>
                  <p:nvPr/>
                </p:nvSpPr>
                <p:spPr bwMode="auto">
                  <a:xfrm>
                    <a:off x="732" y="3484"/>
                    <a:ext cx="96" cy="9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75" name="Rectangle 85"/>
                  <p:cNvSpPr>
                    <a:spLocks noChangeArrowheads="1"/>
                  </p:cNvSpPr>
                  <p:nvPr/>
                </p:nvSpPr>
                <p:spPr bwMode="auto">
                  <a:xfrm>
                    <a:off x="723" y="3473"/>
                    <a:ext cx="480" cy="11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89170" name="Rectangle 86"/>
                <p:cNvSpPr>
                  <a:spLocks noChangeArrowheads="1"/>
                </p:cNvSpPr>
                <p:nvPr/>
              </p:nvSpPr>
              <p:spPr bwMode="auto">
                <a:xfrm>
                  <a:off x="517" y="3545"/>
                  <a:ext cx="94" cy="10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71" name="Rectangle 87"/>
                <p:cNvSpPr>
                  <a:spLocks noChangeArrowheads="1"/>
                </p:cNvSpPr>
                <p:nvPr/>
              </p:nvSpPr>
              <p:spPr bwMode="auto">
                <a:xfrm>
                  <a:off x="1115" y="3544"/>
                  <a:ext cx="60" cy="10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72" name="Rectangle 88"/>
                <p:cNvSpPr>
                  <a:spLocks noChangeArrowheads="1"/>
                </p:cNvSpPr>
                <p:nvPr/>
              </p:nvSpPr>
              <p:spPr bwMode="auto">
                <a:xfrm>
                  <a:off x="504" y="3529"/>
                  <a:ext cx="681"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sp>
          <p:nvSpPr>
            <p:cNvPr id="89164" name="AutoShape 89"/>
            <p:cNvSpPr>
              <a:spLocks noChangeArrowheads="1"/>
            </p:cNvSpPr>
            <p:nvPr/>
          </p:nvSpPr>
          <p:spPr bwMode="auto">
            <a:xfrm>
              <a:off x="384" y="744"/>
              <a:ext cx="240" cy="735"/>
            </a:xfrm>
            <a:prstGeom prst="downArrow">
              <a:avLst>
                <a:gd name="adj1" fmla="val 54167"/>
                <a:gd name="adj2" fmla="val 49170"/>
              </a:avLst>
            </a:prstGeom>
            <a:gradFill rotWithShape="1">
              <a:gsLst>
                <a:gs pos="0">
                  <a:srgbClr val="FF0000">
                    <a:alpha val="25000"/>
                  </a:srgbClr>
                </a:gs>
                <a:gs pos="100000">
                  <a:srgbClr val="FF0000">
                    <a:alpha val="2500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703578" name="Group 90"/>
          <p:cNvGrpSpPr>
            <a:grpSpLocks/>
          </p:cNvGrpSpPr>
          <p:nvPr/>
        </p:nvGrpSpPr>
        <p:grpSpPr bwMode="auto">
          <a:xfrm>
            <a:off x="449263" y="4238625"/>
            <a:ext cx="1081087" cy="244475"/>
            <a:chOff x="504" y="3523"/>
            <a:chExt cx="681" cy="154"/>
          </a:xfrm>
        </p:grpSpPr>
        <p:grpSp>
          <p:nvGrpSpPr>
            <p:cNvPr id="101436" name="Group 91"/>
            <p:cNvGrpSpPr>
              <a:grpSpLocks/>
            </p:cNvGrpSpPr>
            <p:nvPr/>
          </p:nvGrpSpPr>
          <p:grpSpPr bwMode="auto">
            <a:xfrm>
              <a:off x="623" y="3523"/>
              <a:ext cx="510" cy="154"/>
              <a:chOff x="723" y="3453"/>
              <a:chExt cx="510" cy="154"/>
            </a:xfrm>
          </p:grpSpPr>
          <p:grpSp>
            <p:nvGrpSpPr>
              <p:cNvPr id="101440" name="Group 92"/>
              <p:cNvGrpSpPr>
                <a:grpSpLocks/>
              </p:cNvGrpSpPr>
              <p:nvPr/>
            </p:nvGrpSpPr>
            <p:grpSpPr bwMode="auto">
              <a:xfrm>
                <a:off x="836" y="3453"/>
                <a:ext cx="397" cy="154"/>
                <a:chOff x="836" y="3305"/>
                <a:chExt cx="397" cy="154"/>
              </a:xfrm>
            </p:grpSpPr>
            <p:grpSp>
              <p:nvGrpSpPr>
                <p:cNvPr id="101443" name="Group 93"/>
                <p:cNvGrpSpPr>
                  <a:grpSpLocks/>
                </p:cNvGrpSpPr>
                <p:nvPr/>
              </p:nvGrpSpPr>
              <p:grpSpPr bwMode="auto">
                <a:xfrm>
                  <a:off x="890" y="3305"/>
                  <a:ext cx="343" cy="154"/>
                  <a:chOff x="844" y="3337"/>
                  <a:chExt cx="343" cy="154"/>
                </a:xfrm>
              </p:grpSpPr>
              <p:sp>
                <p:nvSpPr>
                  <p:cNvPr id="89161" name="Rectangle 94"/>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62" name="Text Box 95"/>
                  <p:cNvSpPr txBox="1">
                    <a:spLocks noChangeArrowheads="1"/>
                  </p:cNvSpPr>
                  <p:nvPr/>
                </p:nvSpPr>
                <p:spPr bwMode="auto">
                  <a:xfrm>
                    <a:off x="844" y="3337"/>
                    <a:ext cx="34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DHCP</a:t>
                    </a:r>
                  </a:p>
                </p:txBody>
              </p:sp>
            </p:grpSp>
            <p:grpSp>
              <p:nvGrpSpPr>
                <p:cNvPr id="101444" name="Group 96"/>
                <p:cNvGrpSpPr>
                  <a:grpSpLocks/>
                </p:cNvGrpSpPr>
                <p:nvPr/>
              </p:nvGrpSpPr>
              <p:grpSpPr bwMode="auto">
                <a:xfrm>
                  <a:off x="836" y="3334"/>
                  <a:ext cx="354" cy="94"/>
                  <a:chOff x="836" y="3334"/>
                  <a:chExt cx="354" cy="94"/>
                </a:xfrm>
              </p:grpSpPr>
              <p:sp>
                <p:nvSpPr>
                  <p:cNvPr id="89159" name="Rectangle 97"/>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60" name="Rectangle 98"/>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sp>
            <p:nvSpPr>
              <p:cNvPr id="89155" name="Rectangle 99"/>
              <p:cNvSpPr>
                <a:spLocks noChangeArrowheads="1"/>
              </p:cNvSpPr>
              <p:nvPr/>
            </p:nvSpPr>
            <p:spPr bwMode="auto">
              <a:xfrm>
                <a:off x="732" y="3484"/>
                <a:ext cx="96" cy="9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56" name="Rectangle 100"/>
              <p:cNvSpPr>
                <a:spLocks noChangeArrowheads="1"/>
              </p:cNvSpPr>
              <p:nvPr/>
            </p:nvSpPr>
            <p:spPr bwMode="auto">
              <a:xfrm>
                <a:off x="723" y="3473"/>
                <a:ext cx="480" cy="11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89151" name="Rectangle 101"/>
            <p:cNvSpPr>
              <a:spLocks noChangeArrowheads="1"/>
            </p:cNvSpPr>
            <p:nvPr/>
          </p:nvSpPr>
          <p:spPr bwMode="auto">
            <a:xfrm>
              <a:off x="517" y="3545"/>
              <a:ext cx="94" cy="10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52" name="Rectangle 102"/>
            <p:cNvSpPr>
              <a:spLocks noChangeArrowheads="1"/>
            </p:cNvSpPr>
            <p:nvPr/>
          </p:nvSpPr>
          <p:spPr bwMode="auto">
            <a:xfrm>
              <a:off x="1115" y="3544"/>
              <a:ext cx="60" cy="10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53" name="Rectangle 103"/>
            <p:cNvSpPr>
              <a:spLocks noChangeArrowheads="1"/>
            </p:cNvSpPr>
            <p:nvPr/>
          </p:nvSpPr>
          <p:spPr bwMode="auto">
            <a:xfrm>
              <a:off x="504" y="3529"/>
              <a:ext cx="681"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703592" name="Group 104"/>
          <p:cNvGrpSpPr>
            <a:grpSpLocks/>
          </p:cNvGrpSpPr>
          <p:nvPr/>
        </p:nvGrpSpPr>
        <p:grpSpPr bwMode="auto">
          <a:xfrm>
            <a:off x="1477963" y="3081338"/>
            <a:ext cx="1316037" cy="1314450"/>
            <a:chOff x="931" y="1941"/>
            <a:chExt cx="829" cy="828"/>
          </a:xfrm>
        </p:grpSpPr>
        <p:sp>
          <p:nvSpPr>
            <p:cNvPr id="101428" name="Freeform 105"/>
            <p:cNvSpPr>
              <a:spLocks/>
            </p:cNvSpPr>
            <p:nvPr/>
          </p:nvSpPr>
          <p:spPr bwMode="auto">
            <a:xfrm>
              <a:off x="1424" y="1965"/>
              <a:ext cx="336" cy="801"/>
            </a:xfrm>
            <a:custGeom>
              <a:avLst/>
              <a:gdLst>
                <a:gd name="T0" fmla="*/ 1 w 551"/>
                <a:gd name="T1" fmla="*/ 0 h 801"/>
                <a:gd name="T2" fmla="*/ 1 w 551"/>
                <a:gd name="T3" fmla="*/ 402 h 801"/>
                <a:gd name="T4" fmla="*/ 1 w 551"/>
                <a:gd name="T5" fmla="*/ 801 h 801"/>
                <a:gd name="T6" fmla="*/ 1 w 551"/>
                <a:gd name="T7" fmla="*/ 535 h 801"/>
                <a:gd name="T8" fmla="*/ 0 w 551"/>
                <a:gd name="T9" fmla="*/ 371 h 801"/>
                <a:gd name="T10" fmla="*/ 1 w 551"/>
                <a:gd name="T11" fmla="*/ 0 h 8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1" h="801">
                  <a:moveTo>
                    <a:pt x="14" y="0"/>
                  </a:moveTo>
                  <a:lnTo>
                    <a:pt x="551" y="402"/>
                  </a:lnTo>
                  <a:lnTo>
                    <a:pt x="6" y="801"/>
                  </a:lnTo>
                  <a:lnTo>
                    <a:pt x="13" y="535"/>
                  </a:lnTo>
                  <a:lnTo>
                    <a:pt x="0" y="371"/>
                  </a:lnTo>
                  <a:lnTo>
                    <a:pt x="14" y="0"/>
                  </a:lnTo>
                  <a:close/>
                </a:path>
              </a:pathLst>
            </a:custGeom>
            <a:gradFill rotWithShape="1">
              <a:gsLst>
                <a:gs pos="0">
                  <a:schemeClr val="bg1"/>
                </a:gs>
                <a:gs pos="100000">
                  <a:srgbClr val="FF0000"/>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101429" name="Group 106"/>
            <p:cNvGrpSpPr>
              <a:grpSpLocks/>
            </p:cNvGrpSpPr>
            <p:nvPr/>
          </p:nvGrpSpPr>
          <p:grpSpPr bwMode="auto">
            <a:xfrm>
              <a:off x="931" y="1941"/>
              <a:ext cx="501" cy="828"/>
              <a:chOff x="569" y="2954"/>
              <a:chExt cx="501" cy="828"/>
            </a:xfrm>
          </p:grpSpPr>
          <p:sp>
            <p:nvSpPr>
              <p:cNvPr id="89144" name="Rectangle 107"/>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45" name="Text Box 108"/>
              <p:cNvSpPr txBox="1">
                <a:spLocks noChangeArrowheads="1"/>
              </p:cNvSpPr>
              <p:nvPr/>
            </p:nvSpPr>
            <p:spPr bwMode="auto">
              <a:xfrm>
                <a:off x="593" y="2954"/>
                <a:ext cx="477"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en-US" sz="1600" i="0" dirty="0">
                    <a:solidFill>
                      <a:srgbClr val="000000"/>
                    </a:solidFill>
                    <a:latin typeface="Arial" charset="0"/>
                  </a:rPr>
                  <a:t>DHCP</a:t>
                </a:r>
              </a:p>
              <a:p>
                <a:pPr algn="ctr">
                  <a:defRPr/>
                </a:pPr>
                <a:r>
                  <a:rPr lang="en-US" sz="1600" i="0" dirty="0">
                    <a:solidFill>
                      <a:srgbClr val="000000"/>
                    </a:solidFill>
                    <a:latin typeface="Arial" charset="0"/>
                  </a:rPr>
                  <a:t>UDP</a:t>
                </a:r>
              </a:p>
              <a:p>
                <a:pPr algn="ctr">
                  <a:defRPr/>
                </a:pPr>
                <a:r>
                  <a:rPr lang="en-US" sz="1600" i="0" dirty="0">
                    <a:solidFill>
                      <a:srgbClr val="000000"/>
                    </a:solidFill>
                    <a:latin typeface="Arial" charset="0"/>
                  </a:rPr>
                  <a:t>IP</a:t>
                </a:r>
              </a:p>
              <a:p>
                <a:pPr algn="ctr">
                  <a:defRPr/>
                </a:pPr>
                <a:r>
                  <a:rPr lang="en-US" sz="1600" i="0" dirty="0">
                    <a:solidFill>
                      <a:srgbClr val="000000"/>
                    </a:solidFill>
                    <a:latin typeface="Arial" charset="0"/>
                  </a:rPr>
                  <a:t>Eth</a:t>
                </a:r>
              </a:p>
              <a:p>
                <a:pPr algn="ctr">
                  <a:defRPr/>
                </a:pPr>
                <a:r>
                  <a:rPr lang="en-US" sz="1600" i="0" dirty="0">
                    <a:solidFill>
                      <a:srgbClr val="000000"/>
                    </a:solidFill>
                    <a:latin typeface="Arial" charset="0"/>
                  </a:rPr>
                  <a:t>Phy</a:t>
                </a:r>
              </a:p>
            </p:txBody>
          </p:sp>
          <p:sp>
            <p:nvSpPr>
              <p:cNvPr id="89146" name="Line 109"/>
              <p:cNvSpPr>
                <a:spLocks noChangeShapeType="1"/>
              </p:cNvSpPr>
              <p:nvPr/>
            </p:nvSpPr>
            <p:spPr bwMode="auto">
              <a:xfrm>
                <a:off x="578" y="3130"/>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89147" name="Line 110"/>
              <p:cNvSpPr>
                <a:spLocks noChangeShapeType="1"/>
              </p:cNvSpPr>
              <p:nvPr/>
            </p:nvSpPr>
            <p:spPr bwMode="auto">
              <a:xfrm>
                <a:off x="575" y="3289"/>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89148" name="Line 111"/>
              <p:cNvSpPr>
                <a:spLocks noChangeShapeType="1"/>
              </p:cNvSpPr>
              <p:nvPr/>
            </p:nvSpPr>
            <p:spPr bwMode="auto">
              <a:xfrm>
                <a:off x="572" y="3448"/>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89149" name="Line 112"/>
              <p:cNvSpPr>
                <a:spLocks noChangeShapeType="1"/>
              </p:cNvSpPr>
              <p:nvPr/>
            </p:nvSpPr>
            <p:spPr bwMode="auto">
              <a:xfrm>
                <a:off x="569" y="3607"/>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grpSp>
        <p:nvGrpSpPr>
          <p:cNvPr id="703601" name="Group 113"/>
          <p:cNvGrpSpPr>
            <a:grpSpLocks/>
          </p:cNvGrpSpPr>
          <p:nvPr/>
        </p:nvGrpSpPr>
        <p:grpSpPr bwMode="auto">
          <a:xfrm>
            <a:off x="71438" y="969963"/>
            <a:ext cx="1081087" cy="1217612"/>
            <a:chOff x="1404" y="3105"/>
            <a:chExt cx="681" cy="767"/>
          </a:xfrm>
        </p:grpSpPr>
        <p:grpSp>
          <p:nvGrpSpPr>
            <p:cNvPr id="101393" name="Group 114"/>
            <p:cNvGrpSpPr>
              <a:grpSpLocks/>
            </p:cNvGrpSpPr>
            <p:nvPr/>
          </p:nvGrpSpPr>
          <p:grpSpPr bwMode="auto">
            <a:xfrm>
              <a:off x="1404" y="3355"/>
              <a:ext cx="681" cy="468"/>
              <a:chOff x="42" y="886"/>
              <a:chExt cx="681" cy="468"/>
            </a:xfrm>
          </p:grpSpPr>
          <p:grpSp>
            <p:nvGrpSpPr>
              <p:cNvPr id="101398" name="Group 115"/>
              <p:cNvGrpSpPr>
                <a:grpSpLocks/>
              </p:cNvGrpSpPr>
              <p:nvPr/>
            </p:nvGrpSpPr>
            <p:grpSpPr bwMode="auto">
              <a:xfrm>
                <a:off x="278" y="886"/>
                <a:ext cx="397" cy="154"/>
                <a:chOff x="740" y="3209"/>
                <a:chExt cx="397" cy="154"/>
              </a:xfrm>
            </p:grpSpPr>
            <p:grpSp>
              <p:nvGrpSpPr>
                <p:cNvPr id="101423" name="Group 116"/>
                <p:cNvGrpSpPr>
                  <a:grpSpLocks/>
                </p:cNvGrpSpPr>
                <p:nvPr/>
              </p:nvGrpSpPr>
              <p:grpSpPr bwMode="auto">
                <a:xfrm>
                  <a:off x="794" y="3209"/>
                  <a:ext cx="343" cy="154"/>
                  <a:chOff x="844" y="3337"/>
                  <a:chExt cx="343" cy="154"/>
                </a:xfrm>
              </p:grpSpPr>
              <p:sp>
                <p:nvSpPr>
                  <p:cNvPr id="89140" name="Rectangle 117"/>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41" name="Text Box 118"/>
                  <p:cNvSpPr txBox="1">
                    <a:spLocks noChangeArrowheads="1"/>
                  </p:cNvSpPr>
                  <p:nvPr/>
                </p:nvSpPr>
                <p:spPr bwMode="auto">
                  <a:xfrm>
                    <a:off x="844" y="3337"/>
                    <a:ext cx="34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DHCP</a:t>
                    </a:r>
                  </a:p>
                </p:txBody>
              </p:sp>
            </p:grpSp>
            <p:sp>
              <p:nvSpPr>
                <p:cNvPr id="89138" name="Rectangle 119"/>
                <p:cNvSpPr>
                  <a:spLocks noChangeArrowheads="1"/>
                </p:cNvSpPr>
                <p:nvPr/>
              </p:nvSpPr>
              <p:spPr bwMode="auto">
                <a:xfrm>
                  <a:off x="750" y="3244"/>
                  <a:ext cx="88" cy="8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39" name="Rectangle 120"/>
                <p:cNvSpPr>
                  <a:spLocks noChangeArrowheads="1"/>
                </p:cNvSpPr>
                <p:nvPr/>
              </p:nvSpPr>
              <p:spPr bwMode="auto">
                <a:xfrm>
                  <a:off x="740" y="3238"/>
                  <a:ext cx="354" cy="9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1399" name="Group 121"/>
              <p:cNvGrpSpPr>
                <a:grpSpLocks/>
              </p:cNvGrpSpPr>
              <p:nvPr/>
            </p:nvGrpSpPr>
            <p:grpSpPr bwMode="auto">
              <a:xfrm>
                <a:off x="278" y="1034"/>
                <a:ext cx="397" cy="154"/>
                <a:chOff x="836" y="3305"/>
                <a:chExt cx="397" cy="154"/>
              </a:xfrm>
            </p:grpSpPr>
            <p:grpSp>
              <p:nvGrpSpPr>
                <p:cNvPr id="101417" name="Group 122"/>
                <p:cNvGrpSpPr>
                  <a:grpSpLocks/>
                </p:cNvGrpSpPr>
                <p:nvPr/>
              </p:nvGrpSpPr>
              <p:grpSpPr bwMode="auto">
                <a:xfrm>
                  <a:off x="890" y="3305"/>
                  <a:ext cx="343" cy="154"/>
                  <a:chOff x="844" y="3337"/>
                  <a:chExt cx="343" cy="154"/>
                </a:xfrm>
              </p:grpSpPr>
              <p:sp>
                <p:nvSpPr>
                  <p:cNvPr id="89135" name="Rectangle 123"/>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36" name="Text Box 124"/>
                  <p:cNvSpPr txBox="1">
                    <a:spLocks noChangeArrowheads="1"/>
                  </p:cNvSpPr>
                  <p:nvPr/>
                </p:nvSpPr>
                <p:spPr bwMode="auto">
                  <a:xfrm>
                    <a:off x="844" y="3337"/>
                    <a:ext cx="34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DHCP</a:t>
                    </a:r>
                  </a:p>
                </p:txBody>
              </p:sp>
            </p:grpSp>
            <p:grpSp>
              <p:nvGrpSpPr>
                <p:cNvPr id="101418" name="Group 125"/>
                <p:cNvGrpSpPr>
                  <a:grpSpLocks/>
                </p:cNvGrpSpPr>
                <p:nvPr/>
              </p:nvGrpSpPr>
              <p:grpSpPr bwMode="auto">
                <a:xfrm>
                  <a:off x="836" y="3334"/>
                  <a:ext cx="354" cy="94"/>
                  <a:chOff x="836" y="3334"/>
                  <a:chExt cx="354" cy="94"/>
                </a:xfrm>
              </p:grpSpPr>
              <p:sp>
                <p:nvSpPr>
                  <p:cNvPr id="89133" name="Rectangle 126"/>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34" name="Rectangle 127"/>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grpSp>
            <p:nvGrpSpPr>
              <p:cNvPr id="101400" name="Group 128"/>
              <p:cNvGrpSpPr>
                <a:grpSpLocks/>
              </p:cNvGrpSpPr>
              <p:nvPr/>
            </p:nvGrpSpPr>
            <p:grpSpPr bwMode="auto">
              <a:xfrm>
                <a:off x="165" y="1054"/>
                <a:ext cx="480" cy="112"/>
                <a:chOff x="627" y="3377"/>
                <a:chExt cx="480" cy="112"/>
              </a:xfrm>
            </p:grpSpPr>
            <p:sp>
              <p:nvSpPr>
                <p:cNvPr id="89129" name="Rectangle 129"/>
                <p:cNvSpPr>
                  <a:spLocks noChangeArrowheads="1"/>
                </p:cNvSpPr>
                <p:nvPr/>
              </p:nvSpPr>
              <p:spPr bwMode="auto">
                <a:xfrm>
                  <a:off x="636" y="3388"/>
                  <a:ext cx="96" cy="9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30" name="Rectangle 130"/>
                <p:cNvSpPr>
                  <a:spLocks noChangeArrowheads="1"/>
                </p:cNvSpPr>
                <p:nvPr/>
              </p:nvSpPr>
              <p:spPr bwMode="auto">
                <a:xfrm>
                  <a:off x="627" y="3377"/>
                  <a:ext cx="480" cy="11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1401" name="Group 131"/>
              <p:cNvGrpSpPr>
                <a:grpSpLocks/>
              </p:cNvGrpSpPr>
              <p:nvPr/>
            </p:nvGrpSpPr>
            <p:grpSpPr bwMode="auto">
              <a:xfrm>
                <a:off x="42" y="1200"/>
                <a:ext cx="681" cy="154"/>
                <a:chOff x="504" y="3523"/>
                <a:chExt cx="681" cy="154"/>
              </a:xfrm>
            </p:grpSpPr>
            <p:grpSp>
              <p:nvGrpSpPr>
                <p:cNvPr id="101402" name="Group 132"/>
                <p:cNvGrpSpPr>
                  <a:grpSpLocks/>
                </p:cNvGrpSpPr>
                <p:nvPr/>
              </p:nvGrpSpPr>
              <p:grpSpPr bwMode="auto">
                <a:xfrm>
                  <a:off x="623" y="3523"/>
                  <a:ext cx="510" cy="154"/>
                  <a:chOff x="723" y="3453"/>
                  <a:chExt cx="510" cy="154"/>
                </a:xfrm>
              </p:grpSpPr>
              <p:grpSp>
                <p:nvGrpSpPr>
                  <p:cNvPr id="101406" name="Group 133"/>
                  <p:cNvGrpSpPr>
                    <a:grpSpLocks/>
                  </p:cNvGrpSpPr>
                  <p:nvPr/>
                </p:nvGrpSpPr>
                <p:grpSpPr bwMode="auto">
                  <a:xfrm>
                    <a:off x="836" y="3453"/>
                    <a:ext cx="397" cy="154"/>
                    <a:chOff x="836" y="3305"/>
                    <a:chExt cx="397" cy="154"/>
                  </a:xfrm>
                </p:grpSpPr>
                <p:grpSp>
                  <p:nvGrpSpPr>
                    <p:cNvPr id="101409" name="Group 134"/>
                    <p:cNvGrpSpPr>
                      <a:grpSpLocks/>
                    </p:cNvGrpSpPr>
                    <p:nvPr/>
                  </p:nvGrpSpPr>
                  <p:grpSpPr bwMode="auto">
                    <a:xfrm>
                      <a:off x="890" y="3305"/>
                      <a:ext cx="343" cy="154"/>
                      <a:chOff x="844" y="3337"/>
                      <a:chExt cx="343" cy="154"/>
                    </a:xfrm>
                  </p:grpSpPr>
                  <p:sp>
                    <p:nvSpPr>
                      <p:cNvPr id="89127" name="Rectangle 135"/>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28" name="Text Box 136"/>
                      <p:cNvSpPr txBox="1">
                        <a:spLocks noChangeArrowheads="1"/>
                      </p:cNvSpPr>
                      <p:nvPr/>
                    </p:nvSpPr>
                    <p:spPr bwMode="auto">
                      <a:xfrm>
                        <a:off x="844" y="3337"/>
                        <a:ext cx="34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DHCP</a:t>
                        </a:r>
                      </a:p>
                    </p:txBody>
                  </p:sp>
                </p:grpSp>
                <p:grpSp>
                  <p:nvGrpSpPr>
                    <p:cNvPr id="101410" name="Group 137"/>
                    <p:cNvGrpSpPr>
                      <a:grpSpLocks/>
                    </p:cNvGrpSpPr>
                    <p:nvPr/>
                  </p:nvGrpSpPr>
                  <p:grpSpPr bwMode="auto">
                    <a:xfrm>
                      <a:off x="836" y="3334"/>
                      <a:ext cx="354" cy="94"/>
                      <a:chOff x="836" y="3334"/>
                      <a:chExt cx="354" cy="94"/>
                    </a:xfrm>
                  </p:grpSpPr>
                  <p:sp>
                    <p:nvSpPr>
                      <p:cNvPr id="89125" name="Rectangle 138"/>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26" name="Rectangle 139"/>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sp>
                <p:nvSpPr>
                  <p:cNvPr id="89121" name="Rectangle 140"/>
                  <p:cNvSpPr>
                    <a:spLocks noChangeArrowheads="1"/>
                  </p:cNvSpPr>
                  <p:nvPr/>
                </p:nvSpPr>
                <p:spPr bwMode="auto">
                  <a:xfrm>
                    <a:off x="732" y="3484"/>
                    <a:ext cx="96" cy="9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22" name="Rectangle 141"/>
                  <p:cNvSpPr>
                    <a:spLocks noChangeArrowheads="1"/>
                  </p:cNvSpPr>
                  <p:nvPr/>
                </p:nvSpPr>
                <p:spPr bwMode="auto">
                  <a:xfrm>
                    <a:off x="723" y="3473"/>
                    <a:ext cx="480" cy="11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89117" name="Rectangle 142"/>
                <p:cNvSpPr>
                  <a:spLocks noChangeArrowheads="1"/>
                </p:cNvSpPr>
                <p:nvPr/>
              </p:nvSpPr>
              <p:spPr bwMode="auto">
                <a:xfrm>
                  <a:off x="517" y="3545"/>
                  <a:ext cx="94" cy="10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18" name="Rectangle 143"/>
                <p:cNvSpPr>
                  <a:spLocks noChangeArrowheads="1"/>
                </p:cNvSpPr>
                <p:nvPr/>
              </p:nvSpPr>
              <p:spPr bwMode="auto">
                <a:xfrm>
                  <a:off x="1115" y="3544"/>
                  <a:ext cx="60" cy="10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19" name="Rectangle 144"/>
                <p:cNvSpPr>
                  <a:spLocks noChangeArrowheads="1"/>
                </p:cNvSpPr>
                <p:nvPr/>
              </p:nvSpPr>
              <p:spPr bwMode="auto">
                <a:xfrm>
                  <a:off x="504" y="3529"/>
                  <a:ext cx="681"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sp>
          <p:nvSpPr>
            <p:cNvPr id="89108" name="AutoShape 145"/>
            <p:cNvSpPr>
              <a:spLocks noChangeArrowheads="1"/>
            </p:cNvSpPr>
            <p:nvPr/>
          </p:nvSpPr>
          <p:spPr bwMode="auto">
            <a:xfrm rot="10800000">
              <a:off x="1727" y="3105"/>
              <a:ext cx="240" cy="767"/>
            </a:xfrm>
            <a:prstGeom prst="downArrow">
              <a:avLst>
                <a:gd name="adj1" fmla="val 54167"/>
                <a:gd name="adj2" fmla="val 51311"/>
              </a:avLst>
            </a:prstGeom>
            <a:gradFill rotWithShape="1">
              <a:gsLst>
                <a:gs pos="0">
                  <a:srgbClr val="FF0000">
                    <a:alpha val="25000"/>
                  </a:srgbClr>
                </a:gs>
                <a:gs pos="100000">
                  <a:srgbClr val="FF0000">
                    <a:alpha val="2500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1395" name="Group 146"/>
            <p:cNvGrpSpPr>
              <a:grpSpLocks/>
            </p:cNvGrpSpPr>
            <p:nvPr/>
          </p:nvGrpSpPr>
          <p:grpSpPr bwMode="auto">
            <a:xfrm>
              <a:off x="1695" y="3227"/>
              <a:ext cx="343" cy="154"/>
              <a:chOff x="844" y="3337"/>
              <a:chExt cx="343" cy="154"/>
            </a:xfrm>
          </p:grpSpPr>
          <p:sp>
            <p:nvSpPr>
              <p:cNvPr id="89110" name="Rectangle 147"/>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11" name="Text Box 148"/>
              <p:cNvSpPr txBox="1">
                <a:spLocks noChangeArrowheads="1"/>
              </p:cNvSpPr>
              <p:nvPr/>
            </p:nvSpPr>
            <p:spPr bwMode="auto">
              <a:xfrm>
                <a:off x="844" y="3337"/>
                <a:ext cx="34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DHCP</a:t>
                </a:r>
              </a:p>
            </p:txBody>
          </p:sp>
        </p:grpSp>
      </p:grpSp>
      <p:grpSp>
        <p:nvGrpSpPr>
          <p:cNvPr id="703637" name="Group 149"/>
          <p:cNvGrpSpPr>
            <a:grpSpLocks/>
          </p:cNvGrpSpPr>
          <p:nvPr/>
        </p:nvGrpSpPr>
        <p:grpSpPr bwMode="auto">
          <a:xfrm>
            <a:off x="803275" y="3178175"/>
            <a:ext cx="544513" cy="244475"/>
            <a:chOff x="844" y="3337"/>
            <a:chExt cx="343" cy="154"/>
          </a:xfrm>
        </p:grpSpPr>
        <p:sp>
          <p:nvSpPr>
            <p:cNvPr id="89105" name="Rectangle 150"/>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06" name="Text Box 151"/>
            <p:cNvSpPr txBox="1">
              <a:spLocks noChangeArrowheads="1"/>
            </p:cNvSpPr>
            <p:nvPr/>
          </p:nvSpPr>
          <p:spPr bwMode="auto">
            <a:xfrm>
              <a:off x="844" y="3337"/>
              <a:ext cx="34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DHCP</a:t>
              </a:r>
            </a:p>
          </p:txBody>
        </p:sp>
      </p:grpSp>
      <p:sp>
        <p:nvSpPr>
          <p:cNvPr id="703643" name="Rectangle 155"/>
          <p:cNvSpPr>
            <a:spLocks noChangeArrowheads="1"/>
          </p:cNvSpPr>
          <p:nvPr/>
        </p:nvSpPr>
        <p:spPr bwMode="auto">
          <a:xfrm>
            <a:off x="4997450" y="2709863"/>
            <a:ext cx="3421063"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231775" indent="-231775">
              <a:lnSpc>
                <a:spcPct val="90000"/>
              </a:lnSpc>
              <a:spcBef>
                <a:spcPct val="20000"/>
              </a:spcBef>
              <a:buClr>
                <a:srgbClr val="000099"/>
              </a:buClr>
              <a:buSzPct val="100000"/>
              <a:buFont typeface="Wingdings" charset="2"/>
              <a:buChar char="§"/>
              <a:defRPr/>
            </a:pPr>
            <a:r>
              <a:rPr lang="en-US" sz="2000" dirty="0">
                <a:solidFill>
                  <a:srgbClr val="000000"/>
                </a:solidFill>
                <a:latin typeface="Gill Sans MT" charset="0"/>
                <a:ea typeface="MS PGothic" pitchFamily="34" charset="-128"/>
              </a:rPr>
              <a:t>encapsulation at DHCP server, frame forwarded (</a:t>
            </a:r>
            <a:r>
              <a:rPr lang="en-US" sz="2000" dirty="0">
                <a:solidFill>
                  <a:srgbClr val="C00000"/>
                </a:solidFill>
                <a:latin typeface="Gill Sans MT" charset="0"/>
                <a:ea typeface="MS PGothic" pitchFamily="34" charset="-128"/>
              </a:rPr>
              <a:t>switch learning</a:t>
            </a:r>
            <a:r>
              <a:rPr lang="en-US" sz="2000" dirty="0">
                <a:solidFill>
                  <a:srgbClr val="000000"/>
                </a:solidFill>
                <a:latin typeface="Gill Sans MT" charset="0"/>
                <a:ea typeface="MS PGothic" pitchFamily="34" charset="-128"/>
              </a:rPr>
              <a:t>) through LAN, demultiplexing at client</a:t>
            </a:r>
          </a:p>
          <a:p>
            <a:pPr marL="342900" indent="-342900">
              <a:lnSpc>
                <a:spcPct val="90000"/>
              </a:lnSpc>
              <a:spcBef>
                <a:spcPct val="20000"/>
              </a:spcBef>
              <a:buClr>
                <a:srgbClr val="000099"/>
              </a:buClr>
              <a:buSzPct val="65000"/>
              <a:buFont typeface="Wingdings" charset="0"/>
              <a:buChar char="v"/>
              <a:defRPr/>
            </a:pPr>
            <a:endParaRPr lang="en-US" dirty="0">
              <a:solidFill>
                <a:srgbClr val="000000"/>
              </a:solidFill>
              <a:latin typeface="Gill Sans MT" charset="0"/>
              <a:ea typeface="MS PGothic" pitchFamily="34" charset="-128"/>
            </a:endParaRPr>
          </a:p>
        </p:txBody>
      </p:sp>
      <p:sp>
        <p:nvSpPr>
          <p:cNvPr id="703644" name="Text Box 156"/>
          <p:cNvSpPr txBox="1">
            <a:spLocks noChangeArrowheads="1"/>
          </p:cNvSpPr>
          <p:nvPr/>
        </p:nvSpPr>
        <p:spPr bwMode="auto">
          <a:xfrm>
            <a:off x="1379538" y="5260975"/>
            <a:ext cx="6643687"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en-US" dirty="0">
                <a:solidFill>
                  <a:srgbClr val="000000"/>
                </a:solidFill>
                <a:latin typeface="Gill Sans MT" charset="0"/>
              </a:rPr>
              <a:t>Client now has IP address, knows name &amp; addr of DNS </a:t>
            </a:r>
          </a:p>
          <a:p>
            <a:pPr algn="ctr">
              <a:defRPr/>
            </a:pPr>
            <a:r>
              <a:rPr lang="en-US" dirty="0">
                <a:solidFill>
                  <a:srgbClr val="000000"/>
                </a:solidFill>
                <a:latin typeface="Gill Sans MT" charset="0"/>
              </a:rPr>
              <a:t>server, IP address of its first-hop router</a:t>
            </a:r>
          </a:p>
        </p:txBody>
      </p:sp>
      <p:sp>
        <p:nvSpPr>
          <p:cNvPr id="703645" name="Rectangle 157"/>
          <p:cNvSpPr>
            <a:spLocks noChangeArrowheads="1"/>
          </p:cNvSpPr>
          <p:nvPr/>
        </p:nvSpPr>
        <p:spPr bwMode="auto">
          <a:xfrm>
            <a:off x="4989513" y="4111625"/>
            <a:ext cx="3421062"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231775" indent="-231775">
              <a:lnSpc>
                <a:spcPct val="90000"/>
              </a:lnSpc>
              <a:spcBef>
                <a:spcPct val="20000"/>
              </a:spcBef>
              <a:buClr>
                <a:srgbClr val="000099"/>
              </a:buClr>
              <a:buSzPct val="100000"/>
              <a:buFont typeface="Wingdings" charset="2"/>
              <a:buChar char="§"/>
              <a:defRPr/>
            </a:pPr>
            <a:r>
              <a:rPr lang="en-US" sz="2000" dirty="0">
                <a:solidFill>
                  <a:srgbClr val="000000"/>
                </a:solidFill>
                <a:latin typeface="Gill Sans MT" charset="0"/>
                <a:ea typeface="MS PGothic" pitchFamily="34" charset="-128"/>
              </a:rPr>
              <a:t>DHCP client receives DHCP ACK reply</a:t>
            </a:r>
          </a:p>
        </p:txBody>
      </p:sp>
      <p:sp>
        <p:nvSpPr>
          <p:cNvPr id="89103" name="Rectangle 2"/>
          <p:cNvSpPr>
            <a:spLocks noGrp="1" noChangeArrowheads="1"/>
          </p:cNvSpPr>
          <p:nvPr>
            <p:ph type="title"/>
          </p:nvPr>
        </p:nvSpPr>
        <p:spPr>
          <a:xfrm>
            <a:off x="323850" y="9525"/>
            <a:ext cx="8034338" cy="996950"/>
          </a:xfrm>
        </p:spPr>
        <p:txBody>
          <a:bodyPr/>
          <a:lstStyle/>
          <a:p>
            <a:pPr>
              <a:defRPr/>
            </a:pPr>
            <a:r>
              <a:rPr lang="en-US" sz="3200" dirty="0">
                <a:latin typeface="Gill Sans MT" charset="0"/>
                <a:cs typeface="+mj-cs"/>
              </a:rPr>
              <a:t>A day in the life… connecting to the Internet</a:t>
            </a:r>
          </a:p>
        </p:txBody>
      </p:sp>
      <p:sp>
        <p:nvSpPr>
          <p:cNvPr id="3" name="灯片编号占位符 2"/>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57F7E63E-CBB6-BE40-9FF9-0FAB67A22146}" type="slidenum">
              <a:rPr lang="en-US" altLang="en-US" sz="1200" smtClean="0">
                <a:latin typeface="Comic Sans MS" charset="0"/>
              </a:rPr>
              <a:pPr>
                <a:defRPr/>
              </a:pPr>
              <a:t>43</a:t>
            </a:fld>
            <a:endParaRPr lang="en-US" altLang="en-US" sz="1200">
              <a:latin typeface="Comic Sans MS" charset="0"/>
            </a:endParaRPr>
          </a:p>
        </p:txBody>
      </p:sp>
      <p:sp>
        <p:nvSpPr>
          <p:cNvPr id="174" name="Footer Placeholder 5"/>
          <p:cNvSpPr>
            <a:spLocks noGrp="1"/>
          </p:cNvSpPr>
          <p:nvPr>
            <p:ph type="ftr" sz="quarter" idx="11"/>
          </p:nvPr>
        </p:nvSpPr>
        <p:spPr/>
        <p:txBody>
          <a:bodyPr/>
          <a:lstStyle/>
          <a:p>
            <a:pPr>
              <a:defRPr/>
            </a:pPr>
            <a:r>
              <a:rPr lang="en-US" dirty="0"/>
              <a:t>CSci4211:          Data Link Layer: Part 1</a:t>
            </a:r>
          </a:p>
        </p:txBody>
      </p:sp>
    </p:spTree>
    <p:extLst>
      <p:ext uri="{BB962C8B-B14F-4D97-AF65-F5344CB8AC3E}">
        <p14:creationId xmlns:p14="http://schemas.microsoft.com/office/powerpoint/2010/main" val="16728354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7036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3491">
                                            <p:txEl>
                                              <p:pRg st="0" end="0"/>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703545"/>
                                        </p:tgtEl>
                                        <p:attrNameLst>
                                          <p:attrName>style.visibility</p:attrName>
                                        </p:attrNameLst>
                                      </p:cBhvr>
                                      <p:to>
                                        <p:strVal val="visible"/>
                                      </p:to>
                                    </p:set>
                                    <p:animEffect transition="in" filter="wipe(up)">
                                      <p:cBhvr>
                                        <p:cTn id="13" dur="500"/>
                                        <p:tgtEl>
                                          <p:spTgt spid="703545"/>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703643">
                                            <p:txEl>
                                              <p:pRg st="0" end="0"/>
                                            </p:txEl>
                                          </p:spTgt>
                                        </p:tgtEl>
                                        <p:attrNameLst>
                                          <p:attrName>style.visibility</p:attrName>
                                        </p:attrNameLst>
                                      </p:cBhvr>
                                      <p:to>
                                        <p:strVal val="visible"/>
                                      </p:to>
                                    </p:set>
                                  </p:childTnLst>
                                </p:cTn>
                              </p:par>
                            </p:childTnLst>
                          </p:cTn>
                        </p:par>
                        <p:par>
                          <p:cTn id="16" fill="hold" nodeType="afterGroup">
                            <p:stCondLst>
                              <p:cond delay="500"/>
                            </p:stCondLst>
                            <p:childTnLst>
                              <p:par>
                                <p:cTn id="17" presetID="1" presetClass="entr" presetSubtype="0" fill="hold" nodeType="afterEffect">
                                  <p:stCondLst>
                                    <p:cond delay="0"/>
                                  </p:stCondLst>
                                  <p:childTnLst>
                                    <p:set>
                                      <p:cBhvr>
                                        <p:cTn id="18" dur="1" fill="hold">
                                          <p:stCondLst>
                                            <p:cond delay="0"/>
                                          </p:stCondLst>
                                        </p:cTn>
                                        <p:tgtEl>
                                          <p:spTgt spid="703578"/>
                                        </p:tgtEl>
                                        <p:attrNameLst>
                                          <p:attrName>style.visibility</p:attrName>
                                        </p:attrNameLst>
                                      </p:cBhvr>
                                      <p:to>
                                        <p:strVal val="visible"/>
                                      </p:to>
                                    </p:set>
                                  </p:childTnLst>
                                </p:cTn>
                              </p:par>
                            </p:childTnLst>
                          </p:cTn>
                        </p:par>
                        <p:par>
                          <p:cTn id="19" fill="hold" nodeType="afterGroup">
                            <p:stCondLst>
                              <p:cond delay="500"/>
                            </p:stCondLst>
                            <p:childTnLst>
                              <p:par>
                                <p:cTn id="20" presetID="0" presetClass="path" presetSubtype="0" accel="50000" decel="50000" fill="hold" nodeType="afterEffect">
                                  <p:stCondLst>
                                    <p:cond delay="0"/>
                                  </p:stCondLst>
                                  <p:childTnLst>
                                    <p:animMotion origin="layout" path="M -0.02569 0.03081 L 0.1533 0.0322 L 0.34896 -0.28446 L -0.04115 -0.28886 " pathEditMode="relative" rAng="0" ptsTypes="AAAA">
                                      <p:cBhvr>
                                        <p:cTn id="21" dur="2000" fill="hold"/>
                                        <p:tgtEl>
                                          <p:spTgt spid="703578"/>
                                        </p:tgtEl>
                                        <p:attrNameLst>
                                          <p:attrName>ppt_x</p:attrName>
                                          <p:attrName>ppt_y</p:attrName>
                                        </p:attrNameLst>
                                      </p:cBhvr>
                                      <p:rCtr x="17951" y="-15914"/>
                                    </p:animMotion>
                                  </p:childTnLst>
                                </p:cTn>
                              </p:par>
                            </p:childTnLst>
                          </p:cTn>
                        </p:par>
                        <p:par>
                          <p:cTn id="22" fill="hold" nodeType="afterGroup">
                            <p:stCondLst>
                              <p:cond delay="2500"/>
                            </p:stCondLst>
                            <p:childTnLst>
                              <p:par>
                                <p:cTn id="23" presetID="1" presetClass="exit" presetSubtype="0" fill="hold" nodeType="afterEffect">
                                  <p:stCondLst>
                                    <p:cond delay="0"/>
                                  </p:stCondLst>
                                  <p:childTnLst>
                                    <p:set>
                                      <p:cBhvr>
                                        <p:cTn id="24" dur="1" fill="hold">
                                          <p:stCondLst>
                                            <p:cond delay="0"/>
                                          </p:stCondLst>
                                        </p:cTn>
                                        <p:tgtEl>
                                          <p:spTgt spid="703592"/>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703637"/>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703545"/>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703533"/>
                                        </p:tgtEl>
                                        <p:attrNameLst>
                                          <p:attrName>style.visibility</p:attrName>
                                        </p:attrNameLst>
                                      </p:cBhvr>
                                      <p:to>
                                        <p:strVal val="visible"/>
                                      </p:to>
                                    </p:set>
                                    <p:animEffect transition="in" filter="wipe(down)">
                                      <p:cBhvr>
                                        <p:cTn id="33" dur="500"/>
                                        <p:tgtEl>
                                          <p:spTgt spid="703533"/>
                                        </p:tgtEl>
                                      </p:cBhvr>
                                    </p:animEffect>
                                  </p:childTnLst>
                                </p:cTn>
                              </p:par>
                            </p:childTnLst>
                          </p:cTn>
                        </p:par>
                        <p:par>
                          <p:cTn id="34" fill="hold" nodeType="afterGroup">
                            <p:stCondLst>
                              <p:cond delay="500"/>
                            </p:stCondLst>
                            <p:childTnLst>
                              <p:par>
                                <p:cTn id="35" presetID="22" presetClass="entr" presetSubtype="4" fill="hold" nodeType="afterEffect">
                                  <p:stCondLst>
                                    <p:cond delay="0"/>
                                  </p:stCondLst>
                                  <p:childTnLst>
                                    <p:set>
                                      <p:cBhvr>
                                        <p:cTn id="36" dur="1" fill="hold">
                                          <p:stCondLst>
                                            <p:cond delay="0"/>
                                          </p:stCondLst>
                                        </p:cTn>
                                        <p:tgtEl>
                                          <p:spTgt spid="703601"/>
                                        </p:tgtEl>
                                        <p:attrNameLst>
                                          <p:attrName>style.visibility</p:attrName>
                                        </p:attrNameLst>
                                      </p:cBhvr>
                                      <p:to>
                                        <p:strVal val="visible"/>
                                      </p:to>
                                    </p:set>
                                    <p:animEffect transition="in" filter="wipe(down)">
                                      <p:cBhvr>
                                        <p:cTn id="37" dur="1000"/>
                                        <p:tgtEl>
                                          <p:spTgt spid="703601"/>
                                        </p:tgtEl>
                                      </p:cBhvr>
                                    </p:animEffect>
                                  </p:childTnLst>
                                </p:cTn>
                              </p:par>
                              <p:par>
                                <p:cTn id="38" presetID="1" presetClass="exit" presetSubtype="0" fill="hold" nodeType="withEffect">
                                  <p:stCondLst>
                                    <p:cond delay="0"/>
                                  </p:stCondLst>
                                  <p:childTnLst>
                                    <p:set>
                                      <p:cBhvr>
                                        <p:cTn id="39" dur="1" fill="hold">
                                          <p:stCondLst>
                                            <p:cond delay="0"/>
                                          </p:stCondLst>
                                        </p:cTn>
                                        <p:tgtEl>
                                          <p:spTgt spid="703578"/>
                                        </p:tgtEl>
                                        <p:attrNameLst>
                                          <p:attrName>style.visibility</p:attrName>
                                        </p:attrNameLst>
                                      </p:cBhvr>
                                      <p:to>
                                        <p:strVal val="hidden"/>
                                      </p:to>
                                    </p:set>
                                  </p:childTnLst>
                                </p:cTn>
                              </p:par>
                            </p:childTnLst>
                          </p:cTn>
                        </p:par>
                        <p:par>
                          <p:cTn id="40" fill="hold" nodeType="afterGroup">
                            <p:stCondLst>
                              <p:cond delay="1500"/>
                            </p:stCondLst>
                            <p:childTnLst>
                              <p:par>
                                <p:cTn id="41" presetID="1" presetClass="entr" presetSubtype="0" fill="hold" grpId="0" nodeType="afterEffect">
                                  <p:stCondLst>
                                    <p:cond delay="0"/>
                                  </p:stCondLst>
                                  <p:childTnLst>
                                    <p:set>
                                      <p:cBhvr>
                                        <p:cTn id="42" dur="1" fill="hold">
                                          <p:stCondLst>
                                            <p:cond delay="0"/>
                                          </p:stCondLst>
                                        </p:cTn>
                                        <p:tgtEl>
                                          <p:spTgt spid="7036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0364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491" grpId="0" build="p"/>
      <p:bldP spid="703643" grpId="0" build="p"/>
      <p:bldP spid="703644" grpId="0"/>
      <p:bldP spid="70364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01" name="Group 92"/>
          <p:cNvGrpSpPr>
            <a:grpSpLocks/>
          </p:cNvGrpSpPr>
          <p:nvPr/>
        </p:nvGrpSpPr>
        <p:grpSpPr bwMode="auto">
          <a:xfrm>
            <a:off x="773113" y="1273175"/>
            <a:ext cx="3554412" cy="3067050"/>
            <a:chOff x="773113" y="1273175"/>
            <a:chExt cx="3554412" cy="3066395"/>
          </a:xfrm>
        </p:grpSpPr>
        <p:sp>
          <p:nvSpPr>
            <p:cNvPr id="102464" name="Freeform 3"/>
            <p:cNvSpPr>
              <a:spLocks/>
            </p:cNvSpPr>
            <p:nvPr/>
          </p:nvSpPr>
          <p:spPr bwMode="auto">
            <a:xfrm>
              <a:off x="773113" y="1273175"/>
              <a:ext cx="3554412" cy="2754313"/>
            </a:xfrm>
            <a:custGeom>
              <a:avLst/>
              <a:gdLst>
                <a:gd name="T0" fmla="*/ 2147483646 w 2406"/>
                <a:gd name="T1" fmla="*/ 2147483646 h 958"/>
                <a:gd name="T2" fmla="*/ 2147483646 w 2406"/>
                <a:gd name="T3" fmla="*/ 2147483646 h 958"/>
                <a:gd name="T4" fmla="*/ 2147483646 w 2406"/>
                <a:gd name="T5" fmla="*/ 2147483646 h 958"/>
                <a:gd name="T6" fmla="*/ 2147483646 w 2406"/>
                <a:gd name="T7" fmla="*/ 2147483646 h 958"/>
                <a:gd name="T8" fmla="*/ 2147483646 w 2406"/>
                <a:gd name="T9" fmla="*/ 2147483646 h 958"/>
                <a:gd name="T10" fmla="*/ 2147483646 w 2406"/>
                <a:gd name="T11" fmla="*/ 2147483646 h 958"/>
                <a:gd name="T12" fmla="*/ 2147483646 w 2406"/>
                <a:gd name="T13" fmla="*/ 2147483646 h 958"/>
                <a:gd name="T14" fmla="*/ 2147483646 w 2406"/>
                <a:gd name="T15" fmla="*/ 2147483646 h 958"/>
                <a:gd name="T16" fmla="*/ 2147483646 w 2406"/>
                <a:gd name="T17" fmla="*/ 2147483646 h 958"/>
                <a:gd name="T18" fmla="*/ 2147483646 w 2406"/>
                <a:gd name="T19" fmla="*/ 2147483646 h 958"/>
                <a:gd name="T20" fmla="*/ 2147483646 w 2406"/>
                <a:gd name="T21" fmla="*/ 2147483646 h 958"/>
                <a:gd name="T22" fmla="*/ 2147483646 w 2406"/>
                <a:gd name="T23" fmla="*/ 2147483646 h 958"/>
                <a:gd name="T24" fmla="*/ 2147483646 w 2406"/>
                <a:gd name="T25" fmla="*/ 2147483646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2465" name="Line 36"/>
            <p:cNvSpPr>
              <a:spLocks noChangeShapeType="1"/>
            </p:cNvSpPr>
            <p:nvPr/>
          </p:nvSpPr>
          <p:spPr bwMode="auto">
            <a:xfrm flipV="1">
              <a:off x="3775075" y="2344738"/>
              <a:ext cx="155575"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66" name="Line 43"/>
            <p:cNvSpPr>
              <a:spLocks noChangeShapeType="1"/>
            </p:cNvSpPr>
            <p:nvPr/>
          </p:nvSpPr>
          <p:spPr bwMode="auto">
            <a:xfrm flipV="1">
              <a:off x="2665413" y="2517775"/>
              <a:ext cx="6953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67" name="Line 44"/>
            <p:cNvSpPr>
              <a:spLocks noChangeShapeType="1"/>
            </p:cNvSpPr>
            <p:nvPr/>
          </p:nvSpPr>
          <p:spPr bwMode="auto">
            <a:xfrm flipV="1">
              <a:off x="3924300" y="2201863"/>
              <a:ext cx="138113" cy="1428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2468" name="Line 48"/>
            <p:cNvSpPr>
              <a:spLocks noChangeShapeType="1"/>
            </p:cNvSpPr>
            <p:nvPr/>
          </p:nvSpPr>
          <p:spPr bwMode="auto">
            <a:xfrm flipV="1">
              <a:off x="3279775" y="2736850"/>
              <a:ext cx="512763" cy="612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83" name="Text Box 240"/>
            <p:cNvSpPr txBox="1">
              <a:spLocks noChangeArrowheads="1"/>
            </p:cNvSpPr>
            <p:nvPr/>
          </p:nvSpPr>
          <p:spPr bwMode="auto">
            <a:xfrm>
              <a:off x="2562225" y="3815807"/>
              <a:ext cx="1211263" cy="52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dirty="0">
                  <a:solidFill>
                    <a:srgbClr val="000000"/>
                  </a:solidFill>
                  <a:latin typeface="Arial" charset="0"/>
                  <a:cs typeface="Arial" charset="0"/>
                </a:rPr>
                <a:t>router</a:t>
              </a:r>
            </a:p>
            <a:p>
              <a:pPr>
                <a:defRPr/>
              </a:pPr>
              <a:r>
                <a:rPr lang="en-US" sz="1400" dirty="0">
                  <a:solidFill>
                    <a:srgbClr val="000000"/>
                  </a:solidFill>
                  <a:latin typeface="Arial" charset="0"/>
                  <a:cs typeface="Arial" charset="0"/>
                </a:rPr>
                <a:t>(runs DHCP)</a:t>
              </a:r>
            </a:p>
          </p:txBody>
        </p:sp>
        <p:grpSp>
          <p:nvGrpSpPr>
            <p:cNvPr id="102470" name="Group 356"/>
            <p:cNvGrpSpPr>
              <a:grpSpLocks/>
            </p:cNvGrpSpPr>
            <p:nvPr/>
          </p:nvGrpSpPr>
          <p:grpSpPr bwMode="auto">
            <a:xfrm>
              <a:off x="1653422" y="1982680"/>
              <a:ext cx="843032" cy="814871"/>
              <a:chOff x="313" y="1497"/>
              <a:chExt cx="1152" cy="1014"/>
            </a:xfrm>
          </p:grpSpPr>
          <p:pic>
            <p:nvPicPr>
              <p:cNvPr id="102522"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23"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018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6925" y="2423867"/>
              <a:ext cx="879475" cy="34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102" name="Rectangle 43"/>
            <p:cNvSpPr>
              <a:spLocks noChangeArrowheads="1"/>
            </p:cNvSpPr>
            <p:nvPr/>
          </p:nvSpPr>
          <p:spPr bwMode="auto">
            <a:xfrm rot="16200000" flipH="1">
              <a:off x="3589349" y="3549138"/>
              <a:ext cx="104753" cy="24447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endParaRPr>
            </a:p>
          </p:txBody>
        </p:sp>
        <p:sp>
          <p:nvSpPr>
            <p:cNvPr id="103" name="Rectangle 43"/>
            <p:cNvSpPr>
              <a:spLocks noChangeArrowheads="1"/>
            </p:cNvSpPr>
            <p:nvPr/>
          </p:nvSpPr>
          <p:spPr bwMode="auto">
            <a:xfrm rot="2460490">
              <a:off x="3206750" y="3274585"/>
              <a:ext cx="82550" cy="24759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endParaRPr>
            </a:p>
          </p:txBody>
        </p:sp>
        <p:sp>
          <p:nvSpPr>
            <p:cNvPr id="104" name="Rectangle 43"/>
            <p:cNvSpPr>
              <a:spLocks noChangeArrowheads="1"/>
            </p:cNvSpPr>
            <p:nvPr/>
          </p:nvSpPr>
          <p:spPr bwMode="auto">
            <a:xfrm rot="16200000">
              <a:off x="2499531" y="2388124"/>
              <a:ext cx="111101" cy="2968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endParaRPr>
            </a:p>
          </p:txBody>
        </p:sp>
        <p:grpSp>
          <p:nvGrpSpPr>
            <p:cNvPr id="102475" name="Group 248"/>
            <p:cNvGrpSpPr>
              <a:grpSpLocks/>
            </p:cNvGrpSpPr>
            <p:nvPr/>
          </p:nvGrpSpPr>
          <p:grpSpPr bwMode="auto">
            <a:xfrm>
              <a:off x="2597285" y="3210128"/>
              <a:ext cx="332569" cy="581078"/>
              <a:chOff x="4140" y="429"/>
              <a:chExt cx="1425" cy="2396"/>
            </a:xfrm>
          </p:grpSpPr>
          <p:sp>
            <p:nvSpPr>
              <p:cNvPr id="102490" name="Freeform 148"/>
              <p:cNvSpPr>
                <a:spLocks/>
              </p:cNvSpPr>
              <p:nvPr/>
            </p:nvSpPr>
            <p:spPr bwMode="auto">
              <a:xfrm>
                <a:off x="5268" y="433"/>
                <a:ext cx="283" cy="2286"/>
              </a:xfrm>
              <a:custGeom>
                <a:avLst/>
                <a:gdLst>
                  <a:gd name="T0" fmla="*/ 4 w 354"/>
                  <a:gd name="T1" fmla="*/ 0 h 2742"/>
                  <a:gd name="T2" fmla="*/ 19 w 354"/>
                  <a:gd name="T3" fmla="*/ 32 h 2742"/>
                  <a:gd name="T4" fmla="*/ 19 w 354"/>
                  <a:gd name="T5" fmla="*/ 246 h 2742"/>
                  <a:gd name="T6" fmla="*/ 0 w 354"/>
                  <a:gd name="T7" fmla="*/ 258 h 2742"/>
                  <a:gd name="T8" fmla="*/ 4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205" name="Rectangle 149"/>
              <p:cNvSpPr>
                <a:spLocks noChangeArrowheads="1"/>
              </p:cNvSpPr>
              <p:nvPr/>
            </p:nvSpPr>
            <p:spPr bwMode="auto">
              <a:xfrm>
                <a:off x="4207" y="426"/>
                <a:ext cx="1048" cy="2291"/>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102492" name="Freeform 150"/>
              <p:cNvSpPr>
                <a:spLocks/>
              </p:cNvSpPr>
              <p:nvPr/>
            </p:nvSpPr>
            <p:spPr bwMode="auto">
              <a:xfrm>
                <a:off x="5321" y="570"/>
                <a:ext cx="169" cy="2115"/>
              </a:xfrm>
              <a:custGeom>
                <a:avLst/>
                <a:gdLst>
                  <a:gd name="T0" fmla="*/ 2 w 211"/>
                  <a:gd name="T1" fmla="*/ 0 h 2537"/>
                  <a:gd name="T2" fmla="*/ 11 w 211"/>
                  <a:gd name="T3" fmla="*/ 21 h 2537"/>
                  <a:gd name="T4" fmla="*/ 2 w 211"/>
                  <a:gd name="T5" fmla="*/ 23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93" name="Freeform 151"/>
              <p:cNvSpPr>
                <a:spLocks/>
              </p:cNvSpPr>
              <p:nvPr/>
            </p:nvSpPr>
            <p:spPr bwMode="auto">
              <a:xfrm>
                <a:off x="5284" y="1640"/>
                <a:ext cx="263" cy="189"/>
              </a:xfrm>
              <a:custGeom>
                <a:avLst/>
                <a:gdLst>
                  <a:gd name="T0" fmla="*/ 2 w 328"/>
                  <a:gd name="T1" fmla="*/ 0 h 226"/>
                  <a:gd name="T2" fmla="*/ 18 w 328"/>
                  <a:gd name="T3" fmla="*/ 13 h 226"/>
                  <a:gd name="T4" fmla="*/ 18 w 328"/>
                  <a:gd name="T5" fmla="*/ 23 h 226"/>
                  <a:gd name="T6" fmla="*/ 0 w 328"/>
                  <a:gd name="T7" fmla="*/ 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208" name="Rectangle 152"/>
              <p:cNvSpPr>
                <a:spLocks noChangeArrowheads="1"/>
              </p:cNvSpPr>
              <p:nvPr/>
            </p:nvSpPr>
            <p:spPr bwMode="auto">
              <a:xfrm>
                <a:off x="4214" y="688"/>
                <a:ext cx="592" cy="5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2495" name="Group 153"/>
              <p:cNvGrpSpPr>
                <a:grpSpLocks/>
              </p:cNvGrpSpPr>
              <p:nvPr/>
            </p:nvGrpSpPr>
            <p:grpSpPr bwMode="auto">
              <a:xfrm>
                <a:off x="4749" y="668"/>
                <a:ext cx="581" cy="145"/>
                <a:chOff x="614" y="2568"/>
                <a:chExt cx="725" cy="139"/>
              </a:xfrm>
            </p:grpSpPr>
            <p:sp>
              <p:nvSpPr>
                <p:cNvPr id="90234" name="AutoShape 154"/>
                <p:cNvSpPr>
                  <a:spLocks noChangeArrowheads="1"/>
                </p:cNvSpPr>
                <p:nvPr/>
              </p:nvSpPr>
              <p:spPr bwMode="auto">
                <a:xfrm>
                  <a:off x="617" y="2569"/>
                  <a:ext cx="721" cy="138"/>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235" name="AutoShape 155"/>
                <p:cNvSpPr>
                  <a:spLocks noChangeArrowheads="1"/>
                </p:cNvSpPr>
                <p:nvPr/>
              </p:nvSpPr>
              <p:spPr bwMode="auto">
                <a:xfrm>
                  <a:off x="634" y="2587"/>
                  <a:ext cx="688" cy="10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0210" name="Rectangle 156"/>
              <p:cNvSpPr>
                <a:spLocks noChangeArrowheads="1"/>
              </p:cNvSpPr>
              <p:nvPr/>
            </p:nvSpPr>
            <p:spPr bwMode="auto">
              <a:xfrm>
                <a:off x="4221" y="1015"/>
                <a:ext cx="599" cy="5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2497" name="Group 157"/>
              <p:cNvGrpSpPr>
                <a:grpSpLocks/>
              </p:cNvGrpSpPr>
              <p:nvPr/>
            </p:nvGrpSpPr>
            <p:grpSpPr bwMode="auto">
              <a:xfrm>
                <a:off x="4747" y="994"/>
                <a:ext cx="581" cy="134"/>
                <a:chOff x="614" y="2568"/>
                <a:chExt cx="725" cy="139"/>
              </a:xfrm>
            </p:grpSpPr>
            <p:sp>
              <p:nvSpPr>
                <p:cNvPr id="90232" name="AutoShape 158"/>
                <p:cNvSpPr>
                  <a:spLocks noChangeArrowheads="1"/>
                </p:cNvSpPr>
                <p:nvPr/>
              </p:nvSpPr>
              <p:spPr bwMode="auto">
                <a:xfrm>
                  <a:off x="611" y="2570"/>
                  <a:ext cx="730" cy="136"/>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233" name="AutoShape 159"/>
                <p:cNvSpPr>
                  <a:spLocks noChangeArrowheads="1"/>
                </p:cNvSpPr>
                <p:nvPr/>
              </p:nvSpPr>
              <p:spPr bwMode="auto">
                <a:xfrm>
                  <a:off x="628" y="2583"/>
                  <a:ext cx="69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0212" name="Rectangle 160"/>
              <p:cNvSpPr>
                <a:spLocks noChangeArrowheads="1"/>
              </p:cNvSpPr>
              <p:nvPr/>
            </p:nvSpPr>
            <p:spPr bwMode="auto">
              <a:xfrm>
                <a:off x="4214" y="1356"/>
                <a:ext cx="599" cy="4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213" name="Rectangle 161"/>
              <p:cNvSpPr>
                <a:spLocks noChangeArrowheads="1"/>
              </p:cNvSpPr>
              <p:nvPr/>
            </p:nvSpPr>
            <p:spPr bwMode="auto">
              <a:xfrm>
                <a:off x="4228" y="1657"/>
                <a:ext cx="599" cy="4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2500" name="Group 162"/>
              <p:cNvGrpSpPr>
                <a:grpSpLocks/>
              </p:cNvGrpSpPr>
              <p:nvPr/>
            </p:nvGrpSpPr>
            <p:grpSpPr bwMode="auto">
              <a:xfrm>
                <a:off x="4735" y="1627"/>
                <a:ext cx="582" cy="151"/>
                <a:chOff x="614" y="2568"/>
                <a:chExt cx="725" cy="139"/>
              </a:xfrm>
            </p:grpSpPr>
            <p:sp>
              <p:nvSpPr>
                <p:cNvPr id="90230" name="AutoShape 163"/>
                <p:cNvSpPr>
                  <a:spLocks noChangeArrowheads="1"/>
                </p:cNvSpPr>
                <p:nvPr/>
              </p:nvSpPr>
              <p:spPr bwMode="auto">
                <a:xfrm>
                  <a:off x="618" y="2571"/>
                  <a:ext cx="720" cy="139"/>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231" name="AutoShape 164"/>
                <p:cNvSpPr>
                  <a:spLocks noChangeArrowheads="1"/>
                </p:cNvSpPr>
                <p:nvPr/>
              </p:nvSpPr>
              <p:spPr bwMode="auto">
                <a:xfrm>
                  <a:off x="635" y="2589"/>
                  <a:ext cx="686"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102501" name="Freeform 165"/>
              <p:cNvSpPr>
                <a:spLocks/>
              </p:cNvSpPr>
              <p:nvPr/>
            </p:nvSpPr>
            <p:spPr bwMode="auto">
              <a:xfrm>
                <a:off x="5288" y="1354"/>
                <a:ext cx="263" cy="188"/>
              </a:xfrm>
              <a:custGeom>
                <a:avLst/>
                <a:gdLst>
                  <a:gd name="T0" fmla="*/ 2 w 328"/>
                  <a:gd name="T1" fmla="*/ 0 h 226"/>
                  <a:gd name="T2" fmla="*/ 18 w 328"/>
                  <a:gd name="T3" fmla="*/ 12 h 226"/>
                  <a:gd name="T4" fmla="*/ 18 w 328"/>
                  <a:gd name="T5" fmla="*/ 21 h 226"/>
                  <a:gd name="T6" fmla="*/ 0 w 328"/>
                  <a:gd name="T7" fmla="*/ 8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2502" name="Group 166"/>
              <p:cNvGrpSpPr>
                <a:grpSpLocks/>
              </p:cNvGrpSpPr>
              <p:nvPr/>
            </p:nvGrpSpPr>
            <p:grpSpPr bwMode="auto">
              <a:xfrm>
                <a:off x="4739" y="1327"/>
                <a:ext cx="582" cy="139"/>
                <a:chOff x="614" y="2568"/>
                <a:chExt cx="725" cy="139"/>
              </a:xfrm>
            </p:grpSpPr>
            <p:sp>
              <p:nvSpPr>
                <p:cNvPr id="90228" name="AutoShape 167"/>
                <p:cNvSpPr>
                  <a:spLocks noChangeArrowheads="1"/>
                </p:cNvSpPr>
                <p:nvPr/>
              </p:nvSpPr>
              <p:spPr bwMode="auto">
                <a:xfrm>
                  <a:off x="613" y="2571"/>
                  <a:ext cx="729" cy="137"/>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229" name="AutoShape 168"/>
                <p:cNvSpPr>
                  <a:spLocks noChangeArrowheads="1"/>
                </p:cNvSpPr>
                <p:nvPr/>
              </p:nvSpPr>
              <p:spPr bwMode="auto">
                <a:xfrm>
                  <a:off x="630" y="2584"/>
                  <a:ext cx="695"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0217" name="Rectangle 169"/>
              <p:cNvSpPr>
                <a:spLocks noChangeArrowheads="1"/>
              </p:cNvSpPr>
              <p:nvPr/>
            </p:nvSpPr>
            <p:spPr bwMode="auto">
              <a:xfrm>
                <a:off x="5255" y="426"/>
                <a:ext cx="68" cy="2297"/>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102504" name="Freeform 170"/>
              <p:cNvSpPr>
                <a:spLocks/>
              </p:cNvSpPr>
              <p:nvPr/>
            </p:nvSpPr>
            <p:spPr bwMode="auto">
              <a:xfrm>
                <a:off x="5312" y="1007"/>
                <a:ext cx="237" cy="213"/>
              </a:xfrm>
              <a:custGeom>
                <a:avLst/>
                <a:gdLst>
                  <a:gd name="T0" fmla="*/ 2 w 296"/>
                  <a:gd name="T1" fmla="*/ 0 h 256"/>
                  <a:gd name="T2" fmla="*/ 17 w 296"/>
                  <a:gd name="T3" fmla="*/ 12 h 256"/>
                  <a:gd name="T4" fmla="*/ 17 w 296"/>
                  <a:gd name="T5" fmla="*/ 23 h 256"/>
                  <a:gd name="T6" fmla="*/ 0 w 296"/>
                  <a:gd name="T7" fmla="*/ 8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05" name="Freeform 171"/>
              <p:cNvSpPr>
                <a:spLocks/>
              </p:cNvSpPr>
              <p:nvPr/>
            </p:nvSpPr>
            <p:spPr bwMode="auto">
              <a:xfrm>
                <a:off x="5315" y="680"/>
                <a:ext cx="244" cy="240"/>
              </a:xfrm>
              <a:custGeom>
                <a:avLst/>
                <a:gdLst>
                  <a:gd name="T0" fmla="*/ 0 w 304"/>
                  <a:gd name="T1" fmla="*/ 0 h 288"/>
                  <a:gd name="T2" fmla="*/ 18 w 304"/>
                  <a:gd name="T3" fmla="*/ 16 h 288"/>
                  <a:gd name="T4" fmla="*/ 16 w 304"/>
                  <a:gd name="T5" fmla="*/ 28 h 288"/>
                  <a:gd name="T6" fmla="*/ 2 w 304"/>
                  <a:gd name="T7" fmla="*/ 1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220" name="Oval 172"/>
              <p:cNvSpPr>
                <a:spLocks noChangeArrowheads="1"/>
              </p:cNvSpPr>
              <p:nvPr/>
            </p:nvSpPr>
            <p:spPr bwMode="auto">
              <a:xfrm>
                <a:off x="5520" y="2612"/>
                <a:ext cx="48" cy="9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102507" name="Freeform 173"/>
              <p:cNvSpPr>
                <a:spLocks/>
              </p:cNvSpPr>
              <p:nvPr/>
            </p:nvSpPr>
            <p:spPr bwMode="auto">
              <a:xfrm>
                <a:off x="5302" y="2614"/>
                <a:ext cx="245" cy="200"/>
              </a:xfrm>
              <a:custGeom>
                <a:avLst/>
                <a:gdLst>
                  <a:gd name="T0" fmla="*/ 0 w 306"/>
                  <a:gd name="T1" fmla="*/ 11 h 240"/>
                  <a:gd name="T2" fmla="*/ 2 w 306"/>
                  <a:gd name="T3" fmla="*/ 23 h 240"/>
                  <a:gd name="T4" fmla="*/ 18 w 306"/>
                  <a:gd name="T5" fmla="*/ 11 h 240"/>
                  <a:gd name="T6" fmla="*/ 17 w 306"/>
                  <a:gd name="T7" fmla="*/ 0 h 240"/>
                  <a:gd name="T8" fmla="*/ 0 w 306"/>
                  <a:gd name="T9" fmla="*/ 1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222" name="AutoShape 174"/>
              <p:cNvSpPr>
                <a:spLocks noChangeArrowheads="1"/>
              </p:cNvSpPr>
              <p:nvPr/>
            </p:nvSpPr>
            <p:spPr bwMode="auto">
              <a:xfrm>
                <a:off x="4139" y="2678"/>
                <a:ext cx="1204" cy="209"/>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223" name="AutoShape 175"/>
              <p:cNvSpPr>
                <a:spLocks noChangeArrowheads="1"/>
              </p:cNvSpPr>
              <p:nvPr/>
            </p:nvSpPr>
            <p:spPr bwMode="auto">
              <a:xfrm>
                <a:off x="4207" y="2717"/>
                <a:ext cx="1068" cy="8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224" name="Oval 176"/>
              <p:cNvSpPr>
                <a:spLocks noChangeArrowheads="1"/>
              </p:cNvSpPr>
              <p:nvPr/>
            </p:nvSpPr>
            <p:spPr bwMode="auto">
              <a:xfrm>
                <a:off x="4309" y="2383"/>
                <a:ext cx="156" cy="144"/>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225" name="Oval 177"/>
              <p:cNvSpPr>
                <a:spLocks noChangeArrowheads="1"/>
              </p:cNvSpPr>
              <p:nvPr/>
            </p:nvSpPr>
            <p:spPr bwMode="auto">
              <a:xfrm>
                <a:off x="4486" y="2383"/>
                <a:ext cx="163" cy="144"/>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FF0000"/>
                  </a:solidFill>
                  <a:latin typeface="Times New Roman" pitchFamily="18" charset="0"/>
                  <a:ea typeface="MS PGothic" pitchFamily="34" charset="-128"/>
                </a:endParaRPr>
              </a:p>
            </p:txBody>
          </p:sp>
          <p:sp>
            <p:nvSpPr>
              <p:cNvPr id="90226" name="Oval 178"/>
              <p:cNvSpPr>
                <a:spLocks noChangeArrowheads="1"/>
              </p:cNvSpPr>
              <p:nvPr/>
            </p:nvSpPr>
            <p:spPr bwMode="auto">
              <a:xfrm>
                <a:off x="4663" y="2383"/>
                <a:ext cx="156" cy="144"/>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227" name="Rectangle 179"/>
              <p:cNvSpPr>
                <a:spLocks noChangeArrowheads="1"/>
              </p:cNvSpPr>
              <p:nvPr/>
            </p:nvSpPr>
            <p:spPr bwMode="auto">
              <a:xfrm>
                <a:off x="5065" y="1834"/>
                <a:ext cx="82" cy="772"/>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2476" name="Group 48"/>
            <p:cNvGrpSpPr>
              <a:grpSpLocks/>
            </p:cNvGrpSpPr>
            <p:nvPr/>
          </p:nvGrpSpPr>
          <p:grpSpPr bwMode="auto">
            <a:xfrm>
              <a:off x="2795471" y="3465563"/>
              <a:ext cx="735669" cy="376863"/>
              <a:chOff x="3600" y="219"/>
              <a:chExt cx="360" cy="175"/>
            </a:xfrm>
          </p:grpSpPr>
          <p:sp>
            <p:nvSpPr>
              <p:cNvPr id="90191" name="Oval 4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192" name="Line 50"/>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90193" name="Line 51"/>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90194" name="Rectangle 52"/>
              <p:cNvSpPr>
                <a:spLocks noChangeArrowheads="1"/>
              </p:cNvSpPr>
              <p:nvPr/>
            </p:nvSpPr>
            <p:spPr bwMode="auto">
              <a:xfrm>
                <a:off x="3603" y="289"/>
                <a:ext cx="353"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90195" name="Oval 5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2482" name="Group 54"/>
              <p:cNvGrpSpPr>
                <a:grpSpLocks/>
              </p:cNvGrpSpPr>
              <p:nvPr/>
            </p:nvGrpSpPr>
            <p:grpSpPr bwMode="auto">
              <a:xfrm>
                <a:off x="3686" y="244"/>
                <a:ext cx="177" cy="66"/>
                <a:chOff x="2848" y="848"/>
                <a:chExt cx="140" cy="98"/>
              </a:xfrm>
            </p:grpSpPr>
            <p:sp>
              <p:nvSpPr>
                <p:cNvPr id="90201" name="Line 5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90202" name="Line 5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90203" name="Line 5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02483" name="Group 58"/>
              <p:cNvGrpSpPr>
                <a:grpSpLocks/>
              </p:cNvGrpSpPr>
              <p:nvPr/>
            </p:nvGrpSpPr>
            <p:grpSpPr bwMode="auto">
              <a:xfrm flipV="1">
                <a:off x="3686" y="243"/>
                <a:ext cx="177" cy="66"/>
                <a:chOff x="2848" y="848"/>
                <a:chExt cx="140" cy="98"/>
              </a:xfrm>
            </p:grpSpPr>
            <p:sp>
              <p:nvSpPr>
                <p:cNvPr id="90198" name="Line 5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90199" name="Line 6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90200" name="Line 61"/>
                <p:cNvSpPr>
                  <a:spLocks noChangeShapeType="1"/>
                </p:cNvSpPr>
                <p:nvPr/>
              </p:nvSpPr>
              <p:spPr bwMode="auto">
                <a:xfrm>
                  <a:off x="2894" y="854"/>
                  <a:ext cx="52" cy="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sp>
        <p:nvSpPr>
          <p:cNvPr id="90117" name="Rectangle 2"/>
          <p:cNvSpPr>
            <a:spLocks noGrp="1" noChangeArrowheads="1"/>
          </p:cNvSpPr>
          <p:nvPr>
            <p:ph type="title"/>
          </p:nvPr>
        </p:nvSpPr>
        <p:spPr>
          <a:xfrm>
            <a:off x="152400" y="0"/>
            <a:ext cx="8853488" cy="1001713"/>
          </a:xfrm>
        </p:spPr>
        <p:txBody>
          <a:bodyPr/>
          <a:lstStyle/>
          <a:p>
            <a:pPr>
              <a:defRPr/>
            </a:pPr>
            <a:r>
              <a:rPr lang="en-US" sz="3200" dirty="0">
                <a:latin typeface="Gill Sans MT" charset="0"/>
                <a:cs typeface="+mj-cs"/>
              </a:rPr>
              <a:t>A day in the life… ARP (before DNS, before HTTP)</a:t>
            </a:r>
          </a:p>
        </p:txBody>
      </p:sp>
      <p:sp>
        <p:nvSpPr>
          <p:cNvPr id="90118" name="Rectangle 3"/>
          <p:cNvSpPr>
            <a:spLocks noGrp="1" noChangeArrowheads="1"/>
          </p:cNvSpPr>
          <p:nvPr>
            <p:ph type="body" idx="1"/>
          </p:nvPr>
        </p:nvSpPr>
        <p:spPr>
          <a:xfrm>
            <a:off x="4391025" y="838200"/>
            <a:ext cx="4667250" cy="1262063"/>
          </a:xfrm>
        </p:spPr>
        <p:txBody>
          <a:bodyPr/>
          <a:lstStyle/>
          <a:p>
            <a:pPr>
              <a:defRPr/>
            </a:pPr>
            <a:r>
              <a:rPr lang="en-US" sz="2200" dirty="0">
                <a:latin typeface="Gill Sans MT" charset="0"/>
                <a:cs typeface="+mn-cs"/>
              </a:rPr>
              <a:t>before sending </a:t>
            </a:r>
            <a:r>
              <a:rPr lang="en-US" sz="2200" i="1" dirty="0">
                <a:solidFill>
                  <a:srgbClr val="C00000"/>
                </a:solidFill>
                <a:latin typeface="Gill Sans MT" charset="0"/>
                <a:cs typeface="+mn-cs"/>
              </a:rPr>
              <a:t>HTTP</a:t>
            </a:r>
            <a:r>
              <a:rPr lang="en-US" sz="2200" b="1" i="1" dirty="0">
                <a:solidFill>
                  <a:srgbClr val="C00000"/>
                </a:solidFill>
                <a:latin typeface="Gill Sans MT" charset="0"/>
                <a:cs typeface="+mn-cs"/>
              </a:rPr>
              <a:t> </a:t>
            </a:r>
            <a:r>
              <a:rPr lang="en-US" sz="2200" dirty="0">
                <a:latin typeface="Gill Sans MT" charset="0"/>
                <a:cs typeface="+mn-cs"/>
              </a:rPr>
              <a:t>request, need IP address of www.google.com:  </a:t>
            </a:r>
            <a:r>
              <a:rPr lang="en-US" sz="2200" i="1" dirty="0">
                <a:solidFill>
                  <a:srgbClr val="C00000"/>
                </a:solidFill>
                <a:latin typeface="Gill Sans MT" charset="0"/>
                <a:cs typeface="+mn-cs"/>
              </a:rPr>
              <a:t>DNS</a:t>
            </a:r>
          </a:p>
        </p:txBody>
      </p:sp>
      <p:sp>
        <p:nvSpPr>
          <p:cNvPr id="102404" name="Line 43"/>
          <p:cNvSpPr>
            <a:spLocks noChangeShapeType="1"/>
          </p:cNvSpPr>
          <p:nvPr/>
        </p:nvSpPr>
        <p:spPr bwMode="auto">
          <a:xfrm flipV="1">
            <a:off x="2665413" y="2517775"/>
            <a:ext cx="6953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04557" name="Group 45"/>
          <p:cNvGrpSpPr>
            <a:grpSpLocks/>
          </p:cNvGrpSpPr>
          <p:nvPr/>
        </p:nvGrpSpPr>
        <p:grpSpPr bwMode="auto">
          <a:xfrm>
            <a:off x="1195388" y="1081088"/>
            <a:ext cx="976312" cy="1460500"/>
            <a:chOff x="651" y="681"/>
            <a:chExt cx="615" cy="920"/>
          </a:xfrm>
        </p:grpSpPr>
        <p:sp>
          <p:nvSpPr>
            <p:cNvPr id="102456" name="Freeform 46"/>
            <p:cNvSpPr>
              <a:spLocks/>
            </p:cNvSpPr>
            <p:nvPr/>
          </p:nvSpPr>
          <p:spPr bwMode="auto">
            <a:xfrm>
              <a:off x="662" y="698"/>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4" h="903">
                  <a:moveTo>
                    <a:pt x="496" y="0"/>
                  </a:moveTo>
                  <a:lnTo>
                    <a:pt x="604" y="903"/>
                  </a:lnTo>
                  <a:lnTo>
                    <a:pt x="0" y="788"/>
                  </a:lnTo>
                  <a:lnTo>
                    <a:pt x="456" y="750"/>
                  </a:lnTo>
                  <a:lnTo>
                    <a:pt x="496" y="0"/>
                  </a:lnTo>
                  <a:close/>
                </a:path>
              </a:pathLst>
            </a:custGeom>
            <a:gradFill rotWithShape="1">
              <a:gsLst>
                <a:gs pos="0">
                  <a:schemeClr val="bg1"/>
                </a:gs>
                <a:gs pos="100000">
                  <a:srgbClr val="FF0000"/>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102457" name="Group 47"/>
            <p:cNvGrpSpPr>
              <a:grpSpLocks/>
            </p:cNvGrpSpPr>
            <p:nvPr/>
          </p:nvGrpSpPr>
          <p:grpSpPr bwMode="auto">
            <a:xfrm>
              <a:off x="651" y="681"/>
              <a:ext cx="500" cy="828"/>
              <a:chOff x="569" y="2954"/>
              <a:chExt cx="500" cy="828"/>
            </a:xfrm>
          </p:grpSpPr>
          <p:sp>
            <p:nvSpPr>
              <p:cNvPr id="90172" name="Rectangle 48"/>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173" name="Text Box 49"/>
              <p:cNvSpPr txBox="1">
                <a:spLocks noChangeArrowheads="1"/>
              </p:cNvSpPr>
              <p:nvPr/>
            </p:nvSpPr>
            <p:spPr bwMode="auto">
              <a:xfrm>
                <a:off x="639" y="2954"/>
                <a:ext cx="385"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en-US" sz="1600" i="0" dirty="0">
                    <a:solidFill>
                      <a:srgbClr val="000000"/>
                    </a:solidFill>
                    <a:latin typeface="Arial" charset="0"/>
                  </a:rPr>
                  <a:t>DNS</a:t>
                </a:r>
              </a:p>
              <a:p>
                <a:pPr algn="ctr">
                  <a:defRPr/>
                </a:pPr>
                <a:r>
                  <a:rPr lang="en-US" sz="1600" i="0" dirty="0">
                    <a:solidFill>
                      <a:srgbClr val="000000"/>
                    </a:solidFill>
                    <a:latin typeface="Arial" charset="0"/>
                  </a:rPr>
                  <a:t>UDP</a:t>
                </a:r>
              </a:p>
              <a:p>
                <a:pPr algn="ctr">
                  <a:defRPr/>
                </a:pPr>
                <a:r>
                  <a:rPr lang="en-US" sz="1600" i="0" dirty="0">
                    <a:solidFill>
                      <a:srgbClr val="000000"/>
                    </a:solidFill>
                    <a:latin typeface="Arial" charset="0"/>
                  </a:rPr>
                  <a:t>IP</a:t>
                </a:r>
              </a:p>
              <a:p>
                <a:pPr algn="ctr">
                  <a:defRPr/>
                </a:pPr>
                <a:r>
                  <a:rPr lang="en-US" sz="1600" i="0" dirty="0">
                    <a:solidFill>
                      <a:srgbClr val="000000"/>
                    </a:solidFill>
                    <a:latin typeface="Arial" charset="0"/>
                  </a:rPr>
                  <a:t>Eth</a:t>
                </a:r>
              </a:p>
              <a:p>
                <a:pPr algn="ctr">
                  <a:defRPr/>
                </a:pPr>
                <a:r>
                  <a:rPr lang="en-US" sz="1600" i="0" dirty="0">
                    <a:solidFill>
                      <a:srgbClr val="000000"/>
                    </a:solidFill>
                    <a:latin typeface="Arial" charset="0"/>
                  </a:rPr>
                  <a:t>Phy</a:t>
                </a:r>
              </a:p>
            </p:txBody>
          </p:sp>
          <p:sp>
            <p:nvSpPr>
              <p:cNvPr id="90174" name="Line 50"/>
              <p:cNvSpPr>
                <a:spLocks noChangeShapeType="1"/>
              </p:cNvSpPr>
              <p:nvPr/>
            </p:nvSpPr>
            <p:spPr bwMode="auto">
              <a:xfrm>
                <a:off x="578" y="3130"/>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90175" name="Line 51"/>
              <p:cNvSpPr>
                <a:spLocks noChangeShapeType="1"/>
              </p:cNvSpPr>
              <p:nvPr/>
            </p:nvSpPr>
            <p:spPr bwMode="auto">
              <a:xfrm>
                <a:off x="575" y="3289"/>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90176" name="Line 52"/>
              <p:cNvSpPr>
                <a:spLocks noChangeShapeType="1"/>
              </p:cNvSpPr>
              <p:nvPr/>
            </p:nvSpPr>
            <p:spPr bwMode="auto">
              <a:xfrm>
                <a:off x="572" y="3448"/>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90177" name="Line 53"/>
              <p:cNvSpPr>
                <a:spLocks noChangeShapeType="1"/>
              </p:cNvSpPr>
              <p:nvPr/>
            </p:nvSpPr>
            <p:spPr bwMode="auto">
              <a:xfrm>
                <a:off x="569" y="3607"/>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grpSp>
        <p:nvGrpSpPr>
          <p:cNvPr id="704788" name="Group 276"/>
          <p:cNvGrpSpPr>
            <a:grpSpLocks/>
          </p:cNvGrpSpPr>
          <p:nvPr/>
        </p:nvGrpSpPr>
        <p:grpSpPr bwMode="auto">
          <a:xfrm>
            <a:off x="280988" y="1157288"/>
            <a:ext cx="762000" cy="876300"/>
            <a:chOff x="177" y="729"/>
            <a:chExt cx="480" cy="552"/>
          </a:xfrm>
        </p:grpSpPr>
        <p:grpSp>
          <p:nvGrpSpPr>
            <p:cNvPr id="102436" name="Group 54"/>
            <p:cNvGrpSpPr>
              <a:grpSpLocks/>
            </p:cNvGrpSpPr>
            <p:nvPr/>
          </p:nvGrpSpPr>
          <p:grpSpPr bwMode="auto">
            <a:xfrm>
              <a:off x="343" y="732"/>
              <a:ext cx="290" cy="154"/>
              <a:chOff x="844" y="3337"/>
              <a:chExt cx="290" cy="154"/>
            </a:xfrm>
          </p:grpSpPr>
          <p:sp>
            <p:nvSpPr>
              <p:cNvPr id="90168" name="Rectangle 55"/>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169" name="Text Box 56"/>
              <p:cNvSpPr txBox="1">
                <a:spLocks noChangeArrowheads="1"/>
              </p:cNvSpPr>
              <p:nvPr/>
            </p:nvSpPr>
            <p:spPr bwMode="auto">
              <a:xfrm>
                <a:off x="844" y="3337"/>
                <a:ext cx="28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DNS</a:t>
                </a:r>
              </a:p>
            </p:txBody>
          </p:sp>
        </p:grpSp>
        <p:grpSp>
          <p:nvGrpSpPr>
            <p:cNvPr id="102437" name="Group 59"/>
            <p:cNvGrpSpPr>
              <a:grpSpLocks/>
            </p:cNvGrpSpPr>
            <p:nvPr/>
          </p:nvGrpSpPr>
          <p:grpSpPr bwMode="auto">
            <a:xfrm>
              <a:off x="290" y="874"/>
              <a:ext cx="354" cy="154"/>
              <a:chOff x="740" y="3209"/>
              <a:chExt cx="354" cy="154"/>
            </a:xfrm>
          </p:grpSpPr>
          <p:grpSp>
            <p:nvGrpSpPr>
              <p:cNvPr id="102449" name="Group 60"/>
              <p:cNvGrpSpPr>
                <a:grpSpLocks/>
              </p:cNvGrpSpPr>
              <p:nvPr/>
            </p:nvGrpSpPr>
            <p:grpSpPr bwMode="auto">
              <a:xfrm>
                <a:off x="794" y="3209"/>
                <a:ext cx="290" cy="154"/>
                <a:chOff x="844" y="3337"/>
                <a:chExt cx="290" cy="154"/>
              </a:xfrm>
            </p:grpSpPr>
            <p:sp>
              <p:nvSpPr>
                <p:cNvPr id="90166" name="Rectangle 61"/>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167" name="Text Box 62"/>
                <p:cNvSpPr txBox="1">
                  <a:spLocks noChangeArrowheads="1"/>
                </p:cNvSpPr>
                <p:nvPr/>
              </p:nvSpPr>
              <p:spPr bwMode="auto">
                <a:xfrm>
                  <a:off x="844" y="3337"/>
                  <a:ext cx="28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DNS</a:t>
                  </a:r>
                </a:p>
              </p:txBody>
            </p:sp>
          </p:grpSp>
          <p:sp>
            <p:nvSpPr>
              <p:cNvPr id="90164" name="Rectangle 63"/>
              <p:cNvSpPr>
                <a:spLocks noChangeArrowheads="1"/>
              </p:cNvSpPr>
              <p:nvPr/>
            </p:nvSpPr>
            <p:spPr bwMode="auto">
              <a:xfrm>
                <a:off x="750" y="3244"/>
                <a:ext cx="88" cy="8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165" name="Rectangle 64"/>
              <p:cNvSpPr>
                <a:spLocks noChangeArrowheads="1"/>
              </p:cNvSpPr>
              <p:nvPr/>
            </p:nvSpPr>
            <p:spPr bwMode="auto">
              <a:xfrm>
                <a:off x="740" y="3238"/>
                <a:ext cx="354" cy="9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2438" name="Group 65"/>
            <p:cNvGrpSpPr>
              <a:grpSpLocks/>
            </p:cNvGrpSpPr>
            <p:nvPr/>
          </p:nvGrpSpPr>
          <p:grpSpPr bwMode="auto">
            <a:xfrm>
              <a:off x="290" y="1022"/>
              <a:ext cx="354" cy="154"/>
              <a:chOff x="836" y="3305"/>
              <a:chExt cx="354" cy="154"/>
            </a:xfrm>
          </p:grpSpPr>
          <p:grpSp>
            <p:nvGrpSpPr>
              <p:cNvPr id="102443" name="Group 66"/>
              <p:cNvGrpSpPr>
                <a:grpSpLocks/>
              </p:cNvGrpSpPr>
              <p:nvPr/>
            </p:nvGrpSpPr>
            <p:grpSpPr bwMode="auto">
              <a:xfrm>
                <a:off x="890" y="3305"/>
                <a:ext cx="290" cy="154"/>
                <a:chOff x="844" y="3337"/>
                <a:chExt cx="290" cy="154"/>
              </a:xfrm>
            </p:grpSpPr>
            <p:sp>
              <p:nvSpPr>
                <p:cNvPr id="90161" name="Rectangle 67"/>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162" name="Text Box 68"/>
                <p:cNvSpPr txBox="1">
                  <a:spLocks noChangeArrowheads="1"/>
                </p:cNvSpPr>
                <p:nvPr/>
              </p:nvSpPr>
              <p:spPr bwMode="auto">
                <a:xfrm>
                  <a:off x="844" y="3337"/>
                  <a:ext cx="28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DNS</a:t>
                  </a:r>
                </a:p>
              </p:txBody>
            </p:sp>
          </p:grpSp>
          <p:grpSp>
            <p:nvGrpSpPr>
              <p:cNvPr id="102444" name="Group 69"/>
              <p:cNvGrpSpPr>
                <a:grpSpLocks/>
              </p:cNvGrpSpPr>
              <p:nvPr/>
            </p:nvGrpSpPr>
            <p:grpSpPr bwMode="auto">
              <a:xfrm>
                <a:off x="836" y="3334"/>
                <a:ext cx="354" cy="94"/>
                <a:chOff x="836" y="3334"/>
                <a:chExt cx="354" cy="94"/>
              </a:xfrm>
            </p:grpSpPr>
            <p:sp>
              <p:nvSpPr>
                <p:cNvPr id="90159" name="Rectangle 70"/>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160" name="Rectangle 71"/>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grpSp>
          <p:nvGrpSpPr>
            <p:cNvPr id="102439" name="Group 72"/>
            <p:cNvGrpSpPr>
              <a:grpSpLocks/>
            </p:cNvGrpSpPr>
            <p:nvPr/>
          </p:nvGrpSpPr>
          <p:grpSpPr bwMode="auto">
            <a:xfrm>
              <a:off x="177" y="1042"/>
              <a:ext cx="480" cy="112"/>
              <a:chOff x="627" y="3377"/>
              <a:chExt cx="480" cy="112"/>
            </a:xfrm>
          </p:grpSpPr>
          <p:sp>
            <p:nvSpPr>
              <p:cNvPr id="90155" name="Rectangle 73"/>
              <p:cNvSpPr>
                <a:spLocks noChangeArrowheads="1"/>
              </p:cNvSpPr>
              <p:nvPr/>
            </p:nvSpPr>
            <p:spPr bwMode="auto">
              <a:xfrm>
                <a:off x="636" y="3388"/>
                <a:ext cx="96" cy="9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156" name="Rectangle 74"/>
              <p:cNvSpPr>
                <a:spLocks noChangeArrowheads="1"/>
              </p:cNvSpPr>
              <p:nvPr/>
            </p:nvSpPr>
            <p:spPr bwMode="auto">
              <a:xfrm>
                <a:off x="627" y="3377"/>
                <a:ext cx="480" cy="11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0154" name="AutoShape 89"/>
            <p:cNvSpPr>
              <a:spLocks noChangeArrowheads="1"/>
            </p:cNvSpPr>
            <p:nvPr/>
          </p:nvSpPr>
          <p:spPr bwMode="auto">
            <a:xfrm>
              <a:off x="393" y="729"/>
              <a:ext cx="240" cy="552"/>
            </a:xfrm>
            <a:prstGeom prst="downArrow">
              <a:avLst>
                <a:gd name="adj1" fmla="val 54167"/>
                <a:gd name="adj2" fmla="val 36928"/>
              </a:avLst>
            </a:prstGeom>
            <a:gradFill rotWithShape="1">
              <a:gsLst>
                <a:gs pos="0">
                  <a:srgbClr val="FF0000">
                    <a:alpha val="25000"/>
                  </a:srgbClr>
                </a:gs>
                <a:gs pos="100000">
                  <a:srgbClr val="FF0000">
                    <a:alpha val="2500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704664" name="Rectangle 152"/>
          <p:cNvSpPr>
            <a:spLocks noChangeArrowheads="1"/>
          </p:cNvSpPr>
          <p:nvPr/>
        </p:nvSpPr>
        <p:spPr bwMode="auto">
          <a:xfrm>
            <a:off x="4387850" y="1893888"/>
            <a:ext cx="4586288" cy="1306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342900" indent="-342900">
              <a:lnSpc>
                <a:spcPct val="90000"/>
              </a:lnSpc>
              <a:spcBef>
                <a:spcPct val="20000"/>
              </a:spcBef>
              <a:buClr>
                <a:srgbClr val="000099"/>
              </a:buClr>
              <a:buSzPct val="100000"/>
              <a:buFont typeface="Wingdings" charset="2"/>
              <a:buChar char="§"/>
              <a:defRPr/>
            </a:pPr>
            <a:r>
              <a:rPr lang="en-US" sz="2200" dirty="0">
                <a:solidFill>
                  <a:srgbClr val="000000"/>
                </a:solidFill>
                <a:latin typeface="Gill Sans MT" charset="0"/>
                <a:ea typeface="MS PGothic" pitchFamily="34" charset="-128"/>
              </a:rPr>
              <a:t>DNS query created, encapsulated in UDP, encapsulated in IP, encapsulated in Eth.  To send frame to router, need MAC address of router interface: </a:t>
            </a:r>
            <a:r>
              <a:rPr lang="en-US" sz="2200" dirty="0">
                <a:solidFill>
                  <a:srgbClr val="C00000"/>
                </a:solidFill>
                <a:latin typeface="Gill Sans MT" charset="0"/>
                <a:ea typeface="MS PGothic" pitchFamily="34" charset="-128"/>
              </a:rPr>
              <a:t>ARP</a:t>
            </a:r>
          </a:p>
          <a:p>
            <a:pPr>
              <a:lnSpc>
                <a:spcPct val="90000"/>
              </a:lnSpc>
              <a:spcBef>
                <a:spcPct val="20000"/>
              </a:spcBef>
              <a:buClr>
                <a:srgbClr val="000099"/>
              </a:buClr>
              <a:buSzPct val="100000"/>
              <a:defRPr/>
            </a:pPr>
            <a:endParaRPr lang="en-US" sz="2200" b="1" dirty="0">
              <a:solidFill>
                <a:srgbClr val="000000"/>
              </a:solidFill>
              <a:latin typeface="Gill Sans MT" charset="0"/>
              <a:ea typeface="MS PGothic" pitchFamily="34" charset="-128"/>
            </a:endParaRPr>
          </a:p>
        </p:txBody>
      </p:sp>
      <p:sp>
        <p:nvSpPr>
          <p:cNvPr id="704665" name="Rectangle 153"/>
          <p:cNvSpPr>
            <a:spLocks noChangeArrowheads="1"/>
          </p:cNvSpPr>
          <p:nvPr/>
        </p:nvSpPr>
        <p:spPr bwMode="auto">
          <a:xfrm>
            <a:off x="4419600" y="3465513"/>
            <a:ext cx="4386263" cy="156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342900" indent="-342900">
              <a:lnSpc>
                <a:spcPct val="90000"/>
              </a:lnSpc>
              <a:spcBef>
                <a:spcPct val="20000"/>
              </a:spcBef>
              <a:buClr>
                <a:srgbClr val="000099"/>
              </a:buClr>
              <a:buSzPct val="100000"/>
              <a:buFont typeface="Wingdings" charset="2"/>
              <a:buChar char="§"/>
              <a:defRPr/>
            </a:pPr>
            <a:r>
              <a:rPr lang="en-US" sz="2200" dirty="0">
                <a:solidFill>
                  <a:srgbClr val="C00000"/>
                </a:solidFill>
                <a:latin typeface="Gill Sans MT" charset="0"/>
                <a:ea typeface="MS PGothic" pitchFamily="34" charset="-128"/>
              </a:rPr>
              <a:t>ARP query </a:t>
            </a:r>
            <a:r>
              <a:rPr lang="en-US" sz="2200" dirty="0">
                <a:solidFill>
                  <a:srgbClr val="000000"/>
                </a:solidFill>
                <a:latin typeface="Gill Sans MT" charset="0"/>
                <a:ea typeface="MS PGothic" pitchFamily="34" charset="-128"/>
              </a:rPr>
              <a:t>broadcast, received by router, which replies with </a:t>
            </a:r>
            <a:r>
              <a:rPr lang="en-US" sz="2200" dirty="0">
                <a:solidFill>
                  <a:srgbClr val="C00000"/>
                </a:solidFill>
                <a:latin typeface="Gill Sans MT" charset="0"/>
                <a:ea typeface="MS PGothic" pitchFamily="34" charset="-128"/>
              </a:rPr>
              <a:t>ARP reply </a:t>
            </a:r>
            <a:r>
              <a:rPr lang="en-US" sz="2200" dirty="0">
                <a:solidFill>
                  <a:srgbClr val="000000"/>
                </a:solidFill>
                <a:latin typeface="Gill Sans MT" charset="0"/>
                <a:ea typeface="MS PGothic" pitchFamily="34" charset="-128"/>
              </a:rPr>
              <a:t>giving MAC address of router interface</a:t>
            </a:r>
          </a:p>
        </p:txBody>
      </p:sp>
      <p:sp>
        <p:nvSpPr>
          <p:cNvPr id="704666" name="Rectangle 154"/>
          <p:cNvSpPr>
            <a:spLocks noChangeArrowheads="1"/>
          </p:cNvSpPr>
          <p:nvPr/>
        </p:nvSpPr>
        <p:spPr bwMode="auto">
          <a:xfrm>
            <a:off x="4471988" y="4803775"/>
            <a:ext cx="4286250" cy="129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342900" indent="-342900">
              <a:lnSpc>
                <a:spcPct val="90000"/>
              </a:lnSpc>
              <a:spcBef>
                <a:spcPct val="20000"/>
              </a:spcBef>
              <a:buClr>
                <a:srgbClr val="000099"/>
              </a:buClr>
              <a:buSzPct val="100000"/>
              <a:buFont typeface="Wingdings" charset="2"/>
              <a:buChar char="§"/>
              <a:defRPr/>
            </a:pPr>
            <a:r>
              <a:rPr lang="en-US" sz="2200" dirty="0">
                <a:solidFill>
                  <a:srgbClr val="000000"/>
                </a:solidFill>
                <a:latin typeface="Gill Sans MT" charset="0"/>
                <a:ea typeface="MS PGothic" pitchFamily="34" charset="-128"/>
              </a:rPr>
              <a:t>client now knows MAC address of first hop router, so can now send frame containing DNS query </a:t>
            </a:r>
          </a:p>
        </p:txBody>
      </p:sp>
      <p:grpSp>
        <p:nvGrpSpPr>
          <p:cNvPr id="704775" name="Group 263"/>
          <p:cNvGrpSpPr>
            <a:grpSpLocks/>
          </p:cNvGrpSpPr>
          <p:nvPr/>
        </p:nvGrpSpPr>
        <p:grpSpPr bwMode="auto">
          <a:xfrm>
            <a:off x="92075" y="1868488"/>
            <a:ext cx="1081088" cy="244475"/>
            <a:chOff x="76" y="2296"/>
            <a:chExt cx="681" cy="154"/>
          </a:xfrm>
        </p:grpSpPr>
        <p:sp>
          <p:nvSpPr>
            <p:cNvPr id="90145" name="Rectangle 103"/>
            <p:cNvSpPr>
              <a:spLocks noChangeArrowheads="1"/>
            </p:cNvSpPr>
            <p:nvPr/>
          </p:nvSpPr>
          <p:spPr bwMode="auto">
            <a:xfrm>
              <a:off x="76" y="2305"/>
              <a:ext cx="681" cy="1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146" name="Rectangle 101"/>
            <p:cNvSpPr>
              <a:spLocks noChangeArrowheads="1"/>
            </p:cNvSpPr>
            <p:nvPr/>
          </p:nvSpPr>
          <p:spPr bwMode="auto">
            <a:xfrm>
              <a:off x="89" y="2321"/>
              <a:ext cx="94" cy="10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147" name="Rectangle 102"/>
            <p:cNvSpPr>
              <a:spLocks noChangeArrowheads="1"/>
            </p:cNvSpPr>
            <p:nvPr/>
          </p:nvSpPr>
          <p:spPr bwMode="auto">
            <a:xfrm>
              <a:off x="687" y="2320"/>
              <a:ext cx="60" cy="10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148" name="Rectangle 100"/>
            <p:cNvSpPr>
              <a:spLocks noChangeArrowheads="1"/>
            </p:cNvSpPr>
            <p:nvPr/>
          </p:nvSpPr>
          <p:spPr bwMode="auto">
            <a:xfrm>
              <a:off x="195" y="2319"/>
              <a:ext cx="480" cy="112"/>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149" name="Text Box 95"/>
            <p:cNvSpPr txBox="1">
              <a:spLocks noChangeArrowheads="1"/>
            </p:cNvSpPr>
            <p:nvPr/>
          </p:nvSpPr>
          <p:spPr bwMode="auto">
            <a:xfrm>
              <a:off x="182" y="2296"/>
              <a:ext cx="501"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rPr>
                <a:t>ARP query</a:t>
              </a:r>
            </a:p>
          </p:txBody>
        </p:sp>
      </p:grpSp>
      <p:grpSp>
        <p:nvGrpSpPr>
          <p:cNvPr id="704767" name="Group 255"/>
          <p:cNvGrpSpPr>
            <a:grpSpLocks/>
          </p:cNvGrpSpPr>
          <p:nvPr/>
        </p:nvGrpSpPr>
        <p:grpSpPr bwMode="auto">
          <a:xfrm>
            <a:off x="2241550" y="2982913"/>
            <a:ext cx="1016000" cy="877887"/>
            <a:chOff x="719" y="2137"/>
            <a:chExt cx="640" cy="553"/>
          </a:xfrm>
        </p:grpSpPr>
        <p:sp>
          <p:nvSpPr>
            <p:cNvPr id="102423" name="Freeform 244"/>
            <p:cNvSpPr>
              <a:spLocks/>
            </p:cNvSpPr>
            <p:nvPr/>
          </p:nvSpPr>
          <p:spPr bwMode="auto">
            <a:xfrm>
              <a:off x="755" y="2268"/>
              <a:ext cx="604" cy="422"/>
            </a:xfrm>
            <a:custGeom>
              <a:avLst/>
              <a:gdLst>
                <a:gd name="T0" fmla="*/ 493 w 604"/>
                <a:gd name="T1" fmla="*/ 0 h 422"/>
                <a:gd name="T2" fmla="*/ 604 w 604"/>
                <a:gd name="T3" fmla="*/ 422 h 422"/>
                <a:gd name="T4" fmla="*/ 0 w 604"/>
                <a:gd name="T5" fmla="*/ 307 h 422"/>
                <a:gd name="T6" fmla="*/ 220 w 604"/>
                <a:gd name="T7" fmla="*/ 3 h 422"/>
                <a:gd name="T8" fmla="*/ 493 w 604"/>
                <a:gd name="T9" fmla="*/ 0 h 4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4" h="422">
                  <a:moveTo>
                    <a:pt x="493" y="0"/>
                  </a:moveTo>
                  <a:lnTo>
                    <a:pt x="604" y="422"/>
                  </a:lnTo>
                  <a:lnTo>
                    <a:pt x="0" y="307"/>
                  </a:lnTo>
                  <a:lnTo>
                    <a:pt x="220" y="3"/>
                  </a:lnTo>
                  <a:lnTo>
                    <a:pt x="493" y="0"/>
                  </a:lnTo>
                  <a:close/>
                </a:path>
              </a:pathLst>
            </a:custGeom>
            <a:gradFill rotWithShape="1">
              <a:gsLst>
                <a:gs pos="0">
                  <a:schemeClr val="bg1"/>
                </a:gs>
                <a:gs pos="100000">
                  <a:srgbClr val="FF0000"/>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0138" name="Rectangle 246"/>
            <p:cNvSpPr>
              <a:spLocks noChangeArrowheads="1"/>
            </p:cNvSpPr>
            <p:nvPr/>
          </p:nvSpPr>
          <p:spPr bwMode="auto">
            <a:xfrm>
              <a:off x="751" y="2266"/>
              <a:ext cx="493" cy="31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139" name="Text Box 247"/>
            <p:cNvSpPr txBox="1">
              <a:spLocks noChangeArrowheads="1"/>
            </p:cNvSpPr>
            <p:nvPr/>
          </p:nvSpPr>
          <p:spPr bwMode="auto">
            <a:xfrm>
              <a:off x="835" y="2235"/>
              <a:ext cx="336"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en-US" sz="1600" i="0" dirty="0">
                  <a:solidFill>
                    <a:srgbClr val="000000"/>
                  </a:solidFill>
                  <a:latin typeface="Arial" charset="0"/>
                </a:rPr>
                <a:t>Eth</a:t>
              </a:r>
            </a:p>
            <a:p>
              <a:pPr algn="ctr">
                <a:defRPr/>
              </a:pPr>
              <a:r>
                <a:rPr lang="en-US" sz="1600" i="0" dirty="0">
                  <a:solidFill>
                    <a:srgbClr val="000000"/>
                  </a:solidFill>
                  <a:latin typeface="Arial" charset="0"/>
                </a:rPr>
                <a:t>Phy</a:t>
              </a:r>
            </a:p>
          </p:txBody>
        </p:sp>
        <p:sp>
          <p:nvSpPr>
            <p:cNvPr id="90140" name="Line 250"/>
            <p:cNvSpPr>
              <a:spLocks noChangeShapeType="1"/>
            </p:cNvSpPr>
            <p:nvPr/>
          </p:nvSpPr>
          <p:spPr bwMode="auto">
            <a:xfrm>
              <a:off x="747" y="2264"/>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90141" name="Line 251"/>
            <p:cNvSpPr>
              <a:spLocks noChangeShapeType="1"/>
            </p:cNvSpPr>
            <p:nvPr/>
          </p:nvSpPr>
          <p:spPr bwMode="auto">
            <a:xfrm>
              <a:off x="744" y="2423"/>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nvGrpSpPr>
            <p:cNvPr id="102428" name="Group 252"/>
            <p:cNvGrpSpPr>
              <a:grpSpLocks/>
            </p:cNvGrpSpPr>
            <p:nvPr/>
          </p:nvGrpSpPr>
          <p:grpSpPr bwMode="auto">
            <a:xfrm>
              <a:off x="719" y="2137"/>
              <a:ext cx="280" cy="154"/>
              <a:chOff x="161" y="1354"/>
              <a:chExt cx="280" cy="154"/>
            </a:xfrm>
          </p:grpSpPr>
          <p:sp>
            <p:nvSpPr>
              <p:cNvPr id="90143" name="Rectangle 253"/>
              <p:cNvSpPr>
                <a:spLocks noChangeArrowheads="1"/>
              </p:cNvSpPr>
              <p:nvPr/>
            </p:nvSpPr>
            <p:spPr bwMode="auto">
              <a:xfrm>
                <a:off x="192" y="1365"/>
                <a:ext cx="228" cy="14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144" name="Text Box 254"/>
              <p:cNvSpPr txBox="1">
                <a:spLocks noChangeArrowheads="1"/>
              </p:cNvSpPr>
              <p:nvPr/>
            </p:nvSpPr>
            <p:spPr bwMode="auto">
              <a:xfrm>
                <a:off x="161" y="1354"/>
                <a:ext cx="28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rPr>
                  <a:t>ARP</a:t>
                </a:r>
              </a:p>
            </p:txBody>
          </p:sp>
        </p:grpSp>
      </p:grpSp>
      <p:grpSp>
        <p:nvGrpSpPr>
          <p:cNvPr id="704754" name="Group 242"/>
          <p:cNvGrpSpPr>
            <a:grpSpLocks/>
          </p:cNvGrpSpPr>
          <p:nvPr/>
        </p:nvGrpSpPr>
        <p:grpSpPr bwMode="auto">
          <a:xfrm>
            <a:off x="1150938" y="1720850"/>
            <a:ext cx="444500" cy="244475"/>
            <a:chOff x="161" y="1354"/>
            <a:chExt cx="280" cy="154"/>
          </a:xfrm>
        </p:grpSpPr>
        <p:sp>
          <p:nvSpPr>
            <p:cNvPr id="90135" name="Rectangle 241"/>
            <p:cNvSpPr>
              <a:spLocks noChangeArrowheads="1"/>
            </p:cNvSpPr>
            <p:nvPr/>
          </p:nvSpPr>
          <p:spPr bwMode="auto">
            <a:xfrm>
              <a:off x="192" y="1365"/>
              <a:ext cx="228" cy="14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136" name="Text Box 240"/>
            <p:cNvSpPr txBox="1">
              <a:spLocks noChangeArrowheads="1"/>
            </p:cNvSpPr>
            <p:nvPr/>
          </p:nvSpPr>
          <p:spPr bwMode="auto">
            <a:xfrm>
              <a:off x="161" y="1354"/>
              <a:ext cx="28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rPr>
                <a:t>ARP</a:t>
              </a:r>
            </a:p>
          </p:txBody>
        </p:sp>
      </p:grpSp>
      <p:grpSp>
        <p:nvGrpSpPr>
          <p:cNvPr id="704782" name="Group 270"/>
          <p:cNvGrpSpPr>
            <a:grpSpLocks/>
          </p:cNvGrpSpPr>
          <p:nvPr/>
        </p:nvGrpSpPr>
        <p:grpSpPr bwMode="auto">
          <a:xfrm>
            <a:off x="1177925" y="3187700"/>
            <a:ext cx="1081088" cy="244475"/>
            <a:chOff x="76" y="2296"/>
            <a:chExt cx="681" cy="154"/>
          </a:xfrm>
        </p:grpSpPr>
        <p:sp>
          <p:nvSpPr>
            <p:cNvPr id="90130" name="Rectangle 271"/>
            <p:cNvSpPr>
              <a:spLocks noChangeArrowheads="1"/>
            </p:cNvSpPr>
            <p:nvPr/>
          </p:nvSpPr>
          <p:spPr bwMode="auto">
            <a:xfrm>
              <a:off x="76" y="2305"/>
              <a:ext cx="681" cy="1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131" name="Rectangle 272"/>
            <p:cNvSpPr>
              <a:spLocks noChangeArrowheads="1"/>
            </p:cNvSpPr>
            <p:nvPr/>
          </p:nvSpPr>
          <p:spPr bwMode="auto">
            <a:xfrm>
              <a:off x="89" y="2321"/>
              <a:ext cx="94" cy="10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132" name="Rectangle 273"/>
            <p:cNvSpPr>
              <a:spLocks noChangeArrowheads="1"/>
            </p:cNvSpPr>
            <p:nvPr/>
          </p:nvSpPr>
          <p:spPr bwMode="auto">
            <a:xfrm>
              <a:off x="687" y="2320"/>
              <a:ext cx="60" cy="10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133" name="Rectangle 274"/>
            <p:cNvSpPr>
              <a:spLocks noChangeArrowheads="1"/>
            </p:cNvSpPr>
            <p:nvPr/>
          </p:nvSpPr>
          <p:spPr bwMode="auto">
            <a:xfrm>
              <a:off x="195" y="2319"/>
              <a:ext cx="480" cy="112"/>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134" name="Text Box 275"/>
            <p:cNvSpPr txBox="1">
              <a:spLocks noChangeArrowheads="1"/>
            </p:cNvSpPr>
            <p:nvPr/>
          </p:nvSpPr>
          <p:spPr bwMode="auto">
            <a:xfrm>
              <a:off x="182" y="2296"/>
              <a:ext cx="47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rPr>
                <a:t>ARP reply</a:t>
              </a:r>
            </a:p>
          </p:txBody>
        </p:sp>
      </p:grpSp>
      <p:sp>
        <p:nvSpPr>
          <p:cNvPr id="3" name="灯片编号占位符 2"/>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7C9995E2-B778-FA4B-8C74-1E9E9961C72C}" type="slidenum">
              <a:rPr lang="en-US" altLang="en-US" sz="1200" smtClean="0">
                <a:latin typeface="Comic Sans MS" charset="0"/>
              </a:rPr>
              <a:pPr>
                <a:defRPr/>
              </a:pPr>
              <a:t>44</a:t>
            </a:fld>
            <a:endParaRPr lang="en-US" altLang="en-US" sz="1200">
              <a:latin typeface="Comic Sans MS" charset="0"/>
            </a:endParaRPr>
          </a:p>
        </p:txBody>
      </p:sp>
      <p:sp>
        <p:nvSpPr>
          <p:cNvPr id="125" name="Footer Placeholder 5"/>
          <p:cNvSpPr>
            <a:spLocks noGrp="1"/>
          </p:cNvSpPr>
          <p:nvPr>
            <p:ph type="ftr" sz="quarter" idx="11"/>
          </p:nvPr>
        </p:nvSpPr>
        <p:spPr/>
        <p:txBody>
          <a:bodyPr/>
          <a:lstStyle/>
          <a:p>
            <a:pPr>
              <a:defRPr/>
            </a:pPr>
            <a:r>
              <a:rPr lang="en-US" dirty="0"/>
              <a:t>CSci4211:          Data Link Layer: Part 1</a:t>
            </a:r>
          </a:p>
        </p:txBody>
      </p:sp>
    </p:spTree>
    <p:extLst>
      <p:ext uri="{BB962C8B-B14F-4D97-AF65-F5344CB8AC3E}">
        <p14:creationId xmlns:p14="http://schemas.microsoft.com/office/powerpoint/2010/main" val="488661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04557"/>
                                        </p:tgtEl>
                                        <p:attrNameLst>
                                          <p:attrName>style.visibility</p:attrName>
                                        </p:attrNameLst>
                                      </p:cBhvr>
                                      <p:to>
                                        <p:strVal val="visible"/>
                                      </p:to>
                                    </p:set>
                                    <p:animEffect transition="in" filter="wipe(down)">
                                      <p:cBhvr>
                                        <p:cTn id="7" dur="500"/>
                                        <p:tgtEl>
                                          <p:spTgt spid="7045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04788"/>
                                        </p:tgtEl>
                                        <p:attrNameLst>
                                          <p:attrName>style.visibility</p:attrName>
                                        </p:attrNameLst>
                                      </p:cBhvr>
                                      <p:to>
                                        <p:strVal val="visible"/>
                                      </p:to>
                                    </p:set>
                                    <p:animEffect transition="in" filter="wipe(up)">
                                      <p:cBhvr>
                                        <p:cTn id="12" dur="500"/>
                                        <p:tgtEl>
                                          <p:spTgt spid="704788"/>
                                        </p:tgtEl>
                                      </p:cBhvr>
                                    </p:animEffect>
                                  </p:childTnLst>
                                </p:cTn>
                              </p:par>
                              <p:par>
                                <p:cTn id="13" presetID="9" presetClass="entr" presetSubtype="0" fill="hold" nodeType="withEffect">
                                  <p:stCondLst>
                                    <p:cond delay="0"/>
                                  </p:stCondLst>
                                  <p:childTnLst>
                                    <p:set>
                                      <p:cBhvr>
                                        <p:cTn id="14" dur="1" fill="hold">
                                          <p:stCondLst>
                                            <p:cond delay="0"/>
                                          </p:stCondLst>
                                        </p:cTn>
                                        <p:tgtEl>
                                          <p:spTgt spid="704754"/>
                                        </p:tgtEl>
                                        <p:attrNameLst>
                                          <p:attrName>style.visibility</p:attrName>
                                        </p:attrNameLst>
                                      </p:cBhvr>
                                      <p:to>
                                        <p:strVal val="visible"/>
                                      </p:to>
                                    </p:set>
                                    <p:animEffect transition="in" filter="dissolve">
                                      <p:cBhvr>
                                        <p:cTn id="15" dur="500"/>
                                        <p:tgtEl>
                                          <p:spTgt spid="704754"/>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704664"/>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704775"/>
                                        </p:tgtEl>
                                        <p:attrNameLst>
                                          <p:attrName>style.visibility</p:attrName>
                                        </p:attrNameLst>
                                      </p:cBhvr>
                                      <p:to>
                                        <p:strVal val="visible"/>
                                      </p:to>
                                    </p:set>
                                    <p:animEffect transition="in" filter="dissolve">
                                      <p:cBhvr>
                                        <p:cTn id="22" dur="500"/>
                                        <p:tgtEl>
                                          <p:spTgt spid="704775"/>
                                        </p:tgtEl>
                                      </p:cBhvr>
                                    </p:animEffect>
                                  </p:childTnLst>
                                </p:cTn>
                              </p:par>
                            </p:childTnLst>
                          </p:cTn>
                        </p:par>
                        <p:par>
                          <p:cTn id="23" fill="hold" nodeType="afterGroup">
                            <p:stCondLst>
                              <p:cond delay="500"/>
                            </p:stCondLst>
                            <p:childTnLst>
                              <p:par>
                                <p:cTn id="24" presetID="0" presetClass="path" presetSubtype="0" accel="50000" decel="50000" fill="hold" nodeType="afterEffect">
                                  <p:stCondLst>
                                    <p:cond delay="0"/>
                                  </p:stCondLst>
                                  <p:childTnLst>
                                    <p:animMotion origin="layout" path="M -2.77778E-6 2.22222E-6 L -0.00052 0.08056 L 0.4151 0.075 L 0.26701 0.2757 L 0.1151 0.27431 L 0.1151 0.18889 " pathEditMode="relative" ptsTypes="AAAAAA">
                                      <p:cBhvr>
                                        <p:cTn id="25" dur="2000" fill="hold"/>
                                        <p:tgtEl>
                                          <p:spTgt spid="704775"/>
                                        </p:tgtEl>
                                        <p:attrNameLst>
                                          <p:attrName>ppt_x</p:attrName>
                                          <p:attrName>ppt_y</p:attrName>
                                        </p:attrNameLst>
                                      </p:cBhvr>
                                    </p:animMotion>
                                  </p:childTnLst>
                                </p:cTn>
                              </p:par>
                            </p:childTnLst>
                          </p:cTn>
                        </p:par>
                        <p:par>
                          <p:cTn id="26" fill="hold" nodeType="afterGroup">
                            <p:stCondLst>
                              <p:cond delay="2500"/>
                            </p:stCondLst>
                            <p:childTnLst>
                              <p:par>
                                <p:cTn id="27" presetID="22" presetClass="entr" presetSubtype="4" fill="hold" nodeType="afterEffect">
                                  <p:stCondLst>
                                    <p:cond delay="0"/>
                                  </p:stCondLst>
                                  <p:childTnLst>
                                    <p:set>
                                      <p:cBhvr>
                                        <p:cTn id="28" dur="1" fill="hold">
                                          <p:stCondLst>
                                            <p:cond delay="0"/>
                                          </p:stCondLst>
                                        </p:cTn>
                                        <p:tgtEl>
                                          <p:spTgt spid="704767"/>
                                        </p:tgtEl>
                                        <p:attrNameLst>
                                          <p:attrName>style.visibility</p:attrName>
                                        </p:attrNameLst>
                                      </p:cBhvr>
                                      <p:to>
                                        <p:strVal val="visible"/>
                                      </p:to>
                                    </p:set>
                                    <p:animEffect transition="in" filter="wipe(down)">
                                      <p:cBhvr>
                                        <p:cTn id="29" dur="500"/>
                                        <p:tgtEl>
                                          <p:spTgt spid="704767"/>
                                        </p:tgtEl>
                                      </p:cBhvr>
                                    </p:animEffect>
                                  </p:childTnLst>
                                </p:cTn>
                              </p:par>
                            </p:childTnLst>
                          </p:cTn>
                        </p:par>
                        <p:par>
                          <p:cTn id="30" fill="hold" nodeType="afterGroup">
                            <p:stCondLst>
                              <p:cond delay="3000"/>
                            </p:stCondLst>
                            <p:childTnLst>
                              <p:par>
                                <p:cTn id="31" presetID="1" presetClass="entr" presetSubtype="0" fill="hold" grpId="0" nodeType="afterEffect">
                                  <p:stCondLst>
                                    <p:cond delay="0"/>
                                  </p:stCondLst>
                                  <p:childTnLst>
                                    <p:set>
                                      <p:cBhvr>
                                        <p:cTn id="32" dur="1" fill="hold">
                                          <p:stCondLst>
                                            <p:cond delay="0"/>
                                          </p:stCondLst>
                                        </p:cTn>
                                        <p:tgtEl>
                                          <p:spTgt spid="704665"/>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xit" presetSubtype="0" fill="hold" nodeType="clickEffect">
                                  <p:stCondLst>
                                    <p:cond delay="0"/>
                                  </p:stCondLst>
                                  <p:childTnLst>
                                    <p:animEffect transition="out" filter="dissolve">
                                      <p:cBhvr>
                                        <p:cTn id="36" dur="500"/>
                                        <p:tgtEl>
                                          <p:spTgt spid="704775"/>
                                        </p:tgtEl>
                                      </p:cBhvr>
                                    </p:animEffect>
                                    <p:set>
                                      <p:cBhvr>
                                        <p:cTn id="37" dur="1" fill="hold">
                                          <p:stCondLst>
                                            <p:cond delay="499"/>
                                          </p:stCondLst>
                                        </p:cTn>
                                        <p:tgtEl>
                                          <p:spTgt spid="704775"/>
                                        </p:tgtEl>
                                        <p:attrNameLst>
                                          <p:attrName>style.visibility</p:attrName>
                                        </p:attrNameLst>
                                      </p:cBhvr>
                                      <p:to>
                                        <p:strVal val="hidden"/>
                                      </p:to>
                                    </p:set>
                                  </p:childTnLst>
                                </p:cTn>
                              </p:par>
                              <p:par>
                                <p:cTn id="38" presetID="9" presetClass="entr" presetSubtype="0" fill="hold" nodeType="withEffect">
                                  <p:stCondLst>
                                    <p:cond delay="0"/>
                                  </p:stCondLst>
                                  <p:childTnLst>
                                    <p:set>
                                      <p:cBhvr>
                                        <p:cTn id="39" dur="1" fill="hold">
                                          <p:stCondLst>
                                            <p:cond delay="0"/>
                                          </p:stCondLst>
                                        </p:cTn>
                                        <p:tgtEl>
                                          <p:spTgt spid="704782"/>
                                        </p:tgtEl>
                                        <p:attrNameLst>
                                          <p:attrName>style.visibility</p:attrName>
                                        </p:attrNameLst>
                                      </p:cBhvr>
                                      <p:to>
                                        <p:strVal val="visible"/>
                                      </p:to>
                                    </p:set>
                                    <p:animEffect transition="in" filter="dissolve">
                                      <p:cBhvr>
                                        <p:cTn id="40" dur="500"/>
                                        <p:tgtEl>
                                          <p:spTgt spid="704782"/>
                                        </p:tgtEl>
                                      </p:cBhvr>
                                    </p:animEffect>
                                  </p:childTnLst>
                                </p:cTn>
                              </p:par>
                            </p:childTnLst>
                          </p:cTn>
                        </p:par>
                        <p:par>
                          <p:cTn id="41" fill="hold" nodeType="afterGroup">
                            <p:stCondLst>
                              <p:cond delay="500"/>
                            </p:stCondLst>
                            <p:childTnLst>
                              <p:par>
                                <p:cTn id="42" presetID="0" presetClass="path" presetSubtype="0" accel="50000" decel="50000" fill="hold" nodeType="afterEffect">
                                  <p:stCondLst>
                                    <p:cond delay="0"/>
                                  </p:stCondLst>
                                  <p:childTnLst>
                                    <p:animMotion origin="layout" path="M 2.77778E-6 1.11111E-6 L 0.00052 0.0794 L 0.1467 0.08009 L 0.29444 -0.12222 L -0.11597 -0.12014 L -0.11597 -0.16181 L -0.11754 -0.1882 " pathEditMode="relative" rAng="0" ptsTypes="AAAAAAA">
                                      <p:cBhvr>
                                        <p:cTn id="43" dur="2000" fill="hold"/>
                                        <p:tgtEl>
                                          <p:spTgt spid="704782"/>
                                        </p:tgtEl>
                                        <p:attrNameLst>
                                          <p:attrName>ppt_x</p:attrName>
                                          <p:attrName>ppt_y</p:attrName>
                                        </p:attrNameLst>
                                      </p:cBhvr>
                                      <p:rCtr x="8837" y="-5417"/>
                                    </p:animMotion>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xit" presetSubtype="0" fill="hold" nodeType="clickEffect">
                                  <p:stCondLst>
                                    <p:cond delay="0"/>
                                  </p:stCondLst>
                                  <p:childTnLst>
                                    <p:animEffect transition="out" filter="dissolve">
                                      <p:cBhvr>
                                        <p:cTn id="47" dur="500"/>
                                        <p:tgtEl>
                                          <p:spTgt spid="704782"/>
                                        </p:tgtEl>
                                      </p:cBhvr>
                                    </p:animEffect>
                                    <p:set>
                                      <p:cBhvr>
                                        <p:cTn id="48" dur="1" fill="hold">
                                          <p:stCondLst>
                                            <p:cond delay="499"/>
                                          </p:stCondLst>
                                        </p:cTn>
                                        <p:tgtEl>
                                          <p:spTgt spid="704782"/>
                                        </p:tgtEl>
                                        <p:attrNameLst>
                                          <p:attrName>style.visibility</p:attrName>
                                        </p:attrNameLst>
                                      </p:cBhvr>
                                      <p:to>
                                        <p:strVal val="hidden"/>
                                      </p:to>
                                    </p:set>
                                  </p:childTnLst>
                                </p:cTn>
                              </p:par>
                              <p:par>
                                <p:cTn id="49" presetID="9" presetClass="exit" presetSubtype="0" fill="hold" nodeType="withEffect">
                                  <p:stCondLst>
                                    <p:cond delay="0"/>
                                  </p:stCondLst>
                                  <p:childTnLst>
                                    <p:animEffect transition="out" filter="dissolve">
                                      <p:cBhvr>
                                        <p:cTn id="50" dur="500"/>
                                        <p:tgtEl>
                                          <p:spTgt spid="704767"/>
                                        </p:tgtEl>
                                      </p:cBhvr>
                                    </p:animEffect>
                                    <p:set>
                                      <p:cBhvr>
                                        <p:cTn id="51" dur="1" fill="hold">
                                          <p:stCondLst>
                                            <p:cond delay="499"/>
                                          </p:stCondLst>
                                        </p:cTn>
                                        <p:tgtEl>
                                          <p:spTgt spid="704767"/>
                                        </p:tgtEl>
                                        <p:attrNameLst>
                                          <p:attrName>style.visibility</p:attrName>
                                        </p:attrNameLst>
                                      </p:cBhvr>
                                      <p:to>
                                        <p:strVal val="hidden"/>
                                      </p:to>
                                    </p:set>
                                  </p:childTnLst>
                                </p:cTn>
                              </p:par>
                              <p:par>
                                <p:cTn id="52" presetID="9" presetClass="exit" presetSubtype="0" fill="hold" nodeType="withEffect">
                                  <p:stCondLst>
                                    <p:cond delay="0"/>
                                  </p:stCondLst>
                                  <p:childTnLst>
                                    <p:animEffect transition="out" filter="dissolve">
                                      <p:cBhvr>
                                        <p:cTn id="53" dur="500"/>
                                        <p:tgtEl>
                                          <p:spTgt spid="704754"/>
                                        </p:tgtEl>
                                      </p:cBhvr>
                                    </p:animEffect>
                                    <p:set>
                                      <p:cBhvr>
                                        <p:cTn id="54" dur="1" fill="hold">
                                          <p:stCondLst>
                                            <p:cond delay="499"/>
                                          </p:stCondLst>
                                        </p:cTn>
                                        <p:tgtEl>
                                          <p:spTgt spid="704754"/>
                                        </p:tgtEl>
                                        <p:attrNameLst>
                                          <p:attrName>style.visibility</p:attrName>
                                        </p:attrNameLst>
                                      </p:cBhvr>
                                      <p:to>
                                        <p:strVal val="hidden"/>
                                      </p:to>
                                    </p:set>
                                  </p:childTnLst>
                                </p:cTn>
                              </p:par>
                            </p:childTnLst>
                          </p:cTn>
                        </p:par>
                        <p:par>
                          <p:cTn id="55" fill="hold" nodeType="afterGroup">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7046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664" grpId="0"/>
      <p:bldP spid="704665" grpId="0"/>
      <p:bldP spid="70466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425" name="Group 230"/>
          <p:cNvGrpSpPr>
            <a:grpSpLocks/>
          </p:cNvGrpSpPr>
          <p:nvPr/>
        </p:nvGrpSpPr>
        <p:grpSpPr bwMode="auto">
          <a:xfrm>
            <a:off x="773113" y="1273175"/>
            <a:ext cx="3554412" cy="3067050"/>
            <a:chOff x="773113" y="1273175"/>
            <a:chExt cx="3554412" cy="3066395"/>
          </a:xfrm>
        </p:grpSpPr>
        <p:sp>
          <p:nvSpPr>
            <p:cNvPr id="103640" name="Freeform 3"/>
            <p:cNvSpPr>
              <a:spLocks/>
            </p:cNvSpPr>
            <p:nvPr/>
          </p:nvSpPr>
          <p:spPr bwMode="auto">
            <a:xfrm>
              <a:off x="773113" y="1273175"/>
              <a:ext cx="3554412" cy="2754313"/>
            </a:xfrm>
            <a:custGeom>
              <a:avLst/>
              <a:gdLst>
                <a:gd name="T0" fmla="*/ 2147483646 w 2406"/>
                <a:gd name="T1" fmla="*/ 2147483646 h 958"/>
                <a:gd name="T2" fmla="*/ 2147483646 w 2406"/>
                <a:gd name="T3" fmla="*/ 2147483646 h 958"/>
                <a:gd name="T4" fmla="*/ 2147483646 w 2406"/>
                <a:gd name="T5" fmla="*/ 2147483646 h 958"/>
                <a:gd name="T6" fmla="*/ 2147483646 w 2406"/>
                <a:gd name="T7" fmla="*/ 2147483646 h 958"/>
                <a:gd name="T8" fmla="*/ 2147483646 w 2406"/>
                <a:gd name="T9" fmla="*/ 2147483646 h 958"/>
                <a:gd name="T10" fmla="*/ 2147483646 w 2406"/>
                <a:gd name="T11" fmla="*/ 2147483646 h 958"/>
                <a:gd name="T12" fmla="*/ 2147483646 w 2406"/>
                <a:gd name="T13" fmla="*/ 2147483646 h 958"/>
                <a:gd name="T14" fmla="*/ 2147483646 w 2406"/>
                <a:gd name="T15" fmla="*/ 2147483646 h 958"/>
                <a:gd name="T16" fmla="*/ 2147483646 w 2406"/>
                <a:gd name="T17" fmla="*/ 2147483646 h 958"/>
                <a:gd name="T18" fmla="*/ 2147483646 w 2406"/>
                <a:gd name="T19" fmla="*/ 2147483646 h 958"/>
                <a:gd name="T20" fmla="*/ 2147483646 w 2406"/>
                <a:gd name="T21" fmla="*/ 2147483646 h 958"/>
                <a:gd name="T22" fmla="*/ 2147483646 w 2406"/>
                <a:gd name="T23" fmla="*/ 2147483646 h 958"/>
                <a:gd name="T24" fmla="*/ 2147483646 w 2406"/>
                <a:gd name="T25" fmla="*/ 2147483646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3641" name="Line 36"/>
            <p:cNvSpPr>
              <a:spLocks noChangeShapeType="1"/>
            </p:cNvSpPr>
            <p:nvPr/>
          </p:nvSpPr>
          <p:spPr bwMode="auto">
            <a:xfrm flipV="1">
              <a:off x="3775075" y="2344738"/>
              <a:ext cx="155575"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42" name="Line 43"/>
            <p:cNvSpPr>
              <a:spLocks noChangeShapeType="1"/>
            </p:cNvSpPr>
            <p:nvPr/>
          </p:nvSpPr>
          <p:spPr bwMode="auto">
            <a:xfrm flipV="1">
              <a:off x="2665413" y="2517775"/>
              <a:ext cx="6953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43" name="Line 44"/>
            <p:cNvSpPr>
              <a:spLocks noChangeShapeType="1"/>
            </p:cNvSpPr>
            <p:nvPr/>
          </p:nvSpPr>
          <p:spPr bwMode="auto">
            <a:xfrm flipV="1">
              <a:off x="3924300" y="2201863"/>
              <a:ext cx="138113" cy="1428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3644" name="Line 48"/>
            <p:cNvSpPr>
              <a:spLocks noChangeShapeType="1"/>
            </p:cNvSpPr>
            <p:nvPr/>
          </p:nvSpPr>
          <p:spPr bwMode="auto">
            <a:xfrm flipV="1">
              <a:off x="3279775" y="2736850"/>
              <a:ext cx="512763" cy="612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359" name="Text Box 240"/>
            <p:cNvSpPr txBox="1">
              <a:spLocks noChangeArrowheads="1"/>
            </p:cNvSpPr>
            <p:nvPr/>
          </p:nvSpPr>
          <p:spPr bwMode="auto">
            <a:xfrm>
              <a:off x="2562225" y="3815807"/>
              <a:ext cx="1211263" cy="52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dirty="0">
                  <a:solidFill>
                    <a:srgbClr val="000000"/>
                  </a:solidFill>
                  <a:latin typeface="Arial" charset="0"/>
                  <a:cs typeface="Arial" charset="0"/>
                </a:rPr>
                <a:t>router</a:t>
              </a:r>
            </a:p>
            <a:p>
              <a:pPr>
                <a:defRPr/>
              </a:pPr>
              <a:r>
                <a:rPr lang="en-US" sz="1400" dirty="0">
                  <a:solidFill>
                    <a:srgbClr val="000000"/>
                  </a:solidFill>
                  <a:latin typeface="Arial" charset="0"/>
                  <a:cs typeface="Arial" charset="0"/>
                </a:rPr>
                <a:t>(runs DHCP)</a:t>
              </a:r>
            </a:p>
          </p:txBody>
        </p:sp>
        <p:grpSp>
          <p:nvGrpSpPr>
            <p:cNvPr id="103646" name="Group 356"/>
            <p:cNvGrpSpPr>
              <a:grpSpLocks/>
            </p:cNvGrpSpPr>
            <p:nvPr/>
          </p:nvGrpSpPr>
          <p:grpSpPr bwMode="auto">
            <a:xfrm>
              <a:off x="1653422" y="1982680"/>
              <a:ext cx="843032" cy="814871"/>
              <a:chOff x="313" y="1497"/>
              <a:chExt cx="1152" cy="1014"/>
            </a:xfrm>
          </p:grpSpPr>
          <p:pic>
            <p:nvPicPr>
              <p:cNvPr id="103698"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99"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136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6925" y="2423867"/>
              <a:ext cx="879475" cy="34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240" name="Rectangle 43"/>
            <p:cNvSpPr>
              <a:spLocks noChangeArrowheads="1"/>
            </p:cNvSpPr>
            <p:nvPr/>
          </p:nvSpPr>
          <p:spPr bwMode="auto">
            <a:xfrm rot="16200000" flipH="1">
              <a:off x="3589349" y="3549138"/>
              <a:ext cx="104753" cy="24447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endParaRPr>
            </a:p>
          </p:txBody>
        </p:sp>
        <p:sp>
          <p:nvSpPr>
            <p:cNvPr id="241" name="Rectangle 43"/>
            <p:cNvSpPr>
              <a:spLocks noChangeArrowheads="1"/>
            </p:cNvSpPr>
            <p:nvPr/>
          </p:nvSpPr>
          <p:spPr bwMode="auto">
            <a:xfrm rot="2460490">
              <a:off x="3206750" y="3274585"/>
              <a:ext cx="82550" cy="24759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endParaRPr>
            </a:p>
          </p:txBody>
        </p:sp>
        <p:sp>
          <p:nvSpPr>
            <p:cNvPr id="242" name="Rectangle 43"/>
            <p:cNvSpPr>
              <a:spLocks noChangeArrowheads="1"/>
            </p:cNvSpPr>
            <p:nvPr/>
          </p:nvSpPr>
          <p:spPr bwMode="auto">
            <a:xfrm rot="16200000">
              <a:off x="2499531" y="2388124"/>
              <a:ext cx="111101" cy="2968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endParaRPr>
            </a:p>
          </p:txBody>
        </p:sp>
        <p:grpSp>
          <p:nvGrpSpPr>
            <p:cNvPr id="103651" name="Group 248"/>
            <p:cNvGrpSpPr>
              <a:grpSpLocks/>
            </p:cNvGrpSpPr>
            <p:nvPr/>
          </p:nvGrpSpPr>
          <p:grpSpPr bwMode="auto">
            <a:xfrm>
              <a:off x="2597285" y="3210128"/>
              <a:ext cx="332569" cy="581078"/>
              <a:chOff x="4140" y="429"/>
              <a:chExt cx="1425" cy="2396"/>
            </a:xfrm>
          </p:grpSpPr>
          <p:sp>
            <p:nvSpPr>
              <p:cNvPr id="103666" name="Freeform 148"/>
              <p:cNvSpPr>
                <a:spLocks/>
              </p:cNvSpPr>
              <p:nvPr/>
            </p:nvSpPr>
            <p:spPr bwMode="auto">
              <a:xfrm>
                <a:off x="5268" y="433"/>
                <a:ext cx="283" cy="2286"/>
              </a:xfrm>
              <a:custGeom>
                <a:avLst/>
                <a:gdLst>
                  <a:gd name="T0" fmla="*/ 4 w 354"/>
                  <a:gd name="T1" fmla="*/ 0 h 2742"/>
                  <a:gd name="T2" fmla="*/ 19 w 354"/>
                  <a:gd name="T3" fmla="*/ 32 h 2742"/>
                  <a:gd name="T4" fmla="*/ 19 w 354"/>
                  <a:gd name="T5" fmla="*/ 246 h 2742"/>
                  <a:gd name="T6" fmla="*/ 0 w 354"/>
                  <a:gd name="T7" fmla="*/ 258 h 2742"/>
                  <a:gd name="T8" fmla="*/ 4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381" name="Rectangle 149"/>
              <p:cNvSpPr>
                <a:spLocks noChangeArrowheads="1"/>
              </p:cNvSpPr>
              <p:nvPr/>
            </p:nvSpPr>
            <p:spPr bwMode="auto">
              <a:xfrm>
                <a:off x="4207" y="426"/>
                <a:ext cx="1048" cy="2291"/>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103668" name="Freeform 150"/>
              <p:cNvSpPr>
                <a:spLocks/>
              </p:cNvSpPr>
              <p:nvPr/>
            </p:nvSpPr>
            <p:spPr bwMode="auto">
              <a:xfrm>
                <a:off x="5321" y="570"/>
                <a:ext cx="169" cy="2115"/>
              </a:xfrm>
              <a:custGeom>
                <a:avLst/>
                <a:gdLst>
                  <a:gd name="T0" fmla="*/ 2 w 211"/>
                  <a:gd name="T1" fmla="*/ 0 h 2537"/>
                  <a:gd name="T2" fmla="*/ 11 w 211"/>
                  <a:gd name="T3" fmla="*/ 21 h 2537"/>
                  <a:gd name="T4" fmla="*/ 2 w 211"/>
                  <a:gd name="T5" fmla="*/ 23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669" name="Freeform 151"/>
              <p:cNvSpPr>
                <a:spLocks/>
              </p:cNvSpPr>
              <p:nvPr/>
            </p:nvSpPr>
            <p:spPr bwMode="auto">
              <a:xfrm>
                <a:off x="5284" y="1640"/>
                <a:ext cx="263" cy="189"/>
              </a:xfrm>
              <a:custGeom>
                <a:avLst/>
                <a:gdLst>
                  <a:gd name="T0" fmla="*/ 2 w 328"/>
                  <a:gd name="T1" fmla="*/ 0 h 226"/>
                  <a:gd name="T2" fmla="*/ 18 w 328"/>
                  <a:gd name="T3" fmla="*/ 13 h 226"/>
                  <a:gd name="T4" fmla="*/ 18 w 328"/>
                  <a:gd name="T5" fmla="*/ 23 h 226"/>
                  <a:gd name="T6" fmla="*/ 0 w 328"/>
                  <a:gd name="T7" fmla="*/ 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384" name="Rectangle 152"/>
              <p:cNvSpPr>
                <a:spLocks noChangeArrowheads="1"/>
              </p:cNvSpPr>
              <p:nvPr/>
            </p:nvSpPr>
            <p:spPr bwMode="auto">
              <a:xfrm>
                <a:off x="4214" y="688"/>
                <a:ext cx="592" cy="5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3671" name="Group 153"/>
              <p:cNvGrpSpPr>
                <a:grpSpLocks/>
              </p:cNvGrpSpPr>
              <p:nvPr/>
            </p:nvGrpSpPr>
            <p:grpSpPr bwMode="auto">
              <a:xfrm>
                <a:off x="4749" y="668"/>
                <a:ext cx="581" cy="145"/>
                <a:chOff x="614" y="2568"/>
                <a:chExt cx="725" cy="139"/>
              </a:xfrm>
            </p:grpSpPr>
            <p:sp>
              <p:nvSpPr>
                <p:cNvPr id="91410" name="AutoShape 154"/>
                <p:cNvSpPr>
                  <a:spLocks noChangeArrowheads="1"/>
                </p:cNvSpPr>
                <p:nvPr/>
              </p:nvSpPr>
              <p:spPr bwMode="auto">
                <a:xfrm>
                  <a:off x="617" y="2569"/>
                  <a:ext cx="721" cy="138"/>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1411" name="AutoShape 155"/>
                <p:cNvSpPr>
                  <a:spLocks noChangeArrowheads="1"/>
                </p:cNvSpPr>
                <p:nvPr/>
              </p:nvSpPr>
              <p:spPr bwMode="auto">
                <a:xfrm>
                  <a:off x="634" y="2587"/>
                  <a:ext cx="688" cy="10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1386" name="Rectangle 156"/>
              <p:cNvSpPr>
                <a:spLocks noChangeArrowheads="1"/>
              </p:cNvSpPr>
              <p:nvPr/>
            </p:nvSpPr>
            <p:spPr bwMode="auto">
              <a:xfrm>
                <a:off x="4221" y="1015"/>
                <a:ext cx="599" cy="5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3673" name="Group 157"/>
              <p:cNvGrpSpPr>
                <a:grpSpLocks/>
              </p:cNvGrpSpPr>
              <p:nvPr/>
            </p:nvGrpSpPr>
            <p:grpSpPr bwMode="auto">
              <a:xfrm>
                <a:off x="4747" y="994"/>
                <a:ext cx="581" cy="134"/>
                <a:chOff x="614" y="2568"/>
                <a:chExt cx="725" cy="139"/>
              </a:xfrm>
            </p:grpSpPr>
            <p:sp>
              <p:nvSpPr>
                <p:cNvPr id="91408" name="AutoShape 158"/>
                <p:cNvSpPr>
                  <a:spLocks noChangeArrowheads="1"/>
                </p:cNvSpPr>
                <p:nvPr/>
              </p:nvSpPr>
              <p:spPr bwMode="auto">
                <a:xfrm>
                  <a:off x="611" y="2570"/>
                  <a:ext cx="730" cy="136"/>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1409" name="AutoShape 159"/>
                <p:cNvSpPr>
                  <a:spLocks noChangeArrowheads="1"/>
                </p:cNvSpPr>
                <p:nvPr/>
              </p:nvSpPr>
              <p:spPr bwMode="auto">
                <a:xfrm>
                  <a:off x="628" y="2583"/>
                  <a:ext cx="69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1388" name="Rectangle 160"/>
              <p:cNvSpPr>
                <a:spLocks noChangeArrowheads="1"/>
              </p:cNvSpPr>
              <p:nvPr/>
            </p:nvSpPr>
            <p:spPr bwMode="auto">
              <a:xfrm>
                <a:off x="4214" y="1356"/>
                <a:ext cx="599" cy="4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1389" name="Rectangle 161"/>
              <p:cNvSpPr>
                <a:spLocks noChangeArrowheads="1"/>
              </p:cNvSpPr>
              <p:nvPr/>
            </p:nvSpPr>
            <p:spPr bwMode="auto">
              <a:xfrm>
                <a:off x="4228" y="1657"/>
                <a:ext cx="599" cy="4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3676" name="Group 162"/>
              <p:cNvGrpSpPr>
                <a:grpSpLocks/>
              </p:cNvGrpSpPr>
              <p:nvPr/>
            </p:nvGrpSpPr>
            <p:grpSpPr bwMode="auto">
              <a:xfrm>
                <a:off x="4735" y="1627"/>
                <a:ext cx="582" cy="151"/>
                <a:chOff x="614" y="2568"/>
                <a:chExt cx="725" cy="139"/>
              </a:xfrm>
            </p:grpSpPr>
            <p:sp>
              <p:nvSpPr>
                <p:cNvPr id="91406" name="AutoShape 163"/>
                <p:cNvSpPr>
                  <a:spLocks noChangeArrowheads="1"/>
                </p:cNvSpPr>
                <p:nvPr/>
              </p:nvSpPr>
              <p:spPr bwMode="auto">
                <a:xfrm>
                  <a:off x="618" y="2571"/>
                  <a:ext cx="720" cy="139"/>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1407" name="AutoShape 164"/>
                <p:cNvSpPr>
                  <a:spLocks noChangeArrowheads="1"/>
                </p:cNvSpPr>
                <p:nvPr/>
              </p:nvSpPr>
              <p:spPr bwMode="auto">
                <a:xfrm>
                  <a:off x="635" y="2589"/>
                  <a:ext cx="686"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103677" name="Freeform 165"/>
              <p:cNvSpPr>
                <a:spLocks/>
              </p:cNvSpPr>
              <p:nvPr/>
            </p:nvSpPr>
            <p:spPr bwMode="auto">
              <a:xfrm>
                <a:off x="5288" y="1354"/>
                <a:ext cx="263" cy="188"/>
              </a:xfrm>
              <a:custGeom>
                <a:avLst/>
                <a:gdLst>
                  <a:gd name="T0" fmla="*/ 2 w 328"/>
                  <a:gd name="T1" fmla="*/ 0 h 226"/>
                  <a:gd name="T2" fmla="*/ 18 w 328"/>
                  <a:gd name="T3" fmla="*/ 12 h 226"/>
                  <a:gd name="T4" fmla="*/ 18 w 328"/>
                  <a:gd name="T5" fmla="*/ 21 h 226"/>
                  <a:gd name="T6" fmla="*/ 0 w 328"/>
                  <a:gd name="T7" fmla="*/ 8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3678" name="Group 166"/>
              <p:cNvGrpSpPr>
                <a:grpSpLocks/>
              </p:cNvGrpSpPr>
              <p:nvPr/>
            </p:nvGrpSpPr>
            <p:grpSpPr bwMode="auto">
              <a:xfrm>
                <a:off x="4739" y="1327"/>
                <a:ext cx="582" cy="139"/>
                <a:chOff x="614" y="2568"/>
                <a:chExt cx="725" cy="139"/>
              </a:xfrm>
            </p:grpSpPr>
            <p:sp>
              <p:nvSpPr>
                <p:cNvPr id="91404" name="AutoShape 167"/>
                <p:cNvSpPr>
                  <a:spLocks noChangeArrowheads="1"/>
                </p:cNvSpPr>
                <p:nvPr/>
              </p:nvSpPr>
              <p:spPr bwMode="auto">
                <a:xfrm>
                  <a:off x="613" y="2571"/>
                  <a:ext cx="729" cy="137"/>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1405" name="AutoShape 168"/>
                <p:cNvSpPr>
                  <a:spLocks noChangeArrowheads="1"/>
                </p:cNvSpPr>
                <p:nvPr/>
              </p:nvSpPr>
              <p:spPr bwMode="auto">
                <a:xfrm>
                  <a:off x="630" y="2584"/>
                  <a:ext cx="695"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1393" name="Rectangle 169"/>
              <p:cNvSpPr>
                <a:spLocks noChangeArrowheads="1"/>
              </p:cNvSpPr>
              <p:nvPr/>
            </p:nvSpPr>
            <p:spPr bwMode="auto">
              <a:xfrm>
                <a:off x="5255" y="426"/>
                <a:ext cx="68" cy="2297"/>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103680" name="Freeform 170"/>
              <p:cNvSpPr>
                <a:spLocks/>
              </p:cNvSpPr>
              <p:nvPr/>
            </p:nvSpPr>
            <p:spPr bwMode="auto">
              <a:xfrm>
                <a:off x="5312" y="1007"/>
                <a:ext cx="237" cy="213"/>
              </a:xfrm>
              <a:custGeom>
                <a:avLst/>
                <a:gdLst>
                  <a:gd name="T0" fmla="*/ 2 w 296"/>
                  <a:gd name="T1" fmla="*/ 0 h 256"/>
                  <a:gd name="T2" fmla="*/ 17 w 296"/>
                  <a:gd name="T3" fmla="*/ 12 h 256"/>
                  <a:gd name="T4" fmla="*/ 17 w 296"/>
                  <a:gd name="T5" fmla="*/ 23 h 256"/>
                  <a:gd name="T6" fmla="*/ 0 w 296"/>
                  <a:gd name="T7" fmla="*/ 8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681" name="Freeform 171"/>
              <p:cNvSpPr>
                <a:spLocks/>
              </p:cNvSpPr>
              <p:nvPr/>
            </p:nvSpPr>
            <p:spPr bwMode="auto">
              <a:xfrm>
                <a:off x="5315" y="680"/>
                <a:ext cx="244" cy="240"/>
              </a:xfrm>
              <a:custGeom>
                <a:avLst/>
                <a:gdLst>
                  <a:gd name="T0" fmla="*/ 0 w 304"/>
                  <a:gd name="T1" fmla="*/ 0 h 288"/>
                  <a:gd name="T2" fmla="*/ 18 w 304"/>
                  <a:gd name="T3" fmla="*/ 16 h 288"/>
                  <a:gd name="T4" fmla="*/ 16 w 304"/>
                  <a:gd name="T5" fmla="*/ 28 h 288"/>
                  <a:gd name="T6" fmla="*/ 2 w 304"/>
                  <a:gd name="T7" fmla="*/ 1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396" name="Oval 172"/>
              <p:cNvSpPr>
                <a:spLocks noChangeArrowheads="1"/>
              </p:cNvSpPr>
              <p:nvPr/>
            </p:nvSpPr>
            <p:spPr bwMode="auto">
              <a:xfrm>
                <a:off x="5520" y="2612"/>
                <a:ext cx="48" cy="9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103683" name="Freeform 173"/>
              <p:cNvSpPr>
                <a:spLocks/>
              </p:cNvSpPr>
              <p:nvPr/>
            </p:nvSpPr>
            <p:spPr bwMode="auto">
              <a:xfrm>
                <a:off x="5302" y="2614"/>
                <a:ext cx="245" cy="200"/>
              </a:xfrm>
              <a:custGeom>
                <a:avLst/>
                <a:gdLst>
                  <a:gd name="T0" fmla="*/ 0 w 306"/>
                  <a:gd name="T1" fmla="*/ 11 h 240"/>
                  <a:gd name="T2" fmla="*/ 2 w 306"/>
                  <a:gd name="T3" fmla="*/ 23 h 240"/>
                  <a:gd name="T4" fmla="*/ 18 w 306"/>
                  <a:gd name="T5" fmla="*/ 11 h 240"/>
                  <a:gd name="T6" fmla="*/ 17 w 306"/>
                  <a:gd name="T7" fmla="*/ 0 h 240"/>
                  <a:gd name="T8" fmla="*/ 0 w 306"/>
                  <a:gd name="T9" fmla="*/ 1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398" name="AutoShape 174"/>
              <p:cNvSpPr>
                <a:spLocks noChangeArrowheads="1"/>
              </p:cNvSpPr>
              <p:nvPr/>
            </p:nvSpPr>
            <p:spPr bwMode="auto">
              <a:xfrm>
                <a:off x="4139" y="2678"/>
                <a:ext cx="1204" cy="209"/>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1399" name="AutoShape 175"/>
              <p:cNvSpPr>
                <a:spLocks noChangeArrowheads="1"/>
              </p:cNvSpPr>
              <p:nvPr/>
            </p:nvSpPr>
            <p:spPr bwMode="auto">
              <a:xfrm>
                <a:off x="4207" y="2717"/>
                <a:ext cx="1068" cy="8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1400" name="Oval 176"/>
              <p:cNvSpPr>
                <a:spLocks noChangeArrowheads="1"/>
              </p:cNvSpPr>
              <p:nvPr/>
            </p:nvSpPr>
            <p:spPr bwMode="auto">
              <a:xfrm>
                <a:off x="4309" y="2383"/>
                <a:ext cx="156" cy="144"/>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1401" name="Oval 177"/>
              <p:cNvSpPr>
                <a:spLocks noChangeArrowheads="1"/>
              </p:cNvSpPr>
              <p:nvPr/>
            </p:nvSpPr>
            <p:spPr bwMode="auto">
              <a:xfrm>
                <a:off x="4486" y="2383"/>
                <a:ext cx="163" cy="144"/>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FF0000"/>
                  </a:solidFill>
                  <a:latin typeface="Times New Roman" pitchFamily="18" charset="0"/>
                  <a:ea typeface="MS PGothic" pitchFamily="34" charset="-128"/>
                </a:endParaRPr>
              </a:p>
            </p:txBody>
          </p:sp>
          <p:sp>
            <p:nvSpPr>
              <p:cNvPr id="91402" name="Oval 178"/>
              <p:cNvSpPr>
                <a:spLocks noChangeArrowheads="1"/>
              </p:cNvSpPr>
              <p:nvPr/>
            </p:nvSpPr>
            <p:spPr bwMode="auto">
              <a:xfrm>
                <a:off x="4663" y="2383"/>
                <a:ext cx="156" cy="144"/>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1403" name="Rectangle 179"/>
              <p:cNvSpPr>
                <a:spLocks noChangeArrowheads="1"/>
              </p:cNvSpPr>
              <p:nvPr/>
            </p:nvSpPr>
            <p:spPr bwMode="auto">
              <a:xfrm>
                <a:off x="5065" y="1834"/>
                <a:ext cx="82" cy="772"/>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3652" name="Group 48"/>
            <p:cNvGrpSpPr>
              <a:grpSpLocks/>
            </p:cNvGrpSpPr>
            <p:nvPr/>
          </p:nvGrpSpPr>
          <p:grpSpPr bwMode="auto">
            <a:xfrm>
              <a:off x="2795471" y="3465563"/>
              <a:ext cx="735669" cy="376863"/>
              <a:chOff x="3600" y="219"/>
              <a:chExt cx="360" cy="175"/>
            </a:xfrm>
          </p:grpSpPr>
          <p:sp>
            <p:nvSpPr>
              <p:cNvPr id="91367" name="Oval 4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1368" name="Line 50"/>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91369" name="Line 51"/>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91370" name="Rectangle 52"/>
              <p:cNvSpPr>
                <a:spLocks noChangeArrowheads="1"/>
              </p:cNvSpPr>
              <p:nvPr/>
            </p:nvSpPr>
            <p:spPr bwMode="auto">
              <a:xfrm>
                <a:off x="3603" y="289"/>
                <a:ext cx="353"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91371" name="Oval 5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3658" name="Group 54"/>
              <p:cNvGrpSpPr>
                <a:grpSpLocks/>
              </p:cNvGrpSpPr>
              <p:nvPr/>
            </p:nvGrpSpPr>
            <p:grpSpPr bwMode="auto">
              <a:xfrm>
                <a:off x="3686" y="244"/>
                <a:ext cx="177" cy="66"/>
                <a:chOff x="2848" y="848"/>
                <a:chExt cx="140" cy="98"/>
              </a:xfrm>
            </p:grpSpPr>
            <p:sp>
              <p:nvSpPr>
                <p:cNvPr id="91377" name="Line 5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91378" name="Line 5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91379" name="Line 5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03659" name="Group 58"/>
              <p:cNvGrpSpPr>
                <a:grpSpLocks/>
              </p:cNvGrpSpPr>
              <p:nvPr/>
            </p:nvGrpSpPr>
            <p:grpSpPr bwMode="auto">
              <a:xfrm flipV="1">
                <a:off x="3686" y="243"/>
                <a:ext cx="177" cy="66"/>
                <a:chOff x="2848" y="848"/>
                <a:chExt cx="140" cy="98"/>
              </a:xfrm>
            </p:grpSpPr>
            <p:sp>
              <p:nvSpPr>
                <p:cNvPr id="91374" name="Line 5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91375" name="Line 6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91376" name="Line 61"/>
                <p:cNvSpPr>
                  <a:spLocks noChangeShapeType="1"/>
                </p:cNvSpPr>
                <p:nvPr/>
              </p:nvSpPr>
              <p:spPr bwMode="auto">
                <a:xfrm>
                  <a:off x="2894" y="854"/>
                  <a:ext cx="52" cy="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sp>
        <p:nvSpPr>
          <p:cNvPr id="103426" name="Freeform 236"/>
          <p:cNvSpPr>
            <a:spLocks/>
          </p:cNvSpPr>
          <p:nvPr/>
        </p:nvSpPr>
        <p:spPr bwMode="auto">
          <a:xfrm>
            <a:off x="4751388" y="706438"/>
            <a:ext cx="3759200" cy="2473325"/>
          </a:xfrm>
          <a:custGeom>
            <a:avLst/>
            <a:gdLst>
              <a:gd name="T0" fmla="*/ 2147483646 w 2368"/>
              <a:gd name="T1" fmla="*/ 2147483646 h 1558"/>
              <a:gd name="T2" fmla="*/ 2147483646 w 2368"/>
              <a:gd name="T3" fmla="*/ 2147483646 h 1558"/>
              <a:gd name="T4" fmla="*/ 2147483646 w 2368"/>
              <a:gd name="T5" fmla="*/ 2147483646 h 1558"/>
              <a:gd name="T6" fmla="*/ 2147483646 w 2368"/>
              <a:gd name="T7" fmla="*/ 2147483646 h 1558"/>
              <a:gd name="T8" fmla="*/ 2147483646 w 2368"/>
              <a:gd name="T9" fmla="*/ 2147483646 h 1558"/>
              <a:gd name="T10" fmla="*/ 2147483646 w 2368"/>
              <a:gd name="T11" fmla="*/ 2147483646 h 1558"/>
              <a:gd name="T12" fmla="*/ 2147483646 w 2368"/>
              <a:gd name="T13" fmla="*/ 2147483646 h 1558"/>
              <a:gd name="T14" fmla="*/ 2147483646 w 2368"/>
              <a:gd name="T15" fmla="*/ 2147483646 h 1558"/>
              <a:gd name="T16" fmla="*/ 2147483646 w 2368"/>
              <a:gd name="T17" fmla="*/ 2147483646 h 1558"/>
              <a:gd name="T18" fmla="*/ 2147483646 w 2368"/>
              <a:gd name="T19" fmla="*/ 2147483646 h 1558"/>
              <a:gd name="T20" fmla="*/ 2147483646 w 2368"/>
              <a:gd name="T21" fmla="*/ 2147483646 h 1558"/>
              <a:gd name="T22" fmla="*/ 2147483646 w 2368"/>
              <a:gd name="T23" fmla="*/ 2147483646 h 1558"/>
              <a:gd name="T24" fmla="*/ 2147483646 w 2368"/>
              <a:gd name="T25" fmla="*/ 2147483646 h 1558"/>
              <a:gd name="T26" fmla="*/ 2147483646 w 2368"/>
              <a:gd name="T27" fmla="*/ 2147483646 h 1558"/>
              <a:gd name="T28" fmla="*/ 2147483646 w 2368"/>
              <a:gd name="T29" fmla="*/ 2147483646 h 1558"/>
              <a:gd name="T30" fmla="*/ 2147483646 w 2368"/>
              <a:gd name="T31" fmla="*/ 2147483646 h 1558"/>
              <a:gd name="T32" fmla="*/ 2147483646 w 2368"/>
              <a:gd name="T33" fmla="*/ 2147483646 h 1558"/>
              <a:gd name="T34" fmla="*/ 2147483646 w 2368"/>
              <a:gd name="T35" fmla="*/ 2147483646 h 1558"/>
              <a:gd name="T36" fmla="*/ 2147483646 w 2368"/>
              <a:gd name="T37" fmla="*/ 2147483646 h 1558"/>
              <a:gd name="T38" fmla="*/ 2147483646 w 2368"/>
              <a:gd name="T39" fmla="*/ 2147483646 h 1558"/>
              <a:gd name="T40" fmla="*/ 2147483646 w 2368"/>
              <a:gd name="T41" fmla="*/ 2147483646 h 1558"/>
              <a:gd name="T42" fmla="*/ 2147483646 w 2368"/>
              <a:gd name="T43" fmla="*/ 2147483646 h 1558"/>
              <a:gd name="T44" fmla="*/ 2147483646 w 2368"/>
              <a:gd name="T45" fmla="*/ 2147483646 h 155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368" h="1558">
                <a:moveTo>
                  <a:pt x="84" y="632"/>
                </a:moveTo>
                <a:cubicBezTo>
                  <a:pt x="51" y="704"/>
                  <a:pt x="28" y="747"/>
                  <a:pt x="16" y="809"/>
                </a:cubicBezTo>
                <a:cubicBezTo>
                  <a:pt x="4" y="871"/>
                  <a:pt x="0" y="949"/>
                  <a:pt x="9" y="1005"/>
                </a:cubicBezTo>
                <a:cubicBezTo>
                  <a:pt x="18" y="1061"/>
                  <a:pt x="44" y="1087"/>
                  <a:pt x="70" y="1147"/>
                </a:cubicBezTo>
                <a:cubicBezTo>
                  <a:pt x="96" y="1207"/>
                  <a:pt x="130" y="1314"/>
                  <a:pt x="165" y="1364"/>
                </a:cubicBezTo>
                <a:cubicBezTo>
                  <a:pt x="200" y="1414"/>
                  <a:pt x="223" y="1428"/>
                  <a:pt x="280" y="1446"/>
                </a:cubicBezTo>
                <a:cubicBezTo>
                  <a:pt x="337" y="1464"/>
                  <a:pt x="397" y="1472"/>
                  <a:pt x="510" y="1473"/>
                </a:cubicBezTo>
                <a:cubicBezTo>
                  <a:pt x="623" y="1474"/>
                  <a:pt x="854" y="1457"/>
                  <a:pt x="958" y="1452"/>
                </a:cubicBezTo>
                <a:cubicBezTo>
                  <a:pt x="1062" y="1447"/>
                  <a:pt x="1065" y="1440"/>
                  <a:pt x="1134" y="1446"/>
                </a:cubicBezTo>
                <a:cubicBezTo>
                  <a:pt x="1203" y="1452"/>
                  <a:pt x="1293" y="1468"/>
                  <a:pt x="1371" y="1486"/>
                </a:cubicBezTo>
                <a:cubicBezTo>
                  <a:pt x="1449" y="1504"/>
                  <a:pt x="1495" y="1550"/>
                  <a:pt x="1601" y="1554"/>
                </a:cubicBezTo>
                <a:cubicBezTo>
                  <a:pt x="1707" y="1558"/>
                  <a:pt x="1893" y="1556"/>
                  <a:pt x="2008" y="1513"/>
                </a:cubicBezTo>
                <a:cubicBezTo>
                  <a:pt x="2123" y="1470"/>
                  <a:pt x="2236" y="1409"/>
                  <a:pt x="2293" y="1297"/>
                </a:cubicBezTo>
                <a:cubicBezTo>
                  <a:pt x="2350" y="1185"/>
                  <a:pt x="2339" y="950"/>
                  <a:pt x="2347" y="843"/>
                </a:cubicBezTo>
                <a:cubicBezTo>
                  <a:pt x="2355" y="736"/>
                  <a:pt x="2368" y="717"/>
                  <a:pt x="2340" y="653"/>
                </a:cubicBezTo>
                <a:cubicBezTo>
                  <a:pt x="2312" y="589"/>
                  <a:pt x="2247" y="537"/>
                  <a:pt x="2177" y="456"/>
                </a:cubicBezTo>
                <a:cubicBezTo>
                  <a:pt x="2107" y="375"/>
                  <a:pt x="2016" y="235"/>
                  <a:pt x="1920" y="165"/>
                </a:cubicBezTo>
                <a:cubicBezTo>
                  <a:pt x="1824" y="95"/>
                  <a:pt x="1716" y="61"/>
                  <a:pt x="1601" y="36"/>
                </a:cubicBezTo>
                <a:cubicBezTo>
                  <a:pt x="1486" y="11"/>
                  <a:pt x="1343" y="0"/>
                  <a:pt x="1229" y="16"/>
                </a:cubicBezTo>
                <a:cubicBezTo>
                  <a:pt x="1115" y="32"/>
                  <a:pt x="1042" y="90"/>
                  <a:pt x="917" y="131"/>
                </a:cubicBezTo>
                <a:cubicBezTo>
                  <a:pt x="792" y="172"/>
                  <a:pt x="595" y="219"/>
                  <a:pt x="477" y="260"/>
                </a:cubicBezTo>
                <a:cubicBezTo>
                  <a:pt x="359" y="301"/>
                  <a:pt x="280" y="311"/>
                  <a:pt x="212" y="375"/>
                </a:cubicBezTo>
                <a:cubicBezTo>
                  <a:pt x="144" y="439"/>
                  <a:pt x="117" y="560"/>
                  <a:pt x="84" y="632"/>
                </a:cubicBezTo>
                <a:close/>
              </a:path>
            </a:pathLst>
          </a:custGeom>
          <a:solidFill>
            <a:srgbClr val="00CCFF"/>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103427" name="Group 44"/>
          <p:cNvGrpSpPr>
            <a:grpSpLocks/>
          </p:cNvGrpSpPr>
          <p:nvPr/>
        </p:nvGrpSpPr>
        <p:grpSpPr bwMode="auto">
          <a:xfrm>
            <a:off x="1195388" y="1081088"/>
            <a:ext cx="976312" cy="1460500"/>
            <a:chOff x="651" y="681"/>
            <a:chExt cx="615" cy="920"/>
          </a:xfrm>
        </p:grpSpPr>
        <p:sp>
          <p:nvSpPr>
            <p:cNvPr id="103632" name="Freeform 45"/>
            <p:cNvSpPr>
              <a:spLocks/>
            </p:cNvSpPr>
            <p:nvPr/>
          </p:nvSpPr>
          <p:spPr bwMode="auto">
            <a:xfrm>
              <a:off x="662" y="698"/>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4" h="903">
                  <a:moveTo>
                    <a:pt x="496" y="0"/>
                  </a:moveTo>
                  <a:lnTo>
                    <a:pt x="604" y="903"/>
                  </a:lnTo>
                  <a:lnTo>
                    <a:pt x="0" y="788"/>
                  </a:lnTo>
                  <a:lnTo>
                    <a:pt x="456" y="750"/>
                  </a:lnTo>
                  <a:lnTo>
                    <a:pt x="496" y="0"/>
                  </a:lnTo>
                  <a:close/>
                </a:path>
              </a:pathLst>
            </a:custGeom>
            <a:gradFill rotWithShape="1">
              <a:gsLst>
                <a:gs pos="0">
                  <a:schemeClr val="bg1"/>
                </a:gs>
                <a:gs pos="100000">
                  <a:srgbClr val="FF0000"/>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103633" name="Group 46"/>
            <p:cNvGrpSpPr>
              <a:grpSpLocks/>
            </p:cNvGrpSpPr>
            <p:nvPr/>
          </p:nvGrpSpPr>
          <p:grpSpPr bwMode="auto">
            <a:xfrm>
              <a:off x="651" y="681"/>
              <a:ext cx="500" cy="828"/>
              <a:chOff x="569" y="2954"/>
              <a:chExt cx="500" cy="828"/>
            </a:xfrm>
          </p:grpSpPr>
          <p:sp>
            <p:nvSpPr>
              <p:cNvPr id="91348" name="Rectangle 47"/>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349" name="Text Box 48"/>
              <p:cNvSpPr txBox="1">
                <a:spLocks noChangeArrowheads="1"/>
              </p:cNvSpPr>
              <p:nvPr/>
            </p:nvSpPr>
            <p:spPr bwMode="auto">
              <a:xfrm>
                <a:off x="639" y="2954"/>
                <a:ext cx="385"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en-US" sz="1600" i="0" dirty="0">
                    <a:latin typeface="Arial" charset="0"/>
                  </a:rPr>
                  <a:t>DNS</a:t>
                </a:r>
              </a:p>
              <a:p>
                <a:pPr algn="ctr">
                  <a:defRPr/>
                </a:pPr>
                <a:r>
                  <a:rPr lang="en-US" sz="1600" i="0" dirty="0">
                    <a:latin typeface="Arial" charset="0"/>
                  </a:rPr>
                  <a:t>UDP</a:t>
                </a:r>
              </a:p>
              <a:p>
                <a:pPr algn="ctr">
                  <a:defRPr/>
                </a:pPr>
                <a:r>
                  <a:rPr lang="en-US" sz="1600" i="0" dirty="0">
                    <a:latin typeface="Arial" charset="0"/>
                  </a:rPr>
                  <a:t>IP</a:t>
                </a:r>
              </a:p>
              <a:p>
                <a:pPr algn="ctr">
                  <a:defRPr/>
                </a:pPr>
                <a:r>
                  <a:rPr lang="en-US" sz="1600" i="0" dirty="0">
                    <a:latin typeface="Arial" charset="0"/>
                  </a:rPr>
                  <a:t>Eth</a:t>
                </a:r>
              </a:p>
              <a:p>
                <a:pPr algn="ctr">
                  <a:defRPr/>
                </a:pPr>
                <a:r>
                  <a:rPr lang="en-US" sz="1600" i="0" dirty="0">
                    <a:latin typeface="Arial" charset="0"/>
                  </a:rPr>
                  <a:t>Phy</a:t>
                </a:r>
              </a:p>
            </p:txBody>
          </p:sp>
          <p:sp>
            <p:nvSpPr>
              <p:cNvPr id="91350" name="Line 49"/>
              <p:cNvSpPr>
                <a:spLocks noChangeShapeType="1"/>
              </p:cNvSpPr>
              <p:nvPr/>
            </p:nvSpPr>
            <p:spPr bwMode="auto">
              <a:xfrm>
                <a:off x="578" y="3130"/>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91351" name="Line 50"/>
              <p:cNvSpPr>
                <a:spLocks noChangeShapeType="1"/>
              </p:cNvSpPr>
              <p:nvPr/>
            </p:nvSpPr>
            <p:spPr bwMode="auto">
              <a:xfrm>
                <a:off x="575" y="3289"/>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91352" name="Line 51"/>
              <p:cNvSpPr>
                <a:spLocks noChangeShapeType="1"/>
              </p:cNvSpPr>
              <p:nvPr/>
            </p:nvSpPr>
            <p:spPr bwMode="auto">
              <a:xfrm>
                <a:off x="572" y="3448"/>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91353" name="Line 52"/>
              <p:cNvSpPr>
                <a:spLocks noChangeShapeType="1"/>
              </p:cNvSpPr>
              <p:nvPr/>
            </p:nvSpPr>
            <p:spPr bwMode="auto">
              <a:xfrm>
                <a:off x="569" y="3607"/>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grpSp>
        <p:nvGrpSpPr>
          <p:cNvPr id="705589" name="Group 53"/>
          <p:cNvGrpSpPr>
            <a:grpSpLocks/>
          </p:cNvGrpSpPr>
          <p:nvPr/>
        </p:nvGrpSpPr>
        <p:grpSpPr bwMode="auto">
          <a:xfrm>
            <a:off x="520700" y="1162050"/>
            <a:ext cx="460375" cy="244475"/>
            <a:chOff x="844" y="3337"/>
            <a:chExt cx="290" cy="154"/>
          </a:xfrm>
        </p:grpSpPr>
        <p:sp>
          <p:nvSpPr>
            <p:cNvPr id="91344" name="Rectangle 54"/>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345" name="Text Box 55"/>
            <p:cNvSpPr txBox="1">
              <a:spLocks noChangeArrowheads="1"/>
            </p:cNvSpPr>
            <p:nvPr/>
          </p:nvSpPr>
          <p:spPr bwMode="auto">
            <a:xfrm>
              <a:off x="844" y="3337"/>
              <a:ext cx="28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chemeClr val="bg1"/>
                  </a:solidFill>
                  <a:latin typeface="Arial" charset="0"/>
                </a:rPr>
                <a:t>DNS</a:t>
              </a:r>
            </a:p>
          </p:txBody>
        </p:sp>
      </p:grpSp>
      <p:grpSp>
        <p:nvGrpSpPr>
          <p:cNvPr id="103429" name="Group 58"/>
          <p:cNvGrpSpPr>
            <a:grpSpLocks/>
          </p:cNvGrpSpPr>
          <p:nvPr/>
        </p:nvGrpSpPr>
        <p:grpSpPr bwMode="auto">
          <a:xfrm>
            <a:off x="460375" y="1387475"/>
            <a:ext cx="561975" cy="244475"/>
            <a:chOff x="740" y="3209"/>
            <a:chExt cx="354" cy="154"/>
          </a:xfrm>
        </p:grpSpPr>
        <p:grpSp>
          <p:nvGrpSpPr>
            <p:cNvPr id="103625" name="Group 59"/>
            <p:cNvGrpSpPr>
              <a:grpSpLocks/>
            </p:cNvGrpSpPr>
            <p:nvPr/>
          </p:nvGrpSpPr>
          <p:grpSpPr bwMode="auto">
            <a:xfrm>
              <a:off x="794" y="3209"/>
              <a:ext cx="290" cy="154"/>
              <a:chOff x="844" y="3337"/>
              <a:chExt cx="290" cy="154"/>
            </a:xfrm>
          </p:grpSpPr>
          <p:sp>
            <p:nvSpPr>
              <p:cNvPr id="91342" name="Rectangle 60"/>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343" name="Text Box 61"/>
              <p:cNvSpPr txBox="1">
                <a:spLocks noChangeArrowheads="1"/>
              </p:cNvSpPr>
              <p:nvPr/>
            </p:nvSpPr>
            <p:spPr bwMode="auto">
              <a:xfrm>
                <a:off x="844" y="3337"/>
                <a:ext cx="28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chemeClr val="bg1"/>
                    </a:solidFill>
                    <a:latin typeface="Arial" charset="0"/>
                  </a:rPr>
                  <a:t>DNS</a:t>
                </a:r>
              </a:p>
            </p:txBody>
          </p:sp>
        </p:grpSp>
        <p:sp>
          <p:nvSpPr>
            <p:cNvPr id="91340" name="Rectangle 62"/>
            <p:cNvSpPr>
              <a:spLocks noChangeArrowheads="1"/>
            </p:cNvSpPr>
            <p:nvPr/>
          </p:nvSpPr>
          <p:spPr bwMode="auto">
            <a:xfrm>
              <a:off x="750" y="3244"/>
              <a:ext cx="88" cy="8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341" name="Rectangle 63"/>
            <p:cNvSpPr>
              <a:spLocks noChangeArrowheads="1"/>
            </p:cNvSpPr>
            <p:nvPr/>
          </p:nvSpPr>
          <p:spPr bwMode="auto">
            <a:xfrm>
              <a:off x="740" y="3238"/>
              <a:ext cx="354" cy="9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grpSp>
        <p:nvGrpSpPr>
          <p:cNvPr id="103430" name="Group 64"/>
          <p:cNvGrpSpPr>
            <a:grpSpLocks/>
          </p:cNvGrpSpPr>
          <p:nvPr/>
        </p:nvGrpSpPr>
        <p:grpSpPr bwMode="auto">
          <a:xfrm>
            <a:off x="460375" y="1622425"/>
            <a:ext cx="561975" cy="244475"/>
            <a:chOff x="836" y="3305"/>
            <a:chExt cx="354" cy="154"/>
          </a:xfrm>
        </p:grpSpPr>
        <p:grpSp>
          <p:nvGrpSpPr>
            <p:cNvPr id="103619" name="Group 65"/>
            <p:cNvGrpSpPr>
              <a:grpSpLocks/>
            </p:cNvGrpSpPr>
            <p:nvPr/>
          </p:nvGrpSpPr>
          <p:grpSpPr bwMode="auto">
            <a:xfrm>
              <a:off x="890" y="3305"/>
              <a:ext cx="290" cy="154"/>
              <a:chOff x="844" y="3337"/>
              <a:chExt cx="290" cy="154"/>
            </a:xfrm>
          </p:grpSpPr>
          <p:sp>
            <p:nvSpPr>
              <p:cNvPr id="91337" name="Rectangle 66"/>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338" name="Text Box 67"/>
              <p:cNvSpPr txBox="1">
                <a:spLocks noChangeArrowheads="1"/>
              </p:cNvSpPr>
              <p:nvPr/>
            </p:nvSpPr>
            <p:spPr bwMode="auto">
              <a:xfrm>
                <a:off x="844" y="3337"/>
                <a:ext cx="28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chemeClr val="bg1"/>
                    </a:solidFill>
                    <a:latin typeface="Arial" charset="0"/>
                  </a:rPr>
                  <a:t>DNS</a:t>
                </a:r>
              </a:p>
            </p:txBody>
          </p:sp>
        </p:grpSp>
        <p:grpSp>
          <p:nvGrpSpPr>
            <p:cNvPr id="103620" name="Group 68"/>
            <p:cNvGrpSpPr>
              <a:grpSpLocks/>
            </p:cNvGrpSpPr>
            <p:nvPr/>
          </p:nvGrpSpPr>
          <p:grpSpPr bwMode="auto">
            <a:xfrm>
              <a:off x="836" y="3334"/>
              <a:ext cx="354" cy="94"/>
              <a:chOff x="836" y="3334"/>
              <a:chExt cx="354" cy="94"/>
            </a:xfrm>
          </p:grpSpPr>
          <p:sp>
            <p:nvSpPr>
              <p:cNvPr id="91335" name="Rectangle 69"/>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336" name="Rectangle 70"/>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grpSp>
      <p:grpSp>
        <p:nvGrpSpPr>
          <p:cNvPr id="103431" name="Group 71"/>
          <p:cNvGrpSpPr>
            <a:grpSpLocks/>
          </p:cNvGrpSpPr>
          <p:nvPr/>
        </p:nvGrpSpPr>
        <p:grpSpPr bwMode="auto">
          <a:xfrm>
            <a:off x="280988" y="1654175"/>
            <a:ext cx="762000" cy="177800"/>
            <a:chOff x="627" y="3377"/>
            <a:chExt cx="480" cy="112"/>
          </a:xfrm>
        </p:grpSpPr>
        <p:sp>
          <p:nvSpPr>
            <p:cNvPr id="91331" name="Rectangle 72"/>
            <p:cNvSpPr>
              <a:spLocks noChangeArrowheads="1"/>
            </p:cNvSpPr>
            <p:nvPr/>
          </p:nvSpPr>
          <p:spPr bwMode="auto">
            <a:xfrm>
              <a:off x="636" y="3388"/>
              <a:ext cx="96" cy="9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332" name="Rectangle 73"/>
            <p:cNvSpPr>
              <a:spLocks noChangeArrowheads="1"/>
            </p:cNvSpPr>
            <p:nvPr/>
          </p:nvSpPr>
          <p:spPr bwMode="auto">
            <a:xfrm>
              <a:off x="627" y="3377"/>
              <a:ext cx="480" cy="11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grpSp>
        <p:nvGrpSpPr>
          <p:cNvPr id="103432" name="Group 74"/>
          <p:cNvGrpSpPr>
            <a:grpSpLocks/>
          </p:cNvGrpSpPr>
          <p:nvPr/>
        </p:nvGrpSpPr>
        <p:grpSpPr bwMode="auto">
          <a:xfrm>
            <a:off x="85725" y="1885950"/>
            <a:ext cx="1081088" cy="244475"/>
            <a:chOff x="504" y="3523"/>
            <a:chExt cx="681" cy="154"/>
          </a:xfrm>
        </p:grpSpPr>
        <p:grpSp>
          <p:nvGrpSpPr>
            <p:cNvPr id="103604" name="Group 75"/>
            <p:cNvGrpSpPr>
              <a:grpSpLocks/>
            </p:cNvGrpSpPr>
            <p:nvPr/>
          </p:nvGrpSpPr>
          <p:grpSpPr bwMode="auto">
            <a:xfrm>
              <a:off x="623" y="3523"/>
              <a:ext cx="480" cy="154"/>
              <a:chOff x="723" y="3453"/>
              <a:chExt cx="480" cy="154"/>
            </a:xfrm>
          </p:grpSpPr>
          <p:grpSp>
            <p:nvGrpSpPr>
              <p:cNvPr id="103608" name="Group 76"/>
              <p:cNvGrpSpPr>
                <a:grpSpLocks/>
              </p:cNvGrpSpPr>
              <p:nvPr/>
            </p:nvGrpSpPr>
            <p:grpSpPr bwMode="auto">
              <a:xfrm>
                <a:off x="836" y="3453"/>
                <a:ext cx="354" cy="154"/>
                <a:chOff x="836" y="3305"/>
                <a:chExt cx="354" cy="154"/>
              </a:xfrm>
            </p:grpSpPr>
            <p:grpSp>
              <p:nvGrpSpPr>
                <p:cNvPr id="103611" name="Group 77"/>
                <p:cNvGrpSpPr>
                  <a:grpSpLocks/>
                </p:cNvGrpSpPr>
                <p:nvPr/>
              </p:nvGrpSpPr>
              <p:grpSpPr bwMode="auto">
                <a:xfrm>
                  <a:off x="890" y="3305"/>
                  <a:ext cx="290" cy="154"/>
                  <a:chOff x="844" y="3337"/>
                  <a:chExt cx="290" cy="154"/>
                </a:xfrm>
              </p:grpSpPr>
              <p:sp>
                <p:nvSpPr>
                  <p:cNvPr id="91329" name="Rectangle 78"/>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330" name="Text Box 79"/>
                  <p:cNvSpPr txBox="1">
                    <a:spLocks noChangeArrowheads="1"/>
                  </p:cNvSpPr>
                  <p:nvPr/>
                </p:nvSpPr>
                <p:spPr bwMode="auto">
                  <a:xfrm>
                    <a:off x="844" y="3337"/>
                    <a:ext cx="28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chemeClr val="bg1"/>
                        </a:solidFill>
                        <a:latin typeface="Arial" charset="0"/>
                      </a:rPr>
                      <a:t>DNS</a:t>
                    </a:r>
                  </a:p>
                </p:txBody>
              </p:sp>
            </p:grpSp>
            <p:grpSp>
              <p:nvGrpSpPr>
                <p:cNvPr id="103612" name="Group 80"/>
                <p:cNvGrpSpPr>
                  <a:grpSpLocks/>
                </p:cNvGrpSpPr>
                <p:nvPr/>
              </p:nvGrpSpPr>
              <p:grpSpPr bwMode="auto">
                <a:xfrm>
                  <a:off x="836" y="3334"/>
                  <a:ext cx="354" cy="94"/>
                  <a:chOff x="836" y="3334"/>
                  <a:chExt cx="354" cy="94"/>
                </a:xfrm>
              </p:grpSpPr>
              <p:sp>
                <p:nvSpPr>
                  <p:cNvPr id="91327" name="Rectangle 81"/>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328" name="Rectangle 82"/>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grpSp>
          <p:sp>
            <p:nvSpPr>
              <p:cNvPr id="91323" name="Rectangle 83"/>
              <p:cNvSpPr>
                <a:spLocks noChangeArrowheads="1"/>
              </p:cNvSpPr>
              <p:nvPr/>
            </p:nvSpPr>
            <p:spPr bwMode="auto">
              <a:xfrm>
                <a:off x="732" y="3484"/>
                <a:ext cx="96" cy="9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324" name="Rectangle 84"/>
              <p:cNvSpPr>
                <a:spLocks noChangeArrowheads="1"/>
              </p:cNvSpPr>
              <p:nvPr/>
            </p:nvSpPr>
            <p:spPr bwMode="auto">
              <a:xfrm>
                <a:off x="723" y="3473"/>
                <a:ext cx="480" cy="11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sp>
          <p:nvSpPr>
            <p:cNvPr id="91319" name="Rectangle 85"/>
            <p:cNvSpPr>
              <a:spLocks noChangeArrowheads="1"/>
            </p:cNvSpPr>
            <p:nvPr/>
          </p:nvSpPr>
          <p:spPr bwMode="auto">
            <a:xfrm>
              <a:off x="517" y="3545"/>
              <a:ext cx="94" cy="10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320" name="Rectangle 86"/>
            <p:cNvSpPr>
              <a:spLocks noChangeArrowheads="1"/>
            </p:cNvSpPr>
            <p:nvPr/>
          </p:nvSpPr>
          <p:spPr bwMode="auto">
            <a:xfrm>
              <a:off x="1115" y="3544"/>
              <a:ext cx="60" cy="10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321" name="Rectangle 87"/>
            <p:cNvSpPr>
              <a:spLocks noChangeArrowheads="1"/>
            </p:cNvSpPr>
            <p:nvPr/>
          </p:nvSpPr>
          <p:spPr bwMode="auto">
            <a:xfrm>
              <a:off x="504" y="3529"/>
              <a:ext cx="681"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sp>
        <p:nvSpPr>
          <p:cNvPr id="91148" name="AutoShape 88"/>
          <p:cNvSpPr>
            <a:spLocks noChangeArrowheads="1"/>
          </p:cNvSpPr>
          <p:nvPr/>
        </p:nvSpPr>
        <p:spPr bwMode="auto">
          <a:xfrm>
            <a:off x="628650" y="1162050"/>
            <a:ext cx="381000" cy="1166813"/>
          </a:xfrm>
          <a:prstGeom prst="downArrow">
            <a:avLst>
              <a:gd name="adj1" fmla="val 54167"/>
              <a:gd name="adj2" fmla="val 49170"/>
            </a:avLst>
          </a:prstGeom>
          <a:gradFill rotWithShape="1">
            <a:gsLst>
              <a:gs pos="0">
                <a:srgbClr val="FF0000">
                  <a:alpha val="25000"/>
                </a:srgbClr>
              </a:gs>
              <a:gs pos="100000">
                <a:srgbClr val="FF0000">
                  <a:alpha val="2500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nvGrpSpPr>
          <p:cNvPr id="705625" name="Group 89"/>
          <p:cNvGrpSpPr>
            <a:grpSpLocks/>
          </p:cNvGrpSpPr>
          <p:nvPr/>
        </p:nvGrpSpPr>
        <p:grpSpPr bwMode="auto">
          <a:xfrm>
            <a:off x="650875" y="2389188"/>
            <a:ext cx="1081088" cy="244475"/>
            <a:chOff x="504" y="3523"/>
            <a:chExt cx="681" cy="154"/>
          </a:xfrm>
        </p:grpSpPr>
        <p:grpSp>
          <p:nvGrpSpPr>
            <p:cNvPr id="103591" name="Group 90"/>
            <p:cNvGrpSpPr>
              <a:grpSpLocks/>
            </p:cNvGrpSpPr>
            <p:nvPr/>
          </p:nvGrpSpPr>
          <p:grpSpPr bwMode="auto">
            <a:xfrm>
              <a:off x="623" y="3523"/>
              <a:ext cx="480" cy="154"/>
              <a:chOff x="723" y="3453"/>
              <a:chExt cx="480" cy="154"/>
            </a:xfrm>
          </p:grpSpPr>
          <p:grpSp>
            <p:nvGrpSpPr>
              <p:cNvPr id="103595" name="Group 91"/>
              <p:cNvGrpSpPr>
                <a:grpSpLocks/>
              </p:cNvGrpSpPr>
              <p:nvPr/>
            </p:nvGrpSpPr>
            <p:grpSpPr bwMode="auto">
              <a:xfrm>
                <a:off x="836" y="3453"/>
                <a:ext cx="354" cy="154"/>
                <a:chOff x="836" y="3305"/>
                <a:chExt cx="354" cy="154"/>
              </a:xfrm>
            </p:grpSpPr>
            <p:grpSp>
              <p:nvGrpSpPr>
                <p:cNvPr id="103598" name="Group 92"/>
                <p:cNvGrpSpPr>
                  <a:grpSpLocks/>
                </p:cNvGrpSpPr>
                <p:nvPr/>
              </p:nvGrpSpPr>
              <p:grpSpPr bwMode="auto">
                <a:xfrm>
                  <a:off x="890" y="3305"/>
                  <a:ext cx="290" cy="154"/>
                  <a:chOff x="844" y="3337"/>
                  <a:chExt cx="290" cy="154"/>
                </a:xfrm>
              </p:grpSpPr>
              <p:sp>
                <p:nvSpPr>
                  <p:cNvPr id="91316" name="Rectangle 93"/>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317" name="Text Box 94"/>
                  <p:cNvSpPr txBox="1">
                    <a:spLocks noChangeArrowheads="1"/>
                  </p:cNvSpPr>
                  <p:nvPr/>
                </p:nvSpPr>
                <p:spPr bwMode="auto">
                  <a:xfrm>
                    <a:off x="844" y="3337"/>
                    <a:ext cx="28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chemeClr val="bg1"/>
                        </a:solidFill>
                        <a:latin typeface="Arial" charset="0"/>
                      </a:rPr>
                      <a:t>DNS</a:t>
                    </a:r>
                  </a:p>
                </p:txBody>
              </p:sp>
            </p:grpSp>
            <p:grpSp>
              <p:nvGrpSpPr>
                <p:cNvPr id="103599" name="Group 95"/>
                <p:cNvGrpSpPr>
                  <a:grpSpLocks/>
                </p:cNvGrpSpPr>
                <p:nvPr/>
              </p:nvGrpSpPr>
              <p:grpSpPr bwMode="auto">
                <a:xfrm>
                  <a:off x="836" y="3334"/>
                  <a:ext cx="354" cy="94"/>
                  <a:chOff x="836" y="3334"/>
                  <a:chExt cx="354" cy="94"/>
                </a:xfrm>
              </p:grpSpPr>
              <p:sp>
                <p:nvSpPr>
                  <p:cNvPr id="91314" name="Rectangle 96"/>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315" name="Rectangle 97"/>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grpSp>
          <p:sp>
            <p:nvSpPr>
              <p:cNvPr id="91310" name="Rectangle 98"/>
              <p:cNvSpPr>
                <a:spLocks noChangeArrowheads="1"/>
              </p:cNvSpPr>
              <p:nvPr/>
            </p:nvSpPr>
            <p:spPr bwMode="auto">
              <a:xfrm>
                <a:off x="732" y="3484"/>
                <a:ext cx="96" cy="9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311" name="Rectangle 99"/>
              <p:cNvSpPr>
                <a:spLocks noChangeArrowheads="1"/>
              </p:cNvSpPr>
              <p:nvPr/>
            </p:nvSpPr>
            <p:spPr bwMode="auto">
              <a:xfrm>
                <a:off x="723" y="3473"/>
                <a:ext cx="480" cy="11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sp>
          <p:nvSpPr>
            <p:cNvPr id="91306" name="Rectangle 100"/>
            <p:cNvSpPr>
              <a:spLocks noChangeArrowheads="1"/>
            </p:cNvSpPr>
            <p:nvPr/>
          </p:nvSpPr>
          <p:spPr bwMode="auto">
            <a:xfrm>
              <a:off x="517" y="3545"/>
              <a:ext cx="94" cy="10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307" name="Rectangle 101"/>
            <p:cNvSpPr>
              <a:spLocks noChangeArrowheads="1"/>
            </p:cNvSpPr>
            <p:nvPr/>
          </p:nvSpPr>
          <p:spPr bwMode="auto">
            <a:xfrm>
              <a:off x="1115" y="3544"/>
              <a:ext cx="60" cy="10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308" name="Rectangle 102"/>
            <p:cNvSpPr>
              <a:spLocks noChangeArrowheads="1"/>
            </p:cNvSpPr>
            <p:nvPr/>
          </p:nvSpPr>
          <p:spPr bwMode="auto">
            <a:xfrm>
              <a:off x="504" y="3529"/>
              <a:ext cx="681"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sp>
        <p:nvSpPr>
          <p:cNvPr id="705639" name="Rectangle 103"/>
          <p:cNvSpPr>
            <a:spLocks noChangeArrowheads="1"/>
          </p:cNvSpPr>
          <p:nvPr/>
        </p:nvSpPr>
        <p:spPr bwMode="auto">
          <a:xfrm>
            <a:off x="549275" y="4376738"/>
            <a:ext cx="3892550" cy="1306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rgbClr val="000099"/>
              </a:buClr>
              <a:buSzPct val="100000"/>
              <a:buFont typeface="Wingdings" charset="2"/>
              <a:buChar char="§"/>
              <a:defRPr/>
            </a:pPr>
            <a:r>
              <a:rPr lang="en-US" sz="2200" dirty="0">
                <a:latin typeface="+mn-lt"/>
                <a:ea typeface="+mn-ea"/>
              </a:rPr>
              <a:t>IP datagram containing DNS query forwarded via LAN switch from client to 1</a:t>
            </a:r>
            <a:r>
              <a:rPr lang="en-US" sz="2200" baseline="30000" dirty="0">
                <a:latin typeface="+mn-lt"/>
                <a:ea typeface="+mn-ea"/>
              </a:rPr>
              <a:t>st</a:t>
            </a:r>
            <a:r>
              <a:rPr lang="en-US" sz="2200" dirty="0">
                <a:latin typeface="+mn-lt"/>
                <a:ea typeface="+mn-ea"/>
              </a:rPr>
              <a:t> hop router</a:t>
            </a:r>
          </a:p>
        </p:txBody>
      </p:sp>
      <p:sp>
        <p:nvSpPr>
          <p:cNvPr id="705640" name="Rectangle 104"/>
          <p:cNvSpPr>
            <a:spLocks noChangeArrowheads="1"/>
          </p:cNvSpPr>
          <p:nvPr/>
        </p:nvSpPr>
        <p:spPr bwMode="auto">
          <a:xfrm>
            <a:off x="4643438" y="3417888"/>
            <a:ext cx="4386262" cy="156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rgbClr val="000090"/>
              </a:buClr>
              <a:buSzPct val="100000"/>
              <a:buFont typeface="Wingdings" charset="2"/>
              <a:buChar char="§"/>
              <a:defRPr/>
            </a:pPr>
            <a:r>
              <a:rPr lang="en-US" sz="2200" dirty="0">
                <a:latin typeface="+mn-lt"/>
                <a:ea typeface="+mn-ea"/>
              </a:rPr>
              <a:t>IP datagram forwarded from campus network into Comcast network, routed (tables created by </a:t>
            </a:r>
            <a:r>
              <a:rPr lang="en-US" sz="2200" dirty="0">
                <a:solidFill>
                  <a:srgbClr val="C00000"/>
                </a:solidFill>
                <a:latin typeface="+mn-lt"/>
                <a:ea typeface="+mn-ea"/>
              </a:rPr>
              <a:t>RIP, OSPF, IS-IS </a:t>
            </a:r>
            <a:r>
              <a:rPr lang="en-US" sz="2200" dirty="0">
                <a:latin typeface="+mn-lt"/>
                <a:ea typeface="+mn-ea"/>
              </a:rPr>
              <a:t>and/or </a:t>
            </a:r>
            <a:r>
              <a:rPr lang="en-US" sz="2200" dirty="0">
                <a:solidFill>
                  <a:srgbClr val="C00000"/>
                </a:solidFill>
                <a:latin typeface="+mn-lt"/>
                <a:ea typeface="+mn-ea"/>
              </a:rPr>
              <a:t>BGP</a:t>
            </a:r>
            <a:r>
              <a:rPr lang="en-US" sz="2200" dirty="0">
                <a:latin typeface="+mn-lt"/>
                <a:ea typeface="+mn-ea"/>
              </a:rPr>
              <a:t> routing protocols) to DNS server</a:t>
            </a:r>
          </a:p>
        </p:txBody>
      </p:sp>
      <p:sp>
        <p:nvSpPr>
          <p:cNvPr id="705641" name="Rectangle 105"/>
          <p:cNvSpPr>
            <a:spLocks noChangeArrowheads="1"/>
          </p:cNvSpPr>
          <p:nvPr/>
        </p:nvSpPr>
        <p:spPr bwMode="auto">
          <a:xfrm>
            <a:off x="4657725" y="5297488"/>
            <a:ext cx="3802063" cy="129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nSpc>
                <a:spcPct val="90000"/>
              </a:lnSpc>
              <a:buClr>
                <a:srgbClr val="000090"/>
              </a:buClr>
              <a:buFont typeface="Wingdings" charset="2"/>
              <a:buChar char="§"/>
              <a:defRPr/>
            </a:pPr>
            <a:r>
              <a:rPr lang="en-US" altLang="en-US" sz="2200">
                <a:latin typeface="Gill Sans MT" charset="0"/>
              </a:rPr>
              <a:t>demux</a:t>
            </a:r>
            <a:r>
              <a:rPr lang="en-US" altLang="ja-JP" sz="2200">
                <a:latin typeface="Gill Sans MT" charset="0"/>
              </a:rPr>
              <a:t>ed to DNS server</a:t>
            </a:r>
          </a:p>
          <a:p>
            <a:pPr>
              <a:lnSpc>
                <a:spcPct val="90000"/>
              </a:lnSpc>
              <a:buClr>
                <a:srgbClr val="000090"/>
              </a:buClr>
              <a:buFont typeface="Wingdings" charset="2"/>
              <a:buChar char="§"/>
              <a:defRPr/>
            </a:pPr>
            <a:r>
              <a:rPr lang="en-US" altLang="en-US" sz="2200">
                <a:latin typeface="Gill Sans MT" charset="0"/>
              </a:rPr>
              <a:t>DNS server replies to client with IP address of www.google.com </a:t>
            </a:r>
          </a:p>
        </p:txBody>
      </p:sp>
      <p:grpSp>
        <p:nvGrpSpPr>
          <p:cNvPr id="103438" name="Group 4"/>
          <p:cNvGrpSpPr>
            <a:grpSpLocks/>
          </p:cNvGrpSpPr>
          <p:nvPr/>
        </p:nvGrpSpPr>
        <p:grpSpPr bwMode="auto">
          <a:xfrm>
            <a:off x="5173663" y="2041525"/>
            <a:ext cx="757237" cy="379413"/>
            <a:chOff x="2466" y="2026"/>
            <a:chExt cx="477" cy="282"/>
          </a:xfrm>
        </p:grpSpPr>
        <p:sp>
          <p:nvSpPr>
            <p:cNvPr id="103577" name="Oval 5"/>
            <p:cNvSpPr>
              <a:spLocks noChangeArrowheads="1"/>
            </p:cNvSpPr>
            <p:nvPr/>
          </p:nvSpPr>
          <p:spPr bwMode="auto">
            <a:xfrm>
              <a:off x="2466" y="2168"/>
              <a:ext cx="476" cy="14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latin typeface="Arial" charset="0"/>
              </a:endParaRPr>
            </a:p>
          </p:txBody>
        </p:sp>
        <p:sp>
          <p:nvSpPr>
            <p:cNvPr id="103578" name="Line 6"/>
            <p:cNvSpPr>
              <a:spLocks noChangeShapeType="1"/>
            </p:cNvSpPr>
            <p:nvPr/>
          </p:nvSpPr>
          <p:spPr bwMode="auto">
            <a:xfrm>
              <a:off x="2470" y="2125"/>
              <a:ext cx="1" cy="8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79" name="Rectangle 7"/>
            <p:cNvSpPr>
              <a:spLocks noChangeArrowheads="1"/>
            </p:cNvSpPr>
            <p:nvPr/>
          </p:nvSpPr>
          <p:spPr bwMode="auto">
            <a:xfrm>
              <a:off x="2470" y="2125"/>
              <a:ext cx="472" cy="111"/>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03580" name="Oval 8"/>
            <p:cNvSpPr>
              <a:spLocks noChangeArrowheads="1"/>
            </p:cNvSpPr>
            <p:nvPr/>
          </p:nvSpPr>
          <p:spPr bwMode="auto">
            <a:xfrm>
              <a:off x="2466" y="2026"/>
              <a:ext cx="476" cy="16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latin typeface="Arial" charset="0"/>
              </a:endParaRPr>
            </a:p>
          </p:txBody>
        </p:sp>
        <p:grpSp>
          <p:nvGrpSpPr>
            <p:cNvPr id="103581" name="Group 9"/>
            <p:cNvGrpSpPr>
              <a:grpSpLocks/>
            </p:cNvGrpSpPr>
            <p:nvPr/>
          </p:nvGrpSpPr>
          <p:grpSpPr bwMode="auto">
            <a:xfrm>
              <a:off x="2581" y="2061"/>
              <a:ext cx="236" cy="94"/>
              <a:chOff x="2848" y="848"/>
              <a:chExt cx="140" cy="98"/>
            </a:xfrm>
          </p:grpSpPr>
          <p:sp>
            <p:nvSpPr>
              <p:cNvPr id="103588" name="Line 10"/>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89" name="Line 11"/>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90" name="Line 12"/>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3582" name="Group 13"/>
            <p:cNvGrpSpPr>
              <a:grpSpLocks/>
            </p:cNvGrpSpPr>
            <p:nvPr/>
          </p:nvGrpSpPr>
          <p:grpSpPr bwMode="auto">
            <a:xfrm flipV="1">
              <a:off x="2581" y="2060"/>
              <a:ext cx="236" cy="94"/>
              <a:chOff x="2848" y="848"/>
              <a:chExt cx="140" cy="98"/>
            </a:xfrm>
          </p:grpSpPr>
          <p:sp>
            <p:nvSpPr>
              <p:cNvPr id="103585" name="Line 14"/>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86" name="Line 15"/>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87" name="Line 16"/>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03583" name="Line 17"/>
            <p:cNvSpPr>
              <a:spLocks noChangeShapeType="1"/>
            </p:cNvSpPr>
            <p:nvPr/>
          </p:nvSpPr>
          <p:spPr bwMode="auto">
            <a:xfrm flipH="1">
              <a:off x="2942" y="2109"/>
              <a:ext cx="1" cy="12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84" name="Line 18"/>
            <p:cNvSpPr>
              <a:spLocks noChangeShapeType="1"/>
            </p:cNvSpPr>
            <p:nvPr/>
          </p:nvSpPr>
          <p:spPr bwMode="auto">
            <a:xfrm flipH="1">
              <a:off x="2466" y="2117"/>
              <a:ext cx="1" cy="12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3439" name="Group 19"/>
          <p:cNvGrpSpPr>
            <a:grpSpLocks/>
          </p:cNvGrpSpPr>
          <p:nvPr/>
        </p:nvGrpSpPr>
        <p:grpSpPr bwMode="auto">
          <a:xfrm>
            <a:off x="6538913" y="1787525"/>
            <a:ext cx="757237" cy="379413"/>
            <a:chOff x="2466" y="2026"/>
            <a:chExt cx="477" cy="282"/>
          </a:xfrm>
        </p:grpSpPr>
        <p:sp>
          <p:nvSpPr>
            <p:cNvPr id="103563" name="Oval 20"/>
            <p:cNvSpPr>
              <a:spLocks noChangeArrowheads="1"/>
            </p:cNvSpPr>
            <p:nvPr/>
          </p:nvSpPr>
          <p:spPr bwMode="auto">
            <a:xfrm>
              <a:off x="2466" y="2168"/>
              <a:ext cx="476" cy="14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latin typeface="Arial" charset="0"/>
              </a:endParaRPr>
            </a:p>
          </p:txBody>
        </p:sp>
        <p:sp>
          <p:nvSpPr>
            <p:cNvPr id="103564" name="Line 21"/>
            <p:cNvSpPr>
              <a:spLocks noChangeShapeType="1"/>
            </p:cNvSpPr>
            <p:nvPr/>
          </p:nvSpPr>
          <p:spPr bwMode="auto">
            <a:xfrm>
              <a:off x="2470" y="2125"/>
              <a:ext cx="1" cy="8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65" name="Rectangle 22"/>
            <p:cNvSpPr>
              <a:spLocks noChangeArrowheads="1"/>
            </p:cNvSpPr>
            <p:nvPr/>
          </p:nvSpPr>
          <p:spPr bwMode="auto">
            <a:xfrm>
              <a:off x="2470" y="2125"/>
              <a:ext cx="472" cy="111"/>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03566" name="Oval 23"/>
            <p:cNvSpPr>
              <a:spLocks noChangeArrowheads="1"/>
            </p:cNvSpPr>
            <p:nvPr/>
          </p:nvSpPr>
          <p:spPr bwMode="auto">
            <a:xfrm>
              <a:off x="2466" y="2026"/>
              <a:ext cx="476" cy="16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latin typeface="Arial" charset="0"/>
              </a:endParaRPr>
            </a:p>
          </p:txBody>
        </p:sp>
        <p:grpSp>
          <p:nvGrpSpPr>
            <p:cNvPr id="103567" name="Group 24"/>
            <p:cNvGrpSpPr>
              <a:grpSpLocks/>
            </p:cNvGrpSpPr>
            <p:nvPr/>
          </p:nvGrpSpPr>
          <p:grpSpPr bwMode="auto">
            <a:xfrm>
              <a:off x="2581" y="2061"/>
              <a:ext cx="236" cy="94"/>
              <a:chOff x="2848" y="848"/>
              <a:chExt cx="140" cy="98"/>
            </a:xfrm>
          </p:grpSpPr>
          <p:sp>
            <p:nvSpPr>
              <p:cNvPr id="103574" name="Line 25"/>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75" name="Line 26"/>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76" name="Line 27"/>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3568" name="Group 28"/>
            <p:cNvGrpSpPr>
              <a:grpSpLocks/>
            </p:cNvGrpSpPr>
            <p:nvPr/>
          </p:nvGrpSpPr>
          <p:grpSpPr bwMode="auto">
            <a:xfrm flipV="1">
              <a:off x="2581" y="2060"/>
              <a:ext cx="236" cy="94"/>
              <a:chOff x="2848" y="848"/>
              <a:chExt cx="140" cy="98"/>
            </a:xfrm>
          </p:grpSpPr>
          <p:sp>
            <p:nvSpPr>
              <p:cNvPr id="103571" name="Line 29"/>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72" name="Line 30"/>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73" name="Line 31"/>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03569" name="Line 32"/>
            <p:cNvSpPr>
              <a:spLocks noChangeShapeType="1"/>
            </p:cNvSpPr>
            <p:nvPr/>
          </p:nvSpPr>
          <p:spPr bwMode="auto">
            <a:xfrm flipH="1">
              <a:off x="2942" y="2109"/>
              <a:ext cx="1" cy="12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70" name="Line 33"/>
            <p:cNvSpPr>
              <a:spLocks noChangeShapeType="1"/>
            </p:cNvSpPr>
            <p:nvPr/>
          </p:nvSpPr>
          <p:spPr bwMode="auto">
            <a:xfrm flipH="1">
              <a:off x="2466" y="2117"/>
              <a:ext cx="1" cy="12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03440" name="Text Box 34"/>
          <p:cNvSpPr txBox="1">
            <a:spLocks noChangeArrowheads="1"/>
          </p:cNvSpPr>
          <p:nvPr/>
        </p:nvSpPr>
        <p:spPr bwMode="auto">
          <a:xfrm>
            <a:off x="5335588" y="2511425"/>
            <a:ext cx="18113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600">
                <a:solidFill>
                  <a:srgbClr val="000000"/>
                </a:solidFill>
                <a:latin typeface="Arial" charset="0"/>
              </a:rPr>
              <a:t>Comcast network </a:t>
            </a:r>
          </a:p>
          <a:p>
            <a:pPr eaLnBrk="1" hangingPunct="1">
              <a:spcBef>
                <a:spcPct val="0"/>
              </a:spcBef>
              <a:buFontTx/>
              <a:buNone/>
            </a:pPr>
            <a:r>
              <a:rPr lang="en-US" altLang="en-US" sz="1600">
                <a:solidFill>
                  <a:srgbClr val="000000"/>
                </a:solidFill>
                <a:latin typeface="Arial" charset="0"/>
              </a:rPr>
              <a:t>68.80.0.0/13</a:t>
            </a:r>
          </a:p>
        </p:txBody>
      </p:sp>
      <p:grpSp>
        <p:nvGrpSpPr>
          <p:cNvPr id="103441" name="Group 69"/>
          <p:cNvGrpSpPr>
            <a:grpSpLocks/>
          </p:cNvGrpSpPr>
          <p:nvPr/>
        </p:nvGrpSpPr>
        <p:grpSpPr bwMode="auto">
          <a:xfrm>
            <a:off x="7196138" y="2703513"/>
            <a:ext cx="757237" cy="379412"/>
            <a:chOff x="2466" y="2026"/>
            <a:chExt cx="477" cy="282"/>
          </a:xfrm>
        </p:grpSpPr>
        <p:sp>
          <p:nvSpPr>
            <p:cNvPr id="103549" name="Oval 70"/>
            <p:cNvSpPr>
              <a:spLocks noChangeArrowheads="1"/>
            </p:cNvSpPr>
            <p:nvPr/>
          </p:nvSpPr>
          <p:spPr bwMode="auto">
            <a:xfrm>
              <a:off x="2466" y="2168"/>
              <a:ext cx="476" cy="14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latin typeface="Arial" charset="0"/>
              </a:endParaRPr>
            </a:p>
          </p:txBody>
        </p:sp>
        <p:sp>
          <p:nvSpPr>
            <p:cNvPr id="103550" name="Line 71"/>
            <p:cNvSpPr>
              <a:spLocks noChangeShapeType="1"/>
            </p:cNvSpPr>
            <p:nvPr/>
          </p:nvSpPr>
          <p:spPr bwMode="auto">
            <a:xfrm>
              <a:off x="2470" y="2125"/>
              <a:ext cx="1" cy="8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51" name="Rectangle 72"/>
            <p:cNvSpPr>
              <a:spLocks noChangeArrowheads="1"/>
            </p:cNvSpPr>
            <p:nvPr/>
          </p:nvSpPr>
          <p:spPr bwMode="auto">
            <a:xfrm>
              <a:off x="2470" y="2125"/>
              <a:ext cx="472" cy="111"/>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03552" name="Oval 73"/>
            <p:cNvSpPr>
              <a:spLocks noChangeArrowheads="1"/>
            </p:cNvSpPr>
            <p:nvPr/>
          </p:nvSpPr>
          <p:spPr bwMode="auto">
            <a:xfrm>
              <a:off x="2466" y="2026"/>
              <a:ext cx="476" cy="16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latin typeface="Arial" charset="0"/>
              </a:endParaRPr>
            </a:p>
          </p:txBody>
        </p:sp>
        <p:grpSp>
          <p:nvGrpSpPr>
            <p:cNvPr id="103553" name="Group 74"/>
            <p:cNvGrpSpPr>
              <a:grpSpLocks/>
            </p:cNvGrpSpPr>
            <p:nvPr/>
          </p:nvGrpSpPr>
          <p:grpSpPr bwMode="auto">
            <a:xfrm>
              <a:off x="2581" y="2061"/>
              <a:ext cx="236" cy="94"/>
              <a:chOff x="2848" y="848"/>
              <a:chExt cx="140" cy="98"/>
            </a:xfrm>
          </p:grpSpPr>
          <p:sp>
            <p:nvSpPr>
              <p:cNvPr id="103560" name="Line 75"/>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61" name="Line 76"/>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62" name="Line 77"/>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3554" name="Group 78"/>
            <p:cNvGrpSpPr>
              <a:grpSpLocks/>
            </p:cNvGrpSpPr>
            <p:nvPr/>
          </p:nvGrpSpPr>
          <p:grpSpPr bwMode="auto">
            <a:xfrm flipV="1">
              <a:off x="2581" y="2060"/>
              <a:ext cx="236" cy="94"/>
              <a:chOff x="2848" y="848"/>
              <a:chExt cx="140" cy="98"/>
            </a:xfrm>
          </p:grpSpPr>
          <p:sp>
            <p:nvSpPr>
              <p:cNvPr id="103557" name="Line 79"/>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58" name="Line 80"/>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59" name="Line 81"/>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03555" name="Line 82"/>
            <p:cNvSpPr>
              <a:spLocks noChangeShapeType="1"/>
            </p:cNvSpPr>
            <p:nvPr/>
          </p:nvSpPr>
          <p:spPr bwMode="auto">
            <a:xfrm flipH="1">
              <a:off x="2942" y="2109"/>
              <a:ext cx="1" cy="12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56" name="Line 83"/>
            <p:cNvSpPr>
              <a:spLocks noChangeShapeType="1"/>
            </p:cNvSpPr>
            <p:nvPr/>
          </p:nvSpPr>
          <p:spPr bwMode="auto">
            <a:xfrm flipH="1">
              <a:off x="2466" y="2117"/>
              <a:ext cx="1" cy="12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03442" name="Line 93"/>
          <p:cNvSpPr>
            <a:spLocks noChangeShapeType="1"/>
          </p:cNvSpPr>
          <p:nvPr/>
        </p:nvSpPr>
        <p:spPr bwMode="auto">
          <a:xfrm flipH="1">
            <a:off x="6915150" y="1528763"/>
            <a:ext cx="260350" cy="2587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43" name="Text Box 139"/>
          <p:cNvSpPr txBox="1">
            <a:spLocks noChangeArrowheads="1"/>
          </p:cNvSpPr>
          <p:nvPr/>
        </p:nvSpPr>
        <p:spPr bwMode="auto">
          <a:xfrm>
            <a:off x="7367588" y="746125"/>
            <a:ext cx="12334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600">
                <a:solidFill>
                  <a:srgbClr val="000000"/>
                </a:solidFill>
                <a:latin typeface="Arial" charset="0"/>
              </a:rPr>
              <a:t>DNS server</a:t>
            </a:r>
          </a:p>
          <a:p>
            <a:pPr eaLnBrk="1" hangingPunct="1">
              <a:spcBef>
                <a:spcPct val="0"/>
              </a:spcBef>
              <a:buFontTx/>
              <a:buNone/>
            </a:pPr>
            <a:endParaRPr lang="en-US" altLang="en-US" sz="1600">
              <a:solidFill>
                <a:srgbClr val="000000"/>
              </a:solidFill>
              <a:latin typeface="Arial" charset="0"/>
            </a:endParaRPr>
          </a:p>
        </p:txBody>
      </p:sp>
      <p:grpSp>
        <p:nvGrpSpPr>
          <p:cNvPr id="103444" name="Group 166"/>
          <p:cNvGrpSpPr>
            <a:grpSpLocks/>
          </p:cNvGrpSpPr>
          <p:nvPr/>
        </p:nvGrpSpPr>
        <p:grpSpPr bwMode="auto">
          <a:xfrm>
            <a:off x="3795713" y="2409825"/>
            <a:ext cx="1576387" cy="1287463"/>
            <a:chOff x="3228" y="1776"/>
            <a:chExt cx="252" cy="96"/>
          </a:xfrm>
        </p:grpSpPr>
        <p:sp>
          <p:nvSpPr>
            <p:cNvPr id="103547" name="Line 164"/>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48" name="Line 165"/>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3445" name="Group 167"/>
          <p:cNvGrpSpPr>
            <a:grpSpLocks/>
          </p:cNvGrpSpPr>
          <p:nvPr/>
        </p:nvGrpSpPr>
        <p:grpSpPr bwMode="auto">
          <a:xfrm flipH="1">
            <a:off x="5600700" y="2424113"/>
            <a:ext cx="400050" cy="152400"/>
            <a:chOff x="3228" y="1776"/>
            <a:chExt cx="252" cy="96"/>
          </a:xfrm>
        </p:grpSpPr>
        <p:sp>
          <p:nvSpPr>
            <p:cNvPr id="103545" name="Line 168"/>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46" name="Line 169"/>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3446" name="Group 170"/>
          <p:cNvGrpSpPr>
            <a:grpSpLocks/>
          </p:cNvGrpSpPr>
          <p:nvPr/>
        </p:nvGrpSpPr>
        <p:grpSpPr bwMode="auto">
          <a:xfrm flipH="1" flipV="1">
            <a:off x="5753100" y="1900238"/>
            <a:ext cx="400050" cy="152400"/>
            <a:chOff x="3228" y="1776"/>
            <a:chExt cx="252" cy="96"/>
          </a:xfrm>
        </p:grpSpPr>
        <p:sp>
          <p:nvSpPr>
            <p:cNvPr id="103543" name="Line 171"/>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44" name="Line 172"/>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3447" name="Group 173"/>
          <p:cNvGrpSpPr>
            <a:grpSpLocks/>
          </p:cNvGrpSpPr>
          <p:nvPr/>
        </p:nvGrpSpPr>
        <p:grpSpPr bwMode="auto">
          <a:xfrm flipH="1" flipV="1">
            <a:off x="7853363" y="2590800"/>
            <a:ext cx="400050" cy="152400"/>
            <a:chOff x="3228" y="1776"/>
            <a:chExt cx="252" cy="96"/>
          </a:xfrm>
        </p:grpSpPr>
        <p:sp>
          <p:nvSpPr>
            <p:cNvPr id="103541" name="Line 174"/>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42" name="Line 175"/>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3448" name="Group 176"/>
          <p:cNvGrpSpPr>
            <a:grpSpLocks/>
          </p:cNvGrpSpPr>
          <p:nvPr/>
        </p:nvGrpSpPr>
        <p:grpSpPr bwMode="auto">
          <a:xfrm flipV="1">
            <a:off x="7029450" y="2609850"/>
            <a:ext cx="295275" cy="114300"/>
            <a:chOff x="3228" y="1776"/>
            <a:chExt cx="252" cy="96"/>
          </a:xfrm>
        </p:grpSpPr>
        <p:sp>
          <p:nvSpPr>
            <p:cNvPr id="103539" name="Line 177"/>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40" name="Line 178"/>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3449" name="Group 179"/>
          <p:cNvGrpSpPr>
            <a:grpSpLocks/>
          </p:cNvGrpSpPr>
          <p:nvPr/>
        </p:nvGrpSpPr>
        <p:grpSpPr bwMode="auto">
          <a:xfrm rot="409689" flipH="1" flipV="1">
            <a:off x="7300913" y="1952625"/>
            <a:ext cx="452437" cy="57150"/>
            <a:chOff x="3228" y="1776"/>
            <a:chExt cx="252" cy="96"/>
          </a:xfrm>
        </p:grpSpPr>
        <p:sp>
          <p:nvSpPr>
            <p:cNvPr id="103537" name="Line 180"/>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38" name="Line 181"/>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3450" name="Group 182"/>
          <p:cNvGrpSpPr>
            <a:grpSpLocks/>
          </p:cNvGrpSpPr>
          <p:nvPr/>
        </p:nvGrpSpPr>
        <p:grpSpPr bwMode="auto">
          <a:xfrm>
            <a:off x="6443663" y="2157413"/>
            <a:ext cx="295275" cy="114300"/>
            <a:chOff x="3228" y="1776"/>
            <a:chExt cx="252" cy="96"/>
          </a:xfrm>
        </p:grpSpPr>
        <p:sp>
          <p:nvSpPr>
            <p:cNvPr id="103535" name="Line 183"/>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36" name="Line 184"/>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3451" name="Group 185"/>
          <p:cNvGrpSpPr>
            <a:grpSpLocks/>
          </p:cNvGrpSpPr>
          <p:nvPr/>
        </p:nvGrpSpPr>
        <p:grpSpPr bwMode="auto">
          <a:xfrm flipH="1">
            <a:off x="7081838" y="2157413"/>
            <a:ext cx="295275" cy="114300"/>
            <a:chOff x="3228" y="1776"/>
            <a:chExt cx="252" cy="96"/>
          </a:xfrm>
        </p:grpSpPr>
        <p:sp>
          <p:nvSpPr>
            <p:cNvPr id="103533" name="Line 186"/>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34" name="Line 187"/>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05723" name="Group 187"/>
          <p:cNvGrpSpPr>
            <a:grpSpLocks/>
          </p:cNvGrpSpPr>
          <p:nvPr/>
        </p:nvGrpSpPr>
        <p:grpSpPr bwMode="auto">
          <a:xfrm>
            <a:off x="5980113" y="438150"/>
            <a:ext cx="1316037" cy="1314450"/>
            <a:chOff x="931" y="1941"/>
            <a:chExt cx="829" cy="828"/>
          </a:xfrm>
        </p:grpSpPr>
        <p:sp>
          <p:nvSpPr>
            <p:cNvPr id="103525" name="Freeform 188"/>
            <p:cNvSpPr>
              <a:spLocks/>
            </p:cNvSpPr>
            <p:nvPr/>
          </p:nvSpPr>
          <p:spPr bwMode="auto">
            <a:xfrm>
              <a:off x="1424" y="1965"/>
              <a:ext cx="336" cy="801"/>
            </a:xfrm>
            <a:custGeom>
              <a:avLst/>
              <a:gdLst>
                <a:gd name="T0" fmla="*/ 1 w 551"/>
                <a:gd name="T1" fmla="*/ 0 h 801"/>
                <a:gd name="T2" fmla="*/ 1 w 551"/>
                <a:gd name="T3" fmla="*/ 402 h 801"/>
                <a:gd name="T4" fmla="*/ 1 w 551"/>
                <a:gd name="T5" fmla="*/ 801 h 801"/>
                <a:gd name="T6" fmla="*/ 1 w 551"/>
                <a:gd name="T7" fmla="*/ 535 h 801"/>
                <a:gd name="T8" fmla="*/ 0 w 551"/>
                <a:gd name="T9" fmla="*/ 371 h 801"/>
                <a:gd name="T10" fmla="*/ 1 w 551"/>
                <a:gd name="T11" fmla="*/ 0 h 8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1" h="801">
                  <a:moveTo>
                    <a:pt x="14" y="0"/>
                  </a:moveTo>
                  <a:lnTo>
                    <a:pt x="551" y="402"/>
                  </a:lnTo>
                  <a:lnTo>
                    <a:pt x="6" y="801"/>
                  </a:lnTo>
                  <a:lnTo>
                    <a:pt x="13" y="535"/>
                  </a:lnTo>
                  <a:lnTo>
                    <a:pt x="0" y="371"/>
                  </a:lnTo>
                  <a:lnTo>
                    <a:pt x="14" y="0"/>
                  </a:lnTo>
                  <a:close/>
                </a:path>
              </a:pathLst>
            </a:custGeom>
            <a:gradFill rotWithShape="1">
              <a:gsLst>
                <a:gs pos="0">
                  <a:schemeClr val="bg1"/>
                </a:gs>
                <a:gs pos="100000">
                  <a:srgbClr val="FF0000"/>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103526" name="Group 189"/>
            <p:cNvGrpSpPr>
              <a:grpSpLocks/>
            </p:cNvGrpSpPr>
            <p:nvPr/>
          </p:nvGrpSpPr>
          <p:grpSpPr bwMode="auto">
            <a:xfrm>
              <a:off x="931" y="1941"/>
              <a:ext cx="500" cy="828"/>
              <a:chOff x="569" y="2954"/>
              <a:chExt cx="500" cy="828"/>
            </a:xfrm>
          </p:grpSpPr>
          <p:sp>
            <p:nvSpPr>
              <p:cNvPr id="91241" name="Rectangle 190"/>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242" name="Text Box 191"/>
              <p:cNvSpPr txBox="1">
                <a:spLocks noChangeArrowheads="1"/>
              </p:cNvSpPr>
              <p:nvPr/>
            </p:nvSpPr>
            <p:spPr bwMode="auto">
              <a:xfrm>
                <a:off x="639" y="2954"/>
                <a:ext cx="385"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en-US" sz="1600" i="0" dirty="0">
                    <a:latin typeface="Arial" charset="0"/>
                  </a:rPr>
                  <a:t>DNS</a:t>
                </a:r>
              </a:p>
              <a:p>
                <a:pPr algn="ctr">
                  <a:defRPr/>
                </a:pPr>
                <a:r>
                  <a:rPr lang="en-US" sz="1600" i="0" dirty="0">
                    <a:latin typeface="Arial" charset="0"/>
                  </a:rPr>
                  <a:t>UDP</a:t>
                </a:r>
              </a:p>
              <a:p>
                <a:pPr algn="ctr">
                  <a:defRPr/>
                </a:pPr>
                <a:r>
                  <a:rPr lang="en-US" sz="1600" i="0" dirty="0">
                    <a:latin typeface="Arial" charset="0"/>
                  </a:rPr>
                  <a:t>IP</a:t>
                </a:r>
              </a:p>
              <a:p>
                <a:pPr algn="ctr">
                  <a:defRPr/>
                </a:pPr>
                <a:r>
                  <a:rPr lang="en-US" sz="1600" i="0" dirty="0">
                    <a:latin typeface="Arial" charset="0"/>
                  </a:rPr>
                  <a:t>Eth</a:t>
                </a:r>
              </a:p>
              <a:p>
                <a:pPr algn="ctr">
                  <a:defRPr/>
                </a:pPr>
                <a:r>
                  <a:rPr lang="en-US" sz="1600" i="0" dirty="0">
                    <a:latin typeface="Arial" charset="0"/>
                  </a:rPr>
                  <a:t>Phy</a:t>
                </a:r>
              </a:p>
            </p:txBody>
          </p:sp>
          <p:sp>
            <p:nvSpPr>
              <p:cNvPr id="91243" name="Line 192"/>
              <p:cNvSpPr>
                <a:spLocks noChangeShapeType="1"/>
              </p:cNvSpPr>
              <p:nvPr/>
            </p:nvSpPr>
            <p:spPr bwMode="auto">
              <a:xfrm>
                <a:off x="578" y="3130"/>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91244" name="Line 193"/>
              <p:cNvSpPr>
                <a:spLocks noChangeShapeType="1"/>
              </p:cNvSpPr>
              <p:nvPr/>
            </p:nvSpPr>
            <p:spPr bwMode="auto">
              <a:xfrm>
                <a:off x="575" y="3289"/>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91245" name="Line 194"/>
              <p:cNvSpPr>
                <a:spLocks noChangeShapeType="1"/>
              </p:cNvSpPr>
              <p:nvPr/>
            </p:nvSpPr>
            <p:spPr bwMode="auto">
              <a:xfrm>
                <a:off x="572" y="3448"/>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91246" name="Line 195"/>
              <p:cNvSpPr>
                <a:spLocks noChangeShapeType="1"/>
              </p:cNvSpPr>
              <p:nvPr/>
            </p:nvSpPr>
            <p:spPr bwMode="auto">
              <a:xfrm>
                <a:off x="569" y="3607"/>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grpSp>
        <p:nvGrpSpPr>
          <p:cNvPr id="705732" name="Group 196"/>
          <p:cNvGrpSpPr>
            <a:grpSpLocks/>
          </p:cNvGrpSpPr>
          <p:nvPr/>
        </p:nvGrpSpPr>
        <p:grpSpPr bwMode="auto">
          <a:xfrm>
            <a:off x="4881563" y="558800"/>
            <a:ext cx="1081087" cy="1217613"/>
            <a:chOff x="1404" y="3105"/>
            <a:chExt cx="681" cy="767"/>
          </a:xfrm>
        </p:grpSpPr>
        <p:grpSp>
          <p:nvGrpSpPr>
            <p:cNvPr id="103490" name="Group 197"/>
            <p:cNvGrpSpPr>
              <a:grpSpLocks/>
            </p:cNvGrpSpPr>
            <p:nvPr/>
          </p:nvGrpSpPr>
          <p:grpSpPr bwMode="auto">
            <a:xfrm>
              <a:off x="1404" y="3355"/>
              <a:ext cx="681" cy="468"/>
              <a:chOff x="42" y="886"/>
              <a:chExt cx="681" cy="468"/>
            </a:xfrm>
          </p:grpSpPr>
          <p:grpSp>
            <p:nvGrpSpPr>
              <p:cNvPr id="103495" name="Group 198"/>
              <p:cNvGrpSpPr>
                <a:grpSpLocks/>
              </p:cNvGrpSpPr>
              <p:nvPr/>
            </p:nvGrpSpPr>
            <p:grpSpPr bwMode="auto">
              <a:xfrm>
                <a:off x="278" y="886"/>
                <a:ext cx="354" cy="154"/>
                <a:chOff x="740" y="3209"/>
                <a:chExt cx="354" cy="154"/>
              </a:xfrm>
            </p:grpSpPr>
            <p:grpSp>
              <p:nvGrpSpPr>
                <p:cNvPr id="103520" name="Group 199"/>
                <p:cNvGrpSpPr>
                  <a:grpSpLocks/>
                </p:cNvGrpSpPr>
                <p:nvPr/>
              </p:nvGrpSpPr>
              <p:grpSpPr bwMode="auto">
                <a:xfrm>
                  <a:off x="794" y="3209"/>
                  <a:ext cx="290" cy="154"/>
                  <a:chOff x="844" y="3337"/>
                  <a:chExt cx="290" cy="154"/>
                </a:xfrm>
              </p:grpSpPr>
              <p:sp>
                <p:nvSpPr>
                  <p:cNvPr id="91237" name="Rectangle 200"/>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238" name="Text Box 201"/>
                  <p:cNvSpPr txBox="1">
                    <a:spLocks noChangeArrowheads="1"/>
                  </p:cNvSpPr>
                  <p:nvPr/>
                </p:nvSpPr>
                <p:spPr bwMode="auto">
                  <a:xfrm>
                    <a:off x="844" y="3337"/>
                    <a:ext cx="28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chemeClr val="bg1"/>
                        </a:solidFill>
                        <a:latin typeface="Arial" charset="0"/>
                      </a:rPr>
                      <a:t>DNS</a:t>
                    </a:r>
                  </a:p>
                </p:txBody>
              </p:sp>
            </p:grpSp>
            <p:sp>
              <p:nvSpPr>
                <p:cNvPr id="91235" name="Rectangle 202"/>
                <p:cNvSpPr>
                  <a:spLocks noChangeArrowheads="1"/>
                </p:cNvSpPr>
                <p:nvPr/>
              </p:nvSpPr>
              <p:spPr bwMode="auto">
                <a:xfrm>
                  <a:off x="750" y="3244"/>
                  <a:ext cx="88" cy="8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236" name="Rectangle 203"/>
                <p:cNvSpPr>
                  <a:spLocks noChangeArrowheads="1"/>
                </p:cNvSpPr>
                <p:nvPr/>
              </p:nvSpPr>
              <p:spPr bwMode="auto">
                <a:xfrm>
                  <a:off x="740" y="3238"/>
                  <a:ext cx="354" cy="9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grpSp>
            <p:nvGrpSpPr>
              <p:cNvPr id="103496" name="Group 204"/>
              <p:cNvGrpSpPr>
                <a:grpSpLocks/>
              </p:cNvGrpSpPr>
              <p:nvPr/>
            </p:nvGrpSpPr>
            <p:grpSpPr bwMode="auto">
              <a:xfrm>
                <a:off x="278" y="1034"/>
                <a:ext cx="354" cy="154"/>
                <a:chOff x="836" y="3305"/>
                <a:chExt cx="354" cy="154"/>
              </a:xfrm>
            </p:grpSpPr>
            <p:grpSp>
              <p:nvGrpSpPr>
                <p:cNvPr id="103514" name="Group 205"/>
                <p:cNvGrpSpPr>
                  <a:grpSpLocks/>
                </p:cNvGrpSpPr>
                <p:nvPr/>
              </p:nvGrpSpPr>
              <p:grpSpPr bwMode="auto">
                <a:xfrm>
                  <a:off x="890" y="3305"/>
                  <a:ext cx="290" cy="154"/>
                  <a:chOff x="844" y="3337"/>
                  <a:chExt cx="290" cy="154"/>
                </a:xfrm>
              </p:grpSpPr>
              <p:sp>
                <p:nvSpPr>
                  <p:cNvPr id="91232" name="Rectangle 206"/>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233" name="Text Box 207"/>
                  <p:cNvSpPr txBox="1">
                    <a:spLocks noChangeArrowheads="1"/>
                  </p:cNvSpPr>
                  <p:nvPr/>
                </p:nvSpPr>
                <p:spPr bwMode="auto">
                  <a:xfrm>
                    <a:off x="844" y="3337"/>
                    <a:ext cx="28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chemeClr val="bg1"/>
                        </a:solidFill>
                        <a:latin typeface="Arial" charset="0"/>
                      </a:rPr>
                      <a:t>DNS</a:t>
                    </a:r>
                  </a:p>
                </p:txBody>
              </p:sp>
            </p:grpSp>
            <p:grpSp>
              <p:nvGrpSpPr>
                <p:cNvPr id="103515" name="Group 208"/>
                <p:cNvGrpSpPr>
                  <a:grpSpLocks/>
                </p:cNvGrpSpPr>
                <p:nvPr/>
              </p:nvGrpSpPr>
              <p:grpSpPr bwMode="auto">
                <a:xfrm>
                  <a:off x="836" y="3334"/>
                  <a:ext cx="354" cy="94"/>
                  <a:chOff x="836" y="3334"/>
                  <a:chExt cx="354" cy="94"/>
                </a:xfrm>
              </p:grpSpPr>
              <p:sp>
                <p:nvSpPr>
                  <p:cNvPr id="91230" name="Rectangle 209"/>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231" name="Rectangle 210"/>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grpSp>
          <p:grpSp>
            <p:nvGrpSpPr>
              <p:cNvPr id="103497" name="Group 211"/>
              <p:cNvGrpSpPr>
                <a:grpSpLocks/>
              </p:cNvGrpSpPr>
              <p:nvPr/>
            </p:nvGrpSpPr>
            <p:grpSpPr bwMode="auto">
              <a:xfrm>
                <a:off x="165" y="1054"/>
                <a:ext cx="480" cy="112"/>
                <a:chOff x="627" y="3377"/>
                <a:chExt cx="480" cy="112"/>
              </a:xfrm>
            </p:grpSpPr>
            <p:sp>
              <p:nvSpPr>
                <p:cNvPr id="91226" name="Rectangle 212"/>
                <p:cNvSpPr>
                  <a:spLocks noChangeArrowheads="1"/>
                </p:cNvSpPr>
                <p:nvPr/>
              </p:nvSpPr>
              <p:spPr bwMode="auto">
                <a:xfrm>
                  <a:off x="636" y="3388"/>
                  <a:ext cx="96" cy="9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227" name="Rectangle 213"/>
                <p:cNvSpPr>
                  <a:spLocks noChangeArrowheads="1"/>
                </p:cNvSpPr>
                <p:nvPr/>
              </p:nvSpPr>
              <p:spPr bwMode="auto">
                <a:xfrm>
                  <a:off x="627" y="3377"/>
                  <a:ext cx="480" cy="11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grpSp>
            <p:nvGrpSpPr>
              <p:cNvPr id="103498" name="Group 214"/>
              <p:cNvGrpSpPr>
                <a:grpSpLocks/>
              </p:cNvGrpSpPr>
              <p:nvPr/>
            </p:nvGrpSpPr>
            <p:grpSpPr bwMode="auto">
              <a:xfrm>
                <a:off x="42" y="1200"/>
                <a:ext cx="681" cy="154"/>
                <a:chOff x="504" y="3523"/>
                <a:chExt cx="681" cy="154"/>
              </a:xfrm>
            </p:grpSpPr>
            <p:grpSp>
              <p:nvGrpSpPr>
                <p:cNvPr id="103499" name="Group 215"/>
                <p:cNvGrpSpPr>
                  <a:grpSpLocks/>
                </p:cNvGrpSpPr>
                <p:nvPr/>
              </p:nvGrpSpPr>
              <p:grpSpPr bwMode="auto">
                <a:xfrm>
                  <a:off x="623" y="3523"/>
                  <a:ext cx="480" cy="154"/>
                  <a:chOff x="723" y="3453"/>
                  <a:chExt cx="480" cy="154"/>
                </a:xfrm>
              </p:grpSpPr>
              <p:grpSp>
                <p:nvGrpSpPr>
                  <p:cNvPr id="103503" name="Group 216"/>
                  <p:cNvGrpSpPr>
                    <a:grpSpLocks/>
                  </p:cNvGrpSpPr>
                  <p:nvPr/>
                </p:nvGrpSpPr>
                <p:grpSpPr bwMode="auto">
                  <a:xfrm>
                    <a:off x="836" y="3453"/>
                    <a:ext cx="354" cy="154"/>
                    <a:chOff x="836" y="3305"/>
                    <a:chExt cx="354" cy="154"/>
                  </a:xfrm>
                </p:grpSpPr>
                <p:grpSp>
                  <p:nvGrpSpPr>
                    <p:cNvPr id="103506" name="Group 217"/>
                    <p:cNvGrpSpPr>
                      <a:grpSpLocks/>
                    </p:cNvGrpSpPr>
                    <p:nvPr/>
                  </p:nvGrpSpPr>
                  <p:grpSpPr bwMode="auto">
                    <a:xfrm>
                      <a:off x="890" y="3305"/>
                      <a:ext cx="290" cy="154"/>
                      <a:chOff x="844" y="3337"/>
                      <a:chExt cx="290" cy="154"/>
                    </a:xfrm>
                  </p:grpSpPr>
                  <p:sp>
                    <p:nvSpPr>
                      <p:cNvPr id="91224" name="Rectangle 218"/>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225" name="Text Box 219"/>
                      <p:cNvSpPr txBox="1">
                        <a:spLocks noChangeArrowheads="1"/>
                      </p:cNvSpPr>
                      <p:nvPr/>
                    </p:nvSpPr>
                    <p:spPr bwMode="auto">
                      <a:xfrm>
                        <a:off x="844" y="3337"/>
                        <a:ext cx="28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chemeClr val="bg1"/>
                            </a:solidFill>
                            <a:latin typeface="Arial" charset="0"/>
                          </a:rPr>
                          <a:t>DNS</a:t>
                        </a:r>
                      </a:p>
                    </p:txBody>
                  </p:sp>
                </p:grpSp>
                <p:grpSp>
                  <p:nvGrpSpPr>
                    <p:cNvPr id="103507" name="Group 220"/>
                    <p:cNvGrpSpPr>
                      <a:grpSpLocks/>
                    </p:cNvGrpSpPr>
                    <p:nvPr/>
                  </p:nvGrpSpPr>
                  <p:grpSpPr bwMode="auto">
                    <a:xfrm>
                      <a:off x="836" y="3334"/>
                      <a:ext cx="354" cy="94"/>
                      <a:chOff x="836" y="3334"/>
                      <a:chExt cx="354" cy="94"/>
                    </a:xfrm>
                  </p:grpSpPr>
                  <p:sp>
                    <p:nvSpPr>
                      <p:cNvPr id="91222" name="Rectangle 221"/>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223" name="Rectangle 222"/>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grpSp>
              <p:sp>
                <p:nvSpPr>
                  <p:cNvPr id="91218" name="Rectangle 223"/>
                  <p:cNvSpPr>
                    <a:spLocks noChangeArrowheads="1"/>
                  </p:cNvSpPr>
                  <p:nvPr/>
                </p:nvSpPr>
                <p:spPr bwMode="auto">
                  <a:xfrm>
                    <a:off x="732" y="3484"/>
                    <a:ext cx="96" cy="9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219" name="Rectangle 224"/>
                  <p:cNvSpPr>
                    <a:spLocks noChangeArrowheads="1"/>
                  </p:cNvSpPr>
                  <p:nvPr/>
                </p:nvSpPr>
                <p:spPr bwMode="auto">
                  <a:xfrm>
                    <a:off x="723" y="3473"/>
                    <a:ext cx="480" cy="11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sp>
              <p:nvSpPr>
                <p:cNvPr id="91214" name="Rectangle 225"/>
                <p:cNvSpPr>
                  <a:spLocks noChangeArrowheads="1"/>
                </p:cNvSpPr>
                <p:nvPr/>
              </p:nvSpPr>
              <p:spPr bwMode="auto">
                <a:xfrm>
                  <a:off x="517" y="3545"/>
                  <a:ext cx="94" cy="10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215" name="Rectangle 226"/>
                <p:cNvSpPr>
                  <a:spLocks noChangeArrowheads="1"/>
                </p:cNvSpPr>
                <p:nvPr/>
              </p:nvSpPr>
              <p:spPr bwMode="auto">
                <a:xfrm>
                  <a:off x="1115" y="3544"/>
                  <a:ext cx="60" cy="10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216" name="Rectangle 227"/>
                <p:cNvSpPr>
                  <a:spLocks noChangeArrowheads="1"/>
                </p:cNvSpPr>
                <p:nvPr/>
              </p:nvSpPr>
              <p:spPr bwMode="auto">
                <a:xfrm>
                  <a:off x="504" y="3529"/>
                  <a:ext cx="681"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grpSp>
        <p:sp>
          <p:nvSpPr>
            <p:cNvPr id="91205" name="AutoShape 228"/>
            <p:cNvSpPr>
              <a:spLocks noChangeArrowheads="1"/>
            </p:cNvSpPr>
            <p:nvPr/>
          </p:nvSpPr>
          <p:spPr bwMode="auto">
            <a:xfrm rot="10800000">
              <a:off x="1727" y="3105"/>
              <a:ext cx="240" cy="767"/>
            </a:xfrm>
            <a:prstGeom prst="downArrow">
              <a:avLst>
                <a:gd name="adj1" fmla="val 54167"/>
                <a:gd name="adj2" fmla="val 51311"/>
              </a:avLst>
            </a:prstGeom>
            <a:gradFill rotWithShape="1">
              <a:gsLst>
                <a:gs pos="0">
                  <a:srgbClr val="FF0000">
                    <a:alpha val="25000"/>
                  </a:srgbClr>
                </a:gs>
                <a:gs pos="100000">
                  <a:srgbClr val="FF0000">
                    <a:alpha val="2500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nvGrpSpPr>
            <p:cNvPr id="103492" name="Group 229"/>
            <p:cNvGrpSpPr>
              <a:grpSpLocks/>
            </p:cNvGrpSpPr>
            <p:nvPr/>
          </p:nvGrpSpPr>
          <p:grpSpPr bwMode="auto">
            <a:xfrm>
              <a:off x="1695" y="3227"/>
              <a:ext cx="290" cy="154"/>
              <a:chOff x="844" y="3337"/>
              <a:chExt cx="290" cy="154"/>
            </a:xfrm>
          </p:grpSpPr>
          <p:sp>
            <p:nvSpPr>
              <p:cNvPr id="91207" name="Rectangle 230"/>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208" name="Text Box 231"/>
              <p:cNvSpPr txBox="1">
                <a:spLocks noChangeArrowheads="1"/>
              </p:cNvSpPr>
              <p:nvPr/>
            </p:nvSpPr>
            <p:spPr bwMode="auto">
              <a:xfrm>
                <a:off x="844" y="3337"/>
                <a:ext cx="28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chemeClr val="bg1"/>
                    </a:solidFill>
                    <a:latin typeface="Arial" charset="0"/>
                  </a:rPr>
                  <a:t>DNS</a:t>
                </a:r>
              </a:p>
            </p:txBody>
          </p:sp>
        </p:grpSp>
      </p:grpSp>
      <p:grpSp>
        <p:nvGrpSpPr>
          <p:cNvPr id="103454" name="Group 248"/>
          <p:cNvGrpSpPr>
            <a:grpSpLocks/>
          </p:cNvGrpSpPr>
          <p:nvPr/>
        </p:nvGrpSpPr>
        <p:grpSpPr bwMode="auto">
          <a:xfrm>
            <a:off x="7150100" y="963613"/>
            <a:ext cx="373063" cy="687387"/>
            <a:chOff x="4140" y="429"/>
            <a:chExt cx="1425" cy="2396"/>
          </a:xfrm>
        </p:grpSpPr>
        <p:sp>
          <p:nvSpPr>
            <p:cNvPr id="103458" name="Freeform 148"/>
            <p:cNvSpPr>
              <a:spLocks/>
            </p:cNvSpPr>
            <p:nvPr/>
          </p:nvSpPr>
          <p:spPr bwMode="auto">
            <a:xfrm>
              <a:off x="5268" y="433"/>
              <a:ext cx="283" cy="2286"/>
            </a:xfrm>
            <a:custGeom>
              <a:avLst/>
              <a:gdLst>
                <a:gd name="T0" fmla="*/ 4 w 354"/>
                <a:gd name="T1" fmla="*/ 0 h 2742"/>
                <a:gd name="T2" fmla="*/ 19 w 354"/>
                <a:gd name="T3" fmla="*/ 32 h 2742"/>
                <a:gd name="T4" fmla="*/ 19 w 354"/>
                <a:gd name="T5" fmla="*/ 246 h 2742"/>
                <a:gd name="T6" fmla="*/ 0 w 354"/>
                <a:gd name="T7" fmla="*/ 258 h 2742"/>
                <a:gd name="T8" fmla="*/ 4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73" name="Rectangle 149"/>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103460" name="Freeform 150"/>
            <p:cNvSpPr>
              <a:spLocks/>
            </p:cNvSpPr>
            <p:nvPr/>
          </p:nvSpPr>
          <p:spPr bwMode="auto">
            <a:xfrm>
              <a:off x="5321" y="570"/>
              <a:ext cx="169" cy="2115"/>
            </a:xfrm>
            <a:custGeom>
              <a:avLst/>
              <a:gdLst>
                <a:gd name="T0" fmla="*/ 2 w 211"/>
                <a:gd name="T1" fmla="*/ 0 h 2537"/>
                <a:gd name="T2" fmla="*/ 11 w 211"/>
                <a:gd name="T3" fmla="*/ 21 h 2537"/>
                <a:gd name="T4" fmla="*/ 2 w 211"/>
                <a:gd name="T5" fmla="*/ 23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61" name="Freeform 151"/>
            <p:cNvSpPr>
              <a:spLocks/>
            </p:cNvSpPr>
            <p:nvPr/>
          </p:nvSpPr>
          <p:spPr bwMode="auto">
            <a:xfrm>
              <a:off x="5284" y="1640"/>
              <a:ext cx="263" cy="189"/>
            </a:xfrm>
            <a:custGeom>
              <a:avLst/>
              <a:gdLst>
                <a:gd name="T0" fmla="*/ 2 w 328"/>
                <a:gd name="T1" fmla="*/ 0 h 226"/>
                <a:gd name="T2" fmla="*/ 18 w 328"/>
                <a:gd name="T3" fmla="*/ 13 h 226"/>
                <a:gd name="T4" fmla="*/ 18 w 328"/>
                <a:gd name="T5" fmla="*/ 23 h 226"/>
                <a:gd name="T6" fmla="*/ 0 w 328"/>
                <a:gd name="T7" fmla="*/ 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76" name="Rectangle 152"/>
            <p:cNvSpPr>
              <a:spLocks noChangeArrowheads="1"/>
            </p:cNvSpPr>
            <p:nvPr/>
          </p:nvSpPr>
          <p:spPr bwMode="auto">
            <a:xfrm>
              <a:off x="4213" y="695"/>
              <a:ext cx="594" cy="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nvGrpSpPr>
            <p:cNvPr id="103463" name="Group 153"/>
            <p:cNvGrpSpPr>
              <a:grpSpLocks/>
            </p:cNvGrpSpPr>
            <p:nvPr/>
          </p:nvGrpSpPr>
          <p:grpSpPr bwMode="auto">
            <a:xfrm>
              <a:off x="4749" y="668"/>
              <a:ext cx="581" cy="145"/>
              <a:chOff x="614" y="2568"/>
              <a:chExt cx="725" cy="139"/>
            </a:xfrm>
          </p:grpSpPr>
          <p:sp>
            <p:nvSpPr>
              <p:cNvPr id="91202" name="AutoShape 154"/>
              <p:cNvSpPr>
                <a:spLocks noChangeArrowheads="1"/>
              </p:cNvSpPr>
              <p:nvPr/>
            </p:nvSpPr>
            <p:spPr bwMode="auto">
              <a:xfrm>
                <a:off x="611" y="2567"/>
                <a:ext cx="726" cy="138"/>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203" name="AutoShape 155"/>
              <p:cNvSpPr>
                <a:spLocks noChangeArrowheads="1"/>
              </p:cNvSpPr>
              <p:nvPr/>
            </p:nvSpPr>
            <p:spPr bwMode="auto">
              <a:xfrm>
                <a:off x="626" y="2583"/>
                <a:ext cx="696"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sp>
          <p:nvSpPr>
            <p:cNvPr id="91178" name="Rectangle 156"/>
            <p:cNvSpPr>
              <a:spLocks noChangeArrowheads="1"/>
            </p:cNvSpPr>
            <p:nvPr/>
          </p:nvSpPr>
          <p:spPr bwMode="auto">
            <a:xfrm>
              <a:off x="4225" y="1021"/>
              <a:ext cx="594" cy="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nvGrpSpPr>
            <p:cNvPr id="103465" name="Group 157"/>
            <p:cNvGrpSpPr>
              <a:grpSpLocks/>
            </p:cNvGrpSpPr>
            <p:nvPr/>
          </p:nvGrpSpPr>
          <p:grpSpPr bwMode="auto">
            <a:xfrm>
              <a:off x="4747" y="994"/>
              <a:ext cx="581" cy="134"/>
              <a:chOff x="614" y="2568"/>
              <a:chExt cx="725" cy="139"/>
            </a:xfrm>
          </p:grpSpPr>
          <p:sp>
            <p:nvSpPr>
              <p:cNvPr id="91200" name="AutoShape 158"/>
              <p:cNvSpPr>
                <a:spLocks noChangeArrowheads="1"/>
              </p:cNvSpPr>
              <p:nvPr/>
            </p:nvSpPr>
            <p:spPr bwMode="auto">
              <a:xfrm>
                <a:off x="613" y="2567"/>
                <a:ext cx="726" cy="138"/>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201" name="AutoShape 159"/>
              <p:cNvSpPr>
                <a:spLocks noChangeArrowheads="1"/>
              </p:cNvSpPr>
              <p:nvPr/>
            </p:nvSpPr>
            <p:spPr bwMode="auto">
              <a:xfrm>
                <a:off x="628" y="2585"/>
                <a:ext cx="696"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sp>
          <p:nvSpPr>
            <p:cNvPr id="91180" name="Rectangle 160"/>
            <p:cNvSpPr>
              <a:spLocks noChangeArrowheads="1"/>
            </p:cNvSpPr>
            <p:nvPr/>
          </p:nvSpPr>
          <p:spPr bwMode="auto">
            <a:xfrm>
              <a:off x="4219" y="1359"/>
              <a:ext cx="594" cy="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181" name="Rectangle 161"/>
            <p:cNvSpPr>
              <a:spLocks noChangeArrowheads="1"/>
            </p:cNvSpPr>
            <p:nvPr/>
          </p:nvSpPr>
          <p:spPr bwMode="auto">
            <a:xfrm>
              <a:off x="4231" y="1657"/>
              <a:ext cx="594" cy="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nvGrpSpPr>
            <p:cNvPr id="103468" name="Group 162"/>
            <p:cNvGrpSpPr>
              <a:grpSpLocks/>
            </p:cNvGrpSpPr>
            <p:nvPr/>
          </p:nvGrpSpPr>
          <p:grpSpPr bwMode="auto">
            <a:xfrm>
              <a:off x="4735" y="1627"/>
              <a:ext cx="582" cy="151"/>
              <a:chOff x="614" y="2568"/>
              <a:chExt cx="725" cy="139"/>
            </a:xfrm>
          </p:grpSpPr>
          <p:sp>
            <p:nvSpPr>
              <p:cNvPr id="91198" name="AutoShape 163"/>
              <p:cNvSpPr>
                <a:spLocks noChangeArrowheads="1"/>
              </p:cNvSpPr>
              <p:nvPr/>
            </p:nvSpPr>
            <p:spPr bwMode="auto">
              <a:xfrm>
                <a:off x="613" y="2586"/>
                <a:ext cx="725" cy="122"/>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199" name="AutoShape 164"/>
              <p:cNvSpPr>
                <a:spLocks noChangeArrowheads="1"/>
              </p:cNvSpPr>
              <p:nvPr/>
            </p:nvSpPr>
            <p:spPr bwMode="auto">
              <a:xfrm>
                <a:off x="628" y="2586"/>
                <a:ext cx="695"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sp>
          <p:nvSpPr>
            <p:cNvPr id="103469" name="Freeform 165"/>
            <p:cNvSpPr>
              <a:spLocks/>
            </p:cNvSpPr>
            <p:nvPr/>
          </p:nvSpPr>
          <p:spPr bwMode="auto">
            <a:xfrm>
              <a:off x="5288" y="1354"/>
              <a:ext cx="263" cy="188"/>
            </a:xfrm>
            <a:custGeom>
              <a:avLst/>
              <a:gdLst>
                <a:gd name="T0" fmla="*/ 2 w 328"/>
                <a:gd name="T1" fmla="*/ 0 h 226"/>
                <a:gd name="T2" fmla="*/ 18 w 328"/>
                <a:gd name="T3" fmla="*/ 12 h 226"/>
                <a:gd name="T4" fmla="*/ 18 w 328"/>
                <a:gd name="T5" fmla="*/ 21 h 226"/>
                <a:gd name="T6" fmla="*/ 0 w 328"/>
                <a:gd name="T7" fmla="*/ 8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3470" name="Group 166"/>
            <p:cNvGrpSpPr>
              <a:grpSpLocks/>
            </p:cNvGrpSpPr>
            <p:nvPr/>
          </p:nvGrpSpPr>
          <p:grpSpPr bwMode="auto">
            <a:xfrm>
              <a:off x="4739" y="1327"/>
              <a:ext cx="582" cy="139"/>
              <a:chOff x="614" y="2568"/>
              <a:chExt cx="725" cy="139"/>
            </a:xfrm>
          </p:grpSpPr>
          <p:sp>
            <p:nvSpPr>
              <p:cNvPr id="91196" name="AutoShape 167"/>
              <p:cNvSpPr>
                <a:spLocks noChangeArrowheads="1"/>
              </p:cNvSpPr>
              <p:nvPr/>
            </p:nvSpPr>
            <p:spPr bwMode="auto">
              <a:xfrm>
                <a:off x="616" y="2566"/>
                <a:ext cx="725" cy="133"/>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197" name="AutoShape 168"/>
              <p:cNvSpPr>
                <a:spLocks noChangeArrowheads="1"/>
              </p:cNvSpPr>
              <p:nvPr/>
            </p:nvSpPr>
            <p:spPr bwMode="auto">
              <a:xfrm>
                <a:off x="631" y="2583"/>
                <a:ext cx="695"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sp>
          <p:nvSpPr>
            <p:cNvPr id="91185" name="Rectangle 169"/>
            <p:cNvSpPr>
              <a:spLocks noChangeArrowheads="1"/>
            </p:cNvSpPr>
            <p:nvPr/>
          </p:nvSpPr>
          <p:spPr bwMode="auto">
            <a:xfrm>
              <a:off x="5250" y="429"/>
              <a:ext cx="67"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103472" name="Freeform 170"/>
            <p:cNvSpPr>
              <a:spLocks/>
            </p:cNvSpPr>
            <p:nvPr/>
          </p:nvSpPr>
          <p:spPr bwMode="auto">
            <a:xfrm>
              <a:off x="5312" y="1007"/>
              <a:ext cx="237" cy="213"/>
            </a:xfrm>
            <a:custGeom>
              <a:avLst/>
              <a:gdLst>
                <a:gd name="T0" fmla="*/ 2 w 296"/>
                <a:gd name="T1" fmla="*/ 0 h 256"/>
                <a:gd name="T2" fmla="*/ 17 w 296"/>
                <a:gd name="T3" fmla="*/ 12 h 256"/>
                <a:gd name="T4" fmla="*/ 17 w 296"/>
                <a:gd name="T5" fmla="*/ 23 h 256"/>
                <a:gd name="T6" fmla="*/ 0 w 296"/>
                <a:gd name="T7" fmla="*/ 8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73" name="Freeform 171"/>
            <p:cNvSpPr>
              <a:spLocks/>
            </p:cNvSpPr>
            <p:nvPr/>
          </p:nvSpPr>
          <p:spPr bwMode="auto">
            <a:xfrm>
              <a:off x="5315" y="680"/>
              <a:ext cx="244" cy="240"/>
            </a:xfrm>
            <a:custGeom>
              <a:avLst/>
              <a:gdLst>
                <a:gd name="T0" fmla="*/ 0 w 304"/>
                <a:gd name="T1" fmla="*/ 0 h 288"/>
                <a:gd name="T2" fmla="*/ 18 w 304"/>
                <a:gd name="T3" fmla="*/ 16 h 288"/>
                <a:gd name="T4" fmla="*/ 16 w 304"/>
                <a:gd name="T5" fmla="*/ 28 h 288"/>
                <a:gd name="T6" fmla="*/ 2 w 304"/>
                <a:gd name="T7" fmla="*/ 1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88" name="Oval 172"/>
            <p:cNvSpPr>
              <a:spLocks noChangeArrowheads="1"/>
            </p:cNvSpPr>
            <p:nvPr/>
          </p:nvSpPr>
          <p:spPr bwMode="auto">
            <a:xfrm>
              <a:off x="5516" y="2609"/>
              <a:ext cx="49" cy="100"/>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103475" name="Freeform 173"/>
            <p:cNvSpPr>
              <a:spLocks/>
            </p:cNvSpPr>
            <p:nvPr/>
          </p:nvSpPr>
          <p:spPr bwMode="auto">
            <a:xfrm>
              <a:off x="5302" y="2614"/>
              <a:ext cx="245" cy="200"/>
            </a:xfrm>
            <a:custGeom>
              <a:avLst/>
              <a:gdLst>
                <a:gd name="T0" fmla="*/ 0 w 306"/>
                <a:gd name="T1" fmla="*/ 11 h 240"/>
                <a:gd name="T2" fmla="*/ 2 w 306"/>
                <a:gd name="T3" fmla="*/ 23 h 240"/>
                <a:gd name="T4" fmla="*/ 18 w 306"/>
                <a:gd name="T5" fmla="*/ 11 h 240"/>
                <a:gd name="T6" fmla="*/ 17 w 306"/>
                <a:gd name="T7" fmla="*/ 0 h 240"/>
                <a:gd name="T8" fmla="*/ 0 w 306"/>
                <a:gd name="T9" fmla="*/ 1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90" name="AutoShape 174"/>
            <p:cNvSpPr>
              <a:spLocks noChangeArrowheads="1"/>
            </p:cNvSpPr>
            <p:nvPr/>
          </p:nvSpPr>
          <p:spPr bwMode="auto">
            <a:xfrm>
              <a:off x="4140" y="2676"/>
              <a:ext cx="1201" cy="149"/>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191" name="AutoShape 175"/>
            <p:cNvSpPr>
              <a:spLocks noChangeArrowheads="1"/>
            </p:cNvSpPr>
            <p:nvPr/>
          </p:nvSpPr>
          <p:spPr bwMode="auto">
            <a:xfrm>
              <a:off x="4207" y="2709"/>
              <a:ext cx="1067"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192" name="Oval 176"/>
            <p:cNvSpPr>
              <a:spLocks noChangeArrowheads="1"/>
            </p:cNvSpPr>
            <p:nvPr/>
          </p:nvSpPr>
          <p:spPr bwMode="auto">
            <a:xfrm>
              <a:off x="4310" y="2382"/>
              <a:ext cx="158" cy="144"/>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193" name="Oval 177"/>
            <p:cNvSpPr>
              <a:spLocks noChangeArrowheads="1"/>
            </p:cNvSpPr>
            <p:nvPr/>
          </p:nvSpPr>
          <p:spPr bwMode="auto">
            <a:xfrm>
              <a:off x="4486" y="2382"/>
              <a:ext cx="158" cy="144"/>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FF0000"/>
                </a:solidFill>
                <a:latin typeface="Times New Roman" pitchFamily="18" charset="0"/>
                <a:ea typeface="MS PGothic" pitchFamily="34" charset="-128"/>
              </a:endParaRPr>
            </a:p>
          </p:txBody>
        </p:sp>
        <p:sp>
          <p:nvSpPr>
            <p:cNvPr id="91194" name="Oval 178"/>
            <p:cNvSpPr>
              <a:spLocks noChangeArrowheads="1"/>
            </p:cNvSpPr>
            <p:nvPr/>
          </p:nvSpPr>
          <p:spPr bwMode="auto">
            <a:xfrm>
              <a:off x="4661" y="2382"/>
              <a:ext cx="158" cy="138"/>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195" name="Rectangle 179"/>
            <p:cNvSpPr>
              <a:spLocks noChangeArrowheads="1"/>
            </p:cNvSpPr>
            <p:nvPr/>
          </p:nvSpPr>
          <p:spPr bwMode="auto">
            <a:xfrm>
              <a:off x="5062" y="1835"/>
              <a:ext cx="85" cy="764"/>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sp>
        <p:nvSpPr>
          <p:cNvPr id="91170" name="Rectangle 3"/>
          <p:cNvSpPr>
            <a:spLocks noGrp="1" noChangeArrowheads="1"/>
          </p:cNvSpPr>
          <p:nvPr>
            <p:ph type="title"/>
          </p:nvPr>
        </p:nvSpPr>
        <p:spPr>
          <a:xfrm>
            <a:off x="246063" y="-39688"/>
            <a:ext cx="8034337" cy="646113"/>
          </a:xfrm>
        </p:spPr>
        <p:txBody>
          <a:bodyPr/>
          <a:lstStyle/>
          <a:p>
            <a:pPr>
              <a:defRPr/>
            </a:pPr>
            <a:r>
              <a:rPr lang="en-US" sz="3200" dirty="0">
                <a:latin typeface="Gill Sans MT" charset="0"/>
                <a:cs typeface="+mj-cs"/>
              </a:rPr>
              <a:t>A day in the life… using DNS</a:t>
            </a:r>
          </a:p>
        </p:txBody>
      </p:sp>
      <p:sp>
        <p:nvSpPr>
          <p:cNvPr id="3" name="灯片编号占位符 2"/>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5CCE82A2-1CBF-3C40-91CB-DC0EB8306FFA}" type="slidenum">
              <a:rPr lang="en-US" altLang="en-US" sz="1200" smtClean="0">
                <a:latin typeface="Comic Sans MS" charset="0"/>
              </a:rPr>
              <a:pPr>
                <a:defRPr/>
              </a:pPr>
              <a:t>45</a:t>
            </a:fld>
            <a:endParaRPr lang="en-US" altLang="en-US" sz="1200">
              <a:latin typeface="Comic Sans MS" charset="0"/>
            </a:endParaRPr>
          </a:p>
        </p:txBody>
      </p:sp>
      <p:sp>
        <p:nvSpPr>
          <p:cNvPr id="276" name="Footer Placeholder 5"/>
          <p:cNvSpPr>
            <a:spLocks noGrp="1"/>
          </p:cNvSpPr>
          <p:nvPr>
            <p:ph type="ftr" sz="quarter" idx="11"/>
          </p:nvPr>
        </p:nvSpPr>
        <p:spPr>
          <a:xfrm>
            <a:off x="1266825" y="6238875"/>
            <a:ext cx="2971800" cy="457200"/>
          </a:xfrm>
        </p:spPr>
        <p:txBody>
          <a:bodyPr/>
          <a:lstStyle/>
          <a:p>
            <a:pPr>
              <a:defRPr/>
            </a:pPr>
            <a:r>
              <a:rPr lang="en-US" dirty="0"/>
              <a:t>CSci4211:          Data Link Layer: Part 1</a:t>
            </a:r>
          </a:p>
        </p:txBody>
      </p:sp>
    </p:spTree>
    <p:extLst>
      <p:ext uri="{BB962C8B-B14F-4D97-AF65-F5344CB8AC3E}">
        <p14:creationId xmlns:p14="http://schemas.microsoft.com/office/powerpoint/2010/main" val="952599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705589"/>
                                        </p:tgtEl>
                                        <p:attrNameLst>
                                          <p:attrName>style.visibility</p:attrName>
                                        </p:attrNameLst>
                                      </p:cBhvr>
                                      <p:to>
                                        <p:strVal val="hidden"/>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705625"/>
                                        </p:tgtEl>
                                        <p:attrNameLst>
                                          <p:attrName>style.visibility</p:attrName>
                                        </p:attrNameLst>
                                      </p:cBhvr>
                                      <p:to>
                                        <p:strVal val="visible"/>
                                      </p:to>
                                    </p:set>
                                  </p:childTnLst>
                                </p:cTn>
                              </p:par>
                            </p:childTnLst>
                          </p:cTn>
                        </p:par>
                        <p:par>
                          <p:cTn id="10" fill="hold" nodeType="afterGroup">
                            <p:stCondLst>
                              <p:cond delay="0"/>
                            </p:stCondLst>
                            <p:childTnLst>
                              <p:par>
                                <p:cTn id="11" presetID="0" presetClass="path" presetSubtype="0" accel="50000" decel="50000" fill="hold" nodeType="afterEffect">
                                  <p:stCondLst>
                                    <p:cond delay="0"/>
                                  </p:stCondLst>
                                  <p:childTnLst>
                                    <p:animMotion origin="layout" path="M 1.66667E-6 -0.00995 L 0.32587 -0.01018 L 0.22726 0.14666 " pathEditMode="relative" rAng="0" ptsTypes="AAA">
                                      <p:cBhvr>
                                        <p:cTn id="12" dur="2000" fill="hold"/>
                                        <p:tgtEl>
                                          <p:spTgt spid="705625"/>
                                        </p:tgtEl>
                                        <p:attrNameLst>
                                          <p:attrName>ppt_x</p:attrName>
                                          <p:attrName>ppt_y</p:attrName>
                                        </p:attrNameLst>
                                      </p:cBhvr>
                                      <p:rCtr x="16285" y="7819"/>
                                    </p:animMotion>
                                  </p:childTnLst>
                                </p:cTn>
                              </p:par>
                              <p:par>
                                <p:cTn id="13" presetID="1" presetClass="entr" presetSubtype="0" fill="hold" grpId="0" nodeType="withEffect">
                                  <p:stCondLst>
                                    <p:cond delay="0"/>
                                  </p:stCondLst>
                                  <p:childTnLst>
                                    <p:set>
                                      <p:cBhvr>
                                        <p:cTn id="14" dur="1" fill="hold">
                                          <p:stCondLst>
                                            <p:cond delay="0"/>
                                          </p:stCondLst>
                                        </p:cTn>
                                        <p:tgtEl>
                                          <p:spTgt spid="70563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0" presetClass="path" presetSubtype="0" accel="50000" decel="50000" fill="hold" nodeType="clickEffect">
                                  <p:stCondLst>
                                    <p:cond delay="0"/>
                                  </p:stCondLst>
                                  <p:childTnLst>
                                    <p:animMotion origin="layout" path="M 0.22726 0.14666 L 0.29844 0.14527 L 0.46528 -0.03516 L 0.46406 -0.16678 " pathEditMode="relative" rAng="0" ptsTypes="AAAA">
                                      <p:cBhvr>
                                        <p:cTn id="18" dur="2000" fill="hold"/>
                                        <p:tgtEl>
                                          <p:spTgt spid="705625"/>
                                        </p:tgtEl>
                                        <p:attrNameLst>
                                          <p:attrName>ppt_x</p:attrName>
                                          <p:attrName>ppt_y</p:attrName>
                                        </p:attrNameLst>
                                      </p:cBhvr>
                                      <p:rCtr x="11892" y="-15684"/>
                                    </p:animMotion>
                                  </p:childTnLst>
                                </p:cTn>
                              </p:par>
                              <p:par>
                                <p:cTn id="19" presetID="1" presetClass="entr" presetSubtype="0" fill="hold" grpId="0" nodeType="withEffect">
                                  <p:stCondLst>
                                    <p:cond delay="0"/>
                                  </p:stCondLst>
                                  <p:childTnLst>
                                    <p:set>
                                      <p:cBhvr>
                                        <p:cTn id="20" dur="1" fill="hold">
                                          <p:stCondLst>
                                            <p:cond delay="0"/>
                                          </p:stCondLst>
                                        </p:cTn>
                                        <p:tgtEl>
                                          <p:spTgt spid="705640"/>
                                        </p:tgtEl>
                                        <p:attrNameLst>
                                          <p:attrName>style.visibility</p:attrName>
                                        </p:attrNameLst>
                                      </p:cBhvr>
                                      <p:to>
                                        <p:strVal val="visible"/>
                                      </p:to>
                                    </p:set>
                                  </p:childTnLst>
                                </p:cTn>
                              </p:par>
                            </p:childTnLst>
                          </p:cTn>
                        </p:par>
                        <p:par>
                          <p:cTn id="21" fill="hold" nodeType="afterGroup">
                            <p:stCondLst>
                              <p:cond delay="2000"/>
                            </p:stCondLst>
                            <p:childTnLst>
                              <p:par>
                                <p:cTn id="22" presetID="22" presetClass="entr" presetSubtype="2" fill="hold" nodeType="afterEffect">
                                  <p:stCondLst>
                                    <p:cond delay="0"/>
                                  </p:stCondLst>
                                  <p:childTnLst>
                                    <p:set>
                                      <p:cBhvr>
                                        <p:cTn id="23" dur="1" fill="hold">
                                          <p:stCondLst>
                                            <p:cond delay="0"/>
                                          </p:stCondLst>
                                        </p:cTn>
                                        <p:tgtEl>
                                          <p:spTgt spid="705723"/>
                                        </p:tgtEl>
                                        <p:attrNameLst>
                                          <p:attrName>style.visibility</p:attrName>
                                        </p:attrNameLst>
                                      </p:cBhvr>
                                      <p:to>
                                        <p:strVal val="visible"/>
                                      </p:to>
                                    </p:set>
                                    <p:animEffect transition="in" filter="wipe(right)">
                                      <p:cBhvr>
                                        <p:cTn id="24" dur="500"/>
                                        <p:tgtEl>
                                          <p:spTgt spid="705723"/>
                                        </p:tgtEl>
                                      </p:cBhvr>
                                    </p:animEffect>
                                  </p:childTnLst>
                                </p:cTn>
                              </p:par>
                              <p:par>
                                <p:cTn id="25" presetID="1" presetClass="exit" presetSubtype="0" fill="hold" nodeType="withEffect">
                                  <p:stCondLst>
                                    <p:cond delay="0"/>
                                  </p:stCondLst>
                                  <p:childTnLst>
                                    <p:set>
                                      <p:cBhvr>
                                        <p:cTn id="26" dur="1" fill="hold">
                                          <p:stCondLst>
                                            <p:cond delay="0"/>
                                          </p:stCondLst>
                                        </p:cTn>
                                        <p:tgtEl>
                                          <p:spTgt spid="705625"/>
                                        </p:tgtEl>
                                        <p:attrNameLst>
                                          <p:attrName>style.visibility</p:attrName>
                                        </p:attrNameLst>
                                      </p:cBhvr>
                                      <p:to>
                                        <p:strVal val="hidden"/>
                                      </p:to>
                                    </p:set>
                                  </p:childTnLst>
                                </p:cTn>
                              </p:par>
                            </p:childTnLst>
                          </p:cTn>
                        </p:par>
                        <p:par>
                          <p:cTn id="27" fill="hold" nodeType="afterGroup">
                            <p:stCondLst>
                              <p:cond delay="2500"/>
                            </p:stCondLst>
                            <p:childTnLst>
                              <p:par>
                                <p:cTn id="28" presetID="22" presetClass="entr" presetSubtype="4" fill="hold" nodeType="afterEffect">
                                  <p:stCondLst>
                                    <p:cond delay="0"/>
                                  </p:stCondLst>
                                  <p:childTnLst>
                                    <p:set>
                                      <p:cBhvr>
                                        <p:cTn id="29" dur="1" fill="hold">
                                          <p:stCondLst>
                                            <p:cond delay="0"/>
                                          </p:stCondLst>
                                        </p:cTn>
                                        <p:tgtEl>
                                          <p:spTgt spid="705732"/>
                                        </p:tgtEl>
                                        <p:attrNameLst>
                                          <p:attrName>style.visibility</p:attrName>
                                        </p:attrNameLst>
                                      </p:cBhvr>
                                      <p:to>
                                        <p:strVal val="visible"/>
                                      </p:to>
                                    </p:set>
                                    <p:animEffect transition="in" filter="wipe(down)">
                                      <p:cBhvr>
                                        <p:cTn id="30" dur="1000"/>
                                        <p:tgtEl>
                                          <p:spTgt spid="705732"/>
                                        </p:tgtEl>
                                      </p:cBhvr>
                                    </p:animEffect>
                                  </p:childTnLst>
                                </p:cTn>
                              </p:par>
                              <p:par>
                                <p:cTn id="31" presetID="1" presetClass="entr" presetSubtype="0" fill="hold" grpId="0" nodeType="withEffect">
                                  <p:stCondLst>
                                    <p:cond delay="0"/>
                                  </p:stCondLst>
                                  <p:childTnLst>
                                    <p:set>
                                      <p:cBhvr>
                                        <p:cTn id="32" dur="1" fill="hold">
                                          <p:stCondLst>
                                            <p:cond delay="0"/>
                                          </p:stCondLst>
                                        </p:cTn>
                                        <p:tgtEl>
                                          <p:spTgt spid="705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5639" grpId="0"/>
      <p:bldP spid="705640" grpId="0"/>
      <p:bldP spid="70564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449" name="Group 231"/>
          <p:cNvGrpSpPr>
            <a:grpSpLocks/>
          </p:cNvGrpSpPr>
          <p:nvPr/>
        </p:nvGrpSpPr>
        <p:grpSpPr bwMode="auto">
          <a:xfrm>
            <a:off x="773113" y="1273175"/>
            <a:ext cx="3554412" cy="3067050"/>
            <a:chOff x="773113" y="1273175"/>
            <a:chExt cx="3554412" cy="3066395"/>
          </a:xfrm>
        </p:grpSpPr>
        <p:sp>
          <p:nvSpPr>
            <p:cNvPr id="104674" name="Freeform 3"/>
            <p:cNvSpPr>
              <a:spLocks/>
            </p:cNvSpPr>
            <p:nvPr/>
          </p:nvSpPr>
          <p:spPr bwMode="auto">
            <a:xfrm>
              <a:off x="773113" y="1273175"/>
              <a:ext cx="3554412" cy="2754313"/>
            </a:xfrm>
            <a:custGeom>
              <a:avLst/>
              <a:gdLst>
                <a:gd name="T0" fmla="*/ 2147483646 w 2406"/>
                <a:gd name="T1" fmla="*/ 2147483646 h 958"/>
                <a:gd name="T2" fmla="*/ 2147483646 w 2406"/>
                <a:gd name="T3" fmla="*/ 2147483646 h 958"/>
                <a:gd name="T4" fmla="*/ 2147483646 w 2406"/>
                <a:gd name="T5" fmla="*/ 2147483646 h 958"/>
                <a:gd name="T6" fmla="*/ 2147483646 w 2406"/>
                <a:gd name="T7" fmla="*/ 2147483646 h 958"/>
                <a:gd name="T8" fmla="*/ 2147483646 w 2406"/>
                <a:gd name="T9" fmla="*/ 2147483646 h 958"/>
                <a:gd name="T10" fmla="*/ 2147483646 w 2406"/>
                <a:gd name="T11" fmla="*/ 2147483646 h 958"/>
                <a:gd name="T12" fmla="*/ 2147483646 w 2406"/>
                <a:gd name="T13" fmla="*/ 2147483646 h 958"/>
                <a:gd name="T14" fmla="*/ 2147483646 w 2406"/>
                <a:gd name="T15" fmla="*/ 2147483646 h 958"/>
                <a:gd name="T16" fmla="*/ 2147483646 w 2406"/>
                <a:gd name="T17" fmla="*/ 2147483646 h 958"/>
                <a:gd name="T18" fmla="*/ 2147483646 w 2406"/>
                <a:gd name="T19" fmla="*/ 2147483646 h 958"/>
                <a:gd name="T20" fmla="*/ 2147483646 w 2406"/>
                <a:gd name="T21" fmla="*/ 2147483646 h 958"/>
                <a:gd name="T22" fmla="*/ 2147483646 w 2406"/>
                <a:gd name="T23" fmla="*/ 2147483646 h 958"/>
                <a:gd name="T24" fmla="*/ 2147483646 w 2406"/>
                <a:gd name="T25" fmla="*/ 2147483646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4675" name="Line 36"/>
            <p:cNvSpPr>
              <a:spLocks noChangeShapeType="1"/>
            </p:cNvSpPr>
            <p:nvPr/>
          </p:nvSpPr>
          <p:spPr bwMode="auto">
            <a:xfrm flipV="1">
              <a:off x="3775075" y="2344738"/>
              <a:ext cx="155575"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676" name="Line 43"/>
            <p:cNvSpPr>
              <a:spLocks noChangeShapeType="1"/>
            </p:cNvSpPr>
            <p:nvPr/>
          </p:nvSpPr>
          <p:spPr bwMode="auto">
            <a:xfrm flipV="1">
              <a:off x="2665413" y="2517775"/>
              <a:ext cx="6953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677" name="Line 44"/>
            <p:cNvSpPr>
              <a:spLocks noChangeShapeType="1"/>
            </p:cNvSpPr>
            <p:nvPr/>
          </p:nvSpPr>
          <p:spPr bwMode="auto">
            <a:xfrm flipV="1">
              <a:off x="3924300" y="2201863"/>
              <a:ext cx="138113" cy="1428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4678" name="Line 48"/>
            <p:cNvSpPr>
              <a:spLocks noChangeShapeType="1"/>
            </p:cNvSpPr>
            <p:nvPr/>
          </p:nvSpPr>
          <p:spPr bwMode="auto">
            <a:xfrm flipV="1">
              <a:off x="3279775" y="2736850"/>
              <a:ext cx="512763" cy="612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93" name="Text Box 240"/>
            <p:cNvSpPr txBox="1">
              <a:spLocks noChangeArrowheads="1"/>
            </p:cNvSpPr>
            <p:nvPr/>
          </p:nvSpPr>
          <p:spPr bwMode="auto">
            <a:xfrm>
              <a:off x="2562225" y="3815807"/>
              <a:ext cx="1211263" cy="52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dirty="0">
                  <a:solidFill>
                    <a:srgbClr val="000000"/>
                  </a:solidFill>
                  <a:latin typeface="Arial" charset="0"/>
                  <a:cs typeface="Arial" charset="0"/>
                </a:rPr>
                <a:t>router</a:t>
              </a:r>
            </a:p>
            <a:p>
              <a:pPr>
                <a:defRPr/>
              </a:pPr>
              <a:r>
                <a:rPr lang="en-US" sz="1400" dirty="0">
                  <a:solidFill>
                    <a:srgbClr val="000000"/>
                  </a:solidFill>
                  <a:latin typeface="Arial" charset="0"/>
                  <a:cs typeface="Arial" charset="0"/>
                </a:rPr>
                <a:t>(runs DHCP)</a:t>
              </a:r>
            </a:p>
          </p:txBody>
        </p:sp>
        <p:grpSp>
          <p:nvGrpSpPr>
            <p:cNvPr id="104680" name="Group 356"/>
            <p:cNvGrpSpPr>
              <a:grpSpLocks/>
            </p:cNvGrpSpPr>
            <p:nvPr/>
          </p:nvGrpSpPr>
          <p:grpSpPr bwMode="auto">
            <a:xfrm>
              <a:off x="1653422" y="1982680"/>
              <a:ext cx="843032" cy="814871"/>
              <a:chOff x="313" y="1497"/>
              <a:chExt cx="1152" cy="1014"/>
            </a:xfrm>
          </p:grpSpPr>
          <p:pic>
            <p:nvPicPr>
              <p:cNvPr id="104732"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733"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23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6925" y="2423867"/>
              <a:ext cx="879475" cy="34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241" name="Rectangle 43"/>
            <p:cNvSpPr>
              <a:spLocks noChangeArrowheads="1"/>
            </p:cNvSpPr>
            <p:nvPr/>
          </p:nvSpPr>
          <p:spPr bwMode="auto">
            <a:xfrm rot="16200000" flipH="1">
              <a:off x="3589349" y="3549138"/>
              <a:ext cx="104753" cy="24447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endParaRPr>
            </a:p>
          </p:txBody>
        </p:sp>
        <p:sp>
          <p:nvSpPr>
            <p:cNvPr id="242" name="Rectangle 43"/>
            <p:cNvSpPr>
              <a:spLocks noChangeArrowheads="1"/>
            </p:cNvSpPr>
            <p:nvPr/>
          </p:nvSpPr>
          <p:spPr bwMode="auto">
            <a:xfrm rot="2460490">
              <a:off x="3206750" y="3274585"/>
              <a:ext cx="82550" cy="24759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endParaRPr>
            </a:p>
          </p:txBody>
        </p:sp>
        <p:sp>
          <p:nvSpPr>
            <p:cNvPr id="243" name="Rectangle 43"/>
            <p:cNvSpPr>
              <a:spLocks noChangeArrowheads="1"/>
            </p:cNvSpPr>
            <p:nvPr/>
          </p:nvSpPr>
          <p:spPr bwMode="auto">
            <a:xfrm rot="16200000">
              <a:off x="2499531" y="2388124"/>
              <a:ext cx="111101" cy="2968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endParaRPr>
            </a:p>
          </p:txBody>
        </p:sp>
        <p:grpSp>
          <p:nvGrpSpPr>
            <p:cNvPr id="104685" name="Group 248"/>
            <p:cNvGrpSpPr>
              <a:grpSpLocks/>
            </p:cNvGrpSpPr>
            <p:nvPr/>
          </p:nvGrpSpPr>
          <p:grpSpPr bwMode="auto">
            <a:xfrm>
              <a:off x="2597285" y="3210128"/>
              <a:ext cx="332569" cy="581078"/>
              <a:chOff x="4140" y="429"/>
              <a:chExt cx="1425" cy="2396"/>
            </a:xfrm>
          </p:grpSpPr>
          <p:sp>
            <p:nvSpPr>
              <p:cNvPr id="104700" name="Freeform 148"/>
              <p:cNvSpPr>
                <a:spLocks/>
              </p:cNvSpPr>
              <p:nvPr/>
            </p:nvSpPr>
            <p:spPr bwMode="auto">
              <a:xfrm>
                <a:off x="5268" y="433"/>
                <a:ext cx="283" cy="2286"/>
              </a:xfrm>
              <a:custGeom>
                <a:avLst/>
                <a:gdLst>
                  <a:gd name="T0" fmla="*/ 4 w 354"/>
                  <a:gd name="T1" fmla="*/ 0 h 2742"/>
                  <a:gd name="T2" fmla="*/ 19 w 354"/>
                  <a:gd name="T3" fmla="*/ 32 h 2742"/>
                  <a:gd name="T4" fmla="*/ 19 w 354"/>
                  <a:gd name="T5" fmla="*/ 246 h 2742"/>
                  <a:gd name="T6" fmla="*/ 0 w 354"/>
                  <a:gd name="T7" fmla="*/ 258 h 2742"/>
                  <a:gd name="T8" fmla="*/ 4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15" name="Rectangle 149"/>
              <p:cNvSpPr>
                <a:spLocks noChangeArrowheads="1"/>
              </p:cNvSpPr>
              <p:nvPr/>
            </p:nvSpPr>
            <p:spPr bwMode="auto">
              <a:xfrm>
                <a:off x="4207" y="426"/>
                <a:ext cx="1048" cy="2291"/>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104702" name="Freeform 150"/>
              <p:cNvSpPr>
                <a:spLocks/>
              </p:cNvSpPr>
              <p:nvPr/>
            </p:nvSpPr>
            <p:spPr bwMode="auto">
              <a:xfrm>
                <a:off x="5321" y="570"/>
                <a:ext cx="169" cy="2115"/>
              </a:xfrm>
              <a:custGeom>
                <a:avLst/>
                <a:gdLst>
                  <a:gd name="T0" fmla="*/ 2 w 211"/>
                  <a:gd name="T1" fmla="*/ 0 h 2537"/>
                  <a:gd name="T2" fmla="*/ 11 w 211"/>
                  <a:gd name="T3" fmla="*/ 21 h 2537"/>
                  <a:gd name="T4" fmla="*/ 2 w 211"/>
                  <a:gd name="T5" fmla="*/ 23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03" name="Freeform 151"/>
              <p:cNvSpPr>
                <a:spLocks/>
              </p:cNvSpPr>
              <p:nvPr/>
            </p:nvSpPr>
            <p:spPr bwMode="auto">
              <a:xfrm>
                <a:off x="5284" y="1640"/>
                <a:ext cx="263" cy="189"/>
              </a:xfrm>
              <a:custGeom>
                <a:avLst/>
                <a:gdLst>
                  <a:gd name="T0" fmla="*/ 2 w 328"/>
                  <a:gd name="T1" fmla="*/ 0 h 226"/>
                  <a:gd name="T2" fmla="*/ 18 w 328"/>
                  <a:gd name="T3" fmla="*/ 13 h 226"/>
                  <a:gd name="T4" fmla="*/ 18 w 328"/>
                  <a:gd name="T5" fmla="*/ 23 h 226"/>
                  <a:gd name="T6" fmla="*/ 0 w 328"/>
                  <a:gd name="T7" fmla="*/ 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18" name="Rectangle 152"/>
              <p:cNvSpPr>
                <a:spLocks noChangeArrowheads="1"/>
              </p:cNvSpPr>
              <p:nvPr/>
            </p:nvSpPr>
            <p:spPr bwMode="auto">
              <a:xfrm>
                <a:off x="4214" y="688"/>
                <a:ext cx="592" cy="5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4705" name="Group 153"/>
              <p:cNvGrpSpPr>
                <a:grpSpLocks/>
              </p:cNvGrpSpPr>
              <p:nvPr/>
            </p:nvGrpSpPr>
            <p:grpSpPr bwMode="auto">
              <a:xfrm>
                <a:off x="4749" y="668"/>
                <a:ext cx="581" cy="145"/>
                <a:chOff x="614" y="2568"/>
                <a:chExt cx="725" cy="139"/>
              </a:xfrm>
            </p:grpSpPr>
            <p:sp>
              <p:nvSpPr>
                <p:cNvPr id="92444" name="AutoShape 154"/>
                <p:cNvSpPr>
                  <a:spLocks noChangeArrowheads="1"/>
                </p:cNvSpPr>
                <p:nvPr/>
              </p:nvSpPr>
              <p:spPr bwMode="auto">
                <a:xfrm>
                  <a:off x="617" y="2569"/>
                  <a:ext cx="721" cy="138"/>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445" name="AutoShape 155"/>
                <p:cNvSpPr>
                  <a:spLocks noChangeArrowheads="1"/>
                </p:cNvSpPr>
                <p:nvPr/>
              </p:nvSpPr>
              <p:spPr bwMode="auto">
                <a:xfrm>
                  <a:off x="634" y="2587"/>
                  <a:ext cx="688" cy="10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2420" name="Rectangle 156"/>
              <p:cNvSpPr>
                <a:spLocks noChangeArrowheads="1"/>
              </p:cNvSpPr>
              <p:nvPr/>
            </p:nvSpPr>
            <p:spPr bwMode="auto">
              <a:xfrm>
                <a:off x="4221" y="1015"/>
                <a:ext cx="599" cy="5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4707" name="Group 157"/>
              <p:cNvGrpSpPr>
                <a:grpSpLocks/>
              </p:cNvGrpSpPr>
              <p:nvPr/>
            </p:nvGrpSpPr>
            <p:grpSpPr bwMode="auto">
              <a:xfrm>
                <a:off x="4747" y="994"/>
                <a:ext cx="581" cy="134"/>
                <a:chOff x="614" y="2568"/>
                <a:chExt cx="725" cy="139"/>
              </a:xfrm>
            </p:grpSpPr>
            <p:sp>
              <p:nvSpPr>
                <p:cNvPr id="92442" name="AutoShape 158"/>
                <p:cNvSpPr>
                  <a:spLocks noChangeArrowheads="1"/>
                </p:cNvSpPr>
                <p:nvPr/>
              </p:nvSpPr>
              <p:spPr bwMode="auto">
                <a:xfrm>
                  <a:off x="611" y="2570"/>
                  <a:ext cx="730" cy="136"/>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443" name="AutoShape 159"/>
                <p:cNvSpPr>
                  <a:spLocks noChangeArrowheads="1"/>
                </p:cNvSpPr>
                <p:nvPr/>
              </p:nvSpPr>
              <p:spPr bwMode="auto">
                <a:xfrm>
                  <a:off x="628" y="2583"/>
                  <a:ext cx="69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2422" name="Rectangle 160"/>
              <p:cNvSpPr>
                <a:spLocks noChangeArrowheads="1"/>
              </p:cNvSpPr>
              <p:nvPr/>
            </p:nvSpPr>
            <p:spPr bwMode="auto">
              <a:xfrm>
                <a:off x="4214" y="1356"/>
                <a:ext cx="599" cy="4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423" name="Rectangle 161"/>
              <p:cNvSpPr>
                <a:spLocks noChangeArrowheads="1"/>
              </p:cNvSpPr>
              <p:nvPr/>
            </p:nvSpPr>
            <p:spPr bwMode="auto">
              <a:xfrm>
                <a:off x="4228" y="1657"/>
                <a:ext cx="599" cy="4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4710" name="Group 162"/>
              <p:cNvGrpSpPr>
                <a:grpSpLocks/>
              </p:cNvGrpSpPr>
              <p:nvPr/>
            </p:nvGrpSpPr>
            <p:grpSpPr bwMode="auto">
              <a:xfrm>
                <a:off x="4735" y="1627"/>
                <a:ext cx="582" cy="151"/>
                <a:chOff x="614" y="2568"/>
                <a:chExt cx="725" cy="139"/>
              </a:xfrm>
            </p:grpSpPr>
            <p:sp>
              <p:nvSpPr>
                <p:cNvPr id="92440" name="AutoShape 163"/>
                <p:cNvSpPr>
                  <a:spLocks noChangeArrowheads="1"/>
                </p:cNvSpPr>
                <p:nvPr/>
              </p:nvSpPr>
              <p:spPr bwMode="auto">
                <a:xfrm>
                  <a:off x="618" y="2571"/>
                  <a:ext cx="720" cy="139"/>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441" name="AutoShape 164"/>
                <p:cNvSpPr>
                  <a:spLocks noChangeArrowheads="1"/>
                </p:cNvSpPr>
                <p:nvPr/>
              </p:nvSpPr>
              <p:spPr bwMode="auto">
                <a:xfrm>
                  <a:off x="635" y="2589"/>
                  <a:ext cx="686"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104711" name="Freeform 165"/>
              <p:cNvSpPr>
                <a:spLocks/>
              </p:cNvSpPr>
              <p:nvPr/>
            </p:nvSpPr>
            <p:spPr bwMode="auto">
              <a:xfrm>
                <a:off x="5288" y="1354"/>
                <a:ext cx="263" cy="188"/>
              </a:xfrm>
              <a:custGeom>
                <a:avLst/>
                <a:gdLst>
                  <a:gd name="T0" fmla="*/ 2 w 328"/>
                  <a:gd name="T1" fmla="*/ 0 h 226"/>
                  <a:gd name="T2" fmla="*/ 18 w 328"/>
                  <a:gd name="T3" fmla="*/ 12 h 226"/>
                  <a:gd name="T4" fmla="*/ 18 w 328"/>
                  <a:gd name="T5" fmla="*/ 21 h 226"/>
                  <a:gd name="T6" fmla="*/ 0 w 328"/>
                  <a:gd name="T7" fmla="*/ 8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4712" name="Group 166"/>
              <p:cNvGrpSpPr>
                <a:grpSpLocks/>
              </p:cNvGrpSpPr>
              <p:nvPr/>
            </p:nvGrpSpPr>
            <p:grpSpPr bwMode="auto">
              <a:xfrm>
                <a:off x="4739" y="1327"/>
                <a:ext cx="582" cy="139"/>
                <a:chOff x="614" y="2568"/>
                <a:chExt cx="725" cy="139"/>
              </a:xfrm>
            </p:grpSpPr>
            <p:sp>
              <p:nvSpPr>
                <p:cNvPr id="92438" name="AutoShape 167"/>
                <p:cNvSpPr>
                  <a:spLocks noChangeArrowheads="1"/>
                </p:cNvSpPr>
                <p:nvPr/>
              </p:nvSpPr>
              <p:spPr bwMode="auto">
                <a:xfrm>
                  <a:off x="613" y="2571"/>
                  <a:ext cx="729" cy="137"/>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439" name="AutoShape 168"/>
                <p:cNvSpPr>
                  <a:spLocks noChangeArrowheads="1"/>
                </p:cNvSpPr>
                <p:nvPr/>
              </p:nvSpPr>
              <p:spPr bwMode="auto">
                <a:xfrm>
                  <a:off x="630" y="2584"/>
                  <a:ext cx="695"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2427" name="Rectangle 169"/>
              <p:cNvSpPr>
                <a:spLocks noChangeArrowheads="1"/>
              </p:cNvSpPr>
              <p:nvPr/>
            </p:nvSpPr>
            <p:spPr bwMode="auto">
              <a:xfrm>
                <a:off x="5255" y="426"/>
                <a:ext cx="68" cy="2297"/>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104714" name="Freeform 170"/>
              <p:cNvSpPr>
                <a:spLocks/>
              </p:cNvSpPr>
              <p:nvPr/>
            </p:nvSpPr>
            <p:spPr bwMode="auto">
              <a:xfrm>
                <a:off x="5312" y="1007"/>
                <a:ext cx="237" cy="213"/>
              </a:xfrm>
              <a:custGeom>
                <a:avLst/>
                <a:gdLst>
                  <a:gd name="T0" fmla="*/ 2 w 296"/>
                  <a:gd name="T1" fmla="*/ 0 h 256"/>
                  <a:gd name="T2" fmla="*/ 17 w 296"/>
                  <a:gd name="T3" fmla="*/ 12 h 256"/>
                  <a:gd name="T4" fmla="*/ 17 w 296"/>
                  <a:gd name="T5" fmla="*/ 23 h 256"/>
                  <a:gd name="T6" fmla="*/ 0 w 296"/>
                  <a:gd name="T7" fmla="*/ 8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15" name="Freeform 171"/>
              <p:cNvSpPr>
                <a:spLocks/>
              </p:cNvSpPr>
              <p:nvPr/>
            </p:nvSpPr>
            <p:spPr bwMode="auto">
              <a:xfrm>
                <a:off x="5315" y="680"/>
                <a:ext cx="244" cy="240"/>
              </a:xfrm>
              <a:custGeom>
                <a:avLst/>
                <a:gdLst>
                  <a:gd name="T0" fmla="*/ 0 w 304"/>
                  <a:gd name="T1" fmla="*/ 0 h 288"/>
                  <a:gd name="T2" fmla="*/ 18 w 304"/>
                  <a:gd name="T3" fmla="*/ 16 h 288"/>
                  <a:gd name="T4" fmla="*/ 16 w 304"/>
                  <a:gd name="T5" fmla="*/ 28 h 288"/>
                  <a:gd name="T6" fmla="*/ 2 w 304"/>
                  <a:gd name="T7" fmla="*/ 1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30" name="Oval 172"/>
              <p:cNvSpPr>
                <a:spLocks noChangeArrowheads="1"/>
              </p:cNvSpPr>
              <p:nvPr/>
            </p:nvSpPr>
            <p:spPr bwMode="auto">
              <a:xfrm>
                <a:off x="5520" y="2612"/>
                <a:ext cx="48" cy="9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104717" name="Freeform 173"/>
              <p:cNvSpPr>
                <a:spLocks/>
              </p:cNvSpPr>
              <p:nvPr/>
            </p:nvSpPr>
            <p:spPr bwMode="auto">
              <a:xfrm>
                <a:off x="5302" y="2614"/>
                <a:ext cx="245" cy="200"/>
              </a:xfrm>
              <a:custGeom>
                <a:avLst/>
                <a:gdLst>
                  <a:gd name="T0" fmla="*/ 0 w 306"/>
                  <a:gd name="T1" fmla="*/ 11 h 240"/>
                  <a:gd name="T2" fmla="*/ 2 w 306"/>
                  <a:gd name="T3" fmla="*/ 23 h 240"/>
                  <a:gd name="T4" fmla="*/ 18 w 306"/>
                  <a:gd name="T5" fmla="*/ 11 h 240"/>
                  <a:gd name="T6" fmla="*/ 17 w 306"/>
                  <a:gd name="T7" fmla="*/ 0 h 240"/>
                  <a:gd name="T8" fmla="*/ 0 w 306"/>
                  <a:gd name="T9" fmla="*/ 1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32" name="AutoShape 174"/>
              <p:cNvSpPr>
                <a:spLocks noChangeArrowheads="1"/>
              </p:cNvSpPr>
              <p:nvPr/>
            </p:nvSpPr>
            <p:spPr bwMode="auto">
              <a:xfrm>
                <a:off x="4139" y="2678"/>
                <a:ext cx="1204" cy="209"/>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433" name="AutoShape 175"/>
              <p:cNvSpPr>
                <a:spLocks noChangeArrowheads="1"/>
              </p:cNvSpPr>
              <p:nvPr/>
            </p:nvSpPr>
            <p:spPr bwMode="auto">
              <a:xfrm>
                <a:off x="4207" y="2717"/>
                <a:ext cx="1068" cy="8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434" name="Oval 176"/>
              <p:cNvSpPr>
                <a:spLocks noChangeArrowheads="1"/>
              </p:cNvSpPr>
              <p:nvPr/>
            </p:nvSpPr>
            <p:spPr bwMode="auto">
              <a:xfrm>
                <a:off x="4309" y="2383"/>
                <a:ext cx="156" cy="144"/>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435" name="Oval 177"/>
              <p:cNvSpPr>
                <a:spLocks noChangeArrowheads="1"/>
              </p:cNvSpPr>
              <p:nvPr/>
            </p:nvSpPr>
            <p:spPr bwMode="auto">
              <a:xfrm>
                <a:off x="4486" y="2383"/>
                <a:ext cx="163" cy="144"/>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FF0000"/>
                  </a:solidFill>
                  <a:latin typeface="Times New Roman" pitchFamily="18" charset="0"/>
                  <a:ea typeface="MS PGothic" pitchFamily="34" charset="-128"/>
                </a:endParaRPr>
              </a:p>
            </p:txBody>
          </p:sp>
          <p:sp>
            <p:nvSpPr>
              <p:cNvPr id="92436" name="Oval 178"/>
              <p:cNvSpPr>
                <a:spLocks noChangeArrowheads="1"/>
              </p:cNvSpPr>
              <p:nvPr/>
            </p:nvSpPr>
            <p:spPr bwMode="auto">
              <a:xfrm>
                <a:off x="4663" y="2383"/>
                <a:ext cx="156" cy="144"/>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437" name="Rectangle 179"/>
              <p:cNvSpPr>
                <a:spLocks noChangeArrowheads="1"/>
              </p:cNvSpPr>
              <p:nvPr/>
            </p:nvSpPr>
            <p:spPr bwMode="auto">
              <a:xfrm>
                <a:off x="5065" y="1834"/>
                <a:ext cx="82" cy="772"/>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4686" name="Group 48"/>
            <p:cNvGrpSpPr>
              <a:grpSpLocks/>
            </p:cNvGrpSpPr>
            <p:nvPr/>
          </p:nvGrpSpPr>
          <p:grpSpPr bwMode="auto">
            <a:xfrm>
              <a:off x="2795471" y="3465563"/>
              <a:ext cx="735669" cy="376863"/>
              <a:chOff x="3600" y="219"/>
              <a:chExt cx="360" cy="175"/>
            </a:xfrm>
          </p:grpSpPr>
          <p:sp>
            <p:nvSpPr>
              <p:cNvPr id="92401" name="Oval 4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402" name="Line 50"/>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92403" name="Line 51"/>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92404" name="Rectangle 52"/>
              <p:cNvSpPr>
                <a:spLocks noChangeArrowheads="1"/>
              </p:cNvSpPr>
              <p:nvPr/>
            </p:nvSpPr>
            <p:spPr bwMode="auto">
              <a:xfrm>
                <a:off x="3603" y="289"/>
                <a:ext cx="353"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92405" name="Oval 5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4692" name="Group 54"/>
              <p:cNvGrpSpPr>
                <a:grpSpLocks/>
              </p:cNvGrpSpPr>
              <p:nvPr/>
            </p:nvGrpSpPr>
            <p:grpSpPr bwMode="auto">
              <a:xfrm>
                <a:off x="3686" y="244"/>
                <a:ext cx="177" cy="66"/>
                <a:chOff x="2848" y="848"/>
                <a:chExt cx="140" cy="98"/>
              </a:xfrm>
            </p:grpSpPr>
            <p:sp>
              <p:nvSpPr>
                <p:cNvPr id="92411" name="Line 5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92412" name="Line 5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92413" name="Line 5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04693" name="Group 58"/>
              <p:cNvGrpSpPr>
                <a:grpSpLocks/>
              </p:cNvGrpSpPr>
              <p:nvPr/>
            </p:nvGrpSpPr>
            <p:grpSpPr bwMode="auto">
              <a:xfrm flipV="1">
                <a:off x="3686" y="243"/>
                <a:ext cx="177" cy="66"/>
                <a:chOff x="2848" y="848"/>
                <a:chExt cx="140" cy="98"/>
              </a:xfrm>
            </p:grpSpPr>
            <p:sp>
              <p:nvSpPr>
                <p:cNvPr id="92408" name="Line 5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92409" name="Line 6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92410" name="Line 61"/>
                <p:cNvSpPr>
                  <a:spLocks noChangeShapeType="1"/>
                </p:cNvSpPr>
                <p:nvPr/>
              </p:nvSpPr>
              <p:spPr bwMode="auto">
                <a:xfrm>
                  <a:off x="2894" y="854"/>
                  <a:ext cx="52" cy="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sp>
        <p:nvSpPr>
          <p:cNvPr id="104450" name="Freeform 293"/>
          <p:cNvSpPr>
            <a:spLocks/>
          </p:cNvSpPr>
          <p:nvPr/>
        </p:nvSpPr>
        <p:spPr bwMode="auto">
          <a:xfrm>
            <a:off x="322263" y="4619625"/>
            <a:ext cx="3963987" cy="1716088"/>
          </a:xfrm>
          <a:custGeom>
            <a:avLst/>
            <a:gdLst>
              <a:gd name="T0" fmla="*/ 2147483646 w 2497"/>
              <a:gd name="T1" fmla="*/ 2147483646 h 1081"/>
              <a:gd name="T2" fmla="*/ 2147483646 w 2497"/>
              <a:gd name="T3" fmla="*/ 2147483646 h 1081"/>
              <a:gd name="T4" fmla="*/ 2147483646 w 2497"/>
              <a:gd name="T5" fmla="*/ 2147483646 h 1081"/>
              <a:gd name="T6" fmla="*/ 2147483646 w 2497"/>
              <a:gd name="T7" fmla="*/ 2147483646 h 1081"/>
              <a:gd name="T8" fmla="*/ 2147483646 w 2497"/>
              <a:gd name="T9" fmla="*/ 2147483646 h 1081"/>
              <a:gd name="T10" fmla="*/ 2147483646 w 2497"/>
              <a:gd name="T11" fmla="*/ 2147483646 h 1081"/>
              <a:gd name="T12" fmla="*/ 2147483646 w 2497"/>
              <a:gd name="T13" fmla="*/ 2147483646 h 1081"/>
              <a:gd name="T14" fmla="*/ 2147483646 w 2497"/>
              <a:gd name="T15" fmla="*/ 2147483646 h 1081"/>
              <a:gd name="T16" fmla="*/ 2147483646 w 2497"/>
              <a:gd name="T17" fmla="*/ 2147483646 h 1081"/>
              <a:gd name="T18" fmla="*/ 2147483646 w 2497"/>
              <a:gd name="T19" fmla="*/ 2147483646 h 1081"/>
              <a:gd name="T20" fmla="*/ 2147483646 w 2497"/>
              <a:gd name="T21" fmla="*/ 2147483646 h 1081"/>
              <a:gd name="T22" fmla="*/ 2147483646 w 2497"/>
              <a:gd name="T23" fmla="*/ 2147483646 h 1081"/>
              <a:gd name="T24" fmla="*/ 2147483646 w 2497"/>
              <a:gd name="T25" fmla="*/ 2147483646 h 1081"/>
              <a:gd name="T26" fmla="*/ 2147483646 w 2497"/>
              <a:gd name="T27" fmla="*/ 2147483646 h 1081"/>
              <a:gd name="T28" fmla="*/ 2147483646 w 2497"/>
              <a:gd name="T29" fmla="*/ 2147483646 h 1081"/>
              <a:gd name="T30" fmla="*/ 2147483646 w 2497"/>
              <a:gd name="T31" fmla="*/ 2147483646 h 108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497" h="1081">
                <a:moveTo>
                  <a:pt x="475" y="274"/>
                </a:moveTo>
                <a:cubicBezTo>
                  <a:pt x="381" y="316"/>
                  <a:pt x="280" y="389"/>
                  <a:pt x="204" y="437"/>
                </a:cubicBezTo>
                <a:cubicBezTo>
                  <a:pt x="128" y="485"/>
                  <a:pt x="42" y="503"/>
                  <a:pt x="21" y="559"/>
                </a:cubicBezTo>
                <a:cubicBezTo>
                  <a:pt x="0" y="615"/>
                  <a:pt x="56" y="734"/>
                  <a:pt x="75" y="776"/>
                </a:cubicBezTo>
                <a:cubicBezTo>
                  <a:pt x="94" y="818"/>
                  <a:pt x="116" y="789"/>
                  <a:pt x="136" y="810"/>
                </a:cubicBezTo>
                <a:cubicBezTo>
                  <a:pt x="156" y="831"/>
                  <a:pt x="167" y="876"/>
                  <a:pt x="197" y="905"/>
                </a:cubicBezTo>
                <a:cubicBezTo>
                  <a:pt x="227" y="934"/>
                  <a:pt x="231" y="970"/>
                  <a:pt x="319" y="986"/>
                </a:cubicBezTo>
                <a:cubicBezTo>
                  <a:pt x="407" y="1002"/>
                  <a:pt x="554" y="1003"/>
                  <a:pt x="726" y="1000"/>
                </a:cubicBezTo>
                <a:cubicBezTo>
                  <a:pt x="898" y="997"/>
                  <a:pt x="1146" y="961"/>
                  <a:pt x="1349" y="966"/>
                </a:cubicBezTo>
                <a:cubicBezTo>
                  <a:pt x="1552" y="971"/>
                  <a:pt x="1785" y="1028"/>
                  <a:pt x="1945" y="1033"/>
                </a:cubicBezTo>
                <a:cubicBezTo>
                  <a:pt x="2105" y="1038"/>
                  <a:pt x="2225" y="1081"/>
                  <a:pt x="2311" y="993"/>
                </a:cubicBezTo>
                <a:cubicBezTo>
                  <a:pt x="2397" y="905"/>
                  <a:pt x="2497" y="662"/>
                  <a:pt x="2460" y="506"/>
                </a:cubicBezTo>
                <a:cubicBezTo>
                  <a:pt x="2423" y="350"/>
                  <a:pt x="2280" y="116"/>
                  <a:pt x="2088" y="58"/>
                </a:cubicBezTo>
                <a:cubicBezTo>
                  <a:pt x="1896" y="0"/>
                  <a:pt x="1528" y="138"/>
                  <a:pt x="1308" y="159"/>
                </a:cubicBezTo>
                <a:cubicBezTo>
                  <a:pt x="1088" y="180"/>
                  <a:pt x="906" y="167"/>
                  <a:pt x="766" y="186"/>
                </a:cubicBezTo>
                <a:cubicBezTo>
                  <a:pt x="626" y="205"/>
                  <a:pt x="569" y="232"/>
                  <a:pt x="475" y="274"/>
                </a:cubicBezTo>
                <a:close/>
              </a:path>
            </a:pathLst>
          </a:custGeom>
          <a:gradFill rotWithShape="1">
            <a:gsLst>
              <a:gs pos="0">
                <a:srgbClr val="00CCFF"/>
              </a:gs>
              <a:gs pos="100000">
                <a:srgbClr val="FFFFFF"/>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4451" name="Freeform 292"/>
          <p:cNvSpPr>
            <a:spLocks/>
          </p:cNvSpPr>
          <p:nvPr/>
        </p:nvSpPr>
        <p:spPr bwMode="auto">
          <a:xfrm>
            <a:off x="4751388" y="871538"/>
            <a:ext cx="1919287" cy="2227262"/>
          </a:xfrm>
          <a:custGeom>
            <a:avLst/>
            <a:gdLst>
              <a:gd name="T0" fmla="*/ 2147483646 w 1209"/>
              <a:gd name="T1" fmla="*/ 2147483646 h 1403"/>
              <a:gd name="T2" fmla="*/ 2147483646 w 1209"/>
              <a:gd name="T3" fmla="*/ 2147483646 h 1403"/>
              <a:gd name="T4" fmla="*/ 2147483646 w 1209"/>
              <a:gd name="T5" fmla="*/ 2147483646 h 1403"/>
              <a:gd name="T6" fmla="*/ 2147483646 w 1209"/>
              <a:gd name="T7" fmla="*/ 2147483646 h 1403"/>
              <a:gd name="T8" fmla="*/ 2147483646 w 1209"/>
              <a:gd name="T9" fmla="*/ 2147483646 h 1403"/>
              <a:gd name="T10" fmla="*/ 2147483646 w 1209"/>
              <a:gd name="T11" fmla="*/ 2147483646 h 1403"/>
              <a:gd name="T12" fmla="*/ 2147483646 w 1209"/>
              <a:gd name="T13" fmla="*/ 2147483646 h 1403"/>
              <a:gd name="T14" fmla="*/ 2147483646 w 1209"/>
              <a:gd name="T15" fmla="*/ 2147483646 h 1403"/>
              <a:gd name="T16" fmla="*/ 2147483646 w 1209"/>
              <a:gd name="T17" fmla="*/ 2147483646 h 1403"/>
              <a:gd name="T18" fmla="*/ 2147483646 w 1209"/>
              <a:gd name="T19" fmla="*/ 2147483646 h 1403"/>
              <a:gd name="T20" fmla="*/ 2147483646 w 1209"/>
              <a:gd name="T21" fmla="*/ 2147483646 h 1403"/>
              <a:gd name="T22" fmla="*/ 2147483646 w 1209"/>
              <a:gd name="T23" fmla="*/ 2147483646 h 140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9" h="1403">
                <a:moveTo>
                  <a:pt x="84" y="528"/>
                </a:moveTo>
                <a:cubicBezTo>
                  <a:pt x="51" y="600"/>
                  <a:pt x="28" y="643"/>
                  <a:pt x="16" y="705"/>
                </a:cubicBezTo>
                <a:cubicBezTo>
                  <a:pt x="4" y="767"/>
                  <a:pt x="0" y="845"/>
                  <a:pt x="9" y="901"/>
                </a:cubicBezTo>
                <a:cubicBezTo>
                  <a:pt x="18" y="957"/>
                  <a:pt x="44" y="983"/>
                  <a:pt x="70" y="1043"/>
                </a:cubicBezTo>
                <a:cubicBezTo>
                  <a:pt x="96" y="1103"/>
                  <a:pt x="130" y="1210"/>
                  <a:pt x="165" y="1260"/>
                </a:cubicBezTo>
                <a:cubicBezTo>
                  <a:pt x="200" y="1310"/>
                  <a:pt x="223" y="1324"/>
                  <a:pt x="280" y="1342"/>
                </a:cubicBezTo>
                <a:cubicBezTo>
                  <a:pt x="337" y="1360"/>
                  <a:pt x="393" y="1368"/>
                  <a:pt x="510" y="1369"/>
                </a:cubicBezTo>
                <a:cubicBezTo>
                  <a:pt x="627" y="1370"/>
                  <a:pt x="775" y="1403"/>
                  <a:pt x="985" y="1348"/>
                </a:cubicBezTo>
                <a:cubicBezTo>
                  <a:pt x="1195" y="1293"/>
                  <a:pt x="1209" y="54"/>
                  <a:pt x="985" y="27"/>
                </a:cubicBezTo>
                <a:cubicBezTo>
                  <a:pt x="761" y="0"/>
                  <a:pt x="606" y="115"/>
                  <a:pt x="477" y="156"/>
                </a:cubicBezTo>
                <a:cubicBezTo>
                  <a:pt x="348" y="197"/>
                  <a:pt x="280" y="207"/>
                  <a:pt x="212" y="271"/>
                </a:cubicBezTo>
                <a:cubicBezTo>
                  <a:pt x="144" y="335"/>
                  <a:pt x="117" y="456"/>
                  <a:pt x="84" y="528"/>
                </a:cubicBezTo>
                <a:close/>
              </a:path>
            </a:pathLst>
          </a:custGeom>
          <a:gradFill rotWithShape="1">
            <a:gsLst>
              <a:gs pos="0">
                <a:srgbClr val="00CCFF"/>
              </a:gs>
              <a:gs pos="100000">
                <a:srgbClr val="FFFFFF"/>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2167" name="Rectangle 3"/>
          <p:cNvSpPr>
            <a:spLocks noGrp="1" noChangeArrowheads="1"/>
          </p:cNvSpPr>
          <p:nvPr>
            <p:ph type="title"/>
          </p:nvPr>
        </p:nvSpPr>
        <p:spPr>
          <a:xfrm>
            <a:off x="323850" y="0"/>
            <a:ext cx="8693150" cy="942975"/>
          </a:xfrm>
        </p:spPr>
        <p:txBody>
          <a:bodyPr/>
          <a:lstStyle/>
          <a:p>
            <a:pPr>
              <a:defRPr/>
            </a:pPr>
            <a:r>
              <a:rPr lang="en-US" sz="3200" dirty="0">
                <a:latin typeface="Gill Sans MT" charset="0"/>
                <a:cs typeface="+mj-cs"/>
              </a:rPr>
              <a:t>A day in the life…TCP connection carrying HTTP</a:t>
            </a:r>
          </a:p>
        </p:txBody>
      </p:sp>
      <p:grpSp>
        <p:nvGrpSpPr>
          <p:cNvPr id="706603" name="Group 43"/>
          <p:cNvGrpSpPr>
            <a:grpSpLocks/>
          </p:cNvGrpSpPr>
          <p:nvPr/>
        </p:nvGrpSpPr>
        <p:grpSpPr bwMode="auto">
          <a:xfrm>
            <a:off x="1195388" y="1081088"/>
            <a:ext cx="976312" cy="1460500"/>
            <a:chOff x="651" y="681"/>
            <a:chExt cx="615" cy="920"/>
          </a:xfrm>
        </p:grpSpPr>
        <p:sp>
          <p:nvSpPr>
            <p:cNvPr id="104666" name="Freeform 44"/>
            <p:cNvSpPr>
              <a:spLocks/>
            </p:cNvSpPr>
            <p:nvPr/>
          </p:nvSpPr>
          <p:spPr bwMode="auto">
            <a:xfrm>
              <a:off x="662" y="698"/>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4" h="903">
                  <a:moveTo>
                    <a:pt x="496" y="0"/>
                  </a:moveTo>
                  <a:lnTo>
                    <a:pt x="604" y="903"/>
                  </a:lnTo>
                  <a:lnTo>
                    <a:pt x="0" y="788"/>
                  </a:lnTo>
                  <a:lnTo>
                    <a:pt x="456" y="750"/>
                  </a:lnTo>
                  <a:lnTo>
                    <a:pt x="496" y="0"/>
                  </a:lnTo>
                  <a:close/>
                </a:path>
              </a:pathLst>
            </a:custGeom>
            <a:gradFill rotWithShape="1">
              <a:gsLst>
                <a:gs pos="0">
                  <a:schemeClr val="bg1"/>
                </a:gs>
                <a:gs pos="100000">
                  <a:srgbClr val="FF0000"/>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104667" name="Group 45"/>
            <p:cNvGrpSpPr>
              <a:grpSpLocks/>
            </p:cNvGrpSpPr>
            <p:nvPr/>
          </p:nvGrpSpPr>
          <p:grpSpPr bwMode="auto">
            <a:xfrm>
              <a:off x="651" y="681"/>
              <a:ext cx="500" cy="828"/>
              <a:chOff x="569" y="2954"/>
              <a:chExt cx="500" cy="828"/>
            </a:xfrm>
          </p:grpSpPr>
          <p:sp>
            <p:nvSpPr>
              <p:cNvPr id="92382" name="Rectangle 46"/>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83" name="Text Box 47"/>
              <p:cNvSpPr txBox="1">
                <a:spLocks noChangeArrowheads="1"/>
              </p:cNvSpPr>
              <p:nvPr/>
            </p:nvSpPr>
            <p:spPr bwMode="auto">
              <a:xfrm>
                <a:off x="607" y="2954"/>
                <a:ext cx="449"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en-US" sz="1600" i="0" dirty="0">
                    <a:solidFill>
                      <a:srgbClr val="000000"/>
                    </a:solidFill>
                    <a:latin typeface="Arial" charset="0"/>
                  </a:rPr>
                  <a:t>HTTP</a:t>
                </a:r>
              </a:p>
              <a:p>
                <a:pPr algn="ctr">
                  <a:defRPr/>
                </a:pPr>
                <a:r>
                  <a:rPr lang="en-US" sz="1600" i="0" dirty="0">
                    <a:solidFill>
                      <a:srgbClr val="000000"/>
                    </a:solidFill>
                    <a:latin typeface="Arial" charset="0"/>
                  </a:rPr>
                  <a:t>TCP</a:t>
                </a:r>
              </a:p>
              <a:p>
                <a:pPr algn="ctr">
                  <a:defRPr/>
                </a:pPr>
                <a:r>
                  <a:rPr lang="en-US" sz="1600" i="0" dirty="0">
                    <a:solidFill>
                      <a:srgbClr val="000000"/>
                    </a:solidFill>
                    <a:latin typeface="Arial" charset="0"/>
                  </a:rPr>
                  <a:t>IP</a:t>
                </a:r>
              </a:p>
              <a:p>
                <a:pPr algn="ctr">
                  <a:defRPr/>
                </a:pPr>
                <a:r>
                  <a:rPr lang="en-US" sz="1600" i="0" dirty="0">
                    <a:solidFill>
                      <a:srgbClr val="000000"/>
                    </a:solidFill>
                    <a:latin typeface="Arial" charset="0"/>
                  </a:rPr>
                  <a:t>Eth</a:t>
                </a:r>
              </a:p>
              <a:p>
                <a:pPr algn="ctr">
                  <a:defRPr/>
                </a:pPr>
                <a:r>
                  <a:rPr lang="en-US" sz="1600" i="0" dirty="0">
                    <a:solidFill>
                      <a:srgbClr val="000000"/>
                    </a:solidFill>
                    <a:latin typeface="Arial" charset="0"/>
                  </a:rPr>
                  <a:t>Phy</a:t>
                </a:r>
              </a:p>
            </p:txBody>
          </p:sp>
          <p:sp>
            <p:nvSpPr>
              <p:cNvPr id="92384" name="Line 48"/>
              <p:cNvSpPr>
                <a:spLocks noChangeShapeType="1"/>
              </p:cNvSpPr>
              <p:nvPr/>
            </p:nvSpPr>
            <p:spPr bwMode="auto">
              <a:xfrm>
                <a:off x="578" y="3130"/>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92385" name="Line 49"/>
              <p:cNvSpPr>
                <a:spLocks noChangeShapeType="1"/>
              </p:cNvSpPr>
              <p:nvPr/>
            </p:nvSpPr>
            <p:spPr bwMode="auto">
              <a:xfrm>
                <a:off x="575" y="3289"/>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92386" name="Line 50"/>
              <p:cNvSpPr>
                <a:spLocks noChangeShapeType="1"/>
              </p:cNvSpPr>
              <p:nvPr/>
            </p:nvSpPr>
            <p:spPr bwMode="auto">
              <a:xfrm>
                <a:off x="572" y="3448"/>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92387" name="Line 51"/>
              <p:cNvSpPr>
                <a:spLocks noChangeShapeType="1"/>
              </p:cNvSpPr>
              <p:nvPr/>
            </p:nvSpPr>
            <p:spPr bwMode="auto">
              <a:xfrm>
                <a:off x="569" y="3607"/>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grpSp>
        <p:nvGrpSpPr>
          <p:cNvPr id="706885" name="Group 325"/>
          <p:cNvGrpSpPr>
            <a:grpSpLocks/>
          </p:cNvGrpSpPr>
          <p:nvPr/>
        </p:nvGrpSpPr>
        <p:grpSpPr bwMode="auto">
          <a:xfrm>
            <a:off x="442913" y="1054100"/>
            <a:ext cx="515937" cy="333375"/>
            <a:chOff x="328" y="678"/>
            <a:chExt cx="325" cy="210"/>
          </a:xfrm>
        </p:grpSpPr>
        <p:grpSp>
          <p:nvGrpSpPr>
            <p:cNvPr id="104662" name="Group 52"/>
            <p:cNvGrpSpPr>
              <a:grpSpLocks/>
            </p:cNvGrpSpPr>
            <p:nvPr/>
          </p:nvGrpSpPr>
          <p:grpSpPr bwMode="auto">
            <a:xfrm>
              <a:off x="328" y="693"/>
              <a:ext cx="325" cy="154"/>
              <a:chOff x="844" y="3337"/>
              <a:chExt cx="325" cy="154"/>
            </a:xfrm>
          </p:grpSpPr>
          <p:sp>
            <p:nvSpPr>
              <p:cNvPr id="92378" name="Rectangle 53"/>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79" name="Text Box 54"/>
              <p:cNvSpPr txBox="1">
                <a:spLocks noChangeArrowheads="1"/>
              </p:cNvSpPr>
              <p:nvPr/>
            </p:nvSpPr>
            <p:spPr bwMode="auto">
              <a:xfrm>
                <a:off x="844" y="3337"/>
                <a:ext cx="32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HTTP</a:t>
                </a:r>
              </a:p>
            </p:txBody>
          </p:sp>
        </p:grpSp>
        <p:sp>
          <p:nvSpPr>
            <p:cNvPr id="92377" name="AutoShape 85"/>
            <p:cNvSpPr>
              <a:spLocks noChangeArrowheads="1"/>
            </p:cNvSpPr>
            <p:nvPr/>
          </p:nvSpPr>
          <p:spPr bwMode="auto">
            <a:xfrm>
              <a:off x="396" y="678"/>
              <a:ext cx="240" cy="210"/>
            </a:xfrm>
            <a:prstGeom prst="downArrow">
              <a:avLst>
                <a:gd name="adj1" fmla="val 49167"/>
                <a:gd name="adj2" fmla="val 24292"/>
              </a:avLst>
            </a:prstGeom>
            <a:gradFill rotWithShape="1">
              <a:gsLst>
                <a:gs pos="0">
                  <a:srgbClr val="FF0000">
                    <a:alpha val="25000"/>
                  </a:srgbClr>
                </a:gs>
                <a:gs pos="100000">
                  <a:srgbClr val="FF0000">
                    <a:alpha val="2500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706660" name="Rectangle 100"/>
          <p:cNvSpPr>
            <a:spLocks noChangeArrowheads="1"/>
          </p:cNvSpPr>
          <p:nvPr/>
        </p:nvSpPr>
        <p:spPr bwMode="auto">
          <a:xfrm>
            <a:off x="5208588" y="3168650"/>
            <a:ext cx="3441700"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342900" indent="-342900">
              <a:lnSpc>
                <a:spcPct val="90000"/>
              </a:lnSpc>
              <a:spcBef>
                <a:spcPct val="20000"/>
              </a:spcBef>
              <a:buClr>
                <a:srgbClr val="000099"/>
              </a:buClr>
              <a:buSzPct val="100000"/>
              <a:buFont typeface="Wingdings" charset="2"/>
              <a:buChar char="§"/>
              <a:defRPr/>
            </a:pPr>
            <a:r>
              <a:rPr lang="en-US" sz="2000" dirty="0">
                <a:solidFill>
                  <a:srgbClr val="000000"/>
                </a:solidFill>
                <a:latin typeface="Gill Sans MT" charset="0"/>
                <a:ea typeface="MS PGothic" pitchFamily="34" charset="-128"/>
              </a:rPr>
              <a:t>to send HTTP request, client first opens </a:t>
            </a:r>
            <a:r>
              <a:rPr lang="en-US" sz="2000" dirty="0">
                <a:solidFill>
                  <a:srgbClr val="C00000"/>
                </a:solidFill>
                <a:latin typeface="Gill Sans MT" charset="0"/>
                <a:ea typeface="MS PGothic" pitchFamily="34" charset="-128"/>
              </a:rPr>
              <a:t>TCP socket</a:t>
            </a:r>
            <a:r>
              <a:rPr lang="en-US" sz="2000" dirty="0">
                <a:solidFill>
                  <a:srgbClr val="000000"/>
                </a:solidFill>
                <a:latin typeface="Gill Sans MT" charset="0"/>
                <a:ea typeface="MS PGothic" pitchFamily="34" charset="-128"/>
              </a:rPr>
              <a:t> to web server</a:t>
            </a:r>
          </a:p>
        </p:txBody>
      </p:sp>
      <p:sp>
        <p:nvSpPr>
          <p:cNvPr id="706661" name="Rectangle 101"/>
          <p:cNvSpPr>
            <a:spLocks noChangeArrowheads="1"/>
          </p:cNvSpPr>
          <p:nvPr/>
        </p:nvSpPr>
        <p:spPr bwMode="auto">
          <a:xfrm>
            <a:off x="5186363" y="4054475"/>
            <a:ext cx="3778250" cy="985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342900" indent="-342900">
              <a:lnSpc>
                <a:spcPct val="90000"/>
              </a:lnSpc>
              <a:spcBef>
                <a:spcPct val="20000"/>
              </a:spcBef>
              <a:buClr>
                <a:srgbClr val="000099"/>
              </a:buClr>
              <a:buSzPct val="100000"/>
              <a:buFont typeface="Wingdings" charset="2"/>
              <a:buChar char="§"/>
              <a:defRPr/>
            </a:pPr>
            <a:r>
              <a:rPr lang="en-US" sz="2000" dirty="0">
                <a:solidFill>
                  <a:srgbClr val="000000"/>
                </a:solidFill>
                <a:latin typeface="Gill Sans MT" charset="0"/>
                <a:ea typeface="MS PGothic" pitchFamily="34" charset="-128"/>
              </a:rPr>
              <a:t>TCP </a:t>
            </a:r>
            <a:r>
              <a:rPr lang="en-US" sz="2000" dirty="0">
                <a:solidFill>
                  <a:srgbClr val="C00000"/>
                </a:solidFill>
                <a:latin typeface="Gill Sans MT" charset="0"/>
                <a:ea typeface="MS PGothic" pitchFamily="34" charset="-128"/>
              </a:rPr>
              <a:t>SYN segment </a:t>
            </a:r>
            <a:r>
              <a:rPr lang="en-US" sz="2000" dirty="0">
                <a:solidFill>
                  <a:srgbClr val="000000"/>
                </a:solidFill>
                <a:latin typeface="Gill Sans MT" charset="0"/>
                <a:ea typeface="MS PGothic" pitchFamily="34" charset="-128"/>
              </a:rPr>
              <a:t>(step 1 in 3-way handshake) inter-domain routed to web server</a:t>
            </a:r>
          </a:p>
        </p:txBody>
      </p:sp>
      <p:sp>
        <p:nvSpPr>
          <p:cNvPr id="706662" name="Rectangle 102"/>
          <p:cNvSpPr>
            <a:spLocks noChangeArrowheads="1"/>
          </p:cNvSpPr>
          <p:nvPr/>
        </p:nvSpPr>
        <p:spPr bwMode="auto">
          <a:xfrm>
            <a:off x="5189538" y="5892800"/>
            <a:ext cx="4068762"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342900" indent="-342900">
              <a:lnSpc>
                <a:spcPct val="90000"/>
              </a:lnSpc>
              <a:spcBef>
                <a:spcPct val="20000"/>
              </a:spcBef>
              <a:buClr>
                <a:srgbClr val="000099"/>
              </a:buClr>
              <a:buSzPct val="100000"/>
              <a:buFont typeface="Wingdings" charset="2"/>
              <a:buChar char="§"/>
              <a:defRPr/>
            </a:pPr>
            <a:r>
              <a:rPr lang="en-US" sz="2000" dirty="0">
                <a:solidFill>
                  <a:srgbClr val="000000"/>
                </a:solidFill>
                <a:latin typeface="Gill Sans MT" charset="0"/>
                <a:ea typeface="MS PGothic" pitchFamily="34" charset="-128"/>
              </a:rPr>
              <a:t>TCP </a:t>
            </a:r>
            <a:r>
              <a:rPr lang="en-US" sz="2000" dirty="0">
                <a:solidFill>
                  <a:srgbClr val="C00000"/>
                </a:solidFill>
                <a:latin typeface="Gill Sans MT" charset="0"/>
                <a:ea typeface="MS PGothic" pitchFamily="34" charset="-128"/>
              </a:rPr>
              <a:t>connection established!</a:t>
            </a:r>
          </a:p>
        </p:txBody>
      </p:sp>
      <p:grpSp>
        <p:nvGrpSpPr>
          <p:cNvPr id="104458" name="Group 166"/>
          <p:cNvGrpSpPr>
            <a:grpSpLocks/>
          </p:cNvGrpSpPr>
          <p:nvPr/>
        </p:nvGrpSpPr>
        <p:grpSpPr bwMode="auto">
          <a:xfrm>
            <a:off x="3795713" y="2409825"/>
            <a:ext cx="1576387" cy="1287463"/>
            <a:chOff x="3228" y="1776"/>
            <a:chExt cx="252" cy="96"/>
          </a:xfrm>
        </p:grpSpPr>
        <p:sp>
          <p:nvSpPr>
            <p:cNvPr id="104660" name="Line 164"/>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661" name="Line 165"/>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4459" name="Group 167"/>
          <p:cNvGrpSpPr>
            <a:grpSpLocks/>
          </p:cNvGrpSpPr>
          <p:nvPr/>
        </p:nvGrpSpPr>
        <p:grpSpPr bwMode="auto">
          <a:xfrm flipH="1">
            <a:off x="5600700" y="2424113"/>
            <a:ext cx="400050" cy="152400"/>
            <a:chOff x="3228" y="1776"/>
            <a:chExt cx="252" cy="96"/>
          </a:xfrm>
        </p:grpSpPr>
        <p:sp>
          <p:nvSpPr>
            <p:cNvPr id="104658" name="Line 168"/>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659" name="Line 169"/>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4460" name="Group 170"/>
          <p:cNvGrpSpPr>
            <a:grpSpLocks/>
          </p:cNvGrpSpPr>
          <p:nvPr/>
        </p:nvGrpSpPr>
        <p:grpSpPr bwMode="auto">
          <a:xfrm flipH="1" flipV="1">
            <a:off x="5753100" y="1900238"/>
            <a:ext cx="400050" cy="152400"/>
            <a:chOff x="3228" y="1776"/>
            <a:chExt cx="252" cy="96"/>
          </a:xfrm>
        </p:grpSpPr>
        <p:sp>
          <p:nvSpPr>
            <p:cNvPr id="104656" name="Line 171"/>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657" name="Line 172"/>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4461" name="Group 110"/>
          <p:cNvGrpSpPr>
            <a:grpSpLocks/>
          </p:cNvGrpSpPr>
          <p:nvPr/>
        </p:nvGrpSpPr>
        <p:grpSpPr bwMode="auto">
          <a:xfrm>
            <a:off x="3057525" y="5273675"/>
            <a:ext cx="757238" cy="379413"/>
            <a:chOff x="2466" y="2026"/>
            <a:chExt cx="477" cy="282"/>
          </a:xfrm>
        </p:grpSpPr>
        <p:sp>
          <p:nvSpPr>
            <p:cNvPr id="104642" name="Oval 111"/>
            <p:cNvSpPr>
              <a:spLocks noChangeArrowheads="1"/>
            </p:cNvSpPr>
            <p:nvPr/>
          </p:nvSpPr>
          <p:spPr bwMode="auto">
            <a:xfrm>
              <a:off x="2466" y="2168"/>
              <a:ext cx="476" cy="14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104643" name="Line 112"/>
            <p:cNvSpPr>
              <a:spLocks noChangeShapeType="1"/>
            </p:cNvSpPr>
            <p:nvPr/>
          </p:nvSpPr>
          <p:spPr bwMode="auto">
            <a:xfrm>
              <a:off x="2470" y="2125"/>
              <a:ext cx="1" cy="8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644" name="Rectangle 113"/>
            <p:cNvSpPr>
              <a:spLocks noChangeArrowheads="1"/>
            </p:cNvSpPr>
            <p:nvPr/>
          </p:nvSpPr>
          <p:spPr bwMode="auto">
            <a:xfrm>
              <a:off x="2470" y="2125"/>
              <a:ext cx="472" cy="111"/>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solidFill>
                  <a:srgbClr val="000000"/>
                </a:solidFill>
                <a:latin typeface="Times New Roman" charset="0"/>
              </a:endParaRPr>
            </a:p>
          </p:txBody>
        </p:sp>
        <p:sp>
          <p:nvSpPr>
            <p:cNvPr id="104645" name="Oval 114"/>
            <p:cNvSpPr>
              <a:spLocks noChangeArrowheads="1"/>
            </p:cNvSpPr>
            <p:nvPr/>
          </p:nvSpPr>
          <p:spPr bwMode="auto">
            <a:xfrm>
              <a:off x="2466" y="2026"/>
              <a:ext cx="476" cy="16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grpSp>
          <p:nvGrpSpPr>
            <p:cNvPr id="104646" name="Group 115"/>
            <p:cNvGrpSpPr>
              <a:grpSpLocks/>
            </p:cNvGrpSpPr>
            <p:nvPr/>
          </p:nvGrpSpPr>
          <p:grpSpPr bwMode="auto">
            <a:xfrm>
              <a:off x="2581" y="2061"/>
              <a:ext cx="236" cy="94"/>
              <a:chOff x="2848" y="848"/>
              <a:chExt cx="140" cy="98"/>
            </a:xfrm>
          </p:grpSpPr>
          <p:sp>
            <p:nvSpPr>
              <p:cNvPr id="104653" name="Line 116"/>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654" name="Line 117"/>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655" name="Line 118"/>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4647" name="Group 119"/>
            <p:cNvGrpSpPr>
              <a:grpSpLocks/>
            </p:cNvGrpSpPr>
            <p:nvPr/>
          </p:nvGrpSpPr>
          <p:grpSpPr bwMode="auto">
            <a:xfrm flipV="1">
              <a:off x="2581" y="2060"/>
              <a:ext cx="236" cy="94"/>
              <a:chOff x="2848" y="848"/>
              <a:chExt cx="140" cy="98"/>
            </a:xfrm>
          </p:grpSpPr>
          <p:sp>
            <p:nvSpPr>
              <p:cNvPr id="104650" name="Line 120"/>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651" name="Line 121"/>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652" name="Line 122"/>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04648" name="Line 123"/>
            <p:cNvSpPr>
              <a:spLocks noChangeShapeType="1"/>
            </p:cNvSpPr>
            <p:nvPr/>
          </p:nvSpPr>
          <p:spPr bwMode="auto">
            <a:xfrm flipH="1">
              <a:off x="2942" y="2109"/>
              <a:ext cx="1" cy="12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649" name="Line 124"/>
            <p:cNvSpPr>
              <a:spLocks noChangeShapeType="1"/>
            </p:cNvSpPr>
            <p:nvPr/>
          </p:nvSpPr>
          <p:spPr bwMode="auto">
            <a:xfrm flipH="1">
              <a:off x="2466" y="2117"/>
              <a:ext cx="1" cy="12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04462" name="Line 136"/>
          <p:cNvSpPr>
            <a:spLocks noChangeShapeType="1"/>
          </p:cNvSpPr>
          <p:nvPr/>
        </p:nvSpPr>
        <p:spPr bwMode="auto">
          <a:xfrm flipV="1">
            <a:off x="2543175" y="5443538"/>
            <a:ext cx="490538"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63" name="Text Box 137"/>
          <p:cNvSpPr txBox="1">
            <a:spLocks noChangeArrowheads="1"/>
          </p:cNvSpPr>
          <p:nvPr/>
        </p:nvSpPr>
        <p:spPr bwMode="auto">
          <a:xfrm>
            <a:off x="1003300" y="5835650"/>
            <a:ext cx="15954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600">
                <a:solidFill>
                  <a:srgbClr val="000000"/>
                </a:solidFill>
                <a:latin typeface="Arial" charset="0"/>
              </a:rPr>
              <a:t>64.233.169.105</a:t>
            </a:r>
          </a:p>
        </p:txBody>
      </p:sp>
      <p:sp>
        <p:nvSpPr>
          <p:cNvPr id="104464" name="Text Box 138"/>
          <p:cNvSpPr txBox="1">
            <a:spLocks noChangeArrowheads="1"/>
          </p:cNvSpPr>
          <p:nvPr/>
        </p:nvSpPr>
        <p:spPr bwMode="auto">
          <a:xfrm>
            <a:off x="971550" y="5541963"/>
            <a:ext cx="1177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600">
                <a:solidFill>
                  <a:srgbClr val="000000"/>
                </a:solidFill>
                <a:latin typeface="Arial" charset="0"/>
              </a:rPr>
              <a:t>web server</a:t>
            </a:r>
          </a:p>
        </p:txBody>
      </p:sp>
      <p:grpSp>
        <p:nvGrpSpPr>
          <p:cNvPr id="104465" name="Group 194"/>
          <p:cNvGrpSpPr>
            <a:grpSpLocks/>
          </p:cNvGrpSpPr>
          <p:nvPr/>
        </p:nvGrpSpPr>
        <p:grpSpPr bwMode="auto">
          <a:xfrm>
            <a:off x="2970213" y="5649913"/>
            <a:ext cx="295275" cy="114300"/>
            <a:chOff x="3228" y="1776"/>
            <a:chExt cx="252" cy="96"/>
          </a:xfrm>
        </p:grpSpPr>
        <p:sp>
          <p:nvSpPr>
            <p:cNvPr id="104640" name="Line 195"/>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641" name="Line 196"/>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4466" name="Group 197"/>
          <p:cNvGrpSpPr>
            <a:grpSpLocks/>
          </p:cNvGrpSpPr>
          <p:nvPr/>
        </p:nvGrpSpPr>
        <p:grpSpPr bwMode="auto">
          <a:xfrm flipH="1">
            <a:off x="3608388" y="5649913"/>
            <a:ext cx="295275" cy="114300"/>
            <a:chOff x="3228" y="1776"/>
            <a:chExt cx="252" cy="96"/>
          </a:xfrm>
        </p:grpSpPr>
        <p:sp>
          <p:nvSpPr>
            <p:cNvPr id="104638" name="Line 198"/>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639" name="Line 199"/>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4467" name="Group 200"/>
          <p:cNvGrpSpPr>
            <a:grpSpLocks/>
          </p:cNvGrpSpPr>
          <p:nvPr/>
        </p:nvGrpSpPr>
        <p:grpSpPr bwMode="auto">
          <a:xfrm flipH="1" flipV="1">
            <a:off x="3813175" y="5354638"/>
            <a:ext cx="295275" cy="114300"/>
            <a:chOff x="3228" y="1776"/>
            <a:chExt cx="252" cy="96"/>
          </a:xfrm>
        </p:grpSpPr>
        <p:sp>
          <p:nvSpPr>
            <p:cNvPr id="104636" name="Line 201"/>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637" name="Line 202"/>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2183" name="Line 290"/>
          <p:cNvSpPr>
            <a:spLocks noChangeShapeType="1"/>
          </p:cNvSpPr>
          <p:nvPr/>
        </p:nvSpPr>
        <p:spPr bwMode="auto">
          <a:xfrm flipH="1">
            <a:off x="3594100" y="2432050"/>
            <a:ext cx="1882775" cy="2892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nvGrpSpPr>
          <p:cNvPr id="706874" name="Group 314"/>
          <p:cNvGrpSpPr>
            <a:grpSpLocks/>
          </p:cNvGrpSpPr>
          <p:nvPr/>
        </p:nvGrpSpPr>
        <p:grpSpPr bwMode="auto">
          <a:xfrm>
            <a:off x="79375" y="1900238"/>
            <a:ext cx="1081088" cy="244475"/>
            <a:chOff x="410" y="1508"/>
            <a:chExt cx="681" cy="154"/>
          </a:xfrm>
        </p:grpSpPr>
        <p:sp>
          <p:nvSpPr>
            <p:cNvPr id="92341" name="Rectangle 99"/>
            <p:cNvSpPr>
              <a:spLocks noChangeArrowheads="1"/>
            </p:cNvSpPr>
            <p:nvPr/>
          </p:nvSpPr>
          <p:spPr bwMode="auto">
            <a:xfrm>
              <a:off x="410" y="1511"/>
              <a:ext cx="681" cy="1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42" name="Rectangle 95"/>
            <p:cNvSpPr>
              <a:spLocks noChangeArrowheads="1"/>
            </p:cNvSpPr>
            <p:nvPr/>
          </p:nvSpPr>
          <p:spPr bwMode="auto">
            <a:xfrm>
              <a:off x="538" y="1536"/>
              <a:ext cx="96" cy="9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43" name="Rectangle 96"/>
            <p:cNvSpPr>
              <a:spLocks noChangeArrowheads="1"/>
            </p:cNvSpPr>
            <p:nvPr/>
          </p:nvSpPr>
          <p:spPr bwMode="auto">
            <a:xfrm>
              <a:off x="529" y="1525"/>
              <a:ext cx="480" cy="11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44" name="Rectangle 97"/>
            <p:cNvSpPr>
              <a:spLocks noChangeArrowheads="1"/>
            </p:cNvSpPr>
            <p:nvPr/>
          </p:nvSpPr>
          <p:spPr bwMode="auto">
            <a:xfrm>
              <a:off x="423" y="1527"/>
              <a:ext cx="94" cy="10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45" name="Rectangle 98"/>
            <p:cNvSpPr>
              <a:spLocks noChangeArrowheads="1"/>
            </p:cNvSpPr>
            <p:nvPr/>
          </p:nvSpPr>
          <p:spPr bwMode="auto">
            <a:xfrm>
              <a:off x="1021" y="1526"/>
              <a:ext cx="60" cy="10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4632" name="Group 310"/>
            <p:cNvGrpSpPr>
              <a:grpSpLocks/>
            </p:cNvGrpSpPr>
            <p:nvPr/>
          </p:nvGrpSpPr>
          <p:grpSpPr bwMode="auto">
            <a:xfrm>
              <a:off x="647" y="1508"/>
              <a:ext cx="354" cy="154"/>
              <a:chOff x="290" y="875"/>
              <a:chExt cx="354" cy="154"/>
            </a:xfrm>
          </p:grpSpPr>
          <p:sp>
            <p:nvSpPr>
              <p:cNvPr id="92347" name="Rectangle 311"/>
              <p:cNvSpPr>
                <a:spLocks noChangeArrowheads="1"/>
              </p:cNvSpPr>
              <p:nvPr/>
            </p:nvSpPr>
            <p:spPr bwMode="auto">
              <a:xfrm>
                <a:off x="306" y="909"/>
                <a:ext cx="328" cy="8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48" name="Rectangle 312"/>
              <p:cNvSpPr>
                <a:spLocks noChangeArrowheads="1"/>
              </p:cNvSpPr>
              <p:nvPr/>
            </p:nvSpPr>
            <p:spPr bwMode="auto">
              <a:xfrm>
                <a:off x="290" y="903"/>
                <a:ext cx="354" cy="9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49" name="Text Box 313"/>
              <p:cNvSpPr txBox="1">
                <a:spLocks noChangeArrowheads="1"/>
              </p:cNvSpPr>
              <p:nvPr/>
            </p:nvSpPr>
            <p:spPr bwMode="auto">
              <a:xfrm>
                <a:off x="332" y="875"/>
                <a:ext cx="28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rPr>
                  <a:t>SYN</a:t>
                </a:r>
              </a:p>
            </p:txBody>
          </p:sp>
        </p:grpSp>
      </p:grpSp>
      <p:grpSp>
        <p:nvGrpSpPr>
          <p:cNvPr id="706886" name="Group 326"/>
          <p:cNvGrpSpPr>
            <a:grpSpLocks/>
          </p:cNvGrpSpPr>
          <p:nvPr/>
        </p:nvGrpSpPr>
        <p:grpSpPr bwMode="auto">
          <a:xfrm>
            <a:off x="307975" y="4241800"/>
            <a:ext cx="1081088" cy="782638"/>
            <a:chOff x="59" y="863"/>
            <a:chExt cx="681" cy="493"/>
          </a:xfrm>
        </p:grpSpPr>
        <p:grpSp>
          <p:nvGrpSpPr>
            <p:cNvPr id="104606" name="Group 68"/>
            <p:cNvGrpSpPr>
              <a:grpSpLocks/>
            </p:cNvGrpSpPr>
            <p:nvPr/>
          </p:nvGrpSpPr>
          <p:grpSpPr bwMode="auto">
            <a:xfrm>
              <a:off x="177" y="1042"/>
              <a:ext cx="480" cy="112"/>
              <a:chOff x="627" y="3377"/>
              <a:chExt cx="480" cy="112"/>
            </a:xfrm>
          </p:grpSpPr>
          <p:sp>
            <p:nvSpPr>
              <p:cNvPr id="92339" name="Rectangle 69"/>
              <p:cNvSpPr>
                <a:spLocks noChangeArrowheads="1"/>
              </p:cNvSpPr>
              <p:nvPr/>
            </p:nvSpPr>
            <p:spPr bwMode="auto">
              <a:xfrm>
                <a:off x="636" y="3388"/>
                <a:ext cx="96" cy="9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40" name="Rectangle 70"/>
              <p:cNvSpPr>
                <a:spLocks noChangeArrowheads="1"/>
              </p:cNvSpPr>
              <p:nvPr/>
            </p:nvSpPr>
            <p:spPr bwMode="auto">
              <a:xfrm>
                <a:off x="627" y="3377"/>
                <a:ext cx="480" cy="11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4607" name="Group 301"/>
            <p:cNvGrpSpPr>
              <a:grpSpLocks/>
            </p:cNvGrpSpPr>
            <p:nvPr/>
          </p:nvGrpSpPr>
          <p:grpSpPr bwMode="auto">
            <a:xfrm>
              <a:off x="290" y="863"/>
              <a:ext cx="354" cy="154"/>
              <a:chOff x="290" y="875"/>
              <a:chExt cx="354" cy="154"/>
            </a:xfrm>
          </p:grpSpPr>
          <p:sp>
            <p:nvSpPr>
              <p:cNvPr id="92336" name="Rectangle 59"/>
              <p:cNvSpPr>
                <a:spLocks noChangeArrowheads="1"/>
              </p:cNvSpPr>
              <p:nvPr/>
            </p:nvSpPr>
            <p:spPr bwMode="auto">
              <a:xfrm>
                <a:off x="306" y="909"/>
                <a:ext cx="328" cy="8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37" name="Rectangle 60"/>
              <p:cNvSpPr>
                <a:spLocks noChangeArrowheads="1"/>
              </p:cNvSpPr>
              <p:nvPr/>
            </p:nvSpPr>
            <p:spPr bwMode="auto">
              <a:xfrm>
                <a:off x="290" y="903"/>
                <a:ext cx="354" cy="9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38" name="Text Box 297"/>
              <p:cNvSpPr txBox="1">
                <a:spLocks noChangeArrowheads="1"/>
              </p:cNvSpPr>
              <p:nvPr/>
            </p:nvSpPr>
            <p:spPr bwMode="auto">
              <a:xfrm>
                <a:off x="332" y="875"/>
                <a:ext cx="28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rPr>
                  <a:t>SYN</a:t>
                </a:r>
              </a:p>
            </p:txBody>
          </p:sp>
        </p:grpSp>
        <p:grpSp>
          <p:nvGrpSpPr>
            <p:cNvPr id="104608" name="Group 302"/>
            <p:cNvGrpSpPr>
              <a:grpSpLocks/>
            </p:cNvGrpSpPr>
            <p:nvPr/>
          </p:nvGrpSpPr>
          <p:grpSpPr bwMode="auto">
            <a:xfrm>
              <a:off x="284" y="1022"/>
              <a:ext cx="354" cy="154"/>
              <a:chOff x="290" y="875"/>
              <a:chExt cx="354" cy="154"/>
            </a:xfrm>
          </p:grpSpPr>
          <p:sp>
            <p:nvSpPr>
              <p:cNvPr id="92333" name="Rectangle 303"/>
              <p:cNvSpPr>
                <a:spLocks noChangeArrowheads="1"/>
              </p:cNvSpPr>
              <p:nvPr/>
            </p:nvSpPr>
            <p:spPr bwMode="auto">
              <a:xfrm>
                <a:off x="306" y="909"/>
                <a:ext cx="328" cy="8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34" name="Rectangle 304"/>
              <p:cNvSpPr>
                <a:spLocks noChangeArrowheads="1"/>
              </p:cNvSpPr>
              <p:nvPr/>
            </p:nvSpPr>
            <p:spPr bwMode="auto">
              <a:xfrm>
                <a:off x="290" y="903"/>
                <a:ext cx="354" cy="9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35" name="Text Box 305"/>
              <p:cNvSpPr txBox="1">
                <a:spLocks noChangeArrowheads="1"/>
              </p:cNvSpPr>
              <p:nvPr/>
            </p:nvSpPr>
            <p:spPr bwMode="auto">
              <a:xfrm>
                <a:off x="332" y="875"/>
                <a:ext cx="28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rPr>
                  <a:t>SYN</a:t>
                </a:r>
              </a:p>
            </p:txBody>
          </p:sp>
        </p:grpSp>
        <p:grpSp>
          <p:nvGrpSpPr>
            <p:cNvPr id="104609" name="Group 315"/>
            <p:cNvGrpSpPr>
              <a:grpSpLocks/>
            </p:cNvGrpSpPr>
            <p:nvPr/>
          </p:nvGrpSpPr>
          <p:grpSpPr bwMode="auto">
            <a:xfrm>
              <a:off x="59" y="1202"/>
              <a:ext cx="681" cy="154"/>
              <a:chOff x="410" y="1508"/>
              <a:chExt cx="681" cy="154"/>
            </a:xfrm>
          </p:grpSpPr>
          <p:sp>
            <p:nvSpPr>
              <p:cNvPr id="92324" name="Rectangle 316"/>
              <p:cNvSpPr>
                <a:spLocks noChangeArrowheads="1"/>
              </p:cNvSpPr>
              <p:nvPr/>
            </p:nvSpPr>
            <p:spPr bwMode="auto">
              <a:xfrm>
                <a:off x="410" y="1511"/>
                <a:ext cx="681" cy="1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25" name="Rectangle 317"/>
              <p:cNvSpPr>
                <a:spLocks noChangeArrowheads="1"/>
              </p:cNvSpPr>
              <p:nvPr/>
            </p:nvSpPr>
            <p:spPr bwMode="auto">
              <a:xfrm>
                <a:off x="538" y="1536"/>
                <a:ext cx="96" cy="9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26" name="Rectangle 318"/>
              <p:cNvSpPr>
                <a:spLocks noChangeArrowheads="1"/>
              </p:cNvSpPr>
              <p:nvPr/>
            </p:nvSpPr>
            <p:spPr bwMode="auto">
              <a:xfrm>
                <a:off x="529" y="1525"/>
                <a:ext cx="480" cy="11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27" name="Rectangle 319"/>
              <p:cNvSpPr>
                <a:spLocks noChangeArrowheads="1"/>
              </p:cNvSpPr>
              <p:nvPr/>
            </p:nvSpPr>
            <p:spPr bwMode="auto">
              <a:xfrm>
                <a:off x="423" y="1527"/>
                <a:ext cx="94" cy="10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28" name="Rectangle 320"/>
              <p:cNvSpPr>
                <a:spLocks noChangeArrowheads="1"/>
              </p:cNvSpPr>
              <p:nvPr/>
            </p:nvSpPr>
            <p:spPr bwMode="auto">
              <a:xfrm>
                <a:off x="1021" y="1526"/>
                <a:ext cx="60" cy="10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4615" name="Group 321"/>
              <p:cNvGrpSpPr>
                <a:grpSpLocks/>
              </p:cNvGrpSpPr>
              <p:nvPr/>
            </p:nvGrpSpPr>
            <p:grpSpPr bwMode="auto">
              <a:xfrm>
                <a:off x="647" y="1508"/>
                <a:ext cx="354" cy="154"/>
                <a:chOff x="290" y="875"/>
                <a:chExt cx="354" cy="154"/>
              </a:xfrm>
            </p:grpSpPr>
            <p:sp>
              <p:nvSpPr>
                <p:cNvPr id="92330" name="Rectangle 322"/>
                <p:cNvSpPr>
                  <a:spLocks noChangeArrowheads="1"/>
                </p:cNvSpPr>
                <p:nvPr/>
              </p:nvSpPr>
              <p:spPr bwMode="auto">
                <a:xfrm>
                  <a:off x="306" y="909"/>
                  <a:ext cx="328" cy="8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31" name="Rectangle 323"/>
                <p:cNvSpPr>
                  <a:spLocks noChangeArrowheads="1"/>
                </p:cNvSpPr>
                <p:nvPr/>
              </p:nvSpPr>
              <p:spPr bwMode="auto">
                <a:xfrm>
                  <a:off x="290" y="903"/>
                  <a:ext cx="354" cy="9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32" name="Text Box 324"/>
                <p:cNvSpPr txBox="1">
                  <a:spLocks noChangeArrowheads="1"/>
                </p:cNvSpPr>
                <p:nvPr/>
              </p:nvSpPr>
              <p:spPr bwMode="auto">
                <a:xfrm>
                  <a:off x="332" y="875"/>
                  <a:ext cx="28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rPr>
                    <a:t>SYN</a:t>
                  </a:r>
                </a:p>
              </p:txBody>
            </p:sp>
          </p:grpSp>
        </p:grpSp>
      </p:grpSp>
      <p:grpSp>
        <p:nvGrpSpPr>
          <p:cNvPr id="706896" name="Group 336"/>
          <p:cNvGrpSpPr>
            <a:grpSpLocks/>
          </p:cNvGrpSpPr>
          <p:nvPr/>
        </p:nvGrpSpPr>
        <p:grpSpPr bwMode="auto">
          <a:xfrm>
            <a:off x="1509713" y="3965575"/>
            <a:ext cx="976312" cy="1460500"/>
            <a:chOff x="4000" y="1895"/>
            <a:chExt cx="615" cy="920"/>
          </a:xfrm>
        </p:grpSpPr>
        <p:sp>
          <p:nvSpPr>
            <p:cNvPr id="104598" name="Freeform 328"/>
            <p:cNvSpPr>
              <a:spLocks/>
            </p:cNvSpPr>
            <p:nvPr/>
          </p:nvSpPr>
          <p:spPr bwMode="auto">
            <a:xfrm>
              <a:off x="4011" y="1912"/>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4" h="903">
                  <a:moveTo>
                    <a:pt x="496" y="0"/>
                  </a:moveTo>
                  <a:lnTo>
                    <a:pt x="604" y="903"/>
                  </a:lnTo>
                  <a:lnTo>
                    <a:pt x="0" y="788"/>
                  </a:lnTo>
                  <a:lnTo>
                    <a:pt x="456" y="750"/>
                  </a:lnTo>
                  <a:lnTo>
                    <a:pt x="496" y="0"/>
                  </a:lnTo>
                  <a:close/>
                </a:path>
              </a:pathLst>
            </a:custGeom>
            <a:gradFill rotWithShape="1">
              <a:gsLst>
                <a:gs pos="0">
                  <a:schemeClr val="bg1"/>
                </a:gs>
                <a:gs pos="100000">
                  <a:srgbClr val="FF0000"/>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104599" name="Group 329"/>
            <p:cNvGrpSpPr>
              <a:grpSpLocks/>
            </p:cNvGrpSpPr>
            <p:nvPr/>
          </p:nvGrpSpPr>
          <p:grpSpPr bwMode="auto">
            <a:xfrm>
              <a:off x="4000" y="1895"/>
              <a:ext cx="500" cy="828"/>
              <a:chOff x="569" y="2954"/>
              <a:chExt cx="500" cy="828"/>
            </a:xfrm>
          </p:grpSpPr>
          <p:sp>
            <p:nvSpPr>
              <p:cNvPr id="92314" name="Rectangle 330"/>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15" name="Text Box 331"/>
              <p:cNvSpPr txBox="1">
                <a:spLocks noChangeArrowheads="1"/>
              </p:cNvSpPr>
              <p:nvPr/>
            </p:nvSpPr>
            <p:spPr bwMode="auto">
              <a:xfrm>
                <a:off x="646" y="2954"/>
                <a:ext cx="371"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endParaRPr lang="en-US" sz="1600" i="0" dirty="0">
                  <a:solidFill>
                    <a:srgbClr val="000000"/>
                  </a:solidFill>
                  <a:latin typeface="Arial" charset="0"/>
                </a:endParaRPr>
              </a:p>
              <a:p>
                <a:pPr algn="ctr">
                  <a:defRPr/>
                </a:pPr>
                <a:r>
                  <a:rPr lang="en-US" sz="1600" i="0" dirty="0">
                    <a:solidFill>
                      <a:srgbClr val="000000"/>
                    </a:solidFill>
                    <a:latin typeface="Arial" charset="0"/>
                  </a:rPr>
                  <a:t>TCP</a:t>
                </a:r>
              </a:p>
              <a:p>
                <a:pPr algn="ctr">
                  <a:defRPr/>
                </a:pPr>
                <a:r>
                  <a:rPr lang="en-US" sz="1600" i="0" dirty="0">
                    <a:solidFill>
                      <a:srgbClr val="000000"/>
                    </a:solidFill>
                    <a:latin typeface="Arial" charset="0"/>
                  </a:rPr>
                  <a:t>IP</a:t>
                </a:r>
              </a:p>
              <a:p>
                <a:pPr algn="ctr">
                  <a:defRPr/>
                </a:pPr>
                <a:r>
                  <a:rPr lang="en-US" sz="1600" i="0" dirty="0">
                    <a:solidFill>
                      <a:srgbClr val="000000"/>
                    </a:solidFill>
                    <a:latin typeface="Arial" charset="0"/>
                  </a:rPr>
                  <a:t>Eth</a:t>
                </a:r>
              </a:p>
              <a:p>
                <a:pPr algn="ctr">
                  <a:defRPr/>
                </a:pPr>
                <a:r>
                  <a:rPr lang="en-US" sz="1600" i="0" dirty="0">
                    <a:solidFill>
                      <a:srgbClr val="000000"/>
                    </a:solidFill>
                    <a:latin typeface="Arial" charset="0"/>
                  </a:rPr>
                  <a:t>Phy</a:t>
                </a:r>
              </a:p>
            </p:txBody>
          </p:sp>
          <p:sp>
            <p:nvSpPr>
              <p:cNvPr id="92316" name="Line 332"/>
              <p:cNvSpPr>
                <a:spLocks noChangeShapeType="1"/>
              </p:cNvSpPr>
              <p:nvPr/>
            </p:nvSpPr>
            <p:spPr bwMode="auto">
              <a:xfrm>
                <a:off x="578" y="3130"/>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92317" name="Line 333"/>
              <p:cNvSpPr>
                <a:spLocks noChangeShapeType="1"/>
              </p:cNvSpPr>
              <p:nvPr/>
            </p:nvSpPr>
            <p:spPr bwMode="auto">
              <a:xfrm>
                <a:off x="575" y="3289"/>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92318" name="Line 334"/>
              <p:cNvSpPr>
                <a:spLocks noChangeShapeType="1"/>
              </p:cNvSpPr>
              <p:nvPr/>
            </p:nvSpPr>
            <p:spPr bwMode="auto">
              <a:xfrm>
                <a:off x="572" y="3448"/>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92319" name="Line 335"/>
              <p:cNvSpPr>
                <a:spLocks noChangeShapeType="1"/>
              </p:cNvSpPr>
              <p:nvPr/>
            </p:nvSpPr>
            <p:spPr bwMode="auto">
              <a:xfrm>
                <a:off x="569" y="3607"/>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grpSp>
        <p:nvGrpSpPr>
          <p:cNvPr id="706897" name="Group 337"/>
          <p:cNvGrpSpPr>
            <a:grpSpLocks/>
          </p:cNvGrpSpPr>
          <p:nvPr/>
        </p:nvGrpSpPr>
        <p:grpSpPr bwMode="auto">
          <a:xfrm>
            <a:off x="79375" y="1355725"/>
            <a:ext cx="1081088" cy="782638"/>
            <a:chOff x="59" y="863"/>
            <a:chExt cx="681" cy="493"/>
          </a:xfrm>
        </p:grpSpPr>
        <p:grpSp>
          <p:nvGrpSpPr>
            <p:cNvPr id="104577" name="Group 338"/>
            <p:cNvGrpSpPr>
              <a:grpSpLocks/>
            </p:cNvGrpSpPr>
            <p:nvPr/>
          </p:nvGrpSpPr>
          <p:grpSpPr bwMode="auto">
            <a:xfrm>
              <a:off x="177" y="1042"/>
              <a:ext cx="480" cy="112"/>
              <a:chOff x="627" y="3377"/>
              <a:chExt cx="480" cy="112"/>
            </a:xfrm>
          </p:grpSpPr>
          <p:sp>
            <p:nvSpPr>
              <p:cNvPr id="92310" name="Rectangle 339"/>
              <p:cNvSpPr>
                <a:spLocks noChangeArrowheads="1"/>
              </p:cNvSpPr>
              <p:nvPr/>
            </p:nvSpPr>
            <p:spPr bwMode="auto">
              <a:xfrm>
                <a:off x="636" y="3388"/>
                <a:ext cx="96" cy="9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11" name="Rectangle 340"/>
              <p:cNvSpPr>
                <a:spLocks noChangeArrowheads="1"/>
              </p:cNvSpPr>
              <p:nvPr/>
            </p:nvSpPr>
            <p:spPr bwMode="auto">
              <a:xfrm>
                <a:off x="627" y="3377"/>
                <a:ext cx="480" cy="11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4578" name="Group 341"/>
            <p:cNvGrpSpPr>
              <a:grpSpLocks/>
            </p:cNvGrpSpPr>
            <p:nvPr/>
          </p:nvGrpSpPr>
          <p:grpSpPr bwMode="auto">
            <a:xfrm>
              <a:off x="290" y="863"/>
              <a:ext cx="354" cy="154"/>
              <a:chOff x="290" y="875"/>
              <a:chExt cx="354" cy="154"/>
            </a:xfrm>
          </p:grpSpPr>
          <p:sp>
            <p:nvSpPr>
              <p:cNvPr id="92307" name="Rectangle 342"/>
              <p:cNvSpPr>
                <a:spLocks noChangeArrowheads="1"/>
              </p:cNvSpPr>
              <p:nvPr/>
            </p:nvSpPr>
            <p:spPr bwMode="auto">
              <a:xfrm>
                <a:off x="306" y="909"/>
                <a:ext cx="328" cy="8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08" name="Rectangle 343"/>
              <p:cNvSpPr>
                <a:spLocks noChangeArrowheads="1"/>
              </p:cNvSpPr>
              <p:nvPr/>
            </p:nvSpPr>
            <p:spPr bwMode="auto">
              <a:xfrm>
                <a:off x="290" y="903"/>
                <a:ext cx="354" cy="9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09" name="Text Box 344"/>
              <p:cNvSpPr txBox="1">
                <a:spLocks noChangeArrowheads="1"/>
              </p:cNvSpPr>
              <p:nvPr/>
            </p:nvSpPr>
            <p:spPr bwMode="auto">
              <a:xfrm>
                <a:off x="332" y="875"/>
                <a:ext cx="28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rPr>
                  <a:t>SYN</a:t>
                </a:r>
              </a:p>
            </p:txBody>
          </p:sp>
        </p:grpSp>
        <p:grpSp>
          <p:nvGrpSpPr>
            <p:cNvPr id="104579" name="Group 345"/>
            <p:cNvGrpSpPr>
              <a:grpSpLocks/>
            </p:cNvGrpSpPr>
            <p:nvPr/>
          </p:nvGrpSpPr>
          <p:grpSpPr bwMode="auto">
            <a:xfrm>
              <a:off x="284" y="1022"/>
              <a:ext cx="354" cy="154"/>
              <a:chOff x="290" y="875"/>
              <a:chExt cx="354" cy="154"/>
            </a:xfrm>
          </p:grpSpPr>
          <p:sp>
            <p:nvSpPr>
              <p:cNvPr id="92304" name="Rectangle 346"/>
              <p:cNvSpPr>
                <a:spLocks noChangeArrowheads="1"/>
              </p:cNvSpPr>
              <p:nvPr/>
            </p:nvSpPr>
            <p:spPr bwMode="auto">
              <a:xfrm>
                <a:off x="306" y="909"/>
                <a:ext cx="328" cy="8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05" name="Rectangle 347"/>
              <p:cNvSpPr>
                <a:spLocks noChangeArrowheads="1"/>
              </p:cNvSpPr>
              <p:nvPr/>
            </p:nvSpPr>
            <p:spPr bwMode="auto">
              <a:xfrm>
                <a:off x="290" y="903"/>
                <a:ext cx="354" cy="9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06" name="Text Box 348"/>
              <p:cNvSpPr txBox="1">
                <a:spLocks noChangeArrowheads="1"/>
              </p:cNvSpPr>
              <p:nvPr/>
            </p:nvSpPr>
            <p:spPr bwMode="auto">
              <a:xfrm>
                <a:off x="332" y="875"/>
                <a:ext cx="28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rPr>
                  <a:t>SYN</a:t>
                </a:r>
              </a:p>
            </p:txBody>
          </p:sp>
        </p:grpSp>
        <p:grpSp>
          <p:nvGrpSpPr>
            <p:cNvPr id="104580" name="Group 349"/>
            <p:cNvGrpSpPr>
              <a:grpSpLocks/>
            </p:cNvGrpSpPr>
            <p:nvPr/>
          </p:nvGrpSpPr>
          <p:grpSpPr bwMode="auto">
            <a:xfrm>
              <a:off x="59" y="1202"/>
              <a:ext cx="681" cy="154"/>
              <a:chOff x="410" y="1508"/>
              <a:chExt cx="681" cy="154"/>
            </a:xfrm>
          </p:grpSpPr>
          <p:sp>
            <p:nvSpPr>
              <p:cNvPr id="92295" name="Rectangle 350"/>
              <p:cNvSpPr>
                <a:spLocks noChangeArrowheads="1"/>
              </p:cNvSpPr>
              <p:nvPr/>
            </p:nvSpPr>
            <p:spPr bwMode="auto">
              <a:xfrm>
                <a:off x="410" y="1511"/>
                <a:ext cx="681" cy="1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96" name="Rectangle 351"/>
              <p:cNvSpPr>
                <a:spLocks noChangeArrowheads="1"/>
              </p:cNvSpPr>
              <p:nvPr/>
            </p:nvSpPr>
            <p:spPr bwMode="auto">
              <a:xfrm>
                <a:off x="538" y="1536"/>
                <a:ext cx="96" cy="9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97" name="Rectangle 352"/>
              <p:cNvSpPr>
                <a:spLocks noChangeArrowheads="1"/>
              </p:cNvSpPr>
              <p:nvPr/>
            </p:nvSpPr>
            <p:spPr bwMode="auto">
              <a:xfrm>
                <a:off x="529" y="1525"/>
                <a:ext cx="480" cy="11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98" name="Rectangle 353"/>
              <p:cNvSpPr>
                <a:spLocks noChangeArrowheads="1"/>
              </p:cNvSpPr>
              <p:nvPr/>
            </p:nvSpPr>
            <p:spPr bwMode="auto">
              <a:xfrm>
                <a:off x="423" y="1527"/>
                <a:ext cx="94" cy="10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99" name="Rectangle 354"/>
              <p:cNvSpPr>
                <a:spLocks noChangeArrowheads="1"/>
              </p:cNvSpPr>
              <p:nvPr/>
            </p:nvSpPr>
            <p:spPr bwMode="auto">
              <a:xfrm>
                <a:off x="1021" y="1526"/>
                <a:ext cx="60" cy="10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4586" name="Group 355"/>
              <p:cNvGrpSpPr>
                <a:grpSpLocks/>
              </p:cNvGrpSpPr>
              <p:nvPr/>
            </p:nvGrpSpPr>
            <p:grpSpPr bwMode="auto">
              <a:xfrm>
                <a:off x="647" y="1508"/>
                <a:ext cx="354" cy="154"/>
                <a:chOff x="290" y="875"/>
                <a:chExt cx="354" cy="154"/>
              </a:xfrm>
            </p:grpSpPr>
            <p:sp>
              <p:nvSpPr>
                <p:cNvPr id="92301" name="Rectangle 356"/>
                <p:cNvSpPr>
                  <a:spLocks noChangeArrowheads="1"/>
                </p:cNvSpPr>
                <p:nvPr/>
              </p:nvSpPr>
              <p:spPr bwMode="auto">
                <a:xfrm>
                  <a:off x="306" y="909"/>
                  <a:ext cx="328" cy="8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02" name="Rectangle 357"/>
                <p:cNvSpPr>
                  <a:spLocks noChangeArrowheads="1"/>
                </p:cNvSpPr>
                <p:nvPr/>
              </p:nvSpPr>
              <p:spPr bwMode="auto">
                <a:xfrm>
                  <a:off x="290" y="903"/>
                  <a:ext cx="354" cy="9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03" name="Text Box 358"/>
                <p:cNvSpPr txBox="1">
                  <a:spLocks noChangeArrowheads="1"/>
                </p:cNvSpPr>
                <p:nvPr/>
              </p:nvSpPr>
              <p:spPr bwMode="auto">
                <a:xfrm>
                  <a:off x="332" y="875"/>
                  <a:ext cx="28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rPr>
                    <a:t>SYN</a:t>
                  </a:r>
                </a:p>
              </p:txBody>
            </p:sp>
          </p:grpSp>
        </p:grpSp>
      </p:grpSp>
      <p:sp>
        <p:nvSpPr>
          <p:cNvPr id="92188" name="Rectangle 359"/>
          <p:cNvSpPr>
            <a:spLocks noChangeArrowheads="1"/>
          </p:cNvSpPr>
          <p:nvPr/>
        </p:nvSpPr>
        <p:spPr bwMode="auto">
          <a:xfrm>
            <a:off x="979488" y="4452938"/>
            <a:ext cx="18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defRPr/>
            </a:pPr>
            <a:endParaRPr lang="en-US" sz="1000" dirty="0">
              <a:solidFill>
                <a:srgbClr val="000000"/>
              </a:solidFill>
              <a:latin typeface="Arial" charset="0"/>
              <a:ea typeface="MS PGothic" pitchFamily="34" charset="-128"/>
            </a:endParaRPr>
          </a:p>
        </p:txBody>
      </p:sp>
      <p:grpSp>
        <p:nvGrpSpPr>
          <p:cNvPr id="706951" name="Group 391"/>
          <p:cNvGrpSpPr>
            <a:grpSpLocks/>
          </p:cNvGrpSpPr>
          <p:nvPr/>
        </p:nvGrpSpPr>
        <p:grpSpPr bwMode="auto">
          <a:xfrm>
            <a:off x="306388" y="4241800"/>
            <a:ext cx="1081087" cy="782638"/>
            <a:chOff x="2675" y="3676"/>
            <a:chExt cx="681" cy="493"/>
          </a:xfrm>
        </p:grpSpPr>
        <p:grpSp>
          <p:nvGrpSpPr>
            <p:cNvPr id="104557" name="Group 361"/>
            <p:cNvGrpSpPr>
              <a:grpSpLocks/>
            </p:cNvGrpSpPr>
            <p:nvPr/>
          </p:nvGrpSpPr>
          <p:grpSpPr bwMode="auto">
            <a:xfrm>
              <a:off x="2793" y="3855"/>
              <a:ext cx="480" cy="112"/>
              <a:chOff x="627" y="3377"/>
              <a:chExt cx="480" cy="112"/>
            </a:xfrm>
          </p:grpSpPr>
          <p:sp>
            <p:nvSpPr>
              <p:cNvPr id="92289" name="Rectangle 362"/>
              <p:cNvSpPr>
                <a:spLocks noChangeArrowheads="1"/>
              </p:cNvSpPr>
              <p:nvPr/>
            </p:nvSpPr>
            <p:spPr bwMode="auto">
              <a:xfrm>
                <a:off x="636" y="3388"/>
                <a:ext cx="96" cy="9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90" name="Rectangle 363"/>
              <p:cNvSpPr>
                <a:spLocks noChangeArrowheads="1"/>
              </p:cNvSpPr>
              <p:nvPr/>
            </p:nvSpPr>
            <p:spPr bwMode="auto">
              <a:xfrm>
                <a:off x="627" y="3377"/>
                <a:ext cx="480" cy="11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4558" name="Group 382"/>
            <p:cNvGrpSpPr>
              <a:grpSpLocks/>
            </p:cNvGrpSpPr>
            <p:nvPr/>
          </p:nvGrpSpPr>
          <p:grpSpPr bwMode="auto">
            <a:xfrm>
              <a:off x="2855" y="3676"/>
              <a:ext cx="444" cy="154"/>
              <a:chOff x="2717" y="3676"/>
              <a:chExt cx="444" cy="154"/>
            </a:xfrm>
          </p:grpSpPr>
          <p:sp>
            <p:nvSpPr>
              <p:cNvPr id="92286" name="Rectangle 365"/>
              <p:cNvSpPr>
                <a:spLocks noChangeArrowheads="1"/>
              </p:cNvSpPr>
              <p:nvPr/>
            </p:nvSpPr>
            <p:spPr bwMode="auto">
              <a:xfrm>
                <a:off x="2775" y="3710"/>
                <a:ext cx="328" cy="8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87" name="Rectangle 366"/>
              <p:cNvSpPr>
                <a:spLocks noChangeArrowheads="1"/>
              </p:cNvSpPr>
              <p:nvPr/>
            </p:nvSpPr>
            <p:spPr bwMode="auto">
              <a:xfrm>
                <a:off x="2759" y="3704"/>
                <a:ext cx="354" cy="9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88" name="Text Box 367"/>
              <p:cNvSpPr txBox="1">
                <a:spLocks noChangeArrowheads="1"/>
              </p:cNvSpPr>
              <p:nvPr/>
            </p:nvSpPr>
            <p:spPr bwMode="auto">
              <a:xfrm>
                <a:off x="2717" y="3676"/>
                <a:ext cx="4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rPr>
                  <a:t>SYNACK</a:t>
                </a:r>
              </a:p>
            </p:txBody>
          </p:sp>
        </p:grpSp>
        <p:sp>
          <p:nvSpPr>
            <p:cNvPr id="92273" name="Rectangle 373"/>
            <p:cNvSpPr>
              <a:spLocks noChangeArrowheads="1"/>
            </p:cNvSpPr>
            <p:nvPr/>
          </p:nvSpPr>
          <p:spPr bwMode="auto">
            <a:xfrm>
              <a:off x="2675" y="4018"/>
              <a:ext cx="681" cy="1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74" name="Rectangle 374"/>
            <p:cNvSpPr>
              <a:spLocks noChangeArrowheads="1"/>
            </p:cNvSpPr>
            <p:nvPr/>
          </p:nvSpPr>
          <p:spPr bwMode="auto">
            <a:xfrm>
              <a:off x="2803" y="4043"/>
              <a:ext cx="96" cy="9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75" name="Rectangle 375"/>
            <p:cNvSpPr>
              <a:spLocks noChangeArrowheads="1"/>
            </p:cNvSpPr>
            <p:nvPr/>
          </p:nvSpPr>
          <p:spPr bwMode="auto">
            <a:xfrm>
              <a:off x="2794" y="4032"/>
              <a:ext cx="480" cy="11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76" name="Rectangle 376"/>
            <p:cNvSpPr>
              <a:spLocks noChangeArrowheads="1"/>
            </p:cNvSpPr>
            <p:nvPr/>
          </p:nvSpPr>
          <p:spPr bwMode="auto">
            <a:xfrm>
              <a:off x="2688" y="4034"/>
              <a:ext cx="94" cy="10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77" name="Rectangle 377"/>
            <p:cNvSpPr>
              <a:spLocks noChangeArrowheads="1"/>
            </p:cNvSpPr>
            <p:nvPr/>
          </p:nvSpPr>
          <p:spPr bwMode="auto">
            <a:xfrm>
              <a:off x="3286" y="4033"/>
              <a:ext cx="60" cy="10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4564" name="Group 383"/>
            <p:cNvGrpSpPr>
              <a:grpSpLocks/>
            </p:cNvGrpSpPr>
            <p:nvPr/>
          </p:nvGrpSpPr>
          <p:grpSpPr bwMode="auto">
            <a:xfrm>
              <a:off x="2864" y="3835"/>
              <a:ext cx="444" cy="154"/>
              <a:chOff x="2717" y="3676"/>
              <a:chExt cx="444" cy="154"/>
            </a:xfrm>
          </p:grpSpPr>
          <p:sp>
            <p:nvSpPr>
              <p:cNvPr id="92283" name="Rectangle 384"/>
              <p:cNvSpPr>
                <a:spLocks noChangeArrowheads="1"/>
              </p:cNvSpPr>
              <p:nvPr/>
            </p:nvSpPr>
            <p:spPr bwMode="auto">
              <a:xfrm>
                <a:off x="2775" y="3710"/>
                <a:ext cx="328" cy="8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84" name="Rectangle 385"/>
              <p:cNvSpPr>
                <a:spLocks noChangeArrowheads="1"/>
              </p:cNvSpPr>
              <p:nvPr/>
            </p:nvSpPr>
            <p:spPr bwMode="auto">
              <a:xfrm>
                <a:off x="2759" y="3704"/>
                <a:ext cx="354" cy="9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85" name="Text Box 386"/>
              <p:cNvSpPr txBox="1">
                <a:spLocks noChangeArrowheads="1"/>
              </p:cNvSpPr>
              <p:nvPr/>
            </p:nvSpPr>
            <p:spPr bwMode="auto">
              <a:xfrm>
                <a:off x="2717" y="3676"/>
                <a:ext cx="4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rPr>
                  <a:t>SYNACK</a:t>
                </a:r>
              </a:p>
            </p:txBody>
          </p:sp>
        </p:grpSp>
        <p:grpSp>
          <p:nvGrpSpPr>
            <p:cNvPr id="104565" name="Group 387"/>
            <p:cNvGrpSpPr>
              <a:grpSpLocks/>
            </p:cNvGrpSpPr>
            <p:nvPr/>
          </p:nvGrpSpPr>
          <p:grpSpPr bwMode="auto">
            <a:xfrm>
              <a:off x="2867" y="4015"/>
              <a:ext cx="444" cy="154"/>
              <a:chOff x="2717" y="3676"/>
              <a:chExt cx="444" cy="154"/>
            </a:xfrm>
          </p:grpSpPr>
          <p:sp>
            <p:nvSpPr>
              <p:cNvPr id="92280" name="Rectangle 388"/>
              <p:cNvSpPr>
                <a:spLocks noChangeArrowheads="1"/>
              </p:cNvSpPr>
              <p:nvPr/>
            </p:nvSpPr>
            <p:spPr bwMode="auto">
              <a:xfrm>
                <a:off x="2775" y="3710"/>
                <a:ext cx="328" cy="8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81" name="Rectangle 389"/>
              <p:cNvSpPr>
                <a:spLocks noChangeArrowheads="1"/>
              </p:cNvSpPr>
              <p:nvPr/>
            </p:nvSpPr>
            <p:spPr bwMode="auto">
              <a:xfrm>
                <a:off x="2759" y="3704"/>
                <a:ext cx="354" cy="9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82" name="Text Box 390"/>
              <p:cNvSpPr txBox="1">
                <a:spLocks noChangeArrowheads="1"/>
              </p:cNvSpPr>
              <p:nvPr/>
            </p:nvSpPr>
            <p:spPr bwMode="auto">
              <a:xfrm>
                <a:off x="2717" y="3676"/>
                <a:ext cx="4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rPr>
                  <a:t>SYNACK</a:t>
                </a:r>
              </a:p>
            </p:txBody>
          </p:sp>
        </p:grpSp>
      </p:grpSp>
      <p:grpSp>
        <p:nvGrpSpPr>
          <p:cNvPr id="706983" name="Group 423"/>
          <p:cNvGrpSpPr>
            <a:grpSpLocks/>
          </p:cNvGrpSpPr>
          <p:nvPr/>
        </p:nvGrpSpPr>
        <p:grpSpPr bwMode="auto">
          <a:xfrm>
            <a:off x="82550" y="1354138"/>
            <a:ext cx="1081088" cy="782637"/>
            <a:chOff x="2613" y="3554"/>
            <a:chExt cx="681" cy="493"/>
          </a:xfrm>
        </p:grpSpPr>
        <p:grpSp>
          <p:nvGrpSpPr>
            <p:cNvPr id="104537" name="Group 393"/>
            <p:cNvGrpSpPr>
              <a:grpSpLocks/>
            </p:cNvGrpSpPr>
            <p:nvPr/>
          </p:nvGrpSpPr>
          <p:grpSpPr bwMode="auto">
            <a:xfrm>
              <a:off x="2731" y="3733"/>
              <a:ext cx="480" cy="112"/>
              <a:chOff x="627" y="3377"/>
              <a:chExt cx="480" cy="112"/>
            </a:xfrm>
          </p:grpSpPr>
          <p:sp>
            <p:nvSpPr>
              <p:cNvPr id="92269" name="Rectangle 394"/>
              <p:cNvSpPr>
                <a:spLocks noChangeArrowheads="1"/>
              </p:cNvSpPr>
              <p:nvPr/>
            </p:nvSpPr>
            <p:spPr bwMode="auto">
              <a:xfrm>
                <a:off x="636" y="3388"/>
                <a:ext cx="96" cy="9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70" name="Rectangle 395"/>
              <p:cNvSpPr>
                <a:spLocks noChangeArrowheads="1"/>
              </p:cNvSpPr>
              <p:nvPr/>
            </p:nvSpPr>
            <p:spPr bwMode="auto">
              <a:xfrm>
                <a:off x="627" y="3377"/>
                <a:ext cx="480" cy="11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4538" name="Group 396"/>
            <p:cNvGrpSpPr>
              <a:grpSpLocks/>
            </p:cNvGrpSpPr>
            <p:nvPr/>
          </p:nvGrpSpPr>
          <p:grpSpPr bwMode="auto">
            <a:xfrm>
              <a:off x="2793" y="3554"/>
              <a:ext cx="444" cy="154"/>
              <a:chOff x="2717" y="3676"/>
              <a:chExt cx="444" cy="154"/>
            </a:xfrm>
          </p:grpSpPr>
          <p:sp>
            <p:nvSpPr>
              <p:cNvPr id="92266" name="Rectangle 397"/>
              <p:cNvSpPr>
                <a:spLocks noChangeArrowheads="1"/>
              </p:cNvSpPr>
              <p:nvPr/>
            </p:nvSpPr>
            <p:spPr bwMode="auto">
              <a:xfrm>
                <a:off x="2775" y="3710"/>
                <a:ext cx="328" cy="8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67" name="Rectangle 398"/>
              <p:cNvSpPr>
                <a:spLocks noChangeArrowheads="1"/>
              </p:cNvSpPr>
              <p:nvPr/>
            </p:nvSpPr>
            <p:spPr bwMode="auto">
              <a:xfrm>
                <a:off x="2759" y="3704"/>
                <a:ext cx="354" cy="9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68" name="Text Box 399"/>
              <p:cNvSpPr txBox="1">
                <a:spLocks noChangeArrowheads="1"/>
              </p:cNvSpPr>
              <p:nvPr/>
            </p:nvSpPr>
            <p:spPr bwMode="auto">
              <a:xfrm>
                <a:off x="2717" y="3676"/>
                <a:ext cx="4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rPr>
                  <a:t>SYNACK</a:t>
                </a:r>
              </a:p>
            </p:txBody>
          </p:sp>
        </p:grpSp>
        <p:sp>
          <p:nvSpPr>
            <p:cNvPr id="92253" name="Rectangle 400"/>
            <p:cNvSpPr>
              <a:spLocks noChangeArrowheads="1"/>
            </p:cNvSpPr>
            <p:nvPr/>
          </p:nvSpPr>
          <p:spPr bwMode="auto">
            <a:xfrm>
              <a:off x="2613" y="3896"/>
              <a:ext cx="681" cy="1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54" name="Rectangle 401"/>
            <p:cNvSpPr>
              <a:spLocks noChangeArrowheads="1"/>
            </p:cNvSpPr>
            <p:nvPr/>
          </p:nvSpPr>
          <p:spPr bwMode="auto">
            <a:xfrm>
              <a:off x="2741" y="3921"/>
              <a:ext cx="96" cy="9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55" name="Rectangle 402"/>
            <p:cNvSpPr>
              <a:spLocks noChangeArrowheads="1"/>
            </p:cNvSpPr>
            <p:nvPr/>
          </p:nvSpPr>
          <p:spPr bwMode="auto">
            <a:xfrm>
              <a:off x="2732" y="3910"/>
              <a:ext cx="480" cy="11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56" name="Rectangle 403"/>
            <p:cNvSpPr>
              <a:spLocks noChangeArrowheads="1"/>
            </p:cNvSpPr>
            <p:nvPr/>
          </p:nvSpPr>
          <p:spPr bwMode="auto">
            <a:xfrm>
              <a:off x="2626" y="3912"/>
              <a:ext cx="94" cy="10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57" name="Rectangle 404"/>
            <p:cNvSpPr>
              <a:spLocks noChangeArrowheads="1"/>
            </p:cNvSpPr>
            <p:nvPr/>
          </p:nvSpPr>
          <p:spPr bwMode="auto">
            <a:xfrm>
              <a:off x="3224" y="3911"/>
              <a:ext cx="60" cy="10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4544" name="Group 405"/>
            <p:cNvGrpSpPr>
              <a:grpSpLocks/>
            </p:cNvGrpSpPr>
            <p:nvPr/>
          </p:nvGrpSpPr>
          <p:grpSpPr bwMode="auto">
            <a:xfrm>
              <a:off x="2802" y="3713"/>
              <a:ext cx="444" cy="154"/>
              <a:chOff x="2717" y="3676"/>
              <a:chExt cx="444" cy="154"/>
            </a:xfrm>
          </p:grpSpPr>
          <p:sp>
            <p:nvSpPr>
              <p:cNvPr id="92263" name="Rectangle 406"/>
              <p:cNvSpPr>
                <a:spLocks noChangeArrowheads="1"/>
              </p:cNvSpPr>
              <p:nvPr/>
            </p:nvSpPr>
            <p:spPr bwMode="auto">
              <a:xfrm>
                <a:off x="2775" y="3710"/>
                <a:ext cx="328" cy="8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64" name="Rectangle 407"/>
              <p:cNvSpPr>
                <a:spLocks noChangeArrowheads="1"/>
              </p:cNvSpPr>
              <p:nvPr/>
            </p:nvSpPr>
            <p:spPr bwMode="auto">
              <a:xfrm>
                <a:off x="2759" y="3704"/>
                <a:ext cx="354" cy="9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65" name="Text Box 408"/>
              <p:cNvSpPr txBox="1">
                <a:spLocks noChangeArrowheads="1"/>
              </p:cNvSpPr>
              <p:nvPr/>
            </p:nvSpPr>
            <p:spPr bwMode="auto">
              <a:xfrm>
                <a:off x="2717" y="3676"/>
                <a:ext cx="4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rPr>
                  <a:t>SYNACK</a:t>
                </a:r>
              </a:p>
            </p:txBody>
          </p:sp>
        </p:grpSp>
        <p:grpSp>
          <p:nvGrpSpPr>
            <p:cNvPr id="104545" name="Group 409"/>
            <p:cNvGrpSpPr>
              <a:grpSpLocks/>
            </p:cNvGrpSpPr>
            <p:nvPr/>
          </p:nvGrpSpPr>
          <p:grpSpPr bwMode="auto">
            <a:xfrm>
              <a:off x="2805" y="3893"/>
              <a:ext cx="444" cy="154"/>
              <a:chOff x="2717" y="3676"/>
              <a:chExt cx="444" cy="154"/>
            </a:xfrm>
          </p:grpSpPr>
          <p:sp>
            <p:nvSpPr>
              <p:cNvPr id="92260" name="Rectangle 410"/>
              <p:cNvSpPr>
                <a:spLocks noChangeArrowheads="1"/>
              </p:cNvSpPr>
              <p:nvPr/>
            </p:nvSpPr>
            <p:spPr bwMode="auto">
              <a:xfrm>
                <a:off x="2775" y="3710"/>
                <a:ext cx="328" cy="8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61" name="Rectangle 411"/>
              <p:cNvSpPr>
                <a:spLocks noChangeArrowheads="1"/>
              </p:cNvSpPr>
              <p:nvPr/>
            </p:nvSpPr>
            <p:spPr bwMode="auto">
              <a:xfrm>
                <a:off x="2759" y="3704"/>
                <a:ext cx="354" cy="9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62" name="Text Box 412"/>
              <p:cNvSpPr txBox="1">
                <a:spLocks noChangeArrowheads="1"/>
              </p:cNvSpPr>
              <p:nvPr/>
            </p:nvSpPr>
            <p:spPr bwMode="auto">
              <a:xfrm>
                <a:off x="2717" y="3676"/>
                <a:ext cx="4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rPr>
                  <a:t>SYNACK</a:t>
                </a:r>
              </a:p>
            </p:txBody>
          </p:sp>
        </p:grpSp>
      </p:grpSp>
      <p:grpSp>
        <p:nvGrpSpPr>
          <p:cNvPr id="706982" name="Group 422"/>
          <p:cNvGrpSpPr>
            <a:grpSpLocks/>
          </p:cNvGrpSpPr>
          <p:nvPr/>
        </p:nvGrpSpPr>
        <p:grpSpPr bwMode="auto">
          <a:xfrm>
            <a:off x="311150" y="4772025"/>
            <a:ext cx="1081088" cy="244475"/>
            <a:chOff x="2709" y="3989"/>
            <a:chExt cx="681" cy="154"/>
          </a:xfrm>
        </p:grpSpPr>
        <p:sp>
          <p:nvSpPr>
            <p:cNvPr id="92242" name="Rectangle 413"/>
            <p:cNvSpPr>
              <a:spLocks noChangeArrowheads="1"/>
            </p:cNvSpPr>
            <p:nvPr/>
          </p:nvSpPr>
          <p:spPr bwMode="auto">
            <a:xfrm>
              <a:off x="2709" y="3992"/>
              <a:ext cx="681" cy="1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43" name="Rectangle 414"/>
            <p:cNvSpPr>
              <a:spLocks noChangeArrowheads="1"/>
            </p:cNvSpPr>
            <p:nvPr/>
          </p:nvSpPr>
          <p:spPr bwMode="auto">
            <a:xfrm>
              <a:off x="2837" y="4017"/>
              <a:ext cx="96" cy="9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44" name="Rectangle 415"/>
            <p:cNvSpPr>
              <a:spLocks noChangeArrowheads="1"/>
            </p:cNvSpPr>
            <p:nvPr/>
          </p:nvSpPr>
          <p:spPr bwMode="auto">
            <a:xfrm>
              <a:off x="2828" y="4006"/>
              <a:ext cx="480" cy="11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45" name="Rectangle 416"/>
            <p:cNvSpPr>
              <a:spLocks noChangeArrowheads="1"/>
            </p:cNvSpPr>
            <p:nvPr/>
          </p:nvSpPr>
          <p:spPr bwMode="auto">
            <a:xfrm>
              <a:off x="2722" y="4008"/>
              <a:ext cx="94" cy="10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46" name="Rectangle 417"/>
            <p:cNvSpPr>
              <a:spLocks noChangeArrowheads="1"/>
            </p:cNvSpPr>
            <p:nvPr/>
          </p:nvSpPr>
          <p:spPr bwMode="auto">
            <a:xfrm>
              <a:off x="3320" y="4007"/>
              <a:ext cx="60" cy="10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4533" name="Group 418"/>
            <p:cNvGrpSpPr>
              <a:grpSpLocks/>
            </p:cNvGrpSpPr>
            <p:nvPr/>
          </p:nvGrpSpPr>
          <p:grpSpPr bwMode="auto">
            <a:xfrm>
              <a:off x="2901" y="3989"/>
              <a:ext cx="444" cy="154"/>
              <a:chOff x="2717" y="3676"/>
              <a:chExt cx="444" cy="154"/>
            </a:xfrm>
          </p:grpSpPr>
          <p:sp>
            <p:nvSpPr>
              <p:cNvPr id="92248" name="Rectangle 419"/>
              <p:cNvSpPr>
                <a:spLocks noChangeArrowheads="1"/>
              </p:cNvSpPr>
              <p:nvPr/>
            </p:nvSpPr>
            <p:spPr bwMode="auto">
              <a:xfrm>
                <a:off x="2775" y="3710"/>
                <a:ext cx="328" cy="8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49" name="Rectangle 420"/>
              <p:cNvSpPr>
                <a:spLocks noChangeArrowheads="1"/>
              </p:cNvSpPr>
              <p:nvPr/>
            </p:nvSpPr>
            <p:spPr bwMode="auto">
              <a:xfrm>
                <a:off x="2759" y="3704"/>
                <a:ext cx="354" cy="9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50" name="Text Box 421"/>
              <p:cNvSpPr txBox="1">
                <a:spLocks noChangeArrowheads="1"/>
              </p:cNvSpPr>
              <p:nvPr/>
            </p:nvSpPr>
            <p:spPr bwMode="auto">
              <a:xfrm>
                <a:off x="2717" y="3676"/>
                <a:ext cx="4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rPr>
                  <a:t>SYNACK</a:t>
                </a:r>
              </a:p>
            </p:txBody>
          </p:sp>
        </p:grpSp>
      </p:grpSp>
      <p:sp>
        <p:nvSpPr>
          <p:cNvPr id="706984" name="Rectangle 424"/>
          <p:cNvSpPr>
            <a:spLocks noChangeArrowheads="1"/>
          </p:cNvSpPr>
          <p:nvPr/>
        </p:nvSpPr>
        <p:spPr bwMode="auto">
          <a:xfrm>
            <a:off x="5183188" y="4916488"/>
            <a:ext cx="3787775" cy="98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342900" indent="-342900">
              <a:lnSpc>
                <a:spcPct val="90000"/>
              </a:lnSpc>
              <a:spcBef>
                <a:spcPct val="20000"/>
              </a:spcBef>
              <a:buClr>
                <a:srgbClr val="000099"/>
              </a:buClr>
              <a:buSzPct val="100000"/>
              <a:buFont typeface="Wingdings" charset="2"/>
              <a:buChar char="§"/>
              <a:defRPr/>
            </a:pPr>
            <a:r>
              <a:rPr lang="en-US" sz="2000" dirty="0">
                <a:solidFill>
                  <a:srgbClr val="000000"/>
                </a:solidFill>
                <a:latin typeface="Gill Sans MT" charset="0"/>
                <a:ea typeface="MS PGothic" pitchFamily="34" charset="-128"/>
              </a:rPr>
              <a:t>web server responds with </a:t>
            </a:r>
            <a:r>
              <a:rPr lang="en-US" sz="2000" dirty="0">
                <a:solidFill>
                  <a:srgbClr val="C00000"/>
                </a:solidFill>
                <a:latin typeface="Gill Sans MT" charset="0"/>
                <a:ea typeface="MS PGothic" pitchFamily="34" charset="-128"/>
              </a:rPr>
              <a:t>TCP SYNACK </a:t>
            </a:r>
            <a:r>
              <a:rPr lang="en-US" sz="2000" dirty="0">
                <a:solidFill>
                  <a:srgbClr val="000000"/>
                </a:solidFill>
                <a:latin typeface="Gill Sans MT" charset="0"/>
                <a:ea typeface="MS PGothic" pitchFamily="34" charset="-128"/>
              </a:rPr>
              <a:t>(step 2 in 3-way handshake)</a:t>
            </a:r>
          </a:p>
        </p:txBody>
      </p:sp>
      <p:grpSp>
        <p:nvGrpSpPr>
          <p:cNvPr id="104478" name="Group 110"/>
          <p:cNvGrpSpPr>
            <a:grpSpLocks/>
          </p:cNvGrpSpPr>
          <p:nvPr/>
        </p:nvGrpSpPr>
        <p:grpSpPr bwMode="auto">
          <a:xfrm>
            <a:off x="5213350" y="2041525"/>
            <a:ext cx="757238" cy="379413"/>
            <a:chOff x="2466" y="2026"/>
            <a:chExt cx="477" cy="282"/>
          </a:xfrm>
        </p:grpSpPr>
        <p:sp>
          <p:nvSpPr>
            <p:cNvPr id="104514" name="Oval 111"/>
            <p:cNvSpPr>
              <a:spLocks noChangeArrowheads="1"/>
            </p:cNvSpPr>
            <p:nvPr/>
          </p:nvSpPr>
          <p:spPr bwMode="auto">
            <a:xfrm>
              <a:off x="2466" y="2168"/>
              <a:ext cx="476" cy="14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104515" name="Line 112"/>
            <p:cNvSpPr>
              <a:spLocks noChangeShapeType="1"/>
            </p:cNvSpPr>
            <p:nvPr/>
          </p:nvSpPr>
          <p:spPr bwMode="auto">
            <a:xfrm>
              <a:off x="2470" y="2125"/>
              <a:ext cx="1" cy="8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516" name="Rectangle 113"/>
            <p:cNvSpPr>
              <a:spLocks noChangeArrowheads="1"/>
            </p:cNvSpPr>
            <p:nvPr/>
          </p:nvSpPr>
          <p:spPr bwMode="auto">
            <a:xfrm>
              <a:off x="2470" y="2125"/>
              <a:ext cx="472" cy="111"/>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solidFill>
                  <a:srgbClr val="000000"/>
                </a:solidFill>
                <a:latin typeface="Times New Roman" charset="0"/>
              </a:endParaRPr>
            </a:p>
          </p:txBody>
        </p:sp>
        <p:sp>
          <p:nvSpPr>
            <p:cNvPr id="104517" name="Oval 114"/>
            <p:cNvSpPr>
              <a:spLocks noChangeArrowheads="1"/>
            </p:cNvSpPr>
            <p:nvPr/>
          </p:nvSpPr>
          <p:spPr bwMode="auto">
            <a:xfrm>
              <a:off x="2466" y="2026"/>
              <a:ext cx="476" cy="16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grpSp>
          <p:nvGrpSpPr>
            <p:cNvPr id="104518" name="Group 115"/>
            <p:cNvGrpSpPr>
              <a:grpSpLocks/>
            </p:cNvGrpSpPr>
            <p:nvPr/>
          </p:nvGrpSpPr>
          <p:grpSpPr bwMode="auto">
            <a:xfrm>
              <a:off x="2581" y="2061"/>
              <a:ext cx="236" cy="94"/>
              <a:chOff x="2848" y="848"/>
              <a:chExt cx="140" cy="98"/>
            </a:xfrm>
          </p:grpSpPr>
          <p:sp>
            <p:nvSpPr>
              <p:cNvPr id="104525" name="Line 116"/>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526" name="Line 117"/>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527" name="Line 118"/>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4519" name="Group 119"/>
            <p:cNvGrpSpPr>
              <a:grpSpLocks/>
            </p:cNvGrpSpPr>
            <p:nvPr/>
          </p:nvGrpSpPr>
          <p:grpSpPr bwMode="auto">
            <a:xfrm flipV="1">
              <a:off x="2581" y="2060"/>
              <a:ext cx="236" cy="94"/>
              <a:chOff x="2848" y="848"/>
              <a:chExt cx="140" cy="98"/>
            </a:xfrm>
          </p:grpSpPr>
          <p:sp>
            <p:nvSpPr>
              <p:cNvPr id="104522" name="Line 120"/>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523" name="Line 121"/>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524" name="Line 122"/>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04520" name="Line 123"/>
            <p:cNvSpPr>
              <a:spLocks noChangeShapeType="1"/>
            </p:cNvSpPr>
            <p:nvPr/>
          </p:nvSpPr>
          <p:spPr bwMode="auto">
            <a:xfrm flipH="1">
              <a:off x="2942" y="2109"/>
              <a:ext cx="1" cy="12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521" name="Line 124"/>
            <p:cNvSpPr>
              <a:spLocks noChangeShapeType="1"/>
            </p:cNvSpPr>
            <p:nvPr/>
          </p:nvSpPr>
          <p:spPr bwMode="auto">
            <a:xfrm flipH="1">
              <a:off x="2466" y="2117"/>
              <a:ext cx="1" cy="12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4479" name="Group 248"/>
          <p:cNvGrpSpPr>
            <a:grpSpLocks/>
          </p:cNvGrpSpPr>
          <p:nvPr/>
        </p:nvGrpSpPr>
        <p:grpSpPr bwMode="auto">
          <a:xfrm>
            <a:off x="2470150" y="4932363"/>
            <a:ext cx="333375" cy="581025"/>
            <a:chOff x="4140" y="429"/>
            <a:chExt cx="1425" cy="2396"/>
          </a:xfrm>
        </p:grpSpPr>
        <p:sp>
          <p:nvSpPr>
            <p:cNvPr id="104482" name="Freeform 148"/>
            <p:cNvSpPr>
              <a:spLocks/>
            </p:cNvSpPr>
            <p:nvPr/>
          </p:nvSpPr>
          <p:spPr bwMode="auto">
            <a:xfrm>
              <a:off x="5268" y="433"/>
              <a:ext cx="283" cy="2286"/>
            </a:xfrm>
            <a:custGeom>
              <a:avLst/>
              <a:gdLst>
                <a:gd name="T0" fmla="*/ 4 w 354"/>
                <a:gd name="T1" fmla="*/ 0 h 2742"/>
                <a:gd name="T2" fmla="*/ 19 w 354"/>
                <a:gd name="T3" fmla="*/ 32 h 2742"/>
                <a:gd name="T4" fmla="*/ 19 w 354"/>
                <a:gd name="T5" fmla="*/ 246 h 2742"/>
                <a:gd name="T6" fmla="*/ 0 w 354"/>
                <a:gd name="T7" fmla="*/ 258 h 2742"/>
                <a:gd name="T8" fmla="*/ 4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97" name="Rectangle 149"/>
            <p:cNvSpPr>
              <a:spLocks noChangeArrowheads="1"/>
            </p:cNvSpPr>
            <p:nvPr/>
          </p:nvSpPr>
          <p:spPr bwMode="auto">
            <a:xfrm>
              <a:off x="4208" y="429"/>
              <a:ext cx="1045"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104484" name="Freeform 150"/>
            <p:cNvSpPr>
              <a:spLocks/>
            </p:cNvSpPr>
            <p:nvPr/>
          </p:nvSpPr>
          <p:spPr bwMode="auto">
            <a:xfrm>
              <a:off x="5321" y="570"/>
              <a:ext cx="169" cy="2115"/>
            </a:xfrm>
            <a:custGeom>
              <a:avLst/>
              <a:gdLst>
                <a:gd name="T0" fmla="*/ 2 w 211"/>
                <a:gd name="T1" fmla="*/ 0 h 2537"/>
                <a:gd name="T2" fmla="*/ 11 w 211"/>
                <a:gd name="T3" fmla="*/ 21 h 2537"/>
                <a:gd name="T4" fmla="*/ 2 w 211"/>
                <a:gd name="T5" fmla="*/ 23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85" name="Freeform 151"/>
            <p:cNvSpPr>
              <a:spLocks/>
            </p:cNvSpPr>
            <p:nvPr/>
          </p:nvSpPr>
          <p:spPr bwMode="auto">
            <a:xfrm>
              <a:off x="5284" y="1640"/>
              <a:ext cx="263" cy="189"/>
            </a:xfrm>
            <a:custGeom>
              <a:avLst/>
              <a:gdLst>
                <a:gd name="T0" fmla="*/ 2 w 328"/>
                <a:gd name="T1" fmla="*/ 0 h 226"/>
                <a:gd name="T2" fmla="*/ 18 w 328"/>
                <a:gd name="T3" fmla="*/ 13 h 226"/>
                <a:gd name="T4" fmla="*/ 18 w 328"/>
                <a:gd name="T5" fmla="*/ 23 h 226"/>
                <a:gd name="T6" fmla="*/ 0 w 328"/>
                <a:gd name="T7" fmla="*/ 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00" name="Rectangle 152"/>
            <p:cNvSpPr>
              <a:spLocks noChangeArrowheads="1"/>
            </p:cNvSpPr>
            <p:nvPr/>
          </p:nvSpPr>
          <p:spPr bwMode="auto">
            <a:xfrm>
              <a:off x="4215" y="691"/>
              <a:ext cx="590" cy="5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4487" name="Group 153"/>
            <p:cNvGrpSpPr>
              <a:grpSpLocks/>
            </p:cNvGrpSpPr>
            <p:nvPr/>
          </p:nvGrpSpPr>
          <p:grpSpPr bwMode="auto">
            <a:xfrm>
              <a:off x="4749" y="668"/>
              <a:ext cx="581" cy="145"/>
              <a:chOff x="614" y="2568"/>
              <a:chExt cx="725" cy="139"/>
            </a:xfrm>
          </p:grpSpPr>
          <p:sp>
            <p:nvSpPr>
              <p:cNvPr id="92226" name="AutoShape 154"/>
              <p:cNvSpPr>
                <a:spLocks noChangeArrowheads="1"/>
              </p:cNvSpPr>
              <p:nvPr/>
            </p:nvSpPr>
            <p:spPr bwMode="auto">
              <a:xfrm>
                <a:off x="616" y="2571"/>
                <a:ext cx="720" cy="138"/>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27" name="AutoShape 155"/>
              <p:cNvSpPr>
                <a:spLocks noChangeArrowheads="1"/>
              </p:cNvSpPr>
              <p:nvPr/>
            </p:nvSpPr>
            <p:spPr bwMode="auto">
              <a:xfrm>
                <a:off x="633" y="2590"/>
                <a:ext cx="686" cy="10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2202" name="Rectangle 156"/>
            <p:cNvSpPr>
              <a:spLocks noChangeArrowheads="1"/>
            </p:cNvSpPr>
            <p:nvPr/>
          </p:nvSpPr>
          <p:spPr bwMode="auto">
            <a:xfrm>
              <a:off x="4221" y="1018"/>
              <a:ext cx="597" cy="4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4489" name="Group 157"/>
            <p:cNvGrpSpPr>
              <a:grpSpLocks/>
            </p:cNvGrpSpPr>
            <p:nvPr/>
          </p:nvGrpSpPr>
          <p:grpSpPr bwMode="auto">
            <a:xfrm>
              <a:off x="4747" y="994"/>
              <a:ext cx="581" cy="134"/>
              <a:chOff x="614" y="2568"/>
              <a:chExt cx="725" cy="139"/>
            </a:xfrm>
          </p:grpSpPr>
          <p:sp>
            <p:nvSpPr>
              <p:cNvPr id="92224" name="AutoShape 158"/>
              <p:cNvSpPr>
                <a:spLocks noChangeArrowheads="1"/>
              </p:cNvSpPr>
              <p:nvPr/>
            </p:nvSpPr>
            <p:spPr bwMode="auto">
              <a:xfrm>
                <a:off x="610" y="2566"/>
                <a:ext cx="728" cy="143"/>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25" name="AutoShape 159"/>
              <p:cNvSpPr>
                <a:spLocks noChangeArrowheads="1"/>
              </p:cNvSpPr>
              <p:nvPr/>
            </p:nvSpPr>
            <p:spPr bwMode="auto">
              <a:xfrm>
                <a:off x="627" y="2580"/>
                <a:ext cx="694"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2204" name="Rectangle 160"/>
            <p:cNvSpPr>
              <a:spLocks noChangeArrowheads="1"/>
            </p:cNvSpPr>
            <p:nvPr/>
          </p:nvSpPr>
          <p:spPr bwMode="auto">
            <a:xfrm>
              <a:off x="4215" y="1359"/>
              <a:ext cx="597" cy="4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05" name="Rectangle 161"/>
            <p:cNvSpPr>
              <a:spLocks noChangeArrowheads="1"/>
            </p:cNvSpPr>
            <p:nvPr/>
          </p:nvSpPr>
          <p:spPr bwMode="auto">
            <a:xfrm>
              <a:off x="4228" y="1653"/>
              <a:ext cx="597" cy="4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4492" name="Group 162"/>
            <p:cNvGrpSpPr>
              <a:grpSpLocks/>
            </p:cNvGrpSpPr>
            <p:nvPr/>
          </p:nvGrpSpPr>
          <p:grpSpPr bwMode="auto">
            <a:xfrm>
              <a:off x="4735" y="1627"/>
              <a:ext cx="582" cy="151"/>
              <a:chOff x="614" y="2568"/>
              <a:chExt cx="725" cy="139"/>
            </a:xfrm>
          </p:grpSpPr>
          <p:sp>
            <p:nvSpPr>
              <p:cNvPr id="92222" name="AutoShape 163"/>
              <p:cNvSpPr>
                <a:spLocks noChangeArrowheads="1"/>
              </p:cNvSpPr>
              <p:nvPr/>
            </p:nvSpPr>
            <p:spPr bwMode="auto">
              <a:xfrm>
                <a:off x="617" y="2568"/>
                <a:ext cx="719" cy="139"/>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23" name="AutoShape 164"/>
              <p:cNvSpPr>
                <a:spLocks noChangeArrowheads="1"/>
              </p:cNvSpPr>
              <p:nvPr/>
            </p:nvSpPr>
            <p:spPr bwMode="auto">
              <a:xfrm>
                <a:off x="634" y="2586"/>
                <a:ext cx="685"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104493" name="Freeform 165"/>
            <p:cNvSpPr>
              <a:spLocks/>
            </p:cNvSpPr>
            <p:nvPr/>
          </p:nvSpPr>
          <p:spPr bwMode="auto">
            <a:xfrm>
              <a:off x="5288" y="1354"/>
              <a:ext cx="263" cy="188"/>
            </a:xfrm>
            <a:custGeom>
              <a:avLst/>
              <a:gdLst>
                <a:gd name="T0" fmla="*/ 2 w 328"/>
                <a:gd name="T1" fmla="*/ 0 h 226"/>
                <a:gd name="T2" fmla="*/ 18 w 328"/>
                <a:gd name="T3" fmla="*/ 12 h 226"/>
                <a:gd name="T4" fmla="*/ 18 w 328"/>
                <a:gd name="T5" fmla="*/ 21 h 226"/>
                <a:gd name="T6" fmla="*/ 0 w 328"/>
                <a:gd name="T7" fmla="*/ 8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4494" name="Group 166"/>
            <p:cNvGrpSpPr>
              <a:grpSpLocks/>
            </p:cNvGrpSpPr>
            <p:nvPr/>
          </p:nvGrpSpPr>
          <p:grpSpPr bwMode="auto">
            <a:xfrm>
              <a:off x="4739" y="1327"/>
              <a:ext cx="582" cy="139"/>
              <a:chOff x="614" y="2568"/>
              <a:chExt cx="725" cy="139"/>
            </a:xfrm>
          </p:grpSpPr>
          <p:sp>
            <p:nvSpPr>
              <p:cNvPr id="92220" name="AutoShape 167"/>
              <p:cNvSpPr>
                <a:spLocks noChangeArrowheads="1"/>
              </p:cNvSpPr>
              <p:nvPr/>
            </p:nvSpPr>
            <p:spPr bwMode="auto">
              <a:xfrm>
                <a:off x="612" y="2567"/>
                <a:ext cx="727" cy="137"/>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21" name="AutoShape 168"/>
              <p:cNvSpPr>
                <a:spLocks noChangeArrowheads="1"/>
              </p:cNvSpPr>
              <p:nvPr/>
            </p:nvSpPr>
            <p:spPr bwMode="auto">
              <a:xfrm>
                <a:off x="629" y="2580"/>
                <a:ext cx="693"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2209" name="Rectangle 169"/>
            <p:cNvSpPr>
              <a:spLocks noChangeArrowheads="1"/>
            </p:cNvSpPr>
            <p:nvPr/>
          </p:nvSpPr>
          <p:spPr bwMode="auto">
            <a:xfrm>
              <a:off x="5253"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104496" name="Freeform 170"/>
            <p:cNvSpPr>
              <a:spLocks/>
            </p:cNvSpPr>
            <p:nvPr/>
          </p:nvSpPr>
          <p:spPr bwMode="auto">
            <a:xfrm>
              <a:off x="5312" y="1007"/>
              <a:ext cx="237" cy="213"/>
            </a:xfrm>
            <a:custGeom>
              <a:avLst/>
              <a:gdLst>
                <a:gd name="T0" fmla="*/ 2 w 296"/>
                <a:gd name="T1" fmla="*/ 0 h 256"/>
                <a:gd name="T2" fmla="*/ 17 w 296"/>
                <a:gd name="T3" fmla="*/ 12 h 256"/>
                <a:gd name="T4" fmla="*/ 17 w 296"/>
                <a:gd name="T5" fmla="*/ 23 h 256"/>
                <a:gd name="T6" fmla="*/ 0 w 296"/>
                <a:gd name="T7" fmla="*/ 8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97" name="Freeform 171"/>
            <p:cNvSpPr>
              <a:spLocks/>
            </p:cNvSpPr>
            <p:nvPr/>
          </p:nvSpPr>
          <p:spPr bwMode="auto">
            <a:xfrm>
              <a:off x="5315" y="680"/>
              <a:ext cx="244" cy="240"/>
            </a:xfrm>
            <a:custGeom>
              <a:avLst/>
              <a:gdLst>
                <a:gd name="T0" fmla="*/ 0 w 304"/>
                <a:gd name="T1" fmla="*/ 0 h 288"/>
                <a:gd name="T2" fmla="*/ 18 w 304"/>
                <a:gd name="T3" fmla="*/ 16 h 288"/>
                <a:gd name="T4" fmla="*/ 16 w 304"/>
                <a:gd name="T5" fmla="*/ 28 h 288"/>
                <a:gd name="T6" fmla="*/ 2 w 304"/>
                <a:gd name="T7" fmla="*/ 1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12" name="Oval 172"/>
            <p:cNvSpPr>
              <a:spLocks noChangeArrowheads="1"/>
            </p:cNvSpPr>
            <p:nvPr/>
          </p:nvSpPr>
          <p:spPr bwMode="auto">
            <a:xfrm>
              <a:off x="5518" y="2609"/>
              <a:ext cx="47" cy="9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104499" name="Freeform 173"/>
            <p:cNvSpPr>
              <a:spLocks/>
            </p:cNvSpPr>
            <p:nvPr/>
          </p:nvSpPr>
          <p:spPr bwMode="auto">
            <a:xfrm>
              <a:off x="5302" y="2614"/>
              <a:ext cx="245" cy="200"/>
            </a:xfrm>
            <a:custGeom>
              <a:avLst/>
              <a:gdLst>
                <a:gd name="T0" fmla="*/ 0 w 306"/>
                <a:gd name="T1" fmla="*/ 11 h 240"/>
                <a:gd name="T2" fmla="*/ 2 w 306"/>
                <a:gd name="T3" fmla="*/ 23 h 240"/>
                <a:gd name="T4" fmla="*/ 18 w 306"/>
                <a:gd name="T5" fmla="*/ 11 h 240"/>
                <a:gd name="T6" fmla="*/ 17 w 306"/>
                <a:gd name="T7" fmla="*/ 0 h 240"/>
                <a:gd name="T8" fmla="*/ 0 w 306"/>
                <a:gd name="T9" fmla="*/ 1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14" name="AutoShape 174"/>
            <p:cNvSpPr>
              <a:spLocks noChangeArrowheads="1"/>
            </p:cNvSpPr>
            <p:nvPr/>
          </p:nvSpPr>
          <p:spPr bwMode="auto">
            <a:xfrm>
              <a:off x="4140" y="2681"/>
              <a:ext cx="1201"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15" name="AutoShape 175"/>
            <p:cNvSpPr>
              <a:spLocks noChangeArrowheads="1"/>
            </p:cNvSpPr>
            <p:nvPr/>
          </p:nvSpPr>
          <p:spPr bwMode="auto">
            <a:xfrm>
              <a:off x="4208" y="2714"/>
              <a:ext cx="1065"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16" name="Oval 176"/>
            <p:cNvSpPr>
              <a:spLocks noChangeArrowheads="1"/>
            </p:cNvSpPr>
            <p:nvPr/>
          </p:nvSpPr>
          <p:spPr bwMode="auto">
            <a:xfrm>
              <a:off x="4310" y="2380"/>
              <a:ext cx="156" cy="144"/>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17" name="Oval 177"/>
            <p:cNvSpPr>
              <a:spLocks noChangeArrowheads="1"/>
            </p:cNvSpPr>
            <p:nvPr/>
          </p:nvSpPr>
          <p:spPr bwMode="auto">
            <a:xfrm>
              <a:off x="4486" y="2386"/>
              <a:ext cx="163" cy="137"/>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FF0000"/>
                </a:solidFill>
                <a:latin typeface="Times New Roman" pitchFamily="18" charset="0"/>
                <a:ea typeface="MS PGothic" pitchFamily="34" charset="-128"/>
              </a:endParaRPr>
            </a:p>
          </p:txBody>
        </p:sp>
        <p:sp>
          <p:nvSpPr>
            <p:cNvPr id="92218" name="Oval 178"/>
            <p:cNvSpPr>
              <a:spLocks noChangeArrowheads="1"/>
            </p:cNvSpPr>
            <p:nvPr/>
          </p:nvSpPr>
          <p:spPr bwMode="auto">
            <a:xfrm>
              <a:off x="4663" y="2380"/>
              <a:ext cx="156" cy="144"/>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19" name="Rectangle 179"/>
            <p:cNvSpPr>
              <a:spLocks noChangeArrowheads="1"/>
            </p:cNvSpPr>
            <p:nvPr/>
          </p:nvSpPr>
          <p:spPr bwMode="auto">
            <a:xfrm>
              <a:off x="5063" y="1836"/>
              <a:ext cx="81" cy="759"/>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3" name="灯片编号占位符 2"/>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7265078A-0E67-7C45-934A-DB65BA5B10D5}" type="slidenum">
              <a:rPr lang="en-US" altLang="en-US" sz="1200" smtClean="0">
                <a:latin typeface="Comic Sans MS" charset="0"/>
              </a:rPr>
              <a:pPr>
                <a:defRPr/>
              </a:pPr>
              <a:t>46</a:t>
            </a:fld>
            <a:endParaRPr lang="en-US" altLang="en-US" sz="1200">
              <a:latin typeface="Comic Sans MS" charset="0"/>
            </a:endParaRPr>
          </a:p>
        </p:txBody>
      </p:sp>
      <p:sp>
        <p:nvSpPr>
          <p:cNvPr id="287" name="Footer Placeholder 5"/>
          <p:cNvSpPr>
            <a:spLocks noGrp="1"/>
          </p:cNvSpPr>
          <p:nvPr>
            <p:ph type="ftr" sz="quarter" idx="11"/>
          </p:nvPr>
        </p:nvSpPr>
        <p:spPr/>
        <p:txBody>
          <a:bodyPr/>
          <a:lstStyle/>
          <a:p>
            <a:pPr>
              <a:defRPr/>
            </a:pPr>
            <a:r>
              <a:rPr lang="en-US" dirty="0"/>
              <a:t>CSci4211:          Data Link Layer: Part 1</a:t>
            </a:r>
          </a:p>
        </p:txBody>
      </p:sp>
    </p:spTree>
    <p:extLst>
      <p:ext uri="{BB962C8B-B14F-4D97-AF65-F5344CB8AC3E}">
        <p14:creationId xmlns:p14="http://schemas.microsoft.com/office/powerpoint/2010/main" val="8509560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06603"/>
                                        </p:tgtEl>
                                        <p:attrNameLst>
                                          <p:attrName>style.visibility</p:attrName>
                                        </p:attrNameLst>
                                      </p:cBhvr>
                                      <p:to>
                                        <p:strVal val="visible"/>
                                      </p:to>
                                    </p:set>
                                    <p:animEffect transition="in" filter="wipe(down)">
                                      <p:cBhvr>
                                        <p:cTn id="7" dur="500"/>
                                        <p:tgtEl>
                                          <p:spTgt spid="706603"/>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706885"/>
                                        </p:tgtEl>
                                        <p:attrNameLst>
                                          <p:attrName>style.visibility</p:attrName>
                                        </p:attrNameLst>
                                      </p:cBhvr>
                                      <p:to>
                                        <p:strVal val="visible"/>
                                      </p:to>
                                    </p:set>
                                    <p:animEffect transition="in" filter="wipe(up)">
                                      <p:cBhvr>
                                        <p:cTn id="11" dur="1000"/>
                                        <p:tgtEl>
                                          <p:spTgt spid="70688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06660"/>
                                        </p:tgtEl>
                                        <p:attrNameLst>
                                          <p:attrName>style.visibility</p:attrName>
                                        </p:attrNameLst>
                                      </p:cBhvr>
                                      <p:to>
                                        <p:strVal val="visible"/>
                                      </p:to>
                                    </p:set>
                                  </p:childTnLst>
                                </p:cTn>
                              </p:par>
                              <p:par>
                                <p:cTn id="16" presetID="22" presetClass="entr" presetSubtype="1" fill="hold" nodeType="withEffect">
                                  <p:stCondLst>
                                    <p:cond delay="0"/>
                                  </p:stCondLst>
                                  <p:childTnLst>
                                    <p:set>
                                      <p:cBhvr>
                                        <p:cTn id="17" dur="1" fill="hold">
                                          <p:stCondLst>
                                            <p:cond delay="0"/>
                                          </p:stCondLst>
                                        </p:cTn>
                                        <p:tgtEl>
                                          <p:spTgt spid="706897"/>
                                        </p:tgtEl>
                                        <p:attrNameLst>
                                          <p:attrName>style.visibility</p:attrName>
                                        </p:attrNameLst>
                                      </p:cBhvr>
                                      <p:to>
                                        <p:strVal val="visible"/>
                                      </p:to>
                                    </p:set>
                                    <p:animEffect transition="in" filter="wipe(up)">
                                      <p:cBhvr>
                                        <p:cTn id="18" dur="1000"/>
                                        <p:tgtEl>
                                          <p:spTgt spid="70689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0687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661"/>
                                        </p:tgtEl>
                                        <p:attrNameLst>
                                          <p:attrName>style.visibility</p:attrName>
                                        </p:attrNameLst>
                                      </p:cBhvr>
                                      <p:to>
                                        <p:strVal val="visible"/>
                                      </p:to>
                                    </p:set>
                                  </p:childTnLst>
                                </p:cTn>
                              </p:par>
                            </p:childTnLst>
                          </p:cTn>
                        </p:par>
                        <p:par>
                          <p:cTn id="25" fill="hold" nodeType="afterGroup">
                            <p:stCondLst>
                              <p:cond delay="0"/>
                            </p:stCondLst>
                            <p:childTnLst>
                              <p:par>
                                <p:cTn id="26" presetID="0" presetClass="path" presetSubtype="0" accel="50000" decel="50000" fill="hold" nodeType="afterEffect">
                                  <p:stCondLst>
                                    <p:cond delay="0"/>
                                  </p:stCondLst>
                                  <p:childTnLst>
                                    <p:animMotion origin="layout" path="M 0.00642 0.00625 L 0.00764 0.08467 L 0.36285 0.08767 L 0.26996 0.22878 L 0.33698 0.22739 L 0.55069 0.01874 L 0.29583 0.52209 L 0.02882 0.5251 L 0.02882 0.41545 " pathEditMode="relative" rAng="0" ptsTypes="AAAAAAAAA">
                                      <p:cBhvr>
                                        <p:cTn id="27" dur="2000" fill="hold"/>
                                        <p:tgtEl>
                                          <p:spTgt spid="706874"/>
                                        </p:tgtEl>
                                        <p:attrNameLst>
                                          <p:attrName>ppt_x</p:attrName>
                                          <p:attrName>ppt_y</p:attrName>
                                        </p:attrNameLst>
                                      </p:cBhvr>
                                      <p:rCtr x="27205" y="25931"/>
                                    </p:animMotion>
                                  </p:childTnLst>
                                </p:cTn>
                              </p:par>
                              <p:par>
                                <p:cTn id="28" presetID="9" presetClass="exit" presetSubtype="0" fill="hold" nodeType="withEffect">
                                  <p:stCondLst>
                                    <p:cond delay="0"/>
                                  </p:stCondLst>
                                  <p:childTnLst>
                                    <p:animEffect transition="out" filter="dissolve">
                                      <p:cBhvr>
                                        <p:cTn id="29" dur="500"/>
                                        <p:tgtEl>
                                          <p:spTgt spid="706897"/>
                                        </p:tgtEl>
                                      </p:cBhvr>
                                    </p:animEffect>
                                    <p:set>
                                      <p:cBhvr>
                                        <p:cTn id="30" dur="1" fill="hold">
                                          <p:stCondLst>
                                            <p:cond delay="499"/>
                                          </p:stCondLst>
                                        </p:cTn>
                                        <p:tgtEl>
                                          <p:spTgt spid="706897"/>
                                        </p:tgtEl>
                                        <p:attrNameLst>
                                          <p:attrName>style.visibility</p:attrName>
                                        </p:attrNameLst>
                                      </p:cBhvr>
                                      <p:to>
                                        <p:strVal val="hidden"/>
                                      </p:to>
                                    </p:set>
                                  </p:childTnLst>
                                </p:cTn>
                              </p:par>
                            </p:childTnLst>
                          </p:cTn>
                        </p:par>
                        <p:par>
                          <p:cTn id="31" fill="hold" nodeType="afterGroup">
                            <p:stCondLst>
                              <p:cond delay="2000"/>
                            </p:stCondLst>
                            <p:childTnLst>
                              <p:par>
                                <p:cTn id="32" presetID="22" presetClass="entr" presetSubtype="4" fill="hold" nodeType="afterEffect">
                                  <p:stCondLst>
                                    <p:cond delay="0"/>
                                  </p:stCondLst>
                                  <p:childTnLst>
                                    <p:set>
                                      <p:cBhvr>
                                        <p:cTn id="33" dur="1" fill="hold">
                                          <p:stCondLst>
                                            <p:cond delay="0"/>
                                          </p:stCondLst>
                                        </p:cTn>
                                        <p:tgtEl>
                                          <p:spTgt spid="706896"/>
                                        </p:tgtEl>
                                        <p:attrNameLst>
                                          <p:attrName>style.visibility</p:attrName>
                                        </p:attrNameLst>
                                      </p:cBhvr>
                                      <p:to>
                                        <p:strVal val="visible"/>
                                      </p:to>
                                    </p:set>
                                    <p:animEffect transition="in" filter="wipe(down)">
                                      <p:cBhvr>
                                        <p:cTn id="34" dur="1000"/>
                                        <p:tgtEl>
                                          <p:spTgt spid="70689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nodeType="clickEffect">
                                  <p:stCondLst>
                                    <p:cond delay="0"/>
                                  </p:stCondLst>
                                  <p:childTnLst>
                                    <p:set>
                                      <p:cBhvr>
                                        <p:cTn id="38" dur="1" fill="hold">
                                          <p:stCondLst>
                                            <p:cond delay="0"/>
                                          </p:stCondLst>
                                        </p:cTn>
                                        <p:tgtEl>
                                          <p:spTgt spid="706886"/>
                                        </p:tgtEl>
                                        <p:attrNameLst>
                                          <p:attrName>style.visibility</p:attrName>
                                        </p:attrNameLst>
                                      </p:cBhvr>
                                      <p:to>
                                        <p:strVal val="visible"/>
                                      </p:to>
                                    </p:set>
                                    <p:animEffect transition="in" filter="wipe(down)">
                                      <p:cBhvr>
                                        <p:cTn id="39" dur="500"/>
                                        <p:tgtEl>
                                          <p:spTgt spid="706886"/>
                                        </p:tgtEl>
                                      </p:cBhvr>
                                    </p:animEffect>
                                  </p:childTnLst>
                                </p:cTn>
                              </p:par>
                              <p:par>
                                <p:cTn id="40" presetID="9" presetClass="exit" presetSubtype="0" fill="hold" nodeType="withEffect">
                                  <p:stCondLst>
                                    <p:cond delay="0"/>
                                  </p:stCondLst>
                                  <p:childTnLst>
                                    <p:animEffect transition="out" filter="dissolve">
                                      <p:cBhvr>
                                        <p:cTn id="41" dur="500"/>
                                        <p:tgtEl>
                                          <p:spTgt spid="706874"/>
                                        </p:tgtEl>
                                      </p:cBhvr>
                                    </p:animEffect>
                                    <p:set>
                                      <p:cBhvr>
                                        <p:cTn id="42" dur="1" fill="hold">
                                          <p:stCondLst>
                                            <p:cond delay="499"/>
                                          </p:stCondLst>
                                        </p:cTn>
                                        <p:tgtEl>
                                          <p:spTgt spid="706874"/>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xit" presetSubtype="0" fill="hold" nodeType="clickEffect">
                                  <p:stCondLst>
                                    <p:cond delay="0"/>
                                  </p:stCondLst>
                                  <p:childTnLst>
                                    <p:animEffect transition="out" filter="dissolve">
                                      <p:cBhvr>
                                        <p:cTn id="46" dur="500"/>
                                        <p:tgtEl>
                                          <p:spTgt spid="706886"/>
                                        </p:tgtEl>
                                      </p:cBhvr>
                                    </p:animEffect>
                                    <p:set>
                                      <p:cBhvr>
                                        <p:cTn id="47" dur="1" fill="hold">
                                          <p:stCondLst>
                                            <p:cond delay="499"/>
                                          </p:stCondLst>
                                        </p:cTn>
                                        <p:tgtEl>
                                          <p:spTgt spid="706886"/>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706951"/>
                                        </p:tgtEl>
                                        <p:attrNameLst>
                                          <p:attrName>style.visibility</p:attrName>
                                        </p:attrNameLst>
                                      </p:cBhvr>
                                      <p:to>
                                        <p:strVal val="visible"/>
                                      </p:to>
                                    </p:set>
                                    <p:animEffect transition="in" filter="wipe(up)">
                                      <p:cBhvr>
                                        <p:cTn id="52" dur="500"/>
                                        <p:tgtEl>
                                          <p:spTgt spid="706951"/>
                                        </p:tgtEl>
                                      </p:cBhvr>
                                    </p:animEffect>
                                  </p:childTnLst>
                                </p:cTn>
                              </p:par>
                            </p:childTnLst>
                          </p:cTn>
                        </p:par>
                        <p:par>
                          <p:cTn id="53" fill="hold" nodeType="afterGroup">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706984"/>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nodeType="clickEffect">
                                  <p:stCondLst>
                                    <p:cond delay="0"/>
                                  </p:stCondLst>
                                  <p:childTnLst>
                                    <p:set>
                                      <p:cBhvr>
                                        <p:cTn id="59" dur="1" fill="hold">
                                          <p:stCondLst>
                                            <p:cond delay="0"/>
                                          </p:stCondLst>
                                        </p:cTn>
                                        <p:tgtEl>
                                          <p:spTgt spid="706982"/>
                                        </p:tgtEl>
                                        <p:attrNameLst>
                                          <p:attrName>style.visibility</p:attrName>
                                        </p:attrNameLst>
                                      </p:cBhvr>
                                      <p:to>
                                        <p:strVal val="visible"/>
                                      </p:to>
                                    </p:set>
                                    <p:animEffect transition="in" filter="dissolve">
                                      <p:cBhvr>
                                        <p:cTn id="60" dur="500"/>
                                        <p:tgtEl>
                                          <p:spTgt spid="706982"/>
                                        </p:tgtEl>
                                      </p:cBhvr>
                                    </p:animEffect>
                                  </p:childTnLst>
                                </p:cTn>
                              </p:par>
                            </p:childTnLst>
                          </p:cTn>
                        </p:par>
                        <p:par>
                          <p:cTn id="61" fill="hold" nodeType="afterGroup">
                            <p:stCondLst>
                              <p:cond delay="500"/>
                            </p:stCondLst>
                            <p:childTnLst>
                              <p:par>
                                <p:cTn id="62" presetID="0" presetClass="path" presetSubtype="0" accel="50000" decel="50000" fill="hold" nodeType="afterEffect">
                                  <p:stCondLst>
                                    <p:cond delay="0"/>
                                  </p:stCondLst>
                                  <p:childTnLst>
                                    <p:animMotion origin="layout" path="M -1.66667E-6 -2.15591E-6 L -1.66667E-6 0.09415 L 0.28593 0.09091 L 0.52934 -0.40111 L 0.30937 -0.18182 L 0.23403 -0.19755 L 0.32118 -0.33079 L -0.01997 -0.33079 L -0.01875 -0.41846 " pathEditMode="relative" ptsTypes="AAAAAAAAA">
                                      <p:cBhvr>
                                        <p:cTn id="63" dur="2000" fill="hold"/>
                                        <p:tgtEl>
                                          <p:spTgt spid="706982"/>
                                        </p:tgtEl>
                                        <p:attrNameLst>
                                          <p:attrName>ppt_x</p:attrName>
                                          <p:attrName>ppt_y</p:attrName>
                                        </p:attrNameLst>
                                      </p:cBhvr>
                                    </p:animMotion>
                                  </p:childTnLst>
                                </p:cTn>
                              </p:par>
                            </p:childTnLst>
                          </p:cTn>
                        </p:par>
                        <p:par>
                          <p:cTn id="64" fill="hold" nodeType="afterGroup">
                            <p:stCondLst>
                              <p:cond delay="2500"/>
                            </p:stCondLst>
                            <p:childTnLst>
                              <p:par>
                                <p:cTn id="65" presetID="9" presetClass="exit" presetSubtype="0" fill="hold" nodeType="afterEffect">
                                  <p:stCondLst>
                                    <p:cond delay="0"/>
                                  </p:stCondLst>
                                  <p:childTnLst>
                                    <p:animEffect transition="out" filter="dissolve">
                                      <p:cBhvr>
                                        <p:cTn id="66" dur="500"/>
                                        <p:tgtEl>
                                          <p:spTgt spid="706951"/>
                                        </p:tgtEl>
                                      </p:cBhvr>
                                    </p:animEffect>
                                    <p:set>
                                      <p:cBhvr>
                                        <p:cTn id="67" dur="1" fill="hold">
                                          <p:stCondLst>
                                            <p:cond delay="499"/>
                                          </p:stCondLst>
                                        </p:cTn>
                                        <p:tgtEl>
                                          <p:spTgt spid="706951"/>
                                        </p:tgtEl>
                                        <p:attrNameLst>
                                          <p:attrName>style.visibility</p:attrName>
                                        </p:attrNameLst>
                                      </p:cBhvr>
                                      <p:to>
                                        <p:strVal val="hidden"/>
                                      </p:to>
                                    </p:set>
                                  </p:childTnLst>
                                </p:cTn>
                              </p:par>
                              <p:par>
                                <p:cTn id="68" presetID="9" presetClass="exit" presetSubtype="0" fill="hold" nodeType="withEffect">
                                  <p:stCondLst>
                                    <p:cond delay="0"/>
                                  </p:stCondLst>
                                  <p:childTnLst>
                                    <p:animEffect transition="out" filter="dissolve">
                                      <p:cBhvr>
                                        <p:cTn id="69" dur="500"/>
                                        <p:tgtEl>
                                          <p:spTgt spid="706886"/>
                                        </p:tgtEl>
                                      </p:cBhvr>
                                    </p:animEffect>
                                    <p:set>
                                      <p:cBhvr>
                                        <p:cTn id="70" dur="1" fill="hold">
                                          <p:stCondLst>
                                            <p:cond delay="499"/>
                                          </p:stCondLst>
                                        </p:cTn>
                                        <p:tgtEl>
                                          <p:spTgt spid="706886"/>
                                        </p:tgtEl>
                                        <p:attrNameLst>
                                          <p:attrName>style.visibility</p:attrName>
                                        </p:attrNameLst>
                                      </p:cBhvr>
                                      <p:to>
                                        <p:strVal val="hidden"/>
                                      </p:to>
                                    </p:set>
                                  </p:childTnLst>
                                </p:cTn>
                              </p:par>
                              <p:par>
                                <p:cTn id="71" presetID="9" presetClass="exit" presetSubtype="0" fill="hold" nodeType="withEffect">
                                  <p:stCondLst>
                                    <p:cond delay="0"/>
                                  </p:stCondLst>
                                  <p:childTnLst>
                                    <p:animEffect transition="out" filter="dissolve">
                                      <p:cBhvr>
                                        <p:cTn id="72" dur="500"/>
                                        <p:tgtEl>
                                          <p:spTgt spid="706896"/>
                                        </p:tgtEl>
                                      </p:cBhvr>
                                    </p:animEffect>
                                    <p:set>
                                      <p:cBhvr>
                                        <p:cTn id="73" dur="1" fill="hold">
                                          <p:stCondLst>
                                            <p:cond delay="499"/>
                                          </p:stCondLst>
                                        </p:cTn>
                                        <p:tgtEl>
                                          <p:spTgt spid="706896"/>
                                        </p:tgtEl>
                                        <p:attrNameLst>
                                          <p:attrName>style.visibility</p:attrName>
                                        </p:attrNameLst>
                                      </p:cBhvr>
                                      <p:to>
                                        <p:strVal val="hidden"/>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9" presetClass="exit" presetSubtype="0" fill="hold" nodeType="clickEffect">
                                  <p:stCondLst>
                                    <p:cond delay="0"/>
                                  </p:stCondLst>
                                  <p:childTnLst>
                                    <p:animEffect transition="out" filter="dissolve">
                                      <p:cBhvr>
                                        <p:cTn id="77" dur="500"/>
                                        <p:tgtEl>
                                          <p:spTgt spid="706982"/>
                                        </p:tgtEl>
                                      </p:cBhvr>
                                    </p:animEffect>
                                    <p:set>
                                      <p:cBhvr>
                                        <p:cTn id="78" dur="1" fill="hold">
                                          <p:stCondLst>
                                            <p:cond delay="499"/>
                                          </p:stCondLst>
                                        </p:cTn>
                                        <p:tgtEl>
                                          <p:spTgt spid="706982"/>
                                        </p:tgtEl>
                                        <p:attrNameLst>
                                          <p:attrName>style.visibility</p:attrName>
                                        </p:attrNameLst>
                                      </p:cBhvr>
                                      <p:to>
                                        <p:strVal val="hidden"/>
                                      </p:to>
                                    </p:set>
                                  </p:childTnLst>
                                </p:cTn>
                              </p:par>
                            </p:childTnLst>
                          </p:cTn>
                        </p:par>
                        <p:par>
                          <p:cTn id="79" fill="hold" nodeType="afterGroup">
                            <p:stCondLst>
                              <p:cond delay="500"/>
                            </p:stCondLst>
                            <p:childTnLst>
                              <p:par>
                                <p:cTn id="80" presetID="22" presetClass="entr" presetSubtype="4" fill="hold" nodeType="afterEffect">
                                  <p:stCondLst>
                                    <p:cond delay="0"/>
                                  </p:stCondLst>
                                  <p:childTnLst>
                                    <p:set>
                                      <p:cBhvr>
                                        <p:cTn id="81" dur="1" fill="hold">
                                          <p:stCondLst>
                                            <p:cond delay="0"/>
                                          </p:stCondLst>
                                        </p:cTn>
                                        <p:tgtEl>
                                          <p:spTgt spid="706983"/>
                                        </p:tgtEl>
                                        <p:attrNameLst>
                                          <p:attrName>style.visibility</p:attrName>
                                        </p:attrNameLst>
                                      </p:cBhvr>
                                      <p:to>
                                        <p:strVal val="visible"/>
                                      </p:to>
                                    </p:set>
                                    <p:animEffect transition="in" filter="wipe(down)">
                                      <p:cBhvr>
                                        <p:cTn id="82" dur="1000"/>
                                        <p:tgtEl>
                                          <p:spTgt spid="706983"/>
                                        </p:tgtEl>
                                      </p:cBhvr>
                                    </p:animEffect>
                                  </p:childTnLst>
                                </p:cTn>
                              </p:par>
                            </p:childTnLst>
                          </p:cTn>
                        </p:par>
                        <p:par>
                          <p:cTn id="83" fill="hold" nodeType="afterGroup">
                            <p:stCondLst>
                              <p:cond delay="1500"/>
                            </p:stCondLst>
                            <p:childTnLst>
                              <p:par>
                                <p:cTn id="84" presetID="1" presetClass="entr" presetSubtype="0" fill="hold" grpId="0" nodeType="afterEffect">
                                  <p:stCondLst>
                                    <p:cond delay="0"/>
                                  </p:stCondLst>
                                  <p:childTnLst>
                                    <p:set>
                                      <p:cBhvr>
                                        <p:cTn id="85" dur="1" fill="hold">
                                          <p:stCondLst>
                                            <p:cond delay="0"/>
                                          </p:stCondLst>
                                        </p:cTn>
                                        <p:tgtEl>
                                          <p:spTgt spid="7066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60" grpId="0"/>
      <p:bldP spid="706661" grpId="0"/>
      <p:bldP spid="706662" grpId="0"/>
      <p:bldP spid="70698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473" name="Group 300"/>
          <p:cNvGrpSpPr>
            <a:grpSpLocks/>
          </p:cNvGrpSpPr>
          <p:nvPr/>
        </p:nvGrpSpPr>
        <p:grpSpPr bwMode="auto">
          <a:xfrm>
            <a:off x="773113" y="1273175"/>
            <a:ext cx="3554412" cy="3067050"/>
            <a:chOff x="773113" y="1273175"/>
            <a:chExt cx="3554412" cy="3066395"/>
          </a:xfrm>
        </p:grpSpPr>
        <p:sp>
          <p:nvSpPr>
            <p:cNvPr id="105719" name="Freeform 3"/>
            <p:cNvSpPr>
              <a:spLocks/>
            </p:cNvSpPr>
            <p:nvPr/>
          </p:nvSpPr>
          <p:spPr bwMode="auto">
            <a:xfrm>
              <a:off x="773113" y="1273175"/>
              <a:ext cx="3554412" cy="2754313"/>
            </a:xfrm>
            <a:custGeom>
              <a:avLst/>
              <a:gdLst>
                <a:gd name="T0" fmla="*/ 2147483646 w 2406"/>
                <a:gd name="T1" fmla="*/ 2147483646 h 958"/>
                <a:gd name="T2" fmla="*/ 2147483646 w 2406"/>
                <a:gd name="T3" fmla="*/ 2147483646 h 958"/>
                <a:gd name="T4" fmla="*/ 2147483646 w 2406"/>
                <a:gd name="T5" fmla="*/ 2147483646 h 958"/>
                <a:gd name="T6" fmla="*/ 2147483646 w 2406"/>
                <a:gd name="T7" fmla="*/ 2147483646 h 958"/>
                <a:gd name="T8" fmla="*/ 2147483646 w 2406"/>
                <a:gd name="T9" fmla="*/ 2147483646 h 958"/>
                <a:gd name="T10" fmla="*/ 2147483646 w 2406"/>
                <a:gd name="T11" fmla="*/ 2147483646 h 958"/>
                <a:gd name="T12" fmla="*/ 2147483646 w 2406"/>
                <a:gd name="T13" fmla="*/ 2147483646 h 958"/>
                <a:gd name="T14" fmla="*/ 2147483646 w 2406"/>
                <a:gd name="T15" fmla="*/ 2147483646 h 958"/>
                <a:gd name="T16" fmla="*/ 2147483646 w 2406"/>
                <a:gd name="T17" fmla="*/ 2147483646 h 958"/>
                <a:gd name="T18" fmla="*/ 2147483646 w 2406"/>
                <a:gd name="T19" fmla="*/ 2147483646 h 958"/>
                <a:gd name="T20" fmla="*/ 2147483646 w 2406"/>
                <a:gd name="T21" fmla="*/ 2147483646 h 958"/>
                <a:gd name="T22" fmla="*/ 2147483646 w 2406"/>
                <a:gd name="T23" fmla="*/ 2147483646 h 958"/>
                <a:gd name="T24" fmla="*/ 2147483646 w 2406"/>
                <a:gd name="T25" fmla="*/ 2147483646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5720" name="Line 36"/>
            <p:cNvSpPr>
              <a:spLocks noChangeShapeType="1"/>
            </p:cNvSpPr>
            <p:nvPr/>
          </p:nvSpPr>
          <p:spPr bwMode="auto">
            <a:xfrm flipV="1">
              <a:off x="3775075" y="2344738"/>
              <a:ext cx="155575"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721" name="Line 43"/>
            <p:cNvSpPr>
              <a:spLocks noChangeShapeType="1"/>
            </p:cNvSpPr>
            <p:nvPr/>
          </p:nvSpPr>
          <p:spPr bwMode="auto">
            <a:xfrm flipV="1">
              <a:off x="2665413" y="2517775"/>
              <a:ext cx="6953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722" name="Line 44"/>
            <p:cNvSpPr>
              <a:spLocks noChangeShapeType="1"/>
            </p:cNvSpPr>
            <p:nvPr/>
          </p:nvSpPr>
          <p:spPr bwMode="auto">
            <a:xfrm flipV="1">
              <a:off x="3924300" y="2201863"/>
              <a:ext cx="138113" cy="1428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5723" name="Line 48"/>
            <p:cNvSpPr>
              <a:spLocks noChangeShapeType="1"/>
            </p:cNvSpPr>
            <p:nvPr/>
          </p:nvSpPr>
          <p:spPr bwMode="auto">
            <a:xfrm flipV="1">
              <a:off x="3279775" y="2736850"/>
              <a:ext cx="512763" cy="612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438" name="Text Box 240"/>
            <p:cNvSpPr txBox="1">
              <a:spLocks noChangeArrowheads="1"/>
            </p:cNvSpPr>
            <p:nvPr/>
          </p:nvSpPr>
          <p:spPr bwMode="auto">
            <a:xfrm>
              <a:off x="2562225" y="3815807"/>
              <a:ext cx="1211263" cy="52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dirty="0">
                  <a:solidFill>
                    <a:srgbClr val="000000"/>
                  </a:solidFill>
                  <a:latin typeface="Arial" charset="0"/>
                  <a:cs typeface="Arial" charset="0"/>
                </a:rPr>
                <a:t>router</a:t>
              </a:r>
            </a:p>
            <a:p>
              <a:pPr>
                <a:defRPr/>
              </a:pPr>
              <a:r>
                <a:rPr lang="en-US" sz="1400" dirty="0">
                  <a:solidFill>
                    <a:srgbClr val="000000"/>
                  </a:solidFill>
                  <a:latin typeface="Arial" charset="0"/>
                  <a:cs typeface="Arial" charset="0"/>
                </a:rPr>
                <a:t>(runs DHCP)</a:t>
              </a:r>
            </a:p>
          </p:txBody>
        </p:sp>
        <p:grpSp>
          <p:nvGrpSpPr>
            <p:cNvPr id="105725" name="Group 356"/>
            <p:cNvGrpSpPr>
              <a:grpSpLocks/>
            </p:cNvGrpSpPr>
            <p:nvPr/>
          </p:nvGrpSpPr>
          <p:grpSpPr bwMode="auto">
            <a:xfrm>
              <a:off x="1653422" y="1982680"/>
              <a:ext cx="843032" cy="814871"/>
              <a:chOff x="313" y="1497"/>
              <a:chExt cx="1152" cy="1014"/>
            </a:xfrm>
          </p:grpSpPr>
          <p:pic>
            <p:nvPicPr>
              <p:cNvPr id="105777"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778"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344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6925" y="2423867"/>
              <a:ext cx="879475" cy="34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310" name="Rectangle 43"/>
            <p:cNvSpPr>
              <a:spLocks noChangeArrowheads="1"/>
            </p:cNvSpPr>
            <p:nvPr/>
          </p:nvSpPr>
          <p:spPr bwMode="auto">
            <a:xfrm rot="16200000" flipH="1">
              <a:off x="3589349" y="3549138"/>
              <a:ext cx="104753" cy="24447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endParaRPr>
            </a:p>
          </p:txBody>
        </p:sp>
        <p:sp>
          <p:nvSpPr>
            <p:cNvPr id="311" name="Rectangle 43"/>
            <p:cNvSpPr>
              <a:spLocks noChangeArrowheads="1"/>
            </p:cNvSpPr>
            <p:nvPr/>
          </p:nvSpPr>
          <p:spPr bwMode="auto">
            <a:xfrm rot="2460490">
              <a:off x="3206750" y="3274585"/>
              <a:ext cx="82550" cy="24759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endParaRPr>
            </a:p>
          </p:txBody>
        </p:sp>
        <p:sp>
          <p:nvSpPr>
            <p:cNvPr id="312" name="Rectangle 43"/>
            <p:cNvSpPr>
              <a:spLocks noChangeArrowheads="1"/>
            </p:cNvSpPr>
            <p:nvPr/>
          </p:nvSpPr>
          <p:spPr bwMode="auto">
            <a:xfrm rot="16200000">
              <a:off x="2499531" y="2388124"/>
              <a:ext cx="111101" cy="2968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endParaRPr>
            </a:p>
          </p:txBody>
        </p:sp>
        <p:grpSp>
          <p:nvGrpSpPr>
            <p:cNvPr id="105730" name="Group 248"/>
            <p:cNvGrpSpPr>
              <a:grpSpLocks/>
            </p:cNvGrpSpPr>
            <p:nvPr/>
          </p:nvGrpSpPr>
          <p:grpSpPr bwMode="auto">
            <a:xfrm>
              <a:off x="2597285" y="3210128"/>
              <a:ext cx="332569" cy="581078"/>
              <a:chOff x="4140" y="429"/>
              <a:chExt cx="1425" cy="2396"/>
            </a:xfrm>
          </p:grpSpPr>
          <p:sp>
            <p:nvSpPr>
              <p:cNvPr id="105745" name="Freeform 148"/>
              <p:cNvSpPr>
                <a:spLocks/>
              </p:cNvSpPr>
              <p:nvPr/>
            </p:nvSpPr>
            <p:spPr bwMode="auto">
              <a:xfrm>
                <a:off x="5268" y="433"/>
                <a:ext cx="283" cy="2286"/>
              </a:xfrm>
              <a:custGeom>
                <a:avLst/>
                <a:gdLst>
                  <a:gd name="T0" fmla="*/ 4 w 354"/>
                  <a:gd name="T1" fmla="*/ 0 h 2742"/>
                  <a:gd name="T2" fmla="*/ 19 w 354"/>
                  <a:gd name="T3" fmla="*/ 32 h 2742"/>
                  <a:gd name="T4" fmla="*/ 19 w 354"/>
                  <a:gd name="T5" fmla="*/ 246 h 2742"/>
                  <a:gd name="T6" fmla="*/ 0 w 354"/>
                  <a:gd name="T7" fmla="*/ 258 h 2742"/>
                  <a:gd name="T8" fmla="*/ 4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460" name="Rectangle 149"/>
              <p:cNvSpPr>
                <a:spLocks noChangeArrowheads="1"/>
              </p:cNvSpPr>
              <p:nvPr/>
            </p:nvSpPr>
            <p:spPr bwMode="auto">
              <a:xfrm>
                <a:off x="4207" y="426"/>
                <a:ext cx="1048" cy="2291"/>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105747" name="Freeform 150"/>
              <p:cNvSpPr>
                <a:spLocks/>
              </p:cNvSpPr>
              <p:nvPr/>
            </p:nvSpPr>
            <p:spPr bwMode="auto">
              <a:xfrm>
                <a:off x="5321" y="570"/>
                <a:ext cx="169" cy="2115"/>
              </a:xfrm>
              <a:custGeom>
                <a:avLst/>
                <a:gdLst>
                  <a:gd name="T0" fmla="*/ 2 w 211"/>
                  <a:gd name="T1" fmla="*/ 0 h 2537"/>
                  <a:gd name="T2" fmla="*/ 11 w 211"/>
                  <a:gd name="T3" fmla="*/ 21 h 2537"/>
                  <a:gd name="T4" fmla="*/ 2 w 211"/>
                  <a:gd name="T5" fmla="*/ 23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48" name="Freeform 151"/>
              <p:cNvSpPr>
                <a:spLocks/>
              </p:cNvSpPr>
              <p:nvPr/>
            </p:nvSpPr>
            <p:spPr bwMode="auto">
              <a:xfrm>
                <a:off x="5284" y="1640"/>
                <a:ext cx="263" cy="189"/>
              </a:xfrm>
              <a:custGeom>
                <a:avLst/>
                <a:gdLst>
                  <a:gd name="T0" fmla="*/ 2 w 328"/>
                  <a:gd name="T1" fmla="*/ 0 h 226"/>
                  <a:gd name="T2" fmla="*/ 18 w 328"/>
                  <a:gd name="T3" fmla="*/ 13 h 226"/>
                  <a:gd name="T4" fmla="*/ 18 w 328"/>
                  <a:gd name="T5" fmla="*/ 23 h 226"/>
                  <a:gd name="T6" fmla="*/ 0 w 328"/>
                  <a:gd name="T7" fmla="*/ 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463" name="Rectangle 152"/>
              <p:cNvSpPr>
                <a:spLocks noChangeArrowheads="1"/>
              </p:cNvSpPr>
              <p:nvPr/>
            </p:nvSpPr>
            <p:spPr bwMode="auto">
              <a:xfrm>
                <a:off x="4214" y="688"/>
                <a:ext cx="592" cy="5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5750" name="Group 153"/>
              <p:cNvGrpSpPr>
                <a:grpSpLocks/>
              </p:cNvGrpSpPr>
              <p:nvPr/>
            </p:nvGrpSpPr>
            <p:grpSpPr bwMode="auto">
              <a:xfrm>
                <a:off x="4749" y="668"/>
                <a:ext cx="581" cy="145"/>
                <a:chOff x="614" y="2568"/>
                <a:chExt cx="725" cy="139"/>
              </a:xfrm>
            </p:grpSpPr>
            <p:sp>
              <p:nvSpPr>
                <p:cNvPr id="93489" name="AutoShape 154"/>
                <p:cNvSpPr>
                  <a:spLocks noChangeArrowheads="1"/>
                </p:cNvSpPr>
                <p:nvPr/>
              </p:nvSpPr>
              <p:spPr bwMode="auto">
                <a:xfrm>
                  <a:off x="617" y="2569"/>
                  <a:ext cx="721" cy="138"/>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490" name="AutoShape 155"/>
                <p:cNvSpPr>
                  <a:spLocks noChangeArrowheads="1"/>
                </p:cNvSpPr>
                <p:nvPr/>
              </p:nvSpPr>
              <p:spPr bwMode="auto">
                <a:xfrm>
                  <a:off x="634" y="2587"/>
                  <a:ext cx="688" cy="10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3465" name="Rectangle 156"/>
              <p:cNvSpPr>
                <a:spLocks noChangeArrowheads="1"/>
              </p:cNvSpPr>
              <p:nvPr/>
            </p:nvSpPr>
            <p:spPr bwMode="auto">
              <a:xfrm>
                <a:off x="4221" y="1015"/>
                <a:ext cx="599" cy="5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5752" name="Group 157"/>
              <p:cNvGrpSpPr>
                <a:grpSpLocks/>
              </p:cNvGrpSpPr>
              <p:nvPr/>
            </p:nvGrpSpPr>
            <p:grpSpPr bwMode="auto">
              <a:xfrm>
                <a:off x="4747" y="994"/>
                <a:ext cx="581" cy="134"/>
                <a:chOff x="614" y="2568"/>
                <a:chExt cx="725" cy="139"/>
              </a:xfrm>
            </p:grpSpPr>
            <p:sp>
              <p:nvSpPr>
                <p:cNvPr id="93487" name="AutoShape 158"/>
                <p:cNvSpPr>
                  <a:spLocks noChangeArrowheads="1"/>
                </p:cNvSpPr>
                <p:nvPr/>
              </p:nvSpPr>
              <p:spPr bwMode="auto">
                <a:xfrm>
                  <a:off x="611" y="2570"/>
                  <a:ext cx="730" cy="136"/>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488" name="AutoShape 159"/>
                <p:cNvSpPr>
                  <a:spLocks noChangeArrowheads="1"/>
                </p:cNvSpPr>
                <p:nvPr/>
              </p:nvSpPr>
              <p:spPr bwMode="auto">
                <a:xfrm>
                  <a:off x="628" y="2583"/>
                  <a:ext cx="69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3467" name="Rectangle 160"/>
              <p:cNvSpPr>
                <a:spLocks noChangeArrowheads="1"/>
              </p:cNvSpPr>
              <p:nvPr/>
            </p:nvSpPr>
            <p:spPr bwMode="auto">
              <a:xfrm>
                <a:off x="4214" y="1356"/>
                <a:ext cx="599" cy="4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468" name="Rectangle 161"/>
              <p:cNvSpPr>
                <a:spLocks noChangeArrowheads="1"/>
              </p:cNvSpPr>
              <p:nvPr/>
            </p:nvSpPr>
            <p:spPr bwMode="auto">
              <a:xfrm>
                <a:off x="4228" y="1657"/>
                <a:ext cx="599" cy="4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5755" name="Group 162"/>
              <p:cNvGrpSpPr>
                <a:grpSpLocks/>
              </p:cNvGrpSpPr>
              <p:nvPr/>
            </p:nvGrpSpPr>
            <p:grpSpPr bwMode="auto">
              <a:xfrm>
                <a:off x="4735" y="1627"/>
                <a:ext cx="582" cy="151"/>
                <a:chOff x="614" y="2568"/>
                <a:chExt cx="725" cy="139"/>
              </a:xfrm>
            </p:grpSpPr>
            <p:sp>
              <p:nvSpPr>
                <p:cNvPr id="93485" name="AutoShape 163"/>
                <p:cNvSpPr>
                  <a:spLocks noChangeArrowheads="1"/>
                </p:cNvSpPr>
                <p:nvPr/>
              </p:nvSpPr>
              <p:spPr bwMode="auto">
                <a:xfrm>
                  <a:off x="618" y="2571"/>
                  <a:ext cx="720" cy="139"/>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486" name="AutoShape 164"/>
                <p:cNvSpPr>
                  <a:spLocks noChangeArrowheads="1"/>
                </p:cNvSpPr>
                <p:nvPr/>
              </p:nvSpPr>
              <p:spPr bwMode="auto">
                <a:xfrm>
                  <a:off x="635" y="2589"/>
                  <a:ext cx="686"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105756" name="Freeform 165"/>
              <p:cNvSpPr>
                <a:spLocks/>
              </p:cNvSpPr>
              <p:nvPr/>
            </p:nvSpPr>
            <p:spPr bwMode="auto">
              <a:xfrm>
                <a:off x="5288" y="1354"/>
                <a:ext cx="263" cy="188"/>
              </a:xfrm>
              <a:custGeom>
                <a:avLst/>
                <a:gdLst>
                  <a:gd name="T0" fmla="*/ 2 w 328"/>
                  <a:gd name="T1" fmla="*/ 0 h 226"/>
                  <a:gd name="T2" fmla="*/ 18 w 328"/>
                  <a:gd name="T3" fmla="*/ 12 h 226"/>
                  <a:gd name="T4" fmla="*/ 18 w 328"/>
                  <a:gd name="T5" fmla="*/ 21 h 226"/>
                  <a:gd name="T6" fmla="*/ 0 w 328"/>
                  <a:gd name="T7" fmla="*/ 8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5757" name="Group 166"/>
              <p:cNvGrpSpPr>
                <a:grpSpLocks/>
              </p:cNvGrpSpPr>
              <p:nvPr/>
            </p:nvGrpSpPr>
            <p:grpSpPr bwMode="auto">
              <a:xfrm>
                <a:off x="4739" y="1327"/>
                <a:ext cx="582" cy="139"/>
                <a:chOff x="614" y="2568"/>
                <a:chExt cx="725" cy="139"/>
              </a:xfrm>
            </p:grpSpPr>
            <p:sp>
              <p:nvSpPr>
                <p:cNvPr id="93483" name="AutoShape 167"/>
                <p:cNvSpPr>
                  <a:spLocks noChangeArrowheads="1"/>
                </p:cNvSpPr>
                <p:nvPr/>
              </p:nvSpPr>
              <p:spPr bwMode="auto">
                <a:xfrm>
                  <a:off x="613" y="2571"/>
                  <a:ext cx="729" cy="137"/>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484" name="AutoShape 168"/>
                <p:cNvSpPr>
                  <a:spLocks noChangeArrowheads="1"/>
                </p:cNvSpPr>
                <p:nvPr/>
              </p:nvSpPr>
              <p:spPr bwMode="auto">
                <a:xfrm>
                  <a:off x="630" y="2584"/>
                  <a:ext cx="695"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3472" name="Rectangle 169"/>
              <p:cNvSpPr>
                <a:spLocks noChangeArrowheads="1"/>
              </p:cNvSpPr>
              <p:nvPr/>
            </p:nvSpPr>
            <p:spPr bwMode="auto">
              <a:xfrm>
                <a:off x="5255" y="426"/>
                <a:ext cx="68" cy="2297"/>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105759" name="Freeform 170"/>
              <p:cNvSpPr>
                <a:spLocks/>
              </p:cNvSpPr>
              <p:nvPr/>
            </p:nvSpPr>
            <p:spPr bwMode="auto">
              <a:xfrm>
                <a:off x="5312" y="1007"/>
                <a:ext cx="237" cy="213"/>
              </a:xfrm>
              <a:custGeom>
                <a:avLst/>
                <a:gdLst>
                  <a:gd name="T0" fmla="*/ 2 w 296"/>
                  <a:gd name="T1" fmla="*/ 0 h 256"/>
                  <a:gd name="T2" fmla="*/ 17 w 296"/>
                  <a:gd name="T3" fmla="*/ 12 h 256"/>
                  <a:gd name="T4" fmla="*/ 17 w 296"/>
                  <a:gd name="T5" fmla="*/ 23 h 256"/>
                  <a:gd name="T6" fmla="*/ 0 w 296"/>
                  <a:gd name="T7" fmla="*/ 8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60" name="Freeform 171"/>
              <p:cNvSpPr>
                <a:spLocks/>
              </p:cNvSpPr>
              <p:nvPr/>
            </p:nvSpPr>
            <p:spPr bwMode="auto">
              <a:xfrm>
                <a:off x="5315" y="680"/>
                <a:ext cx="244" cy="240"/>
              </a:xfrm>
              <a:custGeom>
                <a:avLst/>
                <a:gdLst>
                  <a:gd name="T0" fmla="*/ 0 w 304"/>
                  <a:gd name="T1" fmla="*/ 0 h 288"/>
                  <a:gd name="T2" fmla="*/ 18 w 304"/>
                  <a:gd name="T3" fmla="*/ 16 h 288"/>
                  <a:gd name="T4" fmla="*/ 16 w 304"/>
                  <a:gd name="T5" fmla="*/ 28 h 288"/>
                  <a:gd name="T6" fmla="*/ 2 w 304"/>
                  <a:gd name="T7" fmla="*/ 1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475" name="Oval 172"/>
              <p:cNvSpPr>
                <a:spLocks noChangeArrowheads="1"/>
              </p:cNvSpPr>
              <p:nvPr/>
            </p:nvSpPr>
            <p:spPr bwMode="auto">
              <a:xfrm>
                <a:off x="5520" y="2612"/>
                <a:ext cx="48" cy="9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105762" name="Freeform 173"/>
              <p:cNvSpPr>
                <a:spLocks/>
              </p:cNvSpPr>
              <p:nvPr/>
            </p:nvSpPr>
            <p:spPr bwMode="auto">
              <a:xfrm>
                <a:off x="5302" y="2614"/>
                <a:ext cx="245" cy="200"/>
              </a:xfrm>
              <a:custGeom>
                <a:avLst/>
                <a:gdLst>
                  <a:gd name="T0" fmla="*/ 0 w 306"/>
                  <a:gd name="T1" fmla="*/ 11 h 240"/>
                  <a:gd name="T2" fmla="*/ 2 w 306"/>
                  <a:gd name="T3" fmla="*/ 23 h 240"/>
                  <a:gd name="T4" fmla="*/ 18 w 306"/>
                  <a:gd name="T5" fmla="*/ 11 h 240"/>
                  <a:gd name="T6" fmla="*/ 17 w 306"/>
                  <a:gd name="T7" fmla="*/ 0 h 240"/>
                  <a:gd name="T8" fmla="*/ 0 w 306"/>
                  <a:gd name="T9" fmla="*/ 1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477" name="AutoShape 174"/>
              <p:cNvSpPr>
                <a:spLocks noChangeArrowheads="1"/>
              </p:cNvSpPr>
              <p:nvPr/>
            </p:nvSpPr>
            <p:spPr bwMode="auto">
              <a:xfrm>
                <a:off x="4139" y="2678"/>
                <a:ext cx="1204" cy="209"/>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478" name="AutoShape 175"/>
              <p:cNvSpPr>
                <a:spLocks noChangeArrowheads="1"/>
              </p:cNvSpPr>
              <p:nvPr/>
            </p:nvSpPr>
            <p:spPr bwMode="auto">
              <a:xfrm>
                <a:off x="4207" y="2717"/>
                <a:ext cx="1068" cy="8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479" name="Oval 176"/>
              <p:cNvSpPr>
                <a:spLocks noChangeArrowheads="1"/>
              </p:cNvSpPr>
              <p:nvPr/>
            </p:nvSpPr>
            <p:spPr bwMode="auto">
              <a:xfrm>
                <a:off x="4309" y="2383"/>
                <a:ext cx="156" cy="144"/>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480" name="Oval 177"/>
              <p:cNvSpPr>
                <a:spLocks noChangeArrowheads="1"/>
              </p:cNvSpPr>
              <p:nvPr/>
            </p:nvSpPr>
            <p:spPr bwMode="auto">
              <a:xfrm>
                <a:off x="4486" y="2383"/>
                <a:ext cx="163" cy="144"/>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FF0000"/>
                  </a:solidFill>
                  <a:latin typeface="Times New Roman" pitchFamily="18" charset="0"/>
                  <a:ea typeface="MS PGothic" pitchFamily="34" charset="-128"/>
                </a:endParaRPr>
              </a:p>
            </p:txBody>
          </p:sp>
          <p:sp>
            <p:nvSpPr>
              <p:cNvPr id="93481" name="Oval 178"/>
              <p:cNvSpPr>
                <a:spLocks noChangeArrowheads="1"/>
              </p:cNvSpPr>
              <p:nvPr/>
            </p:nvSpPr>
            <p:spPr bwMode="auto">
              <a:xfrm>
                <a:off x="4663" y="2383"/>
                <a:ext cx="156" cy="144"/>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482" name="Rectangle 179"/>
              <p:cNvSpPr>
                <a:spLocks noChangeArrowheads="1"/>
              </p:cNvSpPr>
              <p:nvPr/>
            </p:nvSpPr>
            <p:spPr bwMode="auto">
              <a:xfrm>
                <a:off x="5065" y="1834"/>
                <a:ext cx="82" cy="772"/>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5731" name="Group 48"/>
            <p:cNvGrpSpPr>
              <a:grpSpLocks/>
            </p:cNvGrpSpPr>
            <p:nvPr/>
          </p:nvGrpSpPr>
          <p:grpSpPr bwMode="auto">
            <a:xfrm>
              <a:off x="2795471" y="3465563"/>
              <a:ext cx="735669" cy="376863"/>
              <a:chOff x="3600" y="219"/>
              <a:chExt cx="360" cy="175"/>
            </a:xfrm>
          </p:grpSpPr>
          <p:sp>
            <p:nvSpPr>
              <p:cNvPr id="93446" name="Oval 4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447" name="Line 50"/>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93448" name="Line 51"/>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93449" name="Rectangle 52"/>
              <p:cNvSpPr>
                <a:spLocks noChangeArrowheads="1"/>
              </p:cNvSpPr>
              <p:nvPr/>
            </p:nvSpPr>
            <p:spPr bwMode="auto">
              <a:xfrm>
                <a:off x="3603" y="289"/>
                <a:ext cx="353"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93450" name="Oval 5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5737" name="Group 54"/>
              <p:cNvGrpSpPr>
                <a:grpSpLocks/>
              </p:cNvGrpSpPr>
              <p:nvPr/>
            </p:nvGrpSpPr>
            <p:grpSpPr bwMode="auto">
              <a:xfrm>
                <a:off x="3686" y="244"/>
                <a:ext cx="177" cy="66"/>
                <a:chOff x="2848" y="848"/>
                <a:chExt cx="140" cy="98"/>
              </a:xfrm>
            </p:grpSpPr>
            <p:sp>
              <p:nvSpPr>
                <p:cNvPr id="93456" name="Line 5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93457" name="Line 5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93458" name="Line 5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05738" name="Group 58"/>
              <p:cNvGrpSpPr>
                <a:grpSpLocks/>
              </p:cNvGrpSpPr>
              <p:nvPr/>
            </p:nvGrpSpPr>
            <p:grpSpPr bwMode="auto">
              <a:xfrm flipV="1">
                <a:off x="3686" y="243"/>
                <a:ext cx="177" cy="66"/>
                <a:chOff x="2848" y="848"/>
                <a:chExt cx="140" cy="98"/>
              </a:xfrm>
            </p:grpSpPr>
            <p:sp>
              <p:nvSpPr>
                <p:cNvPr id="93453" name="Line 5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93454" name="Line 6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93455" name="Line 61"/>
                <p:cNvSpPr>
                  <a:spLocks noChangeShapeType="1"/>
                </p:cNvSpPr>
                <p:nvPr/>
              </p:nvSpPr>
              <p:spPr bwMode="auto">
                <a:xfrm>
                  <a:off x="2894" y="854"/>
                  <a:ext cx="52" cy="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sp>
        <p:nvSpPr>
          <p:cNvPr id="105474" name="Freeform 2"/>
          <p:cNvSpPr>
            <a:spLocks/>
          </p:cNvSpPr>
          <p:nvPr/>
        </p:nvSpPr>
        <p:spPr bwMode="auto">
          <a:xfrm>
            <a:off x="322263" y="4619625"/>
            <a:ext cx="3963987" cy="1716088"/>
          </a:xfrm>
          <a:custGeom>
            <a:avLst/>
            <a:gdLst>
              <a:gd name="T0" fmla="*/ 2147483646 w 2497"/>
              <a:gd name="T1" fmla="*/ 2147483646 h 1081"/>
              <a:gd name="T2" fmla="*/ 2147483646 w 2497"/>
              <a:gd name="T3" fmla="*/ 2147483646 h 1081"/>
              <a:gd name="T4" fmla="*/ 2147483646 w 2497"/>
              <a:gd name="T5" fmla="*/ 2147483646 h 1081"/>
              <a:gd name="T6" fmla="*/ 2147483646 w 2497"/>
              <a:gd name="T7" fmla="*/ 2147483646 h 1081"/>
              <a:gd name="T8" fmla="*/ 2147483646 w 2497"/>
              <a:gd name="T9" fmla="*/ 2147483646 h 1081"/>
              <a:gd name="T10" fmla="*/ 2147483646 w 2497"/>
              <a:gd name="T11" fmla="*/ 2147483646 h 1081"/>
              <a:gd name="T12" fmla="*/ 2147483646 w 2497"/>
              <a:gd name="T13" fmla="*/ 2147483646 h 1081"/>
              <a:gd name="T14" fmla="*/ 2147483646 w 2497"/>
              <a:gd name="T15" fmla="*/ 2147483646 h 1081"/>
              <a:gd name="T16" fmla="*/ 2147483646 w 2497"/>
              <a:gd name="T17" fmla="*/ 2147483646 h 1081"/>
              <a:gd name="T18" fmla="*/ 2147483646 w 2497"/>
              <a:gd name="T19" fmla="*/ 2147483646 h 1081"/>
              <a:gd name="T20" fmla="*/ 2147483646 w 2497"/>
              <a:gd name="T21" fmla="*/ 2147483646 h 1081"/>
              <a:gd name="T22" fmla="*/ 2147483646 w 2497"/>
              <a:gd name="T23" fmla="*/ 2147483646 h 1081"/>
              <a:gd name="T24" fmla="*/ 2147483646 w 2497"/>
              <a:gd name="T25" fmla="*/ 2147483646 h 1081"/>
              <a:gd name="T26" fmla="*/ 2147483646 w 2497"/>
              <a:gd name="T27" fmla="*/ 2147483646 h 1081"/>
              <a:gd name="T28" fmla="*/ 2147483646 w 2497"/>
              <a:gd name="T29" fmla="*/ 2147483646 h 1081"/>
              <a:gd name="T30" fmla="*/ 2147483646 w 2497"/>
              <a:gd name="T31" fmla="*/ 2147483646 h 108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497" h="1081">
                <a:moveTo>
                  <a:pt x="475" y="274"/>
                </a:moveTo>
                <a:cubicBezTo>
                  <a:pt x="381" y="316"/>
                  <a:pt x="280" y="389"/>
                  <a:pt x="204" y="437"/>
                </a:cubicBezTo>
                <a:cubicBezTo>
                  <a:pt x="128" y="485"/>
                  <a:pt x="42" y="503"/>
                  <a:pt x="21" y="559"/>
                </a:cubicBezTo>
                <a:cubicBezTo>
                  <a:pt x="0" y="615"/>
                  <a:pt x="56" y="734"/>
                  <a:pt x="75" y="776"/>
                </a:cubicBezTo>
                <a:cubicBezTo>
                  <a:pt x="94" y="818"/>
                  <a:pt x="116" y="789"/>
                  <a:pt x="136" y="810"/>
                </a:cubicBezTo>
                <a:cubicBezTo>
                  <a:pt x="156" y="831"/>
                  <a:pt x="167" y="876"/>
                  <a:pt x="197" y="905"/>
                </a:cubicBezTo>
                <a:cubicBezTo>
                  <a:pt x="227" y="934"/>
                  <a:pt x="231" y="970"/>
                  <a:pt x="319" y="986"/>
                </a:cubicBezTo>
                <a:cubicBezTo>
                  <a:pt x="407" y="1002"/>
                  <a:pt x="554" y="1003"/>
                  <a:pt x="726" y="1000"/>
                </a:cubicBezTo>
                <a:cubicBezTo>
                  <a:pt x="898" y="997"/>
                  <a:pt x="1146" y="961"/>
                  <a:pt x="1349" y="966"/>
                </a:cubicBezTo>
                <a:cubicBezTo>
                  <a:pt x="1552" y="971"/>
                  <a:pt x="1785" y="1028"/>
                  <a:pt x="1945" y="1033"/>
                </a:cubicBezTo>
                <a:cubicBezTo>
                  <a:pt x="2105" y="1038"/>
                  <a:pt x="2225" y="1081"/>
                  <a:pt x="2311" y="993"/>
                </a:cubicBezTo>
                <a:cubicBezTo>
                  <a:pt x="2397" y="905"/>
                  <a:pt x="2497" y="662"/>
                  <a:pt x="2460" y="506"/>
                </a:cubicBezTo>
                <a:cubicBezTo>
                  <a:pt x="2423" y="350"/>
                  <a:pt x="2280" y="116"/>
                  <a:pt x="2088" y="58"/>
                </a:cubicBezTo>
                <a:cubicBezTo>
                  <a:pt x="1896" y="0"/>
                  <a:pt x="1528" y="138"/>
                  <a:pt x="1308" y="159"/>
                </a:cubicBezTo>
                <a:cubicBezTo>
                  <a:pt x="1088" y="180"/>
                  <a:pt x="906" y="167"/>
                  <a:pt x="766" y="186"/>
                </a:cubicBezTo>
                <a:cubicBezTo>
                  <a:pt x="626" y="205"/>
                  <a:pt x="569" y="232"/>
                  <a:pt x="475" y="274"/>
                </a:cubicBezTo>
                <a:close/>
              </a:path>
            </a:pathLst>
          </a:custGeom>
          <a:gradFill rotWithShape="1">
            <a:gsLst>
              <a:gs pos="0">
                <a:srgbClr val="00CCFF"/>
              </a:gs>
              <a:gs pos="100000">
                <a:srgbClr val="FFFFFF"/>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5475" name="Freeform 3"/>
          <p:cNvSpPr>
            <a:spLocks/>
          </p:cNvSpPr>
          <p:nvPr/>
        </p:nvSpPr>
        <p:spPr bwMode="auto">
          <a:xfrm>
            <a:off x="4751388" y="871538"/>
            <a:ext cx="1919287" cy="2227262"/>
          </a:xfrm>
          <a:custGeom>
            <a:avLst/>
            <a:gdLst>
              <a:gd name="T0" fmla="*/ 2147483646 w 1209"/>
              <a:gd name="T1" fmla="*/ 2147483646 h 1403"/>
              <a:gd name="T2" fmla="*/ 2147483646 w 1209"/>
              <a:gd name="T3" fmla="*/ 2147483646 h 1403"/>
              <a:gd name="T4" fmla="*/ 2147483646 w 1209"/>
              <a:gd name="T5" fmla="*/ 2147483646 h 1403"/>
              <a:gd name="T6" fmla="*/ 2147483646 w 1209"/>
              <a:gd name="T7" fmla="*/ 2147483646 h 1403"/>
              <a:gd name="T8" fmla="*/ 2147483646 w 1209"/>
              <a:gd name="T9" fmla="*/ 2147483646 h 1403"/>
              <a:gd name="T10" fmla="*/ 2147483646 w 1209"/>
              <a:gd name="T11" fmla="*/ 2147483646 h 1403"/>
              <a:gd name="T12" fmla="*/ 2147483646 w 1209"/>
              <a:gd name="T13" fmla="*/ 2147483646 h 1403"/>
              <a:gd name="T14" fmla="*/ 2147483646 w 1209"/>
              <a:gd name="T15" fmla="*/ 2147483646 h 1403"/>
              <a:gd name="T16" fmla="*/ 2147483646 w 1209"/>
              <a:gd name="T17" fmla="*/ 2147483646 h 1403"/>
              <a:gd name="T18" fmla="*/ 2147483646 w 1209"/>
              <a:gd name="T19" fmla="*/ 2147483646 h 1403"/>
              <a:gd name="T20" fmla="*/ 2147483646 w 1209"/>
              <a:gd name="T21" fmla="*/ 2147483646 h 1403"/>
              <a:gd name="T22" fmla="*/ 2147483646 w 1209"/>
              <a:gd name="T23" fmla="*/ 2147483646 h 140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9" h="1403">
                <a:moveTo>
                  <a:pt x="84" y="528"/>
                </a:moveTo>
                <a:cubicBezTo>
                  <a:pt x="51" y="600"/>
                  <a:pt x="28" y="643"/>
                  <a:pt x="16" y="705"/>
                </a:cubicBezTo>
                <a:cubicBezTo>
                  <a:pt x="4" y="767"/>
                  <a:pt x="0" y="845"/>
                  <a:pt x="9" y="901"/>
                </a:cubicBezTo>
                <a:cubicBezTo>
                  <a:pt x="18" y="957"/>
                  <a:pt x="44" y="983"/>
                  <a:pt x="70" y="1043"/>
                </a:cubicBezTo>
                <a:cubicBezTo>
                  <a:pt x="96" y="1103"/>
                  <a:pt x="130" y="1210"/>
                  <a:pt x="165" y="1260"/>
                </a:cubicBezTo>
                <a:cubicBezTo>
                  <a:pt x="200" y="1310"/>
                  <a:pt x="223" y="1324"/>
                  <a:pt x="280" y="1342"/>
                </a:cubicBezTo>
                <a:cubicBezTo>
                  <a:pt x="337" y="1360"/>
                  <a:pt x="393" y="1368"/>
                  <a:pt x="510" y="1369"/>
                </a:cubicBezTo>
                <a:cubicBezTo>
                  <a:pt x="627" y="1370"/>
                  <a:pt x="775" y="1403"/>
                  <a:pt x="985" y="1348"/>
                </a:cubicBezTo>
                <a:cubicBezTo>
                  <a:pt x="1195" y="1293"/>
                  <a:pt x="1209" y="54"/>
                  <a:pt x="985" y="27"/>
                </a:cubicBezTo>
                <a:cubicBezTo>
                  <a:pt x="761" y="0"/>
                  <a:pt x="606" y="115"/>
                  <a:pt x="477" y="156"/>
                </a:cubicBezTo>
                <a:cubicBezTo>
                  <a:pt x="348" y="197"/>
                  <a:pt x="280" y="207"/>
                  <a:pt x="212" y="271"/>
                </a:cubicBezTo>
                <a:cubicBezTo>
                  <a:pt x="144" y="335"/>
                  <a:pt x="117" y="456"/>
                  <a:pt x="84" y="528"/>
                </a:cubicBezTo>
                <a:close/>
              </a:path>
            </a:pathLst>
          </a:custGeom>
          <a:gradFill rotWithShape="1">
            <a:gsLst>
              <a:gs pos="0">
                <a:srgbClr val="00CCFF"/>
              </a:gs>
              <a:gs pos="100000">
                <a:srgbClr val="FFFFFF"/>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191" name="Rectangle 4"/>
          <p:cNvSpPr>
            <a:spLocks noGrp="1" noChangeArrowheads="1"/>
          </p:cNvSpPr>
          <p:nvPr>
            <p:ph type="title"/>
          </p:nvPr>
        </p:nvSpPr>
        <p:spPr>
          <a:xfrm>
            <a:off x="323850" y="0"/>
            <a:ext cx="8361363" cy="973138"/>
          </a:xfrm>
        </p:spPr>
        <p:txBody>
          <a:bodyPr/>
          <a:lstStyle/>
          <a:p>
            <a:pPr>
              <a:defRPr/>
            </a:pPr>
            <a:r>
              <a:rPr lang="en-US" sz="3600" dirty="0">
                <a:latin typeface="Gill Sans MT" charset="0"/>
                <a:cs typeface="+mj-cs"/>
              </a:rPr>
              <a:t>A day in the life… HTTP request/reply </a:t>
            </a:r>
          </a:p>
        </p:txBody>
      </p:sp>
      <p:grpSp>
        <p:nvGrpSpPr>
          <p:cNvPr id="105477" name="Group 35"/>
          <p:cNvGrpSpPr>
            <a:grpSpLocks/>
          </p:cNvGrpSpPr>
          <p:nvPr/>
        </p:nvGrpSpPr>
        <p:grpSpPr bwMode="auto">
          <a:xfrm>
            <a:off x="1195388" y="1081088"/>
            <a:ext cx="976312" cy="1460500"/>
            <a:chOff x="651" y="681"/>
            <a:chExt cx="615" cy="920"/>
          </a:xfrm>
        </p:grpSpPr>
        <p:sp>
          <p:nvSpPr>
            <p:cNvPr id="105711" name="Freeform 36"/>
            <p:cNvSpPr>
              <a:spLocks/>
            </p:cNvSpPr>
            <p:nvPr/>
          </p:nvSpPr>
          <p:spPr bwMode="auto">
            <a:xfrm>
              <a:off x="662" y="698"/>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4" h="903">
                  <a:moveTo>
                    <a:pt x="496" y="0"/>
                  </a:moveTo>
                  <a:lnTo>
                    <a:pt x="604" y="903"/>
                  </a:lnTo>
                  <a:lnTo>
                    <a:pt x="0" y="788"/>
                  </a:lnTo>
                  <a:lnTo>
                    <a:pt x="456" y="750"/>
                  </a:lnTo>
                  <a:lnTo>
                    <a:pt x="496" y="0"/>
                  </a:lnTo>
                  <a:close/>
                </a:path>
              </a:pathLst>
            </a:custGeom>
            <a:gradFill rotWithShape="1">
              <a:gsLst>
                <a:gs pos="0">
                  <a:schemeClr val="bg1"/>
                </a:gs>
                <a:gs pos="100000">
                  <a:srgbClr val="FF0000"/>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105712" name="Group 37"/>
            <p:cNvGrpSpPr>
              <a:grpSpLocks/>
            </p:cNvGrpSpPr>
            <p:nvPr/>
          </p:nvGrpSpPr>
          <p:grpSpPr bwMode="auto">
            <a:xfrm>
              <a:off x="651" y="681"/>
              <a:ext cx="500" cy="828"/>
              <a:chOff x="569" y="2954"/>
              <a:chExt cx="500" cy="828"/>
            </a:xfrm>
          </p:grpSpPr>
          <p:sp>
            <p:nvSpPr>
              <p:cNvPr id="93427" name="Rectangle 38"/>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428" name="Text Box 39"/>
              <p:cNvSpPr txBox="1">
                <a:spLocks noChangeArrowheads="1"/>
              </p:cNvSpPr>
              <p:nvPr/>
            </p:nvSpPr>
            <p:spPr bwMode="auto">
              <a:xfrm>
                <a:off x="607" y="2954"/>
                <a:ext cx="449"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en-US" sz="1600" i="0" dirty="0">
                    <a:solidFill>
                      <a:srgbClr val="000000"/>
                    </a:solidFill>
                    <a:latin typeface="Arial" charset="0"/>
                  </a:rPr>
                  <a:t>HTTP</a:t>
                </a:r>
              </a:p>
              <a:p>
                <a:pPr algn="ctr">
                  <a:defRPr/>
                </a:pPr>
                <a:r>
                  <a:rPr lang="en-US" sz="1600" i="0" dirty="0">
                    <a:solidFill>
                      <a:srgbClr val="000000"/>
                    </a:solidFill>
                    <a:latin typeface="Arial" charset="0"/>
                  </a:rPr>
                  <a:t>TCP</a:t>
                </a:r>
              </a:p>
              <a:p>
                <a:pPr algn="ctr">
                  <a:defRPr/>
                </a:pPr>
                <a:r>
                  <a:rPr lang="en-US" sz="1600" i="0" dirty="0">
                    <a:solidFill>
                      <a:srgbClr val="000000"/>
                    </a:solidFill>
                    <a:latin typeface="Arial" charset="0"/>
                  </a:rPr>
                  <a:t>IP</a:t>
                </a:r>
              </a:p>
              <a:p>
                <a:pPr algn="ctr">
                  <a:defRPr/>
                </a:pPr>
                <a:r>
                  <a:rPr lang="en-US" sz="1600" i="0" dirty="0">
                    <a:solidFill>
                      <a:srgbClr val="000000"/>
                    </a:solidFill>
                    <a:latin typeface="Arial" charset="0"/>
                  </a:rPr>
                  <a:t>Eth</a:t>
                </a:r>
              </a:p>
              <a:p>
                <a:pPr algn="ctr">
                  <a:defRPr/>
                </a:pPr>
                <a:r>
                  <a:rPr lang="en-US" sz="1600" i="0" dirty="0">
                    <a:solidFill>
                      <a:srgbClr val="000000"/>
                    </a:solidFill>
                    <a:latin typeface="Arial" charset="0"/>
                  </a:rPr>
                  <a:t>Phy</a:t>
                </a:r>
              </a:p>
            </p:txBody>
          </p:sp>
          <p:sp>
            <p:nvSpPr>
              <p:cNvPr id="93429" name="Line 40"/>
              <p:cNvSpPr>
                <a:spLocks noChangeShapeType="1"/>
              </p:cNvSpPr>
              <p:nvPr/>
            </p:nvSpPr>
            <p:spPr bwMode="auto">
              <a:xfrm>
                <a:off x="578" y="3130"/>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93430" name="Line 41"/>
              <p:cNvSpPr>
                <a:spLocks noChangeShapeType="1"/>
              </p:cNvSpPr>
              <p:nvPr/>
            </p:nvSpPr>
            <p:spPr bwMode="auto">
              <a:xfrm>
                <a:off x="575" y="3289"/>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93431" name="Line 42"/>
              <p:cNvSpPr>
                <a:spLocks noChangeShapeType="1"/>
              </p:cNvSpPr>
              <p:nvPr/>
            </p:nvSpPr>
            <p:spPr bwMode="auto">
              <a:xfrm>
                <a:off x="572" y="3448"/>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93432" name="Line 43"/>
              <p:cNvSpPr>
                <a:spLocks noChangeShapeType="1"/>
              </p:cNvSpPr>
              <p:nvPr/>
            </p:nvSpPr>
            <p:spPr bwMode="auto">
              <a:xfrm>
                <a:off x="569" y="3607"/>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grpSp>
        <p:nvGrpSpPr>
          <p:cNvPr id="707628" name="Group 44"/>
          <p:cNvGrpSpPr>
            <a:grpSpLocks/>
          </p:cNvGrpSpPr>
          <p:nvPr/>
        </p:nvGrpSpPr>
        <p:grpSpPr bwMode="auto">
          <a:xfrm>
            <a:off x="442913" y="1054100"/>
            <a:ext cx="515937" cy="333375"/>
            <a:chOff x="328" y="678"/>
            <a:chExt cx="325" cy="210"/>
          </a:xfrm>
        </p:grpSpPr>
        <p:grpSp>
          <p:nvGrpSpPr>
            <p:cNvPr id="105707" name="Group 45"/>
            <p:cNvGrpSpPr>
              <a:grpSpLocks/>
            </p:cNvGrpSpPr>
            <p:nvPr/>
          </p:nvGrpSpPr>
          <p:grpSpPr bwMode="auto">
            <a:xfrm>
              <a:off x="328" y="693"/>
              <a:ext cx="325" cy="154"/>
              <a:chOff x="844" y="3337"/>
              <a:chExt cx="325" cy="154"/>
            </a:xfrm>
          </p:grpSpPr>
          <p:sp>
            <p:nvSpPr>
              <p:cNvPr id="93423" name="Rectangle 46"/>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424" name="Text Box 47"/>
              <p:cNvSpPr txBox="1">
                <a:spLocks noChangeArrowheads="1"/>
              </p:cNvSpPr>
              <p:nvPr/>
            </p:nvSpPr>
            <p:spPr bwMode="auto">
              <a:xfrm>
                <a:off x="844" y="3337"/>
                <a:ext cx="32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HTTP</a:t>
                </a:r>
              </a:p>
            </p:txBody>
          </p:sp>
        </p:grpSp>
        <p:sp>
          <p:nvSpPr>
            <p:cNvPr id="93422" name="AutoShape 48"/>
            <p:cNvSpPr>
              <a:spLocks noChangeArrowheads="1"/>
            </p:cNvSpPr>
            <p:nvPr/>
          </p:nvSpPr>
          <p:spPr bwMode="auto">
            <a:xfrm>
              <a:off x="396" y="678"/>
              <a:ext cx="240" cy="210"/>
            </a:xfrm>
            <a:prstGeom prst="downArrow">
              <a:avLst>
                <a:gd name="adj1" fmla="val 49167"/>
                <a:gd name="adj2" fmla="val 24292"/>
              </a:avLst>
            </a:prstGeom>
            <a:gradFill rotWithShape="1">
              <a:gsLst>
                <a:gs pos="0">
                  <a:srgbClr val="FF0000">
                    <a:alpha val="25000"/>
                  </a:srgbClr>
                </a:gs>
                <a:gs pos="100000">
                  <a:srgbClr val="FF0000">
                    <a:alpha val="2500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707633" name="Rectangle 49"/>
          <p:cNvSpPr>
            <a:spLocks noChangeArrowheads="1"/>
          </p:cNvSpPr>
          <p:nvPr/>
        </p:nvSpPr>
        <p:spPr bwMode="auto">
          <a:xfrm>
            <a:off x="5183188" y="3105150"/>
            <a:ext cx="3441700"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342900" indent="-342900">
              <a:lnSpc>
                <a:spcPct val="90000"/>
              </a:lnSpc>
              <a:spcBef>
                <a:spcPct val="20000"/>
              </a:spcBef>
              <a:buClr>
                <a:srgbClr val="000099"/>
              </a:buClr>
              <a:buSzPct val="100000"/>
              <a:buFont typeface="Wingdings" charset="2"/>
              <a:buChar char="§"/>
              <a:defRPr/>
            </a:pPr>
            <a:r>
              <a:rPr lang="en-US" sz="2000" dirty="0">
                <a:solidFill>
                  <a:srgbClr val="C00000"/>
                </a:solidFill>
                <a:latin typeface="Gill Sans MT" charset="0"/>
                <a:ea typeface="MS PGothic" pitchFamily="34" charset="-128"/>
              </a:rPr>
              <a:t>HTTP request </a:t>
            </a:r>
            <a:r>
              <a:rPr lang="en-US" sz="2000" dirty="0">
                <a:solidFill>
                  <a:srgbClr val="000000"/>
                </a:solidFill>
                <a:latin typeface="Gill Sans MT" charset="0"/>
                <a:ea typeface="MS PGothic" pitchFamily="34" charset="-128"/>
              </a:rPr>
              <a:t>sent into TCP socket</a:t>
            </a:r>
          </a:p>
        </p:txBody>
      </p:sp>
      <p:sp>
        <p:nvSpPr>
          <p:cNvPr id="707634" name="Rectangle 50"/>
          <p:cNvSpPr>
            <a:spLocks noChangeArrowheads="1"/>
          </p:cNvSpPr>
          <p:nvPr/>
        </p:nvSpPr>
        <p:spPr bwMode="auto">
          <a:xfrm>
            <a:off x="5176838" y="3797300"/>
            <a:ext cx="3787775" cy="985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342900" indent="-342900">
              <a:lnSpc>
                <a:spcPct val="90000"/>
              </a:lnSpc>
              <a:spcBef>
                <a:spcPct val="20000"/>
              </a:spcBef>
              <a:buClr>
                <a:srgbClr val="000099"/>
              </a:buClr>
              <a:buSzPct val="100000"/>
              <a:buFont typeface="Wingdings" charset="2"/>
              <a:buChar char="§"/>
              <a:defRPr/>
            </a:pPr>
            <a:r>
              <a:rPr lang="en-US" sz="2000" dirty="0">
                <a:solidFill>
                  <a:srgbClr val="000000"/>
                </a:solidFill>
                <a:latin typeface="Gill Sans MT" charset="0"/>
                <a:ea typeface="MS PGothic" pitchFamily="34" charset="-128"/>
              </a:rPr>
              <a:t>IP datagram containing HTTP request routed to www.google.com</a:t>
            </a:r>
          </a:p>
        </p:txBody>
      </p:sp>
      <p:sp>
        <p:nvSpPr>
          <p:cNvPr id="707635" name="Rectangle 51"/>
          <p:cNvSpPr>
            <a:spLocks noChangeArrowheads="1"/>
          </p:cNvSpPr>
          <p:nvPr/>
        </p:nvSpPr>
        <p:spPr bwMode="auto">
          <a:xfrm>
            <a:off x="5189538" y="5702300"/>
            <a:ext cx="3865562"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342900" indent="-342900">
              <a:lnSpc>
                <a:spcPct val="90000"/>
              </a:lnSpc>
              <a:spcBef>
                <a:spcPct val="20000"/>
              </a:spcBef>
              <a:buClr>
                <a:srgbClr val="000099"/>
              </a:buClr>
              <a:buSzPct val="100000"/>
              <a:buFont typeface="Wingdings" charset="2"/>
              <a:buChar char="§"/>
              <a:defRPr/>
            </a:pPr>
            <a:r>
              <a:rPr lang="en-US" sz="2000" dirty="0">
                <a:solidFill>
                  <a:srgbClr val="000000"/>
                </a:solidFill>
                <a:latin typeface="Gill Sans MT" charset="0"/>
                <a:ea typeface="MS PGothic" pitchFamily="34" charset="-128"/>
              </a:rPr>
              <a:t>IP datagram containing HTTP reply routed back to client</a:t>
            </a:r>
          </a:p>
        </p:txBody>
      </p:sp>
      <p:grpSp>
        <p:nvGrpSpPr>
          <p:cNvPr id="105482" name="Group 166"/>
          <p:cNvGrpSpPr>
            <a:grpSpLocks/>
          </p:cNvGrpSpPr>
          <p:nvPr/>
        </p:nvGrpSpPr>
        <p:grpSpPr bwMode="auto">
          <a:xfrm>
            <a:off x="3795713" y="2409825"/>
            <a:ext cx="1576387" cy="1287463"/>
            <a:chOff x="3228" y="1776"/>
            <a:chExt cx="252" cy="96"/>
          </a:xfrm>
        </p:grpSpPr>
        <p:sp>
          <p:nvSpPr>
            <p:cNvPr id="105705" name="Line 164"/>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706" name="Line 165"/>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5483" name="Group 167"/>
          <p:cNvGrpSpPr>
            <a:grpSpLocks/>
          </p:cNvGrpSpPr>
          <p:nvPr/>
        </p:nvGrpSpPr>
        <p:grpSpPr bwMode="auto">
          <a:xfrm flipH="1">
            <a:off x="5600700" y="2424113"/>
            <a:ext cx="400050" cy="152400"/>
            <a:chOff x="3228" y="1776"/>
            <a:chExt cx="252" cy="96"/>
          </a:xfrm>
        </p:grpSpPr>
        <p:sp>
          <p:nvSpPr>
            <p:cNvPr id="105703" name="Line 168"/>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704" name="Line 169"/>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5484" name="Group 170"/>
          <p:cNvGrpSpPr>
            <a:grpSpLocks/>
          </p:cNvGrpSpPr>
          <p:nvPr/>
        </p:nvGrpSpPr>
        <p:grpSpPr bwMode="auto">
          <a:xfrm flipH="1" flipV="1">
            <a:off x="5753100" y="1900238"/>
            <a:ext cx="400050" cy="152400"/>
            <a:chOff x="3228" y="1776"/>
            <a:chExt cx="252" cy="96"/>
          </a:xfrm>
        </p:grpSpPr>
        <p:sp>
          <p:nvSpPr>
            <p:cNvPr id="105701" name="Line 171"/>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702" name="Line 172"/>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5485" name="Group 110"/>
          <p:cNvGrpSpPr>
            <a:grpSpLocks/>
          </p:cNvGrpSpPr>
          <p:nvPr/>
        </p:nvGrpSpPr>
        <p:grpSpPr bwMode="auto">
          <a:xfrm>
            <a:off x="3057525" y="5273675"/>
            <a:ext cx="757238" cy="379413"/>
            <a:chOff x="2466" y="2026"/>
            <a:chExt cx="477" cy="282"/>
          </a:xfrm>
        </p:grpSpPr>
        <p:sp>
          <p:nvSpPr>
            <p:cNvPr id="105687" name="Oval 111"/>
            <p:cNvSpPr>
              <a:spLocks noChangeArrowheads="1"/>
            </p:cNvSpPr>
            <p:nvPr/>
          </p:nvSpPr>
          <p:spPr bwMode="auto">
            <a:xfrm>
              <a:off x="2466" y="2168"/>
              <a:ext cx="476" cy="14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105688" name="Line 112"/>
            <p:cNvSpPr>
              <a:spLocks noChangeShapeType="1"/>
            </p:cNvSpPr>
            <p:nvPr/>
          </p:nvSpPr>
          <p:spPr bwMode="auto">
            <a:xfrm>
              <a:off x="2470" y="2125"/>
              <a:ext cx="1" cy="8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89" name="Rectangle 113"/>
            <p:cNvSpPr>
              <a:spLocks noChangeArrowheads="1"/>
            </p:cNvSpPr>
            <p:nvPr/>
          </p:nvSpPr>
          <p:spPr bwMode="auto">
            <a:xfrm>
              <a:off x="2470" y="2125"/>
              <a:ext cx="472" cy="111"/>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solidFill>
                  <a:srgbClr val="000000"/>
                </a:solidFill>
                <a:latin typeface="Times New Roman" charset="0"/>
              </a:endParaRPr>
            </a:p>
          </p:txBody>
        </p:sp>
        <p:sp>
          <p:nvSpPr>
            <p:cNvPr id="105690" name="Oval 114"/>
            <p:cNvSpPr>
              <a:spLocks noChangeArrowheads="1"/>
            </p:cNvSpPr>
            <p:nvPr/>
          </p:nvSpPr>
          <p:spPr bwMode="auto">
            <a:xfrm>
              <a:off x="2466" y="2026"/>
              <a:ext cx="476" cy="16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grpSp>
          <p:nvGrpSpPr>
            <p:cNvPr id="105691" name="Group 115"/>
            <p:cNvGrpSpPr>
              <a:grpSpLocks/>
            </p:cNvGrpSpPr>
            <p:nvPr/>
          </p:nvGrpSpPr>
          <p:grpSpPr bwMode="auto">
            <a:xfrm>
              <a:off x="2581" y="2061"/>
              <a:ext cx="236" cy="94"/>
              <a:chOff x="2848" y="848"/>
              <a:chExt cx="140" cy="98"/>
            </a:xfrm>
          </p:grpSpPr>
          <p:sp>
            <p:nvSpPr>
              <p:cNvPr id="105698" name="Line 116"/>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99" name="Line 117"/>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00" name="Line 118"/>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5692" name="Group 119"/>
            <p:cNvGrpSpPr>
              <a:grpSpLocks/>
            </p:cNvGrpSpPr>
            <p:nvPr/>
          </p:nvGrpSpPr>
          <p:grpSpPr bwMode="auto">
            <a:xfrm flipV="1">
              <a:off x="2581" y="2060"/>
              <a:ext cx="236" cy="94"/>
              <a:chOff x="2848" y="848"/>
              <a:chExt cx="140" cy="98"/>
            </a:xfrm>
          </p:grpSpPr>
          <p:sp>
            <p:nvSpPr>
              <p:cNvPr id="105695" name="Line 120"/>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96" name="Line 121"/>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97" name="Line 122"/>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05693" name="Line 123"/>
            <p:cNvSpPr>
              <a:spLocks noChangeShapeType="1"/>
            </p:cNvSpPr>
            <p:nvPr/>
          </p:nvSpPr>
          <p:spPr bwMode="auto">
            <a:xfrm flipH="1">
              <a:off x="2942" y="2109"/>
              <a:ext cx="1" cy="12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94" name="Line 124"/>
            <p:cNvSpPr>
              <a:spLocks noChangeShapeType="1"/>
            </p:cNvSpPr>
            <p:nvPr/>
          </p:nvSpPr>
          <p:spPr bwMode="auto">
            <a:xfrm flipH="1">
              <a:off x="2466" y="2117"/>
              <a:ext cx="1" cy="12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05486" name="Line 136"/>
          <p:cNvSpPr>
            <a:spLocks noChangeShapeType="1"/>
          </p:cNvSpPr>
          <p:nvPr/>
        </p:nvSpPr>
        <p:spPr bwMode="auto">
          <a:xfrm flipV="1">
            <a:off x="2543175" y="5443538"/>
            <a:ext cx="490538"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87" name="Text Box 137"/>
          <p:cNvSpPr txBox="1">
            <a:spLocks noChangeArrowheads="1"/>
          </p:cNvSpPr>
          <p:nvPr/>
        </p:nvSpPr>
        <p:spPr bwMode="auto">
          <a:xfrm>
            <a:off x="1003300" y="5835650"/>
            <a:ext cx="15954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600">
                <a:solidFill>
                  <a:srgbClr val="000000"/>
                </a:solidFill>
                <a:latin typeface="Arial" charset="0"/>
              </a:rPr>
              <a:t>64.233.169.105</a:t>
            </a:r>
          </a:p>
        </p:txBody>
      </p:sp>
      <p:sp>
        <p:nvSpPr>
          <p:cNvPr id="105488" name="Text Box 138"/>
          <p:cNvSpPr txBox="1">
            <a:spLocks noChangeArrowheads="1"/>
          </p:cNvSpPr>
          <p:nvPr/>
        </p:nvSpPr>
        <p:spPr bwMode="auto">
          <a:xfrm>
            <a:off x="971550" y="5541963"/>
            <a:ext cx="1177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600">
                <a:solidFill>
                  <a:srgbClr val="000000"/>
                </a:solidFill>
                <a:latin typeface="Arial" charset="0"/>
              </a:rPr>
              <a:t>web server</a:t>
            </a:r>
          </a:p>
        </p:txBody>
      </p:sp>
      <p:grpSp>
        <p:nvGrpSpPr>
          <p:cNvPr id="105489" name="Group 194"/>
          <p:cNvGrpSpPr>
            <a:grpSpLocks/>
          </p:cNvGrpSpPr>
          <p:nvPr/>
        </p:nvGrpSpPr>
        <p:grpSpPr bwMode="auto">
          <a:xfrm>
            <a:off x="2970213" y="5649913"/>
            <a:ext cx="295275" cy="114300"/>
            <a:chOff x="3228" y="1776"/>
            <a:chExt cx="252" cy="96"/>
          </a:xfrm>
        </p:grpSpPr>
        <p:sp>
          <p:nvSpPr>
            <p:cNvPr id="105685" name="Line 195"/>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686" name="Line 196"/>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5490" name="Group 200"/>
          <p:cNvGrpSpPr>
            <a:grpSpLocks/>
          </p:cNvGrpSpPr>
          <p:nvPr/>
        </p:nvGrpSpPr>
        <p:grpSpPr bwMode="auto">
          <a:xfrm flipH="1" flipV="1">
            <a:off x="3813175" y="5354638"/>
            <a:ext cx="295275" cy="114300"/>
            <a:chOff x="3228" y="1776"/>
            <a:chExt cx="252" cy="96"/>
          </a:xfrm>
        </p:grpSpPr>
        <p:sp>
          <p:nvSpPr>
            <p:cNvPr id="105683" name="Line 201"/>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684" name="Line 202"/>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3206" name="Line 112"/>
          <p:cNvSpPr>
            <a:spLocks noChangeShapeType="1"/>
          </p:cNvSpPr>
          <p:nvPr/>
        </p:nvSpPr>
        <p:spPr bwMode="auto">
          <a:xfrm flipH="1">
            <a:off x="3594100" y="2432050"/>
            <a:ext cx="1882775" cy="2892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nvGrpSpPr>
          <p:cNvPr id="105492" name="Group 145"/>
          <p:cNvGrpSpPr>
            <a:grpSpLocks/>
          </p:cNvGrpSpPr>
          <p:nvPr/>
        </p:nvGrpSpPr>
        <p:grpSpPr bwMode="auto">
          <a:xfrm>
            <a:off x="1509713" y="3965575"/>
            <a:ext cx="976312" cy="1460500"/>
            <a:chOff x="4000" y="1895"/>
            <a:chExt cx="615" cy="920"/>
          </a:xfrm>
        </p:grpSpPr>
        <p:sp>
          <p:nvSpPr>
            <p:cNvPr id="105675" name="Freeform 146"/>
            <p:cNvSpPr>
              <a:spLocks/>
            </p:cNvSpPr>
            <p:nvPr/>
          </p:nvSpPr>
          <p:spPr bwMode="auto">
            <a:xfrm>
              <a:off x="4011" y="1912"/>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4" h="903">
                  <a:moveTo>
                    <a:pt x="496" y="0"/>
                  </a:moveTo>
                  <a:lnTo>
                    <a:pt x="604" y="903"/>
                  </a:lnTo>
                  <a:lnTo>
                    <a:pt x="0" y="788"/>
                  </a:lnTo>
                  <a:lnTo>
                    <a:pt x="456" y="750"/>
                  </a:lnTo>
                  <a:lnTo>
                    <a:pt x="496" y="0"/>
                  </a:lnTo>
                  <a:close/>
                </a:path>
              </a:pathLst>
            </a:custGeom>
            <a:gradFill rotWithShape="1">
              <a:gsLst>
                <a:gs pos="0">
                  <a:schemeClr val="bg1"/>
                </a:gs>
                <a:gs pos="100000">
                  <a:srgbClr val="FF0000"/>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105676" name="Group 147"/>
            <p:cNvGrpSpPr>
              <a:grpSpLocks/>
            </p:cNvGrpSpPr>
            <p:nvPr/>
          </p:nvGrpSpPr>
          <p:grpSpPr bwMode="auto">
            <a:xfrm>
              <a:off x="4000" y="1895"/>
              <a:ext cx="500" cy="828"/>
              <a:chOff x="569" y="2954"/>
              <a:chExt cx="500" cy="828"/>
            </a:xfrm>
          </p:grpSpPr>
          <p:sp>
            <p:nvSpPr>
              <p:cNvPr id="93391" name="Rectangle 148"/>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92" name="Text Box 149"/>
              <p:cNvSpPr txBox="1">
                <a:spLocks noChangeArrowheads="1"/>
              </p:cNvSpPr>
              <p:nvPr/>
            </p:nvSpPr>
            <p:spPr bwMode="auto">
              <a:xfrm>
                <a:off x="607" y="2954"/>
                <a:ext cx="449"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en-US" sz="1600" i="0" dirty="0">
                    <a:solidFill>
                      <a:srgbClr val="000000"/>
                    </a:solidFill>
                    <a:latin typeface="Arial" charset="0"/>
                  </a:rPr>
                  <a:t>HTTP</a:t>
                </a:r>
              </a:p>
              <a:p>
                <a:pPr algn="ctr">
                  <a:defRPr/>
                </a:pPr>
                <a:r>
                  <a:rPr lang="en-US" sz="1600" i="0" dirty="0">
                    <a:solidFill>
                      <a:srgbClr val="000000"/>
                    </a:solidFill>
                    <a:latin typeface="Arial" charset="0"/>
                  </a:rPr>
                  <a:t>TCP</a:t>
                </a:r>
              </a:p>
              <a:p>
                <a:pPr algn="ctr">
                  <a:defRPr/>
                </a:pPr>
                <a:r>
                  <a:rPr lang="en-US" sz="1600" i="0" dirty="0">
                    <a:solidFill>
                      <a:srgbClr val="000000"/>
                    </a:solidFill>
                    <a:latin typeface="Arial" charset="0"/>
                  </a:rPr>
                  <a:t>IP</a:t>
                </a:r>
              </a:p>
              <a:p>
                <a:pPr algn="ctr">
                  <a:defRPr/>
                </a:pPr>
                <a:r>
                  <a:rPr lang="en-US" sz="1600" i="0" dirty="0">
                    <a:solidFill>
                      <a:srgbClr val="000000"/>
                    </a:solidFill>
                    <a:latin typeface="Arial" charset="0"/>
                  </a:rPr>
                  <a:t>Eth</a:t>
                </a:r>
              </a:p>
              <a:p>
                <a:pPr algn="ctr">
                  <a:defRPr/>
                </a:pPr>
                <a:r>
                  <a:rPr lang="en-US" sz="1600" i="0" dirty="0">
                    <a:solidFill>
                      <a:srgbClr val="000000"/>
                    </a:solidFill>
                    <a:latin typeface="Arial" charset="0"/>
                  </a:rPr>
                  <a:t>Phy</a:t>
                </a:r>
              </a:p>
            </p:txBody>
          </p:sp>
          <p:sp>
            <p:nvSpPr>
              <p:cNvPr id="93393" name="Line 150"/>
              <p:cNvSpPr>
                <a:spLocks noChangeShapeType="1"/>
              </p:cNvSpPr>
              <p:nvPr/>
            </p:nvSpPr>
            <p:spPr bwMode="auto">
              <a:xfrm>
                <a:off x="578" y="3130"/>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93394" name="Line 151"/>
              <p:cNvSpPr>
                <a:spLocks noChangeShapeType="1"/>
              </p:cNvSpPr>
              <p:nvPr/>
            </p:nvSpPr>
            <p:spPr bwMode="auto">
              <a:xfrm>
                <a:off x="575" y="3289"/>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93395" name="Line 152"/>
              <p:cNvSpPr>
                <a:spLocks noChangeShapeType="1"/>
              </p:cNvSpPr>
              <p:nvPr/>
            </p:nvSpPr>
            <p:spPr bwMode="auto">
              <a:xfrm>
                <a:off x="572" y="3448"/>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93396" name="Line 153"/>
              <p:cNvSpPr>
                <a:spLocks noChangeShapeType="1"/>
              </p:cNvSpPr>
              <p:nvPr/>
            </p:nvSpPr>
            <p:spPr bwMode="auto">
              <a:xfrm>
                <a:off x="569" y="3607"/>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sp>
        <p:nvSpPr>
          <p:cNvPr id="707813" name="Rectangle 229"/>
          <p:cNvSpPr>
            <a:spLocks noChangeArrowheads="1"/>
          </p:cNvSpPr>
          <p:nvPr/>
        </p:nvSpPr>
        <p:spPr bwMode="auto">
          <a:xfrm>
            <a:off x="5183188" y="4735513"/>
            <a:ext cx="3787775" cy="98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342900" indent="-342900">
              <a:lnSpc>
                <a:spcPct val="90000"/>
              </a:lnSpc>
              <a:spcBef>
                <a:spcPct val="20000"/>
              </a:spcBef>
              <a:buClr>
                <a:srgbClr val="000099"/>
              </a:buClr>
              <a:buSzPct val="100000"/>
              <a:buFont typeface="Wingdings" charset="2"/>
              <a:buChar char="§"/>
              <a:defRPr/>
            </a:pPr>
            <a:r>
              <a:rPr lang="en-US" sz="2000" dirty="0">
                <a:solidFill>
                  <a:srgbClr val="000000"/>
                </a:solidFill>
                <a:latin typeface="Gill Sans MT" charset="0"/>
                <a:ea typeface="MS PGothic" pitchFamily="34" charset="-128"/>
              </a:rPr>
              <a:t>web server responds with </a:t>
            </a:r>
            <a:r>
              <a:rPr lang="en-US" sz="2000" dirty="0">
                <a:solidFill>
                  <a:srgbClr val="C00000"/>
                </a:solidFill>
                <a:latin typeface="Gill Sans MT" charset="0"/>
                <a:ea typeface="MS PGothic" pitchFamily="34" charset="-128"/>
              </a:rPr>
              <a:t>HTTP reply </a:t>
            </a:r>
            <a:r>
              <a:rPr lang="en-US" sz="2000" dirty="0">
                <a:solidFill>
                  <a:srgbClr val="000000"/>
                </a:solidFill>
                <a:latin typeface="Gill Sans MT" charset="0"/>
                <a:ea typeface="MS PGothic" pitchFamily="34" charset="-128"/>
              </a:rPr>
              <a:t>(containing web page)</a:t>
            </a:r>
          </a:p>
        </p:txBody>
      </p:sp>
      <p:grpSp>
        <p:nvGrpSpPr>
          <p:cNvPr id="707941" name="Group 357"/>
          <p:cNvGrpSpPr>
            <a:grpSpLocks/>
          </p:cNvGrpSpPr>
          <p:nvPr/>
        </p:nvGrpSpPr>
        <p:grpSpPr bwMode="auto">
          <a:xfrm>
            <a:off x="88900" y="1363663"/>
            <a:ext cx="1081088" cy="1058862"/>
            <a:chOff x="56" y="859"/>
            <a:chExt cx="681" cy="667"/>
          </a:xfrm>
        </p:grpSpPr>
        <p:grpSp>
          <p:nvGrpSpPr>
            <p:cNvPr id="105644" name="Group 230"/>
            <p:cNvGrpSpPr>
              <a:grpSpLocks/>
            </p:cNvGrpSpPr>
            <p:nvPr/>
          </p:nvGrpSpPr>
          <p:grpSpPr bwMode="auto">
            <a:xfrm>
              <a:off x="290" y="874"/>
              <a:ext cx="379" cy="154"/>
              <a:chOff x="740" y="3209"/>
              <a:chExt cx="379" cy="154"/>
            </a:xfrm>
          </p:grpSpPr>
          <p:grpSp>
            <p:nvGrpSpPr>
              <p:cNvPr id="105670" name="Group 231"/>
              <p:cNvGrpSpPr>
                <a:grpSpLocks/>
              </p:cNvGrpSpPr>
              <p:nvPr/>
            </p:nvGrpSpPr>
            <p:grpSpPr bwMode="auto">
              <a:xfrm>
                <a:off x="794" y="3209"/>
                <a:ext cx="325" cy="154"/>
                <a:chOff x="844" y="3337"/>
                <a:chExt cx="325" cy="154"/>
              </a:xfrm>
            </p:grpSpPr>
            <p:sp>
              <p:nvSpPr>
                <p:cNvPr id="93387" name="Rectangle 232"/>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88" name="Text Box 233"/>
                <p:cNvSpPr txBox="1">
                  <a:spLocks noChangeArrowheads="1"/>
                </p:cNvSpPr>
                <p:nvPr/>
              </p:nvSpPr>
              <p:spPr bwMode="auto">
                <a:xfrm>
                  <a:off x="844" y="3337"/>
                  <a:ext cx="32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HTTP</a:t>
                  </a:r>
                </a:p>
              </p:txBody>
            </p:sp>
          </p:grpSp>
          <p:sp>
            <p:nvSpPr>
              <p:cNvPr id="93385" name="Rectangle 234"/>
              <p:cNvSpPr>
                <a:spLocks noChangeArrowheads="1"/>
              </p:cNvSpPr>
              <p:nvPr/>
            </p:nvSpPr>
            <p:spPr bwMode="auto">
              <a:xfrm>
                <a:off x="750" y="3244"/>
                <a:ext cx="88" cy="8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86" name="Rectangle 235"/>
              <p:cNvSpPr>
                <a:spLocks noChangeArrowheads="1"/>
              </p:cNvSpPr>
              <p:nvPr/>
            </p:nvSpPr>
            <p:spPr bwMode="auto">
              <a:xfrm>
                <a:off x="740" y="3238"/>
                <a:ext cx="354" cy="9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5645" name="Group 236"/>
            <p:cNvGrpSpPr>
              <a:grpSpLocks/>
            </p:cNvGrpSpPr>
            <p:nvPr/>
          </p:nvGrpSpPr>
          <p:grpSpPr bwMode="auto">
            <a:xfrm>
              <a:off x="290" y="1022"/>
              <a:ext cx="379" cy="154"/>
              <a:chOff x="836" y="3305"/>
              <a:chExt cx="379" cy="154"/>
            </a:xfrm>
          </p:grpSpPr>
          <p:grpSp>
            <p:nvGrpSpPr>
              <p:cNvPr id="105664" name="Group 237"/>
              <p:cNvGrpSpPr>
                <a:grpSpLocks/>
              </p:cNvGrpSpPr>
              <p:nvPr/>
            </p:nvGrpSpPr>
            <p:grpSpPr bwMode="auto">
              <a:xfrm>
                <a:off x="890" y="3305"/>
                <a:ext cx="325" cy="154"/>
                <a:chOff x="844" y="3337"/>
                <a:chExt cx="325" cy="154"/>
              </a:xfrm>
            </p:grpSpPr>
            <p:sp>
              <p:nvSpPr>
                <p:cNvPr id="93382" name="Rectangle 238"/>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83" name="Text Box 239"/>
                <p:cNvSpPr txBox="1">
                  <a:spLocks noChangeArrowheads="1"/>
                </p:cNvSpPr>
                <p:nvPr/>
              </p:nvSpPr>
              <p:spPr bwMode="auto">
                <a:xfrm>
                  <a:off x="844" y="3337"/>
                  <a:ext cx="32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HTTP</a:t>
                  </a:r>
                </a:p>
              </p:txBody>
            </p:sp>
          </p:grpSp>
          <p:grpSp>
            <p:nvGrpSpPr>
              <p:cNvPr id="105665" name="Group 240"/>
              <p:cNvGrpSpPr>
                <a:grpSpLocks/>
              </p:cNvGrpSpPr>
              <p:nvPr/>
            </p:nvGrpSpPr>
            <p:grpSpPr bwMode="auto">
              <a:xfrm>
                <a:off x="836" y="3334"/>
                <a:ext cx="354" cy="94"/>
                <a:chOff x="836" y="3334"/>
                <a:chExt cx="354" cy="94"/>
              </a:xfrm>
            </p:grpSpPr>
            <p:sp>
              <p:nvSpPr>
                <p:cNvPr id="93380" name="Rectangle 241"/>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81" name="Rectangle 242"/>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grpSp>
          <p:nvGrpSpPr>
            <p:cNvPr id="105646" name="Group 243"/>
            <p:cNvGrpSpPr>
              <a:grpSpLocks/>
            </p:cNvGrpSpPr>
            <p:nvPr/>
          </p:nvGrpSpPr>
          <p:grpSpPr bwMode="auto">
            <a:xfrm>
              <a:off x="177" y="1042"/>
              <a:ext cx="480" cy="112"/>
              <a:chOff x="627" y="3377"/>
              <a:chExt cx="480" cy="112"/>
            </a:xfrm>
          </p:grpSpPr>
          <p:sp>
            <p:nvSpPr>
              <p:cNvPr id="93376" name="Rectangle 244"/>
              <p:cNvSpPr>
                <a:spLocks noChangeArrowheads="1"/>
              </p:cNvSpPr>
              <p:nvPr/>
            </p:nvSpPr>
            <p:spPr bwMode="auto">
              <a:xfrm>
                <a:off x="636" y="3388"/>
                <a:ext cx="96" cy="9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77" name="Rectangle 245"/>
              <p:cNvSpPr>
                <a:spLocks noChangeArrowheads="1"/>
              </p:cNvSpPr>
              <p:nvPr/>
            </p:nvSpPr>
            <p:spPr bwMode="auto">
              <a:xfrm>
                <a:off x="627" y="3377"/>
                <a:ext cx="480" cy="11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5647" name="Group 246"/>
            <p:cNvGrpSpPr>
              <a:grpSpLocks/>
            </p:cNvGrpSpPr>
            <p:nvPr/>
          </p:nvGrpSpPr>
          <p:grpSpPr bwMode="auto">
            <a:xfrm>
              <a:off x="56" y="1189"/>
              <a:ext cx="681" cy="154"/>
              <a:chOff x="504" y="3523"/>
              <a:chExt cx="681" cy="154"/>
            </a:xfrm>
          </p:grpSpPr>
          <p:grpSp>
            <p:nvGrpSpPr>
              <p:cNvPr id="105649" name="Group 247"/>
              <p:cNvGrpSpPr>
                <a:grpSpLocks/>
              </p:cNvGrpSpPr>
              <p:nvPr/>
            </p:nvGrpSpPr>
            <p:grpSpPr bwMode="auto">
              <a:xfrm>
                <a:off x="623" y="3523"/>
                <a:ext cx="492" cy="154"/>
                <a:chOff x="723" y="3453"/>
                <a:chExt cx="492" cy="154"/>
              </a:xfrm>
            </p:grpSpPr>
            <p:grpSp>
              <p:nvGrpSpPr>
                <p:cNvPr id="105653" name="Group 248"/>
                <p:cNvGrpSpPr>
                  <a:grpSpLocks/>
                </p:cNvGrpSpPr>
                <p:nvPr/>
              </p:nvGrpSpPr>
              <p:grpSpPr bwMode="auto">
                <a:xfrm>
                  <a:off x="836" y="3453"/>
                  <a:ext cx="379" cy="154"/>
                  <a:chOff x="836" y="3305"/>
                  <a:chExt cx="379" cy="154"/>
                </a:xfrm>
              </p:grpSpPr>
              <p:grpSp>
                <p:nvGrpSpPr>
                  <p:cNvPr id="105656" name="Group 249"/>
                  <p:cNvGrpSpPr>
                    <a:grpSpLocks/>
                  </p:cNvGrpSpPr>
                  <p:nvPr/>
                </p:nvGrpSpPr>
                <p:grpSpPr bwMode="auto">
                  <a:xfrm>
                    <a:off x="890" y="3305"/>
                    <a:ext cx="325" cy="154"/>
                    <a:chOff x="844" y="3337"/>
                    <a:chExt cx="325" cy="154"/>
                  </a:xfrm>
                </p:grpSpPr>
                <p:sp>
                  <p:nvSpPr>
                    <p:cNvPr id="93374" name="Rectangle 250"/>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75" name="Text Box 251"/>
                    <p:cNvSpPr txBox="1">
                      <a:spLocks noChangeArrowheads="1"/>
                    </p:cNvSpPr>
                    <p:nvPr/>
                  </p:nvSpPr>
                  <p:spPr bwMode="auto">
                    <a:xfrm>
                      <a:off x="844" y="3337"/>
                      <a:ext cx="32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HTTP</a:t>
                      </a:r>
                    </a:p>
                  </p:txBody>
                </p:sp>
              </p:grpSp>
              <p:grpSp>
                <p:nvGrpSpPr>
                  <p:cNvPr id="105657" name="Group 252"/>
                  <p:cNvGrpSpPr>
                    <a:grpSpLocks/>
                  </p:cNvGrpSpPr>
                  <p:nvPr/>
                </p:nvGrpSpPr>
                <p:grpSpPr bwMode="auto">
                  <a:xfrm>
                    <a:off x="836" y="3334"/>
                    <a:ext cx="354" cy="94"/>
                    <a:chOff x="836" y="3334"/>
                    <a:chExt cx="354" cy="94"/>
                  </a:xfrm>
                </p:grpSpPr>
                <p:sp>
                  <p:nvSpPr>
                    <p:cNvPr id="93372" name="Rectangle 253"/>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73" name="Rectangle 254"/>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sp>
              <p:nvSpPr>
                <p:cNvPr id="93368" name="Rectangle 255"/>
                <p:cNvSpPr>
                  <a:spLocks noChangeArrowheads="1"/>
                </p:cNvSpPr>
                <p:nvPr/>
              </p:nvSpPr>
              <p:spPr bwMode="auto">
                <a:xfrm>
                  <a:off x="732" y="3484"/>
                  <a:ext cx="96" cy="9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69" name="Rectangle 256"/>
                <p:cNvSpPr>
                  <a:spLocks noChangeArrowheads="1"/>
                </p:cNvSpPr>
                <p:nvPr/>
              </p:nvSpPr>
              <p:spPr bwMode="auto">
                <a:xfrm>
                  <a:off x="723" y="3473"/>
                  <a:ext cx="480" cy="11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3364" name="Rectangle 257"/>
              <p:cNvSpPr>
                <a:spLocks noChangeArrowheads="1"/>
              </p:cNvSpPr>
              <p:nvPr/>
            </p:nvSpPr>
            <p:spPr bwMode="auto">
              <a:xfrm>
                <a:off x="517" y="3545"/>
                <a:ext cx="94" cy="10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65" name="Rectangle 258"/>
              <p:cNvSpPr>
                <a:spLocks noChangeArrowheads="1"/>
              </p:cNvSpPr>
              <p:nvPr/>
            </p:nvSpPr>
            <p:spPr bwMode="auto">
              <a:xfrm>
                <a:off x="1115" y="3544"/>
                <a:ext cx="60" cy="10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66" name="Rectangle 259"/>
              <p:cNvSpPr>
                <a:spLocks noChangeArrowheads="1"/>
              </p:cNvSpPr>
              <p:nvPr/>
            </p:nvSpPr>
            <p:spPr bwMode="auto">
              <a:xfrm>
                <a:off x="504" y="3529"/>
                <a:ext cx="681"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3362" name="AutoShape 356"/>
            <p:cNvSpPr>
              <a:spLocks noChangeArrowheads="1"/>
            </p:cNvSpPr>
            <p:nvPr/>
          </p:nvSpPr>
          <p:spPr bwMode="auto">
            <a:xfrm>
              <a:off x="341" y="859"/>
              <a:ext cx="240" cy="667"/>
            </a:xfrm>
            <a:prstGeom prst="downArrow">
              <a:avLst>
                <a:gd name="adj1" fmla="val 49167"/>
                <a:gd name="adj2" fmla="val 67511"/>
              </a:avLst>
            </a:prstGeom>
            <a:gradFill rotWithShape="1">
              <a:gsLst>
                <a:gs pos="0">
                  <a:srgbClr val="FF0000">
                    <a:alpha val="25000"/>
                  </a:srgbClr>
                </a:gs>
                <a:gs pos="100000">
                  <a:srgbClr val="FF0000">
                    <a:alpha val="2500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707973" name="Group 389"/>
          <p:cNvGrpSpPr>
            <a:grpSpLocks/>
          </p:cNvGrpSpPr>
          <p:nvPr/>
        </p:nvGrpSpPr>
        <p:grpSpPr bwMode="auto">
          <a:xfrm>
            <a:off x="92075" y="1890713"/>
            <a:ext cx="1081088" cy="244475"/>
            <a:chOff x="0" y="2762"/>
            <a:chExt cx="681" cy="154"/>
          </a:xfrm>
        </p:grpSpPr>
        <p:sp>
          <p:nvSpPr>
            <p:cNvPr id="93345" name="Rectangle 388"/>
            <p:cNvSpPr>
              <a:spLocks noChangeArrowheads="1"/>
            </p:cNvSpPr>
            <p:nvPr/>
          </p:nvSpPr>
          <p:spPr bwMode="auto">
            <a:xfrm>
              <a:off x="0" y="2768"/>
              <a:ext cx="681" cy="1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5632" name="Group 376"/>
            <p:cNvGrpSpPr>
              <a:grpSpLocks/>
            </p:cNvGrpSpPr>
            <p:nvPr/>
          </p:nvGrpSpPr>
          <p:grpSpPr bwMode="auto">
            <a:xfrm>
              <a:off x="119" y="2762"/>
              <a:ext cx="492" cy="154"/>
              <a:chOff x="723" y="3453"/>
              <a:chExt cx="492" cy="154"/>
            </a:xfrm>
          </p:grpSpPr>
          <p:grpSp>
            <p:nvGrpSpPr>
              <p:cNvPr id="105635" name="Group 377"/>
              <p:cNvGrpSpPr>
                <a:grpSpLocks/>
              </p:cNvGrpSpPr>
              <p:nvPr/>
            </p:nvGrpSpPr>
            <p:grpSpPr bwMode="auto">
              <a:xfrm>
                <a:off x="836" y="3453"/>
                <a:ext cx="379" cy="154"/>
                <a:chOff x="836" y="3305"/>
                <a:chExt cx="379" cy="154"/>
              </a:xfrm>
            </p:grpSpPr>
            <p:grpSp>
              <p:nvGrpSpPr>
                <p:cNvPr id="105638" name="Group 378"/>
                <p:cNvGrpSpPr>
                  <a:grpSpLocks/>
                </p:cNvGrpSpPr>
                <p:nvPr/>
              </p:nvGrpSpPr>
              <p:grpSpPr bwMode="auto">
                <a:xfrm>
                  <a:off x="890" y="3305"/>
                  <a:ext cx="325" cy="154"/>
                  <a:chOff x="844" y="3337"/>
                  <a:chExt cx="325" cy="154"/>
                </a:xfrm>
              </p:grpSpPr>
              <p:sp>
                <p:nvSpPr>
                  <p:cNvPr id="93356" name="Rectangle 379"/>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57" name="Text Box 380"/>
                  <p:cNvSpPr txBox="1">
                    <a:spLocks noChangeArrowheads="1"/>
                  </p:cNvSpPr>
                  <p:nvPr/>
                </p:nvSpPr>
                <p:spPr bwMode="auto">
                  <a:xfrm>
                    <a:off x="844" y="3337"/>
                    <a:ext cx="32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HTTP</a:t>
                    </a:r>
                  </a:p>
                </p:txBody>
              </p:sp>
            </p:grpSp>
            <p:grpSp>
              <p:nvGrpSpPr>
                <p:cNvPr id="105639" name="Group 381"/>
                <p:cNvGrpSpPr>
                  <a:grpSpLocks/>
                </p:cNvGrpSpPr>
                <p:nvPr/>
              </p:nvGrpSpPr>
              <p:grpSpPr bwMode="auto">
                <a:xfrm>
                  <a:off x="836" y="3334"/>
                  <a:ext cx="354" cy="94"/>
                  <a:chOff x="836" y="3334"/>
                  <a:chExt cx="354" cy="94"/>
                </a:xfrm>
              </p:grpSpPr>
              <p:sp>
                <p:nvSpPr>
                  <p:cNvPr id="93354" name="Rectangle 382"/>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55" name="Rectangle 383"/>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sp>
            <p:nvSpPr>
              <p:cNvPr id="93350" name="Rectangle 384"/>
              <p:cNvSpPr>
                <a:spLocks noChangeArrowheads="1"/>
              </p:cNvSpPr>
              <p:nvPr/>
            </p:nvSpPr>
            <p:spPr bwMode="auto">
              <a:xfrm>
                <a:off x="732" y="3484"/>
                <a:ext cx="96" cy="9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51" name="Rectangle 385"/>
              <p:cNvSpPr>
                <a:spLocks noChangeArrowheads="1"/>
              </p:cNvSpPr>
              <p:nvPr/>
            </p:nvSpPr>
            <p:spPr bwMode="auto">
              <a:xfrm>
                <a:off x="723" y="3473"/>
                <a:ext cx="480" cy="11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3347" name="Rectangle 386"/>
            <p:cNvSpPr>
              <a:spLocks noChangeArrowheads="1"/>
            </p:cNvSpPr>
            <p:nvPr/>
          </p:nvSpPr>
          <p:spPr bwMode="auto">
            <a:xfrm>
              <a:off x="13" y="2784"/>
              <a:ext cx="94" cy="10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48" name="Rectangle 387"/>
            <p:cNvSpPr>
              <a:spLocks noChangeArrowheads="1"/>
            </p:cNvSpPr>
            <p:nvPr/>
          </p:nvSpPr>
          <p:spPr bwMode="auto">
            <a:xfrm>
              <a:off x="611" y="2783"/>
              <a:ext cx="60" cy="10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707975" name="Group 391"/>
          <p:cNvGrpSpPr>
            <a:grpSpLocks/>
          </p:cNvGrpSpPr>
          <p:nvPr/>
        </p:nvGrpSpPr>
        <p:grpSpPr bwMode="auto">
          <a:xfrm>
            <a:off x="411163" y="4051300"/>
            <a:ext cx="1081087" cy="949325"/>
            <a:chOff x="2231" y="3555"/>
            <a:chExt cx="681" cy="598"/>
          </a:xfrm>
        </p:grpSpPr>
        <p:grpSp>
          <p:nvGrpSpPr>
            <p:cNvPr id="105597" name="Group 392"/>
            <p:cNvGrpSpPr>
              <a:grpSpLocks/>
            </p:cNvGrpSpPr>
            <p:nvPr/>
          </p:nvGrpSpPr>
          <p:grpSpPr bwMode="auto">
            <a:xfrm>
              <a:off x="2231" y="3684"/>
              <a:ext cx="681" cy="469"/>
              <a:chOff x="152" y="970"/>
              <a:chExt cx="681" cy="469"/>
            </a:xfrm>
          </p:grpSpPr>
          <p:grpSp>
            <p:nvGrpSpPr>
              <p:cNvPr id="105601" name="Group 393"/>
              <p:cNvGrpSpPr>
                <a:grpSpLocks/>
              </p:cNvGrpSpPr>
              <p:nvPr/>
            </p:nvGrpSpPr>
            <p:grpSpPr bwMode="auto">
              <a:xfrm>
                <a:off x="386" y="970"/>
                <a:ext cx="379" cy="154"/>
                <a:chOff x="740" y="3209"/>
                <a:chExt cx="379" cy="154"/>
              </a:xfrm>
            </p:grpSpPr>
            <p:grpSp>
              <p:nvGrpSpPr>
                <p:cNvPr id="105626" name="Group 394"/>
                <p:cNvGrpSpPr>
                  <a:grpSpLocks/>
                </p:cNvGrpSpPr>
                <p:nvPr/>
              </p:nvGrpSpPr>
              <p:grpSpPr bwMode="auto">
                <a:xfrm>
                  <a:off x="794" y="3209"/>
                  <a:ext cx="325" cy="154"/>
                  <a:chOff x="844" y="3337"/>
                  <a:chExt cx="325" cy="154"/>
                </a:xfrm>
              </p:grpSpPr>
              <p:sp>
                <p:nvSpPr>
                  <p:cNvPr id="93343" name="Rectangle 395"/>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44" name="Text Box 396"/>
                  <p:cNvSpPr txBox="1">
                    <a:spLocks noChangeArrowheads="1"/>
                  </p:cNvSpPr>
                  <p:nvPr/>
                </p:nvSpPr>
                <p:spPr bwMode="auto">
                  <a:xfrm>
                    <a:off x="844" y="3337"/>
                    <a:ext cx="32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HTTP</a:t>
                    </a:r>
                  </a:p>
                </p:txBody>
              </p:sp>
            </p:grpSp>
            <p:sp>
              <p:nvSpPr>
                <p:cNvPr id="93341" name="Rectangle 397"/>
                <p:cNvSpPr>
                  <a:spLocks noChangeArrowheads="1"/>
                </p:cNvSpPr>
                <p:nvPr/>
              </p:nvSpPr>
              <p:spPr bwMode="auto">
                <a:xfrm>
                  <a:off x="750" y="3244"/>
                  <a:ext cx="88" cy="8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42" name="Rectangle 398"/>
                <p:cNvSpPr>
                  <a:spLocks noChangeArrowheads="1"/>
                </p:cNvSpPr>
                <p:nvPr/>
              </p:nvSpPr>
              <p:spPr bwMode="auto">
                <a:xfrm>
                  <a:off x="740" y="3238"/>
                  <a:ext cx="354" cy="9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5602" name="Group 399"/>
              <p:cNvGrpSpPr>
                <a:grpSpLocks/>
              </p:cNvGrpSpPr>
              <p:nvPr/>
            </p:nvGrpSpPr>
            <p:grpSpPr bwMode="auto">
              <a:xfrm>
                <a:off x="386" y="1118"/>
                <a:ext cx="379" cy="154"/>
                <a:chOff x="836" y="3305"/>
                <a:chExt cx="379" cy="154"/>
              </a:xfrm>
            </p:grpSpPr>
            <p:grpSp>
              <p:nvGrpSpPr>
                <p:cNvPr id="105620" name="Group 400"/>
                <p:cNvGrpSpPr>
                  <a:grpSpLocks/>
                </p:cNvGrpSpPr>
                <p:nvPr/>
              </p:nvGrpSpPr>
              <p:grpSpPr bwMode="auto">
                <a:xfrm>
                  <a:off x="890" y="3305"/>
                  <a:ext cx="325" cy="154"/>
                  <a:chOff x="844" y="3337"/>
                  <a:chExt cx="325" cy="154"/>
                </a:xfrm>
              </p:grpSpPr>
              <p:sp>
                <p:nvSpPr>
                  <p:cNvPr id="93338" name="Rectangle 401"/>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39" name="Text Box 402"/>
                  <p:cNvSpPr txBox="1">
                    <a:spLocks noChangeArrowheads="1"/>
                  </p:cNvSpPr>
                  <p:nvPr/>
                </p:nvSpPr>
                <p:spPr bwMode="auto">
                  <a:xfrm>
                    <a:off x="844" y="3337"/>
                    <a:ext cx="32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HTTP</a:t>
                    </a:r>
                  </a:p>
                </p:txBody>
              </p:sp>
            </p:grpSp>
            <p:grpSp>
              <p:nvGrpSpPr>
                <p:cNvPr id="105621" name="Group 403"/>
                <p:cNvGrpSpPr>
                  <a:grpSpLocks/>
                </p:cNvGrpSpPr>
                <p:nvPr/>
              </p:nvGrpSpPr>
              <p:grpSpPr bwMode="auto">
                <a:xfrm>
                  <a:off x="836" y="3334"/>
                  <a:ext cx="354" cy="94"/>
                  <a:chOff x="836" y="3334"/>
                  <a:chExt cx="354" cy="94"/>
                </a:xfrm>
              </p:grpSpPr>
              <p:sp>
                <p:nvSpPr>
                  <p:cNvPr id="93336" name="Rectangle 404"/>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37" name="Rectangle 405"/>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grpSp>
            <p:nvGrpSpPr>
              <p:cNvPr id="105603" name="Group 406"/>
              <p:cNvGrpSpPr>
                <a:grpSpLocks/>
              </p:cNvGrpSpPr>
              <p:nvPr/>
            </p:nvGrpSpPr>
            <p:grpSpPr bwMode="auto">
              <a:xfrm>
                <a:off x="273" y="1138"/>
                <a:ext cx="480" cy="112"/>
                <a:chOff x="627" y="3377"/>
                <a:chExt cx="480" cy="112"/>
              </a:xfrm>
            </p:grpSpPr>
            <p:sp>
              <p:nvSpPr>
                <p:cNvPr id="93332" name="Rectangle 407"/>
                <p:cNvSpPr>
                  <a:spLocks noChangeArrowheads="1"/>
                </p:cNvSpPr>
                <p:nvPr/>
              </p:nvSpPr>
              <p:spPr bwMode="auto">
                <a:xfrm>
                  <a:off x="636" y="3388"/>
                  <a:ext cx="96" cy="9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33" name="Rectangle 408"/>
                <p:cNvSpPr>
                  <a:spLocks noChangeArrowheads="1"/>
                </p:cNvSpPr>
                <p:nvPr/>
              </p:nvSpPr>
              <p:spPr bwMode="auto">
                <a:xfrm>
                  <a:off x="627" y="3377"/>
                  <a:ext cx="480" cy="11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5604" name="Group 409"/>
              <p:cNvGrpSpPr>
                <a:grpSpLocks/>
              </p:cNvGrpSpPr>
              <p:nvPr/>
            </p:nvGrpSpPr>
            <p:grpSpPr bwMode="auto">
              <a:xfrm>
                <a:off x="152" y="1285"/>
                <a:ext cx="681" cy="154"/>
                <a:chOff x="504" y="3523"/>
                <a:chExt cx="681" cy="154"/>
              </a:xfrm>
            </p:grpSpPr>
            <p:grpSp>
              <p:nvGrpSpPr>
                <p:cNvPr id="105605" name="Group 410"/>
                <p:cNvGrpSpPr>
                  <a:grpSpLocks/>
                </p:cNvGrpSpPr>
                <p:nvPr/>
              </p:nvGrpSpPr>
              <p:grpSpPr bwMode="auto">
                <a:xfrm>
                  <a:off x="623" y="3523"/>
                  <a:ext cx="492" cy="154"/>
                  <a:chOff x="723" y="3453"/>
                  <a:chExt cx="492" cy="154"/>
                </a:xfrm>
              </p:grpSpPr>
              <p:grpSp>
                <p:nvGrpSpPr>
                  <p:cNvPr id="105609" name="Group 411"/>
                  <p:cNvGrpSpPr>
                    <a:grpSpLocks/>
                  </p:cNvGrpSpPr>
                  <p:nvPr/>
                </p:nvGrpSpPr>
                <p:grpSpPr bwMode="auto">
                  <a:xfrm>
                    <a:off x="836" y="3453"/>
                    <a:ext cx="379" cy="154"/>
                    <a:chOff x="836" y="3305"/>
                    <a:chExt cx="379" cy="154"/>
                  </a:xfrm>
                </p:grpSpPr>
                <p:grpSp>
                  <p:nvGrpSpPr>
                    <p:cNvPr id="105612" name="Group 412"/>
                    <p:cNvGrpSpPr>
                      <a:grpSpLocks/>
                    </p:cNvGrpSpPr>
                    <p:nvPr/>
                  </p:nvGrpSpPr>
                  <p:grpSpPr bwMode="auto">
                    <a:xfrm>
                      <a:off x="890" y="3305"/>
                      <a:ext cx="325" cy="154"/>
                      <a:chOff x="844" y="3337"/>
                      <a:chExt cx="325" cy="154"/>
                    </a:xfrm>
                  </p:grpSpPr>
                  <p:sp>
                    <p:nvSpPr>
                      <p:cNvPr id="93330" name="Rectangle 413"/>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31" name="Text Box 414"/>
                      <p:cNvSpPr txBox="1">
                        <a:spLocks noChangeArrowheads="1"/>
                      </p:cNvSpPr>
                      <p:nvPr/>
                    </p:nvSpPr>
                    <p:spPr bwMode="auto">
                      <a:xfrm>
                        <a:off x="844" y="3337"/>
                        <a:ext cx="32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HTTP</a:t>
                        </a:r>
                      </a:p>
                    </p:txBody>
                  </p:sp>
                </p:grpSp>
                <p:grpSp>
                  <p:nvGrpSpPr>
                    <p:cNvPr id="105613" name="Group 415"/>
                    <p:cNvGrpSpPr>
                      <a:grpSpLocks/>
                    </p:cNvGrpSpPr>
                    <p:nvPr/>
                  </p:nvGrpSpPr>
                  <p:grpSpPr bwMode="auto">
                    <a:xfrm>
                      <a:off x="836" y="3334"/>
                      <a:ext cx="354" cy="94"/>
                      <a:chOff x="836" y="3334"/>
                      <a:chExt cx="354" cy="94"/>
                    </a:xfrm>
                  </p:grpSpPr>
                  <p:sp>
                    <p:nvSpPr>
                      <p:cNvPr id="93328" name="Rectangle 416"/>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29" name="Rectangle 417"/>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sp>
                <p:nvSpPr>
                  <p:cNvPr id="93324" name="Rectangle 418"/>
                  <p:cNvSpPr>
                    <a:spLocks noChangeArrowheads="1"/>
                  </p:cNvSpPr>
                  <p:nvPr/>
                </p:nvSpPr>
                <p:spPr bwMode="auto">
                  <a:xfrm>
                    <a:off x="732" y="3484"/>
                    <a:ext cx="96" cy="9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25" name="Rectangle 419"/>
                  <p:cNvSpPr>
                    <a:spLocks noChangeArrowheads="1"/>
                  </p:cNvSpPr>
                  <p:nvPr/>
                </p:nvSpPr>
                <p:spPr bwMode="auto">
                  <a:xfrm>
                    <a:off x="723" y="3473"/>
                    <a:ext cx="480" cy="11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3320" name="Rectangle 420"/>
                <p:cNvSpPr>
                  <a:spLocks noChangeArrowheads="1"/>
                </p:cNvSpPr>
                <p:nvPr/>
              </p:nvSpPr>
              <p:spPr bwMode="auto">
                <a:xfrm>
                  <a:off x="517" y="3545"/>
                  <a:ext cx="94" cy="10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21" name="Rectangle 421"/>
                <p:cNvSpPr>
                  <a:spLocks noChangeArrowheads="1"/>
                </p:cNvSpPr>
                <p:nvPr/>
              </p:nvSpPr>
              <p:spPr bwMode="auto">
                <a:xfrm>
                  <a:off x="1115" y="3544"/>
                  <a:ext cx="60" cy="10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22" name="Rectangle 422"/>
                <p:cNvSpPr>
                  <a:spLocks noChangeArrowheads="1"/>
                </p:cNvSpPr>
                <p:nvPr/>
              </p:nvSpPr>
              <p:spPr bwMode="auto">
                <a:xfrm>
                  <a:off x="504" y="3529"/>
                  <a:ext cx="681"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grpSp>
          <p:nvGrpSpPr>
            <p:cNvPr id="105598" name="Group 423"/>
            <p:cNvGrpSpPr>
              <a:grpSpLocks/>
            </p:cNvGrpSpPr>
            <p:nvPr/>
          </p:nvGrpSpPr>
          <p:grpSpPr bwMode="auto">
            <a:xfrm>
              <a:off x="2517" y="3555"/>
              <a:ext cx="325" cy="154"/>
              <a:chOff x="844" y="3337"/>
              <a:chExt cx="325" cy="154"/>
            </a:xfrm>
          </p:grpSpPr>
          <p:sp>
            <p:nvSpPr>
              <p:cNvPr id="93313" name="Rectangle 424"/>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14" name="Text Box 425"/>
              <p:cNvSpPr txBox="1">
                <a:spLocks noChangeArrowheads="1"/>
              </p:cNvSpPr>
              <p:nvPr/>
            </p:nvSpPr>
            <p:spPr bwMode="auto">
              <a:xfrm>
                <a:off x="844" y="3337"/>
                <a:ext cx="32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HTTP</a:t>
                </a:r>
              </a:p>
            </p:txBody>
          </p:sp>
        </p:grpSp>
      </p:grpSp>
      <p:grpSp>
        <p:nvGrpSpPr>
          <p:cNvPr id="708061" name="Group 477"/>
          <p:cNvGrpSpPr>
            <a:grpSpLocks/>
          </p:cNvGrpSpPr>
          <p:nvPr/>
        </p:nvGrpSpPr>
        <p:grpSpPr bwMode="auto">
          <a:xfrm>
            <a:off x="76200" y="1119188"/>
            <a:ext cx="1081088" cy="1016000"/>
            <a:chOff x="2256" y="3531"/>
            <a:chExt cx="681" cy="640"/>
          </a:xfrm>
        </p:grpSpPr>
        <p:grpSp>
          <p:nvGrpSpPr>
            <p:cNvPr id="105564" name="Group 321"/>
            <p:cNvGrpSpPr>
              <a:grpSpLocks/>
            </p:cNvGrpSpPr>
            <p:nvPr/>
          </p:nvGrpSpPr>
          <p:grpSpPr bwMode="auto">
            <a:xfrm>
              <a:off x="2482" y="3684"/>
              <a:ext cx="379" cy="154"/>
              <a:chOff x="740" y="3209"/>
              <a:chExt cx="379" cy="154"/>
            </a:xfrm>
          </p:grpSpPr>
          <p:grpSp>
            <p:nvGrpSpPr>
              <p:cNvPr id="105592" name="Group 322"/>
              <p:cNvGrpSpPr>
                <a:grpSpLocks/>
              </p:cNvGrpSpPr>
              <p:nvPr/>
            </p:nvGrpSpPr>
            <p:grpSpPr bwMode="auto">
              <a:xfrm>
                <a:off x="794" y="3209"/>
                <a:ext cx="325" cy="154"/>
                <a:chOff x="844" y="3337"/>
                <a:chExt cx="325" cy="154"/>
              </a:xfrm>
            </p:grpSpPr>
            <p:sp>
              <p:nvSpPr>
                <p:cNvPr id="93309" name="Rectangle 323"/>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10" name="Text Box 324"/>
                <p:cNvSpPr txBox="1">
                  <a:spLocks noChangeArrowheads="1"/>
                </p:cNvSpPr>
                <p:nvPr/>
              </p:nvSpPr>
              <p:spPr bwMode="auto">
                <a:xfrm>
                  <a:off x="844" y="3337"/>
                  <a:ext cx="32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HTTP</a:t>
                  </a:r>
                </a:p>
              </p:txBody>
            </p:sp>
          </p:grpSp>
          <p:sp>
            <p:nvSpPr>
              <p:cNvPr id="93307" name="Rectangle 325"/>
              <p:cNvSpPr>
                <a:spLocks noChangeArrowheads="1"/>
              </p:cNvSpPr>
              <p:nvPr/>
            </p:nvSpPr>
            <p:spPr bwMode="auto">
              <a:xfrm>
                <a:off x="750" y="3244"/>
                <a:ext cx="88" cy="8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08" name="Rectangle 326"/>
              <p:cNvSpPr>
                <a:spLocks noChangeArrowheads="1"/>
              </p:cNvSpPr>
              <p:nvPr/>
            </p:nvSpPr>
            <p:spPr bwMode="auto">
              <a:xfrm>
                <a:off x="740" y="3238"/>
                <a:ext cx="354" cy="9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5565" name="Group 327"/>
            <p:cNvGrpSpPr>
              <a:grpSpLocks/>
            </p:cNvGrpSpPr>
            <p:nvPr/>
          </p:nvGrpSpPr>
          <p:grpSpPr bwMode="auto">
            <a:xfrm>
              <a:off x="2482" y="3844"/>
              <a:ext cx="379" cy="154"/>
              <a:chOff x="836" y="3305"/>
              <a:chExt cx="379" cy="154"/>
            </a:xfrm>
          </p:grpSpPr>
          <p:grpSp>
            <p:nvGrpSpPr>
              <p:cNvPr id="105586" name="Group 328"/>
              <p:cNvGrpSpPr>
                <a:grpSpLocks/>
              </p:cNvGrpSpPr>
              <p:nvPr/>
            </p:nvGrpSpPr>
            <p:grpSpPr bwMode="auto">
              <a:xfrm>
                <a:off x="890" y="3305"/>
                <a:ext cx="325" cy="154"/>
                <a:chOff x="844" y="3337"/>
                <a:chExt cx="325" cy="154"/>
              </a:xfrm>
            </p:grpSpPr>
            <p:sp>
              <p:nvSpPr>
                <p:cNvPr id="93304" name="Rectangle 329"/>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05" name="Text Box 330"/>
                <p:cNvSpPr txBox="1">
                  <a:spLocks noChangeArrowheads="1"/>
                </p:cNvSpPr>
                <p:nvPr/>
              </p:nvSpPr>
              <p:spPr bwMode="auto">
                <a:xfrm>
                  <a:off x="844" y="3337"/>
                  <a:ext cx="32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HTTP</a:t>
                  </a:r>
                </a:p>
              </p:txBody>
            </p:sp>
          </p:grpSp>
          <p:grpSp>
            <p:nvGrpSpPr>
              <p:cNvPr id="105587" name="Group 331"/>
              <p:cNvGrpSpPr>
                <a:grpSpLocks/>
              </p:cNvGrpSpPr>
              <p:nvPr/>
            </p:nvGrpSpPr>
            <p:grpSpPr bwMode="auto">
              <a:xfrm>
                <a:off x="836" y="3334"/>
                <a:ext cx="354" cy="94"/>
                <a:chOff x="836" y="3334"/>
                <a:chExt cx="354" cy="94"/>
              </a:xfrm>
            </p:grpSpPr>
            <p:sp>
              <p:nvSpPr>
                <p:cNvPr id="93302" name="Rectangle 332"/>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03" name="Rectangle 333"/>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grpSp>
          <p:nvGrpSpPr>
            <p:cNvPr id="105566" name="Group 334"/>
            <p:cNvGrpSpPr>
              <a:grpSpLocks/>
            </p:cNvGrpSpPr>
            <p:nvPr/>
          </p:nvGrpSpPr>
          <p:grpSpPr bwMode="auto">
            <a:xfrm>
              <a:off x="2369" y="3858"/>
              <a:ext cx="480" cy="112"/>
              <a:chOff x="627" y="3377"/>
              <a:chExt cx="480" cy="112"/>
            </a:xfrm>
          </p:grpSpPr>
          <p:sp>
            <p:nvSpPr>
              <p:cNvPr id="93298" name="Rectangle 335"/>
              <p:cNvSpPr>
                <a:spLocks noChangeArrowheads="1"/>
              </p:cNvSpPr>
              <p:nvPr/>
            </p:nvSpPr>
            <p:spPr bwMode="auto">
              <a:xfrm>
                <a:off x="636" y="3388"/>
                <a:ext cx="96" cy="9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299" name="Rectangle 336"/>
              <p:cNvSpPr>
                <a:spLocks noChangeArrowheads="1"/>
              </p:cNvSpPr>
              <p:nvPr/>
            </p:nvSpPr>
            <p:spPr bwMode="auto">
              <a:xfrm>
                <a:off x="627" y="3377"/>
                <a:ext cx="480" cy="11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5567" name="Group 360"/>
            <p:cNvGrpSpPr>
              <a:grpSpLocks/>
            </p:cNvGrpSpPr>
            <p:nvPr/>
          </p:nvGrpSpPr>
          <p:grpSpPr bwMode="auto">
            <a:xfrm>
              <a:off x="2534" y="3531"/>
              <a:ext cx="325" cy="154"/>
              <a:chOff x="844" y="3337"/>
              <a:chExt cx="325" cy="154"/>
            </a:xfrm>
          </p:grpSpPr>
          <p:sp>
            <p:nvSpPr>
              <p:cNvPr id="93296" name="Rectangle 361"/>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297" name="Text Box 362"/>
              <p:cNvSpPr txBox="1">
                <a:spLocks noChangeArrowheads="1"/>
              </p:cNvSpPr>
              <p:nvPr/>
            </p:nvSpPr>
            <p:spPr bwMode="auto">
              <a:xfrm>
                <a:off x="844" y="3337"/>
                <a:ext cx="32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HTTP</a:t>
                </a:r>
              </a:p>
            </p:txBody>
          </p:sp>
        </p:grpSp>
        <p:grpSp>
          <p:nvGrpSpPr>
            <p:cNvPr id="105568" name="Group 461"/>
            <p:cNvGrpSpPr>
              <a:grpSpLocks/>
            </p:cNvGrpSpPr>
            <p:nvPr/>
          </p:nvGrpSpPr>
          <p:grpSpPr bwMode="auto">
            <a:xfrm>
              <a:off x="2256" y="4017"/>
              <a:ext cx="681" cy="154"/>
              <a:chOff x="-341" y="3180"/>
              <a:chExt cx="681" cy="154"/>
            </a:xfrm>
          </p:grpSpPr>
          <p:sp>
            <p:nvSpPr>
              <p:cNvPr id="93283" name="Rectangle 457"/>
              <p:cNvSpPr>
                <a:spLocks noChangeArrowheads="1"/>
              </p:cNvSpPr>
              <p:nvPr/>
            </p:nvSpPr>
            <p:spPr bwMode="auto">
              <a:xfrm>
                <a:off x="-341" y="3186"/>
                <a:ext cx="681" cy="1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5570" name="Group 445"/>
              <p:cNvGrpSpPr>
                <a:grpSpLocks/>
              </p:cNvGrpSpPr>
              <p:nvPr/>
            </p:nvGrpSpPr>
            <p:grpSpPr bwMode="auto">
              <a:xfrm>
                <a:off x="-222" y="3180"/>
                <a:ext cx="492" cy="154"/>
                <a:chOff x="723" y="3453"/>
                <a:chExt cx="492" cy="154"/>
              </a:xfrm>
            </p:grpSpPr>
            <p:grpSp>
              <p:nvGrpSpPr>
                <p:cNvPr id="105573" name="Group 446"/>
                <p:cNvGrpSpPr>
                  <a:grpSpLocks/>
                </p:cNvGrpSpPr>
                <p:nvPr/>
              </p:nvGrpSpPr>
              <p:grpSpPr bwMode="auto">
                <a:xfrm>
                  <a:off x="836" y="3453"/>
                  <a:ext cx="379" cy="154"/>
                  <a:chOff x="836" y="3305"/>
                  <a:chExt cx="379" cy="154"/>
                </a:xfrm>
              </p:grpSpPr>
              <p:grpSp>
                <p:nvGrpSpPr>
                  <p:cNvPr id="105576" name="Group 447"/>
                  <p:cNvGrpSpPr>
                    <a:grpSpLocks/>
                  </p:cNvGrpSpPr>
                  <p:nvPr/>
                </p:nvGrpSpPr>
                <p:grpSpPr bwMode="auto">
                  <a:xfrm>
                    <a:off x="890" y="3305"/>
                    <a:ext cx="325" cy="154"/>
                    <a:chOff x="844" y="3337"/>
                    <a:chExt cx="325" cy="154"/>
                  </a:xfrm>
                </p:grpSpPr>
                <p:sp>
                  <p:nvSpPr>
                    <p:cNvPr id="93294" name="Rectangle 448"/>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295" name="Text Box 449"/>
                    <p:cNvSpPr txBox="1">
                      <a:spLocks noChangeArrowheads="1"/>
                    </p:cNvSpPr>
                    <p:nvPr/>
                  </p:nvSpPr>
                  <p:spPr bwMode="auto">
                    <a:xfrm>
                      <a:off x="844" y="3337"/>
                      <a:ext cx="32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HTTP</a:t>
                      </a:r>
                    </a:p>
                  </p:txBody>
                </p:sp>
              </p:grpSp>
              <p:grpSp>
                <p:nvGrpSpPr>
                  <p:cNvPr id="105577" name="Group 450"/>
                  <p:cNvGrpSpPr>
                    <a:grpSpLocks/>
                  </p:cNvGrpSpPr>
                  <p:nvPr/>
                </p:nvGrpSpPr>
                <p:grpSpPr bwMode="auto">
                  <a:xfrm>
                    <a:off x="836" y="3334"/>
                    <a:ext cx="354" cy="94"/>
                    <a:chOff x="836" y="3334"/>
                    <a:chExt cx="354" cy="94"/>
                  </a:xfrm>
                </p:grpSpPr>
                <p:sp>
                  <p:nvSpPr>
                    <p:cNvPr id="93292" name="Rectangle 451"/>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293" name="Rectangle 452"/>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sp>
              <p:nvSpPr>
                <p:cNvPr id="93288" name="Rectangle 453"/>
                <p:cNvSpPr>
                  <a:spLocks noChangeArrowheads="1"/>
                </p:cNvSpPr>
                <p:nvPr/>
              </p:nvSpPr>
              <p:spPr bwMode="auto">
                <a:xfrm>
                  <a:off x="732" y="3484"/>
                  <a:ext cx="96" cy="9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289" name="Rectangle 454"/>
                <p:cNvSpPr>
                  <a:spLocks noChangeArrowheads="1"/>
                </p:cNvSpPr>
                <p:nvPr/>
              </p:nvSpPr>
              <p:spPr bwMode="auto">
                <a:xfrm>
                  <a:off x="723" y="3473"/>
                  <a:ext cx="480" cy="11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3285" name="Rectangle 455"/>
              <p:cNvSpPr>
                <a:spLocks noChangeArrowheads="1"/>
              </p:cNvSpPr>
              <p:nvPr/>
            </p:nvSpPr>
            <p:spPr bwMode="auto">
              <a:xfrm>
                <a:off x="-328" y="3202"/>
                <a:ext cx="94" cy="10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286" name="Rectangle 456"/>
              <p:cNvSpPr>
                <a:spLocks noChangeArrowheads="1"/>
              </p:cNvSpPr>
              <p:nvPr/>
            </p:nvSpPr>
            <p:spPr bwMode="auto">
              <a:xfrm>
                <a:off x="270" y="3201"/>
                <a:ext cx="60" cy="10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grpSp>
        <p:nvGrpSpPr>
          <p:cNvPr id="708046" name="Group 462"/>
          <p:cNvGrpSpPr>
            <a:grpSpLocks/>
          </p:cNvGrpSpPr>
          <p:nvPr/>
        </p:nvGrpSpPr>
        <p:grpSpPr bwMode="auto">
          <a:xfrm>
            <a:off x="414338" y="4756150"/>
            <a:ext cx="1081087" cy="244475"/>
            <a:chOff x="-341" y="3180"/>
            <a:chExt cx="681" cy="154"/>
          </a:xfrm>
        </p:grpSpPr>
        <p:sp>
          <p:nvSpPr>
            <p:cNvPr id="93265" name="Rectangle 463"/>
            <p:cNvSpPr>
              <a:spLocks noChangeArrowheads="1"/>
            </p:cNvSpPr>
            <p:nvPr/>
          </p:nvSpPr>
          <p:spPr bwMode="auto">
            <a:xfrm>
              <a:off x="-341" y="3186"/>
              <a:ext cx="681" cy="1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5552" name="Group 464"/>
            <p:cNvGrpSpPr>
              <a:grpSpLocks/>
            </p:cNvGrpSpPr>
            <p:nvPr/>
          </p:nvGrpSpPr>
          <p:grpSpPr bwMode="auto">
            <a:xfrm>
              <a:off x="-222" y="3180"/>
              <a:ext cx="492" cy="154"/>
              <a:chOff x="723" y="3453"/>
              <a:chExt cx="492" cy="154"/>
            </a:xfrm>
          </p:grpSpPr>
          <p:grpSp>
            <p:nvGrpSpPr>
              <p:cNvPr id="105555" name="Group 465"/>
              <p:cNvGrpSpPr>
                <a:grpSpLocks/>
              </p:cNvGrpSpPr>
              <p:nvPr/>
            </p:nvGrpSpPr>
            <p:grpSpPr bwMode="auto">
              <a:xfrm>
                <a:off x="836" y="3453"/>
                <a:ext cx="379" cy="154"/>
                <a:chOff x="836" y="3305"/>
                <a:chExt cx="379" cy="154"/>
              </a:xfrm>
            </p:grpSpPr>
            <p:grpSp>
              <p:nvGrpSpPr>
                <p:cNvPr id="105558" name="Group 466"/>
                <p:cNvGrpSpPr>
                  <a:grpSpLocks/>
                </p:cNvGrpSpPr>
                <p:nvPr/>
              </p:nvGrpSpPr>
              <p:grpSpPr bwMode="auto">
                <a:xfrm>
                  <a:off x="890" y="3305"/>
                  <a:ext cx="325" cy="154"/>
                  <a:chOff x="844" y="3337"/>
                  <a:chExt cx="325" cy="154"/>
                </a:xfrm>
              </p:grpSpPr>
              <p:sp>
                <p:nvSpPr>
                  <p:cNvPr id="93276" name="Rectangle 467"/>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277" name="Text Box 468"/>
                  <p:cNvSpPr txBox="1">
                    <a:spLocks noChangeArrowheads="1"/>
                  </p:cNvSpPr>
                  <p:nvPr/>
                </p:nvSpPr>
                <p:spPr bwMode="auto">
                  <a:xfrm>
                    <a:off x="844" y="3337"/>
                    <a:ext cx="32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HTTP</a:t>
                    </a:r>
                  </a:p>
                </p:txBody>
              </p:sp>
            </p:grpSp>
            <p:grpSp>
              <p:nvGrpSpPr>
                <p:cNvPr id="105559" name="Group 469"/>
                <p:cNvGrpSpPr>
                  <a:grpSpLocks/>
                </p:cNvGrpSpPr>
                <p:nvPr/>
              </p:nvGrpSpPr>
              <p:grpSpPr bwMode="auto">
                <a:xfrm>
                  <a:off x="836" y="3334"/>
                  <a:ext cx="354" cy="94"/>
                  <a:chOff x="836" y="3334"/>
                  <a:chExt cx="354" cy="94"/>
                </a:xfrm>
              </p:grpSpPr>
              <p:sp>
                <p:nvSpPr>
                  <p:cNvPr id="93274" name="Rectangle 470"/>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275" name="Rectangle 471"/>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sp>
            <p:nvSpPr>
              <p:cNvPr id="93270" name="Rectangle 472"/>
              <p:cNvSpPr>
                <a:spLocks noChangeArrowheads="1"/>
              </p:cNvSpPr>
              <p:nvPr/>
            </p:nvSpPr>
            <p:spPr bwMode="auto">
              <a:xfrm>
                <a:off x="732" y="3484"/>
                <a:ext cx="96" cy="9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271" name="Rectangle 473"/>
              <p:cNvSpPr>
                <a:spLocks noChangeArrowheads="1"/>
              </p:cNvSpPr>
              <p:nvPr/>
            </p:nvSpPr>
            <p:spPr bwMode="auto">
              <a:xfrm>
                <a:off x="723" y="3473"/>
                <a:ext cx="480" cy="11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3267" name="Rectangle 474"/>
            <p:cNvSpPr>
              <a:spLocks noChangeArrowheads="1"/>
            </p:cNvSpPr>
            <p:nvPr/>
          </p:nvSpPr>
          <p:spPr bwMode="auto">
            <a:xfrm>
              <a:off x="-328" y="3202"/>
              <a:ext cx="94" cy="10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268" name="Rectangle 475"/>
            <p:cNvSpPr>
              <a:spLocks noChangeArrowheads="1"/>
            </p:cNvSpPr>
            <p:nvPr/>
          </p:nvSpPr>
          <p:spPr bwMode="auto">
            <a:xfrm>
              <a:off x="270" y="3201"/>
              <a:ext cx="60" cy="10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pic>
        <p:nvPicPr>
          <p:cNvPr id="708062" name="Picture 47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6613" y="855663"/>
            <a:ext cx="1243012" cy="76835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708064" name="Rectangle 480"/>
          <p:cNvSpPr>
            <a:spLocks noChangeArrowheads="1"/>
          </p:cNvSpPr>
          <p:nvPr/>
        </p:nvSpPr>
        <p:spPr bwMode="auto">
          <a:xfrm>
            <a:off x="3436938" y="960438"/>
            <a:ext cx="3865562"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238125" indent="-238125">
              <a:lnSpc>
                <a:spcPct val="90000"/>
              </a:lnSpc>
              <a:spcBef>
                <a:spcPct val="20000"/>
              </a:spcBef>
              <a:buClr>
                <a:srgbClr val="000099"/>
              </a:buClr>
              <a:buSzPct val="100000"/>
              <a:buFont typeface="Wingdings" charset="2"/>
              <a:buChar char="§"/>
              <a:defRPr/>
            </a:pPr>
            <a:r>
              <a:rPr lang="en-US" sz="2000" dirty="0">
                <a:solidFill>
                  <a:srgbClr val="000000"/>
                </a:solidFill>
                <a:latin typeface="Gill Sans MT" charset="0"/>
                <a:ea typeface="MS PGothic" pitchFamily="34" charset="-128"/>
              </a:rPr>
              <a:t>web page </a:t>
            </a:r>
            <a:r>
              <a:rPr lang="en-US" sz="2000" dirty="0">
                <a:solidFill>
                  <a:srgbClr val="C00000"/>
                </a:solidFill>
                <a:latin typeface="Gill Sans MT" charset="0"/>
                <a:ea typeface="MS PGothic" pitchFamily="34" charset="-128"/>
              </a:rPr>
              <a:t>finally (!!!) </a:t>
            </a:r>
            <a:r>
              <a:rPr lang="en-US" sz="2000" dirty="0">
                <a:solidFill>
                  <a:srgbClr val="000000"/>
                </a:solidFill>
                <a:latin typeface="Gill Sans MT" charset="0"/>
                <a:ea typeface="MS PGothic" pitchFamily="34" charset="-128"/>
              </a:rPr>
              <a:t>displayed</a:t>
            </a:r>
          </a:p>
        </p:txBody>
      </p:sp>
      <p:grpSp>
        <p:nvGrpSpPr>
          <p:cNvPr id="105501" name="Group 248"/>
          <p:cNvGrpSpPr>
            <a:grpSpLocks/>
          </p:cNvGrpSpPr>
          <p:nvPr/>
        </p:nvGrpSpPr>
        <p:grpSpPr bwMode="auto">
          <a:xfrm>
            <a:off x="2470150" y="4932363"/>
            <a:ext cx="333375" cy="581025"/>
            <a:chOff x="4140" y="429"/>
            <a:chExt cx="1425" cy="2396"/>
          </a:xfrm>
        </p:grpSpPr>
        <p:sp>
          <p:nvSpPr>
            <p:cNvPr id="105519" name="Freeform 148"/>
            <p:cNvSpPr>
              <a:spLocks/>
            </p:cNvSpPr>
            <p:nvPr/>
          </p:nvSpPr>
          <p:spPr bwMode="auto">
            <a:xfrm>
              <a:off x="5268" y="433"/>
              <a:ext cx="283" cy="2286"/>
            </a:xfrm>
            <a:custGeom>
              <a:avLst/>
              <a:gdLst>
                <a:gd name="T0" fmla="*/ 4 w 354"/>
                <a:gd name="T1" fmla="*/ 0 h 2742"/>
                <a:gd name="T2" fmla="*/ 19 w 354"/>
                <a:gd name="T3" fmla="*/ 32 h 2742"/>
                <a:gd name="T4" fmla="*/ 19 w 354"/>
                <a:gd name="T5" fmla="*/ 246 h 2742"/>
                <a:gd name="T6" fmla="*/ 0 w 354"/>
                <a:gd name="T7" fmla="*/ 258 h 2742"/>
                <a:gd name="T8" fmla="*/ 4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34" name="Rectangle 149"/>
            <p:cNvSpPr>
              <a:spLocks noChangeArrowheads="1"/>
            </p:cNvSpPr>
            <p:nvPr/>
          </p:nvSpPr>
          <p:spPr bwMode="auto">
            <a:xfrm>
              <a:off x="4208" y="429"/>
              <a:ext cx="1045"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105521" name="Freeform 150"/>
            <p:cNvSpPr>
              <a:spLocks/>
            </p:cNvSpPr>
            <p:nvPr/>
          </p:nvSpPr>
          <p:spPr bwMode="auto">
            <a:xfrm>
              <a:off x="5321" y="570"/>
              <a:ext cx="169" cy="2115"/>
            </a:xfrm>
            <a:custGeom>
              <a:avLst/>
              <a:gdLst>
                <a:gd name="T0" fmla="*/ 2 w 211"/>
                <a:gd name="T1" fmla="*/ 0 h 2537"/>
                <a:gd name="T2" fmla="*/ 11 w 211"/>
                <a:gd name="T3" fmla="*/ 21 h 2537"/>
                <a:gd name="T4" fmla="*/ 2 w 211"/>
                <a:gd name="T5" fmla="*/ 23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22" name="Freeform 151"/>
            <p:cNvSpPr>
              <a:spLocks/>
            </p:cNvSpPr>
            <p:nvPr/>
          </p:nvSpPr>
          <p:spPr bwMode="auto">
            <a:xfrm>
              <a:off x="5284" y="1640"/>
              <a:ext cx="263" cy="189"/>
            </a:xfrm>
            <a:custGeom>
              <a:avLst/>
              <a:gdLst>
                <a:gd name="T0" fmla="*/ 2 w 328"/>
                <a:gd name="T1" fmla="*/ 0 h 226"/>
                <a:gd name="T2" fmla="*/ 18 w 328"/>
                <a:gd name="T3" fmla="*/ 13 h 226"/>
                <a:gd name="T4" fmla="*/ 18 w 328"/>
                <a:gd name="T5" fmla="*/ 23 h 226"/>
                <a:gd name="T6" fmla="*/ 0 w 328"/>
                <a:gd name="T7" fmla="*/ 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37" name="Rectangle 152"/>
            <p:cNvSpPr>
              <a:spLocks noChangeArrowheads="1"/>
            </p:cNvSpPr>
            <p:nvPr/>
          </p:nvSpPr>
          <p:spPr bwMode="auto">
            <a:xfrm>
              <a:off x="4215" y="691"/>
              <a:ext cx="590" cy="5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5524" name="Group 153"/>
            <p:cNvGrpSpPr>
              <a:grpSpLocks/>
            </p:cNvGrpSpPr>
            <p:nvPr/>
          </p:nvGrpSpPr>
          <p:grpSpPr bwMode="auto">
            <a:xfrm>
              <a:off x="4749" y="668"/>
              <a:ext cx="581" cy="145"/>
              <a:chOff x="614" y="2568"/>
              <a:chExt cx="725" cy="139"/>
            </a:xfrm>
          </p:grpSpPr>
          <p:sp>
            <p:nvSpPr>
              <p:cNvPr id="93263" name="AutoShape 154"/>
              <p:cNvSpPr>
                <a:spLocks noChangeArrowheads="1"/>
              </p:cNvSpPr>
              <p:nvPr/>
            </p:nvSpPr>
            <p:spPr bwMode="auto">
              <a:xfrm>
                <a:off x="616" y="2571"/>
                <a:ext cx="720" cy="138"/>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264" name="AutoShape 155"/>
              <p:cNvSpPr>
                <a:spLocks noChangeArrowheads="1"/>
              </p:cNvSpPr>
              <p:nvPr/>
            </p:nvSpPr>
            <p:spPr bwMode="auto">
              <a:xfrm>
                <a:off x="633" y="2590"/>
                <a:ext cx="686" cy="10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3239" name="Rectangle 156"/>
            <p:cNvSpPr>
              <a:spLocks noChangeArrowheads="1"/>
            </p:cNvSpPr>
            <p:nvPr/>
          </p:nvSpPr>
          <p:spPr bwMode="auto">
            <a:xfrm>
              <a:off x="4221" y="1018"/>
              <a:ext cx="597" cy="4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5526" name="Group 157"/>
            <p:cNvGrpSpPr>
              <a:grpSpLocks/>
            </p:cNvGrpSpPr>
            <p:nvPr/>
          </p:nvGrpSpPr>
          <p:grpSpPr bwMode="auto">
            <a:xfrm>
              <a:off x="4747" y="994"/>
              <a:ext cx="581" cy="134"/>
              <a:chOff x="614" y="2568"/>
              <a:chExt cx="725" cy="139"/>
            </a:xfrm>
          </p:grpSpPr>
          <p:sp>
            <p:nvSpPr>
              <p:cNvPr id="93261" name="AutoShape 158"/>
              <p:cNvSpPr>
                <a:spLocks noChangeArrowheads="1"/>
              </p:cNvSpPr>
              <p:nvPr/>
            </p:nvSpPr>
            <p:spPr bwMode="auto">
              <a:xfrm>
                <a:off x="610" y="2566"/>
                <a:ext cx="728" cy="143"/>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262" name="AutoShape 159"/>
              <p:cNvSpPr>
                <a:spLocks noChangeArrowheads="1"/>
              </p:cNvSpPr>
              <p:nvPr/>
            </p:nvSpPr>
            <p:spPr bwMode="auto">
              <a:xfrm>
                <a:off x="627" y="2580"/>
                <a:ext cx="694"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3241" name="Rectangle 160"/>
            <p:cNvSpPr>
              <a:spLocks noChangeArrowheads="1"/>
            </p:cNvSpPr>
            <p:nvPr/>
          </p:nvSpPr>
          <p:spPr bwMode="auto">
            <a:xfrm>
              <a:off x="4215" y="1359"/>
              <a:ext cx="597" cy="4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242" name="Rectangle 161"/>
            <p:cNvSpPr>
              <a:spLocks noChangeArrowheads="1"/>
            </p:cNvSpPr>
            <p:nvPr/>
          </p:nvSpPr>
          <p:spPr bwMode="auto">
            <a:xfrm>
              <a:off x="4228" y="1653"/>
              <a:ext cx="597" cy="4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5529" name="Group 162"/>
            <p:cNvGrpSpPr>
              <a:grpSpLocks/>
            </p:cNvGrpSpPr>
            <p:nvPr/>
          </p:nvGrpSpPr>
          <p:grpSpPr bwMode="auto">
            <a:xfrm>
              <a:off x="4735" y="1627"/>
              <a:ext cx="582" cy="151"/>
              <a:chOff x="614" y="2568"/>
              <a:chExt cx="725" cy="139"/>
            </a:xfrm>
          </p:grpSpPr>
          <p:sp>
            <p:nvSpPr>
              <p:cNvPr id="93259" name="AutoShape 163"/>
              <p:cNvSpPr>
                <a:spLocks noChangeArrowheads="1"/>
              </p:cNvSpPr>
              <p:nvPr/>
            </p:nvSpPr>
            <p:spPr bwMode="auto">
              <a:xfrm>
                <a:off x="617" y="2568"/>
                <a:ext cx="719" cy="139"/>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260" name="AutoShape 164"/>
              <p:cNvSpPr>
                <a:spLocks noChangeArrowheads="1"/>
              </p:cNvSpPr>
              <p:nvPr/>
            </p:nvSpPr>
            <p:spPr bwMode="auto">
              <a:xfrm>
                <a:off x="634" y="2586"/>
                <a:ext cx="685"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105530" name="Freeform 165"/>
            <p:cNvSpPr>
              <a:spLocks/>
            </p:cNvSpPr>
            <p:nvPr/>
          </p:nvSpPr>
          <p:spPr bwMode="auto">
            <a:xfrm>
              <a:off x="5288" y="1354"/>
              <a:ext cx="263" cy="188"/>
            </a:xfrm>
            <a:custGeom>
              <a:avLst/>
              <a:gdLst>
                <a:gd name="T0" fmla="*/ 2 w 328"/>
                <a:gd name="T1" fmla="*/ 0 h 226"/>
                <a:gd name="T2" fmla="*/ 18 w 328"/>
                <a:gd name="T3" fmla="*/ 12 h 226"/>
                <a:gd name="T4" fmla="*/ 18 w 328"/>
                <a:gd name="T5" fmla="*/ 21 h 226"/>
                <a:gd name="T6" fmla="*/ 0 w 328"/>
                <a:gd name="T7" fmla="*/ 8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5531" name="Group 166"/>
            <p:cNvGrpSpPr>
              <a:grpSpLocks/>
            </p:cNvGrpSpPr>
            <p:nvPr/>
          </p:nvGrpSpPr>
          <p:grpSpPr bwMode="auto">
            <a:xfrm>
              <a:off x="4739" y="1327"/>
              <a:ext cx="582" cy="139"/>
              <a:chOff x="614" y="2568"/>
              <a:chExt cx="725" cy="139"/>
            </a:xfrm>
          </p:grpSpPr>
          <p:sp>
            <p:nvSpPr>
              <p:cNvPr id="93257" name="AutoShape 167"/>
              <p:cNvSpPr>
                <a:spLocks noChangeArrowheads="1"/>
              </p:cNvSpPr>
              <p:nvPr/>
            </p:nvSpPr>
            <p:spPr bwMode="auto">
              <a:xfrm>
                <a:off x="612" y="2567"/>
                <a:ext cx="727" cy="137"/>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258" name="AutoShape 168"/>
              <p:cNvSpPr>
                <a:spLocks noChangeArrowheads="1"/>
              </p:cNvSpPr>
              <p:nvPr/>
            </p:nvSpPr>
            <p:spPr bwMode="auto">
              <a:xfrm>
                <a:off x="629" y="2580"/>
                <a:ext cx="693"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3246" name="Rectangle 169"/>
            <p:cNvSpPr>
              <a:spLocks noChangeArrowheads="1"/>
            </p:cNvSpPr>
            <p:nvPr/>
          </p:nvSpPr>
          <p:spPr bwMode="auto">
            <a:xfrm>
              <a:off x="5253"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105533" name="Freeform 170"/>
            <p:cNvSpPr>
              <a:spLocks/>
            </p:cNvSpPr>
            <p:nvPr/>
          </p:nvSpPr>
          <p:spPr bwMode="auto">
            <a:xfrm>
              <a:off x="5312" y="1007"/>
              <a:ext cx="237" cy="213"/>
            </a:xfrm>
            <a:custGeom>
              <a:avLst/>
              <a:gdLst>
                <a:gd name="T0" fmla="*/ 2 w 296"/>
                <a:gd name="T1" fmla="*/ 0 h 256"/>
                <a:gd name="T2" fmla="*/ 17 w 296"/>
                <a:gd name="T3" fmla="*/ 12 h 256"/>
                <a:gd name="T4" fmla="*/ 17 w 296"/>
                <a:gd name="T5" fmla="*/ 23 h 256"/>
                <a:gd name="T6" fmla="*/ 0 w 296"/>
                <a:gd name="T7" fmla="*/ 8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34" name="Freeform 171"/>
            <p:cNvSpPr>
              <a:spLocks/>
            </p:cNvSpPr>
            <p:nvPr/>
          </p:nvSpPr>
          <p:spPr bwMode="auto">
            <a:xfrm>
              <a:off x="5315" y="680"/>
              <a:ext cx="244" cy="240"/>
            </a:xfrm>
            <a:custGeom>
              <a:avLst/>
              <a:gdLst>
                <a:gd name="T0" fmla="*/ 0 w 304"/>
                <a:gd name="T1" fmla="*/ 0 h 288"/>
                <a:gd name="T2" fmla="*/ 18 w 304"/>
                <a:gd name="T3" fmla="*/ 16 h 288"/>
                <a:gd name="T4" fmla="*/ 16 w 304"/>
                <a:gd name="T5" fmla="*/ 28 h 288"/>
                <a:gd name="T6" fmla="*/ 2 w 304"/>
                <a:gd name="T7" fmla="*/ 1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49" name="Oval 172"/>
            <p:cNvSpPr>
              <a:spLocks noChangeArrowheads="1"/>
            </p:cNvSpPr>
            <p:nvPr/>
          </p:nvSpPr>
          <p:spPr bwMode="auto">
            <a:xfrm>
              <a:off x="5518" y="2609"/>
              <a:ext cx="47" cy="9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105536" name="Freeform 173"/>
            <p:cNvSpPr>
              <a:spLocks/>
            </p:cNvSpPr>
            <p:nvPr/>
          </p:nvSpPr>
          <p:spPr bwMode="auto">
            <a:xfrm>
              <a:off x="5302" y="2614"/>
              <a:ext cx="245" cy="200"/>
            </a:xfrm>
            <a:custGeom>
              <a:avLst/>
              <a:gdLst>
                <a:gd name="T0" fmla="*/ 0 w 306"/>
                <a:gd name="T1" fmla="*/ 11 h 240"/>
                <a:gd name="T2" fmla="*/ 2 w 306"/>
                <a:gd name="T3" fmla="*/ 23 h 240"/>
                <a:gd name="T4" fmla="*/ 18 w 306"/>
                <a:gd name="T5" fmla="*/ 11 h 240"/>
                <a:gd name="T6" fmla="*/ 17 w 306"/>
                <a:gd name="T7" fmla="*/ 0 h 240"/>
                <a:gd name="T8" fmla="*/ 0 w 306"/>
                <a:gd name="T9" fmla="*/ 1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51" name="AutoShape 174"/>
            <p:cNvSpPr>
              <a:spLocks noChangeArrowheads="1"/>
            </p:cNvSpPr>
            <p:nvPr/>
          </p:nvSpPr>
          <p:spPr bwMode="auto">
            <a:xfrm>
              <a:off x="4140" y="2681"/>
              <a:ext cx="1201"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252" name="AutoShape 175"/>
            <p:cNvSpPr>
              <a:spLocks noChangeArrowheads="1"/>
            </p:cNvSpPr>
            <p:nvPr/>
          </p:nvSpPr>
          <p:spPr bwMode="auto">
            <a:xfrm>
              <a:off x="4208" y="2714"/>
              <a:ext cx="1065"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253" name="Oval 176"/>
            <p:cNvSpPr>
              <a:spLocks noChangeArrowheads="1"/>
            </p:cNvSpPr>
            <p:nvPr/>
          </p:nvSpPr>
          <p:spPr bwMode="auto">
            <a:xfrm>
              <a:off x="4310" y="2380"/>
              <a:ext cx="156" cy="144"/>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254" name="Oval 177"/>
            <p:cNvSpPr>
              <a:spLocks noChangeArrowheads="1"/>
            </p:cNvSpPr>
            <p:nvPr/>
          </p:nvSpPr>
          <p:spPr bwMode="auto">
            <a:xfrm>
              <a:off x="4486" y="2386"/>
              <a:ext cx="163" cy="137"/>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FF0000"/>
                </a:solidFill>
                <a:latin typeface="Times New Roman" pitchFamily="18" charset="0"/>
                <a:ea typeface="MS PGothic" pitchFamily="34" charset="-128"/>
              </a:endParaRPr>
            </a:p>
          </p:txBody>
        </p:sp>
        <p:sp>
          <p:nvSpPr>
            <p:cNvPr id="93255" name="Oval 178"/>
            <p:cNvSpPr>
              <a:spLocks noChangeArrowheads="1"/>
            </p:cNvSpPr>
            <p:nvPr/>
          </p:nvSpPr>
          <p:spPr bwMode="auto">
            <a:xfrm>
              <a:off x="4663" y="2380"/>
              <a:ext cx="156" cy="144"/>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256" name="Rectangle 179"/>
            <p:cNvSpPr>
              <a:spLocks noChangeArrowheads="1"/>
            </p:cNvSpPr>
            <p:nvPr/>
          </p:nvSpPr>
          <p:spPr bwMode="auto">
            <a:xfrm>
              <a:off x="5063" y="1836"/>
              <a:ext cx="81" cy="759"/>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5502" name="Group 110"/>
          <p:cNvGrpSpPr>
            <a:grpSpLocks/>
          </p:cNvGrpSpPr>
          <p:nvPr/>
        </p:nvGrpSpPr>
        <p:grpSpPr bwMode="auto">
          <a:xfrm>
            <a:off x="5213350" y="2041525"/>
            <a:ext cx="757238" cy="379413"/>
            <a:chOff x="2466" y="2026"/>
            <a:chExt cx="477" cy="282"/>
          </a:xfrm>
        </p:grpSpPr>
        <p:sp>
          <p:nvSpPr>
            <p:cNvPr id="105505" name="Oval 111"/>
            <p:cNvSpPr>
              <a:spLocks noChangeArrowheads="1"/>
            </p:cNvSpPr>
            <p:nvPr/>
          </p:nvSpPr>
          <p:spPr bwMode="auto">
            <a:xfrm>
              <a:off x="2466" y="2168"/>
              <a:ext cx="476" cy="14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105506" name="Line 112"/>
            <p:cNvSpPr>
              <a:spLocks noChangeShapeType="1"/>
            </p:cNvSpPr>
            <p:nvPr/>
          </p:nvSpPr>
          <p:spPr bwMode="auto">
            <a:xfrm>
              <a:off x="2470" y="2125"/>
              <a:ext cx="1" cy="8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507" name="Rectangle 113"/>
            <p:cNvSpPr>
              <a:spLocks noChangeArrowheads="1"/>
            </p:cNvSpPr>
            <p:nvPr/>
          </p:nvSpPr>
          <p:spPr bwMode="auto">
            <a:xfrm>
              <a:off x="2470" y="2125"/>
              <a:ext cx="472" cy="111"/>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solidFill>
                  <a:srgbClr val="000000"/>
                </a:solidFill>
                <a:latin typeface="Times New Roman" charset="0"/>
              </a:endParaRPr>
            </a:p>
          </p:txBody>
        </p:sp>
        <p:sp>
          <p:nvSpPr>
            <p:cNvPr id="105508" name="Oval 114"/>
            <p:cNvSpPr>
              <a:spLocks noChangeArrowheads="1"/>
            </p:cNvSpPr>
            <p:nvPr/>
          </p:nvSpPr>
          <p:spPr bwMode="auto">
            <a:xfrm>
              <a:off x="2466" y="2026"/>
              <a:ext cx="476" cy="16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grpSp>
          <p:nvGrpSpPr>
            <p:cNvPr id="105509" name="Group 115"/>
            <p:cNvGrpSpPr>
              <a:grpSpLocks/>
            </p:cNvGrpSpPr>
            <p:nvPr/>
          </p:nvGrpSpPr>
          <p:grpSpPr bwMode="auto">
            <a:xfrm>
              <a:off x="2581" y="2061"/>
              <a:ext cx="236" cy="94"/>
              <a:chOff x="2848" y="848"/>
              <a:chExt cx="140" cy="98"/>
            </a:xfrm>
          </p:grpSpPr>
          <p:sp>
            <p:nvSpPr>
              <p:cNvPr id="105516" name="Line 116"/>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517" name="Line 117"/>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518" name="Line 118"/>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5510" name="Group 119"/>
            <p:cNvGrpSpPr>
              <a:grpSpLocks/>
            </p:cNvGrpSpPr>
            <p:nvPr/>
          </p:nvGrpSpPr>
          <p:grpSpPr bwMode="auto">
            <a:xfrm flipV="1">
              <a:off x="2581" y="2060"/>
              <a:ext cx="236" cy="94"/>
              <a:chOff x="2848" y="848"/>
              <a:chExt cx="140" cy="98"/>
            </a:xfrm>
          </p:grpSpPr>
          <p:sp>
            <p:nvSpPr>
              <p:cNvPr id="105513" name="Line 120"/>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514" name="Line 121"/>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515" name="Line 122"/>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05511" name="Line 123"/>
            <p:cNvSpPr>
              <a:spLocks noChangeShapeType="1"/>
            </p:cNvSpPr>
            <p:nvPr/>
          </p:nvSpPr>
          <p:spPr bwMode="auto">
            <a:xfrm flipH="1">
              <a:off x="2942" y="2109"/>
              <a:ext cx="1" cy="12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512" name="Line 124"/>
            <p:cNvSpPr>
              <a:spLocks noChangeShapeType="1"/>
            </p:cNvSpPr>
            <p:nvPr/>
          </p:nvSpPr>
          <p:spPr bwMode="auto">
            <a:xfrm flipH="1">
              <a:off x="2466" y="2117"/>
              <a:ext cx="1" cy="12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 name="灯片编号占位符 2"/>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2E7E5796-616D-954C-9EEE-10789DBF1B79}" type="slidenum">
              <a:rPr lang="en-US" altLang="en-US" sz="1200" smtClean="0">
                <a:latin typeface="Comic Sans MS" charset="0"/>
              </a:rPr>
              <a:pPr>
                <a:defRPr/>
              </a:pPr>
              <a:t>47</a:t>
            </a:fld>
            <a:endParaRPr lang="en-US" altLang="en-US" sz="1200">
              <a:latin typeface="Comic Sans MS" charset="0"/>
            </a:endParaRPr>
          </a:p>
        </p:txBody>
      </p:sp>
      <p:sp>
        <p:nvSpPr>
          <p:cNvPr id="308" name="Footer Placeholder 5"/>
          <p:cNvSpPr>
            <a:spLocks noGrp="1"/>
          </p:cNvSpPr>
          <p:nvPr>
            <p:ph type="ftr" sz="quarter" idx="11"/>
          </p:nvPr>
        </p:nvSpPr>
        <p:spPr>
          <a:xfrm>
            <a:off x="2767013" y="6388100"/>
            <a:ext cx="2971800" cy="457200"/>
          </a:xfrm>
        </p:spPr>
        <p:txBody>
          <a:bodyPr/>
          <a:lstStyle/>
          <a:p>
            <a:pPr>
              <a:defRPr/>
            </a:pPr>
            <a:r>
              <a:rPr lang="en-US" dirty="0"/>
              <a:t>CSci4211:          Data Link Layer: Part 1</a:t>
            </a:r>
          </a:p>
        </p:txBody>
      </p:sp>
    </p:spTree>
    <p:extLst>
      <p:ext uri="{BB962C8B-B14F-4D97-AF65-F5344CB8AC3E}">
        <p14:creationId xmlns:p14="http://schemas.microsoft.com/office/powerpoint/2010/main" val="19246093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07941"/>
                                        </p:tgtEl>
                                        <p:attrNameLst>
                                          <p:attrName>style.visibility</p:attrName>
                                        </p:attrNameLst>
                                      </p:cBhvr>
                                      <p:to>
                                        <p:strVal val="visible"/>
                                      </p:to>
                                    </p:set>
                                    <p:animEffect transition="in" filter="wipe(up)">
                                      <p:cBhvr>
                                        <p:cTn id="7" dur="500"/>
                                        <p:tgtEl>
                                          <p:spTgt spid="70794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707633"/>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707973"/>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707634"/>
                                        </p:tgtEl>
                                        <p:attrNameLst>
                                          <p:attrName>style.visibility</p:attrName>
                                        </p:attrNameLst>
                                      </p:cBhvr>
                                      <p:to>
                                        <p:strVal val="visible"/>
                                      </p:to>
                                    </p:set>
                                  </p:childTnLst>
                                </p:cTn>
                              </p:par>
                              <p:par>
                                <p:cTn id="16" presetID="9" presetClass="exit" presetSubtype="0" fill="hold" nodeType="withEffect">
                                  <p:stCondLst>
                                    <p:cond delay="0"/>
                                  </p:stCondLst>
                                  <p:childTnLst>
                                    <p:animEffect transition="out" filter="dissolve">
                                      <p:cBhvr>
                                        <p:cTn id="17" dur="500"/>
                                        <p:tgtEl>
                                          <p:spTgt spid="707941"/>
                                        </p:tgtEl>
                                      </p:cBhvr>
                                    </p:animEffect>
                                    <p:set>
                                      <p:cBhvr>
                                        <p:cTn id="18" dur="1" fill="hold">
                                          <p:stCondLst>
                                            <p:cond delay="499"/>
                                          </p:stCondLst>
                                        </p:cTn>
                                        <p:tgtEl>
                                          <p:spTgt spid="707941"/>
                                        </p:tgtEl>
                                        <p:attrNameLst>
                                          <p:attrName>style.visibility</p:attrName>
                                        </p:attrNameLst>
                                      </p:cBhvr>
                                      <p:to>
                                        <p:strVal val="hidden"/>
                                      </p:to>
                                    </p:set>
                                  </p:childTnLst>
                                </p:cTn>
                              </p:par>
                              <p:par>
                                <p:cTn id="19" presetID="9" presetClass="exit" presetSubtype="0" fill="hold" nodeType="withEffect">
                                  <p:stCondLst>
                                    <p:cond delay="0"/>
                                  </p:stCondLst>
                                  <p:childTnLst>
                                    <p:animEffect transition="out" filter="dissolve">
                                      <p:cBhvr>
                                        <p:cTn id="20" dur="500"/>
                                        <p:tgtEl>
                                          <p:spTgt spid="707628"/>
                                        </p:tgtEl>
                                      </p:cBhvr>
                                    </p:animEffect>
                                    <p:set>
                                      <p:cBhvr>
                                        <p:cTn id="21" dur="1" fill="hold">
                                          <p:stCondLst>
                                            <p:cond delay="499"/>
                                          </p:stCondLst>
                                        </p:cTn>
                                        <p:tgtEl>
                                          <p:spTgt spid="707628"/>
                                        </p:tgtEl>
                                        <p:attrNameLst>
                                          <p:attrName>style.visibility</p:attrName>
                                        </p:attrNameLst>
                                      </p:cBhvr>
                                      <p:to>
                                        <p:strVal val="hidden"/>
                                      </p:to>
                                    </p:set>
                                  </p:childTnLst>
                                </p:cTn>
                              </p:par>
                            </p:childTnLst>
                          </p:cTn>
                        </p:par>
                        <p:par>
                          <p:cTn id="22" fill="hold" nodeType="afterGroup">
                            <p:stCondLst>
                              <p:cond delay="500"/>
                            </p:stCondLst>
                            <p:childTnLst>
                              <p:par>
                                <p:cTn id="23" presetID="0" presetClass="path" presetSubtype="0" accel="50000" decel="50000" fill="hold" nodeType="afterEffect">
                                  <p:stCondLst>
                                    <p:cond delay="0"/>
                                  </p:stCondLst>
                                  <p:childTnLst>
                                    <p:animMotion origin="layout" path="M -1.66667E-6 6.03747E-6 L -1.66667E-6 0.07357 L 0.36771 0.07056 L 0.26545 0.23434 L 0.35625 0.23133 L 0.54826 0.0199 L 0.30347 0.51932 L 0.03437 0.51932 L 0.03437 0.41962 " pathEditMode="relative" ptsTypes="AAAAAAAAA">
                                      <p:cBhvr>
                                        <p:cTn id="24" dur="2000" fill="hold"/>
                                        <p:tgtEl>
                                          <p:spTgt spid="707973"/>
                                        </p:tgtEl>
                                        <p:attrNameLst>
                                          <p:attrName>ppt_x</p:attrName>
                                          <p:attrName>ppt_y</p:attrName>
                                        </p:attrNameLst>
                                      </p:cBhvr>
                                    </p:animMotion>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nodeType="clickEffect">
                                  <p:stCondLst>
                                    <p:cond delay="0"/>
                                  </p:stCondLst>
                                  <p:childTnLst>
                                    <p:set>
                                      <p:cBhvr>
                                        <p:cTn id="28" dur="1" fill="hold">
                                          <p:stCondLst>
                                            <p:cond delay="0"/>
                                          </p:stCondLst>
                                        </p:cTn>
                                        <p:tgtEl>
                                          <p:spTgt spid="707975"/>
                                        </p:tgtEl>
                                        <p:attrNameLst>
                                          <p:attrName>style.visibility</p:attrName>
                                        </p:attrNameLst>
                                      </p:cBhvr>
                                      <p:to>
                                        <p:strVal val="visible"/>
                                      </p:to>
                                    </p:set>
                                    <p:animEffect transition="in" filter="wipe(down)">
                                      <p:cBhvr>
                                        <p:cTn id="29" dur="500"/>
                                        <p:tgtEl>
                                          <p:spTgt spid="707975"/>
                                        </p:tgtEl>
                                      </p:cBhvr>
                                    </p:animEffect>
                                  </p:childTnLst>
                                </p:cTn>
                              </p:par>
                              <p:par>
                                <p:cTn id="30" presetID="9" presetClass="exit" presetSubtype="0" fill="hold" nodeType="withEffect">
                                  <p:stCondLst>
                                    <p:cond delay="0"/>
                                  </p:stCondLst>
                                  <p:childTnLst>
                                    <p:animEffect transition="out" filter="dissolve">
                                      <p:cBhvr>
                                        <p:cTn id="31" dur="500"/>
                                        <p:tgtEl>
                                          <p:spTgt spid="707973"/>
                                        </p:tgtEl>
                                      </p:cBhvr>
                                    </p:animEffect>
                                    <p:set>
                                      <p:cBhvr>
                                        <p:cTn id="32" dur="1" fill="hold">
                                          <p:stCondLst>
                                            <p:cond delay="499"/>
                                          </p:stCondLst>
                                        </p:cTn>
                                        <p:tgtEl>
                                          <p:spTgt spid="707973"/>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xit" presetSubtype="0" fill="hold" nodeType="clickEffect">
                                  <p:stCondLst>
                                    <p:cond delay="0"/>
                                  </p:stCondLst>
                                  <p:childTnLst>
                                    <p:animEffect transition="out" filter="dissolve">
                                      <p:cBhvr>
                                        <p:cTn id="36" dur="500"/>
                                        <p:tgtEl>
                                          <p:spTgt spid="707975"/>
                                        </p:tgtEl>
                                      </p:cBhvr>
                                    </p:animEffect>
                                    <p:set>
                                      <p:cBhvr>
                                        <p:cTn id="37" dur="1" fill="hold">
                                          <p:stCondLst>
                                            <p:cond delay="499"/>
                                          </p:stCondLst>
                                        </p:cTn>
                                        <p:tgtEl>
                                          <p:spTgt spid="707975"/>
                                        </p:tgtEl>
                                        <p:attrNameLst>
                                          <p:attrName>style.visibility</p:attrName>
                                        </p:attrNameLst>
                                      </p:cBhvr>
                                      <p:to>
                                        <p:strVal val="hidden"/>
                                      </p:to>
                                    </p:set>
                                  </p:childTnLst>
                                </p:cTn>
                              </p:par>
                            </p:childTnLst>
                          </p:cTn>
                        </p:par>
                        <p:par>
                          <p:cTn id="38" fill="hold" nodeType="afterGroup">
                            <p:stCondLst>
                              <p:cond delay="500"/>
                            </p:stCondLst>
                            <p:childTnLst>
                              <p:par>
                                <p:cTn id="39" presetID="22" presetClass="entr" presetSubtype="1" fill="hold" nodeType="afterEffect">
                                  <p:stCondLst>
                                    <p:cond delay="0"/>
                                  </p:stCondLst>
                                  <p:childTnLst>
                                    <p:set>
                                      <p:cBhvr>
                                        <p:cTn id="40" dur="1" fill="hold">
                                          <p:stCondLst>
                                            <p:cond delay="0"/>
                                          </p:stCondLst>
                                        </p:cTn>
                                        <p:tgtEl>
                                          <p:spTgt spid="707975"/>
                                        </p:tgtEl>
                                        <p:attrNameLst>
                                          <p:attrName>style.visibility</p:attrName>
                                        </p:attrNameLst>
                                      </p:cBhvr>
                                      <p:to>
                                        <p:strVal val="visible"/>
                                      </p:to>
                                    </p:set>
                                    <p:animEffect transition="in" filter="wipe(up)">
                                      <p:cBhvr>
                                        <p:cTn id="41" dur="500"/>
                                        <p:tgtEl>
                                          <p:spTgt spid="707975"/>
                                        </p:tgtEl>
                                      </p:cBhvr>
                                    </p:animEffect>
                                  </p:childTnLst>
                                </p:cTn>
                              </p:par>
                              <p:par>
                                <p:cTn id="42" presetID="1" presetClass="entr" presetSubtype="0" fill="hold" grpId="0" nodeType="withEffect">
                                  <p:stCondLst>
                                    <p:cond delay="0"/>
                                  </p:stCondLst>
                                  <p:childTnLst>
                                    <p:set>
                                      <p:cBhvr>
                                        <p:cTn id="43" dur="1" fill="hold">
                                          <p:stCondLst>
                                            <p:cond delay="0"/>
                                          </p:stCondLst>
                                        </p:cTn>
                                        <p:tgtEl>
                                          <p:spTgt spid="707813"/>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708046"/>
                                        </p:tgtEl>
                                        <p:attrNameLst>
                                          <p:attrName>style.visibility</p:attrName>
                                        </p:attrNameLst>
                                      </p:cBhvr>
                                      <p:to>
                                        <p:strVal val="visible"/>
                                      </p:to>
                                    </p:set>
                                    <p:animEffect transition="in" filter="dissolve">
                                      <p:cBhvr>
                                        <p:cTn id="48" dur="500"/>
                                        <p:tgtEl>
                                          <p:spTgt spid="708046"/>
                                        </p:tgtEl>
                                      </p:cBhvr>
                                    </p:animEffect>
                                  </p:childTnLst>
                                </p:cTn>
                              </p:par>
                              <p:par>
                                <p:cTn id="49" presetID="9" presetClass="exit" presetSubtype="0" fill="hold" nodeType="withEffect">
                                  <p:stCondLst>
                                    <p:cond delay="0"/>
                                  </p:stCondLst>
                                  <p:childTnLst>
                                    <p:animEffect transition="out" filter="dissolve">
                                      <p:cBhvr>
                                        <p:cTn id="50" dur="500"/>
                                        <p:tgtEl>
                                          <p:spTgt spid="707975"/>
                                        </p:tgtEl>
                                      </p:cBhvr>
                                    </p:animEffect>
                                    <p:set>
                                      <p:cBhvr>
                                        <p:cTn id="51" dur="1" fill="hold">
                                          <p:stCondLst>
                                            <p:cond delay="499"/>
                                          </p:stCondLst>
                                        </p:cTn>
                                        <p:tgtEl>
                                          <p:spTgt spid="707975"/>
                                        </p:tgtEl>
                                        <p:attrNameLst>
                                          <p:attrName>style.visibility</p:attrName>
                                        </p:attrNameLst>
                                      </p:cBhvr>
                                      <p:to>
                                        <p:strVal val="hidden"/>
                                      </p:to>
                                    </p:set>
                                  </p:childTnLst>
                                </p:cTn>
                              </p:par>
                            </p:childTnLst>
                          </p:cTn>
                        </p:par>
                        <p:par>
                          <p:cTn id="52" fill="hold" nodeType="afterGroup">
                            <p:stCondLst>
                              <p:cond delay="500"/>
                            </p:stCondLst>
                            <p:childTnLst>
                              <p:par>
                                <p:cTn id="53" presetID="0" presetClass="path" presetSubtype="0" accel="50000" decel="50000" fill="hold" nodeType="afterEffect">
                                  <p:stCondLst>
                                    <p:cond delay="0"/>
                                  </p:stCondLst>
                                  <p:childTnLst>
                                    <p:animMotion origin="layout" path="M 3.33333E-6 -5.8501E-6 L 0.00573 0.09969 L 0.28159 0.09646 L 0.52534 -0.418 L 0.31614 -0.18367 L 0.22986 -0.18668 L 0.32309 -0.36295 L -0.03438 -0.36295 L -0.03334 -0.42101 " pathEditMode="relative" ptsTypes="AAAAAAAAA">
                                      <p:cBhvr>
                                        <p:cTn id="54" dur="2000" fill="hold"/>
                                        <p:tgtEl>
                                          <p:spTgt spid="708046"/>
                                        </p:tgtEl>
                                        <p:attrNameLst>
                                          <p:attrName>ppt_x</p:attrName>
                                          <p:attrName>ppt_y</p:attrName>
                                        </p:attrNameLst>
                                      </p:cBhvr>
                                    </p:animMotion>
                                  </p:childTnLst>
                                </p:cTn>
                              </p:par>
                              <p:par>
                                <p:cTn id="55" presetID="1" presetClass="entr" presetSubtype="0" fill="hold" grpId="0" nodeType="withEffect">
                                  <p:stCondLst>
                                    <p:cond delay="0"/>
                                  </p:stCondLst>
                                  <p:childTnLst>
                                    <p:set>
                                      <p:cBhvr>
                                        <p:cTn id="56" dur="1" fill="hold">
                                          <p:stCondLst>
                                            <p:cond delay="0"/>
                                          </p:stCondLst>
                                        </p:cTn>
                                        <p:tgtEl>
                                          <p:spTgt spid="707635"/>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xit" presetSubtype="0" fill="hold" nodeType="clickEffect">
                                  <p:stCondLst>
                                    <p:cond delay="0"/>
                                  </p:stCondLst>
                                  <p:childTnLst>
                                    <p:animEffect transition="out" filter="dissolve">
                                      <p:cBhvr>
                                        <p:cTn id="60" dur="500"/>
                                        <p:tgtEl>
                                          <p:spTgt spid="708046"/>
                                        </p:tgtEl>
                                      </p:cBhvr>
                                    </p:animEffect>
                                    <p:set>
                                      <p:cBhvr>
                                        <p:cTn id="61" dur="1" fill="hold">
                                          <p:stCondLst>
                                            <p:cond delay="499"/>
                                          </p:stCondLst>
                                        </p:cTn>
                                        <p:tgtEl>
                                          <p:spTgt spid="708046"/>
                                        </p:tgtEl>
                                        <p:attrNameLst>
                                          <p:attrName>style.visibility</p:attrName>
                                        </p:attrNameLst>
                                      </p:cBhvr>
                                      <p:to>
                                        <p:strVal val="hidden"/>
                                      </p:to>
                                    </p:set>
                                  </p:childTnLst>
                                </p:cTn>
                              </p:par>
                            </p:childTnLst>
                          </p:cTn>
                        </p:par>
                        <p:par>
                          <p:cTn id="62" fill="hold" nodeType="afterGroup">
                            <p:stCondLst>
                              <p:cond delay="500"/>
                            </p:stCondLst>
                            <p:childTnLst>
                              <p:par>
                                <p:cTn id="63" presetID="22" presetClass="entr" presetSubtype="4" fill="hold" nodeType="afterEffect">
                                  <p:stCondLst>
                                    <p:cond delay="0"/>
                                  </p:stCondLst>
                                  <p:childTnLst>
                                    <p:set>
                                      <p:cBhvr>
                                        <p:cTn id="64" dur="1" fill="hold">
                                          <p:stCondLst>
                                            <p:cond delay="0"/>
                                          </p:stCondLst>
                                        </p:cTn>
                                        <p:tgtEl>
                                          <p:spTgt spid="708061"/>
                                        </p:tgtEl>
                                        <p:attrNameLst>
                                          <p:attrName>style.visibility</p:attrName>
                                        </p:attrNameLst>
                                      </p:cBhvr>
                                      <p:to>
                                        <p:strVal val="visible"/>
                                      </p:to>
                                    </p:set>
                                    <p:animEffect transition="in" filter="wipe(down)">
                                      <p:cBhvr>
                                        <p:cTn id="65" dur="500"/>
                                        <p:tgtEl>
                                          <p:spTgt spid="708061"/>
                                        </p:tgtEl>
                                      </p:cBhvr>
                                    </p:animEffect>
                                  </p:childTnLst>
                                </p:cTn>
                              </p:par>
                            </p:childTnLst>
                          </p:cTn>
                        </p:par>
                        <p:par>
                          <p:cTn id="66" fill="hold" nodeType="afterGroup">
                            <p:stCondLst>
                              <p:cond delay="1000"/>
                            </p:stCondLst>
                            <p:childTnLst>
                              <p:par>
                                <p:cTn id="67" presetID="9" presetClass="entr" presetSubtype="0" fill="hold" nodeType="afterEffect">
                                  <p:stCondLst>
                                    <p:cond delay="0"/>
                                  </p:stCondLst>
                                  <p:childTnLst>
                                    <p:set>
                                      <p:cBhvr>
                                        <p:cTn id="68" dur="1" fill="hold">
                                          <p:stCondLst>
                                            <p:cond delay="0"/>
                                          </p:stCondLst>
                                        </p:cTn>
                                        <p:tgtEl>
                                          <p:spTgt spid="708062"/>
                                        </p:tgtEl>
                                        <p:attrNameLst>
                                          <p:attrName>style.visibility</p:attrName>
                                        </p:attrNameLst>
                                      </p:cBhvr>
                                      <p:to>
                                        <p:strVal val="visible"/>
                                      </p:to>
                                    </p:set>
                                    <p:animEffect transition="in" filter="dissolve">
                                      <p:cBhvr>
                                        <p:cTn id="69" dur="1000"/>
                                        <p:tgtEl>
                                          <p:spTgt spid="708062"/>
                                        </p:tgtEl>
                                      </p:cBhvr>
                                    </p:animEffect>
                                  </p:childTnLst>
                                </p:cTn>
                              </p:par>
                              <p:par>
                                <p:cTn id="70" presetID="1" presetClass="entr" presetSubtype="0" fill="hold" grpId="0" nodeType="withEffect">
                                  <p:stCondLst>
                                    <p:cond delay="0"/>
                                  </p:stCondLst>
                                  <p:childTnLst>
                                    <p:set>
                                      <p:cBhvr>
                                        <p:cTn id="71" dur="1" fill="hold">
                                          <p:stCondLst>
                                            <p:cond delay="0"/>
                                          </p:stCondLst>
                                        </p:cTn>
                                        <p:tgtEl>
                                          <p:spTgt spid="708064"/>
                                        </p:tgtEl>
                                        <p:attrNameLst>
                                          <p:attrName>style.visibility</p:attrName>
                                        </p:attrNameLst>
                                      </p:cBhvr>
                                      <p:to>
                                        <p:strVal val="visible"/>
                                      </p:to>
                                    </p:set>
                                  </p:childTnLst>
                                </p:cTn>
                              </p:par>
                            </p:childTnLst>
                          </p:cTn>
                        </p:par>
                        <p:par>
                          <p:cTn id="72" fill="hold" nodeType="afterGroup">
                            <p:stCondLst>
                              <p:cond delay="2000"/>
                            </p:stCondLst>
                            <p:childTnLst>
                              <p:par>
                                <p:cTn id="73" presetID="9" presetClass="entr" presetSubtype="0" fill="hold" grpId="1" nodeType="afterEffect">
                                  <p:stCondLst>
                                    <p:cond delay="0"/>
                                  </p:stCondLst>
                                  <p:childTnLst>
                                    <p:set>
                                      <p:cBhvr>
                                        <p:cTn id="74" dur="1" fill="hold">
                                          <p:stCondLst>
                                            <p:cond delay="0"/>
                                          </p:stCondLst>
                                        </p:cTn>
                                        <p:tgtEl>
                                          <p:spTgt spid="708064"/>
                                        </p:tgtEl>
                                        <p:attrNameLst>
                                          <p:attrName>style.visibility</p:attrName>
                                        </p:attrNameLst>
                                      </p:cBhvr>
                                      <p:to>
                                        <p:strVal val="visible"/>
                                      </p:to>
                                    </p:set>
                                    <p:animEffect transition="in" filter="dissolve">
                                      <p:cBhvr>
                                        <p:cTn id="75" dur="500"/>
                                        <p:tgtEl>
                                          <p:spTgt spid="708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633" grpId="0"/>
      <p:bldP spid="707634" grpId="0"/>
      <p:bldP spid="707635" grpId="0"/>
      <p:bldP spid="707813" grpId="0"/>
      <p:bldP spid="708064" grpId="0"/>
      <p:bldP spid="70806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a:xfrm>
            <a:off x="685800" y="228600"/>
            <a:ext cx="7772400" cy="1143000"/>
          </a:xfrm>
        </p:spPr>
        <p:txBody>
          <a:bodyPr/>
          <a:lstStyle/>
          <a:p>
            <a:pPr>
              <a:defRPr/>
            </a:pPr>
            <a:r>
              <a:rPr lang="en-US" altLang="en-US" sz="3200">
                <a:ea typeface="MS PGothic" charset="-128"/>
                <a:cs typeface="ＭＳ Ｐゴシック" charset="-128"/>
              </a:rPr>
              <a:t>IP Fragmentation &amp; Reassembly: Why</a:t>
            </a:r>
          </a:p>
        </p:txBody>
      </p:sp>
      <p:sp>
        <p:nvSpPr>
          <p:cNvPr id="94210" name="Rectangle 3"/>
          <p:cNvSpPr>
            <a:spLocks noGrp="1" noChangeArrowheads="1"/>
          </p:cNvSpPr>
          <p:nvPr>
            <p:ph type="body" sz="half" idx="1"/>
          </p:nvPr>
        </p:nvSpPr>
        <p:spPr>
          <a:xfrm>
            <a:off x="276225" y="1066800"/>
            <a:ext cx="3810000" cy="4648200"/>
          </a:xfrm>
        </p:spPr>
        <p:txBody>
          <a:bodyPr/>
          <a:lstStyle/>
          <a:p>
            <a:pPr>
              <a:lnSpc>
                <a:spcPct val="90000"/>
              </a:lnSpc>
              <a:defRPr/>
            </a:pPr>
            <a:r>
              <a:rPr lang="en-US" altLang="en-US" sz="2000" dirty="0">
                <a:ea typeface="MS PGothic" charset="-128"/>
                <a:cs typeface="ＭＳ Ｐゴシック" charset="-128"/>
              </a:rPr>
              <a:t>network links have </a:t>
            </a:r>
            <a:r>
              <a:rPr lang="en-US" altLang="en-US" sz="2000" dirty="0">
                <a:solidFill>
                  <a:srgbClr val="FF0000"/>
                </a:solidFill>
                <a:ea typeface="MS PGothic" charset="-128"/>
                <a:cs typeface="ＭＳ Ｐゴシック" charset="-128"/>
              </a:rPr>
              <a:t>MTU (</a:t>
            </a:r>
            <a:r>
              <a:rPr lang="en-US" altLang="en-US" sz="2000" dirty="0" err="1">
                <a:solidFill>
                  <a:srgbClr val="FF0000"/>
                </a:solidFill>
                <a:ea typeface="MS PGothic" charset="-128"/>
                <a:cs typeface="ＭＳ Ｐゴシック" charset="-128"/>
              </a:rPr>
              <a:t>max.transfer</a:t>
            </a:r>
            <a:r>
              <a:rPr lang="en-US" altLang="en-US" sz="2000" dirty="0">
                <a:solidFill>
                  <a:srgbClr val="FF0000"/>
                </a:solidFill>
                <a:ea typeface="MS PGothic" charset="-128"/>
                <a:cs typeface="ＭＳ Ｐゴシック" charset="-128"/>
              </a:rPr>
              <a:t> size)</a:t>
            </a:r>
            <a:r>
              <a:rPr lang="en-US" altLang="en-US" sz="2000" dirty="0">
                <a:ea typeface="MS PGothic" charset="-128"/>
                <a:cs typeface="ＭＳ Ｐゴシック" charset="-128"/>
              </a:rPr>
              <a:t> - largest possible link-level frame.</a:t>
            </a:r>
          </a:p>
          <a:p>
            <a:pPr lvl="1">
              <a:lnSpc>
                <a:spcPct val="90000"/>
              </a:lnSpc>
              <a:defRPr/>
            </a:pPr>
            <a:r>
              <a:rPr lang="en-US" altLang="en-US" sz="2000" dirty="0">
                <a:ea typeface="MS PGothic" charset="-128"/>
              </a:rPr>
              <a:t>different link types, different MTUs </a:t>
            </a:r>
            <a:endParaRPr lang="en-US" altLang="en-US" sz="1800" dirty="0">
              <a:solidFill>
                <a:schemeClr val="tx1"/>
              </a:solidFill>
              <a:ea typeface="MS PGothic" charset="-128"/>
            </a:endParaRPr>
          </a:p>
          <a:p>
            <a:pPr>
              <a:lnSpc>
                <a:spcPct val="90000"/>
              </a:lnSpc>
              <a:defRPr/>
            </a:pPr>
            <a:r>
              <a:rPr lang="en-US" altLang="en-US" sz="2000" dirty="0">
                <a:ea typeface="MS PGothic" charset="-128"/>
                <a:cs typeface="ＭＳ Ｐゴシック" charset="-128"/>
              </a:rPr>
              <a:t>large IP datagram divided (</a:t>
            </a:r>
            <a:r>
              <a:rPr lang="ja-JP" altLang="en-US" sz="2000" dirty="0">
                <a:ea typeface="MS PGothic" charset="-128"/>
                <a:cs typeface="ＭＳ Ｐゴシック" charset="-128"/>
              </a:rPr>
              <a:t>“</a:t>
            </a:r>
            <a:r>
              <a:rPr lang="en-US" altLang="ja-JP" sz="2000" dirty="0">
                <a:ea typeface="MS PGothic" charset="-128"/>
                <a:cs typeface="ＭＳ Ｐゴシック" charset="-128"/>
              </a:rPr>
              <a:t>fragmented</a:t>
            </a:r>
            <a:r>
              <a:rPr lang="ja-JP" altLang="en-US" sz="2000" dirty="0">
                <a:ea typeface="MS PGothic" charset="-128"/>
                <a:cs typeface="ＭＳ Ｐゴシック" charset="-128"/>
              </a:rPr>
              <a:t>”</a:t>
            </a:r>
            <a:r>
              <a:rPr lang="en-US" altLang="ja-JP" sz="2000" dirty="0">
                <a:ea typeface="MS PGothic" charset="-128"/>
                <a:cs typeface="ＭＳ Ｐゴシック" charset="-128"/>
              </a:rPr>
              <a:t>) within net</a:t>
            </a:r>
          </a:p>
          <a:p>
            <a:pPr lvl="1">
              <a:lnSpc>
                <a:spcPct val="90000"/>
              </a:lnSpc>
              <a:defRPr/>
            </a:pPr>
            <a:r>
              <a:rPr lang="en-US" altLang="en-US" sz="2000" dirty="0">
                <a:ea typeface="MS PGothic" charset="-128"/>
              </a:rPr>
              <a:t>one datagram becomes several datagrams</a:t>
            </a:r>
          </a:p>
          <a:p>
            <a:pPr lvl="1">
              <a:lnSpc>
                <a:spcPct val="90000"/>
              </a:lnSpc>
              <a:defRPr/>
            </a:pPr>
            <a:r>
              <a:rPr lang="ja-JP" altLang="en-US" sz="2000" dirty="0">
                <a:ea typeface="MS PGothic" charset="-128"/>
              </a:rPr>
              <a:t>“</a:t>
            </a:r>
            <a:r>
              <a:rPr lang="en-US" altLang="ja-JP" sz="2000" dirty="0">
                <a:ea typeface="MS PGothic" charset="-128"/>
              </a:rPr>
              <a:t>reassembled</a:t>
            </a:r>
            <a:r>
              <a:rPr lang="ja-JP" altLang="en-US" sz="2000" dirty="0">
                <a:ea typeface="MS PGothic" charset="-128"/>
              </a:rPr>
              <a:t>”</a:t>
            </a:r>
            <a:r>
              <a:rPr lang="en-US" altLang="ja-JP" sz="2000" dirty="0">
                <a:ea typeface="MS PGothic" charset="-128"/>
              </a:rPr>
              <a:t> only at final destination</a:t>
            </a:r>
          </a:p>
          <a:p>
            <a:pPr lvl="1">
              <a:lnSpc>
                <a:spcPct val="90000"/>
              </a:lnSpc>
              <a:defRPr/>
            </a:pPr>
            <a:r>
              <a:rPr lang="en-US" altLang="en-US" sz="2000" dirty="0">
                <a:ea typeface="MS PGothic" charset="-128"/>
              </a:rPr>
              <a:t>IP header bits used to identify, order related fragments</a:t>
            </a:r>
          </a:p>
        </p:txBody>
      </p:sp>
      <p:sp>
        <p:nvSpPr>
          <p:cNvPr id="22531" name="Freeform 4"/>
          <p:cNvSpPr>
            <a:spLocks/>
          </p:cNvSpPr>
          <p:nvPr/>
        </p:nvSpPr>
        <p:spPr bwMode="auto">
          <a:xfrm>
            <a:off x="4597400" y="1628775"/>
            <a:ext cx="2436813" cy="2255838"/>
          </a:xfrm>
          <a:custGeom>
            <a:avLst/>
            <a:gdLst>
              <a:gd name="T0" fmla="*/ 2147483646 w 1292"/>
              <a:gd name="T1" fmla="*/ 2147483646 h 1255"/>
              <a:gd name="T2" fmla="*/ 2147483646 w 1292"/>
              <a:gd name="T3" fmla="*/ 2147483646 h 1255"/>
              <a:gd name="T4" fmla="*/ 2147483646 w 1292"/>
              <a:gd name="T5" fmla="*/ 2147483646 h 1255"/>
              <a:gd name="T6" fmla="*/ 2147483646 w 1292"/>
              <a:gd name="T7" fmla="*/ 2147483646 h 1255"/>
              <a:gd name="T8" fmla="*/ 2147483646 w 1292"/>
              <a:gd name="T9" fmla="*/ 2147483646 h 1255"/>
              <a:gd name="T10" fmla="*/ 2147483646 w 1292"/>
              <a:gd name="T11" fmla="*/ 2147483646 h 1255"/>
              <a:gd name="T12" fmla="*/ 2147483646 w 1292"/>
              <a:gd name="T13" fmla="*/ 2147483646 h 1255"/>
              <a:gd name="T14" fmla="*/ 2147483646 w 1292"/>
              <a:gd name="T15" fmla="*/ 2147483646 h 1255"/>
              <a:gd name="T16" fmla="*/ 2147483646 w 1292"/>
              <a:gd name="T17" fmla="*/ 2147483646 h 1255"/>
              <a:gd name="T18" fmla="*/ 2147483646 w 1292"/>
              <a:gd name="T19" fmla="*/ 2147483646 h 1255"/>
              <a:gd name="T20" fmla="*/ 2147483646 w 1292"/>
              <a:gd name="T21" fmla="*/ 2147483646 h 1255"/>
              <a:gd name="T22" fmla="*/ 2147483646 w 1292"/>
              <a:gd name="T23" fmla="*/ 2147483646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2532" name="Freeform 5"/>
          <p:cNvSpPr>
            <a:spLocks/>
          </p:cNvSpPr>
          <p:nvPr/>
        </p:nvSpPr>
        <p:spPr bwMode="auto">
          <a:xfrm>
            <a:off x="4597400" y="4030663"/>
            <a:ext cx="1976438" cy="1987550"/>
          </a:xfrm>
          <a:custGeom>
            <a:avLst/>
            <a:gdLst>
              <a:gd name="T0" fmla="*/ 2147483646 w 873"/>
              <a:gd name="T1" fmla="*/ 2147483646 h 940"/>
              <a:gd name="T2" fmla="*/ 2147483646 w 873"/>
              <a:gd name="T3" fmla="*/ 2147483646 h 940"/>
              <a:gd name="T4" fmla="*/ 2147483646 w 873"/>
              <a:gd name="T5" fmla="*/ 2147483646 h 940"/>
              <a:gd name="T6" fmla="*/ 2147483646 w 873"/>
              <a:gd name="T7" fmla="*/ 2147483646 h 940"/>
              <a:gd name="T8" fmla="*/ 2147483646 w 873"/>
              <a:gd name="T9" fmla="*/ 2147483646 h 940"/>
              <a:gd name="T10" fmla="*/ 2147483646 w 873"/>
              <a:gd name="T11" fmla="*/ 2147483646 h 940"/>
              <a:gd name="T12" fmla="*/ 2147483646 w 873"/>
              <a:gd name="T13" fmla="*/ 2147483646 h 940"/>
              <a:gd name="T14" fmla="*/ 2147483646 w 873"/>
              <a:gd name="T15" fmla="*/ 2147483646 h 940"/>
              <a:gd name="T16" fmla="*/ 2147483646 w 873"/>
              <a:gd name="T17" fmla="*/ 2147483646 h 940"/>
              <a:gd name="T18" fmla="*/ 2147483646 w 873"/>
              <a:gd name="T19" fmla="*/ 2147483646 h 940"/>
              <a:gd name="T20" fmla="*/ 2147483646 w 873"/>
              <a:gd name="T21" fmla="*/ 2147483646 h 9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3"/>
              <a:gd name="T34" fmla="*/ 0 h 940"/>
              <a:gd name="T35" fmla="*/ 873 w 873"/>
              <a:gd name="T36" fmla="*/ 940 h 9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3" h="940">
                <a:moveTo>
                  <a:pt x="2" y="405"/>
                </a:moveTo>
                <a:cubicBezTo>
                  <a:pt x="17" y="290"/>
                  <a:pt x="138" y="129"/>
                  <a:pt x="230" y="65"/>
                </a:cubicBezTo>
                <a:cubicBezTo>
                  <a:pt x="322" y="1"/>
                  <a:pt x="460" y="0"/>
                  <a:pt x="555" y="22"/>
                </a:cubicBezTo>
                <a:cubicBezTo>
                  <a:pt x="650" y="44"/>
                  <a:pt x="748" y="143"/>
                  <a:pt x="800" y="197"/>
                </a:cubicBezTo>
                <a:cubicBezTo>
                  <a:pt x="852" y="251"/>
                  <a:pt x="859" y="292"/>
                  <a:pt x="866" y="347"/>
                </a:cubicBezTo>
                <a:cubicBezTo>
                  <a:pt x="873" y="402"/>
                  <a:pt x="855" y="457"/>
                  <a:pt x="842" y="527"/>
                </a:cubicBezTo>
                <a:cubicBezTo>
                  <a:pt x="829" y="597"/>
                  <a:pt x="827" y="714"/>
                  <a:pt x="788" y="767"/>
                </a:cubicBezTo>
                <a:cubicBezTo>
                  <a:pt x="749" y="820"/>
                  <a:pt x="670" y="819"/>
                  <a:pt x="608" y="845"/>
                </a:cubicBezTo>
                <a:cubicBezTo>
                  <a:pt x="546" y="871"/>
                  <a:pt x="496" y="940"/>
                  <a:pt x="418" y="925"/>
                </a:cubicBezTo>
                <a:cubicBezTo>
                  <a:pt x="340" y="910"/>
                  <a:pt x="208" y="840"/>
                  <a:pt x="139" y="754"/>
                </a:cubicBezTo>
                <a:cubicBezTo>
                  <a:pt x="69" y="667"/>
                  <a:pt x="0" y="546"/>
                  <a:pt x="2" y="405"/>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22533" name="Group 6"/>
          <p:cNvGrpSpPr>
            <a:grpSpLocks/>
          </p:cNvGrpSpPr>
          <p:nvPr/>
        </p:nvGrpSpPr>
        <p:grpSpPr bwMode="auto">
          <a:xfrm>
            <a:off x="4191000" y="2008188"/>
            <a:ext cx="649288" cy="1247775"/>
            <a:chOff x="3314" y="1248"/>
            <a:chExt cx="344" cy="694"/>
          </a:xfrm>
        </p:grpSpPr>
        <p:graphicFrame>
          <p:nvGraphicFramePr>
            <p:cNvPr id="22674" name="Object 7"/>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22751" name="ClipArt" r:id="rId4" imgW="1307079" imgH="1083682" progId="MS_ClipArt_Gallery.2">
                    <p:embed/>
                  </p:oleObj>
                </mc:Choice>
                <mc:Fallback>
                  <p:oleObj name="ClipArt" r:id="rId4" imgW="1307079" imgH="1083682" progId="MS_ClipArt_Gallery.2">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2675" name="Line 8"/>
            <p:cNvSpPr>
              <a:spLocks noChangeShapeType="1"/>
            </p:cNvSpPr>
            <p:nvPr/>
          </p:nvSpPr>
          <p:spPr bwMode="auto">
            <a:xfrm flipV="1">
              <a:off x="3606" y="1433"/>
              <a:ext cx="52"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22676" name="Object 9"/>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22752" name="ClipArt" r:id="rId6" imgW="1307079" imgH="1083682" progId="MS_ClipArt_Gallery.2">
                    <p:embed/>
                  </p:oleObj>
                </mc:Choice>
                <mc:Fallback>
                  <p:oleObj name="ClipArt" r:id="rId6" imgW="1307079" imgH="1083682" progId="MS_ClipArt_Gallery.2">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2677" name="Line 10"/>
            <p:cNvSpPr>
              <a:spLocks noChangeShapeType="1"/>
            </p:cNvSpPr>
            <p:nvPr/>
          </p:nvSpPr>
          <p:spPr bwMode="auto">
            <a:xfrm flipV="1">
              <a:off x="3606" y="1882"/>
              <a:ext cx="5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2678" name="Group 11"/>
            <p:cNvGrpSpPr>
              <a:grpSpLocks/>
            </p:cNvGrpSpPr>
            <p:nvPr/>
          </p:nvGrpSpPr>
          <p:grpSpPr bwMode="auto">
            <a:xfrm>
              <a:off x="3404" y="1504"/>
              <a:ext cx="51" cy="167"/>
              <a:chOff x="3842" y="406"/>
              <a:chExt cx="51" cy="167"/>
            </a:xfrm>
          </p:grpSpPr>
          <p:sp>
            <p:nvSpPr>
              <p:cNvPr id="22680" name="Oval 12"/>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2681" name="Oval 13"/>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2682" name="Oval 14"/>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sp>
          <p:nvSpPr>
            <p:cNvPr id="22679" name="Line 15"/>
            <p:cNvSpPr>
              <a:spLocks noChangeShapeType="1"/>
            </p:cNvSpPr>
            <p:nvPr/>
          </p:nvSpPr>
          <p:spPr bwMode="auto">
            <a:xfrm>
              <a:off x="3654" y="1431"/>
              <a:ext cx="0" cy="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2534" name="Line 16"/>
          <p:cNvSpPr>
            <a:spLocks noChangeShapeType="1"/>
          </p:cNvSpPr>
          <p:nvPr/>
        </p:nvSpPr>
        <p:spPr bwMode="auto">
          <a:xfrm flipV="1">
            <a:off x="4670425" y="2584450"/>
            <a:ext cx="127000"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35" name="Line 17"/>
          <p:cNvSpPr>
            <a:spLocks noChangeShapeType="1"/>
          </p:cNvSpPr>
          <p:nvPr/>
        </p:nvSpPr>
        <p:spPr bwMode="auto">
          <a:xfrm>
            <a:off x="5246688" y="1909763"/>
            <a:ext cx="658812" cy="279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36" name="Line 18"/>
          <p:cNvSpPr>
            <a:spLocks noChangeShapeType="1"/>
          </p:cNvSpPr>
          <p:nvPr/>
        </p:nvSpPr>
        <p:spPr bwMode="auto">
          <a:xfrm>
            <a:off x="6092825" y="2246313"/>
            <a:ext cx="196850" cy="669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37" name="Line 19"/>
          <p:cNvSpPr>
            <a:spLocks noChangeShapeType="1"/>
          </p:cNvSpPr>
          <p:nvPr/>
        </p:nvSpPr>
        <p:spPr bwMode="auto">
          <a:xfrm>
            <a:off x="4995863" y="2022475"/>
            <a:ext cx="1587" cy="582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38" name="Line 20"/>
          <p:cNvSpPr>
            <a:spLocks noChangeShapeType="1"/>
          </p:cNvSpPr>
          <p:nvPr/>
        </p:nvSpPr>
        <p:spPr bwMode="auto">
          <a:xfrm>
            <a:off x="5021263" y="2670175"/>
            <a:ext cx="971550" cy="4016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39" name="Line 21"/>
          <p:cNvSpPr>
            <a:spLocks noChangeShapeType="1"/>
          </p:cNvSpPr>
          <p:nvPr/>
        </p:nvSpPr>
        <p:spPr bwMode="auto">
          <a:xfrm flipH="1" flipV="1">
            <a:off x="6548438" y="3162300"/>
            <a:ext cx="476250" cy="687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0" name="Line 22"/>
          <p:cNvSpPr>
            <a:spLocks noChangeShapeType="1"/>
          </p:cNvSpPr>
          <p:nvPr/>
        </p:nvSpPr>
        <p:spPr bwMode="auto">
          <a:xfrm flipH="1">
            <a:off x="5254625" y="2214563"/>
            <a:ext cx="758825" cy="517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1" name="Line 23"/>
          <p:cNvSpPr>
            <a:spLocks noChangeShapeType="1"/>
          </p:cNvSpPr>
          <p:nvPr/>
        </p:nvSpPr>
        <p:spPr bwMode="auto">
          <a:xfrm flipH="1">
            <a:off x="5264150" y="1654175"/>
            <a:ext cx="476250" cy="342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2" name="Line 24"/>
          <p:cNvSpPr>
            <a:spLocks noChangeShapeType="1"/>
          </p:cNvSpPr>
          <p:nvPr/>
        </p:nvSpPr>
        <p:spPr bwMode="auto">
          <a:xfrm flipH="1">
            <a:off x="5981700" y="1830388"/>
            <a:ext cx="273050" cy="2365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2543" name="Group 25"/>
          <p:cNvGrpSpPr>
            <a:grpSpLocks/>
          </p:cNvGrpSpPr>
          <p:nvPr/>
        </p:nvGrpSpPr>
        <p:grpSpPr bwMode="auto">
          <a:xfrm>
            <a:off x="4745038" y="1793875"/>
            <a:ext cx="679450" cy="314325"/>
            <a:chOff x="3600" y="219"/>
            <a:chExt cx="360" cy="175"/>
          </a:xfrm>
        </p:grpSpPr>
        <p:sp>
          <p:nvSpPr>
            <p:cNvPr id="22661" name="Oval 2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2662" name="Line 2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63" name="Line 2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64" name="Rectangle 2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22665" name="Oval 3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22666" name="Group 31"/>
            <p:cNvGrpSpPr>
              <a:grpSpLocks/>
            </p:cNvGrpSpPr>
            <p:nvPr/>
          </p:nvGrpSpPr>
          <p:grpSpPr bwMode="auto">
            <a:xfrm>
              <a:off x="3686" y="244"/>
              <a:ext cx="177" cy="66"/>
              <a:chOff x="2848" y="848"/>
              <a:chExt cx="140" cy="98"/>
            </a:xfrm>
          </p:grpSpPr>
          <p:sp>
            <p:nvSpPr>
              <p:cNvPr id="22671" name="Line 3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72" name="Line 3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73" name="Line 3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2667" name="Group 35"/>
            <p:cNvGrpSpPr>
              <a:grpSpLocks/>
            </p:cNvGrpSpPr>
            <p:nvPr/>
          </p:nvGrpSpPr>
          <p:grpSpPr bwMode="auto">
            <a:xfrm flipV="1">
              <a:off x="3686" y="243"/>
              <a:ext cx="177" cy="66"/>
              <a:chOff x="2848" y="848"/>
              <a:chExt cx="140" cy="98"/>
            </a:xfrm>
          </p:grpSpPr>
          <p:sp>
            <p:nvSpPr>
              <p:cNvPr id="22668" name="Line 3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69" name="Line 3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70" name="Line 3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2544" name="Group 39"/>
          <p:cNvGrpSpPr>
            <a:grpSpLocks/>
          </p:cNvGrpSpPr>
          <p:nvPr/>
        </p:nvGrpSpPr>
        <p:grpSpPr bwMode="auto">
          <a:xfrm>
            <a:off x="4762500" y="2451100"/>
            <a:ext cx="679450" cy="314325"/>
            <a:chOff x="3600" y="219"/>
            <a:chExt cx="360" cy="175"/>
          </a:xfrm>
        </p:grpSpPr>
        <p:sp>
          <p:nvSpPr>
            <p:cNvPr id="22648" name="Oval 4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2649" name="Line 4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50" name="Line 4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51" name="Rectangle 4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22652" name="Oval 4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22653" name="Group 45"/>
            <p:cNvGrpSpPr>
              <a:grpSpLocks/>
            </p:cNvGrpSpPr>
            <p:nvPr/>
          </p:nvGrpSpPr>
          <p:grpSpPr bwMode="auto">
            <a:xfrm>
              <a:off x="3686" y="244"/>
              <a:ext cx="177" cy="66"/>
              <a:chOff x="2848" y="848"/>
              <a:chExt cx="140" cy="98"/>
            </a:xfrm>
          </p:grpSpPr>
          <p:sp>
            <p:nvSpPr>
              <p:cNvPr id="22658" name="Line 4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59" name="Line 4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60" name="Line 4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2654" name="Group 49"/>
            <p:cNvGrpSpPr>
              <a:grpSpLocks/>
            </p:cNvGrpSpPr>
            <p:nvPr/>
          </p:nvGrpSpPr>
          <p:grpSpPr bwMode="auto">
            <a:xfrm flipV="1">
              <a:off x="3686" y="243"/>
              <a:ext cx="177" cy="66"/>
              <a:chOff x="2848" y="848"/>
              <a:chExt cx="140" cy="98"/>
            </a:xfrm>
          </p:grpSpPr>
          <p:sp>
            <p:nvSpPr>
              <p:cNvPr id="22655" name="Line 5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56" name="Line 5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57" name="Line 5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2545" name="Group 53"/>
          <p:cNvGrpSpPr>
            <a:grpSpLocks/>
          </p:cNvGrpSpPr>
          <p:nvPr/>
        </p:nvGrpSpPr>
        <p:grpSpPr bwMode="auto">
          <a:xfrm>
            <a:off x="5732463" y="2001838"/>
            <a:ext cx="676275" cy="314325"/>
            <a:chOff x="3600" y="219"/>
            <a:chExt cx="360" cy="175"/>
          </a:xfrm>
        </p:grpSpPr>
        <p:sp>
          <p:nvSpPr>
            <p:cNvPr id="22635" name="Oval 5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2636" name="Line 55"/>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37" name="Line 56"/>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38" name="Rectangle 57"/>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22639" name="Oval 5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22640" name="Group 59"/>
            <p:cNvGrpSpPr>
              <a:grpSpLocks/>
            </p:cNvGrpSpPr>
            <p:nvPr/>
          </p:nvGrpSpPr>
          <p:grpSpPr bwMode="auto">
            <a:xfrm>
              <a:off x="3686" y="244"/>
              <a:ext cx="177" cy="66"/>
              <a:chOff x="2848" y="848"/>
              <a:chExt cx="140" cy="98"/>
            </a:xfrm>
          </p:grpSpPr>
          <p:sp>
            <p:nvSpPr>
              <p:cNvPr id="22645" name="Line 6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46" name="Line 6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47" name="Line 6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2641" name="Group 63"/>
            <p:cNvGrpSpPr>
              <a:grpSpLocks/>
            </p:cNvGrpSpPr>
            <p:nvPr/>
          </p:nvGrpSpPr>
          <p:grpSpPr bwMode="auto">
            <a:xfrm flipV="1">
              <a:off x="3686" y="243"/>
              <a:ext cx="177" cy="66"/>
              <a:chOff x="2848" y="848"/>
              <a:chExt cx="140" cy="98"/>
            </a:xfrm>
          </p:grpSpPr>
          <p:sp>
            <p:nvSpPr>
              <p:cNvPr id="22642" name="Line 6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43" name="Line 6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44" name="Line 6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2546" name="Group 67"/>
          <p:cNvGrpSpPr>
            <a:grpSpLocks/>
          </p:cNvGrpSpPr>
          <p:nvPr/>
        </p:nvGrpSpPr>
        <p:grpSpPr bwMode="auto">
          <a:xfrm>
            <a:off x="5976938" y="2908300"/>
            <a:ext cx="679450" cy="314325"/>
            <a:chOff x="3600" y="219"/>
            <a:chExt cx="360" cy="175"/>
          </a:xfrm>
        </p:grpSpPr>
        <p:sp>
          <p:nvSpPr>
            <p:cNvPr id="22622" name="Oval 6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2623" name="Line 6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24" name="Line 7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25" name="Rectangle 7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22626" name="Oval 7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22627" name="Group 73"/>
            <p:cNvGrpSpPr>
              <a:grpSpLocks/>
            </p:cNvGrpSpPr>
            <p:nvPr/>
          </p:nvGrpSpPr>
          <p:grpSpPr bwMode="auto">
            <a:xfrm>
              <a:off x="3686" y="244"/>
              <a:ext cx="177" cy="66"/>
              <a:chOff x="2848" y="848"/>
              <a:chExt cx="140" cy="98"/>
            </a:xfrm>
          </p:grpSpPr>
          <p:sp>
            <p:nvSpPr>
              <p:cNvPr id="22632" name="Line 7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33" name="Line 7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34" name="Line 7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2628" name="Group 77"/>
            <p:cNvGrpSpPr>
              <a:grpSpLocks/>
            </p:cNvGrpSpPr>
            <p:nvPr/>
          </p:nvGrpSpPr>
          <p:grpSpPr bwMode="auto">
            <a:xfrm flipV="1">
              <a:off x="3686" y="243"/>
              <a:ext cx="177" cy="66"/>
              <a:chOff x="2848" y="848"/>
              <a:chExt cx="140" cy="98"/>
            </a:xfrm>
          </p:grpSpPr>
          <p:sp>
            <p:nvSpPr>
              <p:cNvPr id="22629" name="Line 7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30" name="Line 7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31" name="Line 8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2547" name="Group 81"/>
          <p:cNvGrpSpPr>
            <a:grpSpLocks/>
          </p:cNvGrpSpPr>
          <p:nvPr/>
        </p:nvGrpSpPr>
        <p:grpSpPr bwMode="auto">
          <a:xfrm>
            <a:off x="5745163" y="4900613"/>
            <a:ext cx="715962" cy="311150"/>
            <a:chOff x="3600" y="219"/>
            <a:chExt cx="360" cy="175"/>
          </a:xfrm>
        </p:grpSpPr>
        <p:sp>
          <p:nvSpPr>
            <p:cNvPr id="22609" name="Oval 8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2610" name="Line 83"/>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11" name="Line 84"/>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12" name="Rectangle 85"/>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22613" name="Oval 8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22614" name="Group 87"/>
            <p:cNvGrpSpPr>
              <a:grpSpLocks/>
            </p:cNvGrpSpPr>
            <p:nvPr/>
          </p:nvGrpSpPr>
          <p:grpSpPr bwMode="auto">
            <a:xfrm>
              <a:off x="3686" y="244"/>
              <a:ext cx="177" cy="66"/>
              <a:chOff x="2848" y="848"/>
              <a:chExt cx="140" cy="98"/>
            </a:xfrm>
          </p:grpSpPr>
          <p:sp>
            <p:nvSpPr>
              <p:cNvPr id="22619" name="Line 8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20" name="Line 8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21" name="Line 9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2615" name="Group 91"/>
            <p:cNvGrpSpPr>
              <a:grpSpLocks/>
            </p:cNvGrpSpPr>
            <p:nvPr/>
          </p:nvGrpSpPr>
          <p:grpSpPr bwMode="auto">
            <a:xfrm flipV="1">
              <a:off x="3686" y="243"/>
              <a:ext cx="177" cy="66"/>
              <a:chOff x="2848" y="848"/>
              <a:chExt cx="140" cy="98"/>
            </a:xfrm>
          </p:grpSpPr>
          <p:sp>
            <p:nvSpPr>
              <p:cNvPr id="22616" name="Line 9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17" name="Line 9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18" name="Line 9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2548" name="Group 95"/>
          <p:cNvGrpSpPr>
            <a:grpSpLocks/>
          </p:cNvGrpSpPr>
          <p:nvPr/>
        </p:nvGrpSpPr>
        <p:grpSpPr bwMode="auto">
          <a:xfrm>
            <a:off x="6738938" y="3889375"/>
            <a:ext cx="679450" cy="314325"/>
            <a:chOff x="3600" y="219"/>
            <a:chExt cx="360" cy="175"/>
          </a:xfrm>
        </p:grpSpPr>
        <p:sp>
          <p:nvSpPr>
            <p:cNvPr id="22596" name="Oval 9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2597" name="Line 9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98" name="Line 9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99" name="Rectangle 9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22600" name="Oval 10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22601" name="Group 101"/>
            <p:cNvGrpSpPr>
              <a:grpSpLocks/>
            </p:cNvGrpSpPr>
            <p:nvPr/>
          </p:nvGrpSpPr>
          <p:grpSpPr bwMode="auto">
            <a:xfrm>
              <a:off x="3686" y="244"/>
              <a:ext cx="177" cy="66"/>
              <a:chOff x="2848" y="848"/>
              <a:chExt cx="140" cy="98"/>
            </a:xfrm>
          </p:grpSpPr>
          <p:sp>
            <p:nvSpPr>
              <p:cNvPr id="22606" name="Line 10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07" name="Line 10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08" name="Line 10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2602" name="Group 105"/>
            <p:cNvGrpSpPr>
              <a:grpSpLocks/>
            </p:cNvGrpSpPr>
            <p:nvPr/>
          </p:nvGrpSpPr>
          <p:grpSpPr bwMode="auto">
            <a:xfrm flipV="1">
              <a:off x="3686" y="243"/>
              <a:ext cx="177" cy="66"/>
              <a:chOff x="2848" y="848"/>
              <a:chExt cx="140" cy="98"/>
            </a:xfrm>
          </p:grpSpPr>
          <p:sp>
            <p:nvSpPr>
              <p:cNvPr id="22603" name="Line 10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04" name="Line 10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05" name="Line 10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aphicFrame>
        <p:nvGraphicFramePr>
          <p:cNvPr id="22549" name="Object 109"/>
          <p:cNvGraphicFramePr>
            <a:graphicFrameLocks noChangeAspect="1"/>
          </p:cNvGraphicFramePr>
          <p:nvPr/>
        </p:nvGraphicFramePr>
        <p:xfrm>
          <a:off x="4705350" y="4392613"/>
          <a:ext cx="563563" cy="446087"/>
        </p:xfrm>
        <a:graphic>
          <a:graphicData uri="http://schemas.openxmlformats.org/presentationml/2006/ole">
            <mc:AlternateContent xmlns:mc="http://schemas.openxmlformats.org/markup-compatibility/2006">
              <mc:Choice xmlns:v="urn:schemas-microsoft-com:vml" Requires="v">
                <p:oleObj spid="_x0000_s22753" name="ClipArt" r:id="rId7" imgW="1307079" imgH="1083682" progId="MS_ClipArt_Gallery.2">
                  <p:embed/>
                </p:oleObj>
              </mc:Choice>
              <mc:Fallback>
                <p:oleObj name="ClipArt" r:id="rId7" imgW="1307079" imgH="1083682" progId="MS_ClipArt_Gallery.2">
                  <p:embed/>
                  <p:pic>
                    <p:nvPicPr>
                      <p:cNvPr id="0" name="Object 10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5350" y="4392613"/>
                        <a:ext cx="563563"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2550" name="Line 110"/>
          <p:cNvSpPr>
            <a:spLocks noChangeShapeType="1"/>
          </p:cNvSpPr>
          <p:nvPr/>
        </p:nvSpPr>
        <p:spPr bwMode="auto">
          <a:xfrm>
            <a:off x="5249863" y="4721225"/>
            <a:ext cx="314325"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22551" name="Object 111"/>
          <p:cNvGraphicFramePr>
            <a:graphicFrameLocks noChangeAspect="1"/>
          </p:cNvGraphicFramePr>
          <p:nvPr/>
        </p:nvGraphicFramePr>
        <p:xfrm>
          <a:off x="4914900" y="5191125"/>
          <a:ext cx="563563" cy="446088"/>
        </p:xfrm>
        <a:graphic>
          <a:graphicData uri="http://schemas.openxmlformats.org/presentationml/2006/ole">
            <mc:AlternateContent xmlns:mc="http://schemas.openxmlformats.org/markup-compatibility/2006">
              <mc:Choice xmlns:v="urn:schemas-microsoft-com:vml" Requires="v">
                <p:oleObj spid="_x0000_s22754" name="ClipArt" r:id="rId8" imgW="1307079" imgH="1083682" progId="MS_ClipArt_Gallery.2">
                  <p:embed/>
                </p:oleObj>
              </mc:Choice>
              <mc:Fallback>
                <p:oleObj name="ClipArt" r:id="rId8" imgW="1307079" imgH="1083682" progId="MS_ClipArt_Gallery.2">
                  <p:embed/>
                  <p:pic>
                    <p:nvPicPr>
                      <p:cNvPr id="0" name="Object 1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4900" y="5191125"/>
                        <a:ext cx="563563"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2552" name="Line 112"/>
          <p:cNvSpPr>
            <a:spLocks noChangeShapeType="1"/>
          </p:cNvSpPr>
          <p:nvPr/>
        </p:nvSpPr>
        <p:spPr bwMode="auto">
          <a:xfrm flipV="1">
            <a:off x="5465763" y="5529263"/>
            <a:ext cx="98425"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2553" name="Group 113"/>
          <p:cNvGrpSpPr>
            <a:grpSpLocks/>
          </p:cNvGrpSpPr>
          <p:nvPr/>
        </p:nvGrpSpPr>
        <p:grpSpPr bwMode="auto">
          <a:xfrm>
            <a:off x="5084763" y="4849813"/>
            <a:ext cx="96837" cy="300037"/>
            <a:chOff x="3842" y="406"/>
            <a:chExt cx="51" cy="167"/>
          </a:xfrm>
        </p:grpSpPr>
        <p:sp>
          <p:nvSpPr>
            <p:cNvPr id="22593" name="Oval 114"/>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2594" name="Oval 115"/>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2595" name="Oval 116"/>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sp>
        <p:nvSpPr>
          <p:cNvPr id="22554" name="Line 117"/>
          <p:cNvSpPr>
            <a:spLocks noChangeShapeType="1"/>
          </p:cNvSpPr>
          <p:nvPr/>
        </p:nvSpPr>
        <p:spPr bwMode="auto">
          <a:xfrm>
            <a:off x="5556250" y="4718050"/>
            <a:ext cx="0" cy="809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55" name="Line 118"/>
          <p:cNvSpPr>
            <a:spLocks noChangeShapeType="1"/>
          </p:cNvSpPr>
          <p:nvPr/>
        </p:nvSpPr>
        <p:spPr bwMode="auto">
          <a:xfrm>
            <a:off x="5556250" y="5067300"/>
            <a:ext cx="187325"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56" name="Line 119"/>
          <p:cNvSpPr>
            <a:spLocks noChangeShapeType="1"/>
          </p:cNvSpPr>
          <p:nvPr/>
        </p:nvSpPr>
        <p:spPr bwMode="auto">
          <a:xfrm flipH="1">
            <a:off x="6461125" y="4206875"/>
            <a:ext cx="636588" cy="877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2557" name="Group 120"/>
          <p:cNvGrpSpPr>
            <a:grpSpLocks/>
          </p:cNvGrpSpPr>
          <p:nvPr/>
        </p:nvGrpSpPr>
        <p:grpSpPr bwMode="auto">
          <a:xfrm rot="1433392">
            <a:off x="5003800" y="2955925"/>
            <a:ext cx="1028700" cy="171450"/>
            <a:chOff x="4712" y="1742"/>
            <a:chExt cx="648" cy="108"/>
          </a:xfrm>
        </p:grpSpPr>
        <p:sp>
          <p:nvSpPr>
            <p:cNvPr id="22591" name="Rectangle 121"/>
            <p:cNvSpPr>
              <a:spLocks noChangeArrowheads="1"/>
            </p:cNvSpPr>
            <p:nvPr/>
          </p:nvSpPr>
          <p:spPr bwMode="auto">
            <a:xfrm>
              <a:off x="4712" y="1742"/>
              <a:ext cx="648"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2592" name="Rectangle 122"/>
            <p:cNvSpPr>
              <a:spLocks noChangeArrowheads="1"/>
            </p:cNvSpPr>
            <p:nvPr/>
          </p:nvSpPr>
          <p:spPr bwMode="auto">
            <a:xfrm>
              <a:off x="4712" y="1742"/>
              <a:ext cx="534"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22558" name="Group 123"/>
          <p:cNvGrpSpPr>
            <a:grpSpLocks/>
          </p:cNvGrpSpPr>
          <p:nvPr/>
        </p:nvGrpSpPr>
        <p:grpSpPr bwMode="auto">
          <a:xfrm rot="3346875">
            <a:off x="6283325" y="3241676"/>
            <a:ext cx="447675" cy="171450"/>
            <a:chOff x="5078" y="1860"/>
            <a:chExt cx="282" cy="108"/>
          </a:xfrm>
        </p:grpSpPr>
        <p:sp>
          <p:nvSpPr>
            <p:cNvPr id="22589" name="Rectangle 124"/>
            <p:cNvSpPr>
              <a:spLocks noChangeArrowheads="1"/>
            </p:cNvSpPr>
            <p:nvPr/>
          </p:nvSpPr>
          <p:spPr bwMode="auto">
            <a:xfrm>
              <a:off x="5216" y="1860"/>
              <a:ext cx="144"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2590" name="Rectangle 125"/>
            <p:cNvSpPr>
              <a:spLocks noChangeArrowheads="1"/>
            </p:cNvSpPr>
            <p:nvPr/>
          </p:nvSpPr>
          <p:spPr bwMode="auto">
            <a:xfrm>
              <a:off x="5078"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22559" name="Group 126"/>
          <p:cNvGrpSpPr>
            <a:grpSpLocks/>
          </p:cNvGrpSpPr>
          <p:nvPr/>
        </p:nvGrpSpPr>
        <p:grpSpPr bwMode="auto">
          <a:xfrm rot="3215306">
            <a:off x="6600825" y="3346451"/>
            <a:ext cx="447675" cy="171450"/>
            <a:chOff x="5078" y="1860"/>
            <a:chExt cx="282" cy="108"/>
          </a:xfrm>
        </p:grpSpPr>
        <p:sp>
          <p:nvSpPr>
            <p:cNvPr id="22587" name="Rectangle 127"/>
            <p:cNvSpPr>
              <a:spLocks noChangeArrowheads="1"/>
            </p:cNvSpPr>
            <p:nvPr/>
          </p:nvSpPr>
          <p:spPr bwMode="auto">
            <a:xfrm>
              <a:off x="5216" y="1860"/>
              <a:ext cx="144"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2588" name="Rectangle 128"/>
            <p:cNvSpPr>
              <a:spLocks noChangeArrowheads="1"/>
            </p:cNvSpPr>
            <p:nvPr/>
          </p:nvSpPr>
          <p:spPr bwMode="auto">
            <a:xfrm>
              <a:off x="5078"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22560" name="Group 129"/>
          <p:cNvGrpSpPr>
            <a:grpSpLocks/>
          </p:cNvGrpSpPr>
          <p:nvPr/>
        </p:nvGrpSpPr>
        <p:grpSpPr bwMode="auto">
          <a:xfrm rot="3051000">
            <a:off x="6953250" y="3467101"/>
            <a:ext cx="447675" cy="171450"/>
            <a:chOff x="5078" y="1860"/>
            <a:chExt cx="282" cy="108"/>
          </a:xfrm>
        </p:grpSpPr>
        <p:sp>
          <p:nvSpPr>
            <p:cNvPr id="22585" name="Rectangle 130"/>
            <p:cNvSpPr>
              <a:spLocks noChangeArrowheads="1"/>
            </p:cNvSpPr>
            <p:nvPr/>
          </p:nvSpPr>
          <p:spPr bwMode="auto">
            <a:xfrm>
              <a:off x="5216" y="1860"/>
              <a:ext cx="144"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2586" name="Rectangle 131"/>
            <p:cNvSpPr>
              <a:spLocks noChangeArrowheads="1"/>
            </p:cNvSpPr>
            <p:nvPr/>
          </p:nvSpPr>
          <p:spPr bwMode="auto">
            <a:xfrm>
              <a:off x="5078"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sp>
        <p:nvSpPr>
          <p:cNvPr id="22561" name="Line 132"/>
          <p:cNvSpPr>
            <a:spLocks noChangeShapeType="1"/>
          </p:cNvSpPr>
          <p:nvPr/>
        </p:nvSpPr>
        <p:spPr bwMode="auto">
          <a:xfrm>
            <a:off x="6007100" y="3276600"/>
            <a:ext cx="219075" cy="69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62" name="Line 133"/>
          <p:cNvSpPr>
            <a:spLocks noChangeShapeType="1"/>
          </p:cNvSpPr>
          <p:nvPr/>
        </p:nvSpPr>
        <p:spPr bwMode="auto">
          <a:xfrm>
            <a:off x="6642100" y="3517900"/>
            <a:ext cx="133350" cy="177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63" name="Line 134"/>
          <p:cNvSpPr>
            <a:spLocks noChangeShapeType="1"/>
          </p:cNvSpPr>
          <p:nvPr/>
        </p:nvSpPr>
        <p:spPr bwMode="auto">
          <a:xfrm>
            <a:off x="6965950" y="3616325"/>
            <a:ext cx="117475" cy="177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64" name="Line 135"/>
          <p:cNvSpPr>
            <a:spLocks noChangeShapeType="1"/>
          </p:cNvSpPr>
          <p:nvPr/>
        </p:nvSpPr>
        <p:spPr bwMode="auto">
          <a:xfrm>
            <a:off x="7334250" y="3730625"/>
            <a:ext cx="101600" cy="187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65" name="Text Box 136"/>
          <p:cNvSpPr txBox="1">
            <a:spLocks noChangeArrowheads="1"/>
          </p:cNvSpPr>
          <p:nvPr/>
        </p:nvSpPr>
        <p:spPr bwMode="auto">
          <a:xfrm>
            <a:off x="6615113" y="2246313"/>
            <a:ext cx="2528887"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t>fragmentation: </a:t>
            </a:r>
          </a:p>
          <a:p>
            <a:pPr>
              <a:spcBef>
                <a:spcPct val="0"/>
              </a:spcBef>
              <a:buFontTx/>
              <a:buNone/>
            </a:pPr>
            <a:r>
              <a:rPr lang="en-US" altLang="en-US" sz="1600">
                <a:solidFill>
                  <a:schemeClr val="accent2"/>
                </a:solidFill>
              </a:rPr>
              <a:t>in:</a:t>
            </a:r>
            <a:r>
              <a:rPr lang="en-US" altLang="en-US" sz="1600"/>
              <a:t> one large datagram</a:t>
            </a:r>
          </a:p>
          <a:p>
            <a:pPr>
              <a:spcBef>
                <a:spcPct val="0"/>
              </a:spcBef>
              <a:buFontTx/>
              <a:buNone/>
            </a:pPr>
            <a:r>
              <a:rPr lang="en-US" altLang="en-US" sz="1600">
                <a:solidFill>
                  <a:schemeClr val="accent2"/>
                </a:solidFill>
              </a:rPr>
              <a:t>out:</a:t>
            </a:r>
            <a:r>
              <a:rPr lang="en-US" altLang="en-US" sz="1600"/>
              <a:t> 3 smaller datagrams</a:t>
            </a:r>
            <a:endParaRPr lang="en-US" altLang="en-US" sz="1800"/>
          </a:p>
        </p:txBody>
      </p:sp>
      <p:grpSp>
        <p:nvGrpSpPr>
          <p:cNvPr id="22566" name="Group 137"/>
          <p:cNvGrpSpPr>
            <a:grpSpLocks/>
          </p:cNvGrpSpPr>
          <p:nvPr/>
        </p:nvGrpSpPr>
        <p:grpSpPr bwMode="auto">
          <a:xfrm rot="-10773343">
            <a:off x="5610225" y="4352925"/>
            <a:ext cx="447675" cy="171450"/>
            <a:chOff x="5078" y="1860"/>
            <a:chExt cx="282" cy="108"/>
          </a:xfrm>
        </p:grpSpPr>
        <p:sp>
          <p:nvSpPr>
            <p:cNvPr id="22583" name="Rectangle 138"/>
            <p:cNvSpPr>
              <a:spLocks noChangeArrowheads="1"/>
            </p:cNvSpPr>
            <p:nvPr/>
          </p:nvSpPr>
          <p:spPr bwMode="auto">
            <a:xfrm>
              <a:off x="5216" y="1860"/>
              <a:ext cx="144"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2584" name="Rectangle 139"/>
            <p:cNvSpPr>
              <a:spLocks noChangeArrowheads="1"/>
            </p:cNvSpPr>
            <p:nvPr/>
          </p:nvSpPr>
          <p:spPr bwMode="auto">
            <a:xfrm>
              <a:off x="5078"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22567" name="Group 140"/>
          <p:cNvGrpSpPr>
            <a:grpSpLocks/>
          </p:cNvGrpSpPr>
          <p:nvPr/>
        </p:nvGrpSpPr>
        <p:grpSpPr bwMode="auto">
          <a:xfrm rot="-10773343">
            <a:off x="5613400" y="4546600"/>
            <a:ext cx="447675" cy="171450"/>
            <a:chOff x="5078" y="1860"/>
            <a:chExt cx="282" cy="108"/>
          </a:xfrm>
        </p:grpSpPr>
        <p:sp>
          <p:nvSpPr>
            <p:cNvPr id="22581" name="Rectangle 141"/>
            <p:cNvSpPr>
              <a:spLocks noChangeArrowheads="1"/>
            </p:cNvSpPr>
            <p:nvPr/>
          </p:nvSpPr>
          <p:spPr bwMode="auto">
            <a:xfrm>
              <a:off x="5216" y="1860"/>
              <a:ext cx="144"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2582" name="Rectangle 142"/>
            <p:cNvSpPr>
              <a:spLocks noChangeArrowheads="1"/>
            </p:cNvSpPr>
            <p:nvPr/>
          </p:nvSpPr>
          <p:spPr bwMode="auto">
            <a:xfrm>
              <a:off x="5078"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22568" name="Group 143"/>
          <p:cNvGrpSpPr>
            <a:grpSpLocks/>
          </p:cNvGrpSpPr>
          <p:nvPr/>
        </p:nvGrpSpPr>
        <p:grpSpPr bwMode="auto">
          <a:xfrm rot="-10773343">
            <a:off x="5616575" y="4740275"/>
            <a:ext cx="447675" cy="171450"/>
            <a:chOff x="5078" y="1860"/>
            <a:chExt cx="282" cy="108"/>
          </a:xfrm>
        </p:grpSpPr>
        <p:sp>
          <p:nvSpPr>
            <p:cNvPr id="22579" name="Rectangle 144"/>
            <p:cNvSpPr>
              <a:spLocks noChangeArrowheads="1"/>
            </p:cNvSpPr>
            <p:nvPr/>
          </p:nvSpPr>
          <p:spPr bwMode="auto">
            <a:xfrm>
              <a:off x="5216" y="1860"/>
              <a:ext cx="144"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2580" name="Rectangle 145"/>
            <p:cNvSpPr>
              <a:spLocks noChangeArrowheads="1"/>
            </p:cNvSpPr>
            <p:nvPr/>
          </p:nvSpPr>
          <p:spPr bwMode="auto">
            <a:xfrm>
              <a:off x="5078"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sp>
        <p:nvSpPr>
          <p:cNvPr id="22569" name="Line 146"/>
          <p:cNvSpPr>
            <a:spLocks noChangeShapeType="1"/>
          </p:cNvSpPr>
          <p:nvPr/>
        </p:nvSpPr>
        <p:spPr bwMode="auto">
          <a:xfrm rot="9691848">
            <a:off x="5365750" y="4410075"/>
            <a:ext cx="219075" cy="69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70" name="Line 147"/>
          <p:cNvSpPr>
            <a:spLocks noChangeShapeType="1"/>
          </p:cNvSpPr>
          <p:nvPr/>
        </p:nvSpPr>
        <p:spPr bwMode="auto">
          <a:xfrm rot="9691848">
            <a:off x="5356225" y="4584700"/>
            <a:ext cx="219075" cy="69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71" name="Line 148"/>
          <p:cNvSpPr>
            <a:spLocks noChangeShapeType="1"/>
          </p:cNvSpPr>
          <p:nvPr/>
        </p:nvSpPr>
        <p:spPr bwMode="auto">
          <a:xfrm rot="9691848">
            <a:off x="5359400" y="4791075"/>
            <a:ext cx="219075" cy="69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2572" name="Group 149"/>
          <p:cNvGrpSpPr>
            <a:grpSpLocks/>
          </p:cNvGrpSpPr>
          <p:nvPr/>
        </p:nvGrpSpPr>
        <p:grpSpPr bwMode="auto">
          <a:xfrm rot="10793026">
            <a:off x="4281488" y="4189413"/>
            <a:ext cx="1030287" cy="173037"/>
            <a:chOff x="4712" y="1742"/>
            <a:chExt cx="648" cy="108"/>
          </a:xfrm>
        </p:grpSpPr>
        <p:sp>
          <p:nvSpPr>
            <p:cNvPr id="22577" name="Rectangle 150"/>
            <p:cNvSpPr>
              <a:spLocks noChangeArrowheads="1"/>
            </p:cNvSpPr>
            <p:nvPr/>
          </p:nvSpPr>
          <p:spPr bwMode="auto">
            <a:xfrm>
              <a:off x="4712" y="1742"/>
              <a:ext cx="648"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2578" name="Rectangle 151"/>
            <p:cNvSpPr>
              <a:spLocks noChangeArrowheads="1"/>
            </p:cNvSpPr>
            <p:nvPr/>
          </p:nvSpPr>
          <p:spPr bwMode="auto">
            <a:xfrm>
              <a:off x="4712" y="1742"/>
              <a:ext cx="534"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sp>
        <p:nvSpPr>
          <p:cNvPr id="22573" name="Line 152"/>
          <p:cNvSpPr>
            <a:spLocks noChangeShapeType="1"/>
          </p:cNvSpPr>
          <p:nvPr/>
        </p:nvSpPr>
        <p:spPr bwMode="auto">
          <a:xfrm rot="9691848">
            <a:off x="4032250" y="4232275"/>
            <a:ext cx="219075" cy="69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74" name="Text Box 153"/>
          <p:cNvSpPr txBox="1">
            <a:spLocks noChangeArrowheads="1"/>
          </p:cNvSpPr>
          <p:nvPr/>
        </p:nvSpPr>
        <p:spPr bwMode="auto">
          <a:xfrm>
            <a:off x="4672013" y="3843338"/>
            <a:ext cx="1246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t>reassembly</a:t>
            </a:r>
            <a:endParaRPr lang="en-US" altLang="en-US" sz="1800"/>
          </a:p>
        </p:txBody>
      </p:sp>
      <p:sp>
        <p:nvSpPr>
          <p:cNvPr id="94256" name="灯片编号占位符 2"/>
          <p:cNvSpPr>
            <a:spLocks noGrp="1"/>
          </p:cNvSpPr>
          <p:nvPr>
            <p:ph type="sldNum" sz="quarter" idx="12"/>
          </p:nvPr>
        </p:nvSpPr>
        <p:spPr>
          <a:xfrm>
            <a:off x="7182818" y="6248400"/>
            <a:ext cx="29718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defRPr/>
            </a:pPr>
            <a:fld id="{7209C1F0-65F3-D541-AC18-8422B66766F8}" type="slidenum">
              <a:rPr lang="en-US" altLang="en-US" sz="1200"/>
              <a:pPr algn="ctr">
                <a:spcBef>
                  <a:spcPct val="0"/>
                </a:spcBef>
                <a:buFontTx/>
                <a:buNone/>
                <a:defRPr/>
              </a:pPr>
              <a:t>5</a:t>
            </a:fld>
            <a:endParaRPr lang="en-US" altLang="en-US" sz="1200"/>
          </a:p>
        </p:txBody>
      </p:sp>
      <p:sp>
        <p:nvSpPr>
          <p:cNvPr id="156" name="页脚占位符 1"/>
          <p:cNvSpPr>
            <a:spLocks noGrp="1"/>
          </p:cNvSpPr>
          <p:nvPr>
            <p:ph type="ftr" sz="quarter" idx="10"/>
          </p:nvPr>
        </p:nvSpPr>
        <p:spPr>
          <a:xfrm>
            <a:off x="685800" y="6248400"/>
            <a:ext cx="3581400" cy="304800"/>
          </a:xfrm>
        </p:spPr>
        <p:txBody>
          <a:bodyPr/>
          <a:lstStyle/>
          <a:p>
            <a:pPr>
              <a:defRPr/>
            </a:pPr>
            <a:r>
              <a:rPr lang="en-US" dirty="0"/>
              <a:t>CSci4211:           Network Data Plane Part 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ChangeArrowheads="1"/>
          </p:cNvSpPr>
          <p:nvPr>
            <p:ph type="title"/>
          </p:nvPr>
        </p:nvSpPr>
        <p:spPr>
          <a:xfrm>
            <a:off x="685800" y="381000"/>
            <a:ext cx="7772400" cy="1143000"/>
          </a:xfrm>
        </p:spPr>
        <p:txBody>
          <a:bodyPr/>
          <a:lstStyle/>
          <a:p>
            <a:pPr>
              <a:defRPr/>
            </a:pPr>
            <a:r>
              <a:rPr lang="en-US" altLang="en-US" sz="3200">
                <a:ea typeface="MS PGothic" charset="-128"/>
                <a:cs typeface="ＭＳ Ｐゴシック" charset="-128"/>
              </a:rPr>
              <a:t>IP Fragmentation &amp; Reassembly: How</a:t>
            </a:r>
          </a:p>
        </p:txBody>
      </p:sp>
      <p:sp>
        <p:nvSpPr>
          <p:cNvPr id="96258" name="Rectangle 3"/>
          <p:cNvSpPr>
            <a:spLocks noGrp="1" noChangeArrowheads="1"/>
          </p:cNvSpPr>
          <p:nvPr>
            <p:ph type="body" idx="1"/>
          </p:nvPr>
        </p:nvSpPr>
        <p:spPr>
          <a:xfrm>
            <a:off x="685800" y="1219200"/>
            <a:ext cx="7772400" cy="4724400"/>
          </a:xfrm>
        </p:spPr>
        <p:txBody>
          <a:bodyPr/>
          <a:lstStyle/>
          <a:p>
            <a:pPr>
              <a:defRPr/>
            </a:pPr>
            <a:r>
              <a:rPr lang="en-US" altLang="en-US" sz="2000">
                <a:ea typeface="MS PGothic" charset="-128"/>
                <a:cs typeface="ＭＳ Ｐゴシック" charset="-128"/>
              </a:rPr>
              <a:t>An IP datagram is chopped by a router into smaller pieces if</a:t>
            </a:r>
          </a:p>
          <a:p>
            <a:pPr lvl="1">
              <a:defRPr/>
            </a:pPr>
            <a:r>
              <a:rPr lang="en-US" altLang="en-US" sz="1800">
                <a:ea typeface="MS PGothic" charset="-128"/>
              </a:rPr>
              <a:t>datagram size is greater than network MTU</a:t>
            </a:r>
          </a:p>
          <a:p>
            <a:pPr lvl="1">
              <a:defRPr/>
            </a:pPr>
            <a:r>
              <a:rPr lang="en-US" altLang="en-US" sz="1800">
                <a:ea typeface="MS PGothic" charset="-128"/>
              </a:rPr>
              <a:t>Don</a:t>
            </a:r>
            <a:r>
              <a:rPr lang="ja-JP" altLang="en-US" sz="1800">
                <a:ea typeface="MS PGothic" charset="-128"/>
              </a:rPr>
              <a:t>’</a:t>
            </a:r>
            <a:r>
              <a:rPr lang="en-US" altLang="ja-JP" sz="1800">
                <a:ea typeface="MS PGothic" charset="-128"/>
              </a:rPr>
              <a:t>t fragment option is not set</a:t>
            </a:r>
          </a:p>
          <a:p>
            <a:pPr>
              <a:defRPr/>
            </a:pPr>
            <a:r>
              <a:rPr lang="en-US" altLang="en-US" sz="2000">
                <a:ea typeface="MS PGothic" charset="-128"/>
                <a:cs typeface="ＭＳ Ｐゴシック" charset="-128"/>
              </a:rPr>
              <a:t>Each datagram has unique </a:t>
            </a:r>
            <a:r>
              <a:rPr lang="en-US" altLang="en-US" sz="2000">
                <a:solidFill>
                  <a:srgbClr val="FF0000"/>
                </a:solidFill>
                <a:ea typeface="MS PGothic" charset="-128"/>
                <a:cs typeface="ＭＳ Ｐゴシック" charset="-128"/>
              </a:rPr>
              <a:t>datagram identification</a:t>
            </a:r>
          </a:p>
          <a:p>
            <a:pPr lvl="1">
              <a:defRPr/>
            </a:pPr>
            <a:r>
              <a:rPr lang="en-US" altLang="en-US" sz="1600">
                <a:ea typeface="MS PGothic" charset="-128"/>
              </a:rPr>
              <a:t>Generated by source hosts</a:t>
            </a:r>
          </a:p>
          <a:p>
            <a:pPr lvl="1">
              <a:defRPr/>
            </a:pPr>
            <a:r>
              <a:rPr lang="en-US" altLang="en-US" sz="1800">
                <a:ea typeface="MS PGothic" charset="-128"/>
              </a:rPr>
              <a:t>All fragments of a packet carry original datagram id</a:t>
            </a:r>
          </a:p>
          <a:p>
            <a:pPr>
              <a:defRPr/>
            </a:pPr>
            <a:r>
              <a:rPr lang="en-US" altLang="en-US" sz="2000">
                <a:ea typeface="MS PGothic" charset="-128"/>
                <a:cs typeface="ＭＳ Ｐゴシック" charset="-128"/>
              </a:rPr>
              <a:t>All fragments except the last have </a:t>
            </a:r>
            <a:r>
              <a:rPr lang="en-US" altLang="en-US" sz="2000">
                <a:solidFill>
                  <a:srgbClr val="FF0000"/>
                </a:solidFill>
                <a:ea typeface="MS PGothic" charset="-128"/>
                <a:cs typeface="ＭＳ Ｐゴシック" charset="-128"/>
              </a:rPr>
              <a:t>more</a:t>
            </a:r>
            <a:r>
              <a:rPr lang="en-US" altLang="en-US" sz="2000">
                <a:ea typeface="MS PGothic" charset="-128"/>
                <a:cs typeface="ＭＳ Ｐゴシック" charset="-128"/>
              </a:rPr>
              <a:t> flag set</a:t>
            </a:r>
          </a:p>
          <a:p>
            <a:pPr lvl="1">
              <a:defRPr/>
            </a:pPr>
            <a:r>
              <a:rPr lang="en-US" altLang="en-US" sz="1600">
                <a:ea typeface="MS PGothic" charset="-128"/>
              </a:rPr>
              <a:t>Fragment offset and Length fields are modified appropriately</a:t>
            </a:r>
          </a:p>
          <a:p>
            <a:pPr>
              <a:defRPr/>
            </a:pPr>
            <a:r>
              <a:rPr lang="en-US" altLang="en-US" sz="2000">
                <a:ea typeface="MS PGothic" charset="-128"/>
                <a:cs typeface="ＭＳ Ｐゴシック" charset="-128"/>
              </a:rPr>
              <a:t>Fragments of IP packet can be further fragmented by other routers along the way to destination !</a:t>
            </a:r>
          </a:p>
          <a:p>
            <a:pPr>
              <a:defRPr/>
            </a:pPr>
            <a:r>
              <a:rPr lang="en-US" altLang="en-US" sz="2000">
                <a:ea typeface="MS PGothic" charset="-128"/>
                <a:cs typeface="ＭＳ Ｐゴシック" charset="-128"/>
              </a:rPr>
              <a:t>Reassembly only done at </a:t>
            </a:r>
            <a:r>
              <a:rPr lang="en-US" altLang="en-US" sz="2000">
                <a:solidFill>
                  <a:srgbClr val="FF0000"/>
                </a:solidFill>
                <a:ea typeface="MS PGothic" charset="-128"/>
                <a:cs typeface="ＭＳ Ｐゴシック" charset="-128"/>
              </a:rPr>
              <a:t>destination host</a:t>
            </a:r>
            <a:r>
              <a:rPr lang="en-US" altLang="en-US" sz="2000">
                <a:ea typeface="MS PGothic" charset="-128"/>
                <a:cs typeface="ＭＳ Ｐゴシック" charset="-128"/>
              </a:rPr>
              <a:t> (why?)</a:t>
            </a:r>
          </a:p>
          <a:p>
            <a:pPr lvl="1">
              <a:defRPr/>
            </a:pPr>
            <a:r>
              <a:rPr lang="en-US" altLang="en-US" sz="1800">
                <a:ea typeface="MS PGothic" charset="-128"/>
              </a:rPr>
              <a:t>Use IP datagram id, fragment offset, fragment flags. Length</a:t>
            </a:r>
          </a:p>
          <a:p>
            <a:pPr lvl="1">
              <a:defRPr/>
            </a:pPr>
            <a:r>
              <a:rPr lang="en-US" altLang="en-US" sz="1800">
                <a:ea typeface="MS PGothic" charset="-128"/>
              </a:rPr>
              <a:t>A </a:t>
            </a:r>
            <a:r>
              <a:rPr lang="en-US" altLang="en-US" sz="1800">
                <a:solidFill>
                  <a:srgbClr val="FF0000"/>
                </a:solidFill>
                <a:ea typeface="MS PGothic" charset="-128"/>
              </a:rPr>
              <a:t>timer</a:t>
            </a:r>
            <a:r>
              <a:rPr lang="en-US" altLang="en-US" sz="1800">
                <a:ea typeface="MS PGothic" charset="-128"/>
              </a:rPr>
              <a:t> is set when first fragment is received (why?) </a:t>
            </a:r>
          </a:p>
        </p:txBody>
      </p:sp>
      <p:sp>
        <p:nvSpPr>
          <p:cNvPr id="96260" name="灯片编号占位符 2"/>
          <p:cNvSpPr>
            <a:spLocks noGrp="1"/>
          </p:cNvSpPr>
          <p:nvPr>
            <p:ph type="sldNum" sz="quarter" idx="12"/>
          </p:nvPr>
        </p:nvSpPr>
        <p:spPr>
          <a:xfrm>
            <a:off x="6781800" y="6324600"/>
            <a:ext cx="29718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defRPr/>
            </a:pPr>
            <a:fld id="{6C81E4AC-50CF-B445-AD88-B52F7ACCC6CA}" type="slidenum">
              <a:rPr lang="en-US" altLang="en-US" sz="1200"/>
              <a:pPr algn="ctr">
                <a:spcBef>
                  <a:spcPct val="0"/>
                </a:spcBef>
                <a:buFontTx/>
                <a:buNone/>
                <a:defRPr/>
              </a:pPr>
              <a:t>6</a:t>
            </a:fld>
            <a:endParaRPr lang="en-US" altLang="en-US" sz="1200"/>
          </a:p>
        </p:txBody>
      </p:sp>
      <p:sp>
        <p:nvSpPr>
          <p:cNvPr id="6" name="页脚占位符 1"/>
          <p:cNvSpPr>
            <a:spLocks noGrp="1"/>
          </p:cNvSpPr>
          <p:nvPr>
            <p:ph type="ftr" sz="quarter" idx="10"/>
          </p:nvPr>
        </p:nvSpPr>
        <p:spPr>
          <a:xfrm>
            <a:off x="685800" y="6248400"/>
            <a:ext cx="3581400" cy="304800"/>
          </a:xfrm>
        </p:spPr>
        <p:txBody>
          <a:bodyPr/>
          <a:lstStyle/>
          <a:p>
            <a:pPr>
              <a:defRPr/>
            </a:pPr>
            <a:r>
              <a:rPr lang="en-US" dirty="0"/>
              <a:t>CSci4211:           Network Data Plane Part 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ChangeArrowheads="1"/>
          </p:cNvSpPr>
          <p:nvPr>
            <p:ph type="title"/>
          </p:nvPr>
        </p:nvSpPr>
        <p:spPr>
          <a:xfrm>
            <a:off x="685800" y="228600"/>
            <a:ext cx="7772400" cy="1143000"/>
          </a:xfrm>
        </p:spPr>
        <p:txBody>
          <a:bodyPr/>
          <a:lstStyle/>
          <a:p>
            <a:pPr>
              <a:defRPr/>
            </a:pPr>
            <a:r>
              <a:rPr lang="en-US" altLang="en-US" sz="3200">
                <a:ea typeface="MS PGothic" charset="-128"/>
                <a:cs typeface="ＭＳ Ｐゴシック" charset="-128"/>
              </a:rPr>
              <a:t>IP Fragmentation and Reassembly: Exp</a:t>
            </a:r>
          </a:p>
        </p:txBody>
      </p:sp>
      <p:grpSp>
        <p:nvGrpSpPr>
          <p:cNvPr id="26626" name="Group 3"/>
          <p:cNvGrpSpPr>
            <a:grpSpLocks/>
          </p:cNvGrpSpPr>
          <p:nvPr/>
        </p:nvGrpSpPr>
        <p:grpSpPr bwMode="auto">
          <a:xfrm>
            <a:off x="3606800" y="1066800"/>
            <a:ext cx="4800600" cy="4046538"/>
            <a:chOff x="1218" y="944"/>
            <a:chExt cx="3024" cy="2549"/>
          </a:xfrm>
        </p:grpSpPr>
        <p:grpSp>
          <p:nvGrpSpPr>
            <p:cNvPr id="26631" name="Group 4"/>
            <p:cNvGrpSpPr>
              <a:grpSpLocks/>
            </p:cNvGrpSpPr>
            <p:nvPr/>
          </p:nvGrpSpPr>
          <p:grpSpPr bwMode="auto">
            <a:xfrm>
              <a:off x="1218" y="944"/>
              <a:ext cx="2676" cy="416"/>
              <a:chOff x="3006" y="1208"/>
              <a:chExt cx="2676" cy="416"/>
            </a:xfrm>
          </p:grpSpPr>
          <p:sp>
            <p:nvSpPr>
              <p:cNvPr id="26675" name="Rectangle 5"/>
              <p:cNvSpPr>
                <a:spLocks noChangeArrowheads="1"/>
              </p:cNvSpPr>
              <p:nvPr/>
            </p:nvSpPr>
            <p:spPr bwMode="auto">
              <a:xfrm>
                <a:off x="3048" y="1212"/>
                <a:ext cx="2634" cy="34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1800"/>
              </a:p>
            </p:txBody>
          </p:sp>
          <p:sp>
            <p:nvSpPr>
              <p:cNvPr id="26676" name="Rectangle 6"/>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6677" name="Text Box 7"/>
              <p:cNvSpPr txBox="1">
                <a:spLocks noChangeArrowheads="1"/>
              </p:cNvSpPr>
              <p:nvPr/>
            </p:nvSpPr>
            <p:spPr bwMode="auto">
              <a:xfrm>
                <a:off x="3734" y="1208"/>
                <a:ext cx="29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ID</a:t>
                </a:r>
              </a:p>
              <a:p>
                <a:pPr>
                  <a:spcBef>
                    <a:spcPct val="0"/>
                  </a:spcBef>
                  <a:buFontTx/>
                  <a:buNone/>
                </a:pPr>
                <a:r>
                  <a:rPr lang="en-US" altLang="en-US" sz="1800"/>
                  <a:t>=x</a:t>
                </a:r>
              </a:p>
            </p:txBody>
          </p:sp>
          <p:sp>
            <p:nvSpPr>
              <p:cNvPr id="26678" name="Text Box 8"/>
              <p:cNvSpPr txBox="1">
                <a:spLocks noChangeArrowheads="1"/>
              </p:cNvSpPr>
              <p:nvPr/>
            </p:nvSpPr>
            <p:spPr bwMode="auto">
              <a:xfrm>
                <a:off x="4605" y="1220"/>
                <a:ext cx="55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offset</a:t>
                </a:r>
              </a:p>
              <a:p>
                <a:pPr algn="ctr">
                  <a:spcBef>
                    <a:spcPct val="0"/>
                  </a:spcBef>
                  <a:buFontTx/>
                  <a:buNone/>
                </a:pPr>
                <a:r>
                  <a:rPr lang="en-US" altLang="en-US" sz="1800"/>
                  <a:t>=0</a:t>
                </a:r>
              </a:p>
            </p:txBody>
          </p:sp>
          <p:sp>
            <p:nvSpPr>
              <p:cNvPr id="26679" name="Text Box 9"/>
              <p:cNvSpPr txBox="1">
                <a:spLocks noChangeArrowheads="1"/>
              </p:cNvSpPr>
              <p:nvPr/>
            </p:nvSpPr>
            <p:spPr bwMode="auto">
              <a:xfrm>
                <a:off x="3980" y="1220"/>
                <a:ext cx="67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fragflag</a:t>
                </a:r>
              </a:p>
              <a:p>
                <a:pPr algn="ctr">
                  <a:spcBef>
                    <a:spcPct val="0"/>
                  </a:spcBef>
                  <a:buFontTx/>
                  <a:buNone/>
                </a:pPr>
                <a:r>
                  <a:rPr lang="en-US" altLang="en-US" sz="1800"/>
                  <a:t>=0</a:t>
                </a:r>
              </a:p>
            </p:txBody>
          </p:sp>
          <p:sp>
            <p:nvSpPr>
              <p:cNvPr id="26680" name="Text Box 10"/>
              <p:cNvSpPr txBox="1">
                <a:spLocks noChangeArrowheads="1"/>
              </p:cNvSpPr>
              <p:nvPr/>
            </p:nvSpPr>
            <p:spPr bwMode="auto">
              <a:xfrm>
                <a:off x="3230" y="1208"/>
                <a:ext cx="54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length</a:t>
                </a:r>
              </a:p>
              <a:p>
                <a:pPr>
                  <a:spcBef>
                    <a:spcPct val="0"/>
                  </a:spcBef>
                  <a:buFontTx/>
                  <a:buNone/>
                </a:pPr>
                <a:r>
                  <a:rPr lang="en-US" altLang="en-US" sz="1800"/>
                  <a:t>=4000</a:t>
                </a:r>
              </a:p>
            </p:txBody>
          </p:sp>
          <p:sp>
            <p:nvSpPr>
              <p:cNvPr id="26681" name="Line 11"/>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82" name="Line 12"/>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83" name="Line 13"/>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84" name="Line 14"/>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85" name="Line 15"/>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86" name="Rectangle 16"/>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26632" name="Group 17"/>
            <p:cNvGrpSpPr>
              <a:grpSpLocks/>
            </p:cNvGrpSpPr>
            <p:nvPr/>
          </p:nvGrpSpPr>
          <p:grpSpPr bwMode="auto">
            <a:xfrm>
              <a:off x="1566" y="2048"/>
              <a:ext cx="2676" cy="419"/>
              <a:chOff x="3006" y="1208"/>
              <a:chExt cx="2676" cy="419"/>
            </a:xfrm>
          </p:grpSpPr>
          <p:sp>
            <p:nvSpPr>
              <p:cNvPr id="26663" name="Rectangle 18"/>
              <p:cNvSpPr>
                <a:spLocks noChangeArrowheads="1"/>
              </p:cNvSpPr>
              <p:nvPr/>
            </p:nvSpPr>
            <p:spPr bwMode="auto">
              <a:xfrm>
                <a:off x="3048" y="1212"/>
                <a:ext cx="2634" cy="34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1800"/>
              </a:p>
            </p:txBody>
          </p:sp>
          <p:sp>
            <p:nvSpPr>
              <p:cNvPr id="26664" name="Rectangle 19"/>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6665" name="Text Box 20"/>
              <p:cNvSpPr txBox="1">
                <a:spLocks noChangeArrowheads="1"/>
              </p:cNvSpPr>
              <p:nvPr/>
            </p:nvSpPr>
            <p:spPr bwMode="auto">
              <a:xfrm>
                <a:off x="3734" y="1208"/>
                <a:ext cx="29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ID</a:t>
                </a:r>
              </a:p>
              <a:p>
                <a:pPr>
                  <a:spcBef>
                    <a:spcPct val="0"/>
                  </a:spcBef>
                  <a:buFontTx/>
                  <a:buNone/>
                </a:pPr>
                <a:r>
                  <a:rPr lang="en-US" altLang="en-US" sz="1800"/>
                  <a:t>=x</a:t>
                </a:r>
              </a:p>
            </p:txBody>
          </p:sp>
          <p:sp>
            <p:nvSpPr>
              <p:cNvPr id="26666" name="Text Box 21"/>
              <p:cNvSpPr txBox="1">
                <a:spLocks noChangeArrowheads="1"/>
              </p:cNvSpPr>
              <p:nvPr/>
            </p:nvSpPr>
            <p:spPr bwMode="auto">
              <a:xfrm>
                <a:off x="4605" y="1220"/>
                <a:ext cx="55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offset</a:t>
                </a:r>
              </a:p>
              <a:p>
                <a:pPr algn="ctr">
                  <a:spcBef>
                    <a:spcPct val="0"/>
                  </a:spcBef>
                  <a:buFontTx/>
                  <a:buNone/>
                </a:pPr>
                <a:r>
                  <a:rPr lang="en-US" altLang="en-US" sz="1800">
                    <a:solidFill>
                      <a:srgbClr val="FF0000"/>
                    </a:solidFill>
                  </a:rPr>
                  <a:t>=0</a:t>
                </a:r>
              </a:p>
            </p:txBody>
          </p:sp>
          <p:sp>
            <p:nvSpPr>
              <p:cNvPr id="26667" name="Text Box 22"/>
              <p:cNvSpPr txBox="1">
                <a:spLocks noChangeArrowheads="1"/>
              </p:cNvSpPr>
              <p:nvPr/>
            </p:nvSpPr>
            <p:spPr bwMode="auto">
              <a:xfrm>
                <a:off x="3976" y="1220"/>
                <a:ext cx="677"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fragflag</a:t>
                </a:r>
              </a:p>
              <a:p>
                <a:pPr algn="ctr">
                  <a:spcBef>
                    <a:spcPct val="0"/>
                  </a:spcBef>
                  <a:buFontTx/>
                  <a:buNone/>
                </a:pPr>
                <a:r>
                  <a:rPr lang="en-US" altLang="en-US" sz="1800">
                    <a:solidFill>
                      <a:srgbClr val="FF0000"/>
                    </a:solidFill>
                  </a:rPr>
                  <a:t>=1</a:t>
                </a:r>
              </a:p>
            </p:txBody>
          </p:sp>
          <p:sp>
            <p:nvSpPr>
              <p:cNvPr id="26668" name="Text Box 23"/>
              <p:cNvSpPr txBox="1">
                <a:spLocks noChangeArrowheads="1"/>
              </p:cNvSpPr>
              <p:nvPr/>
            </p:nvSpPr>
            <p:spPr bwMode="auto">
              <a:xfrm>
                <a:off x="3230" y="1208"/>
                <a:ext cx="5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length</a:t>
                </a:r>
              </a:p>
              <a:p>
                <a:pPr>
                  <a:spcBef>
                    <a:spcPct val="0"/>
                  </a:spcBef>
                  <a:buFontTx/>
                  <a:buNone/>
                </a:pPr>
                <a:r>
                  <a:rPr lang="en-US" altLang="en-US" sz="1800"/>
                  <a:t>=1500</a:t>
                </a:r>
              </a:p>
            </p:txBody>
          </p:sp>
          <p:sp>
            <p:nvSpPr>
              <p:cNvPr id="26669" name="Line 24"/>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70" name="Line 25"/>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71" name="Line 26"/>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72" name="Line 27"/>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73" name="Line 28"/>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74" name="Rectangle 29"/>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26633" name="Group 30"/>
            <p:cNvGrpSpPr>
              <a:grpSpLocks/>
            </p:cNvGrpSpPr>
            <p:nvPr/>
          </p:nvGrpSpPr>
          <p:grpSpPr bwMode="auto">
            <a:xfrm>
              <a:off x="1566" y="2552"/>
              <a:ext cx="2676" cy="419"/>
              <a:chOff x="3006" y="1208"/>
              <a:chExt cx="2676" cy="419"/>
            </a:xfrm>
          </p:grpSpPr>
          <p:sp>
            <p:nvSpPr>
              <p:cNvPr id="26651" name="Rectangle 31"/>
              <p:cNvSpPr>
                <a:spLocks noChangeArrowheads="1"/>
              </p:cNvSpPr>
              <p:nvPr/>
            </p:nvSpPr>
            <p:spPr bwMode="auto">
              <a:xfrm>
                <a:off x="3048" y="1212"/>
                <a:ext cx="2634" cy="34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1800"/>
              </a:p>
            </p:txBody>
          </p:sp>
          <p:sp>
            <p:nvSpPr>
              <p:cNvPr id="26652" name="Rectangle 32"/>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6653" name="Text Box 33"/>
              <p:cNvSpPr txBox="1">
                <a:spLocks noChangeArrowheads="1"/>
              </p:cNvSpPr>
              <p:nvPr/>
            </p:nvSpPr>
            <p:spPr bwMode="auto">
              <a:xfrm>
                <a:off x="3734" y="1208"/>
                <a:ext cx="29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ID</a:t>
                </a:r>
              </a:p>
              <a:p>
                <a:pPr>
                  <a:spcBef>
                    <a:spcPct val="0"/>
                  </a:spcBef>
                  <a:buFontTx/>
                  <a:buNone/>
                </a:pPr>
                <a:r>
                  <a:rPr lang="en-US" altLang="en-US" sz="1800"/>
                  <a:t>=x</a:t>
                </a:r>
              </a:p>
            </p:txBody>
          </p:sp>
          <p:sp>
            <p:nvSpPr>
              <p:cNvPr id="26654" name="Text Box 34"/>
              <p:cNvSpPr txBox="1">
                <a:spLocks noChangeArrowheads="1"/>
              </p:cNvSpPr>
              <p:nvPr/>
            </p:nvSpPr>
            <p:spPr bwMode="auto">
              <a:xfrm>
                <a:off x="4603" y="1220"/>
                <a:ext cx="56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offset</a:t>
                </a:r>
              </a:p>
              <a:p>
                <a:pPr algn="ctr">
                  <a:spcBef>
                    <a:spcPct val="0"/>
                  </a:spcBef>
                  <a:buFontTx/>
                  <a:buNone/>
                </a:pPr>
                <a:r>
                  <a:rPr lang="en-US" altLang="en-US" sz="1800">
                    <a:solidFill>
                      <a:srgbClr val="FF0000"/>
                    </a:solidFill>
                  </a:rPr>
                  <a:t>=185</a:t>
                </a:r>
              </a:p>
            </p:txBody>
          </p:sp>
          <p:sp>
            <p:nvSpPr>
              <p:cNvPr id="26655" name="Text Box 35"/>
              <p:cNvSpPr txBox="1">
                <a:spLocks noChangeArrowheads="1"/>
              </p:cNvSpPr>
              <p:nvPr/>
            </p:nvSpPr>
            <p:spPr bwMode="auto">
              <a:xfrm>
                <a:off x="3976" y="1220"/>
                <a:ext cx="677"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fragflag</a:t>
                </a:r>
              </a:p>
              <a:p>
                <a:pPr algn="ctr">
                  <a:spcBef>
                    <a:spcPct val="0"/>
                  </a:spcBef>
                  <a:buFontTx/>
                  <a:buNone/>
                </a:pPr>
                <a:r>
                  <a:rPr lang="en-US" altLang="en-US" sz="1800">
                    <a:solidFill>
                      <a:srgbClr val="FF0000"/>
                    </a:solidFill>
                  </a:rPr>
                  <a:t>=1</a:t>
                </a:r>
              </a:p>
            </p:txBody>
          </p:sp>
          <p:sp>
            <p:nvSpPr>
              <p:cNvPr id="26656" name="Text Box 36"/>
              <p:cNvSpPr txBox="1">
                <a:spLocks noChangeArrowheads="1"/>
              </p:cNvSpPr>
              <p:nvPr/>
            </p:nvSpPr>
            <p:spPr bwMode="auto">
              <a:xfrm>
                <a:off x="3230" y="1208"/>
                <a:ext cx="5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length</a:t>
                </a:r>
              </a:p>
              <a:p>
                <a:pPr>
                  <a:spcBef>
                    <a:spcPct val="0"/>
                  </a:spcBef>
                  <a:buFontTx/>
                  <a:buNone/>
                </a:pPr>
                <a:r>
                  <a:rPr lang="en-US" altLang="en-US" sz="1800"/>
                  <a:t>=1500</a:t>
                </a:r>
              </a:p>
            </p:txBody>
          </p:sp>
          <p:sp>
            <p:nvSpPr>
              <p:cNvPr id="26657" name="Line 37"/>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58" name="Line 38"/>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59" name="Line 39"/>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60" name="Line 40"/>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61" name="Line 41"/>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62" name="Rectangle 42"/>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26634" name="Group 43"/>
            <p:cNvGrpSpPr>
              <a:grpSpLocks/>
            </p:cNvGrpSpPr>
            <p:nvPr/>
          </p:nvGrpSpPr>
          <p:grpSpPr bwMode="auto">
            <a:xfrm>
              <a:off x="1560" y="3074"/>
              <a:ext cx="2676" cy="419"/>
              <a:chOff x="3006" y="1208"/>
              <a:chExt cx="2676" cy="419"/>
            </a:xfrm>
          </p:grpSpPr>
          <p:sp>
            <p:nvSpPr>
              <p:cNvPr id="26639" name="Rectangle 44"/>
              <p:cNvSpPr>
                <a:spLocks noChangeArrowheads="1"/>
              </p:cNvSpPr>
              <p:nvPr/>
            </p:nvSpPr>
            <p:spPr bwMode="auto">
              <a:xfrm>
                <a:off x="3048" y="1212"/>
                <a:ext cx="2634" cy="34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1800"/>
              </a:p>
            </p:txBody>
          </p:sp>
          <p:sp>
            <p:nvSpPr>
              <p:cNvPr id="26640" name="Rectangle 45"/>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6641" name="Text Box 46"/>
              <p:cNvSpPr txBox="1">
                <a:spLocks noChangeArrowheads="1"/>
              </p:cNvSpPr>
              <p:nvPr/>
            </p:nvSpPr>
            <p:spPr bwMode="auto">
              <a:xfrm>
                <a:off x="3734" y="1208"/>
                <a:ext cx="29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ID</a:t>
                </a:r>
              </a:p>
              <a:p>
                <a:pPr>
                  <a:spcBef>
                    <a:spcPct val="0"/>
                  </a:spcBef>
                  <a:buFontTx/>
                  <a:buNone/>
                </a:pPr>
                <a:r>
                  <a:rPr lang="en-US" altLang="en-US" sz="1800"/>
                  <a:t>=x</a:t>
                </a:r>
              </a:p>
            </p:txBody>
          </p:sp>
          <p:sp>
            <p:nvSpPr>
              <p:cNvPr id="26642" name="Text Box 47"/>
              <p:cNvSpPr txBox="1">
                <a:spLocks noChangeArrowheads="1"/>
              </p:cNvSpPr>
              <p:nvPr/>
            </p:nvSpPr>
            <p:spPr bwMode="auto">
              <a:xfrm>
                <a:off x="4605" y="1220"/>
                <a:ext cx="55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offset</a:t>
                </a:r>
              </a:p>
              <a:p>
                <a:pPr algn="ctr">
                  <a:spcBef>
                    <a:spcPct val="0"/>
                  </a:spcBef>
                  <a:buFontTx/>
                  <a:buNone/>
                </a:pPr>
                <a:r>
                  <a:rPr lang="en-US" altLang="en-US" sz="1800">
                    <a:solidFill>
                      <a:srgbClr val="FF0000"/>
                    </a:solidFill>
                  </a:rPr>
                  <a:t>=370</a:t>
                </a:r>
              </a:p>
            </p:txBody>
          </p:sp>
          <p:sp>
            <p:nvSpPr>
              <p:cNvPr id="26643" name="Text Box 48"/>
              <p:cNvSpPr txBox="1">
                <a:spLocks noChangeArrowheads="1"/>
              </p:cNvSpPr>
              <p:nvPr/>
            </p:nvSpPr>
            <p:spPr bwMode="auto">
              <a:xfrm>
                <a:off x="3976" y="1220"/>
                <a:ext cx="677"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fragflag</a:t>
                </a:r>
              </a:p>
              <a:p>
                <a:pPr algn="ctr">
                  <a:spcBef>
                    <a:spcPct val="0"/>
                  </a:spcBef>
                  <a:buFontTx/>
                  <a:buNone/>
                </a:pPr>
                <a:r>
                  <a:rPr lang="en-US" altLang="en-US" sz="1800">
                    <a:solidFill>
                      <a:srgbClr val="FF0000"/>
                    </a:solidFill>
                  </a:rPr>
                  <a:t>=0</a:t>
                </a:r>
              </a:p>
            </p:txBody>
          </p:sp>
          <p:sp>
            <p:nvSpPr>
              <p:cNvPr id="26644" name="Text Box 49"/>
              <p:cNvSpPr txBox="1">
                <a:spLocks noChangeArrowheads="1"/>
              </p:cNvSpPr>
              <p:nvPr/>
            </p:nvSpPr>
            <p:spPr bwMode="auto">
              <a:xfrm>
                <a:off x="3230" y="1208"/>
                <a:ext cx="54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length</a:t>
                </a:r>
              </a:p>
              <a:p>
                <a:pPr>
                  <a:spcBef>
                    <a:spcPct val="0"/>
                  </a:spcBef>
                  <a:buFontTx/>
                  <a:buNone/>
                </a:pPr>
                <a:r>
                  <a:rPr lang="en-US" altLang="en-US" sz="1800"/>
                  <a:t>=1040</a:t>
                </a:r>
              </a:p>
            </p:txBody>
          </p:sp>
          <p:sp>
            <p:nvSpPr>
              <p:cNvPr id="26645" name="Line 50"/>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6" name="Line 51"/>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7" name="Line 52"/>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8" name="Line 53"/>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9" name="Line 54"/>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50" name="Rectangle 55"/>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sp>
          <p:nvSpPr>
            <p:cNvPr id="26635" name="Freeform 56"/>
            <p:cNvSpPr>
              <a:spLocks/>
            </p:cNvSpPr>
            <p:nvPr/>
          </p:nvSpPr>
          <p:spPr bwMode="auto">
            <a:xfrm>
              <a:off x="1290" y="1422"/>
              <a:ext cx="210" cy="1362"/>
            </a:xfrm>
            <a:custGeom>
              <a:avLst/>
              <a:gdLst>
                <a:gd name="T0" fmla="*/ 0 w 210"/>
                <a:gd name="T1" fmla="*/ 0 h 1362"/>
                <a:gd name="T2" fmla="*/ 0 w 210"/>
                <a:gd name="T3" fmla="*/ 1362 h 1362"/>
                <a:gd name="T4" fmla="*/ 210 w 210"/>
                <a:gd name="T5" fmla="*/ 858 h 1362"/>
                <a:gd name="T6" fmla="*/ 0 60000 65536"/>
                <a:gd name="T7" fmla="*/ 0 60000 65536"/>
                <a:gd name="T8" fmla="*/ 0 60000 65536"/>
                <a:gd name="T9" fmla="*/ 0 w 210"/>
                <a:gd name="T10" fmla="*/ 0 h 1362"/>
                <a:gd name="T11" fmla="*/ 210 w 210"/>
                <a:gd name="T12" fmla="*/ 1362 h 1362"/>
              </a:gdLst>
              <a:ahLst/>
              <a:cxnLst>
                <a:cxn ang="T6">
                  <a:pos x="T0" y="T1"/>
                </a:cxn>
                <a:cxn ang="T7">
                  <a:pos x="T2" y="T3"/>
                </a:cxn>
                <a:cxn ang="T8">
                  <a:pos x="T4" y="T5"/>
                </a:cxn>
              </a:cxnLst>
              <a:rect l="T9" t="T10" r="T11" b="T12"/>
              <a:pathLst>
                <a:path w="210" h="1362">
                  <a:moveTo>
                    <a:pt x="0" y="0"/>
                  </a:moveTo>
                  <a:lnTo>
                    <a:pt x="0" y="1362"/>
                  </a:lnTo>
                  <a:lnTo>
                    <a:pt x="210" y="858"/>
                  </a:lnTo>
                </a:path>
              </a:pathLst>
            </a:custGeom>
            <a:noFill/>
            <a:ln w="190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36" name="Line 57"/>
            <p:cNvSpPr>
              <a:spLocks noChangeShapeType="1"/>
            </p:cNvSpPr>
            <p:nvPr/>
          </p:nvSpPr>
          <p:spPr bwMode="auto">
            <a:xfrm>
              <a:off x="1290" y="2766"/>
              <a:ext cx="228"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37" name="Line 58"/>
            <p:cNvSpPr>
              <a:spLocks noChangeShapeType="1"/>
            </p:cNvSpPr>
            <p:nvPr/>
          </p:nvSpPr>
          <p:spPr bwMode="auto">
            <a:xfrm>
              <a:off x="1296" y="2772"/>
              <a:ext cx="210" cy="49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38" name="Text Box 59"/>
            <p:cNvSpPr txBox="1">
              <a:spLocks noChangeArrowheads="1"/>
            </p:cNvSpPr>
            <p:nvPr/>
          </p:nvSpPr>
          <p:spPr bwMode="auto">
            <a:xfrm>
              <a:off x="1274" y="1472"/>
              <a:ext cx="205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solidFill>
                    <a:srgbClr val="FF0000"/>
                  </a:solidFill>
                </a:rPr>
                <a:t>One large datagram becomes</a:t>
              </a:r>
            </a:p>
            <a:p>
              <a:pPr>
                <a:spcBef>
                  <a:spcPct val="0"/>
                </a:spcBef>
                <a:buFontTx/>
                <a:buNone/>
              </a:pPr>
              <a:r>
                <a:rPr lang="en-US" altLang="en-US" sz="1800">
                  <a:solidFill>
                    <a:srgbClr val="FF0000"/>
                  </a:solidFill>
                </a:rPr>
                <a:t>several smaller datagrams</a:t>
              </a:r>
              <a:endParaRPr lang="en-US" altLang="en-US" sz="1800"/>
            </a:p>
          </p:txBody>
        </p:sp>
      </p:grpSp>
      <p:sp>
        <p:nvSpPr>
          <p:cNvPr id="26627" name="Rectangle 60"/>
          <p:cNvSpPr>
            <a:spLocks noChangeArrowheads="1"/>
          </p:cNvSpPr>
          <p:nvPr/>
        </p:nvSpPr>
        <p:spPr bwMode="auto">
          <a:xfrm>
            <a:off x="228600" y="1219200"/>
            <a:ext cx="3554413" cy="41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buFontTx/>
              <a:buNone/>
            </a:pPr>
            <a:r>
              <a:rPr lang="en-US" altLang="en-US" sz="2000" u="sng">
                <a:solidFill>
                  <a:srgbClr val="FF0000"/>
                </a:solidFill>
              </a:rPr>
              <a:t>Example</a:t>
            </a:r>
            <a:endParaRPr lang="en-US" altLang="en-US" sz="2000"/>
          </a:p>
          <a:p>
            <a:r>
              <a:rPr lang="en-US" altLang="en-US" sz="2000"/>
              <a:t>4000 byte datagram</a:t>
            </a:r>
          </a:p>
          <a:p>
            <a:r>
              <a:rPr lang="en-US" altLang="en-US" sz="2000"/>
              <a:t>MTU = 1500 bytes</a:t>
            </a:r>
          </a:p>
          <a:p>
            <a:pPr>
              <a:buFontTx/>
              <a:buNone/>
            </a:pPr>
            <a:endParaRPr lang="en-US" altLang="en-US" sz="1000"/>
          </a:p>
          <a:p>
            <a:endParaRPr lang="en-US" altLang="en-US" sz="1000"/>
          </a:p>
          <a:p>
            <a:r>
              <a:rPr lang="en-US" altLang="en-US" sz="2000">
                <a:solidFill>
                  <a:srgbClr val="000090"/>
                </a:solidFill>
              </a:rPr>
              <a:t>offset in the second fragment:</a:t>
            </a:r>
          </a:p>
          <a:p>
            <a:pPr>
              <a:buFontTx/>
              <a:buNone/>
            </a:pPr>
            <a:r>
              <a:rPr lang="en-US" altLang="en-US" sz="2000">
                <a:solidFill>
                  <a:srgbClr val="000090"/>
                </a:solidFill>
              </a:rPr>
              <a:t>      185x8=1480</a:t>
            </a:r>
          </a:p>
          <a:p>
            <a:pPr>
              <a:buFontTx/>
              <a:buNone/>
            </a:pPr>
            <a:r>
              <a:rPr lang="en-US" altLang="en-US" sz="2000">
                <a:solidFill>
                  <a:srgbClr val="000090"/>
                </a:solidFill>
              </a:rPr>
              <a:t> </a:t>
            </a:r>
            <a:r>
              <a:rPr lang="en-US" altLang="en-US" sz="1800">
                <a:solidFill>
                  <a:srgbClr val="FF0000"/>
                </a:solidFill>
              </a:rPr>
              <a:t> (why not 1500 bytes =length?)</a:t>
            </a:r>
          </a:p>
          <a:p>
            <a:r>
              <a:rPr lang="en-US" altLang="en-US" sz="2000">
                <a:solidFill>
                  <a:srgbClr val="000090"/>
                </a:solidFill>
              </a:rPr>
              <a:t>offset in the third fragment:</a:t>
            </a:r>
          </a:p>
          <a:p>
            <a:pPr>
              <a:buFontTx/>
              <a:buNone/>
            </a:pPr>
            <a:r>
              <a:rPr lang="en-US" altLang="en-US" sz="2000">
                <a:solidFill>
                  <a:srgbClr val="000090"/>
                </a:solidFill>
              </a:rPr>
              <a:t>     370x8=2960 </a:t>
            </a:r>
          </a:p>
        </p:txBody>
      </p:sp>
      <p:sp>
        <p:nvSpPr>
          <p:cNvPr id="26628" name="TextBox 62"/>
          <p:cNvSpPr txBox="1">
            <a:spLocks noChangeArrowheads="1"/>
          </p:cNvSpPr>
          <p:nvPr/>
        </p:nvSpPr>
        <p:spPr bwMode="auto">
          <a:xfrm>
            <a:off x="609600" y="5334000"/>
            <a:ext cx="8077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marL="0" lvl="1">
              <a:spcBef>
                <a:spcPct val="0"/>
              </a:spcBef>
              <a:buFontTx/>
              <a:buNone/>
            </a:pPr>
            <a:r>
              <a:rPr lang="en-US" altLang="en-US" sz="1800">
                <a:solidFill>
                  <a:srgbClr val="0000FF"/>
                </a:solidFill>
              </a:rPr>
              <a:t>Except for last fragment, IP fragment payload size (i.e., excluding IP header) must be multiple of 8!</a:t>
            </a:r>
          </a:p>
          <a:p>
            <a:pPr>
              <a:spcBef>
                <a:spcPct val="0"/>
              </a:spcBef>
              <a:buFontTx/>
              <a:buNone/>
            </a:pPr>
            <a:endParaRPr lang="en-US" altLang="en-US" sz="2400">
              <a:latin typeface="Times New Roman" charset="0"/>
            </a:endParaRPr>
          </a:p>
        </p:txBody>
      </p:sp>
      <p:sp>
        <p:nvSpPr>
          <p:cNvPr id="98310" name="灯片编号占位符 2"/>
          <p:cNvSpPr>
            <a:spLocks noGrp="1"/>
          </p:cNvSpPr>
          <p:nvPr>
            <p:ph type="sldNum" sz="quarter" idx="12"/>
          </p:nvPr>
        </p:nvSpPr>
        <p:spPr>
          <a:xfrm>
            <a:off x="6950756" y="6276068"/>
            <a:ext cx="29718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defRPr/>
            </a:pPr>
            <a:fld id="{6E630636-4B4B-7E43-BE29-9542254DA4C8}" type="slidenum">
              <a:rPr lang="en-US" altLang="en-US" sz="1200"/>
              <a:pPr algn="ctr">
                <a:spcBef>
                  <a:spcPct val="0"/>
                </a:spcBef>
                <a:buFontTx/>
                <a:buNone/>
                <a:defRPr/>
              </a:pPr>
              <a:t>7</a:t>
            </a:fld>
            <a:endParaRPr lang="en-US" altLang="en-US" sz="1200" dirty="0"/>
          </a:p>
        </p:txBody>
      </p:sp>
      <p:sp>
        <p:nvSpPr>
          <p:cNvPr id="64" name="页脚占位符 1"/>
          <p:cNvSpPr>
            <a:spLocks noGrp="1"/>
          </p:cNvSpPr>
          <p:nvPr>
            <p:ph type="ftr" sz="quarter" idx="10"/>
          </p:nvPr>
        </p:nvSpPr>
        <p:spPr>
          <a:xfrm>
            <a:off x="685800" y="6248400"/>
            <a:ext cx="3581400" cy="304800"/>
          </a:xfrm>
        </p:spPr>
        <p:txBody>
          <a:bodyPr/>
          <a:lstStyle/>
          <a:p>
            <a:pPr>
              <a:defRPr/>
            </a:pPr>
            <a:r>
              <a:rPr lang="en-US" dirty="0"/>
              <a:t>CSci4211:           Network Data Plane Part 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p:cNvSpPr>
            <a:spLocks noGrp="1"/>
          </p:cNvSpPr>
          <p:nvPr>
            <p:ph type="title"/>
          </p:nvPr>
        </p:nvSpPr>
        <p:spPr>
          <a:xfrm>
            <a:off x="685800" y="228600"/>
            <a:ext cx="8153400" cy="1143000"/>
          </a:xfrm>
        </p:spPr>
        <p:txBody>
          <a:bodyPr/>
          <a:lstStyle/>
          <a:p>
            <a:pPr>
              <a:defRPr/>
            </a:pPr>
            <a:r>
              <a:rPr lang="en-US" altLang="zh-CN" sz="3200">
                <a:ea typeface="SimSun" charset="-122"/>
                <a:cs typeface="ＭＳ Ｐゴシック" charset="-128"/>
              </a:rPr>
              <a:t>Quiz: Calculating length &amp; Offset</a:t>
            </a:r>
            <a:endParaRPr lang="en-US" altLang="en-US" sz="3200">
              <a:ea typeface="MS PGothic" charset="-128"/>
              <a:cs typeface="ＭＳ Ｐゴシック" charset="-128"/>
            </a:endParaRPr>
          </a:p>
        </p:txBody>
      </p:sp>
      <p:grpSp>
        <p:nvGrpSpPr>
          <p:cNvPr id="28674" name="Group 4"/>
          <p:cNvGrpSpPr>
            <a:grpSpLocks/>
          </p:cNvGrpSpPr>
          <p:nvPr/>
        </p:nvGrpSpPr>
        <p:grpSpPr bwMode="auto">
          <a:xfrm>
            <a:off x="3657600" y="1676400"/>
            <a:ext cx="4248150" cy="660400"/>
            <a:chOff x="3006" y="1208"/>
            <a:chExt cx="2676" cy="416"/>
          </a:xfrm>
        </p:grpSpPr>
        <p:sp>
          <p:nvSpPr>
            <p:cNvPr id="28686" name="Rectangle 5"/>
            <p:cNvSpPr>
              <a:spLocks noChangeArrowheads="1"/>
            </p:cNvSpPr>
            <p:nvPr/>
          </p:nvSpPr>
          <p:spPr bwMode="auto">
            <a:xfrm>
              <a:off x="3048" y="1212"/>
              <a:ext cx="2634" cy="34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zh-CN" altLang="en-US" sz="1800">
                <a:ea typeface="SimSun" charset="-122"/>
              </a:endParaRPr>
            </a:p>
          </p:txBody>
        </p:sp>
        <p:sp>
          <p:nvSpPr>
            <p:cNvPr id="28687" name="Rectangle 6"/>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zh-CN" altLang="en-US" sz="2400">
                <a:latin typeface="Times New Roman" charset="0"/>
                <a:ea typeface="SimSun" charset="-122"/>
              </a:endParaRPr>
            </a:p>
          </p:txBody>
        </p:sp>
        <p:sp>
          <p:nvSpPr>
            <p:cNvPr id="28688" name="Text Box 7"/>
            <p:cNvSpPr txBox="1">
              <a:spLocks noChangeArrowheads="1"/>
            </p:cNvSpPr>
            <p:nvPr/>
          </p:nvSpPr>
          <p:spPr bwMode="auto">
            <a:xfrm>
              <a:off x="3734" y="1208"/>
              <a:ext cx="29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zh-CN" sz="1800">
                  <a:ea typeface="SimSun" charset="-122"/>
                </a:rPr>
                <a:t>ID</a:t>
              </a:r>
            </a:p>
            <a:p>
              <a:pPr>
                <a:spcBef>
                  <a:spcPct val="0"/>
                </a:spcBef>
                <a:buFontTx/>
                <a:buNone/>
              </a:pPr>
              <a:r>
                <a:rPr lang="en-US" altLang="zh-CN" sz="1800">
                  <a:ea typeface="SimSun" charset="-122"/>
                </a:rPr>
                <a:t>=x</a:t>
              </a:r>
            </a:p>
          </p:txBody>
        </p:sp>
        <p:sp>
          <p:nvSpPr>
            <p:cNvPr id="28689" name="Text Box 8"/>
            <p:cNvSpPr txBox="1">
              <a:spLocks noChangeArrowheads="1"/>
            </p:cNvSpPr>
            <p:nvPr/>
          </p:nvSpPr>
          <p:spPr bwMode="auto">
            <a:xfrm>
              <a:off x="4605" y="1220"/>
              <a:ext cx="55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zh-CN" sz="1800">
                  <a:ea typeface="SimSun" charset="-122"/>
                </a:rPr>
                <a:t>offset</a:t>
              </a:r>
            </a:p>
            <a:p>
              <a:pPr algn="ctr">
                <a:spcBef>
                  <a:spcPct val="0"/>
                </a:spcBef>
                <a:buFontTx/>
                <a:buNone/>
              </a:pPr>
              <a:r>
                <a:rPr lang="en-US" altLang="zh-CN" sz="1800">
                  <a:ea typeface="SimSun" charset="-122"/>
                </a:rPr>
                <a:t>=0</a:t>
              </a:r>
            </a:p>
          </p:txBody>
        </p:sp>
        <p:sp>
          <p:nvSpPr>
            <p:cNvPr id="28690" name="Text Box 9"/>
            <p:cNvSpPr txBox="1">
              <a:spLocks noChangeArrowheads="1"/>
            </p:cNvSpPr>
            <p:nvPr/>
          </p:nvSpPr>
          <p:spPr bwMode="auto">
            <a:xfrm>
              <a:off x="3980" y="1220"/>
              <a:ext cx="67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zh-CN" sz="1800">
                  <a:ea typeface="SimSun" charset="-122"/>
                </a:rPr>
                <a:t>fragflag</a:t>
              </a:r>
            </a:p>
            <a:p>
              <a:pPr algn="ctr">
                <a:spcBef>
                  <a:spcPct val="0"/>
                </a:spcBef>
                <a:buFontTx/>
                <a:buNone/>
              </a:pPr>
              <a:r>
                <a:rPr lang="en-US" altLang="zh-CN" sz="1800">
                  <a:ea typeface="SimSun" charset="-122"/>
                </a:rPr>
                <a:t>=0</a:t>
              </a:r>
            </a:p>
          </p:txBody>
        </p:sp>
        <p:sp>
          <p:nvSpPr>
            <p:cNvPr id="28691" name="Text Box 10"/>
            <p:cNvSpPr txBox="1">
              <a:spLocks noChangeArrowheads="1"/>
            </p:cNvSpPr>
            <p:nvPr/>
          </p:nvSpPr>
          <p:spPr bwMode="auto">
            <a:xfrm>
              <a:off x="3230" y="1208"/>
              <a:ext cx="54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zh-CN" sz="1800">
                  <a:ea typeface="SimSun" charset="-122"/>
                </a:rPr>
                <a:t>length</a:t>
              </a:r>
            </a:p>
            <a:p>
              <a:pPr>
                <a:spcBef>
                  <a:spcPct val="0"/>
                </a:spcBef>
                <a:buFontTx/>
                <a:buNone/>
              </a:pPr>
              <a:r>
                <a:rPr lang="en-US" altLang="zh-CN" sz="1800">
                  <a:ea typeface="SimSun" charset="-122"/>
                </a:rPr>
                <a:t>=4000</a:t>
              </a:r>
            </a:p>
          </p:txBody>
        </p:sp>
        <p:sp>
          <p:nvSpPr>
            <p:cNvPr id="28692" name="Line 11"/>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3" name="Line 12"/>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4" name="Line 13"/>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5" name="Line 14"/>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6" name="Line 15"/>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7" name="Rectangle 16"/>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zh-CN" altLang="en-US" sz="2400">
                <a:latin typeface="Times New Roman" charset="0"/>
                <a:ea typeface="SimSun" charset="-122"/>
              </a:endParaRPr>
            </a:p>
          </p:txBody>
        </p:sp>
      </p:grpSp>
      <p:sp>
        <p:nvSpPr>
          <p:cNvPr id="28675" name="Rectangle 60"/>
          <p:cNvSpPr>
            <a:spLocks noChangeArrowheads="1"/>
          </p:cNvSpPr>
          <p:nvPr/>
        </p:nvSpPr>
        <p:spPr bwMode="auto">
          <a:xfrm>
            <a:off x="228600" y="1295400"/>
            <a:ext cx="3276600" cy="167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buFontTx/>
              <a:buNone/>
            </a:pPr>
            <a:r>
              <a:rPr lang="en-US" altLang="zh-CN" sz="2000" u="sng">
                <a:solidFill>
                  <a:srgbClr val="FF0000"/>
                </a:solidFill>
                <a:ea typeface="SimSun" charset="-122"/>
              </a:rPr>
              <a:t>Example</a:t>
            </a:r>
            <a:endParaRPr lang="en-US" altLang="zh-CN" sz="2000">
              <a:ea typeface="SimSun" charset="-122"/>
            </a:endParaRPr>
          </a:p>
          <a:p>
            <a:r>
              <a:rPr lang="en-US" altLang="zh-CN" sz="2000">
                <a:ea typeface="SimSun" charset="-122"/>
              </a:rPr>
              <a:t>4000 byte datagram</a:t>
            </a:r>
          </a:p>
          <a:p>
            <a:r>
              <a:rPr lang="en-US" altLang="zh-CN" sz="2000">
                <a:ea typeface="SimSun" charset="-122"/>
              </a:rPr>
              <a:t>MTU = 1500 bytes</a:t>
            </a:r>
          </a:p>
          <a:p>
            <a:endParaRPr lang="en-US" altLang="zh-CN" sz="2000">
              <a:ea typeface="SimSun" charset="-122"/>
            </a:endParaRPr>
          </a:p>
        </p:txBody>
      </p:sp>
      <p:sp>
        <p:nvSpPr>
          <p:cNvPr id="28676" name="Oval 21"/>
          <p:cNvSpPr>
            <a:spLocks noChangeArrowheads="1"/>
          </p:cNvSpPr>
          <p:nvPr/>
        </p:nvSpPr>
        <p:spPr bwMode="auto">
          <a:xfrm>
            <a:off x="1752600" y="2705100"/>
            <a:ext cx="685800" cy="685800"/>
          </a:xfrm>
          <a:prstGeom prst="ellipse">
            <a:avLst/>
          </a:prstGeom>
          <a:solidFill>
            <a:schemeClr val="accent1"/>
          </a:solidFill>
          <a:ln w="9525">
            <a:solidFill>
              <a:schemeClr val="tx1"/>
            </a:solidFill>
            <a:round/>
            <a:headEnd/>
            <a:tailEnd/>
          </a:ln>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3000">
                <a:latin typeface="Times New Roman" charset="0"/>
              </a:rPr>
              <a:t>A</a:t>
            </a:r>
          </a:p>
        </p:txBody>
      </p:sp>
      <p:sp>
        <p:nvSpPr>
          <p:cNvPr id="28677" name="Oval 24"/>
          <p:cNvSpPr>
            <a:spLocks noChangeArrowheads="1"/>
          </p:cNvSpPr>
          <p:nvPr/>
        </p:nvSpPr>
        <p:spPr bwMode="auto">
          <a:xfrm>
            <a:off x="5105400" y="2705100"/>
            <a:ext cx="685800" cy="685800"/>
          </a:xfrm>
          <a:prstGeom prst="ellipse">
            <a:avLst/>
          </a:prstGeom>
          <a:solidFill>
            <a:schemeClr val="accent1"/>
          </a:solidFill>
          <a:ln w="9525">
            <a:solidFill>
              <a:schemeClr val="tx1"/>
            </a:solidFill>
            <a:round/>
            <a:headEnd/>
            <a:tailEnd/>
          </a:ln>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3000">
                <a:latin typeface="Times New Roman" charset="0"/>
              </a:rPr>
              <a:t>B</a:t>
            </a:r>
          </a:p>
        </p:txBody>
      </p:sp>
      <p:cxnSp>
        <p:nvCxnSpPr>
          <p:cNvPr id="28678" name="Straight Connector 27"/>
          <p:cNvCxnSpPr>
            <a:cxnSpLocks noChangeShapeType="1"/>
            <a:endCxn id="28676" idx="2"/>
          </p:cNvCxnSpPr>
          <p:nvPr/>
        </p:nvCxnSpPr>
        <p:spPr bwMode="auto">
          <a:xfrm>
            <a:off x="457200" y="3048000"/>
            <a:ext cx="1295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28679" name="Straight Connector 34"/>
          <p:cNvCxnSpPr>
            <a:cxnSpLocks noChangeShapeType="1"/>
            <a:stCxn id="28676" idx="6"/>
            <a:endCxn id="28677" idx="2"/>
          </p:cNvCxnSpPr>
          <p:nvPr/>
        </p:nvCxnSpPr>
        <p:spPr bwMode="auto">
          <a:xfrm>
            <a:off x="2438400" y="3048000"/>
            <a:ext cx="2667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28680" name="Straight Connector 35"/>
          <p:cNvCxnSpPr>
            <a:cxnSpLocks noChangeShapeType="1"/>
          </p:cNvCxnSpPr>
          <p:nvPr/>
        </p:nvCxnSpPr>
        <p:spPr bwMode="auto">
          <a:xfrm>
            <a:off x="5791200" y="3048000"/>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28681" name="Rectangle 46"/>
          <p:cNvSpPr>
            <a:spLocks noChangeArrowheads="1"/>
          </p:cNvSpPr>
          <p:nvPr/>
        </p:nvSpPr>
        <p:spPr bwMode="auto">
          <a:xfrm>
            <a:off x="2514600" y="2590800"/>
            <a:ext cx="2514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buFontTx/>
              <a:buNone/>
            </a:pPr>
            <a:r>
              <a:rPr lang="en-US" altLang="zh-CN" sz="2000">
                <a:ea typeface="SimSun" charset="-122"/>
              </a:rPr>
              <a:t>MTU = 1500 bytes</a:t>
            </a:r>
          </a:p>
        </p:txBody>
      </p:sp>
      <p:sp>
        <p:nvSpPr>
          <p:cNvPr id="28682" name="Rectangle 50"/>
          <p:cNvSpPr>
            <a:spLocks noChangeArrowheads="1"/>
          </p:cNvSpPr>
          <p:nvPr/>
        </p:nvSpPr>
        <p:spPr bwMode="auto">
          <a:xfrm>
            <a:off x="5867400" y="2590800"/>
            <a:ext cx="2514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buFontTx/>
              <a:buNone/>
            </a:pPr>
            <a:r>
              <a:rPr lang="en-US" altLang="zh-CN" sz="2000">
                <a:ea typeface="SimSun" charset="-122"/>
              </a:rPr>
              <a:t>MTU = 900 bytes</a:t>
            </a:r>
          </a:p>
        </p:txBody>
      </p:sp>
      <p:pic>
        <p:nvPicPr>
          <p:cNvPr id="2868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429000"/>
            <a:ext cx="2819400" cy="153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65" name="灯片编号占位符 2"/>
          <p:cNvSpPr>
            <a:spLocks noGrp="1"/>
          </p:cNvSpPr>
          <p:nvPr>
            <p:ph type="sldNum" sz="quarter" idx="12"/>
          </p:nvPr>
        </p:nvSpPr>
        <p:spPr>
          <a:xfrm>
            <a:off x="6938056" y="6379029"/>
            <a:ext cx="29718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defRPr/>
            </a:pPr>
            <a:fld id="{70D6020B-BFB1-9B4A-B516-3BA96788DEB4}" type="slidenum">
              <a:rPr lang="en-US" altLang="en-US" sz="1200"/>
              <a:pPr algn="ctr">
                <a:spcBef>
                  <a:spcPct val="0"/>
                </a:spcBef>
                <a:buFontTx/>
                <a:buNone/>
                <a:defRPr/>
              </a:pPr>
              <a:t>8</a:t>
            </a:fld>
            <a:endParaRPr lang="en-US" altLang="en-US" sz="1200" dirty="0"/>
          </a:p>
        </p:txBody>
      </p:sp>
      <p:sp>
        <p:nvSpPr>
          <p:cNvPr id="27" name="页脚占位符 1"/>
          <p:cNvSpPr>
            <a:spLocks noGrp="1"/>
          </p:cNvSpPr>
          <p:nvPr>
            <p:ph type="ftr" sz="quarter" idx="10"/>
          </p:nvPr>
        </p:nvSpPr>
        <p:spPr>
          <a:xfrm>
            <a:off x="685800" y="6248400"/>
            <a:ext cx="3581400" cy="304800"/>
          </a:xfrm>
        </p:spPr>
        <p:txBody>
          <a:bodyPr/>
          <a:lstStyle/>
          <a:p>
            <a:pPr>
              <a:defRPr/>
            </a:pPr>
            <a:r>
              <a:rPr lang="en-US" dirty="0"/>
              <a:t>CSci4211:           Network Data Plane Part 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Title 1"/>
          <p:cNvSpPr>
            <a:spLocks noGrp="1"/>
          </p:cNvSpPr>
          <p:nvPr>
            <p:ph type="title"/>
          </p:nvPr>
        </p:nvSpPr>
        <p:spPr>
          <a:xfrm>
            <a:off x="762000" y="7938"/>
            <a:ext cx="7772400" cy="1143000"/>
          </a:xfrm>
        </p:spPr>
        <p:txBody>
          <a:bodyPr/>
          <a:lstStyle/>
          <a:p>
            <a:pPr>
              <a:defRPr/>
            </a:pPr>
            <a:r>
              <a:rPr lang="en-US" altLang="en-US">
                <a:ea typeface="MS PGothic" charset="-128"/>
                <a:cs typeface="ＭＳ Ｐゴシック" charset="-128"/>
              </a:rPr>
              <a:t>Answer</a:t>
            </a:r>
          </a:p>
        </p:txBody>
      </p:sp>
      <p:grpSp>
        <p:nvGrpSpPr>
          <p:cNvPr id="2" name="Group 17"/>
          <p:cNvGrpSpPr>
            <a:grpSpLocks/>
          </p:cNvGrpSpPr>
          <p:nvPr/>
        </p:nvGrpSpPr>
        <p:grpSpPr bwMode="auto">
          <a:xfrm>
            <a:off x="2209800" y="1295400"/>
            <a:ext cx="4248150" cy="669925"/>
            <a:chOff x="3006" y="1208"/>
            <a:chExt cx="2676" cy="422"/>
          </a:xfrm>
        </p:grpSpPr>
        <p:sp>
          <p:nvSpPr>
            <p:cNvPr id="30790" name="Rectangle 18"/>
            <p:cNvSpPr>
              <a:spLocks noChangeArrowheads="1"/>
            </p:cNvSpPr>
            <p:nvPr/>
          </p:nvSpPr>
          <p:spPr bwMode="auto">
            <a:xfrm>
              <a:off x="3048" y="1212"/>
              <a:ext cx="2634" cy="34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zh-CN" altLang="en-US" sz="1800">
                <a:ea typeface="SimSun" charset="-122"/>
              </a:endParaRPr>
            </a:p>
          </p:txBody>
        </p:sp>
        <p:sp>
          <p:nvSpPr>
            <p:cNvPr id="30791" name="Rectangle 19"/>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zh-CN" altLang="en-US" sz="2400">
                <a:latin typeface="Times New Roman" charset="0"/>
                <a:ea typeface="SimSun" charset="-122"/>
              </a:endParaRPr>
            </a:p>
          </p:txBody>
        </p:sp>
        <p:sp>
          <p:nvSpPr>
            <p:cNvPr id="30792" name="Text Box 20"/>
            <p:cNvSpPr txBox="1">
              <a:spLocks noChangeArrowheads="1"/>
            </p:cNvSpPr>
            <p:nvPr/>
          </p:nvSpPr>
          <p:spPr bwMode="auto">
            <a:xfrm>
              <a:off x="3734" y="1208"/>
              <a:ext cx="29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zh-CN" sz="1800">
                  <a:ea typeface="SimSun" charset="-122"/>
                </a:rPr>
                <a:t>ID</a:t>
              </a:r>
            </a:p>
            <a:p>
              <a:pPr>
                <a:spcBef>
                  <a:spcPct val="0"/>
                </a:spcBef>
                <a:buFontTx/>
                <a:buNone/>
              </a:pPr>
              <a:r>
                <a:rPr lang="en-US" altLang="zh-CN" sz="1800">
                  <a:ea typeface="SimSun" charset="-122"/>
                </a:rPr>
                <a:t>=x</a:t>
              </a:r>
            </a:p>
          </p:txBody>
        </p:sp>
        <p:sp>
          <p:nvSpPr>
            <p:cNvPr id="30793" name="Text Box 21"/>
            <p:cNvSpPr txBox="1">
              <a:spLocks noChangeArrowheads="1"/>
            </p:cNvSpPr>
            <p:nvPr/>
          </p:nvSpPr>
          <p:spPr bwMode="auto">
            <a:xfrm>
              <a:off x="4583" y="1223"/>
              <a:ext cx="599"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zh-CN" sz="1800">
                  <a:ea typeface="SimSun" charset="-122"/>
                </a:rPr>
                <a:t>Offset</a:t>
              </a:r>
            </a:p>
            <a:p>
              <a:pPr algn="ctr">
                <a:spcBef>
                  <a:spcPct val="0"/>
                </a:spcBef>
                <a:buFontTx/>
                <a:buNone/>
              </a:pPr>
              <a:r>
                <a:rPr lang="en-US" altLang="zh-CN" sz="1800">
                  <a:ea typeface="SimSun" charset="-122"/>
                </a:rPr>
                <a:t>= </a:t>
              </a:r>
              <a:r>
                <a:rPr lang="en-US" altLang="zh-CN" sz="1800">
                  <a:solidFill>
                    <a:srgbClr val="FF0000"/>
                  </a:solidFill>
                  <a:ea typeface="SimSun" charset="-122"/>
                </a:rPr>
                <a:t>0</a:t>
              </a:r>
            </a:p>
          </p:txBody>
        </p:sp>
        <p:sp>
          <p:nvSpPr>
            <p:cNvPr id="30794" name="Text Box 22"/>
            <p:cNvSpPr txBox="1">
              <a:spLocks noChangeArrowheads="1"/>
            </p:cNvSpPr>
            <p:nvPr/>
          </p:nvSpPr>
          <p:spPr bwMode="auto">
            <a:xfrm>
              <a:off x="3980" y="1220"/>
              <a:ext cx="67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zh-CN" sz="1800">
                  <a:ea typeface="SimSun" charset="-122"/>
                </a:rPr>
                <a:t>fragflag</a:t>
              </a:r>
            </a:p>
            <a:p>
              <a:pPr algn="ctr">
                <a:spcBef>
                  <a:spcPct val="0"/>
                </a:spcBef>
                <a:buFontTx/>
                <a:buNone/>
              </a:pPr>
              <a:r>
                <a:rPr lang="en-US" altLang="zh-CN" sz="1800">
                  <a:ea typeface="SimSun" charset="-122"/>
                </a:rPr>
                <a:t>=1</a:t>
              </a:r>
            </a:p>
          </p:txBody>
        </p:sp>
        <p:sp>
          <p:nvSpPr>
            <p:cNvPr id="30795" name="Text Box 23"/>
            <p:cNvSpPr txBox="1">
              <a:spLocks noChangeArrowheads="1"/>
            </p:cNvSpPr>
            <p:nvPr/>
          </p:nvSpPr>
          <p:spPr bwMode="auto">
            <a:xfrm>
              <a:off x="3230" y="1208"/>
              <a:ext cx="54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zh-CN" sz="1800">
                  <a:ea typeface="SimSun" charset="-122"/>
                </a:rPr>
                <a:t>length</a:t>
              </a:r>
            </a:p>
            <a:p>
              <a:pPr>
                <a:spcBef>
                  <a:spcPct val="0"/>
                </a:spcBef>
                <a:buFontTx/>
                <a:buNone/>
              </a:pPr>
              <a:r>
                <a:rPr lang="en-US" altLang="zh-CN" sz="1800">
                  <a:ea typeface="SimSun" charset="-122"/>
                </a:rPr>
                <a:t>= </a:t>
              </a:r>
              <a:r>
                <a:rPr lang="en-US" altLang="zh-CN" sz="1800">
                  <a:solidFill>
                    <a:srgbClr val="FF0000"/>
                  </a:solidFill>
                  <a:ea typeface="SimSun" charset="-122"/>
                </a:rPr>
                <a:t>900</a:t>
              </a:r>
              <a:endParaRPr lang="en-US" altLang="zh-CN" sz="2000" b="1">
                <a:solidFill>
                  <a:srgbClr val="FF0000"/>
                </a:solidFill>
                <a:ea typeface="SimSun" charset="-122"/>
              </a:endParaRPr>
            </a:p>
          </p:txBody>
        </p:sp>
        <p:sp>
          <p:nvSpPr>
            <p:cNvPr id="30796" name="Line 24"/>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97" name="Line 25"/>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98" name="Line 26"/>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99" name="Line 27"/>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800" name="Line 28"/>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801" name="Rectangle 29"/>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zh-CN" altLang="en-US" sz="2400">
                <a:latin typeface="Times New Roman" charset="0"/>
                <a:ea typeface="SimSun" charset="-122"/>
              </a:endParaRPr>
            </a:p>
          </p:txBody>
        </p:sp>
      </p:grpSp>
      <p:grpSp>
        <p:nvGrpSpPr>
          <p:cNvPr id="3" name="Group 30"/>
          <p:cNvGrpSpPr>
            <a:grpSpLocks/>
          </p:cNvGrpSpPr>
          <p:nvPr/>
        </p:nvGrpSpPr>
        <p:grpSpPr bwMode="auto">
          <a:xfrm>
            <a:off x="2209800" y="2095500"/>
            <a:ext cx="4248150" cy="923925"/>
            <a:chOff x="3006" y="1208"/>
            <a:chExt cx="2676" cy="582"/>
          </a:xfrm>
        </p:grpSpPr>
        <p:sp>
          <p:nvSpPr>
            <p:cNvPr id="30778" name="Rectangle 31"/>
            <p:cNvSpPr>
              <a:spLocks noChangeArrowheads="1"/>
            </p:cNvSpPr>
            <p:nvPr/>
          </p:nvSpPr>
          <p:spPr bwMode="auto">
            <a:xfrm>
              <a:off x="3048" y="1212"/>
              <a:ext cx="2634" cy="34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zh-CN" altLang="en-US" sz="1800">
                <a:ea typeface="SimSun" charset="-122"/>
              </a:endParaRPr>
            </a:p>
          </p:txBody>
        </p:sp>
        <p:sp>
          <p:nvSpPr>
            <p:cNvPr id="30779" name="Rectangle 32"/>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zh-CN" altLang="en-US" sz="2400">
                <a:latin typeface="Times New Roman" charset="0"/>
                <a:ea typeface="SimSun" charset="-122"/>
              </a:endParaRPr>
            </a:p>
          </p:txBody>
        </p:sp>
        <p:sp>
          <p:nvSpPr>
            <p:cNvPr id="30780" name="Text Box 33"/>
            <p:cNvSpPr txBox="1">
              <a:spLocks noChangeArrowheads="1"/>
            </p:cNvSpPr>
            <p:nvPr/>
          </p:nvSpPr>
          <p:spPr bwMode="auto">
            <a:xfrm>
              <a:off x="3734" y="1208"/>
              <a:ext cx="29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zh-CN" sz="1800">
                  <a:ea typeface="SimSun" charset="-122"/>
                </a:rPr>
                <a:t>ID</a:t>
              </a:r>
            </a:p>
            <a:p>
              <a:pPr>
                <a:spcBef>
                  <a:spcPct val="0"/>
                </a:spcBef>
                <a:buFontTx/>
                <a:buNone/>
              </a:pPr>
              <a:r>
                <a:rPr lang="en-US" altLang="zh-CN" sz="1800">
                  <a:ea typeface="SimSun" charset="-122"/>
                </a:rPr>
                <a:t>=x</a:t>
              </a:r>
            </a:p>
          </p:txBody>
        </p:sp>
        <p:sp>
          <p:nvSpPr>
            <p:cNvPr id="30781" name="Text Box 34"/>
            <p:cNvSpPr txBox="1">
              <a:spLocks noChangeArrowheads="1"/>
            </p:cNvSpPr>
            <p:nvPr/>
          </p:nvSpPr>
          <p:spPr bwMode="auto">
            <a:xfrm>
              <a:off x="4603" y="1220"/>
              <a:ext cx="56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zh-CN" sz="1800">
                  <a:ea typeface="SimSun" charset="-122"/>
                </a:rPr>
                <a:t>offset</a:t>
              </a:r>
            </a:p>
            <a:p>
              <a:pPr>
                <a:spcBef>
                  <a:spcPct val="0"/>
                </a:spcBef>
                <a:buFontTx/>
                <a:buNone/>
              </a:pPr>
              <a:r>
                <a:rPr lang="en-US" altLang="zh-CN" sz="1800">
                  <a:ea typeface="SimSun" charset="-122"/>
                </a:rPr>
                <a:t>=</a:t>
              </a:r>
              <a:r>
                <a:rPr lang="en-US" altLang="zh-CN" sz="1800">
                  <a:solidFill>
                    <a:srgbClr val="FF0000"/>
                  </a:solidFill>
                  <a:ea typeface="SimSun" charset="-122"/>
                </a:rPr>
                <a:t>110</a:t>
              </a:r>
            </a:p>
          </p:txBody>
        </p:sp>
        <p:sp>
          <p:nvSpPr>
            <p:cNvPr id="30782" name="Text Box 35"/>
            <p:cNvSpPr txBox="1">
              <a:spLocks noChangeArrowheads="1"/>
            </p:cNvSpPr>
            <p:nvPr/>
          </p:nvSpPr>
          <p:spPr bwMode="auto">
            <a:xfrm>
              <a:off x="3980" y="1220"/>
              <a:ext cx="67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zh-CN" sz="1800">
                  <a:ea typeface="SimSun" charset="-122"/>
                </a:rPr>
                <a:t>fragflag</a:t>
              </a:r>
            </a:p>
            <a:p>
              <a:pPr algn="ctr">
                <a:spcBef>
                  <a:spcPct val="0"/>
                </a:spcBef>
                <a:buFontTx/>
                <a:buNone/>
              </a:pPr>
              <a:r>
                <a:rPr lang="en-US" altLang="zh-CN" sz="1800">
                  <a:ea typeface="SimSun" charset="-122"/>
                </a:rPr>
                <a:t>=1</a:t>
              </a:r>
            </a:p>
          </p:txBody>
        </p:sp>
        <p:sp>
          <p:nvSpPr>
            <p:cNvPr id="26" name="Text Box 36"/>
            <p:cNvSpPr txBox="1">
              <a:spLocks noChangeArrowheads="1"/>
            </p:cNvSpPr>
            <p:nvPr/>
          </p:nvSpPr>
          <p:spPr bwMode="auto">
            <a:xfrm>
              <a:off x="3230" y="1208"/>
              <a:ext cx="542" cy="582"/>
            </a:xfrm>
            <a:prstGeom prst="rect">
              <a:avLst/>
            </a:prstGeom>
            <a:noFill/>
            <a:ln w="9525">
              <a:noFill/>
              <a:miter lim="800000"/>
              <a:headEnd/>
              <a:tailEnd/>
            </a:ln>
          </p:spPr>
          <p:txBody>
            <a:bodyPr wrap="none">
              <a:spAutoFit/>
            </a:bodyPr>
            <a:lstStyle/>
            <a:p>
              <a:pPr>
                <a:defRPr/>
              </a:pPr>
              <a:r>
                <a:rPr lang="en-US" altLang="zh-CN" sz="1800" dirty="0">
                  <a:latin typeface="Comic Sans MS" pitchFamily="66" charset="0"/>
                  <a:ea typeface="SimSun" pitchFamily="2" charset="-122"/>
                  <a:cs typeface="ＭＳ Ｐゴシック" charset="0"/>
                </a:rPr>
                <a:t>length</a:t>
              </a:r>
            </a:p>
            <a:p>
              <a:pPr>
                <a:defRPr/>
              </a:pPr>
              <a:r>
                <a:rPr lang="en-US" altLang="zh-CN" sz="1800" dirty="0">
                  <a:latin typeface="Comic Sans MS" pitchFamily="66" charset="0"/>
                  <a:ea typeface="SimSun" pitchFamily="2" charset="-122"/>
                  <a:cs typeface="ＭＳ Ｐゴシック" charset="0"/>
                </a:rPr>
                <a:t>=</a:t>
              </a:r>
              <a:r>
                <a:rPr lang="en-US" altLang="zh-CN" sz="1800" dirty="0">
                  <a:solidFill>
                    <a:srgbClr val="FF0000"/>
                  </a:solidFill>
                  <a:latin typeface="Comic Sans MS" pitchFamily="66" charset="0"/>
                  <a:ea typeface="SimSun" pitchFamily="2" charset="-122"/>
                  <a:cs typeface="ＭＳ Ｐゴシック" charset="0"/>
                </a:rPr>
                <a:t>620 </a:t>
              </a:r>
              <a:endParaRPr lang="en-US" altLang="zh-CN" sz="1800" b="1"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latin typeface="Comic Sans MS" pitchFamily="66" charset="0"/>
                <a:ea typeface="SimSun" pitchFamily="2" charset="-122"/>
                <a:cs typeface="ＭＳ Ｐゴシック" charset="0"/>
              </a:endParaRPr>
            </a:p>
            <a:p>
              <a:pPr>
                <a:defRPr/>
              </a:pPr>
              <a:endParaRPr lang="en-US" altLang="zh-CN" sz="1800" dirty="0">
                <a:latin typeface="Comic Sans MS" pitchFamily="66" charset="0"/>
                <a:ea typeface="SimSun" pitchFamily="2" charset="-122"/>
                <a:cs typeface="ＭＳ Ｐゴシック" charset="0"/>
              </a:endParaRPr>
            </a:p>
          </p:txBody>
        </p:sp>
        <p:sp>
          <p:nvSpPr>
            <p:cNvPr id="30784" name="Line 37"/>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85" name="Line 38"/>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86" name="Line 39"/>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87" name="Line 40"/>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88" name="Line 41"/>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89" name="Rectangle 42"/>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zh-CN" altLang="en-US" sz="2400">
                <a:latin typeface="Times New Roman" charset="0"/>
                <a:ea typeface="SimSun" charset="-122"/>
              </a:endParaRPr>
            </a:p>
          </p:txBody>
        </p:sp>
      </p:grpSp>
      <p:grpSp>
        <p:nvGrpSpPr>
          <p:cNvPr id="6" name="Group 43"/>
          <p:cNvGrpSpPr>
            <a:grpSpLocks/>
          </p:cNvGrpSpPr>
          <p:nvPr/>
        </p:nvGrpSpPr>
        <p:grpSpPr bwMode="auto">
          <a:xfrm>
            <a:off x="2200275" y="2924175"/>
            <a:ext cx="4248150" cy="665163"/>
            <a:chOff x="3006" y="1208"/>
            <a:chExt cx="2676" cy="419"/>
          </a:xfrm>
        </p:grpSpPr>
        <p:sp>
          <p:nvSpPr>
            <p:cNvPr id="30766" name="Rectangle 44"/>
            <p:cNvSpPr>
              <a:spLocks noChangeArrowheads="1"/>
            </p:cNvSpPr>
            <p:nvPr/>
          </p:nvSpPr>
          <p:spPr bwMode="auto">
            <a:xfrm>
              <a:off x="3048" y="1212"/>
              <a:ext cx="2634" cy="34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zh-CN" altLang="en-US" sz="1800">
                <a:ea typeface="SimSun" charset="-122"/>
              </a:endParaRPr>
            </a:p>
          </p:txBody>
        </p:sp>
        <p:sp>
          <p:nvSpPr>
            <p:cNvPr id="30767" name="Rectangle 45"/>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zh-CN" altLang="en-US" sz="2400">
                <a:latin typeface="Times New Roman" charset="0"/>
                <a:ea typeface="SimSun" charset="-122"/>
              </a:endParaRPr>
            </a:p>
          </p:txBody>
        </p:sp>
        <p:sp>
          <p:nvSpPr>
            <p:cNvPr id="30768" name="Text Box 46"/>
            <p:cNvSpPr txBox="1">
              <a:spLocks noChangeArrowheads="1"/>
            </p:cNvSpPr>
            <p:nvPr/>
          </p:nvSpPr>
          <p:spPr bwMode="auto">
            <a:xfrm>
              <a:off x="3734" y="1208"/>
              <a:ext cx="29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zh-CN" sz="1800">
                  <a:ea typeface="SimSun" charset="-122"/>
                </a:rPr>
                <a:t>ID</a:t>
              </a:r>
            </a:p>
            <a:p>
              <a:pPr>
                <a:spcBef>
                  <a:spcPct val="0"/>
                </a:spcBef>
                <a:buFontTx/>
                <a:buNone/>
              </a:pPr>
              <a:r>
                <a:rPr lang="en-US" altLang="zh-CN" sz="1800">
                  <a:ea typeface="SimSun" charset="-122"/>
                </a:rPr>
                <a:t>=x</a:t>
              </a:r>
            </a:p>
          </p:txBody>
        </p:sp>
        <p:sp>
          <p:nvSpPr>
            <p:cNvPr id="30769" name="Text Box 47"/>
            <p:cNvSpPr txBox="1">
              <a:spLocks noChangeArrowheads="1"/>
            </p:cNvSpPr>
            <p:nvPr/>
          </p:nvSpPr>
          <p:spPr bwMode="auto">
            <a:xfrm>
              <a:off x="4612" y="1220"/>
              <a:ext cx="56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zh-CN" sz="1800">
                  <a:ea typeface="SimSun" charset="-122"/>
                </a:rPr>
                <a:t>offset</a:t>
              </a:r>
            </a:p>
            <a:p>
              <a:pPr>
                <a:spcBef>
                  <a:spcPct val="0"/>
                </a:spcBef>
                <a:buFontTx/>
                <a:buNone/>
              </a:pPr>
              <a:r>
                <a:rPr lang="en-US" altLang="zh-CN" sz="1800">
                  <a:ea typeface="SimSun" charset="-122"/>
                </a:rPr>
                <a:t>=  </a:t>
              </a:r>
              <a:r>
                <a:rPr lang="en-US" altLang="zh-CN" sz="1800">
                  <a:solidFill>
                    <a:srgbClr val="FF0000"/>
                  </a:solidFill>
                  <a:ea typeface="SimSun" charset="-122"/>
                </a:rPr>
                <a:t>185</a:t>
              </a:r>
            </a:p>
          </p:txBody>
        </p:sp>
        <p:sp>
          <p:nvSpPr>
            <p:cNvPr id="30770" name="Text Box 48"/>
            <p:cNvSpPr txBox="1">
              <a:spLocks noChangeArrowheads="1"/>
            </p:cNvSpPr>
            <p:nvPr/>
          </p:nvSpPr>
          <p:spPr bwMode="auto">
            <a:xfrm>
              <a:off x="3980" y="1220"/>
              <a:ext cx="67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zh-CN" sz="1800">
                  <a:ea typeface="SimSun" charset="-122"/>
                </a:rPr>
                <a:t>fragflag</a:t>
              </a:r>
            </a:p>
            <a:p>
              <a:pPr algn="ctr">
                <a:spcBef>
                  <a:spcPct val="0"/>
                </a:spcBef>
                <a:buFontTx/>
                <a:buNone/>
              </a:pPr>
              <a:r>
                <a:rPr lang="en-US" altLang="zh-CN" sz="1800">
                  <a:ea typeface="SimSun" charset="-122"/>
                </a:rPr>
                <a:t>=1</a:t>
              </a:r>
            </a:p>
          </p:txBody>
        </p:sp>
        <p:sp>
          <p:nvSpPr>
            <p:cNvPr id="30771" name="Text Box 49"/>
            <p:cNvSpPr txBox="1">
              <a:spLocks noChangeArrowheads="1"/>
            </p:cNvSpPr>
            <p:nvPr/>
          </p:nvSpPr>
          <p:spPr bwMode="auto">
            <a:xfrm>
              <a:off x="3230" y="1208"/>
              <a:ext cx="54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zh-CN" sz="1800">
                  <a:ea typeface="SimSun" charset="-122"/>
                </a:rPr>
                <a:t>length</a:t>
              </a:r>
            </a:p>
            <a:p>
              <a:pPr>
                <a:spcBef>
                  <a:spcPct val="0"/>
                </a:spcBef>
                <a:buFontTx/>
                <a:buNone/>
              </a:pPr>
              <a:r>
                <a:rPr lang="en-US" altLang="zh-CN" sz="1800">
                  <a:ea typeface="SimSun" charset="-122"/>
                </a:rPr>
                <a:t>= </a:t>
              </a:r>
              <a:r>
                <a:rPr lang="en-US" altLang="zh-CN" sz="1800">
                  <a:solidFill>
                    <a:srgbClr val="FF6600"/>
                  </a:solidFill>
                  <a:ea typeface="SimSun" charset="-122"/>
                </a:rPr>
                <a:t>900</a:t>
              </a:r>
              <a:r>
                <a:rPr lang="en-US" altLang="zh-CN" sz="1800">
                  <a:ea typeface="SimSun" charset="-122"/>
                </a:rPr>
                <a:t>  </a:t>
              </a:r>
              <a:endParaRPr lang="en-US" altLang="zh-CN" sz="2000">
                <a:ea typeface="SimSun" charset="-122"/>
              </a:endParaRPr>
            </a:p>
          </p:txBody>
        </p:sp>
        <p:sp>
          <p:nvSpPr>
            <p:cNvPr id="30772" name="Line 50"/>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73" name="Line 51"/>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74" name="Line 52"/>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75" name="Line 53"/>
            <p:cNvSpPr>
              <a:spLocks noChangeShapeType="1"/>
            </p:cNvSpPr>
            <p:nvPr/>
          </p:nvSpPr>
          <p:spPr bwMode="auto">
            <a:xfrm>
              <a:off x="4644" y="1238"/>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76" name="Line 54"/>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77" name="Rectangle 55"/>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zh-CN" altLang="en-US" sz="2400">
                <a:latin typeface="Times New Roman" charset="0"/>
                <a:ea typeface="SimSun" charset="-122"/>
              </a:endParaRPr>
            </a:p>
          </p:txBody>
        </p:sp>
      </p:grpSp>
      <p:grpSp>
        <p:nvGrpSpPr>
          <p:cNvPr id="7" name="Group 17"/>
          <p:cNvGrpSpPr>
            <a:grpSpLocks/>
          </p:cNvGrpSpPr>
          <p:nvPr/>
        </p:nvGrpSpPr>
        <p:grpSpPr bwMode="auto">
          <a:xfrm>
            <a:off x="2209800" y="3657600"/>
            <a:ext cx="4248150" cy="665163"/>
            <a:chOff x="3006" y="1208"/>
            <a:chExt cx="2676" cy="419"/>
          </a:xfrm>
        </p:grpSpPr>
        <p:sp>
          <p:nvSpPr>
            <p:cNvPr id="30754" name="Rectangle 18"/>
            <p:cNvSpPr>
              <a:spLocks noChangeArrowheads="1"/>
            </p:cNvSpPr>
            <p:nvPr/>
          </p:nvSpPr>
          <p:spPr bwMode="auto">
            <a:xfrm>
              <a:off x="3048" y="1212"/>
              <a:ext cx="2634" cy="34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zh-CN" altLang="en-US" sz="1800">
                <a:ea typeface="SimSun" charset="-122"/>
              </a:endParaRPr>
            </a:p>
          </p:txBody>
        </p:sp>
        <p:sp>
          <p:nvSpPr>
            <p:cNvPr id="30755" name="Rectangle 19"/>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zh-CN" altLang="en-US" sz="2400">
                <a:latin typeface="Times New Roman" charset="0"/>
                <a:ea typeface="SimSun" charset="-122"/>
              </a:endParaRPr>
            </a:p>
          </p:txBody>
        </p:sp>
        <p:sp>
          <p:nvSpPr>
            <p:cNvPr id="30756" name="Text Box 20"/>
            <p:cNvSpPr txBox="1">
              <a:spLocks noChangeArrowheads="1"/>
            </p:cNvSpPr>
            <p:nvPr/>
          </p:nvSpPr>
          <p:spPr bwMode="auto">
            <a:xfrm>
              <a:off x="3734" y="1208"/>
              <a:ext cx="29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zh-CN" sz="1800">
                  <a:ea typeface="SimSun" charset="-122"/>
                </a:rPr>
                <a:t>ID</a:t>
              </a:r>
            </a:p>
            <a:p>
              <a:pPr>
                <a:spcBef>
                  <a:spcPct val="0"/>
                </a:spcBef>
                <a:buFontTx/>
                <a:buNone/>
              </a:pPr>
              <a:r>
                <a:rPr lang="en-US" altLang="zh-CN" sz="1800">
                  <a:ea typeface="SimSun" charset="-122"/>
                </a:rPr>
                <a:t>=x</a:t>
              </a:r>
            </a:p>
          </p:txBody>
        </p:sp>
        <p:sp>
          <p:nvSpPr>
            <p:cNvPr id="30757" name="Text Box 21"/>
            <p:cNvSpPr txBox="1">
              <a:spLocks noChangeArrowheads="1"/>
            </p:cNvSpPr>
            <p:nvPr/>
          </p:nvSpPr>
          <p:spPr bwMode="auto">
            <a:xfrm>
              <a:off x="4603" y="1220"/>
              <a:ext cx="56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zh-CN" sz="1800">
                  <a:ea typeface="SimSun" charset="-122"/>
                </a:rPr>
                <a:t>offset</a:t>
              </a:r>
            </a:p>
            <a:p>
              <a:pPr>
                <a:spcBef>
                  <a:spcPct val="0"/>
                </a:spcBef>
                <a:buFontTx/>
                <a:buNone/>
              </a:pPr>
              <a:r>
                <a:rPr lang="en-US" altLang="zh-CN" sz="1800">
                  <a:ea typeface="SimSun" charset="-122"/>
                </a:rPr>
                <a:t>= </a:t>
              </a:r>
              <a:r>
                <a:rPr lang="en-US" altLang="zh-CN" sz="1800">
                  <a:solidFill>
                    <a:srgbClr val="FF0000"/>
                  </a:solidFill>
                  <a:ea typeface="SimSun" charset="-122"/>
                </a:rPr>
                <a:t>295</a:t>
              </a:r>
              <a:r>
                <a:rPr lang="en-US" altLang="zh-CN" sz="1800">
                  <a:ea typeface="SimSun" charset="-122"/>
                </a:rPr>
                <a:t>  </a:t>
              </a:r>
            </a:p>
          </p:txBody>
        </p:sp>
        <p:sp>
          <p:nvSpPr>
            <p:cNvPr id="30758" name="Text Box 22"/>
            <p:cNvSpPr txBox="1">
              <a:spLocks noChangeArrowheads="1"/>
            </p:cNvSpPr>
            <p:nvPr/>
          </p:nvSpPr>
          <p:spPr bwMode="auto">
            <a:xfrm>
              <a:off x="3980" y="1220"/>
              <a:ext cx="67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zh-CN" sz="1800">
                  <a:ea typeface="SimSun" charset="-122"/>
                </a:rPr>
                <a:t>fragflag</a:t>
              </a:r>
            </a:p>
            <a:p>
              <a:pPr algn="ctr">
                <a:spcBef>
                  <a:spcPct val="0"/>
                </a:spcBef>
                <a:buFontTx/>
                <a:buNone/>
              </a:pPr>
              <a:r>
                <a:rPr lang="en-US" altLang="zh-CN" sz="1800">
                  <a:ea typeface="SimSun" charset="-122"/>
                </a:rPr>
                <a:t>=1</a:t>
              </a:r>
            </a:p>
          </p:txBody>
        </p:sp>
        <p:sp>
          <p:nvSpPr>
            <p:cNvPr id="30759" name="Text Box 23"/>
            <p:cNvSpPr txBox="1">
              <a:spLocks noChangeArrowheads="1"/>
            </p:cNvSpPr>
            <p:nvPr/>
          </p:nvSpPr>
          <p:spPr bwMode="auto">
            <a:xfrm>
              <a:off x="3230" y="1208"/>
              <a:ext cx="54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zh-CN" sz="1800">
                  <a:ea typeface="SimSun" charset="-122"/>
                </a:rPr>
                <a:t>length</a:t>
              </a:r>
            </a:p>
            <a:p>
              <a:pPr>
                <a:spcBef>
                  <a:spcPct val="0"/>
                </a:spcBef>
                <a:buFontTx/>
                <a:buNone/>
              </a:pPr>
              <a:r>
                <a:rPr lang="en-US" altLang="zh-CN" sz="1800">
                  <a:ea typeface="SimSun" charset="-122"/>
                </a:rPr>
                <a:t>= </a:t>
              </a:r>
              <a:r>
                <a:rPr lang="en-US" altLang="zh-CN" sz="1800">
                  <a:solidFill>
                    <a:srgbClr val="FF0000"/>
                  </a:solidFill>
                  <a:ea typeface="SimSun" charset="-122"/>
                </a:rPr>
                <a:t>620</a:t>
              </a:r>
              <a:endParaRPr lang="en-US" altLang="zh-CN" sz="2000">
                <a:solidFill>
                  <a:srgbClr val="FF0000"/>
                </a:solidFill>
                <a:ea typeface="SimSun" charset="-122"/>
              </a:endParaRPr>
            </a:p>
          </p:txBody>
        </p:sp>
        <p:sp>
          <p:nvSpPr>
            <p:cNvPr id="30760" name="Line 24"/>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61" name="Line 25"/>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62" name="Line 26"/>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63" name="Line 27"/>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64" name="Line 28"/>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65" name="Rectangle 29"/>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zh-CN" altLang="en-US" sz="2400">
                <a:latin typeface="Times New Roman" charset="0"/>
                <a:ea typeface="SimSun" charset="-122"/>
              </a:endParaRPr>
            </a:p>
          </p:txBody>
        </p:sp>
      </p:grpSp>
      <p:grpSp>
        <p:nvGrpSpPr>
          <p:cNvPr id="8" name="Group 30"/>
          <p:cNvGrpSpPr>
            <a:grpSpLocks/>
          </p:cNvGrpSpPr>
          <p:nvPr/>
        </p:nvGrpSpPr>
        <p:grpSpPr bwMode="auto">
          <a:xfrm>
            <a:off x="2209800" y="4457700"/>
            <a:ext cx="4248150" cy="665163"/>
            <a:chOff x="3006" y="1208"/>
            <a:chExt cx="2676" cy="419"/>
          </a:xfrm>
        </p:grpSpPr>
        <p:sp>
          <p:nvSpPr>
            <p:cNvPr id="30742" name="Rectangle 31"/>
            <p:cNvSpPr>
              <a:spLocks noChangeArrowheads="1"/>
            </p:cNvSpPr>
            <p:nvPr/>
          </p:nvSpPr>
          <p:spPr bwMode="auto">
            <a:xfrm>
              <a:off x="3048" y="1212"/>
              <a:ext cx="2634" cy="34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zh-CN" altLang="en-US" sz="1800">
                <a:ea typeface="SimSun" charset="-122"/>
              </a:endParaRPr>
            </a:p>
          </p:txBody>
        </p:sp>
        <p:sp>
          <p:nvSpPr>
            <p:cNvPr id="30743" name="Rectangle 32"/>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zh-CN" altLang="en-US" sz="2400">
                <a:latin typeface="Times New Roman" charset="0"/>
                <a:ea typeface="SimSun" charset="-122"/>
              </a:endParaRPr>
            </a:p>
          </p:txBody>
        </p:sp>
        <p:sp>
          <p:nvSpPr>
            <p:cNvPr id="30744" name="Text Box 33"/>
            <p:cNvSpPr txBox="1">
              <a:spLocks noChangeArrowheads="1"/>
            </p:cNvSpPr>
            <p:nvPr/>
          </p:nvSpPr>
          <p:spPr bwMode="auto">
            <a:xfrm>
              <a:off x="3734" y="1208"/>
              <a:ext cx="29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zh-CN" sz="1800">
                  <a:ea typeface="SimSun" charset="-122"/>
                </a:rPr>
                <a:t>ID</a:t>
              </a:r>
            </a:p>
            <a:p>
              <a:pPr>
                <a:spcBef>
                  <a:spcPct val="0"/>
                </a:spcBef>
                <a:buFontTx/>
                <a:buNone/>
              </a:pPr>
              <a:r>
                <a:rPr lang="en-US" altLang="zh-CN" sz="1800">
                  <a:ea typeface="SimSun" charset="-122"/>
                </a:rPr>
                <a:t>=x</a:t>
              </a:r>
            </a:p>
          </p:txBody>
        </p:sp>
        <p:sp>
          <p:nvSpPr>
            <p:cNvPr id="30745" name="Text Box 34"/>
            <p:cNvSpPr txBox="1">
              <a:spLocks noChangeArrowheads="1"/>
            </p:cNvSpPr>
            <p:nvPr/>
          </p:nvSpPr>
          <p:spPr bwMode="auto">
            <a:xfrm>
              <a:off x="4603" y="1220"/>
              <a:ext cx="56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zh-CN" sz="1800">
                  <a:ea typeface="SimSun" charset="-122"/>
                </a:rPr>
                <a:t>offset</a:t>
              </a:r>
            </a:p>
            <a:p>
              <a:pPr>
                <a:spcBef>
                  <a:spcPct val="0"/>
                </a:spcBef>
                <a:buFontTx/>
                <a:buNone/>
              </a:pPr>
              <a:r>
                <a:rPr lang="en-US" altLang="zh-CN" sz="1800">
                  <a:ea typeface="SimSun" charset="-122"/>
                </a:rPr>
                <a:t>=</a:t>
              </a:r>
              <a:r>
                <a:rPr lang="en-US" altLang="zh-CN" sz="1800">
                  <a:solidFill>
                    <a:srgbClr val="FF0000"/>
                  </a:solidFill>
                  <a:ea typeface="SimSun" charset="-122"/>
                </a:rPr>
                <a:t>370</a:t>
              </a:r>
              <a:r>
                <a:rPr lang="en-US" altLang="zh-CN" sz="1800">
                  <a:ea typeface="SimSun" charset="-122"/>
                </a:rPr>
                <a:t>  </a:t>
              </a:r>
            </a:p>
          </p:txBody>
        </p:sp>
        <p:sp>
          <p:nvSpPr>
            <p:cNvPr id="30746" name="Text Box 35"/>
            <p:cNvSpPr txBox="1">
              <a:spLocks noChangeArrowheads="1"/>
            </p:cNvSpPr>
            <p:nvPr/>
          </p:nvSpPr>
          <p:spPr bwMode="auto">
            <a:xfrm>
              <a:off x="3980" y="1220"/>
              <a:ext cx="67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zh-CN" sz="1800">
                  <a:ea typeface="SimSun" charset="-122"/>
                </a:rPr>
                <a:t>fragflag</a:t>
              </a:r>
            </a:p>
            <a:p>
              <a:pPr algn="ctr">
                <a:spcBef>
                  <a:spcPct val="0"/>
                </a:spcBef>
                <a:buFontTx/>
                <a:buNone/>
              </a:pPr>
              <a:r>
                <a:rPr lang="en-US" altLang="zh-CN" sz="1800">
                  <a:ea typeface="SimSun" charset="-122"/>
                </a:rPr>
                <a:t>=1</a:t>
              </a:r>
            </a:p>
          </p:txBody>
        </p:sp>
        <p:sp>
          <p:nvSpPr>
            <p:cNvPr id="30747" name="Text Box 36"/>
            <p:cNvSpPr txBox="1">
              <a:spLocks noChangeArrowheads="1"/>
            </p:cNvSpPr>
            <p:nvPr/>
          </p:nvSpPr>
          <p:spPr bwMode="auto">
            <a:xfrm>
              <a:off x="3230" y="1208"/>
              <a:ext cx="54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zh-CN" sz="1800">
                  <a:ea typeface="SimSun" charset="-122"/>
                </a:rPr>
                <a:t>length</a:t>
              </a:r>
            </a:p>
            <a:p>
              <a:pPr>
                <a:spcBef>
                  <a:spcPct val="0"/>
                </a:spcBef>
                <a:buFontTx/>
                <a:buNone/>
              </a:pPr>
              <a:r>
                <a:rPr lang="en-US" altLang="zh-CN" sz="1800">
                  <a:ea typeface="SimSun" charset="-122"/>
                </a:rPr>
                <a:t>= </a:t>
              </a:r>
              <a:r>
                <a:rPr lang="en-US" altLang="zh-CN" sz="1800">
                  <a:solidFill>
                    <a:srgbClr val="FF0000"/>
                  </a:solidFill>
                  <a:ea typeface="SimSun" charset="-122"/>
                </a:rPr>
                <a:t>900</a:t>
              </a:r>
              <a:r>
                <a:rPr lang="en-US" altLang="zh-CN" sz="1800">
                  <a:ea typeface="SimSun" charset="-122"/>
                </a:rPr>
                <a:t> </a:t>
              </a:r>
              <a:endParaRPr lang="en-US" altLang="zh-CN" sz="2000">
                <a:ea typeface="SimSun" charset="-122"/>
              </a:endParaRPr>
            </a:p>
          </p:txBody>
        </p:sp>
        <p:sp>
          <p:nvSpPr>
            <p:cNvPr id="30748" name="Line 37"/>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49" name="Line 38"/>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50" name="Line 39"/>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51" name="Line 40"/>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52" name="Line 41"/>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53" name="Rectangle 42"/>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zh-CN" altLang="en-US" sz="2400">
                <a:latin typeface="Times New Roman" charset="0"/>
                <a:ea typeface="SimSun" charset="-122"/>
              </a:endParaRPr>
            </a:p>
          </p:txBody>
        </p:sp>
      </p:grpSp>
      <p:grpSp>
        <p:nvGrpSpPr>
          <p:cNvPr id="9" name="Group 43"/>
          <p:cNvGrpSpPr>
            <a:grpSpLocks/>
          </p:cNvGrpSpPr>
          <p:nvPr/>
        </p:nvGrpSpPr>
        <p:grpSpPr bwMode="auto">
          <a:xfrm>
            <a:off x="2200275" y="5286375"/>
            <a:ext cx="4248150" cy="665163"/>
            <a:chOff x="3006" y="1208"/>
            <a:chExt cx="2676" cy="419"/>
          </a:xfrm>
        </p:grpSpPr>
        <p:sp>
          <p:nvSpPr>
            <p:cNvPr id="30730" name="Rectangle 44"/>
            <p:cNvSpPr>
              <a:spLocks noChangeArrowheads="1"/>
            </p:cNvSpPr>
            <p:nvPr/>
          </p:nvSpPr>
          <p:spPr bwMode="auto">
            <a:xfrm>
              <a:off x="3048" y="1212"/>
              <a:ext cx="2634" cy="34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zh-CN" altLang="en-US" sz="1800">
                <a:ea typeface="SimSun" charset="-122"/>
              </a:endParaRPr>
            </a:p>
          </p:txBody>
        </p:sp>
        <p:sp>
          <p:nvSpPr>
            <p:cNvPr id="30731" name="Rectangle 45"/>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zh-CN" altLang="en-US" sz="2400">
                <a:latin typeface="Times New Roman" charset="0"/>
                <a:ea typeface="SimSun" charset="-122"/>
              </a:endParaRPr>
            </a:p>
          </p:txBody>
        </p:sp>
        <p:sp>
          <p:nvSpPr>
            <p:cNvPr id="30732" name="Text Box 46"/>
            <p:cNvSpPr txBox="1">
              <a:spLocks noChangeArrowheads="1"/>
            </p:cNvSpPr>
            <p:nvPr/>
          </p:nvSpPr>
          <p:spPr bwMode="auto">
            <a:xfrm>
              <a:off x="3734" y="1208"/>
              <a:ext cx="29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zh-CN" sz="1800">
                  <a:ea typeface="SimSun" charset="-122"/>
                </a:rPr>
                <a:t>ID</a:t>
              </a:r>
            </a:p>
            <a:p>
              <a:pPr>
                <a:spcBef>
                  <a:spcPct val="0"/>
                </a:spcBef>
                <a:buFontTx/>
                <a:buNone/>
              </a:pPr>
              <a:r>
                <a:rPr lang="en-US" altLang="zh-CN" sz="1800">
                  <a:ea typeface="SimSun" charset="-122"/>
                </a:rPr>
                <a:t>=x</a:t>
              </a:r>
            </a:p>
          </p:txBody>
        </p:sp>
        <p:sp>
          <p:nvSpPr>
            <p:cNvPr id="30733" name="Text Box 47"/>
            <p:cNvSpPr txBox="1">
              <a:spLocks noChangeArrowheads="1"/>
            </p:cNvSpPr>
            <p:nvPr/>
          </p:nvSpPr>
          <p:spPr bwMode="auto">
            <a:xfrm>
              <a:off x="4602" y="1220"/>
              <a:ext cx="56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zh-CN" sz="1800">
                  <a:ea typeface="SimSun" charset="-122"/>
                </a:rPr>
                <a:t>offset</a:t>
              </a:r>
            </a:p>
            <a:p>
              <a:pPr>
                <a:spcBef>
                  <a:spcPct val="0"/>
                </a:spcBef>
                <a:buFontTx/>
                <a:buNone/>
              </a:pPr>
              <a:r>
                <a:rPr lang="en-US" altLang="zh-CN" sz="1800">
                  <a:ea typeface="SimSun" charset="-122"/>
                </a:rPr>
                <a:t>= </a:t>
              </a:r>
              <a:r>
                <a:rPr lang="en-US" altLang="zh-CN" sz="1800">
                  <a:solidFill>
                    <a:srgbClr val="FF0000"/>
                  </a:solidFill>
                  <a:ea typeface="SimSun" charset="-122"/>
                </a:rPr>
                <a:t>480</a:t>
              </a:r>
              <a:r>
                <a:rPr lang="en-US" altLang="zh-CN" sz="1800">
                  <a:ea typeface="SimSun" charset="-122"/>
                </a:rPr>
                <a:t> </a:t>
              </a:r>
            </a:p>
          </p:txBody>
        </p:sp>
        <p:sp>
          <p:nvSpPr>
            <p:cNvPr id="30734" name="Text Box 48"/>
            <p:cNvSpPr txBox="1">
              <a:spLocks noChangeArrowheads="1"/>
            </p:cNvSpPr>
            <p:nvPr/>
          </p:nvSpPr>
          <p:spPr bwMode="auto">
            <a:xfrm>
              <a:off x="3980" y="1220"/>
              <a:ext cx="67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zh-CN" sz="1800">
                  <a:ea typeface="SimSun" charset="-122"/>
                </a:rPr>
                <a:t>fragflag</a:t>
              </a:r>
            </a:p>
            <a:p>
              <a:pPr algn="ctr">
                <a:spcBef>
                  <a:spcPct val="0"/>
                </a:spcBef>
                <a:buFontTx/>
                <a:buNone/>
              </a:pPr>
              <a:r>
                <a:rPr lang="en-US" altLang="zh-CN" sz="1800">
                  <a:ea typeface="SimSun" charset="-122"/>
                </a:rPr>
                <a:t>=0</a:t>
              </a:r>
            </a:p>
          </p:txBody>
        </p:sp>
        <p:sp>
          <p:nvSpPr>
            <p:cNvPr id="78" name="Text Box 49"/>
            <p:cNvSpPr txBox="1">
              <a:spLocks noChangeArrowheads="1"/>
            </p:cNvSpPr>
            <p:nvPr/>
          </p:nvSpPr>
          <p:spPr bwMode="auto">
            <a:xfrm>
              <a:off x="3230" y="1208"/>
              <a:ext cx="542" cy="407"/>
            </a:xfrm>
            <a:prstGeom prst="rect">
              <a:avLst/>
            </a:prstGeom>
            <a:noFill/>
            <a:ln w="9525">
              <a:noFill/>
              <a:miter lim="800000"/>
              <a:headEnd/>
              <a:tailEnd/>
            </a:ln>
          </p:spPr>
          <p:txBody>
            <a:bodyPr wrap="none">
              <a:spAutoFit/>
            </a:bodyPr>
            <a:lstStyle/>
            <a:p>
              <a:pPr>
                <a:defRPr/>
              </a:pPr>
              <a:r>
                <a:rPr lang="en-US" altLang="zh-CN" sz="1800" dirty="0">
                  <a:latin typeface="Comic Sans MS" pitchFamily="66" charset="0"/>
                  <a:ea typeface="SimSun" pitchFamily="2" charset="-122"/>
                  <a:cs typeface="ＭＳ Ｐゴシック" charset="0"/>
                </a:rPr>
                <a:t>length</a:t>
              </a:r>
            </a:p>
            <a:p>
              <a:pPr>
                <a:defRPr/>
              </a:pPr>
              <a:r>
                <a:rPr lang="en-US" altLang="zh-CN" sz="1800" dirty="0">
                  <a:latin typeface="Comic Sans MS" pitchFamily="66" charset="0"/>
                  <a:ea typeface="SimSun" pitchFamily="2" charset="-122"/>
                  <a:cs typeface="ＭＳ Ｐゴシック" charset="0"/>
                </a:rPr>
                <a:t>= </a:t>
              </a:r>
              <a:r>
                <a:rPr lang="en-US" altLang="zh-CN" sz="1800" dirty="0">
                  <a:solidFill>
                    <a:srgbClr val="FF0000"/>
                  </a:solidFill>
                  <a:latin typeface="Comic Sans MS" pitchFamily="66" charset="0"/>
                  <a:ea typeface="SimSun" pitchFamily="2" charset="-122"/>
                  <a:cs typeface="ＭＳ Ｐゴシック" charset="0"/>
                </a:rPr>
                <a:t>160</a:t>
              </a:r>
              <a:r>
                <a:rPr lang="en-US" altLang="zh-CN" sz="1800" dirty="0">
                  <a:latin typeface="Comic Sans MS" pitchFamily="66" charset="0"/>
                  <a:ea typeface="SimSun" pitchFamily="2" charset="-122"/>
                  <a:cs typeface="ＭＳ Ｐゴシック" charset="0"/>
                </a:rPr>
                <a:t> </a:t>
              </a:r>
              <a:endParaRPr lang="en-US" altLang="zh-CN" sz="18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Comic Sans MS" pitchFamily="66" charset="0"/>
                <a:ea typeface="SimSun" pitchFamily="2" charset="-122"/>
                <a:cs typeface="ＭＳ Ｐゴシック" charset="0"/>
              </a:endParaRPr>
            </a:p>
          </p:txBody>
        </p:sp>
        <p:sp>
          <p:nvSpPr>
            <p:cNvPr id="30736" name="Line 50"/>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37" name="Line 51"/>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38" name="Line 52"/>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39" name="Line 53"/>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40" name="Line 54"/>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41" name="Rectangle 55"/>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zh-CN" altLang="en-US" sz="2400">
                <a:latin typeface="Times New Roman" charset="0"/>
                <a:ea typeface="SimSun" charset="-122"/>
              </a:endParaRPr>
            </a:p>
          </p:txBody>
        </p:sp>
      </p:grpSp>
      <p:sp>
        <p:nvSpPr>
          <p:cNvPr id="102409" name="灯片编号占位符 9"/>
          <p:cNvSpPr>
            <a:spLocks noGrp="1"/>
          </p:cNvSpPr>
          <p:nvPr>
            <p:ph type="sldNum" sz="quarter" idx="12"/>
          </p:nvPr>
        </p:nvSpPr>
        <p:spPr>
          <a:xfrm>
            <a:off x="7048500" y="6248400"/>
            <a:ext cx="29718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defRPr/>
            </a:pPr>
            <a:fld id="{B1DA1635-9B6C-454E-BA4D-F681138AC2B3}" type="slidenum">
              <a:rPr lang="en-US" altLang="en-US" sz="1200"/>
              <a:pPr algn="ctr">
                <a:spcBef>
                  <a:spcPct val="0"/>
                </a:spcBef>
                <a:buFontTx/>
                <a:buNone/>
                <a:defRPr/>
              </a:pPr>
              <a:t>9</a:t>
            </a:fld>
            <a:endParaRPr lang="en-US" altLang="en-US" sz="1200" dirty="0"/>
          </a:p>
        </p:txBody>
      </p:sp>
      <p:sp>
        <p:nvSpPr>
          <p:cNvPr id="83" name="页脚占位符 1"/>
          <p:cNvSpPr>
            <a:spLocks noGrp="1"/>
          </p:cNvSpPr>
          <p:nvPr>
            <p:ph type="ftr" sz="quarter" idx="10"/>
          </p:nvPr>
        </p:nvSpPr>
        <p:spPr>
          <a:xfrm>
            <a:off x="685800" y="6248400"/>
            <a:ext cx="3581400" cy="304800"/>
          </a:xfrm>
        </p:spPr>
        <p:txBody>
          <a:bodyPr/>
          <a:lstStyle/>
          <a:p>
            <a:pPr>
              <a:defRPr/>
            </a:pPr>
            <a:r>
              <a:rPr lang="en-US" dirty="0"/>
              <a:t>CSci4211:           Network Data Plane Part 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Comic Sans MS"/>
        <a:ea typeface="ＭＳ Ｐゴシック"/>
        <a:cs typeface=""/>
      </a:majorFont>
      <a:minorFont>
        <a:latin typeface="Comic Sans M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ea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C:\WINDOWS\Application Data\Microsoft\Templates\Blank Presentation.pot</Template>
  <TotalTime>4077</TotalTime>
  <Words>5227</Words>
  <Application>Microsoft Macintosh PowerPoint</Application>
  <PresentationFormat>On-screen Show (4:3)</PresentationFormat>
  <Paragraphs>1105</Paragraphs>
  <Slides>47</Slides>
  <Notes>30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47</vt:i4>
      </vt:variant>
    </vt:vector>
  </HeadingPairs>
  <TitlesOfParts>
    <vt:vector size="61" baseType="lpstr">
      <vt:lpstr>Gulim</vt:lpstr>
      <vt:lpstr>ＭＳ Ｐゴシック</vt:lpstr>
      <vt:lpstr>ＭＳ Ｐゴシック</vt:lpstr>
      <vt:lpstr>SimSun</vt:lpstr>
      <vt:lpstr>ZapfDingbats</vt:lpstr>
      <vt:lpstr>Arial</vt:lpstr>
      <vt:lpstr>Calibri</vt:lpstr>
      <vt:lpstr>Comic Sans MS</vt:lpstr>
      <vt:lpstr>Gill Sans MT</vt:lpstr>
      <vt:lpstr>Times New Roman</vt:lpstr>
      <vt:lpstr>Wingdings</vt:lpstr>
      <vt:lpstr>Blank Presentation</vt:lpstr>
      <vt:lpstr>ClipArt</vt:lpstr>
      <vt:lpstr>Clip</vt:lpstr>
      <vt:lpstr>Network Data Plane Part 3</vt:lpstr>
      <vt:lpstr>IP Forwarding &amp; IP/ICMP Protocol</vt:lpstr>
      <vt:lpstr>IP Datagram Format</vt:lpstr>
      <vt:lpstr>Fields in IP Datagram</vt:lpstr>
      <vt:lpstr>IP Fragmentation &amp; Reassembly: Why</vt:lpstr>
      <vt:lpstr>IP Fragmentation &amp; Reassembly: How</vt:lpstr>
      <vt:lpstr>IP Fragmentation and Reassembly: Exp</vt:lpstr>
      <vt:lpstr>Quiz: Calculating length &amp; Offset</vt:lpstr>
      <vt:lpstr>Answer</vt:lpstr>
      <vt:lpstr>ICMP: Internet Control Message Protocol</vt:lpstr>
      <vt:lpstr>ICMP Message Transport &amp; Usage</vt:lpstr>
      <vt:lpstr>ICMP and Path MTU (RFC 1191)</vt:lpstr>
      <vt:lpstr>PowerPoint Presentation</vt:lpstr>
      <vt:lpstr>PowerPoint Presentation</vt:lpstr>
      <vt:lpstr>PowerPoint Presentation</vt:lpstr>
      <vt:lpstr>IPv6: Motivation</vt:lpstr>
      <vt:lpstr>Simplified Design of IPv6</vt:lpstr>
      <vt:lpstr>IPv6 Transition</vt:lpstr>
      <vt:lpstr>IPv6 Transition (cont’d)</vt:lpstr>
      <vt:lpstr>Tunnels and  “Network Virtualization” Techniques</vt:lpstr>
      <vt:lpstr>Virtual Circuit vs. Datagram</vt:lpstr>
      <vt:lpstr>Virtual Circuits</vt:lpstr>
      <vt:lpstr>VC Implementation</vt:lpstr>
      <vt:lpstr>VC Translation/Forwarding Table</vt:lpstr>
      <vt:lpstr> Virtual Circuit: Signaling Protocols</vt:lpstr>
      <vt:lpstr>Virtual Circuit Setup/Teardown</vt:lpstr>
      <vt:lpstr>PowerPoint Presentation</vt:lpstr>
      <vt:lpstr>Virtual Circuit: Example</vt:lpstr>
      <vt:lpstr>Multiprotocol Label Switching (MPLS)</vt:lpstr>
      <vt:lpstr>MPLS Capable Routers</vt:lpstr>
      <vt:lpstr>MPLS versus IP paths</vt:lpstr>
      <vt:lpstr>MPLS versus IP paths</vt:lpstr>
      <vt:lpstr>MPLS Signaling</vt:lpstr>
      <vt:lpstr>MPLS Forwarding Tables</vt:lpstr>
      <vt:lpstr>VLANs: Motivation</vt:lpstr>
      <vt:lpstr>VLANs</vt:lpstr>
      <vt:lpstr>Port-based VLAN</vt:lpstr>
      <vt:lpstr>VLANs Spanning Multiple Switches</vt:lpstr>
      <vt:lpstr>PowerPoint Presentation</vt:lpstr>
      <vt:lpstr>NAT, MPLS, VLAN and  OpenFlow Switches</vt:lpstr>
      <vt:lpstr>A day in the life: scenario</vt:lpstr>
      <vt:lpstr>A day in the life… connecting to the Internet</vt:lpstr>
      <vt:lpstr>A day in the life… connecting to the Internet</vt:lpstr>
      <vt:lpstr>A day in the life… ARP (before DNS, before HTTP)</vt:lpstr>
      <vt:lpstr>A day in the life… using DNS</vt:lpstr>
      <vt:lpstr>A day in the life…TCP connection carrying HTTP</vt:lpstr>
      <vt:lpstr>A day in the life… HTTP request/reply </vt:lpstr>
    </vt:vector>
  </TitlesOfParts>
  <Company>Stanford University</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CS244a: An Introduction to Computer Networks</dc:title>
  <dc:creator>Nick McKeown</dc:creator>
  <cp:lastModifiedBy>Microsoft Office User</cp:lastModifiedBy>
  <cp:revision>150</cp:revision>
  <dcterms:created xsi:type="dcterms:W3CDTF">1999-12-30T18:54:40Z</dcterms:created>
  <dcterms:modified xsi:type="dcterms:W3CDTF">2018-03-28T13:04:55Z</dcterms:modified>
</cp:coreProperties>
</file>