
<file path=[Content_Types].xml><?xml version="1.0" encoding="utf-8"?>
<Types xmlns="http://schemas.openxmlformats.org/package/2006/content-types">
  <Default Extension="bin" ContentType="application/vnd.openxmlformats-officedocument.oleObject"/>
  <Default Extension="jfif"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81"/>
  </p:notesMasterIdLst>
  <p:handoutMasterIdLst>
    <p:handoutMasterId r:id="rId82"/>
  </p:handoutMasterIdLst>
  <p:sldIdLst>
    <p:sldId id="333" r:id="rId2"/>
    <p:sldId id="334" r:id="rId3"/>
    <p:sldId id="336" r:id="rId4"/>
    <p:sldId id="337" r:id="rId5"/>
    <p:sldId id="338" r:id="rId6"/>
    <p:sldId id="339" r:id="rId7"/>
    <p:sldId id="341" r:id="rId8"/>
    <p:sldId id="342" r:id="rId9"/>
    <p:sldId id="343" r:id="rId10"/>
    <p:sldId id="344" r:id="rId11"/>
    <p:sldId id="345" r:id="rId12"/>
    <p:sldId id="349" r:id="rId13"/>
    <p:sldId id="350" r:id="rId14"/>
    <p:sldId id="340" r:id="rId15"/>
    <p:sldId id="351" r:id="rId16"/>
    <p:sldId id="346" r:id="rId17"/>
    <p:sldId id="347" r:id="rId18"/>
    <p:sldId id="348" r:id="rId19"/>
    <p:sldId id="353" r:id="rId20"/>
    <p:sldId id="352" r:id="rId21"/>
    <p:sldId id="327" r:id="rId22"/>
    <p:sldId id="354" r:id="rId23"/>
    <p:sldId id="355" r:id="rId24"/>
    <p:sldId id="356" r:id="rId25"/>
    <p:sldId id="357" r:id="rId26"/>
    <p:sldId id="359" r:id="rId27"/>
    <p:sldId id="360" r:id="rId28"/>
    <p:sldId id="358" r:id="rId29"/>
    <p:sldId id="361" r:id="rId30"/>
    <p:sldId id="362" r:id="rId31"/>
    <p:sldId id="363" r:id="rId32"/>
    <p:sldId id="364" r:id="rId33"/>
    <p:sldId id="365" r:id="rId34"/>
    <p:sldId id="366" r:id="rId35"/>
    <p:sldId id="367" r:id="rId36"/>
    <p:sldId id="368" r:id="rId37"/>
    <p:sldId id="373" r:id="rId38"/>
    <p:sldId id="369" r:id="rId39"/>
    <p:sldId id="370" r:id="rId40"/>
    <p:sldId id="372" r:id="rId41"/>
    <p:sldId id="371" r:id="rId42"/>
    <p:sldId id="329" r:id="rId43"/>
    <p:sldId id="328" r:id="rId44"/>
    <p:sldId id="277" r:id="rId45"/>
    <p:sldId id="278" r:id="rId46"/>
    <p:sldId id="280" r:id="rId47"/>
    <p:sldId id="284" r:id="rId48"/>
    <p:sldId id="283" r:id="rId49"/>
    <p:sldId id="281" r:id="rId50"/>
    <p:sldId id="298" r:id="rId51"/>
    <p:sldId id="299" r:id="rId52"/>
    <p:sldId id="285" r:id="rId53"/>
    <p:sldId id="297" r:id="rId54"/>
    <p:sldId id="279" r:id="rId55"/>
    <p:sldId id="286" r:id="rId56"/>
    <p:sldId id="287" r:id="rId57"/>
    <p:sldId id="288" r:id="rId58"/>
    <p:sldId id="289" r:id="rId59"/>
    <p:sldId id="290" r:id="rId60"/>
    <p:sldId id="291" r:id="rId61"/>
    <p:sldId id="292" r:id="rId62"/>
    <p:sldId id="293" r:id="rId63"/>
    <p:sldId id="330" r:id="rId64"/>
    <p:sldId id="331" r:id="rId65"/>
    <p:sldId id="305" r:id="rId66"/>
    <p:sldId id="307" r:id="rId67"/>
    <p:sldId id="308" r:id="rId68"/>
    <p:sldId id="309" r:id="rId69"/>
    <p:sldId id="311" r:id="rId70"/>
    <p:sldId id="269" r:id="rId71"/>
    <p:sldId id="304" r:id="rId72"/>
    <p:sldId id="270" r:id="rId73"/>
    <p:sldId id="271" r:id="rId74"/>
    <p:sldId id="272" r:id="rId75"/>
    <p:sldId id="273" r:id="rId76"/>
    <p:sldId id="313" r:id="rId77"/>
    <p:sldId id="301" r:id="rId78"/>
    <p:sldId id="302" r:id="rId79"/>
    <p:sldId id="332" r:id="rId80"/>
  </p:sldIdLst>
  <p:sldSz cx="9144000" cy="6858000" type="screen4x3"/>
  <p:notesSz cx="6858000"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333399"/>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34580" autoAdjust="0"/>
    <p:restoredTop sz="86410"/>
  </p:normalViewPr>
  <p:slideViewPr>
    <p:cSldViewPr>
      <p:cViewPr varScale="1">
        <p:scale>
          <a:sx n="61" d="100"/>
          <a:sy n="61" d="100"/>
        </p:scale>
        <p:origin x="548" y="64"/>
      </p:cViewPr>
      <p:guideLst>
        <p:guide orient="horz" pos="2160"/>
        <p:guide pos="2880"/>
      </p:guideLst>
    </p:cSldViewPr>
  </p:slideViewPr>
  <p:outlineViewPr>
    <p:cViewPr>
      <p:scale>
        <a:sx n="33" d="100"/>
        <a:sy n="33" d="100"/>
      </p:scale>
      <p:origin x="0" y="-278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E49CA701-4270-41C0-9603-BF3B037BF02E}"/>
              </a:ext>
            </a:extLst>
          </p:cNvPr>
          <p:cNvSpPr>
            <a:spLocks noGrp="1" noChangeArrowheads="1"/>
          </p:cNvSpPr>
          <p:nvPr>
            <p:ph type="hdr" sz="quarter"/>
          </p:nvPr>
        </p:nvSpPr>
        <p:spPr bwMode="auto">
          <a:xfrm>
            <a:off x="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smtClean="0">
                <a:latin typeface="Times New Roman" charset="0"/>
              </a:defRPr>
            </a:lvl1pPr>
          </a:lstStyle>
          <a:p>
            <a:pPr>
              <a:defRPr/>
            </a:pPr>
            <a:endParaRPr lang="en-US" altLang="en-US"/>
          </a:p>
        </p:txBody>
      </p:sp>
      <p:sp>
        <p:nvSpPr>
          <p:cNvPr id="87043" name="Rectangle 3">
            <a:extLst>
              <a:ext uri="{FF2B5EF4-FFF2-40B4-BE49-F238E27FC236}">
                <a16:creationId xmlns:a16="http://schemas.microsoft.com/office/drawing/2014/main" id="{77E0795F-BB77-4D57-957B-E5818A542A62}"/>
              </a:ext>
            </a:extLst>
          </p:cNvPr>
          <p:cNvSpPr>
            <a:spLocks noGrp="1" noChangeArrowheads="1"/>
          </p:cNvSpPr>
          <p:nvPr>
            <p:ph type="dt" sz="quarter" idx="1"/>
          </p:nvPr>
        </p:nvSpPr>
        <p:spPr bwMode="auto">
          <a:xfrm>
            <a:off x="388620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smtClean="0">
                <a:latin typeface="Times New Roman" charset="0"/>
              </a:defRPr>
            </a:lvl1pPr>
          </a:lstStyle>
          <a:p>
            <a:pPr>
              <a:defRPr/>
            </a:pPr>
            <a:endParaRPr lang="en-US" altLang="en-US"/>
          </a:p>
        </p:txBody>
      </p:sp>
      <p:sp>
        <p:nvSpPr>
          <p:cNvPr id="87044" name="Rectangle 4">
            <a:extLst>
              <a:ext uri="{FF2B5EF4-FFF2-40B4-BE49-F238E27FC236}">
                <a16:creationId xmlns:a16="http://schemas.microsoft.com/office/drawing/2014/main" id="{395C60AE-510A-40C1-A913-BB71C48A54E0}"/>
              </a:ext>
            </a:extLst>
          </p:cNvPr>
          <p:cNvSpPr>
            <a:spLocks noGrp="1" noChangeArrowheads="1"/>
          </p:cNvSpPr>
          <p:nvPr>
            <p:ph type="ftr" sz="quarter" idx="2"/>
          </p:nvPr>
        </p:nvSpPr>
        <p:spPr bwMode="auto">
          <a:xfrm>
            <a:off x="0" y="883158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smtClean="0">
                <a:latin typeface="Times New Roman" charset="0"/>
              </a:defRPr>
            </a:lvl1pPr>
          </a:lstStyle>
          <a:p>
            <a:pPr>
              <a:defRPr/>
            </a:pPr>
            <a:endParaRPr lang="en-US" altLang="en-US"/>
          </a:p>
        </p:txBody>
      </p:sp>
      <p:sp>
        <p:nvSpPr>
          <p:cNvPr id="87045" name="Rectangle 5">
            <a:extLst>
              <a:ext uri="{FF2B5EF4-FFF2-40B4-BE49-F238E27FC236}">
                <a16:creationId xmlns:a16="http://schemas.microsoft.com/office/drawing/2014/main" id="{2491FC18-45DA-47A0-83AF-43384066FF83}"/>
              </a:ext>
            </a:extLst>
          </p:cNvPr>
          <p:cNvSpPr>
            <a:spLocks noGrp="1" noChangeArrowheads="1"/>
          </p:cNvSpPr>
          <p:nvPr>
            <p:ph type="sldNum" sz="quarter" idx="3"/>
          </p:nvPr>
        </p:nvSpPr>
        <p:spPr bwMode="auto">
          <a:xfrm>
            <a:off x="3886200" y="883158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smtClean="0">
                <a:latin typeface="Times New Roman" charset="0"/>
              </a:defRPr>
            </a:lvl1pPr>
          </a:lstStyle>
          <a:p>
            <a:pPr>
              <a:defRPr/>
            </a:pPr>
            <a:fld id="{32E1C27F-78AB-4221-B7F6-5912064EF33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1026">
            <a:extLst>
              <a:ext uri="{FF2B5EF4-FFF2-40B4-BE49-F238E27FC236}">
                <a16:creationId xmlns:a16="http://schemas.microsoft.com/office/drawing/2014/main" id="{97225554-DC8E-4D5F-8E0C-09FF279407E3}"/>
              </a:ext>
            </a:extLst>
          </p:cNvPr>
          <p:cNvSpPr>
            <a:spLocks noGrp="1" noChangeArrowheads="1"/>
          </p:cNvSpPr>
          <p:nvPr>
            <p:ph type="hdr" sz="quarter"/>
          </p:nvPr>
        </p:nvSpPr>
        <p:spPr bwMode="auto">
          <a:xfrm>
            <a:off x="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smtClean="0">
                <a:latin typeface="Times New Roman" charset="0"/>
              </a:defRPr>
            </a:lvl1pPr>
          </a:lstStyle>
          <a:p>
            <a:pPr>
              <a:defRPr/>
            </a:pPr>
            <a:endParaRPr lang="en-US" altLang="en-US"/>
          </a:p>
        </p:txBody>
      </p:sp>
      <p:sp>
        <p:nvSpPr>
          <p:cNvPr id="20483" name="Rectangle 1027">
            <a:extLst>
              <a:ext uri="{FF2B5EF4-FFF2-40B4-BE49-F238E27FC236}">
                <a16:creationId xmlns:a16="http://schemas.microsoft.com/office/drawing/2014/main" id="{9E0D34E3-D0D6-4687-892D-B224AD4D0628}"/>
              </a:ext>
            </a:extLst>
          </p:cNvPr>
          <p:cNvSpPr>
            <a:spLocks noGrp="1" noChangeArrowheads="1"/>
          </p:cNvSpPr>
          <p:nvPr>
            <p:ph type="dt" idx="1"/>
          </p:nvPr>
        </p:nvSpPr>
        <p:spPr bwMode="auto">
          <a:xfrm>
            <a:off x="388620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smtClean="0">
                <a:latin typeface="Times New Roman" charset="0"/>
              </a:defRPr>
            </a:lvl1pPr>
          </a:lstStyle>
          <a:p>
            <a:pPr>
              <a:defRPr/>
            </a:pPr>
            <a:endParaRPr lang="en-US" altLang="en-US"/>
          </a:p>
        </p:txBody>
      </p:sp>
      <p:sp>
        <p:nvSpPr>
          <p:cNvPr id="20484" name="Rectangle 1028">
            <a:extLst>
              <a:ext uri="{FF2B5EF4-FFF2-40B4-BE49-F238E27FC236}">
                <a16:creationId xmlns:a16="http://schemas.microsoft.com/office/drawing/2014/main" id="{46C15881-2444-4830-8114-3F6FF46234F6}"/>
              </a:ext>
            </a:extLst>
          </p:cNvPr>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0485" name="Rectangle 1029">
            <a:extLst>
              <a:ext uri="{FF2B5EF4-FFF2-40B4-BE49-F238E27FC236}">
                <a16:creationId xmlns:a16="http://schemas.microsoft.com/office/drawing/2014/main" id="{3CB93C4D-11A8-4DB3-AF3F-2C6AF925FBBA}"/>
              </a:ext>
            </a:extLst>
          </p:cNvPr>
          <p:cNvSpPr>
            <a:spLocks noGrp="1" noChangeArrowheads="1"/>
          </p:cNvSpPr>
          <p:nvPr>
            <p:ph type="body" sz="quarter" idx="3"/>
          </p:nvPr>
        </p:nvSpPr>
        <p:spPr bwMode="auto">
          <a:xfrm>
            <a:off x="914400" y="4415790"/>
            <a:ext cx="502920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486" name="Rectangle 1030">
            <a:extLst>
              <a:ext uri="{FF2B5EF4-FFF2-40B4-BE49-F238E27FC236}">
                <a16:creationId xmlns:a16="http://schemas.microsoft.com/office/drawing/2014/main" id="{B2F057EC-F72E-44AC-981B-1FF98A9C076F}"/>
              </a:ext>
            </a:extLst>
          </p:cNvPr>
          <p:cNvSpPr>
            <a:spLocks noGrp="1" noChangeArrowheads="1"/>
          </p:cNvSpPr>
          <p:nvPr>
            <p:ph type="ftr" sz="quarter" idx="4"/>
          </p:nvPr>
        </p:nvSpPr>
        <p:spPr bwMode="auto">
          <a:xfrm>
            <a:off x="0" y="883158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smtClean="0">
                <a:latin typeface="Times New Roman" charset="0"/>
              </a:defRPr>
            </a:lvl1pPr>
          </a:lstStyle>
          <a:p>
            <a:pPr>
              <a:defRPr/>
            </a:pPr>
            <a:endParaRPr lang="en-US" altLang="en-US"/>
          </a:p>
        </p:txBody>
      </p:sp>
      <p:sp>
        <p:nvSpPr>
          <p:cNvPr id="20487" name="Rectangle 1031">
            <a:extLst>
              <a:ext uri="{FF2B5EF4-FFF2-40B4-BE49-F238E27FC236}">
                <a16:creationId xmlns:a16="http://schemas.microsoft.com/office/drawing/2014/main" id="{BA99FB94-C453-4D1D-9056-E71CA81F8D3A}"/>
              </a:ext>
            </a:extLst>
          </p:cNvPr>
          <p:cNvSpPr>
            <a:spLocks noGrp="1" noChangeArrowheads="1"/>
          </p:cNvSpPr>
          <p:nvPr>
            <p:ph type="sldNum" sz="quarter" idx="5"/>
          </p:nvPr>
        </p:nvSpPr>
        <p:spPr bwMode="auto">
          <a:xfrm>
            <a:off x="3886200" y="883158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smtClean="0">
                <a:latin typeface="Times New Roman" charset="0"/>
              </a:defRPr>
            </a:lvl1pPr>
          </a:lstStyle>
          <a:p>
            <a:pPr>
              <a:defRPr/>
            </a:pPr>
            <a:fld id="{D0B8201B-D321-465F-86A1-8D98F926E05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7A6CDBF8-6C5D-4411-ACDC-0F80E0F3D0A6}"/>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8D6DD1C1-7BFD-4C2D-BDEE-FE39E378923A}" type="slidenum">
              <a:rPr lang="en-US" altLang="en-US"/>
              <a:pPr>
                <a:defRPr/>
              </a:pPr>
              <a:t>21</a:t>
            </a:fld>
            <a:endParaRPr lang="en-US" altLang="en-US"/>
          </a:p>
        </p:txBody>
      </p:sp>
      <p:sp>
        <p:nvSpPr>
          <p:cNvPr id="92162" name="Rectangle 2">
            <a:extLst>
              <a:ext uri="{FF2B5EF4-FFF2-40B4-BE49-F238E27FC236}">
                <a16:creationId xmlns:a16="http://schemas.microsoft.com/office/drawing/2014/main" id="{FB7F7EAE-2C15-4E70-8BB0-D4E338498885}"/>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CDAB928D-7D7D-45DC-9F8E-888B56A788F1}"/>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AF95A475-46A7-4CED-A82B-53C78301DCB3}"/>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18DB1C61-40AF-49C3-B4FF-C48278732C03}" type="slidenum">
              <a:rPr lang="en-US" altLang="en-US"/>
              <a:pPr>
                <a:defRPr/>
              </a:pPr>
              <a:t>50</a:t>
            </a:fld>
            <a:endParaRPr lang="en-US" altLang="en-US"/>
          </a:p>
        </p:txBody>
      </p:sp>
      <p:sp>
        <p:nvSpPr>
          <p:cNvPr id="100354" name="Rectangle 2">
            <a:extLst>
              <a:ext uri="{FF2B5EF4-FFF2-40B4-BE49-F238E27FC236}">
                <a16:creationId xmlns:a16="http://schemas.microsoft.com/office/drawing/2014/main" id="{FA644198-AF61-49B6-9248-E06C938E4D55}"/>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DB04067A-0255-476F-A33A-51BAEAE4FD8D}"/>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1959430F-7D83-415E-BB62-5C21D30C9050}"/>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2FAF5BC5-770C-43A7-84D5-62F4032BB3DD}" type="slidenum">
              <a:rPr lang="en-US" altLang="en-US"/>
              <a:pPr>
                <a:defRPr/>
              </a:pPr>
              <a:t>51</a:t>
            </a:fld>
            <a:endParaRPr lang="en-US" altLang="en-US"/>
          </a:p>
        </p:txBody>
      </p:sp>
      <p:sp>
        <p:nvSpPr>
          <p:cNvPr id="101378" name="Rectangle 2">
            <a:extLst>
              <a:ext uri="{FF2B5EF4-FFF2-40B4-BE49-F238E27FC236}">
                <a16:creationId xmlns:a16="http://schemas.microsoft.com/office/drawing/2014/main" id="{72C2F663-11AD-4A6D-A79F-04113AA89BDC}"/>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B66F8B86-94EE-4CD4-AB9E-8C0A16DE0139}"/>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1913ADBA-D97A-480E-AFAE-ED7C06928E1C}"/>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73E557E4-02E0-4A33-9EB6-5125ADE91BC6}" type="slidenum">
              <a:rPr lang="en-US" altLang="en-US"/>
              <a:pPr>
                <a:defRPr/>
              </a:pPr>
              <a:t>52</a:t>
            </a:fld>
            <a:endParaRPr lang="en-US" altLang="en-US"/>
          </a:p>
        </p:txBody>
      </p:sp>
      <p:sp>
        <p:nvSpPr>
          <p:cNvPr id="102402" name="Rectangle 2">
            <a:extLst>
              <a:ext uri="{FF2B5EF4-FFF2-40B4-BE49-F238E27FC236}">
                <a16:creationId xmlns:a16="http://schemas.microsoft.com/office/drawing/2014/main" id="{0B83E1B1-71F7-4DF3-9F26-9B76B564AA42}"/>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3B0183D5-BA96-4B0F-A426-D266395D9910}"/>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1C39C202-BED2-4905-9A15-FE31F5F1A720}"/>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9E83E115-FFED-4D6F-A969-14DCE6673FA3}" type="slidenum">
              <a:rPr lang="en-US" altLang="en-US"/>
              <a:pPr>
                <a:defRPr/>
              </a:pPr>
              <a:t>53</a:t>
            </a:fld>
            <a:endParaRPr lang="en-US" altLang="en-US"/>
          </a:p>
        </p:txBody>
      </p:sp>
      <p:sp>
        <p:nvSpPr>
          <p:cNvPr id="103426" name="Rectangle 2">
            <a:extLst>
              <a:ext uri="{FF2B5EF4-FFF2-40B4-BE49-F238E27FC236}">
                <a16:creationId xmlns:a16="http://schemas.microsoft.com/office/drawing/2014/main" id="{57146C26-9FA9-4F05-82BF-249AA813EECF}"/>
              </a:ext>
            </a:extLst>
          </p:cNvPr>
          <p:cNvSpPr>
            <a:spLocks noGrp="1" noRot="1" noChangeAspect="1" noChangeArrowheads="1" noTextEdit="1"/>
          </p:cNvSpPr>
          <p:nvPr>
            <p:ph type="sldImg"/>
          </p:nvPr>
        </p:nvSpPr>
        <p:spPr>
          <a:ln/>
        </p:spPr>
      </p:sp>
      <p:sp>
        <p:nvSpPr>
          <p:cNvPr id="103427" name="Rectangle 3">
            <a:extLst>
              <a:ext uri="{FF2B5EF4-FFF2-40B4-BE49-F238E27FC236}">
                <a16:creationId xmlns:a16="http://schemas.microsoft.com/office/drawing/2014/main" id="{E793C973-A042-45A4-AB30-C048DEEE1195}"/>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84BC72DD-8F63-4C55-B1E8-69F5D84DF95E}"/>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A38B97C5-ECE2-457A-B9F0-56CA78EBCC3A}" type="slidenum">
              <a:rPr lang="en-US" altLang="en-US"/>
              <a:pPr>
                <a:defRPr/>
              </a:pPr>
              <a:t>54</a:t>
            </a:fld>
            <a:endParaRPr lang="en-US" altLang="en-US"/>
          </a:p>
        </p:txBody>
      </p:sp>
      <p:sp>
        <p:nvSpPr>
          <p:cNvPr id="104450" name="Rectangle 2">
            <a:extLst>
              <a:ext uri="{FF2B5EF4-FFF2-40B4-BE49-F238E27FC236}">
                <a16:creationId xmlns:a16="http://schemas.microsoft.com/office/drawing/2014/main" id="{1C1437AA-E922-40C3-85C7-C9D54528F143}"/>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4B82727F-2472-44AD-87A5-251837A983EF}"/>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DE3BAADA-0A94-4349-A416-11437986DA5E}"/>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5CC3C814-266A-476B-BD87-0E2FCDDC49F1}" type="slidenum">
              <a:rPr lang="en-US" altLang="en-US"/>
              <a:pPr>
                <a:defRPr/>
              </a:pPr>
              <a:t>55</a:t>
            </a:fld>
            <a:endParaRPr lang="en-US" altLang="en-US"/>
          </a:p>
        </p:txBody>
      </p:sp>
      <p:sp>
        <p:nvSpPr>
          <p:cNvPr id="105474" name="Rectangle 2">
            <a:extLst>
              <a:ext uri="{FF2B5EF4-FFF2-40B4-BE49-F238E27FC236}">
                <a16:creationId xmlns:a16="http://schemas.microsoft.com/office/drawing/2014/main" id="{7966C0EE-0388-4017-81A8-B04C64761C78}"/>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C1F4F70D-D607-4989-A127-72A23A64C1CD}"/>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971CC893-D503-48A0-93F5-4DB1A427321A}"/>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0B09AB5D-C213-4002-A322-E17456CA3C6B}" type="slidenum">
              <a:rPr lang="en-US" altLang="en-US"/>
              <a:pPr>
                <a:defRPr/>
              </a:pPr>
              <a:t>56</a:t>
            </a:fld>
            <a:endParaRPr lang="en-US" altLang="en-US"/>
          </a:p>
        </p:txBody>
      </p:sp>
      <p:sp>
        <p:nvSpPr>
          <p:cNvPr id="106498" name="Rectangle 2">
            <a:extLst>
              <a:ext uri="{FF2B5EF4-FFF2-40B4-BE49-F238E27FC236}">
                <a16:creationId xmlns:a16="http://schemas.microsoft.com/office/drawing/2014/main" id="{0400D39B-D88E-4C1A-B3CC-AB75917DE8B3}"/>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185A5E68-FF9A-40A4-8606-66E1E51E866F}"/>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01EFE156-7F2C-4BFE-8BA2-A10FA32ED1A6}"/>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68337483-49BB-4EFC-874B-0AC06C79BA91}" type="slidenum">
              <a:rPr lang="en-US" altLang="en-US"/>
              <a:pPr>
                <a:defRPr/>
              </a:pPr>
              <a:t>57</a:t>
            </a:fld>
            <a:endParaRPr lang="en-US" altLang="en-US"/>
          </a:p>
        </p:txBody>
      </p:sp>
      <p:sp>
        <p:nvSpPr>
          <p:cNvPr id="107522" name="Rectangle 2">
            <a:extLst>
              <a:ext uri="{FF2B5EF4-FFF2-40B4-BE49-F238E27FC236}">
                <a16:creationId xmlns:a16="http://schemas.microsoft.com/office/drawing/2014/main" id="{F7851119-D91A-47BD-A248-C5B99A3F6813}"/>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5ABCFCC4-176B-41E2-A079-9FBEC54E899E}"/>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0AC523E1-8ED1-48C7-B6F1-92AB9DFB652A}"/>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8C52F746-26F3-4037-9504-D131E0E6070B}" type="slidenum">
              <a:rPr lang="en-US" altLang="en-US"/>
              <a:pPr>
                <a:defRPr/>
              </a:pPr>
              <a:t>58</a:t>
            </a:fld>
            <a:endParaRPr lang="en-US" altLang="en-US"/>
          </a:p>
        </p:txBody>
      </p:sp>
      <p:sp>
        <p:nvSpPr>
          <p:cNvPr id="108546" name="Rectangle 2">
            <a:extLst>
              <a:ext uri="{FF2B5EF4-FFF2-40B4-BE49-F238E27FC236}">
                <a16:creationId xmlns:a16="http://schemas.microsoft.com/office/drawing/2014/main" id="{28AD7254-7702-463B-9F94-80F40FCD130D}"/>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A5E5297C-4968-427D-8901-011A05C66CC7}"/>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F2D23DA7-4143-4428-BA29-BBD6D33A0689}"/>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C998F159-D8F1-4DA6-91FC-EB55FC9E9106}" type="slidenum">
              <a:rPr lang="en-US" altLang="en-US"/>
              <a:pPr>
                <a:defRPr/>
              </a:pPr>
              <a:t>59</a:t>
            </a:fld>
            <a:endParaRPr lang="en-US" altLang="en-US"/>
          </a:p>
        </p:txBody>
      </p:sp>
      <p:sp>
        <p:nvSpPr>
          <p:cNvPr id="109570" name="Rectangle 2">
            <a:extLst>
              <a:ext uri="{FF2B5EF4-FFF2-40B4-BE49-F238E27FC236}">
                <a16:creationId xmlns:a16="http://schemas.microsoft.com/office/drawing/2014/main" id="{7B889F67-4A46-40FC-B606-57F762C2ACD1}"/>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B7B0B056-532E-45D6-A96B-41A34BD0FFDF}"/>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20ED116B-6D56-45F9-9384-EEA87E75F188}"/>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57806D57-4454-438F-8727-525229E43DB3}" type="slidenum">
              <a:rPr lang="en-US" altLang="en-US"/>
              <a:pPr>
                <a:defRPr/>
              </a:pPr>
              <a:t>42</a:t>
            </a:fld>
            <a:endParaRPr lang="en-US" altLang="en-US"/>
          </a:p>
        </p:txBody>
      </p:sp>
      <p:sp>
        <p:nvSpPr>
          <p:cNvPr id="90114" name="Rectangle 2">
            <a:extLst>
              <a:ext uri="{FF2B5EF4-FFF2-40B4-BE49-F238E27FC236}">
                <a16:creationId xmlns:a16="http://schemas.microsoft.com/office/drawing/2014/main" id="{F3DCDBDB-695E-47A2-B257-10E202D2009A}"/>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AA2B538E-5905-477E-B537-D8AE13703FDC}"/>
              </a:ext>
            </a:extLst>
          </p:cNvPr>
          <p:cNvSpPr>
            <a:spLocks noGrp="1" noChangeArrowheads="1"/>
          </p:cNvSpPr>
          <p:nvPr>
            <p:ph type="body" idx="1"/>
          </p:nvPr>
        </p:nvSpPr>
        <p:spPr/>
        <p:txBody>
          <a:bodyPr/>
          <a:lstStyle/>
          <a:p>
            <a:pPr eaLnBrk="1" hangingPunct="1">
              <a:defRPr/>
            </a:pPr>
            <a:r>
              <a:rPr lang="en-US" altLang="en-US"/>
              <a:t>If you are developing a network program, what services you would like the transport layer to provide? Of course, possibly the first thing come into your mind is that, you want to be able to send something to another party, or receive something from another party. If you want to use connection-oriented TCP, you would also possibly want the system to take care of the connection establishment procedure.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38BF3FD5-22EF-41BD-9C7B-883F3C83C42A}"/>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7CB5DBB1-D71B-4FE2-AC2E-E42C37C19C95}" type="slidenum">
              <a:rPr lang="en-US" altLang="en-US"/>
              <a:pPr>
                <a:defRPr/>
              </a:pPr>
              <a:t>60</a:t>
            </a:fld>
            <a:endParaRPr lang="en-US" altLang="en-US"/>
          </a:p>
        </p:txBody>
      </p:sp>
      <p:sp>
        <p:nvSpPr>
          <p:cNvPr id="110594" name="Rectangle 2">
            <a:extLst>
              <a:ext uri="{FF2B5EF4-FFF2-40B4-BE49-F238E27FC236}">
                <a16:creationId xmlns:a16="http://schemas.microsoft.com/office/drawing/2014/main" id="{1A869F64-45B1-4D25-B6C3-03CC7BFDA5BF}"/>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F767B8E8-D1A0-485C-B294-C8A08CE7A321}"/>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E2E169B4-0B5D-43CB-A758-0B4EA04DE18A}"/>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C3D387F0-8801-4E49-B027-6B4D7CAC1FD0}" type="slidenum">
              <a:rPr lang="en-US" altLang="en-US"/>
              <a:pPr>
                <a:defRPr/>
              </a:pPr>
              <a:t>61</a:t>
            </a:fld>
            <a:endParaRPr lang="en-US" altLang="en-US"/>
          </a:p>
        </p:txBody>
      </p:sp>
      <p:sp>
        <p:nvSpPr>
          <p:cNvPr id="111618" name="Rectangle 2">
            <a:extLst>
              <a:ext uri="{FF2B5EF4-FFF2-40B4-BE49-F238E27FC236}">
                <a16:creationId xmlns:a16="http://schemas.microsoft.com/office/drawing/2014/main" id="{BCD03623-C313-48FE-90DE-19474835F578}"/>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5EDF5E30-DAF3-4293-98E8-E6A4B524ED4F}"/>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479840CB-234F-4DFD-8FEC-C709BBA77076}"/>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3EE38F20-40BC-44AF-B7E2-8443FA682C23}" type="slidenum">
              <a:rPr lang="en-US" altLang="en-US"/>
              <a:pPr>
                <a:defRPr/>
              </a:pPr>
              <a:t>62</a:t>
            </a:fld>
            <a:endParaRPr lang="en-US" altLang="en-US"/>
          </a:p>
        </p:txBody>
      </p:sp>
      <p:sp>
        <p:nvSpPr>
          <p:cNvPr id="112642" name="Rectangle 2">
            <a:extLst>
              <a:ext uri="{FF2B5EF4-FFF2-40B4-BE49-F238E27FC236}">
                <a16:creationId xmlns:a16="http://schemas.microsoft.com/office/drawing/2014/main" id="{5F00C46D-2963-485E-B295-3CC5D445F7C5}"/>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6A0917D-7825-47A8-8A60-CEB35AD05DA5}"/>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4FF749E6-E149-420A-B639-74BBB1A2A501}"/>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C6BD3EA5-D72A-47E6-89C6-F76B997D1C11}" type="slidenum">
              <a:rPr lang="en-US" altLang="en-US"/>
              <a:pPr>
                <a:defRPr/>
              </a:pPr>
              <a:t>63</a:t>
            </a:fld>
            <a:endParaRPr lang="en-US" altLang="en-US"/>
          </a:p>
        </p:txBody>
      </p:sp>
      <p:sp>
        <p:nvSpPr>
          <p:cNvPr id="113666" name="Rectangle 2">
            <a:extLst>
              <a:ext uri="{FF2B5EF4-FFF2-40B4-BE49-F238E27FC236}">
                <a16:creationId xmlns:a16="http://schemas.microsoft.com/office/drawing/2014/main" id="{592ABDE8-E1E8-4F1C-A001-6998B4C3E617}"/>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9BDAADDA-CA18-4178-B8CE-DF94FC6C5F1A}"/>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3DBC7CC5-6412-45BD-8D84-6F6C2B0EB42C}"/>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40DF68F5-1E5B-42AE-9002-7E0204019ADE}" type="slidenum">
              <a:rPr lang="en-US" altLang="en-US"/>
              <a:pPr>
                <a:defRPr/>
              </a:pPr>
              <a:t>64</a:t>
            </a:fld>
            <a:endParaRPr lang="en-US" altLang="en-US"/>
          </a:p>
        </p:txBody>
      </p:sp>
      <p:sp>
        <p:nvSpPr>
          <p:cNvPr id="114690" name="Rectangle 2">
            <a:extLst>
              <a:ext uri="{FF2B5EF4-FFF2-40B4-BE49-F238E27FC236}">
                <a16:creationId xmlns:a16="http://schemas.microsoft.com/office/drawing/2014/main" id="{B5791B43-9731-48C0-8C66-03032E9A9B07}"/>
              </a:ext>
            </a:extLst>
          </p:cNvPr>
          <p:cNvSpPr>
            <a:spLocks noGrp="1" noRot="1" noChangeAspect="1" noChangeArrowheads="1" noTextEdit="1"/>
          </p:cNvSpPr>
          <p:nvPr>
            <p:ph type="sldImg"/>
          </p:nvPr>
        </p:nvSpPr>
        <p:spPr>
          <a:ln/>
        </p:spPr>
      </p:sp>
      <p:sp>
        <p:nvSpPr>
          <p:cNvPr id="114691" name="Rectangle 3">
            <a:extLst>
              <a:ext uri="{FF2B5EF4-FFF2-40B4-BE49-F238E27FC236}">
                <a16:creationId xmlns:a16="http://schemas.microsoft.com/office/drawing/2014/main" id="{F932D97C-7506-427F-AECC-8922054C5D9E}"/>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3AC5473B-9E6C-49A0-BC30-2A01EF257D2D}"/>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43D5C291-0691-494B-B9C6-2CD811BF2931}" type="slidenum">
              <a:rPr lang="en-US" altLang="en-US"/>
              <a:pPr>
                <a:defRPr/>
              </a:pPr>
              <a:t>65</a:t>
            </a:fld>
            <a:endParaRPr lang="en-US" altLang="en-US"/>
          </a:p>
        </p:txBody>
      </p:sp>
      <p:sp>
        <p:nvSpPr>
          <p:cNvPr id="115714" name="Rectangle 2">
            <a:extLst>
              <a:ext uri="{FF2B5EF4-FFF2-40B4-BE49-F238E27FC236}">
                <a16:creationId xmlns:a16="http://schemas.microsoft.com/office/drawing/2014/main" id="{34FB8C3B-546B-4E46-93E0-86E55008E4AF}"/>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F7725CD2-252F-4CC4-9A07-E234C12E102B}"/>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C9A54788-435F-4749-A972-7B90E1EF2BC9}"/>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8F78F01F-815D-47EC-832A-99CAF046AC96}" type="slidenum">
              <a:rPr lang="en-US" altLang="en-US"/>
              <a:pPr>
                <a:defRPr/>
              </a:pPr>
              <a:t>66</a:t>
            </a:fld>
            <a:endParaRPr lang="en-US" altLang="en-US"/>
          </a:p>
        </p:txBody>
      </p:sp>
      <p:sp>
        <p:nvSpPr>
          <p:cNvPr id="116738" name="Rectangle 2">
            <a:extLst>
              <a:ext uri="{FF2B5EF4-FFF2-40B4-BE49-F238E27FC236}">
                <a16:creationId xmlns:a16="http://schemas.microsoft.com/office/drawing/2014/main" id="{DA7A7FD6-D1A3-4715-8C02-CF5902296148}"/>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D2DC70B5-D2AE-4875-8094-0A207AB94E5B}"/>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BB85DC1B-052E-4081-8054-F222E831AAD8}"/>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5E6AAC0A-33AF-43A2-9509-E566D762E148}" type="slidenum">
              <a:rPr lang="en-US" altLang="en-US"/>
              <a:pPr>
                <a:defRPr/>
              </a:pPr>
              <a:t>67</a:t>
            </a:fld>
            <a:endParaRPr lang="en-US" altLang="en-US"/>
          </a:p>
        </p:txBody>
      </p:sp>
      <p:sp>
        <p:nvSpPr>
          <p:cNvPr id="117762" name="Rectangle 2">
            <a:extLst>
              <a:ext uri="{FF2B5EF4-FFF2-40B4-BE49-F238E27FC236}">
                <a16:creationId xmlns:a16="http://schemas.microsoft.com/office/drawing/2014/main" id="{9FEA5590-A882-4E5F-B84D-7CA6C37DD9D6}"/>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9E47ACCC-8E96-4DD2-974F-CACD77901925}"/>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3A473022-FF17-4599-8D72-C5F71977FCB7}"/>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AE8BEB92-F552-4B8D-920A-D83537A10468}" type="slidenum">
              <a:rPr lang="en-US" altLang="en-US"/>
              <a:pPr>
                <a:defRPr/>
              </a:pPr>
              <a:t>68</a:t>
            </a:fld>
            <a:endParaRPr lang="en-US" altLang="en-US"/>
          </a:p>
        </p:txBody>
      </p:sp>
      <p:sp>
        <p:nvSpPr>
          <p:cNvPr id="118786" name="Rectangle 2">
            <a:extLst>
              <a:ext uri="{FF2B5EF4-FFF2-40B4-BE49-F238E27FC236}">
                <a16:creationId xmlns:a16="http://schemas.microsoft.com/office/drawing/2014/main" id="{E87FAAC6-3CF4-4B2B-8451-831B8C3FFC74}"/>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714A8D81-AA54-4174-BC5D-23E94E385644}"/>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2EAD727A-EFEA-4453-9EEA-E5CB72C8DE33}"/>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98D1DE09-ED53-48CF-8ECA-60C6B1580DEC}" type="slidenum">
              <a:rPr lang="en-US" altLang="en-US"/>
              <a:pPr>
                <a:defRPr/>
              </a:pPr>
              <a:t>69</a:t>
            </a:fld>
            <a:endParaRPr lang="en-US" altLang="en-US"/>
          </a:p>
        </p:txBody>
      </p:sp>
      <p:sp>
        <p:nvSpPr>
          <p:cNvPr id="119810" name="Rectangle 2">
            <a:extLst>
              <a:ext uri="{FF2B5EF4-FFF2-40B4-BE49-F238E27FC236}">
                <a16:creationId xmlns:a16="http://schemas.microsoft.com/office/drawing/2014/main" id="{3BE1FDC6-0FC4-4230-B137-8176C6D2674B}"/>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BDA5CA23-05A0-49A9-9128-04A7559EDD06}"/>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E2881F87-7C61-4044-870B-F93C72DE276F}"/>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DFFCDDD2-A097-490D-9081-0E61B60692BA}" type="slidenum">
              <a:rPr lang="en-US" altLang="en-US"/>
              <a:pPr>
                <a:defRPr/>
              </a:pPr>
              <a:t>43</a:t>
            </a:fld>
            <a:endParaRPr lang="en-US" altLang="en-US"/>
          </a:p>
        </p:txBody>
      </p:sp>
      <p:sp>
        <p:nvSpPr>
          <p:cNvPr id="93186" name="Rectangle 2">
            <a:extLst>
              <a:ext uri="{FF2B5EF4-FFF2-40B4-BE49-F238E27FC236}">
                <a16:creationId xmlns:a16="http://schemas.microsoft.com/office/drawing/2014/main" id="{ADA33C18-624E-496F-B599-EECB64B4AC23}"/>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53A4C286-2D3D-4920-B5D4-0750C4A2DA2A}"/>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A17DBA6A-5D32-47E6-8293-1A73C8776A01}"/>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D0BC4065-2334-4562-A23C-F0D5E75BF824}" type="slidenum">
              <a:rPr lang="en-US" altLang="en-US"/>
              <a:pPr>
                <a:defRPr/>
              </a:pPr>
              <a:t>70</a:t>
            </a:fld>
            <a:endParaRPr lang="en-US" altLang="en-US"/>
          </a:p>
        </p:txBody>
      </p:sp>
      <p:sp>
        <p:nvSpPr>
          <p:cNvPr id="120834" name="Rectangle 2">
            <a:extLst>
              <a:ext uri="{FF2B5EF4-FFF2-40B4-BE49-F238E27FC236}">
                <a16:creationId xmlns:a16="http://schemas.microsoft.com/office/drawing/2014/main" id="{27D5236E-DA22-4361-88A1-FD397D866A48}"/>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3FCDE678-8B83-40C2-A5D1-8A44E2AB34CC}"/>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4E207188-C816-40EC-B8A1-30DCBA5EE7F0}"/>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FB31036F-B437-46A4-A57B-064644534AAC}" type="slidenum">
              <a:rPr lang="en-US" altLang="en-US"/>
              <a:pPr>
                <a:defRPr/>
              </a:pPr>
              <a:t>71</a:t>
            </a:fld>
            <a:endParaRPr lang="en-US" altLang="en-US"/>
          </a:p>
        </p:txBody>
      </p:sp>
      <p:sp>
        <p:nvSpPr>
          <p:cNvPr id="121858" name="Rectangle 2">
            <a:extLst>
              <a:ext uri="{FF2B5EF4-FFF2-40B4-BE49-F238E27FC236}">
                <a16:creationId xmlns:a16="http://schemas.microsoft.com/office/drawing/2014/main" id="{6AF65298-45DD-41EE-941C-779F8DDF3DB9}"/>
              </a:ext>
            </a:extLst>
          </p:cNvPr>
          <p:cNvSpPr>
            <a:spLocks noGrp="1" noRot="1" noChangeAspect="1" noChangeArrowheads="1" noTextEdit="1"/>
          </p:cNvSpPr>
          <p:nvPr>
            <p:ph type="sldImg"/>
          </p:nvPr>
        </p:nvSpPr>
        <p:spPr>
          <a:ln/>
        </p:spPr>
      </p:sp>
      <p:sp>
        <p:nvSpPr>
          <p:cNvPr id="121859" name="Rectangle 3">
            <a:extLst>
              <a:ext uri="{FF2B5EF4-FFF2-40B4-BE49-F238E27FC236}">
                <a16:creationId xmlns:a16="http://schemas.microsoft.com/office/drawing/2014/main" id="{9C86C74A-FD43-4324-A07A-2DD1E2403C9B}"/>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CAB2291E-9D02-4532-A563-4A934FACC2C2}"/>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07D9EEE1-8743-484B-B6AF-6345A22D65A3}" type="slidenum">
              <a:rPr lang="en-US" altLang="en-US"/>
              <a:pPr>
                <a:defRPr/>
              </a:pPr>
              <a:t>72</a:t>
            </a:fld>
            <a:endParaRPr lang="en-US" altLang="en-US"/>
          </a:p>
        </p:txBody>
      </p:sp>
      <p:sp>
        <p:nvSpPr>
          <p:cNvPr id="122882" name="Rectangle 2">
            <a:extLst>
              <a:ext uri="{FF2B5EF4-FFF2-40B4-BE49-F238E27FC236}">
                <a16:creationId xmlns:a16="http://schemas.microsoft.com/office/drawing/2014/main" id="{C370B38F-1BCC-4AF7-8E22-B645B557A902}"/>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CE1FE574-F18A-4AD9-A437-9EC5363E9E13}"/>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93AA4A00-9ED1-4FB2-A5B4-C32F0E3E44F8}"/>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59170CBC-09D6-461E-879E-345212884F9A}" type="slidenum">
              <a:rPr lang="en-US" altLang="en-US"/>
              <a:pPr>
                <a:defRPr/>
              </a:pPr>
              <a:t>73</a:t>
            </a:fld>
            <a:endParaRPr lang="en-US" altLang="en-US"/>
          </a:p>
        </p:txBody>
      </p:sp>
      <p:sp>
        <p:nvSpPr>
          <p:cNvPr id="123906" name="Rectangle 2">
            <a:extLst>
              <a:ext uri="{FF2B5EF4-FFF2-40B4-BE49-F238E27FC236}">
                <a16:creationId xmlns:a16="http://schemas.microsoft.com/office/drawing/2014/main" id="{41021E74-C8C8-4B09-B306-FA11106078AC}"/>
              </a:ext>
            </a:extLst>
          </p:cNvPr>
          <p:cNvSpPr>
            <a:spLocks noGrp="1" noRot="1" noChangeAspect="1" noChangeArrowheads="1" noTextEdit="1"/>
          </p:cNvSpPr>
          <p:nvPr>
            <p:ph type="sldImg"/>
          </p:nvPr>
        </p:nvSpPr>
        <p:spPr>
          <a:ln/>
        </p:spPr>
      </p:sp>
      <p:sp>
        <p:nvSpPr>
          <p:cNvPr id="123907" name="Rectangle 3">
            <a:extLst>
              <a:ext uri="{FF2B5EF4-FFF2-40B4-BE49-F238E27FC236}">
                <a16:creationId xmlns:a16="http://schemas.microsoft.com/office/drawing/2014/main" id="{60D3888A-E06A-4D42-B8F9-3E5C7F533458}"/>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62B2FEB6-CB6E-41AE-8957-06A3D1EBC8C2}"/>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3AB2F466-163A-4853-AA30-869B2DBEAC56}" type="slidenum">
              <a:rPr lang="en-US" altLang="en-US"/>
              <a:pPr>
                <a:defRPr/>
              </a:pPr>
              <a:t>74</a:t>
            </a:fld>
            <a:endParaRPr lang="en-US" altLang="en-US"/>
          </a:p>
        </p:txBody>
      </p:sp>
      <p:sp>
        <p:nvSpPr>
          <p:cNvPr id="124930" name="Rectangle 2">
            <a:extLst>
              <a:ext uri="{FF2B5EF4-FFF2-40B4-BE49-F238E27FC236}">
                <a16:creationId xmlns:a16="http://schemas.microsoft.com/office/drawing/2014/main" id="{159D4D96-2E49-4DD8-B5DC-198A9BF865BF}"/>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28C63393-D6F8-43C5-803D-7FEB866D1897}"/>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3D51F76D-FE48-4045-B4A5-EE28602AFBB0}"/>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D74B105A-DBFD-4151-80EA-0B8872BB84B6}" type="slidenum">
              <a:rPr lang="en-US" altLang="en-US"/>
              <a:pPr>
                <a:defRPr/>
              </a:pPr>
              <a:t>75</a:t>
            </a:fld>
            <a:endParaRPr lang="en-US" altLang="en-US"/>
          </a:p>
        </p:txBody>
      </p:sp>
      <p:sp>
        <p:nvSpPr>
          <p:cNvPr id="125954" name="Rectangle 2">
            <a:extLst>
              <a:ext uri="{FF2B5EF4-FFF2-40B4-BE49-F238E27FC236}">
                <a16:creationId xmlns:a16="http://schemas.microsoft.com/office/drawing/2014/main" id="{35DB24FB-F4A9-4528-9BFB-085D67EC9A62}"/>
              </a:ext>
            </a:extLst>
          </p:cNvPr>
          <p:cNvSpPr>
            <a:spLocks noGrp="1" noRot="1" noChangeAspect="1" noChangeArrowheads="1" noTextEdit="1"/>
          </p:cNvSpPr>
          <p:nvPr>
            <p:ph type="sldImg"/>
          </p:nvPr>
        </p:nvSpPr>
        <p:spPr>
          <a:ln/>
        </p:spPr>
      </p:sp>
      <p:sp>
        <p:nvSpPr>
          <p:cNvPr id="125955" name="Rectangle 3">
            <a:extLst>
              <a:ext uri="{FF2B5EF4-FFF2-40B4-BE49-F238E27FC236}">
                <a16:creationId xmlns:a16="http://schemas.microsoft.com/office/drawing/2014/main" id="{F036DAAD-4E2A-49BF-9DD0-1A1182BA0279}"/>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6AA85B71-E4D5-4E46-BE68-D42BCBC57260}"/>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9FAD67AA-C674-42B8-BA66-83467C54AD17}" type="slidenum">
              <a:rPr lang="en-US" altLang="en-US"/>
              <a:pPr>
                <a:defRPr/>
              </a:pPr>
              <a:t>76</a:t>
            </a:fld>
            <a:endParaRPr lang="en-US" altLang="en-US"/>
          </a:p>
        </p:txBody>
      </p:sp>
      <p:sp>
        <p:nvSpPr>
          <p:cNvPr id="126978" name="Rectangle 2">
            <a:extLst>
              <a:ext uri="{FF2B5EF4-FFF2-40B4-BE49-F238E27FC236}">
                <a16:creationId xmlns:a16="http://schemas.microsoft.com/office/drawing/2014/main" id="{451FB755-8E0F-4864-B54C-D4D4DB7396E4}"/>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51D22AE3-3C75-4F64-84DB-F994412FCDE3}"/>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AB167EA6-C1E7-4A6D-A458-6C8EF872CEEA}"/>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0D767634-2236-404C-9BE7-CB54CCEBB5F8}" type="slidenum">
              <a:rPr lang="en-US" altLang="en-US"/>
              <a:pPr>
                <a:defRPr/>
              </a:pPr>
              <a:t>77</a:t>
            </a:fld>
            <a:endParaRPr lang="en-US" altLang="en-US"/>
          </a:p>
        </p:txBody>
      </p:sp>
      <p:sp>
        <p:nvSpPr>
          <p:cNvPr id="128002" name="Rectangle 2">
            <a:extLst>
              <a:ext uri="{FF2B5EF4-FFF2-40B4-BE49-F238E27FC236}">
                <a16:creationId xmlns:a16="http://schemas.microsoft.com/office/drawing/2014/main" id="{64CDCA6B-10CE-4EFF-9FE7-0238F3F00640}"/>
              </a:ext>
            </a:extLst>
          </p:cNvPr>
          <p:cNvSpPr>
            <a:spLocks noGrp="1" noRot="1" noChangeAspect="1" noChangeArrowheads="1" noTextEdit="1"/>
          </p:cNvSpPr>
          <p:nvPr>
            <p:ph type="sldImg"/>
          </p:nvPr>
        </p:nvSpPr>
        <p:spPr>
          <a:ln/>
        </p:spPr>
      </p:sp>
      <p:sp>
        <p:nvSpPr>
          <p:cNvPr id="128003" name="Rectangle 3">
            <a:extLst>
              <a:ext uri="{FF2B5EF4-FFF2-40B4-BE49-F238E27FC236}">
                <a16:creationId xmlns:a16="http://schemas.microsoft.com/office/drawing/2014/main" id="{6DB07FC7-DFBC-4103-B03C-92AE4A94F09E}"/>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AF7A6CA3-383B-4A81-A16B-D922782E60CE}"/>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2227405F-0F3C-4B2A-A680-ADCEC68BF960}" type="slidenum">
              <a:rPr lang="en-US" altLang="en-US"/>
              <a:pPr>
                <a:defRPr/>
              </a:pPr>
              <a:t>78</a:t>
            </a:fld>
            <a:endParaRPr lang="en-US" altLang="en-US"/>
          </a:p>
        </p:txBody>
      </p:sp>
      <p:sp>
        <p:nvSpPr>
          <p:cNvPr id="129026" name="Rectangle 2">
            <a:extLst>
              <a:ext uri="{FF2B5EF4-FFF2-40B4-BE49-F238E27FC236}">
                <a16:creationId xmlns:a16="http://schemas.microsoft.com/office/drawing/2014/main" id="{266AF662-0586-4E6D-B8FD-68C63381B8A0}"/>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C9119AE4-D468-44A3-8325-082E54CFCF41}"/>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81AFF5CC-49A1-40CD-93BE-6EE9776168F9}"/>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FF53C429-5FEC-485D-B6F1-96470EACB206}" type="slidenum">
              <a:rPr lang="en-US" altLang="en-US"/>
              <a:pPr>
                <a:defRPr/>
              </a:pPr>
              <a:t>79</a:t>
            </a:fld>
            <a:endParaRPr lang="en-US" altLang="en-US"/>
          </a:p>
        </p:txBody>
      </p:sp>
      <p:sp>
        <p:nvSpPr>
          <p:cNvPr id="130050" name="Rectangle 2">
            <a:extLst>
              <a:ext uri="{FF2B5EF4-FFF2-40B4-BE49-F238E27FC236}">
                <a16:creationId xmlns:a16="http://schemas.microsoft.com/office/drawing/2014/main" id="{FE93F605-58E7-413D-A87A-F791D967178D}"/>
              </a:ext>
            </a:extLst>
          </p:cNvPr>
          <p:cNvSpPr>
            <a:spLocks noGrp="1" noRot="1" noChangeAspect="1" noChangeArrowheads="1" noTextEdit="1"/>
          </p:cNvSpPr>
          <p:nvPr>
            <p:ph type="sldImg"/>
          </p:nvPr>
        </p:nvSpPr>
        <p:spPr>
          <a:ln/>
        </p:spPr>
      </p:sp>
      <p:sp>
        <p:nvSpPr>
          <p:cNvPr id="130051" name="Rectangle 3">
            <a:extLst>
              <a:ext uri="{FF2B5EF4-FFF2-40B4-BE49-F238E27FC236}">
                <a16:creationId xmlns:a16="http://schemas.microsoft.com/office/drawing/2014/main" id="{F0F50BFF-01E2-4615-8E54-EF751B63684A}"/>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67B8D0B1-CB30-4677-BD38-1504910D748E}"/>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076DE5E5-F60B-432D-B428-ABDF3F96488F}" type="slidenum">
              <a:rPr lang="en-US" altLang="en-US"/>
              <a:pPr>
                <a:defRPr/>
              </a:pPr>
              <a:t>44</a:t>
            </a:fld>
            <a:endParaRPr lang="en-US" altLang="en-US"/>
          </a:p>
        </p:txBody>
      </p:sp>
      <p:sp>
        <p:nvSpPr>
          <p:cNvPr id="94210" name="Rectangle 2">
            <a:extLst>
              <a:ext uri="{FF2B5EF4-FFF2-40B4-BE49-F238E27FC236}">
                <a16:creationId xmlns:a16="http://schemas.microsoft.com/office/drawing/2014/main" id="{3D1DA5DF-EFF6-4029-88A8-406F5AECC1C0}"/>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F1F82F66-CC2A-42B6-82B5-6301ED78494F}"/>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31C004F4-6FAA-42FF-B3F7-B1238B7FFA0F}"/>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86E36A37-AEEC-45F6-9B13-39C5B2A14244}" type="slidenum">
              <a:rPr lang="en-US" altLang="en-US"/>
              <a:pPr>
                <a:defRPr/>
              </a:pPr>
              <a:t>45</a:t>
            </a:fld>
            <a:endParaRPr lang="en-US" altLang="en-US"/>
          </a:p>
        </p:txBody>
      </p:sp>
      <p:sp>
        <p:nvSpPr>
          <p:cNvPr id="95234" name="Rectangle 2">
            <a:extLst>
              <a:ext uri="{FF2B5EF4-FFF2-40B4-BE49-F238E27FC236}">
                <a16:creationId xmlns:a16="http://schemas.microsoft.com/office/drawing/2014/main" id="{B627D291-0035-45FD-B5C1-F065C073D2F8}"/>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39DA3EB3-ADA9-479A-8EBA-60371A2EC88A}"/>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4EC4A4A8-4E64-4631-85B0-67E735DA7828}"/>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2E5C4354-FEC0-4538-B18F-E407980EF62D}" type="slidenum">
              <a:rPr lang="en-US" altLang="en-US"/>
              <a:pPr>
                <a:defRPr/>
              </a:pPr>
              <a:t>46</a:t>
            </a:fld>
            <a:endParaRPr lang="en-US" altLang="en-US"/>
          </a:p>
        </p:txBody>
      </p:sp>
      <p:sp>
        <p:nvSpPr>
          <p:cNvPr id="96258" name="Rectangle 2">
            <a:extLst>
              <a:ext uri="{FF2B5EF4-FFF2-40B4-BE49-F238E27FC236}">
                <a16:creationId xmlns:a16="http://schemas.microsoft.com/office/drawing/2014/main" id="{86D90A9D-9064-41EB-BA9C-E40B3516AF21}"/>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631BCDC3-A78A-4427-999C-766530A9A2B7}"/>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0A9BE89A-99BE-44E7-92EF-46FB9E72FEEE}"/>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1A4F3478-F9FA-4A12-AF66-5831CE4EC3CA}" type="slidenum">
              <a:rPr lang="en-US" altLang="en-US"/>
              <a:pPr>
                <a:defRPr/>
              </a:pPr>
              <a:t>47</a:t>
            </a:fld>
            <a:endParaRPr lang="en-US" altLang="en-US"/>
          </a:p>
        </p:txBody>
      </p:sp>
      <p:sp>
        <p:nvSpPr>
          <p:cNvPr id="97282" name="Rectangle 2">
            <a:extLst>
              <a:ext uri="{FF2B5EF4-FFF2-40B4-BE49-F238E27FC236}">
                <a16:creationId xmlns:a16="http://schemas.microsoft.com/office/drawing/2014/main" id="{02E9B80D-6636-4DE9-928F-C2DD21935FF8}"/>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4723C60B-49B6-4E9C-BD56-0F4B85DDB1B3}"/>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D52DA3B1-D26C-4526-9377-775FFD1B0ADA}"/>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85B345EF-06FF-44D2-9AA2-953AF4733598}" type="slidenum">
              <a:rPr lang="en-US" altLang="en-US"/>
              <a:pPr>
                <a:defRPr/>
              </a:pPr>
              <a:t>48</a:t>
            </a:fld>
            <a:endParaRPr lang="en-US" altLang="en-US"/>
          </a:p>
        </p:txBody>
      </p:sp>
      <p:sp>
        <p:nvSpPr>
          <p:cNvPr id="98306" name="Rectangle 2">
            <a:extLst>
              <a:ext uri="{FF2B5EF4-FFF2-40B4-BE49-F238E27FC236}">
                <a16:creationId xmlns:a16="http://schemas.microsoft.com/office/drawing/2014/main" id="{D6507E57-7010-4748-8705-7ECCA2943B2A}"/>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99E56008-4567-4B5E-9C6F-ED0E28401F9A}"/>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FBD09704-829B-435E-BBCE-332331040080}"/>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p>
            <a:pPr>
              <a:defRPr/>
            </a:pPr>
            <a:fld id="{A0BCE1AB-554D-4840-9C0E-AD4453541E03}" type="slidenum">
              <a:rPr lang="en-US" altLang="en-US"/>
              <a:pPr>
                <a:defRPr/>
              </a:pPr>
              <a:t>49</a:t>
            </a:fld>
            <a:endParaRPr lang="en-US" altLang="en-US"/>
          </a:p>
        </p:txBody>
      </p:sp>
      <p:sp>
        <p:nvSpPr>
          <p:cNvPr id="99330" name="Rectangle 2">
            <a:extLst>
              <a:ext uri="{FF2B5EF4-FFF2-40B4-BE49-F238E27FC236}">
                <a16:creationId xmlns:a16="http://schemas.microsoft.com/office/drawing/2014/main" id="{FA78B561-CC0A-4090-96F6-09C31CBA4361}"/>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FCF0C59B-BAEE-4980-954E-E6BCE6420E6C}"/>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5">
            <a:extLst>
              <a:ext uri="{FF2B5EF4-FFF2-40B4-BE49-F238E27FC236}">
                <a16:creationId xmlns:a16="http://schemas.microsoft.com/office/drawing/2014/main" id="{50231052-AFD4-4ADA-9D52-1335B6C098D9}"/>
              </a:ext>
            </a:extLst>
          </p:cNvPr>
          <p:cNvSpPr>
            <a:spLocks noGrp="1" noChangeArrowheads="1"/>
          </p:cNvSpPr>
          <p:nvPr>
            <p:ph type="ftr" sz="quarter" idx="10"/>
          </p:nvPr>
        </p:nvSpPr>
        <p:spPr>
          <a:ln/>
        </p:spPr>
        <p:txBody>
          <a:bodyPr/>
          <a:lstStyle>
            <a:lvl1pPr>
              <a:defRPr/>
            </a:lvl1pPr>
          </a:lstStyle>
          <a:p>
            <a:pPr>
              <a:defRPr/>
            </a:pPr>
            <a:r>
              <a:rPr lang="en-US" altLang="en-US"/>
              <a:t>CSci4211:                    Sockets and Sockets Programming</a:t>
            </a:r>
            <a:endParaRPr lang="en-US" altLang="en-US" dirty="0"/>
          </a:p>
        </p:txBody>
      </p:sp>
      <p:sp>
        <p:nvSpPr>
          <p:cNvPr id="5" name="Rectangle 6">
            <a:extLst>
              <a:ext uri="{FF2B5EF4-FFF2-40B4-BE49-F238E27FC236}">
                <a16:creationId xmlns:a16="http://schemas.microsoft.com/office/drawing/2014/main" id="{AE0B02FB-F4B6-4DE2-B146-3F58B016B4F2}"/>
              </a:ext>
            </a:extLst>
          </p:cNvPr>
          <p:cNvSpPr>
            <a:spLocks noGrp="1" noChangeArrowheads="1"/>
          </p:cNvSpPr>
          <p:nvPr>
            <p:ph type="sldNum" sz="quarter" idx="11"/>
          </p:nvPr>
        </p:nvSpPr>
        <p:spPr>
          <a:ln/>
        </p:spPr>
        <p:txBody>
          <a:bodyPr/>
          <a:lstStyle>
            <a:lvl1pPr>
              <a:defRPr/>
            </a:lvl1pPr>
          </a:lstStyle>
          <a:p>
            <a:pPr>
              <a:defRPr/>
            </a:pPr>
            <a:fld id="{65C7BE97-4AF4-41A1-8BA0-A3DE6998C027}" type="slidenum">
              <a:rPr lang="en-US" altLang="en-US"/>
              <a:pPr>
                <a:defRPr/>
              </a:pPr>
              <a:t>‹#›</a:t>
            </a:fld>
            <a:endParaRPr lang="en-US" altLang="en-US"/>
          </a:p>
        </p:txBody>
      </p:sp>
      <p:sp>
        <p:nvSpPr>
          <p:cNvPr id="6" name="Title 5">
            <a:extLst>
              <a:ext uri="{FF2B5EF4-FFF2-40B4-BE49-F238E27FC236}">
                <a16:creationId xmlns:a16="http://schemas.microsoft.com/office/drawing/2014/main" id="{D6118371-F978-4397-98ED-794934EBDD3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327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8FAA31B-9917-4FE9-84E2-016BE0E9F875}"/>
              </a:ext>
            </a:extLst>
          </p:cNvPr>
          <p:cNvSpPr>
            <a:spLocks noGrp="1" noChangeArrowheads="1"/>
          </p:cNvSpPr>
          <p:nvPr>
            <p:ph type="ftr" sz="quarter" idx="10"/>
          </p:nvPr>
        </p:nvSpPr>
        <p:spPr>
          <a:ln/>
        </p:spPr>
        <p:txBody>
          <a:bodyPr/>
          <a:lstStyle>
            <a:lvl1pPr>
              <a:defRPr/>
            </a:lvl1pPr>
          </a:lstStyle>
          <a:p>
            <a:pPr>
              <a:defRPr/>
            </a:pPr>
            <a:r>
              <a:rPr lang="en-US" altLang="en-US"/>
              <a:t>CSci4211:                    Sockets and Sockets Programming</a:t>
            </a:r>
          </a:p>
        </p:txBody>
      </p:sp>
      <p:sp>
        <p:nvSpPr>
          <p:cNvPr id="5" name="Rectangle 6">
            <a:extLst>
              <a:ext uri="{FF2B5EF4-FFF2-40B4-BE49-F238E27FC236}">
                <a16:creationId xmlns:a16="http://schemas.microsoft.com/office/drawing/2014/main" id="{21B3DD16-A5E0-489B-A137-7FDE4A860A9A}"/>
              </a:ext>
            </a:extLst>
          </p:cNvPr>
          <p:cNvSpPr>
            <a:spLocks noGrp="1" noChangeArrowheads="1"/>
          </p:cNvSpPr>
          <p:nvPr>
            <p:ph type="sldNum" sz="quarter" idx="11"/>
          </p:nvPr>
        </p:nvSpPr>
        <p:spPr>
          <a:ln/>
        </p:spPr>
        <p:txBody>
          <a:bodyPr/>
          <a:lstStyle>
            <a:lvl1pPr>
              <a:defRPr/>
            </a:lvl1pPr>
          </a:lstStyle>
          <a:p>
            <a:pPr>
              <a:defRPr/>
            </a:pPr>
            <a:fld id="{E0865535-5687-4419-8F62-3E8465ACA090}" type="slidenum">
              <a:rPr lang="en-US" altLang="en-US"/>
              <a:pPr>
                <a:defRPr/>
              </a:pPr>
              <a:t>‹#›</a:t>
            </a:fld>
            <a:endParaRPr lang="en-US" altLang="en-US"/>
          </a:p>
        </p:txBody>
      </p:sp>
    </p:spTree>
    <p:extLst>
      <p:ext uri="{BB962C8B-B14F-4D97-AF65-F5344CB8AC3E}">
        <p14:creationId xmlns:p14="http://schemas.microsoft.com/office/powerpoint/2010/main" val="286443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2559F5D5-949A-46A8-B8B9-D56A456E13F9}"/>
              </a:ext>
            </a:extLst>
          </p:cNvPr>
          <p:cNvSpPr>
            <a:spLocks noGrp="1" noChangeArrowheads="1"/>
          </p:cNvSpPr>
          <p:nvPr>
            <p:ph type="ftr" sz="quarter" idx="10"/>
          </p:nvPr>
        </p:nvSpPr>
        <p:spPr>
          <a:ln/>
        </p:spPr>
        <p:txBody>
          <a:bodyPr/>
          <a:lstStyle>
            <a:lvl1pPr>
              <a:defRPr/>
            </a:lvl1pPr>
          </a:lstStyle>
          <a:p>
            <a:pPr>
              <a:defRPr/>
            </a:pPr>
            <a:r>
              <a:rPr lang="en-US" altLang="en-US"/>
              <a:t>CSci4211:                    Sockets and Sockets Programming</a:t>
            </a:r>
          </a:p>
        </p:txBody>
      </p:sp>
      <p:sp>
        <p:nvSpPr>
          <p:cNvPr id="5" name="Rectangle 6">
            <a:extLst>
              <a:ext uri="{FF2B5EF4-FFF2-40B4-BE49-F238E27FC236}">
                <a16:creationId xmlns:a16="http://schemas.microsoft.com/office/drawing/2014/main" id="{703A56F9-8245-4325-A07C-38F5D2E2EBAE}"/>
              </a:ext>
            </a:extLst>
          </p:cNvPr>
          <p:cNvSpPr>
            <a:spLocks noGrp="1" noChangeArrowheads="1"/>
          </p:cNvSpPr>
          <p:nvPr>
            <p:ph type="sldNum" sz="quarter" idx="11"/>
          </p:nvPr>
        </p:nvSpPr>
        <p:spPr>
          <a:ln/>
        </p:spPr>
        <p:txBody>
          <a:bodyPr/>
          <a:lstStyle>
            <a:lvl1pPr>
              <a:defRPr/>
            </a:lvl1pPr>
          </a:lstStyle>
          <a:p>
            <a:pPr>
              <a:defRPr/>
            </a:pPr>
            <a:fld id="{AD70EBC6-F72D-4C43-A483-501076626D01}" type="slidenum">
              <a:rPr lang="en-US" altLang="en-US"/>
              <a:pPr>
                <a:defRPr/>
              </a:pPr>
              <a:t>‹#›</a:t>
            </a:fld>
            <a:endParaRPr lang="en-US" altLang="en-US"/>
          </a:p>
        </p:txBody>
      </p:sp>
    </p:spTree>
    <p:extLst>
      <p:ext uri="{BB962C8B-B14F-4D97-AF65-F5344CB8AC3E}">
        <p14:creationId xmlns:p14="http://schemas.microsoft.com/office/powerpoint/2010/main" val="347946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Picture Placeholder 2"/>
          <p:cNvSpPr>
            <a:spLocks noGrp="1"/>
          </p:cNvSpPr>
          <p:nvPr>
            <p:ph type="clipArt" sz="half" idx="1"/>
          </p:nvPr>
        </p:nvSpPr>
        <p:spPr>
          <a:xfrm>
            <a:off x="685800" y="1981200"/>
            <a:ext cx="3810000" cy="4114800"/>
          </a:xfrm>
        </p:spPr>
        <p:txBody>
          <a:bodyPr/>
          <a:lstStyle/>
          <a:p>
            <a:pPr lvl="0"/>
            <a:endParaRPr lang="en-US" noProof="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F68E030B-E5B6-40CA-86C2-1358F8768DFC}"/>
              </a:ext>
            </a:extLst>
          </p:cNvPr>
          <p:cNvSpPr>
            <a:spLocks noGrp="1" noChangeArrowheads="1"/>
          </p:cNvSpPr>
          <p:nvPr>
            <p:ph type="ftr" sz="quarter" idx="10"/>
          </p:nvPr>
        </p:nvSpPr>
        <p:spPr>
          <a:ln/>
        </p:spPr>
        <p:txBody>
          <a:bodyPr/>
          <a:lstStyle>
            <a:lvl1pPr>
              <a:defRPr/>
            </a:lvl1pPr>
          </a:lstStyle>
          <a:p>
            <a:pPr>
              <a:defRPr/>
            </a:pPr>
            <a:r>
              <a:rPr lang="en-US" altLang="en-US"/>
              <a:t>CSci4211:                    Sockets and Sockets Programming</a:t>
            </a:r>
          </a:p>
        </p:txBody>
      </p:sp>
      <p:sp>
        <p:nvSpPr>
          <p:cNvPr id="6" name="Rectangle 6">
            <a:extLst>
              <a:ext uri="{FF2B5EF4-FFF2-40B4-BE49-F238E27FC236}">
                <a16:creationId xmlns:a16="http://schemas.microsoft.com/office/drawing/2014/main" id="{F8BF38FC-8532-4399-B538-A556BC8BFE2B}"/>
              </a:ext>
            </a:extLst>
          </p:cNvPr>
          <p:cNvSpPr>
            <a:spLocks noGrp="1" noChangeArrowheads="1"/>
          </p:cNvSpPr>
          <p:nvPr>
            <p:ph type="sldNum" sz="quarter" idx="11"/>
          </p:nvPr>
        </p:nvSpPr>
        <p:spPr>
          <a:ln/>
        </p:spPr>
        <p:txBody>
          <a:bodyPr/>
          <a:lstStyle>
            <a:lvl1pPr>
              <a:defRPr/>
            </a:lvl1pPr>
          </a:lstStyle>
          <a:p>
            <a:pPr>
              <a:defRPr/>
            </a:pPr>
            <a:fld id="{BFD9AA2C-8C4B-4588-964C-68635332B2FC}" type="slidenum">
              <a:rPr lang="en-US" altLang="en-US"/>
              <a:pPr>
                <a:defRPr/>
              </a:pPr>
              <a:t>‹#›</a:t>
            </a:fld>
            <a:endParaRPr lang="en-US" altLang="en-US"/>
          </a:p>
        </p:txBody>
      </p:sp>
    </p:spTree>
    <p:extLst>
      <p:ext uri="{BB962C8B-B14F-4D97-AF65-F5344CB8AC3E}">
        <p14:creationId xmlns:p14="http://schemas.microsoft.com/office/powerpoint/2010/main" val="235326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61F8B146-4B13-45EC-A4DA-383402C4DCA2}"/>
              </a:ext>
            </a:extLst>
          </p:cNvPr>
          <p:cNvSpPr>
            <a:spLocks noGrp="1" noChangeArrowheads="1"/>
          </p:cNvSpPr>
          <p:nvPr>
            <p:ph type="sldNum" sz="quarter" idx="11"/>
          </p:nvPr>
        </p:nvSpPr>
        <p:spPr>
          <a:ln/>
        </p:spPr>
        <p:txBody>
          <a:bodyPr/>
          <a:lstStyle>
            <a:lvl1pPr>
              <a:defRPr/>
            </a:lvl1pPr>
          </a:lstStyle>
          <a:p>
            <a:pPr>
              <a:defRPr/>
            </a:pPr>
            <a:fld id="{9E4BA2D5-3EC9-4589-BEFD-9D6ECD7D4D74}" type="slidenum">
              <a:rPr lang="en-US" altLang="en-US"/>
              <a:pPr>
                <a:defRPr/>
              </a:pPr>
              <a:t>‹#›</a:t>
            </a:fld>
            <a:endParaRPr lang="en-US" altLang="en-US"/>
          </a:p>
        </p:txBody>
      </p:sp>
      <p:sp>
        <p:nvSpPr>
          <p:cNvPr id="9" name="Rectangle 5">
            <a:extLst>
              <a:ext uri="{FF2B5EF4-FFF2-40B4-BE49-F238E27FC236}">
                <a16:creationId xmlns:a16="http://schemas.microsoft.com/office/drawing/2014/main" id="{6742B753-AD35-4E15-8057-972EFA372936}"/>
              </a:ext>
            </a:extLst>
          </p:cNvPr>
          <p:cNvSpPr>
            <a:spLocks noGrp="1" noChangeArrowheads="1"/>
          </p:cNvSpPr>
          <p:nvPr>
            <p:ph type="ftr" sz="quarter" idx="10"/>
          </p:nvPr>
        </p:nvSpPr>
        <p:spPr>
          <a:xfrm>
            <a:off x="1752600" y="6248400"/>
            <a:ext cx="4267200" cy="457200"/>
          </a:xfrm>
          <a:ln/>
        </p:spPr>
        <p:txBody>
          <a:bodyPr/>
          <a:lstStyle>
            <a:lvl1pPr>
              <a:defRPr/>
            </a:lvl1pPr>
          </a:lstStyle>
          <a:p>
            <a:pPr>
              <a:defRPr/>
            </a:pPr>
            <a:r>
              <a:rPr lang="en-US" altLang="en-US" dirty="0"/>
              <a:t>CSci4211:                    Sockets and Sockets Programming</a:t>
            </a:r>
          </a:p>
        </p:txBody>
      </p:sp>
    </p:spTree>
    <p:extLst>
      <p:ext uri="{BB962C8B-B14F-4D97-AF65-F5344CB8AC3E}">
        <p14:creationId xmlns:p14="http://schemas.microsoft.com/office/powerpoint/2010/main" val="2998641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Rectangle 6">
            <a:extLst>
              <a:ext uri="{FF2B5EF4-FFF2-40B4-BE49-F238E27FC236}">
                <a16:creationId xmlns:a16="http://schemas.microsoft.com/office/drawing/2014/main" id="{F9132007-C62A-4B06-984C-ACA8DE3D2239}"/>
              </a:ext>
            </a:extLst>
          </p:cNvPr>
          <p:cNvSpPr>
            <a:spLocks noGrp="1" noChangeArrowheads="1"/>
          </p:cNvSpPr>
          <p:nvPr>
            <p:ph type="sldNum" sz="quarter" idx="11"/>
          </p:nvPr>
        </p:nvSpPr>
        <p:spPr>
          <a:ln/>
        </p:spPr>
        <p:txBody>
          <a:bodyPr/>
          <a:lstStyle>
            <a:lvl1pPr>
              <a:defRPr/>
            </a:lvl1pPr>
          </a:lstStyle>
          <a:p>
            <a:pPr>
              <a:defRPr/>
            </a:pPr>
            <a:fld id="{EFEF8FBA-3369-4AC7-ACC7-87316C522B61}" type="slidenum">
              <a:rPr lang="en-US" altLang="en-US"/>
              <a:pPr>
                <a:defRPr/>
              </a:pPr>
              <a:t>‹#›</a:t>
            </a:fld>
            <a:endParaRPr lang="en-US" altLang="en-US"/>
          </a:p>
        </p:txBody>
      </p:sp>
      <p:sp>
        <p:nvSpPr>
          <p:cNvPr id="6" name="Rectangle 5">
            <a:extLst>
              <a:ext uri="{FF2B5EF4-FFF2-40B4-BE49-F238E27FC236}">
                <a16:creationId xmlns:a16="http://schemas.microsoft.com/office/drawing/2014/main" id="{8F7B26CD-B924-4FCB-94D3-F626D73AA428}"/>
              </a:ext>
            </a:extLst>
          </p:cNvPr>
          <p:cNvSpPr>
            <a:spLocks noGrp="1" noChangeArrowheads="1"/>
          </p:cNvSpPr>
          <p:nvPr>
            <p:ph type="ftr" sz="quarter" idx="10"/>
          </p:nvPr>
        </p:nvSpPr>
        <p:spPr>
          <a:xfrm>
            <a:off x="1752600" y="6248400"/>
            <a:ext cx="4267200" cy="457200"/>
          </a:xfrm>
          <a:ln/>
        </p:spPr>
        <p:txBody>
          <a:bodyPr/>
          <a:lstStyle>
            <a:lvl1pPr>
              <a:defRPr/>
            </a:lvl1pPr>
          </a:lstStyle>
          <a:p>
            <a:pPr>
              <a:defRPr/>
            </a:pPr>
            <a:r>
              <a:rPr lang="en-US" altLang="en-US" dirty="0"/>
              <a:t>CSci4211:                    Sockets and Sockets Programming</a:t>
            </a:r>
          </a:p>
        </p:txBody>
      </p:sp>
    </p:spTree>
    <p:extLst>
      <p:ext uri="{BB962C8B-B14F-4D97-AF65-F5344CB8AC3E}">
        <p14:creationId xmlns:p14="http://schemas.microsoft.com/office/powerpoint/2010/main" val="13218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A626610-98E5-4F9B-BAC5-15C1350C8179}"/>
              </a:ext>
            </a:extLst>
          </p:cNvPr>
          <p:cNvSpPr>
            <a:spLocks noGrp="1" noChangeArrowheads="1"/>
          </p:cNvSpPr>
          <p:nvPr>
            <p:ph type="ftr" sz="quarter" idx="10"/>
          </p:nvPr>
        </p:nvSpPr>
        <p:spPr>
          <a:ln/>
        </p:spPr>
        <p:txBody>
          <a:bodyPr/>
          <a:lstStyle>
            <a:lvl1pPr>
              <a:defRPr/>
            </a:lvl1pPr>
          </a:lstStyle>
          <a:p>
            <a:pPr>
              <a:defRPr/>
            </a:pPr>
            <a:r>
              <a:rPr lang="en-US" altLang="en-US"/>
              <a:t>CSci4211:                    Sockets and Sockets Programming</a:t>
            </a:r>
          </a:p>
        </p:txBody>
      </p:sp>
      <p:sp>
        <p:nvSpPr>
          <p:cNvPr id="6" name="Rectangle 6">
            <a:extLst>
              <a:ext uri="{FF2B5EF4-FFF2-40B4-BE49-F238E27FC236}">
                <a16:creationId xmlns:a16="http://schemas.microsoft.com/office/drawing/2014/main" id="{5D3C69F6-D3B1-4BB9-9721-94FF2749FEB5}"/>
              </a:ext>
            </a:extLst>
          </p:cNvPr>
          <p:cNvSpPr>
            <a:spLocks noGrp="1" noChangeArrowheads="1"/>
          </p:cNvSpPr>
          <p:nvPr>
            <p:ph type="sldNum" sz="quarter" idx="11"/>
          </p:nvPr>
        </p:nvSpPr>
        <p:spPr>
          <a:ln/>
        </p:spPr>
        <p:txBody>
          <a:bodyPr/>
          <a:lstStyle>
            <a:lvl1pPr>
              <a:defRPr/>
            </a:lvl1pPr>
          </a:lstStyle>
          <a:p>
            <a:pPr>
              <a:defRPr/>
            </a:pPr>
            <a:fld id="{99CA90AD-2A22-469F-812C-F2F8705E8BD9}" type="slidenum">
              <a:rPr lang="en-US" altLang="en-US"/>
              <a:pPr>
                <a:defRPr/>
              </a:pPr>
              <a:t>‹#›</a:t>
            </a:fld>
            <a:endParaRPr lang="en-US" altLang="en-US"/>
          </a:p>
        </p:txBody>
      </p:sp>
    </p:spTree>
    <p:extLst>
      <p:ext uri="{BB962C8B-B14F-4D97-AF65-F5344CB8AC3E}">
        <p14:creationId xmlns:p14="http://schemas.microsoft.com/office/powerpoint/2010/main" val="34055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8835577A-E847-4DDC-A924-2315BBA02D53}"/>
              </a:ext>
            </a:extLst>
          </p:cNvPr>
          <p:cNvSpPr>
            <a:spLocks noGrp="1" noChangeArrowheads="1"/>
          </p:cNvSpPr>
          <p:nvPr>
            <p:ph type="ftr" sz="quarter" idx="10"/>
          </p:nvPr>
        </p:nvSpPr>
        <p:spPr>
          <a:ln/>
        </p:spPr>
        <p:txBody>
          <a:bodyPr/>
          <a:lstStyle>
            <a:lvl1pPr>
              <a:defRPr/>
            </a:lvl1pPr>
          </a:lstStyle>
          <a:p>
            <a:pPr>
              <a:defRPr/>
            </a:pPr>
            <a:r>
              <a:rPr lang="en-US" altLang="en-US"/>
              <a:t>CSci4211:                    Sockets and Sockets Programming</a:t>
            </a:r>
          </a:p>
        </p:txBody>
      </p:sp>
      <p:sp>
        <p:nvSpPr>
          <p:cNvPr id="8" name="Rectangle 6">
            <a:extLst>
              <a:ext uri="{FF2B5EF4-FFF2-40B4-BE49-F238E27FC236}">
                <a16:creationId xmlns:a16="http://schemas.microsoft.com/office/drawing/2014/main" id="{1B2625CE-61C1-44E7-BB71-94E94AB5E9C0}"/>
              </a:ext>
            </a:extLst>
          </p:cNvPr>
          <p:cNvSpPr>
            <a:spLocks noGrp="1" noChangeArrowheads="1"/>
          </p:cNvSpPr>
          <p:nvPr>
            <p:ph type="sldNum" sz="quarter" idx="11"/>
          </p:nvPr>
        </p:nvSpPr>
        <p:spPr>
          <a:ln/>
        </p:spPr>
        <p:txBody>
          <a:bodyPr/>
          <a:lstStyle>
            <a:lvl1pPr>
              <a:defRPr/>
            </a:lvl1pPr>
          </a:lstStyle>
          <a:p>
            <a:pPr>
              <a:defRPr/>
            </a:pPr>
            <a:fld id="{42132E89-6A9E-4950-A8BB-9FD9CE219EA0}" type="slidenum">
              <a:rPr lang="en-US" altLang="en-US"/>
              <a:pPr>
                <a:defRPr/>
              </a:pPr>
              <a:t>‹#›</a:t>
            </a:fld>
            <a:endParaRPr lang="en-US" altLang="en-US"/>
          </a:p>
        </p:txBody>
      </p:sp>
    </p:spTree>
    <p:extLst>
      <p:ext uri="{BB962C8B-B14F-4D97-AF65-F5344CB8AC3E}">
        <p14:creationId xmlns:p14="http://schemas.microsoft.com/office/powerpoint/2010/main" val="57074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D0CDFB98-9F97-4CB8-812B-FB3C1301CD21}"/>
              </a:ext>
            </a:extLst>
          </p:cNvPr>
          <p:cNvSpPr>
            <a:spLocks noGrp="1" noChangeArrowheads="1"/>
          </p:cNvSpPr>
          <p:nvPr>
            <p:ph type="ftr" sz="quarter" idx="10"/>
          </p:nvPr>
        </p:nvSpPr>
        <p:spPr>
          <a:ln/>
        </p:spPr>
        <p:txBody>
          <a:bodyPr/>
          <a:lstStyle>
            <a:lvl1pPr>
              <a:defRPr/>
            </a:lvl1pPr>
          </a:lstStyle>
          <a:p>
            <a:pPr>
              <a:defRPr/>
            </a:pPr>
            <a:r>
              <a:rPr lang="en-US" altLang="en-US"/>
              <a:t>CSci4211:                    Sockets and Sockets Programming</a:t>
            </a:r>
          </a:p>
        </p:txBody>
      </p:sp>
      <p:sp>
        <p:nvSpPr>
          <p:cNvPr id="4" name="Rectangle 6">
            <a:extLst>
              <a:ext uri="{FF2B5EF4-FFF2-40B4-BE49-F238E27FC236}">
                <a16:creationId xmlns:a16="http://schemas.microsoft.com/office/drawing/2014/main" id="{68ACEC94-FAB2-4A9F-9F21-EEDE0E3670CE}"/>
              </a:ext>
            </a:extLst>
          </p:cNvPr>
          <p:cNvSpPr>
            <a:spLocks noGrp="1" noChangeArrowheads="1"/>
          </p:cNvSpPr>
          <p:nvPr>
            <p:ph type="sldNum" sz="quarter" idx="11"/>
          </p:nvPr>
        </p:nvSpPr>
        <p:spPr>
          <a:ln/>
        </p:spPr>
        <p:txBody>
          <a:bodyPr/>
          <a:lstStyle>
            <a:lvl1pPr>
              <a:defRPr/>
            </a:lvl1pPr>
          </a:lstStyle>
          <a:p>
            <a:pPr>
              <a:defRPr/>
            </a:pPr>
            <a:fld id="{1A49DC2F-05B2-46B7-A2FD-1CE5019F0755}" type="slidenum">
              <a:rPr lang="en-US" altLang="en-US"/>
              <a:pPr>
                <a:defRPr/>
              </a:pPr>
              <a:t>‹#›</a:t>
            </a:fld>
            <a:endParaRPr lang="en-US" altLang="en-US"/>
          </a:p>
        </p:txBody>
      </p:sp>
    </p:spTree>
    <p:extLst>
      <p:ext uri="{BB962C8B-B14F-4D97-AF65-F5344CB8AC3E}">
        <p14:creationId xmlns:p14="http://schemas.microsoft.com/office/powerpoint/2010/main" val="266896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B286DC6C-67F4-4812-A558-A1233B6B5863}"/>
              </a:ext>
            </a:extLst>
          </p:cNvPr>
          <p:cNvSpPr>
            <a:spLocks noGrp="1" noChangeArrowheads="1"/>
          </p:cNvSpPr>
          <p:nvPr>
            <p:ph type="ftr" sz="quarter" idx="10"/>
          </p:nvPr>
        </p:nvSpPr>
        <p:spPr>
          <a:ln/>
        </p:spPr>
        <p:txBody>
          <a:bodyPr/>
          <a:lstStyle>
            <a:lvl1pPr>
              <a:defRPr/>
            </a:lvl1pPr>
          </a:lstStyle>
          <a:p>
            <a:pPr>
              <a:defRPr/>
            </a:pPr>
            <a:r>
              <a:rPr lang="en-US" altLang="en-US"/>
              <a:t>CSci4211:                    Sockets and Sockets Programming</a:t>
            </a:r>
          </a:p>
        </p:txBody>
      </p:sp>
      <p:sp>
        <p:nvSpPr>
          <p:cNvPr id="3" name="Rectangle 6">
            <a:extLst>
              <a:ext uri="{FF2B5EF4-FFF2-40B4-BE49-F238E27FC236}">
                <a16:creationId xmlns:a16="http://schemas.microsoft.com/office/drawing/2014/main" id="{9B3E006F-D19A-4C58-AC70-4FD43F5BE36E}"/>
              </a:ext>
            </a:extLst>
          </p:cNvPr>
          <p:cNvSpPr>
            <a:spLocks noGrp="1" noChangeArrowheads="1"/>
          </p:cNvSpPr>
          <p:nvPr>
            <p:ph type="sldNum" sz="quarter" idx="11"/>
          </p:nvPr>
        </p:nvSpPr>
        <p:spPr>
          <a:ln/>
        </p:spPr>
        <p:txBody>
          <a:bodyPr/>
          <a:lstStyle>
            <a:lvl1pPr>
              <a:defRPr/>
            </a:lvl1pPr>
          </a:lstStyle>
          <a:p>
            <a:pPr>
              <a:defRPr/>
            </a:pPr>
            <a:fld id="{574B4E1D-7EF9-4C0C-B45E-AD352ECFB1A4}" type="slidenum">
              <a:rPr lang="en-US" altLang="en-US"/>
              <a:pPr>
                <a:defRPr/>
              </a:pPr>
              <a:t>‹#›</a:t>
            </a:fld>
            <a:endParaRPr lang="en-US" altLang="en-US"/>
          </a:p>
        </p:txBody>
      </p:sp>
    </p:spTree>
    <p:extLst>
      <p:ext uri="{BB962C8B-B14F-4D97-AF65-F5344CB8AC3E}">
        <p14:creationId xmlns:p14="http://schemas.microsoft.com/office/powerpoint/2010/main" val="284992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310FFD76-6782-470E-BF0E-A7B2EE5E6D68}"/>
              </a:ext>
            </a:extLst>
          </p:cNvPr>
          <p:cNvSpPr>
            <a:spLocks noGrp="1" noChangeArrowheads="1"/>
          </p:cNvSpPr>
          <p:nvPr>
            <p:ph type="ftr" sz="quarter" idx="10"/>
          </p:nvPr>
        </p:nvSpPr>
        <p:spPr>
          <a:ln/>
        </p:spPr>
        <p:txBody>
          <a:bodyPr/>
          <a:lstStyle>
            <a:lvl1pPr>
              <a:defRPr/>
            </a:lvl1pPr>
          </a:lstStyle>
          <a:p>
            <a:pPr>
              <a:defRPr/>
            </a:pPr>
            <a:r>
              <a:rPr lang="en-US" altLang="en-US"/>
              <a:t>CSci4211:                    Sockets and Sockets Programming</a:t>
            </a:r>
          </a:p>
        </p:txBody>
      </p:sp>
      <p:sp>
        <p:nvSpPr>
          <p:cNvPr id="6" name="Rectangle 6">
            <a:extLst>
              <a:ext uri="{FF2B5EF4-FFF2-40B4-BE49-F238E27FC236}">
                <a16:creationId xmlns:a16="http://schemas.microsoft.com/office/drawing/2014/main" id="{8BD8DC7C-AD44-4A43-9080-D71EF647CCBB}"/>
              </a:ext>
            </a:extLst>
          </p:cNvPr>
          <p:cNvSpPr>
            <a:spLocks noGrp="1" noChangeArrowheads="1"/>
          </p:cNvSpPr>
          <p:nvPr>
            <p:ph type="sldNum" sz="quarter" idx="11"/>
          </p:nvPr>
        </p:nvSpPr>
        <p:spPr>
          <a:ln/>
        </p:spPr>
        <p:txBody>
          <a:bodyPr/>
          <a:lstStyle>
            <a:lvl1pPr>
              <a:defRPr/>
            </a:lvl1pPr>
          </a:lstStyle>
          <a:p>
            <a:pPr>
              <a:defRPr/>
            </a:pPr>
            <a:fld id="{DFA91D0F-281E-41E2-B8C7-DE313E8FEB19}" type="slidenum">
              <a:rPr lang="en-US" altLang="en-US"/>
              <a:pPr>
                <a:defRPr/>
              </a:pPr>
              <a:t>‹#›</a:t>
            </a:fld>
            <a:endParaRPr lang="en-US" altLang="en-US"/>
          </a:p>
        </p:txBody>
      </p:sp>
    </p:spTree>
    <p:extLst>
      <p:ext uri="{BB962C8B-B14F-4D97-AF65-F5344CB8AC3E}">
        <p14:creationId xmlns:p14="http://schemas.microsoft.com/office/powerpoint/2010/main" val="124544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84B11A79-6684-4BE3-9E1C-B66D59000BE7}"/>
              </a:ext>
            </a:extLst>
          </p:cNvPr>
          <p:cNvSpPr>
            <a:spLocks noGrp="1" noChangeArrowheads="1"/>
          </p:cNvSpPr>
          <p:nvPr>
            <p:ph type="ftr" sz="quarter" idx="10"/>
          </p:nvPr>
        </p:nvSpPr>
        <p:spPr>
          <a:ln/>
        </p:spPr>
        <p:txBody>
          <a:bodyPr/>
          <a:lstStyle>
            <a:lvl1pPr>
              <a:defRPr/>
            </a:lvl1pPr>
          </a:lstStyle>
          <a:p>
            <a:pPr>
              <a:defRPr/>
            </a:pPr>
            <a:r>
              <a:rPr lang="en-US" altLang="en-US"/>
              <a:t>CSci4211:                    Sockets and Sockets Programming</a:t>
            </a:r>
          </a:p>
        </p:txBody>
      </p:sp>
      <p:sp>
        <p:nvSpPr>
          <p:cNvPr id="6" name="Rectangle 6">
            <a:extLst>
              <a:ext uri="{FF2B5EF4-FFF2-40B4-BE49-F238E27FC236}">
                <a16:creationId xmlns:a16="http://schemas.microsoft.com/office/drawing/2014/main" id="{701E084D-A7DF-455B-8CAE-A75813811BBF}"/>
              </a:ext>
            </a:extLst>
          </p:cNvPr>
          <p:cNvSpPr>
            <a:spLocks noGrp="1" noChangeArrowheads="1"/>
          </p:cNvSpPr>
          <p:nvPr>
            <p:ph type="sldNum" sz="quarter" idx="11"/>
          </p:nvPr>
        </p:nvSpPr>
        <p:spPr>
          <a:ln/>
        </p:spPr>
        <p:txBody>
          <a:bodyPr/>
          <a:lstStyle>
            <a:lvl1pPr>
              <a:defRPr/>
            </a:lvl1pPr>
          </a:lstStyle>
          <a:p>
            <a:pPr>
              <a:defRPr/>
            </a:pPr>
            <a:fld id="{C2322B75-90F6-4275-A27E-2A6ABD5B3589}" type="slidenum">
              <a:rPr lang="en-US" altLang="en-US"/>
              <a:pPr>
                <a:defRPr/>
              </a:pPr>
              <a:t>‹#›</a:t>
            </a:fld>
            <a:endParaRPr lang="en-US" altLang="en-US"/>
          </a:p>
        </p:txBody>
      </p:sp>
    </p:spTree>
    <p:extLst>
      <p:ext uri="{BB962C8B-B14F-4D97-AF65-F5344CB8AC3E}">
        <p14:creationId xmlns:p14="http://schemas.microsoft.com/office/powerpoint/2010/main" val="1926825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835A5A2-8B68-4378-82EC-7EE310011C56}"/>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43" name="Rectangle 3">
            <a:extLst>
              <a:ext uri="{FF2B5EF4-FFF2-40B4-BE49-F238E27FC236}">
                <a16:creationId xmlns:a16="http://schemas.microsoft.com/office/drawing/2014/main" id="{ADF243CE-14B5-4B32-A36E-54AED5976ADF}"/>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5" name="Rectangle 5">
            <a:extLst>
              <a:ext uri="{FF2B5EF4-FFF2-40B4-BE49-F238E27FC236}">
                <a16:creationId xmlns:a16="http://schemas.microsoft.com/office/drawing/2014/main" id="{F2EA09D7-5764-4277-BCB9-452ED3382A2A}"/>
              </a:ext>
            </a:extLst>
          </p:cNvPr>
          <p:cNvSpPr>
            <a:spLocks noGrp="1" noChangeArrowheads="1"/>
          </p:cNvSpPr>
          <p:nvPr>
            <p:ph type="ftr" sz="quarter" idx="3"/>
          </p:nvPr>
        </p:nvSpPr>
        <p:spPr bwMode="auto">
          <a:xfrm>
            <a:off x="30480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200" smtClean="0">
                <a:latin typeface="+mn-lt"/>
              </a:defRPr>
            </a:lvl1pPr>
          </a:lstStyle>
          <a:p>
            <a:pPr>
              <a:defRPr/>
            </a:pPr>
            <a:r>
              <a:rPr lang="en-US" altLang="en-US"/>
              <a:t>CSci4211:                    Sockets and Sockets Programming</a:t>
            </a:r>
          </a:p>
        </p:txBody>
      </p:sp>
      <p:sp>
        <p:nvSpPr>
          <p:cNvPr id="10246" name="Rectangle 6">
            <a:extLst>
              <a:ext uri="{FF2B5EF4-FFF2-40B4-BE49-F238E27FC236}">
                <a16:creationId xmlns:a16="http://schemas.microsoft.com/office/drawing/2014/main" id="{025A9F0D-6BF0-4CBB-8D8D-B3702830612F}"/>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smtClean="0">
                <a:latin typeface="+mn-lt"/>
              </a:defRPr>
            </a:lvl1pPr>
          </a:lstStyle>
          <a:p>
            <a:pPr>
              <a:defRPr/>
            </a:pPr>
            <a:fld id="{5AC23C53-9BF0-4EC8-BDE1-69E6D1F06B2E}" type="slidenum">
              <a:rPr lang="en-US" altLang="en-US"/>
              <a:pPr>
                <a:defRPr/>
              </a:pPr>
              <a:t>‹#›</a:t>
            </a:fld>
            <a:endParaRPr lang="en-US" altLang="en-US"/>
          </a:p>
        </p:txBody>
      </p:sp>
      <p:sp>
        <p:nvSpPr>
          <p:cNvPr id="10247" name="Line 7">
            <a:extLst>
              <a:ext uri="{FF2B5EF4-FFF2-40B4-BE49-F238E27FC236}">
                <a16:creationId xmlns:a16="http://schemas.microsoft.com/office/drawing/2014/main" id="{A6F269C1-ED41-4BED-A6BE-F1D9A9BCCEC5}"/>
              </a:ext>
            </a:extLst>
          </p:cNvPr>
          <p:cNvSpPr>
            <a:spLocks noChangeShapeType="1"/>
          </p:cNvSpPr>
          <p:nvPr/>
        </p:nvSpPr>
        <p:spPr bwMode="auto">
          <a:xfrm>
            <a:off x="533400" y="6096000"/>
            <a:ext cx="807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dt="0"/>
  <p:txStyles>
    <p:title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charset="0"/>
        </a:defRPr>
      </a:lvl2pPr>
      <a:lvl3pPr algn="ctr" rtl="0" eaLnBrk="0" fontAlgn="base" hangingPunct="0">
        <a:spcBef>
          <a:spcPct val="0"/>
        </a:spcBef>
        <a:spcAft>
          <a:spcPct val="0"/>
        </a:spcAft>
        <a:defRPr sz="4000">
          <a:solidFill>
            <a:srgbClr val="000099"/>
          </a:solidFill>
          <a:latin typeface="Comic Sans MS" charset="0"/>
        </a:defRPr>
      </a:lvl3pPr>
      <a:lvl4pPr algn="ctr" rtl="0" eaLnBrk="0" fontAlgn="base" hangingPunct="0">
        <a:spcBef>
          <a:spcPct val="0"/>
        </a:spcBef>
        <a:spcAft>
          <a:spcPct val="0"/>
        </a:spcAft>
        <a:defRPr sz="4000">
          <a:solidFill>
            <a:srgbClr val="000099"/>
          </a:solidFill>
          <a:latin typeface="Comic Sans MS" charset="0"/>
        </a:defRPr>
      </a:lvl4pPr>
      <a:lvl5pPr algn="ctr" rtl="0" eaLnBrk="0" fontAlgn="base" hangingPunct="0">
        <a:spcBef>
          <a:spcPct val="0"/>
        </a:spcBef>
        <a:spcAft>
          <a:spcPct val="0"/>
        </a:spcAft>
        <a:defRPr sz="4000">
          <a:solidFill>
            <a:srgbClr val="000099"/>
          </a:solidFill>
          <a:latin typeface="Comic Sans MS" charset="0"/>
        </a:defRPr>
      </a:lvl5pPr>
      <a:lvl6pPr marL="457200" algn="ctr" rtl="0" eaLnBrk="0" fontAlgn="base" hangingPunct="0">
        <a:spcBef>
          <a:spcPct val="0"/>
        </a:spcBef>
        <a:spcAft>
          <a:spcPct val="0"/>
        </a:spcAft>
        <a:defRPr sz="4000">
          <a:solidFill>
            <a:srgbClr val="000099"/>
          </a:solidFill>
          <a:latin typeface="Comic Sans MS" charset="0"/>
        </a:defRPr>
      </a:lvl6pPr>
      <a:lvl7pPr marL="914400" algn="ctr" rtl="0" eaLnBrk="0" fontAlgn="base" hangingPunct="0">
        <a:spcBef>
          <a:spcPct val="0"/>
        </a:spcBef>
        <a:spcAft>
          <a:spcPct val="0"/>
        </a:spcAft>
        <a:defRPr sz="4000">
          <a:solidFill>
            <a:srgbClr val="000099"/>
          </a:solidFill>
          <a:latin typeface="Comic Sans MS" charset="0"/>
        </a:defRPr>
      </a:lvl7pPr>
      <a:lvl8pPr marL="1371600" algn="ctr" rtl="0" eaLnBrk="0" fontAlgn="base" hangingPunct="0">
        <a:spcBef>
          <a:spcPct val="0"/>
        </a:spcBef>
        <a:spcAft>
          <a:spcPct val="0"/>
        </a:spcAft>
        <a:defRPr sz="4000">
          <a:solidFill>
            <a:srgbClr val="000099"/>
          </a:solidFill>
          <a:latin typeface="Comic Sans MS" charset="0"/>
        </a:defRPr>
      </a:lvl8pPr>
      <a:lvl9pPr marL="1828800" algn="ctr" rtl="0" eaLnBrk="0" fontAlgn="base" hangingPunct="0">
        <a:spcBef>
          <a:spcPct val="0"/>
        </a:spcBef>
        <a:spcAft>
          <a:spcPct val="0"/>
        </a:spcAft>
        <a:defRPr sz="4000">
          <a:solidFill>
            <a:srgbClr val="000099"/>
          </a:solidFill>
          <a:latin typeface="Comic Sans MS"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8F5F9-42E8-4A79-87A9-6C9AB6018225}"/>
              </a:ext>
            </a:extLst>
          </p:cNvPr>
          <p:cNvSpPr>
            <a:spLocks noGrp="1"/>
          </p:cNvSpPr>
          <p:nvPr>
            <p:ph type="ctrTitle"/>
          </p:nvPr>
        </p:nvSpPr>
        <p:spPr>
          <a:xfrm>
            <a:off x="1143000" y="1122363"/>
            <a:ext cx="6858000" cy="2387600"/>
          </a:xfrm>
        </p:spPr>
        <p:txBody>
          <a:bodyPr/>
          <a:lstStyle/>
          <a:p>
            <a:r>
              <a:rPr lang="en-US" dirty="0"/>
              <a:t>CSCI 4211</a:t>
            </a:r>
            <a:br>
              <a:rPr lang="en-US" dirty="0"/>
            </a:br>
            <a:r>
              <a:rPr lang="en-US" sz="2400" dirty="0"/>
              <a:t>(revised)</a:t>
            </a:r>
            <a:endParaRPr lang="en-US" dirty="0"/>
          </a:p>
        </p:txBody>
      </p:sp>
      <p:sp>
        <p:nvSpPr>
          <p:cNvPr id="7" name="Subtitle 6">
            <a:extLst>
              <a:ext uri="{FF2B5EF4-FFF2-40B4-BE49-F238E27FC236}">
                <a16:creationId xmlns:a16="http://schemas.microsoft.com/office/drawing/2014/main" id="{620B3255-4026-4A78-9EF0-ECC6A94AB37C}"/>
              </a:ext>
            </a:extLst>
          </p:cNvPr>
          <p:cNvSpPr>
            <a:spLocks noGrp="1"/>
          </p:cNvSpPr>
          <p:nvPr>
            <p:ph type="subTitle" idx="1"/>
          </p:nvPr>
        </p:nvSpPr>
        <p:spPr>
          <a:xfrm>
            <a:off x="1143000" y="3602038"/>
            <a:ext cx="6858000" cy="1884362"/>
          </a:xfrm>
        </p:spPr>
        <p:txBody>
          <a:bodyPr/>
          <a:lstStyle/>
          <a:p>
            <a:r>
              <a:rPr lang="en-US" dirty="0"/>
              <a:t>February 10-12, 2020</a:t>
            </a:r>
          </a:p>
          <a:p>
            <a:endParaRPr lang="en-US" dirty="0"/>
          </a:p>
          <a:p>
            <a:r>
              <a:rPr lang="en-US" dirty="0"/>
              <a:t>Tim </a:t>
            </a:r>
            <a:r>
              <a:rPr lang="en-US" dirty="0" err="1"/>
              <a:t>Salo</a:t>
            </a:r>
            <a:endParaRPr lang="en-US" dirty="0"/>
          </a:p>
          <a:p>
            <a:r>
              <a:rPr lang="en-US" dirty="0"/>
              <a:t>Jason Carpenter</a:t>
            </a:r>
          </a:p>
        </p:txBody>
      </p:sp>
      <p:sp>
        <p:nvSpPr>
          <p:cNvPr id="5" name="Slide Number Placeholder 4">
            <a:extLst>
              <a:ext uri="{FF2B5EF4-FFF2-40B4-BE49-F238E27FC236}">
                <a16:creationId xmlns:a16="http://schemas.microsoft.com/office/drawing/2014/main" id="{A3177653-7199-4783-9377-546FAEF34AA2}"/>
              </a:ext>
            </a:extLst>
          </p:cNvPr>
          <p:cNvSpPr>
            <a:spLocks noGrp="1"/>
          </p:cNvSpPr>
          <p:nvPr>
            <p:ph type="sldNum" sz="quarter" idx="11"/>
          </p:nvPr>
        </p:nvSpPr>
        <p:spPr/>
        <p:txBody>
          <a:bodyPr/>
          <a:lstStyle/>
          <a:p>
            <a:pPr>
              <a:defRPr/>
            </a:pPr>
            <a:fld id="{65C7BE97-4AF4-41A1-8BA0-A3DE6998C027}" type="slidenum">
              <a:rPr lang="en-US" altLang="en-US" smtClean="0"/>
              <a:pPr>
                <a:defRPr/>
              </a:pPr>
              <a:t>1</a:t>
            </a:fld>
            <a:endParaRPr lang="en-US" altLang="en-US"/>
          </a:p>
        </p:txBody>
      </p:sp>
      <p:sp>
        <p:nvSpPr>
          <p:cNvPr id="8" name="Footer Placeholder 7">
            <a:extLst>
              <a:ext uri="{FF2B5EF4-FFF2-40B4-BE49-F238E27FC236}">
                <a16:creationId xmlns:a16="http://schemas.microsoft.com/office/drawing/2014/main" id="{68127A07-3183-421D-A36E-FF6F116A7CF6}"/>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735938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3E05-FFDD-4ECA-8C22-EDE33034105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10A1D41-6F35-488F-8786-07D6611024E6}"/>
              </a:ext>
            </a:extLst>
          </p:cNvPr>
          <p:cNvSpPr>
            <a:spLocks noGrp="1"/>
          </p:cNvSpPr>
          <p:nvPr>
            <p:ph idx="1"/>
          </p:nvPr>
        </p:nvSpPr>
        <p:spPr/>
        <p:txBody>
          <a:bodyPr/>
          <a:lstStyle/>
          <a:p>
            <a:pPr marL="0" indent="0" algn="ctr">
              <a:buNone/>
            </a:pPr>
            <a:r>
              <a:rPr lang="en-US" dirty="0"/>
              <a:t>Network</a:t>
            </a:r>
            <a:r>
              <a:rPr lang="en-US" baseline="0" dirty="0"/>
              <a:t> Byte Order (continued)</a:t>
            </a:r>
          </a:p>
          <a:p>
            <a:r>
              <a:rPr lang="en-US" dirty="0"/>
              <a:t>Your code should convert from host to network byte order when necessary</a:t>
            </a:r>
          </a:p>
          <a:p>
            <a:pPr lvl="1"/>
            <a:r>
              <a:rPr lang="en-US" dirty="0" err="1"/>
              <a:t>htons</a:t>
            </a:r>
            <a:r>
              <a:rPr lang="en-US" dirty="0"/>
              <a:t>(), </a:t>
            </a:r>
            <a:r>
              <a:rPr lang="en-US" dirty="0" err="1"/>
              <a:t>htonl</a:t>
            </a:r>
            <a:r>
              <a:rPr lang="en-US" dirty="0"/>
              <a:t>(), </a:t>
            </a:r>
            <a:r>
              <a:rPr lang="en-US" dirty="0" err="1"/>
              <a:t>ntohs</a:t>
            </a:r>
            <a:r>
              <a:rPr lang="en-US" dirty="0"/>
              <a:t>(), </a:t>
            </a:r>
            <a:r>
              <a:rPr lang="en-US" dirty="0" err="1"/>
              <a:t>ntohl</a:t>
            </a:r>
            <a:r>
              <a:rPr lang="en-US" dirty="0"/>
              <a:t>()</a:t>
            </a:r>
          </a:p>
          <a:p>
            <a:pPr lvl="1"/>
            <a:r>
              <a:rPr lang="en-US" dirty="0"/>
              <a:t>Only necessary when storing multi-byte values</a:t>
            </a:r>
          </a:p>
          <a:p>
            <a:pPr lvl="2"/>
            <a:r>
              <a:rPr lang="en-US" dirty="0"/>
              <a:t>int, long</a:t>
            </a:r>
          </a:p>
          <a:p>
            <a:pPr lvl="1"/>
            <a:r>
              <a:rPr lang="en-US" dirty="0"/>
              <a:t>Not necessary when storing strings (single-byte chars)</a:t>
            </a:r>
          </a:p>
          <a:p>
            <a:endParaRPr lang="en-US" dirty="0"/>
          </a:p>
        </p:txBody>
      </p:sp>
      <p:sp>
        <p:nvSpPr>
          <p:cNvPr id="4" name="Slide Number Placeholder 3">
            <a:extLst>
              <a:ext uri="{FF2B5EF4-FFF2-40B4-BE49-F238E27FC236}">
                <a16:creationId xmlns:a16="http://schemas.microsoft.com/office/drawing/2014/main" id="{C07464EF-4AB0-404E-852A-7815C7CA202D}"/>
              </a:ext>
            </a:extLst>
          </p:cNvPr>
          <p:cNvSpPr>
            <a:spLocks noGrp="1"/>
          </p:cNvSpPr>
          <p:nvPr>
            <p:ph type="sldNum" sz="quarter" idx="11"/>
          </p:nvPr>
        </p:nvSpPr>
        <p:spPr/>
        <p:txBody>
          <a:bodyPr/>
          <a:lstStyle/>
          <a:p>
            <a:pPr>
              <a:defRPr/>
            </a:pPr>
            <a:fld id="{9E4BA2D5-3EC9-4589-BEFD-9D6ECD7D4D74}" type="slidenum">
              <a:rPr lang="en-US" altLang="en-US" smtClean="0"/>
              <a:pPr>
                <a:defRPr/>
              </a:pPr>
              <a:t>10</a:t>
            </a:fld>
            <a:endParaRPr lang="en-US" altLang="en-US"/>
          </a:p>
        </p:txBody>
      </p:sp>
      <p:sp>
        <p:nvSpPr>
          <p:cNvPr id="5" name="Footer Placeholder 4">
            <a:extLst>
              <a:ext uri="{FF2B5EF4-FFF2-40B4-BE49-F238E27FC236}">
                <a16:creationId xmlns:a16="http://schemas.microsoft.com/office/drawing/2014/main" id="{18E632B6-463D-4126-8AFE-82CDA1156463}"/>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239713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3E05-FFDD-4ECA-8C22-EDE33034105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10A1D41-6F35-488F-8786-07D6611024E6}"/>
              </a:ext>
            </a:extLst>
          </p:cNvPr>
          <p:cNvSpPr>
            <a:spLocks noGrp="1"/>
          </p:cNvSpPr>
          <p:nvPr>
            <p:ph idx="1"/>
          </p:nvPr>
        </p:nvSpPr>
        <p:spPr/>
        <p:txBody>
          <a:bodyPr/>
          <a:lstStyle/>
          <a:p>
            <a:pPr marL="0" indent="0" algn="ctr">
              <a:buNone/>
            </a:pPr>
            <a:r>
              <a:rPr lang="en-US" dirty="0"/>
              <a:t>Network</a:t>
            </a:r>
            <a:r>
              <a:rPr lang="en-US" baseline="0" dirty="0"/>
              <a:t> Byte Order (continued)</a:t>
            </a:r>
          </a:p>
          <a:p>
            <a:r>
              <a:rPr lang="en-US" dirty="0"/>
              <a:t>Some day, you will look at a packet in memory or on the wire and think that the bytes are in the wrong order</a:t>
            </a:r>
          </a:p>
          <a:p>
            <a:pPr lvl="1"/>
            <a:r>
              <a:rPr lang="en-US" dirty="0"/>
              <a:t>Now you know why</a:t>
            </a:r>
          </a:p>
        </p:txBody>
      </p:sp>
      <p:sp>
        <p:nvSpPr>
          <p:cNvPr id="4" name="Slide Number Placeholder 3">
            <a:extLst>
              <a:ext uri="{FF2B5EF4-FFF2-40B4-BE49-F238E27FC236}">
                <a16:creationId xmlns:a16="http://schemas.microsoft.com/office/drawing/2014/main" id="{C07464EF-4AB0-404E-852A-7815C7CA202D}"/>
              </a:ext>
            </a:extLst>
          </p:cNvPr>
          <p:cNvSpPr>
            <a:spLocks noGrp="1"/>
          </p:cNvSpPr>
          <p:nvPr>
            <p:ph type="sldNum" sz="quarter" idx="11"/>
          </p:nvPr>
        </p:nvSpPr>
        <p:spPr/>
        <p:txBody>
          <a:bodyPr/>
          <a:lstStyle/>
          <a:p>
            <a:pPr>
              <a:defRPr/>
            </a:pPr>
            <a:fld id="{9E4BA2D5-3EC9-4589-BEFD-9D6ECD7D4D74}" type="slidenum">
              <a:rPr lang="en-US" altLang="en-US" smtClean="0"/>
              <a:pPr>
                <a:defRPr/>
              </a:pPr>
              <a:t>11</a:t>
            </a:fld>
            <a:endParaRPr lang="en-US" altLang="en-US"/>
          </a:p>
        </p:txBody>
      </p:sp>
      <p:sp>
        <p:nvSpPr>
          <p:cNvPr id="5" name="Footer Placeholder 4">
            <a:extLst>
              <a:ext uri="{FF2B5EF4-FFF2-40B4-BE49-F238E27FC236}">
                <a16:creationId xmlns:a16="http://schemas.microsoft.com/office/drawing/2014/main" id="{18E632B6-463D-4126-8AFE-82CDA1156463}"/>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313782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ADD9-5C60-4A11-B80D-B213765A280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630C9F7-A9AC-4B8A-8D47-CBFAAFA63408}"/>
              </a:ext>
            </a:extLst>
          </p:cNvPr>
          <p:cNvSpPr>
            <a:spLocks noGrp="1"/>
          </p:cNvSpPr>
          <p:nvPr>
            <p:ph idx="1"/>
          </p:nvPr>
        </p:nvSpPr>
        <p:spPr/>
        <p:txBody>
          <a:bodyPr/>
          <a:lstStyle/>
          <a:p>
            <a:pPr marL="0" indent="0" algn="ctr">
              <a:buNone/>
            </a:pPr>
            <a:r>
              <a:rPr lang="en-US" dirty="0"/>
              <a:t>Transport Protocols</a:t>
            </a:r>
          </a:p>
          <a:p>
            <a:pPr marL="0" indent="0">
              <a:buNone/>
            </a:pPr>
            <a:r>
              <a:rPr lang="en-US" dirty="0"/>
              <a:t>Most common transport protocols are:</a:t>
            </a:r>
          </a:p>
          <a:p>
            <a:r>
              <a:rPr lang="en-US" dirty="0"/>
              <a:t>UDP (User Datagram Protocol)</a:t>
            </a:r>
          </a:p>
          <a:p>
            <a:pPr lvl="1"/>
            <a:r>
              <a:rPr lang="en-US" dirty="0"/>
              <a:t>Provides one-way, connectionless, best-effort, datagram (packet) service</a:t>
            </a:r>
          </a:p>
          <a:p>
            <a:pPr lvl="2"/>
            <a:r>
              <a:rPr lang="en-US" dirty="0"/>
              <a:t>Hope packet gets there</a:t>
            </a:r>
          </a:p>
          <a:p>
            <a:pPr lvl="1"/>
            <a:r>
              <a:rPr lang="en-US" dirty="0"/>
              <a:t>SOCK_DGRAM</a:t>
            </a:r>
          </a:p>
          <a:p>
            <a:endParaRPr lang="en-US" dirty="0"/>
          </a:p>
        </p:txBody>
      </p:sp>
      <p:sp>
        <p:nvSpPr>
          <p:cNvPr id="4" name="Slide Number Placeholder 3">
            <a:extLst>
              <a:ext uri="{FF2B5EF4-FFF2-40B4-BE49-F238E27FC236}">
                <a16:creationId xmlns:a16="http://schemas.microsoft.com/office/drawing/2014/main" id="{1C937D5E-3A8D-4700-B70F-CDEB4058083B}"/>
              </a:ext>
            </a:extLst>
          </p:cNvPr>
          <p:cNvSpPr>
            <a:spLocks noGrp="1"/>
          </p:cNvSpPr>
          <p:nvPr>
            <p:ph type="sldNum" sz="quarter" idx="11"/>
          </p:nvPr>
        </p:nvSpPr>
        <p:spPr/>
        <p:txBody>
          <a:bodyPr/>
          <a:lstStyle/>
          <a:p>
            <a:pPr>
              <a:defRPr/>
            </a:pPr>
            <a:fld id="{9E4BA2D5-3EC9-4589-BEFD-9D6ECD7D4D74}" type="slidenum">
              <a:rPr lang="en-US" altLang="en-US" smtClean="0"/>
              <a:pPr>
                <a:defRPr/>
              </a:pPr>
              <a:t>12</a:t>
            </a:fld>
            <a:endParaRPr lang="en-US" altLang="en-US"/>
          </a:p>
        </p:txBody>
      </p:sp>
      <p:sp>
        <p:nvSpPr>
          <p:cNvPr id="5" name="Footer Placeholder 4">
            <a:extLst>
              <a:ext uri="{FF2B5EF4-FFF2-40B4-BE49-F238E27FC236}">
                <a16:creationId xmlns:a16="http://schemas.microsoft.com/office/drawing/2014/main" id="{A7F4D43B-088B-4197-BCE5-63EBDD6AB52A}"/>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2290107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ADD9-5C60-4A11-B80D-B213765A280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630C9F7-A9AC-4B8A-8D47-CBFAAFA63408}"/>
              </a:ext>
            </a:extLst>
          </p:cNvPr>
          <p:cNvSpPr>
            <a:spLocks noGrp="1"/>
          </p:cNvSpPr>
          <p:nvPr>
            <p:ph idx="1"/>
          </p:nvPr>
        </p:nvSpPr>
        <p:spPr/>
        <p:txBody>
          <a:bodyPr/>
          <a:lstStyle/>
          <a:p>
            <a:pPr marL="0" indent="0" algn="ctr">
              <a:buNone/>
            </a:pPr>
            <a:r>
              <a:rPr lang="en-US" dirty="0"/>
              <a:t>Transport Protocols (continued)</a:t>
            </a:r>
          </a:p>
          <a:p>
            <a:pPr marL="0" indent="0">
              <a:buNone/>
            </a:pPr>
            <a:r>
              <a:rPr lang="en-US" dirty="0"/>
              <a:t>Most common transport protocols are:</a:t>
            </a:r>
          </a:p>
          <a:p>
            <a:r>
              <a:rPr lang="en-US" dirty="0"/>
              <a:t>TCP (Transmission Control Protocol)</a:t>
            </a:r>
          </a:p>
          <a:p>
            <a:pPr lvl="1"/>
            <a:r>
              <a:rPr lang="en-US" dirty="0"/>
              <a:t>Provides two-way, connection-oriented, reliable stream of bytes</a:t>
            </a:r>
          </a:p>
          <a:p>
            <a:pPr lvl="2"/>
            <a:r>
              <a:rPr lang="en-US" dirty="0"/>
              <a:t>Correct bytes, in order</a:t>
            </a:r>
          </a:p>
          <a:p>
            <a:pPr lvl="1"/>
            <a:r>
              <a:rPr lang="en-US" dirty="0"/>
              <a:t>SOCK_STREAM</a:t>
            </a:r>
          </a:p>
          <a:p>
            <a:endParaRPr lang="en-US" dirty="0"/>
          </a:p>
        </p:txBody>
      </p:sp>
      <p:sp>
        <p:nvSpPr>
          <p:cNvPr id="4" name="Slide Number Placeholder 3">
            <a:extLst>
              <a:ext uri="{FF2B5EF4-FFF2-40B4-BE49-F238E27FC236}">
                <a16:creationId xmlns:a16="http://schemas.microsoft.com/office/drawing/2014/main" id="{1C937D5E-3A8D-4700-B70F-CDEB4058083B}"/>
              </a:ext>
            </a:extLst>
          </p:cNvPr>
          <p:cNvSpPr>
            <a:spLocks noGrp="1"/>
          </p:cNvSpPr>
          <p:nvPr>
            <p:ph type="sldNum" sz="quarter" idx="11"/>
          </p:nvPr>
        </p:nvSpPr>
        <p:spPr/>
        <p:txBody>
          <a:bodyPr/>
          <a:lstStyle/>
          <a:p>
            <a:pPr>
              <a:defRPr/>
            </a:pPr>
            <a:fld id="{9E4BA2D5-3EC9-4589-BEFD-9D6ECD7D4D74}" type="slidenum">
              <a:rPr lang="en-US" altLang="en-US" smtClean="0"/>
              <a:pPr>
                <a:defRPr/>
              </a:pPr>
              <a:t>13</a:t>
            </a:fld>
            <a:endParaRPr lang="en-US" altLang="en-US"/>
          </a:p>
        </p:txBody>
      </p:sp>
      <p:sp>
        <p:nvSpPr>
          <p:cNvPr id="5" name="Footer Placeholder 4">
            <a:extLst>
              <a:ext uri="{FF2B5EF4-FFF2-40B4-BE49-F238E27FC236}">
                <a16:creationId xmlns:a16="http://schemas.microsoft.com/office/drawing/2014/main" id="{A7F4D43B-088B-4197-BCE5-63EBDD6AB52A}"/>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3417414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C510-768A-42D7-B29A-F39DEED3C80B}"/>
              </a:ext>
            </a:extLst>
          </p:cNvPr>
          <p:cNvSpPr>
            <a:spLocks noGrp="1"/>
          </p:cNvSpPr>
          <p:nvPr>
            <p:ph type="title"/>
          </p:nvPr>
        </p:nvSpPr>
        <p:spPr/>
        <p:txBody>
          <a:bodyPr/>
          <a:lstStyle/>
          <a:p>
            <a:r>
              <a:rPr lang="en-US" dirty="0"/>
              <a:t>Sockets</a:t>
            </a:r>
          </a:p>
        </p:txBody>
      </p:sp>
      <p:sp>
        <p:nvSpPr>
          <p:cNvPr id="3" name="Content Placeholder 2">
            <a:extLst>
              <a:ext uri="{FF2B5EF4-FFF2-40B4-BE49-F238E27FC236}">
                <a16:creationId xmlns:a16="http://schemas.microsoft.com/office/drawing/2014/main" id="{0E0812F2-0BB9-4225-8AAA-EDD407A08039}"/>
              </a:ext>
            </a:extLst>
          </p:cNvPr>
          <p:cNvSpPr>
            <a:spLocks noGrp="1"/>
          </p:cNvSpPr>
          <p:nvPr>
            <p:ph idx="1"/>
          </p:nvPr>
        </p:nvSpPr>
        <p:spPr/>
        <p:txBody>
          <a:bodyPr/>
          <a:lstStyle/>
          <a:p>
            <a:pPr marL="0" indent="0">
              <a:buNone/>
            </a:pPr>
            <a:r>
              <a:rPr lang="en-US" dirty="0"/>
              <a:t>Sockets are an API for:</a:t>
            </a:r>
          </a:p>
          <a:p>
            <a:pPr marL="514350" indent="-514350">
              <a:buFont typeface="+mj-lt"/>
              <a:buAutoNum type="alphaUcPeriod"/>
            </a:pPr>
            <a:r>
              <a:rPr lang="en-US" dirty="0"/>
              <a:t>Accessing network services?</a:t>
            </a:r>
          </a:p>
          <a:p>
            <a:pPr marL="514350" indent="-514350">
              <a:buFont typeface="+mj-lt"/>
              <a:buAutoNum type="alphaUcPeriod"/>
            </a:pPr>
            <a:r>
              <a:rPr lang="en-US" dirty="0"/>
              <a:t>Connecting to a remote process?</a:t>
            </a:r>
          </a:p>
          <a:p>
            <a:pPr marL="514350" indent="-514350">
              <a:buFont typeface="+mj-lt"/>
              <a:buAutoNum type="alphaUcPeriod"/>
            </a:pPr>
            <a:r>
              <a:rPr lang="en-US" dirty="0"/>
              <a:t>Inter-process communications (IPC)?</a:t>
            </a:r>
          </a:p>
          <a:p>
            <a:endParaRPr lang="en-US" dirty="0"/>
          </a:p>
          <a:p>
            <a:r>
              <a:rPr lang="en-US" dirty="0"/>
              <a:t>All of the above</a:t>
            </a:r>
          </a:p>
        </p:txBody>
      </p:sp>
      <p:sp>
        <p:nvSpPr>
          <p:cNvPr id="4" name="Slide Number Placeholder 3">
            <a:extLst>
              <a:ext uri="{FF2B5EF4-FFF2-40B4-BE49-F238E27FC236}">
                <a16:creationId xmlns:a16="http://schemas.microsoft.com/office/drawing/2014/main" id="{879CB9A6-0028-403C-AA47-F4E166B23AC7}"/>
              </a:ext>
            </a:extLst>
          </p:cNvPr>
          <p:cNvSpPr>
            <a:spLocks noGrp="1"/>
          </p:cNvSpPr>
          <p:nvPr>
            <p:ph type="sldNum" sz="quarter" idx="11"/>
          </p:nvPr>
        </p:nvSpPr>
        <p:spPr/>
        <p:txBody>
          <a:bodyPr/>
          <a:lstStyle/>
          <a:p>
            <a:pPr>
              <a:defRPr/>
            </a:pPr>
            <a:fld id="{9E4BA2D5-3EC9-4589-BEFD-9D6ECD7D4D74}" type="slidenum">
              <a:rPr lang="en-US" altLang="en-US" smtClean="0"/>
              <a:pPr>
                <a:defRPr/>
              </a:pPr>
              <a:t>14</a:t>
            </a:fld>
            <a:endParaRPr lang="en-US" altLang="en-US"/>
          </a:p>
        </p:txBody>
      </p:sp>
      <p:sp>
        <p:nvSpPr>
          <p:cNvPr id="5" name="Footer Placeholder 4">
            <a:extLst>
              <a:ext uri="{FF2B5EF4-FFF2-40B4-BE49-F238E27FC236}">
                <a16:creationId xmlns:a16="http://schemas.microsoft.com/office/drawing/2014/main" id="{0156CAE4-654B-432E-BD49-BDB64D8B89C3}"/>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2569604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B2AA-FC88-4B89-9A3D-C64D8D370B3E}"/>
              </a:ext>
            </a:extLst>
          </p:cNvPr>
          <p:cNvSpPr>
            <a:spLocks noGrp="1"/>
          </p:cNvSpPr>
          <p:nvPr>
            <p:ph type="title"/>
          </p:nvPr>
        </p:nvSpPr>
        <p:spPr/>
        <p:txBody>
          <a:bodyPr/>
          <a:lstStyle/>
          <a:p>
            <a:r>
              <a:rPr lang="en-US" dirty="0"/>
              <a:t>Sockets</a:t>
            </a:r>
          </a:p>
        </p:txBody>
      </p:sp>
      <p:sp>
        <p:nvSpPr>
          <p:cNvPr id="3" name="Content Placeholder 2">
            <a:extLst>
              <a:ext uri="{FF2B5EF4-FFF2-40B4-BE49-F238E27FC236}">
                <a16:creationId xmlns:a16="http://schemas.microsoft.com/office/drawing/2014/main" id="{14BD9E49-6140-4E21-A54D-A5D5EA2D885B}"/>
              </a:ext>
            </a:extLst>
          </p:cNvPr>
          <p:cNvSpPr>
            <a:spLocks noGrp="1"/>
          </p:cNvSpPr>
          <p:nvPr>
            <p:ph idx="1"/>
          </p:nvPr>
        </p:nvSpPr>
        <p:spPr/>
        <p:txBody>
          <a:bodyPr/>
          <a:lstStyle/>
          <a:p>
            <a:r>
              <a:rPr lang="en-US" dirty="0"/>
              <a:t>Sockets</a:t>
            </a:r>
            <a:r>
              <a:rPr lang="en-US" baseline="0" dirty="0"/>
              <a:t> are an API for accessing network services</a:t>
            </a:r>
          </a:p>
          <a:p>
            <a:pPr lvl="1"/>
            <a:r>
              <a:rPr lang="en-US" dirty="0"/>
              <a:t>Originally called “Berkeley Sockets”</a:t>
            </a:r>
          </a:p>
          <a:p>
            <a:pPr lvl="2"/>
            <a:r>
              <a:rPr lang="en-US" dirty="0"/>
              <a:t>Developed in BSD 4.2</a:t>
            </a:r>
          </a:p>
          <a:p>
            <a:pPr lvl="1"/>
            <a:r>
              <a:rPr lang="en-US" dirty="0"/>
              <a:t>Standardized by POISX</a:t>
            </a:r>
          </a:p>
          <a:p>
            <a:pPr lvl="1"/>
            <a:r>
              <a:rPr lang="en-US" dirty="0"/>
              <a:t>Specified in C</a:t>
            </a:r>
          </a:p>
          <a:p>
            <a:pPr lvl="1"/>
            <a:r>
              <a:rPr lang="en-US" dirty="0"/>
              <a:t>Most languages use similar APIs</a:t>
            </a:r>
          </a:p>
          <a:p>
            <a:pPr lvl="2"/>
            <a:r>
              <a:rPr lang="en-US" dirty="0"/>
              <a:t>Often call C sockets </a:t>
            </a:r>
          </a:p>
        </p:txBody>
      </p:sp>
      <p:sp>
        <p:nvSpPr>
          <p:cNvPr id="4" name="Slide Number Placeholder 3">
            <a:extLst>
              <a:ext uri="{FF2B5EF4-FFF2-40B4-BE49-F238E27FC236}">
                <a16:creationId xmlns:a16="http://schemas.microsoft.com/office/drawing/2014/main" id="{57DD5B77-E5E9-46E9-A32F-F544546B0D63}"/>
              </a:ext>
            </a:extLst>
          </p:cNvPr>
          <p:cNvSpPr>
            <a:spLocks noGrp="1"/>
          </p:cNvSpPr>
          <p:nvPr>
            <p:ph type="sldNum" sz="quarter" idx="11"/>
          </p:nvPr>
        </p:nvSpPr>
        <p:spPr/>
        <p:txBody>
          <a:bodyPr/>
          <a:lstStyle/>
          <a:p>
            <a:pPr>
              <a:defRPr/>
            </a:pPr>
            <a:fld id="{9E4BA2D5-3EC9-4589-BEFD-9D6ECD7D4D74}" type="slidenum">
              <a:rPr lang="en-US" altLang="en-US" smtClean="0"/>
              <a:pPr>
                <a:defRPr/>
              </a:pPr>
              <a:t>15</a:t>
            </a:fld>
            <a:endParaRPr lang="en-US" altLang="en-US"/>
          </a:p>
        </p:txBody>
      </p:sp>
      <p:sp>
        <p:nvSpPr>
          <p:cNvPr id="5" name="Footer Placeholder 4">
            <a:extLst>
              <a:ext uri="{FF2B5EF4-FFF2-40B4-BE49-F238E27FC236}">
                <a16:creationId xmlns:a16="http://schemas.microsoft.com/office/drawing/2014/main" id="{63172211-2504-4CB4-83D2-5D3F68D7FE92}"/>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95851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7F6B-5972-40B5-B65E-9C8CA1132BBE}"/>
              </a:ext>
            </a:extLst>
          </p:cNvPr>
          <p:cNvSpPr>
            <a:spLocks noGrp="1"/>
          </p:cNvSpPr>
          <p:nvPr>
            <p:ph type="title"/>
          </p:nvPr>
        </p:nvSpPr>
        <p:spPr/>
        <p:txBody>
          <a:bodyPr/>
          <a:lstStyle/>
          <a:p>
            <a:r>
              <a:rPr lang="en-US" dirty="0"/>
              <a:t>Socket</a:t>
            </a:r>
            <a:r>
              <a:rPr lang="en-US" baseline="0" dirty="0"/>
              <a:t>s</a:t>
            </a:r>
            <a:endParaRPr lang="en-US" dirty="0"/>
          </a:p>
        </p:txBody>
      </p:sp>
      <p:sp>
        <p:nvSpPr>
          <p:cNvPr id="3" name="Content Placeholder 2">
            <a:extLst>
              <a:ext uri="{FF2B5EF4-FFF2-40B4-BE49-F238E27FC236}">
                <a16:creationId xmlns:a16="http://schemas.microsoft.com/office/drawing/2014/main" id="{84F0D8A7-D9DC-4C12-8631-E632A529DB50}"/>
              </a:ext>
            </a:extLst>
          </p:cNvPr>
          <p:cNvSpPr>
            <a:spLocks noGrp="1"/>
          </p:cNvSpPr>
          <p:nvPr>
            <p:ph idx="1"/>
          </p:nvPr>
        </p:nvSpPr>
        <p:spPr>
          <a:xfrm>
            <a:off x="685800" y="1905000"/>
            <a:ext cx="7772400" cy="4114800"/>
          </a:xfrm>
        </p:spPr>
        <p:txBody>
          <a:bodyPr/>
          <a:lstStyle/>
          <a:p>
            <a:pPr marL="0" indent="0" algn="ctr">
              <a:buNone/>
            </a:pPr>
            <a:endParaRPr lang="en-US" dirty="0"/>
          </a:p>
        </p:txBody>
      </p:sp>
      <p:sp>
        <p:nvSpPr>
          <p:cNvPr id="4" name="Slide Number Placeholder 3">
            <a:extLst>
              <a:ext uri="{FF2B5EF4-FFF2-40B4-BE49-F238E27FC236}">
                <a16:creationId xmlns:a16="http://schemas.microsoft.com/office/drawing/2014/main" id="{3AB1A576-D01E-44FA-BEC8-94974E1C5E65}"/>
              </a:ext>
            </a:extLst>
          </p:cNvPr>
          <p:cNvSpPr>
            <a:spLocks noGrp="1"/>
          </p:cNvSpPr>
          <p:nvPr>
            <p:ph type="sldNum" sz="quarter" idx="11"/>
          </p:nvPr>
        </p:nvSpPr>
        <p:spPr/>
        <p:txBody>
          <a:bodyPr/>
          <a:lstStyle/>
          <a:p>
            <a:pPr>
              <a:defRPr/>
            </a:pPr>
            <a:fld id="{9E4BA2D5-3EC9-4589-BEFD-9D6ECD7D4D74}" type="slidenum">
              <a:rPr lang="en-US" altLang="en-US" smtClean="0"/>
              <a:pPr>
                <a:defRPr/>
              </a:pPr>
              <a:t>16</a:t>
            </a:fld>
            <a:endParaRPr lang="en-US" altLang="en-US"/>
          </a:p>
        </p:txBody>
      </p:sp>
      <p:sp>
        <p:nvSpPr>
          <p:cNvPr id="5" name="Footer Placeholder 4">
            <a:extLst>
              <a:ext uri="{FF2B5EF4-FFF2-40B4-BE49-F238E27FC236}">
                <a16:creationId xmlns:a16="http://schemas.microsoft.com/office/drawing/2014/main" id="{CBAB4557-1463-4560-82D5-0849D08836A6}"/>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
        <p:nvSpPr>
          <p:cNvPr id="7" name="Rectangle 6">
            <a:extLst>
              <a:ext uri="{FF2B5EF4-FFF2-40B4-BE49-F238E27FC236}">
                <a16:creationId xmlns:a16="http://schemas.microsoft.com/office/drawing/2014/main" id="{B9CC45F5-8E2D-4061-9902-5282B69AA1F3}"/>
              </a:ext>
            </a:extLst>
          </p:cNvPr>
          <p:cNvSpPr/>
          <p:nvPr/>
        </p:nvSpPr>
        <p:spPr bwMode="auto">
          <a:xfrm>
            <a:off x="1888958" y="2590800"/>
            <a:ext cx="1981200" cy="60960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charset="0"/>
              </a:rPr>
              <a:t>Application</a:t>
            </a:r>
          </a:p>
        </p:txBody>
      </p:sp>
      <p:sp>
        <p:nvSpPr>
          <p:cNvPr id="8" name="Rectangle 7">
            <a:extLst>
              <a:ext uri="{FF2B5EF4-FFF2-40B4-BE49-F238E27FC236}">
                <a16:creationId xmlns:a16="http://schemas.microsoft.com/office/drawing/2014/main" id="{8260D8BC-1C58-4C1A-966F-2A3B195BC51B}"/>
              </a:ext>
            </a:extLst>
          </p:cNvPr>
          <p:cNvSpPr/>
          <p:nvPr/>
        </p:nvSpPr>
        <p:spPr bwMode="auto">
          <a:xfrm>
            <a:off x="1905000" y="3200400"/>
            <a:ext cx="1981200" cy="609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a:latin typeface="Times New Roman" charset="0"/>
              </a:rPr>
              <a:t>Library</a:t>
            </a:r>
            <a:endParaRPr kumimoji="0" lang="en-US" sz="2800" b="0" i="0" u="none" strike="noStrike" cap="none" normalizeH="0" baseline="0" dirty="0">
              <a:ln>
                <a:noFill/>
              </a:ln>
              <a:solidFill>
                <a:schemeClr val="tx1"/>
              </a:solidFill>
              <a:effectLst/>
              <a:latin typeface="Times New Roman" charset="0"/>
            </a:endParaRPr>
          </a:p>
        </p:txBody>
      </p:sp>
      <p:sp>
        <p:nvSpPr>
          <p:cNvPr id="9" name="Left Brace 8">
            <a:extLst>
              <a:ext uri="{FF2B5EF4-FFF2-40B4-BE49-F238E27FC236}">
                <a16:creationId xmlns:a16="http://schemas.microsoft.com/office/drawing/2014/main" id="{BD830840-C41F-4DE1-87CC-CD32F91436AF}"/>
              </a:ext>
            </a:extLst>
          </p:cNvPr>
          <p:cNvSpPr/>
          <p:nvPr/>
        </p:nvSpPr>
        <p:spPr bwMode="auto">
          <a:xfrm>
            <a:off x="1447800" y="2590800"/>
            <a:ext cx="304800" cy="1219200"/>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0" name="TextBox 9">
            <a:extLst>
              <a:ext uri="{FF2B5EF4-FFF2-40B4-BE49-F238E27FC236}">
                <a16:creationId xmlns:a16="http://schemas.microsoft.com/office/drawing/2014/main" id="{B303E364-63F7-4F40-8AAB-9DD27457DB93}"/>
              </a:ext>
            </a:extLst>
          </p:cNvPr>
          <p:cNvSpPr txBox="1"/>
          <p:nvPr/>
        </p:nvSpPr>
        <p:spPr>
          <a:xfrm>
            <a:off x="457200" y="2826603"/>
            <a:ext cx="918841" cy="830997"/>
          </a:xfrm>
          <a:prstGeom prst="rect">
            <a:avLst/>
          </a:prstGeom>
          <a:noFill/>
        </p:spPr>
        <p:txBody>
          <a:bodyPr wrap="none" rtlCol="0">
            <a:spAutoFit/>
          </a:bodyPr>
          <a:lstStyle/>
          <a:p>
            <a:pPr algn="ctr"/>
            <a:r>
              <a:rPr lang="en-US" dirty="0"/>
              <a:t>User</a:t>
            </a:r>
            <a:br>
              <a:rPr lang="en-US" dirty="0"/>
            </a:br>
            <a:r>
              <a:rPr lang="en-US" dirty="0"/>
              <a:t>Space</a:t>
            </a:r>
          </a:p>
        </p:txBody>
      </p:sp>
      <p:sp>
        <p:nvSpPr>
          <p:cNvPr id="11" name="Oval 10">
            <a:extLst>
              <a:ext uri="{FF2B5EF4-FFF2-40B4-BE49-F238E27FC236}">
                <a16:creationId xmlns:a16="http://schemas.microsoft.com/office/drawing/2014/main" id="{C8D2FDDD-EFEE-495E-AFC0-2D3349254921}"/>
              </a:ext>
            </a:extLst>
          </p:cNvPr>
          <p:cNvSpPr/>
          <p:nvPr/>
        </p:nvSpPr>
        <p:spPr bwMode="auto">
          <a:xfrm>
            <a:off x="2781300" y="3112168"/>
            <a:ext cx="228600" cy="221397"/>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2" name="Speech Bubble: Rectangle 11">
            <a:extLst>
              <a:ext uri="{FF2B5EF4-FFF2-40B4-BE49-F238E27FC236}">
                <a16:creationId xmlns:a16="http://schemas.microsoft.com/office/drawing/2014/main" id="{73AA3001-9C6D-46A0-83DC-FA7391DDEAE2}"/>
              </a:ext>
            </a:extLst>
          </p:cNvPr>
          <p:cNvSpPr/>
          <p:nvPr/>
        </p:nvSpPr>
        <p:spPr bwMode="auto">
          <a:xfrm>
            <a:off x="5410200" y="2172886"/>
            <a:ext cx="2286000" cy="939282"/>
          </a:xfrm>
          <a:prstGeom prst="wedgeRectCallout">
            <a:avLst>
              <a:gd name="adj1" fmla="val -153020"/>
              <a:gd name="adj2" fmla="val 58969"/>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charset="0"/>
              </a:rPr>
              <a:t>Socket API</a:t>
            </a:r>
            <a:br>
              <a:rPr kumimoji="0" lang="en-US" sz="2800" b="0" i="0" u="none" strike="noStrike" cap="none" normalizeH="0" baseline="0" dirty="0">
                <a:ln>
                  <a:noFill/>
                </a:ln>
                <a:solidFill>
                  <a:schemeClr val="tx1"/>
                </a:solidFill>
                <a:effectLst/>
                <a:latin typeface="Times New Roman" charset="0"/>
              </a:rPr>
            </a:br>
            <a:r>
              <a:rPr kumimoji="0" lang="en-US" sz="2800" b="0" i="0" u="none" strike="noStrike" cap="none" normalizeH="0" baseline="0" dirty="0">
                <a:ln>
                  <a:noFill/>
                </a:ln>
                <a:solidFill>
                  <a:schemeClr val="tx1"/>
                </a:solidFill>
                <a:effectLst/>
                <a:latin typeface="Times New Roman" charset="0"/>
              </a:rPr>
              <a:t>(library</a:t>
            </a:r>
            <a:r>
              <a:rPr kumimoji="0" lang="en-US" sz="2800" b="0" i="0" u="none" strike="noStrike" cap="none" normalizeH="0" dirty="0">
                <a:ln>
                  <a:noFill/>
                </a:ln>
                <a:solidFill>
                  <a:schemeClr val="tx1"/>
                </a:solidFill>
                <a:effectLst/>
                <a:latin typeface="Times New Roman" charset="0"/>
              </a:rPr>
              <a:t> calls)</a:t>
            </a:r>
            <a:endParaRPr kumimoji="0" lang="en-US" sz="2800" b="0" i="0" u="none" strike="noStrike" cap="none" normalizeH="0" baseline="0" dirty="0">
              <a:ln>
                <a:noFill/>
              </a:ln>
              <a:solidFill>
                <a:schemeClr val="tx1"/>
              </a:solidFill>
              <a:effectLst/>
              <a:latin typeface="Times New Roman" charset="0"/>
            </a:endParaRPr>
          </a:p>
        </p:txBody>
      </p:sp>
      <p:sp>
        <p:nvSpPr>
          <p:cNvPr id="13" name="Rectangle 12">
            <a:extLst>
              <a:ext uri="{FF2B5EF4-FFF2-40B4-BE49-F238E27FC236}">
                <a16:creationId xmlns:a16="http://schemas.microsoft.com/office/drawing/2014/main" id="{F5BDA2BF-8E2B-4B78-82E7-8B8998BB03AD}"/>
              </a:ext>
            </a:extLst>
          </p:cNvPr>
          <p:cNvSpPr/>
          <p:nvPr/>
        </p:nvSpPr>
        <p:spPr bwMode="auto">
          <a:xfrm>
            <a:off x="1905000" y="3810000"/>
            <a:ext cx="1965158" cy="19812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4" name="TextBox 13">
            <a:extLst>
              <a:ext uri="{FF2B5EF4-FFF2-40B4-BE49-F238E27FC236}">
                <a16:creationId xmlns:a16="http://schemas.microsoft.com/office/drawing/2014/main" id="{3AFFD5EA-D412-4ECF-99DE-8DC01699E2FB}"/>
              </a:ext>
            </a:extLst>
          </p:cNvPr>
          <p:cNvSpPr txBox="1"/>
          <p:nvPr/>
        </p:nvSpPr>
        <p:spPr>
          <a:xfrm>
            <a:off x="1888958" y="3846095"/>
            <a:ext cx="1160895" cy="523220"/>
          </a:xfrm>
          <a:prstGeom prst="rect">
            <a:avLst/>
          </a:prstGeom>
          <a:noFill/>
        </p:spPr>
        <p:txBody>
          <a:bodyPr wrap="none" rtlCol="0">
            <a:spAutoFit/>
          </a:bodyPr>
          <a:lstStyle/>
          <a:p>
            <a:r>
              <a:rPr lang="en-US" sz="2800" dirty="0"/>
              <a:t>Kernel</a:t>
            </a:r>
          </a:p>
        </p:txBody>
      </p:sp>
      <p:sp>
        <p:nvSpPr>
          <p:cNvPr id="15" name="Left Brace 14">
            <a:extLst>
              <a:ext uri="{FF2B5EF4-FFF2-40B4-BE49-F238E27FC236}">
                <a16:creationId xmlns:a16="http://schemas.microsoft.com/office/drawing/2014/main" id="{C2A41904-5E80-49EE-B010-649A341CB778}"/>
              </a:ext>
            </a:extLst>
          </p:cNvPr>
          <p:cNvSpPr/>
          <p:nvPr/>
        </p:nvSpPr>
        <p:spPr bwMode="auto">
          <a:xfrm>
            <a:off x="1447800" y="3810000"/>
            <a:ext cx="425116" cy="1981200"/>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6" name="TextBox 15">
            <a:extLst>
              <a:ext uri="{FF2B5EF4-FFF2-40B4-BE49-F238E27FC236}">
                <a16:creationId xmlns:a16="http://schemas.microsoft.com/office/drawing/2014/main" id="{39B71D0A-71FB-4D91-83B3-41C4E6DFF488}"/>
              </a:ext>
            </a:extLst>
          </p:cNvPr>
          <p:cNvSpPr txBox="1"/>
          <p:nvPr/>
        </p:nvSpPr>
        <p:spPr>
          <a:xfrm>
            <a:off x="405904" y="4343400"/>
            <a:ext cx="1021433" cy="830997"/>
          </a:xfrm>
          <a:prstGeom prst="rect">
            <a:avLst/>
          </a:prstGeom>
          <a:noFill/>
        </p:spPr>
        <p:txBody>
          <a:bodyPr wrap="none" rtlCol="0">
            <a:spAutoFit/>
          </a:bodyPr>
          <a:lstStyle/>
          <a:p>
            <a:pPr algn="ctr"/>
            <a:r>
              <a:rPr lang="en-US" dirty="0"/>
              <a:t>Kernel</a:t>
            </a:r>
            <a:br>
              <a:rPr lang="en-US" dirty="0"/>
            </a:br>
            <a:r>
              <a:rPr lang="en-US" dirty="0"/>
              <a:t>Space</a:t>
            </a:r>
          </a:p>
        </p:txBody>
      </p:sp>
      <p:sp>
        <p:nvSpPr>
          <p:cNvPr id="17" name="Rectangle 16">
            <a:extLst>
              <a:ext uri="{FF2B5EF4-FFF2-40B4-BE49-F238E27FC236}">
                <a16:creationId xmlns:a16="http://schemas.microsoft.com/office/drawing/2014/main" id="{AD39D821-D454-4DD4-B4B8-994F6AEBC710}"/>
              </a:ext>
            </a:extLst>
          </p:cNvPr>
          <p:cNvSpPr/>
          <p:nvPr/>
        </p:nvSpPr>
        <p:spPr bwMode="auto">
          <a:xfrm>
            <a:off x="2041358" y="4447888"/>
            <a:ext cx="1676400" cy="526197"/>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charset="0"/>
              </a:rPr>
              <a:t>TCP/UDP</a:t>
            </a:r>
          </a:p>
        </p:txBody>
      </p:sp>
      <p:sp>
        <p:nvSpPr>
          <p:cNvPr id="18" name="Rectangle 17">
            <a:extLst>
              <a:ext uri="{FF2B5EF4-FFF2-40B4-BE49-F238E27FC236}">
                <a16:creationId xmlns:a16="http://schemas.microsoft.com/office/drawing/2014/main" id="{CA7CFAB5-9885-41C2-BEA1-06B9818B6882}"/>
              </a:ext>
            </a:extLst>
          </p:cNvPr>
          <p:cNvSpPr/>
          <p:nvPr/>
        </p:nvSpPr>
        <p:spPr bwMode="auto">
          <a:xfrm>
            <a:off x="2057400" y="4953000"/>
            <a:ext cx="1676400" cy="526197"/>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solidFill>
                  <a:schemeClr val="bg1"/>
                </a:solidFill>
                <a:effectLst/>
                <a:latin typeface="Times New Roman" charset="0"/>
              </a:rPr>
              <a:t>IP</a:t>
            </a:r>
          </a:p>
        </p:txBody>
      </p:sp>
      <p:sp>
        <p:nvSpPr>
          <p:cNvPr id="19" name="Rectangle 18">
            <a:extLst>
              <a:ext uri="{FF2B5EF4-FFF2-40B4-BE49-F238E27FC236}">
                <a16:creationId xmlns:a16="http://schemas.microsoft.com/office/drawing/2014/main" id="{DF7CCCC0-F18F-47B5-92DF-AED959B93217}"/>
              </a:ext>
            </a:extLst>
          </p:cNvPr>
          <p:cNvSpPr/>
          <p:nvPr/>
        </p:nvSpPr>
        <p:spPr bwMode="auto">
          <a:xfrm>
            <a:off x="3886200" y="4976030"/>
            <a:ext cx="533400" cy="58657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bg1"/>
                </a:solidFill>
                <a:effectLst/>
                <a:latin typeface="Times New Roman" charset="0"/>
              </a:rPr>
              <a:t>intf</a:t>
            </a:r>
            <a:endParaRPr kumimoji="0" lang="en-US" sz="2400" b="0" i="0" u="none" strike="noStrike" cap="none" normalizeH="0" baseline="0" dirty="0">
              <a:ln>
                <a:noFill/>
              </a:ln>
              <a:solidFill>
                <a:schemeClr val="bg1"/>
              </a:solidFill>
              <a:effectLst/>
              <a:latin typeface="Times New Roman" charset="0"/>
            </a:endParaRPr>
          </a:p>
        </p:txBody>
      </p:sp>
      <p:sp>
        <p:nvSpPr>
          <p:cNvPr id="20" name="Speech Bubble: Rectangle 19">
            <a:extLst>
              <a:ext uri="{FF2B5EF4-FFF2-40B4-BE49-F238E27FC236}">
                <a16:creationId xmlns:a16="http://schemas.microsoft.com/office/drawing/2014/main" id="{FDC45E0D-13E1-4E65-A059-A588908C5105}"/>
              </a:ext>
            </a:extLst>
          </p:cNvPr>
          <p:cNvSpPr/>
          <p:nvPr/>
        </p:nvSpPr>
        <p:spPr bwMode="auto">
          <a:xfrm>
            <a:off x="6019800" y="3333565"/>
            <a:ext cx="1981200" cy="939282"/>
          </a:xfrm>
          <a:prstGeom prst="wedgeRectCallout">
            <a:avLst>
              <a:gd name="adj1" fmla="val -198769"/>
              <a:gd name="adj2" fmla="val 3889"/>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a:latin typeface="Times New Roman" charset="0"/>
              </a:rPr>
              <a:t>System</a:t>
            </a:r>
            <a:br>
              <a:rPr lang="en-US" sz="2800" dirty="0">
                <a:latin typeface="Times New Roman" charset="0"/>
              </a:rPr>
            </a:br>
            <a:r>
              <a:rPr lang="en-US" sz="2800" dirty="0">
                <a:latin typeface="Times New Roman" charset="0"/>
              </a:rPr>
              <a:t>Calls</a:t>
            </a:r>
            <a:endParaRPr kumimoji="0" lang="en-US" sz="2800" b="0" i="0" u="none" strike="noStrike" cap="none" normalizeH="0" baseline="0" dirty="0">
              <a:ln>
                <a:noFill/>
              </a:ln>
              <a:solidFill>
                <a:schemeClr val="tx1"/>
              </a:solidFill>
              <a:effectLst/>
              <a:latin typeface="Times New Roman" charset="0"/>
            </a:endParaRPr>
          </a:p>
        </p:txBody>
      </p:sp>
      <p:sp>
        <p:nvSpPr>
          <p:cNvPr id="21" name="Oval 20">
            <a:extLst>
              <a:ext uri="{FF2B5EF4-FFF2-40B4-BE49-F238E27FC236}">
                <a16:creationId xmlns:a16="http://schemas.microsoft.com/office/drawing/2014/main" id="{01BEE653-6FE4-4BB4-9037-B1082E168B63}"/>
              </a:ext>
            </a:extLst>
          </p:cNvPr>
          <p:cNvSpPr/>
          <p:nvPr/>
        </p:nvSpPr>
        <p:spPr bwMode="auto">
          <a:xfrm>
            <a:off x="2514600" y="3657600"/>
            <a:ext cx="228600" cy="221397"/>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3" name="Oval 22">
            <a:extLst>
              <a:ext uri="{FF2B5EF4-FFF2-40B4-BE49-F238E27FC236}">
                <a16:creationId xmlns:a16="http://schemas.microsoft.com/office/drawing/2014/main" id="{23DC8AE1-A9D8-4A11-9B47-35940EB9F67B}"/>
              </a:ext>
            </a:extLst>
          </p:cNvPr>
          <p:cNvSpPr/>
          <p:nvPr/>
        </p:nvSpPr>
        <p:spPr bwMode="auto">
          <a:xfrm>
            <a:off x="2971800" y="3668706"/>
            <a:ext cx="228600" cy="221397"/>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4" name="Speech Bubble: Rectangle 23">
            <a:extLst>
              <a:ext uri="{FF2B5EF4-FFF2-40B4-BE49-F238E27FC236}">
                <a16:creationId xmlns:a16="http://schemas.microsoft.com/office/drawing/2014/main" id="{C176BEC2-E1E4-4F54-979A-8847FC4F8790}"/>
              </a:ext>
            </a:extLst>
          </p:cNvPr>
          <p:cNvSpPr/>
          <p:nvPr/>
        </p:nvSpPr>
        <p:spPr bwMode="auto">
          <a:xfrm>
            <a:off x="6472989" y="4623318"/>
            <a:ext cx="1981200" cy="939282"/>
          </a:xfrm>
          <a:prstGeom prst="wedgeRectCallout">
            <a:avLst>
              <a:gd name="adj1" fmla="val -152008"/>
              <a:gd name="adj2" fmla="val 17979"/>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a:latin typeface="Times New Roman" charset="0"/>
              </a:rPr>
              <a:t>Network</a:t>
            </a:r>
            <a:br>
              <a:rPr lang="en-US" sz="2800" dirty="0">
                <a:latin typeface="Times New Roman" charset="0"/>
              </a:rPr>
            </a:br>
            <a:r>
              <a:rPr lang="en-US" sz="2800" dirty="0">
                <a:latin typeface="Times New Roman" charset="0"/>
              </a:rPr>
              <a:t>Interface</a:t>
            </a:r>
            <a:endParaRPr kumimoji="0" lang="en-US" sz="2800" b="0" i="0" u="none" strike="noStrike" cap="none" normalizeH="0" baseline="0" dirty="0">
              <a:ln>
                <a:noFill/>
              </a:ln>
              <a:solidFill>
                <a:schemeClr val="tx1"/>
              </a:solidFill>
              <a:effectLst/>
              <a:latin typeface="Times New Roman" charset="0"/>
            </a:endParaRPr>
          </a:p>
        </p:txBody>
      </p:sp>
      <p:sp>
        <p:nvSpPr>
          <p:cNvPr id="25" name="Arrow: Down 24">
            <a:extLst>
              <a:ext uri="{FF2B5EF4-FFF2-40B4-BE49-F238E27FC236}">
                <a16:creationId xmlns:a16="http://schemas.microsoft.com/office/drawing/2014/main" id="{2383481B-BC4F-4CD5-B2C6-EEE5EF26ECF2}"/>
              </a:ext>
            </a:extLst>
          </p:cNvPr>
          <p:cNvSpPr/>
          <p:nvPr/>
        </p:nvSpPr>
        <p:spPr bwMode="auto">
          <a:xfrm rot="1772764">
            <a:off x="7429499" y="1351698"/>
            <a:ext cx="533400" cy="725086"/>
          </a:xfrm>
          <a:prstGeom prst="downArrow">
            <a:avLst/>
          </a:prstGeom>
          <a:solidFill>
            <a:srgbClr val="CC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6" name="TextBox 25">
            <a:extLst>
              <a:ext uri="{FF2B5EF4-FFF2-40B4-BE49-F238E27FC236}">
                <a16:creationId xmlns:a16="http://schemas.microsoft.com/office/drawing/2014/main" id="{2B94681E-9B4C-4891-8D14-5BCCD06319A1}"/>
              </a:ext>
            </a:extLst>
          </p:cNvPr>
          <p:cNvSpPr txBox="1"/>
          <p:nvPr/>
        </p:nvSpPr>
        <p:spPr>
          <a:xfrm>
            <a:off x="7459981" y="685800"/>
            <a:ext cx="994208" cy="584775"/>
          </a:xfrm>
          <a:prstGeom prst="rect">
            <a:avLst/>
          </a:prstGeom>
          <a:noFill/>
        </p:spPr>
        <p:txBody>
          <a:bodyPr wrap="square" rtlCol="0">
            <a:spAutoFit/>
          </a:bodyPr>
          <a:lstStyle/>
          <a:p>
            <a:r>
              <a:rPr lang="en-US" sz="3200" dirty="0">
                <a:solidFill>
                  <a:srgbClr val="FF0000"/>
                </a:solidFill>
              </a:rPr>
              <a:t>You</a:t>
            </a:r>
          </a:p>
        </p:txBody>
      </p:sp>
      <p:sp>
        <p:nvSpPr>
          <p:cNvPr id="27" name="Arrow: Down 26">
            <a:extLst>
              <a:ext uri="{FF2B5EF4-FFF2-40B4-BE49-F238E27FC236}">
                <a16:creationId xmlns:a16="http://schemas.microsoft.com/office/drawing/2014/main" id="{EE9BC2B8-E889-43C4-BF12-06A2C4ACA671}"/>
              </a:ext>
            </a:extLst>
          </p:cNvPr>
          <p:cNvSpPr/>
          <p:nvPr/>
        </p:nvSpPr>
        <p:spPr bwMode="auto">
          <a:xfrm rot="19757966">
            <a:off x="1808076" y="1759952"/>
            <a:ext cx="533400" cy="725086"/>
          </a:xfrm>
          <a:prstGeom prst="downArrow">
            <a:avLst/>
          </a:prstGeom>
          <a:solidFill>
            <a:srgbClr val="CC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8" name="TextBox 27">
            <a:extLst>
              <a:ext uri="{FF2B5EF4-FFF2-40B4-BE49-F238E27FC236}">
                <a16:creationId xmlns:a16="http://schemas.microsoft.com/office/drawing/2014/main" id="{4E61DFA5-647D-4A06-BD39-3D0DA4209BFB}"/>
              </a:ext>
            </a:extLst>
          </p:cNvPr>
          <p:cNvSpPr txBox="1"/>
          <p:nvPr/>
        </p:nvSpPr>
        <p:spPr>
          <a:xfrm>
            <a:off x="1023087" y="1300990"/>
            <a:ext cx="994208" cy="584775"/>
          </a:xfrm>
          <a:prstGeom prst="rect">
            <a:avLst/>
          </a:prstGeom>
          <a:noFill/>
        </p:spPr>
        <p:txBody>
          <a:bodyPr wrap="square" rtlCol="0">
            <a:spAutoFit/>
          </a:bodyPr>
          <a:lstStyle/>
          <a:p>
            <a:r>
              <a:rPr lang="en-US" sz="3200" dirty="0">
                <a:solidFill>
                  <a:srgbClr val="FF0000"/>
                </a:solidFill>
              </a:rPr>
              <a:t>You</a:t>
            </a:r>
          </a:p>
        </p:txBody>
      </p:sp>
    </p:spTree>
    <p:extLst>
      <p:ext uri="{BB962C8B-B14F-4D97-AF65-F5344CB8AC3E}">
        <p14:creationId xmlns:p14="http://schemas.microsoft.com/office/powerpoint/2010/main" val="2550577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7F6B-5972-40B5-B65E-9C8CA1132BBE}"/>
              </a:ext>
            </a:extLst>
          </p:cNvPr>
          <p:cNvSpPr>
            <a:spLocks noGrp="1"/>
          </p:cNvSpPr>
          <p:nvPr>
            <p:ph type="title"/>
          </p:nvPr>
        </p:nvSpPr>
        <p:spPr/>
        <p:txBody>
          <a:bodyPr/>
          <a:lstStyle/>
          <a:p>
            <a:r>
              <a:rPr lang="en-US" dirty="0"/>
              <a:t>Socket</a:t>
            </a:r>
            <a:r>
              <a:rPr lang="en-US" baseline="0" dirty="0"/>
              <a:t>s</a:t>
            </a:r>
            <a:endParaRPr lang="en-US" dirty="0"/>
          </a:p>
        </p:txBody>
      </p:sp>
      <p:sp>
        <p:nvSpPr>
          <p:cNvPr id="3" name="Content Placeholder 2">
            <a:extLst>
              <a:ext uri="{FF2B5EF4-FFF2-40B4-BE49-F238E27FC236}">
                <a16:creationId xmlns:a16="http://schemas.microsoft.com/office/drawing/2014/main" id="{84F0D8A7-D9DC-4C12-8631-E632A529DB50}"/>
              </a:ext>
            </a:extLst>
          </p:cNvPr>
          <p:cNvSpPr>
            <a:spLocks noGrp="1"/>
          </p:cNvSpPr>
          <p:nvPr>
            <p:ph idx="1"/>
          </p:nvPr>
        </p:nvSpPr>
        <p:spPr>
          <a:xfrm>
            <a:off x="685800" y="1905000"/>
            <a:ext cx="7772400" cy="4114800"/>
          </a:xfrm>
        </p:spPr>
        <p:txBody>
          <a:bodyPr/>
          <a:lstStyle/>
          <a:p>
            <a:pPr marL="0" indent="0" algn="ctr">
              <a:buNone/>
            </a:pPr>
            <a:endParaRPr lang="en-US" dirty="0"/>
          </a:p>
        </p:txBody>
      </p:sp>
      <p:sp>
        <p:nvSpPr>
          <p:cNvPr id="4" name="Slide Number Placeholder 3">
            <a:extLst>
              <a:ext uri="{FF2B5EF4-FFF2-40B4-BE49-F238E27FC236}">
                <a16:creationId xmlns:a16="http://schemas.microsoft.com/office/drawing/2014/main" id="{3AB1A576-D01E-44FA-BEC8-94974E1C5E65}"/>
              </a:ext>
            </a:extLst>
          </p:cNvPr>
          <p:cNvSpPr>
            <a:spLocks noGrp="1"/>
          </p:cNvSpPr>
          <p:nvPr>
            <p:ph type="sldNum" sz="quarter" idx="11"/>
          </p:nvPr>
        </p:nvSpPr>
        <p:spPr/>
        <p:txBody>
          <a:bodyPr/>
          <a:lstStyle/>
          <a:p>
            <a:pPr>
              <a:defRPr/>
            </a:pPr>
            <a:fld id="{9E4BA2D5-3EC9-4589-BEFD-9D6ECD7D4D74}" type="slidenum">
              <a:rPr lang="en-US" altLang="en-US" smtClean="0"/>
              <a:pPr>
                <a:defRPr/>
              </a:pPr>
              <a:t>17</a:t>
            </a:fld>
            <a:endParaRPr lang="en-US" altLang="en-US"/>
          </a:p>
        </p:txBody>
      </p:sp>
      <p:sp>
        <p:nvSpPr>
          <p:cNvPr id="5" name="Footer Placeholder 4">
            <a:extLst>
              <a:ext uri="{FF2B5EF4-FFF2-40B4-BE49-F238E27FC236}">
                <a16:creationId xmlns:a16="http://schemas.microsoft.com/office/drawing/2014/main" id="{CBAB4557-1463-4560-82D5-0849D08836A6}"/>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
        <p:nvSpPr>
          <p:cNvPr id="7" name="Rectangle 6">
            <a:extLst>
              <a:ext uri="{FF2B5EF4-FFF2-40B4-BE49-F238E27FC236}">
                <a16:creationId xmlns:a16="http://schemas.microsoft.com/office/drawing/2014/main" id="{B9CC45F5-8E2D-4061-9902-5282B69AA1F3}"/>
              </a:ext>
            </a:extLst>
          </p:cNvPr>
          <p:cNvSpPr/>
          <p:nvPr/>
        </p:nvSpPr>
        <p:spPr bwMode="auto">
          <a:xfrm>
            <a:off x="1888958" y="2590800"/>
            <a:ext cx="1981200" cy="60960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charset="0"/>
              </a:rPr>
              <a:t>Application</a:t>
            </a:r>
          </a:p>
        </p:txBody>
      </p:sp>
      <p:sp>
        <p:nvSpPr>
          <p:cNvPr id="8" name="Rectangle 7">
            <a:extLst>
              <a:ext uri="{FF2B5EF4-FFF2-40B4-BE49-F238E27FC236}">
                <a16:creationId xmlns:a16="http://schemas.microsoft.com/office/drawing/2014/main" id="{8260D8BC-1C58-4C1A-966F-2A3B195BC51B}"/>
              </a:ext>
            </a:extLst>
          </p:cNvPr>
          <p:cNvSpPr/>
          <p:nvPr/>
        </p:nvSpPr>
        <p:spPr bwMode="auto">
          <a:xfrm>
            <a:off x="1905000" y="3200400"/>
            <a:ext cx="1981200" cy="609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a:latin typeface="Times New Roman" charset="0"/>
              </a:rPr>
              <a:t>Library</a:t>
            </a:r>
            <a:endParaRPr kumimoji="0" lang="en-US" sz="2800" b="0" i="0" u="none" strike="noStrike" cap="none" normalizeH="0" baseline="0" dirty="0">
              <a:ln>
                <a:noFill/>
              </a:ln>
              <a:solidFill>
                <a:schemeClr val="tx1"/>
              </a:solidFill>
              <a:effectLst/>
              <a:latin typeface="Times New Roman" charset="0"/>
            </a:endParaRPr>
          </a:p>
        </p:txBody>
      </p:sp>
      <p:sp>
        <p:nvSpPr>
          <p:cNvPr id="9" name="Left Brace 8">
            <a:extLst>
              <a:ext uri="{FF2B5EF4-FFF2-40B4-BE49-F238E27FC236}">
                <a16:creationId xmlns:a16="http://schemas.microsoft.com/office/drawing/2014/main" id="{BD830840-C41F-4DE1-87CC-CD32F91436AF}"/>
              </a:ext>
            </a:extLst>
          </p:cNvPr>
          <p:cNvSpPr/>
          <p:nvPr/>
        </p:nvSpPr>
        <p:spPr bwMode="auto">
          <a:xfrm>
            <a:off x="1447800" y="2590800"/>
            <a:ext cx="304800" cy="1219200"/>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0" name="TextBox 9">
            <a:extLst>
              <a:ext uri="{FF2B5EF4-FFF2-40B4-BE49-F238E27FC236}">
                <a16:creationId xmlns:a16="http://schemas.microsoft.com/office/drawing/2014/main" id="{B303E364-63F7-4F40-8AAB-9DD27457DB93}"/>
              </a:ext>
            </a:extLst>
          </p:cNvPr>
          <p:cNvSpPr txBox="1"/>
          <p:nvPr/>
        </p:nvSpPr>
        <p:spPr>
          <a:xfrm>
            <a:off x="457200" y="2826603"/>
            <a:ext cx="918841" cy="830997"/>
          </a:xfrm>
          <a:prstGeom prst="rect">
            <a:avLst/>
          </a:prstGeom>
          <a:noFill/>
        </p:spPr>
        <p:txBody>
          <a:bodyPr wrap="none" rtlCol="0">
            <a:spAutoFit/>
          </a:bodyPr>
          <a:lstStyle/>
          <a:p>
            <a:pPr algn="ctr"/>
            <a:r>
              <a:rPr lang="en-US" dirty="0"/>
              <a:t>User</a:t>
            </a:r>
            <a:br>
              <a:rPr lang="en-US" dirty="0"/>
            </a:br>
            <a:r>
              <a:rPr lang="en-US" dirty="0"/>
              <a:t>Space</a:t>
            </a:r>
          </a:p>
        </p:txBody>
      </p:sp>
      <p:sp>
        <p:nvSpPr>
          <p:cNvPr id="11" name="Oval 10">
            <a:extLst>
              <a:ext uri="{FF2B5EF4-FFF2-40B4-BE49-F238E27FC236}">
                <a16:creationId xmlns:a16="http://schemas.microsoft.com/office/drawing/2014/main" id="{C8D2FDDD-EFEE-495E-AFC0-2D3349254921}"/>
              </a:ext>
            </a:extLst>
          </p:cNvPr>
          <p:cNvSpPr/>
          <p:nvPr/>
        </p:nvSpPr>
        <p:spPr bwMode="auto">
          <a:xfrm>
            <a:off x="2781300" y="3112168"/>
            <a:ext cx="228600" cy="221397"/>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2" name="Speech Bubble: Rectangle 11">
            <a:extLst>
              <a:ext uri="{FF2B5EF4-FFF2-40B4-BE49-F238E27FC236}">
                <a16:creationId xmlns:a16="http://schemas.microsoft.com/office/drawing/2014/main" id="{73AA3001-9C6D-46A0-83DC-FA7391DDEAE2}"/>
              </a:ext>
            </a:extLst>
          </p:cNvPr>
          <p:cNvSpPr/>
          <p:nvPr/>
        </p:nvSpPr>
        <p:spPr bwMode="auto">
          <a:xfrm>
            <a:off x="5410200" y="2630086"/>
            <a:ext cx="2590800" cy="1396482"/>
          </a:xfrm>
          <a:prstGeom prst="wedgeRectCallout">
            <a:avLst>
              <a:gd name="adj1" fmla="val -143021"/>
              <a:gd name="adj2" fmla="val -6330"/>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charset="0"/>
              </a:rPr>
              <a:t>Port Number</a:t>
            </a:r>
          </a:p>
          <a:p>
            <a:pPr marL="0" marR="0" indent="0" algn="ctr" defTabSz="914400" rtl="0" eaLnBrk="0" fontAlgn="base" latinLnBrk="0" hangingPunct="0">
              <a:lnSpc>
                <a:spcPct val="100000"/>
              </a:lnSpc>
              <a:spcBef>
                <a:spcPct val="0"/>
              </a:spcBef>
              <a:spcAft>
                <a:spcPct val="0"/>
              </a:spcAft>
              <a:buClrTx/>
              <a:buSzTx/>
              <a:buFontTx/>
              <a:buNone/>
              <a:tabLst/>
            </a:pPr>
            <a:r>
              <a:rPr lang="en-US" sz="2800" dirty="0">
                <a:latin typeface="Times New Roman" charset="0"/>
              </a:rPr>
              <a:t>(Process within the host)</a:t>
            </a:r>
            <a:endParaRPr kumimoji="0" lang="en-US" sz="2800" b="0" i="0" u="none" strike="noStrike" cap="none" normalizeH="0" baseline="0" dirty="0">
              <a:ln>
                <a:noFill/>
              </a:ln>
              <a:solidFill>
                <a:schemeClr val="tx1"/>
              </a:solidFill>
              <a:effectLst/>
              <a:latin typeface="Times New Roman" charset="0"/>
            </a:endParaRPr>
          </a:p>
        </p:txBody>
      </p:sp>
      <p:sp>
        <p:nvSpPr>
          <p:cNvPr id="13" name="Rectangle 12">
            <a:extLst>
              <a:ext uri="{FF2B5EF4-FFF2-40B4-BE49-F238E27FC236}">
                <a16:creationId xmlns:a16="http://schemas.microsoft.com/office/drawing/2014/main" id="{F5BDA2BF-8E2B-4B78-82E7-8B8998BB03AD}"/>
              </a:ext>
            </a:extLst>
          </p:cNvPr>
          <p:cNvSpPr/>
          <p:nvPr/>
        </p:nvSpPr>
        <p:spPr bwMode="auto">
          <a:xfrm>
            <a:off x="1905000" y="3810000"/>
            <a:ext cx="1965158" cy="19812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4" name="TextBox 13">
            <a:extLst>
              <a:ext uri="{FF2B5EF4-FFF2-40B4-BE49-F238E27FC236}">
                <a16:creationId xmlns:a16="http://schemas.microsoft.com/office/drawing/2014/main" id="{3AFFD5EA-D412-4ECF-99DE-8DC01699E2FB}"/>
              </a:ext>
            </a:extLst>
          </p:cNvPr>
          <p:cNvSpPr txBox="1"/>
          <p:nvPr/>
        </p:nvSpPr>
        <p:spPr>
          <a:xfrm>
            <a:off x="1888958" y="3846095"/>
            <a:ext cx="1160895" cy="523220"/>
          </a:xfrm>
          <a:prstGeom prst="rect">
            <a:avLst/>
          </a:prstGeom>
          <a:noFill/>
        </p:spPr>
        <p:txBody>
          <a:bodyPr wrap="none" rtlCol="0">
            <a:spAutoFit/>
          </a:bodyPr>
          <a:lstStyle/>
          <a:p>
            <a:r>
              <a:rPr lang="en-US" sz="2800" dirty="0"/>
              <a:t>Kernel</a:t>
            </a:r>
          </a:p>
        </p:txBody>
      </p:sp>
      <p:sp>
        <p:nvSpPr>
          <p:cNvPr id="15" name="Left Brace 14">
            <a:extLst>
              <a:ext uri="{FF2B5EF4-FFF2-40B4-BE49-F238E27FC236}">
                <a16:creationId xmlns:a16="http://schemas.microsoft.com/office/drawing/2014/main" id="{C2A41904-5E80-49EE-B010-649A341CB778}"/>
              </a:ext>
            </a:extLst>
          </p:cNvPr>
          <p:cNvSpPr/>
          <p:nvPr/>
        </p:nvSpPr>
        <p:spPr bwMode="auto">
          <a:xfrm>
            <a:off x="1447800" y="3810000"/>
            <a:ext cx="425116" cy="1981200"/>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6" name="TextBox 15">
            <a:extLst>
              <a:ext uri="{FF2B5EF4-FFF2-40B4-BE49-F238E27FC236}">
                <a16:creationId xmlns:a16="http://schemas.microsoft.com/office/drawing/2014/main" id="{39B71D0A-71FB-4D91-83B3-41C4E6DFF488}"/>
              </a:ext>
            </a:extLst>
          </p:cNvPr>
          <p:cNvSpPr txBox="1"/>
          <p:nvPr/>
        </p:nvSpPr>
        <p:spPr>
          <a:xfrm>
            <a:off x="405904" y="4343400"/>
            <a:ext cx="1021433" cy="830997"/>
          </a:xfrm>
          <a:prstGeom prst="rect">
            <a:avLst/>
          </a:prstGeom>
          <a:noFill/>
        </p:spPr>
        <p:txBody>
          <a:bodyPr wrap="none" rtlCol="0">
            <a:spAutoFit/>
          </a:bodyPr>
          <a:lstStyle/>
          <a:p>
            <a:pPr algn="ctr"/>
            <a:r>
              <a:rPr lang="en-US" dirty="0"/>
              <a:t>Kernel</a:t>
            </a:r>
            <a:br>
              <a:rPr lang="en-US" dirty="0"/>
            </a:br>
            <a:r>
              <a:rPr lang="en-US" dirty="0"/>
              <a:t>Space</a:t>
            </a:r>
          </a:p>
        </p:txBody>
      </p:sp>
      <p:sp>
        <p:nvSpPr>
          <p:cNvPr id="17" name="Rectangle 16">
            <a:extLst>
              <a:ext uri="{FF2B5EF4-FFF2-40B4-BE49-F238E27FC236}">
                <a16:creationId xmlns:a16="http://schemas.microsoft.com/office/drawing/2014/main" id="{AD39D821-D454-4DD4-B4B8-994F6AEBC710}"/>
              </a:ext>
            </a:extLst>
          </p:cNvPr>
          <p:cNvSpPr/>
          <p:nvPr/>
        </p:nvSpPr>
        <p:spPr bwMode="auto">
          <a:xfrm>
            <a:off x="2041358" y="4447888"/>
            <a:ext cx="1676400" cy="526197"/>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charset="0"/>
              </a:rPr>
              <a:t>TCP/UDP</a:t>
            </a:r>
          </a:p>
        </p:txBody>
      </p:sp>
      <p:sp>
        <p:nvSpPr>
          <p:cNvPr id="18" name="Rectangle 17">
            <a:extLst>
              <a:ext uri="{FF2B5EF4-FFF2-40B4-BE49-F238E27FC236}">
                <a16:creationId xmlns:a16="http://schemas.microsoft.com/office/drawing/2014/main" id="{CA7CFAB5-9885-41C2-BEA1-06B9818B6882}"/>
              </a:ext>
            </a:extLst>
          </p:cNvPr>
          <p:cNvSpPr/>
          <p:nvPr/>
        </p:nvSpPr>
        <p:spPr bwMode="auto">
          <a:xfrm>
            <a:off x="2057400" y="4953000"/>
            <a:ext cx="1676400" cy="526197"/>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solidFill>
                  <a:schemeClr val="bg1"/>
                </a:solidFill>
                <a:effectLst/>
                <a:latin typeface="Times New Roman" charset="0"/>
              </a:rPr>
              <a:t>IP</a:t>
            </a:r>
          </a:p>
        </p:txBody>
      </p:sp>
      <p:sp>
        <p:nvSpPr>
          <p:cNvPr id="19" name="Rectangle 18">
            <a:extLst>
              <a:ext uri="{FF2B5EF4-FFF2-40B4-BE49-F238E27FC236}">
                <a16:creationId xmlns:a16="http://schemas.microsoft.com/office/drawing/2014/main" id="{DF7CCCC0-F18F-47B5-92DF-AED959B93217}"/>
              </a:ext>
            </a:extLst>
          </p:cNvPr>
          <p:cNvSpPr/>
          <p:nvPr/>
        </p:nvSpPr>
        <p:spPr bwMode="auto">
          <a:xfrm>
            <a:off x="3886200" y="4976030"/>
            <a:ext cx="533400" cy="58657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bg1"/>
                </a:solidFill>
                <a:effectLst/>
                <a:latin typeface="Times New Roman" charset="0"/>
              </a:rPr>
              <a:t>intf</a:t>
            </a:r>
            <a:endParaRPr kumimoji="0" lang="en-US" sz="2400" b="0" i="0" u="none" strike="noStrike" cap="none" normalizeH="0" baseline="0" dirty="0">
              <a:ln>
                <a:noFill/>
              </a:ln>
              <a:solidFill>
                <a:schemeClr val="bg1"/>
              </a:solidFill>
              <a:effectLst/>
              <a:latin typeface="Times New Roman" charset="0"/>
            </a:endParaRPr>
          </a:p>
        </p:txBody>
      </p:sp>
      <p:sp>
        <p:nvSpPr>
          <p:cNvPr id="24" name="Speech Bubble: Rectangle 23">
            <a:extLst>
              <a:ext uri="{FF2B5EF4-FFF2-40B4-BE49-F238E27FC236}">
                <a16:creationId xmlns:a16="http://schemas.microsoft.com/office/drawing/2014/main" id="{C176BEC2-E1E4-4F54-979A-8847FC4F8790}"/>
              </a:ext>
            </a:extLst>
          </p:cNvPr>
          <p:cNvSpPr/>
          <p:nvPr/>
        </p:nvSpPr>
        <p:spPr bwMode="auto">
          <a:xfrm>
            <a:off x="5638800" y="4623318"/>
            <a:ext cx="2815389" cy="1396482"/>
          </a:xfrm>
          <a:prstGeom prst="wedgeRectCallout">
            <a:avLst>
              <a:gd name="adj1" fmla="val -95170"/>
              <a:gd name="adj2" fmla="val 1391"/>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a:latin typeface="Times New Roman" charset="0"/>
              </a:rPr>
              <a:t>IP Address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charset="0"/>
              </a:rPr>
              <a:t>(Interface on</a:t>
            </a:r>
            <a:r>
              <a:rPr kumimoji="0" lang="en-US" sz="2800" b="0" i="0" u="none" strike="noStrike" cap="none" normalizeH="0" dirty="0">
                <a:ln>
                  <a:noFill/>
                </a:ln>
                <a:solidFill>
                  <a:schemeClr val="tx1"/>
                </a:solidFill>
                <a:effectLst/>
                <a:latin typeface="Times New Roman" charset="0"/>
              </a:rPr>
              <a:t> the network)</a:t>
            </a:r>
            <a:endParaRPr kumimoji="0" lang="en-US" sz="2800" b="0" i="0" u="none" strike="noStrike" cap="none" normalizeH="0" baseline="0" dirty="0">
              <a:ln>
                <a:noFill/>
              </a:ln>
              <a:solidFill>
                <a:schemeClr val="tx1"/>
              </a:solidFill>
              <a:effectLst/>
              <a:latin typeface="Times New Roman" charset="0"/>
            </a:endParaRPr>
          </a:p>
        </p:txBody>
      </p:sp>
    </p:spTree>
    <p:extLst>
      <p:ext uri="{BB962C8B-B14F-4D97-AF65-F5344CB8AC3E}">
        <p14:creationId xmlns:p14="http://schemas.microsoft.com/office/powerpoint/2010/main" val="2567873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7F6B-5972-40B5-B65E-9C8CA1132BBE}"/>
              </a:ext>
            </a:extLst>
          </p:cNvPr>
          <p:cNvSpPr>
            <a:spLocks noGrp="1"/>
          </p:cNvSpPr>
          <p:nvPr>
            <p:ph type="title"/>
          </p:nvPr>
        </p:nvSpPr>
        <p:spPr/>
        <p:txBody>
          <a:bodyPr/>
          <a:lstStyle/>
          <a:p>
            <a:r>
              <a:rPr lang="en-US" dirty="0"/>
              <a:t>Socket</a:t>
            </a:r>
            <a:r>
              <a:rPr lang="en-US" baseline="0" dirty="0"/>
              <a:t>s</a:t>
            </a:r>
            <a:endParaRPr lang="en-US" dirty="0"/>
          </a:p>
        </p:txBody>
      </p:sp>
      <p:sp>
        <p:nvSpPr>
          <p:cNvPr id="3" name="Content Placeholder 2">
            <a:extLst>
              <a:ext uri="{FF2B5EF4-FFF2-40B4-BE49-F238E27FC236}">
                <a16:creationId xmlns:a16="http://schemas.microsoft.com/office/drawing/2014/main" id="{84F0D8A7-D9DC-4C12-8631-E632A529DB50}"/>
              </a:ext>
            </a:extLst>
          </p:cNvPr>
          <p:cNvSpPr>
            <a:spLocks noGrp="1"/>
          </p:cNvSpPr>
          <p:nvPr>
            <p:ph idx="1"/>
          </p:nvPr>
        </p:nvSpPr>
        <p:spPr>
          <a:xfrm>
            <a:off x="685800" y="1905000"/>
            <a:ext cx="7772400" cy="4114800"/>
          </a:xfrm>
        </p:spPr>
        <p:txBody>
          <a:bodyPr/>
          <a:lstStyle/>
          <a:p>
            <a:pPr marL="0" indent="0" algn="ctr">
              <a:buNone/>
            </a:pPr>
            <a:endParaRPr lang="en-US" dirty="0"/>
          </a:p>
        </p:txBody>
      </p:sp>
      <p:sp>
        <p:nvSpPr>
          <p:cNvPr id="4" name="Slide Number Placeholder 3">
            <a:extLst>
              <a:ext uri="{FF2B5EF4-FFF2-40B4-BE49-F238E27FC236}">
                <a16:creationId xmlns:a16="http://schemas.microsoft.com/office/drawing/2014/main" id="{3AB1A576-D01E-44FA-BEC8-94974E1C5E65}"/>
              </a:ext>
            </a:extLst>
          </p:cNvPr>
          <p:cNvSpPr>
            <a:spLocks noGrp="1"/>
          </p:cNvSpPr>
          <p:nvPr>
            <p:ph type="sldNum" sz="quarter" idx="11"/>
          </p:nvPr>
        </p:nvSpPr>
        <p:spPr/>
        <p:txBody>
          <a:bodyPr/>
          <a:lstStyle/>
          <a:p>
            <a:pPr>
              <a:defRPr/>
            </a:pPr>
            <a:fld id="{9E4BA2D5-3EC9-4589-BEFD-9D6ECD7D4D74}" type="slidenum">
              <a:rPr lang="en-US" altLang="en-US" smtClean="0"/>
              <a:pPr>
                <a:defRPr/>
              </a:pPr>
              <a:t>18</a:t>
            </a:fld>
            <a:endParaRPr lang="en-US" altLang="en-US"/>
          </a:p>
        </p:txBody>
      </p:sp>
      <p:sp>
        <p:nvSpPr>
          <p:cNvPr id="5" name="Footer Placeholder 4">
            <a:extLst>
              <a:ext uri="{FF2B5EF4-FFF2-40B4-BE49-F238E27FC236}">
                <a16:creationId xmlns:a16="http://schemas.microsoft.com/office/drawing/2014/main" id="{CBAB4557-1463-4560-82D5-0849D08836A6}"/>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
        <p:nvSpPr>
          <p:cNvPr id="7" name="Rectangle 6">
            <a:extLst>
              <a:ext uri="{FF2B5EF4-FFF2-40B4-BE49-F238E27FC236}">
                <a16:creationId xmlns:a16="http://schemas.microsoft.com/office/drawing/2014/main" id="{B9CC45F5-8E2D-4061-9902-5282B69AA1F3}"/>
              </a:ext>
            </a:extLst>
          </p:cNvPr>
          <p:cNvSpPr/>
          <p:nvPr/>
        </p:nvSpPr>
        <p:spPr bwMode="auto">
          <a:xfrm>
            <a:off x="1888958" y="2590800"/>
            <a:ext cx="1981200" cy="60960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charset="0"/>
              </a:rPr>
              <a:t>Application</a:t>
            </a:r>
          </a:p>
        </p:txBody>
      </p:sp>
      <p:sp>
        <p:nvSpPr>
          <p:cNvPr id="8" name="Rectangle 7">
            <a:extLst>
              <a:ext uri="{FF2B5EF4-FFF2-40B4-BE49-F238E27FC236}">
                <a16:creationId xmlns:a16="http://schemas.microsoft.com/office/drawing/2014/main" id="{8260D8BC-1C58-4C1A-966F-2A3B195BC51B}"/>
              </a:ext>
            </a:extLst>
          </p:cNvPr>
          <p:cNvSpPr/>
          <p:nvPr/>
        </p:nvSpPr>
        <p:spPr bwMode="auto">
          <a:xfrm>
            <a:off x="1905000" y="3200400"/>
            <a:ext cx="1981200" cy="609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a:latin typeface="Times New Roman" charset="0"/>
              </a:rPr>
              <a:t>Library</a:t>
            </a:r>
            <a:endParaRPr kumimoji="0" lang="en-US" sz="2800" b="0" i="0" u="none" strike="noStrike" cap="none" normalizeH="0" baseline="0" dirty="0">
              <a:ln>
                <a:noFill/>
              </a:ln>
              <a:solidFill>
                <a:schemeClr val="tx1"/>
              </a:solidFill>
              <a:effectLst/>
              <a:latin typeface="Times New Roman" charset="0"/>
            </a:endParaRPr>
          </a:p>
        </p:txBody>
      </p:sp>
      <p:sp>
        <p:nvSpPr>
          <p:cNvPr id="9" name="Left Brace 8">
            <a:extLst>
              <a:ext uri="{FF2B5EF4-FFF2-40B4-BE49-F238E27FC236}">
                <a16:creationId xmlns:a16="http://schemas.microsoft.com/office/drawing/2014/main" id="{BD830840-C41F-4DE1-87CC-CD32F91436AF}"/>
              </a:ext>
            </a:extLst>
          </p:cNvPr>
          <p:cNvSpPr/>
          <p:nvPr/>
        </p:nvSpPr>
        <p:spPr bwMode="auto">
          <a:xfrm>
            <a:off x="1447800" y="2590800"/>
            <a:ext cx="304800" cy="1219200"/>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0" name="TextBox 9">
            <a:extLst>
              <a:ext uri="{FF2B5EF4-FFF2-40B4-BE49-F238E27FC236}">
                <a16:creationId xmlns:a16="http://schemas.microsoft.com/office/drawing/2014/main" id="{B303E364-63F7-4F40-8AAB-9DD27457DB93}"/>
              </a:ext>
            </a:extLst>
          </p:cNvPr>
          <p:cNvSpPr txBox="1"/>
          <p:nvPr/>
        </p:nvSpPr>
        <p:spPr>
          <a:xfrm>
            <a:off x="457200" y="2826603"/>
            <a:ext cx="918841" cy="830997"/>
          </a:xfrm>
          <a:prstGeom prst="rect">
            <a:avLst/>
          </a:prstGeom>
          <a:noFill/>
        </p:spPr>
        <p:txBody>
          <a:bodyPr wrap="none" rtlCol="0">
            <a:spAutoFit/>
          </a:bodyPr>
          <a:lstStyle/>
          <a:p>
            <a:pPr algn="ctr"/>
            <a:r>
              <a:rPr lang="en-US" dirty="0"/>
              <a:t>User</a:t>
            </a:r>
            <a:br>
              <a:rPr lang="en-US" dirty="0"/>
            </a:br>
            <a:r>
              <a:rPr lang="en-US" dirty="0"/>
              <a:t>Space</a:t>
            </a:r>
          </a:p>
        </p:txBody>
      </p:sp>
      <p:sp>
        <p:nvSpPr>
          <p:cNvPr id="11" name="Oval 10">
            <a:extLst>
              <a:ext uri="{FF2B5EF4-FFF2-40B4-BE49-F238E27FC236}">
                <a16:creationId xmlns:a16="http://schemas.microsoft.com/office/drawing/2014/main" id="{C8D2FDDD-EFEE-495E-AFC0-2D3349254921}"/>
              </a:ext>
            </a:extLst>
          </p:cNvPr>
          <p:cNvSpPr/>
          <p:nvPr/>
        </p:nvSpPr>
        <p:spPr bwMode="auto">
          <a:xfrm>
            <a:off x="2781300" y="3112168"/>
            <a:ext cx="228600" cy="221397"/>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2" name="Speech Bubble: Rectangle 11">
            <a:extLst>
              <a:ext uri="{FF2B5EF4-FFF2-40B4-BE49-F238E27FC236}">
                <a16:creationId xmlns:a16="http://schemas.microsoft.com/office/drawing/2014/main" id="{73AA3001-9C6D-46A0-83DC-FA7391DDEAE2}"/>
              </a:ext>
            </a:extLst>
          </p:cNvPr>
          <p:cNvSpPr/>
          <p:nvPr/>
        </p:nvSpPr>
        <p:spPr bwMode="auto">
          <a:xfrm>
            <a:off x="5273844" y="2954121"/>
            <a:ext cx="2955755" cy="1846479"/>
          </a:xfrm>
          <a:prstGeom prst="wedgeRectCallout">
            <a:avLst>
              <a:gd name="adj1" fmla="val -113265"/>
              <a:gd name="adj2" fmla="val -18270"/>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charset="0"/>
              </a:rPr>
              <a:t>GNU C Library</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a:ln>
                  <a:noFill/>
                </a:ln>
                <a:solidFill>
                  <a:schemeClr val="tx1"/>
                </a:solidFill>
                <a:effectLst/>
                <a:latin typeface="Times New Roman" charset="0"/>
              </a:rPr>
              <a:t>glibc</a:t>
            </a:r>
            <a:br>
              <a:rPr kumimoji="0" lang="en-US" sz="2800" b="0" i="0" u="none" strike="noStrike" cap="none" normalizeH="0" baseline="0" dirty="0">
                <a:ln>
                  <a:noFill/>
                </a:ln>
                <a:solidFill>
                  <a:schemeClr val="tx1"/>
                </a:solidFill>
                <a:effectLst/>
                <a:latin typeface="Times New Roman" charset="0"/>
              </a:rPr>
            </a:br>
            <a:r>
              <a:rPr kumimoji="0" lang="en-US" sz="2800" b="0" i="0" u="none" strike="noStrike" cap="none" normalizeH="0" baseline="0" dirty="0">
                <a:ln>
                  <a:noFill/>
                </a:ln>
                <a:solidFill>
                  <a:schemeClr val="tx1"/>
                </a:solidFill>
                <a:effectLst/>
                <a:latin typeface="Times New Roman" charset="0"/>
              </a:rPr>
              <a:t>Reference Manual: ~1200</a:t>
            </a:r>
            <a:r>
              <a:rPr kumimoji="0" lang="en-US" sz="2800" b="0" i="0" u="none" strike="noStrike" cap="none" normalizeH="0" dirty="0">
                <a:ln>
                  <a:noFill/>
                </a:ln>
                <a:solidFill>
                  <a:schemeClr val="tx1"/>
                </a:solidFill>
                <a:effectLst/>
                <a:latin typeface="Times New Roman" charset="0"/>
              </a:rPr>
              <a:t> pages</a:t>
            </a:r>
            <a:endParaRPr kumimoji="0" lang="en-US" sz="2800" b="0" i="0" u="none" strike="noStrike" cap="none" normalizeH="0" baseline="0" dirty="0">
              <a:ln>
                <a:noFill/>
              </a:ln>
              <a:solidFill>
                <a:schemeClr val="tx1"/>
              </a:solidFill>
              <a:effectLst/>
              <a:latin typeface="Times New Roman" charset="0"/>
            </a:endParaRPr>
          </a:p>
        </p:txBody>
      </p:sp>
      <p:sp>
        <p:nvSpPr>
          <p:cNvPr id="13" name="Rectangle 12">
            <a:extLst>
              <a:ext uri="{FF2B5EF4-FFF2-40B4-BE49-F238E27FC236}">
                <a16:creationId xmlns:a16="http://schemas.microsoft.com/office/drawing/2014/main" id="{F5BDA2BF-8E2B-4B78-82E7-8B8998BB03AD}"/>
              </a:ext>
            </a:extLst>
          </p:cNvPr>
          <p:cNvSpPr/>
          <p:nvPr/>
        </p:nvSpPr>
        <p:spPr bwMode="auto">
          <a:xfrm>
            <a:off x="1905000" y="3810000"/>
            <a:ext cx="1965158" cy="19812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4" name="TextBox 13">
            <a:extLst>
              <a:ext uri="{FF2B5EF4-FFF2-40B4-BE49-F238E27FC236}">
                <a16:creationId xmlns:a16="http://schemas.microsoft.com/office/drawing/2014/main" id="{3AFFD5EA-D412-4ECF-99DE-8DC01699E2FB}"/>
              </a:ext>
            </a:extLst>
          </p:cNvPr>
          <p:cNvSpPr txBox="1"/>
          <p:nvPr/>
        </p:nvSpPr>
        <p:spPr>
          <a:xfrm>
            <a:off x="1888958" y="3846095"/>
            <a:ext cx="1160895" cy="523220"/>
          </a:xfrm>
          <a:prstGeom prst="rect">
            <a:avLst/>
          </a:prstGeom>
          <a:noFill/>
        </p:spPr>
        <p:txBody>
          <a:bodyPr wrap="none" rtlCol="0">
            <a:spAutoFit/>
          </a:bodyPr>
          <a:lstStyle/>
          <a:p>
            <a:r>
              <a:rPr lang="en-US" sz="2800" dirty="0"/>
              <a:t>Kernel</a:t>
            </a:r>
          </a:p>
        </p:txBody>
      </p:sp>
      <p:sp>
        <p:nvSpPr>
          <p:cNvPr id="15" name="Left Brace 14">
            <a:extLst>
              <a:ext uri="{FF2B5EF4-FFF2-40B4-BE49-F238E27FC236}">
                <a16:creationId xmlns:a16="http://schemas.microsoft.com/office/drawing/2014/main" id="{C2A41904-5E80-49EE-B010-649A341CB778}"/>
              </a:ext>
            </a:extLst>
          </p:cNvPr>
          <p:cNvSpPr/>
          <p:nvPr/>
        </p:nvSpPr>
        <p:spPr bwMode="auto">
          <a:xfrm>
            <a:off x="1447800" y="3810000"/>
            <a:ext cx="425116" cy="1981200"/>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6" name="TextBox 15">
            <a:extLst>
              <a:ext uri="{FF2B5EF4-FFF2-40B4-BE49-F238E27FC236}">
                <a16:creationId xmlns:a16="http://schemas.microsoft.com/office/drawing/2014/main" id="{39B71D0A-71FB-4D91-83B3-41C4E6DFF488}"/>
              </a:ext>
            </a:extLst>
          </p:cNvPr>
          <p:cNvSpPr txBox="1"/>
          <p:nvPr/>
        </p:nvSpPr>
        <p:spPr>
          <a:xfrm>
            <a:off x="405904" y="4343400"/>
            <a:ext cx="1021433" cy="830997"/>
          </a:xfrm>
          <a:prstGeom prst="rect">
            <a:avLst/>
          </a:prstGeom>
          <a:noFill/>
        </p:spPr>
        <p:txBody>
          <a:bodyPr wrap="none" rtlCol="0">
            <a:spAutoFit/>
          </a:bodyPr>
          <a:lstStyle/>
          <a:p>
            <a:pPr algn="ctr"/>
            <a:r>
              <a:rPr lang="en-US" dirty="0"/>
              <a:t>Kernel</a:t>
            </a:r>
            <a:br>
              <a:rPr lang="en-US" dirty="0"/>
            </a:br>
            <a:r>
              <a:rPr lang="en-US" dirty="0"/>
              <a:t>Space</a:t>
            </a:r>
          </a:p>
        </p:txBody>
      </p:sp>
      <p:sp>
        <p:nvSpPr>
          <p:cNvPr id="17" name="Rectangle 16">
            <a:extLst>
              <a:ext uri="{FF2B5EF4-FFF2-40B4-BE49-F238E27FC236}">
                <a16:creationId xmlns:a16="http://schemas.microsoft.com/office/drawing/2014/main" id="{AD39D821-D454-4DD4-B4B8-994F6AEBC710}"/>
              </a:ext>
            </a:extLst>
          </p:cNvPr>
          <p:cNvSpPr/>
          <p:nvPr/>
        </p:nvSpPr>
        <p:spPr bwMode="auto">
          <a:xfrm>
            <a:off x="2041358" y="4447888"/>
            <a:ext cx="1676400" cy="526197"/>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charset="0"/>
              </a:rPr>
              <a:t>TCP/UDP</a:t>
            </a:r>
          </a:p>
        </p:txBody>
      </p:sp>
      <p:sp>
        <p:nvSpPr>
          <p:cNvPr id="18" name="Rectangle 17">
            <a:extLst>
              <a:ext uri="{FF2B5EF4-FFF2-40B4-BE49-F238E27FC236}">
                <a16:creationId xmlns:a16="http://schemas.microsoft.com/office/drawing/2014/main" id="{CA7CFAB5-9885-41C2-BEA1-06B9818B6882}"/>
              </a:ext>
            </a:extLst>
          </p:cNvPr>
          <p:cNvSpPr/>
          <p:nvPr/>
        </p:nvSpPr>
        <p:spPr bwMode="auto">
          <a:xfrm>
            <a:off x="2057400" y="4953000"/>
            <a:ext cx="1676400" cy="526197"/>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solidFill>
                  <a:schemeClr val="bg1"/>
                </a:solidFill>
                <a:effectLst/>
                <a:latin typeface="Times New Roman" charset="0"/>
              </a:rPr>
              <a:t>IP</a:t>
            </a:r>
          </a:p>
        </p:txBody>
      </p:sp>
      <p:sp>
        <p:nvSpPr>
          <p:cNvPr id="19" name="Rectangle 18">
            <a:extLst>
              <a:ext uri="{FF2B5EF4-FFF2-40B4-BE49-F238E27FC236}">
                <a16:creationId xmlns:a16="http://schemas.microsoft.com/office/drawing/2014/main" id="{DF7CCCC0-F18F-47B5-92DF-AED959B93217}"/>
              </a:ext>
            </a:extLst>
          </p:cNvPr>
          <p:cNvSpPr/>
          <p:nvPr/>
        </p:nvSpPr>
        <p:spPr bwMode="auto">
          <a:xfrm>
            <a:off x="3886200" y="4976030"/>
            <a:ext cx="533400" cy="58657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bg1"/>
                </a:solidFill>
                <a:effectLst/>
                <a:latin typeface="Times New Roman" charset="0"/>
              </a:rPr>
              <a:t>intf</a:t>
            </a:r>
            <a:endParaRPr kumimoji="0" lang="en-US" sz="2400" b="0" i="0" u="none" strike="noStrike" cap="none" normalizeH="0" baseline="0" dirty="0">
              <a:ln>
                <a:noFill/>
              </a:ln>
              <a:solidFill>
                <a:schemeClr val="bg1"/>
              </a:solidFill>
              <a:effectLst/>
              <a:latin typeface="Times New Roman" charset="0"/>
            </a:endParaRPr>
          </a:p>
        </p:txBody>
      </p:sp>
    </p:spTree>
    <p:extLst>
      <p:ext uri="{BB962C8B-B14F-4D97-AF65-F5344CB8AC3E}">
        <p14:creationId xmlns:p14="http://schemas.microsoft.com/office/powerpoint/2010/main" val="461307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7F6B-5972-40B5-B65E-9C8CA1132BBE}"/>
              </a:ext>
            </a:extLst>
          </p:cNvPr>
          <p:cNvSpPr>
            <a:spLocks noGrp="1"/>
          </p:cNvSpPr>
          <p:nvPr>
            <p:ph type="title"/>
          </p:nvPr>
        </p:nvSpPr>
        <p:spPr/>
        <p:txBody>
          <a:bodyPr/>
          <a:lstStyle/>
          <a:p>
            <a:r>
              <a:rPr lang="en-US" dirty="0"/>
              <a:t>Socket</a:t>
            </a:r>
            <a:r>
              <a:rPr lang="en-US" baseline="0" dirty="0"/>
              <a:t>s</a:t>
            </a:r>
            <a:endParaRPr lang="en-US" dirty="0"/>
          </a:p>
        </p:txBody>
      </p:sp>
      <p:sp>
        <p:nvSpPr>
          <p:cNvPr id="3" name="Content Placeholder 2">
            <a:extLst>
              <a:ext uri="{FF2B5EF4-FFF2-40B4-BE49-F238E27FC236}">
                <a16:creationId xmlns:a16="http://schemas.microsoft.com/office/drawing/2014/main" id="{84F0D8A7-D9DC-4C12-8631-E632A529DB50}"/>
              </a:ext>
            </a:extLst>
          </p:cNvPr>
          <p:cNvSpPr>
            <a:spLocks noGrp="1"/>
          </p:cNvSpPr>
          <p:nvPr>
            <p:ph idx="1"/>
          </p:nvPr>
        </p:nvSpPr>
        <p:spPr>
          <a:xfrm>
            <a:off x="685800" y="1905000"/>
            <a:ext cx="7772400" cy="4114800"/>
          </a:xfrm>
        </p:spPr>
        <p:txBody>
          <a:bodyPr/>
          <a:lstStyle/>
          <a:p>
            <a:pPr marL="0" indent="0" algn="ctr">
              <a:buNone/>
            </a:pPr>
            <a:endParaRPr lang="en-US" dirty="0"/>
          </a:p>
        </p:txBody>
      </p:sp>
      <p:sp>
        <p:nvSpPr>
          <p:cNvPr id="4" name="Slide Number Placeholder 3">
            <a:extLst>
              <a:ext uri="{FF2B5EF4-FFF2-40B4-BE49-F238E27FC236}">
                <a16:creationId xmlns:a16="http://schemas.microsoft.com/office/drawing/2014/main" id="{3AB1A576-D01E-44FA-BEC8-94974E1C5E65}"/>
              </a:ext>
            </a:extLst>
          </p:cNvPr>
          <p:cNvSpPr>
            <a:spLocks noGrp="1"/>
          </p:cNvSpPr>
          <p:nvPr>
            <p:ph type="sldNum" sz="quarter" idx="11"/>
          </p:nvPr>
        </p:nvSpPr>
        <p:spPr/>
        <p:txBody>
          <a:bodyPr/>
          <a:lstStyle/>
          <a:p>
            <a:pPr>
              <a:defRPr/>
            </a:pPr>
            <a:fld id="{9E4BA2D5-3EC9-4589-BEFD-9D6ECD7D4D74}" type="slidenum">
              <a:rPr lang="en-US" altLang="en-US" smtClean="0"/>
              <a:pPr>
                <a:defRPr/>
              </a:pPr>
              <a:t>19</a:t>
            </a:fld>
            <a:endParaRPr lang="en-US" altLang="en-US"/>
          </a:p>
        </p:txBody>
      </p:sp>
      <p:sp>
        <p:nvSpPr>
          <p:cNvPr id="5" name="Footer Placeholder 4">
            <a:extLst>
              <a:ext uri="{FF2B5EF4-FFF2-40B4-BE49-F238E27FC236}">
                <a16:creationId xmlns:a16="http://schemas.microsoft.com/office/drawing/2014/main" id="{CBAB4557-1463-4560-82D5-0849D08836A6}"/>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
        <p:nvSpPr>
          <p:cNvPr id="7" name="Rectangle 6">
            <a:extLst>
              <a:ext uri="{FF2B5EF4-FFF2-40B4-BE49-F238E27FC236}">
                <a16:creationId xmlns:a16="http://schemas.microsoft.com/office/drawing/2014/main" id="{B9CC45F5-8E2D-4061-9902-5282B69AA1F3}"/>
              </a:ext>
            </a:extLst>
          </p:cNvPr>
          <p:cNvSpPr/>
          <p:nvPr/>
        </p:nvSpPr>
        <p:spPr bwMode="auto">
          <a:xfrm>
            <a:off x="2041358" y="2590800"/>
            <a:ext cx="1387642" cy="990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charset="0"/>
              </a:rPr>
              <a:t>Process</a:t>
            </a:r>
          </a:p>
        </p:txBody>
      </p:sp>
      <p:sp>
        <p:nvSpPr>
          <p:cNvPr id="11" name="Oval 10">
            <a:extLst>
              <a:ext uri="{FF2B5EF4-FFF2-40B4-BE49-F238E27FC236}">
                <a16:creationId xmlns:a16="http://schemas.microsoft.com/office/drawing/2014/main" id="{C8D2FDDD-EFEE-495E-AFC0-2D3349254921}"/>
              </a:ext>
            </a:extLst>
          </p:cNvPr>
          <p:cNvSpPr/>
          <p:nvPr/>
        </p:nvSpPr>
        <p:spPr bwMode="auto">
          <a:xfrm>
            <a:off x="2681037" y="3291823"/>
            <a:ext cx="228600" cy="221397"/>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3" name="Rectangle 12">
            <a:extLst>
              <a:ext uri="{FF2B5EF4-FFF2-40B4-BE49-F238E27FC236}">
                <a16:creationId xmlns:a16="http://schemas.microsoft.com/office/drawing/2014/main" id="{F5BDA2BF-8E2B-4B78-82E7-8B8998BB03AD}"/>
              </a:ext>
            </a:extLst>
          </p:cNvPr>
          <p:cNvSpPr/>
          <p:nvPr/>
        </p:nvSpPr>
        <p:spPr bwMode="auto">
          <a:xfrm>
            <a:off x="1794710" y="3581400"/>
            <a:ext cx="5672890" cy="2277979"/>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4" name="TextBox 13">
            <a:extLst>
              <a:ext uri="{FF2B5EF4-FFF2-40B4-BE49-F238E27FC236}">
                <a16:creationId xmlns:a16="http://schemas.microsoft.com/office/drawing/2014/main" id="{3AFFD5EA-D412-4ECF-99DE-8DC01699E2FB}"/>
              </a:ext>
            </a:extLst>
          </p:cNvPr>
          <p:cNvSpPr txBox="1"/>
          <p:nvPr/>
        </p:nvSpPr>
        <p:spPr>
          <a:xfrm>
            <a:off x="633815" y="3620685"/>
            <a:ext cx="1160895" cy="523220"/>
          </a:xfrm>
          <a:prstGeom prst="rect">
            <a:avLst/>
          </a:prstGeom>
          <a:noFill/>
        </p:spPr>
        <p:txBody>
          <a:bodyPr wrap="none" rtlCol="0">
            <a:spAutoFit/>
          </a:bodyPr>
          <a:lstStyle/>
          <a:p>
            <a:r>
              <a:rPr lang="en-US" sz="2800" dirty="0"/>
              <a:t>Kernel</a:t>
            </a:r>
          </a:p>
        </p:txBody>
      </p:sp>
      <p:sp>
        <p:nvSpPr>
          <p:cNvPr id="22" name="Rectangle 21">
            <a:extLst>
              <a:ext uri="{FF2B5EF4-FFF2-40B4-BE49-F238E27FC236}">
                <a16:creationId xmlns:a16="http://schemas.microsoft.com/office/drawing/2014/main" id="{4CA25A4D-4BE5-48F6-9785-31485FBDF3A7}"/>
              </a:ext>
            </a:extLst>
          </p:cNvPr>
          <p:cNvSpPr/>
          <p:nvPr/>
        </p:nvSpPr>
        <p:spPr bwMode="auto">
          <a:xfrm>
            <a:off x="6781800" y="2362200"/>
            <a:ext cx="625642" cy="1219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6" name="Rectangle 25">
            <a:extLst>
              <a:ext uri="{FF2B5EF4-FFF2-40B4-BE49-F238E27FC236}">
                <a16:creationId xmlns:a16="http://schemas.microsoft.com/office/drawing/2014/main" id="{8E4C1E59-B6E5-4A84-8AF2-43867ED0AA75}"/>
              </a:ext>
            </a:extLst>
          </p:cNvPr>
          <p:cNvSpPr/>
          <p:nvPr/>
        </p:nvSpPr>
        <p:spPr bwMode="auto">
          <a:xfrm>
            <a:off x="5927558" y="2362200"/>
            <a:ext cx="625642" cy="1219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7" name="Rectangle 26">
            <a:extLst>
              <a:ext uri="{FF2B5EF4-FFF2-40B4-BE49-F238E27FC236}">
                <a16:creationId xmlns:a16="http://schemas.microsoft.com/office/drawing/2014/main" id="{FC01CA92-32B1-4E8E-AE6F-EEFC65C4C95E}"/>
              </a:ext>
            </a:extLst>
          </p:cNvPr>
          <p:cNvSpPr/>
          <p:nvPr/>
        </p:nvSpPr>
        <p:spPr bwMode="auto">
          <a:xfrm>
            <a:off x="5013158" y="2362200"/>
            <a:ext cx="625642" cy="1219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6" name="Speech Bubble: Rectangle 5">
            <a:extLst>
              <a:ext uri="{FF2B5EF4-FFF2-40B4-BE49-F238E27FC236}">
                <a16:creationId xmlns:a16="http://schemas.microsoft.com/office/drawing/2014/main" id="{BD2F386A-2ABB-45AF-9B37-6029B6D00BBC}"/>
              </a:ext>
            </a:extLst>
          </p:cNvPr>
          <p:cNvSpPr/>
          <p:nvPr/>
        </p:nvSpPr>
        <p:spPr bwMode="auto">
          <a:xfrm>
            <a:off x="5089358" y="2603652"/>
            <a:ext cx="2927684" cy="817327"/>
          </a:xfrm>
          <a:prstGeom prst="wedgeRectCallout">
            <a:avLst>
              <a:gd name="adj1" fmla="val -123103"/>
              <a:gd name="adj2" fmla="val 46820"/>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When you create a socket, you get an int. </a:t>
            </a:r>
          </a:p>
        </p:txBody>
      </p:sp>
      <p:sp>
        <p:nvSpPr>
          <p:cNvPr id="28" name="Rectangle 27">
            <a:extLst>
              <a:ext uri="{FF2B5EF4-FFF2-40B4-BE49-F238E27FC236}">
                <a16:creationId xmlns:a16="http://schemas.microsoft.com/office/drawing/2014/main" id="{CFC04084-9EF4-4268-8208-EE04D6F2B94F}"/>
              </a:ext>
            </a:extLst>
          </p:cNvPr>
          <p:cNvSpPr/>
          <p:nvPr/>
        </p:nvSpPr>
        <p:spPr bwMode="auto">
          <a:xfrm>
            <a:off x="1981200" y="3882295"/>
            <a:ext cx="1447800" cy="183270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Times New Roman" charset="0"/>
              </a:rPr>
              <a:t>TCB</a:t>
            </a:r>
            <a:endParaRPr kumimoji="0" lang="en-US" sz="2400" b="0" i="0" u="none" strike="noStrike" cap="none" normalizeH="0" baseline="0" dirty="0">
              <a:ln>
                <a:noFill/>
              </a:ln>
              <a:solidFill>
                <a:schemeClr val="bg1"/>
              </a:solidFill>
              <a:effectLst/>
              <a:latin typeface="Times New Roman" charset="0"/>
            </a:endParaRPr>
          </a:p>
        </p:txBody>
      </p:sp>
      <p:sp>
        <p:nvSpPr>
          <p:cNvPr id="29" name="Rectangle 28">
            <a:extLst>
              <a:ext uri="{FF2B5EF4-FFF2-40B4-BE49-F238E27FC236}">
                <a16:creationId xmlns:a16="http://schemas.microsoft.com/office/drawing/2014/main" id="{E3789160-B848-4BFD-9852-8C59C3670B0F}"/>
              </a:ext>
            </a:extLst>
          </p:cNvPr>
          <p:cNvSpPr/>
          <p:nvPr/>
        </p:nvSpPr>
        <p:spPr bwMode="auto">
          <a:xfrm>
            <a:off x="1981200" y="4572000"/>
            <a:ext cx="1447800" cy="914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Open Files</a:t>
            </a:r>
          </a:p>
        </p:txBody>
      </p:sp>
      <p:sp>
        <p:nvSpPr>
          <p:cNvPr id="30" name="Speech Bubble: Rectangle 29">
            <a:extLst>
              <a:ext uri="{FF2B5EF4-FFF2-40B4-BE49-F238E27FC236}">
                <a16:creationId xmlns:a16="http://schemas.microsoft.com/office/drawing/2014/main" id="{AFDD0B30-4780-4846-A7A4-477BC0F18FE9}"/>
              </a:ext>
            </a:extLst>
          </p:cNvPr>
          <p:cNvSpPr/>
          <p:nvPr/>
        </p:nvSpPr>
        <p:spPr bwMode="auto">
          <a:xfrm>
            <a:off x="4993105" y="3961580"/>
            <a:ext cx="2927684" cy="1524820"/>
          </a:xfrm>
          <a:prstGeom prst="wedgeRectCallout">
            <a:avLst>
              <a:gd name="adj1" fmla="val -108720"/>
              <a:gd name="adj2" fmla="val 4660"/>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int is an index into the process’ list of open files</a:t>
            </a:r>
            <a:r>
              <a:rPr kumimoji="0" lang="en-US" sz="2400" b="0" i="0" u="none" strike="noStrike" cap="none" normalizeH="0" dirty="0">
                <a:ln>
                  <a:noFill/>
                </a:ln>
                <a:solidFill>
                  <a:schemeClr val="tx1"/>
                </a:solidFill>
                <a:effectLst/>
                <a:latin typeface="Times New Roman" charset="0"/>
              </a:rPr>
              <a:t> in Task Control Block</a:t>
            </a:r>
            <a:endParaRPr kumimoji="0" lang="en-US" sz="2400" b="0" i="0" u="none" strike="noStrike" cap="none" normalizeH="0" baseline="0" dirty="0">
              <a:ln>
                <a:noFill/>
              </a:ln>
              <a:solidFill>
                <a:schemeClr val="tx1"/>
              </a:solidFill>
              <a:effectLst/>
              <a:latin typeface="Times New Roman" charset="0"/>
            </a:endParaRPr>
          </a:p>
        </p:txBody>
      </p:sp>
    </p:spTree>
    <p:extLst>
      <p:ext uri="{BB962C8B-B14F-4D97-AF65-F5344CB8AC3E}">
        <p14:creationId xmlns:p14="http://schemas.microsoft.com/office/powerpoint/2010/main" val="330965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DCA5-2189-460B-85B4-65E3ADC8E136}"/>
              </a:ext>
            </a:extLst>
          </p:cNvPr>
          <p:cNvSpPr>
            <a:spLocks noGrp="1"/>
          </p:cNvSpPr>
          <p:nvPr>
            <p:ph type="title"/>
          </p:nvPr>
        </p:nvSpPr>
        <p:spPr/>
        <p:txBody>
          <a:bodyPr/>
          <a:lstStyle/>
          <a:p>
            <a:r>
              <a:rPr lang="en-US" dirty="0"/>
              <a:t>CSCI 4211</a:t>
            </a:r>
          </a:p>
        </p:txBody>
      </p:sp>
      <p:sp>
        <p:nvSpPr>
          <p:cNvPr id="3" name="Content Placeholder 2">
            <a:extLst>
              <a:ext uri="{FF2B5EF4-FFF2-40B4-BE49-F238E27FC236}">
                <a16:creationId xmlns:a16="http://schemas.microsoft.com/office/drawing/2014/main" id="{9E2C0DAE-3EED-4BF3-B688-5CCF08D4F632}"/>
              </a:ext>
            </a:extLst>
          </p:cNvPr>
          <p:cNvSpPr>
            <a:spLocks noGrp="1"/>
          </p:cNvSpPr>
          <p:nvPr>
            <p:ph idx="1"/>
          </p:nvPr>
        </p:nvSpPr>
        <p:spPr/>
        <p:txBody>
          <a:bodyPr/>
          <a:lstStyle/>
          <a:p>
            <a:pPr marL="0" indent="0" algn="ctr">
              <a:buNone/>
            </a:pPr>
            <a:r>
              <a:rPr lang="en-US" dirty="0"/>
              <a:t>Topics</a:t>
            </a:r>
          </a:p>
          <a:p>
            <a:r>
              <a:rPr lang="en-US" dirty="0"/>
              <a:t>E-Mail protocols</a:t>
            </a:r>
          </a:p>
          <a:p>
            <a:r>
              <a:rPr lang="en-US" dirty="0"/>
              <a:t>Sockets and Sockets Programming</a:t>
            </a:r>
          </a:p>
          <a:p>
            <a:r>
              <a:rPr lang="en-US" dirty="0"/>
              <a:t>Project 1 (Jason)</a:t>
            </a:r>
          </a:p>
          <a:p>
            <a:r>
              <a:rPr lang="en-US" dirty="0"/>
              <a:t>Useful networking utilities</a:t>
            </a:r>
          </a:p>
        </p:txBody>
      </p:sp>
      <p:sp>
        <p:nvSpPr>
          <p:cNvPr id="5" name="Slide Number Placeholder 4">
            <a:extLst>
              <a:ext uri="{FF2B5EF4-FFF2-40B4-BE49-F238E27FC236}">
                <a16:creationId xmlns:a16="http://schemas.microsoft.com/office/drawing/2014/main" id="{83EB2234-1610-4903-851A-115F847E6EEA}"/>
              </a:ext>
            </a:extLst>
          </p:cNvPr>
          <p:cNvSpPr>
            <a:spLocks noGrp="1"/>
          </p:cNvSpPr>
          <p:nvPr>
            <p:ph type="sldNum" sz="quarter" idx="11"/>
          </p:nvPr>
        </p:nvSpPr>
        <p:spPr/>
        <p:txBody>
          <a:bodyPr/>
          <a:lstStyle/>
          <a:p>
            <a:pPr>
              <a:defRPr/>
            </a:pPr>
            <a:fld id="{9E4BA2D5-3EC9-4589-BEFD-9D6ECD7D4D74}" type="slidenum">
              <a:rPr lang="en-US" altLang="en-US" smtClean="0"/>
              <a:pPr>
                <a:defRPr/>
              </a:pPr>
              <a:t>2</a:t>
            </a:fld>
            <a:endParaRPr lang="en-US" altLang="en-US"/>
          </a:p>
        </p:txBody>
      </p:sp>
      <p:sp>
        <p:nvSpPr>
          <p:cNvPr id="6" name="Footer Placeholder 5">
            <a:extLst>
              <a:ext uri="{FF2B5EF4-FFF2-40B4-BE49-F238E27FC236}">
                <a16:creationId xmlns:a16="http://schemas.microsoft.com/office/drawing/2014/main" id="{247C0E24-096D-437C-A4AE-5953BFE0AC01}"/>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3604903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D9C8-7A8F-429D-8086-0A0FBCBA9B80}"/>
              </a:ext>
            </a:extLst>
          </p:cNvPr>
          <p:cNvSpPr>
            <a:spLocks noGrp="1"/>
          </p:cNvSpPr>
          <p:nvPr>
            <p:ph type="title"/>
          </p:nvPr>
        </p:nvSpPr>
        <p:spPr/>
        <p:txBody>
          <a:bodyPr/>
          <a:lstStyle/>
          <a:p>
            <a:r>
              <a:rPr lang="en-US" dirty="0"/>
              <a:t>Sockets</a:t>
            </a:r>
          </a:p>
        </p:txBody>
      </p:sp>
      <p:sp>
        <p:nvSpPr>
          <p:cNvPr id="3" name="Content Placeholder 2">
            <a:extLst>
              <a:ext uri="{FF2B5EF4-FFF2-40B4-BE49-F238E27FC236}">
                <a16:creationId xmlns:a16="http://schemas.microsoft.com/office/drawing/2014/main" id="{04D00A6B-AD3A-459E-B03C-CACC3A699FCD}"/>
              </a:ext>
            </a:extLst>
          </p:cNvPr>
          <p:cNvSpPr>
            <a:spLocks noGrp="1"/>
          </p:cNvSpPr>
          <p:nvPr>
            <p:ph idx="1"/>
          </p:nvPr>
        </p:nvSpPr>
        <p:spPr/>
        <p:txBody>
          <a:bodyPr/>
          <a:lstStyle/>
          <a:p>
            <a:r>
              <a:rPr lang="en-US" dirty="0"/>
              <a:t>Sockets are largely just another type of file</a:t>
            </a:r>
          </a:p>
          <a:p>
            <a:pPr lvl="1"/>
            <a:r>
              <a:rPr lang="en-US" dirty="0"/>
              <a:t>You can open, read from / write to, and close a socket</a:t>
            </a:r>
          </a:p>
          <a:p>
            <a:pPr lvl="2"/>
            <a:r>
              <a:rPr lang="en-US" dirty="0"/>
              <a:t>Some file operations not supported </a:t>
            </a:r>
          </a:p>
          <a:p>
            <a:pPr lvl="1"/>
            <a:r>
              <a:rPr lang="en-US" dirty="0"/>
              <a:t>Opening a socket is more involved than opening a file</a:t>
            </a:r>
          </a:p>
          <a:p>
            <a:pPr lvl="2"/>
            <a:r>
              <a:rPr lang="en-US" dirty="0"/>
              <a:t>Need to (sometimes) specify</a:t>
            </a:r>
          </a:p>
          <a:p>
            <a:pPr lvl="3"/>
            <a:r>
              <a:rPr lang="en-US" dirty="0"/>
              <a:t>Protocol</a:t>
            </a:r>
          </a:p>
          <a:p>
            <a:pPr lvl="3"/>
            <a:r>
              <a:rPr lang="en-US" dirty="0"/>
              <a:t>Port number</a:t>
            </a:r>
          </a:p>
          <a:p>
            <a:pPr lvl="3"/>
            <a:r>
              <a:rPr lang="en-US" dirty="0"/>
              <a:t>IP address / port number of destination</a:t>
            </a:r>
          </a:p>
          <a:p>
            <a:pPr lvl="3"/>
            <a:r>
              <a:rPr lang="en-US" dirty="0"/>
              <a:t>...</a:t>
            </a:r>
          </a:p>
        </p:txBody>
      </p:sp>
      <p:sp>
        <p:nvSpPr>
          <p:cNvPr id="4" name="Slide Number Placeholder 3">
            <a:extLst>
              <a:ext uri="{FF2B5EF4-FFF2-40B4-BE49-F238E27FC236}">
                <a16:creationId xmlns:a16="http://schemas.microsoft.com/office/drawing/2014/main" id="{A3C53419-8B7F-4381-B3E4-7ECC957E056D}"/>
              </a:ext>
            </a:extLst>
          </p:cNvPr>
          <p:cNvSpPr>
            <a:spLocks noGrp="1"/>
          </p:cNvSpPr>
          <p:nvPr>
            <p:ph type="sldNum" sz="quarter" idx="11"/>
          </p:nvPr>
        </p:nvSpPr>
        <p:spPr/>
        <p:txBody>
          <a:bodyPr/>
          <a:lstStyle/>
          <a:p>
            <a:pPr>
              <a:defRPr/>
            </a:pPr>
            <a:fld id="{9E4BA2D5-3EC9-4589-BEFD-9D6ECD7D4D74}" type="slidenum">
              <a:rPr lang="en-US" altLang="en-US" smtClean="0"/>
              <a:pPr>
                <a:defRPr/>
              </a:pPr>
              <a:t>20</a:t>
            </a:fld>
            <a:endParaRPr lang="en-US" altLang="en-US"/>
          </a:p>
        </p:txBody>
      </p:sp>
      <p:sp>
        <p:nvSpPr>
          <p:cNvPr id="5" name="Footer Placeholder 4">
            <a:extLst>
              <a:ext uri="{FF2B5EF4-FFF2-40B4-BE49-F238E27FC236}">
                <a16:creationId xmlns:a16="http://schemas.microsoft.com/office/drawing/2014/main" id="{3BECEE3E-4820-43E1-AA17-35BF360CF5D4}"/>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2013005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3">
            <a:extLst>
              <a:ext uri="{FF2B5EF4-FFF2-40B4-BE49-F238E27FC236}">
                <a16:creationId xmlns:a16="http://schemas.microsoft.com/office/drawing/2014/main" id="{0DE7DD6D-9875-4AB3-A60B-0961515D0E01}"/>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39" name="Slide Number Placeholder 4">
            <a:extLst>
              <a:ext uri="{FF2B5EF4-FFF2-40B4-BE49-F238E27FC236}">
                <a16:creationId xmlns:a16="http://schemas.microsoft.com/office/drawing/2014/main" id="{C9A66CA4-7B17-42FA-87ED-9E6D94D393F5}"/>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A8EA86A0-1233-4603-8BB5-50356A50C13E}" type="slidenum">
              <a:rPr lang="en-US" altLang="en-US"/>
              <a:pPr>
                <a:defRPr/>
              </a:pPr>
              <a:t>21</a:t>
            </a:fld>
            <a:endParaRPr lang="en-US" altLang="en-US"/>
          </a:p>
        </p:txBody>
      </p:sp>
      <p:sp>
        <p:nvSpPr>
          <p:cNvPr id="79874" name="Rectangle 2">
            <a:extLst>
              <a:ext uri="{FF2B5EF4-FFF2-40B4-BE49-F238E27FC236}">
                <a16:creationId xmlns:a16="http://schemas.microsoft.com/office/drawing/2014/main" id="{FC57E410-CD7D-4615-9558-17F1FC27E9E0}"/>
              </a:ext>
            </a:extLst>
          </p:cNvPr>
          <p:cNvSpPr>
            <a:spLocks noGrp="1" noChangeArrowheads="1"/>
          </p:cNvSpPr>
          <p:nvPr>
            <p:ph type="title"/>
          </p:nvPr>
        </p:nvSpPr>
        <p:spPr>
          <a:xfrm>
            <a:off x="609600" y="228600"/>
            <a:ext cx="7772400" cy="533400"/>
          </a:xfrm>
        </p:spPr>
        <p:txBody>
          <a:bodyPr/>
          <a:lstStyle/>
          <a:p>
            <a:pPr>
              <a:defRPr/>
            </a:pPr>
            <a:r>
              <a:rPr lang="en-US" altLang="en-US" dirty="0"/>
              <a:t>Socket Programming API</a:t>
            </a:r>
          </a:p>
        </p:txBody>
      </p:sp>
      <p:sp>
        <p:nvSpPr>
          <p:cNvPr id="79875" name="Rectangle 3">
            <a:extLst>
              <a:ext uri="{FF2B5EF4-FFF2-40B4-BE49-F238E27FC236}">
                <a16:creationId xmlns:a16="http://schemas.microsoft.com/office/drawing/2014/main" id="{5B150289-3E63-4363-B003-D8D2C9F623D9}"/>
              </a:ext>
            </a:extLst>
          </p:cNvPr>
          <p:cNvSpPr>
            <a:spLocks noGrp="1" noChangeArrowheads="1"/>
          </p:cNvSpPr>
          <p:nvPr>
            <p:ph type="body" idx="1"/>
          </p:nvPr>
        </p:nvSpPr>
        <p:spPr>
          <a:xfrm>
            <a:off x="228600" y="1219200"/>
            <a:ext cx="4648200" cy="4648200"/>
          </a:xfrm>
        </p:spPr>
        <p:txBody>
          <a:bodyPr/>
          <a:lstStyle/>
          <a:p>
            <a:pPr>
              <a:defRPr/>
            </a:pPr>
            <a:r>
              <a:rPr lang="en-US" altLang="en-US" sz="2400" dirty="0"/>
              <a:t>API: Application Programming Interface</a:t>
            </a:r>
          </a:p>
          <a:p>
            <a:pPr>
              <a:defRPr/>
            </a:pPr>
            <a:r>
              <a:rPr lang="en-US" altLang="en-US" sz="2400" i="1" dirty="0"/>
              <a:t>Socket </a:t>
            </a:r>
            <a:r>
              <a:rPr lang="en-US" altLang="en-US" sz="2400" dirty="0"/>
              <a:t>analogous to door </a:t>
            </a:r>
          </a:p>
          <a:p>
            <a:pPr lvl="1">
              <a:defRPr/>
            </a:pPr>
            <a:r>
              <a:rPr lang="en-US" altLang="en-US" sz="1800" dirty="0"/>
              <a:t>sending process shoves message out door</a:t>
            </a:r>
          </a:p>
          <a:p>
            <a:pPr lvl="1">
              <a:defRPr/>
            </a:pPr>
            <a:r>
              <a:rPr lang="en-US" altLang="en-US" sz="1800" dirty="0"/>
              <a:t>sending process assumes transport infrastructure on other side of door which brings message to socket at receiving process</a:t>
            </a:r>
          </a:p>
          <a:p>
            <a:pPr lvl="1">
              <a:defRPr/>
            </a:pPr>
            <a:endParaRPr lang="en-US" altLang="en-US" sz="1800" dirty="0"/>
          </a:p>
          <a:p>
            <a:pPr lvl="1">
              <a:defRPr/>
            </a:pPr>
            <a:r>
              <a:rPr lang="en-US" altLang="en-US" sz="1800" dirty="0"/>
              <a:t>host-local, application created/owned, OS-controlled </a:t>
            </a:r>
          </a:p>
          <a:p>
            <a:pPr lvl="1">
              <a:defRPr/>
            </a:pPr>
            <a:r>
              <a:rPr lang="en-US" altLang="en-US" sz="1800" dirty="0"/>
              <a:t>connection between sockets set-up/managed by OS</a:t>
            </a:r>
          </a:p>
        </p:txBody>
      </p:sp>
      <p:grpSp>
        <p:nvGrpSpPr>
          <p:cNvPr id="10245" name="Group 4">
            <a:extLst>
              <a:ext uri="{FF2B5EF4-FFF2-40B4-BE49-F238E27FC236}">
                <a16:creationId xmlns:a16="http://schemas.microsoft.com/office/drawing/2014/main" id="{52AD29EF-16D8-470B-8801-3BC3EB55A36C}"/>
              </a:ext>
            </a:extLst>
          </p:cNvPr>
          <p:cNvGrpSpPr>
            <a:grpSpLocks/>
          </p:cNvGrpSpPr>
          <p:nvPr/>
        </p:nvGrpSpPr>
        <p:grpSpPr bwMode="auto">
          <a:xfrm>
            <a:off x="4692650" y="1471613"/>
            <a:ext cx="4219575" cy="4021137"/>
            <a:chOff x="2956" y="927"/>
            <a:chExt cx="2658" cy="2533"/>
          </a:xfrm>
        </p:grpSpPr>
        <p:sp>
          <p:nvSpPr>
            <p:cNvPr id="79877" name="Freeform 5">
              <a:extLst>
                <a:ext uri="{FF2B5EF4-FFF2-40B4-BE49-F238E27FC236}">
                  <a16:creationId xmlns:a16="http://schemas.microsoft.com/office/drawing/2014/main" id="{E36607FB-7406-4A5D-8074-889E9571F0F8}"/>
                </a:ext>
              </a:extLst>
            </p:cNvPr>
            <p:cNvSpPr>
              <a:spLocks/>
            </p:cNvSpPr>
            <p:nvPr/>
          </p:nvSpPr>
          <p:spPr bwMode="auto">
            <a:xfrm>
              <a:off x="3736" y="2219"/>
              <a:ext cx="1139" cy="650"/>
            </a:xfrm>
            <a:custGeom>
              <a:avLst/>
              <a:gdLst>
                <a:gd name="T0" fmla="*/ 14 w 2135"/>
                <a:gd name="T1" fmla="*/ 255 h 1662"/>
                <a:gd name="T2" fmla="*/ 56 w 2135"/>
                <a:gd name="T3" fmla="*/ 30 h 1662"/>
                <a:gd name="T4" fmla="*/ 351 w 2135"/>
                <a:gd name="T5" fmla="*/ 77 h 1662"/>
                <a:gd name="T6" fmla="*/ 645 w 2135"/>
                <a:gd name="T7" fmla="*/ 39 h 1662"/>
                <a:gd name="T8" fmla="*/ 1068 w 2135"/>
                <a:gd name="T9" fmla="*/ 159 h 1662"/>
                <a:gd name="T10" fmla="*/ 1074 w 2135"/>
                <a:gd name="T11" fmla="*/ 447 h 1662"/>
                <a:gd name="T12" fmla="*/ 843 w 2135"/>
                <a:gd name="T13" fmla="*/ 626 h 1662"/>
                <a:gd name="T14" fmla="*/ 434 w 2135"/>
                <a:gd name="T15" fmla="*/ 593 h 1662"/>
                <a:gd name="T16" fmla="*/ 267 w 2135"/>
                <a:gd name="T17" fmla="*/ 497 h 1662"/>
                <a:gd name="T18" fmla="*/ 98 w 2135"/>
                <a:gd name="T19" fmla="*/ 417 h 1662"/>
                <a:gd name="T20" fmla="*/ 14 w 2135"/>
                <a:gd name="T21" fmla="*/ 255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p>
          </p:txBody>
        </p:sp>
        <p:grpSp>
          <p:nvGrpSpPr>
            <p:cNvPr id="10247" name="Group 6">
              <a:extLst>
                <a:ext uri="{FF2B5EF4-FFF2-40B4-BE49-F238E27FC236}">
                  <a16:creationId xmlns:a16="http://schemas.microsoft.com/office/drawing/2014/main" id="{C389BD05-DE73-44A4-9A7C-9AEFA0EDE3ED}"/>
                </a:ext>
              </a:extLst>
            </p:cNvPr>
            <p:cNvGrpSpPr>
              <a:grpSpLocks/>
            </p:cNvGrpSpPr>
            <p:nvPr/>
          </p:nvGrpSpPr>
          <p:grpSpPr bwMode="auto">
            <a:xfrm>
              <a:off x="2956" y="940"/>
              <a:ext cx="669" cy="2272"/>
              <a:chOff x="2933" y="616"/>
              <a:chExt cx="669" cy="2272"/>
            </a:xfrm>
          </p:grpSpPr>
          <p:sp>
            <p:nvSpPr>
              <p:cNvPr id="79879" name="Text Box 7">
                <a:extLst>
                  <a:ext uri="{FF2B5EF4-FFF2-40B4-BE49-F238E27FC236}">
                    <a16:creationId xmlns:a16="http://schemas.microsoft.com/office/drawing/2014/main" id="{7EF8BE22-0C9E-4799-AF4E-39E9DED27812}"/>
                  </a:ext>
                </a:extLst>
              </p:cNvPr>
              <p:cNvSpPr txBox="1">
                <a:spLocks noChangeArrowheads="1"/>
              </p:cNvSpPr>
              <p:nvPr/>
            </p:nvSpPr>
            <p:spPr bwMode="auto">
              <a:xfrm>
                <a:off x="3361" y="260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spcBef>
                    <a:spcPct val="50000"/>
                  </a:spcBef>
                  <a:defRPr/>
                </a:pPr>
                <a:endParaRPr lang="en-US" altLang="en-US">
                  <a:latin typeface="Times New Roman" charset="0"/>
                </a:endParaRPr>
              </a:p>
            </p:txBody>
          </p:sp>
          <p:graphicFrame>
            <p:nvGraphicFramePr>
              <p:cNvPr id="10268" name="Object 8">
                <a:extLst>
                  <a:ext uri="{FF2B5EF4-FFF2-40B4-BE49-F238E27FC236}">
                    <a16:creationId xmlns:a16="http://schemas.microsoft.com/office/drawing/2014/main" id="{4F63458B-CD08-4618-96EE-4127528FE5D0}"/>
                  </a:ext>
                </a:extLst>
              </p:cNvPr>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spid="_x0000_s10343" name="Clip" r:id="rId4" imgW="1307079" imgH="1083682" progId="MS_ClipArt_Gallery.2">
                      <p:embed/>
                    </p:oleObj>
                  </mc:Choice>
                  <mc:Fallback>
                    <p:oleObj name="Clip" r:id="rId4" imgW="1307079" imgH="1083682"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10269" name="Group 9">
                <a:extLst>
                  <a:ext uri="{FF2B5EF4-FFF2-40B4-BE49-F238E27FC236}">
                    <a16:creationId xmlns:a16="http://schemas.microsoft.com/office/drawing/2014/main" id="{86069A12-605B-4C2F-BABE-36469864ACBF}"/>
                  </a:ext>
                </a:extLst>
              </p:cNvPr>
              <p:cNvGrpSpPr>
                <a:grpSpLocks/>
              </p:cNvGrpSpPr>
              <p:nvPr/>
            </p:nvGrpSpPr>
            <p:grpSpPr bwMode="auto">
              <a:xfrm>
                <a:off x="2933" y="1323"/>
                <a:ext cx="669" cy="353"/>
                <a:chOff x="3046" y="1508"/>
                <a:chExt cx="669" cy="353"/>
              </a:xfrm>
            </p:grpSpPr>
            <p:sp>
              <p:nvSpPr>
                <p:cNvPr id="79882" name="Oval 10">
                  <a:extLst>
                    <a:ext uri="{FF2B5EF4-FFF2-40B4-BE49-F238E27FC236}">
                      <a16:creationId xmlns:a16="http://schemas.microsoft.com/office/drawing/2014/main" id="{3E107565-1AD9-40BF-894D-77528541A3E4}"/>
                    </a:ext>
                  </a:extLst>
                </p:cNvPr>
                <p:cNvSpPr>
                  <a:spLocks noChangeArrowheads="1"/>
                </p:cNvSpPr>
                <p:nvPr/>
              </p:nvSpPr>
              <p:spPr bwMode="auto">
                <a:xfrm>
                  <a:off x="3046" y="1508"/>
                  <a:ext cx="669" cy="35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79883" name="Text Box 11">
                  <a:extLst>
                    <a:ext uri="{FF2B5EF4-FFF2-40B4-BE49-F238E27FC236}">
                      <a16:creationId xmlns:a16="http://schemas.microsoft.com/office/drawing/2014/main" id="{BD2A4DA2-72C6-4DE3-AA7A-381A25D4BBDE}"/>
                    </a:ext>
                  </a:extLst>
                </p:cNvPr>
                <p:cNvSpPr txBox="1">
                  <a:spLocks noChangeArrowheads="1"/>
                </p:cNvSpPr>
                <p:nvPr/>
              </p:nvSpPr>
              <p:spPr bwMode="auto">
                <a:xfrm>
                  <a:off x="3121" y="1578"/>
                  <a:ext cx="5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a:latin typeface="Times New Roman" charset="0"/>
                    </a:rPr>
                    <a:t>process</a:t>
                  </a:r>
                </a:p>
              </p:txBody>
            </p:sp>
          </p:grpSp>
          <p:grpSp>
            <p:nvGrpSpPr>
              <p:cNvPr id="10270" name="Group 12">
                <a:extLst>
                  <a:ext uri="{FF2B5EF4-FFF2-40B4-BE49-F238E27FC236}">
                    <a16:creationId xmlns:a16="http://schemas.microsoft.com/office/drawing/2014/main" id="{9E3868AC-359B-406F-BBCF-D1C17385FFED}"/>
                  </a:ext>
                </a:extLst>
              </p:cNvPr>
              <p:cNvGrpSpPr>
                <a:grpSpLocks/>
              </p:cNvGrpSpPr>
              <p:nvPr/>
            </p:nvGrpSpPr>
            <p:grpSpPr bwMode="auto">
              <a:xfrm>
                <a:off x="2949" y="1845"/>
                <a:ext cx="610" cy="630"/>
                <a:chOff x="3072" y="3300"/>
                <a:chExt cx="610" cy="630"/>
              </a:xfrm>
            </p:grpSpPr>
            <p:sp>
              <p:nvSpPr>
                <p:cNvPr id="79885" name="Rectangle 13">
                  <a:extLst>
                    <a:ext uri="{FF2B5EF4-FFF2-40B4-BE49-F238E27FC236}">
                      <a16:creationId xmlns:a16="http://schemas.microsoft.com/office/drawing/2014/main" id="{D633A4F6-969F-4E45-B3CA-D8A4D2E6976F}"/>
                    </a:ext>
                  </a:extLst>
                </p:cNvPr>
                <p:cNvSpPr>
                  <a:spLocks noChangeArrowheads="1"/>
                </p:cNvSpPr>
                <p:nvPr/>
              </p:nvSpPr>
              <p:spPr bwMode="auto">
                <a:xfrm>
                  <a:off x="3084" y="3300"/>
                  <a:ext cx="593" cy="6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79886" name="Text Box 14">
                  <a:extLst>
                    <a:ext uri="{FF2B5EF4-FFF2-40B4-BE49-F238E27FC236}">
                      <a16:creationId xmlns:a16="http://schemas.microsoft.com/office/drawing/2014/main" id="{504A49CD-FD2E-4DCF-B7DD-33D6241855B3}"/>
                    </a:ext>
                  </a:extLst>
                </p:cNvPr>
                <p:cNvSpPr txBox="1">
                  <a:spLocks noChangeArrowheads="1"/>
                </p:cNvSpPr>
                <p:nvPr/>
              </p:nvSpPr>
              <p:spPr bwMode="auto">
                <a:xfrm>
                  <a:off x="3072" y="3339"/>
                  <a:ext cx="61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a:latin typeface="Times New Roman" charset="0"/>
                    </a:rPr>
                    <a:t>TCP with</a:t>
                  </a:r>
                </a:p>
                <a:p>
                  <a:pPr>
                    <a:defRPr/>
                  </a:pPr>
                  <a:r>
                    <a:rPr lang="en-US" altLang="en-US" sz="1600">
                      <a:latin typeface="Times New Roman" charset="0"/>
                    </a:rPr>
                    <a:t>buffers,</a:t>
                  </a:r>
                </a:p>
                <a:p>
                  <a:pPr>
                    <a:defRPr/>
                  </a:pPr>
                  <a:r>
                    <a:rPr lang="en-US" altLang="en-US" sz="1600">
                      <a:latin typeface="Times New Roman" charset="0"/>
                    </a:rPr>
                    <a:t>variables</a:t>
                  </a:r>
                </a:p>
              </p:txBody>
            </p:sp>
          </p:grpSp>
          <p:sp>
            <p:nvSpPr>
              <p:cNvPr id="79887" name="Rectangle 15">
                <a:extLst>
                  <a:ext uri="{FF2B5EF4-FFF2-40B4-BE49-F238E27FC236}">
                    <a16:creationId xmlns:a16="http://schemas.microsoft.com/office/drawing/2014/main" id="{504B0E9D-496C-490B-918D-6E47CE8887DA}"/>
                  </a:ext>
                </a:extLst>
              </p:cNvPr>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en-US" sz="1600">
                    <a:latin typeface="Times New Roman" charset="0"/>
                  </a:rPr>
                  <a:t>socket</a:t>
                </a:r>
              </a:p>
            </p:txBody>
          </p:sp>
          <p:sp>
            <p:nvSpPr>
              <p:cNvPr id="79888" name="Line 16">
                <a:extLst>
                  <a:ext uri="{FF2B5EF4-FFF2-40B4-BE49-F238E27FC236}">
                    <a16:creationId xmlns:a16="http://schemas.microsoft.com/office/drawing/2014/main" id="{B965FC16-6C52-4C8E-9752-29B3729F1843}"/>
                  </a:ext>
                </a:extLst>
              </p:cNvPr>
              <p:cNvSpPr>
                <a:spLocks noChangeShapeType="1"/>
              </p:cNvSpPr>
              <p:nvPr/>
            </p:nvSpPr>
            <p:spPr bwMode="auto">
              <a:xfrm flipV="1">
                <a:off x="3261" y="1561"/>
                <a:ext cx="0"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79889" name="Line 17">
                <a:extLst>
                  <a:ext uri="{FF2B5EF4-FFF2-40B4-BE49-F238E27FC236}">
                    <a16:creationId xmlns:a16="http://schemas.microsoft.com/office/drawing/2014/main" id="{73121DBE-78C7-4F6B-AC74-754F7AE9B849}"/>
                  </a:ext>
                </a:extLst>
              </p:cNvPr>
              <p:cNvSpPr>
                <a:spLocks noChangeShapeType="1"/>
              </p:cNvSpPr>
              <p:nvPr/>
            </p:nvSpPr>
            <p:spPr bwMode="auto">
              <a:xfrm>
                <a:off x="3269" y="1823"/>
                <a:ext cx="0"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79890" name="Text Box 18">
                <a:extLst>
                  <a:ext uri="{FF2B5EF4-FFF2-40B4-BE49-F238E27FC236}">
                    <a16:creationId xmlns:a16="http://schemas.microsoft.com/office/drawing/2014/main" id="{A31BB4F6-8685-4507-BB69-EE659D0F5BA4}"/>
                  </a:ext>
                </a:extLst>
              </p:cNvPr>
              <p:cNvSpPr txBox="1">
                <a:spLocks noChangeArrowheads="1"/>
              </p:cNvSpPr>
              <p:nvPr/>
            </p:nvSpPr>
            <p:spPr bwMode="auto">
              <a:xfrm>
                <a:off x="3028" y="616"/>
                <a:ext cx="46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a:latin typeface="Times New Roman" charset="0"/>
                  </a:rPr>
                  <a:t>host or</a:t>
                </a:r>
              </a:p>
              <a:p>
                <a:pPr>
                  <a:defRPr/>
                </a:pPr>
                <a:r>
                  <a:rPr lang="en-US" altLang="en-US" sz="1600">
                    <a:latin typeface="Times New Roman" charset="0"/>
                  </a:rPr>
                  <a:t>server</a:t>
                </a:r>
              </a:p>
            </p:txBody>
          </p:sp>
        </p:grpSp>
        <p:grpSp>
          <p:nvGrpSpPr>
            <p:cNvPr id="10248" name="Group 19">
              <a:extLst>
                <a:ext uri="{FF2B5EF4-FFF2-40B4-BE49-F238E27FC236}">
                  <a16:creationId xmlns:a16="http://schemas.microsoft.com/office/drawing/2014/main" id="{36D17D63-0225-47B7-862A-B9083B1C57AC}"/>
                </a:ext>
              </a:extLst>
            </p:cNvPr>
            <p:cNvGrpSpPr>
              <a:grpSpLocks/>
            </p:cNvGrpSpPr>
            <p:nvPr/>
          </p:nvGrpSpPr>
          <p:grpSpPr bwMode="auto">
            <a:xfrm>
              <a:off x="4945" y="927"/>
              <a:ext cx="669" cy="2272"/>
              <a:chOff x="2933" y="616"/>
              <a:chExt cx="669" cy="2272"/>
            </a:xfrm>
          </p:grpSpPr>
          <p:sp>
            <p:nvSpPr>
              <p:cNvPr id="79892" name="Text Box 20">
                <a:extLst>
                  <a:ext uri="{FF2B5EF4-FFF2-40B4-BE49-F238E27FC236}">
                    <a16:creationId xmlns:a16="http://schemas.microsoft.com/office/drawing/2014/main" id="{52CA632F-3878-4E7B-8BA4-1560099B9677}"/>
                  </a:ext>
                </a:extLst>
              </p:cNvPr>
              <p:cNvSpPr txBox="1">
                <a:spLocks noChangeArrowheads="1"/>
              </p:cNvSpPr>
              <p:nvPr/>
            </p:nvSpPr>
            <p:spPr bwMode="auto">
              <a:xfrm>
                <a:off x="3361" y="260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spcBef>
                    <a:spcPct val="50000"/>
                  </a:spcBef>
                  <a:defRPr/>
                </a:pPr>
                <a:endParaRPr lang="en-US" altLang="en-US">
                  <a:latin typeface="Times New Roman" charset="0"/>
                </a:endParaRPr>
              </a:p>
            </p:txBody>
          </p:sp>
          <p:graphicFrame>
            <p:nvGraphicFramePr>
              <p:cNvPr id="10256" name="Object 21">
                <a:extLst>
                  <a:ext uri="{FF2B5EF4-FFF2-40B4-BE49-F238E27FC236}">
                    <a16:creationId xmlns:a16="http://schemas.microsoft.com/office/drawing/2014/main" id="{1A8DD266-1758-432F-A515-1EE116C6D6E8}"/>
                  </a:ext>
                </a:extLst>
              </p:cNvPr>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spid="_x0000_s10344" name="Clip" r:id="rId6" imgW="1307079" imgH="1083682" progId="MS_ClipArt_Gallery.2">
                      <p:embed/>
                    </p:oleObj>
                  </mc:Choice>
                  <mc:Fallback>
                    <p:oleObj name="Clip" r:id="rId6" imgW="1307079" imgH="1083682" progId="MS_ClipArt_Gallery.2">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10257" name="Group 22">
                <a:extLst>
                  <a:ext uri="{FF2B5EF4-FFF2-40B4-BE49-F238E27FC236}">
                    <a16:creationId xmlns:a16="http://schemas.microsoft.com/office/drawing/2014/main" id="{D0488FB1-0A22-4695-822D-19863275883A}"/>
                  </a:ext>
                </a:extLst>
              </p:cNvPr>
              <p:cNvGrpSpPr>
                <a:grpSpLocks/>
              </p:cNvGrpSpPr>
              <p:nvPr/>
            </p:nvGrpSpPr>
            <p:grpSpPr bwMode="auto">
              <a:xfrm>
                <a:off x="2933" y="1323"/>
                <a:ext cx="669" cy="353"/>
                <a:chOff x="3046" y="1508"/>
                <a:chExt cx="669" cy="353"/>
              </a:xfrm>
            </p:grpSpPr>
            <p:sp>
              <p:nvSpPr>
                <p:cNvPr id="79895" name="Oval 23">
                  <a:extLst>
                    <a:ext uri="{FF2B5EF4-FFF2-40B4-BE49-F238E27FC236}">
                      <a16:creationId xmlns:a16="http://schemas.microsoft.com/office/drawing/2014/main" id="{595CA4AF-8574-4EC2-8A25-8E3E8C1F5B13}"/>
                    </a:ext>
                  </a:extLst>
                </p:cNvPr>
                <p:cNvSpPr>
                  <a:spLocks noChangeArrowheads="1"/>
                </p:cNvSpPr>
                <p:nvPr/>
              </p:nvSpPr>
              <p:spPr bwMode="auto">
                <a:xfrm>
                  <a:off x="3046" y="1508"/>
                  <a:ext cx="669" cy="35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79896" name="Text Box 24">
                  <a:extLst>
                    <a:ext uri="{FF2B5EF4-FFF2-40B4-BE49-F238E27FC236}">
                      <a16:creationId xmlns:a16="http://schemas.microsoft.com/office/drawing/2014/main" id="{A2036B32-1D90-4941-BE9E-7976D168A98C}"/>
                    </a:ext>
                  </a:extLst>
                </p:cNvPr>
                <p:cNvSpPr txBox="1">
                  <a:spLocks noChangeArrowheads="1"/>
                </p:cNvSpPr>
                <p:nvPr/>
              </p:nvSpPr>
              <p:spPr bwMode="auto">
                <a:xfrm>
                  <a:off x="3121" y="1578"/>
                  <a:ext cx="5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a:latin typeface="Times New Roman" charset="0"/>
                    </a:rPr>
                    <a:t>process</a:t>
                  </a:r>
                </a:p>
              </p:txBody>
            </p:sp>
          </p:grpSp>
          <p:grpSp>
            <p:nvGrpSpPr>
              <p:cNvPr id="10258" name="Group 25">
                <a:extLst>
                  <a:ext uri="{FF2B5EF4-FFF2-40B4-BE49-F238E27FC236}">
                    <a16:creationId xmlns:a16="http://schemas.microsoft.com/office/drawing/2014/main" id="{76AFA3B9-9485-4CE2-856E-199D8A58C242}"/>
                  </a:ext>
                </a:extLst>
              </p:cNvPr>
              <p:cNvGrpSpPr>
                <a:grpSpLocks/>
              </p:cNvGrpSpPr>
              <p:nvPr/>
            </p:nvGrpSpPr>
            <p:grpSpPr bwMode="auto">
              <a:xfrm>
                <a:off x="2949" y="1845"/>
                <a:ext cx="610" cy="630"/>
                <a:chOff x="3072" y="3300"/>
                <a:chExt cx="610" cy="630"/>
              </a:xfrm>
            </p:grpSpPr>
            <p:sp>
              <p:nvSpPr>
                <p:cNvPr id="79898" name="Rectangle 26">
                  <a:extLst>
                    <a:ext uri="{FF2B5EF4-FFF2-40B4-BE49-F238E27FC236}">
                      <a16:creationId xmlns:a16="http://schemas.microsoft.com/office/drawing/2014/main" id="{11BB714E-B6C7-44E4-9AC0-F6B36E1E066C}"/>
                    </a:ext>
                  </a:extLst>
                </p:cNvPr>
                <p:cNvSpPr>
                  <a:spLocks noChangeArrowheads="1"/>
                </p:cNvSpPr>
                <p:nvPr/>
              </p:nvSpPr>
              <p:spPr bwMode="auto">
                <a:xfrm>
                  <a:off x="3084" y="3300"/>
                  <a:ext cx="593" cy="6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79899" name="Text Box 27">
                  <a:extLst>
                    <a:ext uri="{FF2B5EF4-FFF2-40B4-BE49-F238E27FC236}">
                      <a16:creationId xmlns:a16="http://schemas.microsoft.com/office/drawing/2014/main" id="{AB21B7F6-5542-4130-BB6F-85442AAB6FD6}"/>
                    </a:ext>
                  </a:extLst>
                </p:cNvPr>
                <p:cNvSpPr txBox="1">
                  <a:spLocks noChangeArrowheads="1"/>
                </p:cNvSpPr>
                <p:nvPr/>
              </p:nvSpPr>
              <p:spPr bwMode="auto">
                <a:xfrm>
                  <a:off x="3072" y="3339"/>
                  <a:ext cx="61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a:latin typeface="Times New Roman" charset="0"/>
                    </a:rPr>
                    <a:t>TCP with</a:t>
                  </a:r>
                </a:p>
                <a:p>
                  <a:pPr>
                    <a:defRPr/>
                  </a:pPr>
                  <a:r>
                    <a:rPr lang="en-US" altLang="en-US" sz="1600">
                      <a:latin typeface="Times New Roman" charset="0"/>
                    </a:rPr>
                    <a:t>buffers,</a:t>
                  </a:r>
                </a:p>
                <a:p>
                  <a:pPr>
                    <a:defRPr/>
                  </a:pPr>
                  <a:r>
                    <a:rPr lang="en-US" altLang="en-US" sz="1600">
                      <a:latin typeface="Times New Roman" charset="0"/>
                    </a:rPr>
                    <a:t>variables</a:t>
                  </a:r>
                </a:p>
              </p:txBody>
            </p:sp>
          </p:grpSp>
          <p:sp>
            <p:nvSpPr>
              <p:cNvPr id="79900" name="Rectangle 28">
                <a:extLst>
                  <a:ext uri="{FF2B5EF4-FFF2-40B4-BE49-F238E27FC236}">
                    <a16:creationId xmlns:a16="http://schemas.microsoft.com/office/drawing/2014/main" id="{65F55EAB-F211-4951-ADB7-CEBE93669A3F}"/>
                  </a:ext>
                </a:extLst>
              </p:cNvPr>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en-US" sz="1600">
                    <a:latin typeface="Times New Roman" charset="0"/>
                  </a:rPr>
                  <a:t>socket</a:t>
                </a:r>
              </a:p>
            </p:txBody>
          </p:sp>
          <p:sp>
            <p:nvSpPr>
              <p:cNvPr id="79901" name="Line 29">
                <a:extLst>
                  <a:ext uri="{FF2B5EF4-FFF2-40B4-BE49-F238E27FC236}">
                    <a16:creationId xmlns:a16="http://schemas.microsoft.com/office/drawing/2014/main" id="{B403D51B-5790-4FD0-BEFF-0EBBD753DCEE}"/>
                  </a:ext>
                </a:extLst>
              </p:cNvPr>
              <p:cNvSpPr>
                <a:spLocks noChangeShapeType="1"/>
              </p:cNvSpPr>
              <p:nvPr/>
            </p:nvSpPr>
            <p:spPr bwMode="auto">
              <a:xfrm flipV="1">
                <a:off x="3261" y="1561"/>
                <a:ext cx="0"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79902" name="Line 30">
                <a:extLst>
                  <a:ext uri="{FF2B5EF4-FFF2-40B4-BE49-F238E27FC236}">
                    <a16:creationId xmlns:a16="http://schemas.microsoft.com/office/drawing/2014/main" id="{C1768E5A-5247-4774-89BF-CDF600BE8C1B}"/>
                  </a:ext>
                </a:extLst>
              </p:cNvPr>
              <p:cNvSpPr>
                <a:spLocks noChangeShapeType="1"/>
              </p:cNvSpPr>
              <p:nvPr/>
            </p:nvSpPr>
            <p:spPr bwMode="auto">
              <a:xfrm>
                <a:off x="3269" y="1823"/>
                <a:ext cx="0"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79903" name="Text Box 31">
                <a:extLst>
                  <a:ext uri="{FF2B5EF4-FFF2-40B4-BE49-F238E27FC236}">
                    <a16:creationId xmlns:a16="http://schemas.microsoft.com/office/drawing/2014/main" id="{D1CC12AC-A373-4033-A23B-5377847286C4}"/>
                  </a:ext>
                </a:extLst>
              </p:cNvPr>
              <p:cNvSpPr txBox="1">
                <a:spLocks noChangeArrowheads="1"/>
              </p:cNvSpPr>
              <p:nvPr/>
            </p:nvSpPr>
            <p:spPr bwMode="auto">
              <a:xfrm>
                <a:off x="3028" y="616"/>
                <a:ext cx="46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a:latin typeface="Times New Roman" charset="0"/>
                  </a:rPr>
                  <a:t>host or</a:t>
                </a:r>
              </a:p>
              <a:p>
                <a:pPr>
                  <a:defRPr/>
                </a:pPr>
                <a:r>
                  <a:rPr lang="en-US" altLang="en-US" sz="1600">
                    <a:latin typeface="Times New Roman" charset="0"/>
                  </a:rPr>
                  <a:t>server</a:t>
                </a:r>
              </a:p>
            </p:txBody>
          </p:sp>
        </p:grpSp>
        <p:sp>
          <p:nvSpPr>
            <p:cNvPr id="79904" name="Text Box 32">
              <a:extLst>
                <a:ext uri="{FF2B5EF4-FFF2-40B4-BE49-F238E27FC236}">
                  <a16:creationId xmlns:a16="http://schemas.microsoft.com/office/drawing/2014/main" id="{0CBCA48E-C92E-4506-BF4E-D4FB8E54AC08}"/>
                </a:ext>
              </a:extLst>
            </p:cNvPr>
            <p:cNvSpPr txBox="1">
              <a:spLocks noChangeArrowheads="1"/>
            </p:cNvSpPr>
            <p:nvPr/>
          </p:nvSpPr>
          <p:spPr bwMode="auto">
            <a:xfrm>
              <a:off x="4029" y="2302"/>
              <a:ext cx="5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en-US" sz="1600">
                  <a:latin typeface="Times New Roman" charset="0"/>
                </a:rPr>
                <a:t>Internet</a:t>
              </a:r>
            </a:p>
          </p:txBody>
        </p:sp>
        <p:sp>
          <p:nvSpPr>
            <p:cNvPr id="79905" name="Line 33">
              <a:extLst>
                <a:ext uri="{FF2B5EF4-FFF2-40B4-BE49-F238E27FC236}">
                  <a16:creationId xmlns:a16="http://schemas.microsoft.com/office/drawing/2014/main" id="{2ADC845C-D0D6-4F5E-82D9-1027D22D71B6}"/>
                </a:ext>
              </a:extLst>
            </p:cNvPr>
            <p:cNvSpPr>
              <a:spLocks noChangeShapeType="1"/>
            </p:cNvSpPr>
            <p:nvPr/>
          </p:nvSpPr>
          <p:spPr bwMode="auto">
            <a:xfrm>
              <a:off x="3584" y="2561"/>
              <a:ext cx="139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79906" name="Text Box 34">
              <a:extLst>
                <a:ext uri="{FF2B5EF4-FFF2-40B4-BE49-F238E27FC236}">
                  <a16:creationId xmlns:a16="http://schemas.microsoft.com/office/drawing/2014/main" id="{4FC5B8DE-2669-4EED-AEC4-402F3A92192C}"/>
                </a:ext>
              </a:extLst>
            </p:cNvPr>
            <p:cNvSpPr txBox="1">
              <a:spLocks noChangeArrowheads="1"/>
            </p:cNvSpPr>
            <p:nvPr/>
          </p:nvSpPr>
          <p:spPr bwMode="auto">
            <a:xfrm>
              <a:off x="3477" y="2940"/>
              <a:ext cx="637"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a:solidFill>
                    <a:srgbClr val="FF0000"/>
                  </a:solidFill>
                  <a:latin typeface="Times New Roman" charset="0"/>
                </a:rPr>
                <a:t>controlled</a:t>
              </a:r>
            </a:p>
            <a:p>
              <a:pPr>
                <a:defRPr/>
              </a:pPr>
              <a:r>
                <a:rPr lang="en-US" altLang="en-US" sz="1600">
                  <a:solidFill>
                    <a:srgbClr val="FF0000"/>
                  </a:solidFill>
                  <a:latin typeface="Times New Roman" charset="0"/>
                </a:rPr>
                <a:t>by OS</a:t>
              </a:r>
              <a:endParaRPr lang="en-US" altLang="en-US" sz="1600">
                <a:latin typeface="Times New Roman" charset="0"/>
              </a:endParaRPr>
            </a:p>
            <a:p>
              <a:pPr>
                <a:defRPr/>
              </a:pPr>
              <a:endParaRPr lang="en-US" altLang="en-US" sz="1600">
                <a:latin typeface="Times New Roman" charset="0"/>
              </a:endParaRPr>
            </a:p>
          </p:txBody>
        </p:sp>
        <p:sp>
          <p:nvSpPr>
            <p:cNvPr id="79907" name="Line 35">
              <a:extLst>
                <a:ext uri="{FF2B5EF4-FFF2-40B4-BE49-F238E27FC236}">
                  <a16:creationId xmlns:a16="http://schemas.microsoft.com/office/drawing/2014/main" id="{78BDDAD5-4DFA-40A5-84A2-54DBCEAD1741}"/>
                </a:ext>
              </a:extLst>
            </p:cNvPr>
            <p:cNvSpPr>
              <a:spLocks noChangeShapeType="1"/>
            </p:cNvSpPr>
            <p:nvPr/>
          </p:nvSpPr>
          <p:spPr bwMode="auto">
            <a:xfrm flipH="1" flipV="1">
              <a:off x="3446" y="2800"/>
              <a:ext cx="154" cy="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79908" name="Text Box 36">
              <a:extLst>
                <a:ext uri="{FF2B5EF4-FFF2-40B4-BE49-F238E27FC236}">
                  <a16:creationId xmlns:a16="http://schemas.microsoft.com/office/drawing/2014/main" id="{9737EBEA-5570-4E12-8534-8EFC165ADAE7}"/>
                </a:ext>
              </a:extLst>
            </p:cNvPr>
            <p:cNvSpPr txBox="1">
              <a:spLocks noChangeArrowheads="1"/>
            </p:cNvSpPr>
            <p:nvPr/>
          </p:nvSpPr>
          <p:spPr bwMode="auto">
            <a:xfrm>
              <a:off x="3721" y="1453"/>
              <a:ext cx="83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a:solidFill>
                    <a:srgbClr val="FF0000"/>
                  </a:solidFill>
                  <a:latin typeface="Times New Roman" charset="0"/>
                </a:rPr>
                <a:t>controlled by</a:t>
              </a:r>
            </a:p>
            <a:p>
              <a:pPr>
                <a:defRPr/>
              </a:pPr>
              <a:r>
                <a:rPr lang="en-US" altLang="en-US" sz="1600">
                  <a:solidFill>
                    <a:srgbClr val="FF0000"/>
                  </a:solidFill>
                  <a:latin typeface="Times New Roman" charset="0"/>
                </a:rPr>
                <a:t>app developer</a:t>
              </a:r>
              <a:endParaRPr lang="en-US" altLang="en-US" sz="1600">
                <a:latin typeface="Times New Roman" charset="0"/>
              </a:endParaRPr>
            </a:p>
          </p:txBody>
        </p:sp>
        <p:sp>
          <p:nvSpPr>
            <p:cNvPr id="79909" name="Line 37">
              <a:extLst>
                <a:ext uri="{FF2B5EF4-FFF2-40B4-BE49-F238E27FC236}">
                  <a16:creationId xmlns:a16="http://schemas.microsoft.com/office/drawing/2014/main" id="{19F4A692-FCC0-462A-AB7A-00678CD8200B}"/>
                </a:ext>
              </a:extLst>
            </p:cNvPr>
            <p:cNvSpPr>
              <a:spLocks noChangeShapeType="1"/>
            </p:cNvSpPr>
            <p:nvPr/>
          </p:nvSpPr>
          <p:spPr bwMode="auto">
            <a:xfrm flipH="1">
              <a:off x="3577" y="1631"/>
              <a:ext cx="138" cy="8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888B-6965-434B-871C-D4E6A9D8356F}"/>
              </a:ext>
            </a:extLst>
          </p:cNvPr>
          <p:cNvSpPr>
            <a:spLocks noGrp="1"/>
          </p:cNvSpPr>
          <p:nvPr>
            <p:ph type="title"/>
          </p:nvPr>
        </p:nvSpPr>
        <p:spPr/>
        <p:txBody>
          <a:bodyPr/>
          <a:lstStyle/>
          <a:p>
            <a:r>
              <a:rPr lang="en-US" dirty="0"/>
              <a:t>Socket Programming</a:t>
            </a:r>
          </a:p>
        </p:txBody>
      </p:sp>
      <p:sp>
        <p:nvSpPr>
          <p:cNvPr id="3" name="Content Placeholder 2">
            <a:extLst>
              <a:ext uri="{FF2B5EF4-FFF2-40B4-BE49-F238E27FC236}">
                <a16:creationId xmlns:a16="http://schemas.microsoft.com/office/drawing/2014/main" id="{C7DB4DBA-CF5C-4C30-9301-C671DC02A0B5}"/>
              </a:ext>
            </a:extLst>
          </p:cNvPr>
          <p:cNvSpPr>
            <a:spLocks noGrp="1"/>
          </p:cNvSpPr>
          <p:nvPr>
            <p:ph idx="1"/>
          </p:nvPr>
        </p:nvSpPr>
        <p:spPr/>
        <p:txBody>
          <a:bodyPr/>
          <a:lstStyle/>
          <a:p>
            <a:pPr marL="0" indent="0">
              <a:buNone/>
            </a:pPr>
            <a:r>
              <a:rPr lang="en-US" dirty="0"/>
              <a:t>The general sequence of using a socket is:</a:t>
            </a:r>
          </a:p>
          <a:p>
            <a:pPr marL="514350" indent="-514350">
              <a:buFont typeface="+mj-lt"/>
              <a:buAutoNum type="arabicPeriod"/>
            </a:pPr>
            <a:r>
              <a:rPr lang="en-US" dirty="0"/>
              <a:t>Get the remote host IP address</a:t>
            </a:r>
          </a:p>
          <a:p>
            <a:pPr marL="514350" indent="-514350">
              <a:buFont typeface="+mj-lt"/>
              <a:buAutoNum type="arabicPeriod"/>
            </a:pPr>
            <a:r>
              <a:rPr lang="en-US" dirty="0"/>
              <a:t>Create a socket</a:t>
            </a:r>
          </a:p>
          <a:p>
            <a:pPr marL="514350" indent="-514350">
              <a:buFont typeface="+mj-lt"/>
              <a:buAutoNum type="arabicPeriod"/>
            </a:pPr>
            <a:r>
              <a:rPr lang="en-US" dirty="0"/>
              <a:t>Open a socket</a:t>
            </a:r>
          </a:p>
          <a:p>
            <a:pPr marL="514350" indent="-514350">
              <a:buFont typeface="+mj-lt"/>
              <a:buAutoNum type="arabicPeriod"/>
            </a:pPr>
            <a:r>
              <a:rPr lang="en-US" dirty="0"/>
              <a:t>Read from / write to socket</a:t>
            </a:r>
          </a:p>
          <a:p>
            <a:pPr marL="514350" indent="-514350">
              <a:buFont typeface="+mj-lt"/>
              <a:buAutoNum type="arabicPeriod"/>
            </a:pPr>
            <a:r>
              <a:rPr lang="en-US" dirty="0"/>
              <a:t>Close socket</a:t>
            </a:r>
          </a:p>
        </p:txBody>
      </p:sp>
      <p:sp>
        <p:nvSpPr>
          <p:cNvPr id="4" name="Slide Number Placeholder 3">
            <a:extLst>
              <a:ext uri="{FF2B5EF4-FFF2-40B4-BE49-F238E27FC236}">
                <a16:creationId xmlns:a16="http://schemas.microsoft.com/office/drawing/2014/main" id="{FE221B38-A365-4686-8701-AB354EE2017E}"/>
              </a:ext>
            </a:extLst>
          </p:cNvPr>
          <p:cNvSpPr>
            <a:spLocks noGrp="1"/>
          </p:cNvSpPr>
          <p:nvPr>
            <p:ph type="sldNum" sz="quarter" idx="11"/>
          </p:nvPr>
        </p:nvSpPr>
        <p:spPr/>
        <p:txBody>
          <a:bodyPr/>
          <a:lstStyle/>
          <a:p>
            <a:pPr>
              <a:defRPr/>
            </a:pPr>
            <a:fld id="{9E4BA2D5-3EC9-4589-BEFD-9D6ECD7D4D74}" type="slidenum">
              <a:rPr lang="en-US" altLang="en-US" smtClean="0"/>
              <a:pPr>
                <a:defRPr/>
              </a:pPr>
              <a:t>22</a:t>
            </a:fld>
            <a:endParaRPr lang="en-US" altLang="en-US"/>
          </a:p>
        </p:txBody>
      </p:sp>
      <p:sp>
        <p:nvSpPr>
          <p:cNvPr id="5" name="Footer Placeholder 4">
            <a:extLst>
              <a:ext uri="{FF2B5EF4-FFF2-40B4-BE49-F238E27FC236}">
                <a16:creationId xmlns:a16="http://schemas.microsoft.com/office/drawing/2014/main" id="{9E9E30DF-7C41-40FD-A464-1B6C055C88FF}"/>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3079659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CC0E-A4CB-4F06-BD8D-4F80271A7788}"/>
              </a:ext>
            </a:extLst>
          </p:cNvPr>
          <p:cNvSpPr>
            <a:spLocks noGrp="1"/>
          </p:cNvSpPr>
          <p:nvPr>
            <p:ph type="title"/>
          </p:nvPr>
        </p:nvSpPr>
        <p:spPr/>
        <p:txBody>
          <a:bodyPr/>
          <a:lstStyle/>
          <a:p>
            <a:r>
              <a:rPr lang="en-US" dirty="0"/>
              <a:t>Socket</a:t>
            </a:r>
            <a:r>
              <a:rPr lang="en-US" baseline="0" dirty="0"/>
              <a:t> Programming</a:t>
            </a:r>
            <a:endParaRPr lang="en-US" dirty="0"/>
          </a:p>
        </p:txBody>
      </p:sp>
      <p:sp>
        <p:nvSpPr>
          <p:cNvPr id="3" name="Content Placeholder 2">
            <a:extLst>
              <a:ext uri="{FF2B5EF4-FFF2-40B4-BE49-F238E27FC236}">
                <a16:creationId xmlns:a16="http://schemas.microsoft.com/office/drawing/2014/main" id="{8C660214-A3D3-43B5-B74C-FD231188C55E}"/>
              </a:ext>
            </a:extLst>
          </p:cNvPr>
          <p:cNvSpPr>
            <a:spLocks noGrp="1"/>
          </p:cNvSpPr>
          <p:nvPr>
            <p:ph idx="1"/>
          </p:nvPr>
        </p:nvSpPr>
        <p:spPr/>
        <p:txBody>
          <a:bodyPr/>
          <a:lstStyle/>
          <a:p>
            <a:pPr marL="0" indent="0">
              <a:buNone/>
            </a:pPr>
            <a:r>
              <a:rPr lang="en-US" dirty="0"/>
              <a:t>Step 1: Get remote host IP address</a:t>
            </a:r>
          </a:p>
          <a:p>
            <a:r>
              <a:rPr lang="en-US" dirty="0" err="1"/>
              <a:t>gethostbyname</a:t>
            </a:r>
            <a:r>
              <a:rPr lang="en-US" dirty="0"/>
              <a:t>() gets the IP address(es) of a specified domain name</a:t>
            </a:r>
          </a:p>
          <a:p>
            <a:pPr lvl="1"/>
            <a:r>
              <a:rPr lang="en-US" dirty="0"/>
              <a:t>Calls DNS to do the work</a:t>
            </a:r>
          </a:p>
          <a:p>
            <a:r>
              <a:rPr lang="en-US" dirty="0"/>
              <a:t>Sample code at:</a:t>
            </a:r>
          </a:p>
          <a:p>
            <a:pPr lvl="1"/>
            <a:r>
              <a:rPr lang="en-US" dirty="0"/>
              <a:t>http://www-users.cselabs.umn.edu/classes/Spring-2020/csci4211/code/gethost.c</a:t>
            </a:r>
          </a:p>
          <a:p>
            <a:pPr lvl="1"/>
            <a:r>
              <a:rPr lang="en-US" dirty="0"/>
              <a:t>&lt;CSCI 442 home page&gt;/code/</a:t>
            </a:r>
            <a:r>
              <a:rPr lang="en-US" dirty="0" err="1"/>
              <a:t>gethost.c</a:t>
            </a:r>
            <a:r>
              <a:rPr lang="en-US" dirty="0"/>
              <a:t>		(code)</a:t>
            </a:r>
          </a:p>
          <a:p>
            <a:pPr lvl="1"/>
            <a:r>
              <a:rPr lang="en-US" dirty="0"/>
              <a:t>&lt;CSCI 442 home page&gt;/code/gethost.txt	(output)</a:t>
            </a:r>
          </a:p>
        </p:txBody>
      </p:sp>
      <p:sp>
        <p:nvSpPr>
          <p:cNvPr id="4" name="Slide Number Placeholder 3">
            <a:extLst>
              <a:ext uri="{FF2B5EF4-FFF2-40B4-BE49-F238E27FC236}">
                <a16:creationId xmlns:a16="http://schemas.microsoft.com/office/drawing/2014/main" id="{396F7E78-C716-45AD-8FEA-095E9831E086}"/>
              </a:ext>
            </a:extLst>
          </p:cNvPr>
          <p:cNvSpPr>
            <a:spLocks noGrp="1"/>
          </p:cNvSpPr>
          <p:nvPr>
            <p:ph type="sldNum" sz="quarter" idx="11"/>
          </p:nvPr>
        </p:nvSpPr>
        <p:spPr/>
        <p:txBody>
          <a:bodyPr/>
          <a:lstStyle/>
          <a:p>
            <a:pPr>
              <a:defRPr/>
            </a:pPr>
            <a:fld id="{9E4BA2D5-3EC9-4589-BEFD-9D6ECD7D4D74}" type="slidenum">
              <a:rPr lang="en-US" altLang="en-US" smtClean="0"/>
              <a:pPr>
                <a:defRPr/>
              </a:pPr>
              <a:t>23</a:t>
            </a:fld>
            <a:endParaRPr lang="en-US" altLang="en-US"/>
          </a:p>
        </p:txBody>
      </p:sp>
      <p:sp>
        <p:nvSpPr>
          <p:cNvPr id="5" name="Footer Placeholder 4">
            <a:extLst>
              <a:ext uri="{FF2B5EF4-FFF2-40B4-BE49-F238E27FC236}">
                <a16:creationId xmlns:a16="http://schemas.microsoft.com/office/drawing/2014/main" id="{0E75CB59-021E-45AA-A211-F4E2AAF16C58}"/>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1133305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84C5-C5B0-4540-8676-576D69814BFE}"/>
              </a:ext>
            </a:extLst>
          </p:cNvPr>
          <p:cNvSpPr>
            <a:spLocks noGrp="1"/>
          </p:cNvSpPr>
          <p:nvPr>
            <p:ph type="title"/>
          </p:nvPr>
        </p:nvSpPr>
        <p:spPr/>
        <p:txBody>
          <a:bodyPr/>
          <a:lstStyle/>
          <a:p>
            <a:r>
              <a:rPr lang="en-US" dirty="0"/>
              <a:t>Socket Programming</a:t>
            </a:r>
          </a:p>
        </p:txBody>
      </p:sp>
      <p:sp>
        <p:nvSpPr>
          <p:cNvPr id="3" name="Content Placeholder 2">
            <a:extLst>
              <a:ext uri="{FF2B5EF4-FFF2-40B4-BE49-F238E27FC236}">
                <a16:creationId xmlns:a16="http://schemas.microsoft.com/office/drawing/2014/main" id="{6CEF92BB-06DA-4155-9ECB-7E001E5B7C0D}"/>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Tx/>
              <a:buSzTx/>
              <a:buNone/>
              <a:tabLst/>
              <a:defRPr/>
            </a:pPr>
            <a:r>
              <a:rPr lang="en-US" sz="2800" kern="1200" dirty="0">
                <a:solidFill>
                  <a:schemeClr val="tx1"/>
                </a:solidFill>
                <a:effectLst/>
                <a:latin typeface="+mn-lt"/>
                <a:ea typeface="+mn-ea"/>
                <a:cs typeface="+mn-cs"/>
              </a:rPr>
              <a:t>Step 1: Get remote host IP address</a:t>
            </a:r>
          </a:p>
          <a:p>
            <a:r>
              <a:rPr lang="en-US" dirty="0"/>
              <a:t>To run code, log onto favorite Linux machine with your favorite terminal program</a:t>
            </a:r>
          </a:p>
          <a:p>
            <a:pPr lvl="1"/>
            <a:r>
              <a:rPr lang="en-US" dirty="0">
                <a:effectLst/>
              </a:rPr>
              <a:t>csel-kh1250-XX.cselabs.umn.edu</a:t>
            </a:r>
            <a:br>
              <a:rPr lang="en-US" dirty="0">
                <a:effectLst/>
              </a:rPr>
            </a:br>
            <a:r>
              <a:rPr lang="en-US" dirty="0">
                <a:effectLst/>
              </a:rPr>
              <a:t>csel-kh4250-XX.cselabs.umn.edu</a:t>
            </a:r>
            <a:br>
              <a:rPr lang="en-US" dirty="0">
                <a:effectLst/>
              </a:rPr>
            </a:br>
            <a:r>
              <a:rPr lang="en-US" dirty="0">
                <a:effectLst/>
              </a:rPr>
              <a:t>Where the XX is a number from 01 to about 30</a:t>
            </a:r>
          </a:p>
          <a:p>
            <a:pPr lvl="1"/>
            <a:r>
              <a:rPr lang="en-US" dirty="0"/>
              <a:t>Perhaps, XX is (last two digits of student id) mod 30</a:t>
            </a:r>
          </a:p>
          <a:p>
            <a:endParaRPr lang="en-US" dirty="0"/>
          </a:p>
        </p:txBody>
      </p:sp>
      <p:sp>
        <p:nvSpPr>
          <p:cNvPr id="4" name="Slide Number Placeholder 3">
            <a:extLst>
              <a:ext uri="{FF2B5EF4-FFF2-40B4-BE49-F238E27FC236}">
                <a16:creationId xmlns:a16="http://schemas.microsoft.com/office/drawing/2014/main" id="{1A625E6B-8651-4716-A42C-D48A14AACB97}"/>
              </a:ext>
            </a:extLst>
          </p:cNvPr>
          <p:cNvSpPr>
            <a:spLocks noGrp="1"/>
          </p:cNvSpPr>
          <p:nvPr>
            <p:ph type="sldNum" sz="quarter" idx="11"/>
          </p:nvPr>
        </p:nvSpPr>
        <p:spPr/>
        <p:txBody>
          <a:bodyPr/>
          <a:lstStyle/>
          <a:p>
            <a:pPr>
              <a:defRPr/>
            </a:pPr>
            <a:fld id="{9E4BA2D5-3EC9-4589-BEFD-9D6ECD7D4D74}" type="slidenum">
              <a:rPr lang="en-US" altLang="en-US" smtClean="0"/>
              <a:pPr>
                <a:defRPr/>
              </a:pPr>
              <a:t>24</a:t>
            </a:fld>
            <a:endParaRPr lang="en-US" altLang="en-US"/>
          </a:p>
        </p:txBody>
      </p:sp>
      <p:sp>
        <p:nvSpPr>
          <p:cNvPr id="5" name="Footer Placeholder 4">
            <a:extLst>
              <a:ext uri="{FF2B5EF4-FFF2-40B4-BE49-F238E27FC236}">
                <a16:creationId xmlns:a16="http://schemas.microsoft.com/office/drawing/2014/main" id="{F7195963-B2F3-4255-BC23-7EB55DBE1891}"/>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1297541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84C5-C5B0-4540-8676-576D69814BFE}"/>
              </a:ext>
            </a:extLst>
          </p:cNvPr>
          <p:cNvSpPr>
            <a:spLocks noGrp="1"/>
          </p:cNvSpPr>
          <p:nvPr>
            <p:ph type="title"/>
          </p:nvPr>
        </p:nvSpPr>
        <p:spPr/>
        <p:txBody>
          <a:bodyPr/>
          <a:lstStyle/>
          <a:p>
            <a:r>
              <a:rPr lang="en-US" dirty="0"/>
              <a:t>Socket Programming</a:t>
            </a:r>
          </a:p>
        </p:txBody>
      </p:sp>
      <p:sp>
        <p:nvSpPr>
          <p:cNvPr id="3" name="Content Placeholder 2">
            <a:extLst>
              <a:ext uri="{FF2B5EF4-FFF2-40B4-BE49-F238E27FC236}">
                <a16:creationId xmlns:a16="http://schemas.microsoft.com/office/drawing/2014/main" id="{6CEF92BB-06DA-4155-9ECB-7E001E5B7C0D}"/>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Tx/>
              <a:buSzTx/>
              <a:buNone/>
              <a:tabLst/>
              <a:defRPr/>
            </a:pPr>
            <a:r>
              <a:rPr lang="en-US" sz="2800" kern="1200" dirty="0">
                <a:solidFill>
                  <a:schemeClr val="tx1"/>
                </a:solidFill>
                <a:effectLst/>
                <a:latin typeface="+mn-lt"/>
                <a:ea typeface="+mn-ea"/>
                <a:cs typeface="+mn-cs"/>
              </a:rPr>
              <a:t>Step 1: Get remote host IP address</a:t>
            </a:r>
          </a:p>
          <a:p>
            <a:r>
              <a:rPr lang="en-US" dirty="0"/>
              <a:t>To run code</a:t>
            </a:r>
          </a:p>
          <a:p>
            <a:pPr lvl="1"/>
            <a:r>
              <a:rPr lang="en-US" dirty="0" err="1"/>
              <a:t>wget</a:t>
            </a:r>
            <a:r>
              <a:rPr lang="en-US" dirty="0"/>
              <a:t> http://www-users.cselabs.umn.edu/classes/Spring-2020/csci4211/code/gethost.c</a:t>
            </a:r>
          </a:p>
          <a:p>
            <a:pPr lvl="1"/>
            <a:r>
              <a:rPr lang="en-US" dirty="0" err="1"/>
              <a:t>gcc</a:t>
            </a:r>
            <a:r>
              <a:rPr lang="en-US" dirty="0"/>
              <a:t> </a:t>
            </a:r>
            <a:r>
              <a:rPr lang="en-US" dirty="0" err="1"/>
              <a:t>gethost.c</a:t>
            </a:r>
            <a:endParaRPr lang="en-US" dirty="0"/>
          </a:p>
          <a:p>
            <a:pPr lvl="1"/>
            <a:r>
              <a:rPr lang="en-US" dirty="0"/>
              <a:t>./</a:t>
            </a:r>
            <a:r>
              <a:rPr lang="en-US" dirty="0" err="1"/>
              <a:t>a.out</a:t>
            </a:r>
            <a:endParaRPr lang="en-US" dirty="0"/>
          </a:p>
        </p:txBody>
      </p:sp>
      <p:sp>
        <p:nvSpPr>
          <p:cNvPr id="4" name="Slide Number Placeholder 3">
            <a:extLst>
              <a:ext uri="{FF2B5EF4-FFF2-40B4-BE49-F238E27FC236}">
                <a16:creationId xmlns:a16="http://schemas.microsoft.com/office/drawing/2014/main" id="{1A625E6B-8651-4716-A42C-D48A14AACB97}"/>
              </a:ext>
            </a:extLst>
          </p:cNvPr>
          <p:cNvSpPr>
            <a:spLocks noGrp="1"/>
          </p:cNvSpPr>
          <p:nvPr>
            <p:ph type="sldNum" sz="quarter" idx="11"/>
          </p:nvPr>
        </p:nvSpPr>
        <p:spPr/>
        <p:txBody>
          <a:bodyPr/>
          <a:lstStyle/>
          <a:p>
            <a:pPr>
              <a:defRPr/>
            </a:pPr>
            <a:fld id="{9E4BA2D5-3EC9-4589-BEFD-9D6ECD7D4D74}" type="slidenum">
              <a:rPr lang="en-US" altLang="en-US" smtClean="0"/>
              <a:pPr>
                <a:defRPr/>
              </a:pPr>
              <a:t>25</a:t>
            </a:fld>
            <a:endParaRPr lang="en-US" altLang="en-US"/>
          </a:p>
        </p:txBody>
      </p:sp>
      <p:sp>
        <p:nvSpPr>
          <p:cNvPr id="5" name="Footer Placeholder 4">
            <a:extLst>
              <a:ext uri="{FF2B5EF4-FFF2-40B4-BE49-F238E27FC236}">
                <a16:creationId xmlns:a16="http://schemas.microsoft.com/office/drawing/2014/main" id="{F7195963-B2F3-4255-BC23-7EB55DBE1891}"/>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1281199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CD74-BF3C-460D-886E-4D7310C939F2}"/>
              </a:ext>
            </a:extLst>
          </p:cNvPr>
          <p:cNvSpPr>
            <a:spLocks noGrp="1"/>
          </p:cNvSpPr>
          <p:nvPr>
            <p:ph type="title"/>
          </p:nvPr>
        </p:nvSpPr>
        <p:spPr/>
        <p:txBody>
          <a:bodyPr/>
          <a:lstStyle/>
          <a:p>
            <a:r>
              <a:rPr lang="en-US" dirty="0"/>
              <a:t>Socket Programming</a:t>
            </a:r>
          </a:p>
        </p:txBody>
      </p:sp>
      <p:sp>
        <p:nvSpPr>
          <p:cNvPr id="3" name="Content Placeholder 2">
            <a:extLst>
              <a:ext uri="{FF2B5EF4-FFF2-40B4-BE49-F238E27FC236}">
                <a16:creationId xmlns:a16="http://schemas.microsoft.com/office/drawing/2014/main" id="{CF34D156-08B1-4E14-9831-184C557260F3}"/>
              </a:ext>
            </a:extLst>
          </p:cNvPr>
          <p:cNvSpPr>
            <a:spLocks noGrp="1"/>
          </p:cNvSpPr>
          <p:nvPr>
            <p:ph idx="1"/>
          </p:nvPr>
        </p:nvSpPr>
        <p:spPr/>
        <p:txBody>
          <a:bodyPr/>
          <a:lstStyle/>
          <a:p>
            <a:pPr marL="0" indent="0">
              <a:buNone/>
            </a:pPr>
            <a:r>
              <a:rPr lang="en-US" dirty="0"/>
              <a:t>Steps 2-5: create/open/read/write/close</a:t>
            </a:r>
          </a:p>
          <a:p>
            <a:r>
              <a:rPr lang="en-US" dirty="0"/>
              <a:t>Sample code at:</a:t>
            </a:r>
          </a:p>
          <a:p>
            <a:pPr lvl="1"/>
            <a:r>
              <a:rPr lang="en-US" dirty="0"/>
              <a:t>http://www-users.cselabs.umn.edu/classes/Spring-2020/csci4211/code/webclient.c</a:t>
            </a:r>
          </a:p>
          <a:p>
            <a:pPr lvl="1"/>
            <a:r>
              <a:rPr lang="en-US" dirty="0"/>
              <a:t>&lt;CSCI 442 home page&gt;/code/</a:t>
            </a:r>
            <a:r>
              <a:rPr lang="en-US" dirty="0" err="1"/>
              <a:t>webclient.c</a:t>
            </a:r>
            <a:r>
              <a:rPr lang="en-US" dirty="0"/>
              <a:t>	(code)</a:t>
            </a:r>
          </a:p>
          <a:p>
            <a:pPr lvl="1"/>
            <a:r>
              <a:rPr lang="en-US" dirty="0"/>
              <a:t>&lt;CSCI 442 home page&gt;/code/webclient.txt	(output)</a:t>
            </a:r>
          </a:p>
        </p:txBody>
      </p:sp>
      <p:sp>
        <p:nvSpPr>
          <p:cNvPr id="4" name="Slide Number Placeholder 3">
            <a:extLst>
              <a:ext uri="{FF2B5EF4-FFF2-40B4-BE49-F238E27FC236}">
                <a16:creationId xmlns:a16="http://schemas.microsoft.com/office/drawing/2014/main" id="{B4416473-99F2-46B6-95D2-482C442A03FC}"/>
              </a:ext>
            </a:extLst>
          </p:cNvPr>
          <p:cNvSpPr>
            <a:spLocks noGrp="1"/>
          </p:cNvSpPr>
          <p:nvPr>
            <p:ph type="sldNum" sz="quarter" idx="11"/>
          </p:nvPr>
        </p:nvSpPr>
        <p:spPr/>
        <p:txBody>
          <a:bodyPr/>
          <a:lstStyle/>
          <a:p>
            <a:pPr>
              <a:defRPr/>
            </a:pPr>
            <a:fld id="{9E4BA2D5-3EC9-4589-BEFD-9D6ECD7D4D74}" type="slidenum">
              <a:rPr lang="en-US" altLang="en-US" smtClean="0"/>
              <a:pPr>
                <a:defRPr/>
              </a:pPr>
              <a:t>26</a:t>
            </a:fld>
            <a:endParaRPr lang="en-US" altLang="en-US"/>
          </a:p>
        </p:txBody>
      </p:sp>
      <p:sp>
        <p:nvSpPr>
          <p:cNvPr id="5" name="Footer Placeholder 4">
            <a:extLst>
              <a:ext uri="{FF2B5EF4-FFF2-40B4-BE49-F238E27FC236}">
                <a16:creationId xmlns:a16="http://schemas.microsoft.com/office/drawing/2014/main" id="{88324BE6-DD15-489E-AC62-3B5905DDB6C5}"/>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3283348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8BD1-2610-4D48-AC06-138C96B25ED7}"/>
              </a:ext>
            </a:extLst>
          </p:cNvPr>
          <p:cNvSpPr>
            <a:spLocks noGrp="1"/>
          </p:cNvSpPr>
          <p:nvPr>
            <p:ph type="title"/>
          </p:nvPr>
        </p:nvSpPr>
        <p:spPr/>
        <p:txBody>
          <a:bodyPr/>
          <a:lstStyle/>
          <a:p>
            <a:r>
              <a:rPr lang="en-US" dirty="0"/>
              <a:t>Socket Programming</a:t>
            </a:r>
          </a:p>
        </p:txBody>
      </p:sp>
      <p:sp>
        <p:nvSpPr>
          <p:cNvPr id="3" name="Content Placeholder 2">
            <a:extLst>
              <a:ext uri="{FF2B5EF4-FFF2-40B4-BE49-F238E27FC236}">
                <a16:creationId xmlns:a16="http://schemas.microsoft.com/office/drawing/2014/main" id="{53A47106-5B59-40BA-B9DD-630C3948D926}"/>
              </a:ext>
            </a:extLst>
          </p:cNvPr>
          <p:cNvSpPr>
            <a:spLocks noGrp="1"/>
          </p:cNvSpPr>
          <p:nvPr>
            <p:ph idx="1"/>
          </p:nvPr>
        </p:nvSpPr>
        <p:spPr/>
        <p:txBody>
          <a:bodyPr/>
          <a:lstStyle/>
          <a:p>
            <a:r>
              <a:rPr lang="en-US" dirty="0"/>
              <a:t>Steps 2-5: create/open/read/write/close</a:t>
            </a:r>
          </a:p>
          <a:p>
            <a:r>
              <a:rPr lang="en-US" dirty="0"/>
              <a:t>To</a:t>
            </a:r>
            <a:r>
              <a:rPr lang="en-US" baseline="0" dirty="0"/>
              <a:t> run code:</a:t>
            </a:r>
          </a:p>
          <a:p>
            <a:pPr lvl="1"/>
            <a:r>
              <a:rPr lang="en-US" dirty="0"/>
              <a:t> </a:t>
            </a:r>
            <a:r>
              <a:rPr lang="en-US" dirty="0" err="1"/>
              <a:t>wget</a:t>
            </a:r>
            <a:r>
              <a:rPr lang="en-US" dirty="0"/>
              <a:t> http://www-users.cselabs.umn.edu/classes/Spring-2020/csci4211/code/webclient.c</a:t>
            </a:r>
          </a:p>
          <a:p>
            <a:pPr lvl="1"/>
            <a:r>
              <a:rPr lang="en-US" dirty="0" err="1"/>
              <a:t>gcc</a:t>
            </a:r>
            <a:r>
              <a:rPr lang="en-US" dirty="0"/>
              <a:t> </a:t>
            </a:r>
            <a:r>
              <a:rPr lang="en-US" dirty="0" err="1"/>
              <a:t>webclient.c</a:t>
            </a:r>
            <a:endParaRPr lang="en-US" dirty="0"/>
          </a:p>
          <a:p>
            <a:pPr lvl="1"/>
            <a:r>
              <a:rPr lang="en-US" dirty="0"/>
              <a:t>./</a:t>
            </a:r>
            <a:r>
              <a:rPr lang="en-US" dirty="0" err="1"/>
              <a:t>a.out</a:t>
            </a:r>
            <a:endParaRPr lang="en-US" dirty="0"/>
          </a:p>
        </p:txBody>
      </p:sp>
      <p:sp>
        <p:nvSpPr>
          <p:cNvPr id="4" name="Slide Number Placeholder 3">
            <a:extLst>
              <a:ext uri="{FF2B5EF4-FFF2-40B4-BE49-F238E27FC236}">
                <a16:creationId xmlns:a16="http://schemas.microsoft.com/office/drawing/2014/main" id="{563118B5-A827-45AA-91F5-44ACEF115B8F}"/>
              </a:ext>
            </a:extLst>
          </p:cNvPr>
          <p:cNvSpPr>
            <a:spLocks noGrp="1"/>
          </p:cNvSpPr>
          <p:nvPr>
            <p:ph type="sldNum" sz="quarter" idx="11"/>
          </p:nvPr>
        </p:nvSpPr>
        <p:spPr/>
        <p:txBody>
          <a:bodyPr/>
          <a:lstStyle/>
          <a:p>
            <a:pPr>
              <a:defRPr/>
            </a:pPr>
            <a:fld id="{9E4BA2D5-3EC9-4589-BEFD-9D6ECD7D4D74}" type="slidenum">
              <a:rPr lang="en-US" altLang="en-US" smtClean="0"/>
              <a:pPr>
                <a:defRPr/>
              </a:pPr>
              <a:t>27</a:t>
            </a:fld>
            <a:endParaRPr lang="en-US" altLang="en-US"/>
          </a:p>
        </p:txBody>
      </p:sp>
      <p:sp>
        <p:nvSpPr>
          <p:cNvPr id="5" name="Footer Placeholder 4">
            <a:extLst>
              <a:ext uri="{FF2B5EF4-FFF2-40B4-BE49-F238E27FC236}">
                <a16:creationId xmlns:a16="http://schemas.microsoft.com/office/drawing/2014/main" id="{D35078B7-48C4-46BB-BFD5-FB8FDA5C21D4}"/>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2062125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2D1E-3461-499F-A615-844FDE4B2681}"/>
              </a:ext>
            </a:extLst>
          </p:cNvPr>
          <p:cNvSpPr>
            <a:spLocks noGrp="1"/>
          </p:cNvSpPr>
          <p:nvPr>
            <p:ph type="title"/>
          </p:nvPr>
        </p:nvSpPr>
        <p:spPr/>
        <p:txBody>
          <a:bodyPr/>
          <a:lstStyle/>
          <a:p>
            <a:r>
              <a:rPr lang="en-US" dirty="0"/>
              <a:t>Socket Programming</a:t>
            </a:r>
          </a:p>
        </p:txBody>
      </p:sp>
      <p:sp>
        <p:nvSpPr>
          <p:cNvPr id="3" name="Content Placeholder 2">
            <a:extLst>
              <a:ext uri="{FF2B5EF4-FFF2-40B4-BE49-F238E27FC236}">
                <a16:creationId xmlns:a16="http://schemas.microsoft.com/office/drawing/2014/main" id="{B5B43884-327E-4310-AF12-0A0ECF1F17B6}"/>
              </a:ext>
            </a:extLst>
          </p:cNvPr>
          <p:cNvSpPr>
            <a:spLocks noGrp="1"/>
          </p:cNvSpPr>
          <p:nvPr>
            <p:ph idx="1"/>
          </p:nvPr>
        </p:nvSpPr>
        <p:spPr/>
        <p:txBody>
          <a:bodyPr/>
          <a:lstStyle/>
          <a:p>
            <a:pPr marL="0" indent="0" algn="ctr">
              <a:buNone/>
            </a:pPr>
            <a:r>
              <a:rPr lang="en-US" dirty="0"/>
              <a:t>Resources</a:t>
            </a:r>
          </a:p>
          <a:p>
            <a:r>
              <a:rPr lang="en-US" dirty="0"/>
              <a:t>Linux man pages – general information</a:t>
            </a:r>
          </a:p>
          <a:p>
            <a:pPr lvl="1"/>
            <a:r>
              <a:rPr lang="en-US" dirty="0"/>
              <a:t>man 7 </a:t>
            </a:r>
            <a:r>
              <a:rPr lang="en-US" dirty="0" err="1"/>
              <a:t>ip</a:t>
            </a:r>
            <a:endParaRPr lang="en-US" dirty="0"/>
          </a:p>
          <a:p>
            <a:pPr lvl="1"/>
            <a:r>
              <a:rPr lang="en-US" dirty="0"/>
              <a:t>man 7 socket</a:t>
            </a:r>
          </a:p>
          <a:p>
            <a:pPr lvl="1"/>
            <a:r>
              <a:rPr lang="en-US" dirty="0"/>
              <a:t>man 7 </a:t>
            </a:r>
            <a:r>
              <a:rPr lang="en-US" dirty="0" err="1"/>
              <a:t>tcp</a:t>
            </a:r>
            <a:endParaRPr lang="en-US" dirty="0"/>
          </a:p>
          <a:p>
            <a:pPr lvl="1"/>
            <a:r>
              <a:rPr lang="en-US" dirty="0"/>
              <a:t>man 7 </a:t>
            </a:r>
            <a:r>
              <a:rPr lang="en-US" dirty="0" err="1"/>
              <a:t>udp</a:t>
            </a:r>
            <a:endParaRPr lang="en-US" dirty="0"/>
          </a:p>
        </p:txBody>
      </p:sp>
      <p:sp>
        <p:nvSpPr>
          <p:cNvPr id="4" name="Slide Number Placeholder 3">
            <a:extLst>
              <a:ext uri="{FF2B5EF4-FFF2-40B4-BE49-F238E27FC236}">
                <a16:creationId xmlns:a16="http://schemas.microsoft.com/office/drawing/2014/main" id="{B59E9609-258A-4A61-AE85-0A33B39B6629}"/>
              </a:ext>
            </a:extLst>
          </p:cNvPr>
          <p:cNvSpPr>
            <a:spLocks noGrp="1"/>
          </p:cNvSpPr>
          <p:nvPr>
            <p:ph type="sldNum" sz="quarter" idx="11"/>
          </p:nvPr>
        </p:nvSpPr>
        <p:spPr/>
        <p:txBody>
          <a:bodyPr/>
          <a:lstStyle/>
          <a:p>
            <a:pPr>
              <a:defRPr/>
            </a:pPr>
            <a:fld id="{9E4BA2D5-3EC9-4589-BEFD-9D6ECD7D4D74}" type="slidenum">
              <a:rPr lang="en-US" altLang="en-US" smtClean="0"/>
              <a:pPr>
                <a:defRPr/>
              </a:pPr>
              <a:t>28</a:t>
            </a:fld>
            <a:endParaRPr lang="en-US" altLang="en-US"/>
          </a:p>
        </p:txBody>
      </p:sp>
      <p:sp>
        <p:nvSpPr>
          <p:cNvPr id="5" name="Footer Placeholder 4">
            <a:extLst>
              <a:ext uri="{FF2B5EF4-FFF2-40B4-BE49-F238E27FC236}">
                <a16:creationId xmlns:a16="http://schemas.microsoft.com/office/drawing/2014/main" id="{9BF1FD06-75CD-4A4B-A718-7111E240AFA0}"/>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2159130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2D1E-3461-499F-A615-844FDE4B2681}"/>
              </a:ext>
            </a:extLst>
          </p:cNvPr>
          <p:cNvSpPr>
            <a:spLocks noGrp="1"/>
          </p:cNvSpPr>
          <p:nvPr>
            <p:ph type="title"/>
          </p:nvPr>
        </p:nvSpPr>
        <p:spPr/>
        <p:txBody>
          <a:bodyPr/>
          <a:lstStyle/>
          <a:p>
            <a:r>
              <a:rPr lang="en-US" dirty="0"/>
              <a:t>Socket Programming</a:t>
            </a:r>
          </a:p>
        </p:txBody>
      </p:sp>
      <p:sp>
        <p:nvSpPr>
          <p:cNvPr id="3" name="Content Placeholder 2">
            <a:extLst>
              <a:ext uri="{FF2B5EF4-FFF2-40B4-BE49-F238E27FC236}">
                <a16:creationId xmlns:a16="http://schemas.microsoft.com/office/drawing/2014/main" id="{B5B43884-327E-4310-AF12-0A0ECF1F17B6}"/>
              </a:ext>
            </a:extLst>
          </p:cNvPr>
          <p:cNvSpPr>
            <a:spLocks noGrp="1"/>
          </p:cNvSpPr>
          <p:nvPr>
            <p:ph idx="1"/>
          </p:nvPr>
        </p:nvSpPr>
        <p:spPr/>
        <p:txBody>
          <a:bodyPr/>
          <a:lstStyle/>
          <a:p>
            <a:pPr marL="0" indent="0" algn="ctr">
              <a:buNone/>
            </a:pPr>
            <a:r>
              <a:rPr lang="en-US" dirty="0"/>
              <a:t>Resources</a:t>
            </a:r>
          </a:p>
          <a:p>
            <a:r>
              <a:rPr lang="en-US" dirty="0"/>
              <a:t>Linux man pages – C sockets API</a:t>
            </a:r>
          </a:p>
          <a:p>
            <a:pPr lvl="1"/>
            <a:r>
              <a:rPr lang="en-US" dirty="0"/>
              <a:t>man &lt;socket library call&gt;</a:t>
            </a:r>
          </a:p>
          <a:p>
            <a:pPr lvl="1"/>
            <a:r>
              <a:rPr lang="en-US" dirty="0"/>
              <a:t>socket		connect	bind		listen</a:t>
            </a:r>
          </a:p>
          <a:p>
            <a:pPr lvl="1"/>
            <a:r>
              <a:rPr lang="en-US" dirty="0"/>
              <a:t>accept		send		</a:t>
            </a:r>
            <a:r>
              <a:rPr lang="en-US" dirty="0" err="1"/>
              <a:t>sendmsg</a:t>
            </a:r>
            <a:r>
              <a:rPr lang="en-US" dirty="0"/>
              <a:t>	</a:t>
            </a:r>
            <a:r>
              <a:rPr lang="en-US" dirty="0" err="1"/>
              <a:t>recv</a:t>
            </a:r>
            <a:endParaRPr lang="en-US" dirty="0"/>
          </a:p>
          <a:p>
            <a:pPr lvl="1"/>
            <a:r>
              <a:rPr lang="en-US" dirty="0" err="1"/>
              <a:t>recvmsg</a:t>
            </a:r>
            <a:r>
              <a:rPr lang="en-US" dirty="0"/>
              <a:t>		close		</a:t>
            </a:r>
          </a:p>
          <a:p>
            <a:pPr lvl="1"/>
            <a:r>
              <a:rPr lang="en-US" dirty="0" err="1"/>
              <a:t>gethostbyname</a:t>
            </a:r>
            <a:r>
              <a:rPr lang="en-US" dirty="0"/>
              <a:t>	</a:t>
            </a:r>
            <a:r>
              <a:rPr lang="en-US" dirty="0" err="1"/>
              <a:t>gethostbyaddr</a:t>
            </a:r>
            <a:r>
              <a:rPr lang="en-US" dirty="0"/>
              <a:t>	</a:t>
            </a:r>
          </a:p>
          <a:p>
            <a:r>
              <a:rPr lang="en-US" dirty="0"/>
              <a:t>Sockets have a </a:t>
            </a:r>
            <a:r>
              <a:rPr lang="en-US" i="1" dirty="0"/>
              <a:t>lot</a:t>
            </a:r>
            <a:r>
              <a:rPr lang="en-US" dirty="0"/>
              <a:t> of capabilities you don’t need: ignore them</a:t>
            </a:r>
          </a:p>
        </p:txBody>
      </p:sp>
      <p:sp>
        <p:nvSpPr>
          <p:cNvPr id="4" name="Slide Number Placeholder 3">
            <a:extLst>
              <a:ext uri="{FF2B5EF4-FFF2-40B4-BE49-F238E27FC236}">
                <a16:creationId xmlns:a16="http://schemas.microsoft.com/office/drawing/2014/main" id="{B59E9609-258A-4A61-AE85-0A33B39B6629}"/>
              </a:ext>
            </a:extLst>
          </p:cNvPr>
          <p:cNvSpPr>
            <a:spLocks noGrp="1"/>
          </p:cNvSpPr>
          <p:nvPr>
            <p:ph type="sldNum" sz="quarter" idx="11"/>
          </p:nvPr>
        </p:nvSpPr>
        <p:spPr/>
        <p:txBody>
          <a:bodyPr/>
          <a:lstStyle/>
          <a:p>
            <a:pPr>
              <a:defRPr/>
            </a:pPr>
            <a:fld id="{9E4BA2D5-3EC9-4589-BEFD-9D6ECD7D4D74}" type="slidenum">
              <a:rPr lang="en-US" altLang="en-US" smtClean="0"/>
              <a:pPr>
                <a:defRPr/>
              </a:pPr>
              <a:t>29</a:t>
            </a:fld>
            <a:endParaRPr lang="en-US" altLang="en-US"/>
          </a:p>
        </p:txBody>
      </p:sp>
      <p:sp>
        <p:nvSpPr>
          <p:cNvPr id="5" name="Footer Placeholder 4">
            <a:extLst>
              <a:ext uri="{FF2B5EF4-FFF2-40B4-BE49-F238E27FC236}">
                <a16:creationId xmlns:a16="http://schemas.microsoft.com/office/drawing/2014/main" id="{9BF1FD06-75CD-4A4B-A718-7111E240AFA0}"/>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242133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64CA-7CCF-4CA2-A799-17AE23B22F64}"/>
              </a:ext>
            </a:extLst>
          </p:cNvPr>
          <p:cNvSpPr>
            <a:spLocks noGrp="1"/>
          </p:cNvSpPr>
          <p:nvPr>
            <p:ph type="title"/>
          </p:nvPr>
        </p:nvSpPr>
        <p:spPr/>
        <p:txBody>
          <a:bodyPr/>
          <a:lstStyle/>
          <a:p>
            <a:r>
              <a:rPr lang="en-US" dirty="0"/>
              <a:t>CSCI 4211</a:t>
            </a:r>
          </a:p>
        </p:txBody>
      </p:sp>
      <p:pic>
        <p:nvPicPr>
          <p:cNvPr id="7" name="Content Placeholder 6">
            <a:extLst>
              <a:ext uri="{FF2B5EF4-FFF2-40B4-BE49-F238E27FC236}">
                <a16:creationId xmlns:a16="http://schemas.microsoft.com/office/drawing/2014/main" id="{DC5BA014-108C-423E-BF9A-71B0AB227BA8}"/>
              </a:ext>
            </a:extLst>
          </p:cNvPr>
          <p:cNvPicPr>
            <a:picLocks noGrp="1" noChangeAspect="1"/>
          </p:cNvPicPr>
          <p:nvPr>
            <p:ph idx="1"/>
          </p:nvPr>
        </p:nvPicPr>
        <p:blipFill>
          <a:blip r:embed="rId2"/>
          <a:stretch>
            <a:fillRect/>
          </a:stretch>
        </p:blipFill>
        <p:spPr>
          <a:xfrm>
            <a:off x="2605087" y="2166937"/>
            <a:ext cx="3933825" cy="3743325"/>
          </a:xfrm>
        </p:spPr>
      </p:pic>
      <p:sp>
        <p:nvSpPr>
          <p:cNvPr id="4" name="Slide Number Placeholder 3">
            <a:extLst>
              <a:ext uri="{FF2B5EF4-FFF2-40B4-BE49-F238E27FC236}">
                <a16:creationId xmlns:a16="http://schemas.microsoft.com/office/drawing/2014/main" id="{0BD69F85-4F7D-4BDA-B7A2-F9847A120D01}"/>
              </a:ext>
            </a:extLst>
          </p:cNvPr>
          <p:cNvSpPr>
            <a:spLocks noGrp="1"/>
          </p:cNvSpPr>
          <p:nvPr>
            <p:ph type="sldNum" sz="quarter" idx="11"/>
          </p:nvPr>
        </p:nvSpPr>
        <p:spPr/>
        <p:txBody>
          <a:bodyPr/>
          <a:lstStyle/>
          <a:p>
            <a:pPr>
              <a:defRPr/>
            </a:pPr>
            <a:fld id="{9E4BA2D5-3EC9-4589-BEFD-9D6ECD7D4D74}" type="slidenum">
              <a:rPr lang="en-US" altLang="en-US" smtClean="0"/>
              <a:pPr>
                <a:defRPr/>
              </a:pPr>
              <a:t>3</a:t>
            </a:fld>
            <a:endParaRPr lang="en-US" altLang="en-US"/>
          </a:p>
        </p:txBody>
      </p:sp>
      <p:sp>
        <p:nvSpPr>
          <p:cNvPr id="5" name="Footer Placeholder 4">
            <a:extLst>
              <a:ext uri="{FF2B5EF4-FFF2-40B4-BE49-F238E27FC236}">
                <a16:creationId xmlns:a16="http://schemas.microsoft.com/office/drawing/2014/main" id="{D591CADE-DE70-4626-8DEF-31D5AB37BA0B}"/>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2914825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3EDA4-3458-44C8-8862-923C1EF149E0}"/>
              </a:ext>
            </a:extLst>
          </p:cNvPr>
          <p:cNvSpPr>
            <a:spLocks noGrp="1"/>
          </p:cNvSpPr>
          <p:nvPr>
            <p:ph type="title"/>
          </p:nvPr>
        </p:nvSpPr>
        <p:spPr/>
        <p:txBody>
          <a:bodyPr/>
          <a:lstStyle/>
          <a:p>
            <a:r>
              <a:rPr lang="en-US" dirty="0"/>
              <a:t>Socket Programming</a:t>
            </a:r>
          </a:p>
        </p:txBody>
      </p:sp>
      <p:sp>
        <p:nvSpPr>
          <p:cNvPr id="3" name="Content Placeholder 2">
            <a:extLst>
              <a:ext uri="{FF2B5EF4-FFF2-40B4-BE49-F238E27FC236}">
                <a16:creationId xmlns:a16="http://schemas.microsoft.com/office/drawing/2014/main" id="{B38F39E1-1F12-4B7C-B8E4-1A12C93BB1B7}"/>
              </a:ext>
            </a:extLst>
          </p:cNvPr>
          <p:cNvSpPr>
            <a:spLocks noGrp="1"/>
          </p:cNvSpPr>
          <p:nvPr>
            <p:ph idx="1"/>
          </p:nvPr>
        </p:nvSpPr>
        <p:spPr/>
        <p:txBody>
          <a:bodyPr/>
          <a:lstStyle/>
          <a:p>
            <a:pPr marL="0" indent="0" algn="ctr">
              <a:buNone/>
            </a:pPr>
            <a:r>
              <a:rPr lang="en-US" dirty="0"/>
              <a:t>Resources</a:t>
            </a:r>
          </a:p>
          <a:p>
            <a:pPr marL="0" indent="0">
              <a:buNone/>
            </a:pPr>
            <a:r>
              <a:rPr lang="en-US" dirty="0"/>
              <a:t>C Socket tutorials</a:t>
            </a:r>
          </a:p>
          <a:p>
            <a:r>
              <a:rPr lang="en-US" dirty="0"/>
              <a:t>https://www.cs.rpi.edu/~moorthy/Courses/os98/Pgms/socket.html</a:t>
            </a:r>
          </a:p>
          <a:p>
            <a:pPr lvl="1"/>
            <a:r>
              <a:rPr lang="en-US" dirty="0"/>
              <a:t>Sample client/server code</a:t>
            </a:r>
          </a:p>
          <a:p>
            <a:r>
              <a:rPr lang="en-US" dirty="0"/>
              <a:t>https://www.geeksforgeeks.org/socket-programming-cc/</a:t>
            </a:r>
          </a:p>
          <a:p>
            <a:pPr lvl="1"/>
            <a:r>
              <a:rPr lang="en-US" dirty="0"/>
              <a:t>Nice state table, sample code</a:t>
            </a:r>
          </a:p>
          <a:p>
            <a:r>
              <a:rPr lang="en-US" dirty="0"/>
              <a:t>Google for more!</a:t>
            </a:r>
          </a:p>
        </p:txBody>
      </p:sp>
      <p:sp>
        <p:nvSpPr>
          <p:cNvPr id="4" name="Slide Number Placeholder 3">
            <a:extLst>
              <a:ext uri="{FF2B5EF4-FFF2-40B4-BE49-F238E27FC236}">
                <a16:creationId xmlns:a16="http://schemas.microsoft.com/office/drawing/2014/main" id="{C11ACAAB-D747-46E8-A1C4-D416D26D0434}"/>
              </a:ext>
            </a:extLst>
          </p:cNvPr>
          <p:cNvSpPr>
            <a:spLocks noGrp="1"/>
          </p:cNvSpPr>
          <p:nvPr>
            <p:ph type="sldNum" sz="quarter" idx="11"/>
          </p:nvPr>
        </p:nvSpPr>
        <p:spPr/>
        <p:txBody>
          <a:bodyPr/>
          <a:lstStyle/>
          <a:p>
            <a:pPr>
              <a:defRPr/>
            </a:pPr>
            <a:fld id="{9E4BA2D5-3EC9-4589-BEFD-9D6ECD7D4D74}" type="slidenum">
              <a:rPr lang="en-US" altLang="en-US" smtClean="0"/>
              <a:pPr>
                <a:defRPr/>
              </a:pPr>
              <a:t>30</a:t>
            </a:fld>
            <a:endParaRPr lang="en-US" altLang="en-US"/>
          </a:p>
        </p:txBody>
      </p:sp>
      <p:sp>
        <p:nvSpPr>
          <p:cNvPr id="5" name="Footer Placeholder 4">
            <a:extLst>
              <a:ext uri="{FF2B5EF4-FFF2-40B4-BE49-F238E27FC236}">
                <a16:creationId xmlns:a16="http://schemas.microsoft.com/office/drawing/2014/main" id="{C8E9E400-923D-43BC-A8AB-6396F7FB2C48}"/>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4177384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DBB8-8CC4-4422-BD65-3AD6B102CB80}"/>
              </a:ext>
            </a:extLst>
          </p:cNvPr>
          <p:cNvSpPr>
            <a:spLocks noGrp="1"/>
          </p:cNvSpPr>
          <p:nvPr>
            <p:ph type="title"/>
          </p:nvPr>
        </p:nvSpPr>
        <p:spPr/>
        <p:txBody>
          <a:bodyPr/>
          <a:lstStyle/>
          <a:p>
            <a:r>
              <a:rPr lang="en-US" dirty="0"/>
              <a:t>Socket Programming</a:t>
            </a:r>
          </a:p>
        </p:txBody>
      </p:sp>
      <p:sp>
        <p:nvSpPr>
          <p:cNvPr id="3" name="Content Placeholder 2">
            <a:extLst>
              <a:ext uri="{FF2B5EF4-FFF2-40B4-BE49-F238E27FC236}">
                <a16:creationId xmlns:a16="http://schemas.microsoft.com/office/drawing/2014/main" id="{6E40B4E0-B25D-4D0D-B4BF-385F74C20378}"/>
              </a:ext>
            </a:extLst>
          </p:cNvPr>
          <p:cNvSpPr>
            <a:spLocks noGrp="1"/>
          </p:cNvSpPr>
          <p:nvPr>
            <p:ph idx="1"/>
          </p:nvPr>
        </p:nvSpPr>
        <p:spPr/>
        <p:txBody>
          <a:bodyPr/>
          <a:lstStyle/>
          <a:p>
            <a:pPr marL="0" indent="0" algn="ctr">
              <a:buNone/>
            </a:pPr>
            <a:r>
              <a:rPr lang="en-US" dirty="0"/>
              <a:t>Resources</a:t>
            </a:r>
          </a:p>
          <a:p>
            <a:pPr marL="0" indent="0">
              <a:buNone/>
            </a:pPr>
            <a:r>
              <a:rPr lang="en-US" dirty="0"/>
              <a:t>Python 3</a:t>
            </a:r>
          </a:p>
          <a:p>
            <a:r>
              <a:rPr lang="en-US" dirty="0"/>
              <a:t>Socket Programming HOWTO</a:t>
            </a:r>
            <a:br>
              <a:rPr lang="en-US" dirty="0"/>
            </a:br>
            <a:r>
              <a:rPr lang="en-US" dirty="0"/>
              <a:t>https://docs.python.org/3/howto/sockets.html</a:t>
            </a:r>
          </a:p>
          <a:p>
            <a:r>
              <a:rPr lang="en-US" dirty="0"/>
              <a:t>socket — Low-level networking interface</a:t>
            </a:r>
            <a:br>
              <a:rPr lang="en-US" dirty="0"/>
            </a:br>
            <a:r>
              <a:rPr lang="en-US" dirty="0"/>
              <a:t>https://docs.python.org/3/library/socket.html</a:t>
            </a:r>
          </a:p>
        </p:txBody>
      </p:sp>
      <p:sp>
        <p:nvSpPr>
          <p:cNvPr id="4" name="Slide Number Placeholder 3">
            <a:extLst>
              <a:ext uri="{FF2B5EF4-FFF2-40B4-BE49-F238E27FC236}">
                <a16:creationId xmlns:a16="http://schemas.microsoft.com/office/drawing/2014/main" id="{AD636415-729E-40F2-B1E6-133E7C45C4E6}"/>
              </a:ext>
            </a:extLst>
          </p:cNvPr>
          <p:cNvSpPr>
            <a:spLocks noGrp="1"/>
          </p:cNvSpPr>
          <p:nvPr>
            <p:ph type="sldNum" sz="quarter" idx="11"/>
          </p:nvPr>
        </p:nvSpPr>
        <p:spPr/>
        <p:txBody>
          <a:bodyPr/>
          <a:lstStyle/>
          <a:p>
            <a:pPr>
              <a:defRPr/>
            </a:pPr>
            <a:fld id="{9E4BA2D5-3EC9-4589-BEFD-9D6ECD7D4D74}" type="slidenum">
              <a:rPr lang="en-US" altLang="en-US" smtClean="0"/>
              <a:pPr>
                <a:defRPr/>
              </a:pPr>
              <a:t>31</a:t>
            </a:fld>
            <a:endParaRPr lang="en-US" altLang="en-US"/>
          </a:p>
        </p:txBody>
      </p:sp>
      <p:sp>
        <p:nvSpPr>
          <p:cNvPr id="5" name="Footer Placeholder 4">
            <a:extLst>
              <a:ext uri="{FF2B5EF4-FFF2-40B4-BE49-F238E27FC236}">
                <a16:creationId xmlns:a16="http://schemas.microsoft.com/office/drawing/2014/main" id="{53625B1F-4CD9-4A56-A4C8-D73BDBB1AEB2}"/>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4198772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B08B-8B28-4142-A952-13F6BFFA5363}"/>
              </a:ext>
            </a:extLst>
          </p:cNvPr>
          <p:cNvSpPr>
            <a:spLocks noGrp="1"/>
          </p:cNvSpPr>
          <p:nvPr>
            <p:ph type="title"/>
          </p:nvPr>
        </p:nvSpPr>
        <p:spPr/>
        <p:txBody>
          <a:bodyPr/>
          <a:lstStyle/>
          <a:p>
            <a:r>
              <a:rPr lang="en-US" dirty="0"/>
              <a:t>Socket Programming</a:t>
            </a:r>
          </a:p>
        </p:txBody>
      </p:sp>
      <p:sp>
        <p:nvSpPr>
          <p:cNvPr id="3" name="Content Placeholder 2">
            <a:extLst>
              <a:ext uri="{FF2B5EF4-FFF2-40B4-BE49-F238E27FC236}">
                <a16:creationId xmlns:a16="http://schemas.microsoft.com/office/drawing/2014/main" id="{B396FF23-571F-495B-9B69-410FDB455281}"/>
              </a:ext>
            </a:extLst>
          </p:cNvPr>
          <p:cNvSpPr>
            <a:spLocks noGrp="1"/>
          </p:cNvSpPr>
          <p:nvPr>
            <p:ph idx="1"/>
          </p:nvPr>
        </p:nvSpPr>
        <p:spPr/>
        <p:txBody>
          <a:bodyPr/>
          <a:lstStyle/>
          <a:p>
            <a:pPr marL="0" indent="0" algn="ctr">
              <a:buNone/>
            </a:pPr>
            <a:r>
              <a:rPr lang="en-US" dirty="0"/>
              <a:t>Resources</a:t>
            </a:r>
          </a:p>
          <a:p>
            <a:pPr marL="0" indent="0">
              <a:buNone/>
            </a:pPr>
            <a:r>
              <a:rPr lang="en-US" dirty="0"/>
              <a:t>Python 2</a:t>
            </a:r>
          </a:p>
          <a:p>
            <a:r>
              <a:rPr lang="en-US" dirty="0"/>
              <a:t>Socket Programming HOWTO</a:t>
            </a:r>
            <a:br>
              <a:rPr lang="en-US" dirty="0"/>
            </a:br>
            <a:r>
              <a:rPr lang="en-US" dirty="0"/>
              <a:t>https://docs.python.org/2/howto/sockets.html</a:t>
            </a:r>
          </a:p>
          <a:p>
            <a:r>
              <a:rPr lang="en-US" dirty="0"/>
              <a:t>socket — Low-level networking interface</a:t>
            </a:r>
            <a:br>
              <a:rPr lang="en-US" dirty="0"/>
            </a:br>
            <a:r>
              <a:rPr lang="en-US" dirty="0"/>
              <a:t>https://docs.python.org/2/library/socket.html</a:t>
            </a:r>
          </a:p>
        </p:txBody>
      </p:sp>
      <p:sp>
        <p:nvSpPr>
          <p:cNvPr id="4" name="Slide Number Placeholder 3">
            <a:extLst>
              <a:ext uri="{FF2B5EF4-FFF2-40B4-BE49-F238E27FC236}">
                <a16:creationId xmlns:a16="http://schemas.microsoft.com/office/drawing/2014/main" id="{77CEAE38-942D-485A-8E15-D74E8AEF5EF4}"/>
              </a:ext>
            </a:extLst>
          </p:cNvPr>
          <p:cNvSpPr>
            <a:spLocks noGrp="1"/>
          </p:cNvSpPr>
          <p:nvPr>
            <p:ph type="sldNum" sz="quarter" idx="11"/>
          </p:nvPr>
        </p:nvSpPr>
        <p:spPr/>
        <p:txBody>
          <a:bodyPr/>
          <a:lstStyle/>
          <a:p>
            <a:pPr>
              <a:defRPr/>
            </a:pPr>
            <a:fld id="{9E4BA2D5-3EC9-4589-BEFD-9D6ECD7D4D74}" type="slidenum">
              <a:rPr lang="en-US" altLang="en-US" smtClean="0"/>
              <a:pPr>
                <a:defRPr/>
              </a:pPr>
              <a:t>32</a:t>
            </a:fld>
            <a:endParaRPr lang="en-US" altLang="en-US"/>
          </a:p>
        </p:txBody>
      </p:sp>
      <p:sp>
        <p:nvSpPr>
          <p:cNvPr id="5" name="Footer Placeholder 4">
            <a:extLst>
              <a:ext uri="{FF2B5EF4-FFF2-40B4-BE49-F238E27FC236}">
                <a16:creationId xmlns:a16="http://schemas.microsoft.com/office/drawing/2014/main" id="{FACE71D0-42EA-42BA-897A-70017321CE26}"/>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600307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C19F-D2A9-4BE8-BD7A-6A6FB4B8FBD0}"/>
              </a:ext>
            </a:extLst>
          </p:cNvPr>
          <p:cNvSpPr>
            <a:spLocks noGrp="1"/>
          </p:cNvSpPr>
          <p:nvPr>
            <p:ph type="title"/>
          </p:nvPr>
        </p:nvSpPr>
        <p:spPr/>
        <p:txBody>
          <a:bodyPr/>
          <a:lstStyle/>
          <a:p>
            <a:r>
              <a:rPr lang="en-US" dirty="0"/>
              <a:t>Socket Programming</a:t>
            </a:r>
          </a:p>
        </p:txBody>
      </p:sp>
      <p:sp>
        <p:nvSpPr>
          <p:cNvPr id="3" name="Content Placeholder 2">
            <a:extLst>
              <a:ext uri="{FF2B5EF4-FFF2-40B4-BE49-F238E27FC236}">
                <a16:creationId xmlns:a16="http://schemas.microsoft.com/office/drawing/2014/main" id="{79D766A0-5B87-45F9-ADDD-6291C978A21B}"/>
              </a:ext>
            </a:extLst>
          </p:cNvPr>
          <p:cNvSpPr>
            <a:spLocks noGrp="1"/>
          </p:cNvSpPr>
          <p:nvPr>
            <p:ph idx="1"/>
          </p:nvPr>
        </p:nvSpPr>
        <p:spPr/>
        <p:txBody>
          <a:bodyPr/>
          <a:lstStyle/>
          <a:p>
            <a:pPr marL="0" indent="0" algn="ctr">
              <a:buNone/>
            </a:pPr>
            <a:r>
              <a:rPr lang="en-US" dirty="0"/>
              <a:t>Resources</a:t>
            </a:r>
          </a:p>
          <a:p>
            <a:pPr marL="0" indent="0">
              <a:buNone/>
            </a:pPr>
            <a:r>
              <a:rPr lang="en-US" dirty="0"/>
              <a:t>Python Tutorials</a:t>
            </a:r>
          </a:p>
          <a:p>
            <a:r>
              <a:rPr lang="en-US" dirty="0"/>
              <a:t>Socket Programming in Python (Guide)</a:t>
            </a:r>
            <a:br>
              <a:rPr lang="en-US" dirty="0"/>
            </a:br>
            <a:r>
              <a:rPr lang="en-US" dirty="0"/>
              <a:t>https://realpython.com/python-sockets/</a:t>
            </a:r>
          </a:p>
          <a:p>
            <a:pPr lvl="1"/>
            <a:r>
              <a:rPr lang="en-US" dirty="0"/>
              <a:t>Lots of sample code</a:t>
            </a:r>
          </a:p>
          <a:p>
            <a:r>
              <a:rPr lang="en-US" dirty="0"/>
              <a:t>Google for many more</a:t>
            </a:r>
          </a:p>
        </p:txBody>
      </p:sp>
      <p:sp>
        <p:nvSpPr>
          <p:cNvPr id="4" name="Slide Number Placeholder 3">
            <a:extLst>
              <a:ext uri="{FF2B5EF4-FFF2-40B4-BE49-F238E27FC236}">
                <a16:creationId xmlns:a16="http://schemas.microsoft.com/office/drawing/2014/main" id="{ED0529F1-DE54-4957-8032-4DC31CAE9F63}"/>
              </a:ext>
            </a:extLst>
          </p:cNvPr>
          <p:cNvSpPr>
            <a:spLocks noGrp="1"/>
          </p:cNvSpPr>
          <p:nvPr>
            <p:ph type="sldNum" sz="quarter" idx="11"/>
          </p:nvPr>
        </p:nvSpPr>
        <p:spPr/>
        <p:txBody>
          <a:bodyPr/>
          <a:lstStyle/>
          <a:p>
            <a:pPr>
              <a:defRPr/>
            </a:pPr>
            <a:fld id="{9E4BA2D5-3EC9-4589-BEFD-9D6ECD7D4D74}" type="slidenum">
              <a:rPr lang="en-US" altLang="en-US" smtClean="0"/>
              <a:pPr>
                <a:defRPr/>
              </a:pPr>
              <a:t>33</a:t>
            </a:fld>
            <a:endParaRPr lang="en-US" altLang="en-US"/>
          </a:p>
        </p:txBody>
      </p:sp>
      <p:sp>
        <p:nvSpPr>
          <p:cNvPr id="5" name="Footer Placeholder 4">
            <a:extLst>
              <a:ext uri="{FF2B5EF4-FFF2-40B4-BE49-F238E27FC236}">
                <a16:creationId xmlns:a16="http://schemas.microsoft.com/office/drawing/2014/main" id="{72109551-5690-4805-AD54-4112493D970F}"/>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1266998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5B05-DACE-4956-935E-EAFEC4A84CA3}"/>
              </a:ext>
            </a:extLst>
          </p:cNvPr>
          <p:cNvSpPr>
            <a:spLocks noGrp="1"/>
          </p:cNvSpPr>
          <p:nvPr>
            <p:ph type="title"/>
          </p:nvPr>
        </p:nvSpPr>
        <p:spPr/>
        <p:txBody>
          <a:bodyPr/>
          <a:lstStyle/>
          <a:p>
            <a:r>
              <a:rPr lang="en-US" dirty="0"/>
              <a:t>Socket Programming</a:t>
            </a:r>
          </a:p>
        </p:txBody>
      </p:sp>
      <p:sp>
        <p:nvSpPr>
          <p:cNvPr id="3" name="Content Placeholder 2">
            <a:extLst>
              <a:ext uri="{FF2B5EF4-FFF2-40B4-BE49-F238E27FC236}">
                <a16:creationId xmlns:a16="http://schemas.microsoft.com/office/drawing/2014/main" id="{0325B403-0265-46D5-A83C-79A7E210D854}"/>
              </a:ext>
            </a:extLst>
          </p:cNvPr>
          <p:cNvSpPr>
            <a:spLocks noGrp="1"/>
          </p:cNvSpPr>
          <p:nvPr>
            <p:ph idx="1"/>
          </p:nvPr>
        </p:nvSpPr>
        <p:spPr/>
        <p:txBody>
          <a:bodyPr/>
          <a:lstStyle/>
          <a:p>
            <a:pPr marL="0" indent="0" algn="ctr">
              <a:buNone/>
            </a:pPr>
            <a:r>
              <a:rPr lang="en-US" dirty="0"/>
              <a:t>Resources</a:t>
            </a:r>
          </a:p>
          <a:p>
            <a:pPr marL="0" indent="0">
              <a:buNone/>
            </a:pPr>
            <a:r>
              <a:rPr lang="en-US" dirty="0"/>
              <a:t>Java</a:t>
            </a:r>
          </a:p>
          <a:p>
            <a:r>
              <a:rPr lang="en-US" dirty="0"/>
              <a:t>Networking Basics</a:t>
            </a:r>
            <a:br>
              <a:rPr lang="en-US" dirty="0"/>
            </a:br>
            <a:r>
              <a:rPr lang="en-US" dirty="0"/>
              <a:t>https://docs.oracle.com/javase/tutorial/networking/overview/networking.html</a:t>
            </a:r>
          </a:p>
          <a:p>
            <a:r>
              <a:rPr lang="en-US" dirty="0"/>
              <a:t>Lesson: All About Sockets</a:t>
            </a:r>
            <a:br>
              <a:rPr lang="en-US" dirty="0"/>
            </a:br>
            <a:r>
              <a:rPr lang="en-US" dirty="0"/>
              <a:t>https://docs.oracle.com/javase/tutorial/networking/sockets/index.html</a:t>
            </a:r>
          </a:p>
          <a:p>
            <a:endParaRPr lang="en-US" dirty="0"/>
          </a:p>
        </p:txBody>
      </p:sp>
      <p:sp>
        <p:nvSpPr>
          <p:cNvPr id="4" name="Slide Number Placeholder 3">
            <a:extLst>
              <a:ext uri="{FF2B5EF4-FFF2-40B4-BE49-F238E27FC236}">
                <a16:creationId xmlns:a16="http://schemas.microsoft.com/office/drawing/2014/main" id="{2B64788B-1B96-4C8C-95ED-4C28AF010B7C}"/>
              </a:ext>
            </a:extLst>
          </p:cNvPr>
          <p:cNvSpPr>
            <a:spLocks noGrp="1"/>
          </p:cNvSpPr>
          <p:nvPr>
            <p:ph type="sldNum" sz="quarter" idx="11"/>
          </p:nvPr>
        </p:nvSpPr>
        <p:spPr/>
        <p:txBody>
          <a:bodyPr/>
          <a:lstStyle/>
          <a:p>
            <a:pPr>
              <a:defRPr/>
            </a:pPr>
            <a:fld id="{9E4BA2D5-3EC9-4589-BEFD-9D6ECD7D4D74}" type="slidenum">
              <a:rPr lang="en-US" altLang="en-US" smtClean="0"/>
              <a:pPr>
                <a:defRPr/>
              </a:pPr>
              <a:t>34</a:t>
            </a:fld>
            <a:endParaRPr lang="en-US" altLang="en-US"/>
          </a:p>
        </p:txBody>
      </p:sp>
      <p:sp>
        <p:nvSpPr>
          <p:cNvPr id="5" name="Footer Placeholder 4">
            <a:extLst>
              <a:ext uri="{FF2B5EF4-FFF2-40B4-BE49-F238E27FC236}">
                <a16:creationId xmlns:a16="http://schemas.microsoft.com/office/drawing/2014/main" id="{A6C6D196-10C8-49DA-B911-2384F2DE9064}"/>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2833946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5B05-DACE-4956-935E-EAFEC4A84CA3}"/>
              </a:ext>
            </a:extLst>
          </p:cNvPr>
          <p:cNvSpPr>
            <a:spLocks noGrp="1"/>
          </p:cNvSpPr>
          <p:nvPr>
            <p:ph type="title"/>
          </p:nvPr>
        </p:nvSpPr>
        <p:spPr/>
        <p:txBody>
          <a:bodyPr/>
          <a:lstStyle/>
          <a:p>
            <a:r>
              <a:rPr lang="en-US" dirty="0"/>
              <a:t>Socket Programming</a:t>
            </a:r>
          </a:p>
        </p:txBody>
      </p:sp>
      <p:sp>
        <p:nvSpPr>
          <p:cNvPr id="3" name="Content Placeholder 2">
            <a:extLst>
              <a:ext uri="{FF2B5EF4-FFF2-40B4-BE49-F238E27FC236}">
                <a16:creationId xmlns:a16="http://schemas.microsoft.com/office/drawing/2014/main" id="{0325B403-0265-46D5-A83C-79A7E210D854}"/>
              </a:ext>
            </a:extLst>
          </p:cNvPr>
          <p:cNvSpPr>
            <a:spLocks noGrp="1"/>
          </p:cNvSpPr>
          <p:nvPr>
            <p:ph idx="1"/>
          </p:nvPr>
        </p:nvSpPr>
        <p:spPr/>
        <p:txBody>
          <a:bodyPr/>
          <a:lstStyle/>
          <a:p>
            <a:pPr marL="0" indent="0" algn="ctr">
              <a:buNone/>
            </a:pPr>
            <a:r>
              <a:rPr lang="en-US" dirty="0"/>
              <a:t>Resources</a:t>
            </a:r>
          </a:p>
          <a:p>
            <a:pPr marL="0" indent="0">
              <a:buNone/>
            </a:pPr>
            <a:r>
              <a:rPr lang="en-US" dirty="0"/>
              <a:t>Java</a:t>
            </a:r>
          </a:p>
          <a:p>
            <a:r>
              <a:rPr lang="en-US" dirty="0"/>
              <a:t>java.net documentation</a:t>
            </a:r>
            <a:br>
              <a:rPr lang="en-US" dirty="0"/>
            </a:br>
            <a:r>
              <a:rPr lang="en-US" dirty="0"/>
              <a:t>https://docs.oracle.com/javase/8/docs/api/index.html</a:t>
            </a:r>
          </a:p>
        </p:txBody>
      </p:sp>
      <p:sp>
        <p:nvSpPr>
          <p:cNvPr id="4" name="Slide Number Placeholder 3">
            <a:extLst>
              <a:ext uri="{FF2B5EF4-FFF2-40B4-BE49-F238E27FC236}">
                <a16:creationId xmlns:a16="http://schemas.microsoft.com/office/drawing/2014/main" id="{2B64788B-1B96-4C8C-95ED-4C28AF010B7C}"/>
              </a:ext>
            </a:extLst>
          </p:cNvPr>
          <p:cNvSpPr>
            <a:spLocks noGrp="1"/>
          </p:cNvSpPr>
          <p:nvPr>
            <p:ph type="sldNum" sz="quarter" idx="11"/>
          </p:nvPr>
        </p:nvSpPr>
        <p:spPr/>
        <p:txBody>
          <a:bodyPr/>
          <a:lstStyle/>
          <a:p>
            <a:pPr>
              <a:defRPr/>
            </a:pPr>
            <a:fld id="{9E4BA2D5-3EC9-4589-BEFD-9D6ECD7D4D74}" type="slidenum">
              <a:rPr lang="en-US" altLang="en-US" smtClean="0"/>
              <a:pPr>
                <a:defRPr/>
              </a:pPr>
              <a:t>35</a:t>
            </a:fld>
            <a:endParaRPr lang="en-US" altLang="en-US"/>
          </a:p>
        </p:txBody>
      </p:sp>
      <p:sp>
        <p:nvSpPr>
          <p:cNvPr id="5" name="Footer Placeholder 4">
            <a:extLst>
              <a:ext uri="{FF2B5EF4-FFF2-40B4-BE49-F238E27FC236}">
                <a16:creationId xmlns:a16="http://schemas.microsoft.com/office/drawing/2014/main" id="{A6C6D196-10C8-49DA-B911-2384F2DE9064}"/>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539003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D373-1254-4B91-BFA4-904BC3B06946}"/>
              </a:ext>
            </a:extLst>
          </p:cNvPr>
          <p:cNvSpPr>
            <a:spLocks noGrp="1"/>
          </p:cNvSpPr>
          <p:nvPr>
            <p:ph type="title"/>
          </p:nvPr>
        </p:nvSpPr>
        <p:spPr/>
        <p:txBody>
          <a:bodyPr/>
          <a:lstStyle/>
          <a:p>
            <a:r>
              <a:rPr lang="en-US" dirty="0"/>
              <a:t>Networking Utilities</a:t>
            </a:r>
          </a:p>
        </p:txBody>
      </p:sp>
      <p:sp>
        <p:nvSpPr>
          <p:cNvPr id="3" name="Content Placeholder 2">
            <a:extLst>
              <a:ext uri="{FF2B5EF4-FFF2-40B4-BE49-F238E27FC236}">
                <a16:creationId xmlns:a16="http://schemas.microsoft.com/office/drawing/2014/main" id="{6629F2EF-52DC-444B-8446-002548A054BD}"/>
              </a:ext>
            </a:extLst>
          </p:cNvPr>
          <p:cNvSpPr>
            <a:spLocks noGrp="1"/>
          </p:cNvSpPr>
          <p:nvPr>
            <p:ph idx="1"/>
          </p:nvPr>
        </p:nvSpPr>
        <p:spPr/>
        <p:txBody>
          <a:bodyPr/>
          <a:lstStyle/>
          <a:p>
            <a:pPr marL="0" indent="0" algn="ctr">
              <a:buNone/>
            </a:pPr>
            <a:r>
              <a:rPr lang="en-US" dirty="0"/>
              <a:t>Useful Linux networking utilities</a:t>
            </a:r>
          </a:p>
          <a:p>
            <a:r>
              <a:rPr lang="en-US" dirty="0"/>
              <a:t>Most are available on MacOS</a:t>
            </a:r>
          </a:p>
          <a:p>
            <a:r>
              <a:rPr lang="en-US" dirty="0"/>
              <a:t>Windows has similar programs</a:t>
            </a:r>
          </a:p>
          <a:p>
            <a:pPr lvl="1"/>
            <a:r>
              <a:rPr lang="en-US" dirty="0"/>
              <a:t>Sometimes spelled differently</a:t>
            </a:r>
          </a:p>
          <a:p>
            <a:pPr lvl="1"/>
            <a:r>
              <a:rPr lang="en-US" dirty="0"/>
              <a:t>Sometimes need to be installed</a:t>
            </a:r>
          </a:p>
          <a:p>
            <a:r>
              <a:rPr lang="en-US" dirty="0"/>
              <a:t>Most of these are command line tools</a:t>
            </a:r>
          </a:p>
          <a:p>
            <a:pPr lvl="1"/>
            <a:r>
              <a:rPr lang="en-US" dirty="0"/>
              <a:t>Usually interactive with no parameter</a:t>
            </a:r>
          </a:p>
          <a:p>
            <a:pPr lvl="1"/>
            <a:r>
              <a:rPr lang="en-US" dirty="0"/>
              <a:t>Often accept a command line parameter (non-interactive)</a:t>
            </a:r>
          </a:p>
        </p:txBody>
      </p:sp>
      <p:sp>
        <p:nvSpPr>
          <p:cNvPr id="4" name="Slide Number Placeholder 3">
            <a:extLst>
              <a:ext uri="{FF2B5EF4-FFF2-40B4-BE49-F238E27FC236}">
                <a16:creationId xmlns:a16="http://schemas.microsoft.com/office/drawing/2014/main" id="{3021E381-B304-413F-AB69-4A6519C9ABFE}"/>
              </a:ext>
            </a:extLst>
          </p:cNvPr>
          <p:cNvSpPr>
            <a:spLocks noGrp="1"/>
          </p:cNvSpPr>
          <p:nvPr>
            <p:ph type="sldNum" sz="quarter" idx="11"/>
          </p:nvPr>
        </p:nvSpPr>
        <p:spPr/>
        <p:txBody>
          <a:bodyPr/>
          <a:lstStyle/>
          <a:p>
            <a:pPr>
              <a:defRPr/>
            </a:pPr>
            <a:fld id="{9E4BA2D5-3EC9-4589-BEFD-9D6ECD7D4D74}" type="slidenum">
              <a:rPr lang="en-US" altLang="en-US" smtClean="0"/>
              <a:pPr>
                <a:defRPr/>
              </a:pPr>
              <a:t>36</a:t>
            </a:fld>
            <a:endParaRPr lang="en-US" altLang="en-US"/>
          </a:p>
        </p:txBody>
      </p:sp>
      <p:sp>
        <p:nvSpPr>
          <p:cNvPr id="5" name="Footer Placeholder 4">
            <a:extLst>
              <a:ext uri="{FF2B5EF4-FFF2-40B4-BE49-F238E27FC236}">
                <a16:creationId xmlns:a16="http://schemas.microsoft.com/office/drawing/2014/main" id="{281E976F-1C2E-4CFC-A349-2DA410002900}"/>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1969735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D373-1254-4B91-BFA4-904BC3B06946}"/>
              </a:ext>
            </a:extLst>
          </p:cNvPr>
          <p:cNvSpPr>
            <a:spLocks noGrp="1"/>
          </p:cNvSpPr>
          <p:nvPr>
            <p:ph type="title"/>
          </p:nvPr>
        </p:nvSpPr>
        <p:spPr/>
        <p:txBody>
          <a:bodyPr/>
          <a:lstStyle/>
          <a:p>
            <a:r>
              <a:rPr lang="en-US" dirty="0"/>
              <a:t>Networking Utilities</a:t>
            </a:r>
          </a:p>
        </p:txBody>
      </p:sp>
      <p:sp>
        <p:nvSpPr>
          <p:cNvPr id="3" name="Content Placeholder 2">
            <a:extLst>
              <a:ext uri="{FF2B5EF4-FFF2-40B4-BE49-F238E27FC236}">
                <a16:creationId xmlns:a16="http://schemas.microsoft.com/office/drawing/2014/main" id="{6629F2EF-52DC-444B-8446-002548A054BD}"/>
              </a:ext>
            </a:extLst>
          </p:cNvPr>
          <p:cNvSpPr>
            <a:spLocks noGrp="1"/>
          </p:cNvSpPr>
          <p:nvPr>
            <p:ph idx="1"/>
          </p:nvPr>
        </p:nvSpPr>
        <p:spPr/>
        <p:txBody>
          <a:bodyPr/>
          <a:lstStyle/>
          <a:p>
            <a:pPr marL="0" indent="0" algn="ctr">
              <a:buNone/>
            </a:pPr>
            <a:r>
              <a:rPr lang="en-US" dirty="0"/>
              <a:t>Useful Linux networking utilities</a:t>
            </a:r>
          </a:p>
          <a:p>
            <a:r>
              <a:rPr lang="en-US" dirty="0"/>
              <a:t>Many of these tools can configure the host’s networking software, when run as root (</a:t>
            </a:r>
            <a:r>
              <a:rPr lang="en-US" dirty="0" err="1"/>
              <a:t>sudo</a:t>
            </a:r>
            <a:r>
              <a:rPr lang="en-US" dirty="0"/>
              <a:t>)</a:t>
            </a:r>
          </a:p>
        </p:txBody>
      </p:sp>
      <p:sp>
        <p:nvSpPr>
          <p:cNvPr id="4" name="Slide Number Placeholder 3">
            <a:extLst>
              <a:ext uri="{FF2B5EF4-FFF2-40B4-BE49-F238E27FC236}">
                <a16:creationId xmlns:a16="http://schemas.microsoft.com/office/drawing/2014/main" id="{3021E381-B304-413F-AB69-4A6519C9ABFE}"/>
              </a:ext>
            </a:extLst>
          </p:cNvPr>
          <p:cNvSpPr>
            <a:spLocks noGrp="1"/>
          </p:cNvSpPr>
          <p:nvPr>
            <p:ph type="sldNum" sz="quarter" idx="11"/>
          </p:nvPr>
        </p:nvSpPr>
        <p:spPr/>
        <p:txBody>
          <a:bodyPr/>
          <a:lstStyle/>
          <a:p>
            <a:pPr>
              <a:defRPr/>
            </a:pPr>
            <a:fld id="{9E4BA2D5-3EC9-4589-BEFD-9D6ECD7D4D74}" type="slidenum">
              <a:rPr lang="en-US" altLang="en-US" smtClean="0"/>
              <a:pPr>
                <a:defRPr/>
              </a:pPr>
              <a:t>37</a:t>
            </a:fld>
            <a:endParaRPr lang="en-US" altLang="en-US"/>
          </a:p>
        </p:txBody>
      </p:sp>
      <p:sp>
        <p:nvSpPr>
          <p:cNvPr id="5" name="Footer Placeholder 4">
            <a:extLst>
              <a:ext uri="{FF2B5EF4-FFF2-40B4-BE49-F238E27FC236}">
                <a16:creationId xmlns:a16="http://schemas.microsoft.com/office/drawing/2014/main" id="{281E976F-1C2E-4CFC-A349-2DA410002900}"/>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232014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D373-1254-4B91-BFA4-904BC3B06946}"/>
              </a:ext>
            </a:extLst>
          </p:cNvPr>
          <p:cNvSpPr>
            <a:spLocks noGrp="1"/>
          </p:cNvSpPr>
          <p:nvPr>
            <p:ph type="title"/>
          </p:nvPr>
        </p:nvSpPr>
        <p:spPr/>
        <p:txBody>
          <a:bodyPr/>
          <a:lstStyle/>
          <a:p>
            <a:r>
              <a:rPr lang="en-US" dirty="0"/>
              <a:t>Networking Utilities</a:t>
            </a:r>
          </a:p>
        </p:txBody>
      </p:sp>
      <p:sp>
        <p:nvSpPr>
          <p:cNvPr id="3" name="Content Placeholder 2">
            <a:extLst>
              <a:ext uri="{FF2B5EF4-FFF2-40B4-BE49-F238E27FC236}">
                <a16:creationId xmlns:a16="http://schemas.microsoft.com/office/drawing/2014/main" id="{6629F2EF-52DC-444B-8446-002548A054BD}"/>
              </a:ext>
            </a:extLst>
          </p:cNvPr>
          <p:cNvSpPr>
            <a:spLocks noGrp="1"/>
          </p:cNvSpPr>
          <p:nvPr>
            <p:ph idx="1"/>
          </p:nvPr>
        </p:nvSpPr>
        <p:spPr/>
        <p:txBody>
          <a:bodyPr/>
          <a:lstStyle/>
          <a:p>
            <a:pPr marL="0" indent="0" algn="ctr">
              <a:buNone/>
            </a:pPr>
            <a:r>
              <a:rPr lang="en-US" dirty="0"/>
              <a:t>Useful Linux networking utilities</a:t>
            </a:r>
          </a:p>
          <a:p>
            <a:r>
              <a:rPr lang="en-US" dirty="0" err="1"/>
              <a:t>wireshark</a:t>
            </a:r>
            <a:r>
              <a:rPr lang="en-US" dirty="0"/>
              <a:t> – graphical packet sniffer</a:t>
            </a:r>
          </a:p>
          <a:p>
            <a:r>
              <a:rPr lang="en-US" dirty="0" err="1"/>
              <a:t>tcpdump</a:t>
            </a:r>
            <a:r>
              <a:rPr lang="en-US" dirty="0"/>
              <a:t> – command line packet sniffer</a:t>
            </a:r>
          </a:p>
          <a:p>
            <a:r>
              <a:rPr lang="en-US" dirty="0"/>
              <a:t>ping – probe remote host</a:t>
            </a:r>
          </a:p>
          <a:p>
            <a:r>
              <a:rPr lang="en-US" dirty="0"/>
              <a:t>traceroute – display path to host</a:t>
            </a:r>
          </a:p>
          <a:p>
            <a:pPr lvl="1"/>
            <a:r>
              <a:rPr lang="en-US" dirty="0"/>
              <a:t>tracert in windows</a:t>
            </a:r>
          </a:p>
          <a:p>
            <a:r>
              <a:rPr lang="en-US" dirty="0" err="1"/>
              <a:t>mtr</a:t>
            </a:r>
            <a:r>
              <a:rPr lang="en-US" dirty="0"/>
              <a:t> – network diagnostic tool</a:t>
            </a:r>
          </a:p>
          <a:p>
            <a:pPr lvl="1"/>
            <a:r>
              <a:rPr lang="en-US" dirty="0"/>
              <a:t>Essentially, a continuous traceroute</a:t>
            </a:r>
          </a:p>
        </p:txBody>
      </p:sp>
      <p:sp>
        <p:nvSpPr>
          <p:cNvPr id="4" name="Slide Number Placeholder 3">
            <a:extLst>
              <a:ext uri="{FF2B5EF4-FFF2-40B4-BE49-F238E27FC236}">
                <a16:creationId xmlns:a16="http://schemas.microsoft.com/office/drawing/2014/main" id="{3021E381-B304-413F-AB69-4A6519C9ABFE}"/>
              </a:ext>
            </a:extLst>
          </p:cNvPr>
          <p:cNvSpPr>
            <a:spLocks noGrp="1"/>
          </p:cNvSpPr>
          <p:nvPr>
            <p:ph type="sldNum" sz="quarter" idx="11"/>
          </p:nvPr>
        </p:nvSpPr>
        <p:spPr/>
        <p:txBody>
          <a:bodyPr/>
          <a:lstStyle/>
          <a:p>
            <a:pPr>
              <a:defRPr/>
            </a:pPr>
            <a:fld id="{9E4BA2D5-3EC9-4589-BEFD-9D6ECD7D4D74}" type="slidenum">
              <a:rPr lang="en-US" altLang="en-US" smtClean="0"/>
              <a:pPr>
                <a:defRPr/>
              </a:pPr>
              <a:t>38</a:t>
            </a:fld>
            <a:endParaRPr lang="en-US" altLang="en-US"/>
          </a:p>
        </p:txBody>
      </p:sp>
      <p:sp>
        <p:nvSpPr>
          <p:cNvPr id="5" name="Footer Placeholder 4">
            <a:extLst>
              <a:ext uri="{FF2B5EF4-FFF2-40B4-BE49-F238E27FC236}">
                <a16:creationId xmlns:a16="http://schemas.microsoft.com/office/drawing/2014/main" id="{281E976F-1C2E-4CFC-A349-2DA410002900}"/>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3024396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D373-1254-4B91-BFA4-904BC3B06946}"/>
              </a:ext>
            </a:extLst>
          </p:cNvPr>
          <p:cNvSpPr>
            <a:spLocks noGrp="1"/>
          </p:cNvSpPr>
          <p:nvPr>
            <p:ph type="title"/>
          </p:nvPr>
        </p:nvSpPr>
        <p:spPr/>
        <p:txBody>
          <a:bodyPr/>
          <a:lstStyle/>
          <a:p>
            <a:r>
              <a:rPr lang="en-US" dirty="0"/>
              <a:t>Networking Utilities</a:t>
            </a:r>
          </a:p>
        </p:txBody>
      </p:sp>
      <p:sp>
        <p:nvSpPr>
          <p:cNvPr id="3" name="Content Placeholder 2">
            <a:extLst>
              <a:ext uri="{FF2B5EF4-FFF2-40B4-BE49-F238E27FC236}">
                <a16:creationId xmlns:a16="http://schemas.microsoft.com/office/drawing/2014/main" id="{6629F2EF-52DC-444B-8446-002548A054BD}"/>
              </a:ext>
            </a:extLst>
          </p:cNvPr>
          <p:cNvSpPr>
            <a:spLocks noGrp="1"/>
          </p:cNvSpPr>
          <p:nvPr>
            <p:ph idx="1"/>
          </p:nvPr>
        </p:nvSpPr>
        <p:spPr/>
        <p:txBody>
          <a:bodyPr/>
          <a:lstStyle/>
          <a:p>
            <a:pPr marL="0" indent="0" algn="ctr">
              <a:buNone/>
            </a:pPr>
            <a:r>
              <a:rPr lang="en-US" dirty="0"/>
              <a:t>Useful Linux networking utilities</a:t>
            </a:r>
          </a:p>
          <a:p>
            <a:r>
              <a:rPr lang="en-US" dirty="0" err="1"/>
              <a:t>whois</a:t>
            </a:r>
            <a:r>
              <a:rPr lang="en-US" dirty="0"/>
              <a:t> – administrative info about domain name, </a:t>
            </a:r>
            <a:r>
              <a:rPr lang="en-US" dirty="0" err="1"/>
              <a:t>ip</a:t>
            </a:r>
            <a:r>
              <a:rPr lang="en-US" dirty="0"/>
              <a:t> address, ...</a:t>
            </a:r>
          </a:p>
          <a:p>
            <a:pPr lvl="1"/>
            <a:r>
              <a:rPr lang="en-US" dirty="0"/>
              <a:t>Windows version available (from Microsoft)</a:t>
            </a:r>
          </a:p>
          <a:p>
            <a:r>
              <a:rPr lang="en-US" dirty="0"/>
              <a:t>host – get info</a:t>
            </a:r>
            <a:r>
              <a:rPr lang="en-US" baseline="0" dirty="0"/>
              <a:t> about host or address</a:t>
            </a:r>
          </a:p>
          <a:p>
            <a:r>
              <a:rPr lang="en-US" dirty="0"/>
              <a:t>netstat – get network status</a:t>
            </a:r>
          </a:p>
          <a:p>
            <a:pPr lvl="1"/>
            <a:r>
              <a:rPr lang="en-US" dirty="0"/>
              <a:t>Need to install net-tools on Linux</a:t>
            </a:r>
          </a:p>
          <a:p>
            <a:pPr lvl="1"/>
            <a:r>
              <a:rPr lang="en-US" baseline="0" dirty="0"/>
              <a:t>Many</a:t>
            </a:r>
            <a:r>
              <a:rPr lang="en-US" dirty="0"/>
              <a:t> options</a:t>
            </a:r>
          </a:p>
          <a:p>
            <a:pPr lvl="1"/>
            <a:r>
              <a:rPr lang="en-US" baseline="0" dirty="0"/>
              <a:t>Start</a:t>
            </a:r>
            <a:r>
              <a:rPr lang="en-US" dirty="0"/>
              <a:t> with “netstat –h”</a:t>
            </a:r>
            <a:endParaRPr lang="en-US" baseline="0" dirty="0"/>
          </a:p>
        </p:txBody>
      </p:sp>
      <p:sp>
        <p:nvSpPr>
          <p:cNvPr id="4" name="Slide Number Placeholder 3">
            <a:extLst>
              <a:ext uri="{FF2B5EF4-FFF2-40B4-BE49-F238E27FC236}">
                <a16:creationId xmlns:a16="http://schemas.microsoft.com/office/drawing/2014/main" id="{3021E381-B304-413F-AB69-4A6519C9ABFE}"/>
              </a:ext>
            </a:extLst>
          </p:cNvPr>
          <p:cNvSpPr>
            <a:spLocks noGrp="1"/>
          </p:cNvSpPr>
          <p:nvPr>
            <p:ph type="sldNum" sz="quarter" idx="11"/>
          </p:nvPr>
        </p:nvSpPr>
        <p:spPr/>
        <p:txBody>
          <a:bodyPr/>
          <a:lstStyle/>
          <a:p>
            <a:pPr>
              <a:defRPr/>
            </a:pPr>
            <a:fld id="{9E4BA2D5-3EC9-4589-BEFD-9D6ECD7D4D74}" type="slidenum">
              <a:rPr lang="en-US" altLang="en-US" smtClean="0"/>
              <a:pPr>
                <a:defRPr/>
              </a:pPr>
              <a:t>39</a:t>
            </a:fld>
            <a:endParaRPr lang="en-US" altLang="en-US"/>
          </a:p>
        </p:txBody>
      </p:sp>
      <p:sp>
        <p:nvSpPr>
          <p:cNvPr id="5" name="Footer Placeholder 4">
            <a:extLst>
              <a:ext uri="{FF2B5EF4-FFF2-40B4-BE49-F238E27FC236}">
                <a16:creationId xmlns:a16="http://schemas.microsoft.com/office/drawing/2014/main" id="{281E976F-1C2E-4CFC-A349-2DA410002900}"/>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318524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E369-2FEA-4464-93C3-6C6935B7E668}"/>
              </a:ext>
            </a:extLst>
          </p:cNvPr>
          <p:cNvSpPr>
            <a:spLocks noGrp="1"/>
          </p:cNvSpPr>
          <p:nvPr>
            <p:ph type="title"/>
          </p:nvPr>
        </p:nvSpPr>
        <p:spPr/>
        <p:txBody>
          <a:bodyPr/>
          <a:lstStyle/>
          <a:p>
            <a:r>
              <a:rPr lang="en-US" dirty="0"/>
              <a:t>CSCI</a:t>
            </a:r>
            <a:r>
              <a:rPr lang="en-US" baseline="0" dirty="0"/>
              <a:t> 4211</a:t>
            </a:r>
            <a:endParaRPr lang="en-US" dirty="0"/>
          </a:p>
        </p:txBody>
      </p:sp>
      <p:pic>
        <p:nvPicPr>
          <p:cNvPr id="7" name="Content Placeholder 6">
            <a:extLst>
              <a:ext uri="{FF2B5EF4-FFF2-40B4-BE49-F238E27FC236}">
                <a16:creationId xmlns:a16="http://schemas.microsoft.com/office/drawing/2014/main" id="{73217AA9-83BB-46DB-98EF-0ED3B1C1A262}"/>
              </a:ext>
            </a:extLst>
          </p:cNvPr>
          <p:cNvPicPr>
            <a:picLocks noGrp="1" noChangeAspect="1"/>
          </p:cNvPicPr>
          <p:nvPr>
            <p:ph idx="1"/>
          </p:nvPr>
        </p:nvPicPr>
        <p:blipFill>
          <a:blip r:embed="rId2"/>
          <a:stretch>
            <a:fillRect/>
          </a:stretch>
        </p:blipFill>
        <p:spPr>
          <a:xfrm>
            <a:off x="1714500" y="2133600"/>
            <a:ext cx="5715000" cy="3810000"/>
          </a:xfrm>
        </p:spPr>
      </p:pic>
      <p:sp>
        <p:nvSpPr>
          <p:cNvPr id="4" name="Slide Number Placeholder 3">
            <a:extLst>
              <a:ext uri="{FF2B5EF4-FFF2-40B4-BE49-F238E27FC236}">
                <a16:creationId xmlns:a16="http://schemas.microsoft.com/office/drawing/2014/main" id="{FF5F5E0D-258E-46D7-8B06-33329BC4584C}"/>
              </a:ext>
            </a:extLst>
          </p:cNvPr>
          <p:cNvSpPr>
            <a:spLocks noGrp="1"/>
          </p:cNvSpPr>
          <p:nvPr>
            <p:ph type="sldNum" sz="quarter" idx="11"/>
          </p:nvPr>
        </p:nvSpPr>
        <p:spPr/>
        <p:txBody>
          <a:bodyPr/>
          <a:lstStyle/>
          <a:p>
            <a:pPr>
              <a:defRPr/>
            </a:pPr>
            <a:fld id="{9E4BA2D5-3EC9-4589-BEFD-9D6ECD7D4D74}" type="slidenum">
              <a:rPr lang="en-US" altLang="en-US" smtClean="0"/>
              <a:pPr>
                <a:defRPr/>
              </a:pPr>
              <a:t>4</a:t>
            </a:fld>
            <a:endParaRPr lang="en-US" altLang="en-US"/>
          </a:p>
        </p:txBody>
      </p:sp>
      <p:sp>
        <p:nvSpPr>
          <p:cNvPr id="5" name="Footer Placeholder 4">
            <a:extLst>
              <a:ext uri="{FF2B5EF4-FFF2-40B4-BE49-F238E27FC236}">
                <a16:creationId xmlns:a16="http://schemas.microsoft.com/office/drawing/2014/main" id="{5F086D74-ADCF-45E7-A594-00D825C420F5}"/>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4038061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D373-1254-4B91-BFA4-904BC3B06946}"/>
              </a:ext>
            </a:extLst>
          </p:cNvPr>
          <p:cNvSpPr>
            <a:spLocks noGrp="1"/>
          </p:cNvSpPr>
          <p:nvPr>
            <p:ph type="title"/>
          </p:nvPr>
        </p:nvSpPr>
        <p:spPr/>
        <p:txBody>
          <a:bodyPr/>
          <a:lstStyle/>
          <a:p>
            <a:r>
              <a:rPr lang="en-US" dirty="0"/>
              <a:t>Networking Utilities</a:t>
            </a:r>
          </a:p>
        </p:txBody>
      </p:sp>
      <p:sp>
        <p:nvSpPr>
          <p:cNvPr id="3" name="Content Placeholder 2">
            <a:extLst>
              <a:ext uri="{FF2B5EF4-FFF2-40B4-BE49-F238E27FC236}">
                <a16:creationId xmlns:a16="http://schemas.microsoft.com/office/drawing/2014/main" id="{6629F2EF-52DC-444B-8446-002548A054BD}"/>
              </a:ext>
            </a:extLst>
          </p:cNvPr>
          <p:cNvSpPr>
            <a:spLocks noGrp="1"/>
          </p:cNvSpPr>
          <p:nvPr>
            <p:ph idx="1"/>
          </p:nvPr>
        </p:nvSpPr>
        <p:spPr/>
        <p:txBody>
          <a:bodyPr/>
          <a:lstStyle/>
          <a:p>
            <a:pPr marL="0" indent="0" algn="ctr">
              <a:buNone/>
            </a:pPr>
            <a:r>
              <a:rPr lang="en-US" dirty="0"/>
              <a:t>Useful Linux networking utilities</a:t>
            </a:r>
          </a:p>
          <a:p>
            <a:r>
              <a:rPr lang="en-US" dirty="0"/>
              <a:t>ifconfig – configure interfaces</a:t>
            </a:r>
          </a:p>
          <a:p>
            <a:pPr lvl="1"/>
            <a:r>
              <a:rPr lang="en-US" dirty="0"/>
              <a:t>i</a:t>
            </a:r>
            <a:r>
              <a:rPr lang="en-US" baseline="0" dirty="0"/>
              <a:t>pconfig in windows</a:t>
            </a:r>
          </a:p>
          <a:p>
            <a:r>
              <a:rPr lang="en-US" dirty="0"/>
              <a:t>route – manipulate routing tables</a:t>
            </a:r>
          </a:p>
          <a:p>
            <a:r>
              <a:rPr lang="en-US" dirty="0" err="1"/>
              <a:t>ip</a:t>
            </a:r>
            <a:r>
              <a:rPr lang="en-US" dirty="0"/>
              <a:t> – recent IP configuration tool</a:t>
            </a:r>
          </a:p>
        </p:txBody>
      </p:sp>
      <p:sp>
        <p:nvSpPr>
          <p:cNvPr id="4" name="Slide Number Placeholder 3">
            <a:extLst>
              <a:ext uri="{FF2B5EF4-FFF2-40B4-BE49-F238E27FC236}">
                <a16:creationId xmlns:a16="http://schemas.microsoft.com/office/drawing/2014/main" id="{3021E381-B304-413F-AB69-4A6519C9ABFE}"/>
              </a:ext>
            </a:extLst>
          </p:cNvPr>
          <p:cNvSpPr>
            <a:spLocks noGrp="1"/>
          </p:cNvSpPr>
          <p:nvPr>
            <p:ph type="sldNum" sz="quarter" idx="11"/>
          </p:nvPr>
        </p:nvSpPr>
        <p:spPr/>
        <p:txBody>
          <a:bodyPr/>
          <a:lstStyle/>
          <a:p>
            <a:pPr>
              <a:defRPr/>
            </a:pPr>
            <a:fld id="{9E4BA2D5-3EC9-4589-BEFD-9D6ECD7D4D74}" type="slidenum">
              <a:rPr lang="en-US" altLang="en-US" smtClean="0"/>
              <a:pPr>
                <a:defRPr/>
              </a:pPr>
              <a:t>40</a:t>
            </a:fld>
            <a:endParaRPr lang="en-US" altLang="en-US"/>
          </a:p>
        </p:txBody>
      </p:sp>
      <p:sp>
        <p:nvSpPr>
          <p:cNvPr id="5" name="Footer Placeholder 4">
            <a:extLst>
              <a:ext uri="{FF2B5EF4-FFF2-40B4-BE49-F238E27FC236}">
                <a16:creationId xmlns:a16="http://schemas.microsoft.com/office/drawing/2014/main" id="{281E976F-1C2E-4CFC-A349-2DA410002900}"/>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2689069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D373-1254-4B91-BFA4-904BC3B06946}"/>
              </a:ext>
            </a:extLst>
          </p:cNvPr>
          <p:cNvSpPr>
            <a:spLocks noGrp="1"/>
          </p:cNvSpPr>
          <p:nvPr>
            <p:ph type="title"/>
          </p:nvPr>
        </p:nvSpPr>
        <p:spPr/>
        <p:txBody>
          <a:bodyPr/>
          <a:lstStyle/>
          <a:p>
            <a:r>
              <a:rPr lang="en-US" dirty="0"/>
              <a:t>Networking Utilities</a:t>
            </a:r>
          </a:p>
        </p:txBody>
      </p:sp>
      <p:sp>
        <p:nvSpPr>
          <p:cNvPr id="3" name="Content Placeholder 2">
            <a:extLst>
              <a:ext uri="{FF2B5EF4-FFF2-40B4-BE49-F238E27FC236}">
                <a16:creationId xmlns:a16="http://schemas.microsoft.com/office/drawing/2014/main" id="{6629F2EF-52DC-444B-8446-002548A054BD}"/>
              </a:ext>
            </a:extLst>
          </p:cNvPr>
          <p:cNvSpPr>
            <a:spLocks noGrp="1"/>
          </p:cNvSpPr>
          <p:nvPr>
            <p:ph idx="1"/>
          </p:nvPr>
        </p:nvSpPr>
        <p:spPr/>
        <p:txBody>
          <a:bodyPr/>
          <a:lstStyle/>
          <a:p>
            <a:pPr marL="0" indent="0" algn="ctr">
              <a:buNone/>
            </a:pPr>
            <a:r>
              <a:rPr lang="en-US" dirty="0"/>
              <a:t>Useful Linux networking utilities</a:t>
            </a:r>
          </a:p>
          <a:p>
            <a:r>
              <a:rPr lang="en-US" dirty="0" err="1"/>
              <a:t>nmap</a:t>
            </a:r>
            <a:r>
              <a:rPr lang="en-US" dirty="0"/>
              <a:t> – map network</a:t>
            </a:r>
          </a:p>
          <a:p>
            <a:pPr lvl="1"/>
            <a:r>
              <a:rPr lang="en-US" dirty="0">
                <a:solidFill>
                  <a:srgbClr val="FF0000"/>
                </a:solidFill>
              </a:rPr>
              <a:t>Caution:</a:t>
            </a:r>
            <a:r>
              <a:rPr lang="en-US" baseline="0" dirty="0">
                <a:solidFill>
                  <a:srgbClr val="FF0000"/>
                </a:solidFill>
              </a:rPr>
              <a:t> this is a powerful tool and its use on University networks generally violates University policies</a:t>
            </a:r>
          </a:p>
          <a:p>
            <a:pPr lvl="1"/>
            <a:r>
              <a:rPr lang="en-US" dirty="0"/>
              <a:t>Finds hosts, open ports on your network</a:t>
            </a:r>
          </a:p>
          <a:p>
            <a:pPr lvl="1"/>
            <a:r>
              <a:rPr lang="en-US" dirty="0"/>
              <a:t>Very useful in auditing network security</a:t>
            </a:r>
          </a:p>
          <a:p>
            <a:r>
              <a:rPr lang="en-US" dirty="0"/>
              <a:t>snort – open source intrusion detection tool</a:t>
            </a:r>
          </a:p>
          <a:p>
            <a:r>
              <a:rPr lang="en-US" dirty="0" err="1"/>
              <a:t>metasploit</a:t>
            </a:r>
            <a:r>
              <a:rPr lang="en-US" dirty="0"/>
              <a:t> – penetration testing framework</a:t>
            </a:r>
          </a:p>
        </p:txBody>
      </p:sp>
      <p:sp>
        <p:nvSpPr>
          <p:cNvPr id="4" name="Slide Number Placeholder 3">
            <a:extLst>
              <a:ext uri="{FF2B5EF4-FFF2-40B4-BE49-F238E27FC236}">
                <a16:creationId xmlns:a16="http://schemas.microsoft.com/office/drawing/2014/main" id="{3021E381-B304-413F-AB69-4A6519C9ABFE}"/>
              </a:ext>
            </a:extLst>
          </p:cNvPr>
          <p:cNvSpPr>
            <a:spLocks noGrp="1"/>
          </p:cNvSpPr>
          <p:nvPr>
            <p:ph type="sldNum" sz="quarter" idx="11"/>
          </p:nvPr>
        </p:nvSpPr>
        <p:spPr/>
        <p:txBody>
          <a:bodyPr/>
          <a:lstStyle/>
          <a:p>
            <a:pPr>
              <a:defRPr/>
            </a:pPr>
            <a:fld id="{9E4BA2D5-3EC9-4589-BEFD-9D6ECD7D4D74}" type="slidenum">
              <a:rPr lang="en-US" altLang="en-US" smtClean="0"/>
              <a:pPr>
                <a:defRPr/>
              </a:pPr>
              <a:t>41</a:t>
            </a:fld>
            <a:endParaRPr lang="en-US" altLang="en-US"/>
          </a:p>
        </p:txBody>
      </p:sp>
      <p:sp>
        <p:nvSpPr>
          <p:cNvPr id="5" name="Footer Placeholder 4">
            <a:extLst>
              <a:ext uri="{FF2B5EF4-FFF2-40B4-BE49-F238E27FC236}">
                <a16:creationId xmlns:a16="http://schemas.microsoft.com/office/drawing/2014/main" id="{281E976F-1C2E-4CFC-A349-2DA410002900}"/>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1116030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D930479D-3888-4BC8-8634-3D6C23E594B4}"/>
              </a:ext>
            </a:extLst>
          </p:cNvPr>
          <p:cNvSpPr>
            <a:spLocks noGrp="1"/>
          </p:cNvSpPr>
          <p:nvPr>
            <p:ph type="ftr" sz="quarter" idx="10"/>
          </p:nvPr>
        </p:nvSpPr>
        <p:spPr>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8" name="Slide Number Placeholder 5">
            <a:extLst>
              <a:ext uri="{FF2B5EF4-FFF2-40B4-BE49-F238E27FC236}">
                <a16:creationId xmlns:a16="http://schemas.microsoft.com/office/drawing/2014/main" id="{75B30CB1-7B65-4B47-AD7F-EB5E7084D569}"/>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518A16DD-599D-4CF7-B1B4-23B0E72301E6}" type="slidenum">
              <a:rPr lang="en-US" altLang="en-US"/>
              <a:pPr>
                <a:defRPr/>
              </a:pPr>
              <a:t>42</a:t>
            </a:fld>
            <a:endParaRPr lang="en-US" altLang="en-US"/>
          </a:p>
        </p:txBody>
      </p:sp>
      <p:sp>
        <p:nvSpPr>
          <p:cNvPr id="82946" name="Rectangle 2">
            <a:extLst>
              <a:ext uri="{FF2B5EF4-FFF2-40B4-BE49-F238E27FC236}">
                <a16:creationId xmlns:a16="http://schemas.microsoft.com/office/drawing/2014/main" id="{CDC61026-6CB1-4290-B8EB-4212ACE0D0B0}"/>
              </a:ext>
            </a:extLst>
          </p:cNvPr>
          <p:cNvSpPr>
            <a:spLocks noGrp="1" noChangeArrowheads="1"/>
          </p:cNvSpPr>
          <p:nvPr>
            <p:ph type="title"/>
          </p:nvPr>
        </p:nvSpPr>
        <p:spPr>
          <a:xfrm>
            <a:off x="685800" y="228600"/>
            <a:ext cx="7772400" cy="914400"/>
          </a:xfrm>
        </p:spPr>
        <p:txBody>
          <a:bodyPr/>
          <a:lstStyle/>
          <a:p>
            <a:pPr>
              <a:defRPr/>
            </a:pPr>
            <a:r>
              <a:rPr lang="en-US" altLang="en-US" dirty="0"/>
              <a:t>What APIs Needed?</a:t>
            </a:r>
          </a:p>
        </p:txBody>
      </p:sp>
      <p:sp>
        <p:nvSpPr>
          <p:cNvPr id="82947" name="Rectangle 3">
            <a:extLst>
              <a:ext uri="{FF2B5EF4-FFF2-40B4-BE49-F238E27FC236}">
                <a16:creationId xmlns:a16="http://schemas.microsoft.com/office/drawing/2014/main" id="{579EFEBA-B0DE-4005-BAB2-07B315196A13}"/>
              </a:ext>
            </a:extLst>
          </p:cNvPr>
          <p:cNvSpPr>
            <a:spLocks noGrp="1" noChangeArrowheads="1"/>
          </p:cNvSpPr>
          <p:nvPr>
            <p:ph type="body" sz="half" idx="1"/>
          </p:nvPr>
        </p:nvSpPr>
        <p:spPr>
          <a:xfrm>
            <a:off x="228600" y="1905000"/>
            <a:ext cx="4267200" cy="4191000"/>
          </a:xfrm>
        </p:spPr>
        <p:txBody>
          <a:bodyPr/>
          <a:lstStyle/>
          <a:p>
            <a:pPr>
              <a:defRPr/>
            </a:pPr>
            <a:r>
              <a:rPr lang="en-US" altLang="en-US" sz="2000"/>
              <a:t>How to send/recv data</a:t>
            </a:r>
          </a:p>
          <a:p>
            <a:pPr>
              <a:defRPr/>
            </a:pPr>
            <a:endParaRPr lang="en-US" altLang="en-US" sz="2000"/>
          </a:p>
          <a:p>
            <a:pPr>
              <a:defRPr/>
            </a:pPr>
            <a:r>
              <a:rPr lang="en-US" altLang="en-US" sz="2000"/>
              <a:t>How to establish connection</a:t>
            </a:r>
          </a:p>
          <a:p>
            <a:pPr lvl="1">
              <a:defRPr/>
            </a:pPr>
            <a:r>
              <a:rPr lang="en-US" altLang="en-US" sz="1600"/>
              <a:t>Client connects to a server</a:t>
            </a:r>
          </a:p>
          <a:p>
            <a:pPr lvl="1">
              <a:defRPr/>
            </a:pPr>
            <a:r>
              <a:rPr lang="en-US" altLang="en-US" sz="1600"/>
              <a:t>Server accepts client req.</a:t>
            </a:r>
          </a:p>
          <a:p>
            <a:pPr>
              <a:defRPr/>
            </a:pPr>
            <a:endParaRPr lang="en-US" altLang="en-US" sz="2000"/>
          </a:p>
          <a:p>
            <a:pPr>
              <a:defRPr/>
            </a:pPr>
            <a:r>
              <a:rPr lang="en-US" altLang="en-US" sz="2000"/>
              <a:t>How to create socket (door)</a:t>
            </a:r>
          </a:p>
          <a:p>
            <a:pPr>
              <a:defRPr/>
            </a:pPr>
            <a:r>
              <a:rPr lang="en-US" altLang="en-US" sz="2000"/>
              <a:t>How to close socket (door)</a:t>
            </a:r>
          </a:p>
          <a:p>
            <a:pPr>
              <a:defRPr/>
            </a:pPr>
            <a:endParaRPr lang="en-US" altLang="en-US" sz="2000"/>
          </a:p>
          <a:p>
            <a:pPr>
              <a:defRPr/>
            </a:pPr>
            <a:r>
              <a:rPr lang="en-US" altLang="en-US" sz="2000"/>
              <a:t>How to identify socket</a:t>
            </a:r>
          </a:p>
          <a:p>
            <a:pPr lvl="1">
              <a:defRPr/>
            </a:pPr>
            <a:r>
              <a:rPr lang="en-US" altLang="en-US" sz="1600"/>
              <a:t>Bind to local address/port</a:t>
            </a:r>
          </a:p>
          <a:p>
            <a:pPr>
              <a:defRPr/>
            </a:pPr>
            <a:endParaRPr lang="en-US" altLang="en-US" sz="2000"/>
          </a:p>
          <a:p>
            <a:pPr>
              <a:defRPr/>
            </a:pPr>
            <a:endParaRPr lang="en-US" altLang="en-US" sz="2000"/>
          </a:p>
        </p:txBody>
      </p:sp>
      <p:sp>
        <p:nvSpPr>
          <p:cNvPr id="82948" name="Rectangle 4">
            <a:extLst>
              <a:ext uri="{FF2B5EF4-FFF2-40B4-BE49-F238E27FC236}">
                <a16:creationId xmlns:a16="http://schemas.microsoft.com/office/drawing/2014/main" id="{74B629BB-CFA1-485C-92F6-DF3FE99EADD9}"/>
              </a:ext>
            </a:extLst>
          </p:cNvPr>
          <p:cNvSpPr>
            <a:spLocks noGrp="1" noChangeArrowheads="1"/>
          </p:cNvSpPr>
          <p:nvPr>
            <p:ph type="body" sz="half" idx="2"/>
          </p:nvPr>
        </p:nvSpPr>
        <p:spPr>
          <a:xfrm>
            <a:off x="4648200" y="1905000"/>
            <a:ext cx="3810000" cy="4191000"/>
          </a:xfrm>
        </p:spPr>
        <p:txBody>
          <a:bodyPr/>
          <a:lstStyle/>
          <a:p>
            <a:pPr>
              <a:defRPr/>
            </a:pPr>
            <a:r>
              <a:rPr lang="en-US" altLang="en-US" sz="2000"/>
              <a:t>How to send/recv data</a:t>
            </a:r>
          </a:p>
          <a:p>
            <a:pPr>
              <a:defRPr/>
            </a:pPr>
            <a:endParaRPr lang="en-US" altLang="en-US" sz="2000"/>
          </a:p>
          <a:p>
            <a:pPr>
              <a:defRPr/>
            </a:pPr>
            <a:endParaRPr lang="en-US" altLang="en-US" sz="2000"/>
          </a:p>
          <a:p>
            <a:pPr>
              <a:defRPr/>
            </a:pPr>
            <a:endParaRPr lang="en-US" altLang="en-US" sz="2000"/>
          </a:p>
          <a:p>
            <a:pPr>
              <a:defRPr/>
            </a:pPr>
            <a:endParaRPr lang="en-US" altLang="en-US" sz="2000"/>
          </a:p>
          <a:p>
            <a:pPr>
              <a:defRPr/>
            </a:pPr>
            <a:endParaRPr lang="en-US" altLang="en-US" sz="2000"/>
          </a:p>
          <a:p>
            <a:pPr>
              <a:defRPr/>
            </a:pPr>
            <a:r>
              <a:rPr lang="en-US" altLang="en-US" sz="2000"/>
              <a:t>How to create socket</a:t>
            </a:r>
          </a:p>
          <a:p>
            <a:pPr>
              <a:defRPr/>
            </a:pPr>
            <a:r>
              <a:rPr lang="en-US" altLang="en-US" sz="2000"/>
              <a:t>How to close socket</a:t>
            </a:r>
          </a:p>
          <a:p>
            <a:pPr>
              <a:defRPr/>
            </a:pPr>
            <a:endParaRPr lang="en-US" altLang="en-US" sz="2000"/>
          </a:p>
          <a:p>
            <a:pPr>
              <a:defRPr/>
            </a:pPr>
            <a:r>
              <a:rPr lang="en-US" altLang="en-US" sz="2000"/>
              <a:t>How to identify socket</a:t>
            </a:r>
          </a:p>
          <a:p>
            <a:pPr>
              <a:defRPr/>
            </a:pPr>
            <a:endParaRPr lang="en-US" altLang="en-US" sz="2400"/>
          </a:p>
          <a:p>
            <a:pPr>
              <a:defRPr/>
            </a:pPr>
            <a:endParaRPr lang="en-US" altLang="en-US" sz="2400"/>
          </a:p>
          <a:p>
            <a:pPr>
              <a:defRPr/>
            </a:pPr>
            <a:endParaRPr lang="en-US" altLang="en-US" sz="2400"/>
          </a:p>
        </p:txBody>
      </p:sp>
      <p:sp>
        <p:nvSpPr>
          <p:cNvPr id="82949" name="Text Box 5">
            <a:extLst>
              <a:ext uri="{FF2B5EF4-FFF2-40B4-BE49-F238E27FC236}">
                <a16:creationId xmlns:a16="http://schemas.microsoft.com/office/drawing/2014/main" id="{601F2983-3526-4233-A53E-8FACAB6BA017}"/>
              </a:ext>
            </a:extLst>
          </p:cNvPr>
          <p:cNvSpPr txBox="1">
            <a:spLocks noChangeArrowheads="1"/>
          </p:cNvSpPr>
          <p:nvPr/>
        </p:nvSpPr>
        <p:spPr bwMode="auto">
          <a:xfrm>
            <a:off x="914400" y="1376363"/>
            <a:ext cx="378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Comic Sans MS" charset="0"/>
              </a:rPr>
              <a:t>Connection-Oriented TCP</a:t>
            </a:r>
          </a:p>
        </p:txBody>
      </p:sp>
      <p:sp>
        <p:nvSpPr>
          <p:cNvPr id="82950" name="Text Box 6">
            <a:extLst>
              <a:ext uri="{FF2B5EF4-FFF2-40B4-BE49-F238E27FC236}">
                <a16:creationId xmlns:a16="http://schemas.microsoft.com/office/drawing/2014/main" id="{902A60AA-93BF-4934-844D-CE5E598CCC15}"/>
              </a:ext>
            </a:extLst>
          </p:cNvPr>
          <p:cNvSpPr txBox="1">
            <a:spLocks noChangeArrowheads="1"/>
          </p:cNvSpPr>
          <p:nvPr/>
        </p:nvSpPr>
        <p:spPr bwMode="auto">
          <a:xfrm>
            <a:off x="4800600" y="1376363"/>
            <a:ext cx="2962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Comic Sans MS" charset="0"/>
              </a:rPr>
              <a:t>Connectionless UDP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606904F9-97D4-4B15-93A3-7899FDCDD98F}"/>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8" name="Slide Number Placeholder 4">
            <a:extLst>
              <a:ext uri="{FF2B5EF4-FFF2-40B4-BE49-F238E27FC236}">
                <a16:creationId xmlns:a16="http://schemas.microsoft.com/office/drawing/2014/main" id="{33CDB6B3-C4FD-41CB-91D4-64244E530DC9}"/>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88630ED6-118E-4DD8-8728-BB9BBDBEC20E}" type="slidenum">
              <a:rPr lang="en-US" altLang="en-US"/>
              <a:pPr>
                <a:defRPr/>
              </a:pPr>
              <a:t>43</a:t>
            </a:fld>
            <a:endParaRPr lang="en-US" altLang="en-US"/>
          </a:p>
        </p:txBody>
      </p:sp>
      <p:pic>
        <p:nvPicPr>
          <p:cNvPr id="14339" name="Picture 3" descr="socket">
            <a:extLst>
              <a:ext uri="{FF2B5EF4-FFF2-40B4-BE49-F238E27FC236}">
                <a16:creationId xmlns:a16="http://schemas.microsoft.com/office/drawing/2014/main" id="{5A5EB4A5-9CB0-4FF0-8ACE-798DD6800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79819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8" name="Rectangle 2">
            <a:extLst>
              <a:ext uri="{FF2B5EF4-FFF2-40B4-BE49-F238E27FC236}">
                <a16:creationId xmlns:a16="http://schemas.microsoft.com/office/drawing/2014/main" id="{8DF9C9F2-AE72-4409-9C60-070C6530A727}"/>
              </a:ext>
            </a:extLst>
          </p:cNvPr>
          <p:cNvSpPr>
            <a:spLocks noGrp="1" noChangeArrowheads="1"/>
          </p:cNvSpPr>
          <p:nvPr>
            <p:ph type="title"/>
          </p:nvPr>
        </p:nvSpPr>
        <p:spPr>
          <a:xfrm>
            <a:off x="685800" y="228600"/>
            <a:ext cx="7772400" cy="685800"/>
          </a:xfrm>
        </p:spPr>
        <p:txBody>
          <a:bodyPr/>
          <a:lstStyle/>
          <a:p>
            <a:pPr>
              <a:defRPr/>
            </a:pPr>
            <a:r>
              <a:rPr lang="en-US" altLang="en-US" dirty="0"/>
              <a:t>Socket: Conceptual View</a:t>
            </a:r>
          </a:p>
        </p:txBody>
      </p:sp>
      <p:sp>
        <p:nvSpPr>
          <p:cNvPr id="80900" name="Text Box 4">
            <a:extLst>
              <a:ext uri="{FF2B5EF4-FFF2-40B4-BE49-F238E27FC236}">
                <a16:creationId xmlns:a16="http://schemas.microsoft.com/office/drawing/2014/main" id="{A160D03C-5E55-4470-9075-E98FBA878E41}"/>
              </a:ext>
            </a:extLst>
          </p:cNvPr>
          <p:cNvSpPr txBox="1">
            <a:spLocks noChangeArrowheads="1"/>
          </p:cNvSpPr>
          <p:nvPr/>
        </p:nvSpPr>
        <p:spPr bwMode="auto">
          <a:xfrm>
            <a:off x="2590800" y="1066800"/>
            <a:ext cx="94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800" b="1">
                <a:latin typeface="Times New Roman" charset="0"/>
              </a:rPr>
              <a:t>socket()</a:t>
            </a:r>
          </a:p>
        </p:txBody>
      </p:sp>
      <p:sp>
        <p:nvSpPr>
          <p:cNvPr id="80901" name="Rectangle 5">
            <a:extLst>
              <a:ext uri="{FF2B5EF4-FFF2-40B4-BE49-F238E27FC236}">
                <a16:creationId xmlns:a16="http://schemas.microsoft.com/office/drawing/2014/main" id="{EAAEAF41-52CD-4AF1-8AEF-7FA23551B5C4}"/>
              </a:ext>
            </a:extLst>
          </p:cNvPr>
          <p:cNvSpPr>
            <a:spLocks noChangeArrowheads="1"/>
          </p:cNvSpPr>
          <p:nvPr/>
        </p:nvSpPr>
        <p:spPr bwMode="auto">
          <a:xfrm>
            <a:off x="2895600" y="1371600"/>
            <a:ext cx="7620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80902" name="Line 6">
            <a:extLst>
              <a:ext uri="{FF2B5EF4-FFF2-40B4-BE49-F238E27FC236}">
                <a16:creationId xmlns:a16="http://schemas.microsoft.com/office/drawing/2014/main" id="{BFA2E2D2-3ACE-4B7A-980F-E54DC8CE3632}"/>
              </a:ext>
            </a:extLst>
          </p:cNvPr>
          <p:cNvSpPr>
            <a:spLocks noChangeShapeType="1"/>
          </p:cNvSpPr>
          <p:nvPr/>
        </p:nvSpPr>
        <p:spPr bwMode="auto">
          <a:xfrm>
            <a:off x="3124200" y="14478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24BB538-2F45-4BBF-A1A3-E87646561B21}"/>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CC1B37CA-FB8F-4576-B170-31CCF3639402}"/>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EEEFCCF6-04E5-4928-8FD3-6E7965D882D3}" type="slidenum">
              <a:rPr lang="en-US" altLang="en-US"/>
              <a:pPr>
                <a:defRPr/>
              </a:pPr>
              <a:t>44</a:t>
            </a:fld>
            <a:endParaRPr lang="en-US" altLang="en-US"/>
          </a:p>
        </p:txBody>
      </p:sp>
      <p:sp>
        <p:nvSpPr>
          <p:cNvPr id="24578" name="Rectangle 2">
            <a:extLst>
              <a:ext uri="{FF2B5EF4-FFF2-40B4-BE49-F238E27FC236}">
                <a16:creationId xmlns:a16="http://schemas.microsoft.com/office/drawing/2014/main" id="{378663DD-9487-4FF7-B261-5BC1FEC785B7}"/>
              </a:ext>
            </a:extLst>
          </p:cNvPr>
          <p:cNvSpPr>
            <a:spLocks noGrp="1" noChangeArrowheads="1"/>
          </p:cNvSpPr>
          <p:nvPr>
            <p:ph type="title"/>
          </p:nvPr>
        </p:nvSpPr>
        <p:spPr>
          <a:xfrm>
            <a:off x="762000" y="304800"/>
            <a:ext cx="7772400" cy="1143000"/>
          </a:xfrm>
        </p:spPr>
        <p:txBody>
          <a:bodyPr/>
          <a:lstStyle/>
          <a:p>
            <a:pPr>
              <a:defRPr/>
            </a:pPr>
            <a:r>
              <a:rPr lang="en-US" altLang="en-US" dirty="0"/>
              <a:t>Creating a Socket</a:t>
            </a:r>
          </a:p>
        </p:txBody>
      </p:sp>
      <p:sp>
        <p:nvSpPr>
          <p:cNvPr id="24579" name="Rectangle 3">
            <a:extLst>
              <a:ext uri="{FF2B5EF4-FFF2-40B4-BE49-F238E27FC236}">
                <a16:creationId xmlns:a16="http://schemas.microsoft.com/office/drawing/2014/main" id="{1DA88CC5-6356-4642-B6EA-71DAD578C99C}"/>
              </a:ext>
            </a:extLst>
          </p:cNvPr>
          <p:cNvSpPr>
            <a:spLocks noGrp="1" noChangeArrowheads="1"/>
          </p:cNvSpPr>
          <p:nvPr>
            <p:ph type="body" idx="1"/>
          </p:nvPr>
        </p:nvSpPr>
        <p:spPr>
          <a:xfrm>
            <a:off x="533400" y="1219200"/>
            <a:ext cx="7772400" cy="4800600"/>
          </a:xfrm>
        </p:spPr>
        <p:txBody>
          <a:bodyPr/>
          <a:lstStyle/>
          <a:p>
            <a:pPr>
              <a:lnSpc>
                <a:spcPct val="90000"/>
              </a:lnSpc>
              <a:buFontTx/>
              <a:buNone/>
              <a:defRPr/>
            </a:pPr>
            <a:r>
              <a:rPr lang="en-US" altLang="en-US" sz="2400" i="1"/>
              <a:t>Format:   </a:t>
            </a:r>
            <a:r>
              <a:rPr lang="en-US" altLang="en-US" sz="2400"/>
              <a:t>int socket(family, type, protocol);</a:t>
            </a:r>
          </a:p>
          <a:p>
            <a:pPr>
              <a:lnSpc>
                <a:spcPct val="90000"/>
              </a:lnSpc>
              <a:defRPr/>
            </a:pPr>
            <a:r>
              <a:rPr lang="en-US" altLang="en-US" sz="2400"/>
              <a:t>domain, service and protocol parameters:</a:t>
            </a:r>
          </a:p>
          <a:p>
            <a:pPr lvl="1">
              <a:lnSpc>
                <a:spcPct val="90000"/>
              </a:lnSpc>
              <a:defRPr/>
            </a:pPr>
            <a:r>
              <a:rPr lang="en-US" altLang="en-US" sz="1800" i="1"/>
              <a:t>family</a:t>
            </a:r>
            <a:r>
              <a:rPr lang="en-US" altLang="en-US" sz="1800"/>
              <a:t>: PF_INET/AF_INET, PF_UNIX/AF_UNIX</a:t>
            </a:r>
          </a:p>
          <a:p>
            <a:pPr lvl="1">
              <a:lnSpc>
                <a:spcPct val="90000"/>
              </a:lnSpc>
              <a:defRPr/>
            </a:pPr>
            <a:r>
              <a:rPr lang="en-US" altLang="en-US" sz="1800" i="1"/>
              <a:t>service</a:t>
            </a:r>
            <a:r>
              <a:rPr lang="en-US" altLang="en-US" sz="1800"/>
              <a:t>: </a:t>
            </a:r>
          </a:p>
          <a:p>
            <a:pPr lvl="2">
              <a:lnSpc>
                <a:spcPct val="90000"/>
              </a:lnSpc>
              <a:defRPr/>
            </a:pPr>
            <a:r>
              <a:rPr lang="en-US" altLang="en-US" sz="1600"/>
              <a:t>SOCK_DGRAM:  datagram service (i.e., UDP) </a:t>
            </a:r>
          </a:p>
          <a:p>
            <a:pPr lvl="2">
              <a:lnSpc>
                <a:spcPct val="90000"/>
              </a:lnSpc>
              <a:defRPr/>
            </a:pPr>
            <a:r>
              <a:rPr lang="en-US" altLang="en-US" sz="1600"/>
              <a:t> SOCK_STREAM: byte stream service (i.e.,TCP)</a:t>
            </a:r>
          </a:p>
          <a:p>
            <a:pPr lvl="1">
              <a:lnSpc>
                <a:spcPct val="90000"/>
              </a:lnSpc>
              <a:defRPr/>
            </a:pPr>
            <a:r>
              <a:rPr lang="en-US" altLang="en-US" sz="1800" i="1"/>
              <a:t>protocol</a:t>
            </a:r>
            <a:r>
              <a:rPr lang="en-US" altLang="en-US" sz="1800"/>
              <a:t>: usually 0 for default type</a:t>
            </a:r>
          </a:p>
          <a:p>
            <a:pPr>
              <a:lnSpc>
                <a:spcPct val="90000"/>
              </a:lnSpc>
              <a:defRPr/>
            </a:pPr>
            <a:r>
              <a:rPr lang="en-US" altLang="en-US" sz="2400"/>
              <a:t>return a socket descriptor, like a file descriptor in Unix</a:t>
            </a:r>
          </a:p>
          <a:p>
            <a:pPr>
              <a:lnSpc>
                <a:spcPct val="90000"/>
              </a:lnSpc>
              <a:buFontTx/>
              <a:buNone/>
              <a:defRPr/>
            </a:pPr>
            <a:r>
              <a:rPr lang="en-US" altLang="en-US" sz="2200">
                <a:latin typeface="Times New Roman" charset="0"/>
              </a:rPr>
              <a:t> #include &lt;sys/types.h&gt;</a:t>
            </a:r>
          </a:p>
          <a:p>
            <a:pPr>
              <a:lnSpc>
                <a:spcPct val="90000"/>
              </a:lnSpc>
              <a:buFontTx/>
              <a:buNone/>
              <a:defRPr/>
            </a:pPr>
            <a:r>
              <a:rPr lang="en-US" altLang="en-US" sz="2200">
                <a:latin typeface="Times New Roman" charset="0"/>
              </a:rPr>
              <a:t> #include &lt;sys/socket.h&gt;</a:t>
            </a:r>
          </a:p>
          <a:p>
            <a:pPr>
              <a:lnSpc>
                <a:spcPct val="90000"/>
              </a:lnSpc>
              <a:buFontTx/>
              <a:buNone/>
              <a:defRPr/>
            </a:pPr>
            <a:r>
              <a:rPr lang="en-US" altLang="en-US" sz="2200">
                <a:latin typeface="Times New Roman" charset="0"/>
              </a:rPr>
              <a:t> if (sd = socket(PF_INET, SOCK_STREAM, 0) &lt;0 ){</a:t>
            </a:r>
          </a:p>
          <a:p>
            <a:pPr>
              <a:lnSpc>
                <a:spcPct val="90000"/>
              </a:lnSpc>
              <a:buFontTx/>
              <a:buNone/>
              <a:defRPr/>
            </a:pPr>
            <a:r>
              <a:rPr lang="en-US" altLang="en-US" sz="2200">
                <a:latin typeface="Times New Roman" charset="0"/>
              </a:rPr>
              <a:t>  	perror (”socket”);     /* socket creation error */</a:t>
            </a:r>
          </a:p>
          <a:p>
            <a:pPr>
              <a:lnSpc>
                <a:spcPct val="90000"/>
              </a:lnSpc>
              <a:buFontTx/>
              <a:buNone/>
              <a:defRPr/>
            </a:pPr>
            <a:r>
              <a:rPr lang="en-US" altLang="en-US" sz="2200">
                <a:latin typeface="Times New Roman"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EB928F-6E93-4F96-B57F-32C3EA3D9C0C}"/>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004E69A0-FF69-4773-943A-FB1CEEF885B7}"/>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C7236DF8-348E-451B-BB36-ED686C6F6EF8}" type="slidenum">
              <a:rPr lang="en-US" altLang="en-US"/>
              <a:pPr>
                <a:defRPr/>
              </a:pPr>
              <a:t>45</a:t>
            </a:fld>
            <a:endParaRPr lang="en-US" altLang="en-US"/>
          </a:p>
        </p:txBody>
      </p:sp>
      <p:sp>
        <p:nvSpPr>
          <p:cNvPr id="25602" name="Rectangle 2">
            <a:extLst>
              <a:ext uri="{FF2B5EF4-FFF2-40B4-BE49-F238E27FC236}">
                <a16:creationId xmlns:a16="http://schemas.microsoft.com/office/drawing/2014/main" id="{399D091E-2AD6-4CC1-A59B-1DC122591DE4}"/>
              </a:ext>
            </a:extLst>
          </p:cNvPr>
          <p:cNvSpPr>
            <a:spLocks noGrp="1" noChangeArrowheads="1"/>
          </p:cNvSpPr>
          <p:nvPr>
            <p:ph type="title"/>
          </p:nvPr>
        </p:nvSpPr>
        <p:spPr>
          <a:xfrm>
            <a:off x="685800" y="228600"/>
            <a:ext cx="7772400" cy="838200"/>
          </a:xfrm>
        </p:spPr>
        <p:txBody>
          <a:bodyPr/>
          <a:lstStyle/>
          <a:p>
            <a:pPr>
              <a:defRPr/>
            </a:pPr>
            <a:r>
              <a:rPr lang="en-US" altLang="en-US" dirty="0"/>
              <a:t>Socket Address Structures</a:t>
            </a:r>
          </a:p>
        </p:txBody>
      </p:sp>
      <p:sp>
        <p:nvSpPr>
          <p:cNvPr id="25603" name="Rectangle 3">
            <a:extLst>
              <a:ext uri="{FF2B5EF4-FFF2-40B4-BE49-F238E27FC236}">
                <a16:creationId xmlns:a16="http://schemas.microsoft.com/office/drawing/2014/main" id="{B5033ABE-6ECD-46B0-B8D7-DE18C18CD3DA}"/>
              </a:ext>
            </a:extLst>
          </p:cNvPr>
          <p:cNvSpPr>
            <a:spLocks noGrp="1" noChangeArrowheads="1"/>
          </p:cNvSpPr>
          <p:nvPr>
            <p:ph type="body" idx="1"/>
          </p:nvPr>
        </p:nvSpPr>
        <p:spPr>
          <a:xfrm>
            <a:off x="533400" y="990600"/>
            <a:ext cx="7772400" cy="4953000"/>
          </a:xfrm>
        </p:spPr>
        <p:txBody>
          <a:bodyPr/>
          <a:lstStyle/>
          <a:p>
            <a:pPr>
              <a:lnSpc>
                <a:spcPct val="90000"/>
              </a:lnSpc>
              <a:defRPr/>
            </a:pPr>
            <a:r>
              <a:rPr lang="en-US" altLang="en-US"/>
              <a:t>Predefined data structures</a:t>
            </a:r>
            <a:r>
              <a:rPr lang="en-US" altLang="en-US" i="1"/>
              <a:t>:</a:t>
            </a:r>
          </a:p>
          <a:p>
            <a:pPr lvl="1">
              <a:lnSpc>
                <a:spcPct val="90000"/>
              </a:lnSpc>
              <a:defRPr/>
            </a:pPr>
            <a:r>
              <a:rPr lang="en-US" altLang="en-US" i="1"/>
              <a:t>generic socket address</a:t>
            </a:r>
            <a:r>
              <a:rPr lang="en-US" altLang="en-US"/>
              <a:t>:</a:t>
            </a:r>
          </a:p>
          <a:p>
            <a:pPr>
              <a:lnSpc>
                <a:spcPct val="90000"/>
              </a:lnSpc>
              <a:buFontTx/>
              <a:buNone/>
              <a:defRPr/>
            </a:pPr>
            <a:r>
              <a:rPr lang="en-US" altLang="en-US" sz="2400">
                <a:latin typeface="Times New Roman" charset="0"/>
              </a:rPr>
              <a:t>       struct sockaddr_in { /* INET socket addr info */</a:t>
            </a:r>
          </a:p>
          <a:p>
            <a:pPr>
              <a:lnSpc>
                <a:spcPct val="90000"/>
              </a:lnSpc>
              <a:buFontTx/>
              <a:buNone/>
              <a:defRPr/>
            </a:pPr>
            <a:r>
              <a:rPr lang="en-US" altLang="en-US" sz="2400">
                <a:latin typeface="Times New Roman" charset="0"/>
              </a:rPr>
              <a:t>       	short sin_family; /* set me to PF_INET */</a:t>
            </a:r>
          </a:p>
          <a:p>
            <a:pPr>
              <a:lnSpc>
                <a:spcPct val="90000"/>
              </a:lnSpc>
              <a:buFontTx/>
              <a:buNone/>
              <a:defRPr/>
            </a:pPr>
            <a:r>
              <a:rPr lang="en-US" altLang="en-US" sz="2400">
                <a:latin typeface="Times New Roman" charset="0"/>
              </a:rPr>
              <a:t>       	u_short sin_port; /* 16 bit num, network byte order*/</a:t>
            </a:r>
          </a:p>
          <a:p>
            <a:pPr>
              <a:lnSpc>
                <a:spcPct val="90000"/>
              </a:lnSpc>
              <a:buFontTx/>
              <a:buNone/>
              <a:defRPr/>
            </a:pPr>
            <a:r>
              <a:rPr lang="en-US" altLang="en-US" sz="2400">
                <a:latin typeface="Times New Roman" charset="0"/>
              </a:rPr>
              <a:t>       	struct in_addr sin_addr; /* 32 bit host address */</a:t>
            </a:r>
          </a:p>
          <a:p>
            <a:pPr>
              <a:lnSpc>
                <a:spcPct val="90000"/>
              </a:lnSpc>
              <a:buFontTx/>
              <a:buNone/>
              <a:defRPr/>
            </a:pPr>
            <a:r>
              <a:rPr lang="en-US" altLang="en-US" sz="2400">
                <a:latin typeface="Times New Roman" charset="0"/>
              </a:rPr>
              <a:t>       	char sin_zero[8]; /* not used */</a:t>
            </a:r>
          </a:p>
          <a:p>
            <a:pPr>
              <a:lnSpc>
                <a:spcPct val="90000"/>
              </a:lnSpc>
              <a:buFontTx/>
              <a:buNone/>
              <a:defRPr/>
            </a:pPr>
            <a:r>
              <a:rPr lang="en-US" altLang="en-US" sz="2400">
                <a:latin typeface="Times New Roman" charset="0"/>
              </a:rPr>
              <a:t>        };</a:t>
            </a:r>
          </a:p>
          <a:p>
            <a:pPr lvl="1">
              <a:lnSpc>
                <a:spcPct val="90000"/>
              </a:lnSpc>
              <a:defRPr/>
            </a:pPr>
            <a:r>
              <a:rPr lang="en-US" altLang="en-US" i="1"/>
              <a:t>IP address</a:t>
            </a:r>
            <a:r>
              <a:rPr lang="en-US" altLang="en-US"/>
              <a:t> (32-bit numeric representation):</a:t>
            </a:r>
          </a:p>
          <a:p>
            <a:pPr>
              <a:lnSpc>
                <a:spcPct val="90000"/>
              </a:lnSpc>
              <a:buFontTx/>
              <a:buNone/>
              <a:defRPr/>
            </a:pPr>
            <a:r>
              <a:rPr lang="en-US" altLang="en-US" sz="2400">
                <a:latin typeface="Times New Roman" charset="0"/>
              </a:rPr>
              <a:t>           struct in_addr {</a:t>
            </a:r>
          </a:p>
          <a:p>
            <a:pPr>
              <a:lnSpc>
                <a:spcPct val="90000"/>
              </a:lnSpc>
              <a:buFontTx/>
              <a:buNone/>
              <a:defRPr/>
            </a:pPr>
            <a:r>
              <a:rPr lang="en-US" altLang="en-US" sz="2400">
                <a:latin typeface="Times New Roman" charset="0"/>
              </a:rPr>
              <a:t>            	u_long s_addr;  /* 32 bit host address, network 					byte order */</a:t>
            </a:r>
          </a:p>
          <a:p>
            <a:pPr>
              <a:lnSpc>
                <a:spcPct val="90000"/>
              </a:lnSpc>
              <a:buFontTx/>
              <a:buNone/>
              <a:defRPr/>
            </a:pPr>
            <a:r>
              <a:rPr lang="en-US" altLang="en-US" sz="2400">
                <a:latin typeface="Times New Roman" charset="0"/>
              </a:rPr>
              <a:t>             };</a:t>
            </a:r>
            <a:endParaRPr lang="en-US" altLang="en-US" sz="2400" i="1">
              <a:latin typeface="Times New Roman"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47C0EE4-A1A5-4315-8FBC-7EC58A55CA0D}"/>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816493CC-6334-4781-B2FE-4A9D6FEAA5A9}"/>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99FF402D-F71E-4B1E-B845-52D8370279F9}" type="slidenum">
              <a:rPr lang="en-US" altLang="en-US"/>
              <a:pPr>
                <a:defRPr/>
              </a:pPr>
              <a:t>46</a:t>
            </a:fld>
            <a:endParaRPr lang="en-US" altLang="en-US"/>
          </a:p>
        </p:txBody>
      </p:sp>
      <p:sp>
        <p:nvSpPr>
          <p:cNvPr id="27650" name="Rectangle 2">
            <a:extLst>
              <a:ext uri="{FF2B5EF4-FFF2-40B4-BE49-F238E27FC236}">
                <a16:creationId xmlns:a16="http://schemas.microsoft.com/office/drawing/2014/main" id="{6014ED54-D527-42E5-BF3C-F9D4AEEC14B3}"/>
              </a:ext>
            </a:extLst>
          </p:cNvPr>
          <p:cNvSpPr>
            <a:spLocks noGrp="1" noChangeArrowheads="1"/>
          </p:cNvSpPr>
          <p:nvPr>
            <p:ph type="title"/>
          </p:nvPr>
        </p:nvSpPr>
        <p:spPr>
          <a:xfrm>
            <a:off x="762000" y="152400"/>
            <a:ext cx="7772400" cy="838200"/>
          </a:xfrm>
        </p:spPr>
        <p:txBody>
          <a:bodyPr/>
          <a:lstStyle/>
          <a:p>
            <a:pPr>
              <a:defRPr/>
            </a:pPr>
            <a:r>
              <a:rPr lang="en-US" altLang="en-US" dirty="0"/>
              <a:t>Binding to a Local Address</a:t>
            </a:r>
          </a:p>
        </p:txBody>
      </p:sp>
      <p:sp>
        <p:nvSpPr>
          <p:cNvPr id="27651" name="Rectangle 3">
            <a:extLst>
              <a:ext uri="{FF2B5EF4-FFF2-40B4-BE49-F238E27FC236}">
                <a16:creationId xmlns:a16="http://schemas.microsoft.com/office/drawing/2014/main" id="{6300BD6B-E11D-46B9-A254-082366BD2C5A}"/>
              </a:ext>
            </a:extLst>
          </p:cNvPr>
          <p:cNvSpPr>
            <a:spLocks noGrp="1" noChangeArrowheads="1"/>
          </p:cNvSpPr>
          <p:nvPr>
            <p:ph type="body" idx="1"/>
          </p:nvPr>
        </p:nvSpPr>
        <p:spPr>
          <a:xfrm>
            <a:off x="609600" y="990600"/>
            <a:ext cx="7772400" cy="5029200"/>
          </a:xfrm>
        </p:spPr>
        <p:txBody>
          <a:bodyPr/>
          <a:lstStyle/>
          <a:p>
            <a:pPr>
              <a:lnSpc>
                <a:spcPct val="90000"/>
              </a:lnSpc>
              <a:buFontTx/>
              <a:buNone/>
              <a:defRPr/>
            </a:pPr>
            <a:r>
              <a:rPr lang="en-US" altLang="en-US" sz="2400" i="1">
                <a:latin typeface="Times New Roman" charset="0"/>
              </a:rPr>
              <a:t>Format: </a:t>
            </a:r>
            <a:r>
              <a:rPr lang="en-US" altLang="en-US" sz="2400">
                <a:latin typeface="Times New Roman" charset="0"/>
              </a:rPr>
              <a:t>int bind(int sockid, struct sockaddr *addr, int addresslen);</a:t>
            </a:r>
            <a:endParaRPr lang="en-US" altLang="en-US" sz="2400" i="1">
              <a:latin typeface="Times New Roman" charset="0"/>
            </a:endParaRPr>
          </a:p>
          <a:p>
            <a:pPr>
              <a:lnSpc>
                <a:spcPct val="90000"/>
              </a:lnSpc>
              <a:defRPr/>
            </a:pPr>
            <a:r>
              <a:rPr lang="en-US" altLang="en-US" sz="2400">
                <a:latin typeface="Times New Roman" charset="0"/>
              </a:rPr>
              <a:t>Servers and connectionless clients need to call it</a:t>
            </a:r>
          </a:p>
          <a:p>
            <a:pPr>
              <a:lnSpc>
                <a:spcPct val="90000"/>
              </a:lnSpc>
              <a:defRPr/>
            </a:pPr>
            <a:r>
              <a:rPr lang="en-US" altLang="en-US" sz="2400">
                <a:latin typeface="Times New Roman" charset="0"/>
              </a:rPr>
              <a:t>optional for connection-oriented clients</a:t>
            </a:r>
          </a:p>
          <a:p>
            <a:pPr>
              <a:lnSpc>
                <a:spcPct val="90000"/>
              </a:lnSpc>
              <a:buFontTx/>
              <a:buNone/>
              <a:defRPr/>
            </a:pPr>
            <a:r>
              <a:rPr lang="en-US" altLang="en-US" sz="1800">
                <a:latin typeface="Times New Roman" charset="0"/>
              </a:rPr>
              <a:t>#include &lt;system/types.h&gt;</a:t>
            </a:r>
          </a:p>
          <a:p>
            <a:pPr>
              <a:lnSpc>
                <a:spcPct val="90000"/>
              </a:lnSpc>
              <a:buFontTx/>
              <a:buNone/>
              <a:defRPr/>
            </a:pPr>
            <a:r>
              <a:rPr lang="en-US" altLang="en-US" sz="1800">
                <a:latin typeface="Times New Roman" charset="0"/>
              </a:rPr>
              <a:t>#include &lt;sys/socket.h&gt;</a:t>
            </a:r>
          </a:p>
          <a:p>
            <a:pPr>
              <a:lnSpc>
                <a:spcPct val="90000"/>
              </a:lnSpc>
              <a:buFontTx/>
              <a:buNone/>
              <a:defRPr/>
            </a:pPr>
            <a:r>
              <a:rPr lang="en-US" altLang="en-US" sz="1800">
                <a:latin typeface="Times New Roman" charset="0"/>
              </a:rPr>
              <a:t>#include &lt;netinet/in.h&gt;</a:t>
            </a:r>
          </a:p>
          <a:p>
            <a:pPr>
              <a:lnSpc>
                <a:spcPct val="90000"/>
              </a:lnSpc>
              <a:buFontTx/>
              <a:buNone/>
              <a:defRPr/>
            </a:pPr>
            <a:r>
              <a:rPr lang="en-US" altLang="en-US" sz="1800">
                <a:latin typeface="Times New Roman" charset="0"/>
              </a:rPr>
              <a:t>int sd; struct sockaddr_in myaddr;</a:t>
            </a:r>
          </a:p>
          <a:p>
            <a:pPr>
              <a:lnSpc>
                <a:spcPct val="90000"/>
              </a:lnSpc>
              <a:buFontTx/>
              <a:buNone/>
              <a:defRPr/>
            </a:pPr>
            <a:r>
              <a:rPr lang="en-US" altLang="en-US" sz="1800">
                <a:latin typeface="Times New Roman" charset="0"/>
              </a:rPr>
              <a:t>if (sd = socket(PF_INET, SOCK_DGRAM,0) )&lt;0 {/*socket error*/};</a:t>
            </a:r>
          </a:p>
          <a:p>
            <a:pPr>
              <a:lnSpc>
                <a:spcPct val="90000"/>
              </a:lnSpc>
              <a:buFontTx/>
              <a:buNone/>
              <a:defRPr/>
            </a:pPr>
            <a:r>
              <a:rPr lang="en-US" altLang="en-US" sz="1800">
                <a:latin typeface="Times New Roman" charset="0"/>
              </a:rPr>
              <a:t>myaddr.sin_family = PF_INET;</a:t>
            </a:r>
          </a:p>
          <a:p>
            <a:pPr>
              <a:lnSpc>
                <a:spcPct val="90000"/>
              </a:lnSpc>
              <a:buFontTx/>
              <a:buNone/>
              <a:defRPr/>
            </a:pPr>
            <a:r>
              <a:rPr lang="en-US" altLang="en-US" sz="1800">
                <a:latin typeface="Times New Roman" charset="0"/>
              </a:rPr>
              <a:t>myaddr.sin_port = htons(5100); /* &gt; 5000 */</a:t>
            </a:r>
          </a:p>
          <a:p>
            <a:pPr>
              <a:lnSpc>
                <a:spcPct val="90000"/>
              </a:lnSpc>
              <a:buFontTx/>
              <a:buNone/>
              <a:defRPr/>
            </a:pPr>
            <a:r>
              <a:rPr lang="en-US" altLang="en-US" sz="1800">
                <a:latin typeface="Times New Roman" charset="0"/>
              </a:rPr>
              <a:t>myaddr.sin_addr.s_addr = htonl(INADDR_ANY); </a:t>
            </a:r>
          </a:p>
          <a:p>
            <a:pPr>
              <a:lnSpc>
                <a:spcPct val="90000"/>
              </a:lnSpc>
              <a:buFontTx/>
              <a:buNone/>
              <a:defRPr/>
            </a:pPr>
            <a:r>
              <a:rPr lang="en-US" altLang="en-US" sz="1800">
                <a:latin typeface="Times New Roman" charset="0"/>
              </a:rPr>
              <a:t> /* INADDR_ANY: allow OS to choose IP address for any interface */</a:t>
            </a:r>
          </a:p>
          <a:p>
            <a:pPr>
              <a:lnSpc>
                <a:spcPct val="90000"/>
              </a:lnSpc>
              <a:buFontTx/>
              <a:buNone/>
              <a:defRPr/>
            </a:pPr>
            <a:r>
              <a:rPr lang="en-US" altLang="en-US" sz="1800">
                <a:latin typeface="Times New Roman" charset="0"/>
              </a:rPr>
              <a:t>if ( bind(sd, (struct sockaddr *) &amp;myaddr, sizeof(myaddr)) &lt; 0)</a:t>
            </a:r>
          </a:p>
          <a:p>
            <a:pPr>
              <a:lnSpc>
                <a:spcPct val="90000"/>
              </a:lnSpc>
              <a:buFontTx/>
              <a:buNone/>
              <a:defRPr/>
            </a:pPr>
            <a:r>
              <a:rPr lang="en-US" altLang="en-US" sz="1800">
                <a:latin typeface="Times New Roman" charset="0"/>
              </a:rPr>
              <a:t>{ /* bind error */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B5F4281-5618-41C3-87A6-71AF211BCFAB}"/>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61821381-7C4C-4D84-B0D9-D2525E4E7BB2}"/>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1E86201E-00C3-435E-8976-8536EC4AB71B}" type="slidenum">
              <a:rPr lang="en-US" altLang="en-US"/>
              <a:pPr>
                <a:defRPr/>
              </a:pPr>
              <a:t>47</a:t>
            </a:fld>
            <a:endParaRPr lang="en-US" altLang="en-US"/>
          </a:p>
        </p:txBody>
      </p:sp>
      <p:sp>
        <p:nvSpPr>
          <p:cNvPr id="31746" name="Rectangle 1026">
            <a:extLst>
              <a:ext uri="{FF2B5EF4-FFF2-40B4-BE49-F238E27FC236}">
                <a16:creationId xmlns:a16="http://schemas.microsoft.com/office/drawing/2014/main" id="{C8096E18-AE34-409E-81A2-F99951E24251}"/>
              </a:ext>
            </a:extLst>
          </p:cNvPr>
          <p:cNvSpPr>
            <a:spLocks noGrp="1" noChangeArrowheads="1"/>
          </p:cNvSpPr>
          <p:nvPr>
            <p:ph type="title"/>
          </p:nvPr>
        </p:nvSpPr>
        <p:spPr>
          <a:xfrm>
            <a:off x="685800" y="152400"/>
            <a:ext cx="7772400" cy="762000"/>
          </a:xfrm>
        </p:spPr>
        <p:txBody>
          <a:bodyPr/>
          <a:lstStyle/>
          <a:p>
            <a:pPr>
              <a:defRPr/>
            </a:pPr>
            <a:r>
              <a:rPr lang="en-US" altLang="en-US" dirty="0"/>
              <a:t>CO Server: </a:t>
            </a:r>
            <a:r>
              <a:rPr lang="en-US" altLang="en-US" i="1" dirty="0"/>
              <a:t>listen()</a:t>
            </a:r>
            <a:r>
              <a:rPr lang="en-US" altLang="en-US" dirty="0"/>
              <a:t> and </a:t>
            </a:r>
            <a:r>
              <a:rPr lang="en-US" altLang="en-US" i="1" dirty="0"/>
              <a:t>accept()</a:t>
            </a:r>
            <a:endParaRPr lang="en-US" altLang="en-US" dirty="0"/>
          </a:p>
        </p:txBody>
      </p:sp>
      <p:sp>
        <p:nvSpPr>
          <p:cNvPr id="31747" name="Rectangle 1027">
            <a:extLst>
              <a:ext uri="{FF2B5EF4-FFF2-40B4-BE49-F238E27FC236}">
                <a16:creationId xmlns:a16="http://schemas.microsoft.com/office/drawing/2014/main" id="{3DE2B96D-A8FA-4425-A29E-1576B679843E}"/>
              </a:ext>
            </a:extLst>
          </p:cNvPr>
          <p:cNvSpPr>
            <a:spLocks noGrp="1" noChangeArrowheads="1"/>
          </p:cNvSpPr>
          <p:nvPr>
            <p:ph type="body" idx="1"/>
          </p:nvPr>
        </p:nvSpPr>
        <p:spPr>
          <a:xfrm>
            <a:off x="685800" y="1066800"/>
            <a:ext cx="7772400" cy="4876800"/>
          </a:xfrm>
        </p:spPr>
        <p:txBody>
          <a:bodyPr/>
          <a:lstStyle/>
          <a:p>
            <a:pPr>
              <a:lnSpc>
                <a:spcPct val="90000"/>
              </a:lnSpc>
              <a:buFontTx/>
              <a:buNone/>
              <a:defRPr/>
            </a:pPr>
            <a:r>
              <a:rPr lang="en-US" altLang="en-US" i="1">
                <a:solidFill>
                  <a:srgbClr val="FC0128"/>
                </a:solidFill>
              </a:rPr>
              <a:t>listen():</a:t>
            </a:r>
          </a:p>
          <a:p>
            <a:pPr>
              <a:lnSpc>
                <a:spcPct val="90000"/>
              </a:lnSpc>
              <a:buFontTx/>
              <a:buNone/>
              <a:defRPr/>
            </a:pPr>
            <a:r>
              <a:rPr lang="en-US" altLang="en-US" i="1"/>
              <a:t>   </a:t>
            </a:r>
            <a:r>
              <a:rPr lang="en-US" altLang="en-US"/>
              <a:t>int listen (int sd, int backlog);</a:t>
            </a:r>
          </a:p>
          <a:p>
            <a:pPr lvl="1">
              <a:lnSpc>
                <a:spcPct val="90000"/>
              </a:lnSpc>
              <a:defRPr/>
            </a:pPr>
            <a:r>
              <a:rPr lang="en-US" altLang="en-US"/>
              <a:t>notify OS/network ready to accept requests</a:t>
            </a:r>
          </a:p>
          <a:p>
            <a:pPr lvl="2">
              <a:lnSpc>
                <a:spcPct val="90000"/>
              </a:lnSpc>
              <a:defRPr/>
            </a:pPr>
            <a:r>
              <a:rPr lang="en-US" altLang="en-US"/>
              <a:t>backlog: max. listen queue size while waiting for accept()</a:t>
            </a:r>
          </a:p>
          <a:p>
            <a:pPr lvl="1">
              <a:lnSpc>
                <a:spcPct val="90000"/>
              </a:lnSpc>
              <a:defRPr/>
            </a:pPr>
            <a:r>
              <a:rPr lang="en-US" altLang="en-US"/>
              <a:t>does </a:t>
            </a:r>
            <a:r>
              <a:rPr lang="en-US" altLang="en-US" i="1"/>
              <a:t>not</a:t>
            </a:r>
            <a:r>
              <a:rPr lang="en-US" altLang="en-US"/>
              <a:t> block/wait for requests</a:t>
            </a:r>
          </a:p>
          <a:p>
            <a:pPr>
              <a:lnSpc>
                <a:spcPct val="90000"/>
              </a:lnSpc>
              <a:buFontTx/>
              <a:buNone/>
              <a:defRPr/>
            </a:pPr>
            <a:r>
              <a:rPr lang="en-US" altLang="en-US" i="1">
                <a:solidFill>
                  <a:srgbClr val="FC0128"/>
                </a:solidFill>
              </a:rPr>
              <a:t>accept():</a:t>
            </a:r>
          </a:p>
          <a:p>
            <a:pPr>
              <a:lnSpc>
                <a:spcPct val="90000"/>
              </a:lnSpc>
              <a:buFontTx/>
              <a:buNone/>
              <a:defRPr/>
            </a:pPr>
            <a:r>
              <a:rPr lang="en-US" altLang="en-US" sz="2600"/>
              <a:t>int accept (int sd, struct sockaddr *fromaddr, int addrlen);</a:t>
            </a:r>
            <a:endParaRPr lang="en-US" altLang="en-US" sz="2400" i="1"/>
          </a:p>
          <a:p>
            <a:pPr lvl="1">
              <a:lnSpc>
                <a:spcPct val="90000"/>
              </a:lnSpc>
              <a:defRPr/>
            </a:pPr>
            <a:r>
              <a:rPr lang="en-US" altLang="en-US"/>
              <a:t>use socket (sd) for </a:t>
            </a:r>
            <a:r>
              <a:rPr lang="en-US" altLang="en-US" i="1"/>
              <a:t>accepting</a:t>
            </a:r>
            <a:r>
              <a:rPr lang="en-US" altLang="en-US"/>
              <a:t> incoming connection requests</a:t>
            </a:r>
          </a:p>
          <a:p>
            <a:pPr lvl="1">
              <a:lnSpc>
                <a:spcPct val="90000"/>
              </a:lnSpc>
              <a:defRPr/>
            </a:pPr>
            <a:r>
              <a:rPr lang="en-US" altLang="en-US"/>
              <a:t>create </a:t>
            </a:r>
            <a:r>
              <a:rPr lang="en-US" altLang="en-US" i="1"/>
              <a:t>new socket</a:t>
            </a:r>
            <a:r>
              <a:rPr lang="en-US" altLang="en-US"/>
              <a:t> (return value) for data exchange w/ client</a:t>
            </a:r>
          </a:p>
          <a:p>
            <a:pPr lvl="1">
              <a:lnSpc>
                <a:spcPct val="90000"/>
              </a:lnSpc>
              <a:defRPr/>
            </a:pPr>
            <a:r>
              <a:rPr lang="en-US" altLang="en-US" i="1"/>
              <a:t>block</a:t>
            </a:r>
            <a:r>
              <a:rPr lang="en-US" altLang="en-US"/>
              <a:t> until client connects, cannot selectively accept</a:t>
            </a:r>
          </a:p>
          <a:p>
            <a:pPr>
              <a:lnSpc>
                <a:spcPct val="90000"/>
              </a:lnSpc>
              <a:buFontTx/>
              <a:buNone/>
              <a:defRPr/>
            </a:pPr>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9A87E17-98F8-44DA-87C5-4E29146D6CA4}"/>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325210A7-F447-4355-AD23-6F71A56A4C0B}"/>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63112C20-1478-4271-A656-D5299A4C13C0}" type="slidenum">
              <a:rPr lang="en-US" altLang="en-US"/>
              <a:pPr>
                <a:defRPr/>
              </a:pPr>
              <a:t>48</a:t>
            </a:fld>
            <a:endParaRPr lang="en-US" altLang="en-US"/>
          </a:p>
        </p:txBody>
      </p:sp>
      <p:sp>
        <p:nvSpPr>
          <p:cNvPr id="30722" name="Rectangle 1026">
            <a:extLst>
              <a:ext uri="{FF2B5EF4-FFF2-40B4-BE49-F238E27FC236}">
                <a16:creationId xmlns:a16="http://schemas.microsoft.com/office/drawing/2014/main" id="{5586AA7C-8F10-4877-8852-274E2D23370C}"/>
              </a:ext>
            </a:extLst>
          </p:cNvPr>
          <p:cNvSpPr>
            <a:spLocks noGrp="1" noChangeArrowheads="1"/>
          </p:cNvSpPr>
          <p:nvPr>
            <p:ph type="title"/>
          </p:nvPr>
        </p:nvSpPr>
        <p:spPr>
          <a:xfrm>
            <a:off x="685800" y="228600"/>
            <a:ext cx="7772400" cy="685800"/>
          </a:xfrm>
        </p:spPr>
        <p:txBody>
          <a:bodyPr/>
          <a:lstStyle/>
          <a:p>
            <a:pPr>
              <a:defRPr/>
            </a:pPr>
            <a:r>
              <a:rPr lang="en-US" altLang="en-US" dirty="0"/>
              <a:t>Connecting to Server: </a:t>
            </a:r>
            <a:r>
              <a:rPr lang="en-US" altLang="en-US" i="1" dirty="0"/>
              <a:t>connect()</a:t>
            </a:r>
            <a:endParaRPr lang="en-US" altLang="en-US" dirty="0"/>
          </a:p>
        </p:txBody>
      </p:sp>
      <p:sp>
        <p:nvSpPr>
          <p:cNvPr id="30723" name="Rectangle 1027">
            <a:extLst>
              <a:ext uri="{FF2B5EF4-FFF2-40B4-BE49-F238E27FC236}">
                <a16:creationId xmlns:a16="http://schemas.microsoft.com/office/drawing/2014/main" id="{32599BC6-E8DB-46C9-8473-B31071BED946}"/>
              </a:ext>
            </a:extLst>
          </p:cNvPr>
          <p:cNvSpPr>
            <a:spLocks noGrp="1" noChangeArrowheads="1"/>
          </p:cNvSpPr>
          <p:nvPr>
            <p:ph type="body" idx="1"/>
          </p:nvPr>
        </p:nvSpPr>
        <p:spPr>
          <a:xfrm>
            <a:off x="609600" y="990600"/>
            <a:ext cx="7772400" cy="4876800"/>
          </a:xfrm>
        </p:spPr>
        <p:txBody>
          <a:bodyPr/>
          <a:lstStyle/>
          <a:p>
            <a:pPr>
              <a:lnSpc>
                <a:spcPct val="90000"/>
              </a:lnSpc>
              <a:buFontTx/>
              <a:buNone/>
              <a:defRPr/>
            </a:pPr>
            <a:r>
              <a:rPr lang="en-US" altLang="en-US" i="1"/>
              <a:t>Format: </a:t>
            </a:r>
          </a:p>
          <a:p>
            <a:pPr>
              <a:lnSpc>
                <a:spcPct val="90000"/>
              </a:lnSpc>
              <a:buFontTx/>
              <a:buNone/>
              <a:defRPr/>
            </a:pPr>
            <a:r>
              <a:rPr lang="en-US" altLang="en-US"/>
              <a:t>int connect (int sd, struct sockaddr *toaddr, int addrlen);</a:t>
            </a:r>
          </a:p>
          <a:p>
            <a:pPr>
              <a:lnSpc>
                <a:spcPct val="90000"/>
              </a:lnSpc>
              <a:buFontTx/>
              <a:buNone/>
              <a:defRPr/>
            </a:pPr>
            <a:endParaRPr lang="en-US" altLang="en-US" sz="2400"/>
          </a:p>
          <a:p>
            <a:pPr>
              <a:lnSpc>
                <a:spcPct val="90000"/>
              </a:lnSpc>
              <a:buFontTx/>
              <a:buNone/>
              <a:defRPr/>
            </a:pPr>
            <a:r>
              <a:rPr lang="en-US" altLang="en-US" sz="3000" i="1"/>
              <a:t>Client issues connect() to</a:t>
            </a:r>
          </a:p>
          <a:p>
            <a:pPr>
              <a:lnSpc>
                <a:spcPct val="90000"/>
              </a:lnSpc>
              <a:defRPr/>
            </a:pPr>
            <a:r>
              <a:rPr lang="en-US" altLang="en-US"/>
              <a:t>establish remote address, port (connection-oriented, connectionless)</a:t>
            </a:r>
          </a:p>
          <a:p>
            <a:pPr>
              <a:lnSpc>
                <a:spcPct val="90000"/>
              </a:lnSpc>
              <a:defRPr/>
            </a:pPr>
            <a:r>
              <a:rPr lang="en-US" altLang="en-US"/>
              <a:t>establish connection with server (connection-oriented only)</a:t>
            </a:r>
          </a:p>
          <a:p>
            <a:pPr>
              <a:lnSpc>
                <a:spcPct val="90000"/>
              </a:lnSpc>
              <a:defRPr/>
            </a:pPr>
            <a:r>
              <a:rPr lang="en-US" altLang="en-US" i="1"/>
              <a:t>CO: block</a:t>
            </a:r>
            <a:r>
              <a:rPr lang="en-US" altLang="en-US"/>
              <a:t> until accepted or error</a:t>
            </a:r>
          </a:p>
          <a:p>
            <a:pPr lvl="1">
              <a:lnSpc>
                <a:spcPct val="90000"/>
              </a:lnSpc>
              <a:defRPr/>
            </a:pPr>
            <a:r>
              <a:rPr lang="en-US" altLang="en-US" i="1"/>
              <a:t>fails:</a:t>
            </a:r>
            <a:r>
              <a:rPr lang="en-US" altLang="en-US"/>
              <a:t> server/host not listening to port, timeout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671FF1D-2610-4308-B095-E3E58193B71E}"/>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58415EEF-F676-4660-96ED-49A6BD16174E}"/>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8EAE3779-8F56-44FA-A975-8E14A13F53D7}" type="slidenum">
              <a:rPr lang="en-US" altLang="en-US"/>
              <a:pPr>
                <a:defRPr/>
              </a:pPr>
              <a:t>49</a:t>
            </a:fld>
            <a:endParaRPr lang="en-US" altLang="en-US"/>
          </a:p>
        </p:txBody>
      </p:sp>
      <p:sp>
        <p:nvSpPr>
          <p:cNvPr id="28674" name="Rectangle 2">
            <a:extLst>
              <a:ext uri="{FF2B5EF4-FFF2-40B4-BE49-F238E27FC236}">
                <a16:creationId xmlns:a16="http://schemas.microsoft.com/office/drawing/2014/main" id="{EE81D282-CC1D-4314-9941-5FDF78E251F1}"/>
              </a:ext>
            </a:extLst>
          </p:cNvPr>
          <p:cNvSpPr>
            <a:spLocks noGrp="1" noChangeArrowheads="1"/>
          </p:cNvSpPr>
          <p:nvPr>
            <p:ph type="title"/>
          </p:nvPr>
        </p:nvSpPr>
        <p:spPr>
          <a:xfrm>
            <a:off x="762000" y="152400"/>
            <a:ext cx="7772400" cy="762000"/>
          </a:xfrm>
        </p:spPr>
        <p:txBody>
          <a:bodyPr/>
          <a:lstStyle/>
          <a:p>
            <a:pPr>
              <a:defRPr/>
            </a:pPr>
            <a:r>
              <a:rPr lang="en-US" altLang="en-US" dirty="0"/>
              <a:t>Sending and Receiving Data </a:t>
            </a:r>
          </a:p>
        </p:txBody>
      </p:sp>
      <p:sp>
        <p:nvSpPr>
          <p:cNvPr id="28677" name="Rectangle 5">
            <a:extLst>
              <a:ext uri="{FF2B5EF4-FFF2-40B4-BE49-F238E27FC236}">
                <a16:creationId xmlns:a16="http://schemas.microsoft.com/office/drawing/2014/main" id="{26D5CE10-9A1B-4D19-AD05-B320392DC084}"/>
              </a:ext>
            </a:extLst>
          </p:cNvPr>
          <p:cNvSpPr>
            <a:spLocks noGrp="1" noChangeArrowheads="1"/>
          </p:cNvSpPr>
          <p:nvPr>
            <p:ph type="body" idx="1"/>
          </p:nvPr>
        </p:nvSpPr>
        <p:spPr>
          <a:xfrm>
            <a:off x="685800" y="1066800"/>
            <a:ext cx="7772400" cy="5029200"/>
          </a:xfrm>
        </p:spPr>
        <p:txBody>
          <a:bodyPr/>
          <a:lstStyle/>
          <a:p>
            <a:pPr>
              <a:defRPr/>
            </a:pPr>
            <a:r>
              <a:rPr lang="en-US" altLang="en-US"/>
              <a:t>Connection-oriented</a:t>
            </a:r>
          </a:p>
          <a:p>
            <a:pPr lvl="1">
              <a:defRPr/>
            </a:pPr>
            <a:r>
              <a:rPr lang="en-US" altLang="en-US"/>
              <a:t>send() and recv(); or read() and write()</a:t>
            </a:r>
          </a:p>
          <a:p>
            <a:pPr lvl="1">
              <a:defRPr/>
            </a:pPr>
            <a:r>
              <a:rPr lang="en-US" altLang="en-US"/>
              <a:t>Format </a:t>
            </a:r>
          </a:p>
          <a:p>
            <a:pPr lvl="2">
              <a:defRPr/>
            </a:pPr>
            <a:r>
              <a:rPr lang="en-US" altLang="en-US"/>
              <a:t>int send(int sockfd, char *buff, int nbytes, int flags)</a:t>
            </a:r>
          </a:p>
          <a:p>
            <a:pPr lvl="2">
              <a:defRPr/>
            </a:pPr>
            <a:r>
              <a:rPr lang="en-US" altLang="en-US"/>
              <a:t>int recv(int sockfd, char *buff, int nbytes, int flags)</a:t>
            </a:r>
          </a:p>
          <a:p>
            <a:pPr>
              <a:defRPr/>
            </a:pPr>
            <a:r>
              <a:rPr lang="en-US" altLang="en-US"/>
              <a:t>Connectionless</a:t>
            </a:r>
          </a:p>
          <a:p>
            <a:pPr lvl="1">
              <a:defRPr/>
            </a:pPr>
            <a:r>
              <a:rPr lang="en-US" altLang="en-US"/>
              <a:t>sendto() and recvfrom()</a:t>
            </a:r>
          </a:p>
          <a:p>
            <a:pPr lvl="1">
              <a:defRPr/>
            </a:pPr>
            <a:r>
              <a:rPr lang="en-US" altLang="en-US"/>
              <a:t>Format</a:t>
            </a:r>
          </a:p>
          <a:p>
            <a:pPr lvl="2">
              <a:defRPr/>
            </a:pPr>
            <a:r>
              <a:rPr lang="en-US" altLang="en-US"/>
              <a:t>int sendto(int sockfd, char *buff, int nbytes, int flags, </a:t>
            </a:r>
          </a:p>
          <a:p>
            <a:pPr lvl="2">
              <a:buFontTx/>
              <a:buNone/>
              <a:defRPr/>
            </a:pPr>
            <a:r>
              <a:rPr lang="en-US" altLang="en-US"/>
              <a:t>                    struct sockaddr *to, int addrlen)</a:t>
            </a:r>
          </a:p>
          <a:p>
            <a:pPr lvl="2">
              <a:defRPr/>
            </a:pPr>
            <a:r>
              <a:rPr lang="en-US" altLang="en-US"/>
              <a:t>int recvfrom(int sockfd, char *buff, int nbytes, int flags,  </a:t>
            </a:r>
          </a:p>
          <a:p>
            <a:pPr lvl="2">
              <a:buFontTx/>
              <a:buNone/>
              <a:defRPr/>
            </a:pPr>
            <a:r>
              <a:rPr lang="en-US" altLang="en-US"/>
              <a:t>                        struct sockaddr *from, int addrlen)</a:t>
            </a:r>
          </a:p>
          <a:p>
            <a:pPr lvl="2">
              <a:buFontTx/>
              <a:buNone/>
              <a:defRPr/>
            </a:pPr>
            <a:r>
              <a:rPr lang="en-US" altLang="en-US"/>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B70C-D0DB-4A63-949B-40E3DA545B62}"/>
              </a:ext>
            </a:extLst>
          </p:cNvPr>
          <p:cNvSpPr>
            <a:spLocks noGrp="1"/>
          </p:cNvSpPr>
          <p:nvPr>
            <p:ph type="title"/>
          </p:nvPr>
        </p:nvSpPr>
        <p:spPr/>
        <p:txBody>
          <a:bodyPr/>
          <a:lstStyle/>
          <a:p>
            <a:r>
              <a:rPr lang="en-US" dirty="0"/>
              <a:t>Socket</a:t>
            </a:r>
            <a:r>
              <a:rPr lang="en-US" baseline="0" dirty="0"/>
              <a:t> Programming</a:t>
            </a:r>
            <a:endParaRPr lang="en-US" dirty="0"/>
          </a:p>
        </p:txBody>
      </p:sp>
      <p:sp>
        <p:nvSpPr>
          <p:cNvPr id="3" name="Content Placeholder 2">
            <a:extLst>
              <a:ext uri="{FF2B5EF4-FFF2-40B4-BE49-F238E27FC236}">
                <a16:creationId xmlns:a16="http://schemas.microsoft.com/office/drawing/2014/main" id="{BE40466A-1FDD-4DEE-A741-AAB8322F708C}"/>
              </a:ext>
            </a:extLst>
          </p:cNvPr>
          <p:cNvSpPr>
            <a:spLocks noGrp="1"/>
          </p:cNvSpPr>
          <p:nvPr>
            <p:ph idx="1"/>
          </p:nvPr>
        </p:nvSpPr>
        <p:spPr/>
        <p:txBody>
          <a:bodyPr/>
          <a:lstStyle/>
          <a:p>
            <a:r>
              <a:rPr lang="en-US" dirty="0"/>
              <a:t>Background</a:t>
            </a:r>
          </a:p>
          <a:p>
            <a:r>
              <a:rPr lang="en-US" dirty="0"/>
              <a:t>Sockets</a:t>
            </a:r>
          </a:p>
          <a:p>
            <a:r>
              <a:rPr lang="en-US" dirty="0"/>
              <a:t>Socket</a:t>
            </a:r>
            <a:r>
              <a:rPr lang="en-US" baseline="0" dirty="0"/>
              <a:t> Programming</a:t>
            </a:r>
          </a:p>
        </p:txBody>
      </p:sp>
      <p:sp>
        <p:nvSpPr>
          <p:cNvPr id="4" name="Slide Number Placeholder 3">
            <a:extLst>
              <a:ext uri="{FF2B5EF4-FFF2-40B4-BE49-F238E27FC236}">
                <a16:creationId xmlns:a16="http://schemas.microsoft.com/office/drawing/2014/main" id="{A3BCDF5F-888D-47B9-973C-28A67769BCF6}"/>
              </a:ext>
            </a:extLst>
          </p:cNvPr>
          <p:cNvSpPr>
            <a:spLocks noGrp="1"/>
          </p:cNvSpPr>
          <p:nvPr>
            <p:ph type="sldNum" sz="quarter" idx="11"/>
          </p:nvPr>
        </p:nvSpPr>
        <p:spPr/>
        <p:txBody>
          <a:bodyPr/>
          <a:lstStyle/>
          <a:p>
            <a:pPr>
              <a:defRPr/>
            </a:pPr>
            <a:fld id="{9E4BA2D5-3EC9-4589-BEFD-9D6ECD7D4D74}" type="slidenum">
              <a:rPr lang="en-US" altLang="en-US" smtClean="0"/>
              <a:pPr>
                <a:defRPr/>
              </a:pPr>
              <a:t>5</a:t>
            </a:fld>
            <a:endParaRPr lang="en-US" altLang="en-US"/>
          </a:p>
        </p:txBody>
      </p:sp>
      <p:sp>
        <p:nvSpPr>
          <p:cNvPr id="5" name="Footer Placeholder 4">
            <a:extLst>
              <a:ext uri="{FF2B5EF4-FFF2-40B4-BE49-F238E27FC236}">
                <a16:creationId xmlns:a16="http://schemas.microsoft.com/office/drawing/2014/main" id="{60555A44-F021-4A81-8DE0-C1489CB2CEDD}"/>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1061021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948BAEF-09D5-48EB-A265-D94817E1805C}"/>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92B83C46-12DE-41CD-A24B-0D59927216C1}"/>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FB570495-3839-4FB6-AB2C-026B8B4A47C0}" type="slidenum">
              <a:rPr lang="en-US" altLang="en-US"/>
              <a:pPr>
                <a:defRPr/>
              </a:pPr>
              <a:t>50</a:t>
            </a:fld>
            <a:endParaRPr lang="en-US" altLang="en-US"/>
          </a:p>
        </p:txBody>
      </p:sp>
      <p:sp>
        <p:nvSpPr>
          <p:cNvPr id="48130" name="Rectangle 2">
            <a:extLst>
              <a:ext uri="{FF2B5EF4-FFF2-40B4-BE49-F238E27FC236}">
                <a16:creationId xmlns:a16="http://schemas.microsoft.com/office/drawing/2014/main" id="{52B42C3F-FEF5-4224-A83C-BAB80E6AA4E4}"/>
              </a:ext>
            </a:extLst>
          </p:cNvPr>
          <p:cNvSpPr>
            <a:spLocks noGrp="1" noChangeArrowheads="1"/>
          </p:cNvSpPr>
          <p:nvPr>
            <p:ph type="title"/>
          </p:nvPr>
        </p:nvSpPr>
        <p:spPr/>
        <p:txBody>
          <a:bodyPr/>
          <a:lstStyle/>
          <a:p>
            <a:pPr>
              <a:defRPr/>
            </a:pPr>
            <a:r>
              <a:rPr lang="en-US" altLang="en-US" dirty="0"/>
              <a:t>Closing a Socket</a:t>
            </a:r>
          </a:p>
        </p:txBody>
      </p:sp>
      <p:sp>
        <p:nvSpPr>
          <p:cNvPr id="48131" name="Rectangle 3">
            <a:extLst>
              <a:ext uri="{FF2B5EF4-FFF2-40B4-BE49-F238E27FC236}">
                <a16:creationId xmlns:a16="http://schemas.microsoft.com/office/drawing/2014/main" id="{67601083-67C6-4855-A5BA-6B59EFF52C59}"/>
              </a:ext>
            </a:extLst>
          </p:cNvPr>
          <p:cNvSpPr>
            <a:spLocks noGrp="1" noChangeArrowheads="1"/>
          </p:cNvSpPr>
          <p:nvPr>
            <p:ph type="body" idx="1"/>
          </p:nvPr>
        </p:nvSpPr>
        <p:spPr/>
        <p:txBody>
          <a:bodyPr/>
          <a:lstStyle/>
          <a:p>
            <a:pPr>
              <a:defRPr/>
            </a:pPr>
            <a:r>
              <a:rPr lang="en-US" altLang="en-US"/>
              <a:t>Format – int close(int fd)</a:t>
            </a:r>
          </a:p>
          <a:p>
            <a:pPr lvl="1">
              <a:defRPr/>
            </a:pPr>
            <a:r>
              <a:rPr lang="en-US" altLang="en-US"/>
              <a:t>Call this function to close a created socket.</a:t>
            </a:r>
          </a:p>
          <a:p>
            <a:pPr lvl="1">
              <a:defRPr/>
            </a:pPr>
            <a:r>
              <a:rPr lang="en-US" altLang="en-US"/>
              <a:t>System takes care of buffered data.</a:t>
            </a:r>
          </a:p>
          <a:p>
            <a:pPr>
              <a:defRPr/>
            </a:pPr>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
            <a:extLst>
              <a:ext uri="{FF2B5EF4-FFF2-40B4-BE49-F238E27FC236}">
                <a16:creationId xmlns:a16="http://schemas.microsoft.com/office/drawing/2014/main" id="{6EC52E5D-3312-432E-A8E4-F6FE98419FE3}"/>
              </a:ext>
            </a:extLst>
          </p:cNvPr>
          <p:cNvSpPr>
            <a:spLocks noGrp="1"/>
          </p:cNvSpPr>
          <p:nvPr>
            <p:ph type="ftr" sz="quarter" idx="10"/>
          </p:nvPr>
        </p:nvSpPr>
        <p:spPr>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29" name="Slide Number Placeholder 3">
            <a:extLst>
              <a:ext uri="{FF2B5EF4-FFF2-40B4-BE49-F238E27FC236}">
                <a16:creationId xmlns:a16="http://schemas.microsoft.com/office/drawing/2014/main" id="{01A3EF94-1A16-4140-A365-01B87676DBD0}"/>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B95E72AB-845D-4DBE-9CF9-B43CEA12EAAA}" type="slidenum">
              <a:rPr lang="en-US" altLang="en-US"/>
              <a:pPr>
                <a:defRPr/>
              </a:pPr>
              <a:t>51</a:t>
            </a:fld>
            <a:endParaRPr lang="en-US" altLang="en-US"/>
          </a:p>
        </p:txBody>
      </p:sp>
      <p:sp>
        <p:nvSpPr>
          <p:cNvPr id="49154" name="Rectangle 1026">
            <a:extLst>
              <a:ext uri="{FF2B5EF4-FFF2-40B4-BE49-F238E27FC236}">
                <a16:creationId xmlns:a16="http://schemas.microsoft.com/office/drawing/2014/main" id="{726EBC16-277E-4FE6-B526-80100B0484A8}"/>
              </a:ext>
            </a:extLst>
          </p:cNvPr>
          <p:cNvSpPr>
            <a:spLocks noGrp="1" noChangeArrowheads="1"/>
          </p:cNvSpPr>
          <p:nvPr>
            <p:ph type="title"/>
          </p:nvPr>
        </p:nvSpPr>
        <p:spPr>
          <a:xfrm>
            <a:off x="685800" y="228600"/>
            <a:ext cx="7772400" cy="1143000"/>
          </a:xfrm>
        </p:spPr>
        <p:txBody>
          <a:bodyPr/>
          <a:lstStyle/>
          <a:p>
            <a:pPr>
              <a:defRPr/>
            </a:pPr>
            <a:r>
              <a:rPr lang="en-US" altLang="en-US" dirty="0"/>
              <a:t>A summary of BSD Socket</a:t>
            </a:r>
          </a:p>
        </p:txBody>
      </p:sp>
      <p:sp>
        <p:nvSpPr>
          <p:cNvPr id="49155" name="Rectangle 1027">
            <a:extLst>
              <a:ext uri="{FF2B5EF4-FFF2-40B4-BE49-F238E27FC236}">
                <a16:creationId xmlns:a16="http://schemas.microsoft.com/office/drawing/2014/main" id="{27D5262B-E57F-45CB-BA36-9E9A54B7DE6E}"/>
              </a:ext>
            </a:extLst>
          </p:cNvPr>
          <p:cNvSpPr>
            <a:spLocks noChangeArrowheads="1"/>
          </p:cNvSpPr>
          <p:nvPr/>
        </p:nvSpPr>
        <p:spPr bwMode="auto">
          <a:xfrm>
            <a:off x="2209800" y="2133600"/>
            <a:ext cx="5867400" cy="259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49156" name="Line 1028">
            <a:extLst>
              <a:ext uri="{FF2B5EF4-FFF2-40B4-BE49-F238E27FC236}">
                <a16:creationId xmlns:a16="http://schemas.microsoft.com/office/drawing/2014/main" id="{9ACBDC93-39CA-40D5-88AA-3896DA4B2996}"/>
              </a:ext>
            </a:extLst>
          </p:cNvPr>
          <p:cNvSpPr>
            <a:spLocks noChangeShapeType="1"/>
          </p:cNvSpPr>
          <p:nvPr/>
        </p:nvSpPr>
        <p:spPr bwMode="auto">
          <a:xfrm>
            <a:off x="2209800" y="2743200"/>
            <a:ext cx="586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49157" name="Line 1029">
            <a:extLst>
              <a:ext uri="{FF2B5EF4-FFF2-40B4-BE49-F238E27FC236}">
                <a16:creationId xmlns:a16="http://schemas.microsoft.com/office/drawing/2014/main" id="{BC9867EC-19DD-492D-8A9E-E5F96A206AF3}"/>
              </a:ext>
            </a:extLst>
          </p:cNvPr>
          <p:cNvSpPr>
            <a:spLocks noChangeShapeType="1"/>
          </p:cNvSpPr>
          <p:nvPr/>
        </p:nvSpPr>
        <p:spPr bwMode="auto">
          <a:xfrm>
            <a:off x="2209800" y="3352800"/>
            <a:ext cx="586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49158" name="Line 1030">
            <a:extLst>
              <a:ext uri="{FF2B5EF4-FFF2-40B4-BE49-F238E27FC236}">
                <a16:creationId xmlns:a16="http://schemas.microsoft.com/office/drawing/2014/main" id="{35CEAD2D-F995-418B-97B1-61DB9FDD0681}"/>
              </a:ext>
            </a:extLst>
          </p:cNvPr>
          <p:cNvSpPr>
            <a:spLocks noChangeShapeType="1"/>
          </p:cNvSpPr>
          <p:nvPr/>
        </p:nvSpPr>
        <p:spPr bwMode="auto">
          <a:xfrm>
            <a:off x="2209800" y="4038600"/>
            <a:ext cx="586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49159" name="Line 1031">
            <a:extLst>
              <a:ext uri="{FF2B5EF4-FFF2-40B4-BE49-F238E27FC236}">
                <a16:creationId xmlns:a16="http://schemas.microsoft.com/office/drawing/2014/main" id="{C24792E5-89BB-48FD-9EF3-72D781115515}"/>
              </a:ext>
            </a:extLst>
          </p:cNvPr>
          <p:cNvSpPr>
            <a:spLocks noChangeShapeType="1"/>
          </p:cNvSpPr>
          <p:nvPr/>
        </p:nvSpPr>
        <p:spPr bwMode="auto">
          <a:xfrm>
            <a:off x="3429000" y="2133600"/>
            <a:ext cx="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49160" name="Line 1032">
            <a:extLst>
              <a:ext uri="{FF2B5EF4-FFF2-40B4-BE49-F238E27FC236}">
                <a16:creationId xmlns:a16="http://schemas.microsoft.com/office/drawing/2014/main" id="{BB1CA5F1-CB95-42B5-9AC2-3FB3E019CDA6}"/>
              </a:ext>
            </a:extLst>
          </p:cNvPr>
          <p:cNvSpPr>
            <a:spLocks noChangeShapeType="1"/>
          </p:cNvSpPr>
          <p:nvPr/>
        </p:nvSpPr>
        <p:spPr bwMode="auto">
          <a:xfrm>
            <a:off x="5638800" y="2133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49161" name="Line 1033">
            <a:extLst>
              <a:ext uri="{FF2B5EF4-FFF2-40B4-BE49-F238E27FC236}">
                <a16:creationId xmlns:a16="http://schemas.microsoft.com/office/drawing/2014/main" id="{FF0EFDD9-7BDD-4F57-9756-4D602DC55E97}"/>
              </a:ext>
            </a:extLst>
          </p:cNvPr>
          <p:cNvSpPr>
            <a:spLocks noChangeShapeType="1"/>
          </p:cNvSpPr>
          <p:nvPr/>
        </p:nvSpPr>
        <p:spPr bwMode="auto">
          <a:xfrm>
            <a:off x="5638800" y="33528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49162" name="Text Box 1034">
            <a:extLst>
              <a:ext uri="{FF2B5EF4-FFF2-40B4-BE49-F238E27FC236}">
                <a16:creationId xmlns:a16="http://schemas.microsoft.com/office/drawing/2014/main" id="{6F0CDAAD-46B0-47D8-A82B-4461152F7928}"/>
              </a:ext>
            </a:extLst>
          </p:cNvPr>
          <p:cNvSpPr txBox="1">
            <a:spLocks noChangeArrowheads="1"/>
          </p:cNvSpPr>
          <p:nvPr/>
        </p:nvSpPr>
        <p:spPr bwMode="auto">
          <a:xfrm>
            <a:off x="2286000" y="22098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socket()</a:t>
            </a:r>
          </a:p>
        </p:txBody>
      </p:sp>
      <p:sp>
        <p:nvSpPr>
          <p:cNvPr id="49163" name="Text Box 1035">
            <a:extLst>
              <a:ext uri="{FF2B5EF4-FFF2-40B4-BE49-F238E27FC236}">
                <a16:creationId xmlns:a16="http://schemas.microsoft.com/office/drawing/2014/main" id="{DD61E25F-3426-493F-B13B-909E0F277345}"/>
              </a:ext>
            </a:extLst>
          </p:cNvPr>
          <p:cNvSpPr txBox="1">
            <a:spLocks noChangeArrowheads="1"/>
          </p:cNvSpPr>
          <p:nvPr/>
        </p:nvSpPr>
        <p:spPr bwMode="auto">
          <a:xfrm>
            <a:off x="2209800" y="28194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socket()</a:t>
            </a:r>
          </a:p>
        </p:txBody>
      </p:sp>
      <p:sp>
        <p:nvSpPr>
          <p:cNvPr id="49164" name="Text Box 1036">
            <a:extLst>
              <a:ext uri="{FF2B5EF4-FFF2-40B4-BE49-F238E27FC236}">
                <a16:creationId xmlns:a16="http://schemas.microsoft.com/office/drawing/2014/main" id="{4123C850-3D33-4640-A1EC-AF42495980C6}"/>
              </a:ext>
            </a:extLst>
          </p:cNvPr>
          <p:cNvSpPr txBox="1">
            <a:spLocks noChangeArrowheads="1"/>
          </p:cNvSpPr>
          <p:nvPr/>
        </p:nvSpPr>
        <p:spPr bwMode="auto">
          <a:xfrm>
            <a:off x="2209800" y="35052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socket()</a:t>
            </a:r>
          </a:p>
        </p:txBody>
      </p:sp>
      <p:sp>
        <p:nvSpPr>
          <p:cNvPr id="49165" name="Text Box 1037">
            <a:extLst>
              <a:ext uri="{FF2B5EF4-FFF2-40B4-BE49-F238E27FC236}">
                <a16:creationId xmlns:a16="http://schemas.microsoft.com/office/drawing/2014/main" id="{D55543DA-A9FA-4034-85C5-B115FFD09F27}"/>
              </a:ext>
            </a:extLst>
          </p:cNvPr>
          <p:cNvSpPr txBox="1">
            <a:spLocks noChangeArrowheads="1"/>
          </p:cNvSpPr>
          <p:nvPr/>
        </p:nvSpPr>
        <p:spPr bwMode="auto">
          <a:xfrm>
            <a:off x="2209800" y="41910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socket()</a:t>
            </a:r>
          </a:p>
        </p:txBody>
      </p:sp>
      <p:sp>
        <p:nvSpPr>
          <p:cNvPr id="49166" name="Text Box 1038">
            <a:extLst>
              <a:ext uri="{FF2B5EF4-FFF2-40B4-BE49-F238E27FC236}">
                <a16:creationId xmlns:a16="http://schemas.microsoft.com/office/drawing/2014/main" id="{EA9DB7B2-BB14-46E7-B8AE-4B0058C64ED2}"/>
              </a:ext>
            </a:extLst>
          </p:cNvPr>
          <p:cNvSpPr txBox="1">
            <a:spLocks noChangeArrowheads="1"/>
          </p:cNvSpPr>
          <p:nvPr/>
        </p:nvSpPr>
        <p:spPr bwMode="auto">
          <a:xfrm>
            <a:off x="3870325" y="2174875"/>
            <a:ext cx="92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bind()</a:t>
            </a:r>
          </a:p>
        </p:txBody>
      </p:sp>
      <p:sp>
        <p:nvSpPr>
          <p:cNvPr id="49167" name="Text Box 1039">
            <a:extLst>
              <a:ext uri="{FF2B5EF4-FFF2-40B4-BE49-F238E27FC236}">
                <a16:creationId xmlns:a16="http://schemas.microsoft.com/office/drawing/2014/main" id="{5E4CE674-D097-49D0-811D-7EB3AF7A0B90}"/>
              </a:ext>
            </a:extLst>
          </p:cNvPr>
          <p:cNvSpPr txBox="1">
            <a:spLocks noChangeArrowheads="1"/>
          </p:cNvSpPr>
          <p:nvPr/>
        </p:nvSpPr>
        <p:spPr bwMode="auto">
          <a:xfrm>
            <a:off x="3886200" y="3429000"/>
            <a:ext cx="92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bind()</a:t>
            </a:r>
          </a:p>
        </p:txBody>
      </p:sp>
      <p:sp>
        <p:nvSpPr>
          <p:cNvPr id="49168" name="Text Box 1040">
            <a:extLst>
              <a:ext uri="{FF2B5EF4-FFF2-40B4-BE49-F238E27FC236}">
                <a16:creationId xmlns:a16="http://schemas.microsoft.com/office/drawing/2014/main" id="{97C44B7C-3555-42CD-A06C-A39112D34D4A}"/>
              </a:ext>
            </a:extLst>
          </p:cNvPr>
          <p:cNvSpPr txBox="1">
            <a:spLocks noChangeArrowheads="1"/>
          </p:cNvSpPr>
          <p:nvPr/>
        </p:nvSpPr>
        <p:spPr bwMode="auto">
          <a:xfrm>
            <a:off x="3886200" y="4191000"/>
            <a:ext cx="92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bind()</a:t>
            </a:r>
          </a:p>
        </p:txBody>
      </p:sp>
      <p:sp>
        <p:nvSpPr>
          <p:cNvPr id="49169" name="Text Box 1041">
            <a:extLst>
              <a:ext uri="{FF2B5EF4-FFF2-40B4-BE49-F238E27FC236}">
                <a16:creationId xmlns:a16="http://schemas.microsoft.com/office/drawing/2014/main" id="{9A27001C-4B71-450C-8D80-3135CFFA286B}"/>
              </a:ext>
            </a:extLst>
          </p:cNvPr>
          <p:cNvSpPr txBox="1">
            <a:spLocks noChangeArrowheads="1"/>
          </p:cNvSpPr>
          <p:nvPr/>
        </p:nvSpPr>
        <p:spPr bwMode="auto">
          <a:xfrm>
            <a:off x="5715000" y="2209800"/>
            <a:ext cx="2178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listen(), accept()</a:t>
            </a:r>
          </a:p>
        </p:txBody>
      </p:sp>
      <p:sp>
        <p:nvSpPr>
          <p:cNvPr id="49170" name="Text Box 1042">
            <a:extLst>
              <a:ext uri="{FF2B5EF4-FFF2-40B4-BE49-F238E27FC236}">
                <a16:creationId xmlns:a16="http://schemas.microsoft.com/office/drawing/2014/main" id="{8ABA1123-F7F1-4017-884F-09F1001A24FA}"/>
              </a:ext>
            </a:extLst>
          </p:cNvPr>
          <p:cNvSpPr txBox="1">
            <a:spLocks noChangeArrowheads="1"/>
          </p:cNvSpPr>
          <p:nvPr/>
        </p:nvSpPr>
        <p:spPr bwMode="auto">
          <a:xfrm>
            <a:off x="6172200" y="3429000"/>
            <a:ext cx="1503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recvfrom()</a:t>
            </a:r>
          </a:p>
        </p:txBody>
      </p:sp>
      <p:sp>
        <p:nvSpPr>
          <p:cNvPr id="49171" name="Text Box 1043">
            <a:extLst>
              <a:ext uri="{FF2B5EF4-FFF2-40B4-BE49-F238E27FC236}">
                <a16:creationId xmlns:a16="http://schemas.microsoft.com/office/drawing/2014/main" id="{C0059272-FAFA-41C8-BC48-5C86FF84E7F6}"/>
              </a:ext>
            </a:extLst>
          </p:cNvPr>
          <p:cNvSpPr txBox="1">
            <a:spLocks noChangeArrowheads="1"/>
          </p:cNvSpPr>
          <p:nvPr/>
        </p:nvSpPr>
        <p:spPr bwMode="auto">
          <a:xfrm>
            <a:off x="6248400" y="4114800"/>
            <a:ext cx="1182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sendto()</a:t>
            </a:r>
          </a:p>
        </p:txBody>
      </p:sp>
      <p:sp>
        <p:nvSpPr>
          <p:cNvPr id="49172" name="Text Box 1044">
            <a:extLst>
              <a:ext uri="{FF2B5EF4-FFF2-40B4-BE49-F238E27FC236}">
                <a16:creationId xmlns:a16="http://schemas.microsoft.com/office/drawing/2014/main" id="{675AB1CC-8B71-48D2-907C-7B5E3FE64A17}"/>
              </a:ext>
            </a:extLst>
          </p:cNvPr>
          <p:cNvSpPr txBox="1">
            <a:spLocks noChangeArrowheads="1"/>
          </p:cNvSpPr>
          <p:nvPr/>
        </p:nvSpPr>
        <p:spPr bwMode="auto">
          <a:xfrm>
            <a:off x="2286000" y="1676400"/>
            <a:ext cx="1042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i="1">
                <a:latin typeface="Times New Roman" charset="0"/>
              </a:rPr>
              <a:t>protocol</a:t>
            </a:r>
          </a:p>
        </p:txBody>
      </p:sp>
      <p:sp>
        <p:nvSpPr>
          <p:cNvPr id="49173" name="Text Box 1045">
            <a:extLst>
              <a:ext uri="{FF2B5EF4-FFF2-40B4-BE49-F238E27FC236}">
                <a16:creationId xmlns:a16="http://schemas.microsoft.com/office/drawing/2014/main" id="{9C35BC44-980A-4A91-BE54-EF30C7E57EE6}"/>
              </a:ext>
            </a:extLst>
          </p:cNvPr>
          <p:cNvSpPr txBox="1">
            <a:spLocks noChangeArrowheads="1"/>
          </p:cNvSpPr>
          <p:nvPr/>
        </p:nvSpPr>
        <p:spPr bwMode="auto">
          <a:xfrm>
            <a:off x="3343275" y="1676400"/>
            <a:ext cx="2219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i="1">
                <a:latin typeface="Times New Roman" charset="0"/>
              </a:rPr>
              <a:t>localAddr,localPort</a:t>
            </a:r>
          </a:p>
        </p:txBody>
      </p:sp>
      <p:sp>
        <p:nvSpPr>
          <p:cNvPr id="49174" name="Text Box 1046">
            <a:extLst>
              <a:ext uri="{FF2B5EF4-FFF2-40B4-BE49-F238E27FC236}">
                <a16:creationId xmlns:a16="http://schemas.microsoft.com/office/drawing/2014/main" id="{9A4E68D3-ECC3-4D3D-8A33-91E428CB9C6B}"/>
              </a:ext>
            </a:extLst>
          </p:cNvPr>
          <p:cNvSpPr txBox="1">
            <a:spLocks noChangeArrowheads="1"/>
          </p:cNvSpPr>
          <p:nvPr/>
        </p:nvSpPr>
        <p:spPr bwMode="auto">
          <a:xfrm>
            <a:off x="5562600" y="1676400"/>
            <a:ext cx="2679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i="1">
                <a:latin typeface="Times New Roman" charset="0"/>
              </a:rPr>
              <a:t>remoteAddr, remotePort</a:t>
            </a:r>
          </a:p>
        </p:txBody>
      </p:sp>
      <p:sp>
        <p:nvSpPr>
          <p:cNvPr id="49175" name="Text Box 1047">
            <a:extLst>
              <a:ext uri="{FF2B5EF4-FFF2-40B4-BE49-F238E27FC236}">
                <a16:creationId xmlns:a16="http://schemas.microsoft.com/office/drawing/2014/main" id="{7D0CC52D-6454-4D69-B6E7-4907E7DB3E38}"/>
              </a:ext>
            </a:extLst>
          </p:cNvPr>
          <p:cNvSpPr txBox="1">
            <a:spLocks noChangeArrowheads="1"/>
          </p:cNvSpPr>
          <p:nvPr/>
        </p:nvSpPr>
        <p:spPr bwMode="auto">
          <a:xfrm>
            <a:off x="5089525" y="2784475"/>
            <a:ext cx="1333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connect()</a:t>
            </a:r>
          </a:p>
        </p:txBody>
      </p:sp>
      <p:sp>
        <p:nvSpPr>
          <p:cNvPr id="49176" name="Text Box 1048">
            <a:extLst>
              <a:ext uri="{FF2B5EF4-FFF2-40B4-BE49-F238E27FC236}">
                <a16:creationId xmlns:a16="http://schemas.microsoft.com/office/drawing/2014/main" id="{F54EF23B-552A-4294-A5EE-A469198AFB44}"/>
              </a:ext>
            </a:extLst>
          </p:cNvPr>
          <p:cNvSpPr txBox="1">
            <a:spLocks noChangeArrowheads="1"/>
          </p:cNvSpPr>
          <p:nvPr/>
        </p:nvSpPr>
        <p:spPr bwMode="auto">
          <a:xfrm>
            <a:off x="0" y="2233613"/>
            <a:ext cx="2209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800" b="1">
                <a:latin typeface="Times New Roman" charset="0"/>
              </a:rPr>
              <a:t>conn-oriented server</a:t>
            </a:r>
          </a:p>
        </p:txBody>
      </p:sp>
      <p:sp>
        <p:nvSpPr>
          <p:cNvPr id="49177" name="Text Box 1049">
            <a:extLst>
              <a:ext uri="{FF2B5EF4-FFF2-40B4-BE49-F238E27FC236}">
                <a16:creationId xmlns:a16="http://schemas.microsoft.com/office/drawing/2014/main" id="{437DACCB-DAA4-408A-A59B-7DE34C1AFCB1}"/>
              </a:ext>
            </a:extLst>
          </p:cNvPr>
          <p:cNvSpPr txBox="1">
            <a:spLocks noChangeArrowheads="1"/>
          </p:cNvSpPr>
          <p:nvPr/>
        </p:nvSpPr>
        <p:spPr bwMode="auto">
          <a:xfrm>
            <a:off x="0" y="28194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800" b="1">
                <a:latin typeface="Times New Roman" charset="0"/>
              </a:rPr>
              <a:t>conn-oriented client</a:t>
            </a:r>
          </a:p>
        </p:txBody>
      </p:sp>
      <p:sp>
        <p:nvSpPr>
          <p:cNvPr id="49178" name="Text Box 1050">
            <a:extLst>
              <a:ext uri="{FF2B5EF4-FFF2-40B4-BE49-F238E27FC236}">
                <a16:creationId xmlns:a16="http://schemas.microsoft.com/office/drawing/2014/main" id="{724B6E7B-E2CF-4722-8FBE-8259CA1CCCEB}"/>
              </a:ext>
            </a:extLst>
          </p:cNvPr>
          <p:cNvSpPr txBox="1">
            <a:spLocks noChangeArrowheads="1"/>
          </p:cNvSpPr>
          <p:nvPr/>
        </p:nvSpPr>
        <p:spPr bwMode="auto">
          <a:xfrm>
            <a:off x="0" y="3543300"/>
            <a:ext cx="2247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800" b="1">
                <a:latin typeface="Times New Roman" charset="0"/>
              </a:rPr>
              <a:t>connectionless server</a:t>
            </a:r>
          </a:p>
        </p:txBody>
      </p:sp>
      <p:sp>
        <p:nvSpPr>
          <p:cNvPr id="49179" name="Text Box 1051">
            <a:extLst>
              <a:ext uri="{FF2B5EF4-FFF2-40B4-BE49-F238E27FC236}">
                <a16:creationId xmlns:a16="http://schemas.microsoft.com/office/drawing/2014/main" id="{94F0F684-E406-42DE-BD19-2995AE4F3707}"/>
              </a:ext>
            </a:extLst>
          </p:cNvPr>
          <p:cNvSpPr txBox="1">
            <a:spLocks noChangeArrowheads="1"/>
          </p:cNvSpPr>
          <p:nvPr/>
        </p:nvSpPr>
        <p:spPr bwMode="auto">
          <a:xfrm>
            <a:off x="0" y="4205288"/>
            <a:ext cx="2171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800" b="1">
                <a:latin typeface="Times New Roman" charset="0"/>
              </a:rPr>
              <a:t>connectionless client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9398049-A9A6-45E8-8ADB-6CAF510BD765}"/>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380BF48D-A6C4-4714-A441-0BE1E355BEA1}"/>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DAC006F5-D6A6-4829-8B3F-401E7E6ACDE1}" type="slidenum">
              <a:rPr lang="en-US" altLang="en-US"/>
              <a:pPr>
                <a:defRPr/>
              </a:pPr>
              <a:t>52</a:t>
            </a:fld>
            <a:endParaRPr lang="en-US" altLang="en-US"/>
          </a:p>
        </p:txBody>
      </p:sp>
      <p:sp>
        <p:nvSpPr>
          <p:cNvPr id="32770" name="Rectangle 2">
            <a:extLst>
              <a:ext uri="{FF2B5EF4-FFF2-40B4-BE49-F238E27FC236}">
                <a16:creationId xmlns:a16="http://schemas.microsoft.com/office/drawing/2014/main" id="{59F37AAA-07FD-4EDE-8C04-CE133375976B}"/>
              </a:ext>
            </a:extLst>
          </p:cNvPr>
          <p:cNvSpPr>
            <a:spLocks noGrp="1" noChangeArrowheads="1"/>
          </p:cNvSpPr>
          <p:nvPr>
            <p:ph type="title"/>
          </p:nvPr>
        </p:nvSpPr>
        <p:spPr>
          <a:xfrm>
            <a:off x="685800" y="228600"/>
            <a:ext cx="7772400" cy="838200"/>
          </a:xfrm>
        </p:spPr>
        <p:txBody>
          <a:bodyPr/>
          <a:lstStyle/>
          <a:p>
            <a:pPr>
              <a:defRPr/>
            </a:pPr>
            <a:r>
              <a:rPr lang="en-US" altLang="en-US" dirty="0"/>
              <a:t>BSD Socket Programming Flows (connection-oriented)</a:t>
            </a:r>
          </a:p>
        </p:txBody>
      </p:sp>
      <p:pic>
        <p:nvPicPr>
          <p:cNvPr id="32772" name="Picture 5" descr="connectionoriented">
            <a:extLst>
              <a:ext uri="{FF2B5EF4-FFF2-40B4-BE49-F238E27FC236}">
                <a16:creationId xmlns:a16="http://schemas.microsoft.com/office/drawing/2014/main" id="{C5A36979-7689-4931-8751-C75B0AD61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8" y="1447800"/>
            <a:ext cx="5381625"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D96BE3AD-60D9-49DA-8D3D-CD608E695F16}"/>
              </a:ext>
            </a:extLst>
          </p:cNvPr>
          <p:cNvSpPr>
            <a:spLocks noGrp="1"/>
          </p:cNvSpPr>
          <p:nvPr>
            <p:ph type="ftr" sz="quarter" idx="10"/>
          </p:nvPr>
        </p:nvSpPr>
        <p:spPr>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3">
            <a:extLst>
              <a:ext uri="{FF2B5EF4-FFF2-40B4-BE49-F238E27FC236}">
                <a16:creationId xmlns:a16="http://schemas.microsoft.com/office/drawing/2014/main" id="{1A458D5A-3AC9-4F25-A215-2D7CBA9728C6}"/>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3AD7CAEE-88A7-4455-A3FD-A511F43914F5}" type="slidenum">
              <a:rPr lang="en-US" altLang="en-US"/>
              <a:pPr>
                <a:defRPr/>
              </a:pPr>
              <a:t>53</a:t>
            </a:fld>
            <a:endParaRPr lang="en-US" altLang="en-US"/>
          </a:p>
        </p:txBody>
      </p:sp>
      <p:sp>
        <p:nvSpPr>
          <p:cNvPr id="47106" name="Rectangle 1026">
            <a:extLst>
              <a:ext uri="{FF2B5EF4-FFF2-40B4-BE49-F238E27FC236}">
                <a16:creationId xmlns:a16="http://schemas.microsoft.com/office/drawing/2014/main" id="{E8BBF262-052C-46AB-925A-2A6691A91CFF}"/>
              </a:ext>
            </a:extLst>
          </p:cNvPr>
          <p:cNvSpPr>
            <a:spLocks noGrp="1" noChangeArrowheads="1"/>
          </p:cNvSpPr>
          <p:nvPr>
            <p:ph type="title"/>
          </p:nvPr>
        </p:nvSpPr>
        <p:spPr>
          <a:xfrm>
            <a:off x="685800" y="381000"/>
            <a:ext cx="7772400" cy="1143000"/>
          </a:xfrm>
        </p:spPr>
        <p:txBody>
          <a:bodyPr/>
          <a:lstStyle/>
          <a:p>
            <a:pPr>
              <a:defRPr/>
            </a:pPr>
            <a:r>
              <a:rPr lang="en-US" altLang="en-US" dirty="0"/>
              <a:t>BSD Socket Programming (connectionless)</a:t>
            </a:r>
          </a:p>
        </p:txBody>
      </p:sp>
      <p:pic>
        <p:nvPicPr>
          <p:cNvPr id="34820" name="Picture 1027" descr="connectionless">
            <a:extLst>
              <a:ext uri="{FF2B5EF4-FFF2-40B4-BE49-F238E27FC236}">
                <a16:creationId xmlns:a16="http://schemas.microsoft.com/office/drawing/2014/main" id="{025B9E47-61AA-47F6-947A-47F1CA151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8" y="1752600"/>
            <a:ext cx="5381625"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8E62EC5-0B65-4EB3-85F3-A24D25F76751}"/>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438572CA-D36C-4BDC-A9C8-5840871568C3}"/>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4EC54C87-B0DC-4161-9608-328BE8926462}" type="slidenum">
              <a:rPr lang="en-US" altLang="en-US"/>
              <a:pPr>
                <a:defRPr/>
              </a:pPr>
              <a:t>54</a:t>
            </a:fld>
            <a:endParaRPr lang="en-US" altLang="en-US"/>
          </a:p>
        </p:txBody>
      </p:sp>
      <p:sp>
        <p:nvSpPr>
          <p:cNvPr id="26626" name="Rectangle 2">
            <a:extLst>
              <a:ext uri="{FF2B5EF4-FFF2-40B4-BE49-F238E27FC236}">
                <a16:creationId xmlns:a16="http://schemas.microsoft.com/office/drawing/2014/main" id="{C731F716-4E2D-4191-8B3A-9B77EB70AD03}"/>
              </a:ext>
            </a:extLst>
          </p:cNvPr>
          <p:cNvSpPr>
            <a:spLocks noGrp="1" noChangeArrowheads="1"/>
          </p:cNvSpPr>
          <p:nvPr>
            <p:ph type="title"/>
          </p:nvPr>
        </p:nvSpPr>
        <p:spPr>
          <a:xfrm>
            <a:off x="685800" y="228600"/>
            <a:ext cx="7772400" cy="1143000"/>
          </a:xfrm>
        </p:spPr>
        <p:txBody>
          <a:bodyPr/>
          <a:lstStyle/>
          <a:p>
            <a:pPr>
              <a:defRPr/>
            </a:pPr>
            <a:r>
              <a:rPr lang="en-US" altLang="en-US" dirty="0"/>
              <a:t>Data Conversion &amp; Name/Address Translation </a:t>
            </a:r>
          </a:p>
        </p:txBody>
      </p:sp>
      <p:sp>
        <p:nvSpPr>
          <p:cNvPr id="26627" name="Rectangle 3">
            <a:extLst>
              <a:ext uri="{FF2B5EF4-FFF2-40B4-BE49-F238E27FC236}">
                <a16:creationId xmlns:a16="http://schemas.microsoft.com/office/drawing/2014/main" id="{AEFAED59-40E1-485F-8533-12441E55EE15}"/>
              </a:ext>
            </a:extLst>
          </p:cNvPr>
          <p:cNvSpPr>
            <a:spLocks noGrp="1" noChangeArrowheads="1"/>
          </p:cNvSpPr>
          <p:nvPr>
            <p:ph type="body" idx="1"/>
          </p:nvPr>
        </p:nvSpPr>
        <p:spPr>
          <a:xfrm>
            <a:off x="533400" y="1447800"/>
            <a:ext cx="7772400" cy="5181600"/>
          </a:xfrm>
        </p:spPr>
        <p:txBody>
          <a:bodyPr/>
          <a:lstStyle/>
          <a:p>
            <a:pPr>
              <a:defRPr/>
            </a:pPr>
            <a:r>
              <a:rPr lang="en-US" altLang="en-US" sz="2400"/>
              <a:t>Integers:</a:t>
            </a:r>
            <a:endParaRPr lang="en-US" altLang="en-US" sz="2400" i="1"/>
          </a:p>
          <a:p>
            <a:pPr lvl="1">
              <a:defRPr/>
            </a:pPr>
            <a:r>
              <a:rPr lang="en-US" altLang="en-US" sz="1800" i="1"/>
              <a:t>little endian: </a:t>
            </a:r>
            <a:r>
              <a:rPr lang="en-US" altLang="en-US" sz="1800"/>
              <a:t>least significant bit first</a:t>
            </a:r>
            <a:r>
              <a:rPr lang="en-US" altLang="en-US" sz="1800" i="1"/>
              <a:t>   </a:t>
            </a:r>
            <a:r>
              <a:rPr lang="en-US" altLang="en-US" sz="1800"/>
              <a:t>(e.g., DEC, Intel)</a:t>
            </a:r>
            <a:endParaRPr lang="en-US" altLang="en-US" sz="1800" i="1"/>
          </a:p>
          <a:p>
            <a:pPr lvl="1">
              <a:defRPr/>
            </a:pPr>
            <a:r>
              <a:rPr lang="en-US" altLang="en-US" sz="1800" i="1"/>
              <a:t>big endian:</a:t>
            </a:r>
            <a:r>
              <a:rPr lang="en-US" altLang="en-US" sz="1800"/>
              <a:t> most significant bit first  (e.g., Sun, HP, SGI)</a:t>
            </a:r>
          </a:p>
          <a:p>
            <a:pPr>
              <a:defRPr/>
            </a:pPr>
            <a:r>
              <a:rPr lang="en-US" altLang="en-US" sz="2400" i="1">
                <a:latin typeface="Times New Roman" charset="0"/>
              </a:rPr>
              <a:t>network byte order:</a:t>
            </a:r>
            <a:r>
              <a:rPr lang="en-US" altLang="en-US" sz="2400">
                <a:latin typeface="Times New Roman" charset="0"/>
              </a:rPr>
              <a:t> big endian</a:t>
            </a:r>
          </a:p>
          <a:p>
            <a:pPr lvl="1">
              <a:defRPr/>
            </a:pPr>
            <a:r>
              <a:rPr lang="en-US" altLang="en-US" sz="1800"/>
              <a:t>ntohl(): network-to-host byte order conversion, long(32 bits)</a:t>
            </a:r>
          </a:p>
          <a:p>
            <a:pPr lvl="1">
              <a:defRPr/>
            </a:pPr>
            <a:r>
              <a:rPr lang="en-US" altLang="en-US" sz="1800"/>
              <a:t>htonl(): host-to-network byte order conversion, long(32 bits)</a:t>
            </a:r>
          </a:p>
          <a:p>
            <a:pPr lvl="1">
              <a:defRPr/>
            </a:pPr>
            <a:r>
              <a:rPr lang="en-US" altLang="en-US" sz="1800"/>
              <a:t>ntohs(), htons(): for short integer (16 bits)</a:t>
            </a:r>
          </a:p>
          <a:p>
            <a:pPr>
              <a:defRPr/>
            </a:pPr>
            <a:r>
              <a:rPr lang="en-US" altLang="en-US" sz="2200"/>
              <a:t>Host name to IP address (numeric): gethostbyname()</a:t>
            </a:r>
          </a:p>
          <a:p>
            <a:pPr>
              <a:defRPr/>
            </a:pPr>
            <a:r>
              <a:rPr lang="en-US" altLang="en-US" sz="2200"/>
              <a:t>Host IP address to name: gethostbyaddr()</a:t>
            </a:r>
          </a:p>
          <a:p>
            <a:pPr>
              <a:defRPr/>
            </a:pPr>
            <a:r>
              <a:rPr lang="en-US" altLang="en-US" sz="2200"/>
              <a:t>IP address conversion: </a:t>
            </a:r>
          </a:p>
          <a:p>
            <a:pPr lvl="1">
              <a:defRPr/>
            </a:pPr>
            <a:r>
              <a:rPr lang="en-US" altLang="en-US" sz="1600"/>
              <a:t>from numeric to dotted quad: inet_ntoa()</a:t>
            </a:r>
          </a:p>
          <a:p>
            <a:pPr lvl="2">
              <a:defRPr/>
            </a:pPr>
            <a:r>
              <a:rPr lang="en-US" altLang="en-US" sz="1400"/>
              <a:t>you may need this for printing the IP address of a host</a:t>
            </a:r>
          </a:p>
          <a:p>
            <a:pPr lvl="1">
              <a:defRPr/>
            </a:pPr>
            <a:r>
              <a:rPr lang="en-US" altLang="en-US" sz="1600"/>
              <a:t>from dotted quad to numeric: inet_addr()</a:t>
            </a:r>
            <a:endParaRPr lang="en-US" altLang="en-US"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D33B16B-8407-41DE-A545-7A3FD9EDA638}"/>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480C4225-2FD8-48D2-A492-AE4F0B8F3EA9}"/>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9B826610-9EBC-41E1-8878-ED0B91EE4643}" type="slidenum">
              <a:rPr lang="en-US" altLang="en-US"/>
              <a:pPr>
                <a:defRPr/>
              </a:pPr>
              <a:t>55</a:t>
            </a:fld>
            <a:endParaRPr lang="en-US" altLang="en-US"/>
          </a:p>
        </p:txBody>
      </p:sp>
      <p:sp>
        <p:nvSpPr>
          <p:cNvPr id="33794" name="Rectangle 2">
            <a:extLst>
              <a:ext uri="{FF2B5EF4-FFF2-40B4-BE49-F238E27FC236}">
                <a16:creationId xmlns:a16="http://schemas.microsoft.com/office/drawing/2014/main" id="{AACF9DDA-2331-42E5-AE37-A3BBA0AD7B91}"/>
              </a:ext>
            </a:extLst>
          </p:cNvPr>
          <p:cNvSpPr>
            <a:spLocks noGrp="1" noChangeArrowheads="1"/>
          </p:cNvSpPr>
          <p:nvPr>
            <p:ph type="title"/>
          </p:nvPr>
        </p:nvSpPr>
        <p:spPr>
          <a:xfrm>
            <a:off x="685800" y="228600"/>
            <a:ext cx="7772400" cy="685800"/>
          </a:xfrm>
        </p:spPr>
        <p:txBody>
          <a:bodyPr/>
          <a:lstStyle/>
          <a:p>
            <a:pPr>
              <a:defRPr/>
            </a:pPr>
            <a:r>
              <a:rPr lang="en-US" altLang="en-US" sz="3600" dirty="0"/>
              <a:t>Example of Stream Server: echo</a:t>
            </a:r>
            <a:r>
              <a:rPr lang="en-US" altLang="en-US" dirty="0"/>
              <a:t> </a:t>
            </a:r>
          </a:p>
        </p:txBody>
      </p:sp>
      <p:sp>
        <p:nvSpPr>
          <p:cNvPr id="33795" name="Rectangle 3">
            <a:extLst>
              <a:ext uri="{FF2B5EF4-FFF2-40B4-BE49-F238E27FC236}">
                <a16:creationId xmlns:a16="http://schemas.microsoft.com/office/drawing/2014/main" id="{60050065-955F-44D3-A720-A4A5C5C42F0B}"/>
              </a:ext>
            </a:extLst>
          </p:cNvPr>
          <p:cNvSpPr>
            <a:spLocks noGrp="1" noChangeArrowheads="1"/>
          </p:cNvSpPr>
          <p:nvPr>
            <p:ph type="body" idx="1"/>
          </p:nvPr>
        </p:nvSpPr>
        <p:spPr>
          <a:xfrm>
            <a:off x="609600" y="990600"/>
            <a:ext cx="7772400" cy="3886200"/>
          </a:xfrm>
        </p:spPr>
        <p:txBody>
          <a:bodyPr/>
          <a:lstStyle/>
          <a:p>
            <a:pPr>
              <a:lnSpc>
                <a:spcPct val="90000"/>
              </a:lnSpc>
              <a:buFontTx/>
              <a:buNone/>
              <a:defRPr/>
            </a:pPr>
            <a:r>
              <a:rPr lang="en-US" altLang="en-US" sz="2000">
                <a:latin typeface="Times New Roman" charset="0"/>
              </a:rPr>
              <a:t>/* stream server: echo what is received from client */  </a:t>
            </a:r>
          </a:p>
          <a:p>
            <a:pPr>
              <a:lnSpc>
                <a:spcPct val="90000"/>
              </a:lnSpc>
              <a:buFontTx/>
              <a:buNone/>
              <a:defRPr/>
            </a:pPr>
            <a:r>
              <a:rPr lang="en-US" altLang="en-US" sz="2000">
                <a:latin typeface="Times New Roman" charset="0"/>
              </a:rPr>
              <a:t>#include &lt;sys/types.h&gt;</a:t>
            </a:r>
          </a:p>
          <a:p>
            <a:pPr>
              <a:lnSpc>
                <a:spcPct val="90000"/>
              </a:lnSpc>
              <a:buFontTx/>
              <a:buNone/>
              <a:defRPr/>
            </a:pPr>
            <a:r>
              <a:rPr lang="en-US" altLang="en-US" sz="2000">
                <a:latin typeface="Times New Roman" charset="0"/>
              </a:rPr>
              <a:t>#include &lt;sys/socket.h&gt;</a:t>
            </a:r>
          </a:p>
          <a:p>
            <a:pPr>
              <a:lnSpc>
                <a:spcPct val="90000"/>
              </a:lnSpc>
              <a:buFontTx/>
              <a:buNone/>
              <a:defRPr/>
            </a:pPr>
            <a:r>
              <a:rPr lang="en-US" altLang="en-US" sz="2000">
                <a:latin typeface="Times New Roman" charset="0"/>
              </a:rPr>
              <a:t>#include &lt;netinet/in.h&gt;</a:t>
            </a:r>
          </a:p>
          <a:p>
            <a:pPr>
              <a:lnSpc>
                <a:spcPct val="90000"/>
              </a:lnSpc>
              <a:buFontTx/>
              <a:buNone/>
              <a:defRPr/>
            </a:pPr>
            <a:r>
              <a:rPr lang="en-US" altLang="en-US" sz="2000">
                <a:latin typeface="Times New Roman" charset="0"/>
              </a:rPr>
              <a:t>#include &lt;arpa/inet.h&gt;</a:t>
            </a:r>
          </a:p>
          <a:p>
            <a:pPr>
              <a:lnSpc>
                <a:spcPct val="90000"/>
              </a:lnSpc>
              <a:buFontTx/>
              <a:buNone/>
              <a:defRPr/>
            </a:pPr>
            <a:r>
              <a:rPr lang="en-US" altLang="en-US" sz="2000">
                <a:latin typeface="Times New Roman" charset="0"/>
              </a:rPr>
              <a:t>#include &lt;string.h&gt;</a:t>
            </a:r>
          </a:p>
          <a:p>
            <a:pPr>
              <a:lnSpc>
                <a:spcPct val="90000"/>
              </a:lnSpc>
              <a:buFontTx/>
              <a:buNone/>
              <a:defRPr/>
            </a:pPr>
            <a:r>
              <a:rPr lang="en-US" altLang="en-US" sz="2000">
                <a:latin typeface="Times New Roman" charset="0"/>
              </a:rPr>
              <a:t>#include &lt;unistd.h&gt;</a:t>
            </a:r>
          </a:p>
          <a:p>
            <a:pPr>
              <a:lnSpc>
                <a:spcPct val="90000"/>
              </a:lnSpc>
              <a:buFontTx/>
              <a:buNone/>
              <a:defRPr/>
            </a:pPr>
            <a:r>
              <a:rPr lang="en-US" altLang="en-US" sz="2000">
                <a:latin typeface="Times New Roman" charset="0"/>
              </a:rPr>
              <a:t>#include &lt;stdlib.h&gt;</a:t>
            </a:r>
          </a:p>
          <a:p>
            <a:pPr>
              <a:lnSpc>
                <a:spcPct val="90000"/>
              </a:lnSpc>
              <a:buFontTx/>
              <a:buNone/>
              <a:defRPr/>
            </a:pPr>
            <a:r>
              <a:rPr lang="en-US" altLang="en-US" sz="2000">
                <a:latin typeface="Times New Roman" charset="0"/>
              </a:rPr>
              <a:t>#include &lt;stdio.h&gt;</a:t>
            </a:r>
          </a:p>
          <a:p>
            <a:pPr>
              <a:lnSpc>
                <a:spcPct val="90000"/>
              </a:lnSpc>
              <a:buFontTx/>
              <a:buNone/>
              <a:defRPr/>
            </a:pPr>
            <a:r>
              <a:rPr lang="en-US" altLang="en-US" sz="2000">
                <a:latin typeface="Times New Roman" charset="0"/>
              </a:rPr>
              <a:t>int main (int argc, char *argv[])</a:t>
            </a:r>
          </a:p>
          <a:p>
            <a:pPr>
              <a:lnSpc>
                <a:spcPct val="90000"/>
              </a:lnSpc>
              <a:buFontTx/>
              <a:buNone/>
              <a:defRPr/>
            </a:pPr>
            <a:r>
              <a:rPr lang="en-US" altLang="en-US" sz="2000">
                <a:latin typeface="Times New Roman" charset="0"/>
              </a:rPr>
              <a:t>{</a:t>
            </a:r>
          </a:p>
          <a:p>
            <a:pPr>
              <a:lnSpc>
                <a:spcPct val="90000"/>
              </a:lnSpc>
              <a:buFontTx/>
              <a:buNone/>
              <a:defRPr/>
            </a:pPr>
            <a:r>
              <a:rPr lang="en-US" altLang="en-US" sz="2000">
                <a:latin typeface="Times New Roman" charset="0"/>
              </a:rPr>
              <a:t>  int s, t, sinlen;</a:t>
            </a:r>
          </a:p>
          <a:p>
            <a:pPr>
              <a:lnSpc>
                <a:spcPct val="90000"/>
              </a:lnSpc>
              <a:buFontTx/>
              <a:buNone/>
              <a:defRPr/>
            </a:pPr>
            <a:r>
              <a:rPr lang="en-US" altLang="en-US" sz="2000">
                <a:latin typeface="Times New Roman" charset="0"/>
              </a:rPr>
              <a:t>  struct sockaddr_in sin;</a:t>
            </a:r>
          </a:p>
          <a:p>
            <a:pPr>
              <a:lnSpc>
                <a:spcPct val="90000"/>
              </a:lnSpc>
              <a:buFontTx/>
              <a:buNone/>
              <a:defRPr/>
            </a:pPr>
            <a:r>
              <a:rPr lang="en-US" altLang="en-US" sz="2000">
                <a:latin typeface="Times New Roman" charset="0"/>
              </a:rPr>
              <a:t>  char msg[80];</a:t>
            </a:r>
          </a:p>
          <a:p>
            <a:pPr>
              <a:lnSpc>
                <a:spcPct val="90000"/>
              </a:lnSpc>
              <a:buFontTx/>
              <a:buNone/>
              <a:defRPr/>
            </a:pPr>
            <a:r>
              <a:rPr lang="en-US" altLang="en-US" sz="2400">
                <a:latin typeface="Times New Roman" charset="0"/>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15CB8B3-CDDC-44F5-8D8A-C2A40955C4E9}"/>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092C7B7C-BBB2-47FE-895A-1695B1698C1E}"/>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95DAF0DA-A763-4740-A52E-9F781580167A}" type="slidenum">
              <a:rPr lang="en-US" altLang="en-US"/>
              <a:pPr>
                <a:defRPr/>
              </a:pPr>
              <a:t>56</a:t>
            </a:fld>
            <a:endParaRPr lang="en-US" altLang="en-US"/>
          </a:p>
        </p:txBody>
      </p:sp>
      <p:sp>
        <p:nvSpPr>
          <p:cNvPr id="34818" name="Rectangle 2">
            <a:extLst>
              <a:ext uri="{FF2B5EF4-FFF2-40B4-BE49-F238E27FC236}">
                <a16:creationId xmlns:a16="http://schemas.microsoft.com/office/drawing/2014/main" id="{709021D5-024E-45A6-939F-E57FF9839A62}"/>
              </a:ext>
            </a:extLst>
          </p:cNvPr>
          <p:cNvSpPr>
            <a:spLocks noGrp="1" noChangeArrowheads="1"/>
          </p:cNvSpPr>
          <p:nvPr>
            <p:ph type="title"/>
          </p:nvPr>
        </p:nvSpPr>
        <p:spPr>
          <a:xfrm>
            <a:off x="762000" y="228600"/>
            <a:ext cx="7772400" cy="609600"/>
          </a:xfrm>
        </p:spPr>
        <p:txBody>
          <a:bodyPr/>
          <a:lstStyle/>
          <a:p>
            <a:pPr>
              <a:defRPr/>
            </a:pPr>
            <a:r>
              <a:rPr lang="en-US" altLang="en-US" sz="2800" dirty="0"/>
              <a:t>Example of Stream Server: echo (cont’d)</a:t>
            </a:r>
            <a:r>
              <a:rPr lang="en-US" altLang="en-US" dirty="0"/>
              <a:t> </a:t>
            </a:r>
          </a:p>
        </p:txBody>
      </p:sp>
      <p:sp>
        <p:nvSpPr>
          <p:cNvPr id="34819" name="Rectangle 3">
            <a:extLst>
              <a:ext uri="{FF2B5EF4-FFF2-40B4-BE49-F238E27FC236}">
                <a16:creationId xmlns:a16="http://schemas.microsoft.com/office/drawing/2014/main" id="{8B9CB963-EB76-42DB-9387-E60AD61FD495}"/>
              </a:ext>
            </a:extLst>
          </p:cNvPr>
          <p:cNvSpPr>
            <a:spLocks noGrp="1" noChangeArrowheads="1"/>
          </p:cNvSpPr>
          <p:nvPr>
            <p:ph type="body" idx="1"/>
          </p:nvPr>
        </p:nvSpPr>
        <p:spPr>
          <a:xfrm>
            <a:off x="685800" y="914400"/>
            <a:ext cx="7772400" cy="5181600"/>
          </a:xfrm>
        </p:spPr>
        <p:txBody>
          <a:bodyPr/>
          <a:lstStyle/>
          <a:p>
            <a:pPr>
              <a:buFontTx/>
              <a:buNone/>
              <a:defRPr/>
            </a:pPr>
            <a:r>
              <a:rPr lang="en-US" altLang="en-US" sz="2000">
                <a:latin typeface="Times New Roman" charset="0"/>
              </a:rPr>
              <a:t>if (argc &lt; 2) { </a:t>
            </a:r>
          </a:p>
          <a:p>
            <a:pPr>
              <a:buFontTx/>
              <a:buNone/>
              <a:defRPr/>
            </a:pPr>
            <a:r>
              <a:rPr lang="en-US" altLang="en-US" sz="2000">
                <a:latin typeface="Times New Roman" charset="0"/>
              </a:rPr>
              <a:t>    printf (”%s port\n”, argv[0] ); /* input error: need port no! */</a:t>
            </a:r>
          </a:p>
          <a:p>
            <a:pPr>
              <a:buFontTx/>
              <a:buNone/>
              <a:defRPr/>
            </a:pPr>
            <a:r>
              <a:rPr lang="en-US" altLang="en-US" sz="2000">
                <a:latin typeface="Times New Roman" charset="0"/>
              </a:rPr>
              <a:t>   return -1;</a:t>
            </a:r>
          </a:p>
          <a:p>
            <a:pPr>
              <a:buFontTx/>
              <a:buNone/>
              <a:defRPr/>
            </a:pPr>
            <a:r>
              <a:rPr lang="en-US" altLang="en-US" sz="2000">
                <a:latin typeface="Times New Roman" charset="0"/>
              </a:rPr>
              <a:t>}</a:t>
            </a:r>
          </a:p>
          <a:p>
            <a:pPr>
              <a:buFontTx/>
              <a:buNone/>
              <a:defRPr/>
            </a:pPr>
            <a:r>
              <a:rPr lang="en-US" altLang="en-US" sz="2000">
                <a:latin typeface="Times New Roman" charset="0"/>
              </a:rPr>
              <a:t>if ( (s = socket(PF_INET, SOCK_STREAM, 0 ) ) &lt; 0) { /* create socket*/</a:t>
            </a:r>
          </a:p>
          <a:p>
            <a:pPr>
              <a:buFontTx/>
              <a:buNone/>
              <a:defRPr/>
            </a:pPr>
            <a:r>
              <a:rPr lang="en-US" altLang="en-US" sz="2000">
                <a:latin typeface="Times New Roman" charset="0"/>
              </a:rPr>
              <a:t>  perror(”socket”);  /* socket error */</a:t>
            </a:r>
          </a:p>
          <a:p>
            <a:pPr>
              <a:buFontTx/>
              <a:buNone/>
              <a:defRPr/>
            </a:pPr>
            <a:r>
              <a:rPr lang="en-US" altLang="en-US" sz="2000">
                <a:latin typeface="Times New Roman" charset="0"/>
              </a:rPr>
              <a:t>  return -1;</a:t>
            </a:r>
          </a:p>
          <a:p>
            <a:pPr>
              <a:buFontTx/>
              <a:buNone/>
              <a:defRPr/>
            </a:pPr>
            <a:r>
              <a:rPr lang="en-US" altLang="en-US" sz="2000">
                <a:latin typeface="Times New Roman" charset="0"/>
              </a:rPr>
              <a:t>}</a:t>
            </a:r>
          </a:p>
          <a:p>
            <a:pPr>
              <a:buFontTx/>
              <a:buNone/>
              <a:defRPr/>
            </a:pPr>
            <a:r>
              <a:rPr lang="en-US" altLang="en-US" sz="2000">
                <a:latin typeface="Times New Roman" charset="0"/>
              </a:rPr>
              <a:t>sin.sin_family = PF_INET;              /*set protocol family to Internet */</a:t>
            </a:r>
          </a:p>
          <a:p>
            <a:pPr>
              <a:buFontTx/>
              <a:buNone/>
              <a:defRPr/>
            </a:pPr>
            <a:r>
              <a:rPr lang="en-US" altLang="en-US" sz="2000">
                <a:latin typeface="Times New Roman" charset="0"/>
              </a:rPr>
              <a:t>sin.sin_port = htons(atoi(argv[1]));  /* set port no. */</a:t>
            </a:r>
          </a:p>
          <a:p>
            <a:pPr>
              <a:buFontTx/>
              <a:buNone/>
              <a:defRPr/>
            </a:pPr>
            <a:r>
              <a:rPr lang="en-US" altLang="en-US" sz="2000">
                <a:latin typeface="Times New Roman" charset="0"/>
              </a:rPr>
              <a:t>sin.sin_addr.s_addr  = INADDR_ANY;   /* set IP addr to any interface */</a:t>
            </a:r>
          </a:p>
          <a:p>
            <a:pPr>
              <a:buFontTx/>
              <a:buNone/>
              <a:defRPr/>
            </a:pPr>
            <a:r>
              <a:rPr lang="en-US" altLang="en-US" sz="2000">
                <a:latin typeface="Times New Roman" charset="0"/>
              </a:rPr>
              <a:t>if (bind(s, (struct sockaddr *)&amp;sin, sizeof(sin) ) &lt; 0 ){</a:t>
            </a:r>
          </a:p>
          <a:p>
            <a:pPr>
              <a:buFontTx/>
              <a:buNone/>
              <a:defRPr/>
            </a:pPr>
            <a:r>
              <a:rPr lang="en-US" altLang="en-US" sz="2000">
                <a:latin typeface="Times New Roman" charset="0"/>
              </a:rPr>
              <a:t>     perror(”bind”); return -1;  /* bind error */</a:t>
            </a:r>
          </a:p>
          <a:p>
            <a:pPr>
              <a:buFontTx/>
              <a:buNone/>
              <a:defRPr/>
            </a:pPr>
            <a:r>
              <a:rPr lang="en-US" altLang="en-US" sz="2000">
                <a:latin typeface="Times New Roman" charset="0"/>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798709F-52A6-4F69-9345-C81282432464}"/>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039FB635-C585-489D-9111-B2AF8BB8F5B8}"/>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751AF89E-0F8D-4CED-982F-A4C11FFA61F9}" type="slidenum">
              <a:rPr lang="en-US" altLang="en-US"/>
              <a:pPr>
                <a:defRPr/>
              </a:pPr>
              <a:t>57</a:t>
            </a:fld>
            <a:endParaRPr lang="en-US" altLang="en-US"/>
          </a:p>
        </p:txBody>
      </p:sp>
      <p:sp>
        <p:nvSpPr>
          <p:cNvPr id="35842" name="Rectangle 2">
            <a:extLst>
              <a:ext uri="{FF2B5EF4-FFF2-40B4-BE49-F238E27FC236}">
                <a16:creationId xmlns:a16="http://schemas.microsoft.com/office/drawing/2014/main" id="{54F0091C-FA98-4C06-A5A7-710236B1B24C}"/>
              </a:ext>
            </a:extLst>
          </p:cNvPr>
          <p:cNvSpPr>
            <a:spLocks noGrp="1" noChangeArrowheads="1"/>
          </p:cNvSpPr>
          <p:nvPr>
            <p:ph type="title"/>
          </p:nvPr>
        </p:nvSpPr>
        <p:spPr>
          <a:xfrm>
            <a:off x="762000" y="0"/>
            <a:ext cx="7772400" cy="685800"/>
          </a:xfrm>
        </p:spPr>
        <p:txBody>
          <a:bodyPr/>
          <a:lstStyle/>
          <a:p>
            <a:pPr>
              <a:defRPr/>
            </a:pPr>
            <a:r>
              <a:rPr lang="en-US" altLang="en-US" sz="2800" dirty="0"/>
              <a:t>Example of Stream Server: echo (cont’d)</a:t>
            </a:r>
            <a:r>
              <a:rPr lang="en-US" altLang="en-US" dirty="0"/>
              <a:t> </a:t>
            </a:r>
          </a:p>
        </p:txBody>
      </p:sp>
      <p:sp>
        <p:nvSpPr>
          <p:cNvPr id="35843" name="Rectangle 3">
            <a:extLst>
              <a:ext uri="{FF2B5EF4-FFF2-40B4-BE49-F238E27FC236}">
                <a16:creationId xmlns:a16="http://schemas.microsoft.com/office/drawing/2014/main" id="{0EBD0650-EFC6-4A5B-BD3A-ADB80C323842}"/>
              </a:ext>
            </a:extLst>
          </p:cNvPr>
          <p:cNvSpPr>
            <a:spLocks noGrp="1" noChangeArrowheads="1"/>
          </p:cNvSpPr>
          <p:nvPr>
            <p:ph type="body" idx="1"/>
          </p:nvPr>
        </p:nvSpPr>
        <p:spPr>
          <a:xfrm>
            <a:off x="685800" y="914400"/>
            <a:ext cx="7772400" cy="5181600"/>
          </a:xfrm>
        </p:spPr>
        <p:txBody>
          <a:bodyPr/>
          <a:lstStyle/>
          <a:p>
            <a:pPr>
              <a:lnSpc>
                <a:spcPct val="90000"/>
              </a:lnSpc>
              <a:buFontTx/>
              <a:buNone/>
              <a:defRPr/>
            </a:pPr>
            <a:r>
              <a:rPr lang="en-US" altLang="en-US" sz="2400">
                <a:latin typeface="Times New Roman" charset="0"/>
              </a:rPr>
              <a:t>/* server indicates it’s ready, max. listen queue is 5 */</a:t>
            </a:r>
          </a:p>
          <a:p>
            <a:pPr>
              <a:lnSpc>
                <a:spcPct val="90000"/>
              </a:lnSpc>
              <a:buFontTx/>
              <a:buNone/>
              <a:defRPr/>
            </a:pPr>
            <a:r>
              <a:rPr lang="en-US" altLang="en-US" sz="2400">
                <a:latin typeface="Times New Roman" charset="0"/>
              </a:rPr>
              <a:t>if (listen(s, 5)) { </a:t>
            </a:r>
          </a:p>
          <a:p>
            <a:pPr>
              <a:lnSpc>
                <a:spcPct val="90000"/>
              </a:lnSpc>
              <a:buFontTx/>
              <a:buNone/>
              <a:defRPr/>
            </a:pPr>
            <a:r>
              <a:rPr lang="en-US" altLang="en-US" sz="2400">
                <a:latin typeface="Times New Roman" charset="0"/>
              </a:rPr>
              <a:t>    printf (”listen”); /* listen error*/</a:t>
            </a:r>
          </a:p>
          <a:p>
            <a:pPr>
              <a:lnSpc>
                <a:spcPct val="90000"/>
              </a:lnSpc>
              <a:buFontTx/>
              <a:buNone/>
              <a:defRPr/>
            </a:pPr>
            <a:r>
              <a:rPr lang="en-US" altLang="en-US" sz="2400">
                <a:latin typeface="Times New Roman" charset="0"/>
              </a:rPr>
              <a:t>   return -1;</a:t>
            </a:r>
          </a:p>
          <a:p>
            <a:pPr>
              <a:lnSpc>
                <a:spcPct val="90000"/>
              </a:lnSpc>
              <a:buFontTx/>
              <a:buNone/>
              <a:defRPr/>
            </a:pPr>
            <a:r>
              <a:rPr lang="en-US" altLang="en-US" sz="2400">
                <a:latin typeface="Times New Roman" charset="0"/>
              </a:rPr>
              <a:t>}</a:t>
            </a:r>
          </a:p>
          <a:p>
            <a:pPr>
              <a:lnSpc>
                <a:spcPct val="90000"/>
              </a:lnSpc>
              <a:buFontTx/>
              <a:buNone/>
              <a:defRPr/>
            </a:pPr>
            <a:r>
              <a:rPr lang="en-US" altLang="en-US" sz="2400">
                <a:latin typeface="Times New Roman" charset="0"/>
              </a:rPr>
              <a:t>sinlen = sizeof(sin);</a:t>
            </a:r>
          </a:p>
          <a:p>
            <a:pPr>
              <a:lnSpc>
                <a:spcPct val="90000"/>
              </a:lnSpc>
              <a:buFontTx/>
              <a:buNone/>
              <a:defRPr/>
            </a:pPr>
            <a:r>
              <a:rPr lang="en-US" altLang="en-US" sz="2400">
                <a:latin typeface="Times New Roman" charset="0"/>
              </a:rPr>
              <a:t>while (1) {</a:t>
            </a:r>
          </a:p>
          <a:p>
            <a:pPr>
              <a:lnSpc>
                <a:spcPct val="90000"/>
              </a:lnSpc>
              <a:buFontTx/>
              <a:buNone/>
              <a:defRPr/>
            </a:pPr>
            <a:r>
              <a:rPr lang="en-US" altLang="en-US" sz="2400">
                <a:latin typeface="Times New Roman" charset="0"/>
              </a:rPr>
              <a:t>	/* accepting new connection request from client,</a:t>
            </a:r>
          </a:p>
          <a:p>
            <a:pPr>
              <a:lnSpc>
                <a:spcPct val="90000"/>
              </a:lnSpc>
              <a:buFontTx/>
              <a:buNone/>
              <a:defRPr/>
            </a:pPr>
            <a:r>
              <a:rPr lang="en-US" altLang="en-US" sz="2400">
                <a:latin typeface="Times New Roman" charset="0"/>
              </a:rPr>
              <a:t>  	socket id for the new connection is returned in t */</a:t>
            </a:r>
          </a:p>
          <a:p>
            <a:pPr>
              <a:lnSpc>
                <a:spcPct val="90000"/>
              </a:lnSpc>
              <a:buFontTx/>
              <a:buNone/>
              <a:defRPr/>
            </a:pPr>
            <a:r>
              <a:rPr lang="en-US" altLang="en-US" sz="2400">
                <a:latin typeface="Times New Roman" charset="0"/>
              </a:rPr>
              <a:t>	</a:t>
            </a:r>
            <a:r>
              <a:rPr lang="en-US" altLang="en-US" sz="2000">
                <a:latin typeface="Times New Roman" charset="0"/>
              </a:rPr>
              <a:t>if ( (t = accept(s, (struct sockaddr *) &amp;sin, &amp;sinlen) ) &lt; 0 ){</a:t>
            </a:r>
          </a:p>
          <a:p>
            <a:pPr>
              <a:lnSpc>
                <a:spcPct val="90000"/>
              </a:lnSpc>
              <a:buFontTx/>
              <a:buNone/>
              <a:defRPr/>
            </a:pPr>
            <a:r>
              <a:rPr lang="en-US" altLang="en-US" sz="2400">
                <a:latin typeface="Times New Roman" charset="0"/>
              </a:rPr>
              <a:t>  		perror(”accept ”);  /* accpet error */</a:t>
            </a:r>
          </a:p>
          <a:p>
            <a:pPr>
              <a:lnSpc>
                <a:spcPct val="90000"/>
              </a:lnSpc>
              <a:buFontTx/>
              <a:buNone/>
              <a:defRPr/>
            </a:pPr>
            <a:r>
              <a:rPr lang="en-US" altLang="en-US" sz="2400">
                <a:latin typeface="Times New Roman" charset="0"/>
              </a:rPr>
              <a:t>  		return -1;</a:t>
            </a:r>
          </a:p>
          <a:p>
            <a:pPr>
              <a:lnSpc>
                <a:spcPct val="90000"/>
              </a:lnSpc>
              <a:buFontTx/>
              <a:buNone/>
              <a:defRPr/>
            </a:pPr>
            <a:r>
              <a:rPr lang="en-US" altLang="en-US" sz="2400">
                <a:latin typeface="Times New Roman" charset="0"/>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9FE7CE1-30AA-4908-A341-DDF5F5D10BB7}"/>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990B4D91-BA9D-4BE0-BCB0-39912BBC54B8}"/>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DA342572-D960-4882-A110-3B775120AFA8}" type="slidenum">
              <a:rPr lang="en-US" altLang="en-US"/>
              <a:pPr>
                <a:defRPr/>
              </a:pPr>
              <a:t>58</a:t>
            </a:fld>
            <a:endParaRPr lang="en-US" altLang="en-US"/>
          </a:p>
        </p:txBody>
      </p:sp>
      <p:sp>
        <p:nvSpPr>
          <p:cNvPr id="36866" name="Rectangle 2">
            <a:extLst>
              <a:ext uri="{FF2B5EF4-FFF2-40B4-BE49-F238E27FC236}">
                <a16:creationId xmlns:a16="http://schemas.microsoft.com/office/drawing/2014/main" id="{79404050-A67D-4B55-B354-F81A29B21424}"/>
              </a:ext>
            </a:extLst>
          </p:cNvPr>
          <p:cNvSpPr>
            <a:spLocks noGrp="1" noChangeArrowheads="1"/>
          </p:cNvSpPr>
          <p:nvPr>
            <p:ph type="title"/>
          </p:nvPr>
        </p:nvSpPr>
        <p:spPr>
          <a:xfrm>
            <a:off x="762000" y="228600"/>
            <a:ext cx="7772400" cy="685800"/>
          </a:xfrm>
        </p:spPr>
        <p:txBody>
          <a:bodyPr/>
          <a:lstStyle/>
          <a:p>
            <a:pPr>
              <a:defRPr/>
            </a:pPr>
            <a:r>
              <a:rPr lang="en-US" altLang="en-US" sz="2800" dirty="0"/>
              <a:t>Example of Stream Server: echo (cont’d)</a:t>
            </a:r>
            <a:r>
              <a:rPr lang="en-US" altLang="en-US" dirty="0"/>
              <a:t> </a:t>
            </a:r>
          </a:p>
        </p:txBody>
      </p:sp>
      <p:sp>
        <p:nvSpPr>
          <p:cNvPr id="36867" name="Rectangle 3">
            <a:extLst>
              <a:ext uri="{FF2B5EF4-FFF2-40B4-BE49-F238E27FC236}">
                <a16:creationId xmlns:a16="http://schemas.microsoft.com/office/drawing/2014/main" id="{7ED016D5-B51E-4327-A952-0D74BD70E2DC}"/>
              </a:ext>
            </a:extLst>
          </p:cNvPr>
          <p:cNvSpPr>
            <a:spLocks noGrp="1" noChangeArrowheads="1"/>
          </p:cNvSpPr>
          <p:nvPr>
            <p:ph type="body" idx="1"/>
          </p:nvPr>
        </p:nvSpPr>
        <p:spPr>
          <a:xfrm>
            <a:off x="685800" y="990600"/>
            <a:ext cx="7772400" cy="5181600"/>
          </a:xfrm>
        </p:spPr>
        <p:txBody>
          <a:bodyPr/>
          <a:lstStyle/>
          <a:p>
            <a:pPr>
              <a:lnSpc>
                <a:spcPct val="90000"/>
              </a:lnSpc>
              <a:buFontTx/>
              <a:buNone/>
              <a:defRPr/>
            </a:pPr>
            <a:r>
              <a:rPr lang="en-US" altLang="en-US" sz="2000">
                <a:latin typeface="Times New Roman" charset="0"/>
              </a:rPr>
              <a:t>	printf( ”From %s:%d.\n”,</a:t>
            </a:r>
          </a:p>
          <a:p>
            <a:pPr>
              <a:lnSpc>
                <a:spcPct val="90000"/>
              </a:lnSpc>
              <a:buFontTx/>
              <a:buNone/>
              <a:defRPr/>
            </a:pPr>
            <a:r>
              <a:rPr lang="en-US" altLang="en-US" sz="2000">
                <a:latin typeface="Times New Roman" charset="0"/>
              </a:rPr>
              <a:t>           	inet_ntoa(sin.sin_addr), ntohs(sin.sin_port) );</a:t>
            </a:r>
          </a:p>
          <a:p>
            <a:pPr>
              <a:lnSpc>
                <a:spcPct val="90000"/>
              </a:lnSpc>
              <a:buFontTx/>
              <a:buNone/>
              <a:defRPr/>
            </a:pPr>
            <a:r>
              <a:rPr lang="en-US" altLang="en-US" sz="2000">
                <a:latin typeface="Times New Roman" charset="0"/>
              </a:rPr>
              <a:t>	if ( read(t, msg, sizeof(msg) ) &lt;0) {  /* read message from client */</a:t>
            </a:r>
          </a:p>
          <a:p>
            <a:pPr>
              <a:lnSpc>
                <a:spcPct val="90000"/>
              </a:lnSpc>
              <a:buFontTx/>
              <a:buNone/>
              <a:defRPr/>
            </a:pPr>
            <a:r>
              <a:rPr lang="en-US" altLang="en-US" sz="2000">
                <a:latin typeface="Times New Roman" charset="0"/>
              </a:rPr>
              <a:t>     		perror(”read”);         /*  read error */</a:t>
            </a:r>
          </a:p>
          <a:p>
            <a:pPr>
              <a:lnSpc>
                <a:spcPct val="90000"/>
              </a:lnSpc>
              <a:buFontTx/>
              <a:buNone/>
              <a:defRPr/>
            </a:pPr>
            <a:r>
              <a:rPr lang="en-US" altLang="en-US" sz="2000">
                <a:latin typeface="Times New Roman" charset="0"/>
              </a:rPr>
              <a:t>     		return -1;</a:t>
            </a:r>
          </a:p>
          <a:p>
            <a:pPr>
              <a:lnSpc>
                <a:spcPct val="90000"/>
              </a:lnSpc>
              <a:buFontTx/>
              <a:buNone/>
              <a:defRPr/>
            </a:pPr>
            <a:r>
              <a:rPr lang="en-US" altLang="en-US" sz="2000">
                <a:latin typeface="Times New Roman" charset="0"/>
              </a:rPr>
              <a:t>	}</a:t>
            </a:r>
          </a:p>
          <a:p>
            <a:pPr>
              <a:lnSpc>
                <a:spcPct val="90000"/>
              </a:lnSpc>
              <a:buFontTx/>
              <a:buNone/>
              <a:defRPr/>
            </a:pPr>
            <a:r>
              <a:rPr lang="en-US" altLang="en-US" sz="2000">
                <a:latin typeface="Times New Roman" charset="0"/>
              </a:rPr>
              <a:t>	if ( write(t, msg, strlen(msg) ) &lt; 0 ) {  /* echo message back */</a:t>
            </a:r>
          </a:p>
          <a:p>
            <a:pPr>
              <a:lnSpc>
                <a:spcPct val="90000"/>
              </a:lnSpc>
              <a:buFontTx/>
              <a:buNone/>
              <a:defRPr/>
            </a:pPr>
            <a:r>
              <a:rPr lang="en-US" altLang="en-US" sz="2000">
                <a:latin typeface="Times New Roman" charset="0"/>
              </a:rPr>
              <a:t>       	perror(”write”);    return -1; /*  write error */</a:t>
            </a:r>
          </a:p>
          <a:p>
            <a:pPr>
              <a:lnSpc>
                <a:spcPct val="90000"/>
              </a:lnSpc>
              <a:buFontTx/>
              <a:buNone/>
              <a:defRPr/>
            </a:pPr>
            <a:r>
              <a:rPr lang="en-US" altLang="en-US" sz="2000">
                <a:latin typeface="Times New Roman" charset="0"/>
              </a:rPr>
              <a:t>	}</a:t>
            </a:r>
          </a:p>
          <a:p>
            <a:pPr>
              <a:lnSpc>
                <a:spcPct val="90000"/>
              </a:lnSpc>
              <a:buFontTx/>
              <a:buNone/>
              <a:defRPr/>
            </a:pPr>
            <a:r>
              <a:rPr lang="en-US" altLang="en-US" sz="2000">
                <a:latin typeface="Times New Roman" charset="0"/>
              </a:rPr>
              <a:t>	/* close connection, clean up sockets */</a:t>
            </a:r>
          </a:p>
          <a:p>
            <a:pPr>
              <a:lnSpc>
                <a:spcPct val="90000"/>
              </a:lnSpc>
              <a:buFontTx/>
              <a:buNone/>
              <a:defRPr/>
            </a:pPr>
            <a:r>
              <a:rPr lang="en-US" altLang="en-US" sz="2000">
                <a:latin typeface="Times New Roman" charset="0"/>
              </a:rPr>
              <a:t>	if (close(t) &lt; 0) { perror(”close”); return -1;} </a:t>
            </a:r>
          </a:p>
          <a:p>
            <a:pPr>
              <a:lnSpc>
                <a:spcPct val="90000"/>
              </a:lnSpc>
              <a:buFontTx/>
              <a:buNone/>
              <a:defRPr/>
            </a:pPr>
            <a:r>
              <a:rPr lang="en-US" altLang="en-US" sz="2000">
                <a:latin typeface="Times New Roman" charset="0"/>
              </a:rPr>
              <a:t>} // not reach below</a:t>
            </a:r>
          </a:p>
          <a:p>
            <a:pPr>
              <a:lnSpc>
                <a:spcPct val="90000"/>
              </a:lnSpc>
              <a:buFontTx/>
              <a:buNone/>
              <a:defRPr/>
            </a:pPr>
            <a:r>
              <a:rPr lang="en-US" altLang="en-US" sz="2000">
                <a:latin typeface="Times New Roman" charset="0"/>
              </a:rPr>
              <a:t>if (close(s) &lt; 0) { perror(”close”); return -1;}</a:t>
            </a:r>
          </a:p>
          <a:p>
            <a:pPr>
              <a:lnSpc>
                <a:spcPct val="90000"/>
              </a:lnSpc>
              <a:buFontTx/>
              <a:buNone/>
              <a:defRPr/>
            </a:pPr>
            <a:r>
              <a:rPr lang="en-US" altLang="en-US" sz="2000">
                <a:latin typeface="Times New Roman" charset="0"/>
              </a:rPr>
              <a:t>return 0;</a:t>
            </a:r>
          </a:p>
          <a:p>
            <a:pPr>
              <a:lnSpc>
                <a:spcPct val="90000"/>
              </a:lnSpc>
              <a:buFontTx/>
              <a:buNone/>
              <a:defRPr/>
            </a:pPr>
            <a:r>
              <a:rPr lang="en-US" altLang="en-US" sz="2000">
                <a:latin typeface="Times New Roman"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2F5143-61E4-40B6-B80A-78E081F6F1BB}"/>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756B8994-7EAD-4CA7-B913-FF6ADAC2AAFD}"/>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788B70D1-0447-406A-8DDF-F029E199AAC2}" type="slidenum">
              <a:rPr lang="en-US" altLang="en-US"/>
              <a:pPr>
                <a:defRPr/>
              </a:pPr>
              <a:t>59</a:t>
            </a:fld>
            <a:endParaRPr lang="en-US" altLang="en-US"/>
          </a:p>
        </p:txBody>
      </p:sp>
      <p:sp>
        <p:nvSpPr>
          <p:cNvPr id="37890" name="Rectangle 2">
            <a:extLst>
              <a:ext uri="{FF2B5EF4-FFF2-40B4-BE49-F238E27FC236}">
                <a16:creationId xmlns:a16="http://schemas.microsoft.com/office/drawing/2014/main" id="{D45AF9CD-F5F6-4E55-AC4C-92624F2B204D}"/>
              </a:ext>
            </a:extLst>
          </p:cNvPr>
          <p:cNvSpPr>
            <a:spLocks noGrp="1" noChangeArrowheads="1"/>
          </p:cNvSpPr>
          <p:nvPr>
            <p:ph type="title"/>
          </p:nvPr>
        </p:nvSpPr>
        <p:spPr>
          <a:xfrm>
            <a:off x="685800" y="228600"/>
            <a:ext cx="7772400" cy="762000"/>
          </a:xfrm>
        </p:spPr>
        <p:txBody>
          <a:bodyPr/>
          <a:lstStyle/>
          <a:p>
            <a:pPr>
              <a:defRPr/>
            </a:pPr>
            <a:r>
              <a:rPr lang="en-US" altLang="en-US" dirty="0"/>
              <a:t>Example of Stream Client: echo  </a:t>
            </a:r>
          </a:p>
        </p:txBody>
      </p:sp>
      <p:sp>
        <p:nvSpPr>
          <p:cNvPr id="37891" name="Rectangle 3">
            <a:extLst>
              <a:ext uri="{FF2B5EF4-FFF2-40B4-BE49-F238E27FC236}">
                <a16:creationId xmlns:a16="http://schemas.microsoft.com/office/drawing/2014/main" id="{6ECD8DB1-F6E8-4464-8FFA-23D5A3F70085}"/>
              </a:ext>
            </a:extLst>
          </p:cNvPr>
          <p:cNvSpPr>
            <a:spLocks noGrp="1" noChangeArrowheads="1"/>
          </p:cNvSpPr>
          <p:nvPr>
            <p:ph type="body" idx="1"/>
          </p:nvPr>
        </p:nvSpPr>
        <p:spPr>
          <a:xfrm>
            <a:off x="685800" y="990600"/>
            <a:ext cx="7772400" cy="5181600"/>
          </a:xfrm>
        </p:spPr>
        <p:txBody>
          <a:bodyPr/>
          <a:lstStyle/>
          <a:p>
            <a:pPr>
              <a:lnSpc>
                <a:spcPct val="90000"/>
              </a:lnSpc>
              <a:buFontTx/>
              <a:buNone/>
              <a:defRPr/>
            </a:pPr>
            <a:r>
              <a:rPr lang="en-US" altLang="en-US" sz="2000">
                <a:latin typeface="Times New Roman" charset="0"/>
              </a:rPr>
              <a:t>/* stream client: send a message to server */</a:t>
            </a:r>
          </a:p>
          <a:p>
            <a:pPr>
              <a:lnSpc>
                <a:spcPct val="90000"/>
              </a:lnSpc>
              <a:buFontTx/>
              <a:buNone/>
              <a:defRPr/>
            </a:pPr>
            <a:r>
              <a:rPr lang="en-US" altLang="en-US" sz="2000">
                <a:latin typeface="Times New Roman" charset="0"/>
              </a:rPr>
              <a:t>#include &lt;sys/types.h&gt;</a:t>
            </a:r>
          </a:p>
          <a:p>
            <a:pPr>
              <a:lnSpc>
                <a:spcPct val="90000"/>
              </a:lnSpc>
              <a:buFontTx/>
              <a:buNone/>
              <a:defRPr/>
            </a:pPr>
            <a:r>
              <a:rPr lang="en-US" altLang="en-US" sz="2000">
                <a:latin typeface="Times New Roman" charset="0"/>
              </a:rPr>
              <a:t>#include &lt;sys/socket.h&gt;</a:t>
            </a:r>
          </a:p>
          <a:p>
            <a:pPr>
              <a:lnSpc>
                <a:spcPct val="90000"/>
              </a:lnSpc>
              <a:buFontTx/>
              <a:buNone/>
              <a:defRPr/>
            </a:pPr>
            <a:r>
              <a:rPr lang="en-US" altLang="en-US" sz="2000">
                <a:latin typeface="Times New Roman" charset="0"/>
              </a:rPr>
              <a:t>#include &lt;netinet/in.h&gt;</a:t>
            </a:r>
          </a:p>
          <a:p>
            <a:pPr>
              <a:lnSpc>
                <a:spcPct val="90000"/>
              </a:lnSpc>
              <a:buFontTx/>
              <a:buNone/>
              <a:defRPr/>
            </a:pPr>
            <a:r>
              <a:rPr lang="en-US" altLang="en-US" sz="2000">
                <a:latin typeface="Times New Roman" charset="0"/>
              </a:rPr>
              <a:t>#include &lt;arpa/inet.h&gt;</a:t>
            </a:r>
          </a:p>
          <a:p>
            <a:pPr>
              <a:lnSpc>
                <a:spcPct val="90000"/>
              </a:lnSpc>
              <a:buFontTx/>
              <a:buNone/>
              <a:defRPr/>
            </a:pPr>
            <a:r>
              <a:rPr lang="en-US" altLang="en-US" sz="2000">
                <a:latin typeface="Times New Roman" charset="0"/>
              </a:rPr>
              <a:t>#include &lt;string.h&gt;</a:t>
            </a:r>
          </a:p>
          <a:p>
            <a:pPr>
              <a:lnSpc>
                <a:spcPct val="90000"/>
              </a:lnSpc>
              <a:buFontTx/>
              <a:buNone/>
              <a:defRPr/>
            </a:pPr>
            <a:r>
              <a:rPr lang="en-US" altLang="en-US" sz="2000">
                <a:latin typeface="Times New Roman" charset="0"/>
              </a:rPr>
              <a:t>#include &lt;unistd.h&gt;</a:t>
            </a:r>
          </a:p>
          <a:p>
            <a:pPr>
              <a:lnSpc>
                <a:spcPct val="90000"/>
              </a:lnSpc>
              <a:buFontTx/>
              <a:buNone/>
              <a:defRPr/>
            </a:pPr>
            <a:r>
              <a:rPr lang="en-US" altLang="en-US" sz="2000">
                <a:latin typeface="Times New Roman" charset="0"/>
              </a:rPr>
              <a:t>#include &lt;stdlib.h&gt;</a:t>
            </a:r>
          </a:p>
          <a:p>
            <a:pPr>
              <a:lnSpc>
                <a:spcPct val="90000"/>
              </a:lnSpc>
              <a:buFontTx/>
              <a:buNone/>
              <a:defRPr/>
            </a:pPr>
            <a:r>
              <a:rPr lang="en-US" altLang="en-US" sz="2000">
                <a:latin typeface="Times New Roman" charset="0"/>
              </a:rPr>
              <a:t>#inlcude &lt;stdio.h&gt;</a:t>
            </a:r>
          </a:p>
          <a:p>
            <a:pPr>
              <a:lnSpc>
                <a:spcPct val="90000"/>
              </a:lnSpc>
              <a:buFontTx/>
              <a:buNone/>
              <a:defRPr/>
            </a:pPr>
            <a:r>
              <a:rPr lang="en-US" altLang="en-US" sz="2000">
                <a:latin typeface="Times New Roman" charset="0"/>
              </a:rPr>
              <a:t>#include &lt;netdb.h&gt;</a:t>
            </a:r>
          </a:p>
          <a:p>
            <a:pPr>
              <a:lnSpc>
                <a:spcPct val="90000"/>
              </a:lnSpc>
              <a:buFontTx/>
              <a:buNone/>
              <a:defRPr/>
            </a:pPr>
            <a:r>
              <a:rPr lang="en-US" altLang="en-US" sz="2000">
                <a:latin typeface="Times New Roman" charset="0"/>
              </a:rPr>
              <a:t>int main (int argc, char *argv[] )</a:t>
            </a:r>
          </a:p>
          <a:p>
            <a:pPr>
              <a:lnSpc>
                <a:spcPct val="90000"/>
              </a:lnSpc>
              <a:buFontTx/>
              <a:buNone/>
              <a:defRPr/>
            </a:pPr>
            <a:r>
              <a:rPr lang="en-US" altLang="en-US" sz="2000">
                <a:latin typeface="Times New Roman" charset="0"/>
              </a:rPr>
              <a:t>{</a:t>
            </a:r>
          </a:p>
          <a:p>
            <a:pPr>
              <a:lnSpc>
                <a:spcPct val="90000"/>
              </a:lnSpc>
              <a:buFontTx/>
              <a:buNone/>
              <a:defRPr/>
            </a:pPr>
            <a:r>
              <a:rPr lang="en-US" altLang="en-US" sz="2000">
                <a:latin typeface="Times New Roman" charset="0"/>
              </a:rPr>
              <a:t>  int s, n;</a:t>
            </a:r>
          </a:p>
          <a:p>
            <a:pPr>
              <a:lnSpc>
                <a:spcPct val="90000"/>
              </a:lnSpc>
              <a:buFontTx/>
              <a:buNone/>
              <a:defRPr/>
            </a:pPr>
            <a:r>
              <a:rPr lang="en-US" altLang="en-US" sz="2000">
                <a:latin typeface="Times New Roman" charset="0"/>
              </a:rPr>
              <a:t>  struct sockaddr_in sin; struct hostent *hptr;</a:t>
            </a:r>
          </a:p>
          <a:p>
            <a:pPr>
              <a:lnSpc>
                <a:spcPct val="90000"/>
              </a:lnSpc>
              <a:buFontTx/>
              <a:buNone/>
              <a:defRPr/>
            </a:pPr>
            <a:r>
              <a:rPr lang="en-US" altLang="en-US" sz="2000">
                <a:latin typeface="Times New Roman" charset="0"/>
              </a:rPr>
              <a:t>  char msg[80] = ”Hello World!”;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C363-10C4-4402-8901-C608E67AE84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9CB3CD0-A8AF-4FC0-B463-2D18FFFD5560}"/>
              </a:ext>
            </a:extLst>
          </p:cNvPr>
          <p:cNvSpPr>
            <a:spLocks noGrp="1"/>
          </p:cNvSpPr>
          <p:nvPr>
            <p:ph idx="1"/>
          </p:nvPr>
        </p:nvSpPr>
        <p:spPr/>
        <p:txBody>
          <a:bodyPr/>
          <a:lstStyle/>
          <a:p>
            <a:pPr marL="0" indent="0" algn="ctr">
              <a:buNone/>
            </a:pPr>
            <a:r>
              <a:rPr lang="en-US" dirty="0"/>
              <a:t>IP Addresses</a:t>
            </a:r>
          </a:p>
          <a:p>
            <a:r>
              <a:rPr lang="en-US" dirty="0"/>
              <a:t>IP addresses are assigned to </a:t>
            </a:r>
            <a:r>
              <a:rPr lang="en-US" i="1" dirty="0"/>
              <a:t>interfaces</a:t>
            </a:r>
          </a:p>
          <a:p>
            <a:pPr lvl="1"/>
            <a:r>
              <a:rPr lang="en-US" i="1" dirty="0"/>
              <a:t>Not</a:t>
            </a:r>
            <a:r>
              <a:rPr lang="en-US" dirty="0"/>
              <a:t> </a:t>
            </a:r>
            <a:r>
              <a:rPr lang="en-US" i="1" dirty="0"/>
              <a:t>hosts</a:t>
            </a:r>
          </a:p>
          <a:p>
            <a:r>
              <a:rPr lang="en-US" dirty="0"/>
              <a:t>IP protocol uses IP addresses</a:t>
            </a:r>
          </a:p>
          <a:p>
            <a:pPr lvl="1"/>
            <a:r>
              <a:rPr lang="en-US" dirty="0"/>
              <a:t>Not domain names</a:t>
            </a:r>
          </a:p>
          <a:p>
            <a:r>
              <a:rPr lang="en-US" dirty="0"/>
              <a:t>Socket API uses IP addresses</a:t>
            </a:r>
          </a:p>
          <a:p>
            <a:pPr lvl="1"/>
            <a:r>
              <a:rPr lang="en-US" i="1" dirty="0"/>
              <a:t>Application</a:t>
            </a:r>
            <a:r>
              <a:rPr lang="en-US" dirty="0"/>
              <a:t> must translate domain name =&gt; IP address</a:t>
            </a:r>
          </a:p>
          <a:p>
            <a:pPr lvl="1"/>
            <a:r>
              <a:rPr lang="en-US" dirty="0"/>
              <a:t>Such as, </a:t>
            </a:r>
            <a:r>
              <a:rPr lang="en-US" dirty="0" err="1"/>
              <a:t>gethostbyname</a:t>
            </a:r>
            <a:r>
              <a:rPr lang="en-US" dirty="0"/>
              <a:t>()</a:t>
            </a:r>
          </a:p>
        </p:txBody>
      </p:sp>
      <p:sp>
        <p:nvSpPr>
          <p:cNvPr id="4" name="Slide Number Placeholder 3">
            <a:extLst>
              <a:ext uri="{FF2B5EF4-FFF2-40B4-BE49-F238E27FC236}">
                <a16:creationId xmlns:a16="http://schemas.microsoft.com/office/drawing/2014/main" id="{7891BA2A-DE88-4CE6-ABCA-8D0184AFE21A}"/>
              </a:ext>
            </a:extLst>
          </p:cNvPr>
          <p:cNvSpPr>
            <a:spLocks noGrp="1"/>
          </p:cNvSpPr>
          <p:nvPr>
            <p:ph type="sldNum" sz="quarter" idx="11"/>
          </p:nvPr>
        </p:nvSpPr>
        <p:spPr/>
        <p:txBody>
          <a:bodyPr/>
          <a:lstStyle/>
          <a:p>
            <a:pPr>
              <a:defRPr/>
            </a:pPr>
            <a:fld id="{9E4BA2D5-3EC9-4589-BEFD-9D6ECD7D4D74}" type="slidenum">
              <a:rPr lang="en-US" altLang="en-US" smtClean="0"/>
              <a:pPr>
                <a:defRPr/>
              </a:pPr>
              <a:t>6</a:t>
            </a:fld>
            <a:endParaRPr lang="en-US" altLang="en-US"/>
          </a:p>
        </p:txBody>
      </p:sp>
      <p:sp>
        <p:nvSpPr>
          <p:cNvPr id="5" name="Footer Placeholder 4">
            <a:extLst>
              <a:ext uri="{FF2B5EF4-FFF2-40B4-BE49-F238E27FC236}">
                <a16:creationId xmlns:a16="http://schemas.microsoft.com/office/drawing/2014/main" id="{3F2A3922-5699-4E18-9D5C-70F55646669D}"/>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2292419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762AD86-F2A4-4163-A69D-274E13A67D2E}"/>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3D4D1DE5-A4A7-40B0-B4B3-4DFDDF6681AD}"/>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38B97E24-16BB-44AE-828F-D2E1733B1B2F}" type="slidenum">
              <a:rPr lang="en-US" altLang="en-US"/>
              <a:pPr>
                <a:defRPr/>
              </a:pPr>
              <a:t>60</a:t>
            </a:fld>
            <a:endParaRPr lang="en-US" altLang="en-US"/>
          </a:p>
        </p:txBody>
      </p:sp>
      <p:sp>
        <p:nvSpPr>
          <p:cNvPr id="38914" name="Rectangle 2">
            <a:extLst>
              <a:ext uri="{FF2B5EF4-FFF2-40B4-BE49-F238E27FC236}">
                <a16:creationId xmlns:a16="http://schemas.microsoft.com/office/drawing/2014/main" id="{584A14E8-BEF7-4D28-9C1E-100F2C8BAAA4}"/>
              </a:ext>
            </a:extLst>
          </p:cNvPr>
          <p:cNvSpPr>
            <a:spLocks noGrp="1" noChangeArrowheads="1"/>
          </p:cNvSpPr>
          <p:nvPr>
            <p:ph type="title"/>
          </p:nvPr>
        </p:nvSpPr>
        <p:spPr>
          <a:xfrm>
            <a:off x="762000" y="0"/>
            <a:ext cx="7772400" cy="685800"/>
          </a:xfrm>
        </p:spPr>
        <p:txBody>
          <a:bodyPr/>
          <a:lstStyle/>
          <a:p>
            <a:pPr>
              <a:defRPr/>
            </a:pPr>
            <a:r>
              <a:rPr lang="en-US" altLang="en-US" sz="3200" dirty="0"/>
              <a:t>Example of Stream Client: echo (cont’d)</a:t>
            </a:r>
            <a:r>
              <a:rPr lang="en-US" altLang="en-US" dirty="0"/>
              <a:t> </a:t>
            </a:r>
          </a:p>
        </p:txBody>
      </p:sp>
      <p:sp>
        <p:nvSpPr>
          <p:cNvPr id="38915" name="Rectangle 3">
            <a:extLst>
              <a:ext uri="{FF2B5EF4-FFF2-40B4-BE49-F238E27FC236}">
                <a16:creationId xmlns:a16="http://schemas.microsoft.com/office/drawing/2014/main" id="{63B2E97C-605B-461E-BFF3-DA18571102C2}"/>
              </a:ext>
            </a:extLst>
          </p:cNvPr>
          <p:cNvSpPr>
            <a:spLocks noGrp="1" noChangeArrowheads="1"/>
          </p:cNvSpPr>
          <p:nvPr>
            <p:ph type="body" idx="1"/>
          </p:nvPr>
        </p:nvSpPr>
        <p:spPr>
          <a:xfrm>
            <a:off x="457200" y="838200"/>
            <a:ext cx="7772400" cy="3962400"/>
          </a:xfrm>
        </p:spPr>
        <p:txBody>
          <a:bodyPr/>
          <a:lstStyle/>
          <a:p>
            <a:pPr>
              <a:lnSpc>
                <a:spcPct val="90000"/>
              </a:lnSpc>
              <a:buFontTx/>
              <a:buNone/>
              <a:defRPr/>
            </a:pPr>
            <a:r>
              <a:rPr lang="en-US" altLang="en-US" sz="2000">
                <a:latin typeface="Times New Roman" charset="0"/>
              </a:rPr>
              <a:t>if ( argc &lt; 3 ) {</a:t>
            </a:r>
          </a:p>
          <a:p>
            <a:pPr>
              <a:lnSpc>
                <a:spcPct val="90000"/>
              </a:lnSpc>
              <a:buFontTx/>
              <a:buNone/>
              <a:defRPr/>
            </a:pPr>
            <a:r>
              <a:rPr lang="en-US" altLang="en-US" sz="2000">
                <a:latin typeface="Times New Roman" charset="0"/>
              </a:rPr>
              <a:t>      printf ( ”%s host port\n”, argv[0] );   /* input error: need host &amp; port */</a:t>
            </a:r>
          </a:p>
          <a:p>
            <a:pPr>
              <a:lnSpc>
                <a:spcPct val="90000"/>
              </a:lnSpc>
              <a:buFontTx/>
              <a:buNone/>
              <a:defRPr/>
            </a:pPr>
            <a:r>
              <a:rPr lang="en-US" altLang="en-US" sz="2000">
                <a:latin typeface="Times New Roman" charset="0"/>
              </a:rPr>
              <a:t>      return -1;</a:t>
            </a:r>
          </a:p>
          <a:p>
            <a:pPr>
              <a:lnSpc>
                <a:spcPct val="90000"/>
              </a:lnSpc>
              <a:buFontTx/>
              <a:buNone/>
              <a:defRPr/>
            </a:pPr>
            <a:r>
              <a:rPr lang="en-US" altLang="en-US" sz="2000">
                <a:latin typeface="Times New Roman" charset="0"/>
              </a:rPr>
              <a:t>}</a:t>
            </a:r>
          </a:p>
          <a:p>
            <a:pPr>
              <a:lnSpc>
                <a:spcPct val="90000"/>
              </a:lnSpc>
              <a:buFontTx/>
              <a:buNone/>
              <a:defRPr/>
            </a:pPr>
            <a:r>
              <a:rPr lang="en-US" altLang="en-US" sz="2000">
                <a:latin typeface="Times New Roman" charset="0"/>
              </a:rPr>
              <a:t>if ( (s = socket(PF_INET, SOCK_STREAM, 0 ) ) &lt; 0) { /* create socket*/</a:t>
            </a:r>
          </a:p>
          <a:p>
            <a:pPr>
              <a:lnSpc>
                <a:spcPct val="90000"/>
              </a:lnSpc>
              <a:buFontTx/>
              <a:buNone/>
              <a:defRPr/>
            </a:pPr>
            <a:r>
              <a:rPr lang="en-US" altLang="en-US" sz="2000">
                <a:latin typeface="Times New Roman" charset="0"/>
              </a:rPr>
              <a:t>  perror(”socket”);  /* socket error */</a:t>
            </a:r>
          </a:p>
          <a:p>
            <a:pPr>
              <a:lnSpc>
                <a:spcPct val="90000"/>
              </a:lnSpc>
              <a:buFontTx/>
              <a:buNone/>
              <a:defRPr/>
            </a:pPr>
            <a:r>
              <a:rPr lang="en-US" altLang="en-US" sz="2000">
                <a:latin typeface="Times New Roman" charset="0"/>
              </a:rPr>
              <a:t>  return -1;</a:t>
            </a:r>
          </a:p>
          <a:p>
            <a:pPr>
              <a:lnSpc>
                <a:spcPct val="90000"/>
              </a:lnSpc>
              <a:buFontTx/>
              <a:buNone/>
              <a:defRPr/>
            </a:pPr>
            <a:r>
              <a:rPr lang="en-US" altLang="en-US" sz="2000">
                <a:latin typeface="Times New Roman" charset="0"/>
              </a:rPr>
              <a:t>}</a:t>
            </a:r>
          </a:p>
          <a:p>
            <a:pPr>
              <a:lnSpc>
                <a:spcPct val="90000"/>
              </a:lnSpc>
              <a:buFontTx/>
              <a:buNone/>
              <a:defRPr/>
            </a:pPr>
            <a:r>
              <a:rPr lang="en-US" altLang="en-US" sz="2000">
                <a:latin typeface="Times New Roman" charset="0"/>
              </a:rPr>
              <a:t>sin.sin_family = PF_INET;              /*set protocol family to Internet */</a:t>
            </a:r>
          </a:p>
          <a:p>
            <a:pPr>
              <a:lnSpc>
                <a:spcPct val="90000"/>
              </a:lnSpc>
              <a:buFontTx/>
              <a:buNone/>
              <a:defRPr/>
            </a:pPr>
            <a:r>
              <a:rPr lang="en-US" altLang="en-US" sz="2000">
                <a:latin typeface="Times New Roman" charset="0"/>
              </a:rPr>
              <a:t>sin.sin_port = htons(atoi(argv[2]));  /* set port no. */</a:t>
            </a:r>
          </a:p>
          <a:p>
            <a:pPr>
              <a:lnSpc>
                <a:spcPct val="90000"/>
              </a:lnSpc>
              <a:buFontTx/>
              <a:buNone/>
              <a:defRPr/>
            </a:pPr>
            <a:r>
              <a:rPr lang="en-US" altLang="en-US" sz="2000">
                <a:latin typeface="Times New Roman" charset="0"/>
              </a:rPr>
              <a:t>if ( (hptr =  gethostbyname(argv[1]) ) == NULL){</a:t>
            </a:r>
          </a:p>
          <a:p>
            <a:pPr>
              <a:lnSpc>
                <a:spcPct val="90000"/>
              </a:lnSpc>
              <a:buFontTx/>
              <a:buNone/>
              <a:defRPr/>
            </a:pPr>
            <a:r>
              <a:rPr lang="en-US" altLang="en-US" sz="2000">
                <a:latin typeface="Times New Roman" charset="0"/>
              </a:rPr>
              <a:t>       fprintf(stderr, ”gethostname error: %s”, argv[1]);</a:t>
            </a:r>
          </a:p>
          <a:p>
            <a:pPr>
              <a:lnSpc>
                <a:spcPct val="90000"/>
              </a:lnSpc>
              <a:buFontTx/>
              <a:buNone/>
              <a:defRPr/>
            </a:pPr>
            <a:r>
              <a:rPr lang="en-US" altLang="en-US" sz="2000">
                <a:latin typeface="Times New Roman" charset="0"/>
              </a:rPr>
              <a:t>       return = -1;</a:t>
            </a:r>
          </a:p>
          <a:p>
            <a:pPr>
              <a:lnSpc>
                <a:spcPct val="90000"/>
              </a:lnSpc>
              <a:buFontTx/>
              <a:buNone/>
              <a:defRPr/>
            </a:pPr>
            <a:r>
              <a:rPr lang="en-US" altLang="en-US" sz="2000">
                <a:latin typeface="Times New Roman" charset="0"/>
              </a:rPr>
              <a:t> }</a:t>
            </a:r>
          </a:p>
          <a:p>
            <a:pPr>
              <a:lnSpc>
                <a:spcPct val="90000"/>
              </a:lnSpc>
              <a:buFontTx/>
              <a:buNone/>
              <a:defRPr/>
            </a:pPr>
            <a:r>
              <a:rPr lang="en-US" altLang="en-US" sz="2000">
                <a:latin typeface="Times New Roman" charset="0"/>
              </a:rPr>
              <a:t>memcpy( &amp;sin.sin_addr, hptr-&gt;h_addr, hptr-&gt;h_length);</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9D8570-17CB-40F9-AA69-BD45F7959B45}"/>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D364AD38-0D7F-4A56-9AB6-3C1FD674C787}"/>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DBC84E89-D270-41B4-A33E-7CD03E120E9E}" type="slidenum">
              <a:rPr lang="en-US" altLang="en-US"/>
              <a:pPr>
                <a:defRPr/>
              </a:pPr>
              <a:t>61</a:t>
            </a:fld>
            <a:endParaRPr lang="en-US" altLang="en-US"/>
          </a:p>
        </p:txBody>
      </p:sp>
      <p:sp>
        <p:nvSpPr>
          <p:cNvPr id="39938" name="Rectangle 2">
            <a:extLst>
              <a:ext uri="{FF2B5EF4-FFF2-40B4-BE49-F238E27FC236}">
                <a16:creationId xmlns:a16="http://schemas.microsoft.com/office/drawing/2014/main" id="{5752961D-4E9E-416F-BEBD-3BB373767131}"/>
              </a:ext>
            </a:extLst>
          </p:cNvPr>
          <p:cNvSpPr>
            <a:spLocks noGrp="1" noChangeArrowheads="1"/>
          </p:cNvSpPr>
          <p:nvPr>
            <p:ph type="title"/>
          </p:nvPr>
        </p:nvSpPr>
        <p:spPr>
          <a:xfrm>
            <a:off x="762000" y="0"/>
            <a:ext cx="7772400" cy="838200"/>
          </a:xfrm>
        </p:spPr>
        <p:txBody>
          <a:bodyPr/>
          <a:lstStyle/>
          <a:p>
            <a:pPr>
              <a:defRPr/>
            </a:pPr>
            <a:r>
              <a:rPr lang="en-US" altLang="en-US" sz="3200" dirty="0"/>
              <a:t>Example of Stream Client: echo (cont’d)</a:t>
            </a:r>
            <a:r>
              <a:rPr lang="en-US" altLang="en-US" dirty="0"/>
              <a:t> </a:t>
            </a:r>
          </a:p>
        </p:txBody>
      </p:sp>
      <p:sp>
        <p:nvSpPr>
          <p:cNvPr id="39939" name="Rectangle 3">
            <a:extLst>
              <a:ext uri="{FF2B5EF4-FFF2-40B4-BE49-F238E27FC236}">
                <a16:creationId xmlns:a16="http://schemas.microsoft.com/office/drawing/2014/main" id="{A43A1D15-EC40-46A1-8212-D492B2E19941}"/>
              </a:ext>
            </a:extLst>
          </p:cNvPr>
          <p:cNvSpPr>
            <a:spLocks noGrp="1" noChangeArrowheads="1"/>
          </p:cNvSpPr>
          <p:nvPr>
            <p:ph type="body" idx="1"/>
          </p:nvPr>
        </p:nvSpPr>
        <p:spPr>
          <a:xfrm>
            <a:off x="609600" y="762000"/>
            <a:ext cx="7772400" cy="4267200"/>
          </a:xfrm>
        </p:spPr>
        <p:txBody>
          <a:bodyPr/>
          <a:lstStyle/>
          <a:p>
            <a:pPr>
              <a:lnSpc>
                <a:spcPct val="90000"/>
              </a:lnSpc>
              <a:buFontTx/>
              <a:buNone/>
              <a:defRPr/>
            </a:pPr>
            <a:r>
              <a:rPr lang="en-US" altLang="en-US" sz="2000">
                <a:latin typeface="Times New Roman" charset="0"/>
              </a:rPr>
              <a:t>if (connect (s, (struct sockaddr *)&amp;sin, sizeof(sin) ) &lt; 0 ){</a:t>
            </a:r>
          </a:p>
          <a:p>
            <a:pPr>
              <a:lnSpc>
                <a:spcPct val="90000"/>
              </a:lnSpc>
              <a:buFontTx/>
              <a:buNone/>
              <a:defRPr/>
            </a:pPr>
            <a:r>
              <a:rPr lang="en-US" altLang="en-US" sz="2000">
                <a:latin typeface="Times New Roman" charset="0"/>
              </a:rPr>
              <a:t>     perror(”connect”); return -1;   /* connect error */</a:t>
            </a:r>
          </a:p>
          <a:p>
            <a:pPr>
              <a:lnSpc>
                <a:spcPct val="90000"/>
              </a:lnSpc>
              <a:buFontTx/>
              <a:buNone/>
              <a:defRPr/>
            </a:pPr>
            <a:r>
              <a:rPr lang="en-US" altLang="en-US" sz="2000">
                <a:latin typeface="Times New Roman" charset="0"/>
              </a:rPr>
              <a:t>}</a:t>
            </a:r>
          </a:p>
          <a:p>
            <a:pPr>
              <a:lnSpc>
                <a:spcPct val="90000"/>
              </a:lnSpc>
              <a:buFontTx/>
              <a:buNone/>
              <a:defRPr/>
            </a:pPr>
            <a:r>
              <a:rPr lang="en-US" altLang="en-US" sz="2000">
                <a:latin typeface="Times New Roman" charset="0"/>
              </a:rPr>
              <a:t>if ( write(s, msg, strlen(msg) +1) &lt; 0 ) {  /* send message to server */</a:t>
            </a:r>
          </a:p>
          <a:p>
            <a:pPr>
              <a:lnSpc>
                <a:spcPct val="90000"/>
              </a:lnSpc>
              <a:buFontTx/>
              <a:buNone/>
              <a:defRPr/>
            </a:pPr>
            <a:r>
              <a:rPr lang="en-US" altLang="en-US" sz="2000">
                <a:latin typeface="Times New Roman" charset="0"/>
              </a:rPr>
              <a:t>       perror(”write”);    return -1; /*  write error */</a:t>
            </a:r>
          </a:p>
          <a:p>
            <a:pPr>
              <a:lnSpc>
                <a:spcPct val="90000"/>
              </a:lnSpc>
              <a:buFontTx/>
              <a:buNone/>
              <a:defRPr/>
            </a:pPr>
            <a:r>
              <a:rPr lang="en-US" altLang="en-US" sz="2000">
                <a:latin typeface="Times New Roman" charset="0"/>
              </a:rPr>
              <a:t>}</a:t>
            </a:r>
          </a:p>
          <a:p>
            <a:pPr>
              <a:lnSpc>
                <a:spcPct val="90000"/>
              </a:lnSpc>
              <a:buFontTx/>
              <a:buNone/>
              <a:defRPr/>
            </a:pPr>
            <a:r>
              <a:rPr lang="en-US" altLang="en-US" sz="2000">
                <a:latin typeface="Times New Roman" charset="0"/>
              </a:rPr>
              <a:t>if ( ( n = read(s, msg, sizeof(msg) ) ) &lt;0) {  /* read message from server */</a:t>
            </a:r>
          </a:p>
          <a:p>
            <a:pPr>
              <a:lnSpc>
                <a:spcPct val="90000"/>
              </a:lnSpc>
              <a:buFontTx/>
              <a:buNone/>
              <a:defRPr/>
            </a:pPr>
            <a:r>
              <a:rPr lang="en-US" altLang="en-US" sz="2000">
                <a:latin typeface="Times New Roman" charset="0"/>
              </a:rPr>
              <a:t>     perror(”read”); return -1; /*  read error */</a:t>
            </a:r>
          </a:p>
          <a:p>
            <a:pPr>
              <a:lnSpc>
                <a:spcPct val="90000"/>
              </a:lnSpc>
              <a:buFontTx/>
              <a:buNone/>
              <a:defRPr/>
            </a:pPr>
            <a:r>
              <a:rPr lang="en-US" altLang="en-US" sz="2000">
                <a:latin typeface="Times New Roman" charset="0"/>
              </a:rPr>
              <a:t>}</a:t>
            </a:r>
          </a:p>
          <a:p>
            <a:pPr>
              <a:lnSpc>
                <a:spcPct val="90000"/>
              </a:lnSpc>
              <a:buFontTx/>
              <a:buNone/>
              <a:defRPr/>
            </a:pPr>
            <a:r>
              <a:rPr lang="en-US" altLang="en-US" sz="2000">
                <a:latin typeface="Times New Roman" charset="0"/>
              </a:rPr>
              <a:t>printf (” %d bytes: %s\n”, n, msg);  /* print message to screen */</a:t>
            </a:r>
          </a:p>
          <a:p>
            <a:pPr>
              <a:lnSpc>
                <a:spcPct val="90000"/>
              </a:lnSpc>
              <a:buFontTx/>
              <a:buNone/>
              <a:defRPr/>
            </a:pPr>
            <a:r>
              <a:rPr lang="en-US" altLang="en-US" sz="2000">
                <a:latin typeface="Times New Roman" charset="0"/>
              </a:rPr>
              <a:t>/* close connection, clean up socket */</a:t>
            </a:r>
          </a:p>
          <a:p>
            <a:pPr>
              <a:lnSpc>
                <a:spcPct val="90000"/>
              </a:lnSpc>
              <a:buFontTx/>
              <a:buNone/>
              <a:defRPr/>
            </a:pPr>
            <a:r>
              <a:rPr lang="en-US" altLang="en-US" sz="2000">
                <a:latin typeface="Times New Roman" charset="0"/>
              </a:rPr>
              <a:t>if (close(s) &lt; 0) { </a:t>
            </a:r>
          </a:p>
          <a:p>
            <a:pPr>
              <a:lnSpc>
                <a:spcPct val="90000"/>
              </a:lnSpc>
              <a:buFontTx/>
              <a:buNone/>
              <a:defRPr/>
            </a:pPr>
            <a:r>
              <a:rPr lang="en-US" altLang="en-US" sz="2000">
                <a:latin typeface="Times New Roman" charset="0"/>
              </a:rPr>
              <a:t>   perror(”close”);   /* close error */</a:t>
            </a:r>
          </a:p>
          <a:p>
            <a:pPr>
              <a:lnSpc>
                <a:spcPct val="90000"/>
              </a:lnSpc>
              <a:buFontTx/>
              <a:buNone/>
              <a:defRPr/>
            </a:pPr>
            <a:r>
              <a:rPr lang="en-US" altLang="en-US" sz="2000">
                <a:latin typeface="Times New Roman" charset="0"/>
              </a:rPr>
              <a:t>   return -1;}</a:t>
            </a:r>
          </a:p>
          <a:p>
            <a:pPr>
              <a:lnSpc>
                <a:spcPct val="90000"/>
              </a:lnSpc>
              <a:buFontTx/>
              <a:buNone/>
              <a:defRPr/>
            </a:pPr>
            <a:r>
              <a:rPr lang="en-US" altLang="en-US" sz="2000">
                <a:latin typeface="Times New Roman" charset="0"/>
              </a:rPr>
              <a:t>return 0;</a:t>
            </a:r>
          </a:p>
          <a:p>
            <a:pPr>
              <a:lnSpc>
                <a:spcPct val="90000"/>
              </a:lnSpc>
              <a:buFontTx/>
              <a:buNone/>
              <a:defRPr/>
            </a:pPr>
            <a:r>
              <a:rPr lang="en-US" altLang="en-US" sz="2000">
                <a:latin typeface="Times New Roman"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6F46AC7-A94A-4064-8575-73B9F276494E}"/>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023C646D-E703-4C7C-83E2-F268462A7653}"/>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3E112043-7EA6-46D2-AE44-30F2CC20A2A1}" type="slidenum">
              <a:rPr lang="en-US" altLang="en-US"/>
              <a:pPr>
                <a:defRPr/>
              </a:pPr>
              <a:t>62</a:t>
            </a:fld>
            <a:endParaRPr lang="en-US" altLang="en-US"/>
          </a:p>
        </p:txBody>
      </p:sp>
      <p:sp>
        <p:nvSpPr>
          <p:cNvPr id="40962" name="Rectangle 1026">
            <a:extLst>
              <a:ext uri="{FF2B5EF4-FFF2-40B4-BE49-F238E27FC236}">
                <a16:creationId xmlns:a16="http://schemas.microsoft.com/office/drawing/2014/main" id="{2D54C7D3-2514-42EB-81EF-FD021489BD1A}"/>
              </a:ext>
            </a:extLst>
          </p:cNvPr>
          <p:cNvSpPr>
            <a:spLocks noGrp="1" noChangeArrowheads="1"/>
          </p:cNvSpPr>
          <p:nvPr>
            <p:ph type="title"/>
          </p:nvPr>
        </p:nvSpPr>
        <p:spPr>
          <a:xfrm>
            <a:off x="762000" y="152400"/>
            <a:ext cx="7772400" cy="762000"/>
          </a:xfrm>
        </p:spPr>
        <p:txBody>
          <a:bodyPr/>
          <a:lstStyle/>
          <a:p>
            <a:pPr>
              <a:defRPr/>
            </a:pPr>
            <a:r>
              <a:rPr lang="en-US" altLang="en-US" dirty="0"/>
              <a:t>Compiling and Executing</a:t>
            </a:r>
          </a:p>
        </p:txBody>
      </p:sp>
      <p:sp>
        <p:nvSpPr>
          <p:cNvPr id="40963" name="Rectangle 1027">
            <a:extLst>
              <a:ext uri="{FF2B5EF4-FFF2-40B4-BE49-F238E27FC236}">
                <a16:creationId xmlns:a16="http://schemas.microsoft.com/office/drawing/2014/main" id="{DBC18160-C59B-4A11-B409-4666A9BF1FEC}"/>
              </a:ext>
            </a:extLst>
          </p:cNvPr>
          <p:cNvSpPr>
            <a:spLocks noGrp="1" noChangeArrowheads="1"/>
          </p:cNvSpPr>
          <p:nvPr>
            <p:ph type="body" idx="1"/>
          </p:nvPr>
        </p:nvSpPr>
        <p:spPr>
          <a:xfrm>
            <a:off x="609600" y="1066800"/>
            <a:ext cx="7772400" cy="5562600"/>
          </a:xfrm>
        </p:spPr>
        <p:txBody>
          <a:bodyPr/>
          <a:lstStyle/>
          <a:p>
            <a:pPr>
              <a:buFontTx/>
              <a:buNone/>
              <a:defRPr/>
            </a:pPr>
            <a:r>
              <a:rPr lang="en-US" altLang="en-US" sz="2000"/>
              <a:t>kepler% g++ -o echo-server echo-server.c -lsocket -lnsl</a:t>
            </a:r>
          </a:p>
          <a:p>
            <a:pPr>
              <a:buFontTx/>
              <a:buNone/>
              <a:defRPr/>
            </a:pPr>
            <a:r>
              <a:rPr lang="en-US" altLang="en-US" sz="2000"/>
              <a:t>kepler% g++ -o echo-client echo-client.c -lsocket -lnsl</a:t>
            </a:r>
          </a:p>
          <a:p>
            <a:pPr>
              <a:buFontTx/>
              <a:buNone/>
              <a:defRPr/>
            </a:pPr>
            <a:r>
              <a:rPr lang="en-US" altLang="en-US" sz="2000"/>
              <a:t>kepler% echo-server 5700 &amp;</a:t>
            </a:r>
          </a:p>
          <a:p>
            <a:pPr>
              <a:buFontTx/>
              <a:buNone/>
              <a:defRPr/>
            </a:pPr>
            <a:r>
              <a:rPr lang="en-US" altLang="en-US" sz="2000"/>
              <a:t>kepler% echo-client kepler 5700   </a:t>
            </a:r>
          </a:p>
          <a:p>
            <a:pPr>
              <a:buFontTx/>
              <a:buNone/>
              <a:defRPr/>
            </a:pPr>
            <a:r>
              <a:rPr lang="en-US" altLang="en-US" sz="2000"/>
              <a:t>From 128.101.34.75:32938.</a:t>
            </a:r>
          </a:p>
          <a:p>
            <a:pPr>
              <a:buFontTx/>
              <a:buNone/>
              <a:defRPr/>
            </a:pPr>
            <a:r>
              <a:rPr lang="en-US" altLang="en-US" sz="2000"/>
              <a:t>  12 bytes: Hello World!</a:t>
            </a:r>
          </a:p>
          <a:p>
            <a:pPr>
              <a:buFontTx/>
              <a:buNone/>
              <a:defRPr/>
            </a:pPr>
            <a:r>
              <a:rPr lang="en-US" altLang="en-US" sz="2000"/>
              <a:t> </a:t>
            </a:r>
          </a:p>
          <a:p>
            <a:pPr>
              <a:defRPr/>
            </a:pPr>
            <a:r>
              <a:rPr lang="en-US" altLang="en-US" sz="2000" i="1"/>
              <a:t>A Few Words about </a:t>
            </a:r>
            <a:r>
              <a:rPr lang="en-US" altLang="en-US" sz="2000" b="1" i="1"/>
              <a:t>Port Numbers</a:t>
            </a:r>
            <a:endParaRPr lang="en-US" altLang="en-US" sz="2000"/>
          </a:p>
          <a:p>
            <a:pPr lvl="1">
              <a:defRPr/>
            </a:pPr>
            <a:r>
              <a:rPr lang="en-US" altLang="en-US"/>
              <a:t>1-255: standard services (21 ftp,  25 SMTP, 80 HTTP) </a:t>
            </a:r>
          </a:p>
          <a:p>
            <a:pPr lvl="1">
              <a:defRPr/>
            </a:pPr>
            <a:r>
              <a:rPr lang="en-US" altLang="en-US"/>
              <a:t>1-1023: available only to system </a:t>
            </a:r>
          </a:p>
          <a:p>
            <a:pPr lvl="1">
              <a:defRPr/>
            </a:pPr>
            <a:r>
              <a:rPr lang="en-US" altLang="en-US"/>
              <a:t>1024-4099: usable by system &amp; users </a:t>
            </a:r>
          </a:p>
          <a:p>
            <a:pPr lvl="1">
              <a:defRPr/>
            </a:pPr>
            <a:r>
              <a:rPr lang="en-US" altLang="en-US"/>
              <a:t> 5000 - : usable only by users</a:t>
            </a:r>
          </a:p>
          <a:p>
            <a:pPr>
              <a:buFontTx/>
              <a:buNone/>
              <a:defRPr/>
            </a:pPr>
            <a:endParaRPr lang="en-US" altLang="en-US" sz="20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7C37DEFD-FA58-4A5A-9A9F-A984D28A4526}"/>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6" name="Slide Number Placeholder 4">
            <a:extLst>
              <a:ext uri="{FF2B5EF4-FFF2-40B4-BE49-F238E27FC236}">
                <a16:creationId xmlns:a16="http://schemas.microsoft.com/office/drawing/2014/main" id="{19B22BAD-4D8D-410E-A011-502D50F265B0}"/>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8793108A-C27E-4BA7-8596-6307F6E01A73}" type="slidenum">
              <a:rPr lang="en-US" altLang="en-US"/>
              <a:pPr>
                <a:defRPr/>
              </a:pPr>
              <a:t>63</a:t>
            </a:fld>
            <a:endParaRPr lang="en-US" altLang="en-US"/>
          </a:p>
        </p:txBody>
      </p:sp>
      <p:sp>
        <p:nvSpPr>
          <p:cNvPr id="1026" name="Rectangle 2">
            <a:extLst>
              <a:ext uri="{FF2B5EF4-FFF2-40B4-BE49-F238E27FC236}">
                <a16:creationId xmlns:a16="http://schemas.microsoft.com/office/drawing/2014/main" id="{43C269FC-31C7-4B64-AB71-AAEB8AE67025}"/>
              </a:ext>
            </a:extLst>
          </p:cNvPr>
          <p:cNvSpPr>
            <a:spLocks noGrp="1" noChangeArrowheads="1"/>
          </p:cNvSpPr>
          <p:nvPr>
            <p:ph type="title"/>
          </p:nvPr>
        </p:nvSpPr>
        <p:spPr/>
        <p:txBody>
          <a:bodyPr/>
          <a:lstStyle/>
          <a:p>
            <a:pPr>
              <a:defRPr/>
            </a:pPr>
            <a:r>
              <a:rPr lang="en-US" altLang="en-US" dirty="0"/>
              <a:t>What We Have Learned</a:t>
            </a:r>
          </a:p>
        </p:txBody>
      </p:sp>
      <p:sp>
        <p:nvSpPr>
          <p:cNvPr id="1027" name="Rectangle 3">
            <a:extLst>
              <a:ext uri="{FF2B5EF4-FFF2-40B4-BE49-F238E27FC236}">
                <a16:creationId xmlns:a16="http://schemas.microsoft.com/office/drawing/2014/main" id="{31019872-BB5F-4C27-941E-C43B06FF8AC8}"/>
              </a:ext>
            </a:extLst>
          </p:cNvPr>
          <p:cNvSpPr>
            <a:spLocks noGrp="1" noChangeArrowheads="1"/>
          </p:cNvSpPr>
          <p:nvPr>
            <p:ph type="body" idx="1"/>
          </p:nvPr>
        </p:nvSpPr>
        <p:spPr/>
        <p:txBody>
          <a:bodyPr/>
          <a:lstStyle/>
          <a:p>
            <a:pPr>
              <a:defRPr/>
            </a:pPr>
            <a:r>
              <a:rPr lang="en-US" altLang="en-US"/>
              <a:t>BSD Unix C Socket Programming API</a:t>
            </a:r>
          </a:p>
          <a:p>
            <a:pPr lvl="1">
              <a:defRPr/>
            </a:pPr>
            <a:r>
              <a:rPr lang="en-US" altLang="en-US"/>
              <a:t>Socket operations: system calls into OS</a:t>
            </a:r>
          </a:p>
          <a:p>
            <a:pPr lvl="1">
              <a:defRPr/>
            </a:pPr>
            <a:endParaRPr lang="en-US" altLang="en-US"/>
          </a:p>
          <a:p>
            <a:pPr>
              <a:defRPr/>
            </a:pPr>
            <a:endParaRPr lang="en-US" altLang="en-US"/>
          </a:p>
          <a:p>
            <a:pPr>
              <a:defRPr/>
            </a:pPr>
            <a:endParaRPr lang="en-US" altLang="en-US"/>
          </a:p>
          <a:p>
            <a:pPr>
              <a:defRPr/>
            </a:pPr>
            <a:r>
              <a:rPr lang="en-US" altLang="en-US"/>
              <a:t>Java Socket Programming API</a:t>
            </a:r>
          </a:p>
          <a:p>
            <a:pPr lvl="1">
              <a:defRPr/>
            </a:pPr>
            <a:endParaRPr lang="en-US" altLang="en-US"/>
          </a:p>
        </p:txBody>
      </p:sp>
      <p:sp>
        <p:nvSpPr>
          <p:cNvPr id="1028" name="Text Box 4">
            <a:extLst>
              <a:ext uri="{FF2B5EF4-FFF2-40B4-BE49-F238E27FC236}">
                <a16:creationId xmlns:a16="http://schemas.microsoft.com/office/drawing/2014/main" id="{36041C5B-E69E-42D2-929C-0504C4F4003D}"/>
              </a:ext>
            </a:extLst>
          </p:cNvPr>
          <p:cNvSpPr txBox="1">
            <a:spLocks noChangeArrowheads="1"/>
          </p:cNvSpPr>
          <p:nvPr/>
        </p:nvSpPr>
        <p:spPr bwMode="auto">
          <a:xfrm>
            <a:off x="1295400" y="3336925"/>
            <a:ext cx="64246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4000">
                <a:solidFill>
                  <a:srgbClr val="CC0000"/>
                </a:solidFill>
                <a:latin typeface="Comic Sans MS" charset="0"/>
              </a:rPr>
              <a:t>What We Will Learn Next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A4E6A1-613A-485E-8279-D921615F853F}"/>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62700A92-3D87-4722-8A94-52950AF8C804}"/>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9160A7D1-8C99-4279-93C5-0E27A15D9A68}" type="slidenum">
              <a:rPr lang="en-US" altLang="en-US"/>
              <a:pPr>
                <a:defRPr/>
              </a:pPr>
              <a:t>64</a:t>
            </a:fld>
            <a:endParaRPr lang="en-US" altLang="en-US"/>
          </a:p>
        </p:txBody>
      </p:sp>
      <p:sp>
        <p:nvSpPr>
          <p:cNvPr id="83970" name="Rectangle 2050">
            <a:extLst>
              <a:ext uri="{FF2B5EF4-FFF2-40B4-BE49-F238E27FC236}">
                <a16:creationId xmlns:a16="http://schemas.microsoft.com/office/drawing/2014/main" id="{CC6BEB13-085A-4DCA-A479-CCA4B61EEECF}"/>
              </a:ext>
            </a:extLst>
          </p:cNvPr>
          <p:cNvSpPr>
            <a:spLocks noGrp="1" noChangeArrowheads="1"/>
          </p:cNvSpPr>
          <p:nvPr>
            <p:ph type="title"/>
          </p:nvPr>
        </p:nvSpPr>
        <p:spPr/>
        <p:txBody>
          <a:bodyPr/>
          <a:lstStyle/>
          <a:p>
            <a:pPr>
              <a:defRPr/>
            </a:pPr>
            <a:r>
              <a:rPr lang="en-US" altLang="en-US" dirty="0"/>
              <a:t>Java Socket Programming API</a:t>
            </a:r>
          </a:p>
        </p:txBody>
      </p:sp>
      <p:sp>
        <p:nvSpPr>
          <p:cNvPr id="83971" name="Rectangle 2051">
            <a:extLst>
              <a:ext uri="{FF2B5EF4-FFF2-40B4-BE49-F238E27FC236}">
                <a16:creationId xmlns:a16="http://schemas.microsoft.com/office/drawing/2014/main" id="{E7DA2E46-81D7-42A6-AB3D-158077E31D1B}"/>
              </a:ext>
            </a:extLst>
          </p:cNvPr>
          <p:cNvSpPr>
            <a:spLocks noGrp="1" noChangeArrowheads="1"/>
          </p:cNvSpPr>
          <p:nvPr>
            <p:ph type="body" idx="1"/>
          </p:nvPr>
        </p:nvSpPr>
        <p:spPr/>
        <p:txBody>
          <a:bodyPr/>
          <a:lstStyle/>
          <a:p>
            <a:pPr>
              <a:defRPr/>
            </a:pPr>
            <a:r>
              <a:rPr lang="en-US" altLang="en-US"/>
              <a:t>Class ServerSocket</a:t>
            </a:r>
          </a:p>
          <a:p>
            <a:pPr lvl="1">
              <a:defRPr/>
            </a:pPr>
            <a:r>
              <a:rPr lang="en-US" altLang="en-US"/>
              <a:t>Connection-oriented server side socket</a:t>
            </a:r>
          </a:p>
          <a:p>
            <a:pPr>
              <a:defRPr/>
            </a:pPr>
            <a:r>
              <a:rPr lang="en-US" altLang="en-US"/>
              <a:t>Class  Socket</a:t>
            </a:r>
          </a:p>
          <a:p>
            <a:pPr lvl="1">
              <a:defRPr/>
            </a:pPr>
            <a:r>
              <a:rPr lang="en-US" altLang="en-US"/>
              <a:t>Regular connection-oriented socket (client)</a:t>
            </a:r>
          </a:p>
          <a:p>
            <a:pPr>
              <a:defRPr/>
            </a:pPr>
            <a:r>
              <a:rPr lang="en-US" altLang="en-US"/>
              <a:t>Class DatagramSocket</a:t>
            </a:r>
          </a:p>
          <a:p>
            <a:pPr lvl="1">
              <a:defRPr/>
            </a:pPr>
            <a:r>
              <a:rPr lang="en-US" altLang="en-US"/>
              <a:t>Connectionless socket</a:t>
            </a:r>
          </a:p>
          <a:p>
            <a:pPr lvl="1">
              <a:defRPr/>
            </a:pPr>
            <a:endParaRPr lang="en-US" altLang="en-US"/>
          </a:p>
          <a:p>
            <a:pPr>
              <a:defRPr/>
            </a:pPr>
            <a:r>
              <a:rPr lang="en-US" altLang="en-US"/>
              <a:t>Class InetAddress</a:t>
            </a:r>
          </a:p>
          <a:p>
            <a:pPr lvl="1">
              <a:defRPr/>
            </a:pPr>
            <a:r>
              <a:rPr lang="en-US" altLang="en-US"/>
              <a:t>Encapsulates Internet IP address structure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3256646-9BC3-4AB7-AF81-5B4FE57E09A9}"/>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02780272-693F-4A12-BAEE-E2066819013D}"/>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AB2969BF-0EFC-43C5-A907-D24C359189A5}" type="slidenum">
              <a:rPr lang="en-US" altLang="en-US"/>
              <a:pPr>
                <a:defRPr/>
              </a:pPr>
              <a:t>65</a:t>
            </a:fld>
            <a:endParaRPr lang="en-US" altLang="en-US"/>
          </a:p>
        </p:txBody>
      </p:sp>
      <p:sp>
        <p:nvSpPr>
          <p:cNvPr id="55298" name="Rectangle 2">
            <a:extLst>
              <a:ext uri="{FF2B5EF4-FFF2-40B4-BE49-F238E27FC236}">
                <a16:creationId xmlns:a16="http://schemas.microsoft.com/office/drawing/2014/main" id="{5C156D0D-CA77-4F1F-968B-7B31DA7E7661}"/>
              </a:ext>
            </a:extLst>
          </p:cNvPr>
          <p:cNvSpPr>
            <a:spLocks noGrp="1" noChangeArrowheads="1"/>
          </p:cNvSpPr>
          <p:nvPr>
            <p:ph type="title"/>
          </p:nvPr>
        </p:nvSpPr>
        <p:spPr/>
        <p:txBody>
          <a:bodyPr/>
          <a:lstStyle/>
          <a:p>
            <a:pPr>
              <a:defRPr/>
            </a:pPr>
            <a:r>
              <a:rPr lang="en-US" altLang="en-US" dirty="0"/>
              <a:t>TCP Socket </a:t>
            </a:r>
          </a:p>
        </p:txBody>
      </p:sp>
      <p:sp>
        <p:nvSpPr>
          <p:cNvPr id="55299" name="Rectangle 3">
            <a:extLst>
              <a:ext uri="{FF2B5EF4-FFF2-40B4-BE49-F238E27FC236}">
                <a16:creationId xmlns:a16="http://schemas.microsoft.com/office/drawing/2014/main" id="{51486022-4E24-4FA5-B94F-0A87632823E8}"/>
              </a:ext>
            </a:extLst>
          </p:cNvPr>
          <p:cNvSpPr>
            <a:spLocks noGrp="1" noChangeArrowheads="1"/>
          </p:cNvSpPr>
          <p:nvPr>
            <p:ph type="body" idx="1"/>
          </p:nvPr>
        </p:nvSpPr>
        <p:spPr/>
        <p:txBody>
          <a:bodyPr/>
          <a:lstStyle/>
          <a:p>
            <a:pPr>
              <a:defRPr/>
            </a:pPr>
            <a:r>
              <a:rPr lang="en-US" altLang="en-US"/>
              <a:t>Create a server side TCP socket (class </a:t>
            </a:r>
            <a:r>
              <a:rPr lang="en-US" altLang="en-US">
                <a:solidFill>
                  <a:srgbClr val="CC0000"/>
                </a:solidFill>
              </a:rPr>
              <a:t>ServerSocket</a:t>
            </a:r>
            <a:r>
              <a:rPr lang="en-US" altLang="en-US"/>
              <a:t>)</a:t>
            </a:r>
          </a:p>
          <a:p>
            <a:pPr lvl="1">
              <a:defRPr/>
            </a:pPr>
            <a:r>
              <a:rPr lang="en-US" altLang="en-US"/>
              <a:t>ServerSocket(int localPort)</a:t>
            </a:r>
          </a:p>
          <a:p>
            <a:pPr lvl="1">
              <a:defRPr/>
            </a:pPr>
            <a:r>
              <a:rPr lang="en-US" altLang="en-US"/>
              <a:t>ServerSocket(int localPort, int queueLimit)</a:t>
            </a:r>
          </a:p>
          <a:p>
            <a:pPr lvl="1">
              <a:defRPr/>
            </a:pPr>
            <a:r>
              <a:rPr lang="en-US" altLang="en-US"/>
              <a:t>ServerSocket(int localPort, int queueLimit, InetAddress 		         localAddress)</a:t>
            </a:r>
          </a:p>
          <a:p>
            <a:pPr>
              <a:defRPr/>
            </a:pPr>
            <a:r>
              <a:rPr lang="en-US" altLang="en-US"/>
              <a:t>Accept incoming TCP client request</a:t>
            </a:r>
          </a:p>
          <a:p>
            <a:pPr lvl="1">
              <a:defRPr/>
            </a:pPr>
            <a:r>
              <a:rPr lang="en-US" altLang="en-US"/>
              <a:t>Socket serverSocket.accept()</a:t>
            </a:r>
          </a:p>
          <a:p>
            <a:pPr>
              <a:defRPr/>
            </a:pPr>
            <a:r>
              <a:rPr lang="en-US" altLang="en-US"/>
              <a:t>Close an existing TCP socket</a:t>
            </a:r>
          </a:p>
          <a:p>
            <a:pPr lvl="1">
              <a:defRPr/>
            </a:pPr>
            <a:r>
              <a:rPr lang="en-US" altLang="en-US"/>
              <a:t>socket.close()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3B93193-CB51-4112-B80A-6A696583E889}"/>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27148E89-F563-4E3B-9B17-EA6631051D12}"/>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477098A2-CE01-440D-B9FE-64485A38B433}" type="slidenum">
              <a:rPr lang="en-US" altLang="en-US"/>
              <a:pPr>
                <a:defRPr/>
              </a:pPr>
              <a:t>66</a:t>
            </a:fld>
            <a:endParaRPr lang="en-US" altLang="en-US"/>
          </a:p>
        </p:txBody>
      </p:sp>
      <p:sp>
        <p:nvSpPr>
          <p:cNvPr id="57346" name="Rectangle 2">
            <a:extLst>
              <a:ext uri="{FF2B5EF4-FFF2-40B4-BE49-F238E27FC236}">
                <a16:creationId xmlns:a16="http://schemas.microsoft.com/office/drawing/2014/main" id="{703F8698-98DB-4703-BDD8-BF0B7990015C}"/>
              </a:ext>
            </a:extLst>
          </p:cNvPr>
          <p:cNvSpPr>
            <a:spLocks noGrp="1" noChangeArrowheads="1"/>
          </p:cNvSpPr>
          <p:nvPr>
            <p:ph type="title"/>
          </p:nvPr>
        </p:nvSpPr>
        <p:spPr/>
        <p:txBody>
          <a:bodyPr/>
          <a:lstStyle/>
          <a:p>
            <a:pPr>
              <a:defRPr/>
            </a:pPr>
            <a:r>
              <a:rPr lang="en-US" altLang="en-US" dirty="0"/>
              <a:t>TCP Socket (Cont’d)</a:t>
            </a:r>
          </a:p>
        </p:txBody>
      </p:sp>
      <p:sp>
        <p:nvSpPr>
          <p:cNvPr id="57347" name="Rectangle 3">
            <a:extLst>
              <a:ext uri="{FF2B5EF4-FFF2-40B4-BE49-F238E27FC236}">
                <a16:creationId xmlns:a16="http://schemas.microsoft.com/office/drawing/2014/main" id="{DF54E0E0-503F-466A-B38C-20DB2D6DB7B4}"/>
              </a:ext>
            </a:extLst>
          </p:cNvPr>
          <p:cNvSpPr>
            <a:spLocks noGrp="1" noChangeArrowheads="1"/>
          </p:cNvSpPr>
          <p:nvPr>
            <p:ph type="body" idx="1"/>
          </p:nvPr>
        </p:nvSpPr>
        <p:spPr/>
        <p:txBody>
          <a:bodyPr/>
          <a:lstStyle/>
          <a:p>
            <a:pPr>
              <a:defRPr/>
            </a:pPr>
            <a:r>
              <a:rPr lang="en-US" altLang="en-US" sz="2400"/>
              <a:t>Create a (client side) TCP socket (class </a:t>
            </a:r>
            <a:r>
              <a:rPr lang="en-US" altLang="en-US" sz="2400">
                <a:solidFill>
                  <a:srgbClr val="CC0000"/>
                </a:solidFill>
              </a:rPr>
              <a:t>Socket</a:t>
            </a:r>
            <a:r>
              <a:rPr lang="en-US" altLang="en-US" sz="2400"/>
              <a:t>)</a:t>
            </a:r>
          </a:p>
          <a:p>
            <a:pPr lvl="1">
              <a:defRPr/>
            </a:pPr>
            <a:r>
              <a:rPr lang="en-US" altLang="en-US" sz="1800"/>
              <a:t>Socket(InetAddress remoteAddr, int remotePort)</a:t>
            </a:r>
          </a:p>
          <a:p>
            <a:pPr lvl="1">
              <a:defRPr/>
            </a:pPr>
            <a:r>
              <a:rPr lang="en-US" altLang="en-US" sz="1800"/>
              <a:t>Socket(String remoteHost, int remotePort)</a:t>
            </a:r>
          </a:p>
          <a:p>
            <a:pPr lvl="1">
              <a:defRPr/>
            </a:pPr>
            <a:r>
              <a:rPr lang="en-US" altLang="en-US" sz="1800"/>
              <a:t>Socket(InetAddress remoteAddress, int remotePort,</a:t>
            </a:r>
          </a:p>
          <a:p>
            <a:pPr lvl="1">
              <a:buFontTx/>
              <a:buNone/>
              <a:defRPr/>
            </a:pPr>
            <a:r>
              <a:rPr lang="en-US" altLang="en-US" sz="1800"/>
              <a:t>                InetAddress localAddress, int localPort)</a:t>
            </a:r>
          </a:p>
          <a:p>
            <a:pPr>
              <a:defRPr/>
            </a:pPr>
            <a:r>
              <a:rPr lang="en-US" altLang="en-US" sz="2400"/>
              <a:t>Read from/write to a socket through stream</a:t>
            </a:r>
          </a:p>
          <a:p>
            <a:pPr lvl="1">
              <a:defRPr/>
            </a:pPr>
            <a:r>
              <a:rPr lang="en-US" altLang="en-US" sz="1800"/>
              <a:t> InputStream socket.getInputStream()</a:t>
            </a:r>
          </a:p>
          <a:p>
            <a:pPr lvl="1">
              <a:defRPr/>
            </a:pPr>
            <a:r>
              <a:rPr lang="en-US" altLang="en-US" sz="1800"/>
              <a:t>OutputStream socket.getOutputStream()</a:t>
            </a:r>
          </a:p>
          <a:p>
            <a:pPr>
              <a:defRPr/>
            </a:pPr>
            <a:r>
              <a:rPr lang="en-US" altLang="en-US" sz="2400"/>
              <a:t>Close an existing socket</a:t>
            </a:r>
          </a:p>
          <a:p>
            <a:pPr lvl="1">
              <a:defRPr/>
            </a:pPr>
            <a:r>
              <a:rPr lang="en-US" altLang="en-US" sz="1800"/>
              <a:t>socket.close()</a:t>
            </a:r>
          </a:p>
          <a:p>
            <a:pPr lvl="1">
              <a:buFontTx/>
              <a:buNone/>
              <a:defRPr/>
            </a:pPr>
            <a:endParaRPr lang="en-US" altLang="en-US"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CE2BEA-3754-4021-8E38-8032CFA97CDC}"/>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5" name="Slide Number Placeholder 4">
            <a:extLst>
              <a:ext uri="{FF2B5EF4-FFF2-40B4-BE49-F238E27FC236}">
                <a16:creationId xmlns:a16="http://schemas.microsoft.com/office/drawing/2014/main" id="{AACD23E2-87F7-4B2F-8E09-17E54359D22A}"/>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ABA2611B-0BDC-468D-A0D6-14AA985C7796}" type="slidenum">
              <a:rPr lang="en-US" altLang="en-US"/>
              <a:pPr>
                <a:defRPr/>
              </a:pPr>
              <a:t>67</a:t>
            </a:fld>
            <a:endParaRPr lang="en-US" altLang="en-US"/>
          </a:p>
        </p:txBody>
      </p:sp>
      <p:sp>
        <p:nvSpPr>
          <p:cNvPr id="58370" name="Rectangle 2">
            <a:extLst>
              <a:ext uri="{FF2B5EF4-FFF2-40B4-BE49-F238E27FC236}">
                <a16:creationId xmlns:a16="http://schemas.microsoft.com/office/drawing/2014/main" id="{B4955661-649D-44D9-A642-99A10DB62DFA}"/>
              </a:ext>
            </a:extLst>
          </p:cNvPr>
          <p:cNvSpPr>
            <a:spLocks noGrp="1" noChangeArrowheads="1"/>
          </p:cNvSpPr>
          <p:nvPr>
            <p:ph type="title"/>
          </p:nvPr>
        </p:nvSpPr>
        <p:spPr/>
        <p:txBody>
          <a:bodyPr/>
          <a:lstStyle/>
          <a:p>
            <a:pPr>
              <a:defRPr/>
            </a:pPr>
            <a:r>
              <a:rPr lang="en-US" altLang="en-US" dirty="0"/>
              <a:t>UDP Socket</a:t>
            </a:r>
          </a:p>
        </p:txBody>
      </p:sp>
      <p:sp>
        <p:nvSpPr>
          <p:cNvPr id="58371" name="Rectangle 3">
            <a:extLst>
              <a:ext uri="{FF2B5EF4-FFF2-40B4-BE49-F238E27FC236}">
                <a16:creationId xmlns:a16="http://schemas.microsoft.com/office/drawing/2014/main" id="{4CCA9A72-A389-476B-A76C-67EF84BA4ADD}"/>
              </a:ext>
            </a:extLst>
          </p:cNvPr>
          <p:cNvSpPr>
            <a:spLocks noGrp="1" noChangeArrowheads="1"/>
          </p:cNvSpPr>
          <p:nvPr>
            <p:ph type="body" idx="1"/>
          </p:nvPr>
        </p:nvSpPr>
        <p:spPr/>
        <p:txBody>
          <a:bodyPr/>
          <a:lstStyle/>
          <a:p>
            <a:pPr>
              <a:lnSpc>
                <a:spcPct val="90000"/>
              </a:lnSpc>
              <a:defRPr/>
            </a:pPr>
            <a:r>
              <a:rPr lang="en-US" altLang="en-US"/>
              <a:t>Create a UDP socket (class </a:t>
            </a:r>
            <a:r>
              <a:rPr lang="en-US" altLang="en-US">
                <a:solidFill>
                  <a:srgbClr val="CC0000"/>
                </a:solidFill>
              </a:rPr>
              <a:t>DatagramSocket</a:t>
            </a:r>
            <a:r>
              <a:rPr lang="en-US" altLang="en-US"/>
              <a:t>)</a:t>
            </a:r>
          </a:p>
          <a:p>
            <a:pPr lvl="1">
              <a:lnSpc>
                <a:spcPct val="90000"/>
              </a:lnSpc>
              <a:defRPr/>
            </a:pPr>
            <a:r>
              <a:rPr lang="en-US" altLang="en-US"/>
              <a:t>DatagramSocket()</a:t>
            </a:r>
          </a:p>
          <a:p>
            <a:pPr lvl="1">
              <a:lnSpc>
                <a:spcPct val="90000"/>
              </a:lnSpc>
              <a:defRPr/>
            </a:pPr>
            <a:r>
              <a:rPr lang="en-US" altLang="en-US"/>
              <a:t>DatagramSocket(int localPort)</a:t>
            </a:r>
          </a:p>
          <a:p>
            <a:pPr lvl="1">
              <a:lnSpc>
                <a:spcPct val="90000"/>
              </a:lnSpc>
              <a:defRPr/>
            </a:pPr>
            <a:r>
              <a:rPr lang="en-US" altLang="en-US"/>
              <a:t>DatagramSocket(int localPort, InetAddress localAddress)</a:t>
            </a:r>
          </a:p>
          <a:p>
            <a:pPr>
              <a:lnSpc>
                <a:spcPct val="90000"/>
              </a:lnSpc>
              <a:defRPr/>
            </a:pPr>
            <a:r>
              <a:rPr lang="en-US" altLang="en-US"/>
              <a:t>Receive/send data</a:t>
            </a:r>
          </a:p>
          <a:p>
            <a:pPr lvl="1">
              <a:lnSpc>
                <a:spcPct val="90000"/>
              </a:lnSpc>
              <a:defRPr/>
            </a:pPr>
            <a:r>
              <a:rPr lang="en-US" altLang="en-US"/>
              <a:t>void receive(DatagramPacket packet)</a:t>
            </a:r>
          </a:p>
          <a:p>
            <a:pPr lvl="1">
              <a:lnSpc>
                <a:spcPct val="90000"/>
              </a:lnSpc>
              <a:defRPr/>
            </a:pPr>
            <a:r>
              <a:rPr lang="en-US" altLang="en-US"/>
              <a:t>void send(DatagramPacket packet)</a:t>
            </a:r>
          </a:p>
          <a:p>
            <a:pPr>
              <a:lnSpc>
                <a:spcPct val="90000"/>
              </a:lnSpc>
              <a:defRPr/>
            </a:pPr>
            <a:r>
              <a:rPr lang="en-US" altLang="en-US"/>
              <a:t>Close a UDP socket</a:t>
            </a:r>
          </a:p>
          <a:p>
            <a:pPr lvl="1">
              <a:lnSpc>
                <a:spcPct val="90000"/>
              </a:lnSpc>
              <a:defRPr/>
            </a:pPr>
            <a:r>
              <a:rPr lang="en-US" altLang="en-US"/>
              <a:t>datagramSocket.close()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C7F69ACD-5D4E-433F-834F-A8ABDA5B64A0}"/>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6" name="Slide Number Placeholder 4">
            <a:extLst>
              <a:ext uri="{FF2B5EF4-FFF2-40B4-BE49-F238E27FC236}">
                <a16:creationId xmlns:a16="http://schemas.microsoft.com/office/drawing/2014/main" id="{0C372919-6318-4903-8E4C-B34607D1B512}"/>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0BC489BB-5012-40CF-B48E-408632E3A68D}" type="slidenum">
              <a:rPr lang="en-US" altLang="en-US"/>
              <a:pPr>
                <a:defRPr/>
              </a:pPr>
              <a:t>68</a:t>
            </a:fld>
            <a:endParaRPr lang="en-US" altLang="en-US"/>
          </a:p>
        </p:txBody>
      </p:sp>
      <p:sp>
        <p:nvSpPr>
          <p:cNvPr id="59394" name="Rectangle 2">
            <a:extLst>
              <a:ext uri="{FF2B5EF4-FFF2-40B4-BE49-F238E27FC236}">
                <a16:creationId xmlns:a16="http://schemas.microsoft.com/office/drawing/2014/main" id="{3F1D2626-7CE4-4919-A6E2-0662F58CB70A}"/>
              </a:ext>
            </a:extLst>
          </p:cNvPr>
          <p:cNvSpPr>
            <a:spLocks noGrp="1" noChangeArrowheads="1"/>
          </p:cNvSpPr>
          <p:nvPr>
            <p:ph type="title"/>
          </p:nvPr>
        </p:nvSpPr>
        <p:spPr/>
        <p:txBody>
          <a:bodyPr/>
          <a:lstStyle/>
          <a:p>
            <a:pPr>
              <a:defRPr/>
            </a:pPr>
            <a:r>
              <a:rPr lang="en-US" altLang="en-US" dirty="0"/>
              <a:t>UDP </a:t>
            </a:r>
            <a:r>
              <a:rPr lang="en-US" altLang="en-US" dirty="0" err="1"/>
              <a:t>DatagramPacket</a:t>
            </a:r>
            <a:endParaRPr lang="en-US" altLang="en-US" dirty="0"/>
          </a:p>
        </p:txBody>
      </p:sp>
      <p:sp>
        <p:nvSpPr>
          <p:cNvPr id="59395" name="Rectangle 3">
            <a:extLst>
              <a:ext uri="{FF2B5EF4-FFF2-40B4-BE49-F238E27FC236}">
                <a16:creationId xmlns:a16="http://schemas.microsoft.com/office/drawing/2014/main" id="{7FE5D829-DD66-4955-A329-1D62547BEA37}"/>
              </a:ext>
            </a:extLst>
          </p:cNvPr>
          <p:cNvSpPr>
            <a:spLocks noGrp="1" noChangeArrowheads="1"/>
          </p:cNvSpPr>
          <p:nvPr>
            <p:ph type="body" idx="1"/>
          </p:nvPr>
        </p:nvSpPr>
        <p:spPr/>
        <p:txBody>
          <a:bodyPr/>
          <a:lstStyle/>
          <a:p>
            <a:pPr>
              <a:defRPr/>
            </a:pPr>
            <a:r>
              <a:rPr lang="en-US" altLang="en-US"/>
              <a:t>UDP endpoints exchange self-contained message (class </a:t>
            </a:r>
            <a:r>
              <a:rPr lang="en-US" altLang="en-US">
                <a:solidFill>
                  <a:srgbClr val="CC0000"/>
                </a:solidFill>
              </a:rPr>
              <a:t>DatagramPacket</a:t>
            </a:r>
            <a:r>
              <a:rPr lang="en-US" altLang="en-US"/>
              <a:t>)</a:t>
            </a:r>
          </a:p>
          <a:p>
            <a:pPr lvl="1">
              <a:defRPr/>
            </a:pPr>
            <a:r>
              <a:rPr lang="en-US" altLang="en-US"/>
              <a:t>DatagramPacket(byte[] buffer, int length)</a:t>
            </a:r>
          </a:p>
          <a:p>
            <a:pPr lvl="1">
              <a:defRPr/>
            </a:pPr>
            <a:r>
              <a:rPr lang="en-US" altLang="en-US"/>
              <a:t>DatagramPacket(byte[] buffer, int length, InetAddress remoteAddress, int remotePort)</a:t>
            </a:r>
          </a:p>
          <a:p>
            <a:pPr lvl="1">
              <a:defRPr/>
            </a:pPr>
            <a:endParaRPr lang="en-US" altLang="en-US"/>
          </a:p>
        </p:txBody>
      </p:sp>
      <p:sp>
        <p:nvSpPr>
          <p:cNvPr id="59396" name="Text Box 4">
            <a:extLst>
              <a:ext uri="{FF2B5EF4-FFF2-40B4-BE49-F238E27FC236}">
                <a16:creationId xmlns:a16="http://schemas.microsoft.com/office/drawing/2014/main" id="{13DF37E7-5BC7-4ACE-A7E5-932B8D948EE5}"/>
              </a:ext>
            </a:extLst>
          </p:cNvPr>
          <p:cNvSpPr txBox="1">
            <a:spLocks noChangeArrowheads="1"/>
          </p:cNvSpPr>
          <p:nvPr/>
        </p:nvSpPr>
        <p:spPr bwMode="auto">
          <a:xfrm>
            <a:off x="609600" y="4232275"/>
            <a:ext cx="79089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import java.net.*;</a:t>
            </a:r>
          </a:p>
          <a:p>
            <a:pPr>
              <a:defRPr/>
            </a:pPr>
            <a:endParaRPr lang="en-US" altLang="en-US">
              <a:latin typeface="Times New Roman" charset="0"/>
            </a:endParaRPr>
          </a:p>
          <a:p>
            <a:pPr>
              <a:defRPr/>
            </a:pPr>
            <a:r>
              <a:rPr lang="en-US" altLang="en-US">
                <a:latin typeface="Times New Roman" charset="0"/>
              </a:rPr>
              <a:t>DatagramPacket sendPacket = new DatagramPacket(</a:t>
            </a:r>
          </a:p>
          <a:p>
            <a:pPr>
              <a:defRPr/>
            </a:pPr>
            <a:r>
              <a:rPr lang="en-US" altLang="en-US">
                <a:latin typeface="Times New Roman" charset="0"/>
              </a:rPr>
              <a:t>    byteToSend, byteToSend.length, serverAddress, serverPort);</a:t>
            </a:r>
          </a:p>
          <a:p>
            <a:pPr>
              <a:defRPr/>
            </a:pPr>
            <a:endParaRPr lang="en-US" altLang="en-US">
              <a:latin typeface="Times New Roman"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
            <a:extLst>
              <a:ext uri="{FF2B5EF4-FFF2-40B4-BE49-F238E27FC236}">
                <a16:creationId xmlns:a16="http://schemas.microsoft.com/office/drawing/2014/main" id="{296332C5-4D85-49ED-9A96-1228D23B94A0}"/>
              </a:ext>
            </a:extLst>
          </p:cNvPr>
          <p:cNvSpPr>
            <a:spLocks noGrp="1"/>
          </p:cNvSpPr>
          <p:nvPr>
            <p:ph type="ftr" sz="quarter" idx="10"/>
          </p:nvPr>
        </p:nvSpPr>
        <p:spPr>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24" name="Slide Number Placeholder 3">
            <a:extLst>
              <a:ext uri="{FF2B5EF4-FFF2-40B4-BE49-F238E27FC236}">
                <a16:creationId xmlns:a16="http://schemas.microsoft.com/office/drawing/2014/main" id="{ABFE20FD-C03E-48EC-A9E8-F783A3B799BF}"/>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0BA8F3F1-204E-474A-BAAA-E54B4A5B0AEC}" type="slidenum">
              <a:rPr lang="en-US" altLang="en-US"/>
              <a:pPr>
                <a:defRPr/>
              </a:pPr>
              <a:t>69</a:t>
            </a:fld>
            <a:endParaRPr lang="en-US" altLang="en-US"/>
          </a:p>
        </p:txBody>
      </p:sp>
      <p:sp>
        <p:nvSpPr>
          <p:cNvPr id="61442" name="Rectangle 2050">
            <a:extLst>
              <a:ext uri="{FF2B5EF4-FFF2-40B4-BE49-F238E27FC236}">
                <a16:creationId xmlns:a16="http://schemas.microsoft.com/office/drawing/2014/main" id="{95457949-67DD-4E13-B8BF-BEDBB66630B2}"/>
              </a:ext>
            </a:extLst>
          </p:cNvPr>
          <p:cNvSpPr>
            <a:spLocks noGrp="1" noChangeArrowheads="1"/>
          </p:cNvSpPr>
          <p:nvPr>
            <p:ph type="title"/>
          </p:nvPr>
        </p:nvSpPr>
        <p:spPr>
          <a:xfrm>
            <a:off x="685800" y="228600"/>
            <a:ext cx="7772400" cy="1143000"/>
          </a:xfrm>
        </p:spPr>
        <p:txBody>
          <a:bodyPr/>
          <a:lstStyle/>
          <a:p>
            <a:pPr>
              <a:defRPr/>
            </a:pPr>
            <a:r>
              <a:rPr lang="en-US" altLang="en-US" dirty="0"/>
              <a:t>A summary of Java Socket</a:t>
            </a:r>
          </a:p>
        </p:txBody>
      </p:sp>
      <p:sp>
        <p:nvSpPr>
          <p:cNvPr id="61443" name="Rectangle 2051">
            <a:extLst>
              <a:ext uri="{FF2B5EF4-FFF2-40B4-BE49-F238E27FC236}">
                <a16:creationId xmlns:a16="http://schemas.microsoft.com/office/drawing/2014/main" id="{935EA0D0-0EC1-43EA-A876-A35B1E40CCB0}"/>
              </a:ext>
            </a:extLst>
          </p:cNvPr>
          <p:cNvSpPr>
            <a:spLocks noChangeArrowheads="1"/>
          </p:cNvSpPr>
          <p:nvPr/>
        </p:nvSpPr>
        <p:spPr bwMode="auto">
          <a:xfrm>
            <a:off x="2209800" y="2133600"/>
            <a:ext cx="5867400" cy="259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61444" name="Line 2052">
            <a:extLst>
              <a:ext uri="{FF2B5EF4-FFF2-40B4-BE49-F238E27FC236}">
                <a16:creationId xmlns:a16="http://schemas.microsoft.com/office/drawing/2014/main" id="{8A5FF18C-784B-4B58-B481-0545B12D3704}"/>
              </a:ext>
            </a:extLst>
          </p:cNvPr>
          <p:cNvSpPr>
            <a:spLocks noChangeShapeType="1"/>
          </p:cNvSpPr>
          <p:nvPr/>
        </p:nvSpPr>
        <p:spPr bwMode="auto">
          <a:xfrm>
            <a:off x="2209800" y="2743200"/>
            <a:ext cx="586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61445" name="Line 2053">
            <a:extLst>
              <a:ext uri="{FF2B5EF4-FFF2-40B4-BE49-F238E27FC236}">
                <a16:creationId xmlns:a16="http://schemas.microsoft.com/office/drawing/2014/main" id="{8269FA93-BF2B-44E8-B713-525750FB4FF0}"/>
              </a:ext>
            </a:extLst>
          </p:cNvPr>
          <p:cNvSpPr>
            <a:spLocks noChangeShapeType="1"/>
          </p:cNvSpPr>
          <p:nvPr/>
        </p:nvSpPr>
        <p:spPr bwMode="auto">
          <a:xfrm>
            <a:off x="2209800" y="3352800"/>
            <a:ext cx="586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61446" name="Line 2054">
            <a:extLst>
              <a:ext uri="{FF2B5EF4-FFF2-40B4-BE49-F238E27FC236}">
                <a16:creationId xmlns:a16="http://schemas.microsoft.com/office/drawing/2014/main" id="{3505BE85-2FC8-4C33-84CD-33BAC7810773}"/>
              </a:ext>
            </a:extLst>
          </p:cNvPr>
          <p:cNvSpPr>
            <a:spLocks noChangeShapeType="1"/>
          </p:cNvSpPr>
          <p:nvPr/>
        </p:nvSpPr>
        <p:spPr bwMode="auto">
          <a:xfrm>
            <a:off x="2209800" y="4038600"/>
            <a:ext cx="586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61448" name="Line 2056">
            <a:extLst>
              <a:ext uri="{FF2B5EF4-FFF2-40B4-BE49-F238E27FC236}">
                <a16:creationId xmlns:a16="http://schemas.microsoft.com/office/drawing/2014/main" id="{83D37855-A003-415B-BE02-CB6ED7E0D25D}"/>
              </a:ext>
            </a:extLst>
          </p:cNvPr>
          <p:cNvSpPr>
            <a:spLocks noChangeShapeType="1"/>
          </p:cNvSpPr>
          <p:nvPr/>
        </p:nvSpPr>
        <p:spPr bwMode="auto">
          <a:xfrm>
            <a:off x="5638800" y="2133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61449" name="Line 2057">
            <a:extLst>
              <a:ext uri="{FF2B5EF4-FFF2-40B4-BE49-F238E27FC236}">
                <a16:creationId xmlns:a16="http://schemas.microsoft.com/office/drawing/2014/main" id="{596BE9CF-4204-439E-B7C3-9EC5B4A5898F}"/>
              </a:ext>
            </a:extLst>
          </p:cNvPr>
          <p:cNvSpPr>
            <a:spLocks noChangeShapeType="1"/>
          </p:cNvSpPr>
          <p:nvPr/>
        </p:nvSpPr>
        <p:spPr bwMode="auto">
          <a:xfrm>
            <a:off x="5638800" y="33528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61450" name="Text Box 2058">
            <a:extLst>
              <a:ext uri="{FF2B5EF4-FFF2-40B4-BE49-F238E27FC236}">
                <a16:creationId xmlns:a16="http://schemas.microsoft.com/office/drawing/2014/main" id="{93DBCF15-7CD8-44C2-8562-A4A54554BD9F}"/>
              </a:ext>
            </a:extLst>
          </p:cNvPr>
          <p:cNvSpPr txBox="1">
            <a:spLocks noChangeArrowheads="1"/>
          </p:cNvSpPr>
          <p:nvPr/>
        </p:nvSpPr>
        <p:spPr bwMode="auto">
          <a:xfrm>
            <a:off x="2971800" y="2209800"/>
            <a:ext cx="201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ServerSocket()</a:t>
            </a:r>
          </a:p>
        </p:txBody>
      </p:sp>
      <p:sp>
        <p:nvSpPr>
          <p:cNvPr id="61451" name="Text Box 2059">
            <a:extLst>
              <a:ext uri="{FF2B5EF4-FFF2-40B4-BE49-F238E27FC236}">
                <a16:creationId xmlns:a16="http://schemas.microsoft.com/office/drawing/2014/main" id="{72D08FDA-D31E-4D6C-A867-59189670B0CD}"/>
              </a:ext>
            </a:extLst>
          </p:cNvPr>
          <p:cNvSpPr txBox="1">
            <a:spLocks noChangeArrowheads="1"/>
          </p:cNvSpPr>
          <p:nvPr/>
        </p:nvSpPr>
        <p:spPr bwMode="auto">
          <a:xfrm>
            <a:off x="4625975" y="2819400"/>
            <a:ext cx="121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Socket()</a:t>
            </a:r>
          </a:p>
        </p:txBody>
      </p:sp>
      <p:sp>
        <p:nvSpPr>
          <p:cNvPr id="61452" name="Text Box 2060">
            <a:extLst>
              <a:ext uri="{FF2B5EF4-FFF2-40B4-BE49-F238E27FC236}">
                <a16:creationId xmlns:a16="http://schemas.microsoft.com/office/drawing/2014/main" id="{D5225BCA-F063-4470-8720-51A574628FA9}"/>
              </a:ext>
            </a:extLst>
          </p:cNvPr>
          <p:cNvSpPr txBox="1">
            <a:spLocks noChangeArrowheads="1"/>
          </p:cNvSpPr>
          <p:nvPr/>
        </p:nvSpPr>
        <p:spPr bwMode="auto">
          <a:xfrm>
            <a:off x="2765425" y="3505200"/>
            <a:ext cx="241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DatagramSocket()</a:t>
            </a:r>
          </a:p>
        </p:txBody>
      </p:sp>
      <p:sp>
        <p:nvSpPr>
          <p:cNvPr id="61453" name="Text Box 2061">
            <a:extLst>
              <a:ext uri="{FF2B5EF4-FFF2-40B4-BE49-F238E27FC236}">
                <a16:creationId xmlns:a16="http://schemas.microsoft.com/office/drawing/2014/main" id="{912CB419-A88A-4825-A5D4-EF8B9AD96591}"/>
              </a:ext>
            </a:extLst>
          </p:cNvPr>
          <p:cNvSpPr txBox="1">
            <a:spLocks noChangeArrowheads="1"/>
          </p:cNvSpPr>
          <p:nvPr/>
        </p:nvSpPr>
        <p:spPr bwMode="auto">
          <a:xfrm>
            <a:off x="2743200" y="4191000"/>
            <a:ext cx="241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DatagramSocket()</a:t>
            </a:r>
          </a:p>
        </p:txBody>
      </p:sp>
      <p:sp>
        <p:nvSpPr>
          <p:cNvPr id="61457" name="Text Box 2065">
            <a:extLst>
              <a:ext uri="{FF2B5EF4-FFF2-40B4-BE49-F238E27FC236}">
                <a16:creationId xmlns:a16="http://schemas.microsoft.com/office/drawing/2014/main" id="{C03A577C-219A-4706-AFF6-FCD278921B45}"/>
              </a:ext>
            </a:extLst>
          </p:cNvPr>
          <p:cNvSpPr txBox="1">
            <a:spLocks noChangeArrowheads="1"/>
          </p:cNvSpPr>
          <p:nvPr/>
        </p:nvSpPr>
        <p:spPr bwMode="auto">
          <a:xfrm>
            <a:off x="6248400" y="2209800"/>
            <a:ext cx="1163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accept()</a:t>
            </a:r>
          </a:p>
        </p:txBody>
      </p:sp>
      <p:sp>
        <p:nvSpPr>
          <p:cNvPr id="61458" name="Text Box 2066">
            <a:extLst>
              <a:ext uri="{FF2B5EF4-FFF2-40B4-BE49-F238E27FC236}">
                <a16:creationId xmlns:a16="http://schemas.microsoft.com/office/drawing/2014/main" id="{996BD14F-15CE-4833-BEB2-A311B6FD1C8F}"/>
              </a:ext>
            </a:extLst>
          </p:cNvPr>
          <p:cNvSpPr txBox="1">
            <a:spLocks noChangeArrowheads="1"/>
          </p:cNvSpPr>
          <p:nvPr/>
        </p:nvSpPr>
        <p:spPr bwMode="auto">
          <a:xfrm>
            <a:off x="6172200" y="3429000"/>
            <a:ext cx="1265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receive()</a:t>
            </a:r>
          </a:p>
        </p:txBody>
      </p:sp>
      <p:sp>
        <p:nvSpPr>
          <p:cNvPr id="61459" name="Text Box 2067">
            <a:extLst>
              <a:ext uri="{FF2B5EF4-FFF2-40B4-BE49-F238E27FC236}">
                <a16:creationId xmlns:a16="http://schemas.microsoft.com/office/drawing/2014/main" id="{FE792C0B-CF70-4CE6-A3F9-D8B967000E42}"/>
              </a:ext>
            </a:extLst>
          </p:cNvPr>
          <p:cNvSpPr txBox="1">
            <a:spLocks noChangeArrowheads="1"/>
          </p:cNvSpPr>
          <p:nvPr/>
        </p:nvSpPr>
        <p:spPr bwMode="auto">
          <a:xfrm>
            <a:off x="6248400" y="4114800"/>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send()</a:t>
            </a:r>
          </a:p>
        </p:txBody>
      </p:sp>
      <p:sp>
        <p:nvSpPr>
          <p:cNvPr id="61460" name="Text Box 2068">
            <a:extLst>
              <a:ext uri="{FF2B5EF4-FFF2-40B4-BE49-F238E27FC236}">
                <a16:creationId xmlns:a16="http://schemas.microsoft.com/office/drawing/2014/main" id="{5C0003BD-440C-4661-B421-FAB19F5EF372}"/>
              </a:ext>
            </a:extLst>
          </p:cNvPr>
          <p:cNvSpPr txBox="1">
            <a:spLocks noChangeArrowheads="1"/>
          </p:cNvSpPr>
          <p:nvPr/>
        </p:nvSpPr>
        <p:spPr bwMode="auto">
          <a:xfrm>
            <a:off x="2286000" y="1676400"/>
            <a:ext cx="1042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i="1">
                <a:latin typeface="Times New Roman" charset="0"/>
              </a:rPr>
              <a:t>protocol</a:t>
            </a:r>
          </a:p>
        </p:txBody>
      </p:sp>
      <p:sp>
        <p:nvSpPr>
          <p:cNvPr id="61461" name="Text Box 2069">
            <a:extLst>
              <a:ext uri="{FF2B5EF4-FFF2-40B4-BE49-F238E27FC236}">
                <a16:creationId xmlns:a16="http://schemas.microsoft.com/office/drawing/2014/main" id="{93F58F08-C784-4D93-89B8-EBB498E29109}"/>
              </a:ext>
            </a:extLst>
          </p:cNvPr>
          <p:cNvSpPr txBox="1">
            <a:spLocks noChangeArrowheads="1"/>
          </p:cNvSpPr>
          <p:nvPr/>
        </p:nvSpPr>
        <p:spPr bwMode="auto">
          <a:xfrm>
            <a:off x="3343275" y="1676400"/>
            <a:ext cx="2219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i="1">
                <a:latin typeface="Times New Roman" charset="0"/>
              </a:rPr>
              <a:t>localAddr,localPort</a:t>
            </a:r>
          </a:p>
        </p:txBody>
      </p:sp>
      <p:sp>
        <p:nvSpPr>
          <p:cNvPr id="61462" name="Text Box 2070">
            <a:extLst>
              <a:ext uri="{FF2B5EF4-FFF2-40B4-BE49-F238E27FC236}">
                <a16:creationId xmlns:a16="http://schemas.microsoft.com/office/drawing/2014/main" id="{8337A794-01C5-46AB-B504-572913B5C201}"/>
              </a:ext>
            </a:extLst>
          </p:cNvPr>
          <p:cNvSpPr txBox="1">
            <a:spLocks noChangeArrowheads="1"/>
          </p:cNvSpPr>
          <p:nvPr/>
        </p:nvSpPr>
        <p:spPr bwMode="auto">
          <a:xfrm>
            <a:off x="5562600" y="1676400"/>
            <a:ext cx="2679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i="1">
                <a:latin typeface="Times New Roman" charset="0"/>
              </a:rPr>
              <a:t>remoteAddr, remotePort</a:t>
            </a:r>
          </a:p>
        </p:txBody>
      </p:sp>
      <p:sp>
        <p:nvSpPr>
          <p:cNvPr id="61464" name="Text Box 2072">
            <a:extLst>
              <a:ext uri="{FF2B5EF4-FFF2-40B4-BE49-F238E27FC236}">
                <a16:creationId xmlns:a16="http://schemas.microsoft.com/office/drawing/2014/main" id="{E1D71F96-3226-4F97-BAE5-52B58ED08DFC}"/>
              </a:ext>
            </a:extLst>
          </p:cNvPr>
          <p:cNvSpPr txBox="1">
            <a:spLocks noChangeArrowheads="1"/>
          </p:cNvSpPr>
          <p:nvPr/>
        </p:nvSpPr>
        <p:spPr bwMode="auto">
          <a:xfrm>
            <a:off x="0" y="2233613"/>
            <a:ext cx="2209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800" b="1">
                <a:latin typeface="Times New Roman" charset="0"/>
              </a:rPr>
              <a:t>conn-oriented server</a:t>
            </a:r>
          </a:p>
        </p:txBody>
      </p:sp>
      <p:sp>
        <p:nvSpPr>
          <p:cNvPr id="61465" name="Text Box 2073">
            <a:extLst>
              <a:ext uri="{FF2B5EF4-FFF2-40B4-BE49-F238E27FC236}">
                <a16:creationId xmlns:a16="http://schemas.microsoft.com/office/drawing/2014/main" id="{98F6A68F-6AA2-4401-9043-FFF23206F7C0}"/>
              </a:ext>
            </a:extLst>
          </p:cNvPr>
          <p:cNvSpPr txBox="1">
            <a:spLocks noChangeArrowheads="1"/>
          </p:cNvSpPr>
          <p:nvPr/>
        </p:nvSpPr>
        <p:spPr bwMode="auto">
          <a:xfrm>
            <a:off x="0" y="28194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800" b="1">
                <a:latin typeface="Times New Roman" charset="0"/>
              </a:rPr>
              <a:t>conn-oriented client</a:t>
            </a:r>
          </a:p>
        </p:txBody>
      </p:sp>
      <p:sp>
        <p:nvSpPr>
          <p:cNvPr id="61466" name="Text Box 2074">
            <a:extLst>
              <a:ext uri="{FF2B5EF4-FFF2-40B4-BE49-F238E27FC236}">
                <a16:creationId xmlns:a16="http://schemas.microsoft.com/office/drawing/2014/main" id="{3B3A02B2-116A-42D3-A134-30E29175407C}"/>
              </a:ext>
            </a:extLst>
          </p:cNvPr>
          <p:cNvSpPr txBox="1">
            <a:spLocks noChangeArrowheads="1"/>
          </p:cNvSpPr>
          <p:nvPr/>
        </p:nvSpPr>
        <p:spPr bwMode="auto">
          <a:xfrm>
            <a:off x="0" y="3543300"/>
            <a:ext cx="2247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800" b="1">
                <a:latin typeface="Times New Roman" charset="0"/>
              </a:rPr>
              <a:t>connectionless server</a:t>
            </a:r>
          </a:p>
        </p:txBody>
      </p:sp>
      <p:sp>
        <p:nvSpPr>
          <p:cNvPr id="61467" name="Text Box 2075">
            <a:extLst>
              <a:ext uri="{FF2B5EF4-FFF2-40B4-BE49-F238E27FC236}">
                <a16:creationId xmlns:a16="http://schemas.microsoft.com/office/drawing/2014/main" id="{1D8CF689-2725-412B-9FF1-B0C6927C355E}"/>
              </a:ext>
            </a:extLst>
          </p:cNvPr>
          <p:cNvSpPr txBox="1">
            <a:spLocks noChangeArrowheads="1"/>
          </p:cNvSpPr>
          <p:nvPr/>
        </p:nvSpPr>
        <p:spPr bwMode="auto">
          <a:xfrm>
            <a:off x="0" y="4205288"/>
            <a:ext cx="2171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800" b="1">
                <a:latin typeface="Times New Roman" charset="0"/>
              </a:rPr>
              <a:t>connectionless client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C363-10C4-4402-8901-C608E67AE84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9CB3CD0-A8AF-4FC0-B463-2D18FFFD5560}"/>
              </a:ext>
            </a:extLst>
          </p:cNvPr>
          <p:cNvSpPr>
            <a:spLocks noGrp="1"/>
          </p:cNvSpPr>
          <p:nvPr>
            <p:ph idx="1"/>
          </p:nvPr>
        </p:nvSpPr>
        <p:spPr/>
        <p:txBody>
          <a:bodyPr/>
          <a:lstStyle/>
          <a:p>
            <a:pPr marL="0" indent="0" algn="ctr">
              <a:buNone/>
            </a:pPr>
            <a:r>
              <a:rPr lang="en-US" dirty="0"/>
              <a:t>Flows</a:t>
            </a:r>
          </a:p>
          <a:p>
            <a:r>
              <a:rPr lang="en-US" dirty="0"/>
              <a:t>A </a:t>
            </a:r>
            <a:r>
              <a:rPr lang="en-US" i="1" dirty="0"/>
              <a:t>flow</a:t>
            </a:r>
            <a:r>
              <a:rPr lang="en-US" dirty="0"/>
              <a:t> (session) is specified by:</a:t>
            </a:r>
          </a:p>
          <a:p>
            <a:pPr lvl="1"/>
            <a:r>
              <a:rPr lang="en-US" i="1" dirty="0"/>
              <a:t>Source IP address</a:t>
            </a:r>
          </a:p>
          <a:p>
            <a:pPr lvl="1"/>
            <a:r>
              <a:rPr lang="en-US" i="1" dirty="0"/>
              <a:t>Source port number</a:t>
            </a:r>
          </a:p>
          <a:p>
            <a:pPr lvl="1"/>
            <a:r>
              <a:rPr lang="en-US" i="1" dirty="0"/>
              <a:t>Destination IP address</a:t>
            </a:r>
          </a:p>
          <a:p>
            <a:pPr lvl="1"/>
            <a:r>
              <a:rPr lang="en-US" i="1" dirty="0"/>
              <a:t>Destination port number</a:t>
            </a:r>
          </a:p>
          <a:p>
            <a:pPr lvl="1"/>
            <a:r>
              <a:rPr lang="en-US" i="1" dirty="0"/>
              <a:t>Protocol (e.g., TCP or UDP)</a:t>
            </a:r>
          </a:p>
          <a:p>
            <a:r>
              <a:rPr lang="en-US" dirty="0"/>
              <a:t>Referred to as a “five-tuple”:</a:t>
            </a:r>
          </a:p>
          <a:p>
            <a:pPr lvl="1"/>
            <a:r>
              <a:rPr lang="en-US" i="1" dirty="0"/>
              <a:t>(</a:t>
            </a:r>
            <a:r>
              <a:rPr lang="en-US" i="1" dirty="0" err="1"/>
              <a:t>Src</a:t>
            </a:r>
            <a:r>
              <a:rPr lang="en-US" i="1" dirty="0"/>
              <a:t> IP, </a:t>
            </a:r>
            <a:r>
              <a:rPr lang="en-US" i="1" dirty="0" err="1"/>
              <a:t>Src</a:t>
            </a:r>
            <a:r>
              <a:rPr lang="en-US" i="1" dirty="0"/>
              <a:t> port, </a:t>
            </a:r>
            <a:r>
              <a:rPr lang="en-US" i="1" dirty="0" err="1"/>
              <a:t>Dest</a:t>
            </a:r>
            <a:r>
              <a:rPr lang="en-US" i="1" dirty="0"/>
              <a:t> IP, </a:t>
            </a:r>
            <a:r>
              <a:rPr lang="en-US" i="1" dirty="0" err="1"/>
              <a:t>Dest</a:t>
            </a:r>
            <a:r>
              <a:rPr lang="en-US" i="1" dirty="0"/>
              <a:t> port, Protocol)</a:t>
            </a:r>
          </a:p>
        </p:txBody>
      </p:sp>
      <p:sp>
        <p:nvSpPr>
          <p:cNvPr id="4" name="Slide Number Placeholder 3">
            <a:extLst>
              <a:ext uri="{FF2B5EF4-FFF2-40B4-BE49-F238E27FC236}">
                <a16:creationId xmlns:a16="http://schemas.microsoft.com/office/drawing/2014/main" id="{7891BA2A-DE88-4CE6-ABCA-8D0184AFE21A}"/>
              </a:ext>
            </a:extLst>
          </p:cNvPr>
          <p:cNvSpPr>
            <a:spLocks noGrp="1"/>
          </p:cNvSpPr>
          <p:nvPr>
            <p:ph type="sldNum" sz="quarter" idx="11"/>
          </p:nvPr>
        </p:nvSpPr>
        <p:spPr/>
        <p:txBody>
          <a:bodyPr/>
          <a:lstStyle/>
          <a:p>
            <a:pPr>
              <a:defRPr/>
            </a:pPr>
            <a:fld id="{9E4BA2D5-3EC9-4589-BEFD-9D6ECD7D4D74}" type="slidenum">
              <a:rPr lang="en-US" altLang="en-US" smtClean="0"/>
              <a:pPr>
                <a:defRPr/>
              </a:pPr>
              <a:t>7</a:t>
            </a:fld>
            <a:endParaRPr lang="en-US" altLang="en-US"/>
          </a:p>
        </p:txBody>
      </p:sp>
      <p:sp>
        <p:nvSpPr>
          <p:cNvPr id="5" name="Footer Placeholder 4">
            <a:extLst>
              <a:ext uri="{FF2B5EF4-FFF2-40B4-BE49-F238E27FC236}">
                <a16:creationId xmlns:a16="http://schemas.microsoft.com/office/drawing/2014/main" id="{3F2A3922-5699-4E18-9D5C-70F55646669D}"/>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6525049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2">
            <a:extLst>
              <a:ext uri="{FF2B5EF4-FFF2-40B4-BE49-F238E27FC236}">
                <a16:creationId xmlns:a16="http://schemas.microsoft.com/office/drawing/2014/main" id="{07E76A58-783F-4BA7-B591-4FF21240059F}"/>
              </a:ext>
            </a:extLst>
          </p:cNvPr>
          <p:cNvSpPr>
            <a:spLocks noGrp="1"/>
          </p:cNvSpPr>
          <p:nvPr>
            <p:ph type="ftr" sz="quarter" idx="10"/>
          </p:nvPr>
        </p:nvSpPr>
        <p:spPr>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37" name="Slide Number Placeholder 3">
            <a:extLst>
              <a:ext uri="{FF2B5EF4-FFF2-40B4-BE49-F238E27FC236}">
                <a16:creationId xmlns:a16="http://schemas.microsoft.com/office/drawing/2014/main" id="{68C3B7D5-B6B9-4278-A539-EB1219838D1D}"/>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CDF10358-AB96-4CA9-96D6-7F153446C83B}" type="slidenum">
              <a:rPr lang="en-US" altLang="en-US"/>
              <a:pPr>
                <a:defRPr/>
              </a:pPr>
              <a:t>70</a:t>
            </a:fld>
            <a:endParaRPr lang="en-US" altLang="en-US"/>
          </a:p>
        </p:txBody>
      </p:sp>
      <p:sp>
        <p:nvSpPr>
          <p:cNvPr id="15362" name="Rectangle 2">
            <a:extLst>
              <a:ext uri="{FF2B5EF4-FFF2-40B4-BE49-F238E27FC236}">
                <a16:creationId xmlns:a16="http://schemas.microsoft.com/office/drawing/2014/main" id="{7557F135-F7DE-451E-8071-AF53BC238D8B}"/>
              </a:ext>
            </a:extLst>
          </p:cNvPr>
          <p:cNvSpPr>
            <a:spLocks noGrp="1" noChangeArrowheads="1"/>
          </p:cNvSpPr>
          <p:nvPr>
            <p:ph type="title"/>
          </p:nvPr>
        </p:nvSpPr>
        <p:spPr>
          <a:xfrm>
            <a:off x="685800" y="228600"/>
            <a:ext cx="7772400" cy="1143000"/>
          </a:xfrm>
        </p:spPr>
        <p:txBody>
          <a:bodyPr/>
          <a:lstStyle/>
          <a:p>
            <a:pPr>
              <a:defRPr/>
            </a:pPr>
            <a:r>
              <a:rPr lang="en-US" altLang="en-US" sz="3200" dirty="0"/>
              <a:t>Java Socket Programming Flows (TCP)</a:t>
            </a:r>
            <a:endParaRPr lang="en-US" altLang="en-US" dirty="0"/>
          </a:p>
        </p:txBody>
      </p:sp>
      <p:grpSp>
        <p:nvGrpSpPr>
          <p:cNvPr id="15363" name="Group 3">
            <a:extLst>
              <a:ext uri="{FF2B5EF4-FFF2-40B4-BE49-F238E27FC236}">
                <a16:creationId xmlns:a16="http://schemas.microsoft.com/office/drawing/2014/main" id="{48D69DE0-CADC-488D-8906-CD1018C5342A}"/>
              </a:ext>
            </a:extLst>
          </p:cNvPr>
          <p:cNvGrpSpPr>
            <a:grpSpLocks/>
          </p:cNvGrpSpPr>
          <p:nvPr/>
        </p:nvGrpSpPr>
        <p:grpSpPr bwMode="auto">
          <a:xfrm>
            <a:off x="1312863" y="3217863"/>
            <a:ext cx="2117725" cy="927100"/>
            <a:chOff x="827" y="2027"/>
            <a:chExt cx="1334" cy="584"/>
          </a:xfrm>
        </p:grpSpPr>
        <p:sp>
          <p:nvSpPr>
            <p:cNvPr id="15364" name="Text Box 4">
              <a:extLst>
                <a:ext uri="{FF2B5EF4-FFF2-40B4-BE49-F238E27FC236}">
                  <a16:creationId xmlns:a16="http://schemas.microsoft.com/office/drawing/2014/main" id="{C2E79EAB-F7CC-4E4F-AFB8-876606E8CFC1}"/>
                </a:ext>
              </a:extLst>
            </p:cNvPr>
            <p:cNvSpPr txBox="1">
              <a:spLocks noChangeArrowheads="1"/>
            </p:cNvSpPr>
            <p:nvPr/>
          </p:nvSpPr>
          <p:spPr bwMode="auto">
            <a:xfrm>
              <a:off x="827" y="2027"/>
              <a:ext cx="1059"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400">
                  <a:latin typeface="Arial" charset="0"/>
                </a:rPr>
                <a:t>wait for incoming</a:t>
              </a:r>
            </a:p>
            <a:p>
              <a:pPr>
                <a:defRPr/>
              </a:pPr>
              <a:r>
                <a:rPr lang="en-US" altLang="en-US" sz="1400">
                  <a:latin typeface="Arial" charset="0"/>
                </a:rPr>
                <a:t>connection request</a:t>
              </a:r>
              <a:endParaRPr lang="en-US" altLang="en-US">
                <a:latin typeface="Times New Roman" charset="0"/>
              </a:endParaRPr>
            </a:p>
          </p:txBody>
        </p:sp>
        <p:sp>
          <p:nvSpPr>
            <p:cNvPr id="15365" name="Text Box 5">
              <a:extLst>
                <a:ext uri="{FF2B5EF4-FFF2-40B4-BE49-F238E27FC236}">
                  <a16:creationId xmlns:a16="http://schemas.microsoft.com/office/drawing/2014/main" id="{2B914F57-0AD4-4C75-8B15-E1BADDC8FF09}"/>
                </a:ext>
              </a:extLst>
            </p:cNvPr>
            <p:cNvSpPr txBox="1">
              <a:spLocks noChangeArrowheads="1"/>
            </p:cNvSpPr>
            <p:nvPr/>
          </p:nvSpPr>
          <p:spPr bwMode="auto">
            <a:xfrm>
              <a:off x="828" y="2285"/>
              <a:ext cx="1333"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400">
                  <a:solidFill>
                    <a:srgbClr val="FF0000"/>
                  </a:solidFill>
                  <a:latin typeface="Arial" charset="0"/>
                </a:rPr>
                <a:t>connectionSocket =</a:t>
              </a:r>
            </a:p>
            <a:p>
              <a:pPr>
                <a:defRPr/>
              </a:pPr>
              <a:r>
                <a:rPr lang="en-US" altLang="en-US" sz="1400">
                  <a:solidFill>
                    <a:srgbClr val="FF0000"/>
                  </a:solidFill>
                  <a:latin typeface="Arial" charset="0"/>
                </a:rPr>
                <a:t>welcomeSocket.accept()</a:t>
              </a:r>
              <a:endParaRPr lang="en-US" altLang="en-US">
                <a:latin typeface="Times New Roman" charset="0"/>
              </a:endParaRPr>
            </a:p>
          </p:txBody>
        </p:sp>
      </p:grpSp>
      <p:grpSp>
        <p:nvGrpSpPr>
          <p:cNvPr id="15366" name="Group 6">
            <a:extLst>
              <a:ext uri="{FF2B5EF4-FFF2-40B4-BE49-F238E27FC236}">
                <a16:creationId xmlns:a16="http://schemas.microsoft.com/office/drawing/2014/main" id="{0171EAF7-AF64-4B06-BAA9-8C865C97D953}"/>
              </a:ext>
            </a:extLst>
          </p:cNvPr>
          <p:cNvGrpSpPr>
            <a:grpSpLocks/>
          </p:cNvGrpSpPr>
          <p:nvPr/>
        </p:nvGrpSpPr>
        <p:grpSpPr bwMode="auto">
          <a:xfrm>
            <a:off x="1303338" y="1881188"/>
            <a:ext cx="1635125" cy="1414462"/>
            <a:chOff x="821" y="1185"/>
            <a:chExt cx="1030" cy="891"/>
          </a:xfrm>
        </p:grpSpPr>
        <p:grpSp>
          <p:nvGrpSpPr>
            <p:cNvPr id="69663" name="Group 7">
              <a:extLst>
                <a:ext uri="{FF2B5EF4-FFF2-40B4-BE49-F238E27FC236}">
                  <a16:creationId xmlns:a16="http://schemas.microsoft.com/office/drawing/2014/main" id="{9AF70DC9-2409-42B0-8B8A-F35778D21B17}"/>
                </a:ext>
              </a:extLst>
            </p:cNvPr>
            <p:cNvGrpSpPr>
              <a:grpSpLocks/>
            </p:cNvGrpSpPr>
            <p:nvPr/>
          </p:nvGrpSpPr>
          <p:grpSpPr bwMode="auto">
            <a:xfrm>
              <a:off x="821" y="1185"/>
              <a:ext cx="1030" cy="712"/>
              <a:chOff x="329" y="1209"/>
              <a:chExt cx="1030" cy="712"/>
            </a:xfrm>
          </p:grpSpPr>
          <p:sp>
            <p:nvSpPr>
              <p:cNvPr id="15368" name="Text Box 8">
                <a:extLst>
                  <a:ext uri="{FF2B5EF4-FFF2-40B4-BE49-F238E27FC236}">
                    <a16:creationId xmlns:a16="http://schemas.microsoft.com/office/drawing/2014/main" id="{47884EA8-B5C3-48BA-A74B-E855DBAAF261}"/>
                  </a:ext>
                </a:extLst>
              </p:cNvPr>
              <p:cNvSpPr txBox="1">
                <a:spLocks noChangeArrowheads="1"/>
              </p:cNvSpPr>
              <p:nvPr/>
            </p:nvSpPr>
            <p:spPr bwMode="auto">
              <a:xfrm>
                <a:off x="329" y="1209"/>
                <a:ext cx="997"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400">
                    <a:latin typeface="Arial" charset="0"/>
                  </a:rPr>
                  <a:t>create socket,</a:t>
                </a:r>
              </a:p>
              <a:p>
                <a:pPr>
                  <a:defRPr/>
                </a:pPr>
                <a:r>
                  <a:rPr lang="en-US" altLang="en-US" sz="1400">
                    <a:latin typeface="Arial" charset="0"/>
                  </a:rPr>
                  <a:t>port=</a:t>
                </a:r>
                <a:r>
                  <a:rPr lang="en-US" altLang="en-US" sz="1400" b="1">
                    <a:latin typeface="Courier New" charset="0"/>
                  </a:rPr>
                  <a:t>x</a:t>
                </a:r>
                <a:r>
                  <a:rPr lang="en-US" altLang="en-US" sz="1400">
                    <a:latin typeface="Arial" charset="0"/>
                  </a:rPr>
                  <a:t>, for</a:t>
                </a:r>
              </a:p>
              <a:p>
                <a:pPr>
                  <a:defRPr/>
                </a:pPr>
                <a:r>
                  <a:rPr lang="en-US" altLang="en-US" sz="1400">
                    <a:latin typeface="Arial" charset="0"/>
                  </a:rPr>
                  <a:t>incoming request:</a:t>
                </a:r>
                <a:endParaRPr lang="en-US" altLang="en-US">
                  <a:latin typeface="Times New Roman" charset="0"/>
                </a:endParaRPr>
              </a:p>
            </p:txBody>
          </p:sp>
          <p:sp>
            <p:nvSpPr>
              <p:cNvPr id="15369" name="Text Box 9">
                <a:extLst>
                  <a:ext uri="{FF2B5EF4-FFF2-40B4-BE49-F238E27FC236}">
                    <a16:creationId xmlns:a16="http://schemas.microsoft.com/office/drawing/2014/main" id="{CF909B00-F17C-4089-9B0B-DC8BD63C2DA4}"/>
                  </a:ext>
                </a:extLst>
              </p:cNvPr>
              <p:cNvSpPr txBox="1">
                <a:spLocks noChangeArrowheads="1"/>
              </p:cNvSpPr>
              <p:nvPr/>
            </p:nvSpPr>
            <p:spPr bwMode="auto">
              <a:xfrm>
                <a:off x="333" y="1595"/>
                <a:ext cx="102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r">
                  <a:defRPr/>
                </a:pPr>
                <a:r>
                  <a:rPr lang="en-US" altLang="en-US" sz="1400">
                    <a:solidFill>
                      <a:srgbClr val="FF0000"/>
                    </a:solidFill>
                    <a:latin typeface="Arial" charset="0"/>
                  </a:rPr>
                  <a:t>welcomeSocket = </a:t>
                </a:r>
              </a:p>
              <a:p>
                <a:pPr algn="r">
                  <a:defRPr/>
                </a:pPr>
                <a:r>
                  <a:rPr lang="en-US" altLang="en-US" sz="1400">
                    <a:solidFill>
                      <a:srgbClr val="FF0000"/>
                    </a:solidFill>
                    <a:latin typeface="Arial" charset="0"/>
                  </a:rPr>
                  <a:t>ServerSocket()</a:t>
                </a:r>
                <a:endParaRPr lang="en-US" altLang="en-US">
                  <a:latin typeface="Times New Roman" charset="0"/>
                </a:endParaRPr>
              </a:p>
            </p:txBody>
          </p:sp>
        </p:grpSp>
        <p:sp>
          <p:nvSpPr>
            <p:cNvPr id="15370" name="Line 10">
              <a:extLst>
                <a:ext uri="{FF2B5EF4-FFF2-40B4-BE49-F238E27FC236}">
                  <a16:creationId xmlns:a16="http://schemas.microsoft.com/office/drawing/2014/main" id="{0BCC10ED-5A6F-4D02-BEE2-ACEB20BFBCD8}"/>
                </a:ext>
              </a:extLst>
            </p:cNvPr>
            <p:cNvSpPr>
              <a:spLocks noChangeShapeType="1"/>
            </p:cNvSpPr>
            <p:nvPr/>
          </p:nvSpPr>
          <p:spPr bwMode="auto">
            <a:xfrm>
              <a:off x="1284" y="1872"/>
              <a:ext cx="0" cy="20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grpSp>
      <p:grpSp>
        <p:nvGrpSpPr>
          <p:cNvPr id="15371" name="Group 11">
            <a:extLst>
              <a:ext uri="{FF2B5EF4-FFF2-40B4-BE49-F238E27FC236}">
                <a16:creationId xmlns:a16="http://schemas.microsoft.com/office/drawing/2014/main" id="{5F358BA0-44C1-4394-B900-869B44024429}"/>
              </a:ext>
            </a:extLst>
          </p:cNvPr>
          <p:cNvGrpSpPr>
            <a:grpSpLocks/>
          </p:cNvGrpSpPr>
          <p:nvPr/>
        </p:nvGrpSpPr>
        <p:grpSpPr bwMode="auto">
          <a:xfrm>
            <a:off x="5091113" y="3149600"/>
            <a:ext cx="2305050" cy="909638"/>
            <a:chOff x="3333" y="1156"/>
            <a:chExt cx="1452" cy="573"/>
          </a:xfrm>
        </p:grpSpPr>
        <p:sp>
          <p:nvSpPr>
            <p:cNvPr id="15372" name="Text Box 12">
              <a:extLst>
                <a:ext uri="{FF2B5EF4-FFF2-40B4-BE49-F238E27FC236}">
                  <a16:creationId xmlns:a16="http://schemas.microsoft.com/office/drawing/2014/main" id="{DD212599-010B-4C3D-A34C-2B79CCB67F8D}"/>
                </a:ext>
              </a:extLst>
            </p:cNvPr>
            <p:cNvSpPr txBox="1">
              <a:spLocks noChangeArrowheads="1"/>
            </p:cNvSpPr>
            <p:nvPr/>
          </p:nvSpPr>
          <p:spPr bwMode="auto">
            <a:xfrm>
              <a:off x="3335" y="1156"/>
              <a:ext cx="1450"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400">
                  <a:latin typeface="Arial" charset="0"/>
                </a:rPr>
                <a:t>create socket,</a:t>
              </a:r>
            </a:p>
            <a:p>
              <a:pPr>
                <a:defRPr/>
              </a:pPr>
              <a:r>
                <a:rPr lang="en-US" altLang="en-US" sz="1400">
                  <a:latin typeface="Arial" charset="0"/>
                </a:rPr>
                <a:t>connect to </a:t>
              </a:r>
              <a:r>
                <a:rPr lang="en-US" altLang="en-US" sz="1400" b="1">
                  <a:latin typeface="Courier New" charset="0"/>
                </a:rPr>
                <a:t>hostid</a:t>
              </a:r>
              <a:r>
                <a:rPr lang="en-US" altLang="en-US" sz="1400">
                  <a:latin typeface="Arial" charset="0"/>
                </a:rPr>
                <a:t>, port=</a:t>
              </a:r>
              <a:r>
                <a:rPr lang="en-US" altLang="en-US" sz="1400" b="1">
                  <a:latin typeface="Courier New" charset="0"/>
                </a:rPr>
                <a:t>x</a:t>
              </a:r>
              <a:endParaRPr lang="en-US" altLang="en-US">
                <a:latin typeface="Times New Roman" charset="0"/>
              </a:endParaRPr>
            </a:p>
          </p:txBody>
        </p:sp>
        <p:sp>
          <p:nvSpPr>
            <p:cNvPr id="15373" name="Text Box 13">
              <a:extLst>
                <a:ext uri="{FF2B5EF4-FFF2-40B4-BE49-F238E27FC236}">
                  <a16:creationId xmlns:a16="http://schemas.microsoft.com/office/drawing/2014/main" id="{0CD589E9-56D2-4A96-8CC3-565413628ED8}"/>
                </a:ext>
              </a:extLst>
            </p:cNvPr>
            <p:cNvSpPr txBox="1">
              <a:spLocks noChangeArrowheads="1"/>
            </p:cNvSpPr>
            <p:nvPr/>
          </p:nvSpPr>
          <p:spPr bwMode="auto">
            <a:xfrm>
              <a:off x="3333" y="1403"/>
              <a:ext cx="84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r">
                <a:defRPr/>
              </a:pPr>
              <a:r>
                <a:rPr lang="en-US" altLang="en-US" sz="1400">
                  <a:solidFill>
                    <a:srgbClr val="FF0000"/>
                  </a:solidFill>
                  <a:latin typeface="Arial" charset="0"/>
                </a:rPr>
                <a:t>clientSocket = </a:t>
              </a:r>
            </a:p>
            <a:p>
              <a:pPr algn="r">
                <a:defRPr/>
              </a:pPr>
              <a:r>
                <a:rPr lang="en-US" altLang="en-US" sz="1400">
                  <a:solidFill>
                    <a:srgbClr val="FF0000"/>
                  </a:solidFill>
                  <a:latin typeface="Arial" charset="0"/>
                </a:rPr>
                <a:t>Socket()</a:t>
              </a:r>
              <a:endParaRPr lang="en-US" altLang="en-US">
                <a:latin typeface="Times New Roman" charset="0"/>
              </a:endParaRPr>
            </a:p>
          </p:txBody>
        </p:sp>
      </p:grpSp>
      <p:sp>
        <p:nvSpPr>
          <p:cNvPr id="15375" name="Text Box 15">
            <a:extLst>
              <a:ext uri="{FF2B5EF4-FFF2-40B4-BE49-F238E27FC236}">
                <a16:creationId xmlns:a16="http://schemas.microsoft.com/office/drawing/2014/main" id="{6DBDE2BC-95BD-4BD4-B049-77835C6BAB84}"/>
              </a:ext>
            </a:extLst>
          </p:cNvPr>
          <p:cNvSpPr txBox="1">
            <a:spLocks noChangeArrowheads="1"/>
          </p:cNvSpPr>
          <p:nvPr/>
        </p:nvSpPr>
        <p:spPr bwMode="auto">
          <a:xfrm>
            <a:off x="1331913" y="5502275"/>
            <a:ext cx="158432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400">
                <a:latin typeface="Arial" charset="0"/>
              </a:rPr>
              <a:t>close</a:t>
            </a:r>
          </a:p>
          <a:p>
            <a:pPr>
              <a:defRPr/>
            </a:pPr>
            <a:r>
              <a:rPr lang="en-US" altLang="en-US" sz="1400">
                <a:solidFill>
                  <a:srgbClr val="FF0000"/>
                </a:solidFill>
                <a:latin typeface="Arial" charset="0"/>
              </a:rPr>
              <a:t>connectionSocket</a:t>
            </a:r>
            <a:endParaRPr lang="en-US" altLang="en-US">
              <a:latin typeface="Times New Roman" charset="0"/>
            </a:endParaRPr>
          </a:p>
        </p:txBody>
      </p:sp>
      <p:sp>
        <p:nvSpPr>
          <p:cNvPr id="15376" name="Line 16">
            <a:extLst>
              <a:ext uri="{FF2B5EF4-FFF2-40B4-BE49-F238E27FC236}">
                <a16:creationId xmlns:a16="http://schemas.microsoft.com/office/drawing/2014/main" id="{1FB72324-6F0D-410F-8DE8-58FD1CD09496}"/>
              </a:ext>
            </a:extLst>
          </p:cNvPr>
          <p:cNvSpPr>
            <a:spLocks noChangeShapeType="1"/>
          </p:cNvSpPr>
          <p:nvPr/>
        </p:nvSpPr>
        <p:spPr bwMode="auto">
          <a:xfrm>
            <a:off x="2047875" y="5440363"/>
            <a:ext cx="0" cy="274637"/>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15377" name="Freeform 17">
            <a:extLst>
              <a:ext uri="{FF2B5EF4-FFF2-40B4-BE49-F238E27FC236}">
                <a16:creationId xmlns:a16="http://schemas.microsoft.com/office/drawing/2014/main" id="{CE9066C0-E4BC-467E-8229-C2581693D76F}"/>
              </a:ext>
            </a:extLst>
          </p:cNvPr>
          <p:cNvSpPr>
            <a:spLocks/>
          </p:cNvSpPr>
          <p:nvPr/>
        </p:nvSpPr>
        <p:spPr bwMode="auto">
          <a:xfrm>
            <a:off x="1276350" y="3124200"/>
            <a:ext cx="781050" cy="2844800"/>
          </a:xfrm>
          <a:custGeom>
            <a:avLst/>
            <a:gdLst>
              <a:gd name="T0" fmla="*/ 781050 w 492"/>
              <a:gd name="T1" fmla="*/ 2650836 h 2112"/>
              <a:gd name="T2" fmla="*/ 781050 w 492"/>
              <a:gd name="T3" fmla="*/ 2844800 h 2112"/>
              <a:gd name="T4" fmla="*/ 0 w 492"/>
              <a:gd name="T5" fmla="*/ 2844800 h 2112"/>
              <a:gd name="T6" fmla="*/ 0 w 492"/>
              <a:gd name="T7" fmla="*/ 0 h 2112"/>
              <a:gd name="T8" fmla="*/ 638175 w 492"/>
              <a:gd name="T9" fmla="*/ 0 h 2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2" h="2112">
                <a:moveTo>
                  <a:pt x="492" y="1968"/>
                </a:moveTo>
                <a:lnTo>
                  <a:pt x="492" y="2112"/>
                </a:lnTo>
                <a:lnTo>
                  <a:pt x="0" y="2112"/>
                </a:lnTo>
                <a:lnTo>
                  <a:pt x="0" y="0"/>
                </a:lnTo>
                <a:lnTo>
                  <a:pt x="402" y="0"/>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spAutoFit/>
          </a:bodyPr>
          <a:lstStyle/>
          <a:p>
            <a:endParaRPr lang="en-US"/>
          </a:p>
        </p:txBody>
      </p:sp>
      <p:grpSp>
        <p:nvGrpSpPr>
          <p:cNvPr id="15378" name="Group 18">
            <a:extLst>
              <a:ext uri="{FF2B5EF4-FFF2-40B4-BE49-F238E27FC236}">
                <a16:creationId xmlns:a16="http://schemas.microsoft.com/office/drawing/2014/main" id="{ED1F0C36-A2EF-4378-AEB6-CD751A7A3719}"/>
              </a:ext>
            </a:extLst>
          </p:cNvPr>
          <p:cNvGrpSpPr>
            <a:grpSpLocks/>
          </p:cNvGrpSpPr>
          <p:nvPr/>
        </p:nvGrpSpPr>
        <p:grpSpPr bwMode="auto">
          <a:xfrm>
            <a:off x="5341938" y="4984750"/>
            <a:ext cx="1374775" cy="1009650"/>
            <a:chOff x="3365" y="3349"/>
            <a:chExt cx="866" cy="750"/>
          </a:xfrm>
        </p:grpSpPr>
        <p:sp>
          <p:nvSpPr>
            <p:cNvPr id="15379" name="Text Box 19">
              <a:extLst>
                <a:ext uri="{FF2B5EF4-FFF2-40B4-BE49-F238E27FC236}">
                  <a16:creationId xmlns:a16="http://schemas.microsoft.com/office/drawing/2014/main" id="{370F9D25-3CE1-40B2-9B4D-560DEF51CC30}"/>
                </a:ext>
              </a:extLst>
            </p:cNvPr>
            <p:cNvSpPr txBox="1">
              <a:spLocks noChangeArrowheads="1"/>
            </p:cNvSpPr>
            <p:nvPr/>
          </p:nvSpPr>
          <p:spPr bwMode="auto">
            <a:xfrm>
              <a:off x="3365" y="3349"/>
              <a:ext cx="86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400">
                  <a:latin typeface="Arial" charset="0"/>
                </a:rPr>
                <a:t>read reply from</a:t>
              </a:r>
            </a:p>
            <a:p>
              <a:pPr>
                <a:defRPr/>
              </a:pPr>
              <a:r>
                <a:rPr lang="en-US" altLang="en-US" sz="1400">
                  <a:solidFill>
                    <a:srgbClr val="FF0000"/>
                  </a:solidFill>
                  <a:latin typeface="Arial" charset="0"/>
                </a:rPr>
                <a:t>clientSocket</a:t>
              </a:r>
              <a:endParaRPr lang="en-US" altLang="en-US">
                <a:latin typeface="Times New Roman" charset="0"/>
              </a:endParaRPr>
            </a:p>
          </p:txBody>
        </p:sp>
        <p:sp>
          <p:nvSpPr>
            <p:cNvPr id="15380" name="Text Box 20">
              <a:extLst>
                <a:ext uri="{FF2B5EF4-FFF2-40B4-BE49-F238E27FC236}">
                  <a16:creationId xmlns:a16="http://schemas.microsoft.com/office/drawing/2014/main" id="{F7734170-B905-45B1-B4E7-65DE6CE35C95}"/>
                </a:ext>
              </a:extLst>
            </p:cNvPr>
            <p:cNvSpPr txBox="1">
              <a:spLocks noChangeArrowheads="1"/>
            </p:cNvSpPr>
            <p:nvPr/>
          </p:nvSpPr>
          <p:spPr bwMode="auto">
            <a:xfrm>
              <a:off x="3389" y="3715"/>
              <a:ext cx="71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400">
                  <a:latin typeface="Arial" charset="0"/>
                </a:rPr>
                <a:t>close</a:t>
              </a:r>
            </a:p>
            <a:p>
              <a:pPr>
                <a:defRPr/>
              </a:pPr>
              <a:r>
                <a:rPr lang="en-US" altLang="en-US" sz="1400">
                  <a:solidFill>
                    <a:srgbClr val="FF0000"/>
                  </a:solidFill>
                  <a:latin typeface="Arial" charset="0"/>
                </a:rPr>
                <a:t>clientSocket</a:t>
              </a:r>
              <a:endParaRPr lang="en-US" altLang="en-US">
                <a:latin typeface="Times New Roman" charset="0"/>
              </a:endParaRPr>
            </a:p>
          </p:txBody>
        </p:sp>
        <p:sp>
          <p:nvSpPr>
            <p:cNvPr id="15381" name="Line 21">
              <a:extLst>
                <a:ext uri="{FF2B5EF4-FFF2-40B4-BE49-F238E27FC236}">
                  <a16:creationId xmlns:a16="http://schemas.microsoft.com/office/drawing/2014/main" id="{EF955E3D-9F5B-433C-B066-F2445199D9AD}"/>
                </a:ext>
              </a:extLst>
            </p:cNvPr>
            <p:cNvSpPr>
              <a:spLocks noChangeShapeType="1"/>
            </p:cNvSpPr>
            <p:nvPr/>
          </p:nvSpPr>
          <p:spPr bwMode="auto">
            <a:xfrm>
              <a:off x="3816" y="3690"/>
              <a:ext cx="0" cy="20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grpSp>
      <p:sp>
        <p:nvSpPr>
          <p:cNvPr id="15382" name="Text Box 22">
            <a:extLst>
              <a:ext uri="{FF2B5EF4-FFF2-40B4-BE49-F238E27FC236}">
                <a16:creationId xmlns:a16="http://schemas.microsoft.com/office/drawing/2014/main" id="{B2947A6D-DD18-464F-98C4-D95E17CAB3C4}"/>
              </a:ext>
            </a:extLst>
          </p:cNvPr>
          <p:cNvSpPr txBox="1">
            <a:spLocks noChangeArrowheads="1"/>
          </p:cNvSpPr>
          <p:nvPr/>
        </p:nvSpPr>
        <p:spPr bwMode="auto">
          <a:xfrm>
            <a:off x="585788" y="1314450"/>
            <a:ext cx="33924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defRPr/>
            </a:pPr>
            <a:r>
              <a:rPr lang="en-US" altLang="en-US">
                <a:latin typeface="Comic Sans MS" charset="0"/>
              </a:rPr>
              <a:t>Server </a:t>
            </a:r>
            <a:r>
              <a:rPr lang="en-US" altLang="en-US" sz="1800">
                <a:latin typeface="Comic Sans MS" charset="0"/>
              </a:rPr>
              <a:t>(running on </a:t>
            </a:r>
            <a:r>
              <a:rPr lang="en-US" altLang="en-US" sz="1800" b="1">
                <a:latin typeface="Courier New" charset="0"/>
              </a:rPr>
              <a:t>hostid</a:t>
            </a:r>
            <a:r>
              <a:rPr lang="en-US" altLang="en-US" sz="1800">
                <a:latin typeface="Comic Sans MS" charset="0"/>
              </a:rPr>
              <a:t>)</a:t>
            </a:r>
            <a:endParaRPr lang="en-US" altLang="en-US">
              <a:latin typeface="Times New Roman" charset="0"/>
            </a:endParaRPr>
          </a:p>
        </p:txBody>
      </p:sp>
      <p:sp>
        <p:nvSpPr>
          <p:cNvPr id="15383" name="Text Box 23">
            <a:extLst>
              <a:ext uri="{FF2B5EF4-FFF2-40B4-BE49-F238E27FC236}">
                <a16:creationId xmlns:a16="http://schemas.microsoft.com/office/drawing/2014/main" id="{46AFFE8C-F455-4E3E-9F0E-B1B626572CC0}"/>
              </a:ext>
            </a:extLst>
          </p:cNvPr>
          <p:cNvSpPr txBox="1">
            <a:spLocks noChangeArrowheads="1"/>
          </p:cNvSpPr>
          <p:nvPr/>
        </p:nvSpPr>
        <p:spPr bwMode="auto">
          <a:xfrm>
            <a:off x="5256213" y="1333500"/>
            <a:ext cx="10080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defRPr/>
            </a:pPr>
            <a:r>
              <a:rPr lang="en-US" altLang="en-US">
                <a:latin typeface="Comic Sans MS" charset="0"/>
              </a:rPr>
              <a:t>Client</a:t>
            </a:r>
            <a:endParaRPr lang="en-US" altLang="en-US">
              <a:latin typeface="Times New Roman" charset="0"/>
            </a:endParaRPr>
          </a:p>
        </p:txBody>
      </p:sp>
      <p:grpSp>
        <p:nvGrpSpPr>
          <p:cNvPr id="15384" name="Group 24">
            <a:extLst>
              <a:ext uri="{FF2B5EF4-FFF2-40B4-BE49-F238E27FC236}">
                <a16:creationId xmlns:a16="http://schemas.microsoft.com/office/drawing/2014/main" id="{D55DF83B-45F3-42E4-8319-D221FA913775}"/>
              </a:ext>
            </a:extLst>
          </p:cNvPr>
          <p:cNvGrpSpPr>
            <a:grpSpLocks/>
          </p:cNvGrpSpPr>
          <p:nvPr/>
        </p:nvGrpSpPr>
        <p:grpSpPr bwMode="auto">
          <a:xfrm>
            <a:off x="2933700" y="4010025"/>
            <a:ext cx="4041775" cy="1371600"/>
            <a:chOff x="1848" y="2526"/>
            <a:chExt cx="2546" cy="864"/>
          </a:xfrm>
        </p:grpSpPr>
        <p:sp>
          <p:nvSpPr>
            <p:cNvPr id="15385" name="Line 25">
              <a:extLst>
                <a:ext uri="{FF2B5EF4-FFF2-40B4-BE49-F238E27FC236}">
                  <a16:creationId xmlns:a16="http://schemas.microsoft.com/office/drawing/2014/main" id="{59066192-1D66-4EEE-919A-636EC2AEE625}"/>
                </a:ext>
              </a:extLst>
            </p:cNvPr>
            <p:cNvSpPr>
              <a:spLocks noChangeShapeType="1"/>
            </p:cNvSpPr>
            <p:nvPr/>
          </p:nvSpPr>
          <p:spPr bwMode="auto">
            <a:xfrm flipH="1">
              <a:off x="3792" y="2964"/>
              <a:ext cx="6" cy="42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grpSp>
          <p:nvGrpSpPr>
            <p:cNvPr id="69654" name="Group 26">
              <a:extLst>
                <a:ext uri="{FF2B5EF4-FFF2-40B4-BE49-F238E27FC236}">
                  <a16:creationId xmlns:a16="http://schemas.microsoft.com/office/drawing/2014/main" id="{F3B528CC-7893-4180-807A-EC50CAA416B6}"/>
                </a:ext>
              </a:extLst>
            </p:cNvPr>
            <p:cNvGrpSpPr>
              <a:grpSpLocks/>
            </p:cNvGrpSpPr>
            <p:nvPr/>
          </p:nvGrpSpPr>
          <p:grpSpPr bwMode="auto">
            <a:xfrm>
              <a:off x="1848" y="2526"/>
              <a:ext cx="2546" cy="516"/>
              <a:chOff x="1848" y="2526"/>
              <a:chExt cx="2546" cy="516"/>
            </a:xfrm>
          </p:grpSpPr>
          <p:sp>
            <p:nvSpPr>
              <p:cNvPr id="15387" name="Text Box 27">
                <a:extLst>
                  <a:ext uri="{FF2B5EF4-FFF2-40B4-BE49-F238E27FC236}">
                    <a16:creationId xmlns:a16="http://schemas.microsoft.com/office/drawing/2014/main" id="{276FB148-E771-40CF-8EEA-5EA1D59F971C}"/>
                  </a:ext>
                </a:extLst>
              </p:cNvPr>
              <p:cNvSpPr txBox="1">
                <a:spLocks noChangeArrowheads="1"/>
              </p:cNvSpPr>
              <p:nvPr/>
            </p:nvSpPr>
            <p:spPr bwMode="auto">
              <a:xfrm>
                <a:off x="3335" y="2675"/>
                <a:ext cx="1059"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400">
                    <a:latin typeface="Arial" charset="0"/>
                  </a:rPr>
                  <a:t>send request using</a:t>
                </a:r>
              </a:p>
              <a:p>
                <a:pPr>
                  <a:defRPr/>
                </a:pPr>
                <a:r>
                  <a:rPr lang="en-US" altLang="en-US" sz="1400">
                    <a:solidFill>
                      <a:srgbClr val="FF0000"/>
                    </a:solidFill>
                    <a:latin typeface="Arial" charset="0"/>
                  </a:rPr>
                  <a:t>clientSocket</a:t>
                </a:r>
                <a:endParaRPr lang="en-US" altLang="en-US">
                  <a:latin typeface="Times New Roman" charset="0"/>
                </a:endParaRPr>
              </a:p>
            </p:txBody>
          </p:sp>
          <p:sp>
            <p:nvSpPr>
              <p:cNvPr id="15388" name="Line 28">
                <a:extLst>
                  <a:ext uri="{FF2B5EF4-FFF2-40B4-BE49-F238E27FC236}">
                    <a16:creationId xmlns:a16="http://schemas.microsoft.com/office/drawing/2014/main" id="{BAF89120-F7AD-4417-BA9E-CFA216B1BB84}"/>
                  </a:ext>
                </a:extLst>
              </p:cNvPr>
              <p:cNvSpPr>
                <a:spLocks noChangeShapeType="1"/>
              </p:cNvSpPr>
              <p:nvPr/>
            </p:nvSpPr>
            <p:spPr bwMode="auto">
              <a:xfrm>
                <a:off x="3792" y="2526"/>
                <a:ext cx="0" cy="20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15389" name="Line 29">
                <a:extLst>
                  <a:ext uri="{FF2B5EF4-FFF2-40B4-BE49-F238E27FC236}">
                    <a16:creationId xmlns:a16="http://schemas.microsoft.com/office/drawing/2014/main" id="{CEE4421E-042A-495D-B391-CA4275AD3DCD}"/>
                  </a:ext>
                </a:extLst>
              </p:cNvPr>
              <p:cNvSpPr>
                <a:spLocks noChangeShapeType="1"/>
              </p:cNvSpPr>
              <p:nvPr/>
            </p:nvSpPr>
            <p:spPr bwMode="auto">
              <a:xfrm flipH="1">
                <a:off x="1848" y="2790"/>
                <a:ext cx="1518" cy="25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Times New Roman" charset="0"/>
                </a:endParaRPr>
              </a:p>
            </p:txBody>
          </p:sp>
        </p:grpSp>
      </p:grpSp>
      <p:sp>
        <p:nvSpPr>
          <p:cNvPr id="15391" name="Text Box 31">
            <a:extLst>
              <a:ext uri="{FF2B5EF4-FFF2-40B4-BE49-F238E27FC236}">
                <a16:creationId xmlns:a16="http://schemas.microsoft.com/office/drawing/2014/main" id="{C841CF0D-54D3-448D-B80E-045AA5179062}"/>
              </a:ext>
            </a:extLst>
          </p:cNvPr>
          <p:cNvSpPr txBox="1">
            <a:spLocks noChangeArrowheads="1"/>
          </p:cNvSpPr>
          <p:nvPr/>
        </p:nvSpPr>
        <p:spPr bwMode="auto">
          <a:xfrm>
            <a:off x="1303338" y="4427538"/>
            <a:ext cx="158432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400">
                <a:latin typeface="Arial" charset="0"/>
              </a:rPr>
              <a:t>read request from</a:t>
            </a:r>
          </a:p>
          <a:p>
            <a:pPr>
              <a:defRPr/>
            </a:pPr>
            <a:r>
              <a:rPr lang="en-US" altLang="en-US" sz="1400">
                <a:solidFill>
                  <a:srgbClr val="FF0000"/>
                </a:solidFill>
                <a:latin typeface="Arial" charset="0"/>
              </a:rPr>
              <a:t>connectionSocket</a:t>
            </a:r>
            <a:endParaRPr lang="en-US" altLang="en-US">
              <a:latin typeface="Times New Roman" charset="0"/>
            </a:endParaRPr>
          </a:p>
        </p:txBody>
      </p:sp>
      <p:sp>
        <p:nvSpPr>
          <p:cNvPr id="15392" name="Text Box 32">
            <a:extLst>
              <a:ext uri="{FF2B5EF4-FFF2-40B4-BE49-F238E27FC236}">
                <a16:creationId xmlns:a16="http://schemas.microsoft.com/office/drawing/2014/main" id="{4D4A59B5-D2D7-4982-AC93-19510D132460}"/>
              </a:ext>
            </a:extLst>
          </p:cNvPr>
          <p:cNvSpPr txBox="1">
            <a:spLocks noChangeArrowheads="1"/>
          </p:cNvSpPr>
          <p:nvPr/>
        </p:nvSpPr>
        <p:spPr bwMode="auto">
          <a:xfrm>
            <a:off x="1350963" y="5045075"/>
            <a:ext cx="158432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400">
                <a:latin typeface="Arial" charset="0"/>
              </a:rPr>
              <a:t>write reply to</a:t>
            </a:r>
          </a:p>
          <a:p>
            <a:pPr>
              <a:defRPr/>
            </a:pPr>
            <a:r>
              <a:rPr lang="en-US" altLang="en-US" sz="1400">
                <a:solidFill>
                  <a:srgbClr val="FF0000"/>
                </a:solidFill>
                <a:latin typeface="Arial" charset="0"/>
              </a:rPr>
              <a:t>connectionSocket</a:t>
            </a:r>
            <a:endParaRPr lang="en-US" altLang="en-US">
              <a:latin typeface="Times New Roman" charset="0"/>
            </a:endParaRPr>
          </a:p>
        </p:txBody>
      </p:sp>
      <p:sp>
        <p:nvSpPr>
          <p:cNvPr id="15393" name="Line 33">
            <a:extLst>
              <a:ext uri="{FF2B5EF4-FFF2-40B4-BE49-F238E27FC236}">
                <a16:creationId xmlns:a16="http://schemas.microsoft.com/office/drawing/2014/main" id="{EA3B2DA4-3BB4-4F0A-92DC-8ED03C8A6C2B}"/>
              </a:ext>
            </a:extLst>
          </p:cNvPr>
          <p:cNvSpPr>
            <a:spLocks noChangeShapeType="1"/>
          </p:cNvSpPr>
          <p:nvPr/>
        </p:nvSpPr>
        <p:spPr bwMode="auto">
          <a:xfrm>
            <a:off x="2028825" y="4105275"/>
            <a:ext cx="0" cy="3810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15394" name="Line 34">
            <a:extLst>
              <a:ext uri="{FF2B5EF4-FFF2-40B4-BE49-F238E27FC236}">
                <a16:creationId xmlns:a16="http://schemas.microsoft.com/office/drawing/2014/main" id="{53BA94AF-A190-45F4-8E5E-C54BFFEC9413}"/>
              </a:ext>
            </a:extLst>
          </p:cNvPr>
          <p:cNvSpPr>
            <a:spLocks noChangeShapeType="1"/>
          </p:cNvSpPr>
          <p:nvPr/>
        </p:nvSpPr>
        <p:spPr bwMode="auto">
          <a:xfrm flipH="1">
            <a:off x="2038350" y="4905375"/>
            <a:ext cx="9525" cy="24765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15395" name="Line 35">
            <a:extLst>
              <a:ext uri="{FF2B5EF4-FFF2-40B4-BE49-F238E27FC236}">
                <a16:creationId xmlns:a16="http://schemas.microsoft.com/office/drawing/2014/main" id="{5D7E5D87-ABA4-48F9-8B54-91976E05F054}"/>
              </a:ext>
            </a:extLst>
          </p:cNvPr>
          <p:cNvSpPr>
            <a:spLocks noChangeShapeType="1"/>
          </p:cNvSpPr>
          <p:nvPr/>
        </p:nvSpPr>
        <p:spPr bwMode="auto">
          <a:xfrm>
            <a:off x="2962275" y="5248275"/>
            <a:ext cx="2447925" cy="857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15397" name="Line 37">
            <a:extLst>
              <a:ext uri="{FF2B5EF4-FFF2-40B4-BE49-F238E27FC236}">
                <a16:creationId xmlns:a16="http://schemas.microsoft.com/office/drawing/2014/main" id="{C6DD1260-2C23-4731-8FC2-0829DB0C0AB1}"/>
              </a:ext>
            </a:extLst>
          </p:cNvPr>
          <p:cNvSpPr>
            <a:spLocks noChangeShapeType="1"/>
          </p:cNvSpPr>
          <p:nvPr/>
        </p:nvSpPr>
        <p:spPr bwMode="auto">
          <a:xfrm flipV="1">
            <a:off x="2057400" y="3886200"/>
            <a:ext cx="3429000" cy="381000"/>
          </a:xfrm>
          <a:prstGeom prst="line">
            <a:avLst/>
          </a:prstGeom>
          <a:noFill/>
          <a:ln w="3810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15398" name="Text Box 38">
            <a:extLst>
              <a:ext uri="{FF2B5EF4-FFF2-40B4-BE49-F238E27FC236}">
                <a16:creationId xmlns:a16="http://schemas.microsoft.com/office/drawing/2014/main" id="{B45F14BE-F8A6-48AB-A959-0A8233E4F9E0}"/>
              </a:ext>
            </a:extLst>
          </p:cNvPr>
          <p:cNvSpPr txBox="1">
            <a:spLocks noChangeArrowheads="1"/>
          </p:cNvSpPr>
          <p:nvPr/>
        </p:nvSpPr>
        <p:spPr bwMode="auto">
          <a:xfrm>
            <a:off x="3200400" y="3702050"/>
            <a:ext cx="19685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altLang="en-US" sz="1800">
                <a:solidFill>
                  <a:srgbClr val="FF0000"/>
                </a:solidFill>
                <a:latin typeface="Comic Sans MS" charset="0"/>
              </a:rPr>
              <a:t>TCP </a:t>
            </a:r>
          </a:p>
          <a:p>
            <a:pPr algn="ctr">
              <a:defRPr/>
            </a:pPr>
            <a:r>
              <a:rPr lang="en-US" altLang="en-US" sz="1800">
                <a:solidFill>
                  <a:srgbClr val="FF0000"/>
                </a:solidFill>
                <a:latin typeface="Comic Sans MS" charset="0"/>
              </a:rPr>
              <a:t>connection setup</a:t>
            </a:r>
            <a:endParaRPr lang="en-US" altLang="en-US">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dissolve">
                                      <p:cBhvr>
                                        <p:cTn id="7" dur="500"/>
                                        <p:tgtEl>
                                          <p:spTgt spid="153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dissolve">
                                      <p:cBhvr>
                                        <p:cTn id="12" dur="500"/>
                                        <p:tgtEl>
                                          <p:spTgt spid="15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371"/>
                                        </p:tgtEl>
                                        <p:attrNameLst>
                                          <p:attrName>style.visibility</p:attrName>
                                        </p:attrNameLst>
                                      </p:cBhvr>
                                      <p:to>
                                        <p:strVal val="visible"/>
                                      </p:to>
                                    </p:set>
                                    <p:animEffect transition="in" filter="dissolve">
                                      <p:cBhvr>
                                        <p:cTn id="17" dur="500"/>
                                        <p:tgtEl>
                                          <p:spTgt spid="153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384"/>
                                        </p:tgtEl>
                                        <p:attrNameLst>
                                          <p:attrName>style.visibility</p:attrName>
                                        </p:attrNameLst>
                                      </p:cBhvr>
                                      <p:to>
                                        <p:strVal val="visible"/>
                                      </p:to>
                                    </p:set>
                                    <p:animEffect transition="in" filter="dissolve">
                                      <p:cBhvr>
                                        <p:cTn id="22" dur="500"/>
                                        <p:tgtEl>
                                          <p:spTgt spid="153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5378"/>
                                        </p:tgtEl>
                                        <p:attrNameLst>
                                          <p:attrName>style.visibility</p:attrName>
                                        </p:attrNameLst>
                                      </p:cBhvr>
                                      <p:to>
                                        <p:strVal val="visible"/>
                                      </p:to>
                                    </p:set>
                                    <p:animEffect transition="in" filter="dissolve">
                                      <p:cBhvr>
                                        <p:cTn id="27" dur="500"/>
                                        <p:tgtEl>
                                          <p:spTgt spid="15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
            <a:extLst>
              <a:ext uri="{FF2B5EF4-FFF2-40B4-BE49-F238E27FC236}">
                <a16:creationId xmlns:a16="http://schemas.microsoft.com/office/drawing/2014/main" id="{FA27A9F7-EC58-4182-BF33-B6A4CF435B62}"/>
              </a:ext>
            </a:extLst>
          </p:cNvPr>
          <p:cNvSpPr>
            <a:spLocks noGrp="1"/>
          </p:cNvSpPr>
          <p:nvPr>
            <p:ph type="ftr" sz="quarter" idx="10"/>
          </p:nvPr>
        </p:nvSpPr>
        <p:spPr>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31" name="Slide Number Placeholder 3">
            <a:extLst>
              <a:ext uri="{FF2B5EF4-FFF2-40B4-BE49-F238E27FC236}">
                <a16:creationId xmlns:a16="http://schemas.microsoft.com/office/drawing/2014/main" id="{DE8FBC30-E729-499B-91D1-3633A7134AC3}"/>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80605569-5A19-4D67-A7CD-E1FF5E9C1C7E}" type="slidenum">
              <a:rPr lang="en-US" altLang="en-US"/>
              <a:pPr>
                <a:defRPr/>
              </a:pPr>
              <a:t>71</a:t>
            </a:fld>
            <a:endParaRPr lang="en-US" altLang="en-US"/>
          </a:p>
        </p:txBody>
      </p:sp>
      <p:sp>
        <p:nvSpPr>
          <p:cNvPr id="54274" name="Rectangle 2">
            <a:extLst>
              <a:ext uri="{FF2B5EF4-FFF2-40B4-BE49-F238E27FC236}">
                <a16:creationId xmlns:a16="http://schemas.microsoft.com/office/drawing/2014/main" id="{4A645211-6D48-4B96-9141-6236FDA2A5FF}"/>
              </a:ext>
            </a:extLst>
          </p:cNvPr>
          <p:cNvSpPr>
            <a:spLocks noGrp="1" noChangeArrowheads="1"/>
          </p:cNvSpPr>
          <p:nvPr>
            <p:ph type="title"/>
          </p:nvPr>
        </p:nvSpPr>
        <p:spPr>
          <a:xfrm>
            <a:off x="685800" y="228600"/>
            <a:ext cx="7772400" cy="1143000"/>
          </a:xfrm>
        </p:spPr>
        <p:txBody>
          <a:bodyPr/>
          <a:lstStyle/>
          <a:p>
            <a:pPr>
              <a:defRPr/>
            </a:pPr>
            <a:r>
              <a:rPr lang="en-US" altLang="en-US" sz="3200" dirty="0"/>
              <a:t>Java Socket Programming (UDP)</a:t>
            </a:r>
            <a:endParaRPr lang="en-US" altLang="en-US" dirty="0"/>
          </a:p>
        </p:txBody>
      </p:sp>
      <p:sp>
        <p:nvSpPr>
          <p:cNvPr id="54276" name="Text Box 4">
            <a:extLst>
              <a:ext uri="{FF2B5EF4-FFF2-40B4-BE49-F238E27FC236}">
                <a16:creationId xmlns:a16="http://schemas.microsoft.com/office/drawing/2014/main" id="{03766CEC-D4C7-4D68-A639-882811546BBD}"/>
              </a:ext>
            </a:extLst>
          </p:cNvPr>
          <p:cNvSpPr txBox="1">
            <a:spLocks noChangeArrowheads="1"/>
          </p:cNvSpPr>
          <p:nvPr/>
        </p:nvSpPr>
        <p:spPr bwMode="auto">
          <a:xfrm>
            <a:off x="1447800" y="3657600"/>
            <a:ext cx="21336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altLang="en-US" sz="1400">
                <a:latin typeface="Arial" charset="0"/>
              </a:rPr>
              <a:t>Blocks until data </a:t>
            </a:r>
          </a:p>
          <a:p>
            <a:pPr>
              <a:defRPr/>
            </a:pPr>
            <a:r>
              <a:rPr lang="en-US" altLang="en-US" sz="1400">
                <a:latin typeface="Arial" charset="0"/>
              </a:rPr>
              <a:t>received from a client</a:t>
            </a:r>
            <a:endParaRPr lang="en-US" altLang="en-US">
              <a:latin typeface="Times New Roman" charset="0"/>
            </a:endParaRPr>
          </a:p>
        </p:txBody>
      </p:sp>
      <p:sp>
        <p:nvSpPr>
          <p:cNvPr id="54277" name="Text Box 5">
            <a:extLst>
              <a:ext uri="{FF2B5EF4-FFF2-40B4-BE49-F238E27FC236}">
                <a16:creationId xmlns:a16="http://schemas.microsoft.com/office/drawing/2014/main" id="{732333A8-C07C-4F40-A84A-8CB6486FDFC4}"/>
              </a:ext>
            </a:extLst>
          </p:cNvPr>
          <p:cNvSpPr txBox="1">
            <a:spLocks noChangeArrowheads="1"/>
          </p:cNvSpPr>
          <p:nvPr/>
        </p:nvSpPr>
        <p:spPr bwMode="auto">
          <a:xfrm>
            <a:off x="1339850" y="3352800"/>
            <a:ext cx="21653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400">
                <a:solidFill>
                  <a:srgbClr val="FF0000"/>
                </a:solidFill>
                <a:latin typeface="Arial" charset="0"/>
              </a:rPr>
              <a:t>welcomeSocket.receive()</a:t>
            </a:r>
            <a:endParaRPr lang="en-US" altLang="en-US">
              <a:latin typeface="Times New Roman" charset="0"/>
            </a:endParaRPr>
          </a:p>
        </p:txBody>
      </p:sp>
      <p:grpSp>
        <p:nvGrpSpPr>
          <p:cNvPr id="54278" name="Group 6">
            <a:extLst>
              <a:ext uri="{FF2B5EF4-FFF2-40B4-BE49-F238E27FC236}">
                <a16:creationId xmlns:a16="http://schemas.microsoft.com/office/drawing/2014/main" id="{ABB534B8-4305-4289-82C5-3F87BA57E747}"/>
              </a:ext>
            </a:extLst>
          </p:cNvPr>
          <p:cNvGrpSpPr>
            <a:grpSpLocks/>
          </p:cNvGrpSpPr>
          <p:nvPr/>
        </p:nvGrpSpPr>
        <p:grpSpPr bwMode="auto">
          <a:xfrm>
            <a:off x="1303338" y="1881188"/>
            <a:ext cx="1635125" cy="1414462"/>
            <a:chOff x="821" y="1185"/>
            <a:chExt cx="1030" cy="891"/>
          </a:xfrm>
        </p:grpSpPr>
        <p:grpSp>
          <p:nvGrpSpPr>
            <p:cNvPr id="71707" name="Group 7">
              <a:extLst>
                <a:ext uri="{FF2B5EF4-FFF2-40B4-BE49-F238E27FC236}">
                  <a16:creationId xmlns:a16="http://schemas.microsoft.com/office/drawing/2014/main" id="{F71EFDE5-B0B8-4612-8EB4-3780368F8D36}"/>
                </a:ext>
              </a:extLst>
            </p:cNvPr>
            <p:cNvGrpSpPr>
              <a:grpSpLocks/>
            </p:cNvGrpSpPr>
            <p:nvPr/>
          </p:nvGrpSpPr>
          <p:grpSpPr bwMode="auto">
            <a:xfrm>
              <a:off x="821" y="1185"/>
              <a:ext cx="1030" cy="712"/>
              <a:chOff x="329" y="1209"/>
              <a:chExt cx="1030" cy="712"/>
            </a:xfrm>
          </p:grpSpPr>
          <p:sp>
            <p:nvSpPr>
              <p:cNvPr id="54280" name="Text Box 8">
                <a:extLst>
                  <a:ext uri="{FF2B5EF4-FFF2-40B4-BE49-F238E27FC236}">
                    <a16:creationId xmlns:a16="http://schemas.microsoft.com/office/drawing/2014/main" id="{4D07C2AB-CDBB-484B-8A01-10201A0D6621}"/>
                  </a:ext>
                </a:extLst>
              </p:cNvPr>
              <p:cNvSpPr txBox="1">
                <a:spLocks noChangeArrowheads="1"/>
              </p:cNvSpPr>
              <p:nvPr/>
            </p:nvSpPr>
            <p:spPr bwMode="auto">
              <a:xfrm>
                <a:off x="329" y="1209"/>
                <a:ext cx="997"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400">
                    <a:latin typeface="Arial" charset="0"/>
                  </a:rPr>
                  <a:t>create socket,</a:t>
                </a:r>
              </a:p>
              <a:p>
                <a:pPr>
                  <a:defRPr/>
                </a:pPr>
                <a:r>
                  <a:rPr lang="en-US" altLang="en-US" sz="1400">
                    <a:latin typeface="Arial" charset="0"/>
                  </a:rPr>
                  <a:t>port=</a:t>
                </a:r>
                <a:r>
                  <a:rPr lang="en-US" altLang="en-US" sz="1400" b="1">
                    <a:latin typeface="Courier New" charset="0"/>
                  </a:rPr>
                  <a:t>x</a:t>
                </a:r>
                <a:r>
                  <a:rPr lang="en-US" altLang="en-US" sz="1400">
                    <a:latin typeface="Arial" charset="0"/>
                  </a:rPr>
                  <a:t>, for</a:t>
                </a:r>
              </a:p>
              <a:p>
                <a:pPr>
                  <a:defRPr/>
                </a:pPr>
                <a:r>
                  <a:rPr lang="en-US" altLang="en-US" sz="1400">
                    <a:latin typeface="Arial" charset="0"/>
                  </a:rPr>
                  <a:t>incoming request:</a:t>
                </a:r>
                <a:endParaRPr lang="en-US" altLang="en-US">
                  <a:latin typeface="Times New Roman" charset="0"/>
                </a:endParaRPr>
              </a:p>
            </p:txBody>
          </p:sp>
          <p:sp>
            <p:nvSpPr>
              <p:cNvPr id="54281" name="Text Box 9">
                <a:extLst>
                  <a:ext uri="{FF2B5EF4-FFF2-40B4-BE49-F238E27FC236}">
                    <a16:creationId xmlns:a16="http://schemas.microsoft.com/office/drawing/2014/main" id="{D1A49F11-0B40-442D-A38B-8449125B533E}"/>
                  </a:ext>
                </a:extLst>
              </p:cNvPr>
              <p:cNvSpPr txBox="1">
                <a:spLocks noChangeArrowheads="1"/>
              </p:cNvSpPr>
              <p:nvPr/>
            </p:nvSpPr>
            <p:spPr bwMode="auto">
              <a:xfrm>
                <a:off x="333" y="1595"/>
                <a:ext cx="102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r">
                  <a:defRPr/>
                </a:pPr>
                <a:r>
                  <a:rPr lang="en-US" altLang="en-US" sz="1400">
                    <a:solidFill>
                      <a:srgbClr val="FF0000"/>
                    </a:solidFill>
                    <a:latin typeface="Arial" charset="0"/>
                  </a:rPr>
                  <a:t>welcomeSocket = </a:t>
                </a:r>
              </a:p>
              <a:p>
                <a:pPr algn="r">
                  <a:defRPr/>
                </a:pPr>
                <a:r>
                  <a:rPr lang="en-US" altLang="en-US" sz="1400">
                    <a:solidFill>
                      <a:srgbClr val="FF0000"/>
                    </a:solidFill>
                    <a:latin typeface="Arial" charset="0"/>
                  </a:rPr>
                  <a:t>DatagramSocket()</a:t>
                </a:r>
                <a:endParaRPr lang="en-US" altLang="en-US">
                  <a:latin typeface="Times New Roman" charset="0"/>
                </a:endParaRPr>
              </a:p>
            </p:txBody>
          </p:sp>
        </p:grpSp>
        <p:sp>
          <p:nvSpPr>
            <p:cNvPr id="54282" name="Line 10">
              <a:extLst>
                <a:ext uri="{FF2B5EF4-FFF2-40B4-BE49-F238E27FC236}">
                  <a16:creationId xmlns:a16="http://schemas.microsoft.com/office/drawing/2014/main" id="{8533A3F9-AD94-4167-AD67-E095CFB5FE8E}"/>
                </a:ext>
              </a:extLst>
            </p:cNvPr>
            <p:cNvSpPr>
              <a:spLocks noChangeShapeType="1"/>
            </p:cNvSpPr>
            <p:nvPr/>
          </p:nvSpPr>
          <p:spPr bwMode="auto">
            <a:xfrm>
              <a:off x="1284" y="1872"/>
              <a:ext cx="0" cy="20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grpSp>
      <p:sp>
        <p:nvSpPr>
          <p:cNvPr id="54284" name="Text Box 12">
            <a:extLst>
              <a:ext uri="{FF2B5EF4-FFF2-40B4-BE49-F238E27FC236}">
                <a16:creationId xmlns:a16="http://schemas.microsoft.com/office/drawing/2014/main" id="{655EEFB0-8190-4AF0-BAA9-8949FB4E9C9C}"/>
              </a:ext>
            </a:extLst>
          </p:cNvPr>
          <p:cNvSpPr txBox="1">
            <a:spLocks noChangeArrowheads="1"/>
          </p:cNvSpPr>
          <p:nvPr/>
        </p:nvSpPr>
        <p:spPr bwMode="auto">
          <a:xfrm>
            <a:off x="5334000" y="2895600"/>
            <a:ext cx="12874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altLang="en-US" sz="1400">
                <a:latin typeface="Arial" charset="0"/>
              </a:rPr>
              <a:t>create socket</a:t>
            </a:r>
            <a:endParaRPr lang="en-US" altLang="en-US">
              <a:latin typeface="Times New Roman" charset="0"/>
            </a:endParaRPr>
          </a:p>
        </p:txBody>
      </p:sp>
      <p:sp>
        <p:nvSpPr>
          <p:cNvPr id="54285" name="Text Box 13">
            <a:extLst>
              <a:ext uri="{FF2B5EF4-FFF2-40B4-BE49-F238E27FC236}">
                <a16:creationId xmlns:a16="http://schemas.microsoft.com/office/drawing/2014/main" id="{54D6556D-D170-4CD7-B6B9-3A4DC2F197F5}"/>
              </a:ext>
            </a:extLst>
          </p:cNvPr>
          <p:cNvSpPr txBox="1">
            <a:spLocks noChangeArrowheads="1"/>
          </p:cNvSpPr>
          <p:nvPr/>
        </p:nvSpPr>
        <p:spPr bwMode="auto">
          <a:xfrm>
            <a:off x="4648200" y="3276600"/>
            <a:ext cx="27813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r">
              <a:defRPr/>
            </a:pPr>
            <a:r>
              <a:rPr lang="en-US" altLang="en-US" sz="1400">
                <a:solidFill>
                  <a:srgbClr val="FF0000"/>
                </a:solidFill>
                <a:latin typeface="Arial" charset="0"/>
              </a:rPr>
              <a:t>clientSocket = DatagramSocket()</a:t>
            </a:r>
            <a:endParaRPr lang="en-US" altLang="en-US">
              <a:latin typeface="Times New Roman" charset="0"/>
            </a:endParaRPr>
          </a:p>
        </p:txBody>
      </p:sp>
      <p:sp>
        <p:nvSpPr>
          <p:cNvPr id="54287" name="Text Box 15">
            <a:extLst>
              <a:ext uri="{FF2B5EF4-FFF2-40B4-BE49-F238E27FC236}">
                <a16:creationId xmlns:a16="http://schemas.microsoft.com/office/drawing/2014/main" id="{8560B72E-4BF9-4DCA-B219-B2A4F597D189}"/>
              </a:ext>
            </a:extLst>
          </p:cNvPr>
          <p:cNvSpPr txBox="1">
            <a:spLocks noChangeArrowheads="1"/>
          </p:cNvSpPr>
          <p:nvPr/>
        </p:nvSpPr>
        <p:spPr bwMode="auto">
          <a:xfrm>
            <a:off x="1331913" y="53673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tLang="en-US">
              <a:latin typeface="Times New Roman" charset="0"/>
            </a:endParaRPr>
          </a:p>
        </p:txBody>
      </p:sp>
      <p:sp>
        <p:nvSpPr>
          <p:cNvPr id="54289" name="Freeform 17">
            <a:extLst>
              <a:ext uri="{FF2B5EF4-FFF2-40B4-BE49-F238E27FC236}">
                <a16:creationId xmlns:a16="http://schemas.microsoft.com/office/drawing/2014/main" id="{54A8001D-F78A-4DA4-99F1-71AA6529FCA4}"/>
              </a:ext>
            </a:extLst>
          </p:cNvPr>
          <p:cNvSpPr>
            <a:spLocks/>
          </p:cNvSpPr>
          <p:nvPr/>
        </p:nvSpPr>
        <p:spPr bwMode="auto">
          <a:xfrm>
            <a:off x="1276350" y="3124200"/>
            <a:ext cx="781050" cy="2844800"/>
          </a:xfrm>
          <a:custGeom>
            <a:avLst/>
            <a:gdLst>
              <a:gd name="T0" fmla="*/ 781050 w 492"/>
              <a:gd name="T1" fmla="*/ 2650836 h 2112"/>
              <a:gd name="T2" fmla="*/ 781050 w 492"/>
              <a:gd name="T3" fmla="*/ 2844800 h 2112"/>
              <a:gd name="T4" fmla="*/ 0 w 492"/>
              <a:gd name="T5" fmla="*/ 2844800 h 2112"/>
              <a:gd name="T6" fmla="*/ 0 w 492"/>
              <a:gd name="T7" fmla="*/ 0 h 2112"/>
              <a:gd name="T8" fmla="*/ 638175 w 492"/>
              <a:gd name="T9" fmla="*/ 0 h 2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2" h="2112">
                <a:moveTo>
                  <a:pt x="492" y="1968"/>
                </a:moveTo>
                <a:lnTo>
                  <a:pt x="492" y="2112"/>
                </a:lnTo>
                <a:lnTo>
                  <a:pt x="0" y="2112"/>
                </a:lnTo>
                <a:lnTo>
                  <a:pt x="0" y="0"/>
                </a:lnTo>
                <a:lnTo>
                  <a:pt x="402" y="0"/>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spAutoFit/>
          </a:bodyPr>
          <a:lstStyle/>
          <a:p>
            <a:endParaRPr lang="en-US"/>
          </a:p>
        </p:txBody>
      </p:sp>
      <p:sp>
        <p:nvSpPr>
          <p:cNvPr id="54291" name="Text Box 19">
            <a:extLst>
              <a:ext uri="{FF2B5EF4-FFF2-40B4-BE49-F238E27FC236}">
                <a16:creationId xmlns:a16="http://schemas.microsoft.com/office/drawing/2014/main" id="{ED63004F-9BB0-4340-B1A9-D6A312F26B3E}"/>
              </a:ext>
            </a:extLst>
          </p:cNvPr>
          <p:cNvSpPr txBox="1">
            <a:spLocks noChangeArrowheads="1"/>
          </p:cNvSpPr>
          <p:nvPr/>
        </p:nvSpPr>
        <p:spPr bwMode="auto">
          <a:xfrm>
            <a:off x="5341938" y="4984750"/>
            <a:ext cx="18796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400">
                <a:latin typeface="Arial" charset="0"/>
              </a:rPr>
              <a:t>read reply from</a:t>
            </a:r>
          </a:p>
          <a:p>
            <a:pPr>
              <a:defRPr/>
            </a:pPr>
            <a:r>
              <a:rPr lang="en-US" altLang="en-US" sz="1400">
                <a:solidFill>
                  <a:srgbClr val="FF0000"/>
                </a:solidFill>
                <a:latin typeface="Arial" charset="0"/>
              </a:rPr>
              <a:t>clientSocket.receive()</a:t>
            </a:r>
            <a:endParaRPr lang="en-US" altLang="en-US">
              <a:latin typeface="Times New Roman" charset="0"/>
            </a:endParaRPr>
          </a:p>
        </p:txBody>
      </p:sp>
      <p:sp>
        <p:nvSpPr>
          <p:cNvPr id="54292" name="Text Box 20">
            <a:extLst>
              <a:ext uri="{FF2B5EF4-FFF2-40B4-BE49-F238E27FC236}">
                <a16:creationId xmlns:a16="http://schemas.microsoft.com/office/drawing/2014/main" id="{B06F11C1-D696-49EE-808E-B14DEA6C51B1}"/>
              </a:ext>
            </a:extLst>
          </p:cNvPr>
          <p:cNvSpPr txBox="1">
            <a:spLocks noChangeArrowheads="1"/>
          </p:cNvSpPr>
          <p:nvPr/>
        </p:nvSpPr>
        <p:spPr bwMode="auto">
          <a:xfrm>
            <a:off x="5380038" y="5476875"/>
            <a:ext cx="11414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400">
                <a:latin typeface="Arial" charset="0"/>
              </a:rPr>
              <a:t>close</a:t>
            </a:r>
          </a:p>
          <a:p>
            <a:pPr>
              <a:defRPr/>
            </a:pPr>
            <a:r>
              <a:rPr lang="en-US" altLang="en-US" sz="1400">
                <a:solidFill>
                  <a:srgbClr val="FF0000"/>
                </a:solidFill>
                <a:latin typeface="Arial" charset="0"/>
              </a:rPr>
              <a:t>clientSocket</a:t>
            </a:r>
            <a:endParaRPr lang="en-US" altLang="en-US">
              <a:latin typeface="Times New Roman" charset="0"/>
            </a:endParaRPr>
          </a:p>
        </p:txBody>
      </p:sp>
      <p:sp>
        <p:nvSpPr>
          <p:cNvPr id="54293" name="Line 21">
            <a:extLst>
              <a:ext uri="{FF2B5EF4-FFF2-40B4-BE49-F238E27FC236}">
                <a16:creationId xmlns:a16="http://schemas.microsoft.com/office/drawing/2014/main" id="{84FA8A11-C70F-452C-B946-ADB02F05AE0A}"/>
              </a:ext>
            </a:extLst>
          </p:cNvPr>
          <p:cNvSpPr>
            <a:spLocks noChangeShapeType="1"/>
          </p:cNvSpPr>
          <p:nvPr/>
        </p:nvSpPr>
        <p:spPr bwMode="auto">
          <a:xfrm>
            <a:off x="6057900" y="5443538"/>
            <a:ext cx="0" cy="274637"/>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54294" name="Text Box 22">
            <a:extLst>
              <a:ext uri="{FF2B5EF4-FFF2-40B4-BE49-F238E27FC236}">
                <a16:creationId xmlns:a16="http://schemas.microsoft.com/office/drawing/2014/main" id="{EE311C05-5BE7-4912-AC34-315A56576CE6}"/>
              </a:ext>
            </a:extLst>
          </p:cNvPr>
          <p:cNvSpPr txBox="1">
            <a:spLocks noChangeArrowheads="1"/>
          </p:cNvSpPr>
          <p:nvPr/>
        </p:nvSpPr>
        <p:spPr bwMode="auto">
          <a:xfrm>
            <a:off x="585788" y="1314450"/>
            <a:ext cx="33924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defRPr/>
            </a:pPr>
            <a:r>
              <a:rPr lang="en-US" altLang="en-US">
                <a:latin typeface="Comic Sans MS" charset="0"/>
              </a:rPr>
              <a:t>Server </a:t>
            </a:r>
            <a:r>
              <a:rPr lang="en-US" altLang="en-US" sz="1800">
                <a:latin typeface="Comic Sans MS" charset="0"/>
              </a:rPr>
              <a:t>(running on </a:t>
            </a:r>
            <a:r>
              <a:rPr lang="en-US" altLang="en-US" sz="1800" b="1">
                <a:latin typeface="Courier New" charset="0"/>
              </a:rPr>
              <a:t>hostid</a:t>
            </a:r>
            <a:r>
              <a:rPr lang="en-US" altLang="en-US" sz="1800">
                <a:latin typeface="Comic Sans MS" charset="0"/>
              </a:rPr>
              <a:t>)</a:t>
            </a:r>
            <a:endParaRPr lang="en-US" altLang="en-US">
              <a:latin typeface="Times New Roman" charset="0"/>
            </a:endParaRPr>
          </a:p>
        </p:txBody>
      </p:sp>
      <p:sp>
        <p:nvSpPr>
          <p:cNvPr id="54295" name="Text Box 23">
            <a:extLst>
              <a:ext uri="{FF2B5EF4-FFF2-40B4-BE49-F238E27FC236}">
                <a16:creationId xmlns:a16="http://schemas.microsoft.com/office/drawing/2014/main" id="{16E5CE6C-96DE-4D98-8096-1856AC2D22F2}"/>
              </a:ext>
            </a:extLst>
          </p:cNvPr>
          <p:cNvSpPr txBox="1">
            <a:spLocks noChangeArrowheads="1"/>
          </p:cNvSpPr>
          <p:nvPr/>
        </p:nvSpPr>
        <p:spPr bwMode="auto">
          <a:xfrm>
            <a:off x="5256213" y="1333500"/>
            <a:ext cx="10080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defRPr/>
            </a:pPr>
            <a:r>
              <a:rPr lang="en-US" altLang="en-US">
                <a:latin typeface="Comic Sans MS" charset="0"/>
              </a:rPr>
              <a:t>Client</a:t>
            </a:r>
            <a:endParaRPr lang="en-US" altLang="en-US">
              <a:latin typeface="Times New Roman" charset="0"/>
            </a:endParaRPr>
          </a:p>
        </p:txBody>
      </p:sp>
      <p:sp>
        <p:nvSpPr>
          <p:cNvPr id="54297" name="Line 25">
            <a:extLst>
              <a:ext uri="{FF2B5EF4-FFF2-40B4-BE49-F238E27FC236}">
                <a16:creationId xmlns:a16="http://schemas.microsoft.com/office/drawing/2014/main" id="{0588A84D-BB0D-4CA0-A2A1-5E5D548D9AFE}"/>
              </a:ext>
            </a:extLst>
          </p:cNvPr>
          <p:cNvSpPr>
            <a:spLocks noChangeShapeType="1"/>
          </p:cNvSpPr>
          <p:nvPr/>
        </p:nvSpPr>
        <p:spPr bwMode="auto">
          <a:xfrm flipH="1">
            <a:off x="6019800" y="4343400"/>
            <a:ext cx="0" cy="6858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54299" name="Text Box 27">
            <a:extLst>
              <a:ext uri="{FF2B5EF4-FFF2-40B4-BE49-F238E27FC236}">
                <a16:creationId xmlns:a16="http://schemas.microsoft.com/office/drawing/2014/main" id="{98042D84-860B-42A2-86A0-6EC8A85537BB}"/>
              </a:ext>
            </a:extLst>
          </p:cNvPr>
          <p:cNvSpPr txBox="1">
            <a:spLocks noChangeArrowheads="1"/>
          </p:cNvSpPr>
          <p:nvPr/>
        </p:nvSpPr>
        <p:spPr bwMode="auto">
          <a:xfrm>
            <a:off x="5257800" y="3810000"/>
            <a:ext cx="19050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altLang="en-US" sz="1400">
                <a:latin typeface="Arial" charset="0"/>
              </a:rPr>
              <a:t>send request using</a:t>
            </a:r>
          </a:p>
          <a:p>
            <a:pPr>
              <a:defRPr/>
            </a:pPr>
            <a:r>
              <a:rPr lang="en-US" altLang="en-US" sz="1400">
                <a:solidFill>
                  <a:srgbClr val="FF0000"/>
                </a:solidFill>
                <a:latin typeface="Arial" charset="0"/>
              </a:rPr>
              <a:t>clientSocket.send()</a:t>
            </a:r>
            <a:endParaRPr lang="en-US" altLang="en-US">
              <a:latin typeface="Times New Roman" charset="0"/>
            </a:endParaRPr>
          </a:p>
        </p:txBody>
      </p:sp>
      <p:sp>
        <p:nvSpPr>
          <p:cNvPr id="54300" name="Line 28">
            <a:extLst>
              <a:ext uri="{FF2B5EF4-FFF2-40B4-BE49-F238E27FC236}">
                <a16:creationId xmlns:a16="http://schemas.microsoft.com/office/drawing/2014/main" id="{DCAD58EF-5D30-4272-8541-837B84F635DB}"/>
              </a:ext>
            </a:extLst>
          </p:cNvPr>
          <p:cNvSpPr>
            <a:spLocks noChangeShapeType="1"/>
          </p:cNvSpPr>
          <p:nvPr/>
        </p:nvSpPr>
        <p:spPr bwMode="auto">
          <a:xfrm>
            <a:off x="6019800" y="3581400"/>
            <a:ext cx="0" cy="228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54301" name="Line 29">
            <a:extLst>
              <a:ext uri="{FF2B5EF4-FFF2-40B4-BE49-F238E27FC236}">
                <a16:creationId xmlns:a16="http://schemas.microsoft.com/office/drawing/2014/main" id="{E60A33E7-E5EB-4127-9ED3-3973D4F57BB3}"/>
              </a:ext>
            </a:extLst>
          </p:cNvPr>
          <p:cNvSpPr>
            <a:spLocks noChangeShapeType="1"/>
          </p:cNvSpPr>
          <p:nvPr/>
        </p:nvSpPr>
        <p:spPr bwMode="auto">
          <a:xfrm flipH="1">
            <a:off x="2133600" y="4114800"/>
            <a:ext cx="3171825" cy="304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54303" name="Text Box 31">
            <a:extLst>
              <a:ext uri="{FF2B5EF4-FFF2-40B4-BE49-F238E27FC236}">
                <a16:creationId xmlns:a16="http://schemas.microsoft.com/office/drawing/2014/main" id="{8D6C459C-FA08-4C32-B38E-2C4FD940476D}"/>
              </a:ext>
            </a:extLst>
          </p:cNvPr>
          <p:cNvSpPr txBox="1">
            <a:spLocks noChangeArrowheads="1"/>
          </p:cNvSpPr>
          <p:nvPr/>
        </p:nvSpPr>
        <p:spPr bwMode="auto">
          <a:xfrm>
            <a:off x="1430338" y="4533900"/>
            <a:ext cx="14652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400">
                <a:latin typeface="Arial" charset="0"/>
              </a:rPr>
              <a:t>Process request</a:t>
            </a:r>
            <a:endParaRPr lang="en-US" altLang="en-US">
              <a:latin typeface="Times New Roman" charset="0"/>
            </a:endParaRPr>
          </a:p>
        </p:txBody>
      </p:sp>
      <p:sp>
        <p:nvSpPr>
          <p:cNvPr id="54304" name="Text Box 32">
            <a:extLst>
              <a:ext uri="{FF2B5EF4-FFF2-40B4-BE49-F238E27FC236}">
                <a16:creationId xmlns:a16="http://schemas.microsoft.com/office/drawing/2014/main" id="{FB0CAE31-1B5D-4BFB-B5DE-CA4D12D1E01D}"/>
              </a:ext>
            </a:extLst>
          </p:cNvPr>
          <p:cNvSpPr txBox="1">
            <a:spLocks noChangeArrowheads="1"/>
          </p:cNvSpPr>
          <p:nvPr/>
        </p:nvSpPr>
        <p:spPr bwMode="auto">
          <a:xfrm>
            <a:off x="1219200" y="5181600"/>
            <a:ext cx="19780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400">
                <a:solidFill>
                  <a:srgbClr val="FF0000"/>
                </a:solidFill>
                <a:latin typeface="Arial" charset="0"/>
              </a:rPr>
              <a:t>welcomeSocket.send()</a:t>
            </a:r>
            <a:endParaRPr lang="en-US" altLang="en-US">
              <a:latin typeface="Times New Roman" charset="0"/>
            </a:endParaRPr>
          </a:p>
        </p:txBody>
      </p:sp>
      <p:sp>
        <p:nvSpPr>
          <p:cNvPr id="54305" name="Line 33">
            <a:extLst>
              <a:ext uri="{FF2B5EF4-FFF2-40B4-BE49-F238E27FC236}">
                <a16:creationId xmlns:a16="http://schemas.microsoft.com/office/drawing/2014/main" id="{FFDD1E7A-81FC-4CC0-A049-0B89E0AA4520}"/>
              </a:ext>
            </a:extLst>
          </p:cNvPr>
          <p:cNvSpPr>
            <a:spLocks noChangeShapeType="1"/>
          </p:cNvSpPr>
          <p:nvPr/>
        </p:nvSpPr>
        <p:spPr bwMode="auto">
          <a:xfrm>
            <a:off x="2028825" y="4105275"/>
            <a:ext cx="28575" cy="54292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54306" name="Line 34">
            <a:extLst>
              <a:ext uri="{FF2B5EF4-FFF2-40B4-BE49-F238E27FC236}">
                <a16:creationId xmlns:a16="http://schemas.microsoft.com/office/drawing/2014/main" id="{D570CFAF-95BE-4423-8584-4F62243154C1}"/>
              </a:ext>
            </a:extLst>
          </p:cNvPr>
          <p:cNvSpPr>
            <a:spLocks noChangeShapeType="1"/>
          </p:cNvSpPr>
          <p:nvPr/>
        </p:nvSpPr>
        <p:spPr bwMode="auto">
          <a:xfrm flipH="1">
            <a:off x="2057400" y="4800600"/>
            <a:ext cx="0" cy="457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54307" name="Line 35">
            <a:extLst>
              <a:ext uri="{FF2B5EF4-FFF2-40B4-BE49-F238E27FC236}">
                <a16:creationId xmlns:a16="http://schemas.microsoft.com/office/drawing/2014/main" id="{B7C3DC7E-4037-431A-B9FB-ED820CBE90E2}"/>
              </a:ext>
            </a:extLst>
          </p:cNvPr>
          <p:cNvSpPr>
            <a:spLocks noChangeShapeType="1"/>
          </p:cNvSpPr>
          <p:nvPr/>
        </p:nvSpPr>
        <p:spPr bwMode="auto">
          <a:xfrm>
            <a:off x="3200400" y="5334000"/>
            <a:ext cx="2133600" cy="76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54310" name="Text Box 38">
            <a:extLst>
              <a:ext uri="{FF2B5EF4-FFF2-40B4-BE49-F238E27FC236}">
                <a16:creationId xmlns:a16="http://schemas.microsoft.com/office/drawing/2014/main" id="{A5504516-833B-45BB-A171-E0D593EDC404}"/>
              </a:ext>
            </a:extLst>
          </p:cNvPr>
          <p:cNvSpPr txBox="1">
            <a:spLocks noChangeArrowheads="1"/>
          </p:cNvSpPr>
          <p:nvPr/>
        </p:nvSpPr>
        <p:spPr bwMode="auto">
          <a:xfrm>
            <a:off x="3413125" y="3848100"/>
            <a:ext cx="1485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800">
                <a:latin typeface="Times New Roman" charset="0"/>
              </a:rPr>
              <a:t>Data (request)</a:t>
            </a:r>
          </a:p>
        </p:txBody>
      </p:sp>
      <p:sp>
        <p:nvSpPr>
          <p:cNvPr id="54311" name="Text Box 39">
            <a:extLst>
              <a:ext uri="{FF2B5EF4-FFF2-40B4-BE49-F238E27FC236}">
                <a16:creationId xmlns:a16="http://schemas.microsoft.com/office/drawing/2014/main" id="{8B778C07-26B2-40CC-BBAB-2802FFBBD5B3}"/>
              </a:ext>
            </a:extLst>
          </p:cNvPr>
          <p:cNvSpPr txBox="1">
            <a:spLocks noChangeArrowheads="1"/>
          </p:cNvSpPr>
          <p:nvPr/>
        </p:nvSpPr>
        <p:spPr bwMode="auto">
          <a:xfrm>
            <a:off x="3565525" y="49911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800">
                <a:latin typeface="Times New Roman" charset="0"/>
              </a:rPr>
              <a:t>Data (reply)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4278"/>
                                        </p:tgtEl>
                                        <p:attrNameLst>
                                          <p:attrName>style.visibility</p:attrName>
                                        </p:attrNameLst>
                                      </p:cBhvr>
                                      <p:to>
                                        <p:strVal val="visible"/>
                                      </p:to>
                                    </p:set>
                                    <p:animEffect transition="in" filter="dissolve">
                                      <p:cBhvr>
                                        <p:cTn id="7"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2">
            <a:extLst>
              <a:ext uri="{FF2B5EF4-FFF2-40B4-BE49-F238E27FC236}">
                <a16:creationId xmlns:a16="http://schemas.microsoft.com/office/drawing/2014/main" id="{0A4E4E5D-8DC3-4126-B745-56C4E866A44B}"/>
              </a:ext>
            </a:extLst>
          </p:cNvPr>
          <p:cNvSpPr>
            <a:spLocks noGrp="1"/>
          </p:cNvSpPr>
          <p:nvPr>
            <p:ph type="ftr" sz="quarter" idx="10"/>
          </p:nvPr>
        </p:nvSpPr>
        <p:spPr>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17" name="Slide Number Placeholder 3">
            <a:extLst>
              <a:ext uri="{FF2B5EF4-FFF2-40B4-BE49-F238E27FC236}">
                <a16:creationId xmlns:a16="http://schemas.microsoft.com/office/drawing/2014/main" id="{D2829B25-E4C7-4274-AFC9-89895BCF5414}"/>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4DDA7FF7-887C-4B18-9CD0-B3256EEF1995}" type="slidenum">
              <a:rPr lang="en-US" altLang="en-US"/>
              <a:pPr>
                <a:defRPr/>
              </a:pPr>
              <a:t>72</a:t>
            </a:fld>
            <a:endParaRPr lang="en-US" altLang="en-US"/>
          </a:p>
        </p:txBody>
      </p:sp>
      <p:sp>
        <p:nvSpPr>
          <p:cNvPr id="16386" name="Rectangle 2">
            <a:extLst>
              <a:ext uri="{FF2B5EF4-FFF2-40B4-BE49-F238E27FC236}">
                <a16:creationId xmlns:a16="http://schemas.microsoft.com/office/drawing/2014/main" id="{E4EC14D5-4FBA-43BF-819B-BB124DCC28A0}"/>
              </a:ext>
            </a:extLst>
          </p:cNvPr>
          <p:cNvSpPr>
            <a:spLocks noGrp="1" noChangeArrowheads="1"/>
          </p:cNvSpPr>
          <p:nvPr>
            <p:ph type="title"/>
          </p:nvPr>
        </p:nvSpPr>
        <p:spPr>
          <a:xfrm>
            <a:off x="685800" y="228600"/>
            <a:ext cx="7772400" cy="838200"/>
          </a:xfrm>
        </p:spPr>
        <p:txBody>
          <a:bodyPr/>
          <a:lstStyle/>
          <a:p>
            <a:pPr>
              <a:defRPr/>
            </a:pPr>
            <a:r>
              <a:rPr lang="en-US" altLang="en-US" sz="3600" dirty="0"/>
              <a:t>Example: Java Client (TCP)</a:t>
            </a:r>
            <a:endParaRPr lang="en-US" altLang="en-US" dirty="0"/>
          </a:p>
        </p:txBody>
      </p:sp>
      <p:sp>
        <p:nvSpPr>
          <p:cNvPr id="16387" name="Rectangle 3">
            <a:extLst>
              <a:ext uri="{FF2B5EF4-FFF2-40B4-BE49-F238E27FC236}">
                <a16:creationId xmlns:a16="http://schemas.microsoft.com/office/drawing/2014/main" id="{D49BD7D0-E20A-4E38-AFD1-A85B7D5FB6E6}"/>
              </a:ext>
            </a:extLst>
          </p:cNvPr>
          <p:cNvSpPr>
            <a:spLocks noChangeArrowheads="1"/>
          </p:cNvSpPr>
          <p:nvPr/>
        </p:nvSpPr>
        <p:spPr bwMode="auto">
          <a:xfrm>
            <a:off x="2012950" y="1066800"/>
            <a:ext cx="6826250" cy="500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800">
                <a:latin typeface="Arial" charset="0"/>
              </a:rPr>
              <a:t>import java.io.*; </a:t>
            </a:r>
          </a:p>
          <a:p>
            <a:pPr>
              <a:defRPr/>
            </a:pPr>
            <a:r>
              <a:rPr lang="en-US" altLang="en-US" sz="1800">
                <a:latin typeface="Arial" charset="0"/>
              </a:rPr>
              <a:t>import java.net.*; </a:t>
            </a:r>
          </a:p>
          <a:p>
            <a:pPr>
              <a:defRPr/>
            </a:pPr>
            <a:r>
              <a:rPr lang="en-US" altLang="en-US" sz="1800">
                <a:latin typeface="Arial" charset="0"/>
              </a:rPr>
              <a:t>class TCPClient { </a:t>
            </a:r>
          </a:p>
          <a:p>
            <a:pPr>
              <a:defRPr/>
            </a:pPr>
            <a:endParaRPr lang="en-US" altLang="en-US" sz="1800">
              <a:latin typeface="Arial" charset="0"/>
            </a:endParaRPr>
          </a:p>
          <a:p>
            <a:pPr>
              <a:defRPr/>
            </a:pPr>
            <a:r>
              <a:rPr lang="en-US" altLang="en-US" sz="1800">
                <a:latin typeface="Arial" charset="0"/>
              </a:rPr>
              <a:t>    public static void main(String argv[]) throws Exception </a:t>
            </a:r>
          </a:p>
          <a:p>
            <a:pPr>
              <a:defRPr/>
            </a:pPr>
            <a:r>
              <a:rPr lang="en-US" altLang="en-US" sz="1800">
                <a:latin typeface="Arial" charset="0"/>
              </a:rPr>
              <a:t>    { </a:t>
            </a:r>
          </a:p>
          <a:p>
            <a:pPr>
              <a:defRPr/>
            </a:pPr>
            <a:r>
              <a:rPr lang="en-US" altLang="en-US" sz="1800">
                <a:latin typeface="Arial" charset="0"/>
              </a:rPr>
              <a:t>        String sentence; </a:t>
            </a:r>
          </a:p>
          <a:p>
            <a:pPr>
              <a:defRPr/>
            </a:pPr>
            <a:r>
              <a:rPr lang="en-US" altLang="en-US" sz="1800">
                <a:latin typeface="Arial" charset="0"/>
              </a:rPr>
              <a:t>        String modifiedSentence; </a:t>
            </a:r>
          </a:p>
          <a:p>
            <a:pPr>
              <a:defRPr/>
            </a:pPr>
            <a:endParaRPr lang="en-US" altLang="en-US" sz="1800">
              <a:latin typeface="Arial" charset="0"/>
            </a:endParaRPr>
          </a:p>
          <a:p>
            <a:pPr>
              <a:defRPr/>
            </a:pPr>
            <a:r>
              <a:rPr lang="en-US" altLang="en-US" sz="1800">
                <a:latin typeface="Arial" charset="0"/>
              </a:rPr>
              <a:t>        BufferedReader inFromUser = </a:t>
            </a:r>
          </a:p>
          <a:p>
            <a:pPr>
              <a:defRPr/>
            </a:pPr>
            <a:r>
              <a:rPr lang="en-US" altLang="en-US" sz="1800">
                <a:latin typeface="Arial" charset="0"/>
              </a:rPr>
              <a:t>          new BufferedReader(new InputStreamReader(System.in)); </a:t>
            </a:r>
          </a:p>
          <a:p>
            <a:pPr>
              <a:defRPr/>
            </a:pPr>
            <a:endParaRPr lang="en-US" altLang="en-US" sz="1800">
              <a:latin typeface="Arial" charset="0"/>
            </a:endParaRPr>
          </a:p>
          <a:p>
            <a:pPr>
              <a:defRPr/>
            </a:pPr>
            <a:r>
              <a:rPr lang="en-US" altLang="en-US" sz="1800">
                <a:latin typeface="Arial" charset="0"/>
              </a:rPr>
              <a:t>        Socket clientSocket = new Socket("hostname", 6789); </a:t>
            </a:r>
          </a:p>
          <a:p>
            <a:pPr>
              <a:defRPr/>
            </a:pPr>
            <a:endParaRPr lang="en-US" altLang="en-US" sz="1800">
              <a:latin typeface="Arial" charset="0"/>
            </a:endParaRPr>
          </a:p>
          <a:p>
            <a:pPr>
              <a:defRPr/>
            </a:pPr>
            <a:r>
              <a:rPr lang="en-US" altLang="en-US" sz="1800">
                <a:latin typeface="Arial" charset="0"/>
              </a:rPr>
              <a:t>        DataOutputStream outToServer = </a:t>
            </a:r>
          </a:p>
          <a:p>
            <a:pPr>
              <a:defRPr/>
            </a:pPr>
            <a:r>
              <a:rPr lang="en-US" altLang="en-US" sz="1800">
                <a:latin typeface="Arial" charset="0"/>
              </a:rPr>
              <a:t>          new DataOutputStream(clientSocket.getOutputStream());</a:t>
            </a:r>
            <a:r>
              <a:rPr lang="en-US" altLang="en-US" sz="1800">
                <a:latin typeface="Times New Roman" charset="0"/>
              </a:rPr>
              <a:t> </a:t>
            </a:r>
          </a:p>
          <a:p>
            <a:pPr>
              <a:defRPr/>
            </a:pPr>
            <a:endParaRPr lang="en-US" altLang="en-US" sz="1800">
              <a:latin typeface="Times New Roman" charset="0"/>
            </a:endParaRPr>
          </a:p>
          <a:p>
            <a:pPr>
              <a:defRPr/>
            </a:pPr>
            <a:r>
              <a:rPr lang="en-US" altLang="en-US" sz="1600">
                <a:latin typeface="Times New Roman" charset="0"/>
              </a:rPr>
              <a:t>        </a:t>
            </a:r>
          </a:p>
        </p:txBody>
      </p:sp>
      <p:grpSp>
        <p:nvGrpSpPr>
          <p:cNvPr id="73733" name="Group 13">
            <a:extLst>
              <a:ext uri="{FF2B5EF4-FFF2-40B4-BE49-F238E27FC236}">
                <a16:creationId xmlns:a16="http://schemas.microsoft.com/office/drawing/2014/main" id="{18227C0A-3328-403F-8AB9-39E9B32802DF}"/>
              </a:ext>
            </a:extLst>
          </p:cNvPr>
          <p:cNvGrpSpPr>
            <a:grpSpLocks/>
          </p:cNvGrpSpPr>
          <p:nvPr/>
        </p:nvGrpSpPr>
        <p:grpSpPr bwMode="auto">
          <a:xfrm>
            <a:off x="714375" y="3429000"/>
            <a:ext cx="1876425" cy="641350"/>
            <a:chOff x="441" y="2400"/>
            <a:chExt cx="1182" cy="404"/>
          </a:xfrm>
        </p:grpSpPr>
        <p:sp>
          <p:nvSpPr>
            <p:cNvPr id="16388" name="Text Box 4">
              <a:extLst>
                <a:ext uri="{FF2B5EF4-FFF2-40B4-BE49-F238E27FC236}">
                  <a16:creationId xmlns:a16="http://schemas.microsoft.com/office/drawing/2014/main" id="{1C5257BE-DE4A-4C42-ABFC-48FDF4E66D02}"/>
                </a:ext>
              </a:extLst>
            </p:cNvPr>
            <p:cNvSpPr txBox="1">
              <a:spLocks noChangeArrowheads="1"/>
            </p:cNvSpPr>
            <p:nvPr/>
          </p:nvSpPr>
          <p:spPr bwMode="auto">
            <a:xfrm>
              <a:off x="441" y="2400"/>
              <a:ext cx="966"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r">
                <a:defRPr/>
              </a:pPr>
              <a:r>
                <a:rPr lang="en-US" altLang="en-US" sz="1800">
                  <a:solidFill>
                    <a:schemeClr val="accent2"/>
                  </a:solidFill>
                  <a:latin typeface="Comic Sans MS" charset="0"/>
                </a:rPr>
                <a:t>Create</a:t>
              </a:r>
            </a:p>
            <a:p>
              <a:pPr algn="r">
                <a:defRPr/>
              </a:pPr>
              <a:r>
                <a:rPr lang="en-US" altLang="en-US" sz="1800">
                  <a:solidFill>
                    <a:schemeClr val="accent2"/>
                  </a:solidFill>
                  <a:latin typeface="Comic Sans MS" charset="0"/>
                </a:rPr>
                <a:t>input stream</a:t>
              </a:r>
              <a:endParaRPr lang="en-US" altLang="en-US" sz="1800">
                <a:latin typeface="Comic Sans MS" charset="0"/>
              </a:endParaRPr>
            </a:p>
          </p:txBody>
        </p:sp>
        <p:sp>
          <p:nvSpPr>
            <p:cNvPr id="16391" name="Freeform 7">
              <a:extLst>
                <a:ext uri="{FF2B5EF4-FFF2-40B4-BE49-F238E27FC236}">
                  <a16:creationId xmlns:a16="http://schemas.microsoft.com/office/drawing/2014/main" id="{8D6E9B46-4A98-405E-92EF-ACA95811A90A}"/>
                </a:ext>
              </a:extLst>
            </p:cNvPr>
            <p:cNvSpPr>
              <a:spLocks/>
            </p:cNvSpPr>
            <p:nvPr/>
          </p:nvSpPr>
          <p:spPr bwMode="auto">
            <a:xfrm>
              <a:off x="1311" y="2451"/>
              <a:ext cx="78" cy="342"/>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endParaRPr lang="en-US"/>
            </a:p>
          </p:txBody>
        </p:sp>
        <p:sp>
          <p:nvSpPr>
            <p:cNvPr id="16392" name="Line 8">
              <a:extLst>
                <a:ext uri="{FF2B5EF4-FFF2-40B4-BE49-F238E27FC236}">
                  <a16:creationId xmlns:a16="http://schemas.microsoft.com/office/drawing/2014/main" id="{C9E41CBB-03C0-4C43-9DE7-3C16EA054104}"/>
                </a:ext>
              </a:extLst>
            </p:cNvPr>
            <p:cNvSpPr>
              <a:spLocks noChangeShapeType="1"/>
            </p:cNvSpPr>
            <p:nvPr/>
          </p:nvSpPr>
          <p:spPr bwMode="auto">
            <a:xfrm flipV="1">
              <a:off x="1395" y="2616"/>
              <a:ext cx="228" cy="3"/>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grpSp>
      <p:grpSp>
        <p:nvGrpSpPr>
          <p:cNvPr id="73734" name="Group 14">
            <a:extLst>
              <a:ext uri="{FF2B5EF4-FFF2-40B4-BE49-F238E27FC236}">
                <a16:creationId xmlns:a16="http://schemas.microsoft.com/office/drawing/2014/main" id="{A83A030A-CD82-48C6-BC0D-CBAAD59BABD3}"/>
              </a:ext>
            </a:extLst>
          </p:cNvPr>
          <p:cNvGrpSpPr>
            <a:grpSpLocks/>
          </p:cNvGrpSpPr>
          <p:nvPr/>
        </p:nvGrpSpPr>
        <p:grpSpPr bwMode="auto">
          <a:xfrm>
            <a:off x="200025" y="4038600"/>
            <a:ext cx="2466975" cy="915988"/>
            <a:chOff x="105" y="2838"/>
            <a:chExt cx="1554" cy="577"/>
          </a:xfrm>
        </p:grpSpPr>
        <p:sp>
          <p:nvSpPr>
            <p:cNvPr id="16389" name="Text Box 5">
              <a:extLst>
                <a:ext uri="{FF2B5EF4-FFF2-40B4-BE49-F238E27FC236}">
                  <a16:creationId xmlns:a16="http://schemas.microsoft.com/office/drawing/2014/main" id="{279E7577-354B-4E53-94BD-8E5DA4CBC8F6}"/>
                </a:ext>
              </a:extLst>
            </p:cNvPr>
            <p:cNvSpPr txBox="1">
              <a:spLocks noChangeArrowheads="1"/>
            </p:cNvSpPr>
            <p:nvPr/>
          </p:nvSpPr>
          <p:spPr bwMode="auto">
            <a:xfrm>
              <a:off x="105" y="2838"/>
              <a:ext cx="1303"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r">
                <a:defRPr/>
              </a:pPr>
              <a:r>
                <a:rPr lang="en-US" altLang="en-US" sz="1800">
                  <a:solidFill>
                    <a:schemeClr val="accent2"/>
                  </a:solidFill>
                  <a:latin typeface="Comic Sans MS" charset="0"/>
                </a:rPr>
                <a:t>Create </a:t>
              </a:r>
            </a:p>
            <a:p>
              <a:pPr algn="r">
                <a:defRPr/>
              </a:pPr>
              <a:r>
                <a:rPr lang="en-US" altLang="en-US" sz="1800">
                  <a:solidFill>
                    <a:schemeClr val="accent2"/>
                  </a:solidFill>
                  <a:latin typeface="Comic Sans MS" charset="0"/>
                </a:rPr>
                <a:t>client socket, </a:t>
              </a:r>
            </a:p>
            <a:p>
              <a:pPr algn="r">
                <a:defRPr/>
              </a:pPr>
              <a:r>
                <a:rPr lang="en-US" altLang="en-US" sz="1800">
                  <a:solidFill>
                    <a:schemeClr val="accent2"/>
                  </a:solidFill>
                  <a:latin typeface="Comic Sans MS" charset="0"/>
                </a:rPr>
                <a:t>connect to server</a:t>
              </a:r>
              <a:endParaRPr lang="en-US" altLang="en-US" sz="1800">
                <a:latin typeface="Comic Sans MS" charset="0"/>
              </a:endParaRPr>
            </a:p>
          </p:txBody>
        </p:sp>
        <p:sp>
          <p:nvSpPr>
            <p:cNvPr id="16393" name="Freeform 9">
              <a:extLst>
                <a:ext uri="{FF2B5EF4-FFF2-40B4-BE49-F238E27FC236}">
                  <a16:creationId xmlns:a16="http://schemas.microsoft.com/office/drawing/2014/main" id="{A5E7561A-471D-4CCB-BB6B-14FBC0D912BD}"/>
                </a:ext>
              </a:extLst>
            </p:cNvPr>
            <p:cNvSpPr>
              <a:spLocks/>
            </p:cNvSpPr>
            <p:nvPr/>
          </p:nvSpPr>
          <p:spPr bwMode="auto">
            <a:xfrm>
              <a:off x="1311" y="2901"/>
              <a:ext cx="78" cy="483"/>
            </a:xfrm>
            <a:custGeom>
              <a:avLst/>
              <a:gdLst>
                <a:gd name="T0" fmla="*/ 0 w 78"/>
                <a:gd name="T1" fmla="*/ 0 h 342"/>
                <a:gd name="T2" fmla="*/ 78 w 78"/>
                <a:gd name="T3" fmla="*/ 0 h 342"/>
                <a:gd name="T4" fmla="*/ 78 w 78"/>
                <a:gd name="T5" fmla="*/ 483 h 342"/>
                <a:gd name="T6" fmla="*/ 6 w 78"/>
                <a:gd name="T7" fmla="*/ 483 h 3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spAutoFit/>
            </a:bodyPr>
            <a:lstStyle/>
            <a:p>
              <a:endParaRPr lang="en-US"/>
            </a:p>
          </p:txBody>
        </p:sp>
        <p:sp>
          <p:nvSpPr>
            <p:cNvPr id="16394" name="Line 10">
              <a:extLst>
                <a:ext uri="{FF2B5EF4-FFF2-40B4-BE49-F238E27FC236}">
                  <a16:creationId xmlns:a16="http://schemas.microsoft.com/office/drawing/2014/main" id="{A12CBF39-65F9-49F8-AFCB-DCFDB2B4A0FF}"/>
                </a:ext>
              </a:extLst>
            </p:cNvPr>
            <p:cNvSpPr>
              <a:spLocks noChangeShapeType="1"/>
            </p:cNvSpPr>
            <p:nvPr/>
          </p:nvSpPr>
          <p:spPr bwMode="auto">
            <a:xfrm>
              <a:off x="1392" y="3142"/>
              <a:ext cx="267" cy="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grpSp>
      <p:grpSp>
        <p:nvGrpSpPr>
          <p:cNvPr id="73735" name="Group 15">
            <a:extLst>
              <a:ext uri="{FF2B5EF4-FFF2-40B4-BE49-F238E27FC236}">
                <a16:creationId xmlns:a16="http://schemas.microsoft.com/office/drawing/2014/main" id="{C8AA40D8-83EF-4010-898C-B71EB25916EF}"/>
              </a:ext>
            </a:extLst>
          </p:cNvPr>
          <p:cNvGrpSpPr>
            <a:grpSpLocks/>
          </p:cNvGrpSpPr>
          <p:nvPr/>
        </p:nvGrpSpPr>
        <p:grpSpPr bwMode="auto">
          <a:xfrm>
            <a:off x="-9525" y="4953000"/>
            <a:ext cx="2600325" cy="915988"/>
            <a:chOff x="0" y="3415"/>
            <a:chExt cx="1638" cy="577"/>
          </a:xfrm>
        </p:grpSpPr>
        <p:sp>
          <p:nvSpPr>
            <p:cNvPr id="16390" name="Text Box 6">
              <a:extLst>
                <a:ext uri="{FF2B5EF4-FFF2-40B4-BE49-F238E27FC236}">
                  <a16:creationId xmlns:a16="http://schemas.microsoft.com/office/drawing/2014/main" id="{9E41546D-ECD8-4625-8003-D4EABF538209}"/>
                </a:ext>
              </a:extLst>
            </p:cNvPr>
            <p:cNvSpPr txBox="1">
              <a:spLocks noChangeArrowheads="1"/>
            </p:cNvSpPr>
            <p:nvPr/>
          </p:nvSpPr>
          <p:spPr bwMode="auto">
            <a:xfrm>
              <a:off x="0" y="3415"/>
              <a:ext cx="139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r">
                <a:defRPr/>
              </a:pPr>
              <a:r>
                <a:rPr lang="en-US" altLang="en-US" sz="1800">
                  <a:solidFill>
                    <a:schemeClr val="accent2"/>
                  </a:solidFill>
                  <a:latin typeface="Comic Sans MS" charset="0"/>
                </a:rPr>
                <a:t>Create</a:t>
              </a:r>
            </a:p>
            <a:p>
              <a:pPr algn="r">
                <a:defRPr/>
              </a:pPr>
              <a:r>
                <a:rPr lang="en-US" altLang="en-US" sz="1800">
                  <a:solidFill>
                    <a:schemeClr val="accent2"/>
                  </a:solidFill>
                  <a:latin typeface="Comic Sans MS" charset="0"/>
                </a:rPr>
                <a:t>output stream</a:t>
              </a:r>
            </a:p>
            <a:p>
              <a:pPr algn="r">
                <a:defRPr/>
              </a:pPr>
              <a:r>
                <a:rPr lang="en-US" altLang="en-US" sz="1800">
                  <a:solidFill>
                    <a:schemeClr val="accent2"/>
                  </a:solidFill>
                  <a:latin typeface="Comic Sans MS" charset="0"/>
                </a:rPr>
                <a:t>attached to socket</a:t>
              </a:r>
              <a:endParaRPr lang="en-US" altLang="en-US" sz="1800">
                <a:latin typeface="Comic Sans MS" charset="0"/>
              </a:endParaRPr>
            </a:p>
          </p:txBody>
        </p:sp>
        <p:sp>
          <p:nvSpPr>
            <p:cNvPr id="16395" name="Freeform 11">
              <a:extLst>
                <a:ext uri="{FF2B5EF4-FFF2-40B4-BE49-F238E27FC236}">
                  <a16:creationId xmlns:a16="http://schemas.microsoft.com/office/drawing/2014/main" id="{BFDD79DB-BBF4-41B9-B9C6-2C4EC6803EA7}"/>
                </a:ext>
              </a:extLst>
            </p:cNvPr>
            <p:cNvSpPr>
              <a:spLocks/>
            </p:cNvSpPr>
            <p:nvPr/>
          </p:nvSpPr>
          <p:spPr bwMode="auto">
            <a:xfrm>
              <a:off x="1329" y="3477"/>
              <a:ext cx="78" cy="507"/>
            </a:xfrm>
            <a:custGeom>
              <a:avLst/>
              <a:gdLst>
                <a:gd name="T0" fmla="*/ 0 w 78"/>
                <a:gd name="T1" fmla="*/ 0 h 342"/>
                <a:gd name="T2" fmla="*/ 78 w 78"/>
                <a:gd name="T3" fmla="*/ 0 h 342"/>
                <a:gd name="T4" fmla="*/ 78 w 78"/>
                <a:gd name="T5" fmla="*/ 507 h 342"/>
                <a:gd name="T6" fmla="*/ 6 w 78"/>
                <a:gd name="T7" fmla="*/ 507 h 3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spAutoFit/>
            </a:bodyPr>
            <a:lstStyle/>
            <a:p>
              <a:endParaRPr lang="en-US"/>
            </a:p>
          </p:txBody>
        </p:sp>
        <p:sp>
          <p:nvSpPr>
            <p:cNvPr id="16396" name="Line 12">
              <a:extLst>
                <a:ext uri="{FF2B5EF4-FFF2-40B4-BE49-F238E27FC236}">
                  <a16:creationId xmlns:a16="http://schemas.microsoft.com/office/drawing/2014/main" id="{E71DBE09-1229-4012-8A7B-941AEDD08570}"/>
                </a:ext>
              </a:extLst>
            </p:cNvPr>
            <p:cNvSpPr>
              <a:spLocks noChangeShapeType="1"/>
            </p:cNvSpPr>
            <p:nvPr/>
          </p:nvSpPr>
          <p:spPr bwMode="auto">
            <a:xfrm flipV="1">
              <a:off x="1410" y="3540"/>
              <a:ext cx="228" cy="9"/>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
            <a:extLst>
              <a:ext uri="{FF2B5EF4-FFF2-40B4-BE49-F238E27FC236}">
                <a16:creationId xmlns:a16="http://schemas.microsoft.com/office/drawing/2014/main" id="{0B3F1A14-B6A6-4D02-9AFF-EA6E7B544134}"/>
              </a:ext>
            </a:extLst>
          </p:cNvPr>
          <p:cNvSpPr>
            <a:spLocks noGrp="1"/>
          </p:cNvSpPr>
          <p:nvPr>
            <p:ph type="ftr" sz="quarter" idx="10"/>
          </p:nvPr>
        </p:nvSpPr>
        <p:spPr>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16" name="Slide Number Placeholder 3">
            <a:extLst>
              <a:ext uri="{FF2B5EF4-FFF2-40B4-BE49-F238E27FC236}">
                <a16:creationId xmlns:a16="http://schemas.microsoft.com/office/drawing/2014/main" id="{37202719-CDD4-4024-B1D2-C247D81137A8}"/>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BFF22EA9-633D-46B1-851F-BE7DD773020A}" type="slidenum">
              <a:rPr lang="en-US" altLang="en-US"/>
              <a:pPr>
                <a:defRPr/>
              </a:pPr>
              <a:t>73</a:t>
            </a:fld>
            <a:endParaRPr lang="en-US" altLang="en-US"/>
          </a:p>
        </p:txBody>
      </p:sp>
      <p:sp>
        <p:nvSpPr>
          <p:cNvPr id="17410" name="Rectangle 2">
            <a:extLst>
              <a:ext uri="{FF2B5EF4-FFF2-40B4-BE49-F238E27FC236}">
                <a16:creationId xmlns:a16="http://schemas.microsoft.com/office/drawing/2014/main" id="{F851318C-2960-412E-9A86-73B2BA4F384E}"/>
              </a:ext>
            </a:extLst>
          </p:cNvPr>
          <p:cNvSpPr>
            <a:spLocks noGrp="1" noChangeArrowheads="1"/>
          </p:cNvSpPr>
          <p:nvPr>
            <p:ph type="title"/>
          </p:nvPr>
        </p:nvSpPr>
        <p:spPr/>
        <p:txBody>
          <a:bodyPr/>
          <a:lstStyle/>
          <a:p>
            <a:pPr>
              <a:defRPr/>
            </a:pPr>
            <a:r>
              <a:rPr lang="en-US" altLang="en-US" sz="3600" dirty="0"/>
              <a:t>Example: Java Client (TCP), cont.</a:t>
            </a:r>
          </a:p>
        </p:txBody>
      </p:sp>
      <p:sp>
        <p:nvSpPr>
          <p:cNvPr id="17411" name="Rectangle 3">
            <a:extLst>
              <a:ext uri="{FF2B5EF4-FFF2-40B4-BE49-F238E27FC236}">
                <a16:creationId xmlns:a16="http://schemas.microsoft.com/office/drawing/2014/main" id="{43C812B1-A84C-478F-9017-92956B43C9F9}"/>
              </a:ext>
            </a:extLst>
          </p:cNvPr>
          <p:cNvSpPr>
            <a:spLocks noChangeArrowheads="1"/>
          </p:cNvSpPr>
          <p:nvPr/>
        </p:nvSpPr>
        <p:spPr bwMode="auto">
          <a:xfrm>
            <a:off x="2490788" y="1600200"/>
            <a:ext cx="6394450" cy="448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800">
                <a:latin typeface="Times New Roman" charset="0"/>
              </a:rPr>
              <a:t>        </a:t>
            </a:r>
            <a:r>
              <a:rPr lang="en-US" altLang="en-US" sz="1800">
                <a:latin typeface="Arial" charset="0"/>
              </a:rPr>
              <a:t>BufferedReader inFromServer = </a:t>
            </a:r>
          </a:p>
          <a:p>
            <a:pPr>
              <a:defRPr/>
            </a:pPr>
            <a:r>
              <a:rPr lang="en-US" altLang="en-US" sz="1800">
                <a:latin typeface="Arial" charset="0"/>
              </a:rPr>
              <a:t>          new BufferedReader(new</a:t>
            </a:r>
          </a:p>
          <a:p>
            <a:pPr>
              <a:defRPr/>
            </a:pPr>
            <a:r>
              <a:rPr lang="en-US" altLang="en-US" sz="1800">
                <a:latin typeface="Arial" charset="0"/>
              </a:rPr>
              <a:t>          InputStreamReader(clientSocket.getInputStream())); </a:t>
            </a:r>
          </a:p>
          <a:p>
            <a:pPr>
              <a:defRPr/>
            </a:pPr>
            <a:endParaRPr lang="en-US" altLang="en-US" sz="1800">
              <a:latin typeface="Arial" charset="0"/>
            </a:endParaRPr>
          </a:p>
          <a:p>
            <a:pPr>
              <a:defRPr/>
            </a:pPr>
            <a:r>
              <a:rPr lang="en-US" altLang="en-US" sz="1800">
                <a:latin typeface="Arial" charset="0"/>
              </a:rPr>
              <a:t>        sentence = inFromUser.readLine(); </a:t>
            </a:r>
          </a:p>
          <a:p>
            <a:pPr>
              <a:defRPr/>
            </a:pPr>
            <a:endParaRPr lang="en-US" altLang="en-US" sz="1800">
              <a:latin typeface="Arial" charset="0"/>
            </a:endParaRPr>
          </a:p>
          <a:p>
            <a:pPr>
              <a:defRPr/>
            </a:pPr>
            <a:r>
              <a:rPr lang="en-US" altLang="en-US" sz="1800">
                <a:latin typeface="Arial" charset="0"/>
              </a:rPr>
              <a:t>        outToServer.writeBytes(sentence + '\n'); </a:t>
            </a:r>
          </a:p>
          <a:p>
            <a:pPr>
              <a:defRPr/>
            </a:pPr>
            <a:endParaRPr lang="en-US" altLang="en-US" sz="1800">
              <a:latin typeface="Arial" charset="0"/>
            </a:endParaRPr>
          </a:p>
          <a:p>
            <a:pPr>
              <a:defRPr/>
            </a:pPr>
            <a:r>
              <a:rPr lang="en-US" altLang="en-US" sz="1800">
                <a:latin typeface="Arial" charset="0"/>
              </a:rPr>
              <a:t>        modifiedSentence = inFromServer.readLine(); </a:t>
            </a:r>
          </a:p>
          <a:p>
            <a:pPr>
              <a:defRPr/>
            </a:pPr>
            <a:endParaRPr lang="en-US" altLang="en-US" sz="1800">
              <a:latin typeface="Arial" charset="0"/>
            </a:endParaRPr>
          </a:p>
          <a:p>
            <a:pPr>
              <a:defRPr/>
            </a:pPr>
            <a:r>
              <a:rPr lang="en-US" altLang="en-US" sz="1800">
                <a:latin typeface="Arial" charset="0"/>
              </a:rPr>
              <a:t>        System.out.println</a:t>
            </a:r>
            <a:r>
              <a:rPr lang="en-US" altLang="en-US" sz="1600">
                <a:latin typeface="Arial" charset="0"/>
              </a:rPr>
              <a:t>("FROM SERVER: " + modifiedSentence</a:t>
            </a:r>
            <a:r>
              <a:rPr lang="en-US" altLang="en-US" sz="1800">
                <a:latin typeface="Arial" charset="0"/>
              </a:rPr>
              <a:t>); </a:t>
            </a:r>
          </a:p>
          <a:p>
            <a:pPr>
              <a:defRPr/>
            </a:pPr>
            <a:endParaRPr lang="en-US" altLang="en-US" sz="1800">
              <a:latin typeface="Arial" charset="0"/>
            </a:endParaRPr>
          </a:p>
          <a:p>
            <a:pPr>
              <a:defRPr/>
            </a:pPr>
            <a:r>
              <a:rPr lang="en-US" altLang="en-US" sz="1800">
                <a:latin typeface="Arial" charset="0"/>
              </a:rPr>
              <a:t>        clientSocket.close(); </a:t>
            </a:r>
          </a:p>
          <a:p>
            <a:pPr>
              <a:defRPr/>
            </a:pPr>
            <a:r>
              <a:rPr lang="en-US" altLang="en-US" sz="1800">
                <a:latin typeface="Arial" charset="0"/>
              </a:rPr>
              <a:t>                   </a:t>
            </a:r>
          </a:p>
          <a:p>
            <a:pPr>
              <a:defRPr/>
            </a:pPr>
            <a:r>
              <a:rPr lang="en-US" altLang="en-US" sz="1800">
                <a:latin typeface="Arial" charset="0"/>
              </a:rPr>
              <a:t>    } </a:t>
            </a:r>
          </a:p>
          <a:p>
            <a:pPr>
              <a:defRPr/>
            </a:pPr>
            <a:r>
              <a:rPr lang="en-US" altLang="en-US" sz="1800">
                <a:latin typeface="Arial" charset="0"/>
              </a:rPr>
              <a:t>}</a:t>
            </a:r>
            <a:r>
              <a:rPr lang="en-US" altLang="en-US" sz="1600">
                <a:latin typeface="Arial" charset="0"/>
              </a:rPr>
              <a:t> </a:t>
            </a:r>
          </a:p>
        </p:txBody>
      </p:sp>
      <p:sp>
        <p:nvSpPr>
          <p:cNvPr id="17412" name="Text Box 4">
            <a:extLst>
              <a:ext uri="{FF2B5EF4-FFF2-40B4-BE49-F238E27FC236}">
                <a16:creationId xmlns:a16="http://schemas.microsoft.com/office/drawing/2014/main" id="{4BDA3DF1-E588-4B36-8F03-7B5250B8962A}"/>
              </a:ext>
            </a:extLst>
          </p:cNvPr>
          <p:cNvSpPr txBox="1">
            <a:spLocks noChangeArrowheads="1"/>
          </p:cNvSpPr>
          <p:nvPr/>
        </p:nvSpPr>
        <p:spPr bwMode="auto">
          <a:xfrm>
            <a:off x="114300" y="1849438"/>
            <a:ext cx="2392363"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r">
              <a:defRPr/>
            </a:pPr>
            <a:r>
              <a:rPr lang="en-US" altLang="en-US" sz="1800">
                <a:solidFill>
                  <a:schemeClr val="accent2"/>
                </a:solidFill>
                <a:latin typeface="Comic Sans MS" charset="0"/>
              </a:rPr>
              <a:t>Create</a:t>
            </a:r>
          </a:p>
          <a:p>
            <a:pPr algn="r">
              <a:defRPr/>
            </a:pPr>
            <a:r>
              <a:rPr lang="en-US" altLang="en-US" sz="1800">
                <a:solidFill>
                  <a:schemeClr val="accent2"/>
                </a:solidFill>
                <a:latin typeface="Comic Sans MS" charset="0"/>
              </a:rPr>
              <a:t>input stream</a:t>
            </a:r>
          </a:p>
          <a:p>
            <a:pPr algn="r">
              <a:defRPr/>
            </a:pPr>
            <a:r>
              <a:rPr lang="en-US" altLang="en-US" sz="1800">
                <a:solidFill>
                  <a:schemeClr val="accent2"/>
                </a:solidFill>
                <a:latin typeface="Comic Sans MS" charset="0"/>
              </a:rPr>
              <a:t>attached to socket</a:t>
            </a:r>
            <a:endParaRPr lang="en-US" altLang="en-US" sz="1800">
              <a:latin typeface="Comic Sans MS" charset="0"/>
            </a:endParaRPr>
          </a:p>
        </p:txBody>
      </p:sp>
      <p:sp>
        <p:nvSpPr>
          <p:cNvPr id="17415" name="Freeform 7">
            <a:extLst>
              <a:ext uri="{FF2B5EF4-FFF2-40B4-BE49-F238E27FC236}">
                <a16:creationId xmlns:a16="http://schemas.microsoft.com/office/drawing/2014/main" id="{6D371276-DE1F-4C89-A26F-0BEEEF8B428E}"/>
              </a:ext>
            </a:extLst>
          </p:cNvPr>
          <p:cNvSpPr>
            <a:spLocks/>
          </p:cNvSpPr>
          <p:nvPr/>
        </p:nvSpPr>
        <p:spPr bwMode="auto">
          <a:xfrm>
            <a:off x="2466975" y="1919288"/>
            <a:ext cx="114300" cy="790575"/>
          </a:xfrm>
          <a:custGeom>
            <a:avLst/>
            <a:gdLst>
              <a:gd name="T0" fmla="*/ 0 w 78"/>
              <a:gd name="T1" fmla="*/ 0 h 342"/>
              <a:gd name="T2" fmla="*/ 114300 w 78"/>
              <a:gd name="T3" fmla="*/ 0 h 342"/>
              <a:gd name="T4" fmla="*/ 114300 w 78"/>
              <a:gd name="T5" fmla="*/ 790575 h 342"/>
              <a:gd name="T6" fmla="*/ 8792 w 78"/>
              <a:gd name="T7" fmla="*/ 790575 h 3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spAutoFit/>
          </a:bodyPr>
          <a:lstStyle/>
          <a:p>
            <a:endParaRPr lang="en-US"/>
          </a:p>
        </p:txBody>
      </p:sp>
      <p:sp>
        <p:nvSpPr>
          <p:cNvPr id="17416" name="Line 8">
            <a:extLst>
              <a:ext uri="{FF2B5EF4-FFF2-40B4-BE49-F238E27FC236}">
                <a16:creationId xmlns:a16="http://schemas.microsoft.com/office/drawing/2014/main" id="{421BB7D6-004F-4DFB-8D20-EAC5C0ED66AD}"/>
              </a:ext>
            </a:extLst>
          </p:cNvPr>
          <p:cNvSpPr>
            <a:spLocks noChangeShapeType="1"/>
          </p:cNvSpPr>
          <p:nvPr/>
        </p:nvSpPr>
        <p:spPr bwMode="auto">
          <a:xfrm flipV="1">
            <a:off x="2581275" y="2324100"/>
            <a:ext cx="342900" cy="1428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grpSp>
        <p:nvGrpSpPr>
          <p:cNvPr id="75784" name="Group 13">
            <a:extLst>
              <a:ext uri="{FF2B5EF4-FFF2-40B4-BE49-F238E27FC236}">
                <a16:creationId xmlns:a16="http://schemas.microsoft.com/office/drawing/2014/main" id="{07C7B227-1364-470A-9BD5-2F5A1DE33911}"/>
              </a:ext>
            </a:extLst>
          </p:cNvPr>
          <p:cNvGrpSpPr>
            <a:grpSpLocks/>
          </p:cNvGrpSpPr>
          <p:nvPr/>
        </p:nvGrpSpPr>
        <p:grpSpPr bwMode="auto">
          <a:xfrm>
            <a:off x="1487488" y="3124200"/>
            <a:ext cx="1455737" cy="641350"/>
            <a:chOff x="937" y="2092"/>
            <a:chExt cx="917" cy="404"/>
          </a:xfrm>
        </p:grpSpPr>
        <p:sp>
          <p:nvSpPr>
            <p:cNvPr id="17413" name="Text Box 5">
              <a:extLst>
                <a:ext uri="{FF2B5EF4-FFF2-40B4-BE49-F238E27FC236}">
                  <a16:creationId xmlns:a16="http://schemas.microsoft.com/office/drawing/2014/main" id="{E7AA6B77-FF2A-4001-8E62-5D19FA852841}"/>
                </a:ext>
              </a:extLst>
            </p:cNvPr>
            <p:cNvSpPr txBox="1">
              <a:spLocks noChangeArrowheads="1"/>
            </p:cNvSpPr>
            <p:nvPr/>
          </p:nvSpPr>
          <p:spPr bwMode="auto">
            <a:xfrm>
              <a:off x="937" y="2092"/>
              <a:ext cx="739"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r">
                <a:defRPr/>
              </a:pPr>
              <a:r>
                <a:rPr lang="en-US" altLang="en-US" sz="1800">
                  <a:solidFill>
                    <a:schemeClr val="accent2"/>
                  </a:solidFill>
                  <a:latin typeface="Comic Sans MS" charset="0"/>
                </a:rPr>
                <a:t>Send line</a:t>
              </a:r>
            </a:p>
            <a:p>
              <a:pPr algn="r">
                <a:defRPr/>
              </a:pPr>
              <a:r>
                <a:rPr lang="en-US" altLang="en-US" sz="1800">
                  <a:solidFill>
                    <a:schemeClr val="accent2"/>
                  </a:solidFill>
                  <a:latin typeface="Comic Sans MS" charset="0"/>
                </a:rPr>
                <a:t>to server</a:t>
              </a:r>
              <a:endParaRPr lang="en-US" altLang="en-US" sz="1800">
                <a:latin typeface="Comic Sans MS" charset="0"/>
              </a:endParaRPr>
            </a:p>
          </p:txBody>
        </p:sp>
        <p:sp>
          <p:nvSpPr>
            <p:cNvPr id="17417" name="Freeform 9">
              <a:extLst>
                <a:ext uri="{FF2B5EF4-FFF2-40B4-BE49-F238E27FC236}">
                  <a16:creationId xmlns:a16="http://schemas.microsoft.com/office/drawing/2014/main" id="{1B9E6205-8059-4ED7-B3EA-959D48EE4858}"/>
                </a:ext>
              </a:extLst>
            </p:cNvPr>
            <p:cNvSpPr>
              <a:spLocks/>
            </p:cNvSpPr>
            <p:nvPr/>
          </p:nvSpPr>
          <p:spPr bwMode="auto">
            <a:xfrm>
              <a:off x="1578" y="2115"/>
              <a:ext cx="78" cy="369"/>
            </a:xfrm>
            <a:custGeom>
              <a:avLst/>
              <a:gdLst>
                <a:gd name="T0" fmla="*/ 0 w 78"/>
                <a:gd name="T1" fmla="*/ 0 h 342"/>
                <a:gd name="T2" fmla="*/ 78 w 78"/>
                <a:gd name="T3" fmla="*/ 0 h 342"/>
                <a:gd name="T4" fmla="*/ 78 w 78"/>
                <a:gd name="T5" fmla="*/ 369 h 342"/>
                <a:gd name="T6" fmla="*/ 6 w 78"/>
                <a:gd name="T7" fmla="*/ 369 h 3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spAutoFit/>
            </a:bodyPr>
            <a:lstStyle/>
            <a:p>
              <a:endParaRPr lang="en-US"/>
            </a:p>
          </p:txBody>
        </p:sp>
        <p:sp>
          <p:nvSpPr>
            <p:cNvPr id="17418" name="Line 10">
              <a:extLst>
                <a:ext uri="{FF2B5EF4-FFF2-40B4-BE49-F238E27FC236}">
                  <a16:creationId xmlns:a16="http://schemas.microsoft.com/office/drawing/2014/main" id="{83EFD6E9-A4AB-4980-9EF6-E8032A75E35D}"/>
                </a:ext>
              </a:extLst>
            </p:cNvPr>
            <p:cNvSpPr>
              <a:spLocks noChangeShapeType="1"/>
            </p:cNvSpPr>
            <p:nvPr/>
          </p:nvSpPr>
          <p:spPr bwMode="auto">
            <a:xfrm flipV="1">
              <a:off x="1659" y="2310"/>
              <a:ext cx="195" cy="1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grpSp>
      <p:grpSp>
        <p:nvGrpSpPr>
          <p:cNvPr id="75785" name="Group 14">
            <a:extLst>
              <a:ext uri="{FF2B5EF4-FFF2-40B4-BE49-F238E27FC236}">
                <a16:creationId xmlns:a16="http://schemas.microsoft.com/office/drawing/2014/main" id="{625624A1-50FF-48C0-B4AD-97B966D2088B}"/>
              </a:ext>
            </a:extLst>
          </p:cNvPr>
          <p:cNvGrpSpPr>
            <a:grpSpLocks/>
          </p:cNvGrpSpPr>
          <p:nvPr/>
        </p:nvGrpSpPr>
        <p:grpSpPr bwMode="auto">
          <a:xfrm>
            <a:off x="1181100" y="3810000"/>
            <a:ext cx="1776413" cy="641350"/>
            <a:chOff x="744" y="2589"/>
            <a:chExt cx="1119" cy="404"/>
          </a:xfrm>
        </p:grpSpPr>
        <p:sp>
          <p:nvSpPr>
            <p:cNvPr id="17414" name="Text Box 6">
              <a:extLst>
                <a:ext uri="{FF2B5EF4-FFF2-40B4-BE49-F238E27FC236}">
                  <a16:creationId xmlns:a16="http://schemas.microsoft.com/office/drawing/2014/main" id="{BC235779-AC22-4BAF-8548-6E2D189201AA}"/>
                </a:ext>
              </a:extLst>
            </p:cNvPr>
            <p:cNvSpPr txBox="1">
              <a:spLocks noChangeArrowheads="1"/>
            </p:cNvSpPr>
            <p:nvPr/>
          </p:nvSpPr>
          <p:spPr bwMode="auto">
            <a:xfrm>
              <a:off x="744" y="2589"/>
              <a:ext cx="925"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r">
                <a:defRPr/>
              </a:pPr>
              <a:r>
                <a:rPr lang="en-US" altLang="en-US" sz="1800">
                  <a:solidFill>
                    <a:schemeClr val="accent2"/>
                  </a:solidFill>
                  <a:latin typeface="Comic Sans MS" charset="0"/>
                </a:rPr>
                <a:t>Read line</a:t>
              </a:r>
            </a:p>
            <a:p>
              <a:pPr algn="r">
                <a:defRPr/>
              </a:pPr>
              <a:r>
                <a:rPr lang="en-US" altLang="en-US" sz="1800">
                  <a:solidFill>
                    <a:schemeClr val="accent2"/>
                  </a:solidFill>
                  <a:latin typeface="Comic Sans MS" charset="0"/>
                </a:rPr>
                <a:t>from server</a:t>
              </a:r>
              <a:endParaRPr lang="en-US" altLang="en-US" sz="1800">
                <a:latin typeface="Comic Sans MS" charset="0"/>
              </a:endParaRPr>
            </a:p>
          </p:txBody>
        </p:sp>
        <p:sp>
          <p:nvSpPr>
            <p:cNvPr id="17419" name="Freeform 11">
              <a:extLst>
                <a:ext uri="{FF2B5EF4-FFF2-40B4-BE49-F238E27FC236}">
                  <a16:creationId xmlns:a16="http://schemas.microsoft.com/office/drawing/2014/main" id="{1F90F987-3CBD-4C7C-90B7-A84C23F7F10D}"/>
                </a:ext>
              </a:extLst>
            </p:cNvPr>
            <p:cNvSpPr>
              <a:spLocks/>
            </p:cNvSpPr>
            <p:nvPr/>
          </p:nvSpPr>
          <p:spPr bwMode="auto">
            <a:xfrm>
              <a:off x="1590" y="2637"/>
              <a:ext cx="78" cy="321"/>
            </a:xfrm>
            <a:custGeom>
              <a:avLst/>
              <a:gdLst>
                <a:gd name="T0" fmla="*/ 0 w 78"/>
                <a:gd name="T1" fmla="*/ 0 h 342"/>
                <a:gd name="T2" fmla="*/ 78 w 78"/>
                <a:gd name="T3" fmla="*/ 0 h 342"/>
                <a:gd name="T4" fmla="*/ 78 w 78"/>
                <a:gd name="T5" fmla="*/ 321 h 342"/>
                <a:gd name="T6" fmla="*/ 6 w 78"/>
                <a:gd name="T7" fmla="*/ 321 h 3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spAutoFit/>
            </a:bodyPr>
            <a:lstStyle/>
            <a:p>
              <a:endParaRPr lang="en-US"/>
            </a:p>
          </p:txBody>
        </p:sp>
        <p:sp>
          <p:nvSpPr>
            <p:cNvPr id="17420" name="Line 12">
              <a:extLst>
                <a:ext uri="{FF2B5EF4-FFF2-40B4-BE49-F238E27FC236}">
                  <a16:creationId xmlns:a16="http://schemas.microsoft.com/office/drawing/2014/main" id="{882D0996-59EC-4ADC-82FA-FD51D29CA527}"/>
                </a:ext>
              </a:extLst>
            </p:cNvPr>
            <p:cNvSpPr>
              <a:spLocks noChangeShapeType="1"/>
            </p:cNvSpPr>
            <p:nvPr/>
          </p:nvSpPr>
          <p:spPr bwMode="auto">
            <a:xfrm flipV="1">
              <a:off x="1677" y="2706"/>
              <a:ext cx="186" cy="3"/>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2">
            <a:extLst>
              <a:ext uri="{FF2B5EF4-FFF2-40B4-BE49-F238E27FC236}">
                <a16:creationId xmlns:a16="http://schemas.microsoft.com/office/drawing/2014/main" id="{69470F95-2A8D-41B2-B95C-D7B07D6585B3}"/>
              </a:ext>
            </a:extLst>
          </p:cNvPr>
          <p:cNvSpPr>
            <a:spLocks noGrp="1"/>
          </p:cNvSpPr>
          <p:nvPr>
            <p:ph type="ftr" sz="quarter" idx="10"/>
          </p:nvPr>
        </p:nvSpPr>
        <p:spPr>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15" name="Slide Number Placeholder 3">
            <a:extLst>
              <a:ext uri="{FF2B5EF4-FFF2-40B4-BE49-F238E27FC236}">
                <a16:creationId xmlns:a16="http://schemas.microsoft.com/office/drawing/2014/main" id="{DDB920A6-93C6-404B-A4B1-587367383C06}"/>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B6206FE0-67AB-429D-93E0-9BF4ECC745BA}" type="slidenum">
              <a:rPr lang="en-US" altLang="en-US"/>
              <a:pPr>
                <a:defRPr/>
              </a:pPr>
              <a:t>74</a:t>
            </a:fld>
            <a:endParaRPr lang="en-US" altLang="en-US"/>
          </a:p>
        </p:txBody>
      </p:sp>
      <p:sp>
        <p:nvSpPr>
          <p:cNvPr id="18434" name="Rectangle 2">
            <a:extLst>
              <a:ext uri="{FF2B5EF4-FFF2-40B4-BE49-F238E27FC236}">
                <a16:creationId xmlns:a16="http://schemas.microsoft.com/office/drawing/2014/main" id="{85350894-251C-4D90-86FC-B089E180A898}"/>
              </a:ext>
            </a:extLst>
          </p:cNvPr>
          <p:cNvSpPr>
            <a:spLocks noGrp="1" noChangeArrowheads="1"/>
          </p:cNvSpPr>
          <p:nvPr>
            <p:ph type="title"/>
          </p:nvPr>
        </p:nvSpPr>
        <p:spPr>
          <a:xfrm>
            <a:off x="685800" y="76200"/>
            <a:ext cx="7772400" cy="1143000"/>
          </a:xfrm>
        </p:spPr>
        <p:txBody>
          <a:bodyPr/>
          <a:lstStyle/>
          <a:p>
            <a:pPr>
              <a:defRPr/>
            </a:pPr>
            <a:r>
              <a:rPr lang="en-US" altLang="en-US" sz="3600" dirty="0"/>
              <a:t>Example: Java Server (TCP)</a:t>
            </a:r>
          </a:p>
        </p:txBody>
      </p:sp>
      <p:sp>
        <p:nvSpPr>
          <p:cNvPr id="18435" name="Rectangle 3">
            <a:extLst>
              <a:ext uri="{FF2B5EF4-FFF2-40B4-BE49-F238E27FC236}">
                <a16:creationId xmlns:a16="http://schemas.microsoft.com/office/drawing/2014/main" id="{525BB37A-193A-46D2-9A10-E29A0E1A7670}"/>
              </a:ext>
            </a:extLst>
          </p:cNvPr>
          <p:cNvSpPr>
            <a:spLocks noChangeArrowheads="1"/>
          </p:cNvSpPr>
          <p:nvPr/>
        </p:nvSpPr>
        <p:spPr bwMode="auto">
          <a:xfrm>
            <a:off x="2565400" y="1235075"/>
            <a:ext cx="6262688" cy="5226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600">
                <a:latin typeface="Arial" charset="0"/>
              </a:rPr>
              <a:t>import java.io.*; </a:t>
            </a:r>
          </a:p>
          <a:p>
            <a:pPr>
              <a:defRPr/>
            </a:pPr>
            <a:r>
              <a:rPr lang="en-US" altLang="en-US" sz="1600">
                <a:latin typeface="Arial" charset="0"/>
              </a:rPr>
              <a:t>import java.net.*; </a:t>
            </a:r>
          </a:p>
          <a:p>
            <a:pPr>
              <a:defRPr/>
            </a:pPr>
            <a:endParaRPr lang="en-US" altLang="en-US" sz="1600">
              <a:latin typeface="Arial" charset="0"/>
            </a:endParaRPr>
          </a:p>
          <a:p>
            <a:pPr>
              <a:defRPr/>
            </a:pPr>
            <a:r>
              <a:rPr lang="en-US" altLang="en-US" sz="1600">
                <a:latin typeface="Arial" charset="0"/>
              </a:rPr>
              <a:t>class TCPServer { </a:t>
            </a:r>
          </a:p>
          <a:p>
            <a:pPr>
              <a:defRPr/>
            </a:pPr>
            <a:endParaRPr lang="en-US" altLang="en-US" sz="1600">
              <a:latin typeface="Arial" charset="0"/>
            </a:endParaRPr>
          </a:p>
          <a:p>
            <a:pPr>
              <a:defRPr/>
            </a:pPr>
            <a:r>
              <a:rPr lang="en-US" altLang="en-US" sz="1600">
                <a:latin typeface="Arial" charset="0"/>
              </a:rPr>
              <a:t>  public static void main(String argv[]) throws Exception </a:t>
            </a:r>
          </a:p>
          <a:p>
            <a:pPr>
              <a:defRPr/>
            </a:pPr>
            <a:r>
              <a:rPr lang="en-US" altLang="en-US" sz="1600">
                <a:latin typeface="Arial" charset="0"/>
              </a:rPr>
              <a:t>    { </a:t>
            </a:r>
          </a:p>
          <a:p>
            <a:pPr>
              <a:defRPr/>
            </a:pPr>
            <a:r>
              <a:rPr lang="en-US" altLang="en-US" sz="1600">
                <a:latin typeface="Arial" charset="0"/>
              </a:rPr>
              <a:t>      String clientSentence; </a:t>
            </a:r>
          </a:p>
          <a:p>
            <a:pPr>
              <a:defRPr/>
            </a:pPr>
            <a:r>
              <a:rPr lang="en-US" altLang="en-US" sz="1600">
                <a:latin typeface="Arial" charset="0"/>
              </a:rPr>
              <a:t>      String capitalizedSentence; </a:t>
            </a:r>
          </a:p>
          <a:p>
            <a:pPr>
              <a:defRPr/>
            </a:pPr>
            <a:endParaRPr lang="en-US" altLang="en-US" sz="1600">
              <a:latin typeface="Arial" charset="0"/>
            </a:endParaRPr>
          </a:p>
          <a:p>
            <a:pPr>
              <a:defRPr/>
            </a:pPr>
            <a:r>
              <a:rPr lang="en-US" altLang="en-US" sz="1600">
                <a:latin typeface="Arial" charset="0"/>
              </a:rPr>
              <a:t>      ServerSocket welcomeSocket = new ServerSocket(6789); </a:t>
            </a:r>
          </a:p>
          <a:p>
            <a:pPr>
              <a:defRPr/>
            </a:pPr>
            <a:r>
              <a:rPr lang="en-US" altLang="en-US" sz="1600">
                <a:latin typeface="Arial" charset="0"/>
              </a:rPr>
              <a:t>  </a:t>
            </a:r>
          </a:p>
          <a:p>
            <a:pPr>
              <a:defRPr/>
            </a:pPr>
            <a:r>
              <a:rPr lang="en-US" altLang="en-US" sz="1600">
                <a:latin typeface="Arial" charset="0"/>
              </a:rPr>
              <a:t>      while(true) { </a:t>
            </a:r>
          </a:p>
          <a:p>
            <a:pPr>
              <a:defRPr/>
            </a:pPr>
            <a:r>
              <a:rPr lang="en-US" altLang="en-US" sz="1600">
                <a:latin typeface="Arial" charset="0"/>
              </a:rPr>
              <a:t>  </a:t>
            </a:r>
          </a:p>
          <a:p>
            <a:pPr>
              <a:defRPr/>
            </a:pPr>
            <a:r>
              <a:rPr lang="en-US" altLang="en-US" sz="1600">
                <a:latin typeface="Arial" charset="0"/>
              </a:rPr>
              <a:t>            Socket connectionSocket = welcomeSocket.accept(); </a:t>
            </a:r>
          </a:p>
          <a:p>
            <a:pPr>
              <a:defRPr/>
            </a:pPr>
            <a:endParaRPr lang="en-US" altLang="en-US" sz="1600">
              <a:latin typeface="Arial" charset="0"/>
            </a:endParaRPr>
          </a:p>
          <a:p>
            <a:pPr>
              <a:defRPr/>
            </a:pPr>
            <a:r>
              <a:rPr lang="en-US" altLang="en-US" sz="1600">
                <a:latin typeface="Arial" charset="0"/>
              </a:rPr>
              <a:t>           BufferedReader inFromClient = </a:t>
            </a:r>
          </a:p>
          <a:p>
            <a:pPr>
              <a:defRPr/>
            </a:pPr>
            <a:r>
              <a:rPr lang="en-US" altLang="en-US" sz="1600">
                <a:latin typeface="Arial" charset="0"/>
              </a:rPr>
              <a:t>              new BufferedReader(new</a:t>
            </a:r>
          </a:p>
          <a:p>
            <a:pPr>
              <a:defRPr/>
            </a:pPr>
            <a:r>
              <a:rPr lang="en-US" altLang="en-US" sz="1600">
                <a:latin typeface="Arial" charset="0"/>
              </a:rPr>
              <a:t>              InputStreamReader(connectionSocket.getInputStream())); </a:t>
            </a:r>
          </a:p>
          <a:p>
            <a:pPr>
              <a:defRPr/>
            </a:pPr>
            <a:endParaRPr lang="en-US" altLang="en-US" sz="1600">
              <a:latin typeface="Arial" charset="0"/>
            </a:endParaRPr>
          </a:p>
          <a:p>
            <a:pPr>
              <a:defRPr/>
            </a:pPr>
            <a:r>
              <a:rPr lang="en-US" altLang="en-US" sz="1600">
                <a:latin typeface="Arial" charset="0"/>
              </a:rPr>
              <a:t>           </a:t>
            </a:r>
            <a:endParaRPr lang="en-US" altLang="en-US">
              <a:latin typeface="Times New Roman" charset="0"/>
            </a:endParaRPr>
          </a:p>
        </p:txBody>
      </p:sp>
      <p:sp>
        <p:nvSpPr>
          <p:cNvPr id="18436" name="Text Box 4">
            <a:extLst>
              <a:ext uri="{FF2B5EF4-FFF2-40B4-BE49-F238E27FC236}">
                <a16:creationId xmlns:a16="http://schemas.microsoft.com/office/drawing/2014/main" id="{081ED0F0-4ABB-4139-B824-68F413DD1852}"/>
              </a:ext>
            </a:extLst>
          </p:cNvPr>
          <p:cNvSpPr txBox="1">
            <a:spLocks noChangeArrowheads="1"/>
          </p:cNvSpPr>
          <p:nvPr/>
        </p:nvSpPr>
        <p:spPr bwMode="auto">
          <a:xfrm>
            <a:off x="350838" y="3249613"/>
            <a:ext cx="2022475"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r">
              <a:defRPr/>
            </a:pPr>
            <a:r>
              <a:rPr lang="en-US" altLang="en-US" sz="1800">
                <a:solidFill>
                  <a:schemeClr val="accent2"/>
                </a:solidFill>
                <a:latin typeface="Comic Sans MS" charset="0"/>
              </a:rPr>
              <a:t>Create</a:t>
            </a:r>
          </a:p>
          <a:p>
            <a:pPr algn="r">
              <a:defRPr/>
            </a:pPr>
            <a:r>
              <a:rPr lang="en-US" altLang="en-US" sz="1800">
                <a:solidFill>
                  <a:schemeClr val="accent2"/>
                </a:solidFill>
                <a:latin typeface="Comic Sans MS" charset="0"/>
              </a:rPr>
              <a:t>welcoming socket</a:t>
            </a:r>
          </a:p>
          <a:p>
            <a:pPr algn="r">
              <a:defRPr/>
            </a:pPr>
            <a:r>
              <a:rPr lang="en-US" altLang="en-US" sz="1800">
                <a:solidFill>
                  <a:schemeClr val="accent2"/>
                </a:solidFill>
                <a:latin typeface="Comic Sans MS" charset="0"/>
              </a:rPr>
              <a:t>at port 6789</a:t>
            </a:r>
            <a:endParaRPr lang="en-US" altLang="en-US" sz="1800">
              <a:latin typeface="Comic Sans MS" charset="0"/>
            </a:endParaRPr>
          </a:p>
        </p:txBody>
      </p:sp>
      <p:sp>
        <p:nvSpPr>
          <p:cNvPr id="18437" name="Text Box 5">
            <a:extLst>
              <a:ext uri="{FF2B5EF4-FFF2-40B4-BE49-F238E27FC236}">
                <a16:creationId xmlns:a16="http://schemas.microsoft.com/office/drawing/2014/main" id="{490A5012-EEE1-4735-9ED5-57012D4D93CB}"/>
              </a:ext>
            </a:extLst>
          </p:cNvPr>
          <p:cNvSpPr txBox="1">
            <a:spLocks noChangeArrowheads="1"/>
          </p:cNvSpPr>
          <p:nvPr/>
        </p:nvSpPr>
        <p:spPr bwMode="auto">
          <a:xfrm>
            <a:off x="207963" y="4260850"/>
            <a:ext cx="2214562"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r">
              <a:defRPr/>
            </a:pPr>
            <a:r>
              <a:rPr lang="en-US" altLang="en-US" sz="1800">
                <a:solidFill>
                  <a:schemeClr val="accent2"/>
                </a:solidFill>
                <a:latin typeface="Comic Sans MS" charset="0"/>
              </a:rPr>
              <a:t>Wait, on welcoming</a:t>
            </a:r>
          </a:p>
          <a:p>
            <a:pPr algn="r">
              <a:defRPr/>
            </a:pPr>
            <a:r>
              <a:rPr lang="en-US" altLang="en-US" sz="1800">
                <a:solidFill>
                  <a:schemeClr val="accent2"/>
                </a:solidFill>
                <a:latin typeface="Comic Sans MS" charset="0"/>
              </a:rPr>
              <a:t>socket for contact</a:t>
            </a:r>
          </a:p>
          <a:p>
            <a:pPr algn="r">
              <a:defRPr/>
            </a:pPr>
            <a:r>
              <a:rPr lang="en-US" altLang="en-US" sz="1800">
                <a:solidFill>
                  <a:schemeClr val="accent2"/>
                </a:solidFill>
                <a:latin typeface="Comic Sans MS" charset="0"/>
              </a:rPr>
              <a:t>by client</a:t>
            </a:r>
            <a:endParaRPr lang="en-US" altLang="en-US" sz="1800">
              <a:latin typeface="Comic Sans MS" charset="0"/>
            </a:endParaRPr>
          </a:p>
        </p:txBody>
      </p:sp>
      <p:sp>
        <p:nvSpPr>
          <p:cNvPr id="18439" name="Freeform 7">
            <a:extLst>
              <a:ext uri="{FF2B5EF4-FFF2-40B4-BE49-F238E27FC236}">
                <a16:creationId xmlns:a16="http://schemas.microsoft.com/office/drawing/2014/main" id="{61CC5FD1-FFC9-47AC-8BAE-0BF1972ECADB}"/>
              </a:ext>
            </a:extLst>
          </p:cNvPr>
          <p:cNvSpPr>
            <a:spLocks/>
          </p:cNvSpPr>
          <p:nvPr/>
        </p:nvSpPr>
        <p:spPr bwMode="auto">
          <a:xfrm>
            <a:off x="2247900" y="3309938"/>
            <a:ext cx="152400" cy="800100"/>
          </a:xfrm>
          <a:custGeom>
            <a:avLst/>
            <a:gdLst>
              <a:gd name="T0" fmla="*/ 0 w 78"/>
              <a:gd name="T1" fmla="*/ 0 h 342"/>
              <a:gd name="T2" fmla="*/ 152400 w 78"/>
              <a:gd name="T3" fmla="*/ 0 h 342"/>
              <a:gd name="T4" fmla="*/ 152400 w 78"/>
              <a:gd name="T5" fmla="*/ 800100 h 342"/>
              <a:gd name="T6" fmla="*/ 11723 w 78"/>
              <a:gd name="T7" fmla="*/ 800100 h 3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spAutoFit/>
          </a:bodyPr>
          <a:lstStyle/>
          <a:p>
            <a:endParaRPr lang="en-US"/>
          </a:p>
        </p:txBody>
      </p:sp>
      <p:sp>
        <p:nvSpPr>
          <p:cNvPr id="18440" name="Line 8">
            <a:extLst>
              <a:ext uri="{FF2B5EF4-FFF2-40B4-BE49-F238E27FC236}">
                <a16:creationId xmlns:a16="http://schemas.microsoft.com/office/drawing/2014/main" id="{4CC7EA78-9616-4014-A4F8-3A7125F051B9}"/>
              </a:ext>
            </a:extLst>
          </p:cNvPr>
          <p:cNvSpPr>
            <a:spLocks noChangeShapeType="1"/>
          </p:cNvSpPr>
          <p:nvPr/>
        </p:nvSpPr>
        <p:spPr bwMode="auto">
          <a:xfrm>
            <a:off x="2419350" y="3843338"/>
            <a:ext cx="419100" cy="476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18441" name="Freeform 9">
            <a:extLst>
              <a:ext uri="{FF2B5EF4-FFF2-40B4-BE49-F238E27FC236}">
                <a16:creationId xmlns:a16="http://schemas.microsoft.com/office/drawing/2014/main" id="{A60A6CCE-9C06-4ECA-8488-89CD249199F0}"/>
              </a:ext>
            </a:extLst>
          </p:cNvPr>
          <p:cNvSpPr>
            <a:spLocks/>
          </p:cNvSpPr>
          <p:nvPr/>
        </p:nvSpPr>
        <p:spPr bwMode="auto">
          <a:xfrm>
            <a:off x="2314575" y="4348163"/>
            <a:ext cx="123825" cy="766762"/>
          </a:xfrm>
          <a:custGeom>
            <a:avLst/>
            <a:gdLst>
              <a:gd name="T0" fmla="*/ 0 w 78"/>
              <a:gd name="T1" fmla="*/ 0 h 342"/>
              <a:gd name="T2" fmla="*/ 123825 w 78"/>
              <a:gd name="T3" fmla="*/ 0 h 342"/>
              <a:gd name="T4" fmla="*/ 123825 w 78"/>
              <a:gd name="T5" fmla="*/ 766762 h 342"/>
              <a:gd name="T6" fmla="*/ 9525 w 78"/>
              <a:gd name="T7" fmla="*/ 766762 h 3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spAutoFit/>
          </a:bodyPr>
          <a:lstStyle/>
          <a:p>
            <a:endParaRPr lang="en-US"/>
          </a:p>
        </p:txBody>
      </p:sp>
      <p:sp>
        <p:nvSpPr>
          <p:cNvPr id="18442" name="Line 10">
            <a:extLst>
              <a:ext uri="{FF2B5EF4-FFF2-40B4-BE49-F238E27FC236}">
                <a16:creationId xmlns:a16="http://schemas.microsoft.com/office/drawing/2014/main" id="{92EE5842-EAE1-4645-B0F0-A7FADAFCAABB}"/>
              </a:ext>
            </a:extLst>
          </p:cNvPr>
          <p:cNvSpPr>
            <a:spLocks noChangeShapeType="1"/>
          </p:cNvSpPr>
          <p:nvPr/>
        </p:nvSpPr>
        <p:spPr bwMode="auto">
          <a:xfrm>
            <a:off x="2452688" y="4787900"/>
            <a:ext cx="604837" cy="127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grpSp>
        <p:nvGrpSpPr>
          <p:cNvPr id="77835" name="Group 13">
            <a:extLst>
              <a:ext uri="{FF2B5EF4-FFF2-40B4-BE49-F238E27FC236}">
                <a16:creationId xmlns:a16="http://schemas.microsoft.com/office/drawing/2014/main" id="{EC1DD91C-DCB2-408F-88C6-D5F8B8999219}"/>
              </a:ext>
            </a:extLst>
          </p:cNvPr>
          <p:cNvGrpSpPr>
            <a:grpSpLocks/>
          </p:cNvGrpSpPr>
          <p:nvPr/>
        </p:nvGrpSpPr>
        <p:grpSpPr bwMode="auto">
          <a:xfrm>
            <a:off x="307975" y="5181600"/>
            <a:ext cx="2782888" cy="915988"/>
            <a:chOff x="194" y="3325"/>
            <a:chExt cx="1753" cy="577"/>
          </a:xfrm>
        </p:grpSpPr>
        <p:sp>
          <p:nvSpPr>
            <p:cNvPr id="18438" name="Text Box 6">
              <a:extLst>
                <a:ext uri="{FF2B5EF4-FFF2-40B4-BE49-F238E27FC236}">
                  <a16:creationId xmlns:a16="http://schemas.microsoft.com/office/drawing/2014/main" id="{AF2947C4-D8D8-4025-9345-ACE3F989D1E7}"/>
                </a:ext>
              </a:extLst>
            </p:cNvPr>
            <p:cNvSpPr txBox="1">
              <a:spLocks noChangeArrowheads="1"/>
            </p:cNvSpPr>
            <p:nvPr/>
          </p:nvSpPr>
          <p:spPr bwMode="auto">
            <a:xfrm>
              <a:off x="194" y="3325"/>
              <a:ext cx="1319"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r">
                <a:defRPr/>
              </a:pPr>
              <a:r>
                <a:rPr lang="en-US" altLang="en-US" sz="1800">
                  <a:solidFill>
                    <a:schemeClr val="accent2"/>
                  </a:solidFill>
                  <a:latin typeface="Comic Sans MS" charset="0"/>
                </a:rPr>
                <a:t>Create input</a:t>
              </a:r>
            </a:p>
            <a:p>
              <a:pPr algn="r">
                <a:defRPr/>
              </a:pPr>
              <a:r>
                <a:rPr lang="en-US" altLang="en-US" sz="1800">
                  <a:solidFill>
                    <a:schemeClr val="accent2"/>
                  </a:solidFill>
                  <a:latin typeface="Comic Sans MS" charset="0"/>
                </a:rPr>
                <a:t>stream, attached </a:t>
              </a:r>
            </a:p>
            <a:p>
              <a:pPr algn="r">
                <a:defRPr/>
              </a:pPr>
              <a:r>
                <a:rPr lang="en-US" altLang="en-US" sz="1800">
                  <a:solidFill>
                    <a:schemeClr val="accent2"/>
                  </a:solidFill>
                  <a:latin typeface="Comic Sans MS" charset="0"/>
                </a:rPr>
                <a:t>to socket</a:t>
              </a:r>
              <a:endParaRPr lang="en-US" altLang="en-US" sz="1800">
                <a:latin typeface="Comic Sans MS" charset="0"/>
              </a:endParaRPr>
            </a:p>
          </p:txBody>
        </p:sp>
        <p:sp>
          <p:nvSpPr>
            <p:cNvPr id="18443" name="Freeform 11">
              <a:extLst>
                <a:ext uri="{FF2B5EF4-FFF2-40B4-BE49-F238E27FC236}">
                  <a16:creationId xmlns:a16="http://schemas.microsoft.com/office/drawing/2014/main" id="{FC6BAE4D-9DF1-4F8F-B6EF-9F69B1F3D694}"/>
                </a:ext>
              </a:extLst>
            </p:cNvPr>
            <p:cNvSpPr>
              <a:spLocks/>
            </p:cNvSpPr>
            <p:nvPr/>
          </p:nvSpPr>
          <p:spPr bwMode="auto">
            <a:xfrm>
              <a:off x="1440" y="3393"/>
              <a:ext cx="96" cy="465"/>
            </a:xfrm>
            <a:custGeom>
              <a:avLst/>
              <a:gdLst>
                <a:gd name="T0" fmla="*/ 0 w 78"/>
                <a:gd name="T1" fmla="*/ 0 h 342"/>
                <a:gd name="T2" fmla="*/ 96 w 78"/>
                <a:gd name="T3" fmla="*/ 0 h 342"/>
                <a:gd name="T4" fmla="*/ 96 w 78"/>
                <a:gd name="T5" fmla="*/ 465 h 342"/>
                <a:gd name="T6" fmla="*/ 7 w 78"/>
                <a:gd name="T7" fmla="*/ 465 h 3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spAutoFit/>
            </a:bodyPr>
            <a:lstStyle/>
            <a:p>
              <a:endParaRPr lang="en-US"/>
            </a:p>
          </p:txBody>
        </p:sp>
        <p:sp>
          <p:nvSpPr>
            <p:cNvPr id="18444" name="Line 12">
              <a:extLst>
                <a:ext uri="{FF2B5EF4-FFF2-40B4-BE49-F238E27FC236}">
                  <a16:creationId xmlns:a16="http://schemas.microsoft.com/office/drawing/2014/main" id="{E48DFCE9-65E3-44A0-B0F1-5BD10801080B}"/>
                </a:ext>
              </a:extLst>
            </p:cNvPr>
            <p:cNvSpPr>
              <a:spLocks noChangeShapeType="1"/>
            </p:cNvSpPr>
            <p:nvPr/>
          </p:nvSpPr>
          <p:spPr bwMode="auto">
            <a:xfrm flipV="1">
              <a:off x="1539" y="3516"/>
              <a:ext cx="408" cy="9"/>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2">
            <a:extLst>
              <a:ext uri="{FF2B5EF4-FFF2-40B4-BE49-F238E27FC236}">
                <a16:creationId xmlns:a16="http://schemas.microsoft.com/office/drawing/2014/main" id="{D9AD3D51-FCD2-43E5-AD68-1AA5BF84D94B}"/>
              </a:ext>
            </a:extLst>
          </p:cNvPr>
          <p:cNvSpPr>
            <a:spLocks noGrp="1"/>
          </p:cNvSpPr>
          <p:nvPr>
            <p:ph type="ftr" sz="quarter" idx="10"/>
          </p:nvPr>
        </p:nvSpPr>
        <p:spPr>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17" name="Slide Number Placeholder 3">
            <a:extLst>
              <a:ext uri="{FF2B5EF4-FFF2-40B4-BE49-F238E27FC236}">
                <a16:creationId xmlns:a16="http://schemas.microsoft.com/office/drawing/2014/main" id="{8E3C05D8-8920-40ED-B845-511B96BE875D}"/>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3FF81BF7-AA30-418F-8B96-849F29D12205}" type="slidenum">
              <a:rPr lang="en-US" altLang="en-US"/>
              <a:pPr>
                <a:defRPr/>
              </a:pPr>
              <a:t>75</a:t>
            </a:fld>
            <a:endParaRPr lang="en-US" altLang="en-US"/>
          </a:p>
        </p:txBody>
      </p:sp>
      <p:sp>
        <p:nvSpPr>
          <p:cNvPr id="19458" name="Rectangle 2">
            <a:extLst>
              <a:ext uri="{FF2B5EF4-FFF2-40B4-BE49-F238E27FC236}">
                <a16:creationId xmlns:a16="http://schemas.microsoft.com/office/drawing/2014/main" id="{32D3C7DE-E315-41E9-87E8-6EC2732CFC93}"/>
              </a:ext>
            </a:extLst>
          </p:cNvPr>
          <p:cNvSpPr>
            <a:spLocks noGrp="1" noChangeArrowheads="1"/>
          </p:cNvSpPr>
          <p:nvPr>
            <p:ph type="title"/>
          </p:nvPr>
        </p:nvSpPr>
        <p:spPr/>
        <p:txBody>
          <a:bodyPr/>
          <a:lstStyle/>
          <a:p>
            <a:pPr>
              <a:defRPr/>
            </a:pPr>
            <a:r>
              <a:rPr lang="en-US" altLang="en-US" sz="3600" dirty="0"/>
              <a:t>Example: Java Server (TCP), </a:t>
            </a:r>
            <a:r>
              <a:rPr lang="en-US" altLang="en-US" sz="3600" dirty="0" err="1"/>
              <a:t>cont</a:t>
            </a:r>
            <a:endParaRPr lang="en-US" altLang="en-US" sz="3600" dirty="0"/>
          </a:p>
        </p:txBody>
      </p:sp>
      <p:sp>
        <p:nvSpPr>
          <p:cNvPr id="19459" name="Rectangle 3">
            <a:extLst>
              <a:ext uri="{FF2B5EF4-FFF2-40B4-BE49-F238E27FC236}">
                <a16:creationId xmlns:a16="http://schemas.microsoft.com/office/drawing/2014/main" id="{39879BE9-F306-4742-9D36-D4E83FD7652B}"/>
              </a:ext>
            </a:extLst>
          </p:cNvPr>
          <p:cNvSpPr>
            <a:spLocks noChangeArrowheads="1"/>
          </p:cNvSpPr>
          <p:nvPr/>
        </p:nvSpPr>
        <p:spPr bwMode="auto">
          <a:xfrm>
            <a:off x="1851025" y="1617663"/>
            <a:ext cx="6999288" cy="3967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tLang="en-US" sz="1600">
              <a:latin typeface="Arial" charset="0"/>
            </a:endParaRPr>
          </a:p>
          <a:p>
            <a:pPr>
              <a:defRPr/>
            </a:pPr>
            <a:endParaRPr lang="en-US" altLang="en-US" sz="1600">
              <a:latin typeface="Arial" charset="0"/>
            </a:endParaRPr>
          </a:p>
          <a:p>
            <a:pPr>
              <a:defRPr/>
            </a:pPr>
            <a:r>
              <a:rPr lang="en-US" altLang="en-US" sz="1800">
                <a:latin typeface="Arial" charset="0"/>
              </a:rPr>
              <a:t>           DataOutputStream  outToClient = </a:t>
            </a:r>
          </a:p>
          <a:p>
            <a:pPr>
              <a:defRPr/>
            </a:pPr>
            <a:r>
              <a:rPr lang="en-US" altLang="en-US" sz="1800">
                <a:latin typeface="Arial" charset="0"/>
              </a:rPr>
              <a:t>             new DataOutputStream</a:t>
            </a:r>
            <a:r>
              <a:rPr lang="en-US" altLang="en-US" sz="1600">
                <a:latin typeface="Arial" charset="0"/>
              </a:rPr>
              <a:t>(connectionSocket.getOutputStream());</a:t>
            </a:r>
            <a:r>
              <a:rPr lang="en-US" altLang="en-US" sz="1800">
                <a:latin typeface="Arial" charset="0"/>
              </a:rPr>
              <a:t> </a:t>
            </a:r>
          </a:p>
          <a:p>
            <a:pPr>
              <a:defRPr/>
            </a:pPr>
            <a:endParaRPr lang="en-US" altLang="en-US" sz="1800">
              <a:latin typeface="Arial" charset="0"/>
            </a:endParaRPr>
          </a:p>
          <a:p>
            <a:pPr>
              <a:defRPr/>
            </a:pPr>
            <a:r>
              <a:rPr lang="en-US" altLang="en-US" sz="1800">
                <a:latin typeface="Arial" charset="0"/>
              </a:rPr>
              <a:t>           clientSentence = inFromClient.readLine(); </a:t>
            </a:r>
          </a:p>
          <a:p>
            <a:pPr>
              <a:defRPr/>
            </a:pPr>
            <a:endParaRPr lang="en-US" altLang="en-US" sz="1800">
              <a:latin typeface="Arial" charset="0"/>
            </a:endParaRPr>
          </a:p>
          <a:p>
            <a:pPr>
              <a:defRPr/>
            </a:pPr>
            <a:r>
              <a:rPr lang="en-US" altLang="en-US" sz="1800">
                <a:latin typeface="Arial" charset="0"/>
              </a:rPr>
              <a:t>           capitalizedSentence = clientSentence.toUpperCase() + '\n'; </a:t>
            </a:r>
          </a:p>
          <a:p>
            <a:pPr>
              <a:defRPr/>
            </a:pPr>
            <a:endParaRPr lang="en-US" altLang="en-US" sz="1800">
              <a:latin typeface="Arial" charset="0"/>
            </a:endParaRPr>
          </a:p>
          <a:p>
            <a:pPr>
              <a:defRPr/>
            </a:pPr>
            <a:r>
              <a:rPr lang="en-US" altLang="en-US" sz="1800">
                <a:latin typeface="Arial" charset="0"/>
              </a:rPr>
              <a:t>           outToClient.writeBytes(capitalizedSentence); </a:t>
            </a:r>
          </a:p>
          <a:p>
            <a:pPr>
              <a:defRPr/>
            </a:pPr>
            <a:r>
              <a:rPr lang="en-US" altLang="en-US" sz="1800">
                <a:latin typeface="Arial" charset="0"/>
              </a:rPr>
              <a:t>        } </a:t>
            </a:r>
          </a:p>
          <a:p>
            <a:pPr>
              <a:defRPr/>
            </a:pPr>
            <a:r>
              <a:rPr lang="en-US" altLang="en-US" sz="1800">
                <a:latin typeface="Arial" charset="0"/>
              </a:rPr>
              <a:t>    } </a:t>
            </a:r>
          </a:p>
          <a:p>
            <a:pPr>
              <a:defRPr/>
            </a:pPr>
            <a:r>
              <a:rPr lang="en-US" altLang="en-US" sz="1800">
                <a:latin typeface="Arial" charset="0"/>
              </a:rPr>
              <a:t>}</a:t>
            </a:r>
            <a:r>
              <a:rPr lang="en-US" altLang="en-US" sz="1800">
                <a:latin typeface="Times New Roman" charset="0"/>
              </a:rPr>
              <a:t> </a:t>
            </a:r>
          </a:p>
          <a:p>
            <a:pPr>
              <a:defRPr/>
            </a:pPr>
            <a:r>
              <a:rPr lang="en-US" altLang="en-US">
                <a:latin typeface="Times New Roman" charset="0"/>
              </a:rPr>
              <a:t> </a:t>
            </a:r>
          </a:p>
        </p:txBody>
      </p:sp>
      <p:sp>
        <p:nvSpPr>
          <p:cNvPr id="19460" name="Text Box 4">
            <a:extLst>
              <a:ext uri="{FF2B5EF4-FFF2-40B4-BE49-F238E27FC236}">
                <a16:creationId xmlns:a16="http://schemas.microsoft.com/office/drawing/2014/main" id="{37B8AC55-094C-4390-95B4-F8F7522DADF9}"/>
              </a:ext>
            </a:extLst>
          </p:cNvPr>
          <p:cNvSpPr txBox="1">
            <a:spLocks noChangeArrowheads="1"/>
          </p:cNvSpPr>
          <p:nvPr/>
        </p:nvSpPr>
        <p:spPr bwMode="auto">
          <a:xfrm>
            <a:off x="738188" y="2759075"/>
            <a:ext cx="14827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r">
              <a:defRPr/>
            </a:pPr>
            <a:r>
              <a:rPr lang="en-US" altLang="en-US" sz="1800">
                <a:solidFill>
                  <a:schemeClr val="accent2"/>
                </a:solidFill>
                <a:latin typeface="Comic Sans MS" charset="0"/>
              </a:rPr>
              <a:t>Read in  line</a:t>
            </a:r>
          </a:p>
          <a:p>
            <a:pPr algn="r">
              <a:defRPr/>
            </a:pPr>
            <a:r>
              <a:rPr lang="en-US" altLang="en-US" sz="1800">
                <a:solidFill>
                  <a:schemeClr val="accent2"/>
                </a:solidFill>
                <a:latin typeface="Comic Sans MS" charset="0"/>
              </a:rPr>
              <a:t>from socket</a:t>
            </a:r>
            <a:endParaRPr lang="en-US" altLang="en-US" sz="1800">
              <a:latin typeface="Comic Sans MS" charset="0"/>
            </a:endParaRPr>
          </a:p>
        </p:txBody>
      </p:sp>
      <p:sp>
        <p:nvSpPr>
          <p:cNvPr id="19461" name="Text Box 5">
            <a:extLst>
              <a:ext uri="{FF2B5EF4-FFF2-40B4-BE49-F238E27FC236}">
                <a16:creationId xmlns:a16="http://schemas.microsoft.com/office/drawing/2014/main" id="{E86AF614-0701-4AE3-87DC-CFE7ECB4B28E}"/>
              </a:ext>
            </a:extLst>
          </p:cNvPr>
          <p:cNvSpPr txBox="1">
            <a:spLocks noChangeArrowheads="1"/>
          </p:cNvSpPr>
          <p:nvPr/>
        </p:nvSpPr>
        <p:spPr bwMode="auto">
          <a:xfrm>
            <a:off x="127000" y="1735138"/>
            <a:ext cx="2093913"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r">
              <a:defRPr/>
            </a:pPr>
            <a:r>
              <a:rPr lang="en-US" altLang="en-US" sz="1800">
                <a:solidFill>
                  <a:schemeClr val="accent2"/>
                </a:solidFill>
                <a:latin typeface="Comic Sans MS" charset="0"/>
              </a:rPr>
              <a:t>Create output</a:t>
            </a:r>
          </a:p>
          <a:p>
            <a:pPr algn="r">
              <a:defRPr/>
            </a:pPr>
            <a:r>
              <a:rPr lang="en-US" altLang="en-US" sz="1800">
                <a:solidFill>
                  <a:schemeClr val="accent2"/>
                </a:solidFill>
                <a:latin typeface="Comic Sans MS" charset="0"/>
              </a:rPr>
              <a:t>stream, attached </a:t>
            </a:r>
          </a:p>
          <a:p>
            <a:pPr algn="r">
              <a:defRPr/>
            </a:pPr>
            <a:r>
              <a:rPr lang="en-US" altLang="en-US" sz="1800">
                <a:solidFill>
                  <a:schemeClr val="accent2"/>
                </a:solidFill>
                <a:latin typeface="Comic Sans MS" charset="0"/>
              </a:rPr>
              <a:t>to socket</a:t>
            </a:r>
            <a:endParaRPr lang="en-US" altLang="en-US" sz="1800">
              <a:latin typeface="Comic Sans MS" charset="0"/>
            </a:endParaRPr>
          </a:p>
        </p:txBody>
      </p:sp>
      <p:sp>
        <p:nvSpPr>
          <p:cNvPr id="19462" name="Freeform 6">
            <a:extLst>
              <a:ext uri="{FF2B5EF4-FFF2-40B4-BE49-F238E27FC236}">
                <a16:creationId xmlns:a16="http://schemas.microsoft.com/office/drawing/2014/main" id="{ACB0CF6B-68B8-448D-A50D-1ADB6FB84F08}"/>
              </a:ext>
            </a:extLst>
          </p:cNvPr>
          <p:cNvSpPr>
            <a:spLocks/>
          </p:cNvSpPr>
          <p:nvPr/>
        </p:nvSpPr>
        <p:spPr bwMode="auto">
          <a:xfrm>
            <a:off x="2028825" y="2814638"/>
            <a:ext cx="161925" cy="533400"/>
          </a:xfrm>
          <a:custGeom>
            <a:avLst/>
            <a:gdLst>
              <a:gd name="T0" fmla="*/ 0 w 78"/>
              <a:gd name="T1" fmla="*/ 0 h 342"/>
              <a:gd name="T2" fmla="*/ 161925 w 78"/>
              <a:gd name="T3" fmla="*/ 0 h 342"/>
              <a:gd name="T4" fmla="*/ 161925 w 78"/>
              <a:gd name="T5" fmla="*/ 533400 h 342"/>
              <a:gd name="T6" fmla="*/ 12456 w 78"/>
              <a:gd name="T7" fmla="*/ 533400 h 3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spAutoFit/>
          </a:bodyPr>
          <a:lstStyle/>
          <a:p>
            <a:endParaRPr lang="en-US"/>
          </a:p>
        </p:txBody>
      </p:sp>
      <p:sp>
        <p:nvSpPr>
          <p:cNvPr id="19463" name="Line 7">
            <a:extLst>
              <a:ext uri="{FF2B5EF4-FFF2-40B4-BE49-F238E27FC236}">
                <a16:creationId xmlns:a16="http://schemas.microsoft.com/office/drawing/2014/main" id="{B1FE7285-A98D-4FA5-9AA9-09DF36EC0452}"/>
              </a:ext>
            </a:extLst>
          </p:cNvPr>
          <p:cNvSpPr>
            <a:spLocks noChangeShapeType="1"/>
          </p:cNvSpPr>
          <p:nvPr/>
        </p:nvSpPr>
        <p:spPr bwMode="auto">
          <a:xfrm flipV="1">
            <a:off x="2209800" y="3114675"/>
            <a:ext cx="333375" cy="4763"/>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19464" name="Freeform 8">
            <a:extLst>
              <a:ext uri="{FF2B5EF4-FFF2-40B4-BE49-F238E27FC236}">
                <a16:creationId xmlns:a16="http://schemas.microsoft.com/office/drawing/2014/main" id="{4162A967-3B02-4B0E-8449-E7DE1B2AD0D1}"/>
              </a:ext>
            </a:extLst>
          </p:cNvPr>
          <p:cNvSpPr>
            <a:spLocks/>
          </p:cNvSpPr>
          <p:nvPr/>
        </p:nvSpPr>
        <p:spPr bwMode="auto">
          <a:xfrm>
            <a:off x="2057400" y="1795463"/>
            <a:ext cx="133350" cy="814387"/>
          </a:xfrm>
          <a:custGeom>
            <a:avLst/>
            <a:gdLst>
              <a:gd name="T0" fmla="*/ 0 w 78"/>
              <a:gd name="T1" fmla="*/ 0 h 342"/>
              <a:gd name="T2" fmla="*/ 133350 w 78"/>
              <a:gd name="T3" fmla="*/ 0 h 342"/>
              <a:gd name="T4" fmla="*/ 133350 w 78"/>
              <a:gd name="T5" fmla="*/ 814387 h 342"/>
              <a:gd name="T6" fmla="*/ 10258 w 78"/>
              <a:gd name="T7" fmla="*/ 814387 h 3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spAutoFit/>
          </a:bodyPr>
          <a:lstStyle/>
          <a:p>
            <a:endParaRPr lang="en-US"/>
          </a:p>
        </p:txBody>
      </p:sp>
      <p:sp>
        <p:nvSpPr>
          <p:cNvPr id="19465" name="Line 9">
            <a:extLst>
              <a:ext uri="{FF2B5EF4-FFF2-40B4-BE49-F238E27FC236}">
                <a16:creationId xmlns:a16="http://schemas.microsoft.com/office/drawing/2014/main" id="{8035553C-55AA-44EB-9849-2BCB3BEE893F}"/>
              </a:ext>
            </a:extLst>
          </p:cNvPr>
          <p:cNvSpPr>
            <a:spLocks noChangeShapeType="1"/>
          </p:cNvSpPr>
          <p:nvPr/>
        </p:nvSpPr>
        <p:spPr bwMode="auto">
          <a:xfrm flipV="1">
            <a:off x="2214563" y="2486025"/>
            <a:ext cx="285750" cy="1428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19466" name="Text Box 10">
            <a:extLst>
              <a:ext uri="{FF2B5EF4-FFF2-40B4-BE49-F238E27FC236}">
                <a16:creationId xmlns:a16="http://schemas.microsoft.com/office/drawing/2014/main" id="{AFB61F61-283C-4969-8D27-35DBC20EFCCF}"/>
              </a:ext>
            </a:extLst>
          </p:cNvPr>
          <p:cNvSpPr txBox="1">
            <a:spLocks noChangeArrowheads="1"/>
          </p:cNvSpPr>
          <p:nvPr/>
        </p:nvSpPr>
        <p:spPr bwMode="auto">
          <a:xfrm>
            <a:off x="490538" y="3902075"/>
            <a:ext cx="168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r">
              <a:defRPr/>
            </a:pPr>
            <a:r>
              <a:rPr lang="en-US" altLang="en-US" sz="1800">
                <a:solidFill>
                  <a:schemeClr val="accent2"/>
                </a:solidFill>
                <a:latin typeface="Comic Sans MS" charset="0"/>
              </a:rPr>
              <a:t>Write out line</a:t>
            </a:r>
          </a:p>
          <a:p>
            <a:pPr algn="r">
              <a:defRPr/>
            </a:pPr>
            <a:r>
              <a:rPr lang="en-US" altLang="en-US" sz="1800">
                <a:solidFill>
                  <a:schemeClr val="accent2"/>
                </a:solidFill>
                <a:latin typeface="Comic Sans MS" charset="0"/>
              </a:rPr>
              <a:t>to socket</a:t>
            </a:r>
            <a:endParaRPr lang="en-US" altLang="en-US" sz="1800">
              <a:latin typeface="Comic Sans MS" charset="0"/>
            </a:endParaRPr>
          </a:p>
        </p:txBody>
      </p:sp>
      <p:sp>
        <p:nvSpPr>
          <p:cNvPr id="19467" name="Freeform 11">
            <a:extLst>
              <a:ext uri="{FF2B5EF4-FFF2-40B4-BE49-F238E27FC236}">
                <a16:creationId xmlns:a16="http://schemas.microsoft.com/office/drawing/2014/main" id="{9C90C418-A48E-48A4-89B3-7C1B0267934C}"/>
              </a:ext>
            </a:extLst>
          </p:cNvPr>
          <p:cNvSpPr>
            <a:spLocks/>
          </p:cNvSpPr>
          <p:nvPr/>
        </p:nvSpPr>
        <p:spPr bwMode="auto">
          <a:xfrm>
            <a:off x="2009775" y="3957638"/>
            <a:ext cx="161925" cy="571500"/>
          </a:xfrm>
          <a:custGeom>
            <a:avLst/>
            <a:gdLst>
              <a:gd name="T0" fmla="*/ 0 w 78"/>
              <a:gd name="T1" fmla="*/ 0 h 342"/>
              <a:gd name="T2" fmla="*/ 161925 w 78"/>
              <a:gd name="T3" fmla="*/ 0 h 342"/>
              <a:gd name="T4" fmla="*/ 161925 w 78"/>
              <a:gd name="T5" fmla="*/ 571500 h 342"/>
              <a:gd name="T6" fmla="*/ 12456 w 78"/>
              <a:gd name="T7" fmla="*/ 571500 h 3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spAutoFit/>
          </a:bodyPr>
          <a:lstStyle/>
          <a:p>
            <a:endParaRPr lang="en-US"/>
          </a:p>
        </p:txBody>
      </p:sp>
      <p:sp>
        <p:nvSpPr>
          <p:cNvPr id="19468" name="Line 12">
            <a:extLst>
              <a:ext uri="{FF2B5EF4-FFF2-40B4-BE49-F238E27FC236}">
                <a16:creationId xmlns:a16="http://schemas.microsoft.com/office/drawing/2014/main" id="{C30BC25D-9749-4C45-A039-A2A2F8FDA1FB}"/>
              </a:ext>
            </a:extLst>
          </p:cNvPr>
          <p:cNvSpPr>
            <a:spLocks noChangeShapeType="1"/>
          </p:cNvSpPr>
          <p:nvPr/>
        </p:nvSpPr>
        <p:spPr bwMode="auto">
          <a:xfrm flipV="1">
            <a:off x="2190750" y="4219575"/>
            <a:ext cx="333375" cy="4763"/>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
        <p:nvSpPr>
          <p:cNvPr id="19469" name="Text Box 13">
            <a:extLst>
              <a:ext uri="{FF2B5EF4-FFF2-40B4-BE49-F238E27FC236}">
                <a16:creationId xmlns:a16="http://schemas.microsoft.com/office/drawing/2014/main" id="{0D08F01A-033B-4D40-98E0-2501EB670F02}"/>
              </a:ext>
            </a:extLst>
          </p:cNvPr>
          <p:cNvSpPr txBox="1">
            <a:spLocks noChangeArrowheads="1"/>
          </p:cNvSpPr>
          <p:nvPr/>
        </p:nvSpPr>
        <p:spPr bwMode="auto">
          <a:xfrm>
            <a:off x="3209925" y="4889500"/>
            <a:ext cx="287813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en-US" sz="1800">
                <a:solidFill>
                  <a:schemeClr val="accent2"/>
                </a:solidFill>
                <a:latin typeface="Comic Sans MS" charset="0"/>
              </a:rPr>
              <a:t>End of while loop,</a:t>
            </a:r>
          </a:p>
          <a:p>
            <a:pPr>
              <a:defRPr/>
            </a:pPr>
            <a:r>
              <a:rPr lang="en-US" altLang="en-US" sz="1800">
                <a:solidFill>
                  <a:schemeClr val="accent2"/>
                </a:solidFill>
                <a:latin typeface="Comic Sans MS" charset="0"/>
              </a:rPr>
              <a:t>loop back and wait for</a:t>
            </a:r>
          </a:p>
          <a:p>
            <a:pPr>
              <a:defRPr/>
            </a:pPr>
            <a:r>
              <a:rPr lang="en-US" altLang="en-US" sz="1800">
                <a:solidFill>
                  <a:schemeClr val="accent2"/>
                </a:solidFill>
                <a:latin typeface="Comic Sans MS" charset="0"/>
              </a:rPr>
              <a:t>another client connection</a:t>
            </a:r>
            <a:endParaRPr lang="en-US" altLang="en-US" sz="1800">
              <a:latin typeface="Comic Sans MS" charset="0"/>
            </a:endParaRPr>
          </a:p>
        </p:txBody>
      </p:sp>
      <p:sp>
        <p:nvSpPr>
          <p:cNvPr id="19470" name="Freeform 14">
            <a:extLst>
              <a:ext uri="{FF2B5EF4-FFF2-40B4-BE49-F238E27FC236}">
                <a16:creationId xmlns:a16="http://schemas.microsoft.com/office/drawing/2014/main" id="{3A1DC912-B769-4432-A5FA-D29F5CDDA3DB}"/>
              </a:ext>
            </a:extLst>
          </p:cNvPr>
          <p:cNvSpPr>
            <a:spLocks/>
          </p:cNvSpPr>
          <p:nvPr/>
        </p:nvSpPr>
        <p:spPr bwMode="auto">
          <a:xfrm rot="10784139">
            <a:off x="3190875" y="4879975"/>
            <a:ext cx="160338" cy="912813"/>
          </a:xfrm>
          <a:custGeom>
            <a:avLst/>
            <a:gdLst>
              <a:gd name="T0" fmla="*/ 0 w 78"/>
              <a:gd name="T1" fmla="*/ 0 h 342"/>
              <a:gd name="T2" fmla="*/ 160338 w 78"/>
              <a:gd name="T3" fmla="*/ 0 h 342"/>
              <a:gd name="T4" fmla="*/ 160338 w 78"/>
              <a:gd name="T5" fmla="*/ 912813 h 342"/>
              <a:gd name="T6" fmla="*/ 12334 w 78"/>
              <a:gd name="T7" fmla="*/ 912813 h 3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spAutoFit/>
          </a:bodyPr>
          <a:lstStyle/>
          <a:p>
            <a:endParaRPr lang="en-US"/>
          </a:p>
        </p:txBody>
      </p:sp>
      <p:sp>
        <p:nvSpPr>
          <p:cNvPr id="19471" name="Line 15">
            <a:extLst>
              <a:ext uri="{FF2B5EF4-FFF2-40B4-BE49-F238E27FC236}">
                <a16:creationId xmlns:a16="http://schemas.microsoft.com/office/drawing/2014/main" id="{668FEEF9-BCAF-4FB2-80B3-9E5DFB4F570B}"/>
              </a:ext>
            </a:extLst>
          </p:cNvPr>
          <p:cNvSpPr>
            <a:spLocks noChangeShapeType="1"/>
          </p:cNvSpPr>
          <p:nvPr/>
        </p:nvSpPr>
        <p:spPr bwMode="auto">
          <a:xfrm flipH="1" flipV="1">
            <a:off x="2543175" y="4552950"/>
            <a:ext cx="647700" cy="60483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746D21BB-BEC7-47CF-A79A-09680B3276AE}"/>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6" name="Slide Number Placeholder 4">
            <a:extLst>
              <a:ext uri="{FF2B5EF4-FFF2-40B4-BE49-F238E27FC236}">
                <a16:creationId xmlns:a16="http://schemas.microsoft.com/office/drawing/2014/main" id="{B9FF26FA-245B-43A4-B8BC-8E3EB0CA40FD}"/>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606781CA-A18B-4342-8B34-E07C63C9907E}" type="slidenum">
              <a:rPr lang="en-US" altLang="en-US"/>
              <a:pPr>
                <a:defRPr/>
              </a:pPr>
              <a:t>76</a:t>
            </a:fld>
            <a:endParaRPr lang="en-US" altLang="en-US"/>
          </a:p>
        </p:txBody>
      </p:sp>
      <p:sp>
        <p:nvSpPr>
          <p:cNvPr id="63490" name="Rectangle 2">
            <a:extLst>
              <a:ext uri="{FF2B5EF4-FFF2-40B4-BE49-F238E27FC236}">
                <a16:creationId xmlns:a16="http://schemas.microsoft.com/office/drawing/2014/main" id="{6307FA50-9B3E-4071-A2D7-4E5A0BC609EA}"/>
              </a:ext>
            </a:extLst>
          </p:cNvPr>
          <p:cNvSpPr>
            <a:spLocks noGrp="1" noChangeArrowheads="1"/>
          </p:cNvSpPr>
          <p:nvPr>
            <p:ph type="title"/>
          </p:nvPr>
        </p:nvSpPr>
        <p:spPr/>
        <p:txBody>
          <a:bodyPr/>
          <a:lstStyle/>
          <a:p>
            <a:pPr>
              <a:defRPr/>
            </a:pPr>
            <a:r>
              <a:rPr lang="en-US" altLang="en-US" dirty="0"/>
              <a:t>Compiling and Running</a:t>
            </a:r>
          </a:p>
        </p:txBody>
      </p:sp>
      <p:sp>
        <p:nvSpPr>
          <p:cNvPr id="63491" name="Rectangle 3">
            <a:extLst>
              <a:ext uri="{FF2B5EF4-FFF2-40B4-BE49-F238E27FC236}">
                <a16:creationId xmlns:a16="http://schemas.microsoft.com/office/drawing/2014/main" id="{8DC4D3CC-C81E-4DCC-9EF6-F129345AAB5F}"/>
              </a:ext>
            </a:extLst>
          </p:cNvPr>
          <p:cNvSpPr>
            <a:spLocks noGrp="1" noChangeArrowheads="1"/>
          </p:cNvSpPr>
          <p:nvPr>
            <p:ph type="body" idx="1"/>
          </p:nvPr>
        </p:nvSpPr>
        <p:spPr/>
        <p:txBody>
          <a:bodyPr/>
          <a:lstStyle/>
          <a:p>
            <a:pPr>
              <a:defRPr/>
            </a:pPr>
            <a:r>
              <a:rPr lang="en-US" altLang="en-US"/>
              <a:t>To compile</a:t>
            </a:r>
          </a:p>
          <a:p>
            <a:pPr lvl="1">
              <a:defRPr/>
            </a:pPr>
            <a:r>
              <a:rPr lang="en-US" altLang="en-US"/>
              <a:t>javac TCPServer.java</a:t>
            </a:r>
          </a:p>
          <a:p>
            <a:pPr lvl="1">
              <a:defRPr/>
            </a:pPr>
            <a:r>
              <a:rPr lang="en-US" altLang="en-US"/>
              <a:t>javac TCPClient.java</a:t>
            </a:r>
          </a:p>
          <a:p>
            <a:pPr>
              <a:defRPr/>
            </a:pPr>
            <a:r>
              <a:rPr lang="en-US" altLang="en-US"/>
              <a:t>To run</a:t>
            </a:r>
          </a:p>
          <a:p>
            <a:pPr lvl="1">
              <a:defRPr/>
            </a:pPr>
            <a:r>
              <a:rPr lang="en-US" altLang="en-US"/>
              <a:t>java TCPServer </a:t>
            </a:r>
          </a:p>
          <a:p>
            <a:pPr lvl="1">
              <a:defRPr/>
            </a:pPr>
            <a:r>
              <a:rPr lang="en-US" altLang="en-US"/>
              <a:t>java TCPClient</a:t>
            </a:r>
          </a:p>
        </p:txBody>
      </p:sp>
      <p:sp>
        <p:nvSpPr>
          <p:cNvPr id="63492" name="Text Box 4">
            <a:extLst>
              <a:ext uri="{FF2B5EF4-FFF2-40B4-BE49-F238E27FC236}">
                <a16:creationId xmlns:a16="http://schemas.microsoft.com/office/drawing/2014/main" id="{BBD1C874-1913-4495-B76A-A0B3F8C0058A}"/>
              </a:ext>
            </a:extLst>
          </p:cNvPr>
          <p:cNvSpPr txBox="1">
            <a:spLocks noChangeArrowheads="1"/>
          </p:cNvSpPr>
          <p:nvPr/>
        </p:nvSpPr>
        <p:spPr bwMode="auto">
          <a:xfrm>
            <a:off x="2498725" y="4495800"/>
            <a:ext cx="59515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Times New Roman" charset="0"/>
              </a:rPr>
              <a:t>A few words about </a:t>
            </a:r>
            <a:r>
              <a:rPr lang="en-US" altLang="en-US">
                <a:solidFill>
                  <a:srgbClr val="CC0000"/>
                </a:solidFill>
                <a:latin typeface="Times New Roman" charset="0"/>
              </a:rPr>
              <a:t>byte order</a:t>
            </a:r>
          </a:p>
          <a:p>
            <a:pPr>
              <a:buFontTx/>
              <a:buChar char="•"/>
              <a:defRPr/>
            </a:pPr>
            <a:r>
              <a:rPr lang="en-US" altLang="en-US">
                <a:latin typeface="Times New Roman" charset="0"/>
              </a:rPr>
              <a:t> DataOutput and DataInput streams </a:t>
            </a:r>
          </a:p>
          <a:p>
            <a:pPr>
              <a:defRPr/>
            </a:pPr>
            <a:r>
              <a:rPr lang="en-US" altLang="en-US">
                <a:latin typeface="Times New Roman" charset="0"/>
              </a:rPr>
              <a:t>   provide mechanisms for assuring correct data</a:t>
            </a:r>
          </a:p>
          <a:p>
            <a:pPr>
              <a:defRPr/>
            </a:pPr>
            <a:r>
              <a:rPr lang="en-US" altLang="en-US">
                <a:latin typeface="Times New Roman" charset="0"/>
              </a:rPr>
              <a:t>   transmission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2BBF7589-43FA-4929-AF51-88A42D626F6C}"/>
              </a:ext>
            </a:extLst>
          </p:cNvPr>
          <p:cNvSpPr>
            <a:spLocks noGrp="1"/>
          </p:cNvSpPr>
          <p:nvPr>
            <p:ph type="ftr" sz="quarter" idx="10"/>
          </p:nvPr>
        </p:nvSpPr>
        <p:spPr>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8" name="Slide Number Placeholder 5">
            <a:extLst>
              <a:ext uri="{FF2B5EF4-FFF2-40B4-BE49-F238E27FC236}">
                <a16:creationId xmlns:a16="http://schemas.microsoft.com/office/drawing/2014/main" id="{2D7EE983-841D-4105-BF94-1B56A010BEBE}"/>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246D5D18-1A4F-44AB-9505-B305BE68CEB8}" type="slidenum">
              <a:rPr lang="en-US" altLang="en-US"/>
              <a:pPr>
                <a:defRPr/>
              </a:pPr>
              <a:t>77</a:t>
            </a:fld>
            <a:endParaRPr lang="en-US" altLang="en-US"/>
          </a:p>
        </p:txBody>
      </p:sp>
      <p:sp>
        <p:nvSpPr>
          <p:cNvPr id="51202" name="Rectangle 2">
            <a:extLst>
              <a:ext uri="{FF2B5EF4-FFF2-40B4-BE49-F238E27FC236}">
                <a16:creationId xmlns:a16="http://schemas.microsoft.com/office/drawing/2014/main" id="{61FC2683-BBAD-4D36-AA60-8C4666881A40}"/>
              </a:ext>
            </a:extLst>
          </p:cNvPr>
          <p:cNvSpPr>
            <a:spLocks noGrp="1" noChangeArrowheads="1"/>
          </p:cNvSpPr>
          <p:nvPr>
            <p:ph type="title"/>
          </p:nvPr>
        </p:nvSpPr>
        <p:spPr>
          <a:xfrm>
            <a:off x="685800" y="304800"/>
            <a:ext cx="8001000" cy="1143000"/>
          </a:xfrm>
        </p:spPr>
        <p:txBody>
          <a:bodyPr/>
          <a:lstStyle/>
          <a:p>
            <a:pPr>
              <a:defRPr/>
            </a:pPr>
            <a:r>
              <a:rPr lang="en-US" altLang="en-US" dirty="0"/>
              <a:t>Two Different Server Behaviors</a:t>
            </a:r>
          </a:p>
        </p:txBody>
      </p:sp>
      <p:sp>
        <p:nvSpPr>
          <p:cNvPr id="51203" name="Rectangle 3">
            <a:extLst>
              <a:ext uri="{FF2B5EF4-FFF2-40B4-BE49-F238E27FC236}">
                <a16:creationId xmlns:a16="http://schemas.microsoft.com/office/drawing/2014/main" id="{B56D5C0D-2F75-4F09-9CDA-D6517A95A69B}"/>
              </a:ext>
            </a:extLst>
          </p:cNvPr>
          <p:cNvSpPr>
            <a:spLocks noGrp="1" noChangeArrowheads="1"/>
          </p:cNvSpPr>
          <p:nvPr>
            <p:ph type="body" sz="half" idx="1"/>
          </p:nvPr>
        </p:nvSpPr>
        <p:spPr/>
        <p:txBody>
          <a:bodyPr/>
          <a:lstStyle/>
          <a:p>
            <a:pPr>
              <a:defRPr/>
            </a:pPr>
            <a:r>
              <a:rPr lang="en-US" altLang="en-US" sz="2400"/>
              <a:t>Iterative server</a:t>
            </a:r>
          </a:p>
          <a:p>
            <a:pPr lvl="1">
              <a:defRPr/>
            </a:pPr>
            <a:r>
              <a:rPr lang="en-US" altLang="en-US" sz="1800"/>
              <a:t>At any time, only handles one client request</a:t>
            </a:r>
          </a:p>
        </p:txBody>
      </p:sp>
      <p:sp>
        <p:nvSpPr>
          <p:cNvPr id="51204" name="Rectangle 4">
            <a:extLst>
              <a:ext uri="{FF2B5EF4-FFF2-40B4-BE49-F238E27FC236}">
                <a16:creationId xmlns:a16="http://schemas.microsoft.com/office/drawing/2014/main" id="{2DDD726D-66FF-4FAB-8076-2C9CBCA1982C}"/>
              </a:ext>
            </a:extLst>
          </p:cNvPr>
          <p:cNvSpPr>
            <a:spLocks noGrp="1" noChangeArrowheads="1"/>
          </p:cNvSpPr>
          <p:nvPr>
            <p:ph type="body" sz="half" idx="2"/>
          </p:nvPr>
        </p:nvSpPr>
        <p:spPr>
          <a:xfrm>
            <a:off x="4267200" y="1981200"/>
            <a:ext cx="4572000" cy="4114800"/>
          </a:xfrm>
        </p:spPr>
        <p:txBody>
          <a:bodyPr/>
          <a:lstStyle/>
          <a:p>
            <a:pPr>
              <a:defRPr/>
            </a:pPr>
            <a:r>
              <a:rPr lang="en-US" altLang="en-US" sz="2400"/>
              <a:t>Concurrent server</a:t>
            </a:r>
          </a:p>
          <a:p>
            <a:pPr lvl="1">
              <a:defRPr/>
            </a:pPr>
            <a:r>
              <a:rPr lang="en-US" altLang="en-US" sz="1800"/>
              <a:t>Multiple client requests can be handled simultaneously</a:t>
            </a:r>
          </a:p>
          <a:p>
            <a:pPr lvl="1">
              <a:defRPr/>
            </a:pPr>
            <a:r>
              <a:rPr lang="en-US" altLang="en-US" sz="1800"/>
              <a:t>create a new process/thread to handle each request</a:t>
            </a:r>
          </a:p>
        </p:txBody>
      </p:sp>
      <p:sp>
        <p:nvSpPr>
          <p:cNvPr id="51205" name="Text Box 5">
            <a:extLst>
              <a:ext uri="{FF2B5EF4-FFF2-40B4-BE49-F238E27FC236}">
                <a16:creationId xmlns:a16="http://schemas.microsoft.com/office/drawing/2014/main" id="{0BB3609C-5ED7-4ED3-8699-2EB196AB9178}"/>
              </a:ext>
            </a:extLst>
          </p:cNvPr>
          <p:cNvSpPr txBox="1">
            <a:spLocks noChangeArrowheads="1"/>
          </p:cNvSpPr>
          <p:nvPr/>
        </p:nvSpPr>
        <p:spPr bwMode="auto">
          <a:xfrm>
            <a:off x="1050925" y="3089275"/>
            <a:ext cx="32607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i="1">
                <a:solidFill>
                  <a:srgbClr val="CC0000"/>
                </a:solidFill>
                <a:latin typeface="Times New Roman" charset="0"/>
              </a:rPr>
              <a:t>for (;;) {</a:t>
            </a:r>
          </a:p>
          <a:p>
            <a:pPr>
              <a:defRPr/>
            </a:pPr>
            <a:r>
              <a:rPr lang="en-US" altLang="en-US" i="1">
                <a:solidFill>
                  <a:srgbClr val="CC0000"/>
                </a:solidFill>
                <a:latin typeface="Times New Roman" charset="0"/>
              </a:rPr>
              <a:t>   accept a client request;</a:t>
            </a:r>
          </a:p>
          <a:p>
            <a:pPr>
              <a:defRPr/>
            </a:pPr>
            <a:r>
              <a:rPr lang="en-US" altLang="en-US" i="1">
                <a:solidFill>
                  <a:srgbClr val="CC0000"/>
                </a:solidFill>
                <a:latin typeface="Times New Roman" charset="0"/>
              </a:rPr>
              <a:t>   handle it</a:t>
            </a:r>
          </a:p>
          <a:p>
            <a:pPr>
              <a:defRPr/>
            </a:pPr>
            <a:r>
              <a:rPr lang="en-US" altLang="en-US" i="1">
                <a:solidFill>
                  <a:srgbClr val="CC0000"/>
                </a:solidFill>
                <a:latin typeface="Times New Roman" charset="0"/>
              </a:rPr>
              <a:t>}</a:t>
            </a:r>
          </a:p>
        </p:txBody>
      </p:sp>
      <p:sp>
        <p:nvSpPr>
          <p:cNvPr id="51207" name="Text Box 7">
            <a:extLst>
              <a:ext uri="{FF2B5EF4-FFF2-40B4-BE49-F238E27FC236}">
                <a16:creationId xmlns:a16="http://schemas.microsoft.com/office/drawing/2014/main" id="{91909914-5662-4BF0-A158-E5885343FC6C}"/>
              </a:ext>
            </a:extLst>
          </p:cNvPr>
          <p:cNvSpPr txBox="1">
            <a:spLocks noChangeArrowheads="1"/>
          </p:cNvSpPr>
          <p:nvPr/>
        </p:nvSpPr>
        <p:spPr bwMode="auto">
          <a:xfrm>
            <a:off x="4419600" y="3581400"/>
            <a:ext cx="44958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i="1">
                <a:solidFill>
                  <a:srgbClr val="CC0000"/>
                </a:solidFill>
                <a:latin typeface="Times New Roman" charset="0"/>
              </a:rPr>
              <a:t>for (;;) {</a:t>
            </a:r>
          </a:p>
          <a:p>
            <a:pPr>
              <a:defRPr/>
            </a:pPr>
            <a:r>
              <a:rPr lang="en-US" altLang="en-US" i="1">
                <a:solidFill>
                  <a:srgbClr val="CC0000"/>
                </a:solidFill>
                <a:latin typeface="Times New Roman" charset="0"/>
              </a:rPr>
              <a:t>   accept a client request;</a:t>
            </a:r>
          </a:p>
          <a:p>
            <a:pPr>
              <a:defRPr/>
            </a:pPr>
            <a:r>
              <a:rPr lang="en-US" altLang="en-US" i="1">
                <a:solidFill>
                  <a:srgbClr val="CC0000"/>
                </a:solidFill>
                <a:latin typeface="Times New Roman" charset="0"/>
              </a:rPr>
              <a:t>   create a new  process / thread  to 	handle 	request;</a:t>
            </a:r>
          </a:p>
          <a:p>
            <a:pPr>
              <a:defRPr/>
            </a:pPr>
            <a:r>
              <a:rPr lang="en-US" altLang="en-US" i="1">
                <a:solidFill>
                  <a:srgbClr val="CC0000"/>
                </a:solidFill>
                <a:latin typeface="Times New Roman" charset="0"/>
              </a:rPr>
              <a:t>   parent process / thread continues</a:t>
            </a:r>
          </a:p>
          <a:p>
            <a:pPr>
              <a:defRPr/>
            </a:pPr>
            <a:r>
              <a:rPr lang="en-US" altLang="en-US" i="1">
                <a:solidFill>
                  <a:srgbClr val="CC0000"/>
                </a:solidFill>
                <a:latin typeface="Times New Roman" charset="0"/>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6F277125-626B-457A-A778-3663D43B5CF8}"/>
              </a:ext>
            </a:extLst>
          </p:cNvPr>
          <p:cNvSpPr>
            <a:spLocks noGrp="1"/>
          </p:cNvSpPr>
          <p:nvPr>
            <p:ph type="ftr" sz="quarter" idx="10"/>
          </p:nvPr>
        </p:nvSpPr>
        <p:spPr>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6" name="Slide Number Placeholder 3">
            <a:extLst>
              <a:ext uri="{FF2B5EF4-FFF2-40B4-BE49-F238E27FC236}">
                <a16:creationId xmlns:a16="http://schemas.microsoft.com/office/drawing/2014/main" id="{FC20C8E9-B871-4AA8-B247-186B0F17CDCD}"/>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4444027E-EE54-4CA2-95EC-866D6232281C}" type="slidenum">
              <a:rPr lang="en-US" altLang="en-US"/>
              <a:pPr>
                <a:defRPr/>
              </a:pPr>
              <a:t>78</a:t>
            </a:fld>
            <a:endParaRPr lang="en-US" altLang="en-US"/>
          </a:p>
        </p:txBody>
      </p:sp>
      <p:sp>
        <p:nvSpPr>
          <p:cNvPr id="52226" name="Rectangle 2">
            <a:extLst>
              <a:ext uri="{FF2B5EF4-FFF2-40B4-BE49-F238E27FC236}">
                <a16:creationId xmlns:a16="http://schemas.microsoft.com/office/drawing/2014/main" id="{442AAA33-46E2-454D-B4A5-D4B72CD32E4E}"/>
              </a:ext>
            </a:extLst>
          </p:cNvPr>
          <p:cNvSpPr>
            <a:spLocks noGrp="1" noChangeArrowheads="1"/>
          </p:cNvSpPr>
          <p:nvPr>
            <p:ph type="title"/>
          </p:nvPr>
        </p:nvSpPr>
        <p:spPr/>
        <p:txBody>
          <a:bodyPr/>
          <a:lstStyle/>
          <a:p>
            <a:pPr>
              <a:defRPr/>
            </a:pPr>
            <a:r>
              <a:rPr lang="en-US" altLang="en-US" dirty="0"/>
              <a:t>Example of Concurrent Server (Unix C)</a:t>
            </a:r>
          </a:p>
        </p:txBody>
      </p:sp>
      <p:sp>
        <p:nvSpPr>
          <p:cNvPr id="52227" name="Text Box 3">
            <a:extLst>
              <a:ext uri="{FF2B5EF4-FFF2-40B4-BE49-F238E27FC236}">
                <a16:creationId xmlns:a16="http://schemas.microsoft.com/office/drawing/2014/main" id="{1F8AD819-3C92-4696-94BD-0C622722D983}"/>
              </a:ext>
            </a:extLst>
          </p:cNvPr>
          <p:cNvSpPr txBox="1">
            <a:spLocks noChangeArrowheads="1"/>
          </p:cNvSpPr>
          <p:nvPr/>
        </p:nvSpPr>
        <p:spPr bwMode="auto">
          <a:xfrm>
            <a:off x="1050925" y="1793875"/>
            <a:ext cx="710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ltLang="en-US">
              <a:latin typeface="Times New Roman" charset="0"/>
            </a:endParaRPr>
          </a:p>
        </p:txBody>
      </p:sp>
      <p:sp>
        <p:nvSpPr>
          <p:cNvPr id="52228" name="Text Box 4">
            <a:extLst>
              <a:ext uri="{FF2B5EF4-FFF2-40B4-BE49-F238E27FC236}">
                <a16:creationId xmlns:a16="http://schemas.microsoft.com/office/drawing/2014/main" id="{96CF9E8A-03E1-4D8B-855E-3F921D51DD6F}"/>
              </a:ext>
            </a:extLst>
          </p:cNvPr>
          <p:cNvSpPr txBox="1">
            <a:spLocks noChangeArrowheads="1"/>
          </p:cNvSpPr>
          <p:nvPr/>
        </p:nvSpPr>
        <p:spPr bwMode="auto">
          <a:xfrm>
            <a:off x="1050925" y="1866900"/>
            <a:ext cx="4965700"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800">
                <a:latin typeface="Times New Roman" charset="0"/>
              </a:rPr>
              <a:t>for (;;) {</a:t>
            </a:r>
          </a:p>
          <a:p>
            <a:pPr>
              <a:defRPr/>
            </a:pPr>
            <a:r>
              <a:rPr lang="en-US" altLang="en-US" sz="1800">
                <a:latin typeface="Times New Roman" charset="0"/>
              </a:rPr>
              <a:t>   /* wait for a connection from a client process.</a:t>
            </a:r>
          </a:p>
          <a:p>
            <a:pPr>
              <a:defRPr/>
            </a:pPr>
            <a:r>
              <a:rPr lang="en-US" altLang="en-US" sz="1800">
                <a:latin typeface="Times New Roman" charset="0"/>
              </a:rPr>
              <a:t>    * this is an example of a concurrent server. */</a:t>
            </a:r>
          </a:p>
          <a:p>
            <a:pPr>
              <a:defRPr/>
            </a:pPr>
            <a:r>
              <a:rPr lang="en-US" altLang="en-US" sz="1800">
                <a:latin typeface="Times New Roman" charset="0"/>
              </a:rPr>
              <a:t>   clilen = sizeof(cli_addr);</a:t>
            </a:r>
          </a:p>
          <a:p>
            <a:pPr>
              <a:defRPr/>
            </a:pPr>
            <a:r>
              <a:rPr lang="en-US" altLang="en-US" sz="1800">
                <a:latin typeface="Times New Roman" charset="0"/>
              </a:rPr>
              <a:t>   newsockfd = accept(sockfd, (struct sockaddr *)</a:t>
            </a:r>
          </a:p>
          <a:p>
            <a:pPr>
              <a:defRPr/>
            </a:pPr>
            <a:r>
              <a:rPr lang="en-US" altLang="en-US" sz="1800">
                <a:latin typeface="Times New Roman" charset="0"/>
              </a:rPr>
              <a:t>                                     &amp;cli_addr, &amp;clilen);</a:t>
            </a:r>
          </a:p>
          <a:p>
            <a:pPr>
              <a:defRPr/>
            </a:pPr>
            <a:r>
              <a:rPr lang="en-US" altLang="en-US" sz="1800">
                <a:latin typeface="Times New Roman" charset="0"/>
              </a:rPr>
              <a:t>   if (newsockfd &lt; 0) {/*something wrong*/}</a:t>
            </a:r>
          </a:p>
          <a:p>
            <a:pPr>
              <a:defRPr/>
            </a:pPr>
            <a:r>
              <a:rPr lang="en-US" altLang="en-US" sz="1800">
                <a:latin typeface="Times New Roman" charset="0"/>
              </a:rPr>
              <a:t>   </a:t>
            </a:r>
            <a:r>
              <a:rPr lang="en-US" altLang="en-US" sz="1800">
                <a:solidFill>
                  <a:srgbClr val="CC0000"/>
                </a:solidFill>
                <a:latin typeface="Times New Roman" charset="0"/>
              </a:rPr>
              <a:t>if ((childpid = fork()) &lt; 0)</a:t>
            </a:r>
            <a:r>
              <a:rPr lang="en-US" altLang="en-US" sz="1800">
                <a:latin typeface="Times New Roman" charset="0"/>
              </a:rPr>
              <a:t> {/*something wrong*/}</a:t>
            </a:r>
          </a:p>
          <a:p>
            <a:pPr>
              <a:defRPr/>
            </a:pPr>
            <a:r>
              <a:rPr lang="en-US" altLang="en-US" sz="1800">
                <a:latin typeface="Times New Roman" charset="0"/>
              </a:rPr>
              <a:t>   else if (childpid == 0) {/*child process*/</a:t>
            </a:r>
          </a:p>
          <a:p>
            <a:pPr>
              <a:defRPr/>
            </a:pPr>
            <a:r>
              <a:rPr lang="en-US" altLang="en-US" sz="1800">
                <a:latin typeface="Times New Roman" charset="0"/>
              </a:rPr>
              <a:t>          close(sockfd);</a:t>
            </a:r>
          </a:p>
          <a:p>
            <a:pPr>
              <a:defRPr/>
            </a:pPr>
            <a:r>
              <a:rPr lang="en-US" altLang="en-US" sz="1800">
                <a:latin typeface="Times New Roman" charset="0"/>
              </a:rPr>
              <a:t>          /*process the new client request*/</a:t>
            </a:r>
          </a:p>
          <a:p>
            <a:pPr>
              <a:defRPr/>
            </a:pPr>
            <a:r>
              <a:rPr lang="en-US" altLang="en-US" sz="1800">
                <a:latin typeface="Times New Roman" charset="0"/>
              </a:rPr>
              <a:t>          exit(0);</a:t>
            </a:r>
          </a:p>
          <a:p>
            <a:pPr>
              <a:defRPr/>
            </a:pPr>
            <a:r>
              <a:rPr lang="en-US" altLang="en-US" sz="1800">
                <a:latin typeface="Times New Roman" charset="0"/>
              </a:rPr>
              <a:t>   }</a:t>
            </a:r>
          </a:p>
          <a:p>
            <a:pPr>
              <a:defRPr/>
            </a:pPr>
            <a:r>
              <a:rPr lang="en-US" altLang="en-US" sz="1800">
                <a:latin typeface="Times New Roman" charset="0"/>
              </a:rPr>
              <a:t>   close(newsockfd);</a:t>
            </a:r>
          </a:p>
          <a:p>
            <a:pPr>
              <a:defRPr/>
            </a:pPr>
            <a:r>
              <a:rPr lang="en-US" altLang="en-US" sz="1800">
                <a:latin typeface="Times New Roman" charset="0"/>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39D78D2F-87BE-4F65-B1DC-FDE619C56140}"/>
              </a:ext>
            </a:extLst>
          </p:cNvPr>
          <p:cNvSpPr>
            <a:spLocks noGrp="1"/>
          </p:cNvSpPr>
          <p:nvPr>
            <p:ph type="ftr" sz="quarter" idx="10"/>
          </p:nvPr>
        </p:nvSpPr>
        <p:spPr>
          <a:xfrm>
            <a:off x="3048000" y="6248400"/>
            <a:ext cx="2971800" cy="457200"/>
          </a:xfrm>
          <a:extLst>
            <a:ext uri="{FAA26D3D-D897-4be2-8F04-BA451C77F1D7}">
              <ma14:placeholderFlag xmlns="" xmlns:ma14="http://schemas.microsoft.com/office/mac/drawingml/2011/main" val="1"/>
            </a:ext>
          </a:extLst>
        </p:spPr>
        <p:txBody>
          <a:bodyPr/>
          <a:lstStyle/>
          <a:p>
            <a:pPr>
              <a:defRPr/>
            </a:pPr>
            <a:r>
              <a:rPr lang="en-US" altLang="en-US"/>
              <a:t>CSci4211:                    Sockets and Sockets Programming</a:t>
            </a:r>
          </a:p>
        </p:txBody>
      </p:sp>
      <p:sp>
        <p:nvSpPr>
          <p:cNvPr id="6" name="Slide Number Placeholder 4">
            <a:extLst>
              <a:ext uri="{FF2B5EF4-FFF2-40B4-BE49-F238E27FC236}">
                <a16:creationId xmlns:a16="http://schemas.microsoft.com/office/drawing/2014/main" id="{BF0B8143-7287-4D4C-82AD-894E1793D260}"/>
              </a:ext>
            </a:extLst>
          </p:cNvPr>
          <p:cNvSpPr>
            <a:spLocks noGrp="1"/>
          </p:cNvSpPr>
          <p:nvPr>
            <p:ph type="sldNum" sz="quarter" idx="11"/>
          </p:nvPr>
        </p:nvSpPr>
        <p:spPr>
          <a:extLst>
            <a:ext uri="{FAA26D3D-D897-4be2-8F04-BA451C77F1D7}">
              <ma14:placeholderFlag xmlns="" xmlns:ma14="http://schemas.microsoft.com/office/mac/drawingml/2011/main" val="1"/>
            </a:ext>
          </a:extLst>
        </p:spPr>
        <p:txBody>
          <a:bodyPr/>
          <a:lstStyle/>
          <a:p>
            <a:pPr>
              <a:defRPr/>
            </a:pPr>
            <a:fld id="{2F775CD2-891E-4000-B16C-906E6D83F70E}" type="slidenum">
              <a:rPr lang="en-US" altLang="en-US"/>
              <a:pPr>
                <a:defRPr/>
              </a:pPr>
              <a:t>79</a:t>
            </a:fld>
            <a:endParaRPr lang="en-US" altLang="en-US"/>
          </a:p>
        </p:txBody>
      </p:sp>
      <p:sp>
        <p:nvSpPr>
          <p:cNvPr id="84994" name="Rectangle 2">
            <a:extLst>
              <a:ext uri="{FF2B5EF4-FFF2-40B4-BE49-F238E27FC236}">
                <a16:creationId xmlns:a16="http://schemas.microsoft.com/office/drawing/2014/main" id="{74DEA416-B856-424A-AF35-F99DF0523EC8}"/>
              </a:ext>
            </a:extLst>
          </p:cNvPr>
          <p:cNvSpPr>
            <a:spLocks noGrp="1" noChangeArrowheads="1"/>
          </p:cNvSpPr>
          <p:nvPr>
            <p:ph type="title"/>
          </p:nvPr>
        </p:nvSpPr>
        <p:spPr/>
        <p:txBody>
          <a:bodyPr/>
          <a:lstStyle/>
          <a:p>
            <a:pPr>
              <a:defRPr/>
            </a:pPr>
            <a:r>
              <a:rPr lang="en-US" altLang="en-US" dirty="0"/>
              <a:t>What We have Learned So Far</a:t>
            </a:r>
          </a:p>
        </p:txBody>
      </p:sp>
      <p:sp>
        <p:nvSpPr>
          <p:cNvPr id="84995" name="Rectangle 3">
            <a:extLst>
              <a:ext uri="{FF2B5EF4-FFF2-40B4-BE49-F238E27FC236}">
                <a16:creationId xmlns:a16="http://schemas.microsoft.com/office/drawing/2014/main" id="{C23F8D10-C3BC-45C8-8DCE-80341AC10AC2}"/>
              </a:ext>
            </a:extLst>
          </p:cNvPr>
          <p:cNvSpPr>
            <a:spLocks noGrp="1" noChangeArrowheads="1"/>
          </p:cNvSpPr>
          <p:nvPr>
            <p:ph type="body" idx="1"/>
          </p:nvPr>
        </p:nvSpPr>
        <p:spPr/>
        <p:txBody>
          <a:bodyPr/>
          <a:lstStyle/>
          <a:p>
            <a:pPr>
              <a:defRPr/>
            </a:pPr>
            <a:r>
              <a:rPr lang="en-US" altLang="en-US" dirty="0"/>
              <a:t>BSD Unix Socket Programming API</a:t>
            </a:r>
          </a:p>
          <a:p>
            <a:pPr>
              <a:defRPr/>
            </a:pPr>
            <a:r>
              <a:rPr lang="en-US" altLang="en-US" dirty="0"/>
              <a:t>Java Socket Programming API</a:t>
            </a:r>
          </a:p>
          <a:p>
            <a:pPr>
              <a:defRPr/>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3E05-FFDD-4ECA-8C22-EDE33034105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10A1D41-6F35-488F-8786-07D6611024E6}"/>
              </a:ext>
            </a:extLst>
          </p:cNvPr>
          <p:cNvSpPr>
            <a:spLocks noGrp="1"/>
          </p:cNvSpPr>
          <p:nvPr>
            <p:ph idx="1"/>
          </p:nvPr>
        </p:nvSpPr>
        <p:spPr/>
        <p:txBody>
          <a:bodyPr/>
          <a:lstStyle/>
          <a:p>
            <a:pPr marL="0" indent="0" algn="ctr">
              <a:buNone/>
            </a:pPr>
            <a:r>
              <a:rPr lang="en-US" dirty="0"/>
              <a:t>Network Byte Order</a:t>
            </a:r>
          </a:p>
          <a:p>
            <a:r>
              <a:rPr lang="en-US" dirty="0"/>
              <a:t>Different hardware architectures store multibyte values in different orders</a:t>
            </a:r>
          </a:p>
          <a:p>
            <a:r>
              <a:rPr lang="en-US" dirty="0"/>
              <a:t>Big-endian architectures store most significant byte first</a:t>
            </a:r>
          </a:p>
          <a:p>
            <a:pPr lvl="1"/>
            <a:r>
              <a:rPr lang="en-US" dirty="0" err="1"/>
              <a:t>OpenRISC</a:t>
            </a:r>
            <a:endParaRPr lang="en-US" dirty="0"/>
          </a:p>
        </p:txBody>
      </p:sp>
      <p:sp>
        <p:nvSpPr>
          <p:cNvPr id="4" name="Slide Number Placeholder 3">
            <a:extLst>
              <a:ext uri="{FF2B5EF4-FFF2-40B4-BE49-F238E27FC236}">
                <a16:creationId xmlns:a16="http://schemas.microsoft.com/office/drawing/2014/main" id="{C07464EF-4AB0-404E-852A-7815C7CA202D}"/>
              </a:ext>
            </a:extLst>
          </p:cNvPr>
          <p:cNvSpPr>
            <a:spLocks noGrp="1"/>
          </p:cNvSpPr>
          <p:nvPr>
            <p:ph type="sldNum" sz="quarter" idx="11"/>
          </p:nvPr>
        </p:nvSpPr>
        <p:spPr/>
        <p:txBody>
          <a:bodyPr/>
          <a:lstStyle/>
          <a:p>
            <a:pPr>
              <a:defRPr/>
            </a:pPr>
            <a:fld id="{9E4BA2D5-3EC9-4589-BEFD-9D6ECD7D4D74}" type="slidenum">
              <a:rPr lang="en-US" altLang="en-US" smtClean="0"/>
              <a:pPr>
                <a:defRPr/>
              </a:pPr>
              <a:t>8</a:t>
            </a:fld>
            <a:endParaRPr lang="en-US" altLang="en-US"/>
          </a:p>
        </p:txBody>
      </p:sp>
      <p:sp>
        <p:nvSpPr>
          <p:cNvPr id="5" name="Footer Placeholder 4">
            <a:extLst>
              <a:ext uri="{FF2B5EF4-FFF2-40B4-BE49-F238E27FC236}">
                <a16:creationId xmlns:a16="http://schemas.microsoft.com/office/drawing/2014/main" id="{18E632B6-463D-4126-8AFE-82CDA1156463}"/>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409119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3E05-FFDD-4ECA-8C22-EDE33034105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10A1D41-6F35-488F-8786-07D6611024E6}"/>
              </a:ext>
            </a:extLst>
          </p:cNvPr>
          <p:cNvSpPr>
            <a:spLocks noGrp="1"/>
          </p:cNvSpPr>
          <p:nvPr>
            <p:ph idx="1"/>
          </p:nvPr>
        </p:nvSpPr>
        <p:spPr/>
        <p:txBody>
          <a:bodyPr/>
          <a:lstStyle/>
          <a:p>
            <a:pPr marL="0" indent="0" algn="ctr">
              <a:buNone/>
            </a:pPr>
            <a:r>
              <a:rPr lang="en-US" dirty="0"/>
              <a:t>Network</a:t>
            </a:r>
            <a:r>
              <a:rPr lang="en-US" baseline="0" dirty="0"/>
              <a:t> Byte Order (continued)</a:t>
            </a:r>
          </a:p>
          <a:p>
            <a:r>
              <a:rPr lang="en-US" dirty="0"/>
              <a:t>Little-endian architectures store least significant byte first</a:t>
            </a:r>
          </a:p>
          <a:p>
            <a:pPr lvl="1"/>
            <a:r>
              <a:rPr lang="en-US" dirty="0"/>
              <a:t>x86</a:t>
            </a:r>
          </a:p>
          <a:p>
            <a:r>
              <a:rPr lang="en-US" dirty="0"/>
              <a:t>How should 16- or 32-bit values be transmitted over the Internet?</a:t>
            </a:r>
          </a:p>
          <a:p>
            <a:pPr lvl="1"/>
            <a:r>
              <a:rPr lang="en-US" dirty="0">
                <a:solidFill>
                  <a:srgbClr val="FF0000"/>
                </a:solidFill>
              </a:rPr>
              <a:t>“Network byte order” is big endian</a:t>
            </a:r>
          </a:p>
        </p:txBody>
      </p:sp>
      <p:sp>
        <p:nvSpPr>
          <p:cNvPr id="4" name="Slide Number Placeholder 3">
            <a:extLst>
              <a:ext uri="{FF2B5EF4-FFF2-40B4-BE49-F238E27FC236}">
                <a16:creationId xmlns:a16="http://schemas.microsoft.com/office/drawing/2014/main" id="{C07464EF-4AB0-404E-852A-7815C7CA202D}"/>
              </a:ext>
            </a:extLst>
          </p:cNvPr>
          <p:cNvSpPr>
            <a:spLocks noGrp="1"/>
          </p:cNvSpPr>
          <p:nvPr>
            <p:ph type="sldNum" sz="quarter" idx="11"/>
          </p:nvPr>
        </p:nvSpPr>
        <p:spPr/>
        <p:txBody>
          <a:bodyPr/>
          <a:lstStyle/>
          <a:p>
            <a:pPr>
              <a:defRPr/>
            </a:pPr>
            <a:fld id="{9E4BA2D5-3EC9-4589-BEFD-9D6ECD7D4D74}" type="slidenum">
              <a:rPr lang="en-US" altLang="en-US" smtClean="0"/>
              <a:pPr>
                <a:defRPr/>
              </a:pPr>
              <a:t>9</a:t>
            </a:fld>
            <a:endParaRPr lang="en-US" altLang="en-US"/>
          </a:p>
        </p:txBody>
      </p:sp>
      <p:sp>
        <p:nvSpPr>
          <p:cNvPr id="5" name="Footer Placeholder 4">
            <a:extLst>
              <a:ext uri="{FF2B5EF4-FFF2-40B4-BE49-F238E27FC236}">
                <a16:creationId xmlns:a16="http://schemas.microsoft.com/office/drawing/2014/main" id="{18E632B6-463D-4126-8AFE-82CDA1156463}"/>
              </a:ext>
            </a:extLst>
          </p:cNvPr>
          <p:cNvSpPr>
            <a:spLocks noGrp="1"/>
          </p:cNvSpPr>
          <p:nvPr>
            <p:ph type="ftr" sz="quarter" idx="10"/>
          </p:nvPr>
        </p:nvSpPr>
        <p:spPr/>
        <p:txBody>
          <a:bodyPr/>
          <a:lstStyle/>
          <a:p>
            <a:pPr>
              <a:defRPr/>
            </a:pPr>
            <a:r>
              <a:rPr lang="en-US" altLang="en-US"/>
              <a:t>CSci4211:                    Sockets and Sockets Programming</a:t>
            </a:r>
            <a:endParaRPr lang="en-US" altLang="en-US" dirty="0"/>
          </a:p>
        </p:txBody>
      </p:sp>
    </p:spTree>
    <p:extLst>
      <p:ext uri="{BB962C8B-B14F-4D97-AF65-F5344CB8AC3E}">
        <p14:creationId xmlns:p14="http://schemas.microsoft.com/office/powerpoint/2010/main" val="1996980451"/>
      </p:ext>
    </p:extLst>
  </p:cSld>
  <p:clrMapOvr>
    <a:masterClrMapping/>
  </p:clrMapOvr>
</p:sld>
</file>

<file path=ppt/theme/theme1.xml><?xml version="1.0" encoding="utf-8"?>
<a:theme xmlns:a="http://schemas.openxmlformats.org/drawingml/2006/main" name="csci4211-api">
  <a:themeElements>
    <a:clrScheme name="csci4211-api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sci4211-api">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Times New Roman" charset="0"/>
          </a:defRPr>
        </a:defPPr>
      </a:lstStyle>
    </a:lnDef>
  </a:objectDefaults>
  <a:extraClrSchemeLst>
    <a:extraClrScheme>
      <a:clrScheme name="csci4211-api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ci4211-api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ci4211-api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ci4211-api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ci4211-api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ci4211-api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ci4211-api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Settings\duan\Application Data\Microsoft\Templates\csci4211-api.pot</Template>
  <TotalTime>2212</TotalTime>
  <Words>5516</Words>
  <Application>Microsoft Office PowerPoint</Application>
  <PresentationFormat>On-screen Show (4:3)</PresentationFormat>
  <Paragraphs>1039</Paragraphs>
  <Slides>79</Slides>
  <Notes>39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5" baseType="lpstr">
      <vt:lpstr>Arial</vt:lpstr>
      <vt:lpstr>Comic Sans MS</vt:lpstr>
      <vt:lpstr>Courier New</vt:lpstr>
      <vt:lpstr>Times New Roman</vt:lpstr>
      <vt:lpstr>csci4211-api</vt:lpstr>
      <vt:lpstr>Clip</vt:lpstr>
      <vt:lpstr>CSCI 4211 (revised)</vt:lpstr>
      <vt:lpstr>CSCI 4211</vt:lpstr>
      <vt:lpstr>CSCI 4211</vt:lpstr>
      <vt:lpstr>CSCI 4211</vt:lpstr>
      <vt:lpstr>Socket Programming</vt:lpstr>
      <vt:lpstr>Background</vt:lpstr>
      <vt:lpstr>Background</vt:lpstr>
      <vt:lpstr>Background</vt:lpstr>
      <vt:lpstr>Background</vt:lpstr>
      <vt:lpstr>Background</vt:lpstr>
      <vt:lpstr>Background</vt:lpstr>
      <vt:lpstr>Background</vt:lpstr>
      <vt:lpstr>Background</vt:lpstr>
      <vt:lpstr>Sockets</vt:lpstr>
      <vt:lpstr>Sockets</vt:lpstr>
      <vt:lpstr>Sockets</vt:lpstr>
      <vt:lpstr>Sockets</vt:lpstr>
      <vt:lpstr>Sockets</vt:lpstr>
      <vt:lpstr>Sockets</vt:lpstr>
      <vt:lpstr>Sockets</vt:lpstr>
      <vt:lpstr>Socket Programming API</vt:lpstr>
      <vt:lpstr>Socket Programming</vt:lpstr>
      <vt:lpstr>Socket Programming</vt:lpstr>
      <vt:lpstr>Socket Programming</vt:lpstr>
      <vt:lpstr>Socket Programming</vt:lpstr>
      <vt:lpstr>Socket Programming</vt:lpstr>
      <vt:lpstr>Socket Programming</vt:lpstr>
      <vt:lpstr>Socket Programming</vt:lpstr>
      <vt:lpstr>Socket Programming</vt:lpstr>
      <vt:lpstr>Socket Programming</vt:lpstr>
      <vt:lpstr>Socket Programming</vt:lpstr>
      <vt:lpstr>Socket Programming</vt:lpstr>
      <vt:lpstr>Socket Programming</vt:lpstr>
      <vt:lpstr>Socket Programming</vt:lpstr>
      <vt:lpstr>Socket Programming</vt:lpstr>
      <vt:lpstr>Networking Utilities</vt:lpstr>
      <vt:lpstr>Networking Utilities</vt:lpstr>
      <vt:lpstr>Networking Utilities</vt:lpstr>
      <vt:lpstr>Networking Utilities</vt:lpstr>
      <vt:lpstr>Networking Utilities</vt:lpstr>
      <vt:lpstr>Networking Utilities</vt:lpstr>
      <vt:lpstr>What APIs Needed?</vt:lpstr>
      <vt:lpstr>Socket: Conceptual View</vt:lpstr>
      <vt:lpstr>Creating a Socket</vt:lpstr>
      <vt:lpstr>Socket Address Structures</vt:lpstr>
      <vt:lpstr>Binding to a Local Address</vt:lpstr>
      <vt:lpstr>CO Server: listen() and accept()</vt:lpstr>
      <vt:lpstr>Connecting to Server: connect()</vt:lpstr>
      <vt:lpstr>Sending and Receiving Data </vt:lpstr>
      <vt:lpstr>Closing a Socket</vt:lpstr>
      <vt:lpstr>A summary of BSD Socket</vt:lpstr>
      <vt:lpstr>BSD Socket Programming Flows (connection-oriented)</vt:lpstr>
      <vt:lpstr>BSD Socket Programming (connectionless)</vt:lpstr>
      <vt:lpstr>Data Conversion &amp; Name/Address Translation </vt:lpstr>
      <vt:lpstr>Example of Stream Server: echo </vt:lpstr>
      <vt:lpstr>Example of Stream Server: echo (cont’d) </vt:lpstr>
      <vt:lpstr>Example of Stream Server: echo (cont’d) </vt:lpstr>
      <vt:lpstr>Example of Stream Server: echo (cont’d) </vt:lpstr>
      <vt:lpstr>Example of Stream Client: echo  </vt:lpstr>
      <vt:lpstr>Example of Stream Client: echo (cont’d) </vt:lpstr>
      <vt:lpstr>Example of Stream Client: echo (cont’d) </vt:lpstr>
      <vt:lpstr>Compiling and Executing</vt:lpstr>
      <vt:lpstr>What We Have Learned</vt:lpstr>
      <vt:lpstr>Java Socket Programming API</vt:lpstr>
      <vt:lpstr>TCP Socket </vt:lpstr>
      <vt:lpstr>TCP Socket (Cont’d)</vt:lpstr>
      <vt:lpstr>UDP Socket</vt:lpstr>
      <vt:lpstr>UDP DatagramPacket</vt:lpstr>
      <vt:lpstr>A summary of Java Socket</vt:lpstr>
      <vt:lpstr>Java Socket Programming Flows (TCP)</vt:lpstr>
      <vt:lpstr>Java Socket Programming (UDP)</vt:lpstr>
      <vt:lpstr>Example: Java Client (TCP)</vt:lpstr>
      <vt:lpstr>Example: Java Client (TCP), cont.</vt:lpstr>
      <vt:lpstr>Example: Java Server (TCP)</vt:lpstr>
      <vt:lpstr>Example: Java Server (TCP), cont</vt:lpstr>
      <vt:lpstr>Compiling and Running</vt:lpstr>
      <vt:lpstr>Two Different Server Behaviors</vt:lpstr>
      <vt:lpstr>Example of Concurrent Server (Unix C)</vt:lpstr>
      <vt:lpstr>What We have Learned So Far</vt:lpstr>
    </vt:vector>
  </TitlesOfParts>
  <Company>University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csci4211: Introduction to Computer Networks</dc:title>
  <dc:creator>Zhi-Li Zhang</dc:creator>
  <cp:lastModifiedBy>Tim</cp:lastModifiedBy>
  <cp:revision>85</cp:revision>
  <cp:lastPrinted>2020-02-12T07:11:41Z</cp:lastPrinted>
  <dcterms:created xsi:type="dcterms:W3CDTF">2002-09-23T00:33:39Z</dcterms:created>
  <dcterms:modified xsi:type="dcterms:W3CDTF">2020-02-12T17:43:06Z</dcterms:modified>
</cp:coreProperties>
</file>