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84" r:id="rId3"/>
    <p:sldId id="285" r:id="rId4"/>
    <p:sldId id="343" r:id="rId5"/>
    <p:sldId id="344" r:id="rId6"/>
    <p:sldId id="345" r:id="rId7"/>
    <p:sldId id="347" r:id="rId8"/>
    <p:sldId id="350" r:id="rId9"/>
    <p:sldId id="349" r:id="rId10"/>
    <p:sldId id="346" r:id="rId11"/>
    <p:sldId id="342" r:id="rId12"/>
    <p:sldId id="288" r:id="rId13"/>
    <p:sldId id="311" r:id="rId14"/>
    <p:sldId id="330" r:id="rId15"/>
    <p:sldId id="329" r:id="rId16"/>
    <p:sldId id="351" r:id="rId1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783" autoAdjust="0"/>
  </p:normalViewPr>
  <p:slideViewPr>
    <p:cSldViewPr>
      <p:cViewPr varScale="1">
        <p:scale>
          <a:sx n="95" d="100"/>
          <a:sy n="95" d="100"/>
        </p:scale>
        <p:origin x="238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DE8FDF-D2A4-494E-9958-171B1793F80D}" type="datetimeFigureOut">
              <a:rPr lang="zh-CN" altLang="en-US" smtClean="0"/>
              <a:t>2024/11/21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60DD76-E3A2-46A0-9D5F-B7B9B36CA332}" type="slidenum">
              <a:rPr lang="zh-CN" altLang="en-US" smtClean="0"/>
              <a:t>‹#›</a:t>
            </a:fld>
            <a:endParaRPr lang="zh-CN" altLang="en-US"/>
          </a:p>
        </p:txBody>
      </p:sp>
    </p:spTree>
    <p:extLst>
      <p:ext uri="{BB962C8B-B14F-4D97-AF65-F5344CB8AC3E}">
        <p14:creationId xmlns:p14="http://schemas.microsoft.com/office/powerpoint/2010/main" val="25641459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　</a:t>
            </a:r>
            <a:endParaRPr lang="zh-CN" altLang="en-US" dirty="0"/>
          </a:p>
        </p:txBody>
      </p:sp>
      <p:sp>
        <p:nvSpPr>
          <p:cNvPr id="4" name="灯片编号占位符 3"/>
          <p:cNvSpPr>
            <a:spLocks noGrp="1"/>
          </p:cNvSpPr>
          <p:nvPr>
            <p:ph type="sldNum" sz="quarter" idx="10"/>
          </p:nvPr>
        </p:nvSpPr>
        <p:spPr/>
        <p:txBody>
          <a:bodyPr/>
          <a:lstStyle/>
          <a:p>
            <a:fld id="{D060DD76-E3A2-46A0-9D5F-B7B9B36CA332}" type="slidenum">
              <a:rPr lang="zh-CN" altLang="en-US" smtClean="0"/>
              <a:t>2</a:t>
            </a:fld>
            <a:endParaRPr lang="zh-CN" altLang="en-US"/>
          </a:p>
        </p:txBody>
      </p:sp>
    </p:spTree>
    <p:extLst>
      <p:ext uri="{BB962C8B-B14F-4D97-AF65-F5344CB8AC3E}">
        <p14:creationId xmlns:p14="http://schemas.microsoft.com/office/powerpoint/2010/main" val="37253488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　</a:t>
            </a:r>
            <a:endParaRPr lang="zh-CN" altLang="en-US" dirty="0"/>
          </a:p>
        </p:txBody>
      </p:sp>
      <p:sp>
        <p:nvSpPr>
          <p:cNvPr id="4" name="灯片编号占位符 3"/>
          <p:cNvSpPr>
            <a:spLocks noGrp="1"/>
          </p:cNvSpPr>
          <p:nvPr>
            <p:ph type="sldNum" sz="quarter" idx="10"/>
          </p:nvPr>
        </p:nvSpPr>
        <p:spPr/>
        <p:txBody>
          <a:bodyPr/>
          <a:lstStyle/>
          <a:p>
            <a:fld id="{D060DD76-E3A2-46A0-9D5F-B7B9B36CA332}" type="slidenum">
              <a:rPr lang="zh-CN" altLang="en-US" smtClean="0"/>
              <a:t>11</a:t>
            </a:fld>
            <a:endParaRPr lang="zh-CN" altLang="en-US"/>
          </a:p>
        </p:txBody>
      </p:sp>
    </p:spTree>
    <p:extLst>
      <p:ext uri="{BB962C8B-B14F-4D97-AF65-F5344CB8AC3E}">
        <p14:creationId xmlns:p14="http://schemas.microsoft.com/office/powerpoint/2010/main" val="2730883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　</a:t>
            </a:r>
            <a:endParaRPr lang="zh-CN" altLang="en-US" dirty="0"/>
          </a:p>
        </p:txBody>
      </p:sp>
      <p:sp>
        <p:nvSpPr>
          <p:cNvPr id="4" name="灯片编号占位符 3"/>
          <p:cNvSpPr>
            <a:spLocks noGrp="1"/>
          </p:cNvSpPr>
          <p:nvPr>
            <p:ph type="sldNum" sz="quarter" idx="10"/>
          </p:nvPr>
        </p:nvSpPr>
        <p:spPr/>
        <p:txBody>
          <a:bodyPr/>
          <a:lstStyle/>
          <a:p>
            <a:fld id="{D060DD76-E3A2-46A0-9D5F-B7B9B36CA332}" type="slidenum">
              <a:rPr lang="zh-CN" altLang="en-US" smtClean="0"/>
              <a:t>12</a:t>
            </a:fld>
            <a:endParaRPr lang="zh-CN" altLang="en-US"/>
          </a:p>
        </p:txBody>
      </p:sp>
    </p:spTree>
    <p:extLst>
      <p:ext uri="{BB962C8B-B14F-4D97-AF65-F5344CB8AC3E}">
        <p14:creationId xmlns:p14="http://schemas.microsoft.com/office/powerpoint/2010/main" val="37253488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前面我们假设的是训练样本线性可分，或引入松弛变量后线性可分，那么当训练样本在原始线性空间非线性可分，应该如何解决呢？</a:t>
            </a:r>
            <a:endParaRPr lang="zh-CN" altLang="en-US" dirty="0"/>
          </a:p>
        </p:txBody>
      </p:sp>
      <p:sp>
        <p:nvSpPr>
          <p:cNvPr id="4" name="灯片编号占位符 3"/>
          <p:cNvSpPr>
            <a:spLocks noGrp="1"/>
          </p:cNvSpPr>
          <p:nvPr>
            <p:ph type="sldNum" sz="quarter" idx="10"/>
          </p:nvPr>
        </p:nvSpPr>
        <p:spPr/>
        <p:txBody>
          <a:bodyPr/>
          <a:lstStyle/>
          <a:p>
            <a:fld id="{D060DD76-E3A2-46A0-9D5F-B7B9B36CA332}" type="slidenum">
              <a:rPr lang="zh-CN" altLang="en-US" smtClean="0"/>
              <a:t>13</a:t>
            </a:fld>
            <a:endParaRPr lang="zh-CN" altLang="en-US"/>
          </a:p>
        </p:txBody>
      </p:sp>
    </p:spTree>
    <p:extLst>
      <p:ext uri="{BB962C8B-B14F-4D97-AF65-F5344CB8AC3E}">
        <p14:creationId xmlns:p14="http://schemas.microsoft.com/office/powerpoint/2010/main" val="37253488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　</a:t>
            </a:r>
            <a:endParaRPr lang="zh-CN" altLang="en-US" dirty="0"/>
          </a:p>
        </p:txBody>
      </p:sp>
      <p:sp>
        <p:nvSpPr>
          <p:cNvPr id="4" name="灯片编号占位符 3"/>
          <p:cNvSpPr>
            <a:spLocks noGrp="1"/>
          </p:cNvSpPr>
          <p:nvPr>
            <p:ph type="sldNum" sz="quarter" idx="10"/>
          </p:nvPr>
        </p:nvSpPr>
        <p:spPr/>
        <p:txBody>
          <a:bodyPr/>
          <a:lstStyle/>
          <a:p>
            <a:fld id="{D060DD76-E3A2-46A0-9D5F-B7B9B36CA332}" type="slidenum">
              <a:rPr lang="zh-CN" altLang="en-US" smtClean="0"/>
              <a:t>14</a:t>
            </a:fld>
            <a:endParaRPr lang="zh-CN" altLang="en-US"/>
          </a:p>
        </p:txBody>
      </p:sp>
    </p:spTree>
    <p:extLst>
      <p:ext uri="{BB962C8B-B14F-4D97-AF65-F5344CB8AC3E}">
        <p14:creationId xmlns:p14="http://schemas.microsoft.com/office/powerpoint/2010/main" val="37253488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　</a:t>
            </a:r>
            <a:endParaRPr lang="zh-CN" altLang="en-US" dirty="0"/>
          </a:p>
        </p:txBody>
      </p:sp>
      <p:sp>
        <p:nvSpPr>
          <p:cNvPr id="4" name="灯片编号占位符 3"/>
          <p:cNvSpPr>
            <a:spLocks noGrp="1"/>
          </p:cNvSpPr>
          <p:nvPr>
            <p:ph type="sldNum" sz="quarter" idx="10"/>
          </p:nvPr>
        </p:nvSpPr>
        <p:spPr/>
        <p:txBody>
          <a:bodyPr/>
          <a:lstStyle/>
          <a:p>
            <a:fld id="{D060DD76-E3A2-46A0-9D5F-B7B9B36CA332}" type="slidenum">
              <a:rPr lang="zh-CN" altLang="en-US" smtClean="0"/>
              <a:t>15</a:t>
            </a:fld>
            <a:endParaRPr lang="zh-CN" altLang="en-US"/>
          </a:p>
        </p:txBody>
      </p:sp>
    </p:spTree>
    <p:extLst>
      <p:ext uri="{BB962C8B-B14F-4D97-AF65-F5344CB8AC3E}">
        <p14:creationId xmlns:p14="http://schemas.microsoft.com/office/powerpoint/2010/main" val="37253488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　</a:t>
            </a:r>
            <a:endParaRPr lang="zh-CN" altLang="en-US" dirty="0"/>
          </a:p>
        </p:txBody>
      </p:sp>
      <p:sp>
        <p:nvSpPr>
          <p:cNvPr id="4" name="灯片编号占位符 3"/>
          <p:cNvSpPr>
            <a:spLocks noGrp="1"/>
          </p:cNvSpPr>
          <p:nvPr>
            <p:ph type="sldNum" sz="quarter" idx="10"/>
          </p:nvPr>
        </p:nvSpPr>
        <p:spPr/>
        <p:txBody>
          <a:bodyPr/>
          <a:lstStyle/>
          <a:p>
            <a:fld id="{D060DD76-E3A2-46A0-9D5F-B7B9B36CA332}" type="slidenum">
              <a:rPr lang="zh-CN" altLang="en-US" smtClean="0"/>
              <a:t>16</a:t>
            </a:fld>
            <a:endParaRPr lang="zh-CN" altLang="en-US"/>
          </a:p>
        </p:txBody>
      </p:sp>
    </p:spTree>
    <p:extLst>
      <p:ext uri="{BB962C8B-B14F-4D97-AF65-F5344CB8AC3E}">
        <p14:creationId xmlns:p14="http://schemas.microsoft.com/office/powerpoint/2010/main" val="16978529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　</a:t>
            </a:r>
            <a:endParaRPr lang="zh-CN" altLang="en-US" dirty="0"/>
          </a:p>
        </p:txBody>
      </p:sp>
      <p:sp>
        <p:nvSpPr>
          <p:cNvPr id="4" name="灯片编号占位符 3"/>
          <p:cNvSpPr>
            <a:spLocks noGrp="1"/>
          </p:cNvSpPr>
          <p:nvPr>
            <p:ph type="sldNum" sz="quarter" idx="10"/>
          </p:nvPr>
        </p:nvSpPr>
        <p:spPr/>
        <p:txBody>
          <a:bodyPr/>
          <a:lstStyle/>
          <a:p>
            <a:fld id="{D060DD76-E3A2-46A0-9D5F-B7B9B36CA332}" type="slidenum">
              <a:rPr lang="zh-CN" altLang="en-US" smtClean="0"/>
              <a:t>3</a:t>
            </a:fld>
            <a:endParaRPr lang="zh-CN" altLang="en-US"/>
          </a:p>
        </p:txBody>
      </p:sp>
    </p:spTree>
    <p:extLst>
      <p:ext uri="{BB962C8B-B14F-4D97-AF65-F5344CB8AC3E}">
        <p14:creationId xmlns:p14="http://schemas.microsoft.com/office/powerpoint/2010/main" val="37253488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　</a:t>
            </a:r>
            <a:endParaRPr lang="zh-CN" altLang="en-US" dirty="0"/>
          </a:p>
        </p:txBody>
      </p:sp>
      <p:sp>
        <p:nvSpPr>
          <p:cNvPr id="4" name="灯片编号占位符 3"/>
          <p:cNvSpPr>
            <a:spLocks noGrp="1"/>
          </p:cNvSpPr>
          <p:nvPr>
            <p:ph type="sldNum" sz="quarter" idx="10"/>
          </p:nvPr>
        </p:nvSpPr>
        <p:spPr/>
        <p:txBody>
          <a:bodyPr/>
          <a:lstStyle/>
          <a:p>
            <a:fld id="{D060DD76-E3A2-46A0-9D5F-B7B9B36CA332}" type="slidenum">
              <a:rPr lang="zh-CN" altLang="en-US" smtClean="0"/>
              <a:t>4</a:t>
            </a:fld>
            <a:endParaRPr lang="zh-CN" altLang="en-US"/>
          </a:p>
        </p:txBody>
      </p:sp>
    </p:spTree>
    <p:extLst>
      <p:ext uri="{BB962C8B-B14F-4D97-AF65-F5344CB8AC3E}">
        <p14:creationId xmlns:p14="http://schemas.microsoft.com/office/powerpoint/2010/main" val="32949145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　</a:t>
            </a:r>
            <a:endParaRPr lang="zh-CN" altLang="en-US" dirty="0"/>
          </a:p>
        </p:txBody>
      </p:sp>
      <p:sp>
        <p:nvSpPr>
          <p:cNvPr id="4" name="灯片编号占位符 3"/>
          <p:cNvSpPr>
            <a:spLocks noGrp="1"/>
          </p:cNvSpPr>
          <p:nvPr>
            <p:ph type="sldNum" sz="quarter" idx="10"/>
          </p:nvPr>
        </p:nvSpPr>
        <p:spPr/>
        <p:txBody>
          <a:bodyPr/>
          <a:lstStyle/>
          <a:p>
            <a:fld id="{D060DD76-E3A2-46A0-9D5F-B7B9B36CA332}" type="slidenum">
              <a:rPr lang="zh-CN" altLang="en-US" smtClean="0"/>
              <a:t>5</a:t>
            </a:fld>
            <a:endParaRPr lang="zh-CN" altLang="en-US"/>
          </a:p>
        </p:txBody>
      </p:sp>
    </p:spTree>
    <p:extLst>
      <p:ext uri="{BB962C8B-B14F-4D97-AF65-F5344CB8AC3E}">
        <p14:creationId xmlns:p14="http://schemas.microsoft.com/office/powerpoint/2010/main" val="1461581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　</a:t>
            </a:r>
            <a:endParaRPr lang="zh-CN" altLang="en-US" dirty="0"/>
          </a:p>
        </p:txBody>
      </p:sp>
      <p:sp>
        <p:nvSpPr>
          <p:cNvPr id="4" name="灯片编号占位符 3"/>
          <p:cNvSpPr>
            <a:spLocks noGrp="1"/>
          </p:cNvSpPr>
          <p:nvPr>
            <p:ph type="sldNum" sz="quarter" idx="10"/>
          </p:nvPr>
        </p:nvSpPr>
        <p:spPr/>
        <p:txBody>
          <a:bodyPr/>
          <a:lstStyle/>
          <a:p>
            <a:fld id="{D060DD76-E3A2-46A0-9D5F-B7B9B36CA332}" type="slidenum">
              <a:rPr lang="zh-CN" altLang="en-US" smtClean="0"/>
              <a:t>6</a:t>
            </a:fld>
            <a:endParaRPr lang="zh-CN" altLang="en-US"/>
          </a:p>
        </p:txBody>
      </p:sp>
    </p:spTree>
    <p:extLst>
      <p:ext uri="{BB962C8B-B14F-4D97-AF65-F5344CB8AC3E}">
        <p14:creationId xmlns:p14="http://schemas.microsoft.com/office/powerpoint/2010/main" val="852808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　</a:t>
            </a:r>
            <a:endParaRPr lang="zh-CN" altLang="en-US" dirty="0"/>
          </a:p>
        </p:txBody>
      </p:sp>
      <p:sp>
        <p:nvSpPr>
          <p:cNvPr id="4" name="灯片编号占位符 3"/>
          <p:cNvSpPr>
            <a:spLocks noGrp="1"/>
          </p:cNvSpPr>
          <p:nvPr>
            <p:ph type="sldNum" sz="quarter" idx="10"/>
          </p:nvPr>
        </p:nvSpPr>
        <p:spPr/>
        <p:txBody>
          <a:bodyPr/>
          <a:lstStyle/>
          <a:p>
            <a:fld id="{D060DD76-E3A2-46A0-9D5F-B7B9B36CA332}" type="slidenum">
              <a:rPr lang="zh-CN" altLang="en-US" smtClean="0"/>
              <a:t>7</a:t>
            </a:fld>
            <a:endParaRPr lang="zh-CN" altLang="en-US"/>
          </a:p>
        </p:txBody>
      </p:sp>
    </p:spTree>
    <p:extLst>
      <p:ext uri="{BB962C8B-B14F-4D97-AF65-F5344CB8AC3E}">
        <p14:creationId xmlns:p14="http://schemas.microsoft.com/office/powerpoint/2010/main" val="1478517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　</a:t>
            </a:r>
            <a:endParaRPr lang="zh-CN" altLang="en-US" dirty="0"/>
          </a:p>
        </p:txBody>
      </p:sp>
      <p:sp>
        <p:nvSpPr>
          <p:cNvPr id="4" name="灯片编号占位符 3"/>
          <p:cNvSpPr>
            <a:spLocks noGrp="1"/>
          </p:cNvSpPr>
          <p:nvPr>
            <p:ph type="sldNum" sz="quarter" idx="10"/>
          </p:nvPr>
        </p:nvSpPr>
        <p:spPr/>
        <p:txBody>
          <a:bodyPr/>
          <a:lstStyle/>
          <a:p>
            <a:fld id="{D060DD76-E3A2-46A0-9D5F-B7B9B36CA332}" type="slidenum">
              <a:rPr lang="zh-CN" altLang="en-US" smtClean="0"/>
              <a:t>8</a:t>
            </a:fld>
            <a:endParaRPr lang="zh-CN" altLang="en-US"/>
          </a:p>
        </p:txBody>
      </p:sp>
    </p:spTree>
    <p:extLst>
      <p:ext uri="{BB962C8B-B14F-4D97-AF65-F5344CB8AC3E}">
        <p14:creationId xmlns:p14="http://schemas.microsoft.com/office/powerpoint/2010/main" val="17323394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　</a:t>
            </a:r>
            <a:endParaRPr lang="zh-CN" altLang="en-US" dirty="0"/>
          </a:p>
        </p:txBody>
      </p:sp>
      <p:sp>
        <p:nvSpPr>
          <p:cNvPr id="4" name="灯片编号占位符 3"/>
          <p:cNvSpPr>
            <a:spLocks noGrp="1"/>
          </p:cNvSpPr>
          <p:nvPr>
            <p:ph type="sldNum" sz="quarter" idx="10"/>
          </p:nvPr>
        </p:nvSpPr>
        <p:spPr/>
        <p:txBody>
          <a:bodyPr/>
          <a:lstStyle/>
          <a:p>
            <a:fld id="{D060DD76-E3A2-46A0-9D5F-B7B9B36CA332}" type="slidenum">
              <a:rPr lang="zh-CN" altLang="en-US" smtClean="0"/>
              <a:t>9</a:t>
            </a:fld>
            <a:endParaRPr lang="zh-CN" altLang="en-US"/>
          </a:p>
        </p:txBody>
      </p:sp>
    </p:spTree>
    <p:extLst>
      <p:ext uri="{BB962C8B-B14F-4D97-AF65-F5344CB8AC3E}">
        <p14:creationId xmlns:p14="http://schemas.microsoft.com/office/powerpoint/2010/main" val="27304991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　</a:t>
            </a:r>
            <a:endParaRPr lang="zh-CN" altLang="en-US" dirty="0"/>
          </a:p>
        </p:txBody>
      </p:sp>
      <p:sp>
        <p:nvSpPr>
          <p:cNvPr id="4" name="灯片编号占位符 3"/>
          <p:cNvSpPr>
            <a:spLocks noGrp="1"/>
          </p:cNvSpPr>
          <p:nvPr>
            <p:ph type="sldNum" sz="quarter" idx="10"/>
          </p:nvPr>
        </p:nvSpPr>
        <p:spPr/>
        <p:txBody>
          <a:bodyPr/>
          <a:lstStyle/>
          <a:p>
            <a:fld id="{D060DD76-E3A2-46A0-9D5F-B7B9B36CA332}" type="slidenum">
              <a:rPr lang="zh-CN" altLang="en-US" smtClean="0"/>
              <a:t>10</a:t>
            </a:fld>
            <a:endParaRPr lang="zh-CN" altLang="en-US"/>
          </a:p>
        </p:txBody>
      </p:sp>
    </p:spTree>
    <p:extLst>
      <p:ext uri="{BB962C8B-B14F-4D97-AF65-F5344CB8AC3E}">
        <p14:creationId xmlns:p14="http://schemas.microsoft.com/office/powerpoint/2010/main" val="37259054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2024/11/21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2024/11/21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2024/11/21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2024/11/21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2024/11/21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2024/11/21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2024/11/21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2024/11/21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2024/11/21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2024/11/21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2024/11/21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2024/11/21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pic>
        <p:nvPicPr>
          <p:cNvPr id="7" name="Picture 6" descr="http://www.ccug.net/document/xiaohui/609pddt6.jpg"/>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8100392" y="48624"/>
            <a:ext cx="877255" cy="864096"/>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0.png"/><Relationship Id="rId4" Type="http://schemas.openxmlformats.org/officeDocument/2006/relationships/image" Target="../media/image9.wmf"/></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2555776" y="1196752"/>
            <a:ext cx="3816424" cy="1470025"/>
          </a:xfrm>
          <a:prstGeom prst="rect">
            <a:avLst/>
          </a:prstGeom>
        </p:spPr>
        <p:txBody>
          <a:bodyPr vert="horz" lIns="91440" tIns="45720" rIns="91440" bIns="45720" rtlCol="0" anchor="ctr">
            <a:normAutofit fontScale="85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b="1">
                <a:solidFill>
                  <a:srgbClr val="0066FF"/>
                </a:solidFill>
              </a:rPr>
              <a:t>机器学习</a:t>
            </a:r>
            <a:br>
              <a:rPr lang="zh-CN" altLang="en-US" b="1">
                <a:solidFill>
                  <a:srgbClr val="0066FF"/>
                </a:solidFill>
                <a:latin typeface="+mn-lt"/>
              </a:rPr>
            </a:br>
            <a:r>
              <a:rPr lang="en-US" altLang="zh-CN" b="1">
                <a:solidFill>
                  <a:srgbClr val="00FF00"/>
                </a:solidFill>
                <a:latin typeface="+mn-lt"/>
              </a:rPr>
              <a:t>Machine Learning</a:t>
            </a:r>
            <a:endParaRPr lang="zh-CN" altLang="en-US" b="1" dirty="0">
              <a:solidFill>
                <a:srgbClr val="00FF00"/>
              </a:solidFill>
              <a:latin typeface="+mn-lt"/>
            </a:endParaRPr>
          </a:p>
        </p:txBody>
      </p:sp>
      <p:sp>
        <p:nvSpPr>
          <p:cNvPr id="5" name="标题 1"/>
          <p:cNvSpPr txBox="1">
            <a:spLocks/>
          </p:cNvSpPr>
          <p:nvPr/>
        </p:nvSpPr>
        <p:spPr>
          <a:xfrm>
            <a:off x="1763688" y="2924943"/>
            <a:ext cx="5472608" cy="821953"/>
          </a:xfrm>
          <a:prstGeom prst="rect">
            <a:avLst/>
          </a:prstGeom>
        </p:spPr>
        <p:txBody>
          <a:bodyPr vert="horz" lIns="91440" tIns="45720" rIns="91440" bIns="45720" rtlCol="0" anchor="ctr">
            <a:normAutofit fontScale="85000" lnSpcReduction="10000"/>
          </a:bodyPr>
          <a:lstStyle>
            <a:lvl1pPr algn="l" defTabSz="914400" rtl="0" eaLnBrk="1" latinLnBrk="0" hangingPunct="1">
              <a:spcBef>
                <a:spcPct val="0"/>
              </a:spcBef>
              <a:buNone/>
              <a:defRPr sz="3600" kern="1200">
                <a:solidFill>
                  <a:schemeClr val="tx1"/>
                </a:solidFill>
                <a:latin typeface="黑体" pitchFamily="49" charset="-122"/>
                <a:ea typeface="黑体" pitchFamily="49" charset="-122"/>
                <a:cs typeface="+mj-cs"/>
              </a:defRPr>
            </a:lvl1pPr>
          </a:lstStyle>
          <a:p>
            <a:pPr algn="ctr"/>
            <a:r>
              <a:rPr lang="en-US" altLang="zh-CN" sz="4000" dirty="0">
                <a:solidFill>
                  <a:srgbClr val="FF0000"/>
                </a:solidFill>
                <a:latin typeface="Arial Unicode MS" pitchFamily="34" charset="-122"/>
                <a:ea typeface="华文新魏" pitchFamily="2" charset="-122"/>
                <a:cs typeface="+mn-cs"/>
              </a:rPr>
              <a:t> </a:t>
            </a:r>
            <a:r>
              <a:rPr lang="zh-CN" altLang="en-US" sz="4000" dirty="0">
                <a:solidFill>
                  <a:srgbClr val="FF0000"/>
                </a:solidFill>
                <a:latin typeface="Arial Unicode MS" pitchFamily="34" charset="-122"/>
                <a:ea typeface="华文新魏" pitchFamily="2" charset="-122"/>
                <a:cs typeface="+mn-cs"/>
              </a:rPr>
              <a:t>支持向量机</a:t>
            </a:r>
            <a:r>
              <a:rPr lang="en-US" altLang="zh-CN" sz="4000" dirty="0">
                <a:solidFill>
                  <a:srgbClr val="FF0000"/>
                </a:solidFill>
                <a:latin typeface="Arial Unicode MS" pitchFamily="34" charset="-122"/>
                <a:ea typeface="华文新魏" pitchFamily="2" charset="-122"/>
                <a:cs typeface="+mn-cs"/>
              </a:rPr>
              <a:t>SVM</a:t>
            </a:r>
            <a:r>
              <a:rPr lang="zh-CN" altLang="en-US" sz="4000" dirty="0">
                <a:solidFill>
                  <a:srgbClr val="FF0000"/>
                </a:solidFill>
                <a:latin typeface="Arial Unicode MS" pitchFamily="34" charset="-122"/>
                <a:ea typeface="华文新魏" pitchFamily="2" charset="-122"/>
                <a:cs typeface="+mn-cs"/>
              </a:rPr>
              <a:t>知识回顾</a:t>
            </a:r>
          </a:p>
        </p:txBody>
      </p:sp>
    </p:spTree>
    <p:extLst>
      <p:ext uri="{BB962C8B-B14F-4D97-AF65-F5344CB8AC3E}">
        <p14:creationId xmlns:p14="http://schemas.microsoft.com/office/powerpoint/2010/main" val="1483671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827584" y="980728"/>
            <a:ext cx="7560840"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3" name="标题 1"/>
          <p:cNvSpPr txBox="1">
            <a:spLocks/>
          </p:cNvSpPr>
          <p:nvPr/>
        </p:nvSpPr>
        <p:spPr>
          <a:xfrm>
            <a:off x="827584" y="332656"/>
            <a:ext cx="5616624" cy="72008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3600" dirty="0">
                <a:latin typeface="黑体" pitchFamily="49" charset="-122"/>
                <a:ea typeface="黑体" pitchFamily="49" charset="-122"/>
                <a:cs typeface="Times New Roman" pitchFamily="18" charset="0"/>
              </a:rPr>
              <a:t>核心概念</a:t>
            </a:r>
            <a:endParaRPr lang="zh-CN" altLang="en-US" sz="3200" dirty="0">
              <a:latin typeface="黑体" pitchFamily="49" charset="-122"/>
              <a:ea typeface="黑体" pitchFamily="49" charset="-122"/>
              <a:cs typeface="Times New Roman" pitchFamily="18" charset="0"/>
            </a:endParaRPr>
          </a:p>
        </p:txBody>
      </p:sp>
      <p:sp>
        <p:nvSpPr>
          <p:cNvPr id="4" name="矩形 3"/>
          <p:cNvSpPr/>
          <p:nvPr/>
        </p:nvSpPr>
        <p:spPr>
          <a:xfrm>
            <a:off x="827584" y="1268760"/>
            <a:ext cx="7704856" cy="400110"/>
          </a:xfrm>
          <a:prstGeom prst="rect">
            <a:avLst/>
          </a:prstGeom>
        </p:spPr>
        <p:txBody>
          <a:bodyPr wrap="square">
            <a:spAutoFit/>
          </a:bodyPr>
          <a:lstStyle/>
          <a:p>
            <a:pPr indent="720000"/>
            <a:endParaRPr lang="zh-CN" altLang="en-US" sz="2000" dirty="0">
              <a:latin typeface="微软雅黑" pitchFamily="34" charset="-122"/>
              <a:ea typeface="微软雅黑" pitchFamily="34" charset="-122"/>
            </a:endParaRPr>
          </a:p>
        </p:txBody>
      </p:sp>
      <p:sp>
        <p:nvSpPr>
          <p:cNvPr id="9" name="矩形 8"/>
          <p:cNvSpPr/>
          <p:nvPr/>
        </p:nvSpPr>
        <p:spPr>
          <a:xfrm>
            <a:off x="591283" y="1182231"/>
            <a:ext cx="7797141" cy="2361480"/>
          </a:xfrm>
          <a:prstGeom prst="rect">
            <a:avLst/>
          </a:prstGeom>
        </p:spPr>
        <p:txBody>
          <a:bodyPr wrap="square">
            <a:spAutoFit/>
          </a:bodyPr>
          <a:lstStyle/>
          <a:p>
            <a:pPr indent="720000">
              <a:lnSpc>
                <a:spcPct val="125000"/>
              </a:lnSpc>
            </a:pPr>
            <a:r>
              <a:rPr lang="en-US" altLang="zh-CN" sz="2000" dirty="0">
                <a:latin typeface="Times New Roman" pitchFamily="18" charset="0"/>
                <a:ea typeface="宋体" panose="02010600030101010101" pitchFamily="2" charset="-122"/>
                <a:cs typeface="Times New Roman" pitchFamily="18" charset="0"/>
              </a:rPr>
              <a:t>1.</a:t>
            </a:r>
            <a:r>
              <a:rPr lang="zh-CN" altLang="en-US" sz="2000" dirty="0">
                <a:latin typeface="Times New Roman" pitchFamily="18" charset="0"/>
                <a:ea typeface="宋体" panose="02010600030101010101" pitchFamily="2" charset="-122"/>
                <a:cs typeface="Times New Roman" pitchFamily="18" charset="0"/>
              </a:rPr>
              <a:t>支持向量与分类器的联系：支持向量和分类器之间的关系是相互依赖的。支持向量决定了分类器的位置和形状，而分类器则用于将新的输入数据点分类。</a:t>
            </a:r>
          </a:p>
          <a:p>
            <a:pPr indent="720000">
              <a:lnSpc>
                <a:spcPct val="125000"/>
              </a:lnSpc>
            </a:pPr>
            <a:r>
              <a:rPr lang="en-US" altLang="zh-CN" sz="2000" dirty="0">
                <a:latin typeface="Times New Roman" pitchFamily="18" charset="0"/>
                <a:ea typeface="宋体" panose="02010600030101010101" pitchFamily="2" charset="-122"/>
                <a:cs typeface="Times New Roman" pitchFamily="18" charset="0"/>
              </a:rPr>
              <a:t>2. </a:t>
            </a:r>
            <a:r>
              <a:rPr lang="zh-CN" altLang="en-US" sz="2000" dirty="0">
                <a:latin typeface="Times New Roman" pitchFamily="18" charset="0"/>
                <a:ea typeface="宋体" panose="02010600030101010101" pitchFamily="2" charset="-122"/>
                <a:cs typeface="Times New Roman" pitchFamily="18" charset="0"/>
              </a:rPr>
              <a:t>支持向量与核函数的联系：支持向量和核函数之间的关系是通过将数据集映射到高维空间来解决非线性问题。核函数使得我们可以在高维空间中寻找支持向量，从而实现对非线性问题的解决。</a:t>
            </a:r>
          </a:p>
        </p:txBody>
      </p:sp>
    </p:spTree>
    <p:extLst>
      <p:ext uri="{BB962C8B-B14F-4D97-AF65-F5344CB8AC3E}">
        <p14:creationId xmlns:p14="http://schemas.microsoft.com/office/powerpoint/2010/main" val="799596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827584" y="980728"/>
            <a:ext cx="7560840"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3" name="标题 1"/>
          <p:cNvSpPr txBox="1">
            <a:spLocks/>
          </p:cNvSpPr>
          <p:nvPr/>
        </p:nvSpPr>
        <p:spPr>
          <a:xfrm>
            <a:off x="827584" y="332656"/>
            <a:ext cx="5328592" cy="72008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3600" dirty="0">
                <a:latin typeface="黑体" pitchFamily="49" charset="-122"/>
                <a:ea typeface="黑体" pitchFamily="49" charset="-122"/>
                <a:cs typeface="Times New Roman" pitchFamily="18" charset="0"/>
              </a:rPr>
              <a:t>线性支持向量机</a:t>
            </a:r>
            <a:endParaRPr lang="zh-CN" altLang="en-US" sz="3200" dirty="0">
              <a:latin typeface="黑体" pitchFamily="49" charset="-122"/>
              <a:ea typeface="黑体" pitchFamily="49" charset="-122"/>
              <a:cs typeface="Times New Roman" pitchFamily="18" charset="0"/>
            </a:endParaRPr>
          </a:p>
        </p:txBody>
      </p:sp>
      <p:sp>
        <p:nvSpPr>
          <p:cNvPr id="4" name="矩形 3"/>
          <p:cNvSpPr/>
          <p:nvPr/>
        </p:nvSpPr>
        <p:spPr>
          <a:xfrm>
            <a:off x="827584" y="1268760"/>
            <a:ext cx="7704856" cy="400110"/>
          </a:xfrm>
          <a:prstGeom prst="rect">
            <a:avLst/>
          </a:prstGeom>
        </p:spPr>
        <p:txBody>
          <a:bodyPr wrap="square">
            <a:spAutoFit/>
          </a:bodyPr>
          <a:lstStyle/>
          <a:p>
            <a:pPr indent="720000"/>
            <a:endParaRPr lang="zh-CN" altLang="en-US" sz="2000" dirty="0">
              <a:latin typeface="微软雅黑" pitchFamily="34" charset="-122"/>
              <a:ea typeface="微软雅黑" pitchFamily="34" charset="-122"/>
            </a:endParaRP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8064" y="2852936"/>
            <a:ext cx="3600400" cy="3669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9" name="矩形 8"/>
              <p:cNvSpPr/>
              <p:nvPr/>
            </p:nvSpPr>
            <p:spPr>
              <a:xfrm>
                <a:off x="591283" y="1182231"/>
                <a:ext cx="7797141" cy="1207318"/>
              </a:xfrm>
              <a:prstGeom prst="rect">
                <a:avLst/>
              </a:prstGeom>
            </p:spPr>
            <p:txBody>
              <a:bodyPr wrap="square">
                <a:spAutoFit/>
              </a:bodyPr>
              <a:lstStyle/>
              <a:p>
                <a:pPr indent="720000">
                  <a:lnSpc>
                    <a:spcPct val="125000"/>
                  </a:lnSpc>
                </a:pPr>
                <a:r>
                  <a:rPr lang="zh-CN" altLang="en-US" sz="2000" dirty="0">
                    <a:latin typeface="Times New Roman" pitchFamily="18" charset="0"/>
                    <a:ea typeface="宋体" panose="02010600030101010101" pitchFamily="2" charset="-122"/>
                    <a:cs typeface="Times New Roman" pitchFamily="18" charset="0"/>
                  </a:rPr>
                  <a:t>给定训练集</a:t>
                </a:r>
                <a:r>
                  <a:rPr lang="en-US" altLang="zh-CN" sz="2000" dirty="0">
                    <a:latin typeface="Times New Roman" pitchFamily="18" charset="0"/>
                    <a:ea typeface="宋体" panose="02010600030101010101" pitchFamily="2" charset="-122"/>
                    <a:cs typeface="Times New Roman" pitchFamily="18" charset="0"/>
                  </a:rPr>
                  <a:t>D</a:t>
                </a:r>
                <a:r>
                  <a:rPr lang="zh-CN" altLang="en-US" sz="2000" dirty="0">
                    <a:latin typeface="Times New Roman" pitchFamily="18" charset="0"/>
                    <a:ea typeface="宋体" panose="02010600030101010101" pitchFamily="2" charset="-122"/>
                    <a:cs typeface="Times New Roman" pitchFamily="18" charset="0"/>
                  </a:rPr>
                  <a:t>为</a:t>
                </a:r>
                <a14:m>
                  <m:oMath xmlns:m="http://schemas.openxmlformats.org/officeDocument/2006/math">
                    <m:r>
                      <a:rPr lang="en-US" altLang="zh-CN" sz="2000" dirty="0">
                        <a:latin typeface="Cambria Math" panose="02040503050406030204" pitchFamily="18" charset="0"/>
                        <a:ea typeface="宋体" panose="02010600030101010101" pitchFamily="2" charset="-122"/>
                        <a:cs typeface="Times New Roman" pitchFamily="18" charset="0"/>
                      </a:rPr>
                      <m:t>{(</m:t>
                    </m:r>
                    <m:r>
                      <a:rPr lang="en-US" altLang="zh-CN" sz="2000" dirty="0">
                        <a:latin typeface="Cambria Math" panose="02040503050406030204" pitchFamily="18" charset="0"/>
                        <a:ea typeface="宋体" panose="02010600030101010101" pitchFamily="2" charset="-122"/>
                        <a:cs typeface="Times New Roman" pitchFamily="18" charset="0"/>
                      </a:rPr>
                      <m:t>𝑥</m:t>
                    </m:r>
                    <m:r>
                      <a:rPr lang="en-US" altLang="zh-CN" sz="2000" dirty="0">
                        <a:latin typeface="Cambria Math" panose="02040503050406030204" pitchFamily="18" charset="0"/>
                        <a:ea typeface="宋体" panose="02010600030101010101" pitchFamily="2" charset="-122"/>
                        <a:cs typeface="Times New Roman" pitchFamily="18" charset="0"/>
                      </a:rPr>
                      <m:t>1,</m:t>
                    </m:r>
                    <m:r>
                      <a:rPr lang="en-US" altLang="zh-CN" sz="2000" dirty="0">
                        <a:latin typeface="Cambria Math" panose="02040503050406030204" pitchFamily="18" charset="0"/>
                        <a:ea typeface="宋体" panose="02010600030101010101" pitchFamily="2" charset="-122"/>
                        <a:cs typeface="Times New Roman" pitchFamily="18" charset="0"/>
                      </a:rPr>
                      <m:t>𝑦</m:t>
                    </m:r>
                    <m:r>
                      <a:rPr lang="en-US" altLang="zh-CN" sz="2000" dirty="0">
                        <a:latin typeface="Cambria Math" panose="02040503050406030204" pitchFamily="18" charset="0"/>
                        <a:ea typeface="宋体" panose="02010600030101010101" pitchFamily="2" charset="-122"/>
                        <a:cs typeface="Times New Roman" pitchFamily="18" charset="0"/>
                      </a:rPr>
                      <m:t>1),(</m:t>
                    </m:r>
                    <m:r>
                      <a:rPr lang="en-US" altLang="zh-CN" sz="2000" dirty="0">
                        <a:latin typeface="Cambria Math" panose="02040503050406030204" pitchFamily="18" charset="0"/>
                        <a:ea typeface="宋体" panose="02010600030101010101" pitchFamily="2" charset="-122"/>
                        <a:cs typeface="Times New Roman" pitchFamily="18" charset="0"/>
                      </a:rPr>
                      <m:t>𝑥</m:t>
                    </m:r>
                    <m:r>
                      <a:rPr lang="en-US" altLang="zh-CN" sz="2000" dirty="0">
                        <a:latin typeface="Cambria Math" panose="02040503050406030204" pitchFamily="18" charset="0"/>
                        <a:ea typeface="宋体" panose="02010600030101010101" pitchFamily="2" charset="-122"/>
                        <a:cs typeface="Times New Roman" pitchFamily="18" charset="0"/>
                      </a:rPr>
                      <m:t>2,</m:t>
                    </m:r>
                    <m:r>
                      <a:rPr lang="en-US" altLang="zh-CN" sz="2000" dirty="0">
                        <a:latin typeface="Cambria Math" panose="02040503050406030204" pitchFamily="18" charset="0"/>
                        <a:ea typeface="宋体" panose="02010600030101010101" pitchFamily="2" charset="-122"/>
                        <a:cs typeface="Times New Roman" pitchFamily="18" charset="0"/>
                      </a:rPr>
                      <m:t>𝑦</m:t>
                    </m:r>
                    <m:r>
                      <a:rPr lang="en-US" altLang="zh-CN" sz="2000" dirty="0">
                        <a:latin typeface="Cambria Math" panose="02040503050406030204" pitchFamily="18" charset="0"/>
                        <a:ea typeface="宋体" panose="02010600030101010101" pitchFamily="2" charset="-122"/>
                        <a:cs typeface="Times New Roman" pitchFamily="18" charset="0"/>
                      </a:rPr>
                      <m:t>2 )….. (</m:t>
                    </m:r>
                    <m:r>
                      <a:rPr lang="en-US" altLang="zh-CN" sz="2000" dirty="0">
                        <a:latin typeface="Cambria Math" panose="02040503050406030204" pitchFamily="18" charset="0"/>
                        <a:ea typeface="宋体" panose="02010600030101010101" pitchFamily="2" charset="-122"/>
                        <a:cs typeface="Times New Roman" pitchFamily="18" charset="0"/>
                      </a:rPr>
                      <m:t>𝑥𝑛</m:t>
                    </m:r>
                    <m:r>
                      <a:rPr lang="en-US" altLang="zh-CN" sz="2000" dirty="0">
                        <a:latin typeface="Cambria Math" panose="02040503050406030204" pitchFamily="18" charset="0"/>
                        <a:ea typeface="宋体" panose="02010600030101010101" pitchFamily="2" charset="-122"/>
                        <a:cs typeface="Times New Roman" pitchFamily="18" charset="0"/>
                      </a:rPr>
                      <m:t>,</m:t>
                    </m:r>
                    <m:r>
                      <a:rPr lang="en-US" altLang="zh-CN" sz="2000" dirty="0">
                        <a:latin typeface="Cambria Math" panose="02040503050406030204" pitchFamily="18" charset="0"/>
                        <a:ea typeface="宋体" panose="02010600030101010101" pitchFamily="2" charset="-122"/>
                        <a:cs typeface="Times New Roman" pitchFamily="18" charset="0"/>
                      </a:rPr>
                      <m:t>𝑦𝑛</m:t>
                    </m:r>
                    <m:r>
                      <a:rPr lang="en-US" altLang="zh-CN" sz="2000" dirty="0">
                        <a:latin typeface="Cambria Math" panose="02040503050406030204" pitchFamily="18" charset="0"/>
                        <a:ea typeface="宋体" panose="02010600030101010101" pitchFamily="2" charset="-122"/>
                        <a:cs typeface="Times New Roman" pitchFamily="18" charset="0"/>
                      </a:rPr>
                      <m:t>)}</m:t>
                    </m:r>
                  </m:oMath>
                </a14:m>
                <a:r>
                  <a:rPr lang="en-US" altLang="zh-CN" sz="2000" dirty="0">
                    <a:latin typeface="Times New Roman" pitchFamily="18" charset="0"/>
                    <a:ea typeface="宋体" panose="02010600030101010101" pitchFamily="2" charset="-122"/>
                    <a:cs typeface="Times New Roman" pitchFamily="18" charset="0"/>
                  </a:rPr>
                  <a:t>,</a:t>
                </a:r>
                <a:r>
                  <a:rPr lang="zh-CN" altLang="en-US" sz="2000" dirty="0">
                    <a:latin typeface="Times New Roman" pitchFamily="18" charset="0"/>
                    <a:ea typeface="宋体" panose="02010600030101010101" pitchFamily="2" charset="-122"/>
                    <a:cs typeface="Times New Roman" pitchFamily="18" charset="0"/>
                  </a:rPr>
                  <a:t>其中</a:t>
                </a:r>
                <a14:m>
                  <m:oMath xmlns:m="http://schemas.openxmlformats.org/officeDocument/2006/math">
                    <m:r>
                      <a:rPr lang="en-US" altLang="zh-CN" sz="2000" dirty="0">
                        <a:latin typeface="Cambria Math" panose="02040503050406030204" pitchFamily="18" charset="0"/>
                        <a:ea typeface="宋体" panose="02010600030101010101" pitchFamily="2" charset="-122"/>
                        <a:cs typeface="Times New Roman" pitchFamily="18" charset="0"/>
                      </a:rPr>
                      <m:t>𝑦</m:t>
                    </m:r>
                    <m:r>
                      <a:rPr lang="en-US" altLang="zh-CN" sz="2000" dirty="0">
                        <a:latin typeface="Cambria Math" panose="02040503050406030204" pitchFamily="18" charset="0"/>
                        <a:ea typeface="宋体" panose="02010600030101010101" pitchFamily="2" charset="-122"/>
                        <a:cs typeface="Times New Roman" pitchFamily="18" charset="0"/>
                      </a:rPr>
                      <m:t>=−1</m:t>
                    </m:r>
                    <m:r>
                      <a:rPr lang="zh-CN" altLang="en-US" sz="2000" dirty="0">
                        <a:latin typeface="Cambria Math" panose="02040503050406030204" pitchFamily="18" charset="0"/>
                        <a:ea typeface="宋体" panose="02010600030101010101" pitchFamily="2" charset="-122"/>
                        <a:cs typeface="Times New Roman" pitchFamily="18" charset="0"/>
                      </a:rPr>
                      <m:t>或</m:t>
                    </m:r>
                    <m:r>
                      <a:rPr lang="en-US" altLang="zh-CN" sz="2000" dirty="0">
                        <a:latin typeface="Cambria Math" panose="02040503050406030204" pitchFamily="18" charset="0"/>
                        <a:ea typeface="宋体" panose="02010600030101010101" pitchFamily="2" charset="-122"/>
                        <a:cs typeface="Times New Roman" pitchFamily="18" charset="0"/>
                      </a:rPr>
                      <m:t>1</m:t>
                    </m:r>
                  </m:oMath>
                </a14:m>
                <a:r>
                  <a:rPr lang="zh-CN" altLang="en-US" sz="2000" dirty="0">
                    <a:latin typeface="Times New Roman" pitchFamily="18" charset="0"/>
                    <a:ea typeface="宋体" panose="02010600030101010101" pitchFamily="2" charset="-122"/>
                    <a:cs typeface="Times New Roman" pitchFamily="18" charset="0"/>
                  </a:rPr>
                  <a:t>，分类的思想就是基于训练集</a:t>
                </a:r>
                <a:r>
                  <a:rPr lang="en-US" altLang="zh-CN" sz="2000" dirty="0">
                    <a:latin typeface="Times New Roman" pitchFamily="18" charset="0"/>
                    <a:ea typeface="宋体" panose="02010600030101010101" pitchFamily="2" charset="-122"/>
                    <a:cs typeface="Times New Roman" pitchFamily="18" charset="0"/>
                  </a:rPr>
                  <a:t>D</a:t>
                </a:r>
                <a:r>
                  <a:rPr lang="zh-CN" altLang="en-US" sz="2000" dirty="0">
                    <a:latin typeface="Times New Roman" pitchFamily="18" charset="0"/>
                    <a:ea typeface="宋体" panose="02010600030101010101" pitchFamily="2" charset="-122"/>
                    <a:cs typeface="Times New Roman" pitchFamily="18" charset="0"/>
                  </a:rPr>
                  <a:t>在样本空间中找到一个最优划分超平面，将不同的类别分开。</a:t>
                </a:r>
              </a:p>
            </p:txBody>
          </p:sp>
        </mc:Choice>
        <mc:Fallback xmlns="">
          <p:sp>
            <p:nvSpPr>
              <p:cNvPr id="9" name="矩形 8"/>
              <p:cNvSpPr>
                <a:spLocks noRot="1" noChangeAspect="1" noMove="1" noResize="1" noEditPoints="1" noAdjustHandles="1" noChangeArrowheads="1" noChangeShapeType="1" noTextEdit="1"/>
              </p:cNvSpPr>
              <p:nvPr/>
            </p:nvSpPr>
            <p:spPr>
              <a:xfrm>
                <a:off x="591283" y="1182231"/>
                <a:ext cx="7797141" cy="1207318"/>
              </a:xfrm>
              <a:prstGeom prst="rect">
                <a:avLst/>
              </a:prstGeom>
              <a:blipFill>
                <a:blip r:embed="rId4"/>
                <a:stretch>
                  <a:fillRect l="-860" t="-1010" r="-547" b="-7071"/>
                </a:stretch>
              </a:blipFill>
            </p:spPr>
            <p:txBody>
              <a:bodyPr/>
              <a:lstStyle/>
              <a:p>
                <a:r>
                  <a:rPr lang="zh-CN" altLang="en-US">
                    <a:noFill/>
                  </a:rPr>
                  <a:t> </a:t>
                </a:r>
              </a:p>
            </p:txBody>
          </p:sp>
        </mc:Fallback>
      </mc:AlternateContent>
      <p:sp>
        <p:nvSpPr>
          <p:cNvPr id="10" name="矩形 9"/>
          <p:cNvSpPr/>
          <p:nvPr/>
        </p:nvSpPr>
        <p:spPr>
          <a:xfrm>
            <a:off x="591284" y="3667958"/>
            <a:ext cx="4351278" cy="1592039"/>
          </a:xfrm>
          <a:prstGeom prst="rect">
            <a:avLst/>
          </a:prstGeom>
        </p:spPr>
        <p:txBody>
          <a:bodyPr wrap="square">
            <a:spAutoFit/>
          </a:bodyPr>
          <a:lstStyle/>
          <a:p>
            <a:pPr indent="720000">
              <a:lnSpc>
                <a:spcPct val="125000"/>
              </a:lnSpc>
            </a:pPr>
            <a:r>
              <a:rPr lang="zh-CN" altLang="en-US" sz="2000" dirty="0">
                <a:latin typeface="Times New Roman" pitchFamily="18" charset="0"/>
                <a:ea typeface="宋体" panose="02010600030101010101" pitchFamily="2" charset="-122"/>
                <a:cs typeface="Times New Roman" pitchFamily="18" charset="0"/>
              </a:rPr>
              <a:t>最优划分超平面应位于两类训练样本的正中间，受训练样本布局部扰动的容忍性最好，对未知样本的泛化能力最强。</a:t>
            </a:r>
          </a:p>
        </p:txBody>
      </p:sp>
    </p:spTree>
    <p:extLst>
      <p:ext uri="{BB962C8B-B14F-4D97-AF65-F5344CB8AC3E}">
        <p14:creationId xmlns:p14="http://schemas.microsoft.com/office/powerpoint/2010/main" val="37023297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827584" y="980728"/>
            <a:ext cx="7560840"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827584" y="1268760"/>
            <a:ext cx="7704856" cy="400110"/>
          </a:xfrm>
          <a:prstGeom prst="rect">
            <a:avLst/>
          </a:prstGeom>
        </p:spPr>
        <p:txBody>
          <a:bodyPr wrap="square">
            <a:spAutoFit/>
          </a:bodyPr>
          <a:lstStyle/>
          <a:p>
            <a:pPr indent="720000"/>
            <a:endParaRPr lang="zh-CN" altLang="en-US" sz="2000" dirty="0">
              <a:latin typeface="微软雅黑" pitchFamily="34" charset="-122"/>
              <a:ea typeface="微软雅黑" pitchFamily="34" charset="-122"/>
            </a:endParaRPr>
          </a:p>
        </p:txBody>
      </p:sp>
      <p:sp>
        <p:nvSpPr>
          <p:cNvPr id="10" name="矩形 9"/>
          <p:cNvSpPr/>
          <p:nvPr/>
        </p:nvSpPr>
        <p:spPr>
          <a:xfrm>
            <a:off x="503414" y="620688"/>
            <a:ext cx="7941156" cy="1361206"/>
          </a:xfrm>
          <a:prstGeom prst="rect">
            <a:avLst/>
          </a:prstGeom>
        </p:spPr>
        <p:txBody>
          <a:bodyPr wrap="square">
            <a:spAutoFit/>
          </a:bodyPr>
          <a:lstStyle/>
          <a:p>
            <a:pPr indent="720000">
              <a:lnSpc>
                <a:spcPct val="125000"/>
              </a:lnSpc>
            </a:pPr>
            <a:endParaRPr lang="en-US" altLang="zh-CN" sz="2800" dirty="0">
              <a:latin typeface="华文新魏" pitchFamily="2" charset="-122"/>
              <a:ea typeface="华文新魏" pitchFamily="2" charset="-122"/>
              <a:cs typeface="Times New Roman" pitchFamily="18" charset="0"/>
            </a:endParaRPr>
          </a:p>
          <a:p>
            <a:pPr indent="720000">
              <a:lnSpc>
                <a:spcPct val="125000"/>
              </a:lnSpc>
            </a:pPr>
            <a:r>
              <a:rPr lang="zh-CN" altLang="en-US" sz="2000" dirty="0">
                <a:latin typeface="Times New Roman" pitchFamily="18" charset="0"/>
                <a:ea typeface="宋体" panose="02010600030101010101" pitchFamily="2" charset="-122"/>
                <a:cs typeface="Times New Roman" pitchFamily="18" charset="0"/>
              </a:rPr>
              <a:t>距离超平面</a:t>
            </a:r>
            <a:r>
              <a:rPr lang="en-US" altLang="zh-CN" sz="2000" dirty="0">
                <a:latin typeface="Times New Roman" pitchFamily="18" charset="0"/>
                <a:ea typeface="宋体" panose="02010600030101010101" pitchFamily="2" charset="-122"/>
                <a:cs typeface="Times New Roman" pitchFamily="18" charset="0"/>
              </a:rPr>
              <a:t>(</a:t>
            </a:r>
            <a:r>
              <a:rPr lang="en-US" altLang="zh-CN" sz="2000" dirty="0" err="1">
                <a:latin typeface="Times New Roman" pitchFamily="18" charset="0"/>
                <a:ea typeface="宋体" panose="02010600030101010101" pitchFamily="2" charset="-122"/>
                <a:cs typeface="Times New Roman" pitchFamily="18" charset="0"/>
              </a:rPr>
              <a:t>w,b</a:t>
            </a:r>
            <a:r>
              <a:rPr lang="en-US" altLang="zh-CN" sz="2000" dirty="0">
                <a:latin typeface="Times New Roman" pitchFamily="18" charset="0"/>
                <a:ea typeface="宋体" panose="02010600030101010101" pitchFamily="2" charset="-122"/>
                <a:cs typeface="Times New Roman" pitchFamily="18" charset="0"/>
              </a:rPr>
              <a:t>)</a:t>
            </a:r>
            <a:r>
              <a:rPr lang="zh-CN" altLang="en-US" sz="2000" dirty="0">
                <a:latin typeface="Times New Roman" pitchFamily="18" charset="0"/>
                <a:ea typeface="宋体" panose="02010600030101010101" pitchFamily="2" charset="-122"/>
                <a:cs typeface="Times New Roman" pitchFamily="18" charset="0"/>
              </a:rPr>
              <a:t>最近的样本使等号成立，这些样本点称为支持向量。即支持向量满足：</a:t>
            </a:r>
          </a:p>
        </p:txBody>
      </p:sp>
      <p:graphicFrame>
        <p:nvGraphicFramePr>
          <p:cNvPr id="6" name="对象 5"/>
          <p:cNvGraphicFramePr>
            <a:graphicFrameLocks noChangeAspect="1"/>
          </p:cNvGraphicFramePr>
          <p:nvPr>
            <p:extLst>
              <p:ext uri="{D42A27DB-BD31-4B8C-83A1-F6EECF244321}">
                <p14:modId xmlns:p14="http://schemas.microsoft.com/office/powerpoint/2010/main" val="1366916695"/>
              </p:ext>
            </p:extLst>
          </p:nvPr>
        </p:nvGraphicFramePr>
        <p:xfrm>
          <a:off x="1084088" y="2136624"/>
          <a:ext cx="2432050" cy="552450"/>
        </p:xfrm>
        <a:graphic>
          <a:graphicData uri="http://schemas.openxmlformats.org/presentationml/2006/ole">
            <mc:AlternateContent xmlns:mc="http://schemas.openxmlformats.org/markup-compatibility/2006">
              <mc:Choice xmlns:v="urn:schemas-microsoft-com:vml" Requires="v">
                <p:oleObj name="Equation" r:id="rId3" imgW="1066680" imgH="241200" progId="Equation.DSMT4">
                  <p:embed/>
                </p:oleObj>
              </mc:Choice>
              <mc:Fallback>
                <p:oleObj name="Equation" r:id="rId3" imgW="1066680" imgH="241200" progId="Equation.DSMT4">
                  <p:embed/>
                  <p:pic>
                    <p:nvPicPr>
                      <p:cNvPr id="0" name="对象 6"/>
                      <p:cNvPicPr>
                        <a:picLocks noChangeAspect="1" noChangeArrowheads="1"/>
                      </p:cNvPicPr>
                      <p:nvPr/>
                    </p:nvPicPr>
                    <p:blipFill>
                      <a:blip r:embed="rId4"/>
                      <a:srcRect/>
                      <a:stretch>
                        <a:fillRect/>
                      </a:stretch>
                    </p:blipFill>
                    <p:spPr bwMode="auto">
                      <a:xfrm>
                        <a:off x="1084088" y="2136624"/>
                        <a:ext cx="243205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矩形 10"/>
          <p:cNvSpPr/>
          <p:nvPr/>
        </p:nvSpPr>
        <p:spPr>
          <a:xfrm>
            <a:off x="849815" y="3057341"/>
            <a:ext cx="2900596" cy="2135200"/>
          </a:xfrm>
          <a:prstGeom prst="rect">
            <a:avLst/>
          </a:prstGeom>
        </p:spPr>
        <p:txBody>
          <a:bodyPr wrap="square">
            <a:spAutoFit/>
          </a:bodyPr>
          <a:lstStyle/>
          <a:p>
            <a:pPr indent="720000">
              <a:lnSpc>
                <a:spcPct val="125000"/>
              </a:lnSpc>
            </a:pPr>
            <a:r>
              <a:rPr lang="zh-CN" altLang="en-US" sz="2000" dirty="0">
                <a:latin typeface="Times New Roman" pitchFamily="18" charset="0"/>
                <a:ea typeface="宋体" panose="02010600030101010101" pitchFamily="2" charset="-122"/>
                <a:cs typeface="Times New Roman" pitchFamily="18" charset="0"/>
              </a:rPr>
              <a:t>则两个异类支持向量到超平面的距离之和称为间隔</a:t>
            </a:r>
            <a:r>
              <a:rPr lang="en-US" altLang="zh-CN" sz="2000" dirty="0">
                <a:latin typeface="Times New Roman" pitchFamily="18" charset="0"/>
                <a:ea typeface="宋体" panose="02010600030101010101" pitchFamily="2" charset="-122"/>
                <a:cs typeface="Times New Roman" pitchFamily="18" charset="0"/>
              </a:rPr>
              <a:t>(margin)</a:t>
            </a:r>
            <a:r>
              <a:rPr lang="zh-CN" altLang="en-US" sz="2000" dirty="0">
                <a:latin typeface="Times New Roman" pitchFamily="18" charset="0"/>
                <a:ea typeface="宋体" panose="02010600030101010101" pitchFamily="2" charset="-122"/>
                <a:cs typeface="Times New Roman" pitchFamily="18" charset="0"/>
              </a:rPr>
              <a:t>，表达为：</a:t>
            </a:r>
            <a:endParaRPr lang="en-US" altLang="zh-CN" sz="2000" dirty="0">
              <a:latin typeface="Times New Roman" pitchFamily="18" charset="0"/>
              <a:ea typeface="宋体" panose="02010600030101010101" pitchFamily="2" charset="-122"/>
              <a:cs typeface="Times New Roman" pitchFamily="18" charset="0"/>
            </a:endParaRPr>
          </a:p>
          <a:p>
            <a:pPr indent="720000">
              <a:lnSpc>
                <a:spcPct val="125000"/>
              </a:lnSpc>
            </a:pPr>
            <a:endParaRPr lang="zh-CN" altLang="en-US" sz="2800" dirty="0">
              <a:latin typeface="华文新魏" pitchFamily="2" charset="-122"/>
              <a:ea typeface="华文新魏" pitchFamily="2" charset="-122"/>
              <a:cs typeface="Times New Roman" pitchFamily="18" charset="0"/>
            </a:endParaRPr>
          </a:p>
        </p:txBody>
      </p:sp>
      <p:pic>
        <p:nvPicPr>
          <p:cNvPr id="2253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7664" y="4742874"/>
            <a:ext cx="1224136" cy="71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44" name="Picture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87926" y="2413555"/>
            <a:ext cx="4968552" cy="3485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标题 1"/>
          <p:cNvSpPr txBox="1">
            <a:spLocks/>
          </p:cNvSpPr>
          <p:nvPr/>
        </p:nvSpPr>
        <p:spPr>
          <a:xfrm>
            <a:off x="827584" y="332656"/>
            <a:ext cx="5328592" cy="72008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3600" dirty="0">
                <a:latin typeface="黑体" pitchFamily="49" charset="-122"/>
                <a:ea typeface="黑体" pitchFamily="49" charset="-122"/>
                <a:cs typeface="Times New Roman" pitchFamily="18" charset="0"/>
              </a:rPr>
              <a:t>线性支持向量机</a:t>
            </a:r>
            <a:endParaRPr lang="zh-CN" altLang="en-US" sz="3200" dirty="0">
              <a:latin typeface="黑体" pitchFamily="49" charset="-122"/>
              <a:ea typeface="黑体" pitchFamily="49" charset="-122"/>
              <a:cs typeface="Times New Roman" pitchFamily="18" charset="0"/>
            </a:endParaRPr>
          </a:p>
        </p:txBody>
      </p:sp>
    </p:spTree>
    <p:extLst>
      <p:ext uri="{BB962C8B-B14F-4D97-AF65-F5344CB8AC3E}">
        <p14:creationId xmlns:p14="http://schemas.microsoft.com/office/powerpoint/2010/main" val="37840972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827584" y="980728"/>
            <a:ext cx="7560840"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827584" y="1268760"/>
            <a:ext cx="7704856" cy="400110"/>
          </a:xfrm>
          <a:prstGeom prst="rect">
            <a:avLst/>
          </a:prstGeom>
        </p:spPr>
        <p:txBody>
          <a:bodyPr wrap="square">
            <a:spAutoFit/>
          </a:bodyPr>
          <a:lstStyle/>
          <a:p>
            <a:pPr indent="720000"/>
            <a:endParaRPr lang="zh-CN" altLang="en-US" sz="2000" dirty="0">
              <a:latin typeface="微软雅黑" pitchFamily="34" charset="-122"/>
              <a:ea typeface="微软雅黑" pitchFamily="34" charset="-122"/>
            </a:endParaRPr>
          </a:p>
        </p:txBody>
      </p:sp>
      <p:sp>
        <p:nvSpPr>
          <p:cNvPr id="10" name="矩形 9"/>
          <p:cNvSpPr/>
          <p:nvPr/>
        </p:nvSpPr>
        <p:spPr>
          <a:xfrm>
            <a:off x="467544" y="1034009"/>
            <a:ext cx="7941156" cy="1207318"/>
          </a:xfrm>
          <a:prstGeom prst="rect">
            <a:avLst/>
          </a:prstGeom>
        </p:spPr>
        <p:txBody>
          <a:bodyPr wrap="square">
            <a:spAutoFit/>
          </a:bodyPr>
          <a:lstStyle/>
          <a:p>
            <a:pPr indent="720000">
              <a:lnSpc>
                <a:spcPct val="125000"/>
              </a:lnSpc>
            </a:pPr>
            <a:r>
              <a:rPr lang="zh-CN" altLang="en-US" sz="2000" dirty="0">
                <a:latin typeface="Times New Roman" pitchFamily="18" charset="0"/>
                <a:ea typeface="宋体" panose="02010600030101010101" pitchFamily="2" charset="-122"/>
                <a:cs typeface="Times New Roman" pitchFamily="18" charset="0"/>
              </a:rPr>
              <a:t>如图在原始空间非线性可分，如何解决此类分类问题？</a:t>
            </a:r>
            <a:endParaRPr lang="en-US" altLang="zh-CN" sz="2000" dirty="0">
              <a:latin typeface="Times New Roman" pitchFamily="18" charset="0"/>
              <a:ea typeface="宋体" panose="02010600030101010101" pitchFamily="2" charset="-122"/>
              <a:cs typeface="Times New Roman" pitchFamily="18" charset="0"/>
            </a:endParaRPr>
          </a:p>
          <a:p>
            <a:pPr indent="720000">
              <a:lnSpc>
                <a:spcPct val="125000"/>
              </a:lnSpc>
            </a:pPr>
            <a:r>
              <a:rPr lang="zh-CN" altLang="en-US" sz="2000" dirty="0">
                <a:latin typeface="Times New Roman" pitchFamily="18" charset="0"/>
                <a:ea typeface="宋体" panose="02010600030101010101" pitchFamily="2" charset="-122"/>
                <a:cs typeface="Times New Roman" pitchFamily="18" charset="0"/>
              </a:rPr>
              <a:t>如果原始空间是有限维，即属性数有限，那么一定存在一个高维特征空间使样本可分。</a:t>
            </a:r>
            <a:endParaRPr lang="en-US" altLang="zh-CN" sz="2000" dirty="0">
              <a:latin typeface="Times New Roman" pitchFamily="18" charset="0"/>
              <a:ea typeface="宋体" panose="02010600030101010101" pitchFamily="2" charset="-122"/>
              <a:cs typeface="Times New Roman" pitchFamily="18" charset="0"/>
            </a:endParaRPr>
          </a:p>
        </p:txBody>
      </p:sp>
      <p:sp>
        <p:nvSpPr>
          <p:cNvPr id="8" name="标题 1"/>
          <p:cNvSpPr txBox="1">
            <a:spLocks/>
          </p:cNvSpPr>
          <p:nvPr/>
        </p:nvSpPr>
        <p:spPr>
          <a:xfrm>
            <a:off x="827584" y="332656"/>
            <a:ext cx="5328592" cy="72008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3600" dirty="0">
                <a:latin typeface="黑体" pitchFamily="49" charset="-122"/>
                <a:ea typeface="黑体" pitchFamily="49" charset="-122"/>
                <a:cs typeface="Times New Roman" pitchFamily="18" charset="0"/>
              </a:rPr>
              <a:t>非线性支持向量机</a:t>
            </a:r>
          </a:p>
        </p:txBody>
      </p:sp>
      <p:sp>
        <p:nvSpPr>
          <p:cNvPr id="12" name="矩形 11"/>
          <p:cNvSpPr/>
          <p:nvPr/>
        </p:nvSpPr>
        <p:spPr>
          <a:xfrm>
            <a:off x="591284" y="3811974"/>
            <a:ext cx="3692684" cy="1207318"/>
          </a:xfrm>
          <a:prstGeom prst="rect">
            <a:avLst/>
          </a:prstGeom>
        </p:spPr>
        <p:txBody>
          <a:bodyPr wrap="square">
            <a:spAutoFit/>
          </a:bodyPr>
          <a:lstStyle/>
          <a:p>
            <a:pPr marL="0" lvl="1" indent="720000">
              <a:lnSpc>
                <a:spcPct val="125000"/>
              </a:lnSpc>
              <a:buClr>
                <a:srgbClr val="0066FF"/>
              </a:buClr>
            </a:pPr>
            <a:r>
              <a:rPr lang="zh-CN" altLang="en-US" sz="2000" dirty="0">
                <a:latin typeface="Times New Roman" pitchFamily="18" charset="0"/>
                <a:ea typeface="宋体" panose="02010600030101010101" pitchFamily="2" charset="-122"/>
                <a:cs typeface="Times New Roman" pitchFamily="18" charset="0"/>
              </a:rPr>
              <a:t>利用一个适当的变换函数</a:t>
            </a:r>
            <a:r>
              <a:rPr lang="en-US" altLang="zh-CN" sz="2000" dirty="0">
                <a:latin typeface="Times New Roman" pitchFamily="18" charset="0"/>
                <a:ea typeface="宋体" panose="02010600030101010101" pitchFamily="2" charset="-122"/>
                <a:cs typeface="Times New Roman" pitchFamily="18" charset="0"/>
              </a:rPr>
              <a:t>f, </a:t>
            </a:r>
            <a:r>
              <a:rPr lang="zh-CN" altLang="en-US" sz="2000" dirty="0">
                <a:latin typeface="Times New Roman" pitchFamily="18" charset="0"/>
                <a:ea typeface="宋体" panose="02010600030101010101" pitchFamily="2" charset="-122"/>
                <a:cs typeface="Times New Roman" pitchFamily="18" charset="0"/>
              </a:rPr>
              <a:t>进行特征映射使分类变得容易些</a:t>
            </a:r>
          </a:p>
        </p:txBody>
      </p:sp>
      <p:pic>
        <p:nvPicPr>
          <p:cNvPr id="593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6" y="3573016"/>
            <a:ext cx="3096344" cy="2806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21681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827584" y="980728"/>
            <a:ext cx="7560840"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827584" y="1268760"/>
            <a:ext cx="7704856" cy="400110"/>
          </a:xfrm>
          <a:prstGeom prst="rect">
            <a:avLst/>
          </a:prstGeom>
        </p:spPr>
        <p:txBody>
          <a:bodyPr wrap="square">
            <a:spAutoFit/>
          </a:bodyPr>
          <a:lstStyle/>
          <a:p>
            <a:pPr indent="720000"/>
            <a:endParaRPr lang="zh-CN" altLang="en-US" sz="2000" dirty="0">
              <a:latin typeface="微软雅黑" pitchFamily="34" charset="-122"/>
              <a:ea typeface="微软雅黑" pitchFamily="34" charset="-122"/>
            </a:endParaRPr>
          </a:p>
        </p:txBody>
      </p:sp>
      <p:sp>
        <p:nvSpPr>
          <p:cNvPr id="10" name="矩形 9"/>
          <p:cNvSpPr/>
          <p:nvPr/>
        </p:nvSpPr>
        <p:spPr>
          <a:xfrm>
            <a:off x="415122" y="1172452"/>
            <a:ext cx="7941156" cy="437877"/>
          </a:xfrm>
          <a:prstGeom prst="rect">
            <a:avLst/>
          </a:prstGeom>
        </p:spPr>
        <p:txBody>
          <a:bodyPr wrap="square">
            <a:spAutoFit/>
          </a:bodyPr>
          <a:lstStyle/>
          <a:p>
            <a:pPr indent="720000">
              <a:lnSpc>
                <a:spcPct val="125000"/>
              </a:lnSpc>
            </a:pPr>
            <a:r>
              <a:rPr lang="zh-CN" altLang="en-US" sz="2000" dirty="0">
                <a:latin typeface="Times New Roman" pitchFamily="18" charset="0"/>
                <a:ea typeface="宋体" panose="02010600030101010101" pitchFamily="2" charset="-122"/>
                <a:cs typeface="Times New Roman" pitchFamily="18" charset="0"/>
              </a:rPr>
              <a:t>低维线性不可分，映射到高维线性可分举例：</a:t>
            </a:r>
            <a:endParaRPr lang="en-US" altLang="zh-CN" sz="2000" dirty="0">
              <a:latin typeface="Times New Roman" pitchFamily="18" charset="0"/>
              <a:ea typeface="宋体" panose="02010600030101010101" pitchFamily="2" charset="-122"/>
              <a:cs typeface="Times New Roman" pitchFamily="18" charset="0"/>
            </a:endParaRPr>
          </a:p>
        </p:txBody>
      </p:sp>
      <p:sp>
        <p:nvSpPr>
          <p:cNvPr id="8" name="标题 1"/>
          <p:cNvSpPr txBox="1">
            <a:spLocks/>
          </p:cNvSpPr>
          <p:nvPr/>
        </p:nvSpPr>
        <p:spPr>
          <a:xfrm>
            <a:off x="827584" y="332656"/>
            <a:ext cx="5328592" cy="72008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3600" dirty="0">
                <a:latin typeface="黑体" pitchFamily="49" charset="-122"/>
                <a:ea typeface="黑体" pitchFamily="49" charset="-122"/>
                <a:cs typeface="Times New Roman" pitchFamily="18" charset="0"/>
              </a:rPr>
              <a:t>非线性支持向量机</a:t>
            </a:r>
          </a:p>
        </p:txBody>
      </p:sp>
      <p:pic>
        <p:nvPicPr>
          <p:cNvPr id="583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3275" y="2276872"/>
            <a:ext cx="4519595" cy="425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下箭头 1"/>
          <p:cNvSpPr/>
          <p:nvPr/>
        </p:nvSpPr>
        <p:spPr>
          <a:xfrm>
            <a:off x="3779912" y="2852936"/>
            <a:ext cx="484632" cy="978408"/>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00"/>
              </a:solidFill>
            </a:endParaRPr>
          </a:p>
        </p:txBody>
      </p:sp>
      <p:pic>
        <p:nvPicPr>
          <p:cNvPr id="583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3857" y="4005064"/>
            <a:ext cx="4924407" cy="2232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47196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827584" y="980728"/>
            <a:ext cx="7560840"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827584" y="1268760"/>
            <a:ext cx="7704856" cy="400110"/>
          </a:xfrm>
          <a:prstGeom prst="rect">
            <a:avLst/>
          </a:prstGeom>
        </p:spPr>
        <p:txBody>
          <a:bodyPr wrap="square">
            <a:spAutoFit/>
          </a:bodyPr>
          <a:lstStyle/>
          <a:p>
            <a:pPr indent="720000"/>
            <a:endParaRPr lang="zh-CN" altLang="en-US" sz="2000" dirty="0">
              <a:latin typeface="微软雅黑" pitchFamily="34" charset="-122"/>
              <a:ea typeface="微软雅黑" pitchFamily="34" charset="-122"/>
            </a:endParaRPr>
          </a:p>
        </p:txBody>
      </p:sp>
      <p:sp>
        <p:nvSpPr>
          <p:cNvPr id="10" name="矩形 9"/>
          <p:cNvSpPr/>
          <p:nvPr/>
        </p:nvSpPr>
        <p:spPr>
          <a:xfrm>
            <a:off x="395536" y="1076144"/>
            <a:ext cx="7941156" cy="437877"/>
          </a:xfrm>
          <a:prstGeom prst="rect">
            <a:avLst/>
          </a:prstGeom>
        </p:spPr>
        <p:txBody>
          <a:bodyPr wrap="square">
            <a:spAutoFit/>
          </a:bodyPr>
          <a:lstStyle/>
          <a:p>
            <a:pPr indent="720000">
              <a:lnSpc>
                <a:spcPct val="125000"/>
              </a:lnSpc>
            </a:pPr>
            <a:r>
              <a:rPr lang="zh-CN" altLang="en-US" sz="2000" dirty="0">
                <a:latin typeface="Times New Roman" pitchFamily="18" charset="0"/>
                <a:ea typeface="宋体" panose="02010600030101010101" pitchFamily="2" charset="-122"/>
                <a:cs typeface="Times New Roman" pitchFamily="18" charset="0"/>
              </a:rPr>
              <a:t>低维线性不可分，映射到高维线性可分举例：</a:t>
            </a:r>
            <a:endParaRPr lang="en-US" altLang="zh-CN" sz="2000" dirty="0">
              <a:latin typeface="Times New Roman" pitchFamily="18" charset="0"/>
              <a:ea typeface="宋体" panose="02010600030101010101" pitchFamily="2" charset="-122"/>
              <a:cs typeface="Times New Roman" pitchFamily="18" charset="0"/>
            </a:endParaRPr>
          </a:p>
        </p:txBody>
      </p:sp>
      <p:sp>
        <p:nvSpPr>
          <p:cNvPr id="8" name="标题 1"/>
          <p:cNvSpPr txBox="1">
            <a:spLocks/>
          </p:cNvSpPr>
          <p:nvPr/>
        </p:nvSpPr>
        <p:spPr>
          <a:xfrm>
            <a:off x="827584" y="332656"/>
            <a:ext cx="5328592" cy="72008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3600" dirty="0">
                <a:latin typeface="黑体" pitchFamily="49" charset="-122"/>
                <a:ea typeface="黑体" pitchFamily="49" charset="-122"/>
                <a:cs typeface="Times New Roman" pitchFamily="18" charset="0"/>
              </a:rPr>
              <a:t>非线性支持向量机</a:t>
            </a:r>
          </a:p>
        </p:txBody>
      </p:sp>
      <p:pic>
        <p:nvPicPr>
          <p:cNvPr id="573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2204864"/>
            <a:ext cx="3467100" cy="320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3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75813" y="2204864"/>
            <a:ext cx="3619500" cy="317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34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58047" y="3379465"/>
            <a:ext cx="962025"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121357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827584" y="980728"/>
            <a:ext cx="7560840"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95536" y="1076144"/>
            <a:ext cx="7941156" cy="1210396"/>
          </a:xfrm>
          <a:prstGeom prst="rect">
            <a:avLst/>
          </a:prstGeom>
        </p:spPr>
        <p:txBody>
          <a:bodyPr wrap="square">
            <a:spAutoFit/>
          </a:bodyPr>
          <a:lstStyle/>
          <a:p>
            <a:pPr indent="720000">
              <a:lnSpc>
                <a:spcPct val="125000"/>
              </a:lnSpc>
            </a:pPr>
            <a:r>
              <a:rPr lang="en-US" altLang="zh-CN" sz="2000" dirty="0">
                <a:latin typeface="Times New Roman" pitchFamily="18" charset="0"/>
                <a:ea typeface="宋体" panose="02010600030101010101" pitchFamily="2" charset="-122"/>
                <a:cs typeface="Times New Roman" pitchFamily="18" charset="0"/>
              </a:rPr>
              <a:t>1.</a:t>
            </a:r>
            <a:r>
              <a:rPr lang="zh-CN" altLang="en-US" sz="2000" dirty="0">
                <a:latin typeface="Times New Roman" pitchFamily="18" charset="0"/>
                <a:ea typeface="宋体" panose="02010600030101010101" pitchFamily="2" charset="-122"/>
                <a:cs typeface="Times New Roman" pitchFamily="18" charset="0"/>
              </a:rPr>
              <a:t>分别编写代码以及使用</a:t>
            </a:r>
            <a:r>
              <a:rPr lang="en-US" altLang="zh-CN" sz="2000" dirty="0" err="1">
                <a:latin typeface="Times New Roman" pitchFamily="18" charset="0"/>
                <a:ea typeface="宋体" panose="02010600030101010101" pitchFamily="2" charset="-122"/>
                <a:cs typeface="Times New Roman" pitchFamily="18" charset="0"/>
              </a:rPr>
              <a:t>sklearn</a:t>
            </a:r>
            <a:r>
              <a:rPr lang="zh-CN" altLang="en-US" sz="2000" dirty="0">
                <a:latin typeface="Times New Roman" pitchFamily="18" charset="0"/>
                <a:ea typeface="宋体" panose="02010600030101010101" pitchFamily="2" charset="-122"/>
                <a:cs typeface="Times New Roman" pitchFamily="18" charset="0"/>
              </a:rPr>
              <a:t>调库实现三种核函数</a:t>
            </a:r>
            <a:endParaRPr lang="en-US" altLang="zh-CN" sz="2000" dirty="0">
              <a:latin typeface="Times New Roman" pitchFamily="18" charset="0"/>
              <a:ea typeface="宋体" panose="02010600030101010101" pitchFamily="2" charset="-122"/>
              <a:cs typeface="Times New Roman" pitchFamily="18" charset="0"/>
            </a:endParaRPr>
          </a:p>
          <a:p>
            <a:pPr indent="720000">
              <a:lnSpc>
                <a:spcPct val="125000"/>
              </a:lnSpc>
            </a:pPr>
            <a:r>
              <a:rPr lang="en-US" altLang="zh-CN" sz="2000" dirty="0">
                <a:latin typeface="Times New Roman" pitchFamily="18" charset="0"/>
                <a:ea typeface="宋体" panose="02010600030101010101" pitchFamily="2" charset="-122"/>
                <a:cs typeface="Times New Roman" pitchFamily="18" charset="0"/>
              </a:rPr>
              <a:t>2.</a:t>
            </a:r>
            <a:r>
              <a:rPr lang="zh-CN" altLang="en-US" sz="2000" dirty="0">
                <a:latin typeface="Times New Roman" pitchFamily="18" charset="0"/>
                <a:ea typeface="宋体" panose="02010600030101010101" pitchFamily="2" charset="-122"/>
                <a:cs typeface="Times New Roman" pitchFamily="18" charset="0"/>
              </a:rPr>
              <a:t>使用</a:t>
            </a:r>
            <a:r>
              <a:rPr lang="en-US" altLang="zh-CN" sz="2000" dirty="0">
                <a:latin typeface="Times New Roman" pitchFamily="18" charset="0"/>
                <a:ea typeface="宋体" panose="02010600030101010101" pitchFamily="2" charset="-122"/>
                <a:cs typeface="Times New Roman" pitchFamily="18" charset="0"/>
              </a:rPr>
              <a:t>SVM</a:t>
            </a:r>
            <a:r>
              <a:rPr lang="zh-CN" altLang="en-US" sz="2000" dirty="0">
                <a:latin typeface="Times New Roman" pitchFamily="18" charset="0"/>
                <a:ea typeface="宋体" panose="02010600030101010101" pitchFamily="2" charset="-122"/>
                <a:cs typeface="Times New Roman" pitchFamily="18" charset="0"/>
              </a:rPr>
              <a:t>完成乳腺癌预测，要求分别使用三种核函数实现并绘制学习曲线</a:t>
            </a:r>
            <a:endParaRPr lang="en-US" altLang="zh-CN" sz="2000" dirty="0">
              <a:latin typeface="Times New Roman" pitchFamily="18" charset="0"/>
              <a:ea typeface="宋体" panose="02010600030101010101" pitchFamily="2" charset="-122"/>
              <a:cs typeface="Times New Roman" pitchFamily="18" charset="0"/>
            </a:endParaRPr>
          </a:p>
        </p:txBody>
      </p:sp>
      <p:sp>
        <p:nvSpPr>
          <p:cNvPr id="8" name="标题 1"/>
          <p:cNvSpPr txBox="1">
            <a:spLocks/>
          </p:cNvSpPr>
          <p:nvPr/>
        </p:nvSpPr>
        <p:spPr>
          <a:xfrm>
            <a:off x="827584" y="332656"/>
            <a:ext cx="5328592" cy="72008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3600" dirty="0">
                <a:latin typeface="黑体" pitchFamily="49" charset="-122"/>
                <a:ea typeface="黑体" pitchFamily="49" charset="-122"/>
                <a:cs typeface="Times New Roman" pitchFamily="18" charset="0"/>
              </a:rPr>
              <a:t>实验要求</a:t>
            </a:r>
          </a:p>
        </p:txBody>
      </p:sp>
    </p:spTree>
    <p:extLst>
      <p:ext uri="{BB962C8B-B14F-4D97-AF65-F5344CB8AC3E}">
        <p14:creationId xmlns:p14="http://schemas.microsoft.com/office/powerpoint/2010/main" val="156958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827584" y="980728"/>
            <a:ext cx="7560840"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3" name="标题 1"/>
          <p:cNvSpPr txBox="1">
            <a:spLocks/>
          </p:cNvSpPr>
          <p:nvPr/>
        </p:nvSpPr>
        <p:spPr>
          <a:xfrm>
            <a:off x="827584" y="332656"/>
            <a:ext cx="5328592" cy="72008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3200" dirty="0">
                <a:latin typeface="Times New Roman" pitchFamily="18" charset="0"/>
                <a:ea typeface="黑体" pitchFamily="49" charset="-122"/>
                <a:cs typeface="Times New Roman" pitchFamily="18" charset="0"/>
              </a:rPr>
              <a:t>内容</a:t>
            </a:r>
          </a:p>
        </p:txBody>
      </p:sp>
      <p:sp>
        <p:nvSpPr>
          <p:cNvPr id="9" name="标题 1"/>
          <p:cNvSpPr txBox="1">
            <a:spLocks/>
          </p:cNvSpPr>
          <p:nvPr/>
        </p:nvSpPr>
        <p:spPr>
          <a:xfrm>
            <a:off x="971600" y="1916832"/>
            <a:ext cx="7560840" cy="3456383"/>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457200" indent="-457200" algn="l">
              <a:lnSpc>
                <a:spcPct val="125000"/>
              </a:lnSpc>
              <a:buClr>
                <a:schemeClr val="tx2">
                  <a:lumMod val="60000"/>
                  <a:lumOff val="40000"/>
                </a:schemeClr>
              </a:buClr>
              <a:buFont typeface="Wingdings" pitchFamily="2" charset="2"/>
              <a:buChar char="ü"/>
            </a:pPr>
            <a:r>
              <a:rPr lang="zh-CN" altLang="en-US" sz="3200" dirty="0">
                <a:latin typeface="宋体" panose="02010600030101010101" pitchFamily="2" charset="-122"/>
                <a:ea typeface="宋体" panose="02010600030101010101" pitchFamily="2" charset="-122"/>
              </a:rPr>
              <a:t>支持向量机的发展历程</a:t>
            </a:r>
            <a:endParaRPr lang="en-US" altLang="zh-CN" sz="3200" dirty="0">
              <a:latin typeface="宋体" panose="02010600030101010101" pitchFamily="2" charset="-122"/>
              <a:ea typeface="宋体" panose="02010600030101010101" pitchFamily="2" charset="-122"/>
            </a:endParaRPr>
          </a:p>
          <a:p>
            <a:pPr algn="l">
              <a:lnSpc>
                <a:spcPct val="125000"/>
              </a:lnSpc>
              <a:buClr>
                <a:schemeClr val="tx2">
                  <a:lumMod val="60000"/>
                  <a:lumOff val="40000"/>
                </a:schemeClr>
              </a:buClr>
            </a:pPr>
            <a:endParaRPr lang="en-US" altLang="zh-CN" sz="3200" dirty="0">
              <a:latin typeface="宋体" panose="02010600030101010101" pitchFamily="2" charset="-122"/>
              <a:ea typeface="宋体" panose="02010600030101010101" pitchFamily="2" charset="-122"/>
            </a:endParaRPr>
          </a:p>
          <a:p>
            <a:pPr marL="457200" indent="-457200" algn="l">
              <a:lnSpc>
                <a:spcPct val="125000"/>
              </a:lnSpc>
              <a:buClr>
                <a:schemeClr val="tx2">
                  <a:lumMod val="60000"/>
                  <a:lumOff val="40000"/>
                </a:schemeClr>
              </a:buClr>
              <a:buFont typeface="Wingdings" pitchFamily="2" charset="2"/>
              <a:buChar char="ü"/>
            </a:pPr>
            <a:r>
              <a:rPr lang="zh-CN" altLang="en-US" sz="3200" dirty="0">
                <a:latin typeface="宋体" panose="02010600030101010101" pitchFamily="2" charset="-122"/>
                <a:ea typeface="宋体" panose="02010600030101010101" pitchFamily="2" charset="-122"/>
              </a:rPr>
              <a:t>核心概念</a:t>
            </a:r>
            <a:endParaRPr lang="en-US" altLang="zh-CN" sz="3200" dirty="0">
              <a:latin typeface="宋体" panose="02010600030101010101" pitchFamily="2" charset="-122"/>
              <a:ea typeface="宋体" panose="02010600030101010101" pitchFamily="2" charset="-122"/>
            </a:endParaRPr>
          </a:p>
          <a:p>
            <a:pPr marL="457200" indent="-457200" algn="l">
              <a:lnSpc>
                <a:spcPct val="125000"/>
              </a:lnSpc>
              <a:buClr>
                <a:schemeClr val="tx2">
                  <a:lumMod val="60000"/>
                  <a:lumOff val="40000"/>
                </a:schemeClr>
              </a:buClr>
              <a:buFont typeface="Wingdings" pitchFamily="2" charset="2"/>
              <a:buChar char="ü"/>
            </a:pPr>
            <a:endParaRPr lang="en-US" altLang="zh-CN" sz="3200" dirty="0">
              <a:latin typeface="宋体" panose="02010600030101010101" pitchFamily="2" charset="-122"/>
              <a:ea typeface="宋体" panose="02010600030101010101" pitchFamily="2" charset="-122"/>
            </a:endParaRPr>
          </a:p>
          <a:p>
            <a:pPr marL="457200" indent="-457200" algn="l">
              <a:lnSpc>
                <a:spcPct val="125000"/>
              </a:lnSpc>
              <a:buClr>
                <a:schemeClr val="tx2">
                  <a:lumMod val="60000"/>
                  <a:lumOff val="40000"/>
                </a:schemeClr>
              </a:buClr>
              <a:buFont typeface="Wingdings" pitchFamily="2" charset="2"/>
              <a:buChar char="ü"/>
            </a:pPr>
            <a:r>
              <a:rPr lang="zh-CN" altLang="en-US" sz="3200" dirty="0">
                <a:latin typeface="宋体" panose="02010600030101010101" pitchFamily="2" charset="-122"/>
                <a:ea typeface="宋体" panose="02010600030101010101" pitchFamily="2" charset="-122"/>
              </a:rPr>
              <a:t>支持向量机简介</a:t>
            </a:r>
            <a:endParaRPr lang="en-US" altLang="zh-CN" sz="3200" dirty="0">
              <a:latin typeface="宋体" panose="02010600030101010101" pitchFamily="2" charset="-122"/>
              <a:ea typeface="宋体" panose="02010600030101010101" pitchFamily="2" charset="-122"/>
            </a:endParaRPr>
          </a:p>
          <a:p>
            <a:pPr algn="l">
              <a:lnSpc>
                <a:spcPct val="125000"/>
              </a:lnSpc>
              <a:buClr>
                <a:schemeClr val="tx2">
                  <a:lumMod val="60000"/>
                  <a:lumOff val="40000"/>
                </a:schemeClr>
              </a:buClr>
            </a:pPr>
            <a:endParaRPr lang="en-US" altLang="zh-CN" sz="3200" dirty="0">
              <a:latin typeface="华文新魏" pitchFamily="2" charset="-122"/>
              <a:ea typeface="华文新魏" pitchFamily="2" charset="-122"/>
            </a:endParaRPr>
          </a:p>
          <a:p>
            <a:pPr marL="457200" indent="-457200" algn="l">
              <a:lnSpc>
                <a:spcPct val="125000"/>
              </a:lnSpc>
              <a:buClr>
                <a:schemeClr val="tx2">
                  <a:lumMod val="60000"/>
                  <a:lumOff val="40000"/>
                </a:schemeClr>
              </a:buClr>
              <a:buFont typeface="Wingdings" pitchFamily="2" charset="2"/>
              <a:buChar char="ü"/>
            </a:pPr>
            <a:endParaRPr lang="en-US" altLang="zh-CN" sz="3200" dirty="0">
              <a:latin typeface="华文新魏" pitchFamily="2" charset="-122"/>
              <a:ea typeface="华文新魏" pitchFamily="2" charset="-122"/>
            </a:endParaRPr>
          </a:p>
          <a:p>
            <a:pPr algn="l">
              <a:lnSpc>
                <a:spcPct val="125000"/>
              </a:lnSpc>
              <a:buClr>
                <a:schemeClr val="tx2">
                  <a:lumMod val="60000"/>
                  <a:lumOff val="40000"/>
                </a:schemeClr>
              </a:buClr>
            </a:pPr>
            <a:endParaRPr lang="en-US" altLang="zh-CN" sz="3200" dirty="0">
              <a:latin typeface="华文新魏" pitchFamily="2" charset="-122"/>
              <a:ea typeface="华文新魏" pitchFamily="2" charset="-122"/>
            </a:endParaRPr>
          </a:p>
          <a:p>
            <a:pPr algn="l">
              <a:lnSpc>
                <a:spcPct val="125000"/>
              </a:lnSpc>
              <a:buClr>
                <a:schemeClr val="tx2">
                  <a:lumMod val="60000"/>
                  <a:lumOff val="40000"/>
                </a:schemeClr>
              </a:buClr>
            </a:pPr>
            <a:endParaRPr lang="en-US" altLang="zh-CN" sz="3200" dirty="0">
              <a:latin typeface="华文新魏" pitchFamily="2" charset="-122"/>
              <a:ea typeface="华文新魏" pitchFamily="2" charset="-122"/>
            </a:endParaRPr>
          </a:p>
          <a:p>
            <a:pPr algn="l">
              <a:lnSpc>
                <a:spcPct val="125000"/>
              </a:lnSpc>
              <a:buClr>
                <a:schemeClr val="tx2">
                  <a:lumMod val="60000"/>
                  <a:lumOff val="40000"/>
                </a:schemeClr>
              </a:buClr>
            </a:pPr>
            <a:endParaRPr lang="en-US" altLang="zh-CN" sz="3200" dirty="0">
              <a:latin typeface="+mn-ea"/>
              <a:ea typeface="+mn-ea"/>
            </a:endParaRPr>
          </a:p>
          <a:p>
            <a:pPr algn="l">
              <a:lnSpc>
                <a:spcPct val="125000"/>
              </a:lnSpc>
              <a:buClr>
                <a:schemeClr val="tx2">
                  <a:lumMod val="60000"/>
                  <a:lumOff val="40000"/>
                </a:schemeClr>
              </a:buClr>
            </a:pPr>
            <a:endParaRPr lang="en-US" altLang="zh-CN" sz="3200" dirty="0">
              <a:latin typeface="+mn-ea"/>
              <a:ea typeface="+mn-ea"/>
            </a:endParaRPr>
          </a:p>
          <a:p>
            <a:pPr algn="l">
              <a:lnSpc>
                <a:spcPct val="125000"/>
              </a:lnSpc>
              <a:buClr>
                <a:schemeClr val="tx2">
                  <a:lumMod val="60000"/>
                  <a:lumOff val="40000"/>
                </a:schemeClr>
              </a:buClr>
            </a:pPr>
            <a:endParaRPr lang="en-US" altLang="zh-CN" sz="3000" dirty="0">
              <a:latin typeface="+mn-ea"/>
              <a:ea typeface="+mn-ea"/>
            </a:endParaRPr>
          </a:p>
          <a:p>
            <a:pPr algn="l">
              <a:lnSpc>
                <a:spcPct val="125000"/>
              </a:lnSpc>
              <a:buClr>
                <a:schemeClr val="tx2">
                  <a:lumMod val="60000"/>
                  <a:lumOff val="40000"/>
                </a:schemeClr>
              </a:buClr>
            </a:pPr>
            <a:endParaRPr lang="en-US" altLang="zh-CN" sz="3000" dirty="0">
              <a:latin typeface="+mn-ea"/>
              <a:ea typeface="+mn-ea"/>
            </a:endParaRPr>
          </a:p>
          <a:p>
            <a:pPr algn="l">
              <a:lnSpc>
                <a:spcPct val="125000"/>
              </a:lnSpc>
              <a:buClr>
                <a:schemeClr val="tx2">
                  <a:lumMod val="60000"/>
                  <a:lumOff val="40000"/>
                </a:schemeClr>
              </a:buClr>
            </a:pPr>
            <a:endParaRPr lang="en-US" altLang="zh-CN" sz="3000" dirty="0">
              <a:latin typeface="+mn-ea"/>
              <a:ea typeface="+mn-ea"/>
            </a:endParaRPr>
          </a:p>
          <a:p>
            <a:pPr algn="l">
              <a:lnSpc>
                <a:spcPct val="125000"/>
              </a:lnSpc>
              <a:buClr>
                <a:schemeClr val="tx2">
                  <a:lumMod val="60000"/>
                  <a:lumOff val="40000"/>
                </a:schemeClr>
              </a:buClr>
            </a:pPr>
            <a:endParaRPr lang="en-US" altLang="zh-CN" sz="3000" dirty="0">
              <a:latin typeface="+mn-ea"/>
              <a:ea typeface="+mn-ea"/>
            </a:endParaRPr>
          </a:p>
          <a:p>
            <a:pPr algn="l">
              <a:lnSpc>
                <a:spcPct val="125000"/>
              </a:lnSpc>
              <a:buClr>
                <a:schemeClr val="tx2">
                  <a:lumMod val="60000"/>
                  <a:lumOff val="40000"/>
                </a:schemeClr>
              </a:buClr>
            </a:pPr>
            <a:endParaRPr lang="en-US" altLang="zh-CN" sz="3000" dirty="0">
              <a:latin typeface="+mn-ea"/>
              <a:ea typeface="+mn-ea"/>
            </a:endParaRPr>
          </a:p>
          <a:p>
            <a:pPr algn="l">
              <a:lnSpc>
                <a:spcPct val="125000"/>
              </a:lnSpc>
              <a:buClr>
                <a:schemeClr val="tx2">
                  <a:lumMod val="60000"/>
                  <a:lumOff val="40000"/>
                </a:schemeClr>
              </a:buClr>
            </a:pPr>
            <a:endParaRPr lang="en-US" altLang="zh-CN" sz="3000" dirty="0">
              <a:latin typeface="+mn-ea"/>
              <a:ea typeface="+mn-ea"/>
            </a:endParaRPr>
          </a:p>
          <a:p>
            <a:pPr algn="l">
              <a:lnSpc>
                <a:spcPct val="125000"/>
              </a:lnSpc>
              <a:buClr>
                <a:schemeClr val="tx2">
                  <a:lumMod val="60000"/>
                  <a:lumOff val="40000"/>
                </a:schemeClr>
              </a:buClr>
            </a:pPr>
            <a:endParaRPr lang="en-US" altLang="zh-CN" sz="4000" dirty="0">
              <a:latin typeface="+mn-ea"/>
              <a:ea typeface="+mn-ea"/>
            </a:endParaRPr>
          </a:p>
          <a:p>
            <a:pPr indent="720000" algn="l">
              <a:lnSpc>
                <a:spcPct val="145000"/>
              </a:lnSpc>
              <a:buClr>
                <a:schemeClr val="tx2">
                  <a:lumMod val="60000"/>
                  <a:lumOff val="40000"/>
                </a:schemeClr>
              </a:buClr>
            </a:pPr>
            <a:endParaRPr lang="en-US" altLang="zh-CN" sz="4500" dirty="0">
              <a:latin typeface="+mn-ea"/>
              <a:ea typeface="+mn-ea"/>
            </a:endParaRPr>
          </a:p>
          <a:p>
            <a:pPr indent="720000" algn="l">
              <a:lnSpc>
                <a:spcPct val="145000"/>
              </a:lnSpc>
              <a:buClr>
                <a:schemeClr val="tx2">
                  <a:lumMod val="60000"/>
                  <a:lumOff val="40000"/>
                </a:schemeClr>
              </a:buClr>
            </a:pPr>
            <a:endParaRPr lang="en-US" altLang="zh-CN" sz="4500" dirty="0">
              <a:latin typeface="+mn-ea"/>
              <a:ea typeface="+mn-ea"/>
            </a:endParaRPr>
          </a:p>
          <a:p>
            <a:pPr indent="720000" algn="l">
              <a:lnSpc>
                <a:spcPct val="145000"/>
              </a:lnSpc>
              <a:buClr>
                <a:schemeClr val="tx2">
                  <a:lumMod val="60000"/>
                  <a:lumOff val="40000"/>
                </a:schemeClr>
              </a:buClr>
            </a:pPr>
            <a:endParaRPr lang="en-US" altLang="zh-CN" sz="4500" dirty="0">
              <a:latin typeface="+mn-ea"/>
              <a:ea typeface="+mn-ea"/>
            </a:endParaRPr>
          </a:p>
        </p:txBody>
      </p:sp>
    </p:spTree>
    <p:extLst>
      <p:ext uri="{BB962C8B-B14F-4D97-AF65-F5344CB8AC3E}">
        <p14:creationId xmlns:p14="http://schemas.microsoft.com/office/powerpoint/2010/main" val="436138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827584" y="980728"/>
            <a:ext cx="7560840"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3" name="标题 1"/>
          <p:cNvSpPr txBox="1">
            <a:spLocks/>
          </p:cNvSpPr>
          <p:nvPr/>
        </p:nvSpPr>
        <p:spPr>
          <a:xfrm>
            <a:off x="827584" y="332656"/>
            <a:ext cx="5616624" cy="72008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3600" dirty="0">
                <a:latin typeface="黑体" pitchFamily="49" charset="-122"/>
                <a:ea typeface="黑体" pitchFamily="49" charset="-122"/>
                <a:cs typeface="Times New Roman" pitchFamily="18" charset="0"/>
              </a:rPr>
              <a:t>支持向量机的发展历程</a:t>
            </a:r>
            <a:endParaRPr lang="zh-CN" altLang="en-US" sz="3200" dirty="0">
              <a:latin typeface="黑体" pitchFamily="49" charset="-122"/>
              <a:ea typeface="黑体" pitchFamily="49" charset="-122"/>
              <a:cs typeface="Times New Roman" pitchFamily="18" charset="0"/>
            </a:endParaRPr>
          </a:p>
        </p:txBody>
      </p:sp>
      <p:sp>
        <p:nvSpPr>
          <p:cNvPr id="4" name="矩形 3"/>
          <p:cNvSpPr/>
          <p:nvPr/>
        </p:nvSpPr>
        <p:spPr>
          <a:xfrm>
            <a:off x="827584" y="1268760"/>
            <a:ext cx="7704856" cy="400110"/>
          </a:xfrm>
          <a:prstGeom prst="rect">
            <a:avLst/>
          </a:prstGeom>
        </p:spPr>
        <p:txBody>
          <a:bodyPr wrap="square">
            <a:spAutoFit/>
          </a:bodyPr>
          <a:lstStyle/>
          <a:p>
            <a:pPr indent="720000"/>
            <a:endParaRPr lang="zh-CN" altLang="en-US" sz="2000" dirty="0">
              <a:latin typeface="微软雅黑" pitchFamily="34" charset="-122"/>
              <a:ea typeface="微软雅黑" pitchFamily="34" charset="-122"/>
            </a:endParaRPr>
          </a:p>
        </p:txBody>
      </p:sp>
      <p:sp>
        <p:nvSpPr>
          <p:cNvPr id="9" name="矩形 8"/>
          <p:cNvSpPr/>
          <p:nvPr/>
        </p:nvSpPr>
        <p:spPr>
          <a:xfrm>
            <a:off x="591283" y="1182231"/>
            <a:ext cx="7797141" cy="1603901"/>
          </a:xfrm>
          <a:prstGeom prst="rect">
            <a:avLst/>
          </a:prstGeom>
        </p:spPr>
        <p:txBody>
          <a:bodyPr wrap="square">
            <a:spAutoFit/>
          </a:bodyPr>
          <a:lstStyle/>
          <a:p>
            <a:pPr indent="720000">
              <a:lnSpc>
                <a:spcPct val="125000"/>
              </a:lnSpc>
            </a:pPr>
            <a:r>
              <a:rPr lang="zh-CN" altLang="en-US" sz="2000" dirty="0">
                <a:latin typeface="Times New Roman" pitchFamily="18" charset="0"/>
                <a:ea typeface="宋体" panose="02010600030101010101" pitchFamily="2" charset="-122"/>
                <a:cs typeface="Times New Roman" pitchFamily="18" charset="0"/>
              </a:rPr>
              <a:t> </a:t>
            </a:r>
            <a:r>
              <a:rPr lang="en-US" altLang="zh-CN" sz="2000" dirty="0">
                <a:latin typeface="Times New Roman" pitchFamily="18" charset="0"/>
                <a:ea typeface="宋体" panose="02010600030101010101" pitchFamily="2" charset="-122"/>
                <a:cs typeface="Times New Roman" pitchFamily="18" charset="0"/>
              </a:rPr>
              <a:t>1963</a:t>
            </a:r>
            <a:r>
              <a:rPr lang="zh-CN" altLang="en-US" sz="2000" dirty="0">
                <a:latin typeface="Times New Roman" pitchFamily="18" charset="0"/>
                <a:ea typeface="宋体" panose="02010600030101010101" pitchFamily="2" charset="-122"/>
                <a:cs typeface="Times New Roman" pitchFamily="18" charset="0"/>
              </a:rPr>
              <a:t>年，</a:t>
            </a:r>
            <a:r>
              <a:rPr lang="en-US" altLang="zh-CN" sz="2000" dirty="0" err="1">
                <a:latin typeface="Times New Roman" pitchFamily="18" charset="0"/>
                <a:ea typeface="宋体" panose="02010600030101010101" pitchFamily="2" charset="-122"/>
                <a:cs typeface="Times New Roman" pitchFamily="18" charset="0"/>
              </a:rPr>
              <a:t>Vapnik</a:t>
            </a:r>
            <a:r>
              <a:rPr lang="zh-CN" altLang="en-US" sz="2000" dirty="0">
                <a:latin typeface="Times New Roman" pitchFamily="18" charset="0"/>
                <a:ea typeface="宋体" panose="02010600030101010101" pitchFamily="2" charset="-122"/>
                <a:cs typeface="Times New Roman" pitchFamily="18" charset="0"/>
              </a:rPr>
              <a:t>在解决模式识别问题时提出了支持向量方法。起决定性作用的样本为支持向量</a:t>
            </a:r>
          </a:p>
          <a:p>
            <a:pPr indent="720000">
              <a:lnSpc>
                <a:spcPct val="125000"/>
              </a:lnSpc>
            </a:pPr>
            <a:r>
              <a:rPr lang="zh-CN" altLang="en-US" sz="2000" dirty="0">
                <a:latin typeface="Times New Roman" pitchFamily="18" charset="0"/>
                <a:ea typeface="宋体" panose="02010600030101010101" pitchFamily="2" charset="-122"/>
                <a:cs typeface="Times New Roman" pitchFamily="18" charset="0"/>
              </a:rPr>
              <a:t>  </a:t>
            </a:r>
            <a:r>
              <a:rPr lang="en-US" altLang="zh-CN" sz="2000" dirty="0">
                <a:latin typeface="Times New Roman" pitchFamily="18" charset="0"/>
                <a:ea typeface="宋体" panose="02010600030101010101" pitchFamily="2" charset="-122"/>
                <a:cs typeface="Times New Roman" pitchFamily="18" charset="0"/>
              </a:rPr>
              <a:t>1971</a:t>
            </a:r>
            <a:r>
              <a:rPr lang="zh-CN" altLang="en-US" sz="2000" dirty="0">
                <a:latin typeface="Times New Roman" pitchFamily="18" charset="0"/>
                <a:ea typeface="宋体" panose="02010600030101010101" pitchFamily="2" charset="-122"/>
                <a:cs typeface="Times New Roman" pitchFamily="18" charset="0"/>
              </a:rPr>
              <a:t>年，</a:t>
            </a:r>
            <a:r>
              <a:rPr lang="en-US" altLang="zh-CN" sz="2000" dirty="0" err="1">
                <a:latin typeface="Times New Roman" pitchFamily="18" charset="0"/>
                <a:ea typeface="宋体" panose="02010600030101010101" pitchFamily="2" charset="-122"/>
                <a:cs typeface="Times New Roman" pitchFamily="18" charset="0"/>
              </a:rPr>
              <a:t>Kimeldorf</a:t>
            </a:r>
            <a:r>
              <a:rPr lang="zh-CN" altLang="en-US" sz="2000" dirty="0">
                <a:latin typeface="Times New Roman" pitchFamily="18" charset="0"/>
                <a:ea typeface="宋体" panose="02010600030101010101" pitchFamily="2" charset="-122"/>
                <a:cs typeface="Times New Roman" pitchFamily="18" charset="0"/>
              </a:rPr>
              <a:t>构造基于支持向量构建核空间的方法</a:t>
            </a:r>
          </a:p>
          <a:p>
            <a:pPr indent="720000">
              <a:lnSpc>
                <a:spcPct val="125000"/>
              </a:lnSpc>
            </a:pPr>
            <a:r>
              <a:rPr lang="zh-CN" altLang="en-US" sz="2000" dirty="0">
                <a:latin typeface="Times New Roman" pitchFamily="18" charset="0"/>
                <a:ea typeface="宋体" panose="02010600030101010101" pitchFamily="2" charset="-122"/>
                <a:cs typeface="Times New Roman" pitchFamily="18" charset="0"/>
              </a:rPr>
              <a:t>  </a:t>
            </a:r>
            <a:r>
              <a:rPr lang="en-US" altLang="zh-CN" sz="2000" dirty="0">
                <a:latin typeface="Times New Roman" pitchFamily="18" charset="0"/>
                <a:ea typeface="宋体" panose="02010600030101010101" pitchFamily="2" charset="-122"/>
                <a:cs typeface="Times New Roman" pitchFamily="18" charset="0"/>
              </a:rPr>
              <a:t>1995</a:t>
            </a:r>
            <a:r>
              <a:rPr lang="zh-CN" altLang="en-US" sz="2000" dirty="0">
                <a:latin typeface="Times New Roman" pitchFamily="18" charset="0"/>
                <a:ea typeface="宋体" panose="02010600030101010101" pitchFamily="2" charset="-122"/>
                <a:cs typeface="Times New Roman" pitchFamily="18" charset="0"/>
              </a:rPr>
              <a:t>年，</a:t>
            </a:r>
            <a:r>
              <a:rPr lang="en-US" altLang="zh-CN" sz="2000" dirty="0" err="1">
                <a:latin typeface="Times New Roman" pitchFamily="18" charset="0"/>
                <a:ea typeface="宋体" panose="02010600030101010101" pitchFamily="2" charset="-122"/>
                <a:cs typeface="Times New Roman" pitchFamily="18" charset="0"/>
              </a:rPr>
              <a:t>Vapnik</a:t>
            </a:r>
            <a:r>
              <a:rPr lang="zh-CN" altLang="en-US" sz="2000" dirty="0">
                <a:latin typeface="Times New Roman" pitchFamily="18" charset="0"/>
                <a:ea typeface="宋体" panose="02010600030101010101" pitchFamily="2" charset="-122"/>
                <a:cs typeface="Times New Roman" pitchFamily="18" charset="0"/>
              </a:rPr>
              <a:t>等人正式提出统计学习理论。</a:t>
            </a:r>
          </a:p>
        </p:txBody>
      </p:sp>
    </p:spTree>
    <p:extLst>
      <p:ext uri="{BB962C8B-B14F-4D97-AF65-F5344CB8AC3E}">
        <p14:creationId xmlns:p14="http://schemas.microsoft.com/office/powerpoint/2010/main" val="1290004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827584" y="980728"/>
            <a:ext cx="7560840"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3" name="标题 1"/>
          <p:cNvSpPr txBox="1">
            <a:spLocks/>
          </p:cNvSpPr>
          <p:nvPr/>
        </p:nvSpPr>
        <p:spPr>
          <a:xfrm>
            <a:off x="827584" y="332656"/>
            <a:ext cx="5616624" cy="72008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3600" dirty="0">
                <a:latin typeface="黑体" pitchFamily="49" charset="-122"/>
                <a:ea typeface="黑体" pitchFamily="49" charset="-122"/>
                <a:cs typeface="Times New Roman" pitchFamily="18" charset="0"/>
              </a:rPr>
              <a:t>支持向量机的发展历程</a:t>
            </a:r>
            <a:endParaRPr lang="zh-CN" altLang="en-US" sz="3200" dirty="0">
              <a:latin typeface="黑体" pitchFamily="49" charset="-122"/>
              <a:ea typeface="黑体" pitchFamily="49" charset="-122"/>
              <a:cs typeface="Times New Roman" pitchFamily="18" charset="0"/>
            </a:endParaRPr>
          </a:p>
        </p:txBody>
      </p:sp>
      <p:sp>
        <p:nvSpPr>
          <p:cNvPr id="4" name="矩形 3"/>
          <p:cNvSpPr/>
          <p:nvPr/>
        </p:nvSpPr>
        <p:spPr>
          <a:xfrm>
            <a:off x="827584" y="1268760"/>
            <a:ext cx="7704856" cy="400110"/>
          </a:xfrm>
          <a:prstGeom prst="rect">
            <a:avLst/>
          </a:prstGeom>
        </p:spPr>
        <p:txBody>
          <a:bodyPr wrap="square">
            <a:spAutoFit/>
          </a:bodyPr>
          <a:lstStyle/>
          <a:p>
            <a:pPr indent="720000"/>
            <a:endParaRPr lang="zh-CN" altLang="en-US" sz="2000" dirty="0">
              <a:latin typeface="微软雅黑" pitchFamily="34" charset="-122"/>
              <a:ea typeface="微软雅黑" pitchFamily="34" charset="-122"/>
            </a:endParaRPr>
          </a:p>
        </p:txBody>
      </p:sp>
      <p:sp>
        <p:nvSpPr>
          <p:cNvPr id="9" name="矩形 8"/>
          <p:cNvSpPr/>
          <p:nvPr/>
        </p:nvSpPr>
        <p:spPr>
          <a:xfrm>
            <a:off x="591283" y="1182231"/>
            <a:ext cx="7797141" cy="1988621"/>
          </a:xfrm>
          <a:prstGeom prst="rect">
            <a:avLst/>
          </a:prstGeom>
        </p:spPr>
        <p:txBody>
          <a:bodyPr wrap="square">
            <a:spAutoFit/>
          </a:bodyPr>
          <a:lstStyle/>
          <a:p>
            <a:pPr indent="720000">
              <a:lnSpc>
                <a:spcPct val="125000"/>
              </a:lnSpc>
            </a:pPr>
            <a:r>
              <a:rPr lang="zh-CN" altLang="en-US" sz="2000" dirty="0">
                <a:latin typeface="Times New Roman" pitchFamily="18" charset="0"/>
                <a:ea typeface="宋体" panose="02010600030101010101" pitchFamily="2" charset="-122"/>
                <a:cs typeface="Times New Roman" pitchFamily="18" charset="0"/>
              </a:rPr>
              <a:t>支持向量机</a:t>
            </a:r>
            <a:r>
              <a:rPr lang="en-US" altLang="zh-CN" sz="2000" dirty="0">
                <a:latin typeface="Times New Roman" pitchFamily="18" charset="0"/>
                <a:ea typeface="宋体" panose="02010600030101010101" pitchFamily="2" charset="-122"/>
                <a:cs typeface="Times New Roman" pitchFamily="18" charset="0"/>
              </a:rPr>
              <a:t>(Support Vector Machines</a:t>
            </a:r>
            <a:r>
              <a:rPr lang="zh-CN" altLang="en-US" sz="2000" dirty="0">
                <a:latin typeface="Times New Roman" pitchFamily="18" charset="0"/>
                <a:ea typeface="宋体" panose="02010600030101010101" pitchFamily="2" charset="-122"/>
                <a:cs typeface="Times New Roman" pitchFamily="18" charset="0"/>
              </a:rPr>
              <a:t>，</a:t>
            </a:r>
            <a:r>
              <a:rPr lang="en-US" altLang="zh-CN" sz="2000" dirty="0">
                <a:latin typeface="Times New Roman" pitchFamily="18" charset="0"/>
                <a:ea typeface="宋体" panose="02010600030101010101" pitchFamily="2" charset="-122"/>
                <a:cs typeface="Times New Roman" pitchFamily="18" charset="0"/>
              </a:rPr>
              <a:t>SVM)</a:t>
            </a:r>
            <a:r>
              <a:rPr lang="zh-CN" altLang="en-US" sz="2000" dirty="0">
                <a:latin typeface="Times New Roman" pitchFamily="18" charset="0"/>
                <a:ea typeface="宋体" panose="02010600030101010101" pitchFamily="2" charset="-122"/>
                <a:cs typeface="Times New Roman" pitchFamily="18" charset="0"/>
              </a:rPr>
              <a:t>是一种常用的机器学习算法，主要用于</a:t>
            </a:r>
            <a:r>
              <a:rPr lang="zh-CN" altLang="en-US" sz="2000" b="1" dirty="0">
                <a:latin typeface="Times New Roman" pitchFamily="18" charset="0"/>
                <a:ea typeface="宋体" panose="02010600030101010101" pitchFamily="2" charset="-122"/>
                <a:cs typeface="Times New Roman" pitchFamily="18" charset="0"/>
              </a:rPr>
              <a:t>分类</a:t>
            </a:r>
            <a:r>
              <a:rPr lang="zh-CN" altLang="en-US" sz="2000" dirty="0">
                <a:latin typeface="Times New Roman" pitchFamily="18" charset="0"/>
                <a:ea typeface="宋体" panose="02010600030101010101" pitchFamily="2" charset="-122"/>
                <a:cs typeface="Times New Roman" pitchFamily="18" charset="0"/>
              </a:rPr>
              <a:t>和</a:t>
            </a:r>
            <a:r>
              <a:rPr lang="zh-CN" altLang="en-US" sz="2000" b="1" dirty="0">
                <a:latin typeface="Times New Roman" pitchFamily="18" charset="0"/>
                <a:ea typeface="宋体" panose="02010600030101010101" pitchFamily="2" charset="-122"/>
                <a:cs typeface="Times New Roman" pitchFamily="18" charset="0"/>
              </a:rPr>
              <a:t>回归</a:t>
            </a:r>
            <a:r>
              <a:rPr lang="zh-CN" altLang="en-US" sz="2000" dirty="0">
                <a:latin typeface="Times New Roman" pitchFamily="18" charset="0"/>
                <a:ea typeface="宋体" panose="02010600030101010101" pitchFamily="2" charset="-122"/>
                <a:cs typeface="Times New Roman" pitchFamily="18" charset="0"/>
              </a:rPr>
              <a:t>问题。它的核心思想是通过寻找数据集中的</a:t>
            </a:r>
            <a:r>
              <a:rPr lang="zh-CN" altLang="en-US" sz="2000" b="1" dirty="0">
                <a:latin typeface="Times New Roman" pitchFamily="18" charset="0"/>
                <a:ea typeface="宋体" panose="02010600030101010101" pitchFamily="2" charset="-122"/>
                <a:cs typeface="Times New Roman" pitchFamily="18" charset="0"/>
              </a:rPr>
              <a:t>支持向量</a:t>
            </a:r>
            <a:r>
              <a:rPr lang="zh-CN" altLang="en-US" sz="2000" dirty="0">
                <a:latin typeface="Times New Roman" pitchFamily="18" charset="0"/>
                <a:ea typeface="宋体" panose="02010600030101010101" pitchFamily="2" charset="-122"/>
                <a:cs typeface="Times New Roman" pitchFamily="18" charset="0"/>
              </a:rPr>
              <a:t>，从而将数据集划分为不同的类别。</a:t>
            </a:r>
            <a:r>
              <a:rPr lang="en-US" altLang="zh-CN" sz="2000" dirty="0">
                <a:latin typeface="Times New Roman" pitchFamily="18" charset="0"/>
                <a:ea typeface="宋体" panose="02010600030101010101" pitchFamily="2" charset="-122"/>
                <a:cs typeface="Times New Roman" pitchFamily="18" charset="0"/>
              </a:rPr>
              <a:t>SVM </a:t>
            </a:r>
            <a:r>
              <a:rPr lang="zh-CN" altLang="en-US" sz="2000" dirty="0">
                <a:latin typeface="Times New Roman" pitchFamily="18" charset="0"/>
                <a:ea typeface="宋体" panose="02010600030101010101" pitchFamily="2" charset="-122"/>
                <a:cs typeface="Times New Roman" pitchFamily="18" charset="0"/>
              </a:rPr>
              <a:t>的核心优势在于其</a:t>
            </a:r>
            <a:r>
              <a:rPr lang="zh-CN" altLang="en-US" sz="2000" b="1" dirty="0">
                <a:latin typeface="Times New Roman" pitchFamily="18" charset="0"/>
                <a:ea typeface="宋体" panose="02010600030101010101" pitchFamily="2" charset="-122"/>
                <a:cs typeface="Times New Roman" pitchFamily="18" charset="0"/>
              </a:rPr>
              <a:t>在高维空间中</a:t>
            </a:r>
            <a:r>
              <a:rPr lang="zh-CN" altLang="en-US" sz="2000" dirty="0">
                <a:latin typeface="Times New Roman" pitchFamily="18" charset="0"/>
                <a:ea typeface="宋体" panose="02010600030101010101" pitchFamily="2" charset="-122"/>
                <a:cs typeface="Times New Roman" pitchFamily="18" charset="0"/>
              </a:rPr>
              <a:t>的表现力，这使得它在处理</a:t>
            </a:r>
            <a:r>
              <a:rPr lang="zh-CN" altLang="en-US" sz="2000" b="1" dirty="0">
                <a:latin typeface="Times New Roman" pitchFamily="18" charset="0"/>
                <a:ea typeface="宋体" panose="02010600030101010101" pitchFamily="2" charset="-122"/>
                <a:cs typeface="Times New Roman" pitchFamily="18" charset="0"/>
              </a:rPr>
              <a:t>非线性问题</a:t>
            </a:r>
            <a:r>
              <a:rPr lang="zh-CN" altLang="en-US" sz="2000" dirty="0">
                <a:latin typeface="Times New Roman" pitchFamily="18" charset="0"/>
                <a:ea typeface="宋体" panose="02010600030101010101" pitchFamily="2" charset="-122"/>
                <a:cs typeface="Times New Roman" pitchFamily="18" charset="0"/>
              </a:rPr>
              <a:t>时具有很强的泛化能力。</a:t>
            </a:r>
          </a:p>
        </p:txBody>
      </p:sp>
    </p:spTree>
    <p:extLst>
      <p:ext uri="{BB962C8B-B14F-4D97-AF65-F5344CB8AC3E}">
        <p14:creationId xmlns:p14="http://schemas.microsoft.com/office/powerpoint/2010/main" val="2427872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827584" y="980728"/>
            <a:ext cx="7560840"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3" name="标题 1"/>
          <p:cNvSpPr txBox="1">
            <a:spLocks/>
          </p:cNvSpPr>
          <p:nvPr/>
        </p:nvSpPr>
        <p:spPr>
          <a:xfrm>
            <a:off x="827584" y="332656"/>
            <a:ext cx="5616624" cy="72008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3600" dirty="0">
                <a:latin typeface="黑体" pitchFamily="49" charset="-122"/>
                <a:ea typeface="黑体" pitchFamily="49" charset="-122"/>
                <a:cs typeface="Times New Roman" pitchFamily="18" charset="0"/>
              </a:rPr>
              <a:t>支持向量机的发展历程</a:t>
            </a:r>
            <a:endParaRPr lang="zh-CN" altLang="en-US" sz="3200" dirty="0">
              <a:latin typeface="黑体" pitchFamily="49" charset="-122"/>
              <a:ea typeface="黑体" pitchFamily="49" charset="-122"/>
              <a:cs typeface="Times New Roman" pitchFamily="18" charset="0"/>
            </a:endParaRPr>
          </a:p>
        </p:txBody>
      </p:sp>
      <p:sp>
        <p:nvSpPr>
          <p:cNvPr id="4" name="矩形 3"/>
          <p:cNvSpPr/>
          <p:nvPr/>
        </p:nvSpPr>
        <p:spPr>
          <a:xfrm>
            <a:off x="827584" y="1268760"/>
            <a:ext cx="7704856" cy="400110"/>
          </a:xfrm>
          <a:prstGeom prst="rect">
            <a:avLst/>
          </a:prstGeom>
        </p:spPr>
        <p:txBody>
          <a:bodyPr wrap="square">
            <a:spAutoFit/>
          </a:bodyPr>
          <a:lstStyle/>
          <a:p>
            <a:pPr indent="720000"/>
            <a:endParaRPr lang="zh-CN" altLang="en-US" sz="2000" dirty="0">
              <a:latin typeface="微软雅黑" pitchFamily="34" charset="-122"/>
              <a:ea typeface="微软雅黑" pitchFamily="34" charset="-122"/>
            </a:endParaRPr>
          </a:p>
        </p:txBody>
      </p:sp>
      <p:sp>
        <p:nvSpPr>
          <p:cNvPr id="9" name="矩形 8"/>
          <p:cNvSpPr/>
          <p:nvPr/>
        </p:nvSpPr>
        <p:spPr>
          <a:xfrm>
            <a:off x="591283" y="1182231"/>
            <a:ext cx="7797141" cy="5066387"/>
          </a:xfrm>
          <a:prstGeom prst="rect">
            <a:avLst/>
          </a:prstGeom>
        </p:spPr>
        <p:txBody>
          <a:bodyPr wrap="square">
            <a:spAutoFit/>
          </a:bodyPr>
          <a:lstStyle/>
          <a:p>
            <a:pPr indent="720000">
              <a:lnSpc>
                <a:spcPct val="125000"/>
              </a:lnSpc>
            </a:pPr>
            <a:r>
              <a:rPr lang="en-US" altLang="zh-CN" sz="2000" dirty="0">
                <a:latin typeface="Times New Roman" pitchFamily="18" charset="0"/>
                <a:ea typeface="宋体" panose="02010600030101010101" pitchFamily="2" charset="-122"/>
                <a:cs typeface="Times New Roman" pitchFamily="18" charset="0"/>
              </a:rPr>
              <a:t>SVM </a:t>
            </a:r>
            <a:r>
              <a:rPr lang="zh-CN" altLang="en-US" sz="2000" dirty="0">
                <a:latin typeface="Times New Roman" pitchFamily="18" charset="0"/>
                <a:ea typeface="宋体" panose="02010600030101010101" pitchFamily="2" charset="-122"/>
                <a:cs typeface="Times New Roman" pitchFamily="18" charset="0"/>
              </a:rPr>
              <a:t>的发展历程可以分为以下几个阶段：</a:t>
            </a:r>
            <a:endParaRPr lang="en-US" altLang="zh-CN" sz="2000" dirty="0">
              <a:latin typeface="Times New Roman" pitchFamily="18" charset="0"/>
              <a:ea typeface="宋体" panose="02010600030101010101" pitchFamily="2" charset="-122"/>
              <a:cs typeface="Times New Roman" pitchFamily="18" charset="0"/>
            </a:endParaRPr>
          </a:p>
          <a:p>
            <a:pPr indent="720000">
              <a:lnSpc>
                <a:spcPct val="125000"/>
              </a:lnSpc>
            </a:pPr>
            <a:r>
              <a:rPr lang="en-US" altLang="zh-CN" sz="2000" dirty="0">
                <a:latin typeface="Times New Roman" pitchFamily="18" charset="0"/>
                <a:ea typeface="宋体" panose="02010600030101010101" pitchFamily="2" charset="-122"/>
                <a:cs typeface="Times New Roman" pitchFamily="18" charset="0"/>
              </a:rPr>
              <a:t>1.</a:t>
            </a:r>
            <a:r>
              <a:rPr lang="zh-CN" altLang="en-US" sz="2000" dirty="0">
                <a:latin typeface="Times New Roman" pitchFamily="18" charset="0"/>
                <a:ea typeface="宋体" panose="02010600030101010101" pitchFamily="2" charset="-122"/>
                <a:cs typeface="Times New Roman" pitchFamily="18" charset="0"/>
              </a:rPr>
              <a:t>线性支持向量机</a:t>
            </a:r>
            <a:r>
              <a:rPr lang="en-US" altLang="zh-CN" sz="2000" dirty="0">
                <a:latin typeface="Times New Roman" pitchFamily="18" charset="0"/>
                <a:ea typeface="宋体" panose="02010600030101010101" pitchFamily="2" charset="-122"/>
                <a:cs typeface="Times New Roman" pitchFamily="18" charset="0"/>
              </a:rPr>
              <a:t>(Linear SVM) </a:t>
            </a:r>
            <a:r>
              <a:rPr lang="zh-CN" altLang="en-US" sz="2000" dirty="0">
                <a:latin typeface="Times New Roman" pitchFamily="18" charset="0"/>
                <a:ea typeface="宋体" panose="02010600030101010101" pitchFamily="2" charset="-122"/>
                <a:cs typeface="Times New Roman" pitchFamily="18" charset="0"/>
              </a:rPr>
              <a:t>在线性支持向量机中，我们假设数据集可以通过一个线性分类器</a:t>
            </a:r>
            <a:r>
              <a:rPr lang="en-US" altLang="zh-CN" sz="2000" dirty="0">
                <a:latin typeface="Times New Roman" pitchFamily="18" charset="0"/>
                <a:ea typeface="宋体" panose="02010600030101010101" pitchFamily="2" charset="-122"/>
                <a:cs typeface="Times New Roman" pitchFamily="18" charset="0"/>
              </a:rPr>
              <a:t>(</a:t>
            </a:r>
            <a:r>
              <a:rPr lang="zh-CN" altLang="en-US" sz="2000" dirty="0">
                <a:latin typeface="Times New Roman" pitchFamily="18" charset="0"/>
                <a:ea typeface="宋体" panose="02010600030101010101" pitchFamily="2" charset="-122"/>
                <a:cs typeface="Times New Roman" pitchFamily="18" charset="0"/>
              </a:rPr>
              <a:t>如平面、直线等</a:t>
            </a:r>
            <a:r>
              <a:rPr lang="en-US" altLang="zh-CN" sz="2000" dirty="0">
                <a:latin typeface="Times New Roman" pitchFamily="18" charset="0"/>
                <a:ea typeface="宋体" panose="02010600030101010101" pitchFamily="2" charset="-122"/>
                <a:cs typeface="Times New Roman" pitchFamily="18" charset="0"/>
              </a:rPr>
              <a:t>)</a:t>
            </a:r>
            <a:r>
              <a:rPr lang="zh-CN" altLang="en-US" sz="2000" dirty="0">
                <a:latin typeface="Times New Roman" pitchFamily="18" charset="0"/>
                <a:ea typeface="宋体" panose="02010600030101010101" pitchFamily="2" charset="-122"/>
                <a:cs typeface="Times New Roman" pitchFamily="18" charset="0"/>
              </a:rPr>
              <a:t>进行分类。线性支持向量机的目标是寻找一个</a:t>
            </a:r>
            <a:r>
              <a:rPr lang="zh-CN" altLang="en-US" sz="2000" b="1" dirty="0">
                <a:latin typeface="Times New Roman" pitchFamily="18" charset="0"/>
                <a:ea typeface="宋体" panose="02010600030101010101" pitchFamily="2" charset="-122"/>
                <a:cs typeface="Times New Roman" pitchFamily="18" charset="0"/>
              </a:rPr>
              <a:t>最优的线性分类器</a:t>
            </a:r>
            <a:r>
              <a:rPr lang="zh-CN" altLang="en-US" sz="2000" dirty="0">
                <a:latin typeface="Times New Roman" pitchFamily="18" charset="0"/>
                <a:ea typeface="宋体" panose="02010600030101010101" pitchFamily="2" charset="-122"/>
                <a:cs typeface="Times New Roman" pitchFamily="18" charset="0"/>
              </a:rPr>
              <a:t>，使其在训练集上的误分类率最小。</a:t>
            </a:r>
            <a:endParaRPr lang="en-US" altLang="zh-CN" sz="2000" dirty="0">
              <a:latin typeface="Times New Roman" pitchFamily="18" charset="0"/>
              <a:ea typeface="宋体" panose="02010600030101010101" pitchFamily="2" charset="-122"/>
              <a:cs typeface="Times New Roman" pitchFamily="18" charset="0"/>
            </a:endParaRPr>
          </a:p>
          <a:p>
            <a:pPr indent="720000">
              <a:lnSpc>
                <a:spcPct val="125000"/>
              </a:lnSpc>
            </a:pPr>
            <a:r>
              <a:rPr lang="en-US" altLang="zh-CN" sz="2000" dirty="0">
                <a:latin typeface="Times New Roman" pitchFamily="18" charset="0"/>
                <a:ea typeface="宋体" panose="02010600030101010101" pitchFamily="2" charset="-122"/>
                <a:cs typeface="Times New Roman" pitchFamily="18" charset="0"/>
              </a:rPr>
              <a:t>2.</a:t>
            </a:r>
            <a:r>
              <a:rPr lang="zh-CN" altLang="en-US" sz="2000" dirty="0">
                <a:latin typeface="Times New Roman" pitchFamily="18" charset="0"/>
                <a:ea typeface="宋体" panose="02010600030101010101" pitchFamily="2" charset="-122"/>
                <a:cs typeface="Times New Roman" pitchFamily="18" charset="0"/>
              </a:rPr>
              <a:t>非线性支持向量机</a:t>
            </a:r>
            <a:r>
              <a:rPr lang="en-US" altLang="zh-CN" sz="2000" dirty="0">
                <a:latin typeface="Times New Roman" pitchFamily="18" charset="0"/>
                <a:ea typeface="宋体" panose="02010600030101010101" pitchFamily="2" charset="-122"/>
                <a:cs typeface="Times New Roman" pitchFamily="18" charset="0"/>
              </a:rPr>
              <a:t>(Nonlinear SVM) </a:t>
            </a:r>
            <a:r>
              <a:rPr lang="zh-CN" altLang="en-US" sz="2000" dirty="0">
                <a:latin typeface="Times New Roman" pitchFamily="18" charset="0"/>
                <a:ea typeface="宋体" panose="02010600030101010101" pitchFamily="2" charset="-122"/>
                <a:cs typeface="Times New Roman" pitchFamily="18" charset="0"/>
              </a:rPr>
              <a:t>在实际应用中，数据集往往不是线性可分的。为了解决这个问题，我们可以通过将数据</a:t>
            </a:r>
            <a:r>
              <a:rPr lang="zh-CN" altLang="en-US" sz="2000" b="1" dirty="0">
                <a:latin typeface="Times New Roman" pitchFamily="18" charset="0"/>
                <a:ea typeface="宋体" panose="02010600030101010101" pitchFamily="2" charset="-122"/>
                <a:cs typeface="Times New Roman" pitchFamily="18" charset="0"/>
              </a:rPr>
              <a:t>映射到高维空间</a:t>
            </a:r>
            <a:r>
              <a:rPr lang="zh-CN" altLang="en-US" sz="2000" dirty="0">
                <a:latin typeface="Times New Roman" pitchFamily="18" charset="0"/>
                <a:ea typeface="宋体" panose="02010600030101010101" pitchFamily="2" charset="-122"/>
                <a:cs typeface="Times New Roman" pitchFamily="18" charset="0"/>
              </a:rPr>
              <a:t>中，从而将非线性问题转换为线性问题。这种方法就是非线性支持向量机。</a:t>
            </a:r>
            <a:endParaRPr lang="en-US" altLang="zh-CN" sz="2000" dirty="0">
              <a:latin typeface="Times New Roman" pitchFamily="18" charset="0"/>
              <a:ea typeface="宋体" panose="02010600030101010101" pitchFamily="2" charset="-122"/>
              <a:cs typeface="Times New Roman" pitchFamily="18" charset="0"/>
            </a:endParaRPr>
          </a:p>
          <a:p>
            <a:pPr indent="720000">
              <a:lnSpc>
                <a:spcPct val="125000"/>
              </a:lnSpc>
            </a:pPr>
            <a:r>
              <a:rPr lang="en-US" altLang="zh-CN" sz="2000" dirty="0">
                <a:latin typeface="Times New Roman" pitchFamily="18" charset="0"/>
                <a:ea typeface="宋体" panose="02010600030101010101" pitchFamily="2" charset="-122"/>
                <a:cs typeface="Times New Roman" pitchFamily="18" charset="0"/>
              </a:rPr>
              <a:t>3.</a:t>
            </a:r>
            <a:r>
              <a:rPr lang="zh-CN" altLang="en-US" sz="2000" dirty="0">
                <a:latin typeface="Times New Roman" pitchFamily="18" charset="0"/>
                <a:ea typeface="宋体" panose="02010600030101010101" pitchFamily="2" charset="-122"/>
                <a:cs typeface="Times New Roman" pitchFamily="18" charset="0"/>
              </a:rPr>
              <a:t>支持向量回归</a:t>
            </a:r>
            <a:r>
              <a:rPr lang="en-US" altLang="zh-CN" sz="2000" dirty="0">
                <a:latin typeface="Times New Roman" pitchFamily="18" charset="0"/>
                <a:ea typeface="宋体" panose="02010600030101010101" pitchFamily="2" charset="-122"/>
                <a:cs typeface="Times New Roman" pitchFamily="18" charset="0"/>
              </a:rPr>
              <a:t>(SVR) </a:t>
            </a:r>
            <a:r>
              <a:rPr lang="zh-CN" altLang="en-US" sz="2000" dirty="0">
                <a:latin typeface="Times New Roman" pitchFamily="18" charset="0"/>
                <a:ea typeface="宋体" panose="02010600030101010101" pitchFamily="2" charset="-122"/>
                <a:cs typeface="Times New Roman" pitchFamily="18" charset="0"/>
              </a:rPr>
              <a:t>支持向量回归是支持向量机的一种扩展，主要用于</a:t>
            </a:r>
            <a:r>
              <a:rPr lang="zh-CN" altLang="en-US" sz="2000" b="1" dirty="0">
                <a:latin typeface="Times New Roman" pitchFamily="18" charset="0"/>
                <a:ea typeface="宋体" panose="02010600030101010101" pitchFamily="2" charset="-122"/>
                <a:cs typeface="Times New Roman" pitchFamily="18" charset="0"/>
              </a:rPr>
              <a:t>解决回归问题</a:t>
            </a:r>
            <a:r>
              <a:rPr lang="zh-CN" altLang="en-US" sz="2000" dirty="0">
                <a:latin typeface="Times New Roman" pitchFamily="18" charset="0"/>
                <a:ea typeface="宋体" panose="02010600030101010101" pitchFamily="2" charset="-122"/>
                <a:cs typeface="Times New Roman" pitchFamily="18" charset="0"/>
              </a:rPr>
              <a:t>。与分类问题不同，回归问题的目标是</a:t>
            </a:r>
            <a:r>
              <a:rPr lang="zh-CN" altLang="en-US" sz="2000" b="1" dirty="0">
                <a:latin typeface="Times New Roman" pitchFamily="18" charset="0"/>
                <a:ea typeface="宋体" panose="02010600030101010101" pitchFamily="2" charset="-122"/>
                <a:cs typeface="Times New Roman" pitchFamily="18" charset="0"/>
              </a:rPr>
              <a:t>预测一个连续的数值</a:t>
            </a:r>
            <a:r>
              <a:rPr lang="zh-CN" altLang="en-US" sz="2000" dirty="0">
                <a:latin typeface="Times New Roman" pitchFamily="18" charset="0"/>
                <a:ea typeface="宋体" panose="02010600030101010101" pitchFamily="2" charset="-122"/>
                <a:cs typeface="Times New Roman" pitchFamily="18" charset="0"/>
              </a:rPr>
              <a:t>。支持向量回归通过寻找支持向量并将其映射到高维空间来解决回归问题。</a:t>
            </a:r>
          </a:p>
        </p:txBody>
      </p:sp>
    </p:spTree>
    <p:extLst>
      <p:ext uri="{BB962C8B-B14F-4D97-AF65-F5344CB8AC3E}">
        <p14:creationId xmlns:p14="http://schemas.microsoft.com/office/powerpoint/2010/main" val="1145008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827584" y="980728"/>
            <a:ext cx="7560840"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3" name="标题 1"/>
          <p:cNvSpPr txBox="1">
            <a:spLocks/>
          </p:cNvSpPr>
          <p:nvPr/>
        </p:nvSpPr>
        <p:spPr>
          <a:xfrm>
            <a:off x="827584" y="332656"/>
            <a:ext cx="5616624" cy="72008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3600" dirty="0">
                <a:latin typeface="黑体" pitchFamily="49" charset="-122"/>
                <a:ea typeface="黑体" pitchFamily="49" charset="-122"/>
                <a:cs typeface="Times New Roman" pitchFamily="18" charset="0"/>
              </a:rPr>
              <a:t>核心概念</a:t>
            </a:r>
            <a:endParaRPr lang="zh-CN" altLang="en-US" sz="3200" dirty="0">
              <a:latin typeface="黑体" pitchFamily="49" charset="-122"/>
              <a:ea typeface="黑体" pitchFamily="49" charset="-122"/>
              <a:cs typeface="Times New Roman" pitchFamily="18" charset="0"/>
            </a:endParaRPr>
          </a:p>
        </p:txBody>
      </p:sp>
      <p:sp>
        <p:nvSpPr>
          <p:cNvPr id="4" name="矩形 3"/>
          <p:cNvSpPr/>
          <p:nvPr/>
        </p:nvSpPr>
        <p:spPr>
          <a:xfrm>
            <a:off x="827584" y="1268760"/>
            <a:ext cx="7704856" cy="400110"/>
          </a:xfrm>
          <a:prstGeom prst="rect">
            <a:avLst/>
          </a:prstGeom>
        </p:spPr>
        <p:txBody>
          <a:bodyPr wrap="square">
            <a:spAutoFit/>
          </a:bodyPr>
          <a:lstStyle/>
          <a:p>
            <a:pPr indent="720000"/>
            <a:endParaRPr lang="zh-CN" altLang="en-US" sz="2000" dirty="0">
              <a:latin typeface="微软雅黑" pitchFamily="34" charset="-122"/>
              <a:ea typeface="微软雅黑" pitchFamily="34" charset="-122"/>
            </a:endParaRPr>
          </a:p>
        </p:txBody>
      </p:sp>
      <p:sp>
        <p:nvSpPr>
          <p:cNvPr id="9" name="矩形 8"/>
          <p:cNvSpPr/>
          <p:nvPr/>
        </p:nvSpPr>
        <p:spPr>
          <a:xfrm>
            <a:off x="591283" y="1182231"/>
            <a:ext cx="7797141" cy="1592039"/>
          </a:xfrm>
          <a:prstGeom prst="rect">
            <a:avLst/>
          </a:prstGeom>
        </p:spPr>
        <p:txBody>
          <a:bodyPr wrap="square">
            <a:spAutoFit/>
          </a:bodyPr>
          <a:lstStyle/>
          <a:p>
            <a:pPr indent="720000">
              <a:lnSpc>
                <a:spcPct val="125000"/>
              </a:lnSpc>
            </a:pPr>
            <a:r>
              <a:rPr lang="en-US" altLang="zh-CN" sz="2000" dirty="0">
                <a:latin typeface="Times New Roman" pitchFamily="18" charset="0"/>
                <a:ea typeface="宋体" panose="02010600030101010101" pitchFamily="2" charset="-122"/>
                <a:cs typeface="Times New Roman" pitchFamily="18" charset="0"/>
              </a:rPr>
              <a:t>1.</a:t>
            </a:r>
            <a:r>
              <a:rPr lang="zh-CN" altLang="en-US" sz="2000" dirty="0">
                <a:latin typeface="Times New Roman" pitchFamily="18" charset="0"/>
                <a:ea typeface="宋体" panose="02010600030101010101" pitchFamily="2" charset="-122"/>
                <a:cs typeface="Times New Roman" pitchFamily="18" charset="0"/>
              </a:rPr>
              <a:t>支持向量：支持向量是指在训练集中的一些数据点，它们决定了分类器的位置和形状。支持向量通常位于训练集的</a:t>
            </a:r>
            <a:r>
              <a:rPr lang="zh-CN" altLang="en-US" sz="2000" b="1" dirty="0">
                <a:latin typeface="Times New Roman" pitchFamily="18" charset="0"/>
                <a:ea typeface="宋体" panose="02010600030101010101" pitchFamily="2" charset="-122"/>
                <a:cs typeface="Times New Roman" pitchFamily="18" charset="0"/>
              </a:rPr>
              <a:t>边缘</a:t>
            </a:r>
            <a:r>
              <a:rPr lang="zh-CN" altLang="en-US" sz="2000" dirty="0">
                <a:latin typeface="Times New Roman" pitchFamily="18" charset="0"/>
                <a:ea typeface="宋体" panose="02010600030101010101" pitchFamily="2" charset="-122"/>
                <a:cs typeface="Times New Roman" pitchFamily="18" charset="0"/>
              </a:rPr>
              <a:t>或者</a:t>
            </a:r>
            <a:r>
              <a:rPr lang="zh-CN" altLang="en-US" sz="2000" b="1" dirty="0">
                <a:latin typeface="Times New Roman" pitchFamily="18" charset="0"/>
                <a:ea typeface="宋体" panose="02010600030101010101" pitchFamily="2" charset="-122"/>
                <a:cs typeface="Times New Roman" pitchFamily="18" charset="0"/>
              </a:rPr>
              <a:t>边界上</a:t>
            </a:r>
            <a:r>
              <a:rPr lang="zh-CN" altLang="en-US" sz="2000" dirty="0">
                <a:latin typeface="Times New Roman" pitchFamily="18" charset="0"/>
                <a:ea typeface="宋体" panose="02010600030101010101" pitchFamily="2" charset="-122"/>
                <a:cs typeface="Times New Roman" pitchFamily="18" charset="0"/>
              </a:rPr>
              <a:t>，这就是它们的名字。支持向量可以被认为是训练集中</a:t>
            </a:r>
            <a:r>
              <a:rPr lang="zh-CN" altLang="en-US" sz="2000" b="1" dirty="0">
                <a:latin typeface="Times New Roman" pitchFamily="18" charset="0"/>
                <a:ea typeface="宋体" panose="02010600030101010101" pitchFamily="2" charset="-122"/>
                <a:cs typeface="Times New Roman" pitchFamily="18" charset="0"/>
              </a:rPr>
              <a:t>最具影响力</a:t>
            </a:r>
            <a:r>
              <a:rPr lang="zh-CN" altLang="en-US" sz="2000" dirty="0">
                <a:latin typeface="Times New Roman" pitchFamily="18" charset="0"/>
                <a:ea typeface="宋体" panose="02010600030101010101" pitchFamily="2" charset="-122"/>
                <a:cs typeface="Times New Roman" pitchFamily="18" charset="0"/>
              </a:rPr>
              <a:t>的数据点。</a:t>
            </a:r>
          </a:p>
        </p:txBody>
      </p:sp>
      <p:pic>
        <p:nvPicPr>
          <p:cNvPr id="6" name="Picture 16">
            <a:extLst>
              <a:ext uri="{FF2B5EF4-FFF2-40B4-BE49-F238E27FC236}">
                <a16:creationId xmlns:a16="http://schemas.microsoft.com/office/drawing/2014/main" id="{156D4A4B-0C76-4B07-A3D9-C05A9B1544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9375" y="3062301"/>
            <a:ext cx="4445878" cy="3119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图片 6">
            <a:extLst>
              <a:ext uri="{FF2B5EF4-FFF2-40B4-BE49-F238E27FC236}">
                <a16:creationId xmlns:a16="http://schemas.microsoft.com/office/drawing/2014/main" id="{AD5EAA18-70FC-428C-BAF8-D39812DF8BD4}"/>
              </a:ext>
            </a:extLst>
          </p:cNvPr>
          <p:cNvPicPr>
            <a:picLocks noChangeAspect="1"/>
          </p:cNvPicPr>
          <p:nvPr/>
        </p:nvPicPr>
        <p:blipFill>
          <a:blip r:embed="rId4"/>
          <a:stretch>
            <a:fillRect/>
          </a:stretch>
        </p:blipFill>
        <p:spPr>
          <a:xfrm>
            <a:off x="5334155" y="3062301"/>
            <a:ext cx="3070909" cy="3119144"/>
          </a:xfrm>
          <a:prstGeom prst="rect">
            <a:avLst/>
          </a:prstGeom>
        </p:spPr>
      </p:pic>
    </p:spTree>
    <p:extLst>
      <p:ext uri="{BB962C8B-B14F-4D97-AF65-F5344CB8AC3E}">
        <p14:creationId xmlns:p14="http://schemas.microsoft.com/office/powerpoint/2010/main" val="2925512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827584" y="980728"/>
            <a:ext cx="7560840"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3" name="标题 1"/>
          <p:cNvSpPr txBox="1">
            <a:spLocks/>
          </p:cNvSpPr>
          <p:nvPr/>
        </p:nvSpPr>
        <p:spPr>
          <a:xfrm>
            <a:off x="827584" y="332656"/>
            <a:ext cx="5616624" cy="72008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3600" dirty="0">
                <a:latin typeface="黑体" pitchFamily="49" charset="-122"/>
                <a:ea typeface="黑体" pitchFamily="49" charset="-122"/>
                <a:cs typeface="Times New Roman" pitchFamily="18" charset="0"/>
              </a:rPr>
              <a:t>核心概念</a:t>
            </a:r>
            <a:endParaRPr lang="zh-CN" altLang="en-US" sz="3200" dirty="0">
              <a:latin typeface="黑体" pitchFamily="49" charset="-122"/>
              <a:ea typeface="黑体" pitchFamily="49" charset="-122"/>
              <a:cs typeface="Times New Roman" pitchFamily="18" charset="0"/>
            </a:endParaRPr>
          </a:p>
        </p:txBody>
      </p:sp>
      <p:sp>
        <p:nvSpPr>
          <p:cNvPr id="4" name="矩形 3"/>
          <p:cNvSpPr/>
          <p:nvPr/>
        </p:nvSpPr>
        <p:spPr>
          <a:xfrm>
            <a:off x="827584" y="1268760"/>
            <a:ext cx="7704856" cy="400110"/>
          </a:xfrm>
          <a:prstGeom prst="rect">
            <a:avLst/>
          </a:prstGeom>
        </p:spPr>
        <p:txBody>
          <a:bodyPr wrap="square">
            <a:spAutoFit/>
          </a:bodyPr>
          <a:lstStyle/>
          <a:p>
            <a:pPr indent="720000"/>
            <a:endParaRPr lang="zh-CN" altLang="en-US" sz="2000" dirty="0">
              <a:latin typeface="微软雅黑" pitchFamily="34" charset="-122"/>
              <a:ea typeface="微软雅黑" pitchFamily="34" charset="-122"/>
            </a:endParaRPr>
          </a:p>
        </p:txBody>
      </p:sp>
      <p:sp>
        <p:nvSpPr>
          <p:cNvPr id="9" name="矩形 8"/>
          <p:cNvSpPr/>
          <p:nvPr/>
        </p:nvSpPr>
        <p:spPr>
          <a:xfrm>
            <a:off x="591283" y="1182231"/>
            <a:ext cx="7797141" cy="1207318"/>
          </a:xfrm>
          <a:prstGeom prst="rect">
            <a:avLst/>
          </a:prstGeom>
        </p:spPr>
        <p:txBody>
          <a:bodyPr wrap="square">
            <a:spAutoFit/>
          </a:bodyPr>
          <a:lstStyle/>
          <a:p>
            <a:pPr indent="720000">
              <a:lnSpc>
                <a:spcPct val="125000"/>
              </a:lnSpc>
            </a:pPr>
            <a:r>
              <a:rPr lang="en-US" altLang="zh-CN" sz="2000" dirty="0">
                <a:latin typeface="Times New Roman" pitchFamily="18" charset="0"/>
                <a:ea typeface="宋体" panose="02010600030101010101" pitchFamily="2" charset="-122"/>
                <a:cs typeface="Times New Roman" pitchFamily="18" charset="0"/>
              </a:rPr>
              <a:t>2.</a:t>
            </a:r>
            <a:r>
              <a:rPr lang="zh-CN" altLang="en-US" sz="2000" dirty="0">
                <a:latin typeface="Times New Roman" pitchFamily="18" charset="0"/>
                <a:ea typeface="宋体" panose="02010600030101010101" pitchFamily="2" charset="-122"/>
                <a:cs typeface="Times New Roman" pitchFamily="18" charset="0"/>
              </a:rPr>
              <a:t>分类器：分类器是一个函数，它将输入的特征向量映射到一个类别标签。在支持向量机中，我们通常使用线性分类器，它将输入的特征向量映射到两个类别之一。</a:t>
            </a:r>
          </a:p>
        </p:txBody>
      </p:sp>
      <p:pic>
        <p:nvPicPr>
          <p:cNvPr id="6" name="Picture 2">
            <a:extLst>
              <a:ext uri="{FF2B5EF4-FFF2-40B4-BE49-F238E27FC236}">
                <a16:creationId xmlns:a16="http://schemas.microsoft.com/office/drawing/2014/main" id="{0CF8F7E8-8918-4E94-9319-FDC451EBE2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8818" y="2389549"/>
            <a:ext cx="2098371" cy="21384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文本框 7">
            <a:extLst>
              <a:ext uri="{FF2B5EF4-FFF2-40B4-BE49-F238E27FC236}">
                <a16:creationId xmlns:a16="http://schemas.microsoft.com/office/drawing/2014/main" id="{CF48BBB5-4B74-40C6-AFEF-51430A40693E}"/>
              </a:ext>
            </a:extLst>
          </p:cNvPr>
          <p:cNvSpPr txBox="1"/>
          <p:nvPr/>
        </p:nvSpPr>
        <p:spPr>
          <a:xfrm>
            <a:off x="591283" y="4797152"/>
            <a:ext cx="7941157" cy="1095813"/>
          </a:xfrm>
          <a:prstGeom prst="rect">
            <a:avLst/>
          </a:prstGeom>
          <a:noFill/>
        </p:spPr>
        <p:txBody>
          <a:bodyPr wrap="square">
            <a:spAutoFit/>
          </a:bodyPr>
          <a:lstStyle/>
          <a:p>
            <a:pPr indent="720000">
              <a:lnSpc>
                <a:spcPct val="125000"/>
              </a:lnSpc>
            </a:pPr>
            <a:r>
              <a:rPr lang="en-US" altLang="zh-CN" sz="1800" dirty="0">
                <a:latin typeface="Times New Roman" pitchFamily="18" charset="0"/>
                <a:ea typeface="宋体" panose="02010600030101010101" pitchFamily="2" charset="-122"/>
                <a:cs typeface="Times New Roman" pitchFamily="18" charset="0"/>
              </a:rPr>
              <a:t>3.</a:t>
            </a:r>
            <a:r>
              <a:rPr lang="zh-CN" altLang="en-US" sz="1800" dirty="0">
                <a:latin typeface="Times New Roman" pitchFamily="18" charset="0"/>
                <a:ea typeface="宋体" panose="02010600030101010101" pitchFamily="2" charset="-122"/>
                <a:cs typeface="Times New Roman" pitchFamily="18" charset="0"/>
              </a:rPr>
              <a:t>损失函数：损失函数是用于衡量分类器的性能的一个度量标准。损失函数的目标是</a:t>
            </a:r>
            <a:r>
              <a:rPr lang="zh-CN" altLang="en-US" sz="1800" b="1" dirty="0">
                <a:latin typeface="Times New Roman" pitchFamily="18" charset="0"/>
                <a:ea typeface="宋体" panose="02010600030101010101" pitchFamily="2" charset="-122"/>
                <a:cs typeface="Times New Roman" pitchFamily="18" charset="0"/>
              </a:rPr>
              <a:t>最小化误分类的次数</a:t>
            </a:r>
            <a:r>
              <a:rPr lang="zh-CN" altLang="en-US" sz="1800" dirty="0">
                <a:latin typeface="Times New Roman" pitchFamily="18" charset="0"/>
                <a:ea typeface="宋体" panose="02010600030101010101" pitchFamily="2" charset="-122"/>
                <a:cs typeface="Times New Roman" pitchFamily="18" charset="0"/>
              </a:rPr>
              <a:t>。常见的损失函数有</a:t>
            </a:r>
            <a:r>
              <a:rPr lang="en-US" altLang="zh-CN" sz="1800" dirty="0">
                <a:latin typeface="Times New Roman" pitchFamily="18" charset="0"/>
                <a:ea typeface="宋体" panose="02010600030101010101" pitchFamily="2" charset="-122"/>
                <a:cs typeface="Times New Roman" pitchFamily="18" charset="0"/>
              </a:rPr>
              <a:t>0-1</a:t>
            </a:r>
            <a:r>
              <a:rPr lang="zh-CN" altLang="en-US" sz="1800" dirty="0">
                <a:latin typeface="Times New Roman" pitchFamily="18" charset="0"/>
                <a:ea typeface="宋体" panose="02010600030101010101" pitchFamily="2" charset="-122"/>
                <a:cs typeface="Times New Roman" pitchFamily="18" charset="0"/>
              </a:rPr>
              <a:t>损失函数和对数损失函数等。</a:t>
            </a:r>
          </a:p>
        </p:txBody>
      </p:sp>
    </p:spTree>
    <p:extLst>
      <p:ext uri="{BB962C8B-B14F-4D97-AF65-F5344CB8AC3E}">
        <p14:creationId xmlns:p14="http://schemas.microsoft.com/office/powerpoint/2010/main" val="2696854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827584" y="980728"/>
            <a:ext cx="7560840"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3" name="标题 1"/>
          <p:cNvSpPr txBox="1">
            <a:spLocks/>
          </p:cNvSpPr>
          <p:nvPr/>
        </p:nvSpPr>
        <p:spPr>
          <a:xfrm>
            <a:off x="827584" y="332656"/>
            <a:ext cx="5616624" cy="72008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3600" dirty="0">
                <a:latin typeface="黑体" pitchFamily="49" charset="-122"/>
                <a:ea typeface="黑体" pitchFamily="49" charset="-122"/>
                <a:cs typeface="Times New Roman" pitchFamily="18" charset="0"/>
              </a:rPr>
              <a:t>核心概念</a:t>
            </a:r>
            <a:endParaRPr lang="zh-CN" altLang="en-US" sz="3200" dirty="0">
              <a:latin typeface="黑体" pitchFamily="49" charset="-122"/>
              <a:ea typeface="黑体" pitchFamily="49" charset="-122"/>
              <a:cs typeface="Times New Roman" pitchFamily="18" charset="0"/>
            </a:endParaRPr>
          </a:p>
        </p:txBody>
      </p:sp>
      <p:sp>
        <p:nvSpPr>
          <p:cNvPr id="4" name="矩形 3"/>
          <p:cNvSpPr/>
          <p:nvPr/>
        </p:nvSpPr>
        <p:spPr>
          <a:xfrm>
            <a:off x="827584" y="1268760"/>
            <a:ext cx="7704856" cy="400110"/>
          </a:xfrm>
          <a:prstGeom prst="rect">
            <a:avLst/>
          </a:prstGeom>
        </p:spPr>
        <p:txBody>
          <a:bodyPr wrap="square">
            <a:spAutoFit/>
          </a:bodyPr>
          <a:lstStyle/>
          <a:p>
            <a:pPr indent="720000"/>
            <a:endParaRPr lang="zh-CN" altLang="en-US" sz="2000" dirty="0">
              <a:latin typeface="微软雅黑" pitchFamily="34" charset="-122"/>
              <a:ea typeface="微软雅黑" pitchFamily="34" charset="-122"/>
            </a:endParaRPr>
          </a:p>
        </p:txBody>
      </p:sp>
      <p:sp>
        <p:nvSpPr>
          <p:cNvPr id="8" name="文本框 7">
            <a:extLst>
              <a:ext uri="{FF2B5EF4-FFF2-40B4-BE49-F238E27FC236}">
                <a16:creationId xmlns:a16="http://schemas.microsoft.com/office/drawing/2014/main" id="{CF48BBB5-4B74-40C6-AFEF-51430A40693E}"/>
              </a:ext>
            </a:extLst>
          </p:cNvPr>
          <p:cNvSpPr txBox="1"/>
          <p:nvPr/>
        </p:nvSpPr>
        <p:spPr>
          <a:xfrm>
            <a:off x="637425" y="1152901"/>
            <a:ext cx="7941157" cy="1095813"/>
          </a:xfrm>
          <a:prstGeom prst="rect">
            <a:avLst/>
          </a:prstGeom>
          <a:noFill/>
        </p:spPr>
        <p:txBody>
          <a:bodyPr wrap="square">
            <a:spAutoFit/>
          </a:bodyPr>
          <a:lstStyle/>
          <a:p>
            <a:pPr indent="720000">
              <a:lnSpc>
                <a:spcPct val="125000"/>
              </a:lnSpc>
            </a:pPr>
            <a:r>
              <a:rPr lang="en-US" altLang="zh-CN" sz="1800" dirty="0">
                <a:latin typeface="Times New Roman" pitchFamily="18" charset="0"/>
                <a:ea typeface="宋体" panose="02010600030101010101" pitchFamily="2" charset="-122"/>
                <a:cs typeface="Times New Roman" pitchFamily="18" charset="0"/>
              </a:rPr>
              <a:t>3.</a:t>
            </a:r>
            <a:r>
              <a:rPr lang="zh-CN" altLang="en-US" sz="1800" dirty="0">
                <a:latin typeface="Times New Roman" pitchFamily="18" charset="0"/>
                <a:ea typeface="宋体" panose="02010600030101010101" pitchFamily="2" charset="-122"/>
                <a:cs typeface="Times New Roman" pitchFamily="18" charset="0"/>
              </a:rPr>
              <a:t>损失函数：损失函数是用于衡量分类器的性能的一个度量标准。损失函数的目标是</a:t>
            </a:r>
            <a:r>
              <a:rPr lang="zh-CN" altLang="en-US" sz="1800" b="1" dirty="0">
                <a:latin typeface="Times New Roman" pitchFamily="18" charset="0"/>
                <a:ea typeface="宋体" panose="02010600030101010101" pitchFamily="2" charset="-122"/>
                <a:cs typeface="Times New Roman" pitchFamily="18" charset="0"/>
              </a:rPr>
              <a:t>最小化误分类的次数</a:t>
            </a:r>
            <a:r>
              <a:rPr lang="zh-CN" altLang="en-US" sz="1800" dirty="0">
                <a:latin typeface="Times New Roman" pitchFamily="18" charset="0"/>
                <a:ea typeface="宋体" panose="02010600030101010101" pitchFamily="2" charset="-122"/>
                <a:cs typeface="Times New Roman" pitchFamily="18" charset="0"/>
              </a:rPr>
              <a:t>。常见的损失函数有</a:t>
            </a:r>
            <a:r>
              <a:rPr lang="en-US" altLang="zh-CN" sz="1800" dirty="0">
                <a:latin typeface="Times New Roman" pitchFamily="18" charset="0"/>
                <a:ea typeface="宋体" panose="02010600030101010101" pitchFamily="2" charset="-122"/>
                <a:cs typeface="Times New Roman" pitchFamily="18" charset="0"/>
              </a:rPr>
              <a:t>0-1</a:t>
            </a:r>
            <a:r>
              <a:rPr lang="zh-CN" altLang="en-US" sz="1800" dirty="0">
                <a:latin typeface="Times New Roman" pitchFamily="18" charset="0"/>
                <a:ea typeface="宋体" panose="02010600030101010101" pitchFamily="2" charset="-122"/>
                <a:cs typeface="Times New Roman" pitchFamily="18" charset="0"/>
              </a:rPr>
              <a:t>损失函数和对数损失函数等。</a:t>
            </a:r>
          </a:p>
        </p:txBody>
      </p:sp>
      <p:pic>
        <p:nvPicPr>
          <p:cNvPr id="2" name="图片 1">
            <a:extLst>
              <a:ext uri="{FF2B5EF4-FFF2-40B4-BE49-F238E27FC236}">
                <a16:creationId xmlns:a16="http://schemas.microsoft.com/office/drawing/2014/main" id="{E594190E-F793-46B7-8F46-4BD55DAE4632}"/>
              </a:ext>
            </a:extLst>
          </p:cNvPr>
          <p:cNvPicPr>
            <a:picLocks noChangeAspect="1"/>
          </p:cNvPicPr>
          <p:nvPr/>
        </p:nvPicPr>
        <p:blipFill>
          <a:blip r:embed="rId3"/>
          <a:stretch>
            <a:fillRect/>
          </a:stretch>
        </p:blipFill>
        <p:spPr>
          <a:xfrm>
            <a:off x="755576" y="2487315"/>
            <a:ext cx="3726461" cy="3363997"/>
          </a:xfrm>
          <a:prstGeom prst="rect">
            <a:avLst/>
          </a:prstGeom>
        </p:spPr>
      </p:pic>
      <p:pic>
        <p:nvPicPr>
          <p:cNvPr id="7" name="图片 6">
            <a:extLst>
              <a:ext uri="{FF2B5EF4-FFF2-40B4-BE49-F238E27FC236}">
                <a16:creationId xmlns:a16="http://schemas.microsoft.com/office/drawing/2014/main" id="{9E7F270E-64F3-4893-80EE-BB8925C5D2C0}"/>
              </a:ext>
            </a:extLst>
          </p:cNvPr>
          <p:cNvPicPr>
            <a:picLocks noChangeAspect="1"/>
          </p:cNvPicPr>
          <p:nvPr/>
        </p:nvPicPr>
        <p:blipFill>
          <a:blip r:embed="rId4"/>
          <a:stretch>
            <a:fillRect/>
          </a:stretch>
        </p:blipFill>
        <p:spPr>
          <a:xfrm>
            <a:off x="4957845" y="2471514"/>
            <a:ext cx="3718761" cy="3363997"/>
          </a:xfrm>
          <a:prstGeom prst="rect">
            <a:avLst/>
          </a:prstGeom>
        </p:spPr>
      </p:pic>
    </p:spTree>
    <p:extLst>
      <p:ext uri="{BB962C8B-B14F-4D97-AF65-F5344CB8AC3E}">
        <p14:creationId xmlns:p14="http://schemas.microsoft.com/office/powerpoint/2010/main" val="2675593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827584" y="980728"/>
            <a:ext cx="7560840"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3" name="标题 1"/>
          <p:cNvSpPr txBox="1">
            <a:spLocks/>
          </p:cNvSpPr>
          <p:nvPr/>
        </p:nvSpPr>
        <p:spPr>
          <a:xfrm>
            <a:off x="827584" y="332656"/>
            <a:ext cx="5616624" cy="72008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3600" dirty="0">
                <a:latin typeface="黑体" pitchFamily="49" charset="-122"/>
                <a:ea typeface="黑体" pitchFamily="49" charset="-122"/>
                <a:cs typeface="Times New Roman" pitchFamily="18" charset="0"/>
              </a:rPr>
              <a:t>核心概念</a:t>
            </a:r>
            <a:endParaRPr lang="zh-CN" altLang="en-US" sz="3200" dirty="0">
              <a:latin typeface="黑体" pitchFamily="49" charset="-122"/>
              <a:ea typeface="黑体" pitchFamily="49" charset="-122"/>
              <a:cs typeface="Times New Roman" pitchFamily="18" charset="0"/>
            </a:endParaRPr>
          </a:p>
        </p:txBody>
      </p:sp>
      <p:sp>
        <p:nvSpPr>
          <p:cNvPr id="4" name="矩形 3"/>
          <p:cNvSpPr/>
          <p:nvPr/>
        </p:nvSpPr>
        <p:spPr>
          <a:xfrm>
            <a:off x="827584" y="1268760"/>
            <a:ext cx="7704856" cy="400110"/>
          </a:xfrm>
          <a:prstGeom prst="rect">
            <a:avLst/>
          </a:prstGeom>
        </p:spPr>
        <p:txBody>
          <a:bodyPr wrap="square">
            <a:spAutoFit/>
          </a:bodyPr>
          <a:lstStyle/>
          <a:p>
            <a:pPr indent="720000"/>
            <a:endParaRPr lang="zh-CN" altLang="en-US" sz="2000" dirty="0">
              <a:latin typeface="微软雅黑" pitchFamily="34" charset="-122"/>
              <a:ea typeface="微软雅黑" pitchFamily="34" charset="-122"/>
            </a:endParaRPr>
          </a:p>
        </p:txBody>
      </p:sp>
      <mc:AlternateContent xmlns:mc="http://schemas.openxmlformats.org/markup-compatibility/2006" xmlns:a14="http://schemas.microsoft.com/office/drawing/2010/main">
        <mc:Choice Requires="a14">
          <p:sp>
            <p:nvSpPr>
              <p:cNvPr id="9" name="矩形 8"/>
              <p:cNvSpPr/>
              <p:nvPr/>
            </p:nvSpPr>
            <p:spPr>
              <a:xfrm>
                <a:off x="591283" y="989409"/>
                <a:ext cx="7797141" cy="4346767"/>
              </a:xfrm>
              <a:prstGeom prst="rect">
                <a:avLst/>
              </a:prstGeom>
            </p:spPr>
            <p:txBody>
              <a:bodyPr wrap="square">
                <a:spAutoFit/>
              </a:bodyPr>
              <a:lstStyle/>
              <a:p>
                <a:pPr indent="720000">
                  <a:lnSpc>
                    <a:spcPct val="125000"/>
                  </a:lnSpc>
                </a:pPr>
                <a:r>
                  <a:rPr lang="en-US" altLang="zh-CN" sz="2000" dirty="0">
                    <a:latin typeface="Times New Roman" pitchFamily="18" charset="0"/>
                    <a:ea typeface="宋体" panose="02010600030101010101" pitchFamily="2" charset="-122"/>
                    <a:cs typeface="Times New Roman" pitchFamily="18" charset="0"/>
                  </a:rPr>
                  <a:t>4.</a:t>
                </a:r>
                <a:r>
                  <a:rPr lang="zh-CN" altLang="en-US" sz="2000" dirty="0">
                    <a:latin typeface="Times New Roman" pitchFamily="18" charset="0"/>
                    <a:ea typeface="宋体" panose="02010600030101010101" pitchFamily="2" charset="-122"/>
                    <a:cs typeface="Times New Roman" pitchFamily="18" charset="0"/>
                  </a:rPr>
                  <a:t>核函数：核函数 </a:t>
                </a:r>
                <a14:m>
                  <m:oMath xmlns:m="http://schemas.openxmlformats.org/officeDocument/2006/math">
                    <m:r>
                      <a:rPr lang="en-US" altLang="zh-CN" sz="2000" i="1" dirty="0" smtClean="0">
                        <a:latin typeface="Cambria Math" panose="02040503050406030204" pitchFamily="18" charset="0"/>
                        <a:ea typeface="宋体" panose="02010600030101010101" pitchFamily="2" charset="-122"/>
                        <a:cs typeface="Times New Roman" pitchFamily="18" charset="0"/>
                      </a:rPr>
                      <m:t>𝐾</m:t>
                    </m:r>
                    <m:r>
                      <a:rPr lang="en-US" altLang="zh-CN" sz="2000" i="1" dirty="0" smtClean="0">
                        <a:latin typeface="Cambria Math" panose="02040503050406030204" pitchFamily="18" charset="0"/>
                        <a:ea typeface="宋体" panose="02010600030101010101" pitchFamily="2" charset="-122"/>
                        <a:cs typeface="Times New Roman" pitchFamily="18" charset="0"/>
                      </a:rPr>
                      <m:t> ( </m:t>
                    </m:r>
                    <m:sSub>
                      <m:sSubPr>
                        <m:ctrlPr>
                          <a:rPr lang="en-US" altLang="zh-CN" sz="2000" b="0" i="1" smtClean="0">
                            <a:latin typeface="Cambria Math" panose="02040503050406030204" pitchFamily="18" charset="0"/>
                            <a:ea typeface="宋体" panose="02010600030101010101" pitchFamily="2" charset="-122"/>
                            <a:cs typeface="Times New Roman" pitchFamily="18" charset="0"/>
                          </a:rPr>
                        </m:ctrlPr>
                      </m:sSubPr>
                      <m:e>
                        <m:r>
                          <a:rPr lang="en-US" altLang="zh-CN" sz="2000" b="0" i="1" smtClean="0">
                            <a:latin typeface="Cambria Math" panose="02040503050406030204" pitchFamily="18" charset="0"/>
                            <a:ea typeface="宋体" panose="02010600030101010101" pitchFamily="2" charset="-122"/>
                            <a:cs typeface="Times New Roman" pitchFamily="18" charset="0"/>
                          </a:rPr>
                          <m:t>𝑥</m:t>
                        </m:r>
                      </m:e>
                      <m:sub>
                        <m:r>
                          <a:rPr lang="en-US" altLang="zh-CN" sz="2000" b="0" i="1" smtClean="0">
                            <a:latin typeface="Cambria Math" panose="02040503050406030204" pitchFamily="18" charset="0"/>
                            <a:ea typeface="宋体" panose="02010600030101010101" pitchFamily="2" charset="-122"/>
                            <a:cs typeface="Times New Roman" pitchFamily="18" charset="0"/>
                          </a:rPr>
                          <m:t>𝑖</m:t>
                        </m:r>
                      </m:sub>
                    </m:sSub>
                    <m:r>
                      <a:rPr lang="en-US" altLang="zh-CN" sz="2000" i="1" dirty="0" smtClean="0">
                        <a:latin typeface="Cambria Math" panose="02040503050406030204" pitchFamily="18" charset="0"/>
                        <a:ea typeface="宋体" panose="02010600030101010101" pitchFamily="2" charset="-122"/>
                        <a:cs typeface="Times New Roman" pitchFamily="18" charset="0"/>
                      </a:rPr>
                      <m:t>,</m:t>
                    </m:r>
                    <m:r>
                      <a:rPr lang="en-US" altLang="zh-CN" sz="2000" i="1" dirty="0">
                        <a:latin typeface="Cambria Math" panose="02040503050406030204" pitchFamily="18" charset="0"/>
                        <a:cs typeface="Times New Roman" pitchFamily="18" charset="0"/>
                      </a:rPr>
                      <m:t> </m:t>
                    </m:r>
                    <m:sSub>
                      <m:sSubPr>
                        <m:ctrlPr>
                          <a:rPr lang="en-US" altLang="zh-CN" sz="2000" i="1">
                            <a:latin typeface="Cambria Math" panose="02040503050406030204" pitchFamily="18" charset="0"/>
                            <a:cs typeface="Times New Roman" pitchFamily="18" charset="0"/>
                          </a:rPr>
                        </m:ctrlPr>
                      </m:sSubPr>
                      <m:e>
                        <m:r>
                          <a:rPr lang="en-US" altLang="zh-CN" sz="2000" i="1">
                            <a:latin typeface="Cambria Math" panose="02040503050406030204" pitchFamily="18" charset="0"/>
                            <a:cs typeface="Times New Roman" pitchFamily="18" charset="0"/>
                          </a:rPr>
                          <m:t>𝑥</m:t>
                        </m:r>
                      </m:e>
                      <m:sub>
                        <m:r>
                          <a:rPr lang="en-US" altLang="zh-CN" sz="2000" b="0" i="1" smtClean="0">
                            <a:latin typeface="Cambria Math" panose="02040503050406030204" pitchFamily="18" charset="0"/>
                            <a:cs typeface="Times New Roman" pitchFamily="18" charset="0"/>
                          </a:rPr>
                          <m:t>𝑗</m:t>
                        </m:r>
                      </m:sub>
                    </m:sSub>
                    <m:r>
                      <a:rPr lang="en-US" altLang="zh-CN" sz="2000" i="1" dirty="0" smtClean="0">
                        <a:latin typeface="Cambria Math" panose="02040503050406030204" pitchFamily="18" charset="0"/>
                        <a:ea typeface="宋体" panose="02010600030101010101" pitchFamily="2" charset="-122"/>
                        <a:cs typeface="Times New Roman" pitchFamily="18" charset="0"/>
                      </a:rPr>
                      <m:t>) </m:t>
                    </m:r>
                  </m:oMath>
                </a14:m>
                <a:r>
                  <a:rPr lang="zh-CN" altLang="en-US" sz="2000" dirty="0">
                    <a:latin typeface="Times New Roman" pitchFamily="18" charset="0"/>
                    <a:ea typeface="宋体" panose="02010600030101010101" pitchFamily="2" charset="-122"/>
                    <a:cs typeface="Times New Roman" pitchFamily="18" charset="0"/>
                  </a:rPr>
                  <a:t>是一个函数，用来度量输入空间中两个数据点 </a:t>
                </a:r>
                <a14:m>
                  <m:oMath xmlns:m="http://schemas.openxmlformats.org/officeDocument/2006/math">
                    <m:sSub>
                      <m:sSubPr>
                        <m:ctrlPr>
                          <a:rPr lang="en-US" altLang="zh-CN" sz="2000" i="1">
                            <a:latin typeface="Cambria Math" panose="02040503050406030204" pitchFamily="18" charset="0"/>
                            <a:cs typeface="Times New Roman" pitchFamily="18" charset="0"/>
                          </a:rPr>
                        </m:ctrlPr>
                      </m:sSubPr>
                      <m:e>
                        <m:r>
                          <a:rPr lang="en-US" altLang="zh-CN" sz="2000" i="1">
                            <a:latin typeface="Cambria Math" panose="02040503050406030204" pitchFamily="18" charset="0"/>
                            <a:cs typeface="Times New Roman" pitchFamily="18" charset="0"/>
                          </a:rPr>
                          <m:t>𝑥</m:t>
                        </m:r>
                      </m:e>
                      <m:sub>
                        <m:r>
                          <a:rPr lang="en-US" altLang="zh-CN" sz="2000" i="1">
                            <a:latin typeface="Cambria Math" panose="02040503050406030204" pitchFamily="18" charset="0"/>
                            <a:cs typeface="Times New Roman" pitchFamily="18" charset="0"/>
                          </a:rPr>
                          <m:t>𝑖</m:t>
                        </m:r>
                      </m:sub>
                    </m:sSub>
                  </m:oMath>
                </a14:m>
                <a:r>
                  <a:rPr lang="zh-CN" altLang="en-US" sz="2000" dirty="0">
                    <a:latin typeface="Times New Roman" pitchFamily="18" charset="0"/>
                    <a:ea typeface="宋体" panose="02010600030101010101" pitchFamily="2" charset="-122"/>
                    <a:cs typeface="Times New Roman" pitchFamily="18" charset="0"/>
                  </a:rPr>
                  <a:t>和 </a:t>
                </a:r>
                <a14:m>
                  <m:oMath xmlns:m="http://schemas.openxmlformats.org/officeDocument/2006/math">
                    <m:sSub>
                      <m:sSubPr>
                        <m:ctrlPr>
                          <a:rPr lang="en-US" altLang="zh-CN" sz="2000" i="1">
                            <a:latin typeface="Cambria Math" panose="02040503050406030204" pitchFamily="18" charset="0"/>
                            <a:cs typeface="Times New Roman" pitchFamily="18" charset="0"/>
                          </a:rPr>
                        </m:ctrlPr>
                      </m:sSubPr>
                      <m:e>
                        <m:r>
                          <a:rPr lang="en-US" altLang="zh-CN" sz="2000" i="1">
                            <a:latin typeface="Cambria Math" panose="02040503050406030204" pitchFamily="18" charset="0"/>
                            <a:cs typeface="Times New Roman" pitchFamily="18" charset="0"/>
                          </a:rPr>
                          <m:t>𝑥</m:t>
                        </m:r>
                      </m:e>
                      <m:sub>
                        <m:r>
                          <a:rPr lang="en-US" altLang="zh-CN" sz="2000" i="1">
                            <a:latin typeface="Cambria Math" panose="02040503050406030204" pitchFamily="18" charset="0"/>
                            <a:cs typeface="Times New Roman" pitchFamily="18" charset="0"/>
                          </a:rPr>
                          <m:t>𝑗</m:t>
                        </m:r>
                      </m:sub>
                    </m:sSub>
                  </m:oMath>
                </a14:m>
                <a:r>
                  <a:rPr lang="zh-CN" altLang="en-US" sz="2000" dirty="0">
                    <a:latin typeface="Times New Roman" pitchFamily="18" charset="0"/>
                    <a:ea typeface="宋体" panose="02010600030101010101" pitchFamily="2" charset="-122"/>
                    <a:cs typeface="Times New Roman" pitchFamily="18" charset="0"/>
                  </a:rPr>
                  <a:t>之间的相似性。它通过计算这两个数据点在某个特征空间中的内积来实现这一点。形式上，核函数可以表示为：</a:t>
                </a:r>
                <a:endParaRPr lang="en-US" altLang="zh-CN" sz="2000" dirty="0">
                  <a:latin typeface="Times New Roman" pitchFamily="18" charset="0"/>
                  <a:ea typeface="宋体" panose="02010600030101010101" pitchFamily="2" charset="-122"/>
                  <a:cs typeface="Times New Roman" pitchFamily="18" charset="0"/>
                </a:endParaRPr>
              </a:p>
              <a:p>
                <a:pPr indent="720000">
                  <a:lnSpc>
                    <a:spcPct val="125000"/>
                  </a:lnSpc>
                </a:pPr>
                <a:endParaRPr lang="zh-CN" altLang="en-US" sz="2000" dirty="0">
                  <a:latin typeface="Times New Roman" pitchFamily="18" charset="0"/>
                  <a:ea typeface="宋体" panose="02010600030101010101" pitchFamily="2" charset="-122"/>
                  <a:cs typeface="Times New Roman" pitchFamily="18" charset="0"/>
                </a:endParaRPr>
              </a:p>
              <a:p>
                <a:pPr indent="720000">
                  <a:lnSpc>
                    <a:spcPct val="125000"/>
                  </a:lnSpc>
                </a:pPr>
                <a:endParaRPr lang="en-US" altLang="zh-CN" sz="2000" dirty="0">
                  <a:latin typeface="Times New Roman" pitchFamily="18" charset="0"/>
                  <a:ea typeface="宋体" panose="02010600030101010101" pitchFamily="2" charset="-122"/>
                  <a:cs typeface="Times New Roman" pitchFamily="18" charset="0"/>
                </a:endParaRPr>
              </a:p>
              <a:p>
                <a:pPr indent="720000">
                  <a:lnSpc>
                    <a:spcPct val="125000"/>
                  </a:lnSpc>
                </a:pPr>
                <a:r>
                  <a:rPr lang="zh-CN" altLang="en-US" sz="2000" dirty="0"/>
                  <a:t>其中</a:t>
                </a:r>
                <a14:m>
                  <m:oMath xmlns:m="http://schemas.openxmlformats.org/officeDocument/2006/math">
                    <m:r>
                      <a:rPr lang="en-US" altLang="zh-CN" sz="2000" b="0" i="1" smtClean="0">
                        <a:latin typeface="Cambria Math" panose="02040503050406030204" pitchFamily="18" charset="0"/>
                        <a:ea typeface="Cambria Math" panose="02040503050406030204" pitchFamily="18" charset="0"/>
                        <a:cs typeface="Times New Roman" pitchFamily="18" charset="0"/>
                      </a:rPr>
                      <m:t>∅</m:t>
                    </m:r>
                    <m:r>
                      <a:rPr lang="zh-CN" altLang="en-US" sz="2000" i="1">
                        <a:latin typeface="Cambria Math" panose="02040503050406030204" pitchFamily="18" charset="0"/>
                        <a:ea typeface="Cambria Math" panose="02040503050406030204" pitchFamily="18" charset="0"/>
                        <a:cs typeface="Times New Roman" pitchFamily="18" charset="0"/>
                      </a:rPr>
                      <m:t>（</m:t>
                    </m:r>
                    <m:sSub>
                      <m:sSubPr>
                        <m:ctrlPr>
                          <a:rPr lang="en-US" altLang="zh-CN" sz="2000" i="1">
                            <a:latin typeface="Cambria Math" panose="02040503050406030204" pitchFamily="18" charset="0"/>
                            <a:cs typeface="Times New Roman" pitchFamily="18" charset="0"/>
                          </a:rPr>
                        </m:ctrlPr>
                      </m:sSubPr>
                      <m:e>
                        <m:r>
                          <a:rPr lang="en-US" altLang="zh-CN" sz="2000" i="1">
                            <a:latin typeface="Cambria Math" panose="02040503050406030204" pitchFamily="18" charset="0"/>
                            <a:cs typeface="Times New Roman" pitchFamily="18" charset="0"/>
                          </a:rPr>
                          <m:t>𝑥</m:t>
                        </m:r>
                      </m:e>
                      <m:sub>
                        <m:r>
                          <a:rPr lang="en-US" altLang="zh-CN" sz="2000" i="1">
                            <a:latin typeface="Cambria Math" panose="02040503050406030204" pitchFamily="18" charset="0"/>
                            <a:cs typeface="Times New Roman" pitchFamily="18" charset="0"/>
                          </a:rPr>
                          <m:t>𝑖</m:t>
                        </m:r>
                      </m:sub>
                    </m:sSub>
                    <m:r>
                      <a:rPr lang="zh-CN" altLang="en-US" sz="2000" i="1" smtClean="0">
                        <a:latin typeface="Cambria Math" panose="02040503050406030204" pitchFamily="18" charset="0"/>
                        <a:ea typeface="Cambria Math" panose="02040503050406030204" pitchFamily="18" charset="0"/>
                        <a:cs typeface="Times New Roman" pitchFamily="18" charset="0"/>
                      </a:rPr>
                      <m:t>）</m:t>
                    </m:r>
                  </m:oMath>
                </a14:m>
                <a:r>
                  <a:rPr lang="zh-CN" altLang="en-US" sz="2000" dirty="0"/>
                  <a:t>是将数据点从原始空间映射到特征空间的映射函数。</a:t>
                </a:r>
                <a:endParaRPr lang="en-US" altLang="zh-CN" sz="2000" dirty="0">
                  <a:latin typeface="Times New Roman" pitchFamily="18" charset="0"/>
                  <a:ea typeface="宋体" panose="02010600030101010101" pitchFamily="2" charset="-122"/>
                  <a:cs typeface="Times New Roman" pitchFamily="18" charset="0"/>
                </a:endParaRPr>
              </a:p>
              <a:p>
                <a:pPr indent="720000">
                  <a:lnSpc>
                    <a:spcPct val="125000"/>
                  </a:lnSpc>
                </a:pPr>
                <a:r>
                  <a:rPr lang="zh-CN" altLang="en-US" sz="2000" dirty="0">
                    <a:latin typeface="Times New Roman" pitchFamily="18" charset="0"/>
                    <a:ea typeface="宋体" panose="02010600030101010101" pitchFamily="2" charset="-122"/>
                    <a:cs typeface="Times New Roman" pitchFamily="18" charset="0"/>
                  </a:rPr>
                  <a:t>在支持向量机中，它用于将数据集映射到高维空间的一个函数，从而使得在原始空间中难以处理的问题变得更易处理。核函数的选择对于支持向量机的性能至关重要。常见的核函数有线性核、多项式核、高斯核等。</a:t>
                </a:r>
              </a:p>
            </p:txBody>
          </p:sp>
        </mc:Choice>
        <mc:Fallback xmlns="">
          <p:sp>
            <p:nvSpPr>
              <p:cNvPr id="9" name="矩形 8"/>
              <p:cNvSpPr>
                <a:spLocks noRot="1" noChangeAspect="1" noMove="1" noResize="1" noEditPoints="1" noAdjustHandles="1" noChangeArrowheads="1" noChangeShapeType="1" noTextEdit="1"/>
              </p:cNvSpPr>
              <p:nvPr/>
            </p:nvSpPr>
            <p:spPr>
              <a:xfrm>
                <a:off x="591283" y="989409"/>
                <a:ext cx="7797141" cy="4346767"/>
              </a:xfrm>
              <a:prstGeom prst="rect">
                <a:avLst/>
              </a:prstGeom>
              <a:blipFill>
                <a:blip r:embed="rId3"/>
                <a:stretch>
                  <a:fillRect l="-860" r="-3597" b="-1262"/>
                </a:stretch>
              </a:blipFill>
            </p:spPr>
            <p:txBody>
              <a:bodyPr/>
              <a:lstStyle/>
              <a:p>
                <a:r>
                  <a:rPr lang="zh-CN" altLang="en-US">
                    <a:noFill/>
                  </a:rPr>
                  <a:t> </a:t>
                </a:r>
              </a:p>
            </p:txBody>
          </p:sp>
        </mc:Fallback>
      </mc:AlternateContent>
      <p:pic>
        <p:nvPicPr>
          <p:cNvPr id="2" name="图片 1">
            <a:extLst>
              <a:ext uri="{FF2B5EF4-FFF2-40B4-BE49-F238E27FC236}">
                <a16:creationId xmlns:a16="http://schemas.microsoft.com/office/drawing/2014/main" id="{2000C131-418C-4D0E-BF63-C66BE8B02734}"/>
              </a:ext>
            </a:extLst>
          </p:cNvPr>
          <p:cNvPicPr>
            <a:picLocks noChangeAspect="1"/>
          </p:cNvPicPr>
          <p:nvPr/>
        </p:nvPicPr>
        <p:blipFill>
          <a:blip r:embed="rId4"/>
          <a:stretch>
            <a:fillRect/>
          </a:stretch>
        </p:blipFill>
        <p:spPr>
          <a:xfrm>
            <a:off x="3133725" y="2325623"/>
            <a:ext cx="2876550" cy="542925"/>
          </a:xfrm>
          <a:prstGeom prst="rect">
            <a:avLst/>
          </a:prstGeom>
        </p:spPr>
      </p:pic>
    </p:spTree>
    <p:extLst>
      <p:ext uri="{BB962C8B-B14F-4D97-AF65-F5344CB8AC3E}">
        <p14:creationId xmlns:p14="http://schemas.microsoft.com/office/powerpoint/2010/main" val="176736985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3870</TotalTime>
  <Words>1125</Words>
  <Application>Microsoft Office PowerPoint</Application>
  <PresentationFormat>全屏显示(4:3)</PresentationFormat>
  <Paragraphs>97</Paragraphs>
  <Slides>16</Slides>
  <Notes>15</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16</vt:i4>
      </vt:variant>
    </vt:vector>
  </HeadingPairs>
  <TitlesOfParts>
    <vt:vector size="28" baseType="lpstr">
      <vt:lpstr>Arial Unicode MS</vt:lpstr>
      <vt:lpstr>黑体</vt:lpstr>
      <vt:lpstr>华文新魏</vt:lpstr>
      <vt:lpstr>宋体</vt:lpstr>
      <vt:lpstr>微软雅黑</vt:lpstr>
      <vt:lpstr>Arial</vt:lpstr>
      <vt:lpstr>Calibri</vt:lpstr>
      <vt:lpstr>Cambria Math</vt:lpstr>
      <vt:lpstr>Times New Roman</vt:lpstr>
      <vt:lpstr>Wingdings</vt:lpstr>
      <vt:lpstr>Office 主题</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帆 蔡</cp:lastModifiedBy>
  <cp:revision>776</cp:revision>
  <dcterms:created xsi:type="dcterms:W3CDTF">2017-03-03T12:41:04Z</dcterms:created>
  <dcterms:modified xsi:type="dcterms:W3CDTF">2024-11-21T01:38:26Z</dcterms:modified>
</cp:coreProperties>
</file>