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16" r:id="rId3"/>
    <p:sldId id="617" r:id="rId4"/>
    <p:sldId id="622" r:id="rId5"/>
    <p:sldId id="618" r:id="rId6"/>
    <p:sldId id="619" r:id="rId7"/>
    <p:sldId id="620" r:id="rId8"/>
    <p:sldId id="621" r:id="rId9"/>
    <p:sldId id="664" r:id="rId10"/>
    <p:sldId id="6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梦瑾" initials="刘梦瑾" lastIdx="1" clrIdx="0">
    <p:extLst>
      <p:ext uri="{19B8F6BF-5375-455C-9EA6-DF929625EA0E}">
        <p15:presenceInfo xmlns:p15="http://schemas.microsoft.com/office/powerpoint/2012/main" userId="5963612790846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66FF"/>
    <a:srgbClr val="0066FF"/>
    <a:srgbClr val="00FF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2506" autoAdjust="0"/>
  </p:normalViewPr>
  <p:slideViewPr>
    <p:cSldViewPr>
      <p:cViewPr varScale="1">
        <p:scale>
          <a:sx n="114" d="100"/>
          <a:sy n="114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9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8FDF-D2A4-494E-9958-171B1793F80D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DD76-E3A2-46A0-9D5F-B7B9B36CA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回归是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8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1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2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5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2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这节课我们介绍</a:t>
            </a:r>
            <a:r>
              <a:rPr lang="en-US" altLang="zh-CN" dirty="0" err="1"/>
              <a:t>sklearn</a:t>
            </a:r>
            <a:r>
              <a:rPr lang="zh-CN" altLang="en-US" dirty="0"/>
              <a:t>框架的使用，然后介绍线性回归和</a:t>
            </a:r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32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400">
                <a:latin typeface="华文新魏" pitchFamily="2" charset="-122"/>
                <a:ea typeface="华文新魏" pitchFamily="2" charset="-122"/>
              </a:defRPr>
            </a:lvl1pPr>
            <a:lvl2pPr>
              <a:defRPr sz="2000">
                <a:latin typeface="华文新魏" pitchFamily="2" charset="-122"/>
                <a:ea typeface="华文新魏" pitchFamily="2" charset="-122"/>
              </a:defRPr>
            </a:lvl2pPr>
            <a:lvl3pPr>
              <a:defRPr sz="1800">
                <a:latin typeface="华文新魏" pitchFamily="2" charset="-122"/>
                <a:ea typeface="华文新魏" pitchFamily="2" charset="-122"/>
              </a:defRPr>
            </a:lvl3pPr>
            <a:lvl4pPr>
              <a:defRPr sz="1600">
                <a:latin typeface="华文新魏" pitchFamily="2" charset="-122"/>
                <a:ea typeface="华文新魏" pitchFamily="2" charset="-122"/>
              </a:defRPr>
            </a:lvl4pPr>
            <a:lvl5pPr>
              <a:defRPr sz="1600"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980728"/>
            <a:ext cx="75608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67544" y="980728"/>
            <a:ext cx="75608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6" descr="http://www.ccug.net/document/xiaohui/609pddt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624"/>
            <a:ext cx="87725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1196752"/>
            <a:ext cx="3816424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66FF"/>
                </a:solidFill>
              </a:rPr>
              <a:t>机器学习</a:t>
            </a:r>
            <a:br>
              <a:rPr lang="zh-CN" altLang="en-US" b="1" dirty="0">
                <a:solidFill>
                  <a:srgbClr val="0066FF"/>
                </a:solidFill>
                <a:latin typeface="+mn-lt"/>
              </a:rPr>
            </a:br>
            <a:r>
              <a:rPr lang="en-US" altLang="zh-CN" b="1" dirty="0">
                <a:solidFill>
                  <a:srgbClr val="00FF00"/>
                </a:solidFill>
                <a:latin typeface="+mn-lt"/>
              </a:rPr>
              <a:t>Machine Learning</a:t>
            </a:r>
            <a:endParaRPr lang="zh-CN" altLang="en-US" b="1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63688" y="2924943"/>
            <a:ext cx="5472608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ctr"/>
            <a:r>
              <a:rPr lang="zh-CN" altLang="en-US" sz="4000">
                <a:solidFill>
                  <a:srgbClr val="FF0000"/>
                </a:solidFill>
                <a:latin typeface="Arial Unicode MS" pitchFamily="34" charset="-122"/>
                <a:ea typeface="华文新魏" pitchFamily="2" charset="-122"/>
                <a:cs typeface="+mn-cs"/>
              </a:rPr>
              <a:t>神经网络</a:t>
            </a:r>
            <a:endParaRPr lang="zh-CN" altLang="en-US" sz="4000" dirty="0">
              <a:solidFill>
                <a:srgbClr val="FF0000"/>
              </a:solidFill>
              <a:latin typeface="Arial Unicode MS" pitchFamily="34" charset="-122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0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C842-E463-40FF-8EC0-27C759BA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实验二：葡萄酒分类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AC1DF5-65B8-F5AC-D4A8-48EFE7C41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25542"/>
            <a:ext cx="5429529" cy="32069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52D10B-AA35-DE21-440B-E024D49CAACE}"/>
              </a:ext>
            </a:extLst>
          </p:cNvPr>
          <p:cNvSpPr txBox="1"/>
          <p:nvPr/>
        </p:nvSpPr>
        <p:spPr>
          <a:xfrm>
            <a:off x="457200" y="117230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数据集说明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AEE4AF-D372-67F5-A120-2F10EE8346E0}"/>
              </a:ext>
            </a:extLst>
          </p:cNvPr>
          <p:cNvSpPr txBox="1"/>
          <p:nvPr/>
        </p:nvSpPr>
        <p:spPr>
          <a:xfrm>
            <a:off x="899592" y="5061616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        </a:t>
            </a:r>
            <a:r>
              <a:rPr lang="zh-CN" altLang="en-US" sz="1600"/>
              <a:t>数据集保存为</a:t>
            </a:r>
            <a:r>
              <a:rPr lang="en-US" altLang="zh-CN" sz="1600"/>
              <a:t>wine.data</a:t>
            </a:r>
            <a:r>
              <a:rPr lang="zh-CN" altLang="en-US" sz="1600"/>
              <a:t>（</a:t>
            </a:r>
            <a:r>
              <a:rPr lang="en-US" altLang="zh-CN" sz="1600"/>
              <a:t>CSV</a:t>
            </a:r>
            <a:r>
              <a:rPr lang="zh-CN" altLang="en-US" sz="1600"/>
              <a:t>数据），数据说明保存为</a:t>
            </a:r>
            <a:r>
              <a:rPr lang="en-US" altLang="zh-CN" sz="1600"/>
              <a:t>wine.name</a:t>
            </a:r>
            <a:r>
              <a:rPr lang="zh-CN" altLang="en-US" sz="160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F6169E-556A-571A-F15A-12462075215B}"/>
              </a:ext>
            </a:extLst>
          </p:cNvPr>
          <p:cNvSpPr txBox="1"/>
          <p:nvPr/>
        </p:nvSpPr>
        <p:spPr>
          <a:xfrm>
            <a:off x="470277" y="549988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实验要求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B0CE9-76B4-B29D-4144-ACB7B93F418F}"/>
              </a:ext>
            </a:extLst>
          </p:cNvPr>
          <p:cNvSpPr txBox="1"/>
          <p:nvPr/>
        </p:nvSpPr>
        <p:spPr>
          <a:xfrm>
            <a:off x="919512" y="5996858"/>
            <a:ext cx="756083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        </a:t>
            </a:r>
            <a:r>
              <a:rPr lang="zh-CN" altLang="en-US" sz="1600"/>
              <a:t>使用</a:t>
            </a:r>
            <a:r>
              <a:rPr lang="en-US" altLang="zh-CN" sz="1600"/>
              <a:t>Tensorflow</a:t>
            </a:r>
            <a:r>
              <a:rPr lang="zh-CN" altLang="en-US" sz="1600"/>
              <a:t>框架搭建一个简单的全连接多层神经网络对葡萄酒进行分类。（建议采用</a:t>
            </a:r>
            <a:r>
              <a:rPr lang="en-US" altLang="zh-CN" sz="1600"/>
              <a:t>tensorflow.keras.Sequential</a:t>
            </a:r>
            <a:r>
              <a:rPr lang="zh-CN" altLang="en-US" sz="1600"/>
              <a:t>来建立模型）</a:t>
            </a:r>
          </a:p>
        </p:txBody>
      </p:sp>
    </p:spTree>
    <p:extLst>
      <p:ext uri="{BB962C8B-B14F-4D97-AF65-F5344CB8AC3E}">
        <p14:creationId xmlns:p14="http://schemas.microsoft.com/office/powerpoint/2010/main" val="16461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022EA9F-4928-80FF-2D3D-DA3C3A4C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4026"/>
            <a:ext cx="4217430" cy="226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 descr="ws_5E23.tmp">
            <a:extLst>
              <a:ext uri="{FF2B5EF4-FFF2-40B4-BE49-F238E27FC236}">
                <a16:creationId xmlns:a16="http://schemas.microsoft.com/office/drawing/2014/main" id="{0FBE650E-2872-5C2A-BFDB-3FE8AC9FDA7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9679" y="3933056"/>
            <a:ext cx="5591933" cy="2459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2A4E6-8ED7-60C1-C3A5-FFA78649D68C}"/>
              </a:ext>
            </a:extLst>
          </p:cNvPr>
          <p:cNvSpPr txBox="1"/>
          <p:nvPr/>
        </p:nvSpPr>
        <p:spPr>
          <a:xfrm>
            <a:off x="5148064" y="1718072"/>
            <a:ext cx="3073468" cy="10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      现代神经生物学的研究表明，生物神经元是由细胞体、树突和轴突组成。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BABDA-6944-5429-5574-8CBD33B80E7F}"/>
              </a:ext>
            </a:extLst>
          </p:cNvPr>
          <p:cNvSpPr txBox="1"/>
          <p:nvPr/>
        </p:nvSpPr>
        <p:spPr>
          <a:xfrm>
            <a:off x="202388" y="4581128"/>
            <a:ext cx="3073468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        人工神经元</a:t>
            </a:r>
            <a:r>
              <a:rPr lang="en-US" altLang="zh-CN" dirty="0"/>
              <a:t>M-P</a:t>
            </a:r>
            <a:r>
              <a:rPr lang="zh-CN" altLang="en-US" dirty="0"/>
              <a:t>模型：对输入信息进行线性组合，再通过一个映射，得到输出结果。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24486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B2A4E6-8ED7-60C1-C3A5-FFA78649D68C}"/>
              </a:ext>
            </a:extLst>
          </p:cNvPr>
          <p:cNvSpPr txBox="1"/>
          <p:nvPr/>
        </p:nvSpPr>
        <p:spPr>
          <a:xfrm>
            <a:off x="899592" y="3933056"/>
            <a:ext cx="6984776" cy="247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          对于</a:t>
            </a:r>
            <a:r>
              <a:rPr lang="en-US" altLang="zh-CN" sz="1400" dirty="0"/>
              <a:t>M-P</a:t>
            </a:r>
            <a:r>
              <a:rPr lang="zh-CN" altLang="en-US" sz="1400" dirty="0"/>
              <a:t>模型来说，神经元只有兴奋和抑制两种状态，因此，它的激励函数为单位跃阶函数，常用</a:t>
            </a:r>
            <a:r>
              <a:rPr lang="en-US" altLang="zh-CN" sz="1400" dirty="0"/>
              <a:t>Sigmoid</a:t>
            </a:r>
            <a:r>
              <a:rPr lang="zh-CN" altLang="en-US" sz="1400" dirty="0"/>
              <a:t>函数来代替，它可以把输入的连续实值变换为</a:t>
            </a:r>
            <a:r>
              <a:rPr lang="en-US" altLang="zh-CN" sz="1400" dirty="0"/>
              <a:t>0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  <a:r>
              <a:rPr lang="zh-CN" altLang="en-US" sz="1400" dirty="0"/>
              <a:t>之间的输出。但可能导致梯度爆炸和梯度消失出现。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b="1" dirty="0"/>
              <a:t>          梯度爆炸</a:t>
            </a:r>
            <a:r>
              <a:rPr lang="zh-CN" altLang="en-US" sz="1400" dirty="0"/>
              <a:t>是指在神经网络的训练过程中，梯度（损失函数对权重的偏导数）变得非常大，导致权重在更新时发生剧烈变化，这可能会使训练过程变得不稳定，甚至导致模型失效。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</a:t>
            </a:r>
            <a:r>
              <a:rPr lang="zh-CN" altLang="en-US" sz="1400" b="1" dirty="0"/>
              <a:t>梯度消失</a:t>
            </a:r>
            <a:r>
              <a:rPr lang="zh-CN" altLang="en-US" sz="1400" dirty="0"/>
              <a:t>是指在神经网络的训练过程中，梯度变得非常小，导致权重更新非常缓慢，这可能会使训练过程非常缓慢，甚至停滞不前。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          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9807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激励函数</a:t>
            </a:r>
          </a:p>
        </p:txBody>
      </p:sp>
      <p:pic>
        <p:nvPicPr>
          <p:cNvPr id="7" name="图片 1" descr="ws_6141.tmp">
            <a:extLst>
              <a:ext uri="{FF2B5EF4-FFF2-40B4-BE49-F238E27FC236}">
                <a16:creationId xmlns:a16="http://schemas.microsoft.com/office/drawing/2014/main" id="{B397FF30-EE9B-39AF-B941-4B182B15E8A9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b="13765"/>
          <a:stretch/>
        </p:blipFill>
        <p:spPr>
          <a:xfrm>
            <a:off x="1763688" y="1429458"/>
            <a:ext cx="4944529" cy="24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11539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激励函数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91B0F-990A-4336-9654-E7CA0C6C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2571750" cy="3009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2C60C0-23E0-47C4-953C-C8E71769C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2" y="1615644"/>
            <a:ext cx="2513823" cy="2088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FC05ED-D7F8-46D7-9C57-215FF87B5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683" y="3832166"/>
            <a:ext cx="2171700" cy="6667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CDF854-CB1A-4F4C-8583-99AA159E48CB}"/>
              </a:ext>
            </a:extLst>
          </p:cNvPr>
          <p:cNvSpPr txBox="1"/>
          <p:nvPr/>
        </p:nvSpPr>
        <p:spPr>
          <a:xfrm>
            <a:off x="1043608" y="4655427"/>
            <a:ext cx="2232248" cy="1105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         解决了</a:t>
            </a:r>
            <a:r>
              <a:rPr lang="en-US" altLang="zh-CN" sz="1400" dirty="0"/>
              <a:t>Sigmoid</a:t>
            </a:r>
            <a:r>
              <a:rPr lang="zh-CN" altLang="en-US" sz="1400" dirty="0"/>
              <a:t>函数的非零中心输出问题，然而，梯度消失的问题和幂运算的问题仍然存在。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BB9F19-CBEC-4BF1-B188-EBBC08A9669F}"/>
              </a:ext>
            </a:extLst>
          </p:cNvPr>
          <p:cNvSpPr txBox="1"/>
          <p:nvPr/>
        </p:nvSpPr>
        <p:spPr>
          <a:xfrm>
            <a:off x="4574830" y="4674460"/>
            <a:ext cx="40324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） 解决了梯度消失问题 </a:t>
            </a:r>
            <a:r>
              <a:rPr lang="en-US" altLang="zh-CN" sz="1400" dirty="0"/>
              <a:t>(</a:t>
            </a:r>
            <a:r>
              <a:rPr lang="zh-CN" altLang="en-US" sz="1400" dirty="0"/>
              <a:t>在正区间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2</a:t>
            </a:r>
            <a:r>
              <a:rPr lang="zh-CN" altLang="en-US" sz="1400" dirty="0"/>
              <a:t>）计算速度非常快，只需要判断输入是否大于</a:t>
            </a:r>
            <a:r>
              <a:rPr lang="en-US" altLang="zh-CN" sz="1400" dirty="0"/>
              <a:t>0</a:t>
            </a:r>
            <a:br>
              <a:rPr lang="en-US" altLang="zh-CN" sz="1400" dirty="0"/>
            </a:br>
            <a:r>
              <a:rPr lang="en-US" altLang="zh-CN" sz="1400" dirty="0"/>
              <a:t>3</a:t>
            </a:r>
            <a:r>
              <a:rPr lang="zh-CN" altLang="en-US" sz="1400" dirty="0"/>
              <a:t>）收敛速度远快于</a:t>
            </a:r>
            <a:r>
              <a:rPr lang="en-US" altLang="zh-CN" sz="1400" dirty="0"/>
              <a:t>sigmoid</a:t>
            </a:r>
            <a:r>
              <a:rPr lang="zh-CN" altLang="en-US" sz="1400" dirty="0"/>
              <a:t>和</a:t>
            </a:r>
            <a:r>
              <a:rPr lang="en-US" altLang="zh-CN" sz="1400" dirty="0"/>
              <a:t>tanh</a:t>
            </a:r>
          </a:p>
          <a:p>
            <a:r>
              <a:rPr lang="zh-CN" altLang="en-US" sz="1400" dirty="0"/>
              <a:t>       输出是非零中心输出，并且可能出现“死亡</a:t>
            </a:r>
            <a:r>
              <a:rPr lang="en-US" altLang="zh-CN" sz="1400" dirty="0" err="1"/>
              <a:t>ReLU</a:t>
            </a:r>
            <a:r>
              <a:rPr lang="en-US" altLang="zh-CN" sz="1400" dirty="0"/>
              <a:t>”</a:t>
            </a:r>
            <a:r>
              <a:rPr lang="zh-CN" altLang="en-US" sz="1400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10908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11539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感知机模型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DFF8A-5373-E5FA-6E92-63F1BEA4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580983"/>
            <a:ext cx="4881435" cy="28642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8E0C8D-FACB-1F07-9EFF-164534CB3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5914408"/>
            <a:ext cx="2811605" cy="4801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EA5B79-4FF9-E86B-53FC-E524A5CFB966}"/>
              </a:ext>
            </a:extLst>
          </p:cNvPr>
          <p:cNvSpPr txBox="1"/>
          <p:nvPr/>
        </p:nvSpPr>
        <p:spPr>
          <a:xfrm>
            <a:off x="827584" y="5358954"/>
            <a:ext cx="6984776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       感知机模型一般表示为：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A5D4A1-BBA1-9A16-E110-226EC3DDAD10}"/>
              </a:ext>
            </a:extLst>
          </p:cNvPr>
          <p:cNvSpPr txBox="1"/>
          <p:nvPr/>
        </p:nvSpPr>
        <p:spPr>
          <a:xfrm>
            <a:off x="971600" y="1601698"/>
            <a:ext cx="6984776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          感知机模型也叫做神经元模型，是二分类的线性分类模型，它能对空间中线性可分的二分类样本点进行划分。模型的核心概况起来即是线性回归</a:t>
            </a:r>
            <a:r>
              <a:rPr lang="en-US" altLang="zh-CN" dirty="0"/>
              <a:t>+</a:t>
            </a:r>
            <a:r>
              <a:rPr lang="zh-CN" altLang="en-US" dirty="0"/>
              <a:t>符号函数映射，对未知数据先做线性拟合，输出值再经符号函数映射，完成类别判定。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4AEBA5-1FA2-4D34-8EA7-3B914D7C2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51" y="4797152"/>
            <a:ext cx="2631144" cy="1627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73A004-5B25-432D-B22D-A06DD5912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528" y="4013103"/>
            <a:ext cx="1569067" cy="6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11539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单个感知机可以处理的问题举例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7A621FD-8A7F-B717-C445-90D381DD5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45"/>
          <a:stretch/>
        </p:blipFill>
        <p:spPr>
          <a:xfrm>
            <a:off x="1619672" y="2060848"/>
            <a:ext cx="570442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11539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752BC-DAA4-95C8-EF74-122BECA53183}"/>
              </a:ext>
            </a:extLst>
          </p:cNvPr>
          <p:cNvSpPr txBox="1"/>
          <p:nvPr/>
        </p:nvSpPr>
        <p:spPr>
          <a:xfrm>
            <a:off x="971600" y="5661248"/>
            <a:ext cx="7461398" cy="7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       单个神经元只能划分线性可分的二分类点，如果将神经元连接成神经网络，则处理能力会大为增强。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BAF408-F8FE-E7A1-42E6-56241AC2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1" y="1697901"/>
            <a:ext cx="7721997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  <a:cs typeface="+mn-cs"/>
              </a:rPr>
              <a:t>知识回顾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936500-DFEE-A404-387A-71270CD7ECE8}"/>
              </a:ext>
            </a:extLst>
          </p:cNvPr>
          <p:cNvSpPr txBox="1"/>
          <p:nvPr/>
        </p:nvSpPr>
        <p:spPr>
          <a:xfrm>
            <a:off x="539552" y="11539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B-P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752BC-DAA4-95C8-EF74-122BECA53183}"/>
              </a:ext>
            </a:extLst>
          </p:cNvPr>
          <p:cNvSpPr txBox="1"/>
          <p:nvPr/>
        </p:nvSpPr>
        <p:spPr>
          <a:xfrm>
            <a:off x="1077808" y="1573063"/>
            <a:ext cx="6984776" cy="172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         误差反向传播算法，是用于确定神经网络参数值的算法。采用</a:t>
            </a:r>
            <a:r>
              <a:rPr lang="en-US" altLang="zh-CN" dirty="0"/>
              <a:t>BP</a:t>
            </a:r>
            <a:r>
              <a:rPr lang="zh-CN" altLang="en-US" dirty="0"/>
              <a:t>算法来学习、无反馈的、同层节点无连接的、多层结构的前馈神经网络称为</a:t>
            </a:r>
            <a:r>
              <a:rPr lang="en-US" altLang="zh-CN" dirty="0"/>
              <a:t>BP</a:t>
            </a:r>
            <a:r>
              <a:rPr lang="zh-CN" altLang="en-US" dirty="0"/>
              <a:t>神经网络。</a:t>
            </a:r>
            <a:r>
              <a:rPr lang="en-US" altLang="zh-CN" dirty="0"/>
              <a:t>BP</a:t>
            </a:r>
            <a:r>
              <a:rPr lang="zh-CN" altLang="en-US" dirty="0"/>
              <a:t>神经网络可用于解决分类和回归问题，是应用最多的神经网络之一。</a:t>
            </a:r>
            <a:r>
              <a:rPr lang="en-US" altLang="zh-CN" dirty="0"/>
              <a:t>BP</a:t>
            </a:r>
            <a:r>
              <a:rPr lang="zh-CN" altLang="en-US" dirty="0"/>
              <a:t>学习过程可分为前向传播预测与反向传播学习两个过程。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269BAB-F90E-4CC0-53B7-F85B4BD2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23" y="3321053"/>
            <a:ext cx="6787345" cy="33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3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zh-CN" altLang="en-US" sz="2400" dirty="0"/>
              <a:t>实验一：神经网络实现异或运算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636F94-B059-86C7-151B-33EF94D5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84" y="1969798"/>
            <a:ext cx="5620039" cy="13653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F172E9-D2BB-CEFC-EDCB-1E2252DC74E3}"/>
              </a:ext>
            </a:extLst>
          </p:cNvPr>
          <p:cNvSpPr txBox="1"/>
          <p:nvPr/>
        </p:nvSpPr>
        <p:spPr>
          <a:xfrm>
            <a:off x="611560" y="13413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数据集说明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E7F46B-1DBE-4B70-4202-0102B3F7D30C}"/>
                  </a:ext>
                </a:extLst>
              </p:cNvPr>
              <p:cNvSpPr txBox="1"/>
              <p:nvPr/>
            </p:nvSpPr>
            <p:spPr>
              <a:xfrm>
                <a:off x="683567" y="3284984"/>
                <a:ext cx="7632849" cy="16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dirty="0"/>
                  <a:t>        </a:t>
                </a:r>
                <a:r>
                  <a:rPr lang="zh-CN" altLang="en-US" sz="1600" dirty="0"/>
                  <a:t>以上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条数据就是数据集的所有内容，即所有可能运算组合的异或运算的真值表。对于每条数据，</a:t>
                </a:r>
                <a:r>
                  <a:rPr lang="zh-CN" altLang="zh-CN" sz="16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600" dirty="0"/>
                  <a:t>是参与异或运算的两个数据（属性），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1600" dirty="0"/>
                  <a:t>共同作为异或运算的结果（标签）。为了便于说明</a:t>
                </a:r>
                <a:r>
                  <a:rPr lang="en-US" altLang="zh-CN" sz="1600" dirty="0"/>
                  <a:t>BP</a:t>
                </a:r>
                <a:r>
                  <a:rPr lang="zh-CN" altLang="en-US" sz="1600" dirty="0"/>
                  <a:t>算法的过程而将真值和假值的分类用独热编码来表示，用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1600" dirty="0"/>
                  <a:t>来表示真值类，用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1600" dirty="0"/>
                  <a:t>来表示假值类。比如，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的异或运算结果为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（真值），在这里表示为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1600" dirty="0"/>
                  <a:t>为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1600" dirty="0"/>
                  <a:t>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E7F46B-1DBE-4B70-4202-0102B3F7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3284984"/>
                <a:ext cx="7632849" cy="1618841"/>
              </a:xfrm>
              <a:prstGeom prst="rect">
                <a:avLst/>
              </a:prstGeom>
              <a:blipFill>
                <a:blip r:embed="rId3"/>
                <a:stretch>
                  <a:fillRect l="-399" r="-3195" b="-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D04107B-CF88-07CE-15CE-D03A36259E6F}"/>
              </a:ext>
            </a:extLst>
          </p:cNvPr>
          <p:cNvSpPr txBox="1"/>
          <p:nvPr/>
        </p:nvSpPr>
        <p:spPr>
          <a:xfrm>
            <a:off x="687196" y="51780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实验要求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79805E-1639-44A4-B267-D343A011C3DB}"/>
              </a:ext>
            </a:extLst>
          </p:cNvPr>
          <p:cNvSpPr txBox="1"/>
          <p:nvPr/>
        </p:nvSpPr>
        <p:spPr>
          <a:xfrm>
            <a:off x="827584" y="5729350"/>
            <a:ext cx="75608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        </a:t>
            </a:r>
            <a:r>
              <a:rPr lang="zh-CN" altLang="en-US" sz="1600" dirty="0"/>
              <a:t>实现三层感知机模型来模拟异或运算，隐层和输出层的激励函数选用</a:t>
            </a:r>
            <a:r>
              <a:rPr lang="en-US" altLang="zh-CN" sz="1600" dirty="0"/>
              <a:t>sigmoid</a:t>
            </a:r>
            <a:r>
              <a:rPr lang="zh-CN" altLang="en-US" sz="1600" dirty="0"/>
              <a:t>函数，在方向传播的学习过程中，采用梯度下降法来迭代更新所有参数。</a:t>
            </a:r>
          </a:p>
        </p:txBody>
      </p:sp>
    </p:spTree>
    <p:extLst>
      <p:ext uri="{BB962C8B-B14F-4D97-AF65-F5344CB8AC3E}">
        <p14:creationId xmlns:p14="http://schemas.microsoft.com/office/powerpoint/2010/main" val="60213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35284</TotalTime>
  <Words>707</Words>
  <Application>Microsoft Office PowerPoint</Application>
  <PresentationFormat>全屏显示(4:3)</PresentationFormat>
  <Paragraphs>50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黑体</vt:lpstr>
      <vt:lpstr>华文新魏</vt:lpstr>
      <vt:lpstr>Arial</vt:lpstr>
      <vt:lpstr>Calibri</vt:lpstr>
      <vt:lpstr>Cambria Math</vt:lpstr>
      <vt:lpstr>Office 主题</vt:lpstr>
      <vt:lpstr>机器学习 Machine Learning</vt:lpstr>
      <vt:lpstr>知识回顾</vt:lpstr>
      <vt:lpstr>知识回顾</vt:lpstr>
      <vt:lpstr>知识回顾</vt:lpstr>
      <vt:lpstr>知识回顾</vt:lpstr>
      <vt:lpstr>知识回顾</vt:lpstr>
      <vt:lpstr>知识回顾</vt:lpstr>
      <vt:lpstr>知识回顾</vt:lpstr>
      <vt:lpstr>实验一：神经网络实现异或运算</vt:lpstr>
      <vt:lpstr>实验二：葡萄酒分类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1032</cp:revision>
  <dcterms:created xsi:type="dcterms:W3CDTF">2017-03-03T12:41:04Z</dcterms:created>
  <dcterms:modified xsi:type="dcterms:W3CDTF">2024-11-07T03:15:00Z</dcterms:modified>
</cp:coreProperties>
</file>