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669" r:id="rId3"/>
    <p:sldId id="662" r:id="rId4"/>
    <p:sldId id="665" r:id="rId5"/>
    <p:sldId id="668" r:id="rId6"/>
    <p:sldId id="663" r:id="rId7"/>
    <p:sldId id="664" r:id="rId8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3366FF"/>
    <a:srgbClr val="0066FF"/>
    <a:srgbClr val="00FF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88727" autoAdjust="0"/>
  </p:normalViewPr>
  <p:slideViewPr>
    <p:cSldViewPr>
      <p:cViewPr varScale="1">
        <p:scale>
          <a:sx n="101" d="100"/>
          <a:sy n="101" d="100"/>
        </p:scale>
        <p:origin x="18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9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E8FDF-D2A4-494E-9958-171B1793F80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DD76-E3A2-46A0-9D5F-B7B9B36CA3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0DD76-E3A2-46A0-9D5F-B7B9B36CA33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4"/>
            <a:ext cx="8229600" cy="4929411"/>
          </a:xfrm>
        </p:spPr>
        <p:txBody>
          <a:bodyPr>
            <a:normAutofit/>
          </a:bodyPr>
          <a:lstStyle>
            <a:lvl1pPr>
              <a:defRPr sz="1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15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135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67544" y="980728"/>
            <a:ext cx="756084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60433" y="6381330"/>
            <a:ext cx="50405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60433" y="6381330"/>
            <a:ext cx="50405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4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467544" y="980728"/>
            <a:ext cx="756084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60433" y="6381330"/>
            <a:ext cx="50405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60433" y="6381330"/>
            <a:ext cx="50405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6" descr="http://www.ccug.net/document/xiaohui/609pddt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3" y="48624"/>
            <a:ext cx="87725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460433" y="6381330"/>
            <a:ext cx="50405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9832" y="1754815"/>
            <a:ext cx="2862318" cy="1102519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066FF"/>
                </a:solidFill>
              </a:rPr>
              <a:t>机器学习</a:t>
            </a:r>
            <a:br>
              <a:rPr lang="zh-CN" altLang="en-US" b="1" dirty="0">
                <a:solidFill>
                  <a:srgbClr val="0066FF"/>
                </a:solidFill>
                <a:latin typeface="+mn-lt"/>
              </a:rPr>
            </a:br>
            <a:r>
              <a:rPr lang="en-US" altLang="zh-CN" b="1" dirty="0">
                <a:solidFill>
                  <a:srgbClr val="00FF00"/>
                </a:solidFill>
                <a:latin typeface="+mn-lt"/>
              </a:rPr>
              <a:t>Machine Learning</a:t>
            </a:r>
            <a:endParaRPr lang="zh-CN" altLang="en-US" b="1" dirty="0">
              <a:solidFill>
                <a:srgbClr val="00FF00"/>
              </a:solidFill>
              <a:latin typeface="+mn-lt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2141730" y="2857334"/>
            <a:ext cx="4698522" cy="117013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algn="ctr"/>
            <a:r>
              <a:rPr lang="en-US" altLang="zh-CN" sz="3000" dirty="0">
                <a:solidFill>
                  <a:srgbClr val="FF0000"/>
                </a:solidFill>
                <a:latin typeface="Arial Unicode MS" pitchFamily="34" charset="-122"/>
                <a:ea typeface="华文新魏" panose="02010800040101010101" pitchFamily="2" charset="-122"/>
                <a:cs typeface="+mn-cs"/>
              </a:rPr>
              <a:t> </a:t>
            </a:r>
            <a:r>
              <a:rPr lang="zh-CN" altLang="en-US" sz="3000" dirty="0">
                <a:solidFill>
                  <a:srgbClr val="FF0000"/>
                </a:solidFill>
                <a:latin typeface="Arial Unicode MS" pitchFamily="34" charset="-122"/>
                <a:ea typeface="华文新魏" panose="02010800040101010101" pitchFamily="2" charset="-122"/>
                <a:cs typeface="+mn-cs"/>
              </a:rPr>
              <a:t>实验课七 </a:t>
            </a:r>
            <a:endParaRPr lang="en-US" altLang="zh-CN" sz="3000" dirty="0">
              <a:solidFill>
                <a:srgbClr val="FF0000"/>
              </a:solidFill>
              <a:latin typeface="Arial Unicode MS" pitchFamily="34" charset="-122"/>
              <a:ea typeface="华文新魏" panose="02010800040101010101" pitchFamily="2" charset="-122"/>
              <a:cs typeface="+mn-cs"/>
            </a:endParaRPr>
          </a:p>
          <a:p>
            <a:pPr algn="ctr"/>
            <a:r>
              <a:rPr lang="zh-CN" altLang="en-US" sz="3000" dirty="0">
                <a:solidFill>
                  <a:srgbClr val="FF0000"/>
                </a:solidFill>
                <a:latin typeface="Arial Unicode MS" pitchFamily="34" charset="-122"/>
                <a:ea typeface="华文新魏" panose="02010800040101010101" pitchFamily="2" charset="-122"/>
                <a:cs typeface="+mn-cs"/>
              </a:rPr>
              <a:t>朴素贝叶斯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56454-010D-8B4C-4E09-390E4B89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朴素贝叶斯简介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48EC62E-19D1-65C7-4C98-E9F8198D4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859" y="1196975"/>
            <a:ext cx="7530282" cy="49291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43D90-D630-9859-526F-A729C982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35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4"/>
            <a:ext cx="77152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student_data</a:t>
            </a:r>
            <a:r>
              <a:rPr lang="zh-CN" altLang="en-US" sz="2400" dirty="0"/>
              <a:t>数据集：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100" dirty="0"/>
              <a:t>包含</a:t>
            </a:r>
            <a:r>
              <a:rPr lang="en-US" altLang="zh-CN" sz="2100" dirty="0"/>
              <a:t>1000</a:t>
            </a:r>
            <a:r>
              <a:rPr lang="zh-CN" altLang="en-US" sz="2100" dirty="0"/>
              <a:t>个学生的</a:t>
            </a:r>
            <a:r>
              <a:rPr lang="en-US" altLang="zh-CN" sz="2100" dirty="0"/>
              <a:t>4</a:t>
            </a:r>
            <a:r>
              <a:rPr lang="zh-CN" altLang="en-US" sz="2100" dirty="0"/>
              <a:t>种行为信息和成绩信息。</a:t>
            </a:r>
            <a:endParaRPr lang="en-US" altLang="zh-CN" sz="2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100" dirty="0"/>
              <a:t>行为信息为浏览资源次数、参与测验次数、查看成绩次数、互动次数和其它行为次数</a:t>
            </a:r>
            <a:endParaRPr lang="en-US" altLang="zh-CN" sz="2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100" dirty="0"/>
              <a:t>成绩数据为是否通过期末考试</a:t>
            </a:r>
            <a:r>
              <a:rPr lang="en-US" altLang="zh-CN" sz="2100" dirty="0"/>
              <a:t>(1-</a:t>
            </a:r>
            <a:r>
              <a:rPr lang="zh-CN" altLang="en-US" sz="2100" dirty="0"/>
              <a:t>未通过，</a:t>
            </a:r>
            <a:r>
              <a:rPr lang="en-US" altLang="zh-CN" sz="2100" dirty="0"/>
              <a:t>0-</a:t>
            </a:r>
            <a:r>
              <a:rPr lang="zh-CN" altLang="en-US" sz="2100" dirty="0"/>
              <a:t>通过，比例为</a:t>
            </a:r>
            <a:r>
              <a:rPr lang="en-US" altLang="zh-CN" sz="2100" dirty="0"/>
              <a:t>559:441)</a:t>
            </a:r>
          </a:p>
          <a:p>
            <a:pPr marL="342900" lvl="1" indent="0">
              <a:buNone/>
            </a:pPr>
            <a:endParaRPr lang="en-US" altLang="zh-CN" sz="21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任务：通过若干种行为预测最终成绩是否通过考试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100" dirty="0"/>
              <a:t>使用学生数据集</a:t>
            </a:r>
            <a:r>
              <a:rPr lang="en-US" altLang="zh-CN" sz="2100" dirty="0"/>
              <a:t>(student_data.csv)</a:t>
            </a:r>
            <a:r>
              <a:rPr lang="zh-CN" altLang="en-US" sz="2100" dirty="0"/>
              <a:t>训练朴素贝叶斯模型</a:t>
            </a:r>
            <a:endParaRPr lang="en-US" altLang="zh-CN" sz="2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100" dirty="0"/>
              <a:t>在学生数据集上比较朴素贝叶斯和逻辑回归的表现</a:t>
            </a:r>
            <a:endParaRPr lang="en-US" altLang="zh-CN" sz="2100" dirty="0"/>
          </a:p>
          <a:p>
            <a:pPr marL="342900" lvl="1" indent="0">
              <a:buNone/>
            </a:pPr>
            <a:endParaRPr lang="en-US" altLang="zh-CN" sz="21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96754"/>
            <a:ext cx="77152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文档数据集：</a:t>
            </a:r>
            <a:endParaRPr lang="en-US" altLang="zh-CN" sz="2400" dirty="0"/>
          </a:p>
          <a:p>
            <a:pPr marL="342900" lvl="1" indent="0">
              <a:buNone/>
            </a:pPr>
            <a:endParaRPr lang="en-US" altLang="zh-CN" sz="21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" y="2060575"/>
            <a:ext cx="1857375" cy="33388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70" y="5474970"/>
            <a:ext cx="600075" cy="238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830" y="2060575"/>
            <a:ext cx="495300" cy="3629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720" y="2277110"/>
            <a:ext cx="4910455" cy="3356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4"/>
            <a:ext cx="77152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文档数据集：</a:t>
            </a:r>
            <a:endParaRPr lang="en-US" altLang="zh-CN" sz="2400" dirty="0"/>
          </a:p>
          <a:p>
            <a:pPr marL="342900" lvl="1" indent="0">
              <a:buNone/>
            </a:pPr>
            <a:endParaRPr lang="en-US" altLang="zh-CN" sz="21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" y="2060575"/>
            <a:ext cx="1857375" cy="33388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70" y="5461000"/>
            <a:ext cx="600075" cy="238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345" y="2060575"/>
            <a:ext cx="471805" cy="3638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475" y="2060575"/>
            <a:ext cx="4892040" cy="31261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实验</a:t>
            </a:r>
            <a:r>
              <a:rPr lang="en-US" altLang="zh-CN" sz="2600" dirty="0"/>
              <a:t>1</a:t>
            </a:r>
            <a:r>
              <a:rPr lang="zh-CN" altLang="en-US" sz="2600" dirty="0"/>
              <a:t>：分别使用逻辑回归和贝叶斯分类实现对学生成绩的分类</a:t>
            </a:r>
            <a:endParaRPr lang="en-US" altLang="zh-CN" sz="2600" dirty="0"/>
          </a:p>
          <a:p>
            <a:pPr marL="342900" lvl="1" indent="0">
              <a:buNone/>
            </a:pPr>
            <a:r>
              <a:rPr lang="zh-CN" altLang="en-US" sz="2400" dirty="0"/>
              <a:t>实验要求：</a:t>
            </a:r>
            <a:br>
              <a:rPr lang="zh-CN" altLang="en-US" sz="2400" dirty="0"/>
            </a:br>
            <a:r>
              <a:rPr lang="en-US" altLang="zh-CN" sz="2400" dirty="0"/>
              <a:t>1</a:t>
            </a:r>
            <a:r>
              <a:rPr lang="zh-CN" altLang="en-US" sz="2400" dirty="0"/>
              <a:t>、对于学生成绩信息表，数据预处理有哪些方法和技巧，对模型结果影响如何？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、模型性能评估有哪些指标？针对学生成绩预测或分类，应该怎样选用哪些模型性能指标？</a:t>
            </a:r>
            <a:endParaRPr lang="en-US" altLang="zh-CN" sz="2400" dirty="0"/>
          </a:p>
          <a:p>
            <a:pPr marL="342900" lvl="1" indent="0">
              <a:buNone/>
            </a:pPr>
            <a:r>
              <a:rPr lang="en-US" altLang="zh-CN" sz="2400" dirty="0"/>
              <a:t>3.  </a:t>
            </a:r>
            <a:r>
              <a:rPr lang="zh-CN" altLang="en-US" sz="2400" dirty="0"/>
              <a:t>分别比较逻辑回归和贝叶斯分类两者之间模型性能之间的差异。</a:t>
            </a:r>
            <a:endParaRPr lang="en-US" altLang="zh-CN" sz="2400" dirty="0"/>
          </a:p>
          <a:p>
            <a:pPr marL="342900" lvl="1" indent="0">
              <a:buNone/>
            </a:pPr>
            <a:endParaRPr lang="en-US" altLang="zh-CN" sz="2100" dirty="0"/>
          </a:p>
          <a:p>
            <a:pPr lvl="1"/>
            <a:endParaRPr lang="en-US" altLang="zh-CN" sz="21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4"/>
            <a:ext cx="8229600" cy="5184576"/>
          </a:xfrm>
        </p:spPr>
        <p:txBody>
          <a:bodyPr>
            <a:normAutofit/>
          </a:bodyPr>
          <a:lstStyle/>
          <a:p>
            <a:pPr marL="257175" lvl="1" indent="-257175">
              <a:buFont typeface="Arial" panose="020B0604020202020204" pitchFamily="34" charset="0"/>
              <a:buChar char="•"/>
            </a:pPr>
            <a:r>
              <a:rPr lang="zh-CN" altLang="en-US" sz="2400" dirty="0"/>
              <a:t>实验</a:t>
            </a:r>
            <a:r>
              <a:rPr lang="en-US" altLang="zh-CN" sz="2400" dirty="0"/>
              <a:t>2</a:t>
            </a:r>
            <a:r>
              <a:rPr lang="zh-CN" altLang="en-US" sz="2400" dirty="0"/>
              <a:t>：使用贝叶斯分类实现对文档的分类</a:t>
            </a:r>
            <a:endParaRPr lang="en-US" altLang="zh-CN" sz="2400" dirty="0"/>
          </a:p>
          <a:p>
            <a:r>
              <a:rPr lang="zh-CN" altLang="en-US" sz="2400" dirty="0"/>
              <a:t>实验要求：</a:t>
            </a:r>
            <a:br>
              <a:rPr lang="zh-CN" altLang="en-US" sz="2400" dirty="0"/>
            </a:br>
            <a:r>
              <a:rPr lang="en-US" altLang="zh-CN" sz="2400" dirty="0"/>
              <a:t>1</a:t>
            </a:r>
            <a:r>
              <a:rPr lang="zh-CN" altLang="en-US" sz="2400" dirty="0"/>
              <a:t>、除了</a:t>
            </a:r>
            <a:r>
              <a:rPr lang="en-US" altLang="zh-CN" sz="2400" dirty="0"/>
              <a:t>TF_IDF</a:t>
            </a:r>
            <a:r>
              <a:rPr lang="zh-CN" altLang="en-US" sz="2400" dirty="0"/>
              <a:t>用来对文档进行特征表示，你还知道哪些其他的方法吗？试比较这些不同方法的异同点。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、请比较以下几种贝叶斯分类器在文档分类上的表现</a:t>
            </a:r>
            <a:r>
              <a:rPr lang="en-US" altLang="zh-CN" sz="2400" dirty="0" err="1"/>
              <a:t>GaussianNB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MultinomialNB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ComplementNB,BernoulliNB</a:t>
            </a:r>
            <a:r>
              <a:rPr lang="zh-CN" altLang="en-US" sz="2400" dirty="0"/>
              <a:t>，并说明原因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、说明</a:t>
            </a:r>
            <a:r>
              <a:rPr lang="en-US" altLang="zh-CN" sz="2400" dirty="0" err="1"/>
              <a:t>sklearn</a:t>
            </a:r>
            <a:r>
              <a:rPr lang="zh-CN" altLang="en-US" sz="2400" dirty="0"/>
              <a:t>中</a:t>
            </a:r>
            <a:r>
              <a:rPr lang="en-US" altLang="zh-CN" sz="2400" dirty="0" err="1"/>
              <a:t>MultinomialNB</a:t>
            </a:r>
            <a:r>
              <a:rPr lang="zh-CN" altLang="en-US" sz="2400" dirty="0"/>
              <a:t>中</a:t>
            </a:r>
            <a:r>
              <a:rPr lang="en-US" altLang="zh-CN" sz="2400" dirty="0"/>
              <a:t>alpha</a:t>
            </a:r>
            <a:r>
              <a:rPr lang="zh-CN" altLang="en-US" sz="2400" dirty="0"/>
              <a:t>参数所起的作用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、请对你的模型进行评估，说明评价指标</a:t>
            </a:r>
            <a:r>
              <a:rPr lang="en-US" altLang="zh-CN" sz="2400" dirty="0" err="1"/>
              <a:t>accuray</a:t>
            </a:r>
            <a:r>
              <a:rPr lang="zh-CN" altLang="en-US" sz="2400" dirty="0"/>
              <a:t>，</a:t>
            </a:r>
            <a:r>
              <a:rPr lang="en-US" altLang="zh-CN" sz="2400" dirty="0"/>
              <a:t>precision</a:t>
            </a:r>
            <a:r>
              <a:rPr lang="zh-CN" altLang="en-US" sz="2400" dirty="0"/>
              <a:t>，</a:t>
            </a:r>
            <a:r>
              <a:rPr lang="en-US" altLang="zh-CN" sz="2400" dirty="0"/>
              <a:t>recall, f1-score</a:t>
            </a:r>
            <a:r>
              <a:rPr lang="zh-CN" altLang="en-US" sz="2400" dirty="0"/>
              <a:t>的含义以及适用情景</a:t>
            </a:r>
            <a:br>
              <a:rPr lang="zh-CN" altLang="en-US" sz="2400" dirty="0"/>
            </a:br>
            <a:r>
              <a:rPr lang="en-US" altLang="zh-CN" sz="2400" dirty="0"/>
              <a:t>5</a:t>
            </a:r>
            <a:r>
              <a:rPr lang="zh-CN" altLang="en-US" sz="2400" dirty="0"/>
              <a:t>、尝试说明混淆矩阵的绘制过程。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RmZTFjYWJlMmYwMDliOTE0MTg3NTEyMTZiMjFlZm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346</Words>
  <Application>Microsoft Office PowerPoint</Application>
  <PresentationFormat>全屏显示(4:3)</PresentationFormat>
  <Paragraphs>33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黑体</vt:lpstr>
      <vt:lpstr>华文新魏</vt:lpstr>
      <vt:lpstr>Arial</vt:lpstr>
      <vt:lpstr>Calibri</vt:lpstr>
      <vt:lpstr>Wingdings</vt:lpstr>
      <vt:lpstr>Office 主题</vt:lpstr>
      <vt:lpstr>机器学习 Machine Learning</vt:lpstr>
      <vt:lpstr>朴素贝叶斯简介</vt:lpstr>
      <vt:lpstr>数据集</vt:lpstr>
      <vt:lpstr>数据集</vt:lpstr>
      <vt:lpstr>数据集</vt:lpstr>
      <vt:lpstr>实验内容</vt:lpstr>
      <vt:lpstr>实验内容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帆 蔡</cp:lastModifiedBy>
  <cp:revision>1773</cp:revision>
  <dcterms:created xsi:type="dcterms:W3CDTF">2017-03-03T12:41:00Z</dcterms:created>
  <dcterms:modified xsi:type="dcterms:W3CDTF">2024-12-05T07:55:28Z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92B3A4DCDC694A2BA270A9E5BAF13D95</vt:lpwstr>
  </property>
  <property fmtid="{D5CDD505-2E9C-101B-9397-08002B2CF9AE}" pid="3" name="KSOProductBuildVer">
    <vt:lpwstr>2052-11.1.0.11636</vt:lpwstr>
  </property>
</Properties>
</file>