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4" r:id="rId11"/>
  </p:sldIdLst>
  <p:sldSz cx="9144000" cy="5715000" type="screen16x1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D6"/>
    <a:srgbClr val="26ABCC"/>
    <a:srgbClr val="F8A058"/>
    <a:srgbClr val="33B0CE"/>
    <a:srgbClr val="EB5FA8"/>
    <a:srgbClr val="F87046"/>
    <a:srgbClr val="0CB692"/>
    <a:srgbClr val="EE2992"/>
    <a:srgbClr val="E93929"/>
    <a:srgbClr val="024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9" autoAdjust="0"/>
    <p:restoredTop sz="94221" autoAdjust="0"/>
  </p:normalViewPr>
  <p:slideViewPr>
    <p:cSldViewPr showGuides="1">
      <p:cViewPr varScale="1">
        <p:scale>
          <a:sx n="84" d="100"/>
          <a:sy n="84" d="100"/>
        </p:scale>
        <p:origin x="621" y="45"/>
      </p:cViewPr>
      <p:guideLst>
        <p:guide orient="horz" pos="18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71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2A3A-EAE2-491F-9D5D-A28769C8E143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71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1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59359-B67A-4443-BF86-D23BC152A3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miro.wu\Desktop\52fdbb3c133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4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6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 descr="C:\Users\miro.wu\Desktop\52fdbb3c133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-25831"/>
            <a:ext cx="9143998" cy="5740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C:\Users\miro.wu\Desktop\55aa02f1a910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0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2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70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67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7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8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椭圆 25"/>
          <p:cNvSpPr/>
          <p:nvPr/>
        </p:nvSpPr>
        <p:spPr>
          <a:xfrm>
            <a:off x="2202507" y="1011527"/>
            <a:ext cx="2931409" cy="29465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14" name="椭圆 27"/>
          <p:cNvSpPr/>
          <p:nvPr/>
        </p:nvSpPr>
        <p:spPr>
          <a:xfrm>
            <a:off x="4010085" y="1011527"/>
            <a:ext cx="2931409" cy="2946598"/>
          </a:xfrm>
          <a:prstGeom prst="ellipse">
            <a:avLst/>
          </a:prstGeom>
          <a:solidFill>
            <a:srgbClr val="26AB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15" name="椭圆 30"/>
          <p:cNvSpPr/>
          <p:nvPr/>
        </p:nvSpPr>
        <p:spPr>
          <a:xfrm>
            <a:off x="6360578" y="1281087"/>
            <a:ext cx="659694" cy="663111"/>
          </a:xfrm>
          <a:prstGeom prst="ellipse">
            <a:avLst/>
          </a:prstGeom>
          <a:solidFill>
            <a:srgbClr val="26AB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16" name="椭圆 32"/>
          <p:cNvSpPr/>
          <p:nvPr/>
        </p:nvSpPr>
        <p:spPr>
          <a:xfrm>
            <a:off x="2130031" y="3106291"/>
            <a:ext cx="853282" cy="857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17" name="椭圆 33"/>
          <p:cNvSpPr/>
          <p:nvPr/>
        </p:nvSpPr>
        <p:spPr>
          <a:xfrm>
            <a:off x="1086814" y="3867428"/>
            <a:ext cx="496644" cy="4992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18" name="TextBox 28"/>
          <p:cNvSpPr txBox="1"/>
          <p:nvPr/>
        </p:nvSpPr>
        <p:spPr>
          <a:xfrm>
            <a:off x="3947167" y="2288058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runtime</a:t>
            </a:r>
            <a:endParaRPr lang="zh-CN" altLang="en-US" sz="24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048619" name="椭圆 37"/>
          <p:cNvSpPr/>
          <p:nvPr/>
        </p:nvSpPr>
        <p:spPr>
          <a:xfrm>
            <a:off x="8934951" y="2932371"/>
            <a:ext cx="360040" cy="3619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20" name="椭圆 29"/>
          <p:cNvSpPr/>
          <p:nvPr/>
        </p:nvSpPr>
        <p:spPr>
          <a:xfrm>
            <a:off x="8532440" y="5138637"/>
            <a:ext cx="254166" cy="255483"/>
          </a:xfrm>
          <a:prstGeom prst="ellipse">
            <a:avLst/>
          </a:prstGeom>
          <a:solidFill>
            <a:srgbClr val="0DCC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21" name="椭圆 31"/>
          <p:cNvSpPr/>
          <p:nvPr/>
        </p:nvSpPr>
        <p:spPr>
          <a:xfrm>
            <a:off x="814897" y="753904"/>
            <a:ext cx="516743" cy="519420"/>
          </a:xfrm>
          <a:prstGeom prst="ellipse">
            <a:avLst/>
          </a:prstGeom>
          <a:solidFill>
            <a:srgbClr val="26AB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22" name="椭圆 42"/>
          <p:cNvSpPr/>
          <p:nvPr/>
        </p:nvSpPr>
        <p:spPr>
          <a:xfrm>
            <a:off x="7112721" y="1001632"/>
            <a:ext cx="261737" cy="263094"/>
          </a:xfrm>
          <a:prstGeom prst="ellipse">
            <a:avLst/>
          </a:prstGeom>
          <a:solidFill>
            <a:srgbClr val="26AB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5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 animBg="1"/>
      <p:bldP spid="1048614" grpId="0" animBg="1"/>
      <p:bldP spid="1048615" grpId="0" animBg="1"/>
      <p:bldP spid="1048616" grpId="0" animBg="1"/>
      <p:bldP spid="1048617" grpId="0" animBg="1"/>
      <p:bldP spid="1048618" grpId="0"/>
      <p:bldP spid="1048619" grpId="0" animBg="1"/>
      <p:bldP spid="1048620" grpId="0" animBg="1"/>
      <p:bldP spid="1048621" grpId="0" animBg="1"/>
      <p:bldP spid="10486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第五题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6250" y="697230"/>
            <a:ext cx="8639175" cy="5077460"/>
            <a:chOff x="750" y="1098"/>
            <a:chExt cx="13605" cy="7996"/>
          </a:xfrm>
        </p:grpSpPr>
        <p:sp>
          <p:nvSpPr>
            <p:cNvPr id="2" name="文本框 1"/>
            <p:cNvSpPr txBox="1"/>
            <p:nvPr/>
          </p:nvSpPr>
          <p:spPr>
            <a:xfrm>
              <a:off x="750" y="1439"/>
              <a:ext cx="3532" cy="563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#include &lt;stdio.h&gt;</a:t>
              </a:r>
            </a:p>
            <a:p>
              <a:pPr indent="0" fontAlgn="auto">
                <a:lnSpc>
                  <a:spcPct val="150000"/>
                </a:lnSpc>
              </a:pP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int main(){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  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int</a:t>
              </a: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a[6]={0,1,2,3,4,5};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  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int i=6,j=7; 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  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int *p = (int*)(&amp;a+1);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  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printf("%d\n",*(p-1));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1600" dirty="0">
                  <a:ea typeface="方正兰亭中黑_GBK" pitchFamily="2" charset="-122"/>
                  <a:sym typeface="Wingdings" panose="05000000000000000000" pitchFamily="2" charset="2"/>
                </a:rPr>
                <a:t>    </a:t>
              </a: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return 0;</a:t>
              </a:r>
            </a:p>
            <a:p>
              <a:pPr indent="0" fontAlgn="auto">
                <a:lnSpc>
                  <a:spcPct val="150000"/>
                </a:lnSpc>
              </a:pPr>
              <a:r>
                <a:rPr sz="1600" dirty="0">
                  <a:ea typeface="方正兰亭中黑_GBK" pitchFamily="2" charset="-122"/>
                  <a:sym typeface="Wingdings" panose="05000000000000000000" pitchFamily="2" charset="2"/>
                </a:rPr>
                <a:t>}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2" y="1144"/>
              <a:ext cx="4877" cy="768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.LC0: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.long 0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...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.long 5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.LC1: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...</a:t>
              </a:r>
            </a:p>
            <a:p>
              <a:pPr marL="0" lvl="0" indent="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main: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...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leal -40(%ebp), %edi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$.LC0, %esi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cld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$6, %eax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%eax, %ecx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rep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movsl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80" y="1098"/>
              <a:ext cx="5375" cy="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$6, -44(%ebp)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i=6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$7, -48(%ebp)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j=7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endParaRP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leal -40(%ebp), %eax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addl </a:t>
              </a:r>
              <a:r>
                <a:rPr lang="en-US" altLang="zh-CN" sz="12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$24, %eax 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%eax, -52(%ebp)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subl $8, %esp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esp-8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endParaRP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-52(%ebp), %eax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subl $</a:t>
              </a:r>
              <a:r>
                <a:rPr lang="en-US" altLang="zh-CN" sz="12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4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 , %eax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pushl </a:t>
              </a:r>
              <a:r>
                <a:rPr lang="en-US" altLang="zh-CN" sz="12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(%eax)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esp-4  // </a:t>
              </a:r>
              <a:r>
                <a:rPr lang="zh-CN" altLang="en-US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注意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(%eax)</a:t>
              </a:r>
              <a:r>
                <a:rPr lang="zh-CN" altLang="en-US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和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%eax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endParaRP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pushl $.LC1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esp-4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endParaRP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call printf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addl $</a:t>
              </a:r>
              <a:r>
                <a:rPr lang="en-US" altLang="zh-CN" sz="12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16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, %esp </a:t>
              </a:r>
              <a:r>
                <a:rPr lang="en-US" altLang="zh-CN" sz="1200" dirty="0">
                  <a:solidFill>
                    <a:srgbClr val="00B050"/>
                  </a:solidFill>
                  <a:ea typeface="方正兰亭中黑_GBK" pitchFamily="2" charset="-122"/>
                  <a:sym typeface="+mn-ea"/>
                </a:rPr>
                <a:t>// -8-4-4</a:t>
              </a:r>
              <a:endParaRPr lang="en-US" altLang="zh-CN" sz="12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endParaRP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movl $0, %eax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leal -8(%ebp), %esp // 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要恢复</a:t>
              </a: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esi, edi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popl %esi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popl %edi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leave</a:t>
              </a:r>
            </a:p>
            <a:p>
              <a:pPr marL="0" lvl="0" indent="457200" fontAlgn="auto"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+mn-ea"/>
                </a:rPr>
                <a:t>ret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4690" y="1561465"/>
            <a:ext cx="8359140" cy="4015105"/>
            <a:chOff x="1094" y="2459"/>
            <a:chExt cx="13164" cy="6323"/>
          </a:xfrm>
        </p:grpSpPr>
        <p:sp>
          <p:nvSpPr>
            <p:cNvPr id="13" name="矩形 12"/>
            <p:cNvSpPr/>
            <p:nvPr/>
          </p:nvSpPr>
          <p:spPr>
            <a:xfrm>
              <a:off x="5953" y="5407"/>
              <a:ext cx="2752" cy="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0" y="7461"/>
              <a:ext cx="2943" cy="6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  <a:sym typeface="Wingdings" panose="05000000000000000000" pitchFamily="2" charset="2"/>
                </a:rPr>
                <a:t>int a[6]={0,1,2,3,4,5}</a:t>
              </a:r>
            </a:p>
          </p:txBody>
        </p:sp>
        <p:cxnSp>
          <p:nvCxnSpPr>
            <p:cNvPr id="8" name="直接箭头连接符 7"/>
            <p:cNvCxnSpPr>
              <a:stCxn id="13" idx="1"/>
              <a:endCxn id="6" idx="3"/>
            </p:cNvCxnSpPr>
            <p:nvPr/>
          </p:nvCxnSpPr>
          <p:spPr>
            <a:xfrm flipH="1">
              <a:off x="4813" y="7095"/>
              <a:ext cx="1140" cy="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1094" y="2459"/>
              <a:ext cx="13164" cy="2538"/>
              <a:chOff x="1094" y="2459"/>
              <a:chExt cx="13164" cy="253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4" y="3912"/>
                <a:ext cx="2930" cy="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94" y="4500"/>
                <a:ext cx="3023" cy="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stCxn id="11" idx="3"/>
                <a:endCxn id="16" idx="1"/>
              </p:cNvCxnSpPr>
              <p:nvPr/>
            </p:nvCxnSpPr>
            <p:spPr>
              <a:xfrm flipV="1">
                <a:off x="4024" y="2725"/>
                <a:ext cx="8506" cy="14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2530" y="2459"/>
                <a:ext cx="172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B050"/>
                    </a:solidFill>
                    <a:ea typeface="方正兰亭中黑_GBK" pitchFamily="2" charset="-122"/>
                  </a:rPr>
                  <a:t>&amp;a: int[6]*</a:t>
                </a:r>
              </a:p>
            </p:txBody>
          </p:sp>
          <p:cxnSp>
            <p:nvCxnSpPr>
              <p:cNvPr id="17" name="直接箭头连接符 16"/>
              <p:cNvCxnSpPr>
                <a:stCxn id="12" idx="3"/>
              </p:cNvCxnSpPr>
              <p:nvPr/>
            </p:nvCxnSpPr>
            <p:spPr>
              <a:xfrm flipV="1">
                <a:off x="4117" y="4500"/>
                <a:ext cx="5578" cy="2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第一题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511810"/>
            <a:ext cx="2566670" cy="5144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union var{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50"/>
                </a:solidFill>
                <a:ea typeface="方正兰亭中黑_GBK" pitchFamily="2" charset="-122"/>
                <a:sym typeface="Wingdings" panose="05000000000000000000" pitchFamily="2" charset="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Wingdings" panose="05000000000000000000" pitchFamily="2" charset="2"/>
              </a:rPr>
              <a:t>各成员共享空间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 char c[5];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 int i;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};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int main(){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union var data;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char *c;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data.c[0] = '2';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// 50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data.c[1] = '0';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// 48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data.c[2] = '1';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// 49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data.c[3] = '6';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// 54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data.c[4] = '\0';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// 0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c = (char*)&amp;data;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printf("%x %s\n",data.i,c);</a:t>
            </a:r>
          </a:p>
          <a:p>
            <a:pPr indent="0" fontAlgn="auto">
              <a:lnSpc>
                <a:spcPct val="150000"/>
              </a:lnSpc>
            </a:pP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return 0;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  <a:endParaRPr sz="1400" dirty="0">
              <a:ea typeface="方正兰亭中黑_GBK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4773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main: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pushl ebp%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$40,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andl $-16, %esp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按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16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字节对齐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(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空间不变或增加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)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，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方便一些指令的并行操作</a:t>
            </a:r>
            <a:endParaRPr lang="en-US" altLang="zh-CN" sz="1400" dirty="0">
              <a:solidFill>
                <a:srgbClr val="00B05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$0, %eax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%eax,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movb $50, -24(%ebp)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movb $48, -23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(%ebp)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movb $49, -22(%ebp)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movb $54, -21(%ebp)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movb $0, -20(%ebp)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leal -24(%ebp), %eax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%eax, -28(%ebp)</a:t>
            </a:r>
          </a:p>
          <a:p>
            <a:pPr indent="0" fontAlgn="auto"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150" y="2857500"/>
            <a:ext cx="1791970" cy="18719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3755" y="3338195"/>
            <a:ext cx="1659890" cy="1882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2357120" y="3793490"/>
            <a:ext cx="2286635" cy="485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第一题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81330"/>
            <a:ext cx="2427605" cy="5144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union var{</a:t>
            </a: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50"/>
                </a:solidFill>
                <a:ea typeface="方正兰亭中黑_GBK" pitchFamily="2" charset="-122"/>
                <a:sym typeface="Wingdings" panose="05000000000000000000" pitchFamily="2" charset="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Wingdings" panose="05000000000000000000" pitchFamily="2" charset="2"/>
              </a:rPr>
              <a:t>各成员共享空间</a:t>
            </a:r>
            <a:endParaRPr sz="1400" dirty="0">
              <a:ea typeface="方正兰亭中黑_GBK" pitchFamily="2" charset="-122"/>
              <a:sym typeface="Wingdings" panose="05000000000000000000" pitchFamily="2" charset="2"/>
            </a:endParaRP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 char c[5];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 int i;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};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int main(){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union var data;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char *c;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data.c[0] = '2';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data.c[1] = '0';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data.c[2] = '1';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data.c[3] = '6';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data.c[4] = '\0';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c = (char*)&amp;data;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    printf("%x %s\n",data.i,c);</a:t>
            </a:r>
          </a:p>
          <a:p>
            <a:pPr indent="0" fontAlgn="auto">
              <a:lnSpc>
                <a:spcPct val="150000"/>
              </a:lnSpc>
            </a:pPr>
            <a:r>
              <a:rPr lang="en-US" sz="14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return 0;</a:t>
            </a:r>
          </a:p>
          <a:p>
            <a:pPr indent="0" fontAlgn="auto">
              <a:lnSpc>
                <a:spcPct val="150000"/>
              </a:lnSpc>
            </a:pPr>
            <a:r>
              <a:rPr sz="14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  <a:endParaRPr sz="1400" dirty="0">
              <a:ea typeface="方正兰亭中黑_GBK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3516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%eax, -28(%ebp)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sub $4, $esp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esp-4,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一共就是下面的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addl $16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pushl -28(%ebp)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esp-4  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参数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pushl -24(%ebp)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esp-4  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参数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$.LC0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esp-4,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返回地址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call printf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addl $16, %esp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恢复栈之前状态，清除掉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printf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函数参数的空间</a:t>
            </a:r>
            <a:endParaRPr lang="en-US" altLang="zh-CN" sz="1400" dirty="0">
              <a:solidFill>
                <a:srgbClr val="00B05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movl $0  %eax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return 0;</a:t>
            </a:r>
            <a:endParaRPr lang="en-US" altLang="zh-CN" sz="1400" dirty="0">
              <a:solidFill>
                <a:srgbClr val="FF000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leave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ret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15920" y="4801235"/>
            <a:ext cx="1967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输出为：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36313032 2016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第二题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768985"/>
            <a:ext cx="2104390" cy="4836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#define N 2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// #define N 11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typedef struct POINT 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x, y 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char z[ N ];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struct POINT *next;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 DOT;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f(DOT p) {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p.x = 100;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p.y = sizeof(p);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p.z[1] = 'A';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f(*(p.next));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4773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f: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// 当 N=2 时，生成的汇编代码片段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$100, 8(%ebp)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p.x=100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$16, 12(%ebp)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p.y=sizeof(p)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movb $65,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17(%ebp)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z[0]:16(%ebp)  z[1]:17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(%ebp)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20(%ebp)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z[2]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补到了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个字节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12(%eax)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8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(%eax)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4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(%eax)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(%eax)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call f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addl $16, %esp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同前，清除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f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参数的空间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leave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ret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0" y="3059430"/>
            <a:ext cx="1438910" cy="12122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56325" y="3435350"/>
            <a:ext cx="1160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逆序传递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第二题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768985"/>
            <a:ext cx="2104390" cy="4836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#define N 2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// #define N 11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typedef struct POINT 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x, y 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char z[ N ];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struct POINT *next;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 DOT;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f(DOT p) {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p.x = 100;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p.y = sizeof(p);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p.z[1] = 'A';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f(*(p.next));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4878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f: //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当 N=11 时，生成的汇编代码片段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%edi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%esi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$100, 8(%ebp)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$24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12(%ebp)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N=11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时大小为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4+4+11+4+1=24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“1”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是字节对齐带来的额外的填充字节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movb $65,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17(%ebp)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z[1]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依然是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17(%ebp)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$8,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28(%ebp)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相应地到了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28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$24,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%edi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%eax, %esi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cld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第二题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768985"/>
            <a:ext cx="2104390" cy="4836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#define N 2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// #define N 11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typedef struct POINT 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x, y 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char z[ N ];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struct POINT *next;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 DOT;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f(DOT p) {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p.x = 100;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p.y = sizeof(p);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p.z[1] = 'A';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f(*(p.next));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4908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接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cld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$6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 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%eax, %ecx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rep</a:t>
            </a:r>
          </a:p>
          <a:p>
            <a:pPr lvl="1"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movsl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call f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addl $32, %esp</a:t>
            </a:r>
          </a:p>
          <a:p>
            <a:pPr lvl="1"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leal -8(%ebp), %esp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清除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f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的空间</a:t>
            </a:r>
          </a:p>
          <a:p>
            <a:pPr lvl="1"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为什么是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-8(%ebp)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：恢复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esi, edi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状态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popl %esi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popl %edi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leave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ret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0380" y="4271645"/>
            <a:ext cx="343852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编译器在按值传递结构变量时的处理方式: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逆序的栈传递方式，数据多时采用数据传送指令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第三题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768985"/>
            <a:ext cx="2104390" cy="4836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g(int**);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main(){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line[10],i;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*p=line; 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for (i=0;i&lt;10;i++){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*p=i;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g(&amp;p);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return 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g(int**p){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(**p)++;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(*p)++;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0" y="697230"/>
            <a:ext cx="4829810" cy="4878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.globl g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.type g,@function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g: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8(%ebp)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参数位置</a:t>
            </a:r>
            <a:endParaRPr lang="en-US" altLang="zh-CN" sz="1400" dirty="0">
              <a:solidFill>
                <a:srgbClr val="00B05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(eax%)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注意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(%eax)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和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%eax</a:t>
            </a:r>
            <a:endParaRPr lang="zh-CN" altLang="en-US" sz="1400" dirty="0">
              <a:solidFill>
                <a:srgbClr val="00B050"/>
              </a:solidFill>
              <a:ea typeface="方正兰亭中黑_GBK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addl $1, (%eax)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8(%ebp)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, %eax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addl $4, (%eax)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leave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ret</a:t>
            </a:r>
          </a:p>
        </p:txBody>
      </p:sp>
      <p:sp>
        <p:nvSpPr>
          <p:cNvPr id="4" name="矩形 3"/>
          <p:cNvSpPr/>
          <p:nvPr/>
        </p:nvSpPr>
        <p:spPr>
          <a:xfrm>
            <a:off x="4644390" y="2353310"/>
            <a:ext cx="3044190" cy="945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54550" y="3361055"/>
            <a:ext cx="1579245" cy="6680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12405" y="2713355"/>
            <a:ext cx="115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// (**p)++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00470" y="3577590"/>
            <a:ext cx="115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</a:rPr>
              <a:t>// (*p)++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第三题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768985"/>
            <a:ext cx="2104390" cy="4836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g(int**);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main(){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line[10],i;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*p=line; 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for (i=0;i&lt;10;i++){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*p=i;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g(&amp;p); 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return 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void g(int**p){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(**p)++;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(*p)++; 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47720" y="726440"/>
            <a:ext cx="3096895" cy="4878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main: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pushl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%esp, %ebp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$72,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andl $-16,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$0, %eax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subl %eax, %esp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leal -56(%ebp), %eax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%eax, -64(%ebp)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movl $0, -60(%ebp)</a:t>
            </a: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.L2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cmpl -60(%ebp), 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00"/>
                </a:highlight>
                <a:ea typeface="方正兰亭中黑_GBK" pitchFamily="2" charset="-122"/>
              </a:rPr>
              <a:t>$9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 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jle .L5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jmp .L3</a:t>
            </a: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.L5: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615" y="768985"/>
            <a:ext cx="2614930" cy="515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movl -64(%ebp), %edx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movl -60(%ebp), %eax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movl %eax, (%edx)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subl $12, %esp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esp-12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leal -64(%ebp), %eax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pushl %eax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//esp-4</a:t>
            </a:r>
            <a:endParaRPr lang="en-US" altLang="zh-CN" sz="1400" dirty="0">
              <a:solidFill>
                <a:srgbClr val="00B050"/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call g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addl $16, %esp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12 + 4</a:t>
            </a: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leal -60(%ebp), %eax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incl (%eax)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jmp .L2 </a:t>
            </a:r>
            <a:r>
              <a:rPr lang="en-US" altLang="zh-CN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ea typeface="方正兰亭中黑_GBK" pitchFamily="2" charset="-122"/>
                <a:sym typeface="+mn-ea"/>
              </a:rPr>
              <a:t>回去比较</a:t>
            </a:r>
            <a:endParaRPr lang="en-US" altLang="zh-CN" sz="1400" dirty="0">
              <a:solidFill>
                <a:srgbClr val="00B050"/>
              </a:solidFill>
              <a:ea typeface="方正兰亭中黑_GBK" pitchFamily="2" charset="-122"/>
              <a:sym typeface="+mn-ea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.L3: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movl $0, %eax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leave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ret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985" y="5017770"/>
            <a:ext cx="182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movl $9, %eax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cmpl 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-60(%ebp), %eax</a:t>
            </a:r>
          </a:p>
        </p:txBody>
      </p:sp>
      <p:sp>
        <p:nvSpPr>
          <p:cNvPr id="11" name="矩形 10"/>
          <p:cNvSpPr/>
          <p:nvPr/>
        </p:nvSpPr>
        <p:spPr>
          <a:xfrm>
            <a:off x="3856355" y="4369435"/>
            <a:ext cx="1517015" cy="2927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2700020" y="4516120"/>
            <a:ext cx="1156335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76415" y="3430270"/>
            <a:ext cx="1866900" cy="5632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>
            <a:off x="4644390" y="3712210"/>
            <a:ext cx="2232025" cy="72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08480" y="2929255"/>
            <a:ext cx="15392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ea typeface="方正兰亭中黑_GBK" pitchFamily="2" charset="-122"/>
              </a:rPr>
              <a:t>最后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line[10]为：</a:t>
            </a:r>
          </a:p>
          <a:p>
            <a:pPr indent="457200"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rPr>
              <a:t>1 2 3 ... 10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00020" y="4643755"/>
            <a:ext cx="86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ea typeface="方正兰亭中黑_GBK" pitchFamily="2" charset="-122"/>
              </a:rPr>
              <a:t>改成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ea typeface="方正兰亭中黑_GBK" pitchFamily="2" charset="-122"/>
              </a:rPr>
              <a:t>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00245" y="4801235"/>
            <a:ext cx="2147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i&gt;=10</a:t>
            </a:r>
            <a:r>
              <a:rPr lang="zh-CN" altLang="en-US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则跳到</a:t>
            </a:r>
            <a:r>
              <a:rPr lang="en-US" altLang="zh-CN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.L3</a:t>
            </a:r>
            <a:r>
              <a:rPr lang="zh-CN" altLang="en-US" sz="1400" dirty="0">
                <a:solidFill>
                  <a:srgbClr val="FF0000"/>
                </a:solidFill>
                <a:ea typeface="方正兰亭中黑_GBK" pitchFamily="2" charset="-122"/>
                <a:sym typeface="+mn-ea"/>
              </a:rPr>
              <a:t>结束循环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等腰三角形 25"/>
          <p:cNvSpPr>
            <a:spLocks noChangeArrowheads="1"/>
          </p:cNvSpPr>
          <p:nvPr/>
        </p:nvSpPr>
        <p:spPr bwMode="auto">
          <a:xfrm>
            <a:off x="6228296" y="4271524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等腰三角形 25"/>
          <p:cNvSpPr>
            <a:spLocks noChangeArrowheads="1"/>
          </p:cNvSpPr>
          <p:nvPr/>
        </p:nvSpPr>
        <p:spPr bwMode="auto">
          <a:xfrm>
            <a:off x="5113740" y="3742159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等腰三角形 25"/>
          <p:cNvSpPr>
            <a:spLocks noChangeArrowheads="1"/>
          </p:cNvSpPr>
          <p:nvPr/>
        </p:nvSpPr>
        <p:spPr bwMode="auto">
          <a:xfrm>
            <a:off x="4251691" y="4130975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1">
              <a:lumMod val="75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等腰三角形 25"/>
          <p:cNvSpPr>
            <a:spLocks noChangeArrowheads="1"/>
          </p:cNvSpPr>
          <p:nvPr/>
        </p:nvSpPr>
        <p:spPr bwMode="auto">
          <a:xfrm>
            <a:off x="3155816" y="4445856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02" name="文本框 4"/>
          <p:cNvSpPr txBox="1"/>
          <p:nvPr/>
        </p:nvSpPr>
        <p:spPr>
          <a:xfrm>
            <a:off x="1331640" y="121196"/>
            <a:ext cx="622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  <a:sym typeface="+mn-ea"/>
              </a:rPr>
              <a:t>第四题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913765"/>
            <a:ext cx="1716405" cy="3579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#include &lt;stdio.h&gt;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main(){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int a=0, b = 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{ int a = 1; }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{ int b = 2;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 </a:t>
            </a: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{ int a = 3; }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ea typeface="方正兰亭中黑_GBK" pitchFamily="2" charset="-122"/>
                <a:sym typeface="Wingdings" panose="05000000000000000000" pitchFamily="2" charset="2"/>
              </a:rPr>
              <a:t>    </a:t>
            </a: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return 0;</a:t>
            </a:r>
          </a:p>
          <a:p>
            <a:pPr indent="0" fontAlgn="auto">
              <a:lnSpc>
                <a:spcPct val="150000"/>
              </a:lnSpc>
            </a:pPr>
            <a:r>
              <a:rPr sz="1600" dirty="0">
                <a:ea typeface="方正兰亭中黑_GBK" pitchFamily="2" charset="-122"/>
                <a:sym typeface="Wingdings" panose="05000000000000000000" pitchFamily="2" charset="2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420110" y="697865"/>
            <a:ext cx="5005705" cy="4878070"/>
            <a:chOff x="4705" y="1211"/>
            <a:chExt cx="7883" cy="7682"/>
          </a:xfrm>
        </p:grpSpPr>
        <p:sp>
          <p:nvSpPr>
            <p:cNvPr id="3" name="文本框 2"/>
            <p:cNvSpPr txBox="1"/>
            <p:nvPr/>
          </p:nvSpPr>
          <p:spPr>
            <a:xfrm>
              <a:off x="4705" y="1211"/>
              <a:ext cx="3791" cy="768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main: 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pushl %ebp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</a:rPr>
                <a:t>movl %esp, %ebp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subl $24, %esp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andl $-16, %esp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$0, %eax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subl %eax, %esp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$0, </a:t>
              </a: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</a:rPr>
                <a:t>-20(%ebp)</a:t>
              </a:r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endParaRP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$0, </a:t>
              </a: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-16(%ebp)</a:t>
              </a:r>
              <a:endParaRPr lang="en-US" altLang="zh-CN" sz="1400" dirty="0">
                <a:solidFill>
                  <a:srgbClr val="FF0000"/>
                </a:solidFill>
                <a:ea typeface="方正兰亭中黑_GBK" pitchFamily="2" charset="-122"/>
              </a:endParaRP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$1, </a:t>
              </a: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-12(%ebp)</a:t>
              </a:r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endParaRP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$2, -12(%ebp)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$3,</a:t>
              </a: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ea typeface="方正兰亭中黑_GBK" pitchFamily="2" charset="-122"/>
                  <a:sym typeface="+mn-ea"/>
                </a:rPr>
                <a:t>-8(%ebp)</a:t>
              </a:r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ea typeface="方正兰亭中黑_GBK" pitchFamily="2" charset="-122"/>
              </a:endParaRP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movl $0, %eax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leave</a:t>
              </a:r>
            </a:p>
            <a:p>
              <a:pPr indent="45720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ea typeface="方正兰亭中黑_GBK" pitchFamily="2" charset="-122"/>
                </a:rPr>
                <a:t>ret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34" y="5181"/>
              <a:ext cx="4255" cy="190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00B050"/>
                  </a:solidFill>
                  <a:ea typeface="方正兰亭中黑_GBK" pitchFamily="2" charset="-122"/>
                </a:rPr>
                <a:t>// 分配在栈上，地址由根据局部变量的先后顺序</a:t>
              </a:r>
              <a:r>
                <a:rPr lang="zh-CN" altLang="en-US" sz="1400" b="1" i="1" u="sng" dirty="0">
                  <a:solidFill>
                    <a:srgbClr val="00B050"/>
                  </a:solidFill>
                  <a:ea typeface="方正兰亭中黑_GBK" pitchFamily="2" charset="-122"/>
                </a:rPr>
                <a:t>由</a:t>
              </a:r>
              <a:r>
                <a:rPr lang="en-US" altLang="zh-CN" sz="1400" b="1" i="1" u="sng" dirty="0">
                  <a:solidFill>
                    <a:srgbClr val="00B050"/>
                  </a:solidFill>
                  <a:ea typeface="方正兰亭中黑_GBK" pitchFamily="2" charset="-122"/>
                </a:rPr>
                <a:t>低到高</a:t>
              </a:r>
              <a:r>
                <a:rPr lang="en-US" altLang="zh-CN" sz="1400" dirty="0">
                  <a:solidFill>
                    <a:srgbClr val="00B050"/>
                  </a:solidFill>
                  <a:ea typeface="方正兰亭中黑_GBK" pitchFamily="2" charset="-122"/>
                </a:rPr>
                <a:t>，退出作用域的变量空间会被</a:t>
              </a:r>
              <a:r>
                <a:rPr lang="en-US" altLang="zh-CN" sz="1400" b="1" i="1" u="sng" dirty="0">
                  <a:solidFill>
                    <a:srgbClr val="00B050"/>
                  </a:solidFill>
                  <a:ea typeface="方正兰亭中黑_GBK" pitchFamily="2" charset="-122"/>
                </a:rPr>
                <a:t>重用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12f05b3-765a-4ea2-b263-8d23e88b9a8b"/>
  <p:tag name="COMMONDATA" val="eyJoZGlkIjoiNjE0ODQ0MWFjZTQ1OTE3YTU0ZTA4Mjc4NGM0MjIyO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Microsoft Office PowerPoint</Application>
  <PresentationFormat>全屏显示(16:10)</PresentationFormat>
  <Paragraphs>305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方正兰亭中黑_GBK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139</cp:revision>
  <dcterms:created xsi:type="dcterms:W3CDTF">2021-10-31T09:50:00Z</dcterms:created>
  <dcterms:modified xsi:type="dcterms:W3CDTF">2025-01-06T14:36:37Z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B89DE57BCFC64EA096ED09DF3C92DE8D_13</vt:lpwstr>
  </property>
</Properties>
</file>