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1" r:id="rId1"/>
  </p:sldMasterIdLst>
  <p:notesMasterIdLst>
    <p:notesMasterId r:id="rId16"/>
  </p:notesMasterIdLst>
  <p:sldIdLst>
    <p:sldId id="256" r:id="rId2"/>
    <p:sldId id="257" r:id="rId3"/>
    <p:sldId id="259" r:id="rId4"/>
    <p:sldId id="258" r:id="rId5"/>
    <p:sldId id="260" r:id="rId6"/>
    <p:sldId id="261" r:id="rId7"/>
    <p:sldId id="267" r:id="rId8"/>
    <p:sldId id="268" r:id="rId9"/>
    <p:sldId id="264" r:id="rId10"/>
    <p:sldId id="262" r:id="rId11"/>
    <p:sldId id="263" r:id="rId12"/>
    <p:sldId id="265" r:id="rId13"/>
    <p:sldId id="266"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60"/>
    <p:restoredTop sz="94714"/>
  </p:normalViewPr>
  <p:slideViewPr>
    <p:cSldViewPr snapToGrid="0">
      <p:cViewPr>
        <p:scale>
          <a:sx n="93" d="100"/>
          <a:sy n="93" d="100"/>
        </p:scale>
        <p:origin x="240" y="6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solidFill>
                  <a:schemeClr val="tx1"/>
                </a:solidFill>
              </a:rPr>
              <a:t>Classification Model Load Times (s)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Iris</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strRef>
              <c:f>Sheet1!$A$2:$A$4</c:f>
              <c:strCache>
                <c:ptCount val="3"/>
                <c:pt idx="0">
                  <c:v>max_depth=1, min_samples_split=2, min_samples_leaf=1</c:v>
                </c:pt>
                <c:pt idx="1">
                  <c:v>max_depth=4, min_samples_split=2, min_samples_leaf=1</c:v>
                </c:pt>
                <c:pt idx="2">
                  <c:v>max_depth=7, min_samples_split=2, min_samples_leaf=1</c:v>
                </c:pt>
              </c:strCache>
            </c:strRef>
          </c:cat>
          <c:val>
            <c:numRef>
              <c:f>Sheet1!$B$2:$B$4</c:f>
              <c:numCache>
                <c:formatCode>General</c:formatCode>
                <c:ptCount val="3"/>
                <c:pt idx="0">
                  <c:v>20.7592370510101</c:v>
                </c:pt>
                <c:pt idx="1">
                  <c:v>58.206010818481403</c:v>
                </c:pt>
                <c:pt idx="2">
                  <c:v>62.783115863799999</c:v>
                </c:pt>
              </c:numCache>
            </c:numRef>
          </c:val>
          <c:smooth val="0"/>
          <c:extLst>
            <c:ext xmlns:c16="http://schemas.microsoft.com/office/drawing/2014/chart" uri="{C3380CC4-5D6E-409C-BE32-E72D297353CC}">
              <c16:uniqueId val="{00000000-6BB9-0446-A713-68D1C7573282}"/>
            </c:ext>
          </c:extLst>
        </c:ser>
        <c:ser>
          <c:idx val="1"/>
          <c:order val="1"/>
          <c:tx>
            <c:strRef>
              <c:f>Sheet1!$C$1</c:f>
              <c:strCache>
                <c:ptCount val="1"/>
                <c:pt idx="0">
                  <c:v>Wine Quality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max_depth=1, min_samples_split=2, min_samples_leaf=1</c:v>
                </c:pt>
                <c:pt idx="1">
                  <c:v>max_depth=4, min_samples_split=2, min_samples_leaf=1</c:v>
                </c:pt>
                <c:pt idx="2">
                  <c:v>max_depth=7, min_samples_split=2, min_samples_leaf=1</c:v>
                </c:pt>
              </c:strCache>
            </c:strRef>
          </c:cat>
          <c:val>
            <c:numRef>
              <c:f>Sheet1!$C$2:$C$4</c:f>
              <c:numCache>
                <c:formatCode>General</c:formatCode>
                <c:ptCount val="3"/>
                <c:pt idx="0">
                  <c:v>5.4674828052520699</c:v>
                </c:pt>
                <c:pt idx="1">
                  <c:v>18.824524641036898</c:v>
                </c:pt>
              </c:numCache>
            </c:numRef>
          </c:val>
          <c:smooth val="0"/>
          <c:extLst>
            <c:ext xmlns:c16="http://schemas.microsoft.com/office/drawing/2014/chart" uri="{C3380CC4-5D6E-409C-BE32-E72D297353CC}">
              <c16:uniqueId val="{00000001-6BB9-0446-A713-68D1C7573282}"/>
            </c:ext>
          </c:extLst>
        </c:ser>
        <c:ser>
          <c:idx val="2"/>
          <c:order val="2"/>
          <c:tx>
            <c:strRef>
              <c:f>Sheet1!$D$1</c:f>
              <c:strCache>
                <c:ptCount val="1"/>
                <c:pt idx="0">
                  <c:v>Breast Cancer</c:v>
                </c:pt>
              </c:strCache>
            </c:strRef>
          </c:tx>
          <c:spPr>
            <a:ln w="28575" cap="rnd">
              <a:solidFill>
                <a:schemeClr val="accent1">
                  <a:tint val="65000"/>
                </a:schemeClr>
              </a:solidFill>
              <a:round/>
            </a:ln>
            <a:effectLst/>
          </c:spPr>
          <c:marker>
            <c:symbol val="circle"/>
            <c:size val="5"/>
            <c:spPr>
              <a:solidFill>
                <a:schemeClr val="accent1">
                  <a:tint val="65000"/>
                </a:schemeClr>
              </a:solidFill>
              <a:ln w="9525">
                <a:solidFill>
                  <a:schemeClr val="accent1">
                    <a:tint val="65000"/>
                  </a:schemeClr>
                </a:solidFill>
              </a:ln>
              <a:effectLst/>
            </c:spPr>
          </c:marker>
          <c:cat>
            <c:strRef>
              <c:f>Sheet1!$A$2:$A$4</c:f>
              <c:strCache>
                <c:ptCount val="3"/>
                <c:pt idx="0">
                  <c:v>max_depth=1, min_samples_split=2, min_samples_leaf=1</c:v>
                </c:pt>
                <c:pt idx="1">
                  <c:v>max_depth=4, min_samples_split=2, min_samples_leaf=1</c:v>
                </c:pt>
                <c:pt idx="2">
                  <c:v>max_depth=7, min_samples_split=2, min_samples_leaf=1</c:v>
                </c:pt>
              </c:strCache>
            </c:strRef>
          </c:cat>
          <c:val>
            <c:numRef>
              <c:f>Sheet1!$D$2:$D$4</c:f>
              <c:numCache>
                <c:formatCode>General</c:formatCode>
                <c:ptCount val="3"/>
                <c:pt idx="0">
                  <c:v>5.2867457866668701</c:v>
                </c:pt>
                <c:pt idx="1">
                  <c:v>12.457592010498001</c:v>
                </c:pt>
                <c:pt idx="2">
                  <c:v>14.9898769855499</c:v>
                </c:pt>
              </c:numCache>
            </c:numRef>
          </c:val>
          <c:smooth val="0"/>
          <c:extLst>
            <c:ext xmlns:c16="http://schemas.microsoft.com/office/drawing/2014/chart" uri="{C3380CC4-5D6E-409C-BE32-E72D297353CC}">
              <c16:uniqueId val="{00000002-6BB9-0446-A713-68D1C7573282}"/>
            </c:ext>
          </c:extLst>
        </c:ser>
        <c:dLbls>
          <c:showLegendKey val="0"/>
          <c:showVal val="0"/>
          <c:showCatName val="0"/>
          <c:showSerName val="0"/>
          <c:showPercent val="0"/>
          <c:showBubbleSize val="0"/>
        </c:dLbls>
        <c:marker val="1"/>
        <c:smooth val="0"/>
        <c:axId val="478283519"/>
        <c:axId val="676976111"/>
      </c:lineChart>
      <c:catAx>
        <c:axId val="4782835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76976111"/>
        <c:crosses val="autoZero"/>
        <c:auto val="1"/>
        <c:lblAlgn val="ctr"/>
        <c:lblOffset val="100"/>
        <c:noMultiLvlLbl val="0"/>
      </c:catAx>
      <c:valAx>
        <c:axId val="676976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7828351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solidFill>
                  <a:schemeClr val="tx1"/>
                </a:solidFill>
              </a:rPr>
              <a:t>Regression Model Load Times (s)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Diabetes</c:v>
                </c:pt>
              </c:strCache>
            </c:strRef>
          </c:tx>
          <c:spPr>
            <a:ln w="28575" cap="rnd">
              <a:solidFill>
                <a:schemeClr val="accent1">
                  <a:shade val="65000"/>
                </a:schemeClr>
              </a:solidFill>
              <a:round/>
            </a:ln>
            <a:effectLst/>
          </c:spPr>
          <c:marker>
            <c:symbol val="circle"/>
            <c:size val="5"/>
            <c:spPr>
              <a:solidFill>
                <a:schemeClr val="accent1">
                  <a:shade val="65000"/>
                </a:schemeClr>
              </a:solidFill>
              <a:ln w="9525">
                <a:solidFill>
                  <a:schemeClr val="accent1">
                    <a:shade val="65000"/>
                  </a:schemeClr>
                </a:solidFill>
              </a:ln>
              <a:effectLst/>
            </c:spPr>
          </c:marker>
          <c:cat>
            <c:strRef>
              <c:f>Sheet1!$A$2:$A$4</c:f>
              <c:strCache>
                <c:ptCount val="3"/>
                <c:pt idx="0">
                  <c:v>max_depth=1, min_samples_split=2, min_samples_leaf=1</c:v>
                </c:pt>
                <c:pt idx="1">
                  <c:v>max_depth=4, min_samples_split=2, min_samples_leaf=1</c:v>
                </c:pt>
                <c:pt idx="2">
                  <c:v>max_depth=7, min_samples_split=2, min_samples_leaf=1</c:v>
                </c:pt>
              </c:strCache>
            </c:strRef>
          </c:cat>
          <c:val>
            <c:numRef>
              <c:f>Sheet1!$B$2:$B$4</c:f>
              <c:numCache>
                <c:formatCode>General</c:formatCode>
                <c:ptCount val="3"/>
                <c:pt idx="0">
                  <c:v>28.912786006927401</c:v>
                </c:pt>
                <c:pt idx="1">
                  <c:v>89.901887178421006</c:v>
                </c:pt>
                <c:pt idx="2">
                  <c:v>286.80296802520701</c:v>
                </c:pt>
              </c:numCache>
            </c:numRef>
          </c:val>
          <c:smooth val="0"/>
          <c:extLst>
            <c:ext xmlns:c16="http://schemas.microsoft.com/office/drawing/2014/chart" uri="{C3380CC4-5D6E-409C-BE32-E72D297353CC}">
              <c16:uniqueId val="{00000000-0CB6-AF47-AE90-414B94BD3C1D}"/>
            </c:ext>
          </c:extLst>
        </c:ser>
        <c:ser>
          <c:idx val="1"/>
          <c:order val="1"/>
          <c:tx>
            <c:strRef>
              <c:f>Sheet1!$C$1</c:f>
              <c:strCache>
                <c:ptCount val="1"/>
                <c:pt idx="0">
                  <c:v>Wine Quality</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Sheet1!$A$2:$A$4</c:f>
              <c:strCache>
                <c:ptCount val="3"/>
                <c:pt idx="0">
                  <c:v>max_depth=1, min_samples_split=2, min_samples_leaf=1</c:v>
                </c:pt>
                <c:pt idx="1">
                  <c:v>max_depth=4, min_samples_split=2, min_samples_leaf=1</c:v>
                </c:pt>
                <c:pt idx="2">
                  <c:v>max_depth=7, min_samples_split=2, min_samples_leaf=1</c:v>
                </c:pt>
              </c:strCache>
            </c:strRef>
          </c:cat>
          <c:val>
            <c:numRef>
              <c:f>Sheet1!$C$2:$C$4</c:f>
              <c:numCache>
                <c:formatCode>General</c:formatCode>
                <c:ptCount val="3"/>
                <c:pt idx="0">
                  <c:v>37.405770063400198</c:v>
                </c:pt>
                <c:pt idx="1">
                  <c:v>113.867050886154</c:v>
                </c:pt>
                <c:pt idx="2">
                  <c:v>375.688347816467</c:v>
                </c:pt>
              </c:numCache>
            </c:numRef>
          </c:val>
          <c:smooth val="0"/>
          <c:extLst>
            <c:ext xmlns:c16="http://schemas.microsoft.com/office/drawing/2014/chart" uri="{C3380CC4-5D6E-409C-BE32-E72D297353CC}">
              <c16:uniqueId val="{00000001-0CB6-AF47-AE90-414B94BD3C1D}"/>
            </c:ext>
          </c:extLst>
        </c:ser>
        <c:ser>
          <c:idx val="2"/>
          <c:order val="2"/>
          <c:tx>
            <c:strRef>
              <c:f>Sheet1!$D$1</c:f>
              <c:strCache>
                <c:ptCount val="1"/>
                <c:pt idx="0">
                  <c:v>California Housing</c:v>
                </c:pt>
              </c:strCache>
            </c:strRef>
          </c:tx>
          <c:spPr>
            <a:ln w="28575" cap="rnd">
              <a:solidFill>
                <a:schemeClr val="accent1">
                  <a:tint val="65000"/>
                </a:schemeClr>
              </a:solidFill>
              <a:round/>
            </a:ln>
            <a:effectLst/>
          </c:spPr>
          <c:marker>
            <c:symbol val="circle"/>
            <c:size val="5"/>
            <c:spPr>
              <a:solidFill>
                <a:schemeClr val="accent1">
                  <a:tint val="65000"/>
                </a:schemeClr>
              </a:solidFill>
              <a:ln w="9525">
                <a:solidFill>
                  <a:schemeClr val="accent1">
                    <a:tint val="65000"/>
                  </a:schemeClr>
                </a:solidFill>
              </a:ln>
              <a:effectLst/>
            </c:spPr>
          </c:marker>
          <c:cat>
            <c:strRef>
              <c:f>Sheet1!$A$2:$A$4</c:f>
              <c:strCache>
                <c:ptCount val="3"/>
                <c:pt idx="0">
                  <c:v>max_depth=1, min_samples_split=2, min_samples_leaf=1</c:v>
                </c:pt>
                <c:pt idx="1">
                  <c:v>max_depth=4, min_samples_split=2, min_samples_leaf=1</c:v>
                </c:pt>
                <c:pt idx="2">
                  <c:v>max_depth=7, min_samples_split=2, min_samples_leaf=1</c:v>
                </c:pt>
              </c:strCache>
            </c:strRef>
          </c:cat>
          <c:val>
            <c:numRef>
              <c:f>Sheet1!$D$2:$D$4</c:f>
              <c:numCache>
                <c:formatCode>General</c:formatCode>
                <c:ptCount val="3"/>
                <c:pt idx="0">
                  <c:v>53.997601032257002</c:v>
                </c:pt>
                <c:pt idx="1">
                  <c:v>147.777769804</c:v>
                </c:pt>
                <c:pt idx="2">
                  <c:v>707.80375194549504</c:v>
                </c:pt>
              </c:numCache>
            </c:numRef>
          </c:val>
          <c:smooth val="0"/>
          <c:extLst>
            <c:ext xmlns:c16="http://schemas.microsoft.com/office/drawing/2014/chart" uri="{C3380CC4-5D6E-409C-BE32-E72D297353CC}">
              <c16:uniqueId val="{00000002-0CB6-AF47-AE90-414B94BD3C1D}"/>
            </c:ext>
          </c:extLst>
        </c:ser>
        <c:dLbls>
          <c:showLegendKey val="0"/>
          <c:showVal val="0"/>
          <c:showCatName val="0"/>
          <c:showSerName val="0"/>
          <c:showPercent val="0"/>
          <c:showBubbleSize val="0"/>
        </c:dLbls>
        <c:marker val="1"/>
        <c:smooth val="0"/>
        <c:axId val="240383040"/>
        <c:axId val="496760207"/>
      </c:lineChart>
      <c:catAx>
        <c:axId val="240383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496760207"/>
        <c:crosses val="autoZero"/>
        <c:auto val="1"/>
        <c:lblAlgn val="ctr"/>
        <c:lblOffset val="100"/>
        <c:noMultiLvlLbl val="0"/>
      </c:catAx>
      <c:valAx>
        <c:axId val="4967602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403830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D42F49-D83A-6341-B9ED-F670112510BB}" type="datetimeFigureOut">
              <a:rPr lang="en-US" smtClean="0"/>
              <a:t>10/4/24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BD274F-0EC4-E344-A9B1-345C86FFBE49}" type="slidenum">
              <a:rPr lang="en-US" smtClean="0"/>
              <a:t>‹#›</a:t>
            </a:fld>
            <a:endParaRPr lang="en-US"/>
          </a:p>
        </p:txBody>
      </p:sp>
    </p:spTree>
    <p:extLst>
      <p:ext uri="{BB962C8B-B14F-4D97-AF65-F5344CB8AC3E}">
        <p14:creationId xmlns:p14="http://schemas.microsoft.com/office/powerpoint/2010/main" val="1340508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D274F-0EC4-E344-A9B1-345C86FFBE49}" type="slidenum">
              <a:rPr lang="en-US" smtClean="0"/>
              <a:t>5</a:t>
            </a:fld>
            <a:endParaRPr lang="en-US"/>
          </a:p>
        </p:txBody>
      </p:sp>
    </p:spTree>
    <p:extLst>
      <p:ext uri="{BB962C8B-B14F-4D97-AF65-F5344CB8AC3E}">
        <p14:creationId xmlns:p14="http://schemas.microsoft.com/office/powerpoint/2010/main" val="2042944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10/4/24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239993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600946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78662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4950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39294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736462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24859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81708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631033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03444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10/4/24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072730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10/4/24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79292821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50" r:id="rId6"/>
    <p:sldLayoutId id="2147483745" r:id="rId7"/>
    <p:sldLayoutId id="2147483746" r:id="rId8"/>
    <p:sldLayoutId id="2147483747" r:id="rId9"/>
    <p:sldLayoutId id="2147483749" r:id="rId10"/>
    <p:sldLayoutId id="2147483748"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i.org/10.1109/tvcg.2017.2745158" TargetMode="External"/><Relationship Id="rId2" Type="http://schemas.openxmlformats.org/officeDocument/2006/relationships/hyperlink" Target="https://www.wework.com/ideas/professional-development/business-solutions/decision-trees-definition-analysis-and-examples" TargetMode="External"/><Relationship Id="rId1" Type="http://schemas.openxmlformats.org/officeDocument/2006/relationships/slideLayout" Target="../slideLayouts/slideLayout2.xml"/><Relationship Id="rId4" Type="http://schemas.openxmlformats.org/officeDocument/2006/relationships/hyperlink" Target="https://doi.org/10.1109/iv60283.2023.000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3148A4-EAE8-49C7-89F1-8E48B3A26D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4B9089-9111-FFFB-650D-D346488437CC}"/>
              </a:ext>
            </a:extLst>
          </p:cNvPr>
          <p:cNvSpPr>
            <a:spLocks noGrp="1"/>
          </p:cNvSpPr>
          <p:nvPr>
            <p:ph type="ctrTitle"/>
          </p:nvPr>
        </p:nvSpPr>
        <p:spPr>
          <a:xfrm>
            <a:off x="532866" y="4012176"/>
            <a:ext cx="9476107" cy="1404403"/>
          </a:xfrm>
        </p:spPr>
        <p:txBody>
          <a:bodyPr anchor="b">
            <a:normAutofit/>
          </a:bodyPr>
          <a:lstStyle/>
          <a:p>
            <a:pPr>
              <a:lnSpc>
                <a:spcPct val="100000"/>
              </a:lnSpc>
            </a:pPr>
            <a:r>
              <a:rPr lang="en-US" sz="3600" dirty="0"/>
              <a:t>A Human-in-the-Loop Approach to Decision Tree Building</a:t>
            </a:r>
          </a:p>
        </p:txBody>
      </p:sp>
      <p:sp>
        <p:nvSpPr>
          <p:cNvPr id="3" name="Subtitle 2">
            <a:extLst>
              <a:ext uri="{FF2B5EF4-FFF2-40B4-BE49-F238E27FC236}">
                <a16:creationId xmlns:a16="http://schemas.microsoft.com/office/drawing/2014/main" id="{A2E6F29E-CE64-A1D3-45B1-9530623B6302}"/>
              </a:ext>
            </a:extLst>
          </p:cNvPr>
          <p:cNvSpPr>
            <a:spLocks noGrp="1"/>
          </p:cNvSpPr>
          <p:nvPr>
            <p:ph type="subTitle" idx="1"/>
          </p:nvPr>
        </p:nvSpPr>
        <p:spPr>
          <a:xfrm>
            <a:off x="532866" y="5416902"/>
            <a:ext cx="8656058" cy="386644"/>
          </a:xfrm>
        </p:spPr>
        <p:txBody>
          <a:bodyPr anchor="t">
            <a:normAutofit lnSpcReduction="10000"/>
          </a:bodyPr>
          <a:lstStyle/>
          <a:p>
            <a:r>
              <a:rPr lang="en-US" dirty="0"/>
              <a:t>By Zainab Aslam</a:t>
            </a:r>
          </a:p>
        </p:txBody>
      </p:sp>
      <p:sp>
        <p:nvSpPr>
          <p:cNvPr id="11" name="Freeform: Shape 10">
            <a:extLst>
              <a:ext uri="{FF2B5EF4-FFF2-40B4-BE49-F238E27FC236}">
                <a16:creationId xmlns:a16="http://schemas.microsoft.com/office/drawing/2014/main" id="{F96FDE2F-8352-4200-8537-0E8FC365F4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3495110" cy="3414822"/>
          </a:xfrm>
          <a:custGeom>
            <a:avLst/>
            <a:gdLst>
              <a:gd name="connsiteX0" fmla="*/ 3495110 w 3495110"/>
              <a:gd name="connsiteY0" fmla="*/ 3414822 h 3414822"/>
              <a:gd name="connsiteX1" fmla="*/ 26047 w 3495110"/>
              <a:gd name="connsiteY1" fmla="*/ 3414822 h 3414822"/>
              <a:gd name="connsiteX2" fmla="*/ 192248 w 3495110"/>
              <a:gd name="connsiteY2" fmla="*/ 3410701 h 3414822"/>
              <a:gd name="connsiteX3" fmla="*/ 3495109 w 3495110"/>
              <a:gd name="connsiteY3" fmla="*/ 320 h 3414822"/>
              <a:gd name="connsiteX4" fmla="*/ 13063 w 3495110"/>
              <a:gd name="connsiteY4" fmla="*/ 320 h 3414822"/>
              <a:gd name="connsiteX5" fmla="*/ 13063 w 3495110"/>
              <a:gd name="connsiteY5" fmla="*/ 3414822 h 3414822"/>
              <a:gd name="connsiteX6" fmla="*/ 13062 w 3495110"/>
              <a:gd name="connsiteY6" fmla="*/ 3414822 h 3414822"/>
              <a:gd name="connsiteX7" fmla="*/ 13062 w 3495110"/>
              <a:gd name="connsiteY7" fmla="*/ 322 h 3414822"/>
              <a:gd name="connsiteX8" fmla="*/ 0 w 3495110"/>
              <a:gd name="connsiteY8" fmla="*/ 322 h 3414822"/>
              <a:gd name="connsiteX9" fmla="*/ 0 w 3495110"/>
              <a:gd name="connsiteY9" fmla="*/ 0 h 3414822"/>
              <a:gd name="connsiteX10" fmla="*/ 3495110 w 3495110"/>
              <a:gd name="connsiteY10" fmla="*/ 0 h 341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495110" h="3414822">
                <a:moveTo>
                  <a:pt x="3495110" y="3414822"/>
                </a:moveTo>
                <a:lnTo>
                  <a:pt x="26047" y="3414822"/>
                </a:lnTo>
                <a:lnTo>
                  <a:pt x="192248" y="3410701"/>
                </a:lnTo>
                <a:cubicBezTo>
                  <a:pt x="2032056" y="3319241"/>
                  <a:pt x="3495109" y="1827339"/>
                  <a:pt x="3495109" y="320"/>
                </a:cubicBezTo>
                <a:lnTo>
                  <a:pt x="13063" y="320"/>
                </a:lnTo>
                <a:lnTo>
                  <a:pt x="13063" y="3414822"/>
                </a:lnTo>
                <a:lnTo>
                  <a:pt x="13062" y="3414822"/>
                </a:lnTo>
                <a:lnTo>
                  <a:pt x="13062" y="322"/>
                </a:lnTo>
                <a:lnTo>
                  <a:pt x="0" y="322"/>
                </a:lnTo>
                <a:lnTo>
                  <a:pt x="0" y="0"/>
                </a:lnTo>
                <a:lnTo>
                  <a:pt x="349511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EE03AE3B-3A9F-4A74-A626-EA434E9E01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893" y="0"/>
            <a:ext cx="3498943" cy="341482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69F3C7B-632E-9B82-D2F7-7919F4AFC417}"/>
              </a:ext>
            </a:extLst>
          </p:cNvPr>
          <p:cNvPicPr>
            <a:picLocks noChangeAspect="1"/>
          </p:cNvPicPr>
          <p:nvPr/>
        </p:nvPicPr>
        <p:blipFill>
          <a:blip r:embed="rId2"/>
          <a:srcRect t="24228" r="1" b="31462"/>
          <a:stretch/>
        </p:blipFill>
        <p:spPr>
          <a:xfrm>
            <a:off x="-1" y="10"/>
            <a:ext cx="8707925" cy="3414814"/>
          </a:xfrm>
          <a:custGeom>
            <a:avLst/>
            <a:gdLst/>
            <a:ahLst/>
            <a:cxnLst/>
            <a:rect l="l" t="t" r="r" b="b"/>
            <a:pathLst>
              <a:path w="8724646" h="3414824">
                <a:moveTo>
                  <a:pt x="3488733" y="0"/>
                </a:moveTo>
                <a:lnTo>
                  <a:pt x="8724646" y="0"/>
                </a:lnTo>
                <a:lnTo>
                  <a:pt x="8724646" y="3414822"/>
                </a:lnTo>
                <a:lnTo>
                  <a:pt x="3488733" y="3414822"/>
                </a:lnTo>
                <a:close/>
                <a:moveTo>
                  <a:pt x="3488732" y="0"/>
                </a:moveTo>
                <a:lnTo>
                  <a:pt x="3488732" y="3414824"/>
                </a:lnTo>
                <a:lnTo>
                  <a:pt x="0" y="3414824"/>
                </a:lnTo>
                <a:cubicBezTo>
                  <a:pt x="0" y="1528869"/>
                  <a:pt x="1561959" y="0"/>
                  <a:pt x="3488732" y="0"/>
                </a:cubicBezTo>
                <a:close/>
              </a:path>
            </a:pathLst>
          </a:custGeom>
        </p:spPr>
      </p:pic>
      <p:sp>
        <p:nvSpPr>
          <p:cNvPr id="15" name="Rectangle 34">
            <a:extLst>
              <a:ext uri="{FF2B5EF4-FFF2-40B4-BE49-F238E27FC236}">
                <a16:creationId xmlns:a16="http://schemas.microsoft.com/office/drawing/2014/main" id="{C4616447-380A-4DF1-834B-15E0529F4B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07925" y="0"/>
            <a:ext cx="3495111" cy="3415146"/>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294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82800-F434-93A9-3A4A-B99878B03E19}"/>
              </a:ext>
            </a:extLst>
          </p:cNvPr>
          <p:cNvSpPr>
            <a:spLocks noGrp="1"/>
          </p:cNvSpPr>
          <p:nvPr>
            <p:ph type="title"/>
          </p:nvPr>
        </p:nvSpPr>
        <p:spPr/>
        <p:txBody>
          <a:bodyPr anchor="ctr" anchorCtr="0"/>
          <a:lstStyle/>
          <a:p>
            <a:r>
              <a:rPr lang="en-US" dirty="0"/>
              <a:t>Validation Testing</a:t>
            </a:r>
          </a:p>
        </p:txBody>
      </p:sp>
      <p:sp>
        <p:nvSpPr>
          <p:cNvPr id="3" name="Content Placeholder 2">
            <a:extLst>
              <a:ext uri="{FF2B5EF4-FFF2-40B4-BE49-F238E27FC236}">
                <a16:creationId xmlns:a16="http://schemas.microsoft.com/office/drawing/2014/main" id="{338AC9BC-6601-98BA-D6A9-6C82DC3E17B2}"/>
              </a:ext>
            </a:extLst>
          </p:cNvPr>
          <p:cNvSpPr>
            <a:spLocks noGrp="1"/>
          </p:cNvSpPr>
          <p:nvPr>
            <p:ph idx="1"/>
          </p:nvPr>
        </p:nvSpPr>
        <p:spPr>
          <a:xfrm>
            <a:off x="1077362" y="1877438"/>
            <a:ext cx="9950103" cy="4063392"/>
          </a:xfrm>
        </p:spPr>
        <p:txBody>
          <a:bodyPr>
            <a:normAutofit/>
          </a:bodyPr>
          <a:lstStyle/>
          <a:p>
            <a:r>
              <a:rPr lang="en-US" dirty="0"/>
              <a:t>Testing the usability against design outcomes and user expectations</a:t>
            </a:r>
          </a:p>
          <a:p>
            <a:r>
              <a:rPr lang="en-GB" dirty="0">
                <a:ea typeface="Aptos" panose="020B0004020202020204" pitchFamily="34" charset="0"/>
              </a:rPr>
              <a:t>U</a:t>
            </a:r>
            <a:r>
              <a:rPr lang="en-GB" sz="1800" dirty="0">
                <a:effectLst/>
                <a:ea typeface="Aptos" panose="020B0004020202020204" pitchFamily="34" charset="0"/>
              </a:rPr>
              <a:t>pload configuration feature - Once this was uploaded, the user could not restart the page by changing the CSV file, configuration files were still saved. </a:t>
            </a:r>
          </a:p>
          <a:p>
            <a:r>
              <a:rPr lang="en-GB" sz="1800" dirty="0">
                <a:effectLst/>
                <a:ea typeface="Aptos" panose="020B0004020202020204" pitchFamily="34" charset="0"/>
              </a:rPr>
              <a:t>Wine Quality dataset - high </a:t>
            </a:r>
            <a:r>
              <a:rPr lang="en-GB" sz="1800" i="1" dirty="0" err="1">
                <a:effectLst/>
                <a:ea typeface="Aptos" panose="020B0004020202020204" pitchFamily="34" charset="0"/>
              </a:rPr>
              <a:t>max_depth</a:t>
            </a:r>
            <a:r>
              <a:rPr lang="en-GB" sz="1800" dirty="0">
                <a:effectLst/>
                <a:ea typeface="Aptos" panose="020B0004020202020204" pitchFamily="34" charset="0"/>
              </a:rPr>
              <a:t> values caused incompatibility with the </a:t>
            </a:r>
            <a:r>
              <a:rPr lang="en-GB" sz="1800" dirty="0" err="1">
                <a:effectLst/>
                <a:ea typeface="Aptos" panose="020B0004020202020204" pitchFamily="34" charset="0"/>
              </a:rPr>
              <a:t>dtreeviz</a:t>
            </a:r>
            <a:r>
              <a:rPr lang="en-GB" sz="1800" dirty="0">
                <a:effectLst/>
                <a:ea typeface="Aptos" panose="020B0004020202020204" pitchFamily="34" charset="0"/>
              </a:rPr>
              <a:t> library for both the classification and regression model.</a:t>
            </a:r>
            <a:endParaRPr lang="en-GB" dirty="0">
              <a:ea typeface="Aptos" panose="020B0004020202020204" pitchFamily="34" charset="0"/>
            </a:endParaRPr>
          </a:p>
          <a:p>
            <a:r>
              <a:rPr lang="en-GB" sz="1800" dirty="0">
                <a:effectLst/>
                <a:ea typeface="Aptos" panose="020B0004020202020204" pitchFamily="34" charset="0"/>
              </a:rPr>
              <a:t>Iris dataset - </a:t>
            </a:r>
            <a:r>
              <a:rPr lang="en-GB" sz="1800" i="1" dirty="0">
                <a:effectLst/>
                <a:ea typeface="Aptos" panose="020B0004020202020204" pitchFamily="34" charset="0"/>
              </a:rPr>
              <a:t>f1</a:t>
            </a:r>
            <a:r>
              <a:rPr lang="en-GB" sz="1800" dirty="0">
                <a:effectLst/>
                <a:ea typeface="Aptos" panose="020B0004020202020204" pitchFamily="34" charset="0"/>
              </a:rPr>
              <a:t>, </a:t>
            </a:r>
            <a:r>
              <a:rPr lang="en-GB" sz="1800" i="1" dirty="0">
                <a:effectLst/>
                <a:ea typeface="Aptos" panose="020B0004020202020204" pitchFamily="34" charset="0"/>
              </a:rPr>
              <a:t>precision</a:t>
            </a:r>
            <a:r>
              <a:rPr lang="en-GB" sz="1800" dirty="0">
                <a:effectLst/>
                <a:ea typeface="Aptos" panose="020B0004020202020204" pitchFamily="34" charset="0"/>
              </a:rPr>
              <a:t> and </a:t>
            </a:r>
            <a:r>
              <a:rPr lang="en-GB" sz="1800" i="1" dirty="0">
                <a:effectLst/>
                <a:ea typeface="Aptos" panose="020B0004020202020204" pitchFamily="34" charset="0"/>
              </a:rPr>
              <a:t>recall </a:t>
            </a:r>
            <a:r>
              <a:rPr lang="en-GB" sz="1800" dirty="0">
                <a:effectLst/>
                <a:ea typeface="Aptos" panose="020B0004020202020204" pitchFamily="34" charset="0"/>
              </a:rPr>
              <a:t>scoring types returned nan values for each score. These methods are not intended to be used for multi-class classification scoring,</a:t>
            </a:r>
          </a:p>
          <a:p>
            <a:r>
              <a:rPr lang="en-GB" sz="1800" dirty="0">
                <a:effectLst/>
                <a:ea typeface="Aptos" panose="020B0004020202020204" pitchFamily="34" charset="0"/>
              </a:rPr>
              <a:t>Some regression models struggled to determine an underfitting model through the mean absolute error. </a:t>
            </a:r>
            <a:endParaRPr lang="en-US" dirty="0"/>
          </a:p>
        </p:txBody>
      </p:sp>
    </p:spTree>
    <p:extLst>
      <p:ext uri="{BB962C8B-B14F-4D97-AF65-F5344CB8AC3E}">
        <p14:creationId xmlns:p14="http://schemas.microsoft.com/office/powerpoint/2010/main" val="695562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EB36A-C8E8-E086-DCA0-25C08C67271E}"/>
              </a:ext>
            </a:extLst>
          </p:cNvPr>
          <p:cNvSpPr>
            <a:spLocks noGrp="1"/>
          </p:cNvSpPr>
          <p:nvPr>
            <p:ph type="title"/>
          </p:nvPr>
        </p:nvSpPr>
        <p:spPr/>
        <p:txBody>
          <a:bodyPr anchor="ctr" anchorCtr="0"/>
          <a:lstStyle/>
          <a:p>
            <a:r>
              <a:rPr lang="en-US" dirty="0"/>
              <a:t>Performance Testing</a:t>
            </a:r>
          </a:p>
        </p:txBody>
      </p:sp>
      <p:graphicFrame>
        <p:nvGraphicFramePr>
          <p:cNvPr id="4" name="Chart 3">
            <a:extLst>
              <a:ext uri="{FF2B5EF4-FFF2-40B4-BE49-F238E27FC236}">
                <a16:creationId xmlns:a16="http://schemas.microsoft.com/office/drawing/2014/main" id="{485DD8D3-ED2E-AB66-0832-B07555522164}"/>
              </a:ext>
            </a:extLst>
          </p:cNvPr>
          <p:cNvGraphicFramePr/>
          <p:nvPr>
            <p:extLst>
              <p:ext uri="{D42A27DB-BD31-4B8C-83A1-F6EECF244321}">
                <p14:modId xmlns:p14="http://schemas.microsoft.com/office/powerpoint/2010/main" val="3430417220"/>
              </p:ext>
            </p:extLst>
          </p:nvPr>
        </p:nvGraphicFramePr>
        <p:xfrm>
          <a:off x="1077362" y="1952303"/>
          <a:ext cx="4516458" cy="29533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6D5C6CC0-DD49-6068-64AA-E65BCB742033}"/>
              </a:ext>
            </a:extLst>
          </p:cNvPr>
          <p:cNvGraphicFramePr/>
          <p:nvPr>
            <p:extLst>
              <p:ext uri="{D42A27DB-BD31-4B8C-83A1-F6EECF244321}">
                <p14:modId xmlns:p14="http://schemas.microsoft.com/office/powerpoint/2010/main" val="2934155198"/>
              </p:ext>
            </p:extLst>
          </p:nvPr>
        </p:nvGraphicFramePr>
        <p:xfrm>
          <a:off x="6096000" y="1952303"/>
          <a:ext cx="5346684" cy="295339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D13CA1BB-198E-3DAC-4A4E-81FBF84654A6}"/>
              </a:ext>
            </a:extLst>
          </p:cNvPr>
          <p:cNvSpPr txBox="1"/>
          <p:nvPr/>
        </p:nvSpPr>
        <p:spPr>
          <a:xfrm>
            <a:off x="1077362" y="5214236"/>
            <a:ext cx="9950102" cy="923330"/>
          </a:xfrm>
          <a:prstGeom prst="rect">
            <a:avLst/>
          </a:prstGeom>
          <a:noFill/>
        </p:spPr>
        <p:txBody>
          <a:bodyPr wrap="square" rtlCol="0">
            <a:spAutoFit/>
          </a:bodyPr>
          <a:lstStyle/>
          <a:p>
            <a:pPr marL="285750" indent="-285750">
              <a:buFont typeface="Arial" panose="020B0604020202020204" pitchFamily="34" charset="0"/>
              <a:buChar char="•"/>
            </a:pPr>
            <a:r>
              <a:rPr lang="en-US" dirty="0"/>
              <a:t>Load times increased for both Classification and Regression Models with larger </a:t>
            </a:r>
            <a:r>
              <a:rPr lang="en-US" i="1" dirty="0" err="1"/>
              <a:t>max_depth</a:t>
            </a:r>
            <a:r>
              <a:rPr lang="en-US" i="1" dirty="0"/>
              <a:t> </a:t>
            </a:r>
            <a:r>
              <a:rPr lang="en-US" dirty="0"/>
              <a:t>values</a:t>
            </a:r>
          </a:p>
          <a:p>
            <a:pPr marL="285750" indent="-285750">
              <a:buFont typeface="Arial" panose="020B0604020202020204" pitchFamily="34" charset="0"/>
              <a:buChar char="•"/>
            </a:pPr>
            <a:r>
              <a:rPr lang="en-US" dirty="0"/>
              <a:t>Regression Models have a larger load time</a:t>
            </a:r>
          </a:p>
        </p:txBody>
      </p:sp>
    </p:spTree>
    <p:extLst>
      <p:ext uri="{BB962C8B-B14F-4D97-AF65-F5344CB8AC3E}">
        <p14:creationId xmlns:p14="http://schemas.microsoft.com/office/powerpoint/2010/main" val="9285345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806B-E754-A1BA-3B31-EF8E1518C14F}"/>
              </a:ext>
            </a:extLst>
          </p:cNvPr>
          <p:cNvSpPr>
            <a:spLocks noGrp="1"/>
          </p:cNvSpPr>
          <p:nvPr>
            <p:ph type="title"/>
          </p:nvPr>
        </p:nvSpPr>
        <p:spPr/>
        <p:txBody>
          <a:bodyPr anchor="ctr" anchorCtr="0"/>
          <a:lstStyle/>
          <a:p>
            <a:r>
              <a:rPr lang="en-US" dirty="0"/>
              <a:t>Limitations + Future Work</a:t>
            </a:r>
          </a:p>
        </p:txBody>
      </p:sp>
      <p:sp>
        <p:nvSpPr>
          <p:cNvPr id="3" name="Content Placeholder 2">
            <a:extLst>
              <a:ext uri="{FF2B5EF4-FFF2-40B4-BE49-F238E27FC236}">
                <a16:creationId xmlns:a16="http://schemas.microsoft.com/office/drawing/2014/main" id="{243D2F29-0747-F298-36D6-0698CBD2FEBA}"/>
              </a:ext>
            </a:extLst>
          </p:cNvPr>
          <p:cNvSpPr>
            <a:spLocks noGrp="1"/>
          </p:cNvSpPr>
          <p:nvPr>
            <p:ph idx="1"/>
          </p:nvPr>
        </p:nvSpPr>
        <p:spPr>
          <a:xfrm>
            <a:off x="1077362" y="1842655"/>
            <a:ext cx="9950103" cy="4098175"/>
          </a:xfrm>
        </p:spPr>
        <p:txBody>
          <a:bodyPr>
            <a:normAutofit fontScale="92500" lnSpcReduction="10000"/>
          </a:bodyPr>
          <a:lstStyle/>
          <a:p>
            <a:r>
              <a:rPr lang="en-GB" kern="0" dirty="0">
                <a:effectLst/>
                <a:ea typeface="Times New Roman" panose="02020603050405020304" pitchFamily="18" charset="0"/>
              </a:rPr>
              <a:t>The </a:t>
            </a:r>
            <a:r>
              <a:rPr lang="en-GB" kern="0" dirty="0" err="1">
                <a:effectLst/>
                <a:ea typeface="Times New Roman" panose="02020603050405020304" pitchFamily="18" charset="0"/>
              </a:rPr>
              <a:t>dtreeviz</a:t>
            </a:r>
            <a:r>
              <a:rPr lang="en-GB" kern="0" dirty="0">
                <a:effectLst/>
                <a:ea typeface="Times New Roman" panose="02020603050405020304" pitchFamily="18" charset="0"/>
              </a:rPr>
              <a:t> library - at times does not support </a:t>
            </a:r>
            <a:r>
              <a:rPr lang="en-GB" kern="0" dirty="0" err="1">
                <a:effectLst/>
                <a:ea typeface="Times New Roman" panose="02020603050405020304" pitchFamily="18" charset="0"/>
              </a:rPr>
              <a:t>Streamlit</a:t>
            </a:r>
            <a:r>
              <a:rPr lang="en-GB" kern="0" dirty="0">
                <a:effectLst/>
                <a:ea typeface="Times New Roman" panose="02020603050405020304" pitchFamily="18" charset="0"/>
              </a:rPr>
              <a:t> visualisations of the SVG file </a:t>
            </a:r>
            <a:endParaRPr lang="en-GB" kern="0" dirty="0">
              <a:ea typeface="Times New Roman" panose="02020603050405020304" pitchFamily="18" charset="0"/>
            </a:endParaRPr>
          </a:p>
          <a:p>
            <a:r>
              <a:rPr lang="en-GB" kern="0" dirty="0" err="1">
                <a:ea typeface="Times New Roman" panose="02020603050405020304" pitchFamily="18" charset="0"/>
              </a:rPr>
              <a:t>M</a:t>
            </a:r>
            <a:r>
              <a:rPr lang="en-GB" kern="0" dirty="0" err="1">
                <a:effectLst/>
                <a:ea typeface="Times New Roman" panose="02020603050405020304" pitchFamily="18" charset="0"/>
              </a:rPr>
              <a:t>ax_depth</a:t>
            </a:r>
            <a:r>
              <a:rPr lang="en-GB" kern="0" dirty="0">
                <a:effectLst/>
                <a:ea typeface="Times New Roman" panose="02020603050405020304" pitchFamily="18" charset="0"/>
              </a:rPr>
              <a:t> size and dataset size increased the load times significantly</a:t>
            </a:r>
            <a:r>
              <a:rPr lang="en-GB" dirty="0">
                <a:effectLst/>
              </a:rPr>
              <a:t> </a:t>
            </a:r>
            <a:r>
              <a:rPr lang="en-GB" kern="0" dirty="0">
                <a:cs typeface="Times New Roman" panose="02020603050405020304" pitchFamily="18" charset="0"/>
              </a:rPr>
              <a:t>- </a:t>
            </a:r>
            <a:r>
              <a:rPr lang="en-GB" kern="0" dirty="0">
                <a:effectLst/>
                <a:ea typeface="Times New Roman" panose="02020603050405020304" pitchFamily="18" charset="0"/>
                <a:cs typeface="Times New Roman" panose="02020603050405020304" pitchFamily="18" charset="0"/>
              </a:rPr>
              <a:t>web-based applications should not have large load times. </a:t>
            </a:r>
          </a:p>
          <a:p>
            <a:r>
              <a:rPr lang="en-GB" kern="0" dirty="0">
                <a:effectLst/>
                <a:ea typeface="Times New Roman" panose="02020603050405020304" pitchFamily="18" charset="0"/>
                <a:cs typeface="Times New Roman" panose="02020603050405020304" pitchFamily="18" charset="0"/>
              </a:rPr>
              <a:t>Use of </a:t>
            </a:r>
            <a:r>
              <a:rPr lang="en-GB" kern="0" dirty="0" err="1">
                <a:effectLst/>
                <a:ea typeface="Times New Roman" panose="02020603050405020304" pitchFamily="18" charset="0"/>
                <a:cs typeface="Times New Roman" panose="02020603050405020304" pitchFamily="18" charset="0"/>
              </a:rPr>
              <a:t>Streamlit’s</a:t>
            </a:r>
            <a:r>
              <a:rPr lang="en-GB" kern="0" dirty="0">
                <a:effectLst/>
                <a:ea typeface="Times New Roman" panose="02020603050405020304" pitchFamily="18" charset="0"/>
                <a:cs typeface="Times New Roman" panose="02020603050405020304" pitchFamily="18" charset="0"/>
              </a:rPr>
              <a:t> caching feature and expander widgets could avoid whole page re-rendering and reduce information overload for the user.</a:t>
            </a:r>
            <a:endParaRPr lang="en-GB" kern="100" dirty="0">
              <a:effectLst/>
              <a:ea typeface="Aptos" panose="020B0004020202020204" pitchFamily="34" charset="0"/>
              <a:cs typeface="Times New Roman" panose="02020603050405020304" pitchFamily="18" charset="0"/>
            </a:endParaRPr>
          </a:p>
          <a:p>
            <a:r>
              <a:rPr lang="en-GB" kern="0" dirty="0">
                <a:ea typeface="Times New Roman" panose="02020603050405020304" pitchFamily="18" charset="0"/>
                <a:cs typeface="Times New Roman" panose="02020603050405020304" pitchFamily="18" charset="0"/>
              </a:rPr>
              <a:t>L</a:t>
            </a:r>
            <a:r>
              <a:rPr lang="en-GB" kern="0" dirty="0">
                <a:effectLst/>
                <a:ea typeface="Times New Roman" panose="02020603050405020304" pitchFamily="18" charset="0"/>
                <a:cs typeface="Times New Roman" panose="02020603050405020304" pitchFamily="18" charset="0"/>
              </a:rPr>
              <a:t>abelling overfitting and underfitting in the model may need to be refined. Thresholds should consider the dataset size for further accuracy regarding user aid. </a:t>
            </a:r>
            <a:r>
              <a:rPr lang="en-GB" kern="0" dirty="0">
                <a:ea typeface="Times New Roman" panose="02020603050405020304" pitchFamily="18" charset="0"/>
                <a:cs typeface="Times New Roman" panose="02020603050405020304" pitchFamily="18" charset="0"/>
              </a:rPr>
              <a:t>F</a:t>
            </a:r>
            <a:r>
              <a:rPr lang="en-GB" kern="0" dirty="0">
                <a:effectLst/>
                <a:ea typeface="Times New Roman" panose="02020603050405020304" pitchFamily="18" charset="0"/>
                <a:cs typeface="Times New Roman" panose="02020603050405020304" pitchFamily="18" charset="0"/>
              </a:rPr>
              <a:t>urther </a:t>
            </a:r>
            <a:r>
              <a:rPr lang="en-GB" kern="0" dirty="0">
                <a:ea typeface="Times New Roman" panose="02020603050405020304" pitchFamily="18" charset="0"/>
                <a:cs typeface="Times New Roman" panose="02020603050405020304" pitchFamily="18" charset="0"/>
              </a:rPr>
              <a:t>research could develop the </a:t>
            </a:r>
            <a:r>
              <a:rPr lang="en-GB" kern="0" dirty="0">
                <a:effectLst/>
                <a:ea typeface="Times New Roman" panose="02020603050405020304" pitchFamily="18" charset="0"/>
                <a:cs typeface="Times New Roman" panose="02020603050405020304" pitchFamily="18" charset="0"/>
              </a:rPr>
              <a:t>detection of overfitting within regression, specifically using the scoring metrics.</a:t>
            </a:r>
            <a:endParaRPr lang="en-GB" kern="100" dirty="0">
              <a:effectLst/>
              <a:ea typeface="Aptos" panose="020B0004020202020204" pitchFamily="34" charset="0"/>
              <a:cs typeface="Times New Roman" panose="02020603050405020304" pitchFamily="18" charset="0"/>
            </a:endParaRPr>
          </a:p>
          <a:p>
            <a:r>
              <a:rPr lang="en-US" dirty="0"/>
              <a:t>Refinement of the model building pipeline – include extensive EDA and data cleaning functionality</a:t>
            </a:r>
          </a:p>
          <a:p>
            <a:r>
              <a:rPr lang="en-GB" kern="0" dirty="0">
                <a:ea typeface="Times New Roman" panose="02020603050405020304" pitchFamily="18" charset="0"/>
              </a:rPr>
              <a:t>E</a:t>
            </a:r>
            <a:r>
              <a:rPr lang="en-GB" kern="0" dirty="0">
                <a:effectLst/>
                <a:ea typeface="Times New Roman" panose="02020603050405020304" pitchFamily="18" charset="0"/>
              </a:rPr>
              <a:t>rror handling regarding </a:t>
            </a:r>
            <a:r>
              <a:rPr lang="en-GB" kern="0" dirty="0">
                <a:ea typeface="Times New Roman" panose="02020603050405020304" pitchFamily="18" charset="0"/>
              </a:rPr>
              <a:t>config upload and CV scoring</a:t>
            </a:r>
            <a:endParaRPr lang="en-US" dirty="0"/>
          </a:p>
        </p:txBody>
      </p:sp>
    </p:spTree>
    <p:extLst>
      <p:ext uri="{BB962C8B-B14F-4D97-AF65-F5344CB8AC3E}">
        <p14:creationId xmlns:p14="http://schemas.microsoft.com/office/powerpoint/2010/main" val="1937296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4472-4FFC-3445-604A-B813F12143A7}"/>
              </a:ext>
            </a:extLst>
          </p:cNvPr>
          <p:cNvSpPr>
            <a:spLocks noGrp="1"/>
          </p:cNvSpPr>
          <p:nvPr>
            <p:ph type="title"/>
          </p:nvPr>
        </p:nvSpPr>
        <p:spPr/>
        <p:txBody>
          <a:bodyPr anchor="ctr" anchorCtr="0"/>
          <a:lstStyle/>
          <a:p>
            <a:r>
              <a:rPr lang="en-US" dirty="0"/>
              <a:t>Summary</a:t>
            </a:r>
          </a:p>
        </p:txBody>
      </p:sp>
      <p:sp>
        <p:nvSpPr>
          <p:cNvPr id="3" name="Content Placeholder 2">
            <a:extLst>
              <a:ext uri="{FF2B5EF4-FFF2-40B4-BE49-F238E27FC236}">
                <a16:creationId xmlns:a16="http://schemas.microsoft.com/office/drawing/2014/main" id="{AEC7A3FD-5446-7C7C-AD75-CE6A1456A85F}"/>
              </a:ext>
            </a:extLst>
          </p:cNvPr>
          <p:cNvSpPr>
            <a:spLocks noGrp="1"/>
          </p:cNvSpPr>
          <p:nvPr>
            <p:ph idx="1"/>
          </p:nvPr>
        </p:nvSpPr>
        <p:spPr>
          <a:xfrm>
            <a:off x="1077362" y="1828800"/>
            <a:ext cx="9950103" cy="4112030"/>
          </a:xfrm>
        </p:spPr>
        <p:txBody>
          <a:bodyPr/>
          <a:lstStyle/>
          <a:p>
            <a:r>
              <a:rPr lang="en-GB" kern="0" dirty="0">
                <a:ea typeface="Times New Roman" panose="02020603050405020304" pitchFamily="18" charset="0"/>
                <a:cs typeface="Times New Roman" panose="02020603050405020304" pitchFamily="18" charset="0"/>
              </a:rPr>
              <a:t>T</a:t>
            </a:r>
            <a:r>
              <a:rPr lang="en-GB" sz="1800" kern="0" dirty="0">
                <a:effectLst/>
                <a:ea typeface="Times New Roman" panose="02020603050405020304" pitchFamily="18" charset="0"/>
                <a:cs typeface="Times New Roman" panose="02020603050405020304" pitchFamily="18" charset="0"/>
              </a:rPr>
              <a:t>here is promise in incorporating user domain knowledge within the model pipeline. The user can configure parameters for the decision tree model and interpret the impact of each feature on the model outcome.</a:t>
            </a:r>
          </a:p>
          <a:p>
            <a:r>
              <a:rPr lang="en-GB" sz="1800" kern="0" dirty="0">
                <a:effectLst/>
                <a:ea typeface="Times New Roman" panose="02020603050405020304" pitchFamily="18" charset="0"/>
                <a:cs typeface="Times New Roman" panose="02020603050405020304" pitchFamily="18" charset="0"/>
              </a:rPr>
              <a:t>Users are given the ability to select features, perform a grid search to identify best model parameters, as well as prune their configured dataset to combat overfitting within the data. </a:t>
            </a:r>
          </a:p>
          <a:p>
            <a:r>
              <a:rPr lang="en-GB" sz="1800" kern="0" dirty="0">
                <a:effectLst/>
                <a:ea typeface="Times New Roman" panose="02020603050405020304" pitchFamily="18" charset="0"/>
                <a:cs typeface="Times New Roman" panose="02020603050405020304" pitchFamily="18" charset="0"/>
              </a:rPr>
              <a:t>This application could be better used for smaller datasets to provide an example of how interactive decision tree builders can be created for regression and classification models as a web-based application. </a:t>
            </a:r>
            <a:endParaRPr lang="en-US" dirty="0"/>
          </a:p>
        </p:txBody>
      </p:sp>
    </p:spTree>
    <p:extLst>
      <p:ext uri="{BB962C8B-B14F-4D97-AF65-F5344CB8AC3E}">
        <p14:creationId xmlns:p14="http://schemas.microsoft.com/office/powerpoint/2010/main" val="203853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52BCD-0D94-A32F-183D-7841EE716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0DCFC-0B32-4B79-7C2B-9ADCFF32BD22}"/>
              </a:ext>
            </a:extLst>
          </p:cNvPr>
          <p:cNvSpPr>
            <a:spLocks noGrp="1"/>
          </p:cNvSpPr>
          <p:nvPr>
            <p:ph type="title"/>
          </p:nvPr>
        </p:nvSpPr>
        <p:spPr/>
        <p:txBody>
          <a:bodyPr anchor="ctr" anchorCtr="0"/>
          <a:lstStyle/>
          <a:p>
            <a:r>
              <a:rPr lang="en-US" dirty="0"/>
              <a:t>References</a:t>
            </a:r>
          </a:p>
        </p:txBody>
      </p:sp>
      <p:sp>
        <p:nvSpPr>
          <p:cNvPr id="3" name="Content Placeholder 2">
            <a:extLst>
              <a:ext uri="{FF2B5EF4-FFF2-40B4-BE49-F238E27FC236}">
                <a16:creationId xmlns:a16="http://schemas.microsoft.com/office/drawing/2014/main" id="{B18F890D-055A-30B2-09B8-9BFB12D8E9FC}"/>
              </a:ext>
            </a:extLst>
          </p:cNvPr>
          <p:cNvSpPr>
            <a:spLocks noGrp="1"/>
          </p:cNvSpPr>
          <p:nvPr>
            <p:ph idx="1"/>
          </p:nvPr>
        </p:nvSpPr>
        <p:spPr>
          <a:xfrm>
            <a:off x="1077361" y="1859280"/>
            <a:ext cx="9950103" cy="3513514"/>
          </a:xfrm>
        </p:spPr>
        <p:txBody>
          <a:bodyPr>
            <a:normAutofit fontScale="77500" lnSpcReduction="20000"/>
          </a:bodyPr>
          <a:lstStyle/>
          <a:p>
            <a:pPr marL="0" indent="0">
              <a:buNone/>
            </a:pPr>
            <a:r>
              <a:rPr lang="en-GB" sz="1800" dirty="0" err="1">
                <a:solidFill>
                  <a:srgbClr val="000000"/>
                </a:solidFill>
                <a:effectLst/>
                <a:ea typeface="Times New Roman" panose="02020603050405020304" pitchFamily="18" charset="0"/>
              </a:rPr>
              <a:t>Hogarty</a:t>
            </a:r>
            <a:r>
              <a:rPr lang="en-GB" sz="1800" dirty="0">
                <a:solidFill>
                  <a:srgbClr val="000000"/>
                </a:solidFill>
                <a:effectLst/>
                <a:ea typeface="Times New Roman" panose="02020603050405020304" pitchFamily="18" charset="0"/>
              </a:rPr>
              <a:t>, S. (2022) </a:t>
            </a:r>
            <a:r>
              <a:rPr lang="en-GB" sz="1800" i="1" dirty="0">
                <a:solidFill>
                  <a:srgbClr val="000000"/>
                </a:solidFill>
                <a:effectLst/>
                <a:ea typeface="Times New Roman" panose="02020603050405020304" pitchFamily="18" charset="0"/>
              </a:rPr>
              <a:t>Decision trees: Definition, analysis, and examples</a:t>
            </a:r>
            <a:r>
              <a:rPr lang="en-GB" sz="1800" dirty="0">
                <a:solidFill>
                  <a:srgbClr val="000000"/>
                </a:solidFill>
                <a:effectLst/>
                <a:ea typeface="Times New Roman" panose="02020603050405020304" pitchFamily="18" charset="0"/>
              </a:rPr>
              <a:t>, </a:t>
            </a:r>
            <a:r>
              <a:rPr lang="en-GB" sz="1800" i="1" dirty="0">
                <a:solidFill>
                  <a:srgbClr val="000000"/>
                </a:solidFill>
                <a:effectLst/>
                <a:ea typeface="Times New Roman" panose="02020603050405020304" pitchFamily="18" charset="0"/>
              </a:rPr>
              <a:t>Ideas</a:t>
            </a:r>
            <a:r>
              <a:rPr lang="en-GB" sz="1800" dirty="0">
                <a:solidFill>
                  <a:srgbClr val="000000"/>
                </a:solidFill>
                <a:effectLst/>
                <a:ea typeface="Times New Roman" panose="02020603050405020304" pitchFamily="18" charset="0"/>
              </a:rPr>
              <a:t>. Available at: </a:t>
            </a:r>
            <a:r>
              <a:rPr lang="en-GB" sz="1800" u="sng" dirty="0">
                <a:solidFill>
                  <a:srgbClr val="000000"/>
                </a:solidFill>
                <a:effectLst/>
                <a:ea typeface="Times New Roman" panose="02020603050405020304" pitchFamily="18" charset="0"/>
                <a:hlinkClick r:id="rId2"/>
              </a:rPr>
              <a:t>https://www.wework.com/ideas/professional-development/business-solutions/decision-trees-definition-analysis-and-examples</a:t>
            </a:r>
            <a:r>
              <a:rPr lang="en-GB" sz="1800" dirty="0">
                <a:solidFill>
                  <a:srgbClr val="000000"/>
                </a:solidFill>
                <a:effectLst/>
                <a:ea typeface="Times New Roman" panose="02020603050405020304" pitchFamily="18" charset="0"/>
              </a:rPr>
              <a:t>.</a:t>
            </a:r>
            <a:endParaRPr lang="en-GB" sz="1800" dirty="0">
              <a:effectLst/>
              <a:ea typeface="Times New Roman" panose="02020603050405020304" pitchFamily="18" charset="0"/>
            </a:endParaRPr>
          </a:p>
          <a:p>
            <a:pPr marL="0" indent="0">
              <a:buNone/>
            </a:pPr>
            <a:r>
              <a:rPr lang="en-GB" sz="1800" dirty="0" err="1">
                <a:solidFill>
                  <a:srgbClr val="000000"/>
                </a:solidFill>
                <a:effectLst/>
                <a:ea typeface="Times New Roman" panose="02020603050405020304" pitchFamily="18" charset="0"/>
              </a:rPr>
              <a:t>Gleicher</a:t>
            </a:r>
            <a:r>
              <a:rPr lang="en-GB" sz="1800" dirty="0">
                <a:solidFill>
                  <a:srgbClr val="000000"/>
                </a:solidFill>
                <a:effectLst/>
                <a:ea typeface="Times New Roman" panose="02020603050405020304" pitchFamily="18" charset="0"/>
              </a:rPr>
              <a:t>, M. (2016) ‘A Framework for Considering Comprehensibility in </a:t>
            </a:r>
            <a:r>
              <a:rPr lang="en-GB" sz="1800" dirty="0" err="1">
                <a:solidFill>
                  <a:srgbClr val="000000"/>
                </a:solidFill>
                <a:effectLst/>
                <a:ea typeface="Times New Roman" panose="02020603050405020304" pitchFamily="18" charset="0"/>
              </a:rPr>
              <a:t>Modeling</a:t>
            </a:r>
            <a:r>
              <a:rPr lang="en-GB" sz="1800" dirty="0">
                <a:solidFill>
                  <a:srgbClr val="000000"/>
                </a:solidFill>
                <a:effectLst/>
                <a:ea typeface="Times New Roman" panose="02020603050405020304" pitchFamily="18" charset="0"/>
              </a:rPr>
              <a:t>’, </a:t>
            </a:r>
            <a:r>
              <a:rPr lang="en-GB" sz="1800" i="1" dirty="0">
                <a:solidFill>
                  <a:srgbClr val="000000"/>
                </a:solidFill>
                <a:effectLst/>
                <a:ea typeface="Times New Roman" panose="02020603050405020304" pitchFamily="18" charset="0"/>
              </a:rPr>
              <a:t>Big Data</a:t>
            </a:r>
            <a:r>
              <a:rPr lang="en-GB" sz="1800" dirty="0">
                <a:solidFill>
                  <a:srgbClr val="000000"/>
                </a:solidFill>
                <a:effectLst/>
                <a:ea typeface="Times New Roman" panose="02020603050405020304" pitchFamily="18" charset="0"/>
              </a:rPr>
              <a:t>, 4(2), pp. 75–88. Available at: https://</a:t>
            </a:r>
            <a:r>
              <a:rPr lang="en-GB" sz="1800" dirty="0" err="1">
                <a:solidFill>
                  <a:srgbClr val="000000"/>
                </a:solidFill>
                <a:effectLst/>
                <a:ea typeface="Times New Roman" panose="02020603050405020304" pitchFamily="18" charset="0"/>
              </a:rPr>
              <a:t>doi.org</a:t>
            </a:r>
            <a:r>
              <a:rPr lang="en-GB" sz="1800" dirty="0">
                <a:solidFill>
                  <a:srgbClr val="000000"/>
                </a:solidFill>
                <a:effectLst/>
                <a:ea typeface="Times New Roman" panose="02020603050405020304" pitchFamily="18" charset="0"/>
              </a:rPr>
              <a:t>/10.1089/big.2016.0007.</a:t>
            </a:r>
            <a:endParaRPr lang="en-GB" sz="1800" dirty="0">
              <a:effectLst/>
              <a:ea typeface="Times New Roman" panose="02020603050405020304" pitchFamily="18" charset="0"/>
            </a:endParaRPr>
          </a:p>
          <a:p>
            <a:pPr marL="0" indent="0">
              <a:buNone/>
            </a:pPr>
            <a:r>
              <a:rPr lang="en-GB" sz="1800" dirty="0" err="1">
                <a:solidFill>
                  <a:srgbClr val="000000"/>
                </a:solidFill>
                <a:effectLst/>
                <a:ea typeface="Times New Roman" panose="02020603050405020304" pitchFamily="18" charset="0"/>
              </a:rPr>
              <a:t>Muhlbacher</a:t>
            </a:r>
            <a:r>
              <a:rPr lang="en-GB" sz="1800" dirty="0">
                <a:solidFill>
                  <a:srgbClr val="000000"/>
                </a:solidFill>
                <a:effectLst/>
                <a:ea typeface="Times New Roman" panose="02020603050405020304" pitchFamily="18" charset="0"/>
              </a:rPr>
              <a:t>, T. </a:t>
            </a:r>
            <a:r>
              <a:rPr lang="en-GB" sz="1800" i="1" dirty="0">
                <a:solidFill>
                  <a:srgbClr val="000000"/>
                </a:solidFill>
                <a:effectLst/>
                <a:ea typeface="Times New Roman" panose="02020603050405020304" pitchFamily="18" charset="0"/>
              </a:rPr>
              <a:t>et al.</a:t>
            </a:r>
            <a:r>
              <a:rPr lang="en-GB" sz="1800" dirty="0">
                <a:solidFill>
                  <a:srgbClr val="000000"/>
                </a:solidFill>
                <a:effectLst/>
                <a:ea typeface="Times New Roman" panose="02020603050405020304" pitchFamily="18" charset="0"/>
              </a:rPr>
              <a:t> (2018) ‘</a:t>
            </a:r>
            <a:r>
              <a:rPr lang="en-GB" sz="1800" dirty="0" err="1">
                <a:solidFill>
                  <a:srgbClr val="000000"/>
                </a:solidFill>
                <a:effectLst/>
                <a:ea typeface="Times New Roman" panose="02020603050405020304" pitchFamily="18" charset="0"/>
              </a:rPr>
              <a:t>TreePOD</a:t>
            </a:r>
            <a:r>
              <a:rPr lang="en-GB" sz="1800" dirty="0">
                <a:solidFill>
                  <a:srgbClr val="000000"/>
                </a:solidFill>
                <a:effectLst/>
                <a:ea typeface="Times New Roman" panose="02020603050405020304" pitchFamily="18" charset="0"/>
              </a:rPr>
              <a:t>: Sensitivity-Aware Selection of Pareto-Optimal Decision Trees’, 24(1), pp. 174–183. Available at: </a:t>
            </a:r>
            <a:r>
              <a:rPr lang="en-GB" sz="1800" dirty="0">
                <a:solidFill>
                  <a:srgbClr val="000000"/>
                </a:solidFill>
                <a:effectLst/>
                <a:ea typeface="Times New Roman" panose="02020603050405020304" pitchFamily="18" charset="0"/>
                <a:hlinkClick r:id="rId3"/>
              </a:rPr>
              <a:t>https://doi.org/10.1109/tvcg.2017.2745158</a:t>
            </a:r>
            <a:r>
              <a:rPr lang="en-GB" sz="1800" dirty="0">
                <a:solidFill>
                  <a:srgbClr val="000000"/>
                </a:solidFill>
                <a:effectLst/>
                <a:ea typeface="Times New Roman" panose="02020603050405020304" pitchFamily="18" charset="0"/>
              </a:rPr>
              <a:t>.</a:t>
            </a:r>
          </a:p>
          <a:p>
            <a:pPr marL="0" indent="0">
              <a:buNone/>
            </a:pPr>
            <a:r>
              <a:rPr lang="en-GB" sz="1800" dirty="0">
                <a:solidFill>
                  <a:srgbClr val="000000"/>
                </a:solidFill>
                <a:effectLst/>
                <a:ea typeface="Times New Roman" panose="02020603050405020304" pitchFamily="18" charset="0"/>
              </a:rPr>
              <a:t>van den </a:t>
            </a:r>
            <a:r>
              <a:rPr lang="en-GB" sz="1800" dirty="0" err="1">
                <a:solidFill>
                  <a:srgbClr val="000000"/>
                </a:solidFill>
                <a:effectLst/>
                <a:ea typeface="Times New Roman" panose="02020603050405020304" pitchFamily="18" charset="0"/>
              </a:rPr>
              <a:t>Elzen</a:t>
            </a:r>
            <a:r>
              <a:rPr lang="en-GB" sz="1800" dirty="0">
                <a:solidFill>
                  <a:srgbClr val="000000"/>
                </a:solidFill>
                <a:effectLst/>
                <a:ea typeface="Times New Roman" panose="02020603050405020304" pitchFamily="18" charset="0"/>
              </a:rPr>
              <a:t>, S. and van </a:t>
            </a:r>
            <a:r>
              <a:rPr lang="en-GB" sz="1800" dirty="0" err="1">
                <a:solidFill>
                  <a:srgbClr val="000000"/>
                </a:solidFill>
                <a:effectLst/>
                <a:ea typeface="Times New Roman" panose="02020603050405020304" pitchFamily="18" charset="0"/>
              </a:rPr>
              <a:t>Wijk</a:t>
            </a:r>
            <a:r>
              <a:rPr lang="en-GB" sz="1800" dirty="0">
                <a:solidFill>
                  <a:srgbClr val="000000"/>
                </a:solidFill>
                <a:effectLst/>
                <a:ea typeface="Times New Roman" panose="02020603050405020304" pitchFamily="18" charset="0"/>
              </a:rPr>
              <a:t>, J.J. (2011) ‘</a:t>
            </a:r>
            <a:r>
              <a:rPr lang="en-GB" sz="1800" dirty="0" err="1">
                <a:solidFill>
                  <a:srgbClr val="000000"/>
                </a:solidFill>
                <a:effectLst/>
                <a:ea typeface="Times New Roman" panose="02020603050405020304" pitchFamily="18" charset="0"/>
              </a:rPr>
              <a:t>BaobabView</a:t>
            </a:r>
            <a:r>
              <a:rPr lang="en-GB" sz="1800" dirty="0">
                <a:solidFill>
                  <a:srgbClr val="000000"/>
                </a:solidFill>
                <a:effectLst/>
                <a:ea typeface="Times New Roman" panose="02020603050405020304" pitchFamily="18" charset="0"/>
              </a:rPr>
              <a:t>: Interactive construction and analysis of decision trees’, </a:t>
            </a:r>
            <a:r>
              <a:rPr lang="en-GB" sz="1800" i="1" dirty="0">
                <a:solidFill>
                  <a:srgbClr val="000000"/>
                </a:solidFill>
                <a:effectLst/>
                <a:ea typeface="Times New Roman" panose="02020603050405020304" pitchFamily="18" charset="0"/>
              </a:rPr>
              <a:t>2011 IEEE Conference on Visual Analytics Science and Technology (VAST)</a:t>
            </a:r>
            <a:r>
              <a:rPr lang="en-GB" sz="1800" dirty="0">
                <a:solidFill>
                  <a:srgbClr val="000000"/>
                </a:solidFill>
                <a:effectLst/>
                <a:ea typeface="Times New Roman" panose="02020603050405020304" pitchFamily="18" charset="0"/>
              </a:rPr>
              <a:t> [Preprint]. Available at: https://</a:t>
            </a:r>
            <a:r>
              <a:rPr lang="en-GB" sz="1800" dirty="0" err="1">
                <a:solidFill>
                  <a:srgbClr val="000000"/>
                </a:solidFill>
                <a:effectLst/>
                <a:ea typeface="Times New Roman" panose="02020603050405020304" pitchFamily="18" charset="0"/>
              </a:rPr>
              <a:t>doi.org</a:t>
            </a:r>
            <a:r>
              <a:rPr lang="en-GB" sz="1800" dirty="0">
                <a:solidFill>
                  <a:srgbClr val="000000"/>
                </a:solidFill>
                <a:effectLst/>
                <a:ea typeface="Times New Roman" panose="02020603050405020304" pitchFamily="18" charset="0"/>
              </a:rPr>
              <a:t>/10.1109/vast.2011.6102453.</a:t>
            </a:r>
            <a:endParaRPr lang="en-GB" sz="1800" dirty="0">
              <a:effectLst/>
              <a:ea typeface="Times New Roman" panose="02020603050405020304" pitchFamily="18" charset="0"/>
            </a:endParaRPr>
          </a:p>
          <a:p>
            <a:pPr marL="0" indent="0">
              <a:buNone/>
            </a:pPr>
            <a:r>
              <a:rPr lang="en-GB" sz="1800" dirty="0" err="1">
                <a:solidFill>
                  <a:srgbClr val="000000"/>
                </a:solidFill>
                <a:effectLst/>
                <a:ea typeface="Times New Roman" panose="02020603050405020304" pitchFamily="18" charset="0"/>
              </a:rPr>
              <a:t>Maçãs</a:t>
            </a:r>
            <a:r>
              <a:rPr lang="en-GB" sz="1800" dirty="0">
                <a:solidFill>
                  <a:srgbClr val="000000"/>
                </a:solidFill>
                <a:effectLst/>
                <a:ea typeface="Times New Roman" panose="02020603050405020304" pitchFamily="18" charset="0"/>
              </a:rPr>
              <a:t>, C., Campos, J.R. and Lourenço, N. (2023) ‘Understanding the Forest: A Visualization Tool to Support Decision Tree Analysis’, </a:t>
            </a:r>
            <a:r>
              <a:rPr lang="en-GB" sz="1800" i="1" dirty="0">
                <a:solidFill>
                  <a:srgbClr val="000000"/>
                </a:solidFill>
                <a:effectLst/>
                <a:ea typeface="Times New Roman" panose="02020603050405020304" pitchFamily="18" charset="0"/>
              </a:rPr>
              <a:t>2023 27th International Conference Information Visualisation (IV)</a:t>
            </a:r>
            <a:r>
              <a:rPr lang="en-GB" sz="1800" dirty="0">
                <a:solidFill>
                  <a:srgbClr val="000000"/>
                </a:solidFill>
                <a:effectLst/>
                <a:ea typeface="Times New Roman" panose="02020603050405020304" pitchFamily="18" charset="0"/>
              </a:rPr>
              <a:t> [Preprint]. Available at: </a:t>
            </a:r>
            <a:r>
              <a:rPr lang="en-GB" sz="1800" u="sng" dirty="0">
                <a:solidFill>
                  <a:srgbClr val="000000"/>
                </a:solidFill>
                <a:effectLst/>
                <a:ea typeface="Times New Roman" panose="02020603050405020304" pitchFamily="18" charset="0"/>
                <a:hlinkClick r:id="rId4"/>
              </a:rPr>
              <a:t>https://doi.org/10.1109/iv60283.2023.00047</a:t>
            </a:r>
            <a:r>
              <a:rPr lang="en-GB" sz="1800" dirty="0">
                <a:solidFill>
                  <a:srgbClr val="000000"/>
                </a:solidFill>
                <a:effectLst/>
                <a:ea typeface="Times New Roman" panose="02020603050405020304" pitchFamily="18" charset="0"/>
              </a:rPr>
              <a:t>.</a:t>
            </a:r>
            <a:endParaRPr lang="en-GB" sz="1800" dirty="0">
              <a:effectLst/>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11595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C0EF-0280-692A-5C86-37DED168C5E2}"/>
              </a:ext>
            </a:extLst>
          </p:cNvPr>
          <p:cNvSpPr>
            <a:spLocks noGrp="1"/>
          </p:cNvSpPr>
          <p:nvPr>
            <p:ph type="title"/>
          </p:nvPr>
        </p:nvSpPr>
        <p:spPr/>
        <p:txBody>
          <a:bodyPr anchor="ctr" anchorCtr="0"/>
          <a:lstStyle/>
          <a:p>
            <a:r>
              <a:rPr lang="en-US" dirty="0"/>
              <a:t>Project Background</a:t>
            </a:r>
          </a:p>
        </p:txBody>
      </p:sp>
      <p:sp>
        <p:nvSpPr>
          <p:cNvPr id="3" name="Content Placeholder 2">
            <a:extLst>
              <a:ext uri="{FF2B5EF4-FFF2-40B4-BE49-F238E27FC236}">
                <a16:creationId xmlns:a16="http://schemas.microsoft.com/office/drawing/2014/main" id="{893A1C41-5632-6B8A-BB83-8577379EA6E8}"/>
              </a:ext>
            </a:extLst>
          </p:cNvPr>
          <p:cNvSpPr>
            <a:spLocks noGrp="1"/>
          </p:cNvSpPr>
          <p:nvPr>
            <p:ph idx="1"/>
          </p:nvPr>
        </p:nvSpPr>
        <p:spPr>
          <a:xfrm>
            <a:off x="1077363" y="1868557"/>
            <a:ext cx="9950102" cy="4072273"/>
          </a:xfrm>
        </p:spPr>
        <p:txBody>
          <a:bodyPr>
            <a:normAutofit/>
          </a:bodyPr>
          <a:lstStyle/>
          <a:p>
            <a:r>
              <a:rPr lang="en-GB" sz="1800" dirty="0">
                <a:effectLst/>
                <a:ea typeface="Helvetica Neue" panose="02000503000000020004" pitchFamily="2" charset="0"/>
                <a:cs typeface="Helvetica Neue" panose="02000503000000020004" pitchFamily="2" charset="0"/>
              </a:rPr>
              <a:t>Decision trees are widely-used, from business market analysis, to healthcare, medicine and finance to make critical decisions (</a:t>
            </a:r>
            <a:r>
              <a:rPr lang="en-GB" sz="1800" dirty="0" err="1">
                <a:effectLst/>
                <a:ea typeface="Helvetica Neue" panose="02000503000000020004" pitchFamily="2" charset="0"/>
                <a:cs typeface="Helvetica Neue" panose="02000503000000020004" pitchFamily="2" charset="0"/>
              </a:rPr>
              <a:t>Hogarty</a:t>
            </a:r>
            <a:r>
              <a:rPr lang="en-GB" sz="1800" dirty="0">
                <a:effectLst/>
                <a:ea typeface="Helvetica Neue" panose="02000503000000020004" pitchFamily="2" charset="0"/>
                <a:cs typeface="Helvetica Neue" panose="02000503000000020004" pitchFamily="2" charset="0"/>
              </a:rPr>
              <a:t>, 2022).</a:t>
            </a:r>
            <a:r>
              <a:rPr lang="en-GB" dirty="0">
                <a:effectLst/>
                <a:ea typeface="Helvetica Neue" panose="02000503000000020004" pitchFamily="2" charset="0"/>
                <a:cs typeface="Helvetica Neue" panose="02000503000000020004" pitchFamily="2" charset="0"/>
              </a:rPr>
              <a:t> </a:t>
            </a:r>
          </a:p>
          <a:p>
            <a:r>
              <a:rPr lang="en-GB" sz="1800" dirty="0">
                <a:effectLst/>
                <a:ea typeface="Helvetica Neue" panose="02000503000000020004" pitchFamily="2" charset="0"/>
                <a:cs typeface="Helvetica Neue" panose="02000503000000020004" pitchFamily="2" charset="0"/>
              </a:rPr>
              <a:t>Requires large amounts of data, evaluating decisions becomes much more complex especially without domain knowledge</a:t>
            </a:r>
          </a:p>
          <a:p>
            <a:r>
              <a:rPr lang="en-GB" sz="1800" dirty="0">
                <a:effectLst/>
                <a:ea typeface="Helvetica Neue" panose="02000503000000020004" pitchFamily="2" charset="0"/>
                <a:cs typeface="Helvetica Neue" panose="02000503000000020004" pitchFamily="2" charset="0"/>
              </a:rPr>
              <a:t>Users can create effective models for their domain, and gain a deeper understanding of the data to aid pattern recognition</a:t>
            </a:r>
            <a:r>
              <a:rPr lang="en-GB" dirty="0">
                <a:effectLst/>
                <a:ea typeface="Helvetica Neue" panose="02000503000000020004" pitchFamily="2" charset="0"/>
                <a:cs typeface="Helvetica Neue" panose="02000503000000020004" pitchFamily="2" charset="0"/>
              </a:rPr>
              <a:t> </a:t>
            </a:r>
          </a:p>
          <a:p>
            <a:r>
              <a:rPr lang="en-GB" sz="1800" dirty="0">
                <a:effectLst/>
                <a:ea typeface="Helvetica Neue" panose="02000503000000020004" pitchFamily="2" charset="0"/>
                <a:cs typeface="Helvetica Neue" panose="02000503000000020004" pitchFamily="2" charset="0"/>
              </a:rPr>
              <a:t>User interaction and interpretable visualisations can support those with less machin</a:t>
            </a:r>
            <a:r>
              <a:rPr lang="en-GB" dirty="0">
                <a:ea typeface="Helvetica Neue" panose="02000503000000020004" pitchFamily="2" charset="0"/>
                <a:cs typeface="Helvetica Neue" panose="02000503000000020004" pitchFamily="2" charset="0"/>
              </a:rPr>
              <a:t>e learning expertise </a:t>
            </a:r>
            <a:endParaRPr lang="en-GB" sz="1800" dirty="0">
              <a:effectLst/>
              <a:ea typeface="Helvetica Neue" panose="02000503000000020004" pitchFamily="2" charset="0"/>
              <a:cs typeface="Helvetica Neue" panose="02000503000000020004" pitchFamily="2" charset="0"/>
            </a:endParaRPr>
          </a:p>
          <a:p>
            <a:r>
              <a:rPr lang="en-GB" sz="1800" dirty="0">
                <a:effectLst/>
                <a:ea typeface="Helvetica Neue" panose="02000503000000020004" pitchFamily="2" charset="0"/>
                <a:cs typeface="Helvetica Neue" panose="02000503000000020004" pitchFamily="2" charset="0"/>
              </a:rPr>
              <a:t>Must balance accuracy and interpretability, and consider generalisability, robustness and comprehensibility (</a:t>
            </a:r>
            <a:r>
              <a:rPr lang="en-GB" sz="1800" dirty="0" err="1">
                <a:solidFill>
                  <a:srgbClr val="333333"/>
                </a:solidFill>
                <a:effectLst/>
                <a:ea typeface="Helvetica Neue" panose="02000503000000020004" pitchFamily="2" charset="0"/>
                <a:cs typeface="Helvetica Neue" panose="02000503000000020004" pitchFamily="2" charset="0"/>
              </a:rPr>
              <a:t>Gleicher</a:t>
            </a:r>
            <a:r>
              <a:rPr lang="en-GB" sz="1800" dirty="0">
                <a:solidFill>
                  <a:srgbClr val="333333"/>
                </a:solidFill>
                <a:effectLst/>
                <a:ea typeface="Helvetica Neue" panose="02000503000000020004" pitchFamily="2" charset="0"/>
                <a:cs typeface="Helvetica Neue" panose="02000503000000020004" pitchFamily="2" charset="0"/>
              </a:rPr>
              <a:t>, 2016;</a:t>
            </a:r>
            <a:r>
              <a:rPr lang="en-GB" sz="1800" dirty="0">
                <a:effectLst/>
                <a:ea typeface="Helvetica Neue" panose="02000503000000020004" pitchFamily="2" charset="0"/>
                <a:cs typeface="Helvetica Neue" panose="02000503000000020004" pitchFamily="2" charset="0"/>
              </a:rPr>
              <a:t> </a:t>
            </a:r>
            <a:r>
              <a:rPr lang="en-GB" sz="1800" dirty="0" err="1">
                <a:solidFill>
                  <a:srgbClr val="2C3E50"/>
                </a:solidFill>
                <a:effectLst/>
                <a:ea typeface="Helvetica Neue" panose="02000503000000020004" pitchFamily="2" charset="0"/>
                <a:cs typeface="Helvetica Neue" panose="02000503000000020004" pitchFamily="2" charset="0"/>
              </a:rPr>
              <a:t>Muhlbacher</a:t>
            </a:r>
            <a:r>
              <a:rPr lang="en-GB" sz="1800" dirty="0">
                <a:solidFill>
                  <a:srgbClr val="2C3E50"/>
                </a:solidFill>
                <a:effectLst/>
                <a:ea typeface="Helvetica Neue" panose="02000503000000020004" pitchFamily="2" charset="0"/>
                <a:cs typeface="Helvetica Neue" panose="02000503000000020004" pitchFamily="2" charset="0"/>
              </a:rPr>
              <a:t> </a:t>
            </a:r>
            <a:r>
              <a:rPr lang="en-GB" i="1" dirty="0">
                <a:effectLst/>
                <a:ea typeface="Helvetica Neue" panose="02000503000000020004" pitchFamily="2" charset="0"/>
                <a:cs typeface="Helvetica Neue" panose="02000503000000020004" pitchFamily="2" charset="0"/>
              </a:rPr>
              <a:t>et al.</a:t>
            </a:r>
            <a:r>
              <a:rPr lang="en-GB" dirty="0">
                <a:effectLst/>
                <a:ea typeface="Helvetica Neue" panose="02000503000000020004" pitchFamily="2" charset="0"/>
                <a:cs typeface="Helvetica Neue" panose="02000503000000020004" pitchFamily="2" charset="0"/>
              </a:rPr>
              <a:t>, 2018</a:t>
            </a:r>
            <a:r>
              <a:rPr lang="en-GB" sz="1800" dirty="0">
                <a:effectLst/>
                <a:ea typeface="Helvetica Neue" panose="02000503000000020004" pitchFamily="2" charset="0"/>
                <a:cs typeface="Helvetica Neue" panose="02000503000000020004" pitchFamily="2" charset="0"/>
              </a:rPr>
              <a:t>).</a:t>
            </a:r>
            <a:r>
              <a:rPr lang="en-GB" dirty="0">
                <a:effectLst/>
                <a:ea typeface="Helvetica Neue" panose="02000503000000020004" pitchFamily="2" charset="0"/>
                <a:cs typeface="Helvetica Neue" panose="02000503000000020004" pitchFamily="2" charset="0"/>
              </a:rPr>
              <a:t> </a:t>
            </a:r>
            <a:endParaRPr lang="en-US" dirty="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75683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94283-FE14-D715-EFF6-BBD3B783BBF7}"/>
              </a:ext>
            </a:extLst>
          </p:cNvPr>
          <p:cNvSpPr>
            <a:spLocks noGrp="1"/>
          </p:cNvSpPr>
          <p:nvPr>
            <p:ph type="title"/>
          </p:nvPr>
        </p:nvSpPr>
        <p:spPr/>
        <p:txBody>
          <a:bodyPr anchor="ctr" anchorCtr="0"/>
          <a:lstStyle/>
          <a:p>
            <a:r>
              <a:rPr lang="en-US" dirty="0"/>
              <a:t>Existing Applications</a:t>
            </a:r>
          </a:p>
        </p:txBody>
      </p:sp>
      <p:sp>
        <p:nvSpPr>
          <p:cNvPr id="7" name="TextBox 6">
            <a:extLst>
              <a:ext uri="{FF2B5EF4-FFF2-40B4-BE49-F238E27FC236}">
                <a16:creationId xmlns:a16="http://schemas.microsoft.com/office/drawing/2014/main" id="{3B55CD79-FB10-DB1B-DEFA-DB6076006E3B}"/>
              </a:ext>
            </a:extLst>
          </p:cNvPr>
          <p:cNvSpPr txBox="1"/>
          <p:nvPr/>
        </p:nvSpPr>
        <p:spPr>
          <a:xfrm>
            <a:off x="1077361" y="3990955"/>
            <a:ext cx="9729184" cy="1754326"/>
          </a:xfrm>
          <a:prstGeom prst="rect">
            <a:avLst/>
          </a:prstGeom>
          <a:noFill/>
        </p:spPr>
        <p:txBody>
          <a:bodyPr wrap="square">
            <a:spAutoFit/>
          </a:bodyPr>
          <a:lstStyle/>
          <a:p>
            <a:pPr indent="0">
              <a:buNone/>
            </a:pPr>
            <a:r>
              <a:rPr lang="en-GB" dirty="0">
                <a:solidFill>
                  <a:srgbClr val="000000"/>
                </a:solidFill>
                <a:effectLst/>
                <a:ea typeface="Aptos" panose="020B0004020202020204" pitchFamily="34" charset="0"/>
              </a:rPr>
              <a:t>Understanding the Forest: A Visualization Tool to Support Decision Tree Analysis</a:t>
            </a:r>
            <a:r>
              <a:rPr lang="en-GB" sz="2000" dirty="0">
                <a:effectLst/>
              </a:rPr>
              <a:t> </a:t>
            </a:r>
          </a:p>
          <a:p>
            <a:pPr indent="0">
              <a:buNone/>
            </a:pPr>
            <a:r>
              <a:rPr lang="en-GB" sz="1600" dirty="0" err="1">
                <a:solidFill>
                  <a:srgbClr val="2C3E50"/>
                </a:solidFill>
                <a:effectLst/>
                <a:ea typeface="Aptos" panose="020B0004020202020204" pitchFamily="34" charset="0"/>
              </a:rPr>
              <a:t>Maçãs</a:t>
            </a:r>
            <a:r>
              <a:rPr lang="en-GB" sz="1600" dirty="0">
                <a:solidFill>
                  <a:srgbClr val="2C3E50"/>
                </a:solidFill>
                <a:effectLst/>
                <a:ea typeface="Aptos" panose="020B0004020202020204" pitchFamily="34" charset="0"/>
              </a:rPr>
              <a:t>, Campos and Lourenço (2023</a:t>
            </a:r>
            <a:r>
              <a:rPr lang="en-GB" sz="1600" dirty="0">
                <a:effectLst/>
                <a:ea typeface="Aptos" panose="020B0004020202020204" pitchFamily="34" charset="0"/>
              </a:rPr>
              <a:t>)</a:t>
            </a:r>
            <a:r>
              <a:rPr lang="en-GB" sz="1600" dirty="0">
                <a:effectLst/>
              </a:rPr>
              <a:t> </a:t>
            </a:r>
          </a:p>
          <a:p>
            <a:pPr indent="0">
              <a:buNone/>
            </a:pPr>
            <a:endParaRPr lang="en-GB" sz="1700" dirty="0">
              <a:effectLst/>
            </a:endParaRPr>
          </a:p>
          <a:p>
            <a:pPr marL="560070" lvl="1" indent="-285750">
              <a:buFont typeface="Arial" panose="020B0604020202020204" pitchFamily="34" charset="0"/>
              <a:buChar char="•"/>
            </a:pPr>
            <a:r>
              <a:rPr lang="en-GB" sz="1800" dirty="0">
                <a:ea typeface="Aptos" panose="020B0004020202020204" pitchFamily="34" charset="0"/>
              </a:rPr>
              <a:t>R</a:t>
            </a:r>
            <a:r>
              <a:rPr lang="en-GB" sz="1800" dirty="0">
                <a:effectLst/>
                <a:ea typeface="Aptos" panose="020B0004020202020204" pitchFamily="34" charset="0"/>
              </a:rPr>
              <a:t>epresents a decision tree forest</a:t>
            </a:r>
          </a:p>
          <a:p>
            <a:pPr marL="560070" lvl="1" indent="-285750">
              <a:buFont typeface="Arial" panose="020B0604020202020204" pitchFamily="34" charset="0"/>
              <a:buChar char="•"/>
            </a:pPr>
            <a:r>
              <a:rPr lang="en-GB" sz="1800" dirty="0">
                <a:effectLst/>
                <a:ea typeface="Aptos" panose="020B0004020202020204" pitchFamily="34" charset="0"/>
              </a:rPr>
              <a:t>Developed a visual tool that provides multiple views incorporating summary views on the random forest, correlation grids and pie charts for a complete view of the model.</a:t>
            </a:r>
            <a:r>
              <a:rPr lang="en-GB" dirty="0">
                <a:effectLst/>
              </a:rPr>
              <a:t> </a:t>
            </a:r>
            <a:endParaRPr lang="en-US" dirty="0"/>
          </a:p>
        </p:txBody>
      </p:sp>
      <p:sp>
        <p:nvSpPr>
          <p:cNvPr id="9" name="TextBox 8">
            <a:extLst>
              <a:ext uri="{FF2B5EF4-FFF2-40B4-BE49-F238E27FC236}">
                <a16:creationId xmlns:a16="http://schemas.microsoft.com/office/drawing/2014/main" id="{5ADAA46C-2DAC-4682-0525-DFAF9B65E11F}"/>
              </a:ext>
            </a:extLst>
          </p:cNvPr>
          <p:cNvSpPr txBox="1"/>
          <p:nvPr/>
        </p:nvSpPr>
        <p:spPr>
          <a:xfrm>
            <a:off x="1077361" y="2114619"/>
            <a:ext cx="9729184" cy="1692771"/>
          </a:xfrm>
          <a:prstGeom prst="rect">
            <a:avLst/>
          </a:prstGeom>
          <a:noFill/>
        </p:spPr>
        <p:txBody>
          <a:bodyPr wrap="square">
            <a:spAutoFit/>
          </a:bodyPr>
          <a:lstStyle/>
          <a:p>
            <a:pPr marL="0" indent="0">
              <a:buNone/>
            </a:pPr>
            <a:r>
              <a:rPr lang="en-GB" sz="1800" dirty="0" err="1">
                <a:solidFill>
                  <a:srgbClr val="000000"/>
                </a:solidFill>
                <a:effectLst/>
                <a:ea typeface="Aptos" panose="020B0004020202020204" pitchFamily="34" charset="0"/>
              </a:rPr>
              <a:t>BaobabView</a:t>
            </a:r>
            <a:r>
              <a:rPr lang="en-GB" sz="1800" dirty="0">
                <a:solidFill>
                  <a:srgbClr val="000000"/>
                </a:solidFill>
                <a:effectLst/>
                <a:ea typeface="Aptos" panose="020B0004020202020204" pitchFamily="34" charset="0"/>
              </a:rPr>
              <a:t>: Interactive construction and analysis of decision trees</a:t>
            </a:r>
            <a:r>
              <a:rPr lang="en-GB" dirty="0">
                <a:effectLst/>
              </a:rPr>
              <a:t> </a:t>
            </a:r>
            <a:r>
              <a:rPr lang="en-US" dirty="0"/>
              <a:t> </a:t>
            </a:r>
          </a:p>
          <a:p>
            <a:pPr indent="0">
              <a:buNone/>
            </a:pPr>
            <a:r>
              <a:rPr lang="en-GB" sz="1600" dirty="0">
                <a:solidFill>
                  <a:srgbClr val="2C3E50"/>
                </a:solidFill>
                <a:effectLst/>
                <a:ea typeface="Aptos" panose="020B0004020202020204" pitchFamily="34" charset="0"/>
              </a:rPr>
              <a:t>Van den </a:t>
            </a:r>
            <a:r>
              <a:rPr lang="en-GB" sz="1600" dirty="0" err="1">
                <a:solidFill>
                  <a:srgbClr val="2C3E50"/>
                </a:solidFill>
                <a:effectLst/>
                <a:ea typeface="Aptos" panose="020B0004020202020204" pitchFamily="34" charset="0"/>
              </a:rPr>
              <a:t>Elzen</a:t>
            </a:r>
            <a:r>
              <a:rPr lang="en-GB" sz="1600" dirty="0">
                <a:solidFill>
                  <a:srgbClr val="2C3E50"/>
                </a:solidFill>
                <a:effectLst/>
                <a:ea typeface="Aptos" panose="020B0004020202020204" pitchFamily="34" charset="0"/>
              </a:rPr>
              <a:t> and Van </a:t>
            </a:r>
            <a:r>
              <a:rPr lang="en-GB" sz="1600" dirty="0" err="1">
                <a:solidFill>
                  <a:srgbClr val="2C3E50"/>
                </a:solidFill>
                <a:effectLst/>
                <a:ea typeface="Aptos" panose="020B0004020202020204" pitchFamily="34" charset="0"/>
              </a:rPr>
              <a:t>Wijk</a:t>
            </a:r>
            <a:r>
              <a:rPr lang="en-GB" sz="1600" dirty="0">
                <a:solidFill>
                  <a:srgbClr val="2C3E50"/>
                </a:solidFill>
                <a:effectLst/>
                <a:ea typeface="Aptos" panose="020B0004020202020204" pitchFamily="34" charset="0"/>
              </a:rPr>
              <a:t> (2011</a:t>
            </a:r>
            <a:r>
              <a:rPr lang="en-GB" sz="1600" dirty="0">
                <a:effectLst/>
                <a:ea typeface="Aptos" panose="020B0004020202020204" pitchFamily="34" charset="0"/>
              </a:rPr>
              <a:t>)</a:t>
            </a:r>
            <a:r>
              <a:rPr lang="en-GB" sz="1600" dirty="0">
                <a:effectLst/>
              </a:rPr>
              <a:t> </a:t>
            </a:r>
          </a:p>
          <a:p>
            <a:pPr marL="0" indent="0">
              <a:buNone/>
            </a:pPr>
            <a:endParaRPr lang="en-US" sz="1600" dirty="0"/>
          </a:p>
          <a:p>
            <a:pPr marL="560070" lvl="1" indent="-285750">
              <a:buFont typeface="Arial" panose="020B0604020202020204" pitchFamily="34" charset="0"/>
              <a:buChar char="•"/>
            </a:pPr>
            <a:r>
              <a:rPr lang="en-GB" dirty="0">
                <a:ea typeface="Aptos" panose="020B0004020202020204" pitchFamily="34" charset="0"/>
              </a:rPr>
              <a:t>P</a:t>
            </a:r>
            <a:r>
              <a:rPr lang="en-GB" dirty="0">
                <a:effectLst/>
                <a:ea typeface="Aptos" panose="020B0004020202020204" pitchFamily="34" charset="0"/>
              </a:rPr>
              <a:t>resents an application allowing users to interact, construct and analyse decision trees.</a:t>
            </a:r>
            <a:r>
              <a:rPr lang="en-GB" dirty="0">
                <a:effectLst/>
              </a:rPr>
              <a:t> </a:t>
            </a:r>
          </a:p>
          <a:p>
            <a:pPr marL="560070" lvl="1" indent="-285750">
              <a:buFont typeface="Arial" panose="020B0604020202020204" pitchFamily="34" charset="0"/>
              <a:buChar char="•"/>
            </a:pPr>
            <a:r>
              <a:rPr lang="en-GB" dirty="0">
                <a:ea typeface="Aptos" panose="020B0004020202020204" pitchFamily="34" charset="0"/>
              </a:rPr>
              <a:t>P</a:t>
            </a:r>
            <a:r>
              <a:rPr lang="en-GB" dirty="0">
                <a:effectLst/>
                <a:ea typeface="Aptos" panose="020B0004020202020204" pitchFamily="34" charset="0"/>
              </a:rPr>
              <a:t>rovides multiple visualisations in the form of tree-map, streamgraph and a confusion matrix</a:t>
            </a:r>
            <a:r>
              <a:rPr lang="en-GB" dirty="0">
                <a:effectLst/>
              </a:rPr>
              <a:t> </a:t>
            </a:r>
          </a:p>
        </p:txBody>
      </p:sp>
    </p:spTree>
    <p:extLst>
      <p:ext uri="{BB962C8B-B14F-4D97-AF65-F5344CB8AC3E}">
        <p14:creationId xmlns:p14="http://schemas.microsoft.com/office/powerpoint/2010/main" val="2529787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3C3BD-6A39-3B29-A7DF-A7ED17E29550}"/>
              </a:ext>
            </a:extLst>
          </p:cNvPr>
          <p:cNvSpPr>
            <a:spLocks noGrp="1"/>
          </p:cNvSpPr>
          <p:nvPr>
            <p:ph type="title"/>
          </p:nvPr>
        </p:nvSpPr>
        <p:spPr/>
        <p:txBody>
          <a:bodyPr anchor="ctr" anchorCtr="0"/>
          <a:lstStyle/>
          <a:p>
            <a:r>
              <a:rPr lang="en-US" dirty="0"/>
              <a:t>This Approach</a:t>
            </a:r>
          </a:p>
        </p:txBody>
      </p:sp>
      <p:sp>
        <p:nvSpPr>
          <p:cNvPr id="3" name="Content Placeholder 2">
            <a:extLst>
              <a:ext uri="{FF2B5EF4-FFF2-40B4-BE49-F238E27FC236}">
                <a16:creationId xmlns:a16="http://schemas.microsoft.com/office/drawing/2014/main" id="{AAD537F4-A729-C119-AF81-FA9CD75F5355}"/>
              </a:ext>
            </a:extLst>
          </p:cNvPr>
          <p:cNvSpPr>
            <a:spLocks noGrp="1"/>
          </p:cNvSpPr>
          <p:nvPr>
            <p:ph idx="1"/>
          </p:nvPr>
        </p:nvSpPr>
        <p:spPr>
          <a:xfrm>
            <a:off x="1077362" y="2107276"/>
            <a:ext cx="9950103" cy="3513514"/>
          </a:xfrm>
        </p:spPr>
        <p:txBody>
          <a:bodyPr>
            <a:normAutofit/>
          </a:bodyPr>
          <a:lstStyle/>
          <a:p>
            <a:r>
              <a:rPr lang="en-US" sz="2000" dirty="0"/>
              <a:t>Uses Streamlit to host the project as a dynamic, multi-page web application and to handle user interactions through widgets</a:t>
            </a:r>
          </a:p>
          <a:p>
            <a:r>
              <a:rPr lang="en-US" sz="2000" dirty="0"/>
              <a:t>Allows a user to perform regression and classification tasks</a:t>
            </a:r>
          </a:p>
          <a:p>
            <a:r>
              <a:rPr lang="en-US" sz="2000" dirty="0"/>
              <a:t>Uses </a:t>
            </a:r>
            <a:r>
              <a:rPr lang="en-US" sz="2000" dirty="0" err="1"/>
              <a:t>dtreeviz</a:t>
            </a:r>
            <a:r>
              <a:rPr lang="en-US" sz="2000" dirty="0"/>
              <a:t> </a:t>
            </a:r>
            <a:r>
              <a:rPr lang="en-US" sz="2000" dirty="0" err="1"/>
              <a:t>visualisations</a:t>
            </a:r>
            <a:r>
              <a:rPr lang="en-US" sz="2000" dirty="0"/>
              <a:t> to represent the tree structure</a:t>
            </a:r>
          </a:p>
          <a:p>
            <a:r>
              <a:rPr lang="en-US" sz="2000" dirty="0"/>
              <a:t>Uses scikit-</a:t>
            </a:r>
            <a:r>
              <a:rPr lang="en-US" sz="2000" dirty="0" err="1"/>
              <a:t>learn’s</a:t>
            </a:r>
            <a:r>
              <a:rPr lang="en-US" sz="2000" dirty="0"/>
              <a:t> </a:t>
            </a:r>
            <a:r>
              <a:rPr lang="en-US" sz="2000" dirty="0" err="1"/>
              <a:t>DecisionTreeClassifier</a:t>
            </a:r>
            <a:r>
              <a:rPr lang="en-US" sz="2000" dirty="0"/>
              <a:t> and </a:t>
            </a:r>
            <a:r>
              <a:rPr lang="en-US" sz="2000" dirty="0" err="1"/>
              <a:t>DecisionTreeRegressor</a:t>
            </a:r>
            <a:r>
              <a:rPr lang="en-US" sz="2000" dirty="0"/>
              <a:t> to display relevant plots, providing interpretability to the configured model</a:t>
            </a:r>
          </a:p>
          <a:p>
            <a:r>
              <a:rPr lang="en-US" sz="2000" dirty="0"/>
              <a:t>Provides warnings and suggestions to help avoid overfitting and underfitting</a:t>
            </a:r>
          </a:p>
        </p:txBody>
      </p:sp>
    </p:spTree>
    <p:extLst>
      <p:ext uri="{BB962C8B-B14F-4D97-AF65-F5344CB8AC3E}">
        <p14:creationId xmlns:p14="http://schemas.microsoft.com/office/powerpoint/2010/main" val="1844957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1" name="Rectangle 10">
            <a:extLst>
              <a:ext uri="{FF2B5EF4-FFF2-40B4-BE49-F238E27FC236}">
                <a16:creationId xmlns:a16="http://schemas.microsoft.com/office/drawing/2014/main" id="{845648E2-B946-43A1-80DE-C50CBBDF92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E2A816-80E8-BC27-E9BE-AB7DF2815BB2}"/>
              </a:ext>
            </a:extLst>
          </p:cNvPr>
          <p:cNvSpPr>
            <a:spLocks noGrp="1"/>
          </p:cNvSpPr>
          <p:nvPr>
            <p:ph type="title"/>
          </p:nvPr>
        </p:nvSpPr>
        <p:spPr>
          <a:xfrm>
            <a:off x="597018" y="887141"/>
            <a:ext cx="3795812" cy="5333549"/>
          </a:xfrm>
        </p:spPr>
        <p:txBody>
          <a:bodyPr vert="horz" lIns="91440" tIns="45720" rIns="91440" bIns="45720" rtlCol="0" anchor="ctr" anchorCtr="0">
            <a:normAutofit/>
          </a:bodyPr>
          <a:lstStyle/>
          <a:p>
            <a:r>
              <a:rPr lang="en-US" dirty="0"/>
              <a:t>Technical Architecture</a:t>
            </a:r>
          </a:p>
        </p:txBody>
      </p:sp>
      <p:sp>
        <p:nvSpPr>
          <p:cNvPr id="13" name="Freeform: Shape 12">
            <a:extLst>
              <a:ext uri="{FF2B5EF4-FFF2-40B4-BE49-F238E27FC236}">
                <a16:creationId xmlns:a16="http://schemas.microsoft.com/office/drawing/2014/main" id="{EA06546B-3E90-4E24-BD32-C6BFD1CD8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FA95682-BEE6-4B33-BA34-7E7BE4978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3"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computer screen shot of a diagram&#10;&#10;Description automatically generated">
            <a:extLst>
              <a:ext uri="{FF2B5EF4-FFF2-40B4-BE49-F238E27FC236}">
                <a16:creationId xmlns:a16="http://schemas.microsoft.com/office/drawing/2014/main" id="{24BCF364-62D0-8F71-43B8-05DC6885FD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06342" y="1508069"/>
            <a:ext cx="7959437" cy="4397590"/>
          </a:xfrm>
          <a:prstGeom prst="rect">
            <a:avLst/>
          </a:prstGeom>
        </p:spPr>
      </p:pic>
    </p:spTree>
    <p:extLst>
      <p:ext uri="{BB962C8B-B14F-4D97-AF65-F5344CB8AC3E}">
        <p14:creationId xmlns:p14="http://schemas.microsoft.com/office/powerpoint/2010/main" val="1812994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39575-A149-7D4B-6B0C-3454DAC38BDB}"/>
              </a:ext>
            </a:extLst>
          </p:cNvPr>
          <p:cNvSpPr>
            <a:spLocks noGrp="1"/>
          </p:cNvSpPr>
          <p:nvPr>
            <p:ph type="title"/>
          </p:nvPr>
        </p:nvSpPr>
        <p:spPr/>
        <p:txBody>
          <a:bodyPr anchor="ctr" anchorCtr="0"/>
          <a:lstStyle/>
          <a:p>
            <a:r>
              <a:rPr lang="en-US" dirty="0"/>
              <a:t>Features – Both Models</a:t>
            </a:r>
          </a:p>
        </p:txBody>
      </p:sp>
      <p:sp>
        <p:nvSpPr>
          <p:cNvPr id="3" name="Content Placeholder 2">
            <a:extLst>
              <a:ext uri="{FF2B5EF4-FFF2-40B4-BE49-F238E27FC236}">
                <a16:creationId xmlns:a16="http://schemas.microsoft.com/office/drawing/2014/main" id="{9D995796-8378-F43D-35AC-DFF071505421}"/>
              </a:ext>
            </a:extLst>
          </p:cNvPr>
          <p:cNvSpPr>
            <a:spLocks noGrp="1"/>
          </p:cNvSpPr>
          <p:nvPr>
            <p:ph idx="1"/>
          </p:nvPr>
        </p:nvSpPr>
        <p:spPr>
          <a:xfrm>
            <a:off x="1077362" y="1859280"/>
            <a:ext cx="9950103" cy="4081550"/>
          </a:xfrm>
        </p:spPr>
        <p:txBody>
          <a:bodyPr>
            <a:normAutofit fontScale="92500" lnSpcReduction="20000"/>
          </a:bodyPr>
          <a:lstStyle/>
          <a:p>
            <a:r>
              <a:rPr lang="en-US" sz="1900" dirty="0"/>
              <a:t>CSV File upload </a:t>
            </a:r>
          </a:p>
          <a:p>
            <a:r>
              <a:rPr lang="en-US" sz="1900" dirty="0"/>
              <a:t>Target Column dropdown</a:t>
            </a:r>
          </a:p>
          <a:p>
            <a:r>
              <a:rPr lang="en-US" sz="1900" dirty="0"/>
              <a:t>Sliders: </a:t>
            </a:r>
            <a:r>
              <a:rPr lang="en-US" sz="1900" dirty="0" err="1"/>
              <a:t>max_depth</a:t>
            </a:r>
            <a:r>
              <a:rPr lang="en-US" sz="1900" dirty="0"/>
              <a:t>, </a:t>
            </a:r>
            <a:r>
              <a:rPr lang="en-US" sz="1900" dirty="0" err="1"/>
              <a:t>min_samples_split</a:t>
            </a:r>
            <a:r>
              <a:rPr lang="en-US" sz="1900" dirty="0"/>
              <a:t>, </a:t>
            </a:r>
            <a:r>
              <a:rPr lang="en-US" sz="1900" dirty="0" err="1"/>
              <a:t>min_samples_leaf</a:t>
            </a:r>
            <a:r>
              <a:rPr lang="en-US" sz="1900" dirty="0"/>
              <a:t>, </a:t>
            </a:r>
            <a:r>
              <a:rPr lang="en-US" sz="1900" dirty="0" err="1"/>
              <a:t>test_size</a:t>
            </a:r>
            <a:endParaRPr lang="en-US" sz="1900" dirty="0"/>
          </a:p>
          <a:p>
            <a:r>
              <a:rPr lang="en-US" sz="1900" dirty="0"/>
              <a:t>Dropdown: criterion, split type</a:t>
            </a:r>
          </a:p>
          <a:p>
            <a:r>
              <a:rPr lang="en-US" sz="1900" dirty="0"/>
              <a:t>Feature Selection</a:t>
            </a:r>
          </a:p>
          <a:p>
            <a:r>
              <a:rPr lang="en-US" sz="1900" dirty="0"/>
              <a:t>Cross Validation with choice of scoring metric used, k-fold slider</a:t>
            </a:r>
          </a:p>
          <a:p>
            <a:r>
              <a:rPr lang="en-US" sz="1900" dirty="0"/>
              <a:t>Feature Importance</a:t>
            </a:r>
          </a:p>
          <a:p>
            <a:r>
              <a:rPr lang="en-US" sz="1900" dirty="0"/>
              <a:t>Cost Complexity Pruning</a:t>
            </a:r>
          </a:p>
          <a:p>
            <a:r>
              <a:rPr lang="en-US" sz="1900" dirty="0" err="1"/>
              <a:t>GridSearchCV</a:t>
            </a:r>
            <a:endParaRPr lang="en-US" sz="1900" dirty="0"/>
          </a:p>
          <a:p>
            <a:r>
              <a:rPr lang="en-US" sz="1900" dirty="0"/>
              <a:t>Save / Upload Configuration</a:t>
            </a:r>
          </a:p>
          <a:p>
            <a:endParaRPr lang="en-US" dirty="0"/>
          </a:p>
        </p:txBody>
      </p:sp>
    </p:spTree>
    <p:extLst>
      <p:ext uri="{BB962C8B-B14F-4D97-AF65-F5344CB8AC3E}">
        <p14:creationId xmlns:p14="http://schemas.microsoft.com/office/powerpoint/2010/main" val="542675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FEDA0-A689-95DC-79CF-FAB295F6D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1446FA-A513-0AE0-E12A-0A373DA49560}"/>
              </a:ext>
            </a:extLst>
          </p:cNvPr>
          <p:cNvSpPr>
            <a:spLocks noGrp="1"/>
          </p:cNvSpPr>
          <p:nvPr>
            <p:ph type="title"/>
          </p:nvPr>
        </p:nvSpPr>
        <p:spPr/>
        <p:txBody>
          <a:bodyPr anchor="ctr" anchorCtr="0"/>
          <a:lstStyle/>
          <a:p>
            <a:r>
              <a:rPr lang="en-US" dirty="0"/>
              <a:t>Features – Classification Model</a:t>
            </a:r>
          </a:p>
        </p:txBody>
      </p:sp>
      <p:sp>
        <p:nvSpPr>
          <p:cNvPr id="3" name="Content Placeholder 2">
            <a:extLst>
              <a:ext uri="{FF2B5EF4-FFF2-40B4-BE49-F238E27FC236}">
                <a16:creationId xmlns:a16="http://schemas.microsoft.com/office/drawing/2014/main" id="{F0C2C440-C861-835E-50A6-82DFE37E0760}"/>
              </a:ext>
            </a:extLst>
          </p:cNvPr>
          <p:cNvSpPr>
            <a:spLocks noGrp="1"/>
          </p:cNvSpPr>
          <p:nvPr>
            <p:ph idx="1"/>
          </p:nvPr>
        </p:nvSpPr>
        <p:spPr>
          <a:xfrm>
            <a:off x="1077362" y="1842655"/>
            <a:ext cx="9950103" cy="4098175"/>
          </a:xfrm>
        </p:spPr>
        <p:txBody>
          <a:bodyPr/>
          <a:lstStyle/>
          <a:p>
            <a:r>
              <a:rPr lang="en-US" dirty="0"/>
              <a:t>Target column – displays ‘categorical’ features as options</a:t>
            </a:r>
          </a:p>
          <a:p>
            <a:r>
              <a:rPr lang="en-US" dirty="0"/>
              <a:t>Data Analysis – Feature Scatterplot Analysis (user is given the option to change X and Y axis)</a:t>
            </a:r>
          </a:p>
          <a:p>
            <a:r>
              <a:rPr lang="en-US" dirty="0"/>
              <a:t>Scikit-learn </a:t>
            </a:r>
            <a:r>
              <a:rPr lang="en-US" dirty="0" err="1"/>
              <a:t>DecisionTreeClassifier</a:t>
            </a:r>
            <a:endParaRPr lang="en-US" dirty="0"/>
          </a:p>
          <a:p>
            <a:pPr lvl="1"/>
            <a:r>
              <a:rPr lang="en-US" b="0" dirty="0"/>
              <a:t>Scores – Balanced Accuracy, </a:t>
            </a:r>
            <a:r>
              <a:rPr lang="en-US" b="0" dirty="0" err="1"/>
              <a:t>Generalisation</a:t>
            </a:r>
            <a:r>
              <a:rPr lang="en-US" b="0" dirty="0"/>
              <a:t> score to help detect overfit</a:t>
            </a:r>
          </a:p>
          <a:p>
            <a:pPr lvl="1"/>
            <a:r>
              <a:rPr lang="en-US" b="0" dirty="0"/>
              <a:t>Confusion Matrix </a:t>
            </a:r>
          </a:p>
          <a:p>
            <a:pPr lvl="1"/>
            <a:endParaRPr lang="en-US" dirty="0"/>
          </a:p>
          <a:p>
            <a:pPr lvl="1"/>
            <a:endParaRPr lang="en-US" dirty="0"/>
          </a:p>
        </p:txBody>
      </p:sp>
    </p:spTree>
    <p:extLst>
      <p:ext uri="{BB962C8B-B14F-4D97-AF65-F5344CB8AC3E}">
        <p14:creationId xmlns:p14="http://schemas.microsoft.com/office/powerpoint/2010/main" val="2983393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A6AD1-D83E-6327-3275-250B03DAC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A45678-8ED6-79E0-D3BD-D4FCE135085B}"/>
              </a:ext>
            </a:extLst>
          </p:cNvPr>
          <p:cNvSpPr>
            <a:spLocks noGrp="1"/>
          </p:cNvSpPr>
          <p:nvPr>
            <p:ph type="title"/>
          </p:nvPr>
        </p:nvSpPr>
        <p:spPr/>
        <p:txBody>
          <a:bodyPr anchor="ctr" anchorCtr="0"/>
          <a:lstStyle/>
          <a:p>
            <a:r>
              <a:rPr lang="en-US" dirty="0"/>
              <a:t>Features - Regression Model</a:t>
            </a:r>
          </a:p>
        </p:txBody>
      </p:sp>
      <p:sp>
        <p:nvSpPr>
          <p:cNvPr id="3" name="Content Placeholder 2">
            <a:extLst>
              <a:ext uri="{FF2B5EF4-FFF2-40B4-BE49-F238E27FC236}">
                <a16:creationId xmlns:a16="http://schemas.microsoft.com/office/drawing/2014/main" id="{3F628868-A154-37B7-7619-5F0562FE2A60}"/>
              </a:ext>
            </a:extLst>
          </p:cNvPr>
          <p:cNvSpPr>
            <a:spLocks noGrp="1"/>
          </p:cNvSpPr>
          <p:nvPr>
            <p:ph idx="1"/>
          </p:nvPr>
        </p:nvSpPr>
        <p:spPr>
          <a:xfrm>
            <a:off x="1077362" y="1856509"/>
            <a:ext cx="9950103" cy="4098175"/>
          </a:xfrm>
        </p:spPr>
        <p:txBody>
          <a:bodyPr/>
          <a:lstStyle/>
          <a:p>
            <a:r>
              <a:rPr lang="en-US" dirty="0"/>
              <a:t>Target Column dropdown – displays ‘numerical’ features as options</a:t>
            </a:r>
          </a:p>
          <a:p>
            <a:r>
              <a:rPr lang="en-US" dirty="0"/>
              <a:t>Data Analysis</a:t>
            </a:r>
          </a:p>
          <a:p>
            <a:pPr marL="560070" lvl="1" indent="-285750">
              <a:buFont typeface="Arial" panose="020B0604020202020204" pitchFamily="34" charset="0"/>
              <a:buChar char="•"/>
            </a:pPr>
            <a:r>
              <a:rPr lang="en-US" b="0" dirty="0"/>
              <a:t>Boxplot</a:t>
            </a:r>
          </a:p>
          <a:p>
            <a:pPr marL="560070" lvl="1" indent="-285750">
              <a:buFont typeface="Arial" panose="020B0604020202020204" pitchFamily="34" charset="0"/>
              <a:buChar char="•"/>
            </a:pPr>
            <a:r>
              <a:rPr lang="en-US" b="0" dirty="0"/>
              <a:t>Correlation Matrix using Phi – K</a:t>
            </a:r>
          </a:p>
          <a:p>
            <a:r>
              <a:rPr lang="en-US" dirty="0"/>
              <a:t>`Scikit-learn </a:t>
            </a:r>
            <a:r>
              <a:rPr lang="en-US" dirty="0" err="1"/>
              <a:t>DecisionTreeRegressor</a:t>
            </a:r>
            <a:endParaRPr lang="en-US" dirty="0"/>
          </a:p>
          <a:p>
            <a:pPr marL="560070" lvl="1" indent="-285750">
              <a:buFont typeface="Arial" panose="020B0604020202020204" pitchFamily="34" charset="0"/>
              <a:buChar char="•"/>
            </a:pPr>
            <a:r>
              <a:rPr lang="en-US" b="0" dirty="0"/>
              <a:t>True vs Predicted Values plot</a:t>
            </a:r>
          </a:p>
          <a:p>
            <a:pPr marL="560070" lvl="1" indent="-285750">
              <a:buFont typeface="Arial" panose="020B0604020202020204" pitchFamily="34" charset="0"/>
              <a:buChar char="•"/>
            </a:pPr>
            <a:r>
              <a:rPr lang="en-US" b="0" dirty="0"/>
              <a:t>Scores (mean absolute error, a CV threshold is created to help detect overfit and underfit)</a:t>
            </a:r>
          </a:p>
          <a:p>
            <a:pPr marL="560070" lvl="1" indent="-285750">
              <a:buFont typeface="Arial" panose="020B0604020202020204" pitchFamily="34" charset="0"/>
              <a:buChar char="•"/>
            </a:pPr>
            <a:r>
              <a:rPr lang="en-US" b="0" dirty="0"/>
              <a:t>SHAP Analysis</a:t>
            </a:r>
          </a:p>
          <a:p>
            <a:pPr marL="560070" lvl="1" indent="-285750">
              <a:buFont typeface="Arial" panose="020B0604020202020204" pitchFamily="34" charset="0"/>
              <a:buChar char="•"/>
            </a:pPr>
            <a:r>
              <a:rPr lang="en-US" b="0" dirty="0"/>
              <a:t>Partial Dependency Plot</a:t>
            </a:r>
          </a:p>
          <a:p>
            <a:pPr lvl="1"/>
            <a:endParaRPr lang="en-US" dirty="0"/>
          </a:p>
        </p:txBody>
      </p:sp>
    </p:spTree>
    <p:extLst>
      <p:ext uri="{BB962C8B-B14F-4D97-AF65-F5344CB8AC3E}">
        <p14:creationId xmlns:p14="http://schemas.microsoft.com/office/powerpoint/2010/main" val="962189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7A3D5-5476-01A2-84CF-E265351ADF0B}"/>
              </a:ext>
            </a:extLst>
          </p:cNvPr>
          <p:cNvSpPr>
            <a:spLocks noGrp="1"/>
          </p:cNvSpPr>
          <p:nvPr>
            <p:ph type="title"/>
          </p:nvPr>
        </p:nvSpPr>
        <p:spPr/>
        <p:txBody>
          <a:bodyPr anchor="ctr" anchorCtr="0"/>
          <a:lstStyle/>
          <a:p>
            <a:r>
              <a:rPr lang="en-US" dirty="0"/>
              <a:t>Demo</a:t>
            </a:r>
          </a:p>
        </p:txBody>
      </p:sp>
      <p:sp>
        <p:nvSpPr>
          <p:cNvPr id="3" name="Content Placeholder 2">
            <a:extLst>
              <a:ext uri="{FF2B5EF4-FFF2-40B4-BE49-F238E27FC236}">
                <a16:creationId xmlns:a16="http://schemas.microsoft.com/office/drawing/2014/main" id="{BBE8CE10-4BC9-923C-A7A9-876297CF481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90487485"/>
      </p:ext>
    </p:extLst>
  </p:cSld>
  <p:clrMapOvr>
    <a:masterClrMapping/>
  </p:clrMapOvr>
</p:sld>
</file>

<file path=ppt/theme/theme1.xml><?xml version="1.0" encoding="utf-8"?>
<a:theme xmlns:a="http://schemas.openxmlformats.org/drawingml/2006/main" name="BlocksVTI">
  <a:themeElements>
    <a:clrScheme name="AnalogousFromDarkSeedLeftStep">
      <a:dk1>
        <a:srgbClr val="000000"/>
      </a:dk1>
      <a:lt1>
        <a:srgbClr val="FFFFFF"/>
      </a:lt1>
      <a:dk2>
        <a:srgbClr val="1B2430"/>
      </a:dk2>
      <a:lt2>
        <a:srgbClr val="F0F3F1"/>
      </a:lt2>
      <a:accent1>
        <a:srgbClr val="E729B8"/>
      </a:accent1>
      <a:accent2>
        <a:srgbClr val="B517D5"/>
      </a:accent2>
      <a:accent3>
        <a:srgbClr val="7829E7"/>
      </a:accent3>
      <a:accent4>
        <a:srgbClr val="3636DA"/>
      </a:accent4>
      <a:accent5>
        <a:srgbClr val="2979E7"/>
      </a:accent5>
      <a:accent6>
        <a:srgbClr val="17B6D5"/>
      </a:accent6>
      <a:hlink>
        <a:srgbClr val="3F5FBF"/>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TotalTime>
  <Words>1053</Words>
  <Application>Microsoft Macintosh PowerPoint</Application>
  <PresentationFormat>Widescreen</PresentationFormat>
  <Paragraphs>83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Arial</vt:lpstr>
      <vt:lpstr>Avenir Next LT Pro</vt:lpstr>
      <vt:lpstr>Avenir Next LT Pro Light</vt:lpstr>
      <vt:lpstr>Helvetica Neue</vt:lpstr>
      <vt:lpstr>Times New Roman</vt:lpstr>
      <vt:lpstr>BlocksVTI</vt:lpstr>
      <vt:lpstr>A Human-in-the-Loop Approach to Decision Tree Building</vt:lpstr>
      <vt:lpstr>Project Background</vt:lpstr>
      <vt:lpstr>Existing Applications</vt:lpstr>
      <vt:lpstr>This Approach</vt:lpstr>
      <vt:lpstr>Technical Architecture</vt:lpstr>
      <vt:lpstr>Features – Both Models</vt:lpstr>
      <vt:lpstr>Features – Classification Model</vt:lpstr>
      <vt:lpstr>Features - Regression Model</vt:lpstr>
      <vt:lpstr>Demo</vt:lpstr>
      <vt:lpstr>Validation Testing</vt:lpstr>
      <vt:lpstr>Performance Testing</vt:lpstr>
      <vt:lpstr>Limitations + Future Work</vt:lpstr>
      <vt:lpstr>Summary</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Zainab Aslam</dc:creator>
  <cp:lastModifiedBy>Zainab Aslam</cp:lastModifiedBy>
  <cp:revision>3</cp:revision>
  <dcterms:created xsi:type="dcterms:W3CDTF">2024-10-04T11:02:48Z</dcterms:created>
  <dcterms:modified xsi:type="dcterms:W3CDTF">2024-10-04T14:40:17Z</dcterms:modified>
</cp:coreProperties>
</file>