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3B0873-B8B4-4645-AC6B-EF70C4307C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EED8ACC-A441-4F68-A5F5-DD11F3C501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24309B9-FF8A-4520-95BB-04D2C3BF8F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600371-0173-4B52-803A-28EB94C231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8BA4E8-4E6A-49E8-9A0B-048AAD20D2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1924B6-2B0B-43FC-A98C-71F16EA7B9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2E683DA-61BC-427B-B368-5AC9C64863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BFE4E64-19D9-40FF-B5D3-BEEA9DA413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C3D8C65-3AC6-4446-8846-B8D58CF37D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5DDE9BB-A8FE-4627-AFAA-96181F0789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EE5CE51-A98A-4552-BECF-1CC551FD86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7A02D51-FA36-4D35-BDB4-803217B6D827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3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29DD36A-772C-45F1-8E22-677EDB6F576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6040" cy="4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60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6040" cy="6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304C7A9-5A76-4DD8-B57E-F9AFBE886C63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D3ECBD6-C037-43F2-820A-D3B9EC911D0D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704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956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FDE9336-6CE9-4595-BC20-01E6002D0AC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89A3F0-0547-4D92-B1CE-182EC378D5FD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9D27828-67FC-4A2C-AC0C-FFFA599CB180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E8B9180-BE81-400D-BE99-911CC5DA97CD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8A984CB-BE15-4E91-9141-5E82B6EE39BC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670A68-7E29-4D89-93DA-71916526BCA3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9A2169-68FD-4B00-B7B5-3154BF084736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file:///home/zach/Dept%20of%20Methodology%20Dropbox/Zachary%20Dickson/main/dickson_main/presentations/elite_cues/images/main.pdf" TargetMode="External"/><Relationship Id="rId2" Type="http://schemas.openxmlformats.org/officeDocument/2006/relationships/hyperlink" Target="file:///home/zach/Dept%20of%20Methodology%20Dropbox/Zachary%20Dickson/main/dickson_main/presentations/elite_cues/images/main.pdf" TargetMode="External"/><Relationship Id="rId3" Type="http://schemas.openxmlformats.org/officeDocument/2006/relationships/hyperlink" Target="file:///home/zach/Dept%20of%20Methodology%20Dropbox/Zachary%20Dickson/main/dickson_main/presentations/elite_cues/images/main.pdf" TargetMode="External"/><Relationship Id="rId4" Type="http://schemas.openxmlformats.org/officeDocument/2006/relationships/hyperlink" Target="file:///home/zach/Dept%20of%20Methodology%20Dropbox/Zachary%20Dickson/main/dickson_main/presentations/elite_cues/images/main.pdf" TargetMode="External"/><Relationship Id="rId5" Type="http://schemas.openxmlformats.org/officeDocument/2006/relationships/hyperlink" Target="file:///home/zach/Dept%20of%20Methodology%20Dropbox/Zachary%20Dickson/main/dickson_main/presentations/elite_cues/images/main.pdf" TargetMode="External"/><Relationship Id="rId6" Type="http://schemas.openxmlformats.org/officeDocument/2006/relationships/hyperlink" Target="file:///home/zach/Dept%20of%20Methodology%20Dropbox/Zachary%20Dickson/main/dickson_main/presentations/elite_cues/images/main.pdf" TargetMode="External"/><Relationship Id="rId7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fbi.gov/how-we-can-help-you/more-fbi-services-and-information/ucr/nibrs" TargetMode="External"/><Relationship Id="rId2" Type="http://schemas.openxmlformats.org/officeDocument/2006/relationships/hyperlink" Target="https://trends.google.com/trends/explore" TargetMode="External"/><Relationship Id="rId3" Type="http://schemas.openxmlformats.org/officeDocument/2006/relationships/hyperlink" Target="https://doi.org/10.1073/pnas.2007835117" TargetMode="External"/><Relationship Id="rId4" Type="http://schemas.openxmlformats.org/officeDocument/2006/relationships/hyperlink" Target="https://data.humdata.org/dataset/movement-range-maps" TargetMode="External"/><Relationship Id="rId5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home/zach/Dept%20of%20Methodology%20Dropbox/Zachary%20Dickson/main/dickson_main/presentations/elite_cues/images/main.pdf" TargetMode="External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file:///home/zach/Dept%20of%20Methodology%20Dropbox/Zachary%20Dickson/main/dickson_main/presentations/elite_cues/images/main.pdf" TargetMode="External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file:///home/zach/Dept%20of%20Methodology%20Dropbox/Zachary%20Dickson/main/dickson_main/presentations/elite_cues/images/main.pdf" TargetMode="External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Elite Cues and Mass Non-Compliance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80th Annual Midwest Political Science Association Conference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Zachary P Dickson &amp; Sara B Hobolt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Dynamic Results – Mobility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Note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 Matrix completion estimates and 95% confidence intervals. Estimates for the effect of Trump’s calls for Liberation on Mobility in Republican counties while using only Republican counties elsewhere as the control group.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Crime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apply the same empirical strategy at the state level to arrests for crimes related to sentiment expressed in analysis of quote-tweets of Trump’s tweets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NIBRS data (FBI 2022) on arrests for Disorderly conduct; Assault (Aggravated and Simple); Destruction/Damage/Vandalism of Property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use race as a crude proxy for partisanship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6% of black voters and 28% of Hispanic voters supported Trump in 2016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54% of whites, including 62% of white men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Generalized Difference-in-Differences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Treatment group – Arrests of whites in MN, MI and VA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Control group – Arrests of whites in states under local lockdowns (40 states)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Estimand = </a:t>
            </a:r>
            <a:r>
              <a:rPr b="0" i="1" lang="en-US" sz="2100" spc="-1" strike="noStrike">
                <a:solidFill>
                  <a:schemeClr val="dk1"/>
                </a:solidFill>
                <a:latin typeface="Calibri"/>
              </a:rPr>
              <a:t>targeted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 cue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Matrix completion for inference (Athey et al. 2021)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chemeClr val="dk1"/>
                </a:solidFill>
                <a:latin typeface="Calibri"/>
              </a:rPr>
              <a:t>Results – Crime</a:t>
            </a: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5" name="Picture 1" descr="images/Matrix_completion_white_arrests_dynamic_subplots.png"/>
          <p:cNvPicPr/>
          <p:nvPr/>
        </p:nvPicPr>
        <p:blipFill>
          <a:blip r:embed="rId1"/>
          <a:stretch/>
        </p:blipFill>
        <p:spPr>
          <a:xfrm>
            <a:off x="3568680" y="1117440"/>
            <a:ext cx="5105160" cy="2552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Note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 Matrix Completion Estimates and 95% Confidence Intervals. Arrests for Disorderly conduct; Assault (Aggravated and Simple); Destruction/Damage/Vandalism of Property.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Discussion &amp; Concluding Remarks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Trump’s calls for liberation led to an increase in non-compliant behavior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The effects were concentrated in red counties (mobility) and among whites (crime)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Elite cues can motivate non-compliant behavior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We’ve seen this before (i.e. Jan 6th), but identification is challenging in observational data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Estimates are conservative given control groups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Limitations &amp; directions for future research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is our case (i.e. Trump/USA) unique?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Thank you!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Robustness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Mobility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Alternative measure of mobility – Google mobility data (</a:t>
            </a:r>
            <a:r>
              <a:rPr b="0" lang="en-US" sz="21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Appendix E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Retail &amp; recreation, and Aggregate mobility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Alternative estimation strategy – first-difference (</a:t>
            </a:r>
            <a:r>
              <a:rPr b="0" lang="en-US" sz="2100" spc="-1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Appendix F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Crime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No effect of cues on arrest rate of other races (</a:t>
            </a:r>
            <a:r>
              <a:rPr b="0" lang="en-US" sz="2100" spc="-1" strike="noStrike" u="sng">
                <a:solidFill>
                  <a:schemeClr val="dk1"/>
                </a:solidFill>
                <a:uFillTx/>
                <a:latin typeface="Calibri"/>
                <a:hlinkClick r:id="rId3"/>
              </a:rPr>
              <a:t>Appendix I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No effect of cues on arrest rate of entire state population (</a:t>
            </a:r>
            <a:r>
              <a:rPr b="0" lang="en-US" sz="2100" spc="-1" strike="noStrike" u="sng">
                <a:solidFill>
                  <a:schemeClr val="dk1"/>
                </a:solidFill>
                <a:uFillTx/>
                <a:latin typeface="Calibri"/>
                <a:hlinkClick r:id="rId4"/>
              </a:rPr>
              <a:t>Appendix J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Alternative measurement of arrests – Two-day moving average (</a:t>
            </a:r>
            <a:r>
              <a:rPr b="0" lang="en-US" sz="2100" spc="-1" strike="noStrike" u="sng">
                <a:solidFill>
                  <a:schemeClr val="dk1"/>
                </a:solidFill>
                <a:uFillTx/>
                <a:latin typeface="Calibri"/>
                <a:hlinkClick r:id="rId5"/>
              </a:rPr>
              <a:t>Appendix K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Alternative modeling strategy – TWFE with state &amp; date fixed effects (</a:t>
            </a:r>
            <a:r>
              <a:rPr b="0" lang="en-US" sz="2100" spc="-1" strike="noStrike" u="sng">
                <a:solidFill>
                  <a:schemeClr val="dk1"/>
                </a:solidFill>
                <a:uFillTx/>
                <a:latin typeface="Calibri"/>
                <a:hlinkClick r:id="rId6"/>
              </a:rPr>
              <a:t>Appendix K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References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Athey, Susan, Mohsen Bayati, Nikolay Doudchenko, Guido Imbens, and Khashayar Khosravi. 2021. “Matrix Completion Methods for Causal Panel Data Models.”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Journal of the American Statistical Association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116 (536): 1716–30.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Bisbee, James, and Diana Da In Lee. 2022. “Objective Facts and Elite Cues: Partisan Responses to Covid-19.”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The Journal of Politics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84 (3): 1278–91.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FBI. 2022. “National Incident-Based Reporting System (NIBRS),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Federal Bureau of Investigation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.”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https://www.fbi.gov/how-we-can-help-you/more-fbi-services-and-information/ucr/nibrs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Google. 2020. “Google Trends: Search Term: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“Liberate"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,” April.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https://trends.google.com/trends/explore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Grossman, Guy, Soojong Kim, Jonah M. Rexer, and Harsha Thirumurthy. 2020a. “Political Partisanship Influences Behavioral Responses to Governors’ Recommendations for COVID-19 Prevention in the United States.”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Proceedings of the National Academy of Sciences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117 (39): 24144–53.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3"/>
              </a:rPr>
              <a:t>https://doi.org/10.1073/pnas.2007835117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Grossman, Guy, Soojong Kim, Jonah M Rexer, and Harsha Thirumurthy. 2020b. “Political Partisanship Influences Behavioral Responses to Governors’ Recommendations for COVID-19 Prevention in the United States.”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Proceedings of the National Academy of Sciences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117 (39): 24144–53.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Meta. 2022. “Movement Range Maps.”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4"/>
              </a:rPr>
              <a:t>https://data.humdata.org/dataset/movement-range-maps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Research Questions &amp; Motivation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To what extent can elites motivate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non-compliant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behavior during the COVID-19 Pandemic?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Importance of elite cues during times of crisis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Survey experiments vis-a-vis real world data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Trump &amp; incitement on January 6th, 2021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Background – what do we already know?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Elite cues have differential effects on adherence to social distancing in Democratic and Republican counties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Grossman et al. (2020b) show that US state governors’ were more effective at motivating social distancing behavior in Democratic-leaning counties than Republican-leaning counties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Bisbee and Lee (2022) show that reductive messages from President Trump play a similar role as objective information (COVID-19 cases/deaths) in influencing social distancing behavior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Non-compliance behavior?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How credible are partisan counterfactuals (e.g. Bisbee and Lee (2022); Grossman et al. (2020a))?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Research Design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leverage the fact that Trump called for the “liberation” of three specific states (MN, MI &amp; VA) on April 17, 2020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Data – mobility (Meta 2022) &amp; arrests (FBI 2022)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Time horizon – state lockdowns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How were the messages received?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Note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 Topic models include all quote tweets (143,171) of Trump’s LIBERATE tweets. A detailed description of text pre-processing and modeling methods are available in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Appendix A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Did the public respond?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Note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 Google Trends data are normalized and scaled according to time period and geography in order to represent the relative popularity of a search term on a range between 0 and 100 (Google 2020).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Identification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Generalized Difference-in-Differences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Treatment group – Counties in states where Trump called for liberation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Control group – Counties in states where Trump did not call for liberation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Estimand = </a:t>
            </a:r>
            <a:r>
              <a:rPr b="0" i="1" lang="en-US" sz="2100" spc="-1" strike="noStrike">
                <a:solidFill>
                  <a:schemeClr val="dk1"/>
                </a:solidFill>
                <a:latin typeface="Calibri"/>
              </a:rPr>
              <a:t>targeted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 cue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Time – State lockdowns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Threats to identification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Exclusion criteria – protests and other state level characteristics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Time-varying confounders – COVID-19 cases and deaths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Exogeneity assumption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Trump’s call for liberation not likely to be a response to local conditions (</a:t>
            </a:r>
            <a:r>
              <a:rPr b="0" lang="en-US" sz="21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Appendix B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Results – Mobility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Content Placeholder 5"/>
          <p:cNvGraphicFramePr/>
          <p:nvPr/>
        </p:nvGraphicFramePr>
        <p:xfrm>
          <a:off x="457200" y="1193760"/>
          <a:ext cx="4012920" cy="1711800"/>
        </p:xfrm>
        <a:graphic>
          <a:graphicData uri="http://schemas.openxmlformats.org/drawingml/2006/table">
            <a:tbl>
              <a:tblPr/>
              <a:tblGrid>
                <a:gridCol w="1002960"/>
                <a:gridCol w="1002960"/>
                <a:gridCol w="1002960"/>
                <a:gridCol w="1002960"/>
              </a:tblGrid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</a:pPr>
                      <a:endParaRPr b="0" lang="en-US" sz="135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Full State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Democratic Counties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Republican Counties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Treatment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2.284*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1.005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2.706**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</a:pPr>
                      <a:endParaRPr b="0" lang="en-US" sz="135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(0.906)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(0.631)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(0.854)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Obs.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29,064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6,132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22,932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R2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0.764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0.825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0.714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77" name="TextBox 3"/>
          <p:cNvSpPr/>
          <p:nvPr/>
        </p:nvSpPr>
        <p:spPr>
          <a:xfrm>
            <a:off x="457200" y="4076640"/>
            <a:ext cx="40381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(a)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DV: Mobility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8" name="Content Placeholder 5"/>
          <p:cNvGraphicFramePr/>
          <p:nvPr/>
        </p:nvGraphicFramePr>
        <p:xfrm>
          <a:off x="4648320" y="1193760"/>
          <a:ext cx="4038120" cy="1711800"/>
        </p:xfrm>
        <a:graphic>
          <a:graphicData uri="http://schemas.openxmlformats.org/drawingml/2006/table">
            <a:tbl>
              <a:tblPr/>
              <a:tblGrid>
                <a:gridCol w="1346040"/>
                <a:gridCol w="1346040"/>
                <a:gridCol w="1346040"/>
              </a:tblGrid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Full State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Democratic Counties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Republican Counties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-1.128*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-0.660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-1.336**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(0.502)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(0.438)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(0.476)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29,064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6,132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22,932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0.883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0.904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0.869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79" name="TextBox 3"/>
          <p:cNvSpPr/>
          <p:nvPr/>
        </p:nvSpPr>
        <p:spPr>
          <a:xfrm>
            <a:off x="4648320" y="4076640"/>
            <a:ext cx="40381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(b)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DV: Stay-at-home Compliance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Note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: + p &lt; 0.1, * p &lt; 0.05, ** p &lt; 0.01, *** p &lt; 0.001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Estimates are from two-way fixed effects models with county and time fixed effects. Standard errors are clustered by state and time. See </a:t>
            </a:r>
            <a:r>
              <a:rPr b="0" i="1" lang="en-US" sz="24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Appendix D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 in paper for full results.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2024-04-30T09:47:37Z</dcterms:created>
  <dc:creator>Zachary P Dickson &amp; Sara B Hobolt</dc:creator>
  <dc:description/>
  <dc:language>en-US</dc:language>
  <cp:lastModifiedBy/>
  <dcterms:modified xsi:type="dcterms:W3CDTF">2024-04-30T09:47:37Z</dcterms:modified>
  <cp:revision>0</cp:revision>
  <dc:subject/>
  <dc:title>Elite Cues and Mass Non-Compliance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references.bib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institute">
    <vt:lpwstr>London School of Economics</vt:lpwstr>
  </property>
  <property fmtid="{D5CDD505-2E9C-101B-9397-08002B2CF9AE}" pid="12" name="institutes">
    <vt:lpwstr/>
  </property>
  <property fmtid="{D5CDD505-2E9C-101B-9397-08002B2CF9AE}" pid="13" name="labels">
    <vt:lpwstr/>
  </property>
  <property fmtid="{D5CDD505-2E9C-101B-9397-08002B2CF9AE}" pid="14" name="subtitle">
    <vt:lpwstr>80th Annual Midwest Political Science Association Conference</vt:lpwstr>
  </property>
  <property fmtid="{D5CDD505-2E9C-101B-9397-08002B2CF9AE}" pid="15" name="title-slide-attributes">
    <vt:lpwstr/>
  </property>
  <property fmtid="{D5CDD505-2E9C-101B-9397-08002B2CF9AE}" pid="16" name="toc-title">
    <vt:lpwstr>Table of contents</vt:lpwstr>
  </property>
</Properties>
</file>